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459" r:id="rId2"/>
    <p:sldId id="473" r:id="rId3"/>
    <p:sldId id="409" r:id="rId4"/>
    <p:sldId id="410" r:id="rId5"/>
    <p:sldId id="411" r:id="rId6"/>
    <p:sldId id="412" r:id="rId7"/>
    <p:sldId id="413" r:id="rId8"/>
    <p:sldId id="474" r:id="rId9"/>
    <p:sldId id="415" r:id="rId10"/>
    <p:sldId id="416" r:id="rId11"/>
    <p:sldId id="417" r:id="rId12"/>
    <p:sldId id="418" r:id="rId13"/>
    <p:sldId id="419" r:id="rId14"/>
    <p:sldId id="433" r:id="rId15"/>
    <p:sldId id="420" r:id="rId16"/>
    <p:sldId id="421" r:id="rId17"/>
    <p:sldId id="422" r:id="rId18"/>
    <p:sldId id="465" r:id="rId19"/>
    <p:sldId id="424" r:id="rId20"/>
    <p:sldId id="425" r:id="rId21"/>
    <p:sldId id="436" r:id="rId22"/>
    <p:sldId id="437" r:id="rId23"/>
    <p:sldId id="466" r:id="rId24"/>
    <p:sldId id="467" r:id="rId25"/>
    <p:sldId id="476" r:id="rId26"/>
    <p:sldId id="441" r:id="rId27"/>
    <p:sldId id="442" r:id="rId28"/>
    <p:sldId id="468" r:id="rId29"/>
    <p:sldId id="444" r:id="rId30"/>
    <p:sldId id="445" r:id="rId31"/>
    <p:sldId id="446" r:id="rId32"/>
    <p:sldId id="447" r:id="rId33"/>
    <p:sldId id="448" r:id="rId34"/>
    <p:sldId id="469" r:id="rId35"/>
    <p:sldId id="449" r:id="rId36"/>
    <p:sldId id="451" r:id="rId37"/>
    <p:sldId id="452" r:id="rId38"/>
    <p:sldId id="454" r:id="rId39"/>
    <p:sldId id="456" r:id="rId40"/>
    <p:sldId id="457" r:id="rId41"/>
    <p:sldId id="470" r:id="rId4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6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49FE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12"/>
    <p:restoredTop sz="97173" autoAdjust="0"/>
  </p:normalViewPr>
  <p:slideViewPr>
    <p:cSldViewPr showGuides="1">
      <p:cViewPr varScale="1">
        <p:scale>
          <a:sx n="108" d="100"/>
          <a:sy n="108" d="100"/>
        </p:scale>
        <p:origin x="1080" y="200"/>
      </p:cViewPr>
      <p:guideLst>
        <p:guide orient="horz" pos="2112"/>
        <p:guide pos="26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12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54A267-6D32-4402-B19A-C2E2B0D7E352}" type="datetime1">
              <a:rPr lang="en-US"/>
              <a:pPr/>
              <a:t>7/31/17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A58CF1-A972-43D7-A5A4-4B7A32A89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03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7606" y="5172227"/>
            <a:ext cx="5804297" cy="32853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6" tIns="44933" rIns="89866" bIns="44933">
            <a:normAutofit/>
          </a:bodyPr>
          <a:lstStyle/>
          <a:p>
            <a:r>
              <a:rPr lang="en-US" sz="900" dirty="0" smtClean="0">
                <a:latin typeface="Times New Roman" pitchFamily="18" charset="0"/>
              </a:rPr>
              <a:t>http://</a:t>
            </a:r>
            <a:r>
              <a:rPr lang="en-US" sz="900" dirty="0" err="1" smtClean="0">
                <a:latin typeface="Times New Roman" pitchFamily="18" charset="0"/>
              </a:rPr>
              <a:t>upload.wikimedia.org</a:t>
            </a:r>
            <a:r>
              <a:rPr lang="en-US" sz="900" dirty="0" smtClean="0">
                <a:latin typeface="Times New Roman" pitchFamily="18" charset="0"/>
              </a:rPr>
              <a:t>/</a:t>
            </a:r>
            <a:r>
              <a:rPr lang="en-US" sz="900" dirty="0" err="1" smtClean="0">
                <a:latin typeface="Times New Roman" pitchFamily="18" charset="0"/>
              </a:rPr>
              <a:t>wikipedia</a:t>
            </a:r>
            <a:r>
              <a:rPr lang="en-US" sz="900" dirty="0" smtClean="0">
                <a:latin typeface="Times New Roman" pitchFamily="18" charset="0"/>
              </a:rPr>
              <a:t>/en/b/be/DRAM_trench_structure_configuration1_1.svg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78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18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File:Flash_cell_structure.svg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1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commons.wikimedia.org</a:t>
            </a:r>
            <a:r>
              <a:rPr lang="en-US" dirty="0" smtClean="0"/>
              <a:t>/wiki/</a:t>
            </a:r>
            <a:r>
              <a:rPr lang="en-US" dirty="0" err="1" smtClean="0"/>
              <a:t>File:Hard_drive-en.svg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1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87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4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6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22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6" tIns="44933" rIns="89866" bIns="44933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8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57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66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3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6" tIns="44933" rIns="89866" bIns="44933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2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5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97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15" y="4343716"/>
            <a:ext cx="5485772" cy="41138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59" tIns="44930" rIns="89859" bIns="44930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286"/>
            <a:ext cx="5000625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4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8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9473" y="4354736"/>
            <a:ext cx="5000625" cy="41358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86" tIns="43243" rIns="86486" bIns="43243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6" tIns="44933" rIns="89866" bIns="44933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9473" y="4354736"/>
            <a:ext cx="5000625" cy="41358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86" tIns="43243" rIns="86486" bIns="43243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9473" y="4354736"/>
            <a:ext cx="5000625" cy="41358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86" tIns="43243" rIns="86486" bIns="43243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95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dsm</a:t>
            </a:r>
            <a:r>
              <a:rPr lang="en-US" dirty="0" smtClean="0"/>
              <a:t>:</a:t>
            </a:r>
            <a:r>
              <a:rPr lang="en-US" baseline="0" dirty="0" smtClean="0"/>
              <a:t> Slide used to say 90% of cache ops are reads. Nope. On systems with </a:t>
            </a:r>
            <a:r>
              <a:rPr lang="en-US" baseline="0" dirty="0" err="1" smtClean="0"/>
              <a:t>wback</a:t>
            </a:r>
            <a:r>
              <a:rPr lang="en-US" baseline="0" dirty="0" smtClean="0"/>
              <a:t> caches, ~10% of the LLC or </a:t>
            </a:r>
            <a:r>
              <a:rPr lang="en-US" baseline="0" dirty="0" err="1" smtClean="0"/>
              <a:t>mem</a:t>
            </a:r>
            <a:r>
              <a:rPr lang="en-US" baseline="0" dirty="0" smtClean="0"/>
              <a:t> traffic is typically writes. But that doesn’t mean stores are rare!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ABB-9806-46F9-9AE3-65C96367223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9473" y="4354736"/>
            <a:ext cx="5000625" cy="41358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86" tIns="43243" rIns="86486" bIns="43243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9473" y="4354736"/>
            <a:ext cx="5000625" cy="41358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86" tIns="43243" rIns="86486" bIns="43243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09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8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286"/>
            <a:ext cx="5000625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E09AD6F9-13D0-41FB-BE7B-D9E4D2F0E92B}" type="datetime1">
              <a:rPr lang="en-US" smtClean="0"/>
              <a:pPr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3ABDCC7-8E6C-4D65-8E13-250E4C7E8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7AF488D-4D69-45D4-96A3-1C5661330254}" type="datetime1">
              <a:rPr lang="en-US" smtClean="0"/>
              <a:pPr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ECDE780-3EEE-4681-8152-7A22B1EBED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30783285-9ED5-41A0-A7C6-D92511BA15FA}" type="datetime1">
              <a:rPr lang="en-US" smtClean="0"/>
              <a:pPr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5AB5B35-796A-4C53-9C25-1DC3BA6AE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803D500-87BB-4950-91D6-CAE90ADA5A7C}" type="datetime1">
              <a:rPr lang="en-US" smtClean="0"/>
              <a:pPr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58188F51-784A-432A-8BFF-69D9703D5D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BF533223-0B88-40C3-8839-7D06D2423A38}" type="datetime1">
              <a:rPr lang="en-US" smtClean="0"/>
              <a:pPr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D7773A8A-8331-49E8-8E91-4E357E0E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C1C52B-29C4-4F13-A058-4E92FD64E08C}" type="datetime1">
              <a:rPr lang="en-US" smtClean="0"/>
              <a:pPr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C70AB70-6B64-42BE-A642-BCBFB930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F248663-A60D-448A-8FC0-03CA8A99F1EA}" type="datetime1">
              <a:rPr lang="en-US" smtClean="0"/>
              <a:pPr/>
              <a:t>7/31/17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CF24245-5AA8-49FB-9392-A5293BF80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D45F553-873C-4099-BC24-D40961381BAE}" type="datetime1">
              <a:rPr lang="en-US" smtClean="0"/>
              <a:pPr/>
              <a:t>7/31/17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83606CC-0F9E-4D49-B855-A314DCB8A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FDE9422-1655-4D93-BF44-07740897DB75}" type="datetime1">
              <a:rPr lang="en-US" smtClean="0"/>
              <a:pPr/>
              <a:t>7/31/17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D6FBADB-F8BC-426F-A8C8-694765DF3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A32EA0-F3C9-4DD5-8B2D-AC3F456587CE}" type="datetime1">
              <a:rPr lang="en-US" smtClean="0"/>
              <a:pPr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807BAF5-1CBF-4668-A895-99BB675482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12DBC1D-DE4C-42ED-8A40-DA5274C15AFB}" type="datetime1">
              <a:rPr lang="en-US" smtClean="0"/>
              <a:pPr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D6C1D2A-B35A-43BA-A2D3-62ADD6D52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rebuchet MS" charset="0"/>
                <a:ea typeface="ＭＳ Ｐゴシック" charset="0"/>
              </a:rPr>
              <a:t>14. Caches &amp; The Memory Hierarchy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6.004x Computation Structures</a:t>
            </a:r>
          </a:p>
          <a:p>
            <a:pPr>
              <a:defRPr/>
            </a:pPr>
            <a:r>
              <a:rPr lang="en-US" dirty="0" smtClean="0"/>
              <a:t>Part 2 – Computer Architecture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Copyright © 2016 MIT EECS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1T Dynamic RAM (DRAM) Cell</a:t>
            </a:r>
          </a:p>
        </p:txBody>
      </p:sp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2312988" y="1762125"/>
            <a:ext cx="1676400" cy="1371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22588" y="2028825"/>
            <a:ext cx="763588" cy="382588"/>
            <a:chOff x="2352" y="1224"/>
            <a:chExt cx="481" cy="241"/>
          </a:xfrm>
        </p:grpSpPr>
        <p:sp>
          <p:nvSpPr>
            <p:cNvPr id="12348" name="Freeform 5"/>
            <p:cNvSpPr>
              <a:spLocks/>
            </p:cNvSpPr>
            <p:nvPr/>
          </p:nvSpPr>
          <p:spPr bwMode="auto">
            <a:xfrm>
              <a:off x="2352" y="1384"/>
              <a:ext cx="481" cy="81"/>
            </a:xfrm>
            <a:custGeom>
              <a:avLst/>
              <a:gdLst>
                <a:gd name="T0" fmla="*/ 480 w 481"/>
                <a:gd name="T1" fmla="*/ 80 h 81"/>
                <a:gd name="T2" fmla="*/ 320 w 481"/>
                <a:gd name="T3" fmla="*/ 80 h 81"/>
                <a:gd name="T4" fmla="*/ 320 w 481"/>
                <a:gd name="T5" fmla="*/ 0 h 81"/>
                <a:gd name="T6" fmla="*/ 160 w 481"/>
                <a:gd name="T7" fmla="*/ 0 h 81"/>
                <a:gd name="T8" fmla="*/ 160 w 481"/>
                <a:gd name="T9" fmla="*/ 80 h 81"/>
                <a:gd name="T10" fmla="*/ 0 w 481"/>
                <a:gd name="T11" fmla="*/ 8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81"/>
                <a:gd name="T20" fmla="*/ 481 w 481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81">
                  <a:moveTo>
                    <a:pt x="480" y="80"/>
                  </a:moveTo>
                  <a:lnTo>
                    <a:pt x="320" y="80"/>
                  </a:lnTo>
                  <a:lnTo>
                    <a:pt x="320" y="0"/>
                  </a:lnTo>
                  <a:lnTo>
                    <a:pt x="160" y="0"/>
                  </a:lnTo>
                  <a:lnTo>
                    <a:pt x="160" y="80"/>
                  </a:lnTo>
                  <a:lnTo>
                    <a:pt x="0" y="8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349" name="Line 6"/>
            <p:cNvSpPr>
              <a:spLocks noChangeShapeType="1"/>
            </p:cNvSpPr>
            <p:nvPr/>
          </p:nvSpPr>
          <p:spPr bwMode="auto">
            <a:xfrm flipH="1">
              <a:off x="2512" y="134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350" name="Line 7"/>
            <p:cNvSpPr>
              <a:spLocks noChangeShapeType="1"/>
            </p:cNvSpPr>
            <p:nvPr/>
          </p:nvSpPr>
          <p:spPr bwMode="auto">
            <a:xfrm flipV="1">
              <a:off x="2592" y="12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2292" name="Oval 8"/>
          <p:cNvSpPr>
            <a:spLocks noChangeArrowheads="1"/>
          </p:cNvSpPr>
          <p:nvPr/>
        </p:nvSpPr>
        <p:spPr bwMode="auto">
          <a:xfrm>
            <a:off x="3652838" y="2378075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2293" name="Oval 9"/>
          <p:cNvSpPr>
            <a:spLocks noChangeArrowheads="1"/>
          </p:cNvSpPr>
          <p:nvPr/>
        </p:nvSpPr>
        <p:spPr bwMode="auto">
          <a:xfrm>
            <a:off x="3265488" y="1958975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2294" name="Line 10"/>
          <p:cNvSpPr>
            <a:spLocks noChangeShapeType="1"/>
          </p:cNvSpPr>
          <p:nvPr/>
        </p:nvSpPr>
        <p:spPr bwMode="auto">
          <a:xfrm>
            <a:off x="3684588" y="1685925"/>
            <a:ext cx="1588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295" name="Line 11"/>
          <p:cNvSpPr>
            <a:spLocks noChangeShapeType="1"/>
          </p:cNvSpPr>
          <p:nvPr/>
        </p:nvSpPr>
        <p:spPr bwMode="auto">
          <a:xfrm>
            <a:off x="2084388" y="1990725"/>
            <a:ext cx="2133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296" name="Rectangle 12"/>
          <p:cNvSpPr>
            <a:spLocks noChangeArrowheads="1"/>
          </p:cNvSpPr>
          <p:nvPr/>
        </p:nvSpPr>
        <p:spPr bwMode="auto">
          <a:xfrm>
            <a:off x="4112340" y="1685925"/>
            <a:ext cx="679610" cy="59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 dirty="0">
                <a:latin typeface="+mn-lt"/>
              </a:rPr>
              <a:t>word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line</a:t>
            </a:r>
          </a:p>
        </p:txBody>
      </p:sp>
      <p:sp>
        <p:nvSpPr>
          <p:cNvPr id="12297" name="Rectangle 13"/>
          <p:cNvSpPr>
            <a:spLocks noChangeArrowheads="1"/>
          </p:cNvSpPr>
          <p:nvPr/>
        </p:nvSpPr>
        <p:spPr bwMode="auto">
          <a:xfrm>
            <a:off x="3314700" y="3435350"/>
            <a:ext cx="758221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 err="1" smtClean="0">
                <a:latin typeface="+mn-lt"/>
              </a:rPr>
              <a:t>b</a:t>
            </a:r>
            <a:r>
              <a:rPr lang="en-US" sz="1800" dirty="0" err="1" smtClean="0">
                <a:latin typeface="+mn-lt"/>
              </a:rPr>
              <a:t>itline</a:t>
            </a:r>
            <a:endParaRPr lang="en-US" sz="1800" dirty="0">
              <a:latin typeface="+mn-lt"/>
            </a:endParaRPr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4202113" y="2597150"/>
            <a:ext cx="124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>
                <a:latin typeface="+mn-lt"/>
              </a:rPr>
              <a:t>access FET</a:t>
            </a:r>
          </a:p>
        </p:txBody>
      </p:sp>
      <p:sp>
        <p:nvSpPr>
          <p:cNvPr id="12299" name="Line 15"/>
          <p:cNvSpPr>
            <a:spLocks noChangeShapeType="1"/>
          </p:cNvSpPr>
          <p:nvPr/>
        </p:nvSpPr>
        <p:spPr bwMode="auto">
          <a:xfrm flipH="1" flipV="1">
            <a:off x="3379788" y="2447925"/>
            <a:ext cx="838200" cy="304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89872" name="Rectangle 16"/>
          <p:cNvSpPr>
            <a:spLocks noChangeArrowheads="1"/>
          </p:cNvSpPr>
          <p:nvPr/>
        </p:nvSpPr>
        <p:spPr bwMode="auto">
          <a:xfrm>
            <a:off x="542925" y="3962400"/>
            <a:ext cx="4638675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>
                <a:latin typeface="+mj-lt"/>
              </a:rPr>
              <a:t>C in storage capacitor determined by: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143000" y="4370384"/>
            <a:ext cx="3276601" cy="1157286"/>
            <a:chOff x="336" y="2747"/>
            <a:chExt cx="2064" cy="729"/>
          </a:xfrm>
        </p:grpSpPr>
        <p:sp>
          <p:nvSpPr>
            <p:cNvPr id="12339" name="Rectangle 18"/>
            <p:cNvSpPr>
              <a:spLocks noChangeArrowheads="1"/>
            </p:cNvSpPr>
            <p:nvPr/>
          </p:nvSpPr>
          <p:spPr bwMode="auto">
            <a:xfrm>
              <a:off x="912" y="3070"/>
              <a:ext cx="35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>
                  <a:latin typeface="+mj-lt"/>
                </a:rPr>
                <a:t>C = </a:t>
              </a:r>
            </a:p>
          </p:txBody>
        </p:sp>
        <p:sp>
          <p:nvSpPr>
            <p:cNvPr id="12340" name="Rectangle 19"/>
            <p:cNvSpPr>
              <a:spLocks noChangeArrowheads="1"/>
            </p:cNvSpPr>
            <p:nvPr/>
          </p:nvSpPr>
          <p:spPr bwMode="auto">
            <a:xfrm>
              <a:off x="1182" y="2974"/>
              <a:ext cx="343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 b="0">
                  <a:latin typeface="+mj-lt"/>
                </a:rPr>
                <a:t>e </a:t>
              </a:r>
              <a:r>
                <a:rPr lang="en-US" sz="1800">
                  <a:latin typeface="+mj-lt"/>
                </a:rPr>
                <a:t>A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800">
                  <a:latin typeface="+mj-lt"/>
                </a:rPr>
                <a:t>d</a:t>
              </a:r>
            </a:p>
          </p:txBody>
        </p:sp>
        <p:sp>
          <p:nvSpPr>
            <p:cNvPr id="12341" name="Line 20"/>
            <p:cNvSpPr>
              <a:spLocks noChangeShapeType="1"/>
            </p:cNvSpPr>
            <p:nvPr/>
          </p:nvSpPr>
          <p:spPr bwMode="auto">
            <a:xfrm>
              <a:off x="1210" y="3144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42" name="Rectangle 21"/>
            <p:cNvSpPr>
              <a:spLocks noChangeArrowheads="1"/>
            </p:cNvSpPr>
            <p:nvPr/>
          </p:nvSpPr>
          <p:spPr bwMode="auto">
            <a:xfrm>
              <a:off x="1645" y="2748"/>
              <a:ext cx="75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 dirty="0">
                  <a:latin typeface="+mj-lt"/>
                </a:rPr>
                <a:t>more area</a:t>
              </a:r>
            </a:p>
          </p:txBody>
        </p:sp>
        <p:sp>
          <p:nvSpPr>
            <p:cNvPr id="12343" name="Rectangle 22"/>
            <p:cNvSpPr>
              <a:spLocks noChangeArrowheads="1"/>
            </p:cNvSpPr>
            <p:nvPr/>
          </p:nvSpPr>
          <p:spPr bwMode="auto">
            <a:xfrm>
              <a:off x="336" y="2747"/>
              <a:ext cx="1099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 dirty="0">
                  <a:latin typeface="+mj-lt"/>
                </a:rPr>
                <a:t>better dielectric</a:t>
              </a:r>
            </a:p>
          </p:txBody>
        </p:sp>
        <p:sp>
          <p:nvSpPr>
            <p:cNvPr id="12344" name="Rectangle 23"/>
            <p:cNvSpPr>
              <a:spLocks noChangeArrowheads="1"/>
            </p:cNvSpPr>
            <p:nvPr/>
          </p:nvSpPr>
          <p:spPr bwMode="auto">
            <a:xfrm>
              <a:off x="1488" y="3275"/>
              <a:ext cx="86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 dirty="0">
                  <a:latin typeface="+mj-lt"/>
                </a:rPr>
                <a:t>thinner film</a:t>
              </a:r>
            </a:p>
          </p:txBody>
        </p:sp>
        <p:sp>
          <p:nvSpPr>
            <p:cNvPr id="12345" name="Line 24"/>
            <p:cNvSpPr>
              <a:spLocks noChangeShapeType="1"/>
            </p:cNvSpPr>
            <p:nvPr/>
          </p:nvSpPr>
          <p:spPr bwMode="auto">
            <a:xfrm>
              <a:off x="960" y="2928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46" name="Line 25"/>
            <p:cNvSpPr>
              <a:spLocks noChangeShapeType="1"/>
            </p:cNvSpPr>
            <p:nvPr/>
          </p:nvSpPr>
          <p:spPr bwMode="auto">
            <a:xfrm flipH="1">
              <a:off x="1488" y="2976"/>
              <a:ext cx="33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47" name="Line 26"/>
            <p:cNvSpPr>
              <a:spLocks noChangeShapeType="1"/>
            </p:cNvSpPr>
            <p:nvPr/>
          </p:nvSpPr>
          <p:spPr bwMode="auto">
            <a:xfrm flipH="1" flipV="1">
              <a:off x="1402" y="326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81000" y="1371600"/>
            <a:ext cx="3673475" cy="1724025"/>
            <a:chOff x="1655" y="1822"/>
            <a:chExt cx="2314" cy="1086"/>
          </a:xfrm>
        </p:grpSpPr>
        <p:sp>
          <p:nvSpPr>
            <p:cNvPr id="12329" name="Rectangle 28"/>
            <p:cNvSpPr>
              <a:spLocks noChangeArrowheads="1"/>
            </p:cNvSpPr>
            <p:nvPr/>
          </p:nvSpPr>
          <p:spPr bwMode="auto">
            <a:xfrm>
              <a:off x="2966" y="1822"/>
              <a:ext cx="100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 smtClean="0">
                  <a:latin typeface="+mn-lt"/>
                </a:rPr>
                <a:t>1T </a:t>
              </a:r>
              <a:r>
                <a:rPr lang="en-US" sz="1800" dirty="0">
                  <a:latin typeface="+mn-lt"/>
                </a:rPr>
                <a:t>DRAM Cell</a:t>
              </a:r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3162" y="2476"/>
              <a:ext cx="192" cy="96"/>
              <a:chOff x="2256" y="1456"/>
              <a:chExt cx="192" cy="96"/>
            </a:xfrm>
          </p:grpSpPr>
          <p:sp>
            <p:nvSpPr>
              <p:cNvPr id="12337" name="Line 30"/>
              <p:cNvSpPr>
                <a:spLocks noChangeShapeType="1"/>
              </p:cNvSpPr>
              <p:nvPr/>
            </p:nvSpPr>
            <p:spPr bwMode="auto">
              <a:xfrm>
                <a:off x="2352" y="1456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338" name="Line 31"/>
              <p:cNvSpPr>
                <a:spLocks noChangeShapeType="1"/>
              </p:cNvSpPr>
              <p:nvPr/>
            </p:nvSpPr>
            <p:spPr bwMode="auto">
              <a:xfrm>
                <a:off x="2256" y="155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3162" y="2620"/>
              <a:ext cx="192" cy="96"/>
              <a:chOff x="2256" y="1600"/>
              <a:chExt cx="192" cy="96"/>
            </a:xfrm>
          </p:grpSpPr>
          <p:sp>
            <p:nvSpPr>
              <p:cNvPr id="12335" name="Line 33"/>
              <p:cNvSpPr>
                <a:spLocks noChangeShapeType="1"/>
              </p:cNvSpPr>
              <p:nvPr/>
            </p:nvSpPr>
            <p:spPr bwMode="auto">
              <a:xfrm flipV="1">
                <a:off x="2352" y="160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336" name="Line 34"/>
              <p:cNvSpPr>
                <a:spLocks noChangeShapeType="1"/>
              </p:cNvSpPr>
              <p:nvPr/>
            </p:nvSpPr>
            <p:spPr bwMode="auto">
              <a:xfrm>
                <a:off x="2256" y="160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2332" name="Line 35"/>
            <p:cNvSpPr>
              <a:spLocks noChangeShapeType="1"/>
            </p:cNvSpPr>
            <p:nvPr/>
          </p:nvSpPr>
          <p:spPr bwMode="auto">
            <a:xfrm>
              <a:off x="2352" y="2064"/>
              <a:ext cx="816" cy="4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333" name="Rectangle 36"/>
            <p:cNvSpPr>
              <a:spLocks noChangeArrowheads="1"/>
            </p:cNvSpPr>
            <p:nvPr/>
          </p:nvSpPr>
          <p:spPr bwMode="auto">
            <a:xfrm>
              <a:off x="3104" y="2711"/>
              <a:ext cx="333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>
                  <a:latin typeface="+mn-lt"/>
                </a:rPr>
                <a:t>V</a:t>
              </a:r>
              <a:r>
                <a:rPr lang="en-US" sz="1600" baseline="-25000">
                  <a:latin typeface="+mn-lt"/>
                </a:rPr>
                <a:t>REF</a:t>
              </a:r>
            </a:p>
          </p:txBody>
        </p:sp>
        <p:sp>
          <p:nvSpPr>
            <p:cNvPr id="12334" name="Text Box 37"/>
            <p:cNvSpPr txBox="1">
              <a:spLocks noChangeArrowheads="1"/>
            </p:cNvSpPr>
            <p:nvPr/>
          </p:nvSpPr>
          <p:spPr bwMode="auto">
            <a:xfrm>
              <a:off x="1655" y="1824"/>
              <a:ext cx="700" cy="3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 dirty="0" smtClean="0">
                  <a:latin typeface="+mn-lt"/>
                </a:rPr>
                <a:t>Storage</a:t>
              </a:r>
              <a:r>
                <a:rPr lang="en-US" sz="1800" dirty="0">
                  <a:latin typeface="+mn-lt"/>
                </a:rPr>
                <a:t/>
              </a:r>
              <a:br>
                <a:rPr lang="en-US" sz="1800" dirty="0">
                  <a:latin typeface="+mn-lt"/>
                </a:rPr>
              </a:br>
              <a:r>
                <a:rPr lang="en-US" sz="1800" dirty="0">
                  <a:latin typeface="+mn-lt"/>
                </a:rPr>
                <a:t>capacitor </a:t>
              </a:r>
              <a:endParaRPr lang="en-US" sz="1400" dirty="0">
                <a:latin typeface="+mn-lt"/>
              </a:endParaRPr>
            </a:p>
          </p:txBody>
        </p:sp>
      </p:grpSp>
      <p:sp>
        <p:nvSpPr>
          <p:cNvPr id="64" name="Rectangle 16"/>
          <p:cNvSpPr>
            <a:spLocks noChangeArrowheads="1"/>
          </p:cNvSpPr>
          <p:nvPr/>
        </p:nvSpPr>
        <p:spPr bwMode="auto">
          <a:xfrm>
            <a:off x="5562600" y="4800600"/>
            <a:ext cx="3124199" cy="59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 dirty="0" smtClean="0">
                <a:latin typeface="+mj-lt"/>
              </a:rPr>
              <a:t>Trench capacitors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take little area</a:t>
            </a:r>
            <a:endParaRPr lang="en-US" sz="1800" dirty="0">
              <a:latin typeface="+mj-lt"/>
            </a:endParaRPr>
          </a:p>
        </p:txBody>
      </p:sp>
      <p:sp>
        <p:nvSpPr>
          <p:cNvPr id="65" name="Rectangle 16"/>
          <p:cNvSpPr>
            <a:spLocks noChangeArrowheads="1"/>
          </p:cNvSpPr>
          <p:nvPr/>
        </p:nvSpPr>
        <p:spPr bwMode="auto">
          <a:xfrm>
            <a:off x="381000" y="5638800"/>
            <a:ext cx="8610600" cy="92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B050"/>
                </a:solidFill>
                <a:latin typeface="Bookman Old Style"/>
                <a:cs typeface="Bookman Old Style"/>
              </a:rPr>
              <a:t>~20x smaller area than SRAM cell </a:t>
            </a:r>
            <a:r>
              <a:rPr lang="en-US" sz="2000" dirty="0" smtClean="0">
                <a:solidFill>
                  <a:srgbClr val="00B050"/>
                </a:solidFill>
                <a:latin typeface="Bookman Old Style"/>
                <a:cs typeface="Bookman Old Style"/>
                <a:sym typeface="Wingdings" pitchFamily="2" charset="2"/>
              </a:rPr>
              <a:t> Denser and cheaper!</a:t>
            </a:r>
            <a:endParaRPr lang="en-US" sz="2000" dirty="0" smtClean="0">
              <a:solidFill>
                <a:srgbClr val="C00000"/>
              </a:solidFill>
              <a:latin typeface="Bookman Old Style"/>
              <a:cs typeface="Bookman Old Style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Font typeface="Wingdings" pitchFamily="2" charset="2"/>
              <a:buChar char="û"/>
            </a:pPr>
            <a:r>
              <a:rPr lang="en-US" sz="2000" dirty="0" smtClean="0">
                <a:solidFill>
                  <a:srgbClr val="C00000"/>
                </a:solidFill>
                <a:latin typeface="Bookman Old Style"/>
                <a:cs typeface="Bookman Old Style"/>
              </a:rPr>
              <a:t> Problem: Capacitor leaks charge, must be refreshed periodically (~milliseconds)</a:t>
            </a:r>
            <a:endParaRPr lang="en-US" sz="2000" dirty="0">
              <a:solidFill>
                <a:srgbClr val="C00000"/>
              </a:solidFill>
              <a:latin typeface="Bookman Old Style"/>
              <a:cs typeface="Bookman Old Style"/>
            </a:endParaRPr>
          </a:p>
        </p:txBody>
      </p:sp>
      <p:pic>
        <p:nvPicPr>
          <p:cNvPr id="8" name="Picture 7" descr="d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303335"/>
            <a:ext cx="3568303" cy="3497265"/>
          </a:xfrm>
          <a:prstGeom prst="rect">
            <a:avLst/>
          </a:prstGeom>
        </p:spPr>
      </p:pic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7086600" y="948509"/>
            <a:ext cx="1819308" cy="31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dirty="0" err="1" smtClean="0">
                <a:latin typeface="+mn-lt"/>
              </a:rPr>
              <a:t>Cyferz</a:t>
            </a:r>
            <a:r>
              <a:rPr lang="en-US" sz="1600" dirty="0" smtClean="0">
                <a:latin typeface="+mn-lt"/>
              </a:rPr>
              <a:t> (CC BY 2.5)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72" grpId="0" autoUpdateAnimBg="0"/>
      <p:bldP spid="64" grpId="0" autoUpdateAnimBg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Writes and Reads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marL="227013" indent="-227013"/>
            <a:r>
              <a:rPr lang="en-US" dirty="0" smtClean="0"/>
              <a:t>Writes: Drive </a:t>
            </a:r>
            <a:r>
              <a:rPr lang="en-US" dirty="0" err="1" smtClean="0"/>
              <a:t>bitline</a:t>
            </a:r>
            <a:r>
              <a:rPr lang="en-US" dirty="0" smtClean="0"/>
              <a:t> to </a:t>
            </a:r>
            <a:r>
              <a:rPr lang="en-US" dirty="0" err="1" smtClean="0"/>
              <a:t>Vdd</a:t>
            </a:r>
            <a:r>
              <a:rPr lang="en-US" dirty="0" smtClean="0"/>
              <a:t> or GND,</a:t>
            </a:r>
            <a:br>
              <a:rPr lang="en-US" dirty="0" smtClean="0"/>
            </a:br>
            <a:r>
              <a:rPr lang="en-US" dirty="0" smtClean="0"/>
              <a:t>activate </a:t>
            </a:r>
            <a:r>
              <a:rPr lang="en-US" dirty="0" err="1" smtClean="0"/>
              <a:t>wordline</a:t>
            </a:r>
            <a:r>
              <a:rPr lang="en-US" dirty="0" smtClean="0"/>
              <a:t>, charge or</a:t>
            </a:r>
            <a:br>
              <a:rPr lang="en-US" dirty="0" smtClean="0"/>
            </a:br>
            <a:r>
              <a:rPr lang="en-US" dirty="0" smtClean="0"/>
              <a:t>discharge capacitor</a:t>
            </a:r>
          </a:p>
          <a:p>
            <a:pPr marL="227013" lvl="4" indent="-227013">
              <a:buNone/>
            </a:pPr>
            <a:endParaRPr lang="en-US" dirty="0" smtClean="0"/>
          </a:p>
          <a:p>
            <a:pPr marL="227013" lvl="4" indent="-227013"/>
            <a:endParaRPr lang="en-US" dirty="0" smtClean="0"/>
          </a:p>
          <a:p>
            <a:pPr marL="227013" indent="-227013"/>
            <a:r>
              <a:rPr lang="en-US" dirty="0" smtClean="0"/>
              <a:t>Reads: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Precharge</a:t>
            </a:r>
            <a:r>
              <a:rPr lang="en-US" dirty="0" smtClean="0"/>
              <a:t> </a:t>
            </a:r>
            <a:r>
              <a:rPr lang="en-US" dirty="0" err="1" smtClean="0"/>
              <a:t>bitline</a:t>
            </a:r>
            <a:r>
              <a:rPr lang="en-US" dirty="0" smtClean="0"/>
              <a:t> to </a:t>
            </a:r>
            <a:r>
              <a:rPr lang="en-US" dirty="0" err="1" smtClean="0"/>
              <a:t>Vdd/2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Activate </a:t>
            </a:r>
            <a:r>
              <a:rPr lang="en-US" dirty="0" err="1" smtClean="0"/>
              <a:t>wordline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Capacitor and </a:t>
            </a:r>
            <a:r>
              <a:rPr lang="en-US" dirty="0" err="1" smtClean="0"/>
              <a:t>bitline</a:t>
            </a:r>
            <a:r>
              <a:rPr lang="en-US" dirty="0" smtClean="0"/>
              <a:t> share charge</a:t>
            </a:r>
          </a:p>
          <a:p>
            <a:pPr marL="1143000" lvl="2" indent="-457200"/>
            <a:r>
              <a:rPr lang="en-US" dirty="0" smtClean="0"/>
              <a:t>If capacitor was discharged, bitline voltage decreases slightly</a:t>
            </a:r>
          </a:p>
          <a:p>
            <a:pPr lvl="2" indent="-457200"/>
            <a:r>
              <a:rPr lang="en-US" dirty="0"/>
              <a:t>If capacitor was charged, bitline voltage increases slightly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Sense </a:t>
            </a:r>
            <a:r>
              <a:rPr lang="en-US" dirty="0" err="1" smtClean="0"/>
              <a:t>bitline</a:t>
            </a:r>
            <a:r>
              <a:rPr lang="en-US" dirty="0" smtClean="0"/>
              <a:t> to determine if 0 or 1</a:t>
            </a:r>
          </a:p>
          <a:p>
            <a:pPr marL="880110" lvl="1" indent="-514350"/>
            <a:r>
              <a:rPr lang="en-US" dirty="0" smtClean="0"/>
              <a:t>Issue: </a:t>
            </a:r>
            <a:r>
              <a:rPr lang="en-US" dirty="0" smtClean="0">
                <a:solidFill>
                  <a:srgbClr val="C00000"/>
                </a:solidFill>
              </a:rPr>
              <a:t>Reads are destructive</a:t>
            </a:r>
            <a:r>
              <a:rPr lang="en-US" dirty="0" smtClean="0"/>
              <a:t>! (charge is gone!)</a:t>
            </a:r>
          </a:p>
          <a:p>
            <a:pPr marL="880110" lvl="1" indent="-514350"/>
            <a:r>
              <a:rPr lang="en-US" dirty="0" smtClean="0"/>
              <a:t>So, data must be rewritten to cell at end of read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970588" y="2175501"/>
            <a:ext cx="1676400" cy="1371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580188" y="2442201"/>
            <a:ext cx="763588" cy="382588"/>
            <a:chOff x="2352" y="1224"/>
            <a:chExt cx="481" cy="241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2352" y="1384"/>
              <a:ext cx="481" cy="81"/>
            </a:xfrm>
            <a:custGeom>
              <a:avLst/>
              <a:gdLst>
                <a:gd name="T0" fmla="*/ 480 w 481"/>
                <a:gd name="T1" fmla="*/ 80 h 81"/>
                <a:gd name="T2" fmla="*/ 320 w 481"/>
                <a:gd name="T3" fmla="*/ 80 h 81"/>
                <a:gd name="T4" fmla="*/ 320 w 481"/>
                <a:gd name="T5" fmla="*/ 0 h 81"/>
                <a:gd name="T6" fmla="*/ 160 w 481"/>
                <a:gd name="T7" fmla="*/ 0 h 81"/>
                <a:gd name="T8" fmla="*/ 160 w 481"/>
                <a:gd name="T9" fmla="*/ 80 h 81"/>
                <a:gd name="T10" fmla="*/ 0 w 481"/>
                <a:gd name="T11" fmla="*/ 8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81"/>
                <a:gd name="T20" fmla="*/ 481 w 481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81">
                  <a:moveTo>
                    <a:pt x="480" y="80"/>
                  </a:moveTo>
                  <a:lnTo>
                    <a:pt x="320" y="80"/>
                  </a:lnTo>
                  <a:lnTo>
                    <a:pt x="320" y="0"/>
                  </a:lnTo>
                  <a:lnTo>
                    <a:pt x="160" y="0"/>
                  </a:lnTo>
                  <a:lnTo>
                    <a:pt x="160" y="80"/>
                  </a:lnTo>
                  <a:lnTo>
                    <a:pt x="0" y="8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H="1">
              <a:off x="2512" y="134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V="1">
              <a:off x="2592" y="12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7310438" y="2791451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6923088" y="2372351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7342188" y="2099301"/>
            <a:ext cx="1588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5741988" y="2404101"/>
            <a:ext cx="2133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7769940" y="2099301"/>
            <a:ext cx="679610" cy="59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latin typeface="+mn-lt"/>
              </a:rPr>
              <a:t>word</a:t>
            </a:r>
            <a:br>
              <a:rPr lang="en-US" sz="1800">
                <a:latin typeface="+mn-lt"/>
              </a:rPr>
            </a:br>
            <a:r>
              <a:rPr lang="en-US" sz="1800">
                <a:latin typeface="+mn-lt"/>
              </a:rPr>
              <a:t>line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6972300" y="3848726"/>
            <a:ext cx="758221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 err="1" smtClean="0">
                <a:latin typeface="+mn-lt"/>
              </a:rPr>
              <a:t>b</a:t>
            </a:r>
            <a:r>
              <a:rPr lang="en-US" sz="1800" dirty="0" err="1" smtClean="0">
                <a:latin typeface="+mn-lt"/>
              </a:rPr>
              <a:t>itline</a:t>
            </a:r>
            <a:endParaRPr lang="en-US" sz="1800" dirty="0">
              <a:latin typeface="+mn-lt"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859713" y="3010526"/>
            <a:ext cx="124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+mn-lt"/>
              </a:rPr>
              <a:t>access FET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 flipV="1">
            <a:off x="7037388" y="2861301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5105400" y="1784976"/>
            <a:ext cx="2606675" cy="1724025"/>
            <a:chOff x="2327" y="1822"/>
            <a:chExt cx="1642" cy="1086"/>
          </a:xfrm>
        </p:grpSpPr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2966" y="1822"/>
              <a:ext cx="100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 smtClean="0">
                  <a:latin typeface="+mn-lt"/>
                </a:rPr>
                <a:t>1T </a:t>
              </a:r>
              <a:r>
                <a:rPr lang="en-US" sz="1800" dirty="0">
                  <a:latin typeface="+mn-lt"/>
                </a:rPr>
                <a:t>DRAM Cell</a:t>
              </a:r>
            </a:p>
          </p:txBody>
        </p: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162" y="2476"/>
              <a:ext cx="192" cy="96"/>
              <a:chOff x="2256" y="1456"/>
              <a:chExt cx="192" cy="96"/>
            </a:xfrm>
          </p:grpSpPr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2352" y="1456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2256" y="155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3162" y="2620"/>
              <a:ext cx="192" cy="96"/>
              <a:chOff x="2256" y="1600"/>
              <a:chExt cx="192" cy="96"/>
            </a:xfrm>
          </p:grpSpPr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 flipV="1">
                <a:off x="2352" y="160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" name="Line 34"/>
              <p:cNvSpPr>
                <a:spLocks noChangeShapeType="1"/>
              </p:cNvSpPr>
              <p:nvPr/>
            </p:nvSpPr>
            <p:spPr bwMode="auto">
              <a:xfrm>
                <a:off x="2256" y="160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104" y="2711"/>
              <a:ext cx="333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>
                  <a:latin typeface="+mn-lt"/>
                </a:rPr>
                <a:t>V</a:t>
              </a:r>
              <a:r>
                <a:rPr lang="en-US" sz="1600" baseline="-25000">
                  <a:latin typeface="+mn-lt"/>
                </a:rPr>
                <a:t>REF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2327" y="2438"/>
              <a:ext cx="700" cy="3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 dirty="0" smtClean="0">
                  <a:latin typeface="+mn-lt"/>
                </a:rPr>
                <a:t>Storage</a:t>
              </a:r>
              <a:r>
                <a:rPr lang="en-US" sz="1800" dirty="0">
                  <a:latin typeface="+mn-lt"/>
                </a:rPr>
                <a:t/>
              </a:r>
              <a:br>
                <a:rPr lang="en-US" sz="1800" dirty="0">
                  <a:latin typeface="+mn-lt"/>
                </a:rPr>
              </a:br>
              <a:r>
                <a:rPr lang="en-US" sz="1800" dirty="0">
                  <a:latin typeface="+mn-lt"/>
                </a:rPr>
                <a:t>capacitor </a:t>
              </a:r>
              <a:endParaRPr lang="en-US" sz="14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Summary: DRAM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1T DRAM cell: transistor + capacitor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Smaller</a:t>
            </a:r>
            <a:r>
              <a:rPr lang="en-US" dirty="0" smtClean="0"/>
              <a:t> than SRAM cell, but </a:t>
            </a:r>
            <a:r>
              <a:rPr lang="en-US" dirty="0" smtClean="0">
                <a:solidFill>
                  <a:srgbClr val="C00000"/>
                </a:solidFill>
              </a:rPr>
              <a:t>destructive reads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capacitors leak </a:t>
            </a:r>
            <a:r>
              <a:rPr lang="en-US" dirty="0" smtClean="0"/>
              <a:t>charge</a:t>
            </a:r>
          </a:p>
          <a:p>
            <a:r>
              <a:rPr lang="en-US" dirty="0" smtClean="0"/>
              <a:t>DRAM arrays include circuitry to:</a:t>
            </a:r>
          </a:p>
          <a:p>
            <a:pPr lvl="1"/>
            <a:r>
              <a:rPr lang="en-US" dirty="0" smtClean="0"/>
              <a:t>Write word again after every read (to avoid losing data)</a:t>
            </a:r>
          </a:p>
          <a:p>
            <a:pPr lvl="1"/>
            <a:r>
              <a:rPr lang="en-US" dirty="0" smtClean="0"/>
              <a:t>Refresh (</a:t>
            </a:r>
            <a:r>
              <a:rPr lang="en-US" dirty="0" err="1" smtClean="0"/>
              <a:t>read+write</a:t>
            </a:r>
            <a:r>
              <a:rPr lang="en-US" dirty="0" smtClean="0"/>
              <a:t>) every word periodically</a:t>
            </a:r>
          </a:p>
          <a:p>
            <a:endParaRPr lang="en-US" dirty="0" smtClean="0"/>
          </a:p>
          <a:p>
            <a:r>
              <a:rPr lang="en-US" dirty="0" smtClean="0"/>
              <a:t>DRAM </a:t>
            </a:r>
            <a:r>
              <a:rPr lang="en-US" dirty="0" err="1" smtClean="0"/>
              <a:t>vs</a:t>
            </a:r>
            <a:r>
              <a:rPr lang="en-US" dirty="0" smtClean="0"/>
              <a:t> SRAM: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~20x denser than SRAM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~2-10x slower than SRAM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Non-Volatile Storage: Flash</a:t>
            </a:r>
            <a:endParaRPr lang="en-US" dirty="0"/>
          </a:p>
        </p:txBody>
      </p:sp>
      <p:pic>
        <p:nvPicPr>
          <p:cNvPr id="3" name="Picture 2" descr="floating_g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0600"/>
            <a:ext cx="4284188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4278630"/>
            <a:ext cx="8610600" cy="1813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+mj-lt"/>
              </a:rPr>
              <a:t>Flash Memory: Use “floating gate” transistors to store charge</a:t>
            </a:r>
          </a:p>
          <a:p>
            <a:pPr marL="460375" lvl="1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Very dense</a:t>
            </a:r>
            <a:r>
              <a:rPr lang="en-US" sz="2000" dirty="0">
                <a:latin typeface="+mj-lt"/>
              </a:rPr>
              <a:t>: Multiple bits/transistor, read and written in blocks</a:t>
            </a:r>
          </a:p>
          <a:p>
            <a:pPr marL="460375" lvl="1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Slow</a:t>
            </a:r>
            <a:r>
              <a:rPr lang="en-US" sz="2000" dirty="0">
                <a:latin typeface="+mj-lt"/>
              </a:rPr>
              <a:t> (especially on writes), 10-100 us</a:t>
            </a:r>
          </a:p>
          <a:p>
            <a:pPr marL="460375" lvl="1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Limited number of writes</a:t>
            </a:r>
            <a:r>
              <a:rPr lang="en-US" sz="2000" dirty="0">
                <a:latin typeface="+mj-lt"/>
              </a:rPr>
              <a:t>: charging/discharging the floating gate (writes) requires large voltages that damage </a:t>
            </a:r>
            <a:r>
              <a:rPr lang="en-US" sz="2000" dirty="0" smtClean="0">
                <a:latin typeface="+mj-lt"/>
              </a:rPr>
              <a:t>transistor</a:t>
            </a:r>
            <a:endParaRPr lang="en-US" sz="2000" dirty="0">
              <a:latin typeface="+mj-lt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867400" y="3429000"/>
            <a:ext cx="1819308" cy="31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dirty="0" err="1" smtClean="0">
                <a:latin typeface="+mn-lt"/>
              </a:rPr>
              <a:t>Cyferz</a:t>
            </a:r>
            <a:r>
              <a:rPr lang="en-US" sz="1600" dirty="0" smtClean="0">
                <a:latin typeface="+mn-lt"/>
              </a:rPr>
              <a:t> (CC BY 2.5)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2192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Electrons here diminish strength of field from control gate ⇒ no inversion </a:t>
            </a:r>
            <a:r>
              <a:rPr lang="en-US" sz="2000" dirty="0" smtClean="0"/>
              <a:t>⇒ </a:t>
            </a:r>
            <a:r>
              <a:rPr lang="en-US" sz="2000" dirty="0" smtClean="0">
                <a:latin typeface="+mj-lt"/>
              </a:rPr>
              <a:t>NFET stays off even when word line is high.</a:t>
            </a:r>
          </a:p>
        </p:txBody>
      </p:sp>
      <p:sp>
        <p:nvSpPr>
          <p:cNvPr id="8" name="Freeform 7"/>
          <p:cNvSpPr/>
          <p:nvPr/>
        </p:nvSpPr>
        <p:spPr>
          <a:xfrm>
            <a:off x="4041912" y="1722783"/>
            <a:ext cx="1596887" cy="949739"/>
          </a:xfrm>
          <a:custGeom>
            <a:avLst/>
            <a:gdLst>
              <a:gd name="connsiteX0" fmla="*/ 1347304 w 1347304"/>
              <a:gd name="connsiteY0" fmla="*/ 0 h 949739"/>
              <a:gd name="connsiteX1" fmla="*/ 927652 w 1347304"/>
              <a:gd name="connsiteY1" fmla="*/ 552174 h 949739"/>
              <a:gd name="connsiteX2" fmla="*/ 0 w 1347304"/>
              <a:gd name="connsiteY2" fmla="*/ 949739 h 94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304" h="949739">
                <a:moveTo>
                  <a:pt x="1347304" y="0"/>
                </a:moveTo>
                <a:cubicBezTo>
                  <a:pt x="1249753" y="196942"/>
                  <a:pt x="1152203" y="393884"/>
                  <a:pt x="927652" y="552174"/>
                </a:cubicBezTo>
                <a:cubicBezTo>
                  <a:pt x="703101" y="710464"/>
                  <a:pt x="0" y="949739"/>
                  <a:pt x="0" y="949739"/>
                </a:cubicBezTo>
              </a:path>
            </a:pathLst>
          </a:custGeom>
          <a:ln>
            <a:solidFill>
              <a:srgbClr val="514B47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Non-Volatile Storage: Hard Disk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172317"/>
            <a:ext cx="822960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latin typeface="+mj-lt"/>
              </a:rPr>
              <a:t>Hard </a:t>
            </a:r>
            <a:r>
              <a:rPr lang="en-US" sz="2000" dirty="0">
                <a:latin typeface="+mj-lt"/>
              </a:rPr>
              <a:t>Disk: Rotating magnetic platters + read/write head</a:t>
            </a:r>
          </a:p>
          <a:p>
            <a:pPr marL="403225" lvl="1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Extremely slow </a:t>
            </a:r>
            <a:r>
              <a:rPr lang="en-US" sz="2000" dirty="0">
                <a:latin typeface="+mj-lt"/>
              </a:rPr>
              <a:t>(~10ms): Mechanically move head to position,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wait for data to pass </a:t>
            </a:r>
            <a:r>
              <a:rPr lang="en-US" sz="2000" dirty="0" smtClean="0">
                <a:latin typeface="+mj-lt"/>
              </a:rPr>
              <a:t>underneath head</a:t>
            </a:r>
            <a:endParaRPr lang="en-US" sz="2000" dirty="0">
              <a:latin typeface="+mj-lt"/>
            </a:endParaRPr>
          </a:p>
          <a:p>
            <a:pPr marL="403225" lvl="2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+mj-lt"/>
              </a:rPr>
              <a:t>~100MB/s for sequential read/writes</a:t>
            </a:r>
          </a:p>
          <a:p>
            <a:pPr marL="403225" lvl="2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+mj-lt"/>
              </a:rPr>
              <a:t>~100KB/s for random read/writes</a:t>
            </a:r>
          </a:p>
          <a:p>
            <a:pPr marL="403225" lvl="1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+mj-lt"/>
              </a:rPr>
              <a:t>Cheap</a:t>
            </a:r>
            <a:endParaRPr lang="en-US" sz="20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5400" y="3200400"/>
            <a:ext cx="1940936" cy="31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dirty="0" err="1" smtClean="0">
                <a:latin typeface="+mn-lt"/>
              </a:rPr>
              <a:t>Surachit</a:t>
            </a:r>
            <a:r>
              <a:rPr lang="en-US" sz="1600" dirty="0" smtClean="0">
                <a:latin typeface="+mn-lt"/>
              </a:rPr>
              <a:t> (CC BY 2.5)</a:t>
            </a:r>
            <a:endParaRPr lang="en-US" sz="1600" dirty="0">
              <a:latin typeface="+mn-lt"/>
            </a:endParaRPr>
          </a:p>
        </p:txBody>
      </p:sp>
      <p:pic>
        <p:nvPicPr>
          <p:cNvPr id="4" name="Picture 3" descr="disk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4279024" cy="312573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553200" y="1371600"/>
            <a:ext cx="1981200" cy="1905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81800" y="1555377"/>
            <a:ext cx="1524000" cy="15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9800" y="33528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Circular track divided into sectors</a:t>
            </a:r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1295400"/>
            <a:ext cx="1451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Disk head</a:t>
            </a:r>
            <a:endParaRPr lang="en-US" sz="2000" dirty="0"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812118" y="1688353"/>
            <a:ext cx="931582" cy="564029"/>
          </a:xfrm>
          <a:custGeom>
            <a:avLst/>
            <a:gdLst>
              <a:gd name="connsiteX0" fmla="*/ 0 w 836706"/>
              <a:gd name="connsiteY0" fmla="*/ 0 h 627529"/>
              <a:gd name="connsiteX1" fmla="*/ 194235 w 836706"/>
              <a:gd name="connsiteY1" fmla="*/ 463176 h 627529"/>
              <a:gd name="connsiteX2" fmla="*/ 836706 w 836706"/>
              <a:gd name="connsiteY2" fmla="*/ 627529 h 627529"/>
              <a:gd name="connsiteX0" fmla="*/ 0 w 836706"/>
              <a:gd name="connsiteY0" fmla="*/ 0 h 627529"/>
              <a:gd name="connsiteX1" fmla="*/ 348844 w 836706"/>
              <a:gd name="connsiteY1" fmla="*/ 361576 h 627529"/>
              <a:gd name="connsiteX2" fmla="*/ 836706 w 836706"/>
              <a:gd name="connsiteY2" fmla="*/ 627529 h 627529"/>
              <a:gd name="connsiteX0" fmla="*/ 0 w 872385"/>
              <a:gd name="connsiteY0" fmla="*/ 0 h 564029"/>
              <a:gd name="connsiteX1" fmla="*/ 348844 w 872385"/>
              <a:gd name="connsiteY1" fmla="*/ 361576 h 564029"/>
              <a:gd name="connsiteX2" fmla="*/ 872385 w 872385"/>
              <a:gd name="connsiteY2" fmla="*/ 564029 h 56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385" h="564029">
                <a:moveTo>
                  <a:pt x="0" y="0"/>
                </a:moveTo>
                <a:cubicBezTo>
                  <a:pt x="27392" y="179294"/>
                  <a:pt x="203447" y="267571"/>
                  <a:pt x="348844" y="361576"/>
                </a:cubicBezTo>
                <a:cubicBezTo>
                  <a:pt x="494241" y="455581"/>
                  <a:pt x="872385" y="564029"/>
                  <a:pt x="872385" y="564029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292353" y="2525059"/>
            <a:ext cx="392263" cy="806823"/>
          </a:xfrm>
          <a:custGeom>
            <a:avLst/>
            <a:gdLst>
              <a:gd name="connsiteX0" fmla="*/ 164353 w 392263"/>
              <a:gd name="connsiteY0" fmla="*/ 806823 h 806823"/>
              <a:gd name="connsiteX1" fmla="*/ 388471 w 392263"/>
              <a:gd name="connsiteY1" fmla="*/ 328706 h 806823"/>
              <a:gd name="connsiteX2" fmla="*/ 0 w 392263"/>
              <a:gd name="connsiteY2" fmla="*/ 0 h 80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263" h="806823">
                <a:moveTo>
                  <a:pt x="164353" y="806823"/>
                </a:moveTo>
                <a:cubicBezTo>
                  <a:pt x="290108" y="634999"/>
                  <a:pt x="415863" y="463176"/>
                  <a:pt x="388471" y="328706"/>
                </a:cubicBezTo>
                <a:cubicBezTo>
                  <a:pt x="361079" y="194236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3" idx="2"/>
          </p:cNvCxnSpPr>
          <p:nvPr/>
        </p:nvCxnSpPr>
        <p:spPr>
          <a:xfrm>
            <a:off x="6553200" y="2324100"/>
            <a:ext cx="958952" cy="112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705600" y="224295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Memory Technologies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038600"/>
            <a:ext cx="7848600" cy="228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Different technologies have vastly different tradeoffs</a:t>
            </a:r>
          </a:p>
          <a:p>
            <a:r>
              <a:rPr lang="en-US" dirty="0" smtClean="0"/>
              <a:t>Size is a </a:t>
            </a:r>
            <a:r>
              <a:rPr lang="en-US" dirty="0" smtClean="0">
                <a:solidFill>
                  <a:srgbClr val="C00000"/>
                </a:solidFill>
              </a:rPr>
              <a:t>fundamental limit</a:t>
            </a:r>
            <a:r>
              <a:rPr lang="en-US" dirty="0" smtClean="0"/>
              <a:t>, even setting cost aside:</a:t>
            </a:r>
          </a:p>
          <a:p>
            <a:pPr lvl="1"/>
            <a:r>
              <a:rPr lang="en-US" dirty="0" smtClean="0"/>
              <a:t>Small + low latency, high bandwidth, low energy, </a:t>
            </a:r>
            <a:r>
              <a:rPr lang="en-US" dirty="0" smtClean="0">
                <a:solidFill>
                  <a:srgbClr val="C00000"/>
                </a:solidFill>
              </a:rPr>
              <a:t>or</a:t>
            </a:r>
          </a:p>
          <a:p>
            <a:pPr lvl="1"/>
            <a:r>
              <a:rPr lang="en-US" dirty="0" smtClean="0"/>
              <a:t>Large + high-latency, low bandwidth, high energy</a:t>
            </a:r>
          </a:p>
          <a:p>
            <a:r>
              <a:rPr lang="en-US" dirty="0" smtClean="0"/>
              <a:t>Can we get the best of both worlds? (large, fast, cheap)</a:t>
            </a:r>
          </a:p>
        </p:txBody>
      </p:sp>
      <p:graphicFrame>
        <p:nvGraphicFramePr>
          <p:cNvPr id="6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77376"/>
              </p:ext>
            </p:extLst>
          </p:nvPr>
        </p:nvGraphicFramePr>
        <p:xfrm>
          <a:off x="838200" y="1166811"/>
          <a:ext cx="7086600" cy="256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/>
                <a:gridCol w="1771650"/>
                <a:gridCol w="1771650"/>
                <a:gridCol w="177165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Capacity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Latency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Cost/GB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Register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1000s of bits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$$$$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SRAM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~10 KB-10 MB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1-10 ns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~$1000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DRAM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~10 GB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 ns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~$10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Flash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~100 GB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100 us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~$1</a:t>
                      </a: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Hard disk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~1 TB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 ms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~$0.10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286000" y="4876800"/>
            <a:ext cx="2133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86000" y="4191000"/>
            <a:ext cx="2133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83820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Want large, fast, and cheap memory, but…</a:t>
            </a:r>
          </a:p>
          <a:p>
            <a:pPr marL="457200" lvl="1" indent="0">
              <a:buNone/>
            </a:pPr>
            <a:r>
              <a:rPr lang="en-US" dirty="0" smtClean="0"/>
              <a:t>Large memories are slow (even if built with fast components)</a:t>
            </a:r>
          </a:p>
          <a:p>
            <a:pPr marL="457200" lvl="1" indent="0">
              <a:buNone/>
            </a:pPr>
            <a:r>
              <a:rPr lang="en-US" dirty="0" smtClean="0"/>
              <a:t>Fast memories are expensive</a:t>
            </a:r>
          </a:p>
          <a:p>
            <a:pPr marL="1371600" lvl="3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Idea: Can we use a </a:t>
            </a:r>
            <a:r>
              <a:rPr lang="en-US" dirty="0" smtClean="0">
                <a:solidFill>
                  <a:srgbClr val="C00000"/>
                </a:solidFill>
              </a:rPr>
              <a:t>hierarchal system</a:t>
            </a:r>
            <a:r>
              <a:rPr lang="en-US" dirty="0" smtClean="0"/>
              <a:t> of memories with different tradeoffs to </a:t>
            </a:r>
            <a:r>
              <a:rPr lang="en-US" dirty="0" smtClean="0">
                <a:solidFill>
                  <a:srgbClr val="C00000"/>
                </a:solidFill>
              </a:rPr>
              <a:t>emulate </a:t>
            </a:r>
            <a:r>
              <a:rPr lang="en-US" dirty="0" smtClean="0"/>
              <a:t>a large, fast, cheap memory?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11430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FLASH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371600" y="4191000"/>
            <a:ext cx="914400" cy="8839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11" name="Rectangle 5"/>
          <p:cNvSpPr/>
          <p:nvPr/>
        </p:nvSpPr>
        <p:spPr>
          <a:xfrm>
            <a:off x="2581275" y="4438650"/>
            <a:ext cx="4572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 smtClean="0"/>
              <a:t>SRAM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3381375" y="4324350"/>
            <a:ext cx="685800" cy="685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DRAM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6770" y="5257800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+mn-lt"/>
              </a:rPr>
              <a:t>Speed:</a:t>
            </a:r>
          </a:p>
          <a:p>
            <a:pPr algn="r"/>
            <a:r>
              <a:rPr lang="en-US" dirty="0" smtClean="0">
                <a:latin typeface="+mn-lt"/>
              </a:rPr>
              <a:t>Capacity:</a:t>
            </a:r>
          </a:p>
          <a:p>
            <a:pPr algn="r"/>
            <a:r>
              <a:rPr lang="en-US" dirty="0" smtClean="0">
                <a:latin typeface="+mn-lt"/>
              </a:rPr>
              <a:t>Cost: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14658" y="5257800"/>
            <a:ext cx="938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+mn-lt"/>
              </a:rPr>
              <a:t>Fastest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+mn-lt"/>
              </a:rPr>
              <a:t>Smallest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+mn-lt"/>
              </a:rPr>
              <a:t>Highest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65346" y="5257800"/>
            <a:ext cx="903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+mn-lt"/>
              </a:rPr>
              <a:t>Slowest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  <a:latin typeface="+mn-lt"/>
              </a:rPr>
              <a:t>Largest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  <a:latin typeface="+mn-lt"/>
              </a:rPr>
              <a:t>Lowest</a:t>
            </a:r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3838575" y="5086350"/>
            <a:ext cx="228600" cy="1295400"/>
          </a:xfrm>
          <a:prstGeom prst="rect">
            <a:avLst/>
          </a:prstGeom>
          <a:gradFill>
            <a:gsLst>
              <a:gs pos="0">
                <a:srgbClr val="C00000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3838575" y="5334001"/>
            <a:ext cx="228600" cy="1295400"/>
          </a:xfrm>
          <a:prstGeom prst="rect">
            <a:avLst/>
          </a:prstGeom>
          <a:gradFill>
            <a:gsLst>
              <a:gs pos="0">
                <a:srgbClr val="C00000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 flipH="1">
            <a:off x="3838575" y="4838700"/>
            <a:ext cx="228600" cy="1295400"/>
          </a:xfrm>
          <a:prstGeom prst="rect">
            <a:avLst/>
          </a:prstGeom>
          <a:gradFill>
            <a:gsLst>
              <a:gs pos="0">
                <a:srgbClr val="C00000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34200" y="4191000"/>
            <a:ext cx="1143000" cy="9144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135025" y="5257800"/>
            <a:ext cx="793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+mn-lt"/>
              </a:rPr>
              <a:t>Fast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  <a:latin typeface="+mn-lt"/>
              </a:rPr>
              <a:t>Large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  <a:latin typeface="+mn-lt"/>
              </a:rPr>
              <a:t>Cheap</a:t>
            </a:r>
            <a:endParaRPr lang="en-US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4267200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n-lt"/>
              </a:rPr>
              <a:t>≈</a:t>
            </a:r>
            <a:endParaRPr lang="en-US" sz="60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0" y="4191000"/>
            <a:ext cx="364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rebuchet MS"/>
                <a:cs typeface="Trebuchet MS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Hierarchy Interface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610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Approach 1: Expose Hierarchy</a:t>
            </a:r>
          </a:p>
          <a:p>
            <a:pPr marL="290513" lvl="1"/>
            <a:r>
              <a:rPr lang="en-US" dirty="0" smtClean="0"/>
              <a:t>Registers, SRAM, DRAM,</a:t>
            </a:r>
            <a:br>
              <a:rPr lang="en-US" dirty="0" smtClean="0"/>
            </a:br>
            <a:r>
              <a:rPr lang="en-US" dirty="0" smtClean="0"/>
              <a:t>Flash, Hard Disk each</a:t>
            </a:r>
            <a:br>
              <a:rPr lang="en-US" dirty="0" smtClean="0"/>
            </a:br>
            <a:r>
              <a:rPr lang="en-US" dirty="0" smtClean="0"/>
              <a:t>available as storage</a:t>
            </a:r>
            <a:br>
              <a:rPr lang="en-US" dirty="0" smtClean="0"/>
            </a:br>
            <a:r>
              <a:rPr lang="en-US" dirty="0" smtClean="0"/>
              <a:t>alternatives</a:t>
            </a:r>
          </a:p>
          <a:p>
            <a:pPr marL="290513" lvl="1"/>
            <a:r>
              <a:rPr lang="en-US" dirty="0" smtClean="0"/>
              <a:t>Tell programmers: “Use them cleverly”</a:t>
            </a:r>
          </a:p>
          <a:p>
            <a:pPr marL="0" indent="0">
              <a:buNone/>
            </a:pPr>
            <a:r>
              <a:rPr lang="en-US" dirty="0" smtClean="0"/>
              <a:t>Approach 2: Hide Hierarchy</a:t>
            </a:r>
          </a:p>
          <a:p>
            <a:pPr marL="290513" lvl="1"/>
            <a:r>
              <a:rPr lang="en-US" dirty="0" smtClean="0"/>
              <a:t>Programming model: Single memory, single address space</a:t>
            </a:r>
          </a:p>
          <a:p>
            <a:pPr marL="290513" lvl="1"/>
            <a:r>
              <a:rPr lang="en-US" dirty="0" smtClean="0"/>
              <a:t>Machine transparently stores data in fast or slow memory, depending on usage patterns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1828800"/>
            <a:ext cx="11430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GB DRAM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962400" y="1828800"/>
            <a:ext cx="685800" cy="8839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8" name="Rectangle 5"/>
          <p:cNvSpPr/>
          <p:nvPr/>
        </p:nvSpPr>
        <p:spPr>
          <a:xfrm>
            <a:off x="4876800" y="1828800"/>
            <a:ext cx="4572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/>
              <a:t>10 KB SRAM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5486400" y="1828800"/>
            <a:ext cx="685800" cy="533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 MB SRAM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620000" y="1828800"/>
            <a:ext cx="129540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TB</a:t>
            </a:r>
            <a:br>
              <a:rPr lang="en-US" dirty="0" smtClean="0"/>
            </a:br>
            <a:r>
              <a:rPr lang="en-US" dirty="0" smtClean="0"/>
              <a:t> Flash/HDD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48200" y="2209800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48200" y="2362200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48200" y="2514600"/>
            <a:ext cx="16764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2667000"/>
            <a:ext cx="29718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4"/>
          <p:cNvGrpSpPr/>
          <p:nvPr/>
        </p:nvGrpSpPr>
        <p:grpSpPr>
          <a:xfrm>
            <a:off x="1371600" y="4953000"/>
            <a:ext cx="6426813" cy="1371600"/>
            <a:chOff x="914400" y="4953000"/>
            <a:chExt cx="6426813" cy="1371600"/>
          </a:xfrm>
        </p:grpSpPr>
        <p:sp>
          <p:nvSpPr>
            <p:cNvPr id="23" name="Rectangle 22"/>
            <p:cNvSpPr/>
            <p:nvPr/>
          </p:nvSpPr>
          <p:spPr>
            <a:xfrm>
              <a:off x="4038600" y="5105400"/>
              <a:ext cx="1143000" cy="6858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GB DRAM</a:t>
              </a:r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400" y="5029200"/>
              <a:ext cx="685800" cy="838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CPU</a:t>
              </a:r>
              <a:endParaRPr lang="en-US" sz="1600" dirty="0"/>
            </a:p>
          </p:txBody>
        </p:sp>
        <p:sp>
          <p:nvSpPr>
            <p:cNvPr id="25" name="Rectangle 5"/>
            <p:cNvSpPr/>
            <p:nvPr/>
          </p:nvSpPr>
          <p:spPr>
            <a:xfrm>
              <a:off x="2590800" y="5181600"/>
              <a:ext cx="457200" cy="533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smtClean="0"/>
                <a:t>100 KB SRAM</a:t>
              </a:r>
              <a:endParaRPr lang="en-US" sz="11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4953000"/>
              <a:ext cx="1143000" cy="990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TB HDD/SSD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>
              <a:stCxn id="24" idx="3"/>
              <a:endCxn id="25" idx="1"/>
            </p:cNvCxnSpPr>
            <p:nvPr/>
          </p:nvCxnSpPr>
          <p:spPr>
            <a:xfrm>
              <a:off x="1600200" y="54483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5" idx="3"/>
              <a:endCxn id="23" idx="1"/>
            </p:cNvCxnSpPr>
            <p:nvPr/>
          </p:nvCxnSpPr>
          <p:spPr>
            <a:xfrm>
              <a:off x="3048000" y="54483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3" idx="3"/>
              <a:endCxn id="27" idx="1"/>
            </p:cNvCxnSpPr>
            <p:nvPr/>
          </p:nvCxnSpPr>
          <p:spPr>
            <a:xfrm>
              <a:off x="5181600" y="54483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205973" y="5791200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L1Cache</a:t>
              </a:r>
              <a:endParaRPr lang="en-US" dirty="0">
                <a:latin typeface="+mn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86200" y="5791200"/>
              <a:ext cx="1485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Main memory</a:t>
              </a:r>
              <a:endParaRPr lang="en-US" dirty="0">
                <a:latin typeface="+mn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96000" y="5955268"/>
              <a:ext cx="1245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Swap space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51" name="Text Box 39"/>
          <p:cNvSpPr txBox="1">
            <a:spLocks noChangeArrowheads="1"/>
          </p:cNvSpPr>
          <p:nvPr/>
        </p:nvSpPr>
        <p:spPr bwMode="auto">
          <a:xfrm>
            <a:off x="1752600" y="5868988"/>
            <a:ext cx="425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+mn-lt"/>
              </a:rPr>
              <a:t>X?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2127250" y="5735638"/>
            <a:ext cx="896938" cy="369332"/>
          </a:xfrm>
          <a:custGeom>
            <a:avLst/>
            <a:gdLst>
              <a:gd name="T0" fmla="*/ 0 w 565"/>
              <a:gd name="T1" fmla="*/ 2147483647 h 268"/>
              <a:gd name="T2" fmla="*/ 2147483647 w 565"/>
              <a:gd name="T3" fmla="*/ 2147483647 h 268"/>
              <a:gd name="T4" fmla="*/ 2147483647 w 565"/>
              <a:gd name="T5" fmla="*/ 0 h 268"/>
              <a:gd name="T6" fmla="*/ 0 60000 65536"/>
              <a:gd name="T7" fmla="*/ 0 60000 65536"/>
              <a:gd name="T8" fmla="*/ 0 60000 65536"/>
              <a:gd name="T9" fmla="*/ 0 w 565"/>
              <a:gd name="T10" fmla="*/ 0 h 268"/>
              <a:gd name="T11" fmla="*/ 565 w 565"/>
              <a:gd name="T12" fmla="*/ 268 h 2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5" h="268">
                <a:moveTo>
                  <a:pt x="0" y="35"/>
                </a:moveTo>
                <a:cubicBezTo>
                  <a:pt x="51" y="73"/>
                  <a:pt x="210" y="268"/>
                  <a:pt x="304" y="262"/>
                </a:cubicBezTo>
                <a:cubicBezTo>
                  <a:pt x="398" y="256"/>
                  <a:pt x="511" y="55"/>
                  <a:pt x="565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square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3" name="Freeform 41"/>
          <p:cNvSpPr>
            <a:spLocks/>
          </p:cNvSpPr>
          <p:nvPr/>
        </p:nvSpPr>
        <p:spPr bwMode="auto">
          <a:xfrm>
            <a:off x="2279650" y="5926138"/>
            <a:ext cx="2139950" cy="369332"/>
          </a:xfrm>
          <a:custGeom>
            <a:avLst/>
            <a:gdLst>
              <a:gd name="T0" fmla="*/ 0 w 1202"/>
              <a:gd name="T1" fmla="*/ 2147483647 h 331"/>
              <a:gd name="T2" fmla="*/ 2147483647 w 1202"/>
              <a:gd name="T3" fmla="*/ 2147483647 h 331"/>
              <a:gd name="T4" fmla="*/ 2147483647 w 1202"/>
              <a:gd name="T5" fmla="*/ 0 h 331"/>
              <a:gd name="T6" fmla="*/ 0 60000 65536"/>
              <a:gd name="T7" fmla="*/ 0 60000 65536"/>
              <a:gd name="T8" fmla="*/ 0 60000 65536"/>
              <a:gd name="T9" fmla="*/ 0 w 1202"/>
              <a:gd name="T10" fmla="*/ 0 h 331"/>
              <a:gd name="T11" fmla="*/ 1202 w 1202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2" h="331">
                <a:moveTo>
                  <a:pt x="0" y="11"/>
                </a:moveTo>
                <a:cubicBezTo>
                  <a:pt x="97" y="64"/>
                  <a:pt x="382" y="331"/>
                  <a:pt x="582" y="329"/>
                </a:cubicBezTo>
                <a:cubicBezTo>
                  <a:pt x="782" y="327"/>
                  <a:pt x="1073" y="69"/>
                  <a:pt x="1202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square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4" name="Freeform 42"/>
          <p:cNvSpPr>
            <a:spLocks/>
          </p:cNvSpPr>
          <p:nvPr/>
        </p:nvSpPr>
        <p:spPr bwMode="auto">
          <a:xfrm>
            <a:off x="2432050" y="6021388"/>
            <a:ext cx="4121150" cy="369332"/>
          </a:xfrm>
          <a:custGeom>
            <a:avLst/>
            <a:gdLst>
              <a:gd name="T0" fmla="*/ 0 w 2214"/>
              <a:gd name="T1" fmla="*/ 2147483647 h 434"/>
              <a:gd name="T2" fmla="*/ 2147483647 w 2214"/>
              <a:gd name="T3" fmla="*/ 2147483647 h 434"/>
              <a:gd name="T4" fmla="*/ 2147483647 w 2214"/>
              <a:gd name="T5" fmla="*/ 0 h 434"/>
              <a:gd name="T6" fmla="*/ 0 60000 65536"/>
              <a:gd name="T7" fmla="*/ 0 60000 65536"/>
              <a:gd name="T8" fmla="*/ 0 60000 65536"/>
              <a:gd name="T9" fmla="*/ 0 w 2214"/>
              <a:gd name="T10" fmla="*/ 0 h 434"/>
              <a:gd name="T11" fmla="*/ 2214 w 2214"/>
              <a:gd name="T12" fmla="*/ 434 h 4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4" h="434">
                <a:moveTo>
                  <a:pt x="0" y="47"/>
                </a:moveTo>
                <a:cubicBezTo>
                  <a:pt x="127" y="110"/>
                  <a:pt x="393" y="434"/>
                  <a:pt x="762" y="426"/>
                </a:cubicBezTo>
                <a:cubicBezTo>
                  <a:pt x="1131" y="418"/>
                  <a:pt x="1912" y="89"/>
                  <a:pt x="221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square">
            <a:spAutoFit/>
          </a:bodyPr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  <p:bldP spid="52" grpId="0" animBg="1"/>
      <p:bldP spid="53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Locality Principle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187450"/>
            <a:ext cx="8001000" cy="17081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 smtClean="0">
                <a:latin typeface="+mj-lt"/>
                <a:ea typeface="ＭＳ Ｐゴシック" charset="0"/>
              </a:rPr>
              <a:t>Keep the most often-used data in a small, fast SRAM (often local to CPU chip)</a:t>
            </a:r>
          </a:p>
          <a:p>
            <a:pPr marL="0" lvl="1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 smtClean="0">
                <a:latin typeface="+mj-lt"/>
                <a:ea typeface="ＭＳ Ｐゴシック" charset="0"/>
              </a:rPr>
              <a:t>Refer to Main Memory only rarely, for remaining data.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" y="2971800"/>
            <a:ext cx="8001000" cy="3429000"/>
            <a:chOff x="685800" y="2971800"/>
            <a:chExt cx="8001000" cy="342900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838200" y="3581400"/>
              <a:ext cx="7467600" cy="2819400"/>
              <a:chOff x="1152" y="2333"/>
              <a:chExt cx="3544" cy="1776"/>
            </a:xfrm>
          </p:grpSpPr>
          <p:sp>
            <p:nvSpPr>
              <p:cNvPr id="7" name="AutoShape 5"/>
              <p:cNvSpPr>
                <a:spLocks noChangeArrowheads="1"/>
              </p:cNvSpPr>
              <p:nvPr/>
            </p:nvSpPr>
            <p:spPr bwMode="auto">
              <a:xfrm>
                <a:off x="1152" y="2333"/>
                <a:ext cx="3544" cy="1776"/>
              </a:xfrm>
              <a:prstGeom prst="roundRect">
                <a:avLst>
                  <a:gd name="adj" fmla="val 12495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308" y="2456"/>
                <a:ext cx="3304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3500" tIns="25400" rIns="63500" bIns="25400">
                <a:spAutoFit/>
              </a:bodyPr>
              <a:lstStyle/>
              <a:p>
                <a:pPr marL="228600" indent="-228600" eaLnBrk="0" hangingPunct="0">
                  <a:lnSpc>
                    <a:spcPct val="108000"/>
                  </a:lnSpc>
                </a:pPr>
                <a:r>
                  <a:rPr lang="en-US" sz="2400" dirty="0">
                    <a:solidFill>
                      <a:srgbClr val="CC0000"/>
                    </a:solidFill>
                    <a:latin typeface="+mj-lt"/>
                  </a:rPr>
                  <a:t>Locality of Reference:</a:t>
                </a: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333" y="2744"/>
                <a:ext cx="3363" cy="1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3500" tIns="25400" rIns="63500" bIns="25400">
                <a:spAutoFit/>
              </a:bodyPr>
              <a:lstStyle/>
              <a:p>
                <a:pPr>
                  <a:lnSpc>
                    <a:spcPct val="119000"/>
                  </a:lnSpc>
                </a:pPr>
                <a:r>
                  <a:rPr lang="en-US" sz="2400" dirty="0">
                    <a:latin typeface="+mj-lt"/>
                  </a:rPr>
                  <a:t>Access to address X at time t implies that access to address X</a:t>
                </a:r>
                <a:r>
                  <a:rPr lang="en-US" sz="2400" dirty="0" smtClean="0">
                    <a:latin typeface="+mj-lt"/>
                  </a:rPr>
                  <a:t>+ΔX  </a:t>
                </a:r>
                <a:r>
                  <a:rPr lang="en-US" sz="2400" dirty="0">
                    <a:latin typeface="+mj-lt"/>
                  </a:rPr>
                  <a:t>at time  </a:t>
                </a:r>
                <a:r>
                  <a:rPr lang="en-US" sz="2400" dirty="0" err="1">
                    <a:latin typeface="+mj-lt"/>
                  </a:rPr>
                  <a:t>t</a:t>
                </a:r>
                <a:r>
                  <a:rPr lang="en-US" sz="2400" dirty="0" err="1" smtClean="0">
                    <a:latin typeface="+mj-lt"/>
                  </a:rPr>
                  <a:t>+Δt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becomes more probable as </a:t>
                </a:r>
                <a:r>
                  <a:rPr lang="en-US" sz="2400" dirty="0" smtClean="0">
                    <a:latin typeface="+mj-lt"/>
                  </a:rPr>
                  <a:t>ΔX </a:t>
                </a:r>
                <a:r>
                  <a:rPr lang="en-US" sz="2400" dirty="0">
                    <a:latin typeface="+mj-lt"/>
                  </a:rPr>
                  <a:t>and </a:t>
                </a:r>
                <a:r>
                  <a:rPr lang="en-US" sz="2400" dirty="0" err="1" smtClean="0">
                    <a:latin typeface="+mj-lt"/>
                  </a:rPr>
                  <a:t>Δt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approach zero.</a:t>
                </a:r>
              </a:p>
            </p:txBody>
          </p:sp>
        </p:grpSp>
        <p:sp>
          <p:nvSpPr>
            <p:cNvPr id="10" name="Rectangle 3"/>
            <p:cNvSpPr txBox="1">
              <a:spLocks noChangeArrowheads="1"/>
            </p:cNvSpPr>
            <p:nvPr/>
          </p:nvSpPr>
          <p:spPr>
            <a:xfrm>
              <a:off x="685800" y="2971800"/>
              <a:ext cx="8001000" cy="60960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Bookman Old Style"/>
                  <a:ea typeface="ＭＳ Ｐゴシック" charset="-128"/>
                  <a:cs typeface="Bookman Old Style"/>
                </a:defRPr>
              </a:lvl1pPr>
              <a:lvl2pPr marL="742950" indent="-28575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Bookman Old Style"/>
                  <a:ea typeface="ＭＳ Ｐゴシック" charset="-128"/>
                  <a:cs typeface="Bookman Old Style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kern="1200">
                  <a:solidFill>
                    <a:schemeClr val="tx1"/>
                  </a:solidFill>
                  <a:latin typeface="Bookman Old Style"/>
                  <a:ea typeface="ＭＳ Ｐゴシック" charset="-128"/>
                  <a:cs typeface="Bookman Old Style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Bookman Old Style"/>
                  <a:ea typeface="ＭＳ Ｐゴシック" charset="-128"/>
                  <a:cs typeface="Bookman Old Style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Bookman Old Style"/>
                  <a:ea typeface="ＭＳ Ｐゴシック" charset="-128"/>
                  <a:cs typeface="Bookman Old Style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eaLnBrk="1" hangingPunct="1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sz="2400" dirty="0" smtClean="0">
                  <a:latin typeface="+mj-lt"/>
                  <a:ea typeface="ＭＳ Ｐゴシック" charset="0"/>
                </a:rPr>
                <a:t>The reason this strategy works:  LOCALITY</a:t>
              </a:r>
              <a:endParaRPr lang="en-US" sz="2400" dirty="0">
                <a:latin typeface="+mj-lt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73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33525" y="1741488"/>
            <a:ext cx="685800" cy="4751387"/>
            <a:chOff x="1160" y="888"/>
            <a:chExt cx="432" cy="2993"/>
          </a:xfrm>
        </p:grpSpPr>
        <p:sp>
          <p:nvSpPr>
            <p:cNvPr id="24947" name="Rectangle 3" descr="25%"/>
            <p:cNvSpPr>
              <a:spLocks noChangeArrowheads="1"/>
            </p:cNvSpPr>
            <p:nvPr/>
          </p:nvSpPr>
          <p:spPr bwMode="auto">
            <a:xfrm>
              <a:off x="1160" y="888"/>
              <a:ext cx="432" cy="2688"/>
            </a:xfrm>
            <a:prstGeom prst="rect">
              <a:avLst/>
            </a:prstGeom>
            <a:pattFill prst="pct25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160" y="3628"/>
              <a:ext cx="432" cy="253"/>
              <a:chOff x="1160" y="3628"/>
              <a:chExt cx="432" cy="253"/>
            </a:xfrm>
          </p:grpSpPr>
          <p:sp>
            <p:nvSpPr>
              <p:cNvPr id="24949" name="Line 5"/>
              <p:cNvSpPr>
                <a:spLocks noChangeShapeType="1"/>
              </p:cNvSpPr>
              <p:nvPr/>
            </p:nvSpPr>
            <p:spPr bwMode="auto">
              <a:xfrm>
                <a:off x="1160" y="362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50" name="Line 6"/>
              <p:cNvSpPr>
                <a:spLocks noChangeShapeType="1"/>
              </p:cNvSpPr>
              <p:nvPr/>
            </p:nvSpPr>
            <p:spPr bwMode="auto">
              <a:xfrm>
                <a:off x="1592" y="362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51" name="Line 7"/>
              <p:cNvSpPr>
                <a:spLocks noChangeShapeType="1"/>
              </p:cNvSpPr>
              <p:nvPr/>
            </p:nvSpPr>
            <p:spPr bwMode="auto">
              <a:xfrm>
                <a:off x="1164" y="3672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52" name="Rectangle 8"/>
              <p:cNvSpPr>
                <a:spLocks noChangeArrowheads="1"/>
              </p:cNvSpPr>
              <p:nvPr/>
            </p:nvSpPr>
            <p:spPr bwMode="auto">
              <a:xfrm>
                <a:off x="1264" y="3648"/>
                <a:ext cx="233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116000"/>
                  </a:lnSpc>
                </a:pPr>
                <a:r>
                  <a:rPr lang="en-US" sz="1800" b="0">
                    <a:solidFill>
                      <a:srgbClr val="000000"/>
                    </a:solidFill>
                    <a:latin typeface="Symbol" pitchFamily="18" charset="2"/>
                  </a:rPr>
                  <a:t>D</a:t>
                </a:r>
                <a:r>
                  <a:rPr lang="en-US" sz="1800" b="0"/>
                  <a:t>t</a:t>
                </a:r>
              </a:p>
            </p:txBody>
          </p:sp>
        </p:grpSp>
      </p:grpSp>
      <p:sp>
        <p:nvSpPr>
          <p:cNvPr id="2457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Reference Patterns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47700" y="1665288"/>
            <a:ext cx="5083176" cy="4719637"/>
            <a:chOff x="408" y="1049"/>
            <a:chExt cx="3202" cy="2973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616" y="1256"/>
              <a:ext cx="96" cy="2673"/>
              <a:chOff x="887" y="1047"/>
              <a:chExt cx="96" cy="2673"/>
            </a:xfrm>
          </p:grpSpPr>
          <p:sp>
            <p:nvSpPr>
              <p:cNvPr id="24945" name="Freeform 12"/>
              <p:cNvSpPr>
                <a:spLocks/>
              </p:cNvSpPr>
              <p:nvPr/>
            </p:nvSpPr>
            <p:spPr bwMode="auto">
              <a:xfrm>
                <a:off x="887" y="1047"/>
                <a:ext cx="96" cy="192"/>
              </a:xfrm>
              <a:custGeom>
                <a:avLst/>
                <a:gdLst>
                  <a:gd name="T0" fmla="*/ 48 w 96"/>
                  <a:gd name="T1" fmla="*/ 0 h 192"/>
                  <a:gd name="T2" fmla="*/ 96 w 96"/>
                  <a:gd name="T3" fmla="*/ 192 h 192"/>
                  <a:gd name="T4" fmla="*/ 48 w 96"/>
                  <a:gd name="T5" fmla="*/ 192 h 192"/>
                  <a:gd name="T6" fmla="*/ 0 w 96"/>
                  <a:gd name="T7" fmla="*/ 192 h 192"/>
                  <a:gd name="T8" fmla="*/ 48 w 9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92"/>
                  <a:gd name="T17" fmla="*/ 96 w 9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92">
                    <a:moveTo>
                      <a:pt x="48" y="0"/>
                    </a:moveTo>
                    <a:lnTo>
                      <a:pt x="96" y="192"/>
                    </a:lnTo>
                    <a:lnTo>
                      <a:pt x="48" y="192"/>
                    </a:lnTo>
                    <a:lnTo>
                      <a:pt x="0" y="19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46" name="Line 13"/>
              <p:cNvSpPr>
                <a:spLocks noChangeShapeType="1"/>
              </p:cNvSpPr>
              <p:nvPr/>
            </p:nvSpPr>
            <p:spPr bwMode="auto">
              <a:xfrm>
                <a:off x="935" y="1223"/>
                <a:ext cx="1" cy="2497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576" y="3722"/>
              <a:ext cx="3033" cy="96"/>
              <a:chOff x="847" y="3513"/>
              <a:chExt cx="3033" cy="96"/>
            </a:xfrm>
          </p:grpSpPr>
          <p:sp>
            <p:nvSpPr>
              <p:cNvPr id="24943" name="Freeform 15"/>
              <p:cNvSpPr>
                <a:spLocks/>
              </p:cNvSpPr>
              <p:nvPr/>
            </p:nvSpPr>
            <p:spPr bwMode="auto">
              <a:xfrm>
                <a:off x="3688" y="3513"/>
                <a:ext cx="192" cy="96"/>
              </a:xfrm>
              <a:custGeom>
                <a:avLst/>
                <a:gdLst>
                  <a:gd name="T0" fmla="*/ 192 w 192"/>
                  <a:gd name="T1" fmla="*/ 48 h 96"/>
                  <a:gd name="T2" fmla="*/ 0 w 192"/>
                  <a:gd name="T3" fmla="*/ 96 h 96"/>
                  <a:gd name="T4" fmla="*/ 0 w 192"/>
                  <a:gd name="T5" fmla="*/ 48 h 96"/>
                  <a:gd name="T6" fmla="*/ 0 w 192"/>
                  <a:gd name="T7" fmla="*/ 0 h 96"/>
                  <a:gd name="T8" fmla="*/ 192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192" y="48"/>
                    </a:moveTo>
                    <a:lnTo>
                      <a:pt x="0" y="96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192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44" name="Line 16"/>
              <p:cNvSpPr>
                <a:spLocks noChangeShapeType="1"/>
              </p:cNvSpPr>
              <p:nvPr/>
            </p:nvSpPr>
            <p:spPr bwMode="auto">
              <a:xfrm flipH="1">
                <a:off x="847" y="3561"/>
                <a:ext cx="2857" cy="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941" name="Rectangle 17"/>
            <p:cNvSpPr>
              <a:spLocks noChangeArrowheads="1"/>
            </p:cNvSpPr>
            <p:nvPr/>
          </p:nvSpPr>
          <p:spPr bwMode="auto">
            <a:xfrm>
              <a:off x="3338" y="3849"/>
              <a:ext cx="2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>
                  <a:solidFill>
                    <a:srgbClr val="000000"/>
                  </a:solidFill>
                  <a:latin typeface="Arial" pitchFamily="34" charset="0"/>
                </a:rPr>
                <a:t>time</a:t>
              </a:r>
              <a:endParaRPr lang="en-US" b="0"/>
            </a:p>
          </p:txBody>
        </p:sp>
        <p:sp>
          <p:nvSpPr>
            <p:cNvPr id="24942" name="Rectangle 18"/>
            <p:cNvSpPr>
              <a:spLocks noChangeArrowheads="1"/>
            </p:cNvSpPr>
            <p:nvPr/>
          </p:nvSpPr>
          <p:spPr bwMode="auto">
            <a:xfrm>
              <a:off x="408" y="1049"/>
              <a:ext cx="5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 dirty="0">
                  <a:solidFill>
                    <a:srgbClr val="000000"/>
                  </a:solidFill>
                  <a:latin typeface="Arial" pitchFamily="34" charset="0"/>
                </a:rPr>
                <a:t>address</a:t>
              </a:r>
              <a:endParaRPr lang="en-US" b="0" dirty="0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95300" y="1741488"/>
            <a:ext cx="4689475" cy="962025"/>
            <a:chOff x="312" y="1097"/>
            <a:chExt cx="2954" cy="606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2300" y="1528"/>
              <a:ext cx="247" cy="175"/>
              <a:chOff x="2571" y="1319"/>
              <a:chExt cx="247" cy="175"/>
            </a:xfrm>
          </p:grpSpPr>
          <p:sp>
            <p:nvSpPr>
              <p:cNvPr id="24921" name="Oval 21"/>
              <p:cNvSpPr>
                <a:spLocks noChangeArrowheads="1"/>
              </p:cNvSpPr>
              <p:nvPr/>
            </p:nvSpPr>
            <p:spPr bwMode="auto">
              <a:xfrm>
                <a:off x="2571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2" name="Oval 22"/>
              <p:cNvSpPr>
                <a:spLocks noChangeArrowheads="1"/>
              </p:cNvSpPr>
              <p:nvPr/>
            </p:nvSpPr>
            <p:spPr bwMode="auto">
              <a:xfrm>
                <a:off x="2571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3" name="Oval 23"/>
              <p:cNvSpPr>
                <a:spLocks noChangeArrowheads="1"/>
              </p:cNvSpPr>
              <p:nvPr/>
            </p:nvSpPr>
            <p:spPr bwMode="auto">
              <a:xfrm>
                <a:off x="264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4" name="Oval 24"/>
              <p:cNvSpPr>
                <a:spLocks noChangeArrowheads="1"/>
              </p:cNvSpPr>
              <p:nvPr/>
            </p:nvSpPr>
            <p:spPr bwMode="auto">
              <a:xfrm>
                <a:off x="264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5" name="Oval 25"/>
              <p:cNvSpPr>
                <a:spLocks noChangeArrowheads="1"/>
              </p:cNvSpPr>
              <p:nvPr/>
            </p:nvSpPr>
            <p:spPr bwMode="auto">
              <a:xfrm>
                <a:off x="2715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6" name="Oval 26"/>
              <p:cNvSpPr>
                <a:spLocks noChangeArrowheads="1"/>
              </p:cNvSpPr>
              <p:nvPr/>
            </p:nvSpPr>
            <p:spPr bwMode="auto">
              <a:xfrm>
                <a:off x="2715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7" name="Oval 27"/>
              <p:cNvSpPr>
                <a:spLocks noChangeArrowheads="1"/>
              </p:cNvSpPr>
              <p:nvPr/>
            </p:nvSpPr>
            <p:spPr bwMode="auto">
              <a:xfrm>
                <a:off x="2643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8" name="Oval 28"/>
              <p:cNvSpPr>
                <a:spLocks noChangeArrowheads="1"/>
              </p:cNvSpPr>
              <p:nvPr/>
            </p:nvSpPr>
            <p:spPr bwMode="auto">
              <a:xfrm>
                <a:off x="2643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9" name="Oval 29"/>
              <p:cNvSpPr>
                <a:spLocks noChangeArrowheads="1"/>
              </p:cNvSpPr>
              <p:nvPr/>
            </p:nvSpPr>
            <p:spPr bwMode="auto">
              <a:xfrm>
                <a:off x="2787" y="1391"/>
                <a:ext cx="31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0" name="Oval 30"/>
              <p:cNvSpPr>
                <a:spLocks noChangeArrowheads="1"/>
              </p:cNvSpPr>
              <p:nvPr/>
            </p:nvSpPr>
            <p:spPr bwMode="auto">
              <a:xfrm>
                <a:off x="2787" y="1391"/>
                <a:ext cx="31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1" name="Oval 31"/>
              <p:cNvSpPr>
                <a:spLocks noChangeArrowheads="1"/>
              </p:cNvSpPr>
              <p:nvPr/>
            </p:nvSpPr>
            <p:spPr bwMode="auto">
              <a:xfrm>
                <a:off x="271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2" name="Oval 32"/>
              <p:cNvSpPr>
                <a:spLocks noChangeArrowheads="1"/>
              </p:cNvSpPr>
              <p:nvPr/>
            </p:nvSpPr>
            <p:spPr bwMode="auto">
              <a:xfrm>
                <a:off x="271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3" name="Oval 33"/>
              <p:cNvSpPr>
                <a:spLocks noChangeArrowheads="1"/>
              </p:cNvSpPr>
              <p:nvPr/>
            </p:nvSpPr>
            <p:spPr bwMode="auto">
              <a:xfrm>
                <a:off x="2643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4" name="Oval 34"/>
              <p:cNvSpPr>
                <a:spLocks noChangeArrowheads="1"/>
              </p:cNvSpPr>
              <p:nvPr/>
            </p:nvSpPr>
            <p:spPr bwMode="auto">
              <a:xfrm>
                <a:off x="2643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5" name="Oval 35"/>
              <p:cNvSpPr>
                <a:spLocks noChangeArrowheads="1"/>
              </p:cNvSpPr>
              <p:nvPr/>
            </p:nvSpPr>
            <p:spPr bwMode="auto">
              <a:xfrm>
                <a:off x="2715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6" name="Oval 36"/>
              <p:cNvSpPr>
                <a:spLocks noChangeArrowheads="1"/>
              </p:cNvSpPr>
              <p:nvPr/>
            </p:nvSpPr>
            <p:spPr bwMode="auto">
              <a:xfrm>
                <a:off x="2715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7" name="Oval 37"/>
              <p:cNvSpPr>
                <a:spLocks noChangeArrowheads="1"/>
              </p:cNvSpPr>
              <p:nvPr/>
            </p:nvSpPr>
            <p:spPr bwMode="auto">
              <a:xfrm>
                <a:off x="2787" y="1462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8" name="Oval 38"/>
              <p:cNvSpPr>
                <a:spLocks noChangeArrowheads="1"/>
              </p:cNvSpPr>
              <p:nvPr/>
            </p:nvSpPr>
            <p:spPr bwMode="auto">
              <a:xfrm>
                <a:off x="2787" y="1462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1582" y="1241"/>
              <a:ext cx="247" cy="175"/>
              <a:chOff x="1853" y="1032"/>
              <a:chExt cx="247" cy="175"/>
            </a:xfrm>
          </p:grpSpPr>
          <p:sp>
            <p:nvSpPr>
              <p:cNvPr id="24903" name="Oval 40"/>
              <p:cNvSpPr>
                <a:spLocks noChangeArrowheads="1"/>
              </p:cNvSpPr>
              <p:nvPr/>
            </p:nvSpPr>
            <p:spPr bwMode="auto">
              <a:xfrm>
                <a:off x="1853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4" name="Oval 41"/>
              <p:cNvSpPr>
                <a:spLocks noChangeArrowheads="1"/>
              </p:cNvSpPr>
              <p:nvPr/>
            </p:nvSpPr>
            <p:spPr bwMode="auto">
              <a:xfrm>
                <a:off x="1853" y="1103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5" name="Oval 42"/>
              <p:cNvSpPr>
                <a:spLocks noChangeArrowheads="1"/>
              </p:cNvSpPr>
              <p:nvPr/>
            </p:nvSpPr>
            <p:spPr bwMode="auto">
              <a:xfrm>
                <a:off x="1924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6" name="Oval 43"/>
              <p:cNvSpPr>
                <a:spLocks noChangeArrowheads="1"/>
              </p:cNvSpPr>
              <p:nvPr/>
            </p:nvSpPr>
            <p:spPr bwMode="auto">
              <a:xfrm>
                <a:off x="1924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7" name="Oval 44"/>
              <p:cNvSpPr>
                <a:spLocks noChangeArrowheads="1"/>
              </p:cNvSpPr>
              <p:nvPr/>
            </p:nvSpPr>
            <p:spPr bwMode="auto">
              <a:xfrm>
                <a:off x="1996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8" name="Oval 45"/>
              <p:cNvSpPr>
                <a:spLocks noChangeArrowheads="1"/>
              </p:cNvSpPr>
              <p:nvPr/>
            </p:nvSpPr>
            <p:spPr bwMode="auto">
              <a:xfrm>
                <a:off x="1996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9" name="Oval 46"/>
              <p:cNvSpPr>
                <a:spLocks noChangeArrowheads="1"/>
              </p:cNvSpPr>
              <p:nvPr/>
            </p:nvSpPr>
            <p:spPr bwMode="auto">
              <a:xfrm>
                <a:off x="1924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0" name="Oval 47"/>
              <p:cNvSpPr>
                <a:spLocks noChangeArrowheads="1"/>
              </p:cNvSpPr>
              <p:nvPr/>
            </p:nvSpPr>
            <p:spPr bwMode="auto">
              <a:xfrm>
                <a:off x="1924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1" name="Oval 48"/>
              <p:cNvSpPr>
                <a:spLocks noChangeArrowheads="1"/>
              </p:cNvSpPr>
              <p:nvPr/>
            </p:nvSpPr>
            <p:spPr bwMode="auto">
              <a:xfrm>
                <a:off x="2068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2" name="Oval 49"/>
              <p:cNvSpPr>
                <a:spLocks noChangeArrowheads="1"/>
              </p:cNvSpPr>
              <p:nvPr/>
            </p:nvSpPr>
            <p:spPr bwMode="auto">
              <a:xfrm>
                <a:off x="2068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3" name="Oval 50"/>
              <p:cNvSpPr>
                <a:spLocks noChangeArrowheads="1"/>
              </p:cNvSpPr>
              <p:nvPr/>
            </p:nvSpPr>
            <p:spPr bwMode="auto">
              <a:xfrm>
                <a:off x="1996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4" name="Oval 51"/>
              <p:cNvSpPr>
                <a:spLocks noChangeArrowheads="1"/>
              </p:cNvSpPr>
              <p:nvPr/>
            </p:nvSpPr>
            <p:spPr bwMode="auto">
              <a:xfrm>
                <a:off x="1996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5" name="Oval 52"/>
              <p:cNvSpPr>
                <a:spLocks noChangeArrowheads="1"/>
              </p:cNvSpPr>
              <p:nvPr/>
            </p:nvSpPr>
            <p:spPr bwMode="auto">
              <a:xfrm>
                <a:off x="192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6" name="Oval 53"/>
              <p:cNvSpPr>
                <a:spLocks noChangeArrowheads="1"/>
              </p:cNvSpPr>
              <p:nvPr/>
            </p:nvSpPr>
            <p:spPr bwMode="auto">
              <a:xfrm>
                <a:off x="192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7" name="Oval 54"/>
              <p:cNvSpPr>
                <a:spLocks noChangeArrowheads="1"/>
              </p:cNvSpPr>
              <p:nvPr/>
            </p:nvSpPr>
            <p:spPr bwMode="auto">
              <a:xfrm>
                <a:off x="1996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8" name="Oval 55"/>
              <p:cNvSpPr>
                <a:spLocks noChangeArrowheads="1"/>
              </p:cNvSpPr>
              <p:nvPr/>
            </p:nvSpPr>
            <p:spPr bwMode="auto">
              <a:xfrm>
                <a:off x="1996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9" name="Oval 56"/>
              <p:cNvSpPr>
                <a:spLocks noChangeArrowheads="1"/>
              </p:cNvSpPr>
              <p:nvPr/>
            </p:nvSpPr>
            <p:spPr bwMode="auto">
              <a:xfrm>
                <a:off x="2068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0" name="Oval 57"/>
              <p:cNvSpPr>
                <a:spLocks noChangeArrowheads="1"/>
              </p:cNvSpPr>
              <p:nvPr/>
            </p:nvSpPr>
            <p:spPr bwMode="auto">
              <a:xfrm>
                <a:off x="2068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863" y="1384"/>
              <a:ext cx="248" cy="176"/>
              <a:chOff x="1134" y="1175"/>
              <a:chExt cx="248" cy="176"/>
            </a:xfrm>
          </p:grpSpPr>
          <p:sp>
            <p:nvSpPr>
              <p:cNvPr id="24885" name="Oval 59"/>
              <p:cNvSpPr>
                <a:spLocks noChangeArrowheads="1"/>
              </p:cNvSpPr>
              <p:nvPr/>
            </p:nvSpPr>
            <p:spPr bwMode="auto">
              <a:xfrm>
                <a:off x="1134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6" name="Oval 60"/>
              <p:cNvSpPr>
                <a:spLocks noChangeArrowheads="1"/>
              </p:cNvSpPr>
              <p:nvPr/>
            </p:nvSpPr>
            <p:spPr bwMode="auto">
              <a:xfrm>
                <a:off x="1134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7" name="Oval 61"/>
              <p:cNvSpPr>
                <a:spLocks noChangeArrowheads="1"/>
              </p:cNvSpPr>
              <p:nvPr/>
            </p:nvSpPr>
            <p:spPr bwMode="auto">
              <a:xfrm>
                <a:off x="1206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8" name="Oval 62"/>
              <p:cNvSpPr>
                <a:spLocks noChangeArrowheads="1"/>
              </p:cNvSpPr>
              <p:nvPr/>
            </p:nvSpPr>
            <p:spPr bwMode="auto">
              <a:xfrm>
                <a:off x="1206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9" name="Oval 63"/>
              <p:cNvSpPr>
                <a:spLocks noChangeArrowheads="1"/>
              </p:cNvSpPr>
              <p:nvPr/>
            </p:nvSpPr>
            <p:spPr bwMode="auto">
              <a:xfrm>
                <a:off x="1278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0" name="Oval 64"/>
              <p:cNvSpPr>
                <a:spLocks noChangeArrowheads="1"/>
              </p:cNvSpPr>
              <p:nvPr/>
            </p:nvSpPr>
            <p:spPr bwMode="auto">
              <a:xfrm>
                <a:off x="1278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1" name="Oval 65"/>
              <p:cNvSpPr>
                <a:spLocks noChangeArrowheads="1"/>
              </p:cNvSpPr>
              <p:nvPr/>
            </p:nvSpPr>
            <p:spPr bwMode="auto">
              <a:xfrm>
                <a:off x="1206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2" name="Oval 66"/>
              <p:cNvSpPr>
                <a:spLocks noChangeArrowheads="1"/>
              </p:cNvSpPr>
              <p:nvPr/>
            </p:nvSpPr>
            <p:spPr bwMode="auto">
              <a:xfrm>
                <a:off x="1206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3" name="Oval 67"/>
              <p:cNvSpPr>
                <a:spLocks noChangeArrowheads="1"/>
              </p:cNvSpPr>
              <p:nvPr/>
            </p:nvSpPr>
            <p:spPr bwMode="auto">
              <a:xfrm>
                <a:off x="1350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4" name="Oval 68"/>
              <p:cNvSpPr>
                <a:spLocks noChangeArrowheads="1"/>
              </p:cNvSpPr>
              <p:nvPr/>
            </p:nvSpPr>
            <p:spPr bwMode="auto">
              <a:xfrm>
                <a:off x="1350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5" name="Oval 69"/>
              <p:cNvSpPr>
                <a:spLocks noChangeArrowheads="1"/>
              </p:cNvSpPr>
              <p:nvPr/>
            </p:nvSpPr>
            <p:spPr bwMode="auto">
              <a:xfrm>
                <a:off x="1278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6" name="Oval 70"/>
              <p:cNvSpPr>
                <a:spLocks noChangeArrowheads="1"/>
              </p:cNvSpPr>
              <p:nvPr/>
            </p:nvSpPr>
            <p:spPr bwMode="auto">
              <a:xfrm>
                <a:off x="1278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7" name="Oval 71"/>
              <p:cNvSpPr>
                <a:spLocks noChangeArrowheads="1"/>
              </p:cNvSpPr>
              <p:nvPr/>
            </p:nvSpPr>
            <p:spPr bwMode="auto">
              <a:xfrm>
                <a:off x="1206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8" name="Oval 72"/>
              <p:cNvSpPr>
                <a:spLocks noChangeArrowheads="1"/>
              </p:cNvSpPr>
              <p:nvPr/>
            </p:nvSpPr>
            <p:spPr bwMode="auto">
              <a:xfrm>
                <a:off x="1206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9" name="Oval 73"/>
              <p:cNvSpPr>
                <a:spLocks noChangeArrowheads="1"/>
              </p:cNvSpPr>
              <p:nvPr/>
            </p:nvSpPr>
            <p:spPr bwMode="auto">
              <a:xfrm>
                <a:off x="1278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0" name="Oval 74"/>
              <p:cNvSpPr>
                <a:spLocks noChangeArrowheads="1"/>
              </p:cNvSpPr>
              <p:nvPr/>
            </p:nvSpPr>
            <p:spPr bwMode="auto">
              <a:xfrm>
                <a:off x="1278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1" name="Oval 75"/>
              <p:cNvSpPr>
                <a:spLocks noChangeArrowheads="1"/>
              </p:cNvSpPr>
              <p:nvPr/>
            </p:nvSpPr>
            <p:spPr bwMode="auto">
              <a:xfrm>
                <a:off x="1350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2" name="Oval 76"/>
              <p:cNvSpPr>
                <a:spLocks noChangeArrowheads="1"/>
              </p:cNvSpPr>
              <p:nvPr/>
            </p:nvSpPr>
            <p:spPr bwMode="auto">
              <a:xfrm>
                <a:off x="1350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77"/>
            <p:cNvGrpSpPr>
              <a:grpSpLocks/>
            </p:cNvGrpSpPr>
            <p:nvPr/>
          </p:nvGrpSpPr>
          <p:grpSpPr bwMode="auto">
            <a:xfrm>
              <a:off x="3018" y="1456"/>
              <a:ext cx="248" cy="175"/>
              <a:chOff x="3289" y="1247"/>
              <a:chExt cx="248" cy="175"/>
            </a:xfrm>
          </p:grpSpPr>
          <p:sp>
            <p:nvSpPr>
              <p:cNvPr id="24867" name="Oval 78"/>
              <p:cNvSpPr>
                <a:spLocks noChangeArrowheads="1"/>
              </p:cNvSpPr>
              <p:nvPr/>
            </p:nvSpPr>
            <p:spPr bwMode="auto">
              <a:xfrm>
                <a:off x="3289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8" name="Oval 79"/>
              <p:cNvSpPr>
                <a:spLocks noChangeArrowheads="1"/>
              </p:cNvSpPr>
              <p:nvPr/>
            </p:nvSpPr>
            <p:spPr bwMode="auto">
              <a:xfrm>
                <a:off x="3289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9" name="Oval 80"/>
              <p:cNvSpPr>
                <a:spLocks noChangeArrowheads="1"/>
              </p:cNvSpPr>
              <p:nvPr/>
            </p:nvSpPr>
            <p:spPr bwMode="auto">
              <a:xfrm>
                <a:off x="3361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0" name="Oval 81"/>
              <p:cNvSpPr>
                <a:spLocks noChangeArrowheads="1"/>
              </p:cNvSpPr>
              <p:nvPr/>
            </p:nvSpPr>
            <p:spPr bwMode="auto">
              <a:xfrm>
                <a:off x="3361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1" name="Oval 82"/>
              <p:cNvSpPr>
                <a:spLocks noChangeArrowheads="1"/>
              </p:cNvSpPr>
              <p:nvPr/>
            </p:nvSpPr>
            <p:spPr bwMode="auto">
              <a:xfrm>
                <a:off x="343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2" name="Oval 83"/>
              <p:cNvSpPr>
                <a:spLocks noChangeArrowheads="1"/>
              </p:cNvSpPr>
              <p:nvPr/>
            </p:nvSpPr>
            <p:spPr bwMode="auto">
              <a:xfrm>
                <a:off x="343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3" name="Oval 84"/>
              <p:cNvSpPr>
                <a:spLocks noChangeArrowheads="1"/>
              </p:cNvSpPr>
              <p:nvPr/>
            </p:nvSpPr>
            <p:spPr bwMode="auto">
              <a:xfrm>
                <a:off x="3361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4" name="Oval 85"/>
              <p:cNvSpPr>
                <a:spLocks noChangeArrowheads="1"/>
              </p:cNvSpPr>
              <p:nvPr/>
            </p:nvSpPr>
            <p:spPr bwMode="auto">
              <a:xfrm>
                <a:off x="3361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5" name="Oval 86"/>
              <p:cNvSpPr>
                <a:spLocks noChangeArrowheads="1"/>
              </p:cNvSpPr>
              <p:nvPr/>
            </p:nvSpPr>
            <p:spPr bwMode="auto">
              <a:xfrm>
                <a:off x="350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6" name="Oval 87"/>
              <p:cNvSpPr>
                <a:spLocks noChangeArrowheads="1"/>
              </p:cNvSpPr>
              <p:nvPr/>
            </p:nvSpPr>
            <p:spPr bwMode="auto">
              <a:xfrm>
                <a:off x="350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7" name="Oval 88"/>
              <p:cNvSpPr>
                <a:spLocks noChangeArrowheads="1"/>
              </p:cNvSpPr>
              <p:nvPr/>
            </p:nvSpPr>
            <p:spPr bwMode="auto">
              <a:xfrm>
                <a:off x="3433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8" name="Oval 89"/>
              <p:cNvSpPr>
                <a:spLocks noChangeArrowheads="1"/>
              </p:cNvSpPr>
              <p:nvPr/>
            </p:nvSpPr>
            <p:spPr bwMode="auto">
              <a:xfrm>
                <a:off x="3433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9" name="Oval 90"/>
              <p:cNvSpPr>
                <a:spLocks noChangeArrowheads="1"/>
              </p:cNvSpPr>
              <p:nvPr/>
            </p:nvSpPr>
            <p:spPr bwMode="auto">
              <a:xfrm>
                <a:off x="3361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0" name="Oval 91"/>
              <p:cNvSpPr>
                <a:spLocks noChangeArrowheads="1"/>
              </p:cNvSpPr>
              <p:nvPr/>
            </p:nvSpPr>
            <p:spPr bwMode="auto">
              <a:xfrm>
                <a:off x="3361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1" name="Oval 92"/>
              <p:cNvSpPr>
                <a:spLocks noChangeArrowheads="1"/>
              </p:cNvSpPr>
              <p:nvPr/>
            </p:nvSpPr>
            <p:spPr bwMode="auto">
              <a:xfrm>
                <a:off x="3433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2" name="Oval 93"/>
              <p:cNvSpPr>
                <a:spLocks noChangeArrowheads="1"/>
              </p:cNvSpPr>
              <p:nvPr/>
            </p:nvSpPr>
            <p:spPr bwMode="auto">
              <a:xfrm>
                <a:off x="3433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3" name="Oval 94"/>
              <p:cNvSpPr>
                <a:spLocks noChangeArrowheads="1"/>
              </p:cNvSpPr>
              <p:nvPr/>
            </p:nvSpPr>
            <p:spPr bwMode="auto">
              <a:xfrm>
                <a:off x="3505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4" name="Oval 95"/>
              <p:cNvSpPr>
                <a:spLocks noChangeArrowheads="1"/>
              </p:cNvSpPr>
              <p:nvPr/>
            </p:nvSpPr>
            <p:spPr bwMode="auto">
              <a:xfrm>
                <a:off x="3505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96"/>
            <p:cNvGrpSpPr>
              <a:grpSpLocks/>
            </p:cNvGrpSpPr>
            <p:nvPr/>
          </p:nvGrpSpPr>
          <p:grpSpPr bwMode="auto">
            <a:xfrm>
              <a:off x="3018" y="1097"/>
              <a:ext cx="248" cy="175"/>
              <a:chOff x="3289" y="888"/>
              <a:chExt cx="248" cy="175"/>
            </a:xfrm>
          </p:grpSpPr>
          <p:sp>
            <p:nvSpPr>
              <p:cNvPr id="24849" name="Oval 97"/>
              <p:cNvSpPr>
                <a:spLocks noChangeArrowheads="1"/>
              </p:cNvSpPr>
              <p:nvPr/>
            </p:nvSpPr>
            <p:spPr bwMode="auto">
              <a:xfrm>
                <a:off x="3289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0" name="Oval 98"/>
              <p:cNvSpPr>
                <a:spLocks noChangeArrowheads="1"/>
              </p:cNvSpPr>
              <p:nvPr/>
            </p:nvSpPr>
            <p:spPr bwMode="auto">
              <a:xfrm>
                <a:off x="3289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1" name="Oval 99"/>
              <p:cNvSpPr>
                <a:spLocks noChangeArrowheads="1"/>
              </p:cNvSpPr>
              <p:nvPr/>
            </p:nvSpPr>
            <p:spPr bwMode="auto">
              <a:xfrm>
                <a:off x="3361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2" name="Oval 100"/>
              <p:cNvSpPr>
                <a:spLocks noChangeArrowheads="1"/>
              </p:cNvSpPr>
              <p:nvPr/>
            </p:nvSpPr>
            <p:spPr bwMode="auto">
              <a:xfrm>
                <a:off x="3361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3" name="Oval 101"/>
              <p:cNvSpPr>
                <a:spLocks noChangeArrowheads="1"/>
              </p:cNvSpPr>
              <p:nvPr/>
            </p:nvSpPr>
            <p:spPr bwMode="auto">
              <a:xfrm>
                <a:off x="3433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4" name="Oval 102"/>
              <p:cNvSpPr>
                <a:spLocks noChangeArrowheads="1"/>
              </p:cNvSpPr>
              <p:nvPr/>
            </p:nvSpPr>
            <p:spPr bwMode="auto">
              <a:xfrm>
                <a:off x="3433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5" name="Oval 103"/>
              <p:cNvSpPr>
                <a:spLocks noChangeArrowheads="1"/>
              </p:cNvSpPr>
              <p:nvPr/>
            </p:nvSpPr>
            <p:spPr bwMode="auto">
              <a:xfrm>
                <a:off x="3361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6" name="Oval 104"/>
              <p:cNvSpPr>
                <a:spLocks noChangeArrowheads="1"/>
              </p:cNvSpPr>
              <p:nvPr/>
            </p:nvSpPr>
            <p:spPr bwMode="auto">
              <a:xfrm>
                <a:off x="3361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7" name="Oval 105"/>
              <p:cNvSpPr>
                <a:spLocks noChangeArrowheads="1"/>
              </p:cNvSpPr>
              <p:nvPr/>
            </p:nvSpPr>
            <p:spPr bwMode="auto">
              <a:xfrm>
                <a:off x="3505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8" name="Oval 106"/>
              <p:cNvSpPr>
                <a:spLocks noChangeArrowheads="1"/>
              </p:cNvSpPr>
              <p:nvPr/>
            </p:nvSpPr>
            <p:spPr bwMode="auto">
              <a:xfrm>
                <a:off x="3505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9" name="Oval 107"/>
              <p:cNvSpPr>
                <a:spLocks noChangeArrowheads="1"/>
              </p:cNvSpPr>
              <p:nvPr/>
            </p:nvSpPr>
            <p:spPr bwMode="auto">
              <a:xfrm>
                <a:off x="3433" y="888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0" name="Oval 108"/>
              <p:cNvSpPr>
                <a:spLocks noChangeArrowheads="1"/>
              </p:cNvSpPr>
              <p:nvPr/>
            </p:nvSpPr>
            <p:spPr bwMode="auto">
              <a:xfrm>
                <a:off x="3433" y="888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1" name="Oval 109"/>
              <p:cNvSpPr>
                <a:spLocks noChangeArrowheads="1"/>
              </p:cNvSpPr>
              <p:nvPr/>
            </p:nvSpPr>
            <p:spPr bwMode="auto">
              <a:xfrm>
                <a:off x="3361" y="888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2" name="Oval 110"/>
              <p:cNvSpPr>
                <a:spLocks noChangeArrowheads="1"/>
              </p:cNvSpPr>
              <p:nvPr/>
            </p:nvSpPr>
            <p:spPr bwMode="auto">
              <a:xfrm>
                <a:off x="3361" y="888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3" name="Oval 111"/>
              <p:cNvSpPr>
                <a:spLocks noChangeArrowheads="1"/>
              </p:cNvSpPr>
              <p:nvPr/>
            </p:nvSpPr>
            <p:spPr bwMode="auto">
              <a:xfrm>
                <a:off x="3433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4" name="Oval 112"/>
              <p:cNvSpPr>
                <a:spLocks noChangeArrowheads="1"/>
              </p:cNvSpPr>
              <p:nvPr/>
            </p:nvSpPr>
            <p:spPr bwMode="auto">
              <a:xfrm>
                <a:off x="3433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5" name="Oval 113"/>
              <p:cNvSpPr>
                <a:spLocks noChangeArrowheads="1"/>
              </p:cNvSpPr>
              <p:nvPr/>
            </p:nvSpPr>
            <p:spPr bwMode="auto">
              <a:xfrm>
                <a:off x="3505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6" name="Oval 114"/>
              <p:cNvSpPr>
                <a:spLocks noChangeArrowheads="1"/>
              </p:cNvSpPr>
              <p:nvPr/>
            </p:nvSpPr>
            <p:spPr bwMode="auto">
              <a:xfrm>
                <a:off x="3505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15"/>
            <p:cNvGrpSpPr>
              <a:grpSpLocks/>
            </p:cNvGrpSpPr>
            <p:nvPr/>
          </p:nvGrpSpPr>
          <p:grpSpPr bwMode="auto">
            <a:xfrm>
              <a:off x="1941" y="1169"/>
              <a:ext cx="319" cy="319"/>
              <a:chOff x="2212" y="960"/>
              <a:chExt cx="319" cy="319"/>
            </a:xfrm>
          </p:grpSpPr>
          <p:sp>
            <p:nvSpPr>
              <p:cNvPr id="24839" name="Oval 116"/>
              <p:cNvSpPr>
                <a:spLocks noChangeArrowheads="1"/>
              </p:cNvSpPr>
              <p:nvPr/>
            </p:nvSpPr>
            <p:spPr bwMode="auto">
              <a:xfrm>
                <a:off x="2212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0" name="Oval 117"/>
              <p:cNvSpPr>
                <a:spLocks noChangeArrowheads="1"/>
              </p:cNvSpPr>
              <p:nvPr/>
            </p:nvSpPr>
            <p:spPr bwMode="auto">
              <a:xfrm>
                <a:off x="2212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1" name="Oval 118"/>
              <p:cNvSpPr>
                <a:spLocks noChangeArrowheads="1"/>
              </p:cNvSpPr>
              <p:nvPr/>
            </p:nvSpPr>
            <p:spPr bwMode="auto">
              <a:xfrm>
                <a:off x="228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2" name="Oval 119"/>
              <p:cNvSpPr>
                <a:spLocks noChangeArrowheads="1"/>
              </p:cNvSpPr>
              <p:nvPr/>
            </p:nvSpPr>
            <p:spPr bwMode="auto">
              <a:xfrm>
                <a:off x="228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3" name="Oval 120"/>
              <p:cNvSpPr>
                <a:spLocks noChangeArrowheads="1"/>
              </p:cNvSpPr>
              <p:nvPr/>
            </p:nvSpPr>
            <p:spPr bwMode="auto">
              <a:xfrm>
                <a:off x="2355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4" name="Oval 121"/>
              <p:cNvSpPr>
                <a:spLocks noChangeArrowheads="1"/>
              </p:cNvSpPr>
              <p:nvPr/>
            </p:nvSpPr>
            <p:spPr bwMode="auto">
              <a:xfrm>
                <a:off x="2355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5" name="Oval 122"/>
              <p:cNvSpPr>
                <a:spLocks noChangeArrowheads="1"/>
              </p:cNvSpPr>
              <p:nvPr/>
            </p:nvSpPr>
            <p:spPr bwMode="auto">
              <a:xfrm>
                <a:off x="2427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6" name="Oval 123"/>
              <p:cNvSpPr>
                <a:spLocks noChangeArrowheads="1"/>
              </p:cNvSpPr>
              <p:nvPr/>
            </p:nvSpPr>
            <p:spPr bwMode="auto">
              <a:xfrm>
                <a:off x="2427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7" name="Oval 124"/>
              <p:cNvSpPr>
                <a:spLocks noChangeArrowheads="1"/>
              </p:cNvSpPr>
              <p:nvPr/>
            </p:nvSpPr>
            <p:spPr bwMode="auto">
              <a:xfrm>
                <a:off x="2499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8" name="Oval 125"/>
              <p:cNvSpPr>
                <a:spLocks noChangeArrowheads="1"/>
              </p:cNvSpPr>
              <p:nvPr/>
            </p:nvSpPr>
            <p:spPr bwMode="auto">
              <a:xfrm>
                <a:off x="2499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26"/>
            <p:cNvGrpSpPr>
              <a:grpSpLocks/>
            </p:cNvGrpSpPr>
            <p:nvPr/>
          </p:nvGrpSpPr>
          <p:grpSpPr bwMode="auto">
            <a:xfrm>
              <a:off x="1222" y="1312"/>
              <a:ext cx="320" cy="319"/>
              <a:chOff x="1493" y="1103"/>
              <a:chExt cx="320" cy="319"/>
            </a:xfrm>
          </p:grpSpPr>
          <p:sp>
            <p:nvSpPr>
              <p:cNvPr id="24829" name="Oval 127"/>
              <p:cNvSpPr>
                <a:spLocks noChangeArrowheads="1"/>
              </p:cNvSpPr>
              <p:nvPr/>
            </p:nvSpPr>
            <p:spPr bwMode="auto">
              <a:xfrm>
                <a:off x="149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0" name="Oval 128"/>
              <p:cNvSpPr>
                <a:spLocks noChangeArrowheads="1"/>
              </p:cNvSpPr>
              <p:nvPr/>
            </p:nvSpPr>
            <p:spPr bwMode="auto">
              <a:xfrm>
                <a:off x="149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1" name="Oval 129"/>
              <p:cNvSpPr>
                <a:spLocks noChangeArrowheads="1"/>
              </p:cNvSpPr>
              <p:nvPr/>
            </p:nvSpPr>
            <p:spPr bwMode="auto">
              <a:xfrm>
                <a:off x="156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2" name="Oval 130"/>
              <p:cNvSpPr>
                <a:spLocks noChangeArrowheads="1"/>
              </p:cNvSpPr>
              <p:nvPr/>
            </p:nvSpPr>
            <p:spPr bwMode="auto">
              <a:xfrm>
                <a:off x="156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3" name="Oval 131"/>
              <p:cNvSpPr>
                <a:spLocks noChangeArrowheads="1"/>
              </p:cNvSpPr>
              <p:nvPr/>
            </p:nvSpPr>
            <p:spPr bwMode="auto">
              <a:xfrm>
                <a:off x="1637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4" name="Oval 132"/>
              <p:cNvSpPr>
                <a:spLocks noChangeArrowheads="1"/>
              </p:cNvSpPr>
              <p:nvPr/>
            </p:nvSpPr>
            <p:spPr bwMode="auto">
              <a:xfrm>
                <a:off x="1637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5" name="Oval 133"/>
              <p:cNvSpPr>
                <a:spLocks noChangeArrowheads="1"/>
              </p:cNvSpPr>
              <p:nvPr/>
            </p:nvSpPr>
            <p:spPr bwMode="auto">
              <a:xfrm>
                <a:off x="1709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6" name="Oval 134"/>
              <p:cNvSpPr>
                <a:spLocks noChangeArrowheads="1"/>
              </p:cNvSpPr>
              <p:nvPr/>
            </p:nvSpPr>
            <p:spPr bwMode="auto">
              <a:xfrm>
                <a:off x="1709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7" name="Oval 135"/>
              <p:cNvSpPr>
                <a:spLocks noChangeArrowheads="1"/>
              </p:cNvSpPr>
              <p:nvPr/>
            </p:nvSpPr>
            <p:spPr bwMode="auto">
              <a:xfrm>
                <a:off x="1781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8" name="Oval 136"/>
              <p:cNvSpPr>
                <a:spLocks noChangeArrowheads="1"/>
              </p:cNvSpPr>
              <p:nvPr/>
            </p:nvSpPr>
            <p:spPr bwMode="auto">
              <a:xfrm>
                <a:off x="1781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37"/>
            <p:cNvGrpSpPr>
              <a:grpSpLocks/>
            </p:cNvGrpSpPr>
            <p:nvPr/>
          </p:nvGrpSpPr>
          <p:grpSpPr bwMode="auto">
            <a:xfrm>
              <a:off x="2587" y="1169"/>
              <a:ext cx="320" cy="319"/>
              <a:chOff x="2858" y="960"/>
              <a:chExt cx="320" cy="319"/>
            </a:xfrm>
          </p:grpSpPr>
          <p:sp>
            <p:nvSpPr>
              <p:cNvPr id="24819" name="Oval 138"/>
              <p:cNvSpPr>
                <a:spLocks noChangeArrowheads="1"/>
              </p:cNvSpPr>
              <p:nvPr/>
            </p:nvSpPr>
            <p:spPr bwMode="auto">
              <a:xfrm>
                <a:off x="2858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0" name="Oval 139"/>
              <p:cNvSpPr>
                <a:spLocks noChangeArrowheads="1"/>
              </p:cNvSpPr>
              <p:nvPr/>
            </p:nvSpPr>
            <p:spPr bwMode="auto">
              <a:xfrm>
                <a:off x="2858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1" name="Oval 140"/>
              <p:cNvSpPr>
                <a:spLocks noChangeArrowheads="1"/>
              </p:cNvSpPr>
              <p:nvPr/>
            </p:nvSpPr>
            <p:spPr bwMode="auto">
              <a:xfrm>
                <a:off x="2930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2" name="Oval 141"/>
              <p:cNvSpPr>
                <a:spLocks noChangeArrowheads="1"/>
              </p:cNvSpPr>
              <p:nvPr/>
            </p:nvSpPr>
            <p:spPr bwMode="auto">
              <a:xfrm>
                <a:off x="2930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3" name="Oval 142"/>
              <p:cNvSpPr>
                <a:spLocks noChangeArrowheads="1"/>
              </p:cNvSpPr>
              <p:nvPr/>
            </p:nvSpPr>
            <p:spPr bwMode="auto">
              <a:xfrm>
                <a:off x="3002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4" name="Oval 143"/>
              <p:cNvSpPr>
                <a:spLocks noChangeArrowheads="1"/>
              </p:cNvSpPr>
              <p:nvPr/>
            </p:nvSpPr>
            <p:spPr bwMode="auto">
              <a:xfrm>
                <a:off x="3002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5" name="Oval 144"/>
              <p:cNvSpPr>
                <a:spLocks noChangeArrowheads="1"/>
              </p:cNvSpPr>
              <p:nvPr/>
            </p:nvSpPr>
            <p:spPr bwMode="auto">
              <a:xfrm>
                <a:off x="307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6" name="Oval 145"/>
              <p:cNvSpPr>
                <a:spLocks noChangeArrowheads="1"/>
              </p:cNvSpPr>
              <p:nvPr/>
            </p:nvSpPr>
            <p:spPr bwMode="auto">
              <a:xfrm>
                <a:off x="307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7" name="Oval 146"/>
              <p:cNvSpPr>
                <a:spLocks noChangeArrowheads="1"/>
              </p:cNvSpPr>
              <p:nvPr/>
            </p:nvSpPr>
            <p:spPr bwMode="auto">
              <a:xfrm>
                <a:off x="3146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8" name="Oval 147"/>
              <p:cNvSpPr>
                <a:spLocks noChangeArrowheads="1"/>
              </p:cNvSpPr>
              <p:nvPr/>
            </p:nvSpPr>
            <p:spPr bwMode="auto">
              <a:xfrm>
                <a:off x="3146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48"/>
            <p:cNvGrpSpPr>
              <a:grpSpLocks/>
            </p:cNvGrpSpPr>
            <p:nvPr/>
          </p:nvGrpSpPr>
          <p:grpSpPr bwMode="auto">
            <a:xfrm>
              <a:off x="2659" y="1384"/>
              <a:ext cx="319" cy="319"/>
              <a:chOff x="2930" y="1175"/>
              <a:chExt cx="319" cy="319"/>
            </a:xfrm>
          </p:grpSpPr>
          <p:sp>
            <p:nvSpPr>
              <p:cNvPr id="24809" name="Oval 149"/>
              <p:cNvSpPr>
                <a:spLocks noChangeArrowheads="1"/>
              </p:cNvSpPr>
              <p:nvPr/>
            </p:nvSpPr>
            <p:spPr bwMode="auto">
              <a:xfrm>
                <a:off x="2930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0" name="Oval 150"/>
              <p:cNvSpPr>
                <a:spLocks noChangeArrowheads="1"/>
              </p:cNvSpPr>
              <p:nvPr/>
            </p:nvSpPr>
            <p:spPr bwMode="auto">
              <a:xfrm>
                <a:off x="2930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1" name="Oval 151"/>
              <p:cNvSpPr>
                <a:spLocks noChangeArrowheads="1"/>
              </p:cNvSpPr>
              <p:nvPr/>
            </p:nvSpPr>
            <p:spPr bwMode="auto">
              <a:xfrm>
                <a:off x="3002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2" name="Oval 152"/>
              <p:cNvSpPr>
                <a:spLocks noChangeArrowheads="1"/>
              </p:cNvSpPr>
              <p:nvPr/>
            </p:nvSpPr>
            <p:spPr bwMode="auto">
              <a:xfrm>
                <a:off x="3002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3" name="Oval 153"/>
              <p:cNvSpPr>
                <a:spLocks noChangeArrowheads="1"/>
              </p:cNvSpPr>
              <p:nvPr/>
            </p:nvSpPr>
            <p:spPr bwMode="auto">
              <a:xfrm>
                <a:off x="3074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4" name="Oval 154"/>
              <p:cNvSpPr>
                <a:spLocks noChangeArrowheads="1"/>
              </p:cNvSpPr>
              <p:nvPr/>
            </p:nvSpPr>
            <p:spPr bwMode="auto">
              <a:xfrm>
                <a:off x="3074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5" name="Oval 155"/>
              <p:cNvSpPr>
                <a:spLocks noChangeArrowheads="1"/>
              </p:cNvSpPr>
              <p:nvPr/>
            </p:nvSpPr>
            <p:spPr bwMode="auto">
              <a:xfrm>
                <a:off x="3146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6" name="Oval 156"/>
              <p:cNvSpPr>
                <a:spLocks noChangeArrowheads="1"/>
              </p:cNvSpPr>
              <p:nvPr/>
            </p:nvSpPr>
            <p:spPr bwMode="auto">
              <a:xfrm>
                <a:off x="3146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7" name="Oval 157"/>
              <p:cNvSpPr>
                <a:spLocks noChangeArrowheads="1"/>
              </p:cNvSpPr>
              <p:nvPr/>
            </p:nvSpPr>
            <p:spPr bwMode="auto">
              <a:xfrm>
                <a:off x="3218" y="1175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8" name="Oval 158"/>
              <p:cNvSpPr>
                <a:spLocks noChangeArrowheads="1"/>
              </p:cNvSpPr>
              <p:nvPr/>
            </p:nvSpPr>
            <p:spPr bwMode="auto">
              <a:xfrm>
                <a:off x="3218" y="1175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808" name="Rectangle 159"/>
            <p:cNvSpPr>
              <a:spLocks noChangeArrowheads="1"/>
            </p:cNvSpPr>
            <p:nvPr/>
          </p:nvSpPr>
          <p:spPr bwMode="auto">
            <a:xfrm>
              <a:off x="312" y="1480"/>
              <a:ext cx="2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>
                  <a:solidFill>
                    <a:srgbClr val="CC0000"/>
                  </a:solidFill>
                  <a:latin typeface="Arial" pitchFamily="34" charset="0"/>
                </a:rPr>
                <a:t>data</a:t>
              </a:r>
              <a:endParaRPr lang="en-US" b="0">
                <a:solidFill>
                  <a:srgbClr val="CC0000"/>
                </a:solidFill>
              </a:endParaRPr>
            </a:p>
          </p:txBody>
        </p:sp>
      </p:grpSp>
      <p:grpSp>
        <p:nvGrpSpPr>
          <p:cNvPr id="17" name="Group 160"/>
          <p:cNvGrpSpPr>
            <a:grpSpLocks/>
          </p:cNvGrpSpPr>
          <p:nvPr/>
        </p:nvGrpSpPr>
        <p:grpSpPr bwMode="auto">
          <a:xfrm>
            <a:off x="407988" y="3336925"/>
            <a:ext cx="5232400" cy="735013"/>
            <a:chOff x="257" y="2102"/>
            <a:chExt cx="3296" cy="463"/>
          </a:xfrm>
        </p:grpSpPr>
        <p:grpSp>
          <p:nvGrpSpPr>
            <p:cNvPr id="18" name="Group 161"/>
            <p:cNvGrpSpPr>
              <a:grpSpLocks/>
            </p:cNvGrpSpPr>
            <p:nvPr/>
          </p:nvGrpSpPr>
          <p:grpSpPr bwMode="auto">
            <a:xfrm>
              <a:off x="791" y="2461"/>
              <a:ext cx="176" cy="32"/>
              <a:chOff x="1062" y="2252"/>
              <a:chExt cx="176" cy="32"/>
            </a:xfrm>
          </p:grpSpPr>
          <p:sp>
            <p:nvSpPr>
              <p:cNvPr id="24793" name="Oval 162"/>
              <p:cNvSpPr>
                <a:spLocks noChangeArrowheads="1"/>
              </p:cNvSpPr>
              <p:nvPr/>
            </p:nvSpPr>
            <p:spPr bwMode="auto">
              <a:xfrm>
                <a:off x="1062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4" name="Oval 163"/>
              <p:cNvSpPr>
                <a:spLocks noChangeArrowheads="1"/>
              </p:cNvSpPr>
              <p:nvPr/>
            </p:nvSpPr>
            <p:spPr bwMode="auto">
              <a:xfrm>
                <a:off x="1062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5" name="Oval 164"/>
              <p:cNvSpPr>
                <a:spLocks noChangeArrowheads="1"/>
              </p:cNvSpPr>
              <p:nvPr/>
            </p:nvSpPr>
            <p:spPr bwMode="auto">
              <a:xfrm>
                <a:off x="1134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6" name="Oval 165"/>
              <p:cNvSpPr>
                <a:spLocks noChangeArrowheads="1"/>
              </p:cNvSpPr>
              <p:nvPr/>
            </p:nvSpPr>
            <p:spPr bwMode="auto">
              <a:xfrm>
                <a:off x="1134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7" name="Oval 166"/>
              <p:cNvSpPr>
                <a:spLocks noChangeArrowheads="1"/>
              </p:cNvSpPr>
              <p:nvPr/>
            </p:nvSpPr>
            <p:spPr bwMode="auto">
              <a:xfrm>
                <a:off x="1206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8" name="Oval 167"/>
              <p:cNvSpPr>
                <a:spLocks noChangeArrowheads="1"/>
              </p:cNvSpPr>
              <p:nvPr/>
            </p:nvSpPr>
            <p:spPr bwMode="auto">
              <a:xfrm>
                <a:off x="1206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68"/>
            <p:cNvGrpSpPr>
              <a:grpSpLocks/>
            </p:cNvGrpSpPr>
            <p:nvPr/>
          </p:nvGrpSpPr>
          <p:grpSpPr bwMode="auto">
            <a:xfrm>
              <a:off x="2156" y="2389"/>
              <a:ext cx="176" cy="32"/>
              <a:chOff x="2427" y="2180"/>
              <a:chExt cx="176" cy="32"/>
            </a:xfrm>
          </p:grpSpPr>
          <p:sp>
            <p:nvSpPr>
              <p:cNvPr id="24787" name="Oval 169"/>
              <p:cNvSpPr>
                <a:spLocks noChangeArrowheads="1"/>
              </p:cNvSpPr>
              <p:nvPr/>
            </p:nvSpPr>
            <p:spPr bwMode="auto">
              <a:xfrm>
                <a:off x="2427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8" name="Oval 170"/>
              <p:cNvSpPr>
                <a:spLocks noChangeArrowheads="1"/>
              </p:cNvSpPr>
              <p:nvPr/>
            </p:nvSpPr>
            <p:spPr bwMode="auto">
              <a:xfrm>
                <a:off x="2427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9" name="Oval 171"/>
              <p:cNvSpPr>
                <a:spLocks noChangeArrowheads="1"/>
              </p:cNvSpPr>
              <p:nvPr/>
            </p:nvSpPr>
            <p:spPr bwMode="auto">
              <a:xfrm>
                <a:off x="2499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0" name="Oval 172"/>
              <p:cNvSpPr>
                <a:spLocks noChangeArrowheads="1"/>
              </p:cNvSpPr>
              <p:nvPr/>
            </p:nvSpPr>
            <p:spPr bwMode="auto">
              <a:xfrm>
                <a:off x="2499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1" name="Oval 173"/>
              <p:cNvSpPr>
                <a:spLocks noChangeArrowheads="1"/>
              </p:cNvSpPr>
              <p:nvPr/>
            </p:nvSpPr>
            <p:spPr bwMode="auto">
              <a:xfrm>
                <a:off x="2571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2" name="Oval 174"/>
              <p:cNvSpPr>
                <a:spLocks noChangeArrowheads="1"/>
              </p:cNvSpPr>
              <p:nvPr/>
            </p:nvSpPr>
            <p:spPr bwMode="auto">
              <a:xfrm>
                <a:off x="2571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75"/>
            <p:cNvGrpSpPr>
              <a:grpSpLocks/>
            </p:cNvGrpSpPr>
            <p:nvPr/>
          </p:nvGrpSpPr>
          <p:grpSpPr bwMode="auto">
            <a:xfrm>
              <a:off x="1582" y="2318"/>
              <a:ext cx="534" cy="103"/>
              <a:chOff x="1853" y="2109"/>
              <a:chExt cx="534" cy="103"/>
            </a:xfrm>
          </p:grpSpPr>
          <p:grpSp>
            <p:nvGrpSpPr>
              <p:cNvPr id="21" name="Group 176"/>
              <p:cNvGrpSpPr>
                <a:grpSpLocks/>
              </p:cNvGrpSpPr>
              <p:nvPr/>
            </p:nvGrpSpPr>
            <p:grpSpPr bwMode="auto">
              <a:xfrm>
                <a:off x="1853" y="2109"/>
                <a:ext cx="103" cy="103"/>
                <a:chOff x="1853" y="2109"/>
                <a:chExt cx="103" cy="103"/>
              </a:xfrm>
            </p:grpSpPr>
            <p:sp>
              <p:nvSpPr>
                <p:cNvPr id="24783" name="Oval 177"/>
                <p:cNvSpPr>
                  <a:spLocks noChangeArrowheads="1"/>
                </p:cNvSpPr>
                <p:nvPr/>
              </p:nvSpPr>
              <p:spPr bwMode="auto">
                <a:xfrm>
                  <a:off x="1853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4" name="Oval 178"/>
                <p:cNvSpPr>
                  <a:spLocks noChangeArrowheads="1"/>
                </p:cNvSpPr>
                <p:nvPr/>
              </p:nvSpPr>
              <p:spPr bwMode="auto">
                <a:xfrm>
                  <a:off x="1853" y="2180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5" name="Oval 179"/>
                <p:cNvSpPr>
                  <a:spLocks noChangeArrowheads="1"/>
                </p:cNvSpPr>
                <p:nvPr/>
              </p:nvSpPr>
              <p:spPr bwMode="auto">
                <a:xfrm>
                  <a:off x="1924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6" name="Oval 180"/>
                <p:cNvSpPr>
                  <a:spLocks noChangeArrowheads="1"/>
                </p:cNvSpPr>
                <p:nvPr/>
              </p:nvSpPr>
              <p:spPr bwMode="auto">
                <a:xfrm>
                  <a:off x="1924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181"/>
              <p:cNvGrpSpPr>
                <a:grpSpLocks/>
              </p:cNvGrpSpPr>
              <p:nvPr/>
            </p:nvGrpSpPr>
            <p:grpSpPr bwMode="auto">
              <a:xfrm>
                <a:off x="1996" y="2109"/>
                <a:ext cx="104" cy="103"/>
                <a:chOff x="1996" y="2109"/>
                <a:chExt cx="104" cy="103"/>
              </a:xfrm>
            </p:grpSpPr>
            <p:sp>
              <p:nvSpPr>
                <p:cNvPr id="24779" name="Oval 182"/>
                <p:cNvSpPr>
                  <a:spLocks noChangeArrowheads="1"/>
                </p:cNvSpPr>
                <p:nvPr/>
              </p:nvSpPr>
              <p:spPr bwMode="auto">
                <a:xfrm>
                  <a:off x="1996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0" name="Oval 183"/>
                <p:cNvSpPr>
                  <a:spLocks noChangeArrowheads="1"/>
                </p:cNvSpPr>
                <p:nvPr/>
              </p:nvSpPr>
              <p:spPr bwMode="auto">
                <a:xfrm>
                  <a:off x="1996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1" name="Oval 184"/>
                <p:cNvSpPr>
                  <a:spLocks noChangeArrowheads="1"/>
                </p:cNvSpPr>
                <p:nvPr/>
              </p:nvSpPr>
              <p:spPr bwMode="auto">
                <a:xfrm>
                  <a:off x="2068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2" name="Oval 185"/>
                <p:cNvSpPr>
                  <a:spLocks noChangeArrowheads="1"/>
                </p:cNvSpPr>
                <p:nvPr/>
              </p:nvSpPr>
              <p:spPr bwMode="auto">
                <a:xfrm>
                  <a:off x="2068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86"/>
              <p:cNvGrpSpPr>
                <a:grpSpLocks/>
              </p:cNvGrpSpPr>
              <p:nvPr/>
            </p:nvGrpSpPr>
            <p:grpSpPr bwMode="auto">
              <a:xfrm>
                <a:off x="2140" y="2109"/>
                <a:ext cx="104" cy="103"/>
                <a:chOff x="2140" y="2109"/>
                <a:chExt cx="104" cy="103"/>
              </a:xfrm>
            </p:grpSpPr>
            <p:sp>
              <p:nvSpPr>
                <p:cNvPr id="24775" name="Oval 187"/>
                <p:cNvSpPr>
                  <a:spLocks noChangeArrowheads="1"/>
                </p:cNvSpPr>
                <p:nvPr/>
              </p:nvSpPr>
              <p:spPr bwMode="auto">
                <a:xfrm>
                  <a:off x="2140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6" name="Oval 188"/>
                <p:cNvSpPr>
                  <a:spLocks noChangeArrowheads="1"/>
                </p:cNvSpPr>
                <p:nvPr/>
              </p:nvSpPr>
              <p:spPr bwMode="auto">
                <a:xfrm>
                  <a:off x="2140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7" name="Oval 189"/>
                <p:cNvSpPr>
                  <a:spLocks noChangeArrowheads="1"/>
                </p:cNvSpPr>
                <p:nvPr/>
              </p:nvSpPr>
              <p:spPr bwMode="auto">
                <a:xfrm>
                  <a:off x="2212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8" name="Oval 190"/>
                <p:cNvSpPr>
                  <a:spLocks noChangeArrowheads="1"/>
                </p:cNvSpPr>
                <p:nvPr/>
              </p:nvSpPr>
              <p:spPr bwMode="auto">
                <a:xfrm>
                  <a:off x="2212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91"/>
              <p:cNvGrpSpPr>
                <a:grpSpLocks/>
              </p:cNvGrpSpPr>
              <p:nvPr/>
            </p:nvGrpSpPr>
            <p:grpSpPr bwMode="auto">
              <a:xfrm>
                <a:off x="2284" y="2109"/>
                <a:ext cx="103" cy="103"/>
                <a:chOff x="2284" y="2109"/>
                <a:chExt cx="103" cy="103"/>
              </a:xfrm>
            </p:grpSpPr>
            <p:sp>
              <p:nvSpPr>
                <p:cNvPr id="24771" name="Oval 192"/>
                <p:cNvSpPr>
                  <a:spLocks noChangeArrowheads="1"/>
                </p:cNvSpPr>
                <p:nvPr/>
              </p:nvSpPr>
              <p:spPr bwMode="auto">
                <a:xfrm>
                  <a:off x="2284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2" name="Oval 193"/>
                <p:cNvSpPr>
                  <a:spLocks noChangeArrowheads="1"/>
                </p:cNvSpPr>
                <p:nvPr/>
              </p:nvSpPr>
              <p:spPr bwMode="auto">
                <a:xfrm>
                  <a:off x="2284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3" name="Oval 194"/>
                <p:cNvSpPr>
                  <a:spLocks noChangeArrowheads="1"/>
                </p:cNvSpPr>
                <p:nvPr/>
              </p:nvSpPr>
              <p:spPr bwMode="auto">
                <a:xfrm>
                  <a:off x="2355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4" name="Oval 195"/>
                <p:cNvSpPr>
                  <a:spLocks noChangeArrowheads="1"/>
                </p:cNvSpPr>
                <p:nvPr/>
              </p:nvSpPr>
              <p:spPr bwMode="auto">
                <a:xfrm>
                  <a:off x="2355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196"/>
            <p:cNvGrpSpPr>
              <a:grpSpLocks/>
            </p:cNvGrpSpPr>
            <p:nvPr/>
          </p:nvGrpSpPr>
          <p:grpSpPr bwMode="auto">
            <a:xfrm>
              <a:off x="1007" y="2461"/>
              <a:ext cx="535" cy="104"/>
              <a:chOff x="1278" y="2252"/>
              <a:chExt cx="535" cy="104"/>
            </a:xfrm>
          </p:grpSpPr>
          <p:grpSp>
            <p:nvGrpSpPr>
              <p:cNvPr id="26" name="Group 197"/>
              <p:cNvGrpSpPr>
                <a:grpSpLocks/>
              </p:cNvGrpSpPr>
              <p:nvPr/>
            </p:nvGrpSpPr>
            <p:grpSpPr bwMode="auto">
              <a:xfrm>
                <a:off x="1278" y="2252"/>
                <a:ext cx="104" cy="104"/>
                <a:chOff x="1278" y="2252"/>
                <a:chExt cx="104" cy="104"/>
              </a:xfrm>
            </p:grpSpPr>
            <p:sp>
              <p:nvSpPr>
                <p:cNvPr id="24763" name="Oval 198"/>
                <p:cNvSpPr>
                  <a:spLocks noChangeArrowheads="1"/>
                </p:cNvSpPr>
                <p:nvPr/>
              </p:nvSpPr>
              <p:spPr bwMode="auto">
                <a:xfrm>
                  <a:off x="1278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4" name="Oval 199"/>
                <p:cNvSpPr>
                  <a:spLocks noChangeArrowheads="1"/>
                </p:cNvSpPr>
                <p:nvPr/>
              </p:nvSpPr>
              <p:spPr bwMode="auto">
                <a:xfrm>
                  <a:off x="1278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5" name="Oval 200"/>
                <p:cNvSpPr>
                  <a:spLocks noChangeArrowheads="1"/>
                </p:cNvSpPr>
                <p:nvPr/>
              </p:nvSpPr>
              <p:spPr bwMode="auto">
                <a:xfrm>
                  <a:off x="1350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6" name="Oval 201"/>
                <p:cNvSpPr>
                  <a:spLocks noChangeArrowheads="1"/>
                </p:cNvSpPr>
                <p:nvPr/>
              </p:nvSpPr>
              <p:spPr bwMode="auto">
                <a:xfrm>
                  <a:off x="1350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02"/>
              <p:cNvGrpSpPr>
                <a:grpSpLocks/>
              </p:cNvGrpSpPr>
              <p:nvPr/>
            </p:nvGrpSpPr>
            <p:grpSpPr bwMode="auto">
              <a:xfrm>
                <a:off x="1422" y="2252"/>
                <a:ext cx="103" cy="104"/>
                <a:chOff x="1422" y="2252"/>
                <a:chExt cx="103" cy="104"/>
              </a:xfrm>
            </p:grpSpPr>
            <p:sp>
              <p:nvSpPr>
                <p:cNvPr id="24759" name="Oval 203"/>
                <p:cNvSpPr>
                  <a:spLocks noChangeArrowheads="1"/>
                </p:cNvSpPr>
                <p:nvPr/>
              </p:nvSpPr>
              <p:spPr bwMode="auto">
                <a:xfrm>
                  <a:off x="1422" y="2324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0" name="Oval 204"/>
                <p:cNvSpPr>
                  <a:spLocks noChangeArrowheads="1"/>
                </p:cNvSpPr>
                <p:nvPr/>
              </p:nvSpPr>
              <p:spPr bwMode="auto">
                <a:xfrm>
                  <a:off x="1422" y="2324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1" name="Oval 205"/>
                <p:cNvSpPr>
                  <a:spLocks noChangeArrowheads="1"/>
                </p:cNvSpPr>
                <p:nvPr/>
              </p:nvSpPr>
              <p:spPr bwMode="auto">
                <a:xfrm>
                  <a:off x="1493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2" name="Oval 206"/>
                <p:cNvSpPr>
                  <a:spLocks noChangeArrowheads="1"/>
                </p:cNvSpPr>
                <p:nvPr/>
              </p:nvSpPr>
              <p:spPr bwMode="auto">
                <a:xfrm>
                  <a:off x="1493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07"/>
              <p:cNvGrpSpPr>
                <a:grpSpLocks/>
              </p:cNvGrpSpPr>
              <p:nvPr/>
            </p:nvGrpSpPr>
            <p:grpSpPr bwMode="auto">
              <a:xfrm>
                <a:off x="1565" y="2252"/>
                <a:ext cx="104" cy="104"/>
                <a:chOff x="1565" y="2252"/>
                <a:chExt cx="104" cy="104"/>
              </a:xfrm>
            </p:grpSpPr>
            <p:sp>
              <p:nvSpPr>
                <p:cNvPr id="24755" name="Oval 208"/>
                <p:cNvSpPr>
                  <a:spLocks noChangeArrowheads="1"/>
                </p:cNvSpPr>
                <p:nvPr/>
              </p:nvSpPr>
              <p:spPr bwMode="auto">
                <a:xfrm>
                  <a:off x="1565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6" name="Oval 209"/>
                <p:cNvSpPr>
                  <a:spLocks noChangeArrowheads="1"/>
                </p:cNvSpPr>
                <p:nvPr/>
              </p:nvSpPr>
              <p:spPr bwMode="auto">
                <a:xfrm>
                  <a:off x="1565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7" name="Oval 210"/>
                <p:cNvSpPr>
                  <a:spLocks noChangeArrowheads="1"/>
                </p:cNvSpPr>
                <p:nvPr/>
              </p:nvSpPr>
              <p:spPr bwMode="auto">
                <a:xfrm>
                  <a:off x="1637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8" name="Oval 211"/>
                <p:cNvSpPr>
                  <a:spLocks noChangeArrowheads="1"/>
                </p:cNvSpPr>
                <p:nvPr/>
              </p:nvSpPr>
              <p:spPr bwMode="auto">
                <a:xfrm>
                  <a:off x="1637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212"/>
              <p:cNvGrpSpPr>
                <a:grpSpLocks/>
              </p:cNvGrpSpPr>
              <p:nvPr/>
            </p:nvGrpSpPr>
            <p:grpSpPr bwMode="auto">
              <a:xfrm>
                <a:off x="1709" y="2252"/>
                <a:ext cx="104" cy="104"/>
                <a:chOff x="1709" y="2252"/>
                <a:chExt cx="104" cy="104"/>
              </a:xfrm>
            </p:grpSpPr>
            <p:sp>
              <p:nvSpPr>
                <p:cNvPr id="24751" name="Oval 213"/>
                <p:cNvSpPr>
                  <a:spLocks noChangeArrowheads="1"/>
                </p:cNvSpPr>
                <p:nvPr/>
              </p:nvSpPr>
              <p:spPr bwMode="auto">
                <a:xfrm>
                  <a:off x="1709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2" name="Oval 214"/>
                <p:cNvSpPr>
                  <a:spLocks noChangeArrowheads="1"/>
                </p:cNvSpPr>
                <p:nvPr/>
              </p:nvSpPr>
              <p:spPr bwMode="auto">
                <a:xfrm>
                  <a:off x="1709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3" name="Oval 215"/>
                <p:cNvSpPr>
                  <a:spLocks noChangeArrowheads="1"/>
                </p:cNvSpPr>
                <p:nvPr/>
              </p:nvSpPr>
              <p:spPr bwMode="auto">
                <a:xfrm>
                  <a:off x="1781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4" name="Oval 216"/>
                <p:cNvSpPr>
                  <a:spLocks noChangeArrowheads="1"/>
                </p:cNvSpPr>
                <p:nvPr/>
              </p:nvSpPr>
              <p:spPr bwMode="auto">
                <a:xfrm>
                  <a:off x="1781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" name="Group 217"/>
            <p:cNvGrpSpPr>
              <a:grpSpLocks/>
            </p:cNvGrpSpPr>
            <p:nvPr/>
          </p:nvGrpSpPr>
          <p:grpSpPr bwMode="auto">
            <a:xfrm>
              <a:off x="3018" y="2102"/>
              <a:ext cx="535" cy="104"/>
              <a:chOff x="3289" y="1893"/>
              <a:chExt cx="535" cy="104"/>
            </a:xfrm>
          </p:grpSpPr>
          <p:grpSp>
            <p:nvGrpSpPr>
              <p:cNvPr id="31" name="Group 218"/>
              <p:cNvGrpSpPr>
                <a:grpSpLocks/>
              </p:cNvGrpSpPr>
              <p:nvPr/>
            </p:nvGrpSpPr>
            <p:grpSpPr bwMode="auto">
              <a:xfrm>
                <a:off x="3289" y="1893"/>
                <a:ext cx="104" cy="104"/>
                <a:chOff x="3289" y="1893"/>
                <a:chExt cx="104" cy="104"/>
              </a:xfrm>
            </p:grpSpPr>
            <p:sp>
              <p:nvSpPr>
                <p:cNvPr id="24743" name="Oval 219"/>
                <p:cNvSpPr>
                  <a:spLocks noChangeArrowheads="1"/>
                </p:cNvSpPr>
                <p:nvPr/>
              </p:nvSpPr>
              <p:spPr bwMode="auto">
                <a:xfrm>
                  <a:off x="3289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4" name="Oval 220"/>
                <p:cNvSpPr>
                  <a:spLocks noChangeArrowheads="1"/>
                </p:cNvSpPr>
                <p:nvPr/>
              </p:nvSpPr>
              <p:spPr bwMode="auto">
                <a:xfrm>
                  <a:off x="3289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5" name="Oval 221"/>
                <p:cNvSpPr>
                  <a:spLocks noChangeArrowheads="1"/>
                </p:cNvSpPr>
                <p:nvPr/>
              </p:nvSpPr>
              <p:spPr bwMode="auto">
                <a:xfrm>
                  <a:off x="3361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6" name="Oval 222"/>
                <p:cNvSpPr>
                  <a:spLocks noChangeArrowheads="1"/>
                </p:cNvSpPr>
                <p:nvPr/>
              </p:nvSpPr>
              <p:spPr bwMode="auto">
                <a:xfrm>
                  <a:off x="3361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76" name="Group 223"/>
              <p:cNvGrpSpPr>
                <a:grpSpLocks/>
              </p:cNvGrpSpPr>
              <p:nvPr/>
            </p:nvGrpSpPr>
            <p:grpSpPr bwMode="auto">
              <a:xfrm>
                <a:off x="3433" y="1893"/>
                <a:ext cx="104" cy="104"/>
                <a:chOff x="3433" y="1893"/>
                <a:chExt cx="104" cy="104"/>
              </a:xfrm>
            </p:grpSpPr>
            <p:sp>
              <p:nvSpPr>
                <p:cNvPr id="24739" name="Oval 224"/>
                <p:cNvSpPr>
                  <a:spLocks noChangeArrowheads="1"/>
                </p:cNvSpPr>
                <p:nvPr/>
              </p:nvSpPr>
              <p:spPr bwMode="auto">
                <a:xfrm>
                  <a:off x="3433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0" name="Oval 225"/>
                <p:cNvSpPr>
                  <a:spLocks noChangeArrowheads="1"/>
                </p:cNvSpPr>
                <p:nvPr/>
              </p:nvSpPr>
              <p:spPr bwMode="auto">
                <a:xfrm>
                  <a:off x="3433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1" name="Oval 226"/>
                <p:cNvSpPr>
                  <a:spLocks noChangeArrowheads="1"/>
                </p:cNvSpPr>
                <p:nvPr/>
              </p:nvSpPr>
              <p:spPr bwMode="auto">
                <a:xfrm>
                  <a:off x="3505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2" name="Oval 227"/>
                <p:cNvSpPr>
                  <a:spLocks noChangeArrowheads="1"/>
                </p:cNvSpPr>
                <p:nvPr/>
              </p:nvSpPr>
              <p:spPr bwMode="auto">
                <a:xfrm>
                  <a:off x="3505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77" name="Group 228"/>
              <p:cNvGrpSpPr>
                <a:grpSpLocks/>
              </p:cNvGrpSpPr>
              <p:nvPr/>
            </p:nvGrpSpPr>
            <p:grpSpPr bwMode="auto">
              <a:xfrm>
                <a:off x="3577" y="1893"/>
                <a:ext cx="104" cy="104"/>
                <a:chOff x="3577" y="1893"/>
                <a:chExt cx="104" cy="104"/>
              </a:xfrm>
            </p:grpSpPr>
            <p:sp>
              <p:nvSpPr>
                <p:cNvPr id="24735" name="Oval 229"/>
                <p:cNvSpPr>
                  <a:spLocks noChangeArrowheads="1"/>
                </p:cNvSpPr>
                <p:nvPr/>
              </p:nvSpPr>
              <p:spPr bwMode="auto">
                <a:xfrm>
                  <a:off x="3577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6" name="Oval 230"/>
                <p:cNvSpPr>
                  <a:spLocks noChangeArrowheads="1"/>
                </p:cNvSpPr>
                <p:nvPr/>
              </p:nvSpPr>
              <p:spPr bwMode="auto">
                <a:xfrm>
                  <a:off x="3577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7" name="Oval 231"/>
                <p:cNvSpPr>
                  <a:spLocks noChangeArrowheads="1"/>
                </p:cNvSpPr>
                <p:nvPr/>
              </p:nvSpPr>
              <p:spPr bwMode="auto">
                <a:xfrm>
                  <a:off x="3649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8" name="Oval 232"/>
                <p:cNvSpPr>
                  <a:spLocks noChangeArrowheads="1"/>
                </p:cNvSpPr>
                <p:nvPr/>
              </p:nvSpPr>
              <p:spPr bwMode="auto">
                <a:xfrm>
                  <a:off x="3649" y="1893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79" name="Group 233"/>
              <p:cNvGrpSpPr>
                <a:grpSpLocks/>
              </p:cNvGrpSpPr>
              <p:nvPr/>
            </p:nvGrpSpPr>
            <p:grpSpPr bwMode="auto">
              <a:xfrm>
                <a:off x="3720" y="1893"/>
                <a:ext cx="104" cy="104"/>
                <a:chOff x="3720" y="1893"/>
                <a:chExt cx="104" cy="104"/>
              </a:xfrm>
            </p:grpSpPr>
            <p:sp>
              <p:nvSpPr>
                <p:cNvPr id="24731" name="Oval 234"/>
                <p:cNvSpPr>
                  <a:spLocks noChangeArrowheads="1"/>
                </p:cNvSpPr>
                <p:nvPr/>
              </p:nvSpPr>
              <p:spPr bwMode="auto">
                <a:xfrm>
                  <a:off x="3720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2" name="Oval 235"/>
                <p:cNvSpPr>
                  <a:spLocks noChangeArrowheads="1"/>
                </p:cNvSpPr>
                <p:nvPr/>
              </p:nvSpPr>
              <p:spPr bwMode="auto">
                <a:xfrm>
                  <a:off x="3720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3" name="Oval 236"/>
                <p:cNvSpPr>
                  <a:spLocks noChangeArrowheads="1"/>
                </p:cNvSpPr>
                <p:nvPr/>
              </p:nvSpPr>
              <p:spPr bwMode="auto">
                <a:xfrm>
                  <a:off x="3792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4" name="Oval 237"/>
                <p:cNvSpPr>
                  <a:spLocks noChangeArrowheads="1"/>
                </p:cNvSpPr>
                <p:nvPr/>
              </p:nvSpPr>
              <p:spPr bwMode="auto">
                <a:xfrm>
                  <a:off x="3792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580" name="Group 238"/>
            <p:cNvGrpSpPr>
              <a:grpSpLocks/>
            </p:cNvGrpSpPr>
            <p:nvPr/>
          </p:nvGrpSpPr>
          <p:grpSpPr bwMode="auto">
            <a:xfrm>
              <a:off x="2444" y="2246"/>
              <a:ext cx="534" cy="104"/>
              <a:chOff x="2715" y="2037"/>
              <a:chExt cx="534" cy="104"/>
            </a:xfrm>
          </p:grpSpPr>
          <p:grpSp>
            <p:nvGrpSpPr>
              <p:cNvPr id="24581" name="Group 239"/>
              <p:cNvGrpSpPr>
                <a:grpSpLocks/>
              </p:cNvGrpSpPr>
              <p:nvPr/>
            </p:nvGrpSpPr>
            <p:grpSpPr bwMode="auto">
              <a:xfrm>
                <a:off x="2715" y="2037"/>
                <a:ext cx="103" cy="104"/>
                <a:chOff x="2715" y="2037"/>
                <a:chExt cx="103" cy="104"/>
              </a:xfrm>
            </p:grpSpPr>
            <p:sp>
              <p:nvSpPr>
                <p:cNvPr id="24723" name="Oval 240"/>
                <p:cNvSpPr>
                  <a:spLocks noChangeArrowheads="1"/>
                </p:cNvSpPr>
                <p:nvPr/>
              </p:nvSpPr>
              <p:spPr bwMode="auto">
                <a:xfrm>
                  <a:off x="2715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4" name="Oval 241"/>
                <p:cNvSpPr>
                  <a:spLocks noChangeArrowheads="1"/>
                </p:cNvSpPr>
                <p:nvPr/>
              </p:nvSpPr>
              <p:spPr bwMode="auto">
                <a:xfrm>
                  <a:off x="2715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5" name="Oval 242"/>
                <p:cNvSpPr>
                  <a:spLocks noChangeArrowheads="1"/>
                </p:cNvSpPr>
                <p:nvPr/>
              </p:nvSpPr>
              <p:spPr bwMode="auto">
                <a:xfrm>
                  <a:off x="2787" y="2037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6" name="Oval 243"/>
                <p:cNvSpPr>
                  <a:spLocks noChangeArrowheads="1"/>
                </p:cNvSpPr>
                <p:nvPr/>
              </p:nvSpPr>
              <p:spPr bwMode="auto">
                <a:xfrm>
                  <a:off x="2787" y="2037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82" name="Group 244"/>
              <p:cNvGrpSpPr>
                <a:grpSpLocks/>
              </p:cNvGrpSpPr>
              <p:nvPr/>
            </p:nvGrpSpPr>
            <p:grpSpPr bwMode="auto">
              <a:xfrm>
                <a:off x="2858" y="2037"/>
                <a:ext cx="104" cy="104"/>
                <a:chOff x="2858" y="2037"/>
                <a:chExt cx="104" cy="104"/>
              </a:xfrm>
            </p:grpSpPr>
            <p:sp>
              <p:nvSpPr>
                <p:cNvPr id="24719" name="Oval 245"/>
                <p:cNvSpPr>
                  <a:spLocks noChangeArrowheads="1"/>
                </p:cNvSpPr>
                <p:nvPr/>
              </p:nvSpPr>
              <p:spPr bwMode="auto">
                <a:xfrm>
                  <a:off x="2858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0" name="Oval 246"/>
                <p:cNvSpPr>
                  <a:spLocks noChangeArrowheads="1"/>
                </p:cNvSpPr>
                <p:nvPr/>
              </p:nvSpPr>
              <p:spPr bwMode="auto">
                <a:xfrm>
                  <a:off x="2858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1" name="Oval 247"/>
                <p:cNvSpPr>
                  <a:spLocks noChangeArrowheads="1"/>
                </p:cNvSpPr>
                <p:nvPr/>
              </p:nvSpPr>
              <p:spPr bwMode="auto">
                <a:xfrm>
                  <a:off x="2930" y="2037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2" name="Oval 248"/>
                <p:cNvSpPr>
                  <a:spLocks noChangeArrowheads="1"/>
                </p:cNvSpPr>
                <p:nvPr/>
              </p:nvSpPr>
              <p:spPr bwMode="auto">
                <a:xfrm>
                  <a:off x="2930" y="2037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83" name="Group 249"/>
              <p:cNvGrpSpPr>
                <a:grpSpLocks/>
              </p:cNvGrpSpPr>
              <p:nvPr/>
            </p:nvGrpSpPr>
            <p:grpSpPr bwMode="auto">
              <a:xfrm>
                <a:off x="3002" y="2037"/>
                <a:ext cx="104" cy="104"/>
                <a:chOff x="3002" y="2037"/>
                <a:chExt cx="104" cy="104"/>
              </a:xfrm>
            </p:grpSpPr>
            <p:sp>
              <p:nvSpPr>
                <p:cNvPr id="24715" name="Oval 250"/>
                <p:cNvSpPr>
                  <a:spLocks noChangeArrowheads="1"/>
                </p:cNvSpPr>
                <p:nvPr/>
              </p:nvSpPr>
              <p:spPr bwMode="auto">
                <a:xfrm>
                  <a:off x="3002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6" name="Oval 251"/>
                <p:cNvSpPr>
                  <a:spLocks noChangeArrowheads="1"/>
                </p:cNvSpPr>
                <p:nvPr/>
              </p:nvSpPr>
              <p:spPr bwMode="auto">
                <a:xfrm>
                  <a:off x="3002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7" name="Oval 252"/>
                <p:cNvSpPr>
                  <a:spLocks noChangeArrowheads="1"/>
                </p:cNvSpPr>
                <p:nvPr/>
              </p:nvSpPr>
              <p:spPr bwMode="auto">
                <a:xfrm>
                  <a:off x="3074" y="2037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8" name="Oval 253"/>
                <p:cNvSpPr>
                  <a:spLocks noChangeArrowheads="1"/>
                </p:cNvSpPr>
                <p:nvPr/>
              </p:nvSpPr>
              <p:spPr bwMode="auto">
                <a:xfrm>
                  <a:off x="3074" y="2037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84" name="Group 254"/>
              <p:cNvGrpSpPr>
                <a:grpSpLocks/>
              </p:cNvGrpSpPr>
              <p:nvPr/>
            </p:nvGrpSpPr>
            <p:grpSpPr bwMode="auto">
              <a:xfrm>
                <a:off x="3146" y="2037"/>
                <a:ext cx="103" cy="104"/>
                <a:chOff x="3146" y="2037"/>
                <a:chExt cx="103" cy="104"/>
              </a:xfrm>
            </p:grpSpPr>
            <p:sp>
              <p:nvSpPr>
                <p:cNvPr id="24711" name="Oval 255"/>
                <p:cNvSpPr>
                  <a:spLocks noChangeArrowheads="1"/>
                </p:cNvSpPr>
                <p:nvPr/>
              </p:nvSpPr>
              <p:spPr bwMode="auto">
                <a:xfrm>
                  <a:off x="3146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2" name="Oval 256"/>
                <p:cNvSpPr>
                  <a:spLocks noChangeArrowheads="1"/>
                </p:cNvSpPr>
                <p:nvPr/>
              </p:nvSpPr>
              <p:spPr bwMode="auto">
                <a:xfrm>
                  <a:off x="3146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3" name="Oval 257"/>
                <p:cNvSpPr>
                  <a:spLocks noChangeArrowheads="1"/>
                </p:cNvSpPr>
                <p:nvPr/>
              </p:nvSpPr>
              <p:spPr bwMode="auto">
                <a:xfrm>
                  <a:off x="3218" y="2037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4" name="Oval 258"/>
                <p:cNvSpPr>
                  <a:spLocks noChangeArrowheads="1"/>
                </p:cNvSpPr>
                <p:nvPr/>
              </p:nvSpPr>
              <p:spPr bwMode="auto">
                <a:xfrm>
                  <a:off x="3218" y="2037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706" name="Rectangle 259"/>
            <p:cNvSpPr>
              <a:spLocks noChangeArrowheads="1"/>
            </p:cNvSpPr>
            <p:nvPr/>
          </p:nvSpPr>
          <p:spPr bwMode="auto">
            <a:xfrm>
              <a:off x="257" y="2341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>
                  <a:solidFill>
                    <a:schemeClr val="accent1"/>
                  </a:solidFill>
                  <a:latin typeface="Arial" pitchFamily="34" charset="0"/>
                </a:rPr>
                <a:t>stack</a:t>
              </a:r>
              <a:endParaRPr lang="en-US" b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4585" name="Group 260"/>
          <p:cNvGrpSpPr>
            <a:grpSpLocks/>
          </p:cNvGrpSpPr>
          <p:nvPr/>
        </p:nvGrpSpPr>
        <p:grpSpPr bwMode="auto">
          <a:xfrm>
            <a:off x="414338" y="4362450"/>
            <a:ext cx="5340350" cy="1533525"/>
            <a:chOff x="261" y="2748"/>
            <a:chExt cx="3364" cy="966"/>
          </a:xfrm>
        </p:grpSpPr>
        <p:grpSp>
          <p:nvGrpSpPr>
            <p:cNvPr id="24586" name="Group 261"/>
            <p:cNvGrpSpPr>
              <a:grpSpLocks/>
            </p:cNvGrpSpPr>
            <p:nvPr/>
          </p:nvGrpSpPr>
          <p:grpSpPr bwMode="auto">
            <a:xfrm>
              <a:off x="791" y="3323"/>
              <a:ext cx="320" cy="319"/>
              <a:chOff x="1062" y="3114"/>
              <a:chExt cx="320" cy="319"/>
            </a:xfrm>
          </p:grpSpPr>
          <p:sp>
            <p:nvSpPr>
              <p:cNvPr id="24690" name="Oval 262"/>
              <p:cNvSpPr>
                <a:spLocks noChangeArrowheads="1"/>
              </p:cNvSpPr>
              <p:nvPr/>
            </p:nvSpPr>
            <p:spPr bwMode="auto">
              <a:xfrm>
                <a:off x="1062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1" name="Oval 263"/>
              <p:cNvSpPr>
                <a:spLocks noChangeArrowheads="1"/>
              </p:cNvSpPr>
              <p:nvPr/>
            </p:nvSpPr>
            <p:spPr bwMode="auto">
              <a:xfrm>
                <a:off x="1062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2" name="Oval 264"/>
              <p:cNvSpPr>
                <a:spLocks noChangeArrowheads="1"/>
              </p:cNvSpPr>
              <p:nvPr/>
            </p:nvSpPr>
            <p:spPr bwMode="auto">
              <a:xfrm>
                <a:off x="1134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3" name="Oval 265"/>
              <p:cNvSpPr>
                <a:spLocks noChangeArrowheads="1"/>
              </p:cNvSpPr>
              <p:nvPr/>
            </p:nvSpPr>
            <p:spPr bwMode="auto">
              <a:xfrm>
                <a:off x="1134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4" name="Oval 266"/>
              <p:cNvSpPr>
                <a:spLocks noChangeArrowheads="1"/>
              </p:cNvSpPr>
              <p:nvPr/>
            </p:nvSpPr>
            <p:spPr bwMode="auto">
              <a:xfrm>
                <a:off x="1206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5" name="Oval 267"/>
              <p:cNvSpPr>
                <a:spLocks noChangeArrowheads="1"/>
              </p:cNvSpPr>
              <p:nvPr/>
            </p:nvSpPr>
            <p:spPr bwMode="auto">
              <a:xfrm>
                <a:off x="1206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6" name="Oval 268"/>
              <p:cNvSpPr>
                <a:spLocks noChangeArrowheads="1"/>
              </p:cNvSpPr>
              <p:nvPr/>
            </p:nvSpPr>
            <p:spPr bwMode="auto">
              <a:xfrm>
                <a:off x="1278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7" name="Oval 269"/>
              <p:cNvSpPr>
                <a:spLocks noChangeArrowheads="1"/>
              </p:cNvSpPr>
              <p:nvPr/>
            </p:nvSpPr>
            <p:spPr bwMode="auto">
              <a:xfrm>
                <a:off x="1278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8" name="Oval 270"/>
              <p:cNvSpPr>
                <a:spLocks noChangeArrowheads="1"/>
              </p:cNvSpPr>
              <p:nvPr/>
            </p:nvSpPr>
            <p:spPr bwMode="auto">
              <a:xfrm>
                <a:off x="1350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9" name="Oval 271"/>
              <p:cNvSpPr>
                <a:spLocks noChangeArrowheads="1"/>
              </p:cNvSpPr>
              <p:nvPr/>
            </p:nvSpPr>
            <p:spPr bwMode="auto">
              <a:xfrm>
                <a:off x="1350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7" name="Group 272"/>
            <p:cNvGrpSpPr>
              <a:grpSpLocks/>
            </p:cNvGrpSpPr>
            <p:nvPr/>
          </p:nvGrpSpPr>
          <p:grpSpPr bwMode="auto">
            <a:xfrm>
              <a:off x="1151" y="3323"/>
              <a:ext cx="319" cy="319"/>
              <a:chOff x="1422" y="3114"/>
              <a:chExt cx="319" cy="319"/>
            </a:xfrm>
          </p:grpSpPr>
          <p:sp>
            <p:nvSpPr>
              <p:cNvPr id="24680" name="Oval 273"/>
              <p:cNvSpPr>
                <a:spLocks noChangeArrowheads="1"/>
              </p:cNvSpPr>
              <p:nvPr/>
            </p:nvSpPr>
            <p:spPr bwMode="auto">
              <a:xfrm>
                <a:off x="1422" y="3401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" name="Oval 274"/>
              <p:cNvSpPr>
                <a:spLocks noChangeArrowheads="1"/>
              </p:cNvSpPr>
              <p:nvPr/>
            </p:nvSpPr>
            <p:spPr bwMode="auto">
              <a:xfrm>
                <a:off x="1422" y="3401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" name="Oval 275"/>
              <p:cNvSpPr>
                <a:spLocks noChangeArrowheads="1"/>
              </p:cNvSpPr>
              <p:nvPr/>
            </p:nvSpPr>
            <p:spPr bwMode="auto">
              <a:xfrm>
                <a:off x="1493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3" name="Oval 276"/>
              <p:cNvSpPr>
                <a:spLocks noChangeArrowheads="1"/>
              </p:cNvSpPr>
              <p:nvPr/>
            </p:nvSpPr>
            <p:spPr bwMode="auto">
              <a:xfrm>
                <a:off x="1493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4" name="Oval 277"/>
              <p:cNvSpPr>
                <a:spLocks noChangeArrowheads="1"/>
              </p:cNvSpPr>
              <p:nvPr/>
            </p:nvSpPr>
            <p:spPr bwMode="auto">
              <a:xfrm>
                <a:off x="1565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5" name="Oval 278"/>
              <p:cNvSpPr>
                <a:spLocks noChangeArrowheads="1"/>
              </p:cNvSpPr>
              <p:nvPr/>
            </p:nvSpPr>
            <p:spPr bwMode="auto">
              <a:xfrm>
                <a:off x="1565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6" name="Oval 279"/>
              <p:cNvSpPr>
                <a:spLocks noChangeArrowheads="1"/>
              </p:cNvSpPr>
              <p:nvPr/>
            </p:nvSpPr>
            <p:spPr bwMode="auto">
              <a:xfrm>
                <a:off x="1637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7" name="Oval 280"/>
              <p:cNvSpPr>
                <a:spLocks noChangeArrowheads="1"/>
              </p:cNvSpPr>
              <p:nvPr/>
            </p:nvSpPr>
            <p:spPr bwMode="auto">
              <a:xfrm>
                <a:off x="1637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8" name="Oval 281"/>
              <p:cNvSpPr>
                <a:spLocks noChangeArrowheads="1"/>
              </p:cNvSpPr>
              <p:nvPr/>
            </p:nvSpPr>
            <p:spPr bwMode="auto">
              <a:xfrm>
                <a:off x="1709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9" name="Oval 282"/>
              <p:cNvSpPr>
                <a:spLocks noChangeArrowheads="1"/>
              </p:cNvSpPr>
              <p:nvPr/>
            </p:nvSpPr>
            <p:spPr bwMode="auto">
              <a:xfrm>
                <a:off x="1709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2" name="Group 283"/>
            <p:cNvGrpSpPr>
              <a:grpSpLocks/>
            </p:cNvGrpSpPr>
            <p:nvPr/>
          </p:nvGrpSpPr>
          <p:grpSpPr bwMode="auto">
            <a:xfrm>
              <a:off x="1510" y="3323"/>
              <a:ext cx="319" cy="319"/>
              <a:chOff x="1781" y="3114"/>
              <a:chExt cx="319" cy="319"/>
            </a:xfrm>
          </p:grpSpPr>
          <p:sp>
            <p:nvSpPr>
              <p:cNvPr id="24670" name="Oval 284"/>
              <p:cNvSpPr>
                <a:spLocks noChangeArrowheads="1"/>
              </p:cNvSpPr>
              <p:nvPr/>
            </p:nvSpPr>
            <p:spPr bwMode="auto">
              <a:xfrm>
                <a:off x="1781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1" name="Oval 285"/>
              <p:cNvSpPr>
                <a:spLocks noChangeArrowheads="1"/>
              </p:cNvSpPr>
              <p:nvPr/>
            </p:nvSpPr>
            <p:spPr bwMode="auto">
              <a:xfrm>
                <a:off x="1781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2" name="Oval 286"/>
              <p:cNvSpPr>
                <a:spLocks noChangeArrowheads="1"/>
              </p:cNvSpPr>
              <p:nvPr/>
            </p:nvSpPr>
            <p:spPr bwMode="auto">
              <a:xfrm>
                <a:off x="1853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3" name="Oval 287"/>
              <p:cNvSpPr>
                <a:spLocks noChangeArrowheads="1"/>
              </p:cNvSpPr>
              <p:nvPr/>
            </p:nvSpPr>
            <p:spPr bwMode="auto">
              <a:xfrm>
                <a:off x="1853" y="3329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4" name="Oval 288"/>
              <p:cNvSpPr>
                <a:spLocks noChangeArrowheads="1"/>
              </p:cNvSpPr>
              <p:nvPr/>
            </p:nvSpPr>
            <p:spPr bwMode="auto">
              <a:xfrm>
                <a:off x="1924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5" name="Oval 289"/>
              <p:cNvSpPr>
                <a:spLocks noChangeArrowheads="1"/>
              </p:cNvSpPr>
              <p:nvPr/>
            </p:nvSpPr>
            <p:spPr bwMode="auto">
              <a:xfrm>
                <a:off x="1924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6" name="Oval 290"/>
              <p:cNvSpPr>
                <a:spLocks noChangeArrowheads="1"/>
              </p:cNvSpPr>
              <p:nvPr/>
            </p:nvSpPr>
            <p:spPr bwMode="auto">
              <a:xfrm>
                <a:off x="1996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7" name="Oval 291"/>
              <p:cNvSpPr>
                <a:spLocks noChangeArrowheads="1"/>
              </p:cNvSpPr>
              <p:nvPr/>
            </p:nvSpPr>
            <p:spPr bwMode="auto">
              <a:xfrm>
                <a:off x="1996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8" name="Oval 292"/>
              <p:cNvSpPr>
                <a:spLocks noChangeArrowheads="1"/>
              </p:cNvSpPr>
              <p:nvPr/>
            </p:nvSpPr>
            <p:spPr bwMode="auto">
              <a:xfrm>
                <a:off x="2068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" name="Oval 293"/>
              <p:cNvSpPr>
                <a:spLocks noChangeArrowheads="1"/>
              </p:cNvSpPr>
              <p:nvPr/>
            </p:nvSpPr>
            <p:spPr bwMode="auto">
              <a:xfrm>
                <a:off x="2068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3" name="Group 294"/>
            <p:cNvGrpSpPr>
              <a:grpSpLocks/>
            </p:cNvGrpSpPr>
            <p:nvPr/>
          </p:nvGrpSpPr>
          <p:grpSpPr bwMode="auto">
            <a:xfrm>
              <a:off x="1869" y="2820"/>
              <a:ext cx="319" cy="319"/>
              <a:chOff x="2140" y="2611"/>
              <a:chExt cx="319" cy="319"/>
            </a:xfrm>
          </p:grpSpPr>
          <p:sp>
            <p:nvSpPr>
              <p:cNvPr id="24660" name="Oval 295"/>
              <p:cNvSpPr>
                <a:spLocks noChangeArrowheads="1"/>
              </p:cNvSpPr>
              <p:nvPr/>
            </p:nvSpPr>
            <p:spPr bwMode="auto">
              <a:xfrm>
                <a:off x="2140" y="2898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1" name="Oval 296"/>
              <p:cNvSpPr>
                <a:spLocks noChangeArrowheads="1"/>
              </p:cNvSpPr>
              <p:nvPr/>
            </p:nvSpPr>
            <p:spPr bwMode="auto">
              <a:xfrm>
                <a:off x="2140" y="2899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Oval 297"/>
              <p:cNvSpPr>
                <a:spLocks noChangeArrowheads="1"/>
              </p:cNvSpPr>
              <p:nvPr/>
            </p:nvSpPr>
            <p:spPr bwMode="auto">
              <a:xfrm>
                <a:off x="2212" y="2827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3" name="Oval 298"/>
              <p:cNvSpPr>
                <a:spLocks noChangeArrowheads="1"/>
              </p:cNvSpPr>
              <p:nvPr/>
            </p:nvSpPr>
            <p:spPr bwMode="auto">
              <a:xfrm>
                <a:off x="2212" y="2827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4" name="Oval 299"/>
              <p:cNvSpPr>
                <a:spLocks noChangeArrowheads="1"/>
              </p:cNvSpPr>
              <p:nvPr/>
            </p:nvSpPr>
            <p:spPr bwMode="auto">
              <a:xfrm>
                <a:off x="2284" y="2755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5" name="Oval 300"/>
              <p:cNvSpPr>
                <a:spLocks noChangeArrowheads="1"/>
              </p:cNvSpPr>
              <p:nvPr/>
            </p:nvSpPr>
            <p:spPr bwMode="auto">
              <a:xfrm>
                <a:off x="2284" y="2755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6" name="Oval 301"/>
              <p:cNvSpPr>
                <a:spLocks noChangeArrowheads="1"/>
              </p:cNvSpPr>
              <p:nvPr/>
            </p:nvSpPr>
            <p:spPr bwMode="auto">
              <a:xfrm>
                <a:off x="2355" y="2683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7" name="Oval 302"/>
              <p:cNvSpPr>
                <a:spLocks noChangeArrowheads="1"/>
              </p:cNvSpPr>
              <p:nvPr/>
            </p:nvSpPr>
            <p:spPr bwMode="auto">
              <a:xfrm>
                <a:off x="2355" y="2683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8" name="Oval 303"/>
              <p:cNvSpPr>
                <a:spLocks noChangeArrowheads="1"/>
              </p:cNvSpPr>
              <p:nvPr/>
            </p:nvSpPr>
            <p:spPr bwMode="auto">
              <a:xfrm>
                <a:off x="2427" y="261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9" name="Oval 304"/>
              <p:cNvSpPr>
                <a:spLocks noChangeArrowheads="1"/>
              </p:cNvSpPr>
              <p:nvPr/>
            </p:nvSpPr>
            <p:spPr bwMode="auto">
              <a:xfrm>
                <a:off x="2427" y="261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8" name="Group 305"/>
            <p:cNvGrpSpPr>
              <a:grpSpLocks/>
            </p:cNvGrpSpPr>
            <p:nvPr/>
          </p:nvGrpSpPr>
          <p:grpSpPr bwMode="auto">
            <a:xfrm>
              <a:off x="2228" y="2748"/>
              <a:ext cx="679" cy="679"/>
              <a:chOff x="2499" y="2539"/>
              <a:chExt cx="679" cy="679"/>
            </a:xfrm>
          </p:grpSpPr>
          <p:grpSp>
            <p:nvGrpSpPr>
              <p:cNvPr id="24609" name="Group 306"/>
              <p:cNvGrpSpPr>
                <a:grpSpLocks/>
              </p:cNvGrpSpPr>
              <p:nvPr/>
            </p:nvGrpSpPr>
            <p:grpSpPr bwMode="auto">
              <a:xfrm>
                <a:off x="2499" y="2898"/>
                <a:ext cx="319" cy="320"/>
                <a:chOff x="2499" y="2898"/>
                <a:chExt cx="319" cy="320"/>
              </a:xfrm>
            </p:grpSpPr>
            <p:sp>
              <p:nvSpPr>
                <p:cNvPr id="24650" name="Oval 307"/>
                <p:cNvSpPr>
                  <a:spLocks noChangeArrowheads="1"/>
                </p:cNvSpPr>
                <p:nvPr/>
              </p:nvSpPr>
              <p:spPr bwMode="auto">
                <a:xfrm>
                  <a:off x="2499" y="3186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1" name="Oval 308"/>
                <p:cNvSpPr>
                  <a:spLocks noChangeArrowheads="1"/>
                </p:cNvSpPr>
                <p:nvPr/>
              </p:nvSpPr>
              <p:spPr bwMode="auto">
                <a:xfrm>
                  <a:off x="2499" y="3186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2" name="Oval 309"/>
                <p:cNvSpPr>
                  <a:spLocks noChangeArrowheads="1"/>
                </p:cNvSpPr>
                <p:nvPr/>
              </p:nvSpPr>
              <p:spPr bwMode="auto">
                <a:xfrm>
                  <a:off x="2571" y="3114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3" name="Oval 310"/>
                <p:cNvSpPr>
                  <a:spLocks noChangeArrowheads="1"/>
                </p:cNvSpPr>
                <p:nvPr/>
              </p:nvSpPr>
              <p:spPr bwMode="auto">
                <a:xfrm>
                  <a:off x="2571" y="3114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4" name="Oval 311"/>
                <p:cNvSpPr>
                  <a:spLocks noChangeArrowheads="1"/>
                </p:cNvSpPr>
                <p:nvPr/>
              </p:nvSpPr>
              <p:spPr bwMode="auto">
                <a:xfrm>
                  <a:off x="2643" y="3042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5" name="Oval 312"/>
                <p:cNvSpPr>
                  <a:spLocks noChangeArrowheads="1"/>
                </p:cNvSpPr>
                <p:nvPr/>
              </p:nvSpPr>
              <p:spPr bwMode="auto">
                <a:xfrm>
                  <a:off x="2643" y="3042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6" name="Oval 313"/>
                <p:cNvSpPr>
                  <a:spLocks noChangeArrowheads="1"/>
                </p:cNvSpPr>
                <p:nvPr/>
              </p:nvSpPr>
              <p:spPr bwMode="auto">
                <a:xfrm>
                  <a:off x="2715" y="2970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7" name="Oval 314"/>
                <p:cNvSpPr>
                  <a:spLocks noChangeArrowheads="1"/>
                </p:cNvSpPr>
                <p:nvPr/>
              </p:nvSpPr>
              <p:spPr bwMode="auto">
                <a:xfrm>
                  <a:off x="2715" y="2970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8" name="Oval 315"/>
                <p:cNvSpPr>
                  <a:spLocks noChangeArrowheads="1"/>
                </p:cNvSpPr>
                <p:nvPr/>
              </p:nvSpPr>
              <p:spPr bwMode="auto">
                <a:xfrm>
                  <a:off x="2787" y="2898"/>
                  <a:ext cx="31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9" name="Oval 316"/>
                <p:cNvSpPr>
                  <a:spLocks noChangeArrowheads="1"/>
                </p:cNvSpPr>
                <p:nvPr/>
              </p:nvSpPr>
              <p:spPr bwMode="auto">
                <a:xfrm>
                  <a:off x="2787" y="2899"/>
                  <a:ext cx="31" cy="31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0" name="Group 317"/>
              <p:cNvGrpSpPr>
                <a:grpSpLocks/>
              </p:cNvGrpSpPr>
              <p:nvPr/>
            </p:nvGrpSpPr>
            <p:grpSpPr bwMode="auto">
              <a:xfrm>
                <a:off x="2858" y="2539"/>
                <a:ext cx="320" cy="320"/>
                <a:chOff x="2858" y="2539"/>
                <a:chExt cx="320" cy="320"/>
              </a:xfrm>
            </p:grpSpPr>
            <p:sp>
              <p:nvSpPr>
                <p:cNvPr id="24640" name="Oval 318"/>
                <p:cNvSpPr>
                  <a:spLocks noChangeArrowheads="1"/>
                </p:cNvSpPr>
                <p:nvPr/>
              </p:nvSpPr>
              <p:spPr bwMode="auto">
                <a:xfrm>
                  <a:off x="2858" y="2827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1" name="Oval 319"/>
                <p:cNvSpPr>
                  <a:spLocks noChangeArrowheads="1"/>
                </p:cNvSpPr>
                <p:nvPr/>
              </p:nvSpPr>
              <p:spPr bwMode="auto">
                <a:xfrm>
                  <a:off x="2858" y="2827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2" name="Oval 320"/>
                <p:cNvSpPr>
                  <a:spLocks noChangeArrowheads="1"/>
                </p:cNvSpPr>
                <p:nvPr/>
              </p:nvSpPr>
              <p:spPr bwMode="auto">
                <a:xfrm>
                  <a:off x="2930" y="2755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3" name="Oval 321"/>
                <p:cNvSpPr>
                  <a:spLocks noChangeArrowheads="1"/>
                </p:cNvSpPr>
                <p:nvPr/>
              </p:nvSpPr>
              <p:spPr bwMode="auto">
                <a:xfrm>
                  <a:off x="2930" y="2755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4" name="Oval 322"/>
                <p:cNvSpPr>
                  <a:spLocks noChangeArrowheads="1"/>
                </p:cNvSpPr>
                <p:nvPr/>
              </p:nvSpPr>
              <p:spPr bwMode="auto">
                <a:xfrm>
                  <a:off x="3002" y="2683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5" name="Oval 323"/>
                <p:cNvSpPr>
                  <a:spLocks noChangeArrowheads="1"/>
                </p:cNvSpPr>
                <p:nvPr/>
              </p:nvSpPr>
              <p:spPr bwMode="auto">
                <a:xfrm>
                  <a:off x="3002" y="2683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6" name="Oval 324"/>
                <p:cNvSpPr>
                  <a:spLocks noChangeArrowheads="1"/>
                </p:cNvSpPr>
                <p:nvPr/>
              </p:nvSpPr>
              <p:spPr bwMode="auto">
                <a:xfrm>
                  <a:off x="3074" y="2611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7" name="Oval 325"/>
                <p:cNvSpPr>
                  <a:spLocks noChangeArrowheads="1"/>
                </p:cNvSpPr>
                <p:nvPr/>
              </p:nvSpPr>
              <p:spPr bwMode="auto">
                <a:xfrm>
                  <a:off x="3074" y="2611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8" name="Oval 326"/>
                <p:cNvSpPr>
                  <a:spLocks noChangeArrowheads="1"/>
                </p:cNvSpPr>
                <p:nvPr/>
              </p:nvSpPr>
              <p:spPr bwMode="auto">
                <a:xfrm>
                  <a:off x="3146" y="2539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9" name="Oval 327"/>
                <p:cNvSpPr>
                  <a:spLocks noChangeArrowheads="1"/>
                </p:cNvSpPr>
                <p:nvPr/>
              </p:nvSpPr>
              <p:spPr bwMode="auto">
                <a:xfrm>
                  <a:off x="3146" y="2539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611" name="Group 328"/>
            <p:cNvGrpSpPr>
              <a:grpSpLocks/>
            </p:cNvGrpSpPr>
            <p:nvPr/>
          </p:nvGrpSpPr>
          <p:grpSpPr bwMode="auto">
            <a:xfrm>
              <a:off x="3306" y="2964"/>
              <a:ext cx="319" cy="319"/>
              <a:chOff x="3577" y="2755"/>
              <a:chExt cx="319" cy="319"/>
            </a:xfrm>
          </p:grpSpPr>
          <p:sp>
            <p:nvSpPr>
              <p:cNvPr id="24628" name="Oval 329"/>
              <p:cNvSpPr>
                <a:spLocks noChangeArrowheads="1"/>
              </p:cNvSpPr>
              <p:nvPr/>
            </p:nvSpPr>
            <p:spPr bwMode="auto">
              <a:xfrm>
                <a:off x="3577" y="3042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Oval 330"/>
              <p:cNvSpPr>
                <a:spLocks noChangeArrowheads="1"/>
              </p:cNvSpPr>
              <p:nvPr/>
            </p:nvSpPr>
            <p:spPr bwMode="auto">
              <a:xfrm>
                <a:off x="3577" y="3042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Oval 331"/>
              <p:cNvSpPr>
                <a:spLocks noChangeArrowheads="1"/>
              </p:cNvSpPr>
              <p:nvPr/>
            </p:nvSpPr>
            <p:spPr bwMode="auto">
              <a:xfrm>
                <a:off x="3649" y="2970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Oval 332"/>
              <p:cNvSpPr>
                <a:spLocks noChangeArrowheads="1"/>
              </p:cNvSpPr>
              <p:nvPr/>
            </p:nvSpPr>
            <p:spPr bwMode="auto">
              <a:xfrm>
                <a:off x="3649" y="2970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2" name="Oval 333"/>
              <p:cNvSpPr>
                <a:spLocks noChangeArrowheads="1"/>
              </p:cNvSpPr>
              <p:nvPr/>
            </p:nvSpPr>
            <p:spPr bwMode="auto">
              <a:xfrm>
                <a:off x="3720" y="2898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3" name="Oval 334"/>
              <p:cNvSpPr>
                <a:spLocks noChangeArrowheads="1"/>
              </p:cNvSpPr>
              <p:nvPr/>
            </p:nvSpPr>
            <p:spPr bwMode="auto">
              <a:xfrm>
                <a:off x="3720" y="2899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4" name="Oval 335"/>
              <p:cNvSpPr>
                <a:spLocks noChangeArrowheads="1"/>
              </p:cNvSpPr>
              <p:nvPr/>
            </p:nvSpPr>
            <p:spPr bwMode="auto">
              <a:xfrm>
                <a:off x="3792" y="2827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5" name="Oval 336"/>
              <p:cNvSpPr>
                <a:spLocks noChangeArrowheads="1"/>
              </p:cNvSpPr>
              <p:nvPr/>
            </p:nvSpPr>
            <p:spPr bwMode="auto">
              <a:xfrm>
                <a:off x="3792" y="2827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6" name="Oval 337"/>
              <p:cNvSpPr>
                <a:spLocks noChangeArrowheads="1"/>
              </p:cNvSpPr>
              <p:nvPr/>
            </p:nvSpPr>
            <p:spPr bwMode="auto">
              <a:xfrm>
                <a:off x="3864" y="2755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7" name="Oval 338"/>
              <p:cNvSpPr>
                <a:spLocks noChangeArrowheads="1"/>
              </p:cNvSpPr>
              <p:nvPr/>
            </p:nvSpPr>
            <p:spPr bwMode="auto">
              <a:xfrm>
                <a:off x="3864" y="2755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12" name="Group 339"/>
            <p:cNvGrpSpPr>
              <a:grpSpLocks/>
            </p:cNvGrpSpPr>
            <p:nvPr/>
          </p:nvGrpSpPr>
          <p:grpSpPr bwMode="auto">
            <a:xfrm>
              <a:off x="2947" y="3323"/>
              <a:ext cx="319" cy="391"/>
              <a:chOff x="3218" y="3114"/>
              <a:chExt cx="319" cy="391"/>
            </a:xfrm>
          </p:grpSpPr>
          <p:sp>
            <p:nvSpPr>
              <p:cNvPr id="24616" name="Oval 340"/>
              <p:cNvSpPr>
                <a:spLocks noChangeArrowheads="1"/>
              </p:cNvSpPr>
              <p:nvPr/>
            </p:nvSpPr>
            <p:spPr bwMode="auto">
              <a:xfrm>
                <a:off x="3218" y="3186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7" name="Oval 341"/>
              <p:cNvSpPr>
                <a:spLocks noChangeArrowheads="1"/>
              </p:cNvSpPr>
              <p:nvPr/>
            </p:nvSpPr>
            <p:spPr bwMode="auto">
              <a:xfrm>
                <a:off x="3218" y="3186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Oval 342"/>
              <p:cNvSpPr>
                <a:spLocks noChangeArrowheads="1"/>
              </p:cNvSpPr>
              <p:nvPr/>
            </p:nvSpPr>
            <p:spPr bwMode="auto">
              <a:xfrm>
                <a:off x="3433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9" name="Oval 343"/>
              <p:cNvSpPr>
                <a:spLocks noChangeArrowheads="1"/>
              </p:cNvSpPr>
              <p:nvPr/>
            </p:nvSpPr>
            <p:spPr bwMode="auto">
              <a:xfrm>
                <a:off x="3433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Oval 344"/>
              <p:cNvSpPr>
                <a:spLocks noChangeArrowheads="1"/>
              </p:cNvSpPr>
              <p:nvPr/>
            </p:nvSpPr>
            <p:spPr bwMode="auto">
              <a:xfrm>
                <a:off x="3433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Oval 345"/>
              <p:cNvSpPr>
                <a:spLocks noChangeArrowheads="1"/>
              </p:cNvSpPr>
              <p:nvPr/>
            </p:nvSpPr>
            <p:spPr bwMode="auto">
              <a:xfrm>
                <a:off x="3433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2" name="Oval 346"/>
              <p:cNvSpPr>
                <a:spLocks noChangeArrowheads="1"/>
              </p:cNvSpPr>
              <p:nvPr/>
            </p:nvSpPr>
            <p:spPr bwMode="auto">
              <a:xfrm>
                <a:off x="3361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3" name="Oval 347"/>
              <p:cNvSpPr>
                <a:spLocks noChangeArrowheads="1"/>
              </p:cNvSpPr>
              <p:nvPr/>
            </p:nvSpPr>
            <p:spPr bwMode="auto">
              <a:xfrm>
                <a:off x="3361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4" name="Oval 348"/>
              <p:cNvSpPr>
                <a:spLocks noChangeArrowheads="1"/>
              </p:cNvSpPr>
              <p:nvPr/>
            </p:nvSpPr>
            <p:spPr bwMode="auto">
              <a:xfrm>
                <a:off x="3289" y="3473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5" name="Oval 349"/>
              <p:cNvSpPr>
                <a:spLocks noChangeArrowheads="1"/>
              </p:cNvSpPr>
              <p:nvPr/>
            </p:nvSpPr>
            <p:spPr bwMode="auto">
              <a:xfrm>
                <a:off x="3289" y="3473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6" name="Oval 350"/>
              <p:cNvSpPr>
                <a:spLocks noChangeArrowheads="1"/>
              </p:cNvSpPr>
              <p:nvPr/>
            </p:nvSpPr>
            <p:spPr bwMode="auto">
              <a:xfrm>
                <a:off x="3505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Oval 351"/>
              <p:cNvSpPr>
                <a:spLocks noChangeArrowheads="1"/>
              </p:cNvSpPr>
              <p:nvPr/>
            </p:nvSpPr>
            <p:spPr bwMode="auto">
              <a:xfrm>
                <a:off x="3505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15" name="Rectangle 352"/>
            <p:cNvSpPr>
              <a:spLocks noChangeArrowheads="1"/>
            </p:cNvSpPr>
            <p:nvPr/>
          </p:nvSpPr>
          <p:spPr bwMode="auto">
            <a:xfrm>
              <a:off x="261" y="3346"/>
              <a:ext cx="31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 dirty="0" smtClean="0">
                  <a:solidFill>
                    <a:srgbClr val="FF00FF"/>
                  </a:solidFill>
                  <a:latin typeface="Arial" pitchFamily="34" charset="0"/>
                </a:rPr>
                <a:t>code</a:t>
              </a:r>
              <a:endParaRPr lang="en-US" b="0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24613" name="Group 353"/>
          <p:cNvGrpSpPr>
            <a:grpSpLocks/>
          </p:cNvGrpSpPr>
          <p:nvPr/>
        </p:nvGrpSpPr>
        <p:grpSpPr bwMode="auto">
          <a:xfrm>
            <a:off x="6527800" y="3751263"/>
            <a:ext cx="2387600" cy="2159000"/>
            <a:chOff x="2416" y="3856"/>
            <a:chExt cx="1504" cy="1360"/>
          </a:xfrm>
        </p:grpSpPr>
        <p:grpSp>
          <p:nvGrpSpPr>
            <p:cNvPr id="24614" name="Group 354"/>
            <p:cNvGrpSpPr>
              <a:grpSpLocks/>
            </p:cNvGrpSpPr>
            <p:nvPr/>
          </p:nvGrpSpPr>
          <p:grpSpPr bwMode="auto">
            <a:xfrm>
              <a:off x="2519" y="4063"/>
              <a:ext cx="72" cy="1153"/>
              <a:chOff x="2519" y="4063"/>
              <a:chExt cx="72" cy="1153"/>
            </a:xfrm>
          </p:grpSpPr>
          <p:sp>
            <p:nvSpPr>
              <p:cNvPr id="24606" name="Freeform 355"/>
              <p:cNvSpPr>
                <a:spLocks/>
              </p:cNvSpPr>
              <p:nvPr/>
            </p:nvSpPr>
            <p:spPr bwMode="auto">
              <a:xfrm>
                <a:off x="2519" y="4063"/>
                <a:ext cx="72" cy="135"/>
              </a:xfrm>
              <a:custGeom>
                <a:avLst/>
                <a:gdLst>
                  <a:gd name="T0" fmla="*/ 40 w 72"/>
                  <a:gd name="T1" fmla="*/ 0 h 135"/>
                  <a:gd name="T2" fmla="*/ 72 w 72"/>
                  <a:gd name="T3" fmla="*/ 135 h 135"/>
                  <a:gd name="T4" fmla="*/ 40 w 72"/>
                  <a:gd name="T5" fmla="*/ 135 h 135"/>
                  <a:gd name="T6" fmla="*/ 0 w 72"/>
                  <a:gd name="T7" fmla="*/ 135 h 135"/>
                  <a:gd name="T8" fmla="*/ 40 w 72"/>
                  <a:gd name="T9" fmla="*/ 0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35"/>
                  <a:gd name="T17" fmla="*/ 72 w 72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35">
                    <a:moveTo>
                      <a:pt x="40" y="0"/>
                    </a:moveTo>
                    <a:lnTo>
                      <a:pt x="72" y="135"/>
                    </a:lnTo>
                    <a:lnTo>
                      <a:pt x="40" y="135"/>
                    </a:lnTo>
                    <a:lnTo>
                      <a:pt x="0" y="1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Line 356"/>
              <p:cNvSpPr>
                <a:spLocks noChangeShapeType="1"/>
              </p:cNvSpPr>
              <p:nvPr/>
            </p:nvSpPr>
            <p:spPr bwMode="auto">
              <a:xfrm>
                <a:off x="2559" y="4190"/>
                <a:ext cx="1" cy="102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38" name="Group 357"/>
            <p:cNvGrpSpPr>
              <a:grpSpLocks/>
            </p:cNvGrpSpPr>
            <p:nvPr/>
          </p:nvGrpSpPr>
          <p:grpSpPr bwMode="auto">
            <a:xfrm>
              <a:off x="2480" y="5105"/>
              <a:ext cx="1225" cy="63"/>
              <a:chOff x="2480" y="5105"/>
              <a:chExt cx="1225" cy="63"/>
            </a:xfrm>
          </p:grpSpPr>
          <p:sp>
            <p:nvSpPr>
              <p:cNvPr id="24604" name="Freeform 358"/>
              <p:cNvSpPr>
                <a:spLocks/>
              </p:cNvSpPr>
              <p:nvPr/>
            </p:nvSpPr>
            <p:spPr bwMode="auto">
              <a:xfrm>
                <a:off x="3570" y="5105"/>
                <a:ext cx="135" cy="63"/>
              </a:xfrm>
              <a:custGeom>
                <a:avLst/>
                <a:gdLst>
                  <a:gd name="T0" fmla="*/ 135 w 135"/>
                  <a:gd name="T1" fmla="*/ 32 h 63"/>
                  <a:gd name="T2" fmla="*/ 0 w 135"/>
                  <a:gd name="T3" fmla="*/ 63 h 63"/>
                  <a:gd name="T4" fmla="*/ 0 w 135"/>
                  <a:gd name="T5" fmla="*/ 32 h 63"/>
                  <a:gd name="T6" fmla="*/ 0 w 135"/>
                  <a:gd name="T7" fmla="*/ 0 h 63"/>
                  <a:gd name="T8" fmla="*/ 135 w 135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63"/>
                  <a:gd name="T17" fmla="*/ 135 w 135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63">
                    <a:moveTo>
                      <a:pt x="135" y="32"/>
                    </a:moveTo>
                    <a:lnTo>
                      <a:pt x="0" y="63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Line 359"/>
              <p:cNvSpPr>
                <a:spLocks noChangeShapeType="1"/>
              </p:cNvSpPr>
              <p:nvPr/>
            </p:nvSpPr>
            <p:spPr bwMode="auto">
              <a:xfrm flipH="1">
                <a:off x="2480" y="5137"/>
                <a:ext cx="109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88" name="Rectangle 360"/>
            <p:cNvSpPr>
              <a:spLocks noChangeArrowheads="1"/>
            </p:cNvSpPr>
            <p:nvPr/>
          </p:nvSpPr>
          <p:spPr bwMode="auto">
            <a:xfrm>
              <a:off x="2464" y="3856"/>
              <a:ext cx="17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>
                  <a:solidFill>
                    <a:srgbClr val="000000"/>
                  </a:solidFill>
                  <a:latin typeface="Arial" pitchFamily="34" charset="0"/>
                </a:rPr>
                <a:t>|S|</a:t>
              </a:r>
              <a:endParaRPr lang="en-US" b="0"/>
            </a:p>
          </p:txBody>
        </p:sp>
        <p:sp>
          <p:nvSpPr>
            <p:cNvPr id="24589" name="Rectangle 361"/>
            <p:cNvSpPr>
              <a:spLocks noChangeArrowheads="1"/>
            </p:cNvSpPr>
            <p:nvPr/>
          </p:nvSpPr>
          <p:spPr bwMode="auto">
            <a:xfrm>
              <a:off x="3793" y="5041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US" b="0"/>
            </a:p>
          </p:txBody>
        </p:sp>
        <p:sp>
          <p:nvSpPr>
            <p:cNvPr id="24590" name="Rectangle 362"/>
            <p:cNvSpPr>
              <a:spLocks noChangeArrowheads="1"/>
            </p:cNvSpPr>
            <p:nvPr/>
          </p:nvSpPr>
          <p:spPr bwMode="auto">
            <a:xfrm>
              <a:off x="3880" y="5033"/>
              <a:ext cx="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US" b="0"/>
            </a:p>
          </p:txBody>
        </p:sp>
        <p:sp>
          <p:nvSpPr>
            <p:cNvPr id="24591" name="Freeform 363"/>
            <p:cNvSpPr>
              <a:spLocks/>
            </p:cNvSpPr>
            <p:nvPr/>
          </p:nvSpPr>
          <p:spPr bwMode="auto">
            <a:xfrm>
              <a:off x="2559" y="4349"/>
              <a:ext cx="1289" cy="788"/>
            </a:xfrm>
            <a:custGeom>
              <a:avLst/>
              <a:gdLst>
                <a:gd name="T0" fmla="*/ 0 w 1289"/>
                <a:gd name="T1" fmla="*/ 788 h 788"/>
                <a:gd name="T2" fmla="*/ 16 w 1289"/>
                <a:gd name="T3" fmla="*/ 740 h 788"/>
                <a:gd name="T4" fmla="*/ 56 w 1289"/>
                <a:gd name="T5" fmla="*/ 628 h 788"/>
                <a:gd name="T6" fmla="*/ 88 w 1289"/>
                <a:gd name="T7" fmla="*/ 541 h 788"/>
                <a:gd name="T8" fmla="*/ 128 w 1289"/>
                <a:gd name="T9" fmla="*/ 438 h 788"/>
                <a:gd name="T10" fmla="*/ 143 w 1289"/>
                <a:gd name="T11" fmla="*/ 398 h 788"/>
                <a:gd name="T12" fmla="*/ 151 w 1289"/>
                <a:gd name="T13" fmla="*/ 382 h 788"/>
                <a:gd name="T14" fmla="*/ 175 w 1289"/>
                <a:gd name="T15" fmla="*/ 326 h 788"/>
                <a:gd name="T16" fmla="*/ 191 w 1289"/>
                <a:gd name="T17" fmla="*/ 294 h 788"/>
                <a:gd name="T18" fmla="*/ 215 w 1289"/>
                <a:gd name="T19" fmla="*/ 247 h 788"/>
                <a:gd name="T20" fmla="*/ 231 w 1289"/>
                <a:gd name="T21" fmla="*/ 223 h 788"/>
                <a:gd name="T22" fmla="*/ 255 w 1289"/>
                <a:gd name="T23" fmla="*/ 191 h 788"/>
                <a:gd name="T24" fmla="*/ 279 w 1289"/>
                <a:gd name="T25" fmla="*/ 159 h 788"/>
                <a:gd name="T26" fmla="*/ 303 w 1289"/>
                <a:gd name="T27" fmla="*/ 127 h 788"/>
                <a:gd name="T28" fmla="*/ 319 w 1289"/>
                <a:gd name="T29" fmla="*/ 112 h 788"/>
                <a:gd name="T30" fmla="*/ 326 w 1289"/>
                <a:gd name="T31" fmla="*/ 104 h 788"/>
                <a:gd name="T32" fmla="*/ 350 w 1289"/>
                <a:gd name="T33" fmla="*/ 88 h 788"/>
                <a:gd name="T34" fmla="*/ 366 w 1289"/>
                <a:gd name="T35" fmla="*/ 80 h 788"/>
                <a:gd name="T36" fmla="*/ 398 w 1289"/>
                <a:gd name="T37" fmla="*/ 72 h 788"/>
                <a:gd name="T38" fmla="*/ 446 w 1289"/>
                <a:gd name="T39" fmla="*/ 56 h 788"/>
                <a:gd name="T40" fmla="*/ 486 w 1289"/>
                <a:gd name="T41" fmla="*/ 48 h 788"/>
                <a:gd name="T42" fmla="*/ 525 w 1289"/>
                <a:gd name="T43" fmla="*/ 40 h 788"/>
                <a:gd name="T44" fmla="*/ 581 w 1289"/>
                <a:gd name="T45" fmla="*/ 32 h 788"/>
                <a:gd name="T46" fmla="*/ 653 w 1289"/>
                <a:gd name="T47" fmla="*/ 24 h 788"/>
                <a:gd name="T48" fmla="*/ 716 w 1289"/>
                <a:gd name="T49" fmla="*/ 16 h 788"/>
                <a:gd name="T50" fmla="*/ 780 w 1289"/>
                <a:gd name="T51" fmla="*/ 16 h 788"/>
                <a:gd name="T52" fmla="*/ 868 w 1289"/>
                <a:gd name="T53" fmla="*/ 8 h 788"/>
                <a:gd name="T54" fmla="*/ 947 w 1289"/>
                <a:gd name="T55" fmla="*/ 8 h 788"/>
                <a:gd name="T56" fmla="*/ 1043 w 1289"/>
                <a:gd name="T57" fmla="*/ 0 h 788"/>
                <a:gd name="T58" fmla="*/ 1138 w 1289"/>
                <a:gd name="T59" fmla="*/ 0 h 788"/>
                <a:gd name="T60" fmla="*/ 1234 w 1289"/>
                <a:gd name="T61" fmla="*/ 0 h 788"/>
                <a:gd name="T62" fmla="*/ 1289 w 1289"/>
                <a:gd name="T63" fmla="*/ 0 h 7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89"/>
                <a:gd name="T97" fmla="*/ 0 h 788"/>
                <a:gd name="T98" fmla="*/ 1289 w 1289"/>
                <a:gd name="T99" fmla="*/ 788 h 7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89" h="788">
                  <a:moveTo>
                    <a:pt x="0" y="788"/>
                  </a:moveTo>
                  <a:lnTo>
                    <a:pt x="16" y="740"/>
                  </a:lnTo>
                  <a:lnTo>
                    <a:pt x="56" y="628"/>
                  </a:lnTo>
                  <a:lnTo>
                    <a:pt x="88" y="541"/>
                  </a:lnTo>
                  <a:lnTo>
                    <a:pt x="128" y="438"/>
                  </a:lnTo>
                  <a:lnTo>
                    <a:pt x="143" y="398"/>
                  </a:lnTo>
                  <a:lnTo>
                    <a:pt x="151" y="382"/>
                  </a:lnTo>
                  <a:lnTo>
                    <a:pt x="175" y="326"/>
                  </a:lnTo>
                  <a:lnTo>
                    <a:pt x="191" y="294"/>
                  </a:lnTo>
                  <a:lnTo>
                    <a:pt x="215" y="247"/>
                  </a:lnTo>
                  <a:lnTo>
                    <a:pt x="231" y="223"/>
                  </a:lnTo>
                  <a:lnTo>
                    <a:pt x="255" y="191"/>
                  </a:lnTo>
                  <a:lnTo>
                    <a:pt x="279" y="159"/>
                  </a:lnTo>
                  <a:lnTo>
                    <a:pt x="303" y="127"/>
                  </a:lnTo>
                  <a:lnTo>
                    <a:pt x="319" y="112"/>
                  </a:lnTo>
                  <a:lnTo>
                    <a:pt x="326" y="104"/>
                  </a:lnTo>
                  <a:lnTo>
                    <a:pt x="350" y="88"/>
                  </a:lnTo>
                  <a:lnTo>
                    <a:pt x="366" y="80"/>
                  </a:lnTo>
                  <a:lnTo>
                    <a:pt x="398" y="72"/>
                  </a:lnTo>
                  <a:lnTo>
                    <a:pt x="446" y="56"/>
                  </a:lnTo>
                  <a:lnTo>
                    <a:pt x="486" y="48"/>
                  </a:lnTo>
                  <a:lnTo>
                    <a:pt x="525" y="40"/>
                  </a:lnTo>
                  <a:lnTo>
                    <a:pt x="581" y="32"/>
                  </a:lnTo>
                  <a:lnTo>
                    <a:pt x="653" y="24"/>
                  </a:lnTo>
                  <a:lnTo>
                    <a:pt x="716" y="16"/>
                  </a:lnTo>
                  <a:lnTo>
                    <a:pt x="780" y="16"/>
                  </a:lnTo>
                  <a:lnTo>
                    <a:pt x="868" y="8"/>
                  </a:lnTo>
                  <a:lnTo>
                    <a:pt x="947" y="8"/>
                  </a:lnTo>
                  <a:lnTo>
                    <a:pt x="1043" y="0"/>
                  </a:lnTo>
                  <a:lnTo>
                    <a:pt x="1138" y="0"/>
                  </a:lnTo>
                  <a:lnTo>
                    <a:pt x="1234" y="0"/>
                  </a:lnTo>
                  <a:lnTo>
                    <a:pt x="128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39" name="Group 364"/>
            <p:cNvGrpSpPr>
              <a:grpSpLocks/>
            </p:cNvGrpSpPr>
            <p:nvPr/>
          </p:nvGrpSpPr>
          <p:grpSpPr bwMode="auto">
            <a:xfrm>
              <a:off x="2917" y="4421"/>
              <a:ext cx="1" cy="779"/>
              <a:chOff x="2917" y="4421"/>
              <a:chExt cx="1" cy="779"/>
            </a:xfrm>
          </p:grpSpPr>
          <p:sp>
            <p:nvSpPr>
              <p:cNvPr id="24598" name="Line 365"/>
              <p:cNvSpPr>
                <a:spLocks noChangeShapeType="1"/>
              </p:cNvSpPr>
              <p:nvPr/>
            </p:nvSpPr>
            <p:spPr bwMode="auto">
              <a:xfrm>
                <a:off x="2917" y="4421"/>
                <a:ext cx="1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366"/>
              <p:cNvSpPr>
                <a:spLocks noChangeShapeType="1"/>
              </p:cNvSpPr>
              <p:nvPr/>
            </p:nvSpPr>
            <p:spPr bwMode="auto">
              <a:xfrm>
                <a:off x="2917" y="4564"/>
                <a:ext cx="1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367"/>
              <p:cNvSpPr>
                <a:spLocks noChangeShapeType="1"/>
              </p:cNvSpPr>
              <p:nvPr/>
            </p:nvSpPr>
            <p:spPr bwMode="auto">
              <a:xfrm>
                <a:off x="2917" y="4707"/>
                <a:ext cx="1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368"/>
              <p:cNvSpPr>
                <a:spLocks noChangeShapeType="1"/>
              </p:cNvSpPr>
              <p:nvPr/>
            </p:nvSpPr>
            <p:spPr bwMode="auto">
              <a:xfrm>
                <a:off x="2917" y="4850"/>
                <a:ext cx="1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369"/>
              <p:cNvSpPr>
                <a:spLocks noChangeShapeType="1"/>
              </p:cNvSpPr>
              <p:nvPr/>
            </p:nvSpPr>
            <p:spPr bwMode="auto">
              <a:xfrm>
                <a:off x="2917" y="4993"/>
                <a:ext cx="1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370"/>
              <p:cNvSpPr>
                <a:spLocks noChangeShapeType="1"/>
              </p:cNvSpPr>
              <p:nvPr/>
            </p:nvSpPr>
            <p:spPr bwMode="auto">
              <a:xfrm>
                <a:off x="2917" y="5137"/>
                <a:ext cx="1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" name="Group 371"/>
            <p:cNvGrpSpPr>
              <a:grpSpLocks/>
            </p:cNvGrpSpPr>
            <p:nvPr/>
          </p:nvGrpSpPr>
          <p:grpSpPr bwMode="auto">
            <a:xfrm>
              <a:off x="2416" y="4421"/>
              <a:ext cx="493" cy="1"/>
              <a:chOff x="2416" y="4421"/>
              <a:chExt cx="493" cy="1"/>
            </a:xfrm>
          </p:grpSpPr>
          <p:sp>
            <p:nvSpPr>
              <p:cNvPr id="24594" name="Line 372"/>
              <p:cNvSpPr>
                <a:spLocks noChangeShapeType="1"/>
              </p:cNvSpPr>
              <p:nvPr/>
            </p:nvSpPr>
            <p:spPr bwMode="auto">
              <a:xfrm flipH="1">
                <a:off x="2846" y="4421"/>
                <a:ext cx="6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373"/>
              <p:cNvSpPr>
                <a:spLocks noChangeShapeType="1"/>
              </p:cNvSpPr>
              <p:nvPr/>
            </p:nvSpPr>
            <p:spPr bwMode="auto">
              <a:xfrm flipH="1">
                <a:off x="2702" y="4421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374"/>
              <p:cNvSpPr>
                <a:spLocks noChangeShapeType="1"/>
              </p:cNvSpPr>
              <p:nvPr/>
            </p:nvSpPr>
            <p:spPr bwMode="auto">
              <a:xfrm flipH="1">
                <a:off x="2559" y="4421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375"/>
              <p:cNvSpPr>
                <a:spLocks noChangeShapeType="1"/>
              </p:cNvSpPr>
              <p:nvPr/>
            </p:nvSpPr>
            <p:spPr bwMode="auto">
              <a:xfrm flipH="1">
                <a:off x="2416" y="4421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96376" name="Rectangle 376"/>
          <p:cNvSpPr>
            <a:spLocks noChangeArrowheads="1"/>
          </p:cNvSpPr>
          <p:nvPr/>
        </p:nvSpPr>
        <p:spPr bwMode="auto">
          <a:xfrm>
            <a:off x="6019800" y="1066800"/>
            <a:ext cx="2895600" cy="2334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6000"/>
              </a:lnSpc>
            </a:pPr>
            <a:r>
              <a:rPr lang="en-US" sz="2000" dirty="0">
                <a:latin typeface="Bookman Old Style"/>
                <a:cs typeface="Bookman Old Style"/>
              </a:rPr>
              <a:t>S is the set of locations accessed during  </a:t>
            </a:r>
            <a:r>
              <a:rPr lang="en-US" sz="2000" dirty="0" err="1">
                <a:latin typeface="Bookman Old Style"/>
                <a:cs typeface="Bookman Old Style"/>
                <a:sym typeface="Symbol" pitchFamily="18" charset="2"/>
              </a:rPr>
              <a:t>Δ</a:t>
            </a:r>
            <a:r>
              <a:rPr lang="en-US" sz="2000" dirty="0" err="1">
                <a:latin typeface="Bookman Old Style"/>
                <a:cs typeface="Bookman Old Style"/>
              </a:rPr>
              <a:t>t</a:t>
            </a:r>
            <a:r>
              <a:rPr lang="en-US" sz="2000" dirty="0">
                <a:latin typeface="Bookman Old Style"/>
                <a:cs typeface="Bookman Old Style"/>
              </a:rPr>
              <a:t>.</a:t>
            </a:r>
          </a:p>
          <a:p>
            <a:pPr>
              <a:lnSpc>
                <a:spcPct val="86000"/>
              </a:lnSpc>
            </a:pPr>
            <a:endParaRPr lang="en-US" sz="1600" dirty="0">
              <a:latin typeface="Bookman Old Style"/>
              <a:cs typeface="Bookman Old Style"/>
            </a:endParaRPr>
          </a:p>
          <a:p>
            <a:pPr>
              <a:lnSpc>
                <a:spcPct val="86000"/>
              </a:lnSpc>
            </a:pPr>
            <a:r>
              <a:rPr lang="en-US" sz="2000" i="1" dirty="0">
                <a:latin typeface="Bookman Old Style"/>
                <a:cs typeface="Bookman Old Style"/>
              </a:rPr>
              <a:t>Working set:  </a:t>
            </a:r>
            <a:r>
              <a:rPr lang="en-US" sz="2000" dirty="0">
                <a:latin typeface="Bookman Old Style"/>
                <a:cs typeface="Bookman Old Style"/>
              </a:rPr>
              <a:t>a set S which changes slowly </a:t>
            </a:r>
            <a:r>
              <a:rPr lang="en-US" sz="2000" dirty="0" err="1">
                <a:latin typeface="Bookman Old Style"/>
                <a:cs typeface="Bookman Old Style"/>
              </a:rPr>
              <a:t>wrt</a:t>
            </a:r>
            <a:r>
              <a:rPr lang="en-US" sz="2000" dirty="0">
                <a:latin typeface="Bookman Old Style"/>
                <a:cs typeface="Bookman Old Style"/>
              </a:rPr>
              <a:t> access time.</a:t>
            </a:r>
          </a:p>
          <a:p>
            <a:pPr>
              <a:lnSpc>
                <a:spcPct val="86000"/>
              </a:lnSpc>
            </a:pPr>
            <a:endParaRPr lang="en-US" sz="1600" i="1" dirty="0">
              <a:latin typeface="Bookman Old Style"/>
              <a:cs typeface="Bookman Old Style"/>
            </a:endParaRPr>
          </a:p>
          <a:p>
            <a:pPr>
              <a:lnSpc>
                <a:spcPct val="86000"/>
              </a:lnSpc>
            </a:pPr>
            <a:r>
              <a:rPr lang="en-US" sz="2000" i="1" dirty="0" smtClean="0">
                <a:latin typeface="Bookman Old Style"/>
                <a:cs typeface="Bookman Old Style"/>
              </a:rPr>
              <a:t>Working </a:t>
            </a:r>
            <a:r>
              <a:rPr lang="en-US" sz="2000" i="1" dirty="0">
                <a:latin typeface="Bookman Old Style"/>
                <a:cs typeface="Bookman Old Style"/>
              </a:rPr>
              <a:t>set size, |S|</a:t>
            </a:r>
          </a:p>
        </p:txBody>
      </p:sp>
      <p:sp>
        <p:nvSpPr>
          <p:cNvPr id="896377" name="Freeform 377"/>
          <p:cNvSpPr>
            <a:spLocks/>
          </p:cNvSpPr>
          <p:nvPr/>
        </p:nvSpPr>
        <p:spPr bwMode="auto">
          <a:xfrm>
            <a:off x="6043247" y="3414606"/>
            <a:ext cx="433754" cy="1233594"/>
          </a:xfrm>
          <a:custGeom>
            <a:avLst/>
            <a:gdLst>
              <a:gd name="T0" fmla="*/ 2147483647 w 448"/>
              <a:gd name="T1" fmla="*/ 0 h 1056"/>
              <a:gd name="T2" fmla="*/ 2147483647 w 448"/>
              <a:gd name="T3" fmla="*/ 2147483647 h 1056"/>
              <a:gd name="T4" fmla="*/ 2147483647 w 448"/>
              <a:gd name="T5" fmla="*/ 2147483647 h 1056"/>
              <a:gd name="T6" fmla="*/ 0 60000 65536"/>
              <a:gd name="T7" fmla="*/ 0 60000 65536"/>
              <a:gd name="T8" fmla="*/ 0 60000 65536"/>
              <a:gd name="T9" fmla="*/ 0 w 448"/>
              <a:gd name="T10" fmla="*/ 0 h 1056"/>
              <a:gd name="T11" fmla="*/ 448 w 448"/>
              <a:gd name="T12" fmla="*/ 1056 h 1056"/>
              <a:gd name="connsiteX0" fmla="*/ 7340 w 9667"/>
              <a:gd name="connsiteY0" fmla="*/ 0 h 7709"/>
              <a:gd name="connsiteX1" fmla="*/ 24 w 9667"/>
              <a:gd name="connsiteY1" fmla="*/ 3164 h 7709"/>
              <a:gd name="connsiteX2" fmla="*/ 9667 w 9667"/>
              <a:gd name="connsiteY2" fmla="*/ 7709 h 7709"/>
              <a:gd name="connsiteX0" fmla="*/ 3902 w 6309"/>
              <a:gd name="connsiteY0" fmla="*/ 0 h 10000"/>
              <a:gd name="connsiteX1" fmla="*/ 143 w 6309"/>
              <a:gd name="connsiteY1" fmla="*/ 5590 h 10000"/>
              <a:gd name="connsiteX2" fmla="*/ 6309 w 6309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9" h="10000">
                <a:moveTo>
                  <a:pt x="3902" y="0"/>
                </a:moveTo>
                <a:cubicBezTo>
                  <a:pt x="-161" y="2457"/>
                  <a:pt x="-226" y="3428"/>
                  <a:pt x="143" y="5590"/>
                </a:cubicBezTo>
                <a:cubicBezTo>
                  <a:pt x="512" y="7751"/>
                  <a:pt x="1506" y="8133"/>
                  <a:pt x="6309" y="100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376" grpId="0"/>
      <p:bldP spid="8963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“Computing Machine”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225800" y="3068638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3363913" y="2894013"/>
            <a:ext cx="1587" cy="177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1995488" y="2895600"/>
            <a:ext cx="1371600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3192463" y="3041650"/>
            <a:ext cx="71437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705100" y="2811463"/>
            <a:ext cx="1588" cy="16510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141538" y="947737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138363" y="950912"/>
            <a:ext cx="5667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701924" y="952500"/>
            <a:ext cx="4763" cy="29702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2114550" y="12192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4621213" y="3917950"/>
            <a:ext cx="3175" cy="2254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708275" y="3921125"/>
            <a:ext cx="19208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4597400" y="4102100"/>
            <a:ext cx="52388" cy="74613"/>
          </a:xfrm>
          <a:custGeom>
            <a:avLst/>
            <a:gdLst>
              <a:gd name="T0" fmla="*/ 2147483647 w 66"/>
              <a:gd name="T1" fmla="*/ 2147483647 h 94"/>
              <a:gd name="T2" fmla="*/ 0 w 66"/>
              <a:gd name="T3" fmla="*/ 0 h 94"/>
              <a:gd name="T4" fmla="*/ 2147483647 w 66"/>
              <a:gd name="T5" fmla="*/ 2147483647 h 94"/>
              <a:gd name="T6" fmla="*/ 2147483647 w 66"/>
              <a:gd name="T7" fmla="*/ 2147483647 h 94"/>
              <a:gd name="T8" fmla="*/ 2147483647 w 66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4">
                <a:moveTo>
                  <a:pt x="32" y="94"/>
                </a:moveTo>
                <a:lnTo>
                  <a:pt x="0" y="0"/>
                </a:lnTo>
                <a:lnTo>
                  <a:pt x="32" y="48"/>
                </a:lnTo>
                <a:lnTo>
                  <a:pt x="66" y="2"/>
                </a:lnTo>
                <a:lnTo>
                  <a:pt x="32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827338" y="3797300"/>
            <a:ext cx="72331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(PC+4)+4*SXT(C)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4710113" y="4787900"/>
            <a:ext cx="50800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4737100" y="4287838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4138613" y="4170363"/>
            <a:ext cx="825500" cy="128587"/>
            <a:chOff x="2648" y="2264"/>
            <a:chExt cx="520" cy="8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877" y="2264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5 w 574"/>
                <a:gd name="T3" fmla="*/ 0 h 144"/>
                <a:gd name="T4" fmla="*/ 4 w 574"/>
                <a:gd name="T5" fmla="*/ 2 h 144"/>
                <a:gd name="T6" fmla="*/ 1 w 574"/>
                <a:gd name="T7" fmla="*/ 2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881" y="2268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5 w 574"/>
                <a:gd name="T3" fmla="*/ 0 h 144"/>
                <a:gd name="T4" fmla="*/ 4 w 574"/>
                <a:gd name="T5" fmla="*/ 2 h 144"/>
                <a:gd name="T6" fmla="*/ 1 w 574"/>
                <a:gd name="T7" fmla="*/ 2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2ED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648" y="2278"/>
              <a:ext cx="14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>
                <a:latin typeface="Tekton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853" y="2287"/>
              <a:ext cx="46" cy="33"/>
            </a:xfrm>
            <a:custGeom>
              <a:avLst/>
              <a:gdLst>
                <a:gd name="T0" fmla="*/ 1 w 91"/>
                <a:gd name="T1" fmla="*/ 1 h 66"/>
                <a:gd name="T2" fmla="*/ 0 w 91"/>
                <a:gd name="T3" fmla="*/ 1 h 66"/>
                <a:gd name="T4" fmla="*/ 1 w 91"/>
                <a:gd name="T5" fmla="*/ 1 h 66"/>
                <a:gd name="T6" fmla="*/ 0 w 91"/>
                <a:gd name="T7" fmla="*/ 0 h 66"/>
                <a:gd name="T8" fmla="*/ 1 w 91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66">
                  <a:moveTo>
                    <a:pt x="91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2807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2936" y="2269"/>
              <a:ext cx="170" cy="58"/>
              <a:chOff x="2936" y="2269"/>
              <a:chExt cx="170" cy="58"/>
            </a:xfrm>
          </p:grpSpPr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3079" y="2269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60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>
                  <a:latin typeface="Tekton" charset="0"/>
                </a:endParaRPr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2936" y="2269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60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>
                  <a:latin typeface="Tekton" charset="0"/>
                </a:endParaRPr>
              </a:p>
            </p:txBody>
          </p:sp>
        </p:grp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6248400" y="5032375"/>
            <a:ext cx="969963" cy="569913"/>
            <a:chOff x="3977" y="2807"/>
            <a:chExt cx="611" cy="359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977" y="2807"/>
              <a:ext cx="611" cy="35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026" y="2853"/>
              <a:ext cx="3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  <a:latin typeface="Helvetica"/>
                </a:rPr>
                <a:t>Data</a:t>
              </a:r>
            </a:p>
            <a:p>
              <a:pPr eaLnBrk="0" hangingPunct="0"/>
              <a:r>
                <a:rPr lang="en-US" sz="1000" b="1">
                  <a:solidFill>
                    <a:srgbClr val="000000"/>
                  </a:solidFill>
                  <a:latin typeface="Helvetica"/>
                </a:rPr>
                <a:t>Memory</a:t>
              </a:r>
              <a:endParaRPr lang="en-US" sz="1000" b="1">
                <a:latin typeface="Helvetica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265" y="3093"/>
              <a:ext cx="6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Tekton" charset="0"/>
                </a:rPr>
                <a:t>RD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6705600" y="5038725"/>
            <a:ext cx="115888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Tekton" charset="0"/>
              </a:rPr>
              <a:t>WD</a:t>
            </a:r>
            <a:endParaRPr lang="en-US">
              <a:latin typeface="Tekton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6278563" y="5456238"/>
            <a:ext cx="13335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Tekton" charset="0"/>
              </a:rPr>
              <a:t>Adr</a:t>
            </a:r>
            <a:endParaRPr lang="en-US">
              <a:latin typeface="Tekton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051675" y="5051425"/>
            <a:ext cx="1539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Tekton" charset="0"/>
              </a:rPr>
              <a:t>WE</a:t>
            </a:r>
            <a:endParaRPr lang="en-US">
              <a:latin typeface="Tekton" charset="0"/>
            </a:endParaRPr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7218363" y="5062538"/>
            <a:ext cx="69850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7250113" y="508952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4986338" y="6257925"/>
            <a:ext cx="904875" cy="127000"/>
            <a:chOff x="3182" y="3579"/>
            <a:chExt cx="570" cy="80"/>
          </a:xfrm>
        </p:grpSpPr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182" y="3579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5 w 573"/>
                <a:gd name="T3" fmla="*/ 0 h 144"/>
                <a:gd name="T4" fmla="*/ 4 w 573"/>
                <a:gd name="T5" fmla="*/ 1 h 144"/>
                <a:gd name="T6" fmla="*/ 1 w 573"/>
                <a:gd name="T7" fmla="*/ 1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3186" y="3583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5 w 573"/>
                <a:gd name="T3" fmla="*/ 0 h 144"/>
                <a:gd name="T4" fmla="*/ 4 w 573"/>
                <a:gd name="T5" fmla="*/ 1 h 144"/>
                <a:gd name="T6" fmla="*/ 1 w 573"/>
                <a:gd name="T7" fmla="*/ 1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556" y="3592"/>
              <a:ext cx="5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W</a:t>
              </a:r>
              <a:endParaRPr lang="en-US">
                <a:latin typeface="Tekton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607" y="3592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>
                <a:latin typeface="Tekton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647" y="3592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S</a:t>
              </a:r>
              <a:endParaRPr lang="en-US">
                <a:latin typeface="Tekton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684" y="3592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E</a:t>
              </a:r>
              <a:endParaRPr lang="en-US">
                <a:latin typeface="Tekton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721" y="359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L</a:t>
              </a:r>
              <a:endParaRPr lang="en-US">
                <a:latin typeface="Tekton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451" y="3602"/>
              <a:ext cx="46" cy="33"/>
            </a:xfrm>
            <a:custGeom>
              <a:avLst/>
              <a:gdLst>
                <a:gd name="T0" fmla="*/ 0 w 92"/>
                <a:gd name="T1" fmla="*/ 1 h 66"/>
                <a:gd name="T2" fmla="*/ 1 w 92"/>
                <a:gd name="T3" fmla="*/ 0 h 66"/>
                <a:gd name="T4" fmla="*/ 1 w 92"/>
                <a:gd name="T5" fmla="*/ 1 h 66"/>
                <a:gd name="T6" fmla="*/ 1 w 92"/>
                <a:gd name="T7" fmla="*/ 1 h 66"/>
                <a:gd name="T8" fmla="*/ 0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66">
                  <a:moveTo>
                    <a:pt x="0" y="34"/>
                  </a:moveTo>
                  <a:lnTo>
                    <a:pt x="92" y="0"/>
                  </a:lnTo>
                  <a:lnTo>
                    <a:pt x="46" y="34"/>
                  </a:lnTo>
                  <a:lnTo>
                    <a:pt x="92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472" y="3619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239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>
                <a:latin typeface="Tekton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264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277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290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303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316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>
                <a:latin typeface="Tekton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341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354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367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380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393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6276975" y="662781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4794250" y="3343275"/>
            <a:ext cx="1413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>
              <a:latin typeface="Tekton" charset="0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3797300" y="3375025"/>
            <a:ext cx="5257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Rc: ID[25:21]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3706813" y="3432175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3763963" y="3492500"/>
            <a:ext cx="5651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63"/>
          <p:cNvSpPr>
            <a:spLocks/>
          </p:cNvSpPr>
          <p:nvPr/>
        </p:nvSpPr>
        <p:spPr bwMode="auto">
          <a:xfrm>
            <a:off x="4289425" y="3465513"/>
            <a:ext cx="73025" cy="52387"/>
          </a:xfrm>
          <a:custGeom>
            <a:avLst/>
            <a:gdLst>
              <a:gd name="T0" fmla="*/ 2147483647 w 92"/>
              <a:gd name="T1" fmla="*/ 2147483647 h 65"/>
              <a:gd name="T2" fmla="*/ 0 w 92"/>
              <a:gd name="T3" fmla="*/ 2147483647 h 65"/>
              <a:gd name="T4" fmla="*/ 2147483647 w 92"/>
              <a:gd name="T5" fmla="*/ 2147483647 h 65"/>
              <a:gd name="T6" fmla="*/ 0 w 92"/>
              <a:gd name="T7" fmla="*/ 0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5">
                <a:moveTo>
                  <a:pt x="92" y="33"/>
                </a:moveTo>
                <a:lnTo>
                  <a:pt x="0" y="65"/>
                </a:lnTo>
                <a:lnTo>
                  <a:pt x="46" y="33"/>
                </a:lnTo>
                <a:lnTo>
                  <a:pt x="0" y="0"/>
                </a:lnTo>
                <a:lnTo>
                  <a:pt x="92" y="3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Freeform 64"/>
          <p:cNvSpPr>
            <a:spLocks/>
          </p:cNvSpPr>
          <p:nvPr/>
        </p:nvSpPr>
        <p:spPr bwMode="auto">
          <a:xfrm>
            <a:off x="4362450" y="3236913"/>
            <a:ext cx="114300" cy="312737"/>
          </a:xfrm>
          <a:custGeom>
            <a:avLst/>
            <a:gdLst>
              <a:gd name="T0" fmla="*/ 0 w 144"/>
              <a:gd name="T1" fmla="*/ 0 h 395"/>
              <a:gd name="T2" fmla="*/ 0 w 144"/>
              <a:gd name="T3" fmla="*/ 2147483647 h 395"/>
              <a:gd name="T4" fmla="*/ 2147483647 w 144"/>
              <a:gd name="T5" fmla="*/ 2147483647 h 395"/>
              <a:gd name="T6" fmla="*/ 2147483647 w 144"/>
              <a:gd name="T7" fmla="*/ 2147483647 h 395"/>
              <a:gd name="T8" fmla="*/ 0 w 144"/>
              <a:gd name="T9" fmla="*/ 0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" h="395">
                <a:moveTo>
                  <a:pt x="0" y="0"/>
                </a:moveTo>
                <a:lnTo>
                  <a:pt x="0" y="395"/>
                </a:lnTo>
                <a:lnTo>
                  <a:pt x="144" y="323"/>
                </a:lnTo>
                <a:lnTo>
                  <a:pt x="144" y="72"/>
                </a:lnTo>
                <a:lnTo>
                  <a:pt x="0" y="0"/>
                </a:lnTo>
                <a:close/>
              </a:path>
            </a:pathLst>
          </a:custGeom>
          <a:solidFill>
            <a:srgbClr val="D4E2ED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4392613" y="3427413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0</a:t>
            </a:r>
            <a:endParaRPr lang="en-US">
              <a:latin typeface="Tekton" charset="0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4392613" y="3284538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1</a:t>
            </a:r>
            <a:endParaRPr lang="en-US">
              <a:latin typeface="Tekton" charset="0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078288" y="3255963"/>
            <a:ext cx="10264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XP</a:t>
            </a:r>
            <a:endParaRPr lang="en-US">
              <a:latin typeface="Tekton" charset="0"/>
            </a:endParaRPr>
          </a:p>
        </p:txBody>
      </p:sp>
      <p:sp>
        <p:nvSpPr>
          <p:cNvPr id="68" name="Freeform 68"/>
          <p:cNvSpPr>
            <a:spLocks/>
          </p:cNvSpPr>
          <p:nvPr/>
        </p:nvSpPr>
        <p:spPr bwMode="auto">
          <a:xfrm>
            <a:off x="4289425" y="3267075"/>
            <a:ext cx="73025" cy="50800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Freeform 69"/>
          <p:cNvSpPr>
            <a:spLocks/>
          </p:cNvSpPr>
          <p:nvPr/>
        </p:nvSpPr>
        <p:spPr bwMode="auto">
          <a:xfrm>
            <a:off x="5222875" y="6184900"/>
            <a:ext cx="52388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5249863" y="5048250"/>
            <a:ext cx="1587" cy="11763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auto">
          <a:xfrm flipH="1">
            <a:off x="5246688" y="5487988"/>
            <a:ext cx="9683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 flipV="1">
            <a:off x="5249863" y="5029200"/>
            <a:ext cx="1587" cy="4619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>
            <a:off x="5249863" y="503237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74"/>
          <p:cNvSpPr>
            <a:spLocks/>
          </p:cNvSpPr>
          <p:nvPr/>
        </p:nvSpPr>
        <p:spPr bwMode="auto">
          <a:xfrm>
            <a:off x="6175375" y="5461000"/>
            <a:ext cx="73025" cy="52388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75"/>
          <p:cNvSpPr>
            <a:spLocks/>
          </p:cNvSpPr>
          <p:nvPr/>
        </p:nvSpPr>
        <p:spPr bwMode="auto">
          <a:xfrm>
            <a:off x="1971675" y="1824038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6" name="Group 77"/>
          <p:cNvGrpSpPr>
            <a:grpSpLocks/>
          </p:cNvGrpSpPr>
          <p:nvPr/>
        </p:nvGrpSpPr>
        <p:grpSpPr bwMode="auto">
          <a:xfrm>
            <a:off x="1538288" y="1900238"/>
            <a:ext cx="915987" cy="142875"/>
            <a:chOff x="1010" y="834"/>
            <a:chExt cx="577" cy="90"/>
          </a:xfrm>
          <a:solidFill>
            <a:srgbClr val="D4E2ED"/>
          </a:solidFill>
        </p:grpSpPr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1012" y="834"/>
              <a:ext cx="575" cy="9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" name="Group 79"/>
            <p:cNvGrpSpPr>
              <a:grpSpLocks/>
            </p:cNvGrpSpPr>
            <p:nvPr/>
          </p:nvGrpSpPr>
          <p:grpSpPr bwMode="auto">
            <a:xfrm>
              <a:off x="1010" y="872"/>
              <a:ext cx="62" cy="40"/>
              <a:chOff x="1010" y="872"/>
              <a:chExt cx="62" cy="40"/>
            </a:xfrm>
            <a:grpFill/>
          </p:grpSpPr>
          <p:sp>
            <p:nvSpPr>
              <p:cNvPr id="79" name="Line 80"/>
              <p:cNvSpPr>
                <a:spLocks noChangeShapeType="1"/>
              </p:cNvSpPr>
              <p:nvPr/>
            </p:nvSpPr>
            <p:spPr bwMode="auto">
              <a:xfrm>
                <a:off x="1010" y="872"/>
                <a:ext cx="62" cy="20"/>
              </a:xfrm>
              <a:prstGeom prst="line">
                <a:avLst/>
              </a:prstGeom>
              <a:grpFill/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81"/>
              <p:cNvSpPr>
                <a:spLocks noChangeShapeType="1"/>
              </p:cNvSpPr>
              <p:nvPr/>
            </p:nvSpPr>
            <p:spPr bwMode="auto">
              <a:xfrm flipV="1">
                <a:off x="1010" y="892"/>
                <a:ext cx="62" cy="20"/>
              </a:xfrm>
              <a:prstGeom prst="line">
                <a:avLst/>
              </a:prstGeom>
              <a:grpFill/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" name="Rectangle 82"/>
          <p:cNvSpPr>
            <a:spLocks noChangeArrowheads="1"/>
          </p:cNvSpPr>
          <p:nvPr/>
        </p:nvSpPr>
        <p:spPr bwMode="auto">
          <a:xfrm>
            <a:off x="1914525" y="1944688"/>
            <a:ext cx="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  </a:t>
            </a:r>
            <a:endParaRPr lang="en-US">
              <a:latin typeface="Tekton" charset="0"/>
            </a:endParaRPr>
          </a:p>
        </p:txBody>
      </p:sp>
      <p:sp>
        <p:nvSpPr>
          <p:cNvPr id="82" name="Rectangle 83"/>
          <p:cNvSpPr>
            <a:spLocks noChangeArrowheads="1"/>
          </p:cNvSpPr>
          <p:nvPr/>
        </p:nvSpPr>
        <p:spPr bwMode="auto">
          <a:xfrm>
            <a:off x="1957388" y="1919288"/>
            <a:ext cx="12824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PC</a:t>
            </a:r>
            <a:endParaRPr lang="en-US">
              <a:latin typeface="Tekton" charset="0"/>
            </a:endParaRPr>
          </a:p>
        </p:txBody>
      </p:sp>
      <p:sp>
        <p:nvSpPr>
          <p:cNvPr id="83" name="Freeform 84"/>
          <p:cNvSpPr>
            <a:spLocks/>
          </p:cNvSpPr>
          <p:nvPr/>
        </p:nvSpPr>
        <p:spPr bwMode="auto">
          <a:xfrm>
            <a:off x="1914525" y="12192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5"/>
          <p:cNvSpPr>
            <a:spLocks noChangeShapeType="1"/>
          </p:cNvSpPr>
          <p:nvPr/>
        </p:nvSpPr>
        <p:spPr bwMode="auto">
          <a:xfrm flipV="1">
            <a:off x="1941513" y="1119187"/>
            <a:ext cx="1587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Rectangle 86"/>
          <p:cNvSpPr>
            <a:spLocks noChangeArrowheads="1"/>
          </p:cNvSpPr>
          <p:nvPr/>
        </p:nvSpPr>
        <p:spPr bwMode="auto">
          <a:xfrm>
            <a:off x="1885950" y="1014412"/>
            <a:ext cx="11541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>
              <a:latin typeface="Tekton" charset="0"/>
            </a:endParaRPr>
          </a:p>
        </p:txBody>
      </p:sp>
      <p:grpSp>
        <p:nvGrpSpPr>
          <p:cNvPr id="86" name="Group 87"/>
          <p:cNvGrpSpPr>
            <a:grpSpLocks/>
          </p:cNvGrpSpPr>
          <p:nvPr/>
        </p:nvGrpSpPr>
        <p:grpSpPr bwMode="auto">
          <a:xfrm>
            <a:off x="1884363" y="2428875"/>
            <a:ext cx="228600" cy="182563"/>
            <a:chOff x="1228" y="1167"/>
            <a:chExt cx="144" cy="115"/>
          </a:xfrm>
        </p:grpSpPr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1228" y="1173"/>
              <a:ext cx="144" cy="108"/>
            </a:xfrm>
            <a:prstGeom prst="rect">
              <a:avLst/>
            </a:prstGeom>
            <a:solidFill>
              <a:srgbClr val="D4E2E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1248" y="1167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dirty="0">
                <a:latin typeface="Tekton" charset="0"/>
              </a:endParaRPr>
            </a:p>
          </p:txBody>
        </p:sp>
      </p:grpSp>
      <p:sp>
        <p:nvSpPr>
          <p:cNvPr id="89" name="Freeform 90"/>
          <p:cNvSpPr>
            <a:spLocks/>
          </p:cNvSpPr>
          <p:nvPr/>
        </p:nvSpPr>
        <p:spPr bwMode="auto">
          <a:xfrm>
            <a:off x="1971675" y="23653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 flipV="1">
            <a:off x="1998663" y="2036763"/>
            <a:ext cx="1587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92"/>
          <p:cNvSpPr>
            <a:spLocks noChangeShapeType="1"/>
          </p:cNvSpPr>
          <p:nvPr/>
        </p:nvSpPr>
        <p:spPr bwMode="auto">
          <a:xfrm flipV="1">
            <a:off x="1998663" y="2606675"/>
            <a:ext cx="1587" cy="1190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93"/>
          <p:cNvSpPr>
            <a:spLocks noChangeShapeType="1"/>
          </p:cNvSpPr>
          <p:nvPr/>
        </p:nvSpPr>
        <p:spPr bwMode="auto">
          <a:xfrm flipV="1">
            <a:off x="2339975" y="1119187"/>
            <a:ext cx="1588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94"/>
          <p:cNvSpPr>
            <a:spLocks noChangeShapeType="1"/>
          </p:cNvSpPr>
          <p:nvPr/>
        </p:nvSpPr>
        <p:spPr bwMode="auto">
          <a:xfrm>
            <a:off x="2336800" y="1122362"/>
            <a:ext cx="2349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95"/>
          <p:cNvSpPr>
            <a:spLocks noChangeShapeType="1"/>
          </p:cNvSpPr>
          <p:nvPr/>
        </p:nvSpPr>
        <p:spPr bwMode="auto">
          <a:xfrm flipH="1">
            <a:off x="2570162" y="1120776"/>
            <a:ext cx="1587" cy="1549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96"/>
          <p:cNvSpPr>
            <a:spLocks/>
          </p:cNvSpPr>
          <p:nvPr/>
        </p:nvSpPr>
        <p:spPr bwMode="auto">
          <a:xfrm>
            <a:off x="2312988" y="12192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97"/>
          <p:cNvSpPr>
            <a:spLocks noChangeShapeType="1"/>
          </p:cNvSpPr>
          <p:nvPr/>
        </p:nvSpPr>
        <p:spPr bwMode="auto">
          <a:xfrm flipH="1">
            <a:off x="1995488" y="2667000"/>
            <a:ext cx="5762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98"/>
          <p:cNvGrpSpPr>
            <a:grpSpLocks/>
          </p:cNvGrpSpPr>
          <p:nvPr/>
        </p:nvGrpSpPr>
        <p:grpSpPr bwMode="auto">
          <a:xfrm>
            <a:off x="3252788" y="2097088"/>
            <a:ext cx="912812" cy="455612"/>
            <a:chOff x="2090" y="958"/>
            <a:chExt cx="575" cy="287"/>
          </a:xfrm>
        </p:grpSpPr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2090" y="958"/>
              <a:ext cx="575" cy="28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100"/>
            <p:cNvSpPr>
              <a:spLocks noChangeArrowheads="1"/>
            </p:cNvSpPr>
            <p:nvPr/>
          </p:nvSpPr>
          <p:spPr bwMode="auto">
            <a:xfrm>
              <a:off x="2267" y="962"/>
              <a:ext cx="3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 b="1" dirty="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dirty="0">
                <a:latin typeface="Tekton" charset="0"/>
              </a:endParaRPr>
            </a:p>
          </p:txBody>
        </p:sp>
        <p:sp>
          <p:nvSpPr>
            <p:cNvPr id="100" name="Rectangle 101"/>
            <p:cNvSpPr>
              <a:spLocks noChangeArrowheads="1"/>
            </p:cNvSpPr>
            <p:nvPr/>
          </p:nvSpPr>
          <p:spPr bwMode="auto">
            <a:xfrm>
              <a:off x="2315" y="1034"/>
              <a:ext cx="2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 b="1" dirty="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dirty="0">
                <a:latin typeface="Tekton" charset="0"/>
              </a:endParaRPr>
            </a:p>
          </p:txBody>
        </p:sp>
        <p:sp>
          <p:nvSpPr>
            <p:cNvPr id="101" name="Rectangle 102"/>
            <p:cNvSpPr>
              <a:spLocks noChangeArrowheads="1"/>
            </p:cNvSpPr>
            <p:nvPr/>
          </p:nvSpPr>
          <p:spPr bwMode="auto">
            <a:xfrm>
              <a:off x="2108" y="991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>
                <a:latin typeface="Tekton" charset="0"/>
              </a:endParaRPr>
            </a:p>
          </p:txBody>
        </p:sp>
        <p:sp>
          <p:nvSpPr>
            <p:cNvPr id="102" name="Rectangle 103"/>
            <p:cNvSpPr>
              <a:spLocks noChangeArrowheads="1"/>
            </p:cNvSpPr>
            <p:nvPr/>
          </p:nvSpPr>
          <p:spPr bwMode="auto">
            <a:xfrm>
              <a:off x="2358" y="1163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103" name="Freeform 104"/>
          <p:cNvSpPr>
            <a:spLocks/>
          </p:cNvSpPr>
          <p:nvPr/>
        </p:nvSpPr>
        <p:spPr bwMode="auto">
          <a:xfrm>
            <a:off x="1971675" y="50450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5"/>
          <p:cNvSpPr>
            <a:spLocks noChangeShapeType="1"/>
          </p:cNvSpPr>
          <p:nvPr/>
        </p:nvSpPr>
        <p:spPr bwMode="auto">
          <a:xfrm>
            <a:off x="1998663" y="4240213"/>
            <a:ext cx="1587" cy="844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06"/>
          <p:cNvSpPr>
            <a:spLocks noChangeShapeType="1"/>
          </p:cNvSpPr>
          <p:nvPr/>
        </p:nvSpPr>
        <p:spPr bwMode="auto">
          <a:xfrm flipV="1">
            <a:off x="1998663" y="2692400"/>
            <a:ext cx="1587" cy="1658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07"/>
          <p:cNvSpPr>
            <a:spLocks noChangeShapeType="1"/>
          </p:cNvSpPr>
          <p:nvPr/>
        </p:nvSpPr>
        <p:spPr bwMode="auto">
          <a:xfrm flipV="1">
            <a:off x="5762625" y="2805113"/>
            <a:ext cx="1588" cy="873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08"/>
          <p:cNvSpPr>
            <a:spLocks noChangeShapeType="1"/>
          </p:cNvSpPr>
          <p:nvPr/>
        </p:nvSpPr>
        <p:spPr bwMode="auto">
          <a:xfrm flipH="1" flipV="1">
            <a:off x="5702300" y="2751138"/>
            <a:ext cx="61913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9"/>
          <p:cNvSpPr>
            <a:spLocks noChangeShapeType="1"/>
          </p:cNvSpPr>
          <p:nvPr/>
        </p:nvSpPr>
        <p:spPr bwMode="auto">
          <a:xfrm flipH="1">
            <a:off x="4619625" y="2751138"/>
            <a:ext cx="1089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10"/>
          <p:cNvSpPr>
            <a:spLocks/>
          </p:cNvSpPr>
          <p:nvPr/>
        </p:nvSpPr>
        <p:spPr bwMode="auto">
          <a:xfrm>
            <a:off x="5735638" y="2852738"/>
            <a:ext cx="52387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11"/>
          <p:cNvSpPr>
            <a:spLocks noChangeArrowheads="1"/>
          </p:cNvSpPr>
          <p:nvPr/>
        </p:nvSpPr>
        <p:spPr bwMode="auto">
          <a:xfrm>
            <a:off x="5213350" y="2773363"/>
            <a:ext cx="5257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Rb: ID[15:11]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111" name="Line 112"/>
          <p:cNvSpPr>
            <a:spLocks noChangeShapeType="1"/>
          </p:cNvSpPr>
          <p:nvPr/>
        </p:nvSpPr>
        <p:spPr bwMode="auto">
          <a:xfrm flipV="1">
            <a:off x="4878388" y="2805113"/>
            <a:ext cx="1587" cy="3159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13"/>
          <p:cNvSpPr>
            <a:spLocks noChangeShapeType="1"/>
          </p:cNvSpPr>
          <p:nvPr/>
        </p:nvSpPr>
        <p:spPr bwMode="auto">
          <a:xfrm flipH="1" flipV="1">
            <a:off x="4821238" y="2749550"/>
            <a:ext cx="60325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14"/>
          <p:cNvSpPr>
            <a:spLocks noChangeShapeType="1"/>
          </p:cNvSpPr>
          <p:nvPr/>
        </p:nvSpPr>
        <p:spPr bwMode="auto">
          <a:xfrm flipH="1">
            <a:off x="3706813" y="2749550"/>
            <a:ext cx="11207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15"/>
          <p:cNvSpPr>
            <a:spLocks noChangeShapeType="1"/>
          </p:cNvSpPr>
          <p:nvPr/>
        </p:nvSpPr>
        <p:spPr bwMode="auto">
          <a:xfrm>
            <a:off x="3709988" y="2754313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16"/>
          <p:cNvSpPr>
            <a:spLocks/>
          </p:cNvSpPr>
          <p:nvPr/>
        </p:nvSpPr>
        <p:spPr bwMode="auto">
          <a:xfrm>
            <a:off x="4851400" y="3081338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17"/>
          <p:cNvSpPr>
            <a:spLocks noChangeArrowheads="1"/>
          </p:cNvSpPr>
          <p:nvPr/>
        </p:nvSpPr>
        <p:spPr bwMode="auto">
          <a:xfrm>
            <a:off x="4308475" y="2773363"/>
            <a:ext cx="52892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Ra: ID[20:16]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117" name="Freeform 118"/>
          <p:cNvSpPr>
            <a:spLocks/>
          </p:cNvSpPr>
          <p:nvPr/>
        </p:nvSpPr>
        <p:spPr bwMode="auto">
          <a:xfrm>
            <a:off x="5641975" y="2916238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119"/>
          <p:cNvSpPr>
            <a:spLocks/>
          </p:cNvSpPr>
          <p:nvPr/>
        </p:nvSpPr>
        <p:spPr bwMode="auto">
          <a:xfrm>
            <a:off x="5648325" y="2922588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D4E2ED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9" name="Group 120"/>
          <p:cNvGrpSpPr>
            <a:grpSpLocks/>
          </p:cNvGrpSpPr>
          <p:nvPr/>
        </p:nvGrpSpPr>
        <p:grpSpPr bwMode="auto">
          <a:xfrm>
            <a:off x="6086475" y="2938463"/>
            <a:ext cx="473075" cy="106362"/>
            <a:chOff x="3875" y="1488"/>
            <a:chExt cx="298" cy="67"/>
          </a:xfrm>
        </p:grpSpPr>
        <p:sp>
          <p:nvSpPr>
            <p:cNvPr id="120" name="Rectangle 121"/>
            <p:cNvSpPr>
              <a:spLocks noChangeArrowheads="1"/>
            </p:cNvSpPr>
            <p:nvPr/>
          </p:nvSpPr>
          <p:spPr bwMode="auto">
            <a:xfrm>
              <a:off x="3960" y="1488"/>
              <a:ext cx="21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RA2SEL</a:t>
              </a:r>
              <a:endParaRPr lang="en-US">
                <a:latin typeface="Tekton" charset="0"/>
              </a:endParaRPr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3875" y="149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23"/>
            <p:cNvSpPr>
              <a:spLocks noChangeShapeType="1"/>
            </p:cNvSpPr>
            <p:nvPr/>
          </p:nvSpPr>
          <p:spPr bwMode="auto">
            <a:xfrm>
              <a:off x="3896" y="151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Freeform 124"/>
          <p:cNvSpPr>
            <a:spLocks/>
          </p:cNvSpPr>
          <p:nvPr/>
        </p:nvSpPr>
        <p:spPr bwMode="auto">
          <a:xfrm>
            <a:off x="5878513" y="30781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25"/>
          <p:cNvSpPr>
            <a:spLocks noChangeShapeType="1"/>
          </p:cNvSpPr>
          <p:nvPr/>
        </p:nvSpPr>
        <p:spPr bwMode="auto">
          <a:xfrm>
            <a:off x="5905500" y="3033713"/>
            <a:ext cx="1588" cy="841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126"/>
          <p:cNvSpPr>
            <a:spLocks noChangeShapeType="1"/>
          </p:cNvSpPr>
          <p:nvPr/>
        </p:nvSpPr>
        <p:spPr bwMode="auto">
          <a:xfrm flipV="1">
            <a:off x="5991225" y="2805113"/>
            <a:ext cx="1588" cy="873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127"/>
          <p:cNvSpPr>
            <a:spLocks noChangeShapeType="1"/>
          </p:cNvSpPr>
          <p:nvPr/>
        </p:nvSpPr>
        <p:spPr bwMode="auto">
          <a:xfrm flipH="1" flipV="1">
            <a:off x="5930900" y="2751138"/>
            <a:ext cx="61913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128"/>
          <p:cNvSpPr>
            <a:spLocks noChangeShapeType="1"/>
          </p:cNvSpPr>
          <p:nvPr/>
        </p:nvSpPr>
        <p:spPr bwMode="auto">
          <a:xfrm flipH="1">
            <a:off x="4846638" y="2751138"/>
            <a:ext cx="1090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129"/>
          <p:cNvSpPr>
            <a:spLocks/>
          </p:cNvSpPr>
          <p:nvPr/>
        </p:nvSpPr>
        <p:spPr bwMode="auto">
          <a:xfrm>
            <a:off x="5964238" y="2852738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le 130"/>
          <p:cNvSpPr>
            <a:spLocks noChangeArrowheads="1"/>
          </p:cNvSpPr>
          <p:nvPr/>
        </p:nvSpPr>
        <p:spPr bwMode="auto">
          <a:xfrm>
            <a:off x="6046788" y="2773363"/>
            <a:ext cx="5257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Rc: ID[25:21]</a:t>
            </a:r>
            <a:endParaRPr lang="en-US" sz="700">
              <a:latin typeface="Helvetica" charset="0"/>
              <a:cs typeface="Helvetica" charset="0"/>
            </a:endParaRPr>
          </a:p>
        </p:txBody>
      </p:sp>
      <p:grpSp>
        <p:nvGrpSpPr>
          <p:cNvPr id="130" name="Group 131"/>
          <p:cNvGrpSpPr>
            <a:grpSpLocks/>
          </p:cNvGrpSpPr>
          <p:nvPr/>
        </p:nvGrpSpPr>
        <p:grpSpPr bwMode="auto">
          <a:xfrm>
            <a:off x="2955925" y="2952750"/>
            <a:ext cx="227013" cy="255588"/>
            <a:chOff x="1903" y="1497"/>
            <a:chExt cx="143" cy="161"/>
          </a:xfrm>
          <a:solidFill>
            <a:srgbClr val="D4E2ED"/>
          </a:solidFill>
        </p:grpSpPr>
        <p:sp>
          <p:nvSpPr>
            <p:cNvPr id="131" name="Rectangle 132"/>
            <p:cNvSpPr>
              <a:spLocks noChangeArrowheads="1"/>
            </p:cNvSpPr>
            <p:nvPr/>
          </p:nvSpPr>
          <p:spPr bwMode="auto">
            <a:xfrm>
              <a:off x="1903" y="1514"/>
              <a:ext cx="143" cy="144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133"/>
            <p:cNvSpPr>
              <a:spLocks noChangeArrowheads="1"/>
            </p:cNvSpPr>
            <p:nvPr/>
          </p:nvSpPr>
          <p:spPr bwMode="auto">
            <a:xfrm>
              <a:off x="1940" y="1497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000000"/>
                  </a:solidFill>
                  <a:latin typeface="Helvetica"/>
                </a:rPr>
                <a:t>+</a:t>
              </a:r>
              <a:endParaRPr lang="en-US" sz="1600" dirty="0">
                <a:latin typeface="Tekton" charset="0"/>
              </a:endParaRPr>
            </a:p>
          </p:txBody>
        </p:sp>
      </p:grpSp>
      <p:sp>
        <p:nvSpPr>
          <p:cNvPr id="133" name="Line 134"/>
          <p:cNvSpPr>
            <a:spLocks noChangeShapeType="1"/>
          </p:cNvSpPr>
          <p:nvPr/>
        </p:nvSpPr>
        <p:spPr bwMode="auto">
          <a:xfrm>
            <a:off x="3225800" y="3151188"/>
            <a:ext cx="4238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135"/>
          <p:cNvSpPr>
            <a:spLocks noChangeShapeType="1"/>
          </p:cNvSpPr>
          <p:nvPr/>
        </p:nvSpPr>
        <p:spPr bwMode="auto">
          <a:xfrm flipV="1">
            <a:off x="3643313" y="3090863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136"/>
          <p:cNvSpPr>
            <a:spLocks/>
          </p:cNvSpPr>
          <p:nvPr/>
        </p:nvSpPr>
        <p:spPr bwMode="auto">
          <a:xfrm>
            <a:off x="3192463" y="3124200"/>
            <a:ext cx="71437" cy="52388"/>
          </a:xfrm>
          <a:custGeom>
            <a:avLst/>
            <a:gdLst>
              <a:gd name="T0" fmla="*/ 0 w 90"/>
              <a:gd name="T1" fmla="*/ 2147483647 h 65"/>
              <a:gd name="T2" fmla="*/ 2147483647 w 90"/>
              <a:gd name="T3" fmla="*/ 0 h 65"/>
              <a:gd name="T4" fmla="*/ 2147483647 w 90"/>
              <a:gd name="T5" fmla="*/ 2147483647 h 65"/>
              <a:gd name="T6" fmla="*/ 2147483647 w 90"/>
              <a:gd name="T7" fmla="*/ 2147483647 h 65"/>
              <a:gd name="T8" fmla="*/ 0 w 90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5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5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137"/>
          <p:cNvSpPr>
            <a:spLocks/>
          </p:cNvSpPr>
          <p:nvPr/>
        </p:nvSpPr>
        <p:spPr bwMode="auto">
          <a:xfrm>
            <a:off x="2698750" y="3067050"/>
            <a:ext cx="71438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138"/>
          <p:cNvSpPr>
            <a:spLocks noChangeShapeType="1"/>
          </p:cNvSpPr>
          <p:nvPr/>
        </p:nvSpPr>
        <p:spPr bwMode="auto">
          <a:xfrm flipH="1">
            <a:off x="2732088" y="3094038"/>
            <a:ext cx="2270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Rectangle 139"/>
          <p:cNvSpPr>
            <a:spLocks noChangeArrowheads="1"/>
          </p:cNvSpPr>
          <p:nvPr/>
        </p:nvSpPr>
        <p:spPr bwMode="auto">
          <a:xfrm>
            <a:off x="4679950" y="3151188"/>
            <a:ext cx="1711325" cy="455612"/>
          </a:xfrm>
          <a:prstGeom prst="rect">
            <a:avLst/>
          </a:prstGeom>
          <a:solidFill>
            <a:srgbClr val="D4E2ED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" name="Rectangle 140"/>
          <p:cNvSpPr>
            <a:spLocks noChangeArrowheads="1"/>
          </p:cNvSpPr>
          <p:nvPr/>
        </p:nvSpPr>
        <p:spPr bwMode="auto">
          <a:xfrm>
            <a:off x="5137150" y="3192463"/>
            <a:ext cx="6157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>
              <a:latin typeface="Tekton" charset="0"/>
            </a:endParaRPr>
          </a:p>
        </p:txBody>
      </p:sp>
      <p:sp>
        <p:nvSpPr>
          <p:cNvPr id="140" name="Rectangle 141"/>
          <p:cNvSpPr>
            <a:spLocks noChangeArrowheads="1"/>
          </p:cNvSpPr>
          <p:nvPr/>
        </p:nvSpPr>
        <p:spPr bwMode="auto">
          <a:xfrm>
            <a:off x="5299075" y="3357563"/>
            <a:ext cx="2650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>
              <a:latin typeface="Tekton" charset="0"/>
            </a:endParaRPr>
          </a:p>
        </p:txBody>
      </p:sp>
      <p:sp>
        <p:nvSpPr>
          <p:cNvPr id="141" name="Rectangle 142"/>
          <p:cNvSpPr>
            <a:spLocks noChangeArrowheads="1"/>
          </p:cNvSpPr>
          <p:nvPr/>
        </p:nvSpPr>
        <p:spPr bwMode="auto">
          <a:xfrm>
            <a:off x="4794250" y="3163888"/>
            <a:ext cx="17462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>
              <a:latin typeface="Tekton" charset="0"/>
            </a:endParaRPr>
          </a:p>
        </p:txBody>
      </p:sp>
      <p:sp>
        <p:nvSpPr>
          <p:cNvPr id="142" name="Rectangle 143"/>
          <p:cNvSpPr>
            <a:spLocks noChangeArrowheads="1"/>
          </p:cNvSpPr>
          <p:nvPr/>
        </p:nvSpPr>
        <p:spPr bwMode="auto">
          <a:xfrm>
            <a:off x="5821363" y="3163888"/>
            <a:ext cx="17953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>
              <a:latin typeface="Tekton" charset="0"/>
            </a:endParaRPr>
          </a:p>
        </p:txBody>
      </p:sp>
      <p:sp>
        <p:nvSpPr>
          <p:cNvPr id="143" name="Rectangle 144"/>
          <p:cNvSpPr>
            <a:spLocks noChangeArrowheads="1"/>
          </p:cNvSpPr>
          <p:nvPr/>
        </p:nvSpPr>
        <p:spPr bwMode="auto">
          <a:xfrm>
            <a:off x="4794250" y="3486150"/>
            <a:ext cx="1795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>
              <a:latin typeface="Tekton" charset="0"/>
            </a:endParaRPr>
          </a:p>
        </p:txBody>
      </p:sp>
      <p:sp>
        <p:nvSpPr>
          <p:cNvPr id="144" name="Rectangle 145"/>
          <p:cNvSpPr>
            <a:spLocks noChangeArrowheads="1"/>
          </p:cNvSpPr>
          <p:nvPr/>
        </p:nvSpPr>
        <p:spPr bwMode="auto">
          <a:xfrm>
            <a:off x="5821363" y="3486150"/>
            <a:ext cx="1795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>
              <a:latin typeface="Tekton" charset="0"/>
            </a:endParaRPr>
          </a:p>
        </p:txBody>
      </p:sp>
      <p:sp>
        <p:nvSpPr>
          <p:cNvPr id="145" name="Freeform 146"/>
          <p:cNvSpPr>
            <a:spLocks/>
          </p:cNvSpPr>
          <p:nvPr/>
        </p:nvSpPr>
        <p:spPr bwMode="auto">
          <a:xfrm>
            <a:off x="5529263" y="4170363"/>
            <a:ext cx="455612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147"/>
          <p:cNvSpPr>
            <a:spLocks/>
          </p:cNvSpPr>
          <p:nvPr/>
        </p:nvSpPr>
        <p:spPr bwMode="auto">
          <a:xfrm>
            <a:off x="5535613" y="4176713"/>
            <a:ext cx="455612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D4E2ED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7" name="Group 148"/>
          <p:cNvGrpSpPr>
            <a:grpSpLocks/>
          </p:cNvGrpSpPr>
          <p:nvPr/>
        </p:nvGrpSpPr>
        <p:grpSpPr bwMode="auto">
          <a:xfrm>
            <a:off x="5972175" y="4192588"/>
            <a:ext cx="398463" cy="106362"/>
            <a:chOff x="3803" y="2278"/>
            <a:chExt cx="251" cy="67"/>
          </a:xfrm>
        </p:grpSpPr>
        <p:sp>
          <p:nvSpPr>
            <p:cNvPr id="148" name="Rectangle 149"/>
            <p:cNvSpPr>
              <a:spLocks noChangeArrowheads="1"/>
            </p:cNvSpPr>
            <p:nvPr/>
          </p:nvSpPr>
          <p:spPr bwMode="auto">
            <a:xfrm>
              <a:off x="3912" y="2278"/>
              <a:ext cx="14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BSEL</a:t>
              </a:r>
              <a:endParaRPr lang="en-US">
                <a:latin typeface="Tekton" charset="0"/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3803" y="228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51"/>
            <p:cNvSpPr>
              <a:spLocks noChangeShapeType="1"/>
            </p:cNvSpPr>
            <p:nvPr/>
          </p:nvSpPr>
          <p:spPr bwMode="auto">
            <a:xfrm>
              <a:off x="3824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152"/>
          <p:cNvGrpSpPr>
            <a:grpSpLocks/>
          </p:cNvGrpSpPr>
          <p:nvPr/>
        </p:nvGrpSpPr>
        <p:grpSpPr bwMode="auto">
          <a:xfrm>
            <a:off x="5621338" y="4171950"/>
            <a:ext cx="271462" cy="92075"/>
            <a:chOff x="3582" y="2265"/>
            <a:chExt cx="171" cy="58"/>
          </a:xfrm>
        </p:grpSpPr>
        <p:sp>
          <p:nvSpPr>
            <p:cNvPr id="152" name="Rectangle 153"/>
            <p:cNvSpPr>
              <a:spLocks noChangeArrowheads="1"/>
            </p:cNvSpPr>
            <p:nvPr/>
          </p:nvSpPr>
          <p:spPr bwMode="auto">
            <a:xfrm>
              <a:off x="3726" y="226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>
                <a:latin typeface="Tekton" charset="0"/>
              </a:endParaRPr>
            </a:p>
          </p:txBody>
        </p:sp>
        <p:sp>
          <p:nvSpPr>
            <p:cNvPr id="153" name="Rectangle 154"/>
            <p:cNvSpPr>
              <a:spLocks noChangeArrowheads="1"/>
            </p:cNvSpPr>
            <p:nvPr/>
          </p:nvSpPr>
          <p:spPr bwMode="auto">
            <a:xfrm>
              <a:off x="3582" y="226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154" name="Rectangle 155"/>
          <p:cNvSpPr>
            <a:spLocks noChangeArrowheads="1"/>
          </p:cNvSpPr>
          <p:nvPr/>
        </p:nvSpPr>
        <p:spPr bwMode="auto">
          <a:xfrm>
            <a:off x="3825875" y="3719513"/>
            <a:ext cx="9064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C: SXT(ID[15:0])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155" name="Line 156"/>
          <p:cNvSpPr>
            <a:spLocks noChangeShapeType="1"/>
          </p:cNvSpPr>
          <p:nvPr/>
        </p:nvSpPr>
        <p:spPr bwMode="auto">
          <a:xfrm>
            <a:off x="3709988" y="3746500"/>
            <a:ext cx="88900" cy="889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157"/>
          <p:cNvSpPr>
            <a:spLocks noChangeShapeType="1"/>
          </p:cNvSpPr>
          <p:nvPr/>
        </p:nvSpPr>
        <p:spPr bwMode="auto">
          <a:xfrm>
            <a:off x="3792538" y="3832225"/>
            <a:ext cx="18303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158"/>
          <p:cNvSpPr>
            <a:spLocks noChangeShapeType="1"/>
          </p:cNvSpPr>
          <p:nvPr/>
        </p:nvSpPr>
        <p:spPr bwMode="auto">
          <a:xfrm>
            <a:off x="5619750" y="3829050"/>
            <a:ext cx="1588" cy="31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Freeform 159"/>
          <p:cNvSpPr>
            <a:spLocks/>
          </p:cNvSpPr>
          <p:nvPr/>
        </p:nvSpPr>
        <p:spPr bwMode="auto">
          <a:xfrm>
            <a:off x="5592763" y="41068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Freeform 160"/>
          <p:cNvSpPr>
            <a:spLocks/>
          </p:cNvSpPr>
          <p:nvPr/>
        </p:nvSpPr>
        <p:spPr bwMode="auto">
          <a:xfrm>
            <a:off x="5735638" y="4787900"/>
            <a:ext cx="52387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5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 flipV="1">
            <a:off x="5762625" y="4287838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Freeform 162"/>
          <p:cNvSpPr>
            <a:spLocks/>
          </p:cNvSpPr>
          <p:nvPr/>
        </p:nvSpPr>
        <p:spPr bwMode="auto">
          <a:xfrm>
            <a:off x="5849938" y="4103688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 flipV="1">
            <a:off x="5876925" y="3603625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" name="Group 164"/>
          <p:cNvGrpSpPr>
            <a:grpSpLocks/>
          </p:cNvGrpSpPr>
          <p:nvPr/>
        </p:nvGrpSpPr>
        <p:grpSpPr bwMode="auto">
          <a:xfrm>
            <a:off x="4138613" y="3603625"/>
            <a:ext cx="711200" cy="114300"/>
            <a:chOff x="2648" y="1907"/>
            <a:chExt cx="448" cy="72"/>
          </a:xfrm>
        </p:grpSpPr>
        <p:sp>
          <p:nvSpPr>
            <p:cNvPr id="164" name="Line 165"/>
            <p:cNvSpPr>
              <a:spLocks noChangeShapeType="1"/>
            </p:cNvSpPr>
            <p:nvPr/>
          </p:nvSpPr>
          <p:spPr bwMode="auto">
            <a:xfrm>
              <a:off x="2720" y="1945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66"/>
            <p:cNvSpPr>
              <a:spLocks noChangeShapeType="1"/>
            </p:cNvSpPr>
            <p:nvPr/>
          </p:nvSpPr>
          <p:spPr bwMode="auto">
            <a:xfrm>
              <a:off x="2823" y="1945"/>
              <a:ext cx="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67"/>
            <p:cNvSpPr>
              <a:spLocks noChangeShapeType="1"/>
            </p:cNvSpPr>
            <p:nvPr/>
          </p:nvSpPr>
          <p:spPr bwMode="auto">
            <a:xfrm>
              <a:off x="2843" y="1945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2699" y="1928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69"/>
            <p:cNvSpPr>
              <a:spLocks noChangeShapeType="1"/>
            </p:cNvSpPr>
            <p:nvPr/>
          </p:nvSpPr>
          <p:spPr bwMode="auto">
            <a:xfrm>
              <a:off x="2895" y="1945"/>
              <a:ext cx="20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2841" y="1907"/>
              <a:ext cx="90" cy="72"/>
            </a:xfrm>
            <a:custGeom>
              <a:avLst/>
              <a:gdLst>
                <a:gd name="T0" fmla="*/ 0 w 179"/>
                <a:gd name="T1" fmla="*/ 1 h 144"/>
                <a:gd name="T2" fmla="*/ 1 w 179"/>
                <a:gd name="T3" fmla="*/ 1 h 144"/>
                <a:gd name="T4" fmla="*/ 1 w 179"/>
                <a:gd name="T5" fmla="*/ 1 h 144"/>
                <a:gd name="T6" fmla="*/ 1 w 179"/>
                <a:gd name="T7" fmla="*/ 1 h 144"/>
                <a:gd name="T8" fmla="*/ 1 w 179"/>
                <a:gd name="T9" fmla="*/ 1 h 144"/>
                <a:gd name="T10" fmla="*/ 1 w 179"/>
                <a:gd name="T11" fmla="*/ 1 h 144"/>
                <a:gd name="T12" fmla="*/ 1 w 179"/>
                <a:gd name="T13" fmla="*/ 1 h 144"/>
                <a:gd name="T14" fmla="*/ 1 w 179"/>
                <a:gd name="T15" fmla="*/ 1 h 144"/>
                <a:gd name="T16" fmla="*/ 2 w 179"/>
                <a:gd name="T17" fmla="*/ 1 h 144"/>
                <a:gd name="T18" fmla="*/ 2 w 179"/>
                <a:gd name="T19" fmla="*/ 0 h 144"/>
                <a:gd name="T20" fmla="*/ 2 w 179"/>
                <a:gd name="T21" fmla="*/ 0 h 144"/>
                <a:gd name="T22" fmla="*/ 2 w 179"/>
                <a:gd name="T23" fmla="*/ 1 h 144"/>
                <a:gd name="T24" fmla="*/ 2 w 179"/>
                <a:gd name="T25" fmla="*/ 1 h 144"/>
                <a:gd name="T26" fmla="*/ 2 w 179"/>
                <a:gd name="T27" fmla="*/ 1 h 144"/>
                <a:gd name="T28" fmla="*/ 2 w 179"/>
                <a:gd name="T29" fmla="*/ 1 h 144"/>
                <a:gd name="T30" fmla="*/ 2 w 179"/>
                <a:gd name="T31" fmla="*/ 1 h 144"/>
                <a:gd name="T32" fmla="*/ 2 w 179"/>
                <a:gd name="T33" fmla="*/ 1 h 144"/>
                <a:gd name="T34" fmla="*/ 2 w 179"/>
                <a:gd name="T35" fmla="*/ 1 h 144"/>
                <a:gd name="T36" fmla="*/ 2 w 179"/>
                <a:gd name="T37" fmla="*/ 2 h 144"/>
                <a:gd name="T38" fmla="*/ 2 w 179"/>
                <a:gd name="T39" fmla="*/ 2 h 144"/>
                <a:gd name="T40" fmla="*/ 2 w 179"/>
                <a:gd name="T41" fmla="*/ 2 h 144"/>
                <a:gd name="T42" fmla="*/ 1 w 179"/>
                <a:gd name="T43" fmla="*/ 2 h 144"/>
                <a:gd name="T44" fmla="*/ 1 w 179"/>
                <a:gd name="T45" fmla="*/ 2 h 144"/>
                <a:gd name="T46" fmla="*/ 1 w 179"/>
                <a:gd name="T47" fmla="*/ 2 h 144"/>
                <a:gd name="T48" fmla="*/ 1 w 179"/>
                <a:gd name="T49" fmla="*/ 1 h 144"/>
                <a:gd name="T50" fmla="*/ 1 w 179"/>
                <a:gd name="T51" fmla="*/ 1 h 144"/>
                <a:gd name="T52" fmla="*/ 1 w 179"/>
                <a:gd name="T53" fmla="*/ 1 h 144"/>
                <a:gd name="T54" fmla="*/ 1 w 179"/>
                <a:gd name="T55" fmla="*/ 1 h 144"/>
                <a:gd name="T56" fmla="*/ 0 w 179"/>
                <a:gd name="T57" fmla="*/ 1 h 1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9" h="144">
                  <a:moveTo>
                    <a:pt x="0" y="72"/>
                  </a:moveTo>
                  <a:lnTo>
                    <a:pt x="16" y="58"/>
                  </a:lnTo>
                  <a:lnTo>
                    <a:pt x="32" y="46"/>
                  </a:lnTo>
                  <a:lnTo>
                    <a:pt x="48" y="34"/>
                  </a:lnTo>
                  <a:lnTo>
                    <a:pt x="66" y="22"/>
                  </a:lnTo>
                  <a:lnTo>
                    <a:pt x="88" y="14"/>
                  </a:lnTo>
                  <a:lnTo>
                    <a:pt x="111" y="6"/>
                  </a:lnTo>
                  <a:lnTo>
                    <a:pt x="127" y="4"/>
                  </a:lnTo>
                  <a:lnTo>
                    <a:pt x="143" y="2"/>
                  </a:lnTo>
                  <a:lnTo>
                    <a:pt x="159" y="0"/>
                  </a:lnTo>
                  <a:lnTo>
                    <a:pt x="179" y="0"/>
                  </a:lnTo>
                  <a:lnTo>
                    <a:pt x="167" y="16"/>
                  </a:lnTo>
                  <a:lnTo>
                    <a:pt x="159" y="32"/>
                  </a:lnTo>
                  <a:lnTo>
                    <a:pt x="153" y="52"/>
                  </a:lnTo>
                  <a:lnTo>
                    <a:pt x="153" y="72"/>
                  </a:lnTo>
                  <a:lnTo>
                    <a:pt x="153" y="92"/>
                  </a:lnTo>
                  <a:lnTo>
                    <a:pt x="159" y="112"/>
                  </a:lnTo>
                  <a:lnTo>
                    <a:pt x="167" y="128"/>
                  </a:lnTo>
                  <a:lnTo>
                    <a:pt x="179" y="144"/>
                  </a:lnTo>
                  <a:lnTo>
                    <a:pt x="159" y="144"/>
                  </a:lnTo>
                  <a:lnTo>
                    <a:pt x="143" y="142"/>
                  </a:lnTo>
                  <a:lnTo>
                    <a:pt x="127" y="140"/>
                  </a:lnTo>
                  <a:lnTo>
                    <a:pt x="111" y="138"/>
                  </a:lnTo>
                  <a:lnTo>
                    <a:pt x="88" y="130"/>
                  </a:lnTo>
                  <a:lnTo>
                    <a:pt x="66" y="122"/>
                  </a:lnTo>
                  <a:lnTo>
                    <a:pt x="48" y="110"/>
                  </a:lnTo>
                  <a:lnTo>
                    <a:pt x="32" y="98"/>
                  </a:lnTo>
                  <a:lnTo>
                    <a:pt x="16" y="8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D4E2ED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71"/>
            <p:cNvSpPr>
              <a:spLocks noChangeShapeType="1"/>
            </p:cNvSpPr>
            <p:nvPr/>
          </p:nvSpPr>
          <p:spPr bwMode="auto">
            <a:xfrm>
              <a:off x="2806" y="1945"/>
              <a:ext cx="2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172"/>
            <p:cNvSpPr>
              <a:spLocks noChangeArrowheads="1"/>
            </p:cNvSpPr>
            <p:nvPr/>
          </p:nvSpPr>
          <p:spPr bwMode="auto">
            <a:xfrm>
              <a:off x="2825" y="1936"/>
              <a:ext cx="18" cy="1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73"/>
            <p:cNvSpPr>
              <a:spLocks noChangeShapeType="1"/>
            </p:cNvSpPr>
            <p:nvPr/>
          </p:nvSpPr>
          <p:spPr bwMode="auto">
            <a:xfrm flipH="1">
              <a:off x="2999" y="192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Rectangle 174"/>
            <p:cNvSpPr>
              <a:spLocks noChangeArrowheads="1"/>
            </p:cNvSpPr>
            <p:nvPr/>
          </p:nvSpPr>
          <p:spPr bwMode="auto">
            <a:xfrm>
              <a:off x="2648" y="1911"/>
              <a:ext cx="3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174" name="Line 175"/>
          <p:cNvSpPr>
            <a:spLocks noChangeShapeType="1"/>
          </p:cNvSpPr>
          <p:nvPr/>
        </p:nvSpPr>
        <p:spPr bwMode="auto">
          <a:xfrm flipV="1">
            <a:off x="6786563" y="3944938"/>
            <a:ext cx="1587" cy="1050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176"/>
          <p:cNvSpPr>
            <a:spLocks noChangeShapeType="1"/>
          </p:cNvSpPr>
          <p:nvPr/>
        </p:nvSpPr>
        <p:spPr bwMode="auto">
          <a:xfrm flipH="1">
            <a:off x="5873750" y="3948113"/>
            <a:ext cx="9159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Freeform 177"/>
          <p:cNvSpPr>
            <a:spLocks/>
          </p:cNvSpPr>
          <p:nvPr/>
        </p:nvSpPr>
        <p:spPr bwMode="auto">
          <a:xfrm>
            <a:off x="6759575" y="4956175"/>
            <a:ext cx="52388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Freeform 178"/>
          <p:cNvSpPr>
            <a:spLocks/>
          </p:cNvSpPr>
          <p:nvPr/>
        </p:nvSpPr>
        <p:spPr bwMode="auto">
          <a:xfrm>
            <a:off x="4445000" y="4854575"/>
            <a:ext cx="1597025" cy="455613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Freeform 179"/>
          <p:cNvSpPr>
            <a:spLocks/>
          </p:cNvSpPr>
          <p:nvPr/>
        </p:nvSpPr>
        <p:spPr bwMode="auto">
          <a:xfrm>
            <a:off x="4451350" y="4860925"/>
            <a:ext cx="1597025" cy="455613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D4E2ED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" name="Rectangle 180"/>
          <p:cNvSpPr>
            <a:spLocks noChangeArrowheads="1"/>
          </p:cNvSpPr>
          <p:nvPr/>
        </p:nvSpPr>
        <p:spPr bwMode="auto">
          <a:xfrm>
            <a:off x="5062538" y="4995863"/>
            <a:ext cx="312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ALU</a:t>
            </a:r>
            <a:endParaRPr lang="en-US">
              <a:latin typeface="Tekton" charset="0"/>
            </a:endParaRPr>
          </a:p>
        </p:txBody>
      </p:sp>
      <p:sp>
        <p:nvSpPr>
          <p:cNvPr id="180" name="Rectangle 181"/>
          <p:cNvSpPr>
            <a:spLocks noChangeArrowheads="1"/>
          </p:cNvSpPr>
          <p:nvPr/>
        </p:nvSpPr>
        <p:spPr bwMode="auto">
          <a:xfrm>
            <a:off x="4708525" y="4864100"/>
            <a:ext cx="58738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</a:rPr>
              <a:t>A</a:t>
            </a:r>
            <a:endParaRPr lang="en-US">
              <a:latin typeface="Tekton" charset="0"/>
            </a:endParaRPr>
          </a:p>
        </p:txBody>
      </p:sp>
      <p:sp>
        <p:nvSpPr>
          <p:cNvPr id="181" name="Rectangle 182"/>
          <p:cNvSpPr>
            <a:spLocks noChangeArrowheads="1"/>
          </p:cNvSpPr>
          <p:nvPr/>
        </p:nvSpPr>
        <p:spPr bwMode="auto">
          <a:xfrm>
            <a:off x="5741988" y="4864100"/>
            <a:ext cx="58737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</a:rPr>
              <a:t>B</a:t>
            </a:r>
            <a:endParaRPr lang="en-US">
              <a:latin typeface="Tekton" charset="0"/>
            </a:endParaRPr>
          </a:p>
        </p:txBody>
      </p:sp>
      <p:sp>
        <p:nvSpPr>
          <p:cNvPr id="182" name="Rectangle 183"/>
          <p:cNvSpPr>
            <a:spLocks noChangeArrowheads="1"/>
          </p:cNvSpPr>
          <p:nvPr/>
        </p:nvSpPr>
        <p:spPr bwMode="auto">
          <a:xfrm>
            <a:off x="5041900" y="3670300"/>
            <a:ext cx="11541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>
              <a:latin typeface="Tekton" charset="0"/>
            </a:endParaRPr>
          </a:p>
        </p:txBody>
      </p:sp>
      <p:sp>
        <p:nvSpPr>
          <p:cNvPr id="183" name="Freeform 184"/>
          <p:cNvSpPr>
            <a:spLocks/>
          </p:cNvSpPr>
          <p:nvPr/>
        </p:nvSpPr>
        <p:spPr bwMode="auto">
          <a:xfrm>
            <a:off x="4938713" y="3694113"/>
            <a:ext cx="73025" cy="52387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185"/>
          <p:cNvSpPr>
            <a:spLocks noChangeShapeType="1"/>
          </p:cNvSpPr>
          <p:nvPr/>
        </p:nvSpPr>
        <p:spPr bwMode="auto">
          <a:xfrm flipH="1">
            <a:off x="4856163" y="3721100"/>
            <a:ext cx="1222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186"/>
          <p:cNvSpPr>
            <a:spLocks noChangeShapeType="1"/>
          </p:cNvSpPr>
          <p:nvPr/>
        </p:nvSpPr>
        <p:spPr bwMode="auto">
          <a:xfrm flipV="1">
            <a:off x="3709988" y="3841750"/>
            <a:ext cx="1587" cy="157163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Freeform 187"/>
          <p:cNvSpPr>
            <a:spLocks/>
          </p:cNvSpPr>
          <p:nvPr/>
        </p:nvSpPr>
        <p:spPr bwMode="auto">
          <a:xfrm>
            <a:off x="3683000" y="4189413"/>
            <a:ext cx="52388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92">
                <a:moveTo>
                  <a:pt x="33" y="92"/>
                </a:moveTo>
                <a:lnTo>
                  <a:pt x="0" y="0"/>
                </a:lnTo>
                <a:lnTo>
                  <a:pt x="33" y="46"/>
                </a:lnTo>
                <a:lnTo>
                  <a:pt x="65" y="0"/>
                </a:lnTo>
                <a:lnTo>
                  <a:pt x="33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188"/>
          <p:cNvSpPr>
            <a:spLocks noChangeShapeType="1"/>
          </p:cNvSpPr>
          <p:nvPr/>
        </p:nvSpPr>
        <p:spPr bwMode="auto">
          <a:xfrm flipV="1">
            <a:off x="3709988" y="2549525"/>
            <a:ext cx="1587" cy="1679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Rectangle 189"/>
          <p:cNvSpPr>
            <a:spLocks noChangeArrowheads="1"/>
          </p:cNvSpPr>
          <p:nvPr/>
        </p:nvSpPr>
        <p:spPr bwMode="auto">
          <a:xfrm>
            <a:off x="4710113" y="3343275"/>
            <a:ext cx="1413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>
              <a:latin typeface="Tekton" charset="0"/>
            </a:endParaRPr>
          </a:p>
        </p:txBody>
      </p:sp>
      <p:sp>
        <p:nvSpPr>
          <p:cNvPr id="189" name="Rectangle 190"/>
          <p:cNvSpPr>
            <a:spLocks noChangeArrowheads="1"/>
          </p:cNvSpPr>
          <p:nvPr/>
        </p:nvSpPr>
        <p:spPr bwMode="auto">
          <a:xfrm>
            <a:off x="6221413" y="3314700"/>
            <a:ext cx="15388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>
              <a:latin typeface="Tekton" charset="0"/>
            </a:endParaRPr>
          </a:p>
        </p:txBody>
      </p:sp>
      <p:sp>
        <p:nvSpPr>
          <p:cNvPr id="190" name="Rectangle 191"/>
          <p:cNvSpPr>
            <a:spLocks noChangeArrowheads="1"/>
          </p:cNvSpPr>
          <p:nvPr/>
        </p:nvSpPr>
        <p:spPr bwMode="auto">
          <a:xfrm>
            <a:off x="6221413" y="3486150"/>
            <a:ext cx="15388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>
              <a:latin typeface="Tekton" charset="0"/>
            </a:endParaRPr>
          </a:p>
        </p:txBody>
      </p:sp>
      <p:sp>
        <p:nvSpPr>
          <p:cNvPr id="191" name="Line 192"/>
          <p:cNvSpPr>
            <a:spLocks noChangeShapeType="1"/>
          </p:cNvSpPr>
          <p:nvPr/>
        </p:nvSpPr>
        <p:spPr bwMode="auto">
          <a:xfrm>
            <a:off x="6424613" y="3351213"/>
            <a:ext cx="11953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193"/>
          <p:cNvSpPr>
            <a:spLocks noChangeShapeType="1"/>
          </p:cNvSpPr>
          <p:nvPr/>
        </p:nvSpPr>
        <p:spPr bwMode="auto">
          <a:xfrm>
            <a:off x="7616825" y="3351213"/>
            <a:ext cx="1588" cy="32194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194"/>
          <p:cNvSpPr>
            <a:spLocks noChangeShapeType="1"/>
          </p:cNvSpPr>
          <p:nvPr/>
        </p:nvSpPr>
        <p:spPr bwMode="auto">
          <a:xfrm flipH="1">
            <a:off x="5243513" y="6565900"/>
            <a:ext cx="2376487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195"/>
          <p:cNvSpPr>
            <a:spLocks noChangeShapeType="1"/>
          </p:cNvSpPr>
          <p:nvPr/>
        </p:nvSpPr>
        <p:spPr bwMode="auto">
          <a:xfrm flipV="1">
            <a:off x="5245100" y="6370638"/>
            <a:ext cx="6350" cy="203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Freeform 196"/>
          <p:cNvSpPr>
            <a:spLocks/>
          </p:cNvSpPr>
          <p:nvPr/>
        </p:nvSpPr>
        <p:spPr bwMode="auto">
          <a:xfrm>
            <a:off x="6392863" y="3325813"/>
            <a:ext cx="69850" cy="53975"/>
          </a:xfrm>
          <a:custGeom>
            <a:avLst/>
            <a:gdLst>
              <a:gd name="T0" fmla="*/ 0 w 90"/>
              <a:gd name="T1" fmla="*/ 2147483647 h 68"/>
              <a:gd name="T2" fmla="*/ 2147483647 w 90"/>
              <a:gd name="T3" fmla="*/ 0 h 68"/>
              <a:gd name="T4" fmla="*/ 2147483647 w 90"/>
              <a:gd name="T5" fmla="*/ 2147483647 h 68"/>
              <a:gd name="T6" fmla="*/ 2147483647 w 90"/>
              <a:gd name="T7" fmla="*/ 2147483647 h 68"/>
              <a:gd name="T8" fmla="*/ 0 w 90"/>
              <a:gd name="T9" fmla="*/ 2147483647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8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8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197"/>
          <p:cNvSpPr>
            <a:spLocks noChangeShapeType="1"/>
          </p:cNvSpPr>
          <p:nvPr/>
        </p:nvSpPr>
        <p:spPr bwMode="auto">
          <a:xfrm flipH="1">
            <a:off x="2489200" y="2209800"/>
            <a:ext cx="158750" cy="1588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198"/>
          <p:cNvSpPr>
            <a:spLocks noChangeShapeType="1"/>
          </p:cNvSpPr>
          <p:nvPr/>
        </p:nvSpPr>
        <p:spPr bwMode="auto">
          <a:xfrm flipH="1">
            <a:off x="2600325" y="2209800"/>
            <a:ext cx="165100" cy="1588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Freeform 199"/>
          <p:cNvSpPr>
            <a:spLocks/>
          </p:cNvSpPr>
          <p:nvPr/>
        </p:nvSpPr>
        <p:spPr bwMode="auto">
          <a:xfrm>
            <a:off x="3179763" y="218281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200"/>
          <p:cNvSpPr>
            <a:spLocks noChangeShapeType="1"/>
          </p:cNvSpPr>
          <p:nvPr/>
        </p:nvSpPr>
        <p:spPr bwMode="auto">
          <a:xfrm flipH="1">
            <a:off x="1995488" y="2209800"/>
            <a:ext cx="12239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Line 201"/>
          <p:cNvSpPr>
            <a:spLocks noChangeShapeType="1"/>
          </p:cNvSpPr>
          <p:nvPr/>
        </p:nvSpPr>
        <p:spPr bwMode="auto">
          <a:xfrm flipV="1">
            <a:off x="5108575" y="6081713"/>
            <a:ext cx="3175" cy="1428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Line 202"/>
          <p:cNvSpPr>
            <a:spLocks noChangeShapeType="1"/>
          </p:cNvSpPr>
          <p:nvPr/>
        </p:nvSpPr>
        <p:spPr bwMode="auto">
          <a:xfrm flipH="1">
            <a:off x="1998663" y="6083300"/>
            <a:ext cx="3117850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Line 203"/>
          <p:cNvSpPr>
            <a:spLocks noChangeShapeType="1"/>
          </p:cNvSpPr>
          <p:nvPr/>
        </p:nvSpPr>
        <p:spPr bwMode="auto">
          <a:xfrm flipH="1" flipV="1">
            <a:off x="2000250" y="5048250"/>
            <a:ext cx="3175" cy="1044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Freeform 204"/>
          <p:cNvSpPr>
            <a:spLocks/>
          </p:cNvSpPr>
          <p:nvPr/>
        </p:nvSpPr>
        <p:spPr bwMode="auto">
          <a:xfrm>
            <a:off x="5084763" y="6183313"/>
            <a:ext cx="52387" cy="74612"/>
          </a:xfrm>
          <a:custGeom>
            <a:avLst/>
            <a:gdLst>
              <a:gd name="T0" fmla="*/ 2147483647 w 66"/>
              <a:gd name="T1" fmla="*/ 2147483647 h 93"/>
              <a:gd name="T2" fmla="*/ 0 w 66"/>
              <a:gd name="T3" fmla="*/ 0 h 93"/>
              <a:gd name="T4" fmla="*/ 2147483647 w 66"/>
              <a:gd name="T5" fmla="*/ 2147483647 h 93"/>
              <a:gd name="T6" fmla="*/ 2147483647 w 66"/>
              <a:gd name="T7" fmla="*/ 2147483647 h 93"/>
              <a:gd name="T8" fmla="*/ 2147483647 w 66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3">
                <a:moveTo>
                  <a:pt x="32" y="93"/>
                </a:moveTo>
                <a:lnTo>
                  <a:pt x="0" y="0"/>
                </a:lnTo>
                <a:lnTo>
                  <a:pt x="32" y="47"/>
                </a:lnTo>
                <a:lnTo>
                  <a:pt x="66" y="2"/>
                </a:lnTo>
                <a:lnTo>
                  <a:pt x="32" y="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" name="Group 205"/>
          <p:cNvGrpSpPr>
            <a:grpSpLocks/>
          </p:cNvGrpSpPr>
          <p:nvPr/>
        </p:nvGrpSpPr>
        <p:grpSpPr bwMode="auto">
          <a:xfrm>
            <a:off x="4138613" y="5075238"/>
            <a:ext cx="512762" cy="106362"/>
            <a:chOff x="2648" y="2834"/>
            <a:chExt cx="323" cy="67"/>
          </a:xfrm>
        </p:grpSpPr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2925" y="2844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07"/>
            <p:cNvSpPr>
              <a:spLocks noChangeShapeType="1"/>
            </p:cNvSpPr>
            <p:nvPr/>
          </p:nvSpPr>
          <p:spPr bwMode="auto">
            <a:xfrm flipH="1">
              <a:off x="2843" y="2861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Rectangle 208"/>
            <p:cNvSpPr>
              <a:spLocks noChangeArrowheads="1"/>
            </p:cNvSpPr>
            <p:nvPr/>
          </p:nvSpPr>
          <p:spPr bwMode="auto">
            <a:xfrm>
              <a:off x="2648" y="2834"/>
              <a:ext cx="18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>
                <a:latin typeface="Tekton" charset="0"/>
              </a:endParaRPr>
            </a:p>
          </p:txBody>
        </p:sp>
      </p:grpSp>
      <p:grpSp>
        <p:nvGrpSpPr>
          <p:cNvPr id="208" name="Group 209"/>
          <p:cNvGrpSpPr>
            <a:grpSpLocks/>
          </p:cNvGrpSpPr>
          <p:nvPr/>
        </p:nvGrpSpPr>
        <p:grpSpPr bwMode="auto">
          <a:xfrm>
            <a:off x="2597150" y="4262438"/>
            <a:ext cx="1284288" cy="284162"/>
            <a:chOff x="1677" y="2322"/>
            <a:chExt cx="809" cy="179"/>
          </a:xfrm>
        </p:grpSpPr>
        <p:sp>
          <p:nvSpPr>
            <p:cNvPr id="209" name="Rectangle 210"/>
            <p:cNvSpPr>
              <a:spLocks noChangeArrowheads="1"/>
            </p:cNvSpPr>
            <p:nvPr/>
          </p:nvSpPr>
          <p:spPr bwMode="auto">
            <a:xfrm>
              <a:off x="1677" y="2322"/>
              <a:ext cx="809" cy="179"/>
            </a:xfrm>
            <a:prstGeom prst="rect">
              <a:avLst/>
            </a:prstGeom>
            <a:solidFill>
              <a:srgbClr val="D4E2ED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Rectangle 211"/>
            <p:cNvSpPr>
              <a:spLocks noChangeArrowheads="1"/>
            </p:cNvSpPr>
            <p:nvPr/>
          </p:nvSpPr>
          <p:spPr bwMode="auto">
            <a:xfrm>
              <a:off x="1822" y="2361"/>
              <a:ext cx="63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>
                <a:latin typeface="Tekton" charset="0"/>
              </a:endParaRPr>
            </a:p>
          </p:txBody>
        </p:sp>
      </p:grpSp>
      <p:grpSp>
        <p:nvGrpSpPr>
          <p:cNvPr id="211" name="Group 212"/>
          <p:cNvGrpSpPr>
            <a:grpSpLocks/>
          </p:cNvGrpSpPr>
          <p:nvPr/>
        </p:nvGrpSpPr>
        <p:grpSpPr bwMode="auto">
          <a:xfrm>
            <a:off x="3340100" y="3987800"/>
            <a:ext cx="65088" cy="274638"/>
            <a:chOff x="2145" y="2149"/>
            <a:chExt cx="41" cy="173"/>
          </a:xfrm>
        </p:grpSpPr>
        <p:sp>
          <p:nvSpPr>
            <p:cNvPr id="212" name="Freeform 213"/>
            <p:cNvSpPr>
              <a:spLocks/>
            </p:cNvSpPr>
            <p:nvPr/>
          </p:nvSpPr>
          <p:spPr bwMode="auto">
            <a:xfrm>
              <a:off x="2153" y="2276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214"/>
            <p:cNvSpPr>
              <a:spLocks noChangeShapeType="1"/>
            </p:cNvSpPr>
            <p:nvPr/>
          </p:nvSpPr>
          <p:spPr bwMode="auto">
            <a:xfrm>
              <a:off x="2170" y="2230"/>
              <a:ext cx="1" cy="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Rectangle 215"/>
            <p:cNvSpPr>
              <a:spLocks noChangeArrowheads="1"/>
            </p:cNvSpPr>
            <p:nvPr/>
          </p:nvSpPr>
          <p:spPr bwMode="auto">
            <a:xfrm>
              <a:off x="2145" y="2149"/>
              <a:ext cx="3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Z</a:t>
              </a:r>
              <a:endParaRPr lang="en-US" sz="70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215" name="Line 216"/>
          <p:cNvSpPr>
            <a:spLocks noChangeShapeType="1"/>
          </p:cNvSpPr>
          <p:nvPr/>
        </p:nvSpPr>
        <p:spPr bwMode="auto">
          <a:xfrm>
            <a:off x="3051175" y="4614863"/>
            <a:ext cx="61913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217"/>
          <p:cNvSpPr>
            <a:spLocks noChangeShapeType="1"/>
          </p:cNvSpPr>
          <p:nvPr/>
        </p:nvSpPr>
        <p:spPr bwMode="auto">
          <a:xfrm>
            <a:off x="3106738" y="4675188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Freeform 218"/>
          <p:cNvSpPr>
            <a:spLocks/>
          </p:cNvSpPr>
          <p:nvPr/>
        </p:nvSpPr>
        <p:spPr bwMode="auto">
          <a:xfrm>
            <a:off x="3208338" y="46482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219"/>
          <p:cNvSpPr>
            <a:spLocks noChangeShapeType="1"/>
          </p:cNvSpPr>
          <p:nvPr/>
        </p:nvSpPr>
        <p:spPr bwMode="auto">
          <a:xfrm>
            <a:off x="3051175" y="4757738"/>
            <a:ext cx="61913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220"/>
          <p:cNvSpPr>
            <a:spLocks noChangeShapeType="1"/>
          </p:cNvSpPr>
          <p:nvPr/>
        </p:nvSpPr>
        <p:spPr bwMode="auto">
          <a:xfrm>
            <a:off x="3106738" y="4818063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Freeform 221"/>
          <p:cNvSpPr>
            <a:spLocks/>
          </p:cNvSpPr>
          <p:nvPr/>
        </p:nvSpPr>
        <p:spPr bwMode="auto">
          <a:xfrm>
            <a:off x="3208338" y="47910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223"/>
          <p:cNvSpPr>
            <a:spLocks noChangeShapeType="1"/>
          </p:cNvSpPr>
          <p:nvPr/>
        </p:nvSpPr>
        <p:spPr bwMode="auto">
          <a:xfrm>
            <a:off x="3051175" y="4900613"/>
            <a:ext cx="61913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224"/>
          <p:cNvSpPr>
            <a:spLocks noChangeShapeType="1"/>
          </p:cNvSpPr>
          <p:nvPr/>
        </p:nvSpPr>
        <p:spPr bwMode="auto">
          <a:xfrm>
            <a:off x="3106738" y="4960938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Freeform 225"/>
          <p:cNvSpPr>
            <a:spLocks/>
          </p:cNvSpPr>
          <p:nvPr/>
        </p:nvSpPr>
        <p:spPr bwMode="auto">
          <a:xfrm>
            <a:off x="3208338" y="4933950"/>
            <a:ext cx="73025" cy="52388"/>
          </a:xfrm>
          <a:custGeom>
            <a:avLst/>
            <a:gdLst>
              <a:gd name="T0" fmla="*/ 2147483647 w 92"/>
              <a:gd name="T1" fmla="*/ 1500151811 h 66"/>
              <a:gd name="T2" fmla="*/ 0 w 92"/>
              <a:gd name="T3" fmla="*/ 2147483647 h 66"/>
              <a:gd name="T4" fmla="*/ 1500123206 w 92"/>
              <a:gd name="T5" fmla="*/ 1500151811 h 66"/>
              <a:gd name="T6" fmla="*/ 0 w 92"/>
              <a:gd name="T7" fmla="*/ 0 h 66"/>
              <a:gd name="T8" fmla="*/ 2147483647 w 92"/>
              <a:gd name="T9" fmla="*/ 150015181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Rectangle 226"/>
          <p:cNvSpPr>
            <a:spLocks noChangeArrowheads="1"/>
          </p:cNvSpPr>
          <p:nvPr/>
        </p:nvSpPr>
        <p:spPr bwMode="auto">
          <a:xfrm>
            <a:off x="3289300" y="4751388"/>
            <a:ext cx="2301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ASEL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225" name="Line 228"/>
          <p:cNvSpPr>
            <a:spLocks noChangeShapeType="1"/>
          </p:cNvSpPr>
          <p:nvPr/>
        </p:nvSpPr>
        <p:spPr bwMode="auto">
          <a:xfrm>
            <a:off x="3051175" y="5043488"/>
            <a:ext cx="61913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229"/>
          <p:cNvSpPr>
            <a:spLocks noChangeShapeType="1"/>
          </p:cNvSpPr>
          <p:nvPr/>
        </p:nvSpPr>
        <p:spPr bwMode="auto">
          <a:xfrm>
            <a:off x="3106738" y="510222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Freeform 230"/>
          <p:cNvSpPr>
            <a:spLocks/>
          </p:cNvSpPr>
          <p:nvPr/>
        </p:nvSpPr>
        <p:spPr bwMode="auto">
          <a:xfrm>
            <a:off x="3208338" y="5075238"/>
            <a:ext cx="73025" cy="52387"/>
          </a:xfrm>
          <a:custGeom>
            <a:avLst/>
            <a:gdLst>
              <a:gd name="T0" fmla="*/ 2147483647 w 92"/>
              <a:gd name="T1" fmla="*/ 1500094601 h 66"/>
              <a:gd name="T2" fmla="*/ 0 w 92"/>
              <a:gd name="T3" fmla="*/ 2147483647 h 66"/>
              <a:gd name="T4" fmla="*/ 1500123206 w 92"/>
              <a:gd name="T5" fmla="*/ 1500094601 h 66"/>
              <a:gd name="T6" fmla="*/ 0 w 92"/>
              <a:gd name="T7" fmla="*/ 0 h 66"/>
              <a:gd name="T8" fmla="*/ 2147483647 w 92"/>
              <a:gd name="T9" fmla="*/ 150009460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Rectangle 231"/>
          <p:cNvSpPr>
            <a:spLocks noChangeArrowheads="1"/>
          </p:cNvSpPr>
          <p:nvPr/>
        </p:nvSpPr>
        <p:spPr bwMode="auto">
          <a:xfrm>
            <a:off x="3289300" y="4887913"/>
            <a:ext cx="2301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BSEL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229" name="Line 232"/>
          <p:cNvSpPr>
            <a:spLocks noChangeShapeType="1"/>
          </p:cNvSpPr>
          <p:nvPr/>
        </p:nvSpPr>
        <p:spPr bwMode="auto">
          <a:xfrm>
            <a:off x="3051175" y="5184775"/>
            <a:ext cx="61913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Line 233"/>
          <p:cNvSpPr>
            <a:spLocks noChangeShapeType="1"/>
          </p:cNvSpPr>
          <p:nvPr/>
        </p:nvSpPr>
        <p:spPr bwMode="auto">
          <a:xfrm>
            <a:off x="3106738" y="5245100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Freeform 234"/>
          <p:cNvSpPr>
            <a:spLocks/>
          </p:cNvSpPr>
          <p:nvPr/>
        </p:nvSpPr>
        <p:spPr bwMode="auto">
          <a:xfrm>
            <a:off x="3208338" y="521811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Line 235"/>
          <p:cNvSpPr>
            <a:spLocks noChangeShapeType="1"/>
          </p:cNvSpPr>
          <p:nvPr/>
        </p:nvSpPr>
        <p:spPr bwMode="auto">
          <a:xfrm>
            <a:off x="3051175" y="5327650"/>
            <a:ext cx="61913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Line 236"/>
          <p:cNvSpPr>
            <a:spLocks noChangeShapeType="1"/>
          </p:cNvSpPr>
          <p:nvPr/>
        </p:nvSpPr>
        <p:spPr bwMode="auto">
          <a:xfrm>
            <a:off x="3106738" y="538797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Freeform 237"/>
          <p:cNvSpPr>
            <a:spLocks/>
          </p:cNvSpPr>
          <p:nvPr/>
        </p:nvSpPr>
        <p:spPr bwMode="auto">
          <a:xfrm>
            <a:off x="3208338" y="5360988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Line 238"/>
          <p:cNvSpPr>
            <a:spLocks noChangeShapeType="1"/>
          </p:cNvSpPr>
          <p:nvPr/>
        </p:nvSpPr>
        <p:spPr bwMode="auto">
          <a:xfrm>
            <a:off x="3051175" y="5470525"/>
            <a:ext cx="61913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Line 239"/>
          <p:cNvSpPr>
            <a:spLocks noChangeShapeType="1"/>
          </p:cNvSpPr>
          <p:nvPr/>
        </p:nvSpPr>
        <p:spPr bwMode="auto">
          <a:xfrm>
            <a:off x="3106738" y="5530850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Freeform 240"/>
          <p:cNvSpPr>
            <a:spLocks/>
          </p:cNvSpPr>
          <p:nvPr/>
        </p:nvSpPr>
        <p:spPr bwMode="auto">
          <a:xfrm>
            <a:off x="3208338" y="550386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Rectangle 241"/>
          <p:cNvSpPr>
            <a:spLocks noChangeArrowheads="1"/>
          </p:cNvSpPr>
          <p:nvPr/>
        </p:nvSpPr>
        <p:spPr bwMode="auto">
          <a:xfrm>
            <a:off x="3289300" y="5322888"/>
            <a:ext cx="2952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PCSEL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239" name="Rectangle 242"/>
          <p:cNvSpPr>
            <a:spLocks noChangeArrowheads="1"/>
          </p:cNvSpPr>
          <p:nvPr/>
        </p:nvSpPr>
        <p:spPr bwMode="auto">
          <a:xfrm>
            <a:off x="3289300" y="5462588"/>
            <a:ext cx="3460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RA2SEL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240" name="Rectangle 243"/>
          <p:cNvSpPr>
            <a:spLocks noChangeArrowheads="1"/>
          </p:cNvSpPr>
          <p:nvPr/>
        </p:nvSpPr>
        <p:spPr bwMode="auto">
          <a:xfrm>
            <a:off x="3289300" y="5773738"/>
            <a:ext cx="3206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WDSEL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241" name="Rectangle 244"/>
          <p:cNvSpPr>
            <a:spLocks noChangeArrowheads="1"/>
          </p:cNvSpPr>
          <p:nvPr/>
        </p:nvSpPr>
        <p:spPr bwMode="auto">
          <a:xfrm>
            <a:off x="3289300" y="4611688"/>
            <a:ext cx="2952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ALUFN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242" name="Line 246"/>
          <p:cNvSpPr>
            <a:spLocks noChangeShapeType="1"/>
          </p:cNvSpPr>
          <p:nvPr/>
        </p:nvSpPr>
        <p:spPr bwMode="auto">
          <a:xfrm>
            <a:off x="3054350" y="4543425"/>
            <a:ext cx="0" cy="1400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Line 247"/>
          <p:cNvSpPr>
            <a:spLocks noChangeShapeType="1"/>
          </p:cNvSpPr>
          <p:nvPr/>
        </p:nvSpPr>
        <p:spPr bwMode="auto">
          <a:xfrm>
            <a:off x="6761163" y="5602288"/>
            <a:ext cx="1587" cy="258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Line 248"/>
          <p:cNvSpPr>
            <a:spLocks noChangeShapeType="1"/>
          </p:cNvSpPr>
          <p:nvPr/>
        </p:nvSpPr>
        <p:spPr bwMode="auto">
          <a:xfrm flipH="1">
            <a:off x="5357813" y="5857875"/>
            <a:ext cx="14065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Line 249"/>
          <p:cNvSpPr>
            <a:spLocks noChangeShapeType="1"/>
          </p:cNvSpPr>
          <p:nvPr/>
        </p:nvSpPr>
        <p:spPr bwMode="auto">
          <a:xfrm>
            <a:off x="5360988" y="5854700"/>
            <a:ext cx="1587" cy="3698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Freeform 250"/>
          <p:cNvSpPr>
            <a:spLocks/>
          </p:cNvSpPr>
          <p:nvPr/>
        </p:nvSpPr>
        <p:spPr bwMode="auto">
          <a:xfrm>
            <a:off x="5334000" y="6184900"/>
            <a:ext cx="52388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Line 251"/>
          <p:cNvSpPr>
            <a:spLocks noChangeShapeType="1"/>
          </p:cNvSpPr>
          <p:nvPr/>
        </p:nvSpPr>
        <p:spPr bwMode="auto">
          <a:xfrm flipV="1">
            <a:off x="4849813" y="3756025"/>
            <a:ext cx="1587" cy="15875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Rectangle 252"/>
          <p:cNvSpPr>
            <a:spLocks noChangeArrowheads="1"/>
          </p:cNvSpPr>
          <p:nvPr/>
        </p:nvSpPr>
        <p:spPr bwMode="auto">
          <a:xfrm>
            <a:off x="4595813" y="5929313"/>
            <a:ext cx="29192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PC+4</a:t>
            </a:r>
            <a:endParaRPr lang="en-US" sz="900">
              <a:latin typeface="Helvetica"/>
            </a:endParaRPr>
          </a:p>
        </p:txBody>
      </p:sp>
      <p:sp>
        <p:nvSpPr>
          <p:cNvPr id="249" name="Rectangle 253"/>
          <p:cNvSpPr>
            <a:spLocks noChangeArrowheads="1"/>
          </p:cNvSpPr>
          <p:nvPr/>
        </p:nvSpPr>
        <p:spPr bwMode="auto">
          <a:xfrm>
            <a:off x="5735638" y="29273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>
              <a:latin typeface="Tekton" charset="0"/>
            </a:endParaRPr>
          </a:p>
        </p:txBody>
      </p:sp>
      <p:sp>
        <p:nvSpPr>
          <p:cNvPr id="250" name="Rectangle 254"/>
          <p:cNvSpPr>
            <a:spLocks noChangeArrowheads="1"/>
          </p:cNvSpPr>
          <p:nvPr/>
        </p:nvSpPr>
        <p:spPr bwMode="auto">
          <a:xfrm>
            <a:off x="5964238" y="29273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>
              <a:latin typeface="Tekton" charset="0"/>
            </a:endParaRPr>
          </a:p>
        </p:txBody>
      </p:sp>
      <p:sp>
        <p:nvSpPr>
          <p:cNvPr id="251" name="Rectangle 255"/>
          <p:cNvSpPr>
            <a:spLocks noChangeArrowheads="1"/>
          </p:cNvSpPr>
          <p:nvPr/>
        </p:nvSpPr>
        <p:spPr bwMode="auto">
          <a:xfrm>
            <a:off x="7389813" y="5014913"/>
            <a:ext cx="2238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MWR</a:t>
            </a:r>
            <a:endParaRPr lang="en-US" sz="700">
              <a:latin typeface="Helvetica" charset="0"/>
              <a:cs typeface="Helvetica" charset="0"/>
            </a:endParaRPr>
          </a:p>
        </p:txBody>
      </p:sp>
      <p:grpSp>
        <p:nvGrpSpPr>
          <p:cNvPr id="252" name="Group 256"/>
          <p:cNvGrpSpPr>
            <a:grpSpLocks/>
          </p:cNvGrpSpPr>
          <p:nvPr/>
        </p:nvGrpSpPr>
        <p:grpSpPr bwMode="auto">
          <a:xfrm>
            <a:off x="1455738" y="1292225"/>
            <a:ext cx="969962" cy="114300"/>
            <a:chOff x="958" y="634"/>
            <a:chExt cx="611" cy="7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3" name="Freeform 257"/>
            <p:cNvSpPr>
              <a:spLocks/>
            </p:cNvSpPr>
            <p:nvPr/>
          </p:nvSpPr>
          <p:spPr bwMode="auto">
            <a:xfrm>
              <a:off x="958" y="634"/>
              <a:ext cx="611" cy="72"/>
            </a:xfrm>
            <a:custGeom>
              <a:avLst/>
              <a:gdLst>
                <a:gd name="T0" fmla="*/ 0 w 1222"/>
                <a:gd name="T1" fmla="*/ 0 h 143"/>
                <a:gd name="T2" fmla="*/ 10 w 1222"/>
                <a:gd name="T3" fmla="*/ 0 h 143"/>
                <a:gd name="T4" fmla="*/ 9 w 1222"/>
                <a:gd name="T5" fmla="*/ 2 h 143"/>
                <a:gd name="T6" fmla="*/ 1 w 1222"/>
                <a:gd name="T7" fmla="*/ 2 h 143"/>
                <a:gd name="T8" fmla="*/ 0 w 1222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2" h="143">
                  <a:moveTo>
                    <a:pt x="0" y="0"/>
                  </a:moveTo>
                  <a:lnTo>
                    <a:pt x="1222" y="0"/>
                  </a:lnTo>
                  <a:lnTo>
                    <a:pt x="1150" y="143"/>
                  </a:lnTo>
                  <a:lnTo>
                    <a:pt x="72" y="1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Rectangle 258"/>
            <p:cNvSpPr>
              <a:spLocks noChangeArrowheads="1"/>
            </p:cNvSpPr>
            <p:nvPr/>
          </p:nvSpPr>
          <p:spPr bwMode="auto">
            <a:xfrm>
              <a:off x="1498" y="6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</a:t>
              </a:r>
              <a:endParaRPr lang="en-US">
                <a:latin typeface="Tekton" charset="0"/>
              </a:endParaRPr>
            </a:p>
          </p:txBody>
        </p:sp>
        <p:sp>
          <p:nvSpPr>
            <p:cNvPr id="255" name="Rectangle 259"/>
            <p:cNvSpPr>
              <a:spLocks noChangeArrowheads="1"/>
            </p:cNvSpPr>
            <p:nvPr/>
          </p:nvSpPr>
          <p:spPr bwMode="auto">
            <a:xfrm>
              <a:off x="1381" y="6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1</a:t>
              </a:r>
              <a:endParaRPr lang="en-US">
                <a:latin typeface="Tekton" charset="0"/>
              </a:endParaRPr>
            </a:p>
          </p:txBody>
        </p:sp>
        <p:sp>
          <p:nvSpPr>
            <p:cNvPr id="256" name="Rectangle 260"/>
            <p:cNvSpPr>
              <a:spLocks noChangeArrowheads="1"/>
            </p:cNvSpPr>
            <p:nvPr/>
          </p:nvSpPr>
          <p:spPr bwMode="auto">
            <a:xfrm>
              <a:off x="1248" y="6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2</a:t>
              </a:r>
              <a:endParaRPr lang="en-US">
                <a:latin typeface="Tekton" charset="0"/>
              </a:endParaRPr>
            </a:p>
          </p:txBody>
        </p:sp>
        <p:sp>
          <p:nvSpPr>
            <p:cNvPr id="257" name="Rectangle 261"/>
            <p:cNvSpPr>
              <a:spLocks noChangeArrowheads="1"/>
            </p:cNvSpPr>
            <p:nvPr/>
          </p:nvSpPr>
          <p:spPr bwMode="auto">
            <a:xfrm>
              <a:off x="1120" y="6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3</a:t>
              </a:r>
              <a:endParaRPr lang="en-US">
                <a:latin typeface="Tekton" charset="0"/>
              </a:endParaRPr>
            </a:p>
          </p:txBody>
        </p:sp>
        <p:sp>
          <p:nvSpPr>
            <p:cNvPr id="258" name="Rectangle 262"/>
            <p:cNvSpPr>
              <a:spLocks noChangeArrowheads="1"/>
            </p:cNvSpPr>
            <p:nvPr/>
          </p:nvSpPr>
          <p:spPr bwMode="auto">
            <a:xfrm>
              <a:off x="995" y="635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4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259" name="Rectangle 263"/>
          <p:cNvSpPr>
            <a:spLocks noChangeArrowheads="1"/>
          </p:cNvSpPr>
          <p:nvPr/>
        </p:nvSpPr>
        <p:spPr bwMode="auto">
          <a:xfrm>
            <a:off x="1457325" y="1000125"/>
            <a:ext cx="1778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XAdr</a:t>
            </a:r>
            <a:endParaRPr lang="en-US">
              <a:latin typeface="Tekton" charset="0"/>
            </a:endParaRPr>
          </a:p>
        </p:txBody>
      </p:sp>
      <p:sp>
        <p:nvSpPr>
          <p:cNvPr id="260" name="Rectangle 264"/>
          <p:cNvSpPr>
            <a:spLocks noChangeArrowheads="1"/>
          </p:cNvSpPr>
          <p:nvPr/>
        </p:nvSpPr>
        <p:spPr bwMode="auto">
          <a:xfrm>
            <a:off x="1685925" y="914400"/>
            <a:ext cx="11541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ILL</a:t>
            </a:r>
            <a:endParaRPr lang="en-US">
              <a:latin typeface="Tekton" charset="0"/>
            </a:endParaRPr>
          </a:p>
        </p:txBody>
      </p:sp>
      <p:sp>
        <p:nvSpPr>
          <p:cNvPr id="261" name="Rectangle 265"/>
          <p:cNvSpPr>
            <a:spLocks noChangeArrowheads="1"/>
          </p:cNvSpPr>
          <p:nvPr/>
        </p:nvSpPr>
        <p:spPr bwMode="auto">
          <a:xfrm>
            <a:off x="1685925" y="996950"/>
            <a:ext cx="11541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OP</a:t>
            </a:r>
            <a:endParaRPr lang="en-US">
              <a:latin typeface="Tekton" charset="0"/>
            </a:endParaRPr>
          </a:p>
        </p:txBody>
      </p:sp>
      <p:sp>
        <p:nvSpPr>
          <p:cNvPr id="262" name="Freeform 266"/>
          <p:cNvSpPr>
            <a:spLocks/>
          </p:cNvSpPr>
          <p:nvPr/>
        </p:nvSpPr>
        <p:spPr bwMode="auto">
          <a:xfrm>
            <a:off x="1514475" y="12192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" name="Line 267"/>
          <p:cNvSpPr>
            <a:spLocks noChangeShapeType="1"/>
          </p:cNvSpPr>
          <p:nvPr/>
        </p:nvSpPr>
        <p:spPr bwMode="auto">
          <a:xfrm>
            <a:off x="1541463" y="1090612"/>
            <a:ext cx="1587" cy="1682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Freeform 268"/>
          <p:cNvSpPr>
            <a:spLocks/>
          </p:cNvSpPr>
          <p:nvPr/>
        </p:nvSpPr>
        <p:spPr bwMode="auto">
          <a:xfrm>
            <a:off x="1714500" y="12192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5" name="Line 269"/>
          <p:cNvSpPr>
            <a:spLocks noChangeShapeType="1"/>
          </p:cNvSpPr>
          <p:nvPr/>
        </p:nvSpPr>
        <p:spPr bwMode="auto">
          <a:xfrm>
            <a:off x="1741488" y="1090612"/>
            <a:ext cx="1587" cy="1682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Freeform 270"/>
          <p:cNvSpPr>
            <a:spLocks/>
          </p:cNvSpPr>
          <p:nvPr/>
        </p:nvSpPr>
        <p:spPr bwMode="auto">
          <a:xfrm>
            <a:off x="4606925" y="3379788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Line 271"/>
          <p:cNvSpPr>
            <a:spLocks noChangeShapeType="1"/>
          </p:cNvSpPr>
          <p:nvPr/>
        </p:nvSpPr>
        <p:spPr bwMode="auto">
          <a:xfrm>
            <a:off x="4476750" y="3406775"/>
            <a:ext cx="169863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Freeform 272"/>
          <p:cNvSpPr>
            <a:spLocks/>
          </p:cNvSpPr>
          <p:nvPr/>
        </p:nvSpPr>
        <p:spPr bwMode="auto">
          <a:xfrm>
            <a:off x="4395788" y="31924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9" name="Line 273"/>
          <p:cNvSpPr>
            <a:spLocks noChangeShapeType="1"/>
          </p:cNvSpPr>
          <p:nvPr/>
        </p:nvSpPr>
        <p:spPr bwMode="auto">
          <a:xfrm flipV="1">
            <a:off x="4422775" y="3119438"/>
            <a:ext cx="1588" cy="1127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Rectangle 274"/>
          <p:cNvSpPr>
            <a:spLocks noChangeArrowheads="1"/>
          </p:cNvSpPr>
          <p:nvPr/>
        </p:nvSpPr>
        <p:spPr bwMode="auto">
          <a:xfrm>
            <a:off x="4310063" y="3035300"/>
            <a:ext cx="26930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WASEL</a:t>
            </a:r>
            <a:endParaRPr lang="en-US">
              <a:latin typeface="Tekton" charset="0"/>
            </a:endParaRPr>
          </a:p>
        </p:txBody>
      </p:sp>
      <p:sp>
        <p:nvSpPr>
          <p:cNvPr id="271" name="Line 275"/>
          <p:cNvSpPr>
            <a:spLocks noChangeShapeType="1"/>
          </p:cNvSpPr>
          <p:nvPr/>
        </p:nvSpPr>
        <p:spPr bwMode="auto">
          <a:xfrm>
            <a:off x="3051175" y="5783263"/>
            <a:ext cx="61913" cy="61912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Line 276"/>
          <p:cNvSpPr>
            <a:spLocks noChangeShapeType="1"/>
          </p:cNvSpPr>
          <p:nvPr/>
        </p:nvSpPr>
        <p:spPr bwMode="auto">
          <a:xfrm>
            <a:off x="3106738" y="5843588"/>
            <a:ext cx="141287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" name="Rectangle 278"/>
          <p:cNvSpPr>
            <a:spLocks noChangeArrowheads="1"/>
          </p:cNvSpPr>
          <p:nvPr/>
        </p:nvSpPr>
        <p:spPr bwMode="auto">
          <a:xfrm>
            <a:off x="3289300" y="5611813"/>
            <a:ext cx="3111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latin typeface="Helvetica" charset="0"/>
                <a:cs typeface="Helvetica" charset="0"/>
              </a:rPr>
              <a:t>WASEL</a:t>
            </a:r>
          </a:p>
        </p:txBody>
      </p:sp>
      <p:sp>
        <p:nvSpPr>
          <p:cNvPr id="274" name="Freeform 279"/>
          <p:cNvSpPr>
            <a:spLocks/>
          </p:cNvSpPr>
          <p:nvPr/>
        </p:nvSpPr>
        <p:spPr bwMode="auto">
          <a:xfrm>
            <a:off x="2982913" y="418941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" name="Line 280"/>
          <p:cNvSpPr>
            <a:spLocks noChangeShapeType="1"/>
          </p:cNvSpPr>
          <p:nvPr/>
        </p:nvSpPr>
        <p:spPr bwMode="auto">
          <a:xfrm>
            <a:off x="3009900" y="4116388"/>
            <a:ext cx="1588" cy="1127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Rectangle 281"/>
          <p:cNvSpPr>
            <a:spLocks noChangeArrowheads="1"/>
          </p:cNvSpPr>
          <p:nvPr/>
        </p:nvSpPr>
        <p:spPr bwMode="auto">
          <a:xfrm>
            <a:off x="2941638" y="3987800"/>
            <a:ext cx="1666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latin typeface="Helvetica" charset="0"/>
                <a:cs typeface="Helvetica" charset="0"/>
              </a:rPr>
              <a:t>IRQ</a:t>
            </a:r>
          </a:p>
        </p:txBody>
      </p:sp>
      <p:sp>
        <p:nvSpPr>
          <p:cNvPr id="277" name="Freeform 282"/>
          <p:cNvSpPr>
            <a:spLocks/>
          </p:cNvSpPr>
          <p:nvPr/>
        </p:nvSpPr>
        <p:spPr bwMode="auto">
          <a:xfrm>
            <a:off x="4822825" y="4103688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Line 283"/>
          <p:cNvSpPr>
            <a:spLocks noChangeShapeType="1"/>
          </p:cNvSpPr>
          <p:nvPr/>
        </p:nvSpPr>
        <p:spPr bwMode="auto">
          <a:xfrm flipV="1">
            <a:off x="4849813" y="36036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Line 284"/>
          <p:cNvSpPr>
            <a:spLocks noChangeShapeType="1"/>
          </p:cNvSpPr>
          <p:nvPr/>
        </p:nvSpPr>
        <p:spPr bwMode="auto">
          <a:xfrm>
            <a:off x="4676775" y="3490913"/>
            <a:ext cx="80963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" name="Line 285"/>
          <p:cNvSpPr>
            <a:spLocks noChangeShapeType="1"/>
          </p:cNvSpPr>
          <p:nvPr/>
        </p:nvSpPr>
        <p:spPr bwMode="auto">
          <a:xfrm flipH="1">
            <a:off x="4676775" y="3525838"/>
            <a:ext cx="80963" cy="365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1" name="Group 287"/>
          <p:cNvGrpSpPr>
            <a:grpSpLocks/>
          </p:cNvGrpSpPr>
          <p:nvPr/>
        </p:nvGrpSpPr>
        <p:grpSpPr bwMode="auto">
          <a:xfrm>
            <a:off x="6399213" y="3479800"/>
            <a:ext cx="509587" cy="106363"/>
            <a:chOff x="4072" y="1829"/>
            <a:chExt cx="321" cy="67"/>
          </a:xfrm>
        </p:grpSpPr>
        <p:sp>
          <p:nvSpPr>
            <p:cNvPr id="282" name="Freeform 288"/>
            <p:cNvSpPr>
              <a:spLocks/>
            </p:cNvSpPr>
            <p:nvPr/>
          </p:nvSpPr>
          <p:spPr bwMode="auto">
            <a:xfrm>
              <a:off x="4072" y="1842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289"/>
            <p:cNvSpPr>
              <a:spLocks noChangeShapeType="1"/>
            </p:cNvSpPr>
            <p:nvPr/>
          </p:nvSpPr>
          <p:spPr bwMode="auto">
            <a:xfrm>
              <a:off x="4093" y="1859"/>
              <a:ext cx="1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290"/>
            <p:cNvSpPr>
              <a:spLocks noChangeArrowheads="1"/>
            </p:cNvSpPr>
            <p:nvPr/>
          </p:nvSpPr>
          <p:spPr bwMode="auto">
            <a:xfrm>
              <a:off x="4236" y="1829"/>
              <a:ext cx="5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W</a:t>
              </a:r>
              <a:endParaRPr lang="en-US">
                <a:latin typeface="Tekton" charset="0"/>
              </a:endParaRPr>
            </a:p>
          </p:txBody>
        </p:sp>
        <p:sp>
          <p:nvSpPr>
            <p:cNvPr id="285" name="Rectangle 291"/>
            <p:cNvSpPr>
              <a:spLocks noChangeArrowheads="1"/>
            </p:cNvSpPr>
            <p:nvPr/>
          </p:nvSpPr>
          <p:spPr bwMode="auto">
            <a:xfrm>
              <a:off x="4286" y="1829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E</a:t>
              </a:r>
              <a:endParaRPr lang="en-US">
                <a:latin typeface="Tekton" charset="0"/>
              </a:endParaRPr>
            </a:p>
          </p:txBody>
        </p:sp>
        <p:sp>
          <p:nvSpPr>
            <p:cNvPr id="286" name="Rectangle 292"/>
            <p:cNvSpPr>
              <a:spLocks noChangeArrowheads="1"/>
            </p:cNvSpPr>
            <p:nvPr/>
          </p:nvSpPr>
          <p:spPr bwMode="auto">
            <a:xfrm>
              <a:off x="4321" y="1829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R</a:t>
              </a:r>
              <a:endParaRPr lang="en-US">
                <a:latin typeface="Tekton" charset="0"/>
              </a:endParaRPr>
            </a:p>
          </p:txBody>
        </p:sp>
        <p:sp>
          <p:nvSpPr>
            <p:cNvPr id="287" name="Rectangle 293"/>
            <p:cNvSpPr>
              <a:spLocks noChangeArrowheads="1"/>
            </p:cNvSpPr>
            <p:nvPr/>
          </p:nvSpPr>
          <p:spPr bwMode="auto">
            <a:xfrm>
              <a:off x="4359" y="1829"/>
              <a:ext cx="3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F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288" name="Line 295"/>
          <p:cNvSpPr>
            <a:spLocks noChangeShapeType="1"/>
          </p:cNvSpPr>
          <p:nvPr/>
        </p:nvSpPr>
        <p:spPr bwMode="auto">
          <a:xfrm>
            <a:off x="3051175" y="5613400"/>
            <a:ext cx="61913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" name="Line 296"/>
          <p:cNvSpPr>
            <a:spLocks noChangeShapeType="1"/>
          </p:cNvSpPr>
          <p:nvPr/>
        </p:nvSpPr>
        <p:spPr bwMode="auto">
          <a:xfrm>
            <a:off x="3106738" y="5672138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Freeform 297"/>
          <p:cNvSpPr>
            <a:spLocks/>
          </p:cNvSpPr>
          <p:nvPr/>
        </p:nvSpPr>
        <p:spPr bwMode="auto">
          <a:xfrm>
            <a:off x="3208338" y="5646738"/>
            <a:ext cx="73025" cy="50800"/>
          </a:xfrm>
          <a:custGeom>
            <a:avLst/>
            <a:gdLst>
              <a:gd name="T0" fmla="*/ 2147483647 w 92"/>
              <a:gd name="T1" fmla="*/ 911755321 h 66"/>
              <a:gd name="T2" fmla="*/ 0 w 92"/>
              <a:gd name="T3" fmla="*/ 1824102539 h 66"/>
              <a:gd name="T4" fmla="*/ 1500123206 w 92"/>
              <a:gd name="T5" fmla="*/ 911755321 h 66"/>
              <a:gd name="T6" fmla="*/ 0 w 92"/>
              <a:gd name="T7" fmla="*/ 0 h 66"/>
              <a:gd name="T8" fmla="*/ 2147483647 w 92"/>
              <a:gd name="T9" fmla="*/ 91175532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" name="Rectangle 298"/>
          <p:cNvSpPr>
            <a:spLocks noChangeArrowheads="1"/>
          </p:cNvSpPr>
          <p:nvPr/>
        </p:nvSpPr>
        <p:spPr bwMode="auto">
          <a:xfrm>
            <a:off x="3289300" y="5926138"/>
            <a:ext cx="2635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WERF</a:t>
            </a:r>
            <a:endParaRPr lang="en-US" sz="700">
              <a:latin typeface="Helvetica" charset="0"/>
              <a:cs typeface="Helvetica" charset="0"/>
            </a:endParaRPr>
          </a:p>
        </p:txBody>
      </p:sp>
      <p:grpSp>
        <p:nvGrpSpPr>
          <p:cNvPr id="292" name="Group 299"/>
          <p:cNvGrpSpPr>
            <a:grpSpLocks/>
          </p:cNvGrpSpPr>
          <p:nvPr/>
        </p:nvGrpSpPr>
        <p:grpSpPr bwMode="auto">
          <a:xfrm>
            <a:off x="2311400" y="1890713"/>
            <a:ext cx="115888" cy="155575"/>
            <a:chOff x="1497" y="828"/>
            <a:chExt cx="73" cy="98"/>
          </a:xfrm>
        </p:grpSpPr>
        <p:sp>
          <p:nvSpPr>
            <p:cNvPr id="293" name="Line 300"/>
            <p:cNvSpPr>
              <a:spLocks noChangeShapeType="1"/>
            </p:cNvSpPr>
            <p:nvPr/>
          </p:nvSpPr>
          <p:spPr bwMode="auto">
            <a:xfrm>
              <a:off x="1497" y="828"/>
              <a:ext cx="1" cy="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301"/>
            <p:cNvSpPr>
              <a:spLocks noChangeArrowheads="1"/>
            </p:cNvSpPr>
            <p:nvPr/>
          </p:nvSpPr>
          <p:spPr bwMode="auto">
            <a:xfrm>
              <a:off x="1516" y="853"/>
              <a:ext cx="5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295" name="Line 302"/>
          <p:cNvSpPr>
            <a:spLocks noChangeShapeType="1"/>
          </p:cNvSpPr>
          <p:nvPr/>
        </p:nvSpPr>
        <p:spPr bwMode="auto">
          <a:xfrm>
            <a:off x="4197350" y="3289300"/>
            <a:ext cx="157163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6" name="Group 303"/>
          <p:cNvGrpSpPr>
            <a:grpSpLocks/>
          </p:cNvGrpSpPr>
          <p:nvPr/>
        </p:nvGrpSpPr>
        <p:grpSpPr bwMode="auto">
          <a:xfrm>
            <a:off x="1074738" y="1308100"/>
            <a:ext cx="428625" cy="106362"/>
            <a:chOff x="690" y="644"/>
            <a:chExt cx="270" cy="67"/>
          </a:xfrm>
        </p:grpSpPr>
        <p:sp>
          <p:nvSpPr>
            <p:cNvPr id="297" name="Rectangle 304"/>
            <p:cNvSpPr>
              <a:spLocks noChangeArrowheads="1"/>
            </p:cNvSpPr>
            <p:nvPr/>
          </p:nvSpPr>
          <p:spPr bwMode="auto">
            <a:xfrm>
              <a:off x="690" y="644"/>
              <a:ext cx="18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PCSEL</a:t>
              </a:r>
              <a:endParaRPr lang="en-US">
                <a:latin typeface="Tekton" charset="0"/>
              </a:endParaRPr>
            </a:p>
          </p:txBody>
        </p:sp>
        <p:sp>
          <p:nvSpPr>
            <p:cNvPr id="298" name="Freeform 305"/>
            <p:cNvSpPr>
              <a:spLocks/>
            </p:cNvSpPr>
            <p:nvPr/>
          </p:nvSpPr>
          <p:spPr bwMode="auto">
            <a:xfrm>
              <a:off x="915" y="653"/>
              <a:ext cx="45" cy="33"/>
            </a:xfrm>
            <a:custGeom>
              <a:avLst/>
              <a:gdLst>
                <a:gd name="T0" fmla="*/ 0 w 92"/>
                <a:gd name="T1" fmla="*/ 1 h 65"/>
                <a:gd name="T2" fmla="*/ 0 w 92"/>
                <a:gd name="T3" fmla="*/ 1 h 65"/>
                <a:gd name="T4" fmla="*/ 0 w 92"/>
                <a:gd name="T5" fmla="*/ 1 h 65"/>
                <a:gd name="T6" fmla="*/ 0 w 92"/>
                <a:gd name="T7" fmla="*/ 0 h 65"/>
                <a:gd name="T8" fmla="*/ 0 w 92"/>
                <a:gd name="T9" fmla="*/ 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65">
                  <a:moveTo>
                    <a:pt x="92" y="34"/>
                  </a:moveTo>
                  <a:lnTo>
                    <a:pt x="0" y="65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306"/>
            <p:cNvSpPr>
              <a:spLocks noChangeShapeType="1"/>
            </p:cNvSpPr>
            <p:nvPr/>
          </p:nvSpPr>
          <p:spPr bwMode="auto">
            <a:xfrm flipH="1">
              <a:off x="885" y="670"/>
              <a:ext cx="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0" name="Line 284"/>
          <p:cNvSpPr>
            <a:spLocks noChangeShapeType="1"/>
          </p:cNvSpPr>
          <p:nvPr/>
        </p:nvSpPr>
        <p:spPr bwMode="auto">
          <a:xfrm flipH="1">
            <a:off x="7131050" y="5467350"/>
            <a:ext cx="80963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Line 285"/>
          <p:cNvSpPr>
            <a:spLocks noChangeShapeType="1"/>
          </p:cNvSpPr>
          <p:nvPr/>
        </p:nvSpPr>
        <p:spPr bwMode="auto">
          <a:xfrm>
            <a:off x="7131050" y="5502275"/>
            <a:ext cx="80963" cy="365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" name="Rectangle 33"/>
          <p:cNvSpPr>
            <a:spLocks noChangeArrowheads="1"/>
          </p:cNvSpPr>
          <p:nvPr/>
        </p:nvSpPr>
        <p:spPr bwMode="auto">
          <a:xfrm>
            <a:off x="7058025" y="5213350"/>
            <a:ext cx="1301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Tekton" charset="0"/>
              </a:rPr>
              <a:t>OE</a:t>
            </a:r>
            <a:endParaRPr lang="en-US">
              <a:latin typeface="Tekton" charset="0"/>
            </a:endParaRPr>
          </a:p>
        </p:txBody>
      </p:sp>
      <p:sp>
        <p:nvSpPr>
          <p:cNvPr id="303" name="Line 36"/>
          <p:cNvSpPr>
            <a:spLocks noChangeShapeType="1"/>
          </p:cNvSpPr>
          <p:nvPr/>
        </p:nvSpPr>
        <p:spPr bwMode="auto">
          <a:xfrm>
            <a:off x="7240588" y="5257800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" name="Rectangle 255"/>
          <p:cNvSpPr>
            <a:spLocks noChangeArrowheads="1"/>
          </p:cNvSpPr>
          <p:nvPr/>
        </p:nvSpPr>
        <p:spPr bwMode="auto">
          <a:xfrm>
            <a:off x="7380288" y="5183188"/>
            <a:ext cx="2047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MOE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305" name="Freeform 35"/>
          <p:cNvSpPr>
            <a:spLocks/>
          </p:cNvSpPr>
          <p:nvPr/>
        </p:nvSpPr>
        <p:spPr bwMode="auto">
          <a:xfrm>
            <a:off x="7213600" y="5230813"/>
            <a:ext cx="69850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Rectangle 231"/>
          <p:cNvSpPr>
            <a:spLocks noChangeArrowheads="1"/>
          </p:cNvSpPr>
          <p:nvPr/>
        </p:nvSpPr>
        <p:spPr bwMode="auto">
          <a:xfrm>
            <a:off x="3289300" y="5027613"/>
            <a:ext cx="2047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MOE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307" name="Rectangle 231"/>
          <p:cNvSpPr>
            <a:spLocks noChangeArrowheads="1"/>
          </p:cNvSpPr>
          <p:nvPr/>
        </p:nvSpPr>
        <p:spPr bwMode="auto">
          <a:xfrm>
            <a:off x="3289300" y="5176838"/>
            <a:ext cx="2238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MWR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308" name="Freeform 297"/>
          <p:cNvSpPr>
            <a:spLocks/>
          </p:cNvSpPr>
          <p:nvPr/>
        </p:nvSpPr>
        <p:spPr bwMode="auto">
          <a:xfrm>
            <a:off x="3221038" y="5816600"/>
            <a:ext cx="73025" cy="50800"/>
          </a:xfrm>
          <a:custGeom>
            <a:avLst/>
            <a:gdLst>
              <a:gd name="T0" fmla="*/ 2147483647 w 92"/>
              <a:gd name="T1" fmla="*/ 911755321 h 66"/>
              <a:gd name="T2" fmla="*/ 0 w 92"/>
              <a:gd name="T3" fmla="*/ 1824102539 h 66"/>
              <a:gd name="T4" fmla="*/ 1500123206 w 92"/>
              <a:gd name="T5" fmla="*/ 911755321 h 66"/>
              <a:gd name="T6" fmla="*/ 0 w 92"/>
              <a:gd name="T7" fmla="*/ 0 h 66"/>
              <a:gd name="T8" fmla="*/ 2147483647 w 92"/>
              <a:gd name="T9" fmla="*/ 91175532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Line 275"/>
          <p:cNvSpPr>
            <a:spLocks noChangeShapeType="1"/>
          </p:cNvSpPr>
          <p:nvPr/>
        </p:nvSpPr>
        <p:spPr bwMode="auto">
          <a:xfrm>
            <a:off x="3051175" y="5929313"/>
            <a:ext cx="61913" cy="61912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Line 276"/>
          <p:cNvSpPr>
            <a:spLocks noChangeShapeType="1"/>
          </p:cNvSpPr>
          <p:nvPr/>
        </p:nvSpPr>
        <p:spPr bwMode="auto">
          <a:xfrm>
            <a:off x="3106738" y="5989638"/>
            <a:ext cx="141287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Freeform 297"/>
          <p:cNvSpPr>
            <a:spLocks/>
          </p:cNvSpPr>
          <p:nvPr/>
        </p:nvSpPr>
        <p:spPr bwMode="auto">
          <a:xfrm>
            <a:off x="3221038" y="5962650"/>
            <a:ext cx="73025" cy="50800"/>
          </a:xfrm>
          <a:custGeom>
            <a:avLst/>
            <a:gdLst>
              <a:gd name="T0" fmla="*/ 2147483647 w 92"/>
              <a:gd name="T1" fmla="*/ 911755321 h 66"/>
              <a:gd name="T2" fmla="*/ 0 w 92"/>
              <a:gd name="T3" fmla="*/ 1824102539 h 66"/>
              <a:gd name="T4" fmla="*/ 1500123206 w 92"/>
              <a:gd name="T5" fmla="*/ 911755321 h 66"/>
              <a:gd name="T6" fmla="*/ 0 w 92"/>
              <a:gd name="T7" fmla="*/ 0 h 66"/>
              <a:gd name="T8" fmla="*/ 2147483647 w 92"/>
              <a:gd name="T9" fmla="*/ 91175532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Rectangle 54"/>
          <p:cNvSpPr>
            <a:spLocks noChangeArrowheads="1"/>
          </p:cNvSpPr>
          <p:nvPr/>
        </p:nvSpPr>
        <p:spPr bwMode="auto">
          <a:xfrm>
            <a:off x="3323928" y="2552165"/>
            <a:ext cx="37054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>
                <a:latin typeface="Helvetica"/>
              </a:rPr>
              <a:t>ID[31:0]</a:t>
            </a:r>
            <a:endParaRPr lang="en-US" sz="800"/>
          </a:p>
        </p:txBody>
      </p:sp>
      <p:sp>
        <p:nvSpPr>
          <p:cNvPr id="313" name="Rectangle 54"/>
          <p:cNvSpPr>
            <a:spLocks noChangeArrowheads="1"/>
          </p:cNvSpPr>
          <p:nvPr/>
        </p:nvSpPr>
        <p:spPr bwMode="auto">
          <a:xfrm>
            <a:off x="3718062" y="4060389"/>
            <a:ext cx="4274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>
                <a:latin typeface="Helvetica"/>
              </a:rPr>
              <a:t>ID[31:26]</a:t>
            </a:r>
            <a:endParaRPr lang="en-US" sz="800"/>
          </a:p>
        </p:txBody>
      </p:sp>
      <p:sp>
        <p:nvSpPr>
          <p:cNvPr id="314" name="Line 25"/>
          <p:cNvSpPr>
            <a:spLocks noChangeShapeType="1"/>
          </p:cNvSpPr>
          <p:nvPr/>
        </p:nvSpPr>
        <p:spPr bwMode="auto">
          <a:xfrm flipV="1">
            <a:off x="2105120" y="1384300"/>
            <a:ext cx="3080" cy="2041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15" name="Freeform 87"/>
          <p:cNvSpPr>
            <a:spLocks/>
          </p:cNvSpPr>
          <p:nvPr/>
        </p:nvSpPr>
        <p:spPr bwMode="auto">
          <a:xfrm>
            <a:off x="1689100" y="1600200"/>
            <a:ext cx="6080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" name="Group 91"/>
          <p:cNvGrpSpPr>
            <a:grpSpLocks/>
          </p:cNvGrpSpPr>
          <p:nvPr/>
        </p:nvGrpSpPr>
        <p:grpSpPr bwMode="auto">
          <a:xfrm>
            <a:off x="1860649" y="1600200"/>
            <a:ext cx="269875" cy="92075"/>
            <a:chOff x="3195" y="2316"/>
            <a:chExt cx="170" cy="58"/>
          </a:xfrm>
          <a:noFill/>
        </p:grpSpPr>
        <p:sp>
          <p:nvSpPr>
            <p:cNvPr id="317" name="Rectangle 92"/>
            <p:cNvSpPr>
              <a:spLocks noChangeArrowheads="1"/>
            </p:cNvSpPr>
            <p:nvPr/>
          </p:nvSpPr>
          <p:spPr bwMode="auto">
            <a:xfrm>
              <a:off x="3338" y="2316"/>
              <a:ext cx="27" cy="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318" name="Rectangle 93"/>
            <p:cNvSpPr>
              <a:spLocks noChangeArrowheads="1"/>
            </p:cNvSpPr>
            <p:nvPr/>
          </p:nvSpPr>
          <p:spPr bwMode="auto">
            <a:xfrm>
              <a:off x="3195" y="2316"/>
              <a:ext cx="27" cy="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319" name="Freeform 28"/>
          <p:cNvSpPr>
            <a:spLocks/>
          </p:cNvSpPr>
          <p:nvPr/>
        </p:nvSpPr>
        <p:spPr bwMode="auto">
          <a:xfrm>
            <a:off x="2074863" y="152717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0" name="Line 25"/>
          <p:cNvSpPr>
            <a:spLocks noChangeShapeType="1"/>
          </p:cNvSpPr>
          <p:nvPr/>
        </p:nvSpPr>
        <p:spPr bwMode="auto">
          <a:xfrm flipH="1" flipV="1">
            <a:off x="1993900" y="1711325"/>
            <a:ext cx="4857" cy="2072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1" name="Line 25"/>
          <p:cNvSpPr>
            <a:spLocks noChangeShapeType="1"/>
          </p:cNvSpPr>
          <p:nvPr/>
        </p:nvSpPr>
        <p:spPr bwMode="auto">
          <a:xfrm flipH="1" flipV="1">
            <a:off x="1882775" y="1489074"/>
            <a:ext cx="95" cy="929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2" name="Freeform 28"/>
          <p:cNvSpPr>
            <a:spLocks/>
          </p:cNvSpPr>
          <p:nvPr/>
        </p:nvSpPr>
        <p:spPr bwMode="auto">
          <a:xfrm>
            <a:off x="1852613" y="152082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3" name="Text Box 61"/>
          <p:cNvSpPr txBox="1">
            <a:spLocks noChangeArrowheads="1"/>
          </p:cNvSpPr>
          <p:nvPr/>
        </p:nvSpPr>
        <p:spPr bwMode="auto">
          <a:xfrm>
            <a:off x="1311275" y="1403350"/>
            <a:ext cx="3898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600">
                <a:latin typeface="Helvetica"/>
                <a:cs typeface="Helvetica"/>
              </a:rPr>
              <a:t>Reset</a:t>
            </a:r>
          </a:p>
        </p:txBody>
      </p:sp>
      <p:sp>
        <p:nvSpPr>
          <p:cNvPr id="324" name="Text Box 61"/>
          <p:cNvSpPr txBox="1">
            <a:spLocks noChangeArrowheads="1"/>
          </p:cNvSpPr>
          <p:nvPr/>
        </p:nvSpPr>
        <p:spPr bwMode="auto">
          <a:xfrm>
            <a:off x="1171575" y="1558409"/>
            <a:ext cx="49244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700">
                <a:latin typeface="Helvetica"/>
                <a:cs typeface="Helvetica"/>
              </a:rPr>
              <a:t>RESET</a:t>
            </a:r>
          </a:p>
        </p:txBody>
      </p:sp>
      <p:cxnSp>
        <p:nvCxnSpPr>
          <p:cNvPr id="325" name="Straight Arrow Connector 324"/>
          <p:cNvCxnSpPr/>
          <p:nvPr/>
        </p:nvCxnSpPr>
        <p:spPr>
          <a:xfrm>
            <a:off x="1593850" y="1657350"/>
            <a:ext cx="133350" cy="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Freeform 28"/>
          <p:cNvSpPr>
            <a:spLocks/>
          </p:cNvSpPr>
          <p:nvPr/>
        </p:nvSpPr>
        <p:spPr bwMode="auto">
          <a:xfrm rot="16200000">
            <a:off x="1668464" y="161607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7" name="Line 94"/>
          <p:cNvSpPr>
            <a:spLocks noChangeShapeType="1"/>
          </p:cNvSpPr>
          <p:nvPr/>
        </p:nvSpPr>
        <p:spPr bwMode="auto">
          <a:xfrm>
            <a:off x="1651000" y="1490662"/>
            <a:ext cx="2349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4" name="Group 373"/>
          <p:cNvGrpSpPr/>
          <p:nvPr/>
        </p:nvGrpSpPr>
        <p:grpSpPr>
          <a:xfrm>
            <a:off x="3124200" y="60636"/>
            <a:ext cx="2057400" cy="739842"/>
            <a:chOff x="3124200" y="60636"/>
            <a:chExt cx="2057400" cy="739842"/>
          </a:xfrm>
        </p:grpSpPr>
        <p:cxnSp>
          <p:nvCxnSpPr>
            <p:cNvPr id="329" name="Straight Connector 328"/>
            <p:cNvCxnSpPr/>
            <p:nvPr/>
          </p:nvCxnSpPr>
          <p:spPr>
            <a:xfrm>
              <a:off x="3124200" y="495678"/>
              <a:ext cx="2057400" cy="304800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/>
            <p:cNvSpPr txBox="1"/>
            <p:nvPr/>
          </p:nvSpPr>
          <p:spPr>
            <a:xfrm rot="481662">
              <a:off x="3361915" y="60636"/>
              <a:ext cx="171072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Trebuchet MS"/>
                  <a:cs typeface="Trebuchet MS"/>
                </a:rPr>
                <a:t>Memory</a:t>
              </a:r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2971800" y="1371600"/>
            <a:ext cx="5083618" cy="1371600"/>
            <a:chOff x="2971800" y="1371600"/>
            <a:chExt cx="5083618" cy="1371600"/>
          </a:xfrm>
        </p:grpSpPr>
        <p:sp>
          <p:nvSpPr>
            <p:cNvPr id="331" name="Oval 330"/>
            <p:cNvSpPr/>
            <p:nvPr/>
          </p:nvSpPr>
          <p:spPr>
            <a:xfrm>
              <a:off x="2971800" y="1905000"/>
              <a:ext cx="1447800" cy="838200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3" name="Group 352"/>
            <p:cNvGrpSpPr/>
            <p:nvPr/>
          </p:nvGrpSpPr>
          <p:grpSpPr>
            <a:xfrm flipH="1">
              <a:off x="4543210" y="1752600"/>
              <a:ext cx="598470" cy="961889"/>
              <a:chOff x="2838890" y="729676"/>
              <a:chExt cx="1234915" cy="1984813"/>
            </a:xfrm>
          </p:grpSpPr>
          <p:cxnSp>
            <p:nvCxnSpPr>
              <p:cNvPr id="354" name="Straight Connector 353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7" name="Group 356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71" name="Straight Connector 370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Freeform 371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69" name="Straight Connector 368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0" name="Freeform 369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59" name="Straight Connector 358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>
                <a:endCxn id="363" idx="0"/>
              </p:cNvCxnSpPr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Freeform 362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Freeform 363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5" name="Group 364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66" name="Oval 365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Freeform 366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reeform 367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3" name="TextBox 372"/>
            <p:cNvSpPr txBox="1"/>
            <p:nvPr/>
          </p:nvSpPr>
          <p:spPr>
            <a:xfrm>
              <a:off x="5410200" y="1371600"/>
              <a:ext cx="2645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We need to fetch one instruction each cycle</a:t>
              </a:r>
            </a:p>
          </p:txBody>
        </p:sp>
        <p:cxnSp>
          <p:nvCxnSpPr>
            <p:cNvPr id="397" name="Straight Connector 396"/>
            <p:cNvCxnSpPr/>
            <p:nvPr/>
          </p:nvCxnSpPr>
          <p:spPr>
            <a:xfrm flipV="1">
              <a:off x="5105400" y="1573069"/>
              <a:ext cx="342158" cy="179531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3" name="Group 402"/>
          <p:cNvGrpSpPr/>
          <p:nvPr/>
        </p:nvGrpSpPr>
        <p:grpSpPr>
          <a:xfrm>
            <a:off x="6019800" y="2895600"/>
            <a:ext cx="3103040" cy="3171689"/>
            <a:chOff x="6019800" y="2895600"/>
            <a:chExt cx="3103040" cy="3171689"/>
          </a:xfrm>
        </p:grpSpPr>
        <p:sp>
          <p:nvSpPr>
            <p:cNvPr id="332" name="Oval 331"/>
            <p:cNvSpPr/>
            <p:nvPr/>
          </p:nvSpPr>
          <p:spPr>
            <a:xfrm>
              <a:off x="6019800" y="4876800"/>
              <a:ext cx="1447800" cy="838200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5" name="Group 374"/>
            <p:cNvGrpSpPr/>
            <p:nvPr/>
          </p:nvGrpSpPr>
          <p:grpSpPr>
            <a:xfrm flipH="1">
              <a:off x="7848600" y="5105400"/>
              <a:ext cx="598470" cy="961889"/>
              <a:chOff x="2838890" y="729676"/>
              <a:chExt cx="1234915" cy="1984813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4" name="Freeform 393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0" name="Group 379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91" name="Straight Connector 390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2" name="Freeform 391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1" name="Straight Connector 380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>
                <a:endCxn id="385" idx="0"/>
              </p:cNvCxnSpPr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Freeform 384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Freeform 385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7" name="Group 386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88" name="Oval 387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Freeform 388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Freeform 389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5" name="TextBox 394"/>
            <p:cNvSpPr txBox="1"/>
            <p:nvPr/>
          </p:nvSpPr>
          <p:spPr>
            <a:xfrm>
              <a:off x="7704152" y="2895600"/>
              <a:ext cx="14186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Ultimately data is loaded from and results stored to memory</a:t>
              </a:r>
            </a:p>
          </p:txBody>
        </p:sp>
        <p:cxnSp>
          <p:nvCxnSpPr>
            <p:cNvPr id="398" name="Straight Connector 397"/>
            <p:cNvCxnSpPr/>
            <p:nvPr/>
          </p:nvCxnSpPr>
          <p:spPr>
            <a:xfrm flipV="1">
              <a:off x="8229600" y="4876800"/>
              <a:ext cx="0" cy="1524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Cache: A small, interim storage component that transparently retains (caches) data from recently accessed locations</a:t>
            </a:r>
          </a:p>
          <a:p>
            <a:pPr lvl="1"/>
            <a:r>
              <a:rPr lang="en-US" sz="2400" dirty="0" smtClean="0"/>
              <a:t>Very fast access if data is cached, otherwise accesses slower, larger cache or memory</a:t>
            </a:r>
          </a:p>
          <a:p>
            <a:pPr lvl="1"/>
            <a:r>
              <a:rPr lang="en-US" sz="2400" dirty="0" smtClean="0"/>
              <a:t>Exploits the locality principle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Computer systems often use multiple levels of caches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Caching widely applied beyond hardware (e.g., web caches)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Memory Hierarchy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991600" cy="685800"/>
          </a:xfrm>
        </p:spPr>
        <p:txBody>
          <a:bodyPr/>
          <a:lstStyle/>
          <a:p>
            <a:r>
              <a:rPr lang="en-US" dirty="0" smtClean="0"/>
              <a:t>Everything is a cache for something else…</a:t>
            </a:r>
            <a:endParaRPr lang="en-US" dirty="0"/>
          </a:p>
        </p:txBody>
      </p:sp>
      <p:sp>
        <p:nvSpPr>
          <p:cNvPr id="7" name="Rectangle 5"/>
          <p:cNvSpPr/>
          <p:nvPr/>
        </p:nvSpPr>
        <p:spPr>
          <a:xfrm>
            <a:off x="1524000" y="2173069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Registers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7" idx="2"/>
            <a:endCxn id="13" idx="0"/>
          </p:cNvCxnSpPr>
          <p:nvPr/>
        </p:nvCxnSpPr>
        <p:spPr>
          <a:xfrm>
            <a:off x="2171700" y="2554069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/>
          <p:nvPr/>
        </p:nvSpPr>
        <p:spPr>
          <a:xfrm>
            <a:off x="1524000" y="2858869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Level 1 Cache</a:t>
            </a:r>
            <a:endParaRPr lang="en-US" sz="1600" dirty="0"/>
          </a:p>
        </p:txBody>
      </p:sp>
      <p:sp>
        <p:nvSpPr>
          <p:cNvPr id="14" name="Rectangle 5"/>
          <p:cNvSpPr/>
          <p:nvPr/>
        </p:nvSpPr>
        <p:spPr>
          <a:xfrm>
            <a:off x="1524000" y="3468469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Level 2 Cache</a:t>
            </a:r>
            <a:endParaRPr lang="en-US" sz="1600" dirty="0"/>
          </a:p>
        </p:txBody>
      </p:sp>
      <p:sp>
        <p:nvSpPr>
          <p:cNvPr id="15" name="Rectangle 5"/>
          <p:cNvSpPr/>
          <p:nvPr/>
        </p:nvSpPr>
        <p:spPr>
          <a:xfrm>
            <a:off x="1524000" y="4078069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Level 3 Cache</a:t>
            </a:r>
            <a:endParaRPr lang="en-US" sz="1600" dirty="0"/>
          </a:p>
        </p:txBody>
      </p:sp>
      <p:sp>
        <p:nvSpPr>
          <p:cNvPr id="16" name="Rectangle 5"/>
          <p:cNvSpPr/>
          <p:nvPr/>
        </p:nvSpPr>
        <p:spPr>
          <a:xfrm>
            <a:off x="1524000" y="4763869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7" name="Rectangle 5"/>
          <p:cNvSpPr/>
          <p:nvPr/>
        </p:nvSpPr>
        <p:spPr>
          <a:xfrm>
            <a:off x="1524000" y="5373469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Flash Drive</a:t>
            </a:r>
            <a:endParaRPr lang="en-US" sz="1600" dirty="0"/>
          </a:p>
        </p:txBody>
      </p:sp>
      <p:sp>
        <p:nvSpPr>
          <p:cNvPr id="18" name="Rectangle 5"/>
          <p:cNvSpPr/>
          <p:nvPr/>
        </p:nvSpPr>
        <p:spPr>
          <a:xfrm>
            <a:off x="1524000" y="6059269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Hard Disk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3" idx="2"/>
            <a:endCxn id="14" idx="0"/>
          </p:cNvCxnSpPr>
          <p:nvPr/>
        </p:nvCxnSpPr>
        <p:spPr>
          <a:xfrm>
            <a:off x="2171700" y="3239869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>
          <a:xfrm>
            <a:off x="2171700" y="3849469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6" idx="0"/>
          </p:cNvCxnSpPr>
          <p:nvPr/>
        </p:nvCxnSpPr>
        <p:spPr>
          <a:xfrm>
            <a:off x="2171700" y="4459069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0"/>
            <a:endCxn id="16" idx="2"/>
          </p:cNvCxnSpPr>
          <p:nvPr/>
        </p:nvCxnSpPr>
        <p:spPr>
          <a:xfrm flipV="1">
            <a:off x="2171700" y="5144869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0"/>
            <a:endCxn id="17" idx="2"/>
          </p:cNvCxnSpPr>
          <p:nvPr/>
        </p:nvCxnSpPr>
        <p:spPr>
          <a:xfrm flipV="1">
            <a:off x="2171700" y="5754469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2000" y="4611469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7200" y="4230469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On chip</a:t>
            </a:r>
            <a:endParaRPr lang="en-US" dirty="0"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1286" y="4763869"/>
            <a:ext cx="769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Other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chips</a:t>
            </a:r>
            <a:endParaRPr lang="en-US" dirty="0">
              <a:latin typeface="+mn-lt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62000" y="5906869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2575" y="5983069"/>
            <a:ext cx="1221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Mechanical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devices</a:t>
            </a:r>
            <a:endParaRPr lang="en-US" dirty="0"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0382" y="2020669"/>
            <a:ext cx="977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On the</a:t>
            </a:r>
            <a:br>
              <a:rPr lang="en-US" dirty="0" smtClean="0">
                <a:latin typeface="+mn-lt"/>
              </a:rPr>
            </a:br>
            <a:r>
              <a:rPr lang="en-US" dirty="0" err="1" smtClean="0">
                <a:latin typeface="+mn-lt"/>
              </a:rPr>
              <a:t>datapath</a:t>
            </a:r>
            <a:endParaRPr lang="en-US" dirty="0">
              <a:latin typeface="+mn-lt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2706469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048000" y="1524000"/>
          <a:ext cx="5638800" cy="499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676400"/>
                <a:gridCol w="2209800"/>
              </a:tblGrid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Access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Managed By</a:t>
                      </a:r>
                      <a:endParaRPr lang="en-US" dirty="0"/>
                    </a:p>
                  </a:txBody>
                  <a:tcPr anchor="ctr"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cycle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KB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Software/Compiler</a:t>
                      </a:r>
                      <a:endParaRPr lang="en-US" dirty="0"/>
                    </a:p>
                  </a:txBody>
                  <a:tcPr anchor="ctr"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2-4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KB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 anchor="ctr"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 KB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 anchor="ctr"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 anchor="ctr"/>
                </a:tc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Software/OS</a:t>
                      </a:r>
                      <a:endParaRPr lang="en-US" dirty="0"/>
                    </a:p>
                  </a:txBody>
                  <a:tcPr anchor="ctr"/>
                </a:tc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Software/OS</a:t>
                      </a:r>
                      <a:endParaRPr lang="en-US" dirty="0"/>
                    </a:p>
                  </a:txBody>
                  <a:tcPr anchor="ctr"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TB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Software/OS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6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352800"/>
            <a:ext cx="86106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Processor sends address to cache</a:t>
            </a:r>
          </a:p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Cache hit</a:t>
            </a:r>
            <a:r>
              <a:rPr lang="en-US" dirty="0" smtClean="0"/>
              <a:t>: Data for this address in cache, returned quickly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Cache miss</a:t>
            </a:r>
            <a:r>
              <a:rPr lang="en-US" dirty="0" smtClean="0"/>
              <a:t>: Data not in cache</a:t>
            </a:r>
          </a:p>
          <a:p>
            <a:pPr lvl="2"/>
            <a:r>
              <a:rPr lang="en-US" sz="2000" dirty="0" smtClean="0"/>
              <a:t>Fetch data from memory, send it back to processor</a:t>
            </a:r>
            <a:endParaRPr lang="en-US" dirty="0" smtClean="0"/>
          </a:p>
          <a:p>
            <a:pPr lvl="2"/>
            <a:r>
              <a:rPr lang="en-US" sz="2000" dirty="0" smtClean="0"/>
              <a:t>Retain this data in the cache (replacing some other data)</a:t>
            </a:r>
          </a:p>
          <a:p>
            <a:pPr lvl="1"/>
            <a:r>
              <a:rPr lang="en-US" dirty="0" smtClean="0"/>
              <a:t>Processor must deal with variable memory access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371600"/>
            <a:ext cx="1295400" cy="990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7" name="Rectangle 5"/>
          <p:cNvSpPr/>
          <p:nvPr/>
        </p:nvSpPr>
        <p:spPr>
          <a:xfrm>
            <a:off x="3810000" y="1371600"/>
            <a:ext cx="1295400" cy="990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2057400" y="18669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/>
          <p:cNvSpPr/>
          <p:nvPr/>
        </p:nvSpPr>
        <p:spPr>
          <a:xfrm>
            <a:off x="7010400" y="1371600"/>
            <a:ext cx="1295400" cy="990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Main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105400" y="1866900"/>
            <a:ext cx="1905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7400" y="1447800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01024" y="1066800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+mj-lt"/>
              </a:rPr>
              <a:t>0x6004 </a:t>
            </a:r>
            <a:endParaRPr lang="en-US" sz="20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2416314"/>
            <a:ext cx="1563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LD 0x6004</a:t>
            </a:r>
          </a:p>
          <a:p>
            <a:r>
              <a:rPr lang="en-US" sz="2000" dirty="0" smtClean="0">
                <a:latin typeface="+mj-lt"/>
              </a:rPr>
              <a:t>LD 0x6034</a:t>
            </a:r>
            <a:endParaRPr lang="en-US" sz="2000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057400" y="1524000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61435" y="1458433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+mj-lt"/>
              </a:rPr>
              <a:t>DATA</a:t>
            </a:r>
            <a:endParaRPr lang="en-US" sz="2000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2133600"/>
            <a:ext cx="17526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01024" y="1809690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0x6034 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2332457"/>
            <a:ext cx="17526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61435" y="226689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DATA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105400" y="2209800"/>
            <a:ext cx="19050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105400" y="2286000"/>
            <a:ext cx="19050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25224" y="1885890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0x6034 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600" y="226689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DATA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245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7" grpId="0"/>
      <p:bldP spid="29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65237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Hit Ratio:</a:t>
            </a:r>
          </a:p>
          <a:p>
            <a:pPr lvl="5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Miss Ratio:</a:t>
            </a:r>
          </a:p>
          <a:p>
            <a:pPr lvl="4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Average Memory Access Time (AMAT):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Goal of caching is to improve AMAT</a:t>
            </a:r>
          </a:p>
          <a:p>
            <a:pPr lvl="1"/>
            <a:r>
              <a:rPr lang="en-US" dirty="0" smtClean="0"/>
              <a:t>Formula can be applied recursively in multi-level hierarchies: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Metrics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207441"/>
              </p:ext>
            </p:extLst>
          </p:nvPr>
        </p:nvGraphicFramePr>
        <p:xfrm>
          <a:off x="2819400" y="1143000"/>
          <a:ext cx="2986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4" imgW="1714500" imgH="393700" progId="Equation.3">
                  <p:embed/>
                </p:oleObj>
              </mc:Choice>
              <mc:Fallback>
                <p:oleObj name="Equation" r:id="rId4" imgW="1714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43000"/>
                        <a:ext cx="298608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389530"/>
              </p:ext>
            </p:extLst>
          </p:nvPr>
        </p:nvGraphicFramePr>
        <p:xfrm>
          <a:off x="2803525" y="1981200"/>
          <a:ext cx="29876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6" imgW="1714500" imgH="393700" progId="Equation.3">
                  <p:embed/>
                </p:oleObj>
              </mc:Choice>
              <mc:Fallback>
                <p:oleObj name="Equation" r:id="rId6" imgW="1714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1981200"/>
                        <a:ext cx="29876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381000" y="5222875"/>
          <a:ext cx="85201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8" imgW="4711680" imgH="457200" progId="Equation.3">
                  <p:embed/>
                </p:oleObj>
              </mc:Choice>
              <mc:Fallback>
                <p:oleObj name="Equation" r:id="rId8" imgW="4711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22875"/>
                        <a:ext cx="8520113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8936" y="3429000"/>
            <a:ext cx="7709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AMAT = </a:t>
            </a:r>
            <a:r>
              <a:rPr lang="en-US" sz="2800" i="1" dirty="0" err="1" smtClean="0">
                <a:solidFill>
                  <a:srgbClr val="FF0000"/>
                </a:solidFill>
                <a:latin typeface="+mj-lt"/>
              </a:rPr>
              <a:t>HitTime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 + </a:t>
            </a:r>
            <a:r>
              <a:rPr lang="en-US" sz="2800" i="1" dirty="0" err="1" smtClean="0">
                <a:solidFill>
                  <a:srgbClr val="FF0000"/>
                </a:solidFill>
                <a:latin typeface="+mj-lt"/>
              </a:rPr>
              <a:t>MissRatio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 × </a:t>
            </a:r>
            <a:r>
              <a:rPr lang="en-US" sz="2800" i="1" dirty="0" err="1" smtClean="0">
                <a:solidFill>
                  <a:srgbClr val="FF0000"/>
                </a:solidFill>
                <a:latin typeface="+mj-lt"/>
              </a:rPr>
              <a:t>MissPenalty</a:t>
            </a:r>
            <a:endParaRPr lang="en-US" sz="28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410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How High of a Hit Ratio?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352800"/>
            <a:ext cx="8610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hit ratio do we need to break even?</a:t>
            </a:r>
            <a:br>
              <a:rPr lang="en-US" dirty="0" smtClean="0"/>
            </a:br>
            <a:r>
              <a:rPr lang="en-US" dirty="0" smtClean="0"/>
              <a:t>(Main memory only: AMAT = 100)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524000"/>
            <a:ext cx="1295400" cy="990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7" name="Rectangle 5"/>
          <p:cNvSpPr/>
          <p:nvPr/>
        </p:nvSpPr>
        <p:spPr>
          <a:xfrm>
            <a:off x="3886200" y="1676400"/>
            <a:ext cx="129540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2057400" y="2019300"/>
            <a:ext cx="18288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/>
          <p:cNvSpPr/>
          <p:nvPr/>
        </p:nvSpPr>
        <p:spPr>
          <a:xfrm>
            <a:off x="7010400" y="1524000"/>
            <a:ext cx="1295400" cy="990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Main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9" idx="1"/>
          </p:cNvCxnSpPr>
          <p:nvPr/>
        </p:nvCxnSpPr>
        <p:spPr>
          <a:xfrm>
            <a:off x="5181600" y="2019300"/>
            <a:ext cx="18288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0" y="2590800"/>
            <a:ext cx="1372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4 cycles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7125" y="2590800"/>
            <a:ext cx="1754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100 cycles</a:t>
            </a:r>
            <a:endParaRPr lang="en-US" sz="2400" dirty="0">
              <a:latin typeface="+mj-lt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457200" y="50292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What hit ratio do we need to achieve AMAT = 5 cycles?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4262735"/>
            <a:ext cx="5840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100 = 4 + (1 − HR) × 100  ⇒ HR = 4%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2600" y="5634335"/>
            <a:ext cx="5647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5 = 4 + (1 − HR) × 100  ⇒ HR = 99%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711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Cache Algorithm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41375" y="4956175"/>
            <a:ext cx="1139825" cy="682625"/>
            <a:chOff x="434" y="3122"/>
            <a:chExt cx="718" cy="430"/>
          </a:xfrm>
        </p:grpSpPr>
        <p:sp>
          <p:nvSpPr>
            <p:cNvPr id="34844" name="AutoShape 5"/>
            <p:cNvSpPr>
              <a:spLocks noChangeArrowheads="1"/>
            </p:cNvSpPr>
            <p:nvPr/>
          </p:nvSpPr>
          <p:spPr bwMode="auto">
            <a:xfrm>
              <a:off x="434" y="3122"/>
              <a:ext cx="718" cy="430"/>
            </a:xfrm>
            <a:prstGeom prst="roundRect">
              <a:avLst>
                <a:gd name="adj" fmla="val 24546"/>
              </a:avLst>
            </a:prstGeom>
            <a:solidFill>
              <a:srgbClr val="CCE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18" y="3166"/>
              <a:ext cx="580" cy="317"/>
              <a:chOff x="478" y="3166"/>
              <a:chExt cx="580" cy="317"/>
            </a:xfrm>
          </p:grpSpPr>
          <p:sp>
            <p:nvSpPr>
              <p:cNvPr id="34846" name="Rectangle 7"/>
              <p:cNvSpPr>
                <a:spLocks noChangeArrowheads="1"/>
              </p:cNvSpPr>
              <p:nvPr/>
            </p:nvSpPr>
            <p:spPr bwMode="auto">
              <a:xfrm>
                <a:off x="573" y="3166"/>
                <a:ext cx="400" cy="17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800" b="0">
                    <a:solidFill>
                      <a:srgbClr val="000000"/>
                    </a:solidFill>
                    <a:latin typeface="+mn-lt"/>
                  </a:rPr>
                  <a:t>MAIN </a:t>
                </a:r>
                <a:endParaRPr lang="en-US" b="0">
                  <a:latin typeface="+mn-lt"/>
                </a:endParaRPr>
              </a:p>
            </p:txBody>
          </p:sp>
          <p:sp>
            <p:nvSpPr>
              <p:cNvPr id="34847" name="Rectangle 8"/>
              <p:cNvSpPr>
                <a:spLocks noChangeArrowheads="1"/>
              </p:cNvSpPr>
              <p:nvPr/>
            </p:nvSpPr>
            <p:spPr bwMode="auto">
              <a:xfrm>
                <a:off x="478" y="3309"/>
                <a:ext cx="580" cy="17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800" b="0">
                    <a:solidFill>
                      <a:srgbClr val="000000"/>
                    </a:solidFill>
                    <a:latin typeface="+mn-lt"/>
                  </a:rPr>
                  <a:t>MEMORY</a:t>
                </a:r>
                <a:endParaRPr lang="en-US" b="0">
                  <a:latin typeface="+mn-lt"/>
                </a:endParaRPr>
              </a:p>
            </p:txBody>
          </p:sp>
        </p:grp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941388" y="1524000"/>
            <a:ext cx="900112" cy="682625"/>
            <a:chOff x="524" y="1241"/>
            <a:chExt cx="567" cy="430"/>
          </a:xfrm>
        </p:grpSpPr>
        <p:sp>
          <p:nvSpPr>
            <p:cNvPr id="34842" name="AutoShape 10"/>
            <p:cNvSpPr>
              <a:spLocks noChangeArrowheads="1"/>
            </p:cNvSpPr>
            <p:nvPr/>
          </p:nvSpPr>
          <p:spPr bwMode="auto">
            <a:xfrm>
              <a:off x="524" y="1241"/>
              <a:ext cx="567" cy="430"/>
            </a:xfrm>
            <a:prstGeom prst="roundRect">
              <a:avLst>
                <a:gd name="adj" fmla="val 24546"/>
              </a:avLst>
            </a:prstGeom>
            <a:solidFill>
              <a:srgbClr val="CCE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843" name="Rectangle 11"/>
            <p:cNvSpPr>
              <a:spLocks noChangeArrowheads="1"/>
            </p:cNvSpPr>
            <p:nvPr/>
          </p:nvSpPr>
          <p:spPr bwMode="auto">
            <a:xfrm>
              <a:off x="656" y="1357"/>
              <a:ext cx="280" cy="1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0">
                  <a:solidFill>
                    <a:srgbClr val="000000"/>
                  </a:solidFill>
                  <a:latin typeface="+mn-lt"/>
                </a:rPr>
                <a:t>CPU</a:t>
              </a:r>
              <a:endParaRPr lang="en-US" b="0">
                <a:latin typeface="+mn-lt"/>
              </a:endParaRPr>
            </a:p>
          </p:txBody>
        </p:sp>
      </p:grpSp>
      <p:sp>
        <p:nvSpPr>
          <p:cNvPr id="34820" name="Rectangle 12"/>
          <p:cNvSpPr>
            <a:spLocks noChangeArrowheads="1"/>
          </p:cNvSpPr>
          <p:nvPr/>
        </p:nvSpPr>
        <p:spPr bwMode="auto">
          <a:xfrm>
            <a:off x="1447800" y="4495800"/>
            <a:ext cx="692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800" b="0" dirty="0" smtClean="0">
                <a:solidFill>
                  <a:srgbClr val="000000"/>
                </a:solidFill>
                <a:latin typeface="Symbol" pitchFamily="18" charset="2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1-HR</a:t>
            </a:r>
            <a:r>
              <a:rPr lang="en-US" sz="1800" b="0" dirty="0" smtClean="0">
                <a:solidFill>
                  <a:srgbClr val="000000"/>
                </a:solidFill>
                <a:latin typeface="Symbol" pitchFamily="18" charset="2"/>
              </a:rPr>
              <a:t>)</a:t>
            </a:r>
            <a:endParaRPr lang="en-US" b="0" dirty="0"/>
          </a:p>
        </p:txBody>
      </p:sp>
      <p:sp>
        <p:nvSpPr>
          <p:cNvPr id="34821" name="Line 13"/>
          <p:cNvSpPr>
            <a:spLocks noChangeShapeType="1"/>
          </p:cNvSpPr>
          <p:nvPr/>
        </p:nvSpPr>
        <p:spPr bwMode="auto">
          <a:xfrm>
            <a:off x="1371600" y="2209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822" name="Line 14"/>
          <p:cNvSpPr>
            <a:spLocks noChangeShapeType="1"/>
          </p:cNvSpPr>
          <p:nvPr/>
        </p:nvSpPr>
        <p:spPr bwMode="auto">
          <a:xfrm>
            <a:off x="1371600" y="4343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57200" y="2514600"/>
            <a:ext cx="1981200" cy="1828800"/>
            <a:chOff x="288" y="1584"/>
            <a:chExt cx="1248" cy="1152"/>
          </a:xfrm>
        </p:grpSpPr>
        <p:sp>
          <p:nvSpPr>
            <p:cNvPr id="34826" name="Rectangle 16"/>
            <p:cNvSpPr>
              <a:spLocks noChangeArrowheads="1"/>
            </p:cNvSpPr>
            <p:nvPr/>
          </p:nvSpPr>
          <p:spPr bwMode="auto">
            <a:xfrm>
              <a:off x="288" y="1776"/>
              <a:ext cx="480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27" name="Rectangle 17"/>
            <p:cNvSpPr>
              <a:spLocks noChangeArrowheads="1"/>
            </p:cNvSpPr>
            <p:nvPr/>
          </p:nvSpPr>
          <p:spPr bwMode="auto">
            <a:xfrm>
              <a:off x="768" y="1776"/>
              <a:ext cx="672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28" name="Rectangle 18"/>
            <p:cNvSpPr>
              <a:spLocks noChangeArrowheads="1"/>
            </p:cNvSpPr>
            <p:nvPr/>
          </p:nvSpPr>
          <p:spPr bwMode="auto">
            <a:xfrm>
              <a:off x="768" y="1968"/>
              <a:ext cx="672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29" name="Rectangle 19"/>
            <p:cNvSpPr>
              <a:spLocks noChangeArrowheads="1"/>
            </p:cNvSpPr>
            <p:nvPr/>
          </p:nvSpPr>
          <p:spPr bwMode="auto">
            <a:xfrm>
              <a:off x="288" y="2160"/>
              <a:ext cx="480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30" name="Rectangle 20"/>
            <p:cNvSpPr>
              <a:spLocks noChangeArrowheads="1"/>
            </p:cNvSpPr>
            <p:nvPr/>
          </p:nvSpPr>
          <p:spPr bwMode="auto">
            <a:xfrm>
              <a:off x="768" y="2160"/>
              <a:ext cx="672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1" name="Rectangle 21"/>
            <p:cNvSpPr>
              <a:spLocks noChangeArrowheads="1"/>
            </p:cNvSpPr>
            <p:nvPr/>
          </p:nvSpPr>
          <p:spPr bwMode="auto">
            <a:xfrm>
              <a:off x="288" y="2352"/>
              <a:ext cx="480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32" name="Rectangle 22"/>
            <p:cNvSpPr>
              <a:spLocks noChangeArrowheads="1"/>
            </p:cNvSpPr>
            <p:nvPr/>
          </p:nvSpPr>
          <p:spPr bwMode="auto">
            <a:xfrm>
              <a:off x="768" y="2352"/>
              <a:ext cx="672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3" name="Rectangle 23"/>
            <p:cNvSpPr>
              <a:spLocks noChangeArrowheads="1"/>
            </p:cNvSpPr>
            <p:nvPr/>
          </p:nvSpPr>
          <p:spPr bwMode="auto">
            <a:xfrm>
              <a:off x="288" y="2544"/>
              <a:ext cx="480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34" name="Rectangle 24"/>
            <p:cNvSpPr>
              <a:spLocks noChangeArrowheads="1"/>
            </p:cNvSpPr>
            <p:nvPr/>
          </p:nvSpPr>
          <p:spPr bwMode="auto">
            <a:xfrm>
              <a:off x="768" y="2544"/>
              <a:ext cx="672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5" name="Text Box 25"/>
            <p:cNvSpPr txBox="1">
              <a:spLocks noChangeArrowheads="1"/>
            </p:cNvSpPr>
            <p:nvPr/>
          </p:nvSpPr>
          <p:spPr bwMode="auto">
            <a:xfrm>
              <a:off x="288" y="1585"/>
              <a:ext cx="280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Tag</a:t>
              </a:r>
            </a:p>
          </p:txBody>
        </p:sp>
        <p:sp>
          <p:nvSpPr>
            <p:cNvPr id="34836" name="Text Box 26"/>
            <p:cNvSpPr txBox="1">
              <a:spLocks noChangeArrowheads="1"/>
            </p:cNvSpPr>
            <p:nvPr/>
          </p:nvSpPr>
          <p:spPr bwMode="auto">
            <a:xfrm>
              <a:off x="950" y="1584"/>
              <a:ext cx="347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Data</a:t>
              </a:r>
            </a:p>
          </p:txBody>
        </p:sp>
        <p:sp>
          <p:nvSpPr>
            <p:cNvPr id="34837" name="Rectangle 27"/>
            <p:cNvSpPr>
              <a:spLocks noChangeArrowheads="1"/>
            </p:cNvSpPr>
            <p:nvPr/>
          </p:nvSpPr>
          <p:spPr bwMode="auto">
            <a:xfrm>
              <a:off x="288" y="1968"/>
              <a:ext cx="480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38" name="Text Box 28"/>
            <p:cNvSpPr txBox="1">
              <a:spLocks noChangeArrowheads="1"/>
            </p:cNvSpPr>
            <p:nvPr/>
          </p:nvSpPr>
          <p:spPr bwMode="auto">
            <a:xfrm>
              <a:off x="423" y="1932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A</a:t>
              </a:r>
            </a:p>
          </p:txBody>
        </p:sp>
        <p:sp>
          <p:nvSpPr>
            <p:cNvPr id="34839" name="Text Box 29"/>
            <p:cNvSpPr txBox="1">
              <a:spLocks noChangeArrowheads="1"/>
            </p:cNvSpPr>
            <p:nvPr/>
          </p:nvSpPr>
          <p:spPr bwMode="auto">
            <a:xfrm>
              <a:off x="423" y="2318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B</a:t>
              </a:r>
            </a:p>
          </p:txBody>
        </p:sp>
        <p:sp>
          <p:nvSpPr>
            <p:cNvPr id="34840" name="Text Box 30"/>
            <p:cNvSpPr txBox="1">
              <a:spLocks noChangeArrowheads="1"/>
            </p:cNvSpPr>
            <p:nvPr/>
          </p:nvSpPr>
          <p:spPr bwMode="auto">
            <a:xfrm>
              <a:off x="768" y="1920"/>
              <a:ext cx="76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Mem[A]</a:t>
              </a:r>
            </a:p>
          </p:txBody>
        </p:sp>
        <p:sp>
          <p:nvSpPr>
            <p:cNvPr id="34841" name="Rectangle 31"/>
            <p:cNvSpPr>
              <a:spLocks noChangeArrowheads="1"/>
            </p:cNvSpPr>
            <p:nvPr/>
          </p:nvSpPr>
          <p:spPr bwMode="auto">
            <a:xfrm>
              <a:off x="768" y="2304"/>
              <a:ext cx="64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 err="1"/>
                <a:t>Mem</a:t>
              </a:r>
              <a:r>
                <a:rPr lang="en-US" sz="2000" dirty="0"/>
                <a:t>[B]</a:t>
              </a:r>
            </a:p>
          </p:txBody>
        </p:sp>
      </p:grp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2294603" y="6248400"/>
            <a:ext cx="45770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Q:  How </a:t>
            </a:r>
            <a:r>
              <a:rPr lang="en-US" sz="2000" dirty="0">
                <a:latin typeface="+mj-lt"/>
              </a:rPr>
              <a:t>do we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search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the cache</a:t>
            </a:r>
            <a:r>
              <a:rPr lang="en-US" altLang="ja-JP" sz="2000" dirty="0" smtClean="0">
                <a:latin typeface="+mj-lt"/>
              </a:rPr>
              <a:t>?  </a:t>
            </a:r>
            <a:endParaRPr lang="en-US" sz="2000" dirty="0">
              <a:latin typeface="+mj-lt"/>
            </a:endParaRPr>
          </a:p>
        </p:txBody>
      </p:sp>
      <p:sp>
        <p:nvSpPr>
          <p:cNvPr id="34825" name="Rectangle 3"/>
          <p:cNvSpPr txBox="1">
            <a:spLocks noChangeArrowheads="1"/>
          </p:cNvSpPr>
          <p:nvPr/>
        </p:nvSpPr>
        <p:spPr bwMode="auto">
          <a:xfrm>
            <a:off x="2743200" y="1131888"/>
            <a:ext cx="6172200" cy="4964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2000"/>
              </a:lnSpc>
            </a:pPr>
            <a:r>
              <a:rPr lang="en-US" dirty="0">
                <a:latin typeface="Bookman Old Style"/>
                <a:cs typeface="Bookman Old Style"/>
              </a:rPr>
              <a:t>ON REFERENCE TO </a:t>
            </a:r>
            <a:r>
              <a:rPr lang="en-US" dirty="0" err="1">
                <a:latin typeface="Bookman Old Style"/>
                <a:cs typeface="Bookman Old Style"/>
              </a:rPr>
              <a:t>Mem</a:t>
            </a:r>
            <a:r>
              <a:rPr lang="en-US" dirty="0">
                <a:latin typeface="Bookman Old Style"/>
                <a:cs typeface="Bookman Old Style"/>
              </a:rPr>
              <a:t>[X]: </a:t>
            </a:r>
          </a:p>
          <a:p>
            <a:pPr marL="342900" indent="-342900">
              <a:lnSpc>
                <a:spcPct val="102000"/>
              </a:lnSpc>
            </a:pPr>
            <a:r>
              <a:rPr lang="en-US" dirty="0">
                <a:latin typeface="Bookman Old Style"/>
                <a:cs typeface="Bookman Old Style"/>
              </a:rPr>
              <a:t>	Look for X among cache tags...</a:t>
            </a:r>
          </a:p>
          <a:p>
            <a:pPr marL="342900" indent="-342900">
              <a:lnSpc>
                <a:spcPct val="102000"/>
              </a:lnSpc>
            </a:pPr>
            <a:endParaRPr lang="en-US" dirty="0">
              <a:latin typeface="Bookman Old Style"/>
              <a:cs typeface="Bookman Old Style"/>
            </a:endParaRPr>
          </a:p>
          <a:p>
            <a:pPr marL="342900" indent="-342900">
              <a:lnSpc>
                <a:spcPct val="102000"/>
              </a:lnSpc>
            </a:pPr>
            <a:endParaRPr lang="en-US" dirty="0">
              <a:latin typeface="Bookman Old Style"/>
              <a:cs typeface="Bookman Old Style"/>
            </a:endParaRPr>
          </a:p>
          <a:p>
            <a:pPr marL="342900" indent="-342900">
              <a:lnSpc>
                <a:spcPct val="102000"/>
              </a:lnSpc>
            </a:pPr>
            <a:endParaRPr lang="en-US" dirty="0">
              <a:latin typeface="Bookman Old Style"/>
              <a:cs typeface="Bookman Old Style"/>
            </a:endParaRPr>
          </a:p>
          <a:p>
            <a:pPr marL="342900" indent="-342900">
              <a:lnSpc>
                <a:spcPct val="102000"/>
              </a:lnSpc>
            </a:pPr>
            <a:endParaRPr lang="en-US" dirty="0">
              <a:latin typeface="Bookman Old Style"/>
              <a:cs typeface="Bookman Old Style"/>
            </a:endParaRPr>
          </a:p>
          <a:p>
            <a:pPr marL="342900" indent="-342900">
              <a:lnSpc>
                <a:spcPct val="102000"/>
              </a:lnSpc>
            </a:pPr>
            <a:endParaRPr lang="en-US" dirty="0">
              <a:latin typeface="Bookman Old Style"/>
              <a:cs typeface="Bookman Old Sty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1981200"/>
            <a:ext cx="5878532" cy="939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2000"/>
              </a:lnSpc>
            </a:pPr>
            <a:r>
              <a:rPr lang="en-US" dirty="0">
                <a:latin typeface="Bookman Old Style"/>
                <a:cs typeface="Bookman Old Style"/>
              </a:rPr>
              <a:t>HIT: </a:t>
            </a:r>
            <a:r>
              <a:rPr lang="en-US" i="1" dirty="0">
                <a:latin typeface="Bookman Old Style"/>
                <a:cs typeface="Bookman Old Style"/>
              </a:rPr>
              <a:t>X = TAG(</a:t>
            </a:r>
            <a:r>
              <a:rPr lang="en-US" i="1" dirty="0" err="1">
                <a:latin typeface="Bookman Old Style"/>
                <a:cs typeface="Bookman Old Style"/>
              </a:rPr>
              <a:t>i</a:t>
            </a:r>
            <a:r>
              <a:rPr lang="en-US" i="1" dirty="0">
                <a:latin typeface="Bookman Old Style"/>
                <a:cs typeface="Bookman Old Style"/>
              </a:rPr>
              <a:t>) , for some cache line </a:t>
            </a:r>
            <a:r>
              <a:rPr lang="en-US" i="1" dirty="0" err="1">
                <a:latin typeface="Bookman Old Style"/>
                <a:cs typeface="Bookman Old Style"/>
              </a:rPr>
              <a:t>i</a:t>
            </a:r>
            <a:endParaRPr lang="en-US" i="1" dirty="0">
              <a:latin typeface="Bookman Old Style"/>
              <a:cs typeface="Bookman Old Style"/>
            </a:endParaRPr>
          </a:p>
          <a:p>
            <a:pPr marL="400050" lvl="1" indent="-285750">
              <a:lnSpc>
                <a:spcPct val="102000"/>
              </a:lnSpc>
              <a:buFontTx/>
              <a:buChar char="•"/>
            </a:pPr>
            <a:r>
              <a:rPr lang="en-US" dirty="0">
                <a:latin typeface="Bookman Old Style"/>
                <a:cs typeface="Bookman Old Style"/>
              </a:rPr>
              <a:t>READ:	return DATA(</a:t>
            </a:r>
            <a:r>
              <a:rPr lang="en-US" dirty="0" err="1">
                <a:latin typeface="Bookman Old Style"/>
                <a:cs typeface="Bookman Old Style"/>
              </a:rPr>
              <a:t>i</a:t>
            </a:r>
            <a:r>
              <a:rPr lang="en-US" dirty="0">
                <a:latin typeface="Bookman Old Style"/>
                <a:cs typeface="Bookman Old Style"/>
              </a:rPr>
              <a:t>)</a:t>
            </a:r>
          </a:p>
          <a:p>
            <a:pPr marL="400050" lvl="1" indent="-285750">
              <a:lnSpc>
                <a:spcPct val="102000"/>
              </a:lnSpc>
              <a:buFontTx/>
              <a:buChar char="•"/>
            </a:pPr>
            <a:r>
              <a:rPr lang="en-US" dirty="0">
                <a:latin typeface="Bookman Old Style"/>
                <a:cs typeface="Bookman Old Style"/>
              </a:rPr>
              <a:t>WRITE:	change DATA(</a:t>
            </a:r>
            <a:r>
              <a:rPr lang="en-US" dirty="0" err="1">
                <a:latin typeface="Bookman Old Style"/>
                <a:cs typeface="Bookman Old Style"/>
              </a:rPr>
              <a:t>i</a:t>
            </a:r>
            <a:r>
              <a:rPr lang="en-US" dirty="0">
                <a:latin typeface="Bookman Old Style"/>
                <a:cs typeface="Bookman Old Style"/>
              </a:rPr>
              <a:t>); Start Write to </a:t>
            </a:r>
            <a:r>
              <a:rPr lang="en-US" dirty="0" err="1">
                <a:latin typeface="Bookman Old Style"/>
                <a:cs typeface="Bookman Old Style"/>
              </a:rPr>
              <a:t>Mem</a:t>
            </a:r>
            <a:r>
              <a:rPr lang="en-US" dirty="0">
                <a:latin typeface="Bookman Old Style"/>
                <a:cs typeface="Bookman Old Style"/>
              </a:rPr>
              <a:t>(X)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099101"/>
            <a:ext cx="5966522" cy="322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2000"/>
              </a:lnSpc>
            </a:pPr>
            <a:r>
              <a:rPr lang="en-US" dirty="0">
                <a:latin typeface="Bookman Old Style"/>
                <a:cs typeface="Bookman Old Style"/>
              </a:rPr>
              <a:t>MISS: </a:t>
            </a:r>
            <a:r>
              <a:rPr lang="en-US" i="1" dirty="0">
                <a:latin typeface="Bookman Old Style"/>
                <a:cs typeface="Bookman Old Style"/>
              </a:rPr>
              <a:t>X not found in TAG of any cache line</a:t>
            </a:r>
          </a:p>
          <a:p>
            <a:pPr marL="342900" indent="-342900">
              <a:lnSpc>
                <a:spcPct val="102000"/>
              </a:lnSpc>
            </a:pPr>
            <a:endParaRPr lang="en-US" i="1" dirty="0">
              <a:latin typeface="Bookman Old Style"/>
              <a:cs typeface="Bookman Old Style"/>
            </a:endParaRPr>
          </a:p>
          <a:p>
            <a:pPr marL="400050" lvl="1" indent="-285750">
              <a:lnSpc>
                <a:spcPct val="102000"/>
              </a:lnSpc>
              <a:buFontTx/>
              <a:buChar char="•"/>
            </a:pPr>
            <a:r>
              <a:rPr lang="en-US" dirty="0">
                <a:latin typeface="Bookman Old Style"/>
                <a:cs typeface="Bookman Old Style"/>
              </a:rPr>
              <a:t>REPLACEMENT SELECTION:</a:t>
            </a:r>
          </a:p>
          <a:p>
            <a:pPr marL="628650" lvl="2">
              <a:lnSpc>
                <a:spcPct val="102000"/>
              </a:lnSpc>
            </a:pPr>
            <a:r>
              <a:rPr lang="en-US" dirty="0">
                <a:latin typeface="Bookman Old Style"/>
                <a:cs typeface="Bookman Old Style"/>
              </a:rPr>
              <a:t>Select some line k to hold </a:t>
            </a:r>
            <a:r>
              <a:rPr lang="en-US" dirty="0" err="1">
                <a:latin typeface="Bookman Old Style"/>
                <a:cs typeface="Bookman Old Style"/>
              </a:rPr>
              <a:t>Mem</a:t>
            </a:r>
            <a:r>
              <a:rPr lang="en-US" dirty="0">
                <a:latin typeface="Bookman Old Style"/>
                <a:cs typeface="Bookman Old Style"/>
              </a:rPr>
              <a:t>[X] (Allocation)</a:t>
            </a:r>
          </a:p>
          <a:p>
            <a:pPr marL="342900" indent="-342900">
              <a:lnSpc>
                <a:spcPct val="102000"/>
              </a:lnSpc>
            </a:pPr>
            <a:endParaRPr lang="en-US" i="1" dirty="0">
              <a:latin typeface="Bookman Old Style"/>
              <a:cs typeface="Bookman Old Style"/>
            </a:endParaRPr>
          </a:p>
          <a:p>
            <a:pPr marL="400050" lvl="1" indent="-285750">
              <a:lnSpc>
                <a:spcPct val="102000"/>
              </a:lnSpc>
              <a:buFontTx/>
              <a:buChar char="•"/>
            </a:pPr>
            <a:r>
              <a:rPr lang="en-US" dirty="0">
                <a:latin typeface="Bookman Old Style"/>
                <a:cs typeface="Bookman Old Style"/>
              </a:rPr>
              <a:t>READ:	Read </a:t>
            </a:r>
            <a:r>
              <a:rPr lang="en-US" dirty="0" err="1">
                <a:latin typeface="Bookman Old Style"/>
                <a:cs typeface="Bookman Old Style"/>
              </a:rPr>
              <a:t>Mem</a:t>
            </a:r>
            <a:r>
              <a:rPr lang="en-US" dirty="0">
                <a:latin typeface="Bookman Old Style"/>
                <a:cs typeface="Bookman Old Style"/>
              </a:rPr>
              <a:t>[X]</a:t>
            </a:r>
          </a:p>
          <a:p>
            <a:pPr marL="1368425" lvl="3" indent="-228600">
              <a:lnSpc>
                <a:spcPct val="102000"/>
              </a:lnSpc>
              <a:buFont typeface="Wingdings" pitchFamily="2" charset="2"/>
              <a:buNone/>
            </a:pPr>
            <a:r>
              <a:rPr lang="en-US" dirty="0">
                <a:latin typeface="Bookman Old Style"/>
                <a:cs typeface="Bookman Old Style"/>
              </a:rPr>
              <a:t>		Set TAG(k)=X, DATA(k)=</a:t>
            </a:r>
            <a:r>
              <a:rPr lang="en-US" dirty="0" err="1">
                <a:latin typeface="Bookman Old Style"/>
                <a:cs typeface="Bookman Old Style"/>
              </a:rPr>
              <a:t>Mem</a:t>
            </a:r>
            <a:r>
              <a:rPr lang="en-US" dirty="0">
                <a:latin typeface="Bookman Old Style"/>
                <a:cs typeface="Bookman Old Style"/>
              </a:rPr>
              <a:t>[X]</a:t>
            </a:r>
          </a:p>
          <a:p>
            <a:pPr marL="342900" indent="-342900">
              <a:lnSpc>
                <a:spcPct val="102000"/>
              </a:lnSpc>
            </a:pPr>
            <a:endParaRPr lang="en-US" dirty="0">
              <a:latin typeface="Bookman Old Style"/>
              <a:cs typeface="Bookman Old Style"/>
            </a:endParaRPr>
          </a:p>
          <a:p>
            <a:pPr marL="400050" lvl="1" indent="-285750">
              <a:lnSpc>
                <a:spcPct val="102000"/>
              </a:lnSpc>
              <a:buFontTx/>
              <a:buChar char="•"/>
            </a:pPr>
            <a:r>
              <a:rPr lang="en-US" dirty="0">
                <a:latin typeface="Bookman Old Style"/>
                <a:cs typeface="Bookman Old Style"/>
              </a:rPr>
              <a:t>WRITE:	Start Write to </a:t>
            </a:r>
            <a:r>
              <a:rPr lang="en-US" dirty="0" err="1">
                <a:latin typeface="Bookman Old Style"/>
                <a:cs typeface="Bookman Old Style"/>
              </a:rPr>
              <a:t>Mem</a:t>
            </a:r>
            <a:r>
              <a:rPr lang="en-US" dirty="0">
                <a:latin typeface="Bookman Old Style"/>
                <a:cs typeface="Bookman Old Style"/>
              </a:rPr>
              <a:t>(X)</a:t>
            </a:r>
          </a:p>
          <a:p>
            <a:pPr marL="1368425" lvl="3" indent="-228600">
              <a:lnSpc>
                <a:spcPct val="102000"/>
              </a:lnSpc>
              <a:buFont typeface="Wingdings" pitchFamily="2" charset="2"/>
              <a:buNone/>
            </a:pPr>
            <a:r>
              <a:rPr lang="en-US" dirty="0">
                <a:latin typeface="Bookman Old Style"/>
                <a:cs typeface="Bookman Old Style"/>
              </a:rPr>
              <a:t>		Set TAG(k)=X, </a:t>
            </a:r>
            <a:r>
              <a:rPr lang="en-US">
                <a:latin typeface="Bookman Old Style"/>
                <a:cs typeface="Bookman Old Style"/>
              </a:rPr>
              <a:t>DATA(k)</a:t>
            </a:r>
            <a:r>
              <a:rPr lang="en-US" dirty="0">
                <a:latin typeface="Bookman Old Style"/>
                <a:cs typeface="Bookman Old Style"/>
              </a:rPr>
              <a:t>= new </a:t>
            </a:r>
            <a:r>
              <a:rPr lang="en-US" dirty="0" err="1">
                <a:latin typeface="Bookman Old Style"/>
                <a:cs typeface="Bookman Old Style"/>
              </a:rPr>
              <a:t>Mem</a:t>
            </a:r>
            <a:r>
              <a:rPr lang="en-US" dirty="0">
                <a:latin typeface="Bookman Old Style"/>
                <a:cs typeface="Bookman Old Style"/>
              </a:rPr>
              <a:t>[X]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517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2" grpId="0" autoUpdateAnimBg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581025" y="5267325"/>
            <a:ext cx="40843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00000000000000000000000011101000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Direct-Mapped Caches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Each word in memory maps into a single cache line</a:t>
            </a:r>
          </a:p>
          <a:p>
            <a:r>
              <a:rPr lang="en-US" dirty="0" smtClean="0"/>
              <a:t>Access (for cache with 2</a:t>
            </a:r>
            <a:r>
              <a:rPr lang="en-US" baseline="30000" dirty="0" smtClean="0"/>
              <a:t>W</a:t>
            </a:r>
            <a:r>
              <a:rPr lang="en-US" dirty="0" smtClean="0"/>
              <a:t> lines):</a:t>
            </a:r>
          </a:p>
          <a:p>
            <a:pPr lvl="1"/>
            <a:r>
              <a:rPr lang="en-US" dirty="0" smtClean="0"/>
              <a:t>Index into cache with W address bits (the </a:t>
            </a:r>
            <a:r>
              <a:rPr lang="en-US" dirty="0" smtClean="0">
                <a:solidFill>
                  <a:srgbClr val="C00000"/>
                </a:solidFill>
              </a:rPr>
              <a:t>index bits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 out valid bit, tag, and data</a:t>
            </a:r>
          </a:p>
          <a:p>
            <a:pPr lvl="1"/>
            <a:r>
              <a:rPr lang="en-US" dirty="0" smtClean="0"/>
              <a:t>If valid bit == 1 and tag matches upper address bits, HIT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83270" y="3733800"/>
          <a:ext cx="304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0930" y="3733800"/>
          <a:ext cx="14256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670"/>
              </a:tblGrid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15200" y="3733800"/>
          <a:ext cx="16542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4270"/>
              </a:tblGrid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5993" y="3352800"/>
            <a:ext cx="13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Tag (27 bits)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3352800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Valid bit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3352800"/>
            <a:ext cx="165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Data (32 bits)</a:t>
            </a:r>
            <a:endParaRPr lang="en-US" dirty="0">
              <a:latin typeface="+mn-lt"/>
            </a:endParaRPr>
          </a:p>
        </p:txBody>
      </p: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640976" y="5334000"/>
            <a:ext cx="3854824" cy="304800"/>
            <a:chOff x="1776" y="2448"/>
            <a:chExt cx="3072" cy="192"/>
          </a:xfrm>
        </p:grpSpPr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1776" y="2448"/>
              <a:ext cx="3072" cy="192"/>
              <a:chOff x="1728" y="288"/>
              <a:chExt cx="3072" cy="192"/>
            </a:xfrm>
          </p:grpSpPr>
          <p:grpSp>
            <p:nvGrpSpPr>
              <p:cNvPr id="14" name="Group 33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2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" name="Rectangle 65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68"/>
            <p:cNvSpPr>
              <a:spLocks noChangeShapeType="1"/>
            </p:cNvSpPr>
            <p:nvPr/>
          </p:nvSpPr>
          <p:spPr bwMode="auto">
            <a:xfrm>
              <a:off x="436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9"/>
            <p:cNvSpPr>
              <a:spLocks noChangeShapeType="1"/>
            </p:cNvSpPr>
            <p:nvPr/>
          </p:nvSpPr>
          <p:spPr bwMode="auto">
            <a:xfrm>
              <a:off x="465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13233" y="4876800"/>
            <a:ext cx="209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32-bit BYTE address</a:t>
            </a:r>
            <a:endParaRPr lang="en-US" dirty="0">
              <a:latin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96576" y="5562600"/>
            <a:ext cx="760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Index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bits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62200" y="5562600"/>
            <a:ext cx="558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Tag</a:t>
            </a:r>
          </a:p>
          <a:p>
            <a:pPr algn="ctr"/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bits</a:t>
            </a:r>
            <a:endParaRPr lang="en-US" sz="2000" dirty="0">
              <a:solidFill>
                <a:srgbClr val="00B050"/>
              </a:solidFill>
              <a:latin typeface="+mn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191000" y="5311914"/>
            <a:ext cx="833882" cy="958572"/>
            <a:chOff x="4191000" y="5311914"/>
            <a:chExt cx="833882" cy="958572"/>
          </a:xfrm>
        </p:grpSpPr>
        <p:sp>
          <p:nvSpPr>
            <p:cNvPr id="56" name="Rectangle 55"/>
            <p:cNvSpPr/>
            <p:nvPr/>
          </p:nvSpPr>
          <p:spPr>
            <a:xfrm>
              <a:off x="4267200" y="5311914"/>
              <a:ext cx="228600" cy="304800"/>
            </a:xfrm>
            <a:prstGeom prst="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91000" y="5562600"/>
              <a:ext cx="833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B0F0"/>
                  </a:solidFill>
                  <a:latin typeface="+mn-lt"/>
                </a:rPr>
                <a:t>Offset</a:t>
              </a:r>
              <a:br>
                <a:rPr lang="en-US" sz="2000" dirty="0" smtClean="0">
                  <a:solidFill>
                    <a:srgbClr val="00B0F0"/>
                  </a:solidFill>
                  <a:latin typeface="+mn-lt"/>
                </a:rPr>
              </a:br>
              <a:r>
                <a:rPr lang="en-US" sz="2000" dirty="0" smtClean="0">
                  <a:solidFill>
                    <a:srgbClr val="00B0F0"/>
                  </a:solidFill>
                  <a:latin typeface="+mn-lt"/>
                </a:rPr>
                <a:t>bits</a:t>
              </a:r>
              <a:endParaRPr lang="en-US" sz="2000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57800" y="4343400"/>
            <a:ext cx="2895600" cy="1676400"/>
            <a:chOff x="5257800" y="4343400"/>
            <a:chExt cx="2895600" cy="1676400"/>
          </a:xfrm>
        </p:grpSpPr>
        <p:cxnSp>
          <p:nvCxnSpPr>
            <p:cNvPr id="67" name="Straight Arrow Connector 66"/>
            <p:cNvCxnSpPr>
              <a:endCxn id="70" idx="0"/>
            </p:cNvCxnSpPr>
            <p:nvPr/>
          </p:nvCxnSpPr>
          <p:spPr>
            <a:xfrm flipH="1">
              <a:off x="6400007" y="4343400"/>
              <a:ext cx="793" cy="1676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8153400" y="4343400"/>
              <a:ext cx="0" cy="15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257800" y="4343400"/>
              <a:ext cx="0" cy="13716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>
            <a:stCxn id="70" idx="6"/>
          </p:cNvCxnSpPr>
          <p:nvPr/>
        </p:nvCxnSpPr>
        <p:spPr>
          <a:xfrm>
            <a:off x="6627813" y="6248400"/>
            <a:ext cx="38258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09600" y="5314950"/>
            <a:ext cx="6018213" cy="1162050"/>
            <a:chOff x="609600" y="5314950"/>
            <a:chExt cx="6018213" cy="1162050"/>
          </a:xfrm>
        </p:grpSpPr>
        <p:sp>
          <p:nvSpPr>
            <p:cNvPr id="57" name="Rectangle 56"/>
            <p:cNvSpPr/>
            <p:nvPr/>
          </p:nvSpPr>
          <p:spPr>
            <a:xfrm>
              <a:off x="609600" y="5314950"/>
              <a:ext cx="3276600" cy="304800"/>
            </a:xfrm>
            <a:prstGeom prst="rect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auto">
            <a:xfrm>
              <a:off x="6172200" y="6019800"/>
              <a:ext cx="455613" cy="4572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dirty="0" smtClean="0"/>
                <a:t>=?</a:t>
              </a:r>
              <a:endParaRPr lang="en-US" dirty="0"/>
            </a:p>
          </p:txBody>
        </p:sp>
        <p:cxnSp>
          <p:nvCxnSpPr>
            <p:cNvPr id="86" name="Elbow Connector 85"/>
            <p:cNvCxnSpPr>
              <a:endCxn id="70" idx="2"/>
            </p:cNvCxnSpPr>
            <p:nvPr/>
          </p:nvCxnSpPr>
          <p:spPr>
            <a:xfrm>
              <a:off x="2971800" y="5638800"/>
              <a:ext cx="3200400" cy="609600"/>
            </a:xfrm>
            <a:prstGeom prst="bentConnector3">
              <a:avLst>
                <a:gd name="adj1" fmla="val 3274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257800" y="5715000"/>
            <a:ext cx="2971800" cy="609601"/>
            <a:chOff x="5257800" y="5715000"/>
            <a:chExt cx="2971800" cy="609601"/>
          </a:xfrm>
        </p:grpSpPr>
        <p:sp>
          <p:nvSpPr>
            <p:cNvPr id="74" name="Round Same Side Corner Rectangle 73"/>
            <p:cNvSpPr/>
            <p:nvPr/>
          </p:nvSpPr>
          <p:spPr>
            <a:xfrm rot="5400000">
              <a:off x="7010401" y="5943600"/>
              <a:ext cx="381000" cy="3810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Elbow Connector 77"/>
            <p:cNvCxnSpPr/>
            <p:nvPr/>
          </p:nvCxnSpPr>
          <p:spPr>
            <a:xfrm>
              <a:off x="5257800" y="5715000"/>
              <a:ext cx="1752600" cy="304800"/>
            </a:xfrm>
            <a:prstGeom prst="bentConnector3">
              <a:avLst>
                <a:gd name="adj1" fmla="val 91304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7380288" y="6134100"/>
              <a:ext cx="38258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753188" y="59436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HIT</a:t>
              </a:r>
              <a:endParaRPr lang="en-US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70301" y="3657600"/>
            <a:ext cx="419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Example: 8-location DM cache (W=3)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86200" y="4145935"/>
            <a:ext cx="5181600" cy="1470779"/>
            <a:chOff x="3886200" y="4145935"/>
            <a:chExt cx="5181600" cy="1470779"/>
          </a:xfrm>
        </p:grpSpPr>
        <p:sp>
          <p:nvSpPr>
            <p:cNvPr id="58" name="Rectangle 57"/>
            <p:cNvSpPr/>
            <p:nvPr/>
          </p:nvSpPr>
          <p:spPr>
            <a:xfrm>
              <a:off x="3886200" y="5311914"/>
              <a:ext cx="381000" cy="304800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047613" y="4318000"/>
              <a:ext cx="925871" cy="983226"/>
            </a:xfrm>
            <a:custGeom>
              <a:avLst/>
              <a:gdLst>
                <a:gd name="connsiteX0" fmla="*/ 8193 w 925871"/>
                <a:gd name="connsiteY0" fmla="*/ 983226 h 983226"/>
                <a:gd name="connsiteX1" fmla="*/ 0 w 925871"/>
                <a:gd name="connsiteY1" fmla="*/ 0 h 983226"/>
                <a:gd name="connsiteX2" fmla="*/ 925871 w 925871"/>
                <a:gd name="connsiteY2" fmla="*/ 0 h 9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5871" h="983226">
                  <a:moveTo>
                    <a:pt x="8193" y="983226"/>
                  </a:moveTo>
                  <a:lnTo>
                    <a:pt x="0" y="0"/>
                  </a:lnTo>
                  <a:lnTo>
                    <a:pt x="925871" y="0"/>
                  </a:lnTo>
                </a:path>
              </a:pathLst>
            </a:custGeom>
            <a:ln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53000" y="4145935"/>
              <a:ext cx="4114800" cy="311356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800600" y="3733800"/>
            <a:ext cx="270251" cy="185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442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Direct-Mapped Caches</a:t>
            </a:r>
            <a:endParaRPr lang="en-US" dirty="0"/>
          </a:p>
        </p:txBody>
      </p:sp>
      <p:sp>
        <p:nvSpPr>
          <p:cNvPr id="66" name="Content Placeholder 65"/>
          <p:cNvSpPr>
            <a:spLocks noGrp="1"/>
          </p:cNvSpPr>
          <p:nvPr>
            <p:ph sz="quarter" idx="1"/>
          </p:nvPr>
        </p:nvSpPr>
        <p:spPr>
          <a:xfrm>
            <a:off x="76200" y="1143000"/>
            <a:ext cx="8991600" cy="76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64-line direct-mapped cache </a:t>
            </a:r>
            <a:r>
              <a:rPr lang="en-US" sz="2000" dirty="0" smtClean="0">
                <a:sym typeface="Wingdings" pitchFamily="2" charset="2"/>
              </a:rPr>
              <a:t> 64 indexes 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6 index bits</a:t>
            </a: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itchFamily="2" charset="2"/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2886"/>
              </p:ext>
            </p:extLst>
          </p:nvPr>
        </p:nvGraphicFramePr>
        <p:xfrm>
          <a:off x="5083270" y="2209800"/>
          <a:ext cx="3048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54281"/>
              </p:ext>
            </p:extLst>
          </p:nvPr>
        </p:nvGraphicFramePr>
        <p:xfrm>
          <a:off x="5660930" y="2209800"/>
          <a:ext cx="142567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0x000058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0x000058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0x000058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0x000040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0x000007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0x000058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914500"/>
              </p:ext>
            </p:extLst>
          </p:nvPr>
        </p:nvGraphicFramePr>
        <p:xfrm>
          <a:off x="7315200" y="2209800"/>
          <a:ext cx="165427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4270"/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0xDEADBEEF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0x00000000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0x00000007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0x42424242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0x6FBA2381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0xF7324A32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5993" y="1828800"/>
            <a:ext cx="13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Tag (24 bits)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1828800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Valid bit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1828800"/>
            <a:ext cx="165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Data (32 bits)</a:t>
            </a:r>
            <a:endParaRPr lang="en-US" dirty="0">
              <a:latin typeface="+mn-lt"/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419600" y="2209800"/>
          <a:ext cx="3810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63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 rot="5400000">
            <a:off x="6228546" y="379014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7981146" y="379014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5085546" y="379014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381000" y="1676400"/>
            <a:ext cx="2631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Read Mem[0x400C]</a:t>
            </a:r>
            <a:endParaRPr lang="en-US" sz="2000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3400" y="3486090"/>
            <a:ext cx="2638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HIT, DATA 0x42424242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85800" y="5715000"/>
            <a:ext cx="7848600" cy="838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 of the address (index bits) is </a:t>
            </a:r>
            <a:r>
              <a:rPr lang="en-US" sz="2400" b="1" dirty="0" smtClean="0"/>
              <a:t>encoded in the location</a:t>
            </a:r>
            <a:r>
              <a:rPr lang="en-US" sz="2400" dirty="0" smtClean="0"/>
              <a:t>!</a:t>
            </a:r>
          </a:p>
          <a:p>
            <a:pPr algn="ctr"/>
            <a:r>
              <a:rPr lang="en-US" sz="2400" dirty="0" smtClean="0"/>
              <a:t>Tag + Index bits unambiguously identify the data’s address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2057400"/>
            <a:ext cx="2450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0100 0000 0000 1100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38200" y="2400300"/>
            <a:ext cx="2286000" cy="127000"/>
            <a:chOff x="838200" y="2705100"/>
            <a:chExt cx="2286000" cy="127000"/>
          </a:xfrm>
        </p:grpSpPr>
        <p:sp>
          <p:nvSpPr>
            <p:cNvPr id="3" name="Right Brace 2"/>
            <p:cNvSpPr/>
            <p:nvPr/>
          </p:nvSpPr>
          <p:spPr>
            <a:xfrm rot="16200000" flipH="1" flipV="1">
              <a:off x="2936875" y="2632075"/>
              <a:ext cx="114300" cy="260350"/>
            </a:xfrm>
            <a:prstGeom prst="rightBrac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0" name="Right Brace 19"/>
            <p:cNvSpPr/>
            <p:nvPr/>
          </p:nvSpPr>
          <p:spPr>
            <a:xfrm rot="16200000" flipH="1" flipV="1">
              <a:off x="2355850" y="2368550"/>
              <a:ext cx="127000" cy="800100"/>
            </a:xfrm>
            <a:prstGeom prst="rightBrac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1" name="Right Brace 20"/>
            <p:cNvSpPr/>
            <p:nvPr/>
          </p:nvSpPr>
          <p:spPr>
            <a:xfrm rot="16200000" flipH="1" flipV="1">
              <a:off x="1333500" y="2209800"/>
              <a:ext cx="127000" cy="1117600"/>
            </a:xfrm>
            <a:prstGeom prst="rightBrac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90192" y="2514600"/>
            <a:ext cx="2327008" cy="1015663"/>
            <a:chOff x="790192" y="2819400"/>
            <a:chExt cx="2327008" cy="1015663"/>
          </a:xfrm>
        </p:grpSpPr>
        <p:sp>
          <p:nvSpPr>
            <p:cNvPr id="74" name="TextBox 73"/>
            <p:cNvSpPr txBox="1"/>
            <p:nvPr/>
          </p:nvSpPr>
          <p:spPr>
            <a:xfrm>
              <a:off x="790192" y="2819400"/>
              <a:ext cx="15802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TAG:    0x40</a:t>
              </a:r>
            </a:p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INDEX:   0x3 </a:t>
              </a:r>
            </a:p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OFFSET: 0x0</a:t>
              </a:r>
              <a:endParaRPr lang="en-US" sz="2000" dirty="0">
                <a:solidFill>
                  <a:srgbClr val="3366FF"/>
                </a:solidFill>
                <a:latin typeface="+mn-lt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2302387" y="2875935"/>
              <a:ext cx="814813" cy="794775"/>
            </a:xfrm>
            <a:custGeom>
              <a:avLst/>
              <a:gdLst>
                <a:gd name="connsiteX0" fmla="*/ 688258 w 814813"/>
                <a:gd name="connsiteY0" fmla="*/ 0 h 794775"/>
                <a:gd name="connsiteX1" fmla="*/ 762000 w 814813"/>
                <a:gd name="connsiteY1" fmla="*/ 639097 h 794775"/>
                <a:gd name="connsiteX2" fmla="*/ 0 w 814813"/>
                <a:gd name="connsiteY2" fmla="*/ 794775 h 79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4813" h="794775">
                  <a:moveTo>
                    <a:pt x="688258" y="0"/>
                  </a:moveTo>
                  <a:cubicBezTo>
                    <a:pt x="782484" y="253317"/>
                    <a:pt x="876710" y="506634"/>
                    <a:pt x="762000" y="639097"/>
                  </a:cubicBezTo>
                  <a:cubicBezTo>
                    <a:pt x="647290" y="771560"/>
                    <a:pt x="0" y="794775"/>
                    <a:pt x="0" y="794775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17956" y="2895600"/>
              <a:ext cx="292119" cy="426066"/>
            </a:xfrm>
            <a:custGeom>
              <a:avLst/>
              <a:gdLst>
                <a:gd name="connsiteX0" fmla="*/ 688258 w 814813"/>
                <a:gd name="connsiteY0" fmla="*/ 0 h 794775"/>
                <a:gd name="connsiteX1" fmla="*/ 762000 w 814813"/>
                <a:gd name="connsiteY1" fmla="*/ 639097 h 794775"/>
                <a:gd name="connsiteX2" fmla="*/ 0 w 814813"/>
                <a:gd name="connsiteY2" fmla="*/ 794775 h 794775"/>
                <a:gd name="connsiteX0" fmla="*/ 688258 w 1109351"/>
                <a:gd name="connsiteY0" fmla="*/ 0 h 794775"/>
                <a:gd name="connsiteX1" fmla="*/ 1089742 w 1109351"/>
                <a:gd name="connsiteY1" fmla="*/ 335936 h 794775"/>
                <a:gd name="connsiteX2" fmla="*/ 0 w 1109351"/>
                <a:gd name="connsiteY2" fmla="*/ 794775 h 794775"/>
                <a:gd name="connsiteX0" fmla="*/ 122903 w 525306"/>
                <a:gd name="connsiteY0" fmla="*/ 0 h 426066"/>
                <a:gd name="connsiteX1" fmla="*/ 524387 w 525306"/>
                <a:gd name="connsiteY1" fmla="*/ 335936 h 426066"/>
                <a:gd name="connsiteX2" fmla="*/ 0 w 525306"/>
                <a:gd name="connsiteY2" fmla="*/ 426066 h 426066"/>
                <a:gd name="connsiteX0" fmla="*/ 122903 w 265954"/>
                <a:gd name="connsiteY0" fmla="*/ 0 h 426066"/>
                <a:gd name="connsiteX1" fmla="*/ 262194 w 265954"/>
                <a:gd name="connsiteY1" fmla="*/ 254000 h 426066"/>
                <a:gd name="connsiteX2" fmla="*/ 0 w 265954"/>
                <a:gd name="connsiteY2" fmla="*/ 426066 h 426066"/>
                <a:gd name="connsiteX0" fmla="*/ 122903 w 265954"/>
                <a:gd name="connsiteY0" fmla="*/ 0 h 426066"/>
                <a:gd name="connsiteX1" fmla="*/ 262194 w 265954"/>
                <a:gd name="connsiteY1" fmla="*/ 254000 h 426066"/>
                <a:gd name="connsiteX2" fmla="*/ 0 w 265954"/>
                <a:gd name="connsiteY2" fmla="*/ 426066 h 426066"/>
                <a:gd name="connsiteX0" fmla="*/ 122903 w 292119"/>
                <a:gd name="connsiteY0" fmla="*/ 0 h 426066"/>
                <a:gd name="connsiteX1" fmla="*/ 262194 w 292119"/>
                <a:gd name="connsiteY1" fmla="*/ 254000 h 426066"/>
                <a:gd name="connsiteX2" fmla="*/ 0 w 292119"/>
                <a:gd name="connsiteY2" fmla="*/ 426066 h 42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119" h="426066">
                  <a:moveTo>
                    <a:pt x="122903" y="0"/>
                  </a:moveTo>
                  <a:cubicBezTo>
                    <a:pt x="364613" y="195963"/>
                    <a:pt x="282678" y="182989"/>
                    <a:pt x="262194" y="254000"/>
                  </a:cubicBezTo>
                  <a:cubicBezTo>
                    <a:pt x="241710" y="325011"/>
                    <a:pt x="0" y="426066"/>
                    <a:pt x="0" y="426066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447800" y="2819400"/>
              <a:ext cx="228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495800" y="3124200"/>
            <a:ext cx="4495800" cy="304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57200" y="3962400"/>
            <a:ext cx="3662143" cy="750332"/>
            <a:chOff x="457200" y="3962400"/>
            <a:chExt cx="3662143" cy="750332"/>
          </a:xfrm>
        </p:grpSpPr>
        <p:sp>
          <p:nvSpPr>
            <p:cNvPr id="31" name="TextBox 30"/>
            <p:cNvSpPr txBox="1"/>
            <p:nvPr/>
          </p:nvSpPr>
          <p:spPr>
            <a:xfrm>
              <a:off x="457200" y="3962400"/>
              <a:ext cx="2565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2000" dirty="0">
                  <a:latin typeface="+mj-lt"/>
                </a:rPr>
                <a:t>Would 0x4008 hit?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7200" y="4343400"/>
              <a:ext cx="366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+mn-lt"/>
                </a:rPr>
                <a:t>INDEX: 0x2 → tag mismatch → miss</a:t>
              </a:r>
              <a:endParaRPr lang="en-US" dirty="0">
                <a:solidFill>
                  <a:srgbClr val="3366FF"/>
                </a:solidFill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7200" y="4800600"/>
            <a:ext cx="8288597" cy="750332"/>
            <a:chOff x="457200" y="4800600"/>
            <a:chExt cx="8288597" cy="750332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4800600"/>
              <a:ext cx="70385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What are the addresses of data in indexes 0, 1, and 2?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7200" y="5181600"/>
              <a:ext cx="8288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+mn-lt"/>
                </a:rPr>
                <a:t>TAG: 0x58 → 0101 1000 iiii ii00  (substitute line # for iiiiii) → 0x5800, 0x5804, 0x5808</a:t>
              </a:r>
              <a:endParaRPr lang="en-US" dirty="0">
                <a:solidFill>
                  <a:srgbClr val="3366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8" grpId="0" animBg="1"/>
      <p:bldP spid="18" grpId="0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ake advantage of locality</a:t>
            </a:r>
            <a:r>
              <a:rPr lang="en-US" dirty="0"/>
              <a:t>:</a:t>
            </a:r>
            <a:r>
              <a:rPr lang="en-US" dirty="0" smtClean="0"/>
              <a:t> increase block size</a:t>
            </a:r>
          </a:p>
          <a:p>
            <a:pPr lvl="1"/>
            <a:r>
              <a:rPr lang="en-US" dirty="0" smtClean="0"/>
              <a:t>Another advantage: Reduces size of tag memory!</a:t>
            </a:r>
          </a:p>
          <a:p>
            <a:pPr lvl="1"/>
            <a:r>
              <a:rPr lang="en-US" dirty="0" smtClean="0"/>
              <a:t>Potential disadvantage: Fewer blocks in the cache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00595"/>
              </p:ext>
            </p:extLst>
          </p:nvPr>
        </p:nvGraphicFramePr>
        <p:xfrm>
          <a:off x="3830320" y="3429000"/>
          <a:ext cx="2082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49348"/>
              </p:ext>
            </p:extLst>
          </p:nvPr>
        </p:nvGraphicFramePr>
        <p:xfrm>
          <a:off x="4136930" y="3429000"/>
          <a:ext cx="119707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7070"/>
              </a:tblGrid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46623"/>
              </p:ext>
            </p:extLst>
          </p:nvPr>
        </p:nvGraphicFramePr>
        <p:xfrm>
          <a:off x="5486400" y="3429000"/>
          <a:ext cx="838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41993" y="3048000"/>
            <a:ext cx="13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Tag (26 bits)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3048000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Valid bit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37130" y="3048000"/>
            <a:ext cx="287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Data (4 words, 16 bytes)</a:t>
            </a:r>
            <a:endParaRPr lang="en-US" dirty="0">
              <a:latin typeface="+mn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7588"/>
              </p:ext>
            </p:extLst>
          </p:nvPr>
        </p:nvGraphicFramePr>
        <p:xfrm>
          <a:off x="6324600" y="3429000"/>
          <a:ext cx="838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44039"/>
              </p:ext>
            </p:extLst>
          </p:nvPr>
        </p:nvGraphicFramePr>
        <p:xfrm>
          <a:off x="7162800" y="3429000"/>
          <a:ext cx="838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80372"/>
              </p:ext>
            </p:extLst>
          </p:nvPr>
        </p:nvGraphicFramePr>
        <p:xfrm>
          <a:off x="8001000" y="3429000"/>
          <a:ext cx="838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1000" y="3429000"/>
            <a:ext cx="2193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Example: 4-block,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16-word DM cache</a:t>
            </a:r>
          </a:p>
        </p:txBody>
      </p: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1021976" y="4800600"/>
            <a:ext cx="3854824" cy="304800"/>
            <a:chOff x="1728" y="288"/>
            <a:chExt cx="3072" cy="192"/>
          </a:xfrm>
        </p:grpSpPr>
        <p:grpSp>
          <p:nvGrpSpPr>
            <p:cNvPr id="17" name="Group 33"/>
            <p:cNvGrpSpPr>
              <a:grpSpLocks/>
            </p:cNvGrpSpPr>
            <p:nvPr/>
          </p:nvGrpSpPr>
          <p:grpSpPr bwMode="auto">
            <a:xfrm>
              <a:off x="1824" y="432"/>
              <a:ext cx="2880" cy="48"/>
              <a:chOff x="1968" y="1776"/>
              <a:chExt cx="2880" cy="192"/>
            </a:xfrm>
          </p:grpSpPr>
          <p:sp>
            <p:nvSpPr>
              <p:cNvPr id="24" name="Line 34"/>
              <p:cNvSpPr>
                <a:spLocks noChangeShapeType="1"/>
              </p:cNvSpPr>
              <p:nvPr/>
            </p:nvSpPr>
            <p:spPr bwMode="auto">
              <a:xfrm flipV="1">
                <a:off x="19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 flipV="1">
                <a:off x="20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6"/>
              <p:cNvSpPr>
                <a:spLocks noChangeShapeType="1"/>
              </p:cNvSpPr>
              <p:nvPr/>
            </p:nvSpPr>
            <p:spPr bwMode="auto">
              <a:xfrm flipV="1">
                <a:off x="21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37"/>
              <p:cNvSpPr>
                <a:spLocks noChangeShapeType="1"/>
              </p:cNvSpPr>
              <p:nvPr/>
            </p:nvSpPr>
            <p:spPr bwMode="auto">
              <a:xfrm flipV="1">
                <a:off x="22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38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 flipV="1">
                <a:off x="24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40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 flipV="1">
                <a:off x="264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42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43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44"/>
              <p:cNvSpPr>
                <a:spLocks noChangeShapeType="1"/>
              </p:cNvSpPr>
              <p:nvPr/>
            </p:nvSpPr>
            <p:spPr bwMode="auto">
              <a:xfrm flipV="1">
                <a:off x="292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45"/>
              <p:cNvSpPr>
                <a:spLocks noChangeShapeType="1"/>
              </p:cNvSpPr>
              <p:nvPr/>
            </p:nvSpPr>
            <p:spPr bwMode="auto">
              <a:xfrm flipV="1">
                <a:off x="302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46"/>
              <p:cNvSpPr>
                <a:spLocks noChangeShapeType="1"/>
              </p:cNvSpPr>
              <p:nvPr/>
            </p:nvSpPr>
            <p:spPr bwMode="auto">
              <a:xfrm flipV="1">
                <a:off x="312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47"/>
              <p:cNvSpPr>
                <a:spLocks noChangeShapeType="1"/>
              </p:cNvSpPr>
              <p:nvPr/>
            </p:nvSpPr>
            <p:spPr bwMode="auto">
              <a:xfrm flipV="1">
                <a:off x="321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48"/>
              <p:cNvSpPr>
                <a:spLocks noChangeShapeType="1"/>
              </p:cNvSpPr>
              <p:nvPr/>
            </p:nvSpPr>
            <p:spPr bwMode="auto">
              <a:xfrm flipV="1">
                <a:off x="331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49"/>
              <p:cNvSpPr>
                <a:spLocks noChangeShapeType="1"/>
              </p:cNvSpPr>
              <p:nvPr/>
            </p:nvSpPr>
            <p:spPr bwMode="auto">
              <a:xfrm flipV="1">
                <a:off x="340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50"/>
              <p:cNvSpPr>
                <a:spLocks noChangeShapeType="1"/>
              </p:cNvSpPr>
              <p:nvPr/>
            </p:nvSpPr>
            <p:spPr bwMode="auto">
              <a:xfrm flipV="1">
                <a:off x="350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51"/>
              <p:cNvSpPr>
                <a:spLocks noChangeShapeType="1"/>
              </p:cNvSpPr>
              <p:nvPr/>
            </p:nvSpPr>
            <p:spPr bwMode="auto">
              <a:xfrm flipV="1">
                <a:off x="360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52"/>
              <p:cNvSpPr>
                <a:spLocks noChangeShapeType="1"/>
              </p:cNvSpPr>
              <p:nvPr/>
            </p:nvSpPr>
            <p:spPr bwMode="auto">
              <a:xfrm flipV="1">
                <a:off x="369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53"/>
              <p:cNvSpPr>
                <a:spLocks noChangeShapeType="1"/>
              </p:cNvSpPr>
              <p:nvPr/>
            </p:nvSpPr>
            <p:spPr bwMode="auto">
              <a:xfrm flipV="1">
                <a:off x="379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54"/>
              <p:cNvSpPr>
                <a:spLocks noChangeShapeType="1"/>
              </p:cNvSpPr>
              <p:nvPr/>
            </p:nvSpPr>
            <p:spPr bwMode="auto">
              <a:xfrm flipV="1">
                <a:off x="388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 flipV="1">
                <a:off x="398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56"/>
              <p:cNvSpPr>
                <a:spLocks noChangeShapeType="1"/>
              </p:cNvSpPr>
              <p:nvPr/>
            </p:nvSpPr>
            <p:spPr bwMode="auto">
              <a:xfrm flipV="1">
                <a:off x="408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57"/>
              <p:cNvSpPr>
                <a:spLocks noChangeShapeType="1"/>
              </p:cNvSpPr>
              <p:nvPr/>
            </p:nvSpPr>
            <p:spPr bwMode="auto">
              <a:xfrm flipV="1">
                <a:off x="417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58"/>
              <p:cNvSpPr>
                <a:spLocks noChangeShapeType="1"/>
              </p:cNvSpPr>
              <p:nvPr/>
            </p:nvSpPr>
            <p:spPr bwMode="auto">
              <a:xfrm flipV="1">
                <a:off x="427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59"/>
              <p:cNvSpPr>
                <a:spLocks noChangeShapeType="1"/>
              </p:cNvSpPr>
              <p:nvPr/>
            </p:nvSpPr>
            <p:spPr bwMode="auto">
              <a:xfrm flipV="1">
                <a:off x="43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0"/>
              <p:cNvSpPr>
                <a:spLocks noChangeShapeType="1"/>
              </p:cNvSpPr>
              <p:nvPr/>
            </p:nvSpPr>
            <p:spPr bwMode="auto">
              <a:xfrm flipV="1">
                <a:off x="44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61"/>
              <p:cNvSpPr>
                <a:spLocks noChangeShapeType="1"/>
              </p:cNvSpPr>
              <p:nvPr/>
            </p:nvSpPr>
            <p:spPr bwMode="auto">
              <a:xfrm flipV="1">
                <a:off x="45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62"/>
              <p:cNvSpPr>
                <a:spLocks noChangeShapeType="1"/>
              </p:cNvSpPr>
              <p:nvPr/>
            </p:nvSpPr>
            <p:spPr bwMode="auto">
              <a:xfrm flipV="1">
                <a:off x="46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63"/>
              <p:cNvSpPr>
                <a:spLocks noChangeShapeType="1"/>
              </p:cNvSpPr>
              <p:nvPr/>
            </p:nvSpPr>
            <p:spPr bwMode="auto">
              <a:xfrm flipV="1">
                <a:off x="47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64"/>
              <p:cNvSpPr>
                <a:spLocks noChangeShapeType="1"/>
              </p:cNvSpPr>
              <p:nvPr/>
            </p:nvSpPr>
            <p:spPr bwMode="auto">
              <a:xfrm flipV="1">
                <a:off x="48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Rectangle 65"/>
            <p:cNvSpPr>
              <a:spLocks noChangeArrowheads="1"/>
            </p:cNvSpPr>
            <p:nvPr/>
          </p:nvSpPr>
          <p:spPr bwMode="auto">
            <a:xfrm>
              <a:off x="1728" y="288"/>
              <a:ext cx="307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4419600" y="4800600"/>
            <a:ext cx="457200" cy="30480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38225" y="4800600"/>
            <a:ext cx="3124200" cy="3048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91000" y="4800600"/>
            <a:ext cx="228600" cy="3048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5052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Index bits: 2 (4 indexes)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61217" y="5105400"/>
            <a:ext cx="239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Tag bits: 26 (=32-4-2)</a:t>
            </a:r>
            <a:endParaRPr lang="en-US" sz="20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0600" y="48006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+mn-lt"/>
              </a:rPr>
              <a:t>Block offset bits: 4 (16 bytes/block)</a:t>
            </a:r>
            <a:endParaRPr lang="en-US" sz="20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600" y="4431268"/>
            <a:ext cx="209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32-bit BYTE address</a:t>
            </a:r>
            <a:endParaRPr lang="en-US" dirty="0">
              <a:latin typeface="+mn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557898" y="4343400"/>
            <a:ext cx="4128902" cy="454870"/>
            <a:chOff x="4557898" y="4343400"/>
            <a:chExt cx="4128902" cy="454870"/>
          </a:xfrm>
        </p:grpSpPr>
        <p:sp>
          <p:nvSpPr>
            <p:cNvPr id="3" name="Trapezoid 2"/>
            <p:cNvSpPr/>
            <p:nvPr/>
          </p:nvSpPr>
          <p:spPr>
            <a:xfrm flipV="1">
              <a:off x="5638800" y="4495800"/>
              <a:ext cx="3048000" cy="15240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912529" y="4343400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763623" y="4343400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7599270" y="4353965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8447926" y="4345189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7169134" y="4645870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4557898" y="4572000"/>
              <a:ext cx="1044383" cy="166548"/>
            </a:xfrm>
            <a:custGeom>
              <a:avLst/>
              <a:gdLst>
                <a:gd name="connsiteX0" fmla="*/ 0 w 1044383"/>
                <a:gd name="connsiteY0" fmla="*/ 186964 h 186964"/>
                <a:gd name="connsiteX1" fmla="*/ 0 w 1044383"/>
                <a:gd name="connsiteY1" fmla="*/ 0 h 186964"/>
                <a:gd name="connsiteX2" fmla="*/ 1044383 w 1044383"/>
                <a:gd name="connsiteY2" fmla="*/ 6447 h 18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4383" h="186964">
                  <a:moveTo>
                    <a:pt x="0" y="186964"/>
                  </a:moveTo>
                  <a:lnTo>
                    <a:pt x="0" y="0"/>
                  </a:lnTo>
                  <a:lnTo>
                    <a:pt x="1044383" y="6447"/>
                  </a:lnTo>
                </a:path>
              </a:pathLst>
            </a:custGeom>
            <a:ln>
              <a:solidFill>
                <a:srgbClr val="149FEB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1200" y="4438941"/>
              <a:ext cx="28036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Arial"/>
                  <a:cs typeface="Arial"/>
                </a:rPr>
                <a:t>0                     1                     2                    3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50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/>
      <p:bldP spid="59" grpId="0"/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Size Tradeoffs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610600" cy="2286000"/>
          </a:xfrm>
        </p:spPr>
        <p:txBody>
          <a:bodyPr>
            <a:normAutofit fontScale="92500"/>
          </a:bodyPr>
          <a:lstStyle/>
          <a:p>
            <a:pPr marL="176213" indent="-168275"/>
            <a:r>
              <a:rPr lang="en-US" dirty="0" smtClean="0"/>
              <a:t>Larger block sizes…</a:t>
            </a:r>
          </a:p>
          <a:p>
            <a:pPr lvl="1"/>
            <a:r>
              <a:rPr lang="en-US" dirty="0" smtClean="0"/>
              <a:t>Take advantage of spatial locality</a:t>
            </a:r>
          </a:p>
          <a:p>
            <a:pPr lvl="1"/>
            <a:r>
              <a:rPr lang="en-US" dirty="0" smtClean="0"/>
              <a:t>Incur larger miss penalty since it takes longer to transfer the block into the cache</a:t>
            </a:r>
          </a:p>
          <a:p>
            <a:pPr lvl="1"/>
            <a:r>
              <a:rPr lang="en-US" dirty="0" smtClean="0"/>
              <a:t>Can increase the average hit time and miss rate</a:t>
            </a:r>
          </a:p>
          <a:p>
            <a:pPr marL="176213" indent="-168275"/>
            <a:r>
              <a:rPr lang="en-US" dirty="0" smtClean="0"/>
              <a:t>Average Access Time (AMAT) = </a:t>
            </a:r>
            <a:r>
              <a:rPr lang="en-US" dirty="0" err="1" smtClean="0"/>
              <a:t>HitTime</a:t>
            </a:r>
            <a:r>
              <a:rPr lang="en-US" dirty="0" smtClean="0"/>
              <a:t> + </a:t>
            </a:r>
            <a:r>
              <a:rPr lang="en-US" dirty="0" err="1" smtClean="0"/>
              <a:t>MissPenalty</a:t>
            </a:r>
            <a:r>
              <a:rPr lang="en-US" dirty="0" smtClean="0"/>
              <a:t>*MR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565046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Block Size</a:t>
            </a:r>
            <a:endParaRPr lang="en-US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0658" y="3745468"/>
            <a:ext cx="2143942" cy="1893332"/>
            <a:chOff x="370658" y="3745468"/>
            <a:chExt cx="2143942" cy="1893332"/>
          </a:xfrm>
        </p:grpSpPr>
        <p:grpSp>
          <p:nvGrpSpPr>
            <p:cNvPr id="6" name="Group 12"/>
            <p:cNvGrpSpPr/>
            <p:nvPr/>
          </p:nvGrpSpPr>
          <p:grpSpPr>
            <a:xfrm>
              <a:off x="990600" y="4114800"/>
              <a:ext cx="1524000" cy="1524000"/>
              <a:chOff x="1600200" y="4648200"/>
              <a:chExt cx="1524000" cy="152400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600200" y="6172200"/>
                <a:ext cx="152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1600200" y="4648200"/>
                <a:ext cx="0" cy="152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70658" y="3745468"/>
              <a:ext cx="1320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Miss Penalty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990600" y="4572000"/>
              <a:ext cx="1371600" cy="38100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019800" y="3733800"/>
            <a:ext cx="2845499" cy="2274332"/>
            <a:chOff x="6019800" y="3733800"/>
            <a:chExt cx="2845499" cy="2274332"/>
          </a:xfrm>
        </p:grpSpPr>
        <p:grpSp>
          <p:nvGrpSpPr>
            <p:cNvPr id="8" name="Group 20"/>
            <p:cNvGrpSpPr/>
            <p:nvPr/>
          </p:nvGrpSpPr>
          <p:grpSpPr>
            <a:xfrm>
              <a:off x="6359796" y="4103132"/>
              <a:ext cx="1524000" cy="1524000"/>
              <a:chOff x="1600200" y="4648200"/>
              <a:chExt cx="1524000" cy="152400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1600200" y="6172200"/>
                <a:ext cx="152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600200" y="4648200"/>
                <a:ext cx="0" cy="152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6019800" y="3733800"/>
              <a:ext cx="788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AMAT</a:t>
              </a:r>
              <a:endParaRPr lang="en-US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69396" y="5638800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Block Size</a:t>
              </a:r>
              <a:endParaRPr lang="en-US" dirty="0">
                <a:latin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477000" y="4667250"/>
              <a:ext cx="1228725" cy="757237"/>
            </a:xfrm>
            <a:custGeom>
              <a:avLst/>
              <a:gdLst>
                <a:gd name="connsiteX0" fmla="*/ 0 w 1228725"/>
                <a:gd name="connsiteY0" fmla="*/ 0 h 757237"/>
                <a:gd name="connsiteX1" fmla="*/ 314325 w 1228725"/>
                <a:gd name="connsiteY1" fmla="*/ 647700 h 757237"/>
                <a:gd name="connsiteX2" fmla="*/ 790575 w 1228725"/>
                <a:gd name="connsiteY2" fmla="*/ 657225 h 757237"/>
                <a:gd name="connsiteX3" fmla="*/ 1228725 w 1228725"/>
                <a:gd name="connsiteY3" fmla="*/ 285750 h 75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725" h="757237">
                  <a:moveTo>
                    <a:pt x="0" y="0"/>
                  </a:moveTo>
                  <a:cubicBezTo>
                    <a:pt x="91281" y="269081"/>
                    <a:pt x="182563" y="538163"/>
                    <a:pt x="314325" y="647700"/>
                  </a:cubicBezTo>
                  <a:cubicBezTo>
                    <a:pt x="446087" y="757237"/>
                    <a:pt x="638175" y="717550"/>
                    <a:pt x="790575" y="657225"/>
                  </a:cubicBezTo>
                  <a:cubicBezTo>
                    <a:pt x="942975" y="596900"/>
                    <a:pt x="1085850" y="441325"/>
                    <a:pt x="1228725" y="285750"/>
                  </a:cubicBezTo>
                </a:path>
              </a:pathLst>
            </a:cu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53969" y="4124980"/>
              <a:ext cx="18113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Increased miss penalty</a:t>
              </a:r>
              <a:br>
                <a:rPr lang="en-US" sz="1400" dirty="0" smtClean="0">
                  <a:latin typeface="+mn-lt"/>
                </a:rPr>
              </a:br>
              <a:r>
                <a:rPr lang="en-US" sz="1400" dirty="0" smtClean="0">
                  <a:latin typeface="+mn-lt"/>
                </a:rPr>
                <a:t>and miss rate</a:t>
              </a:r>
              <a:endParaRPr lang="en-US" sz="1400" dirty="0">
                <a:latin typeface="+mn-lt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7543800" y="4648200"/>
              <a:ext cx="1524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762143" y="3733800"/>
            <a:ext cx="3105257" cy="2274332"/>
            <a:chOff x="2590800" y="3733800"/>
            <a:chExt cx="3105257" cy="2274332"/>
          </a:xfrm>
        </p:grpSpPr>
        <p:grpSp>
          <p:nvGrpSpPr>
            <p:cNvPr id="7" name="Group 15"/>
            <p:cNvGrpSpPr/>
            <p:nvPr/>
          </p:nvGrpSpPr>
          <p:grpSpPr>
            <a:xfrm>
              <a:off x="3210742" y="4103132"/>
              <a:ext cx="1524000" cy="1524000"/>
              <a:chOff x="1600200" y="4648200"/>
              <a:chExt cx="1524000" cy="152400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600200" y="6172200"/>
                <a:ext cx="152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600200" y="4648200"/>
                <a:ext cx="0" cy="152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590800" y="3733800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Miss Ratio</a:t>
              </a:r>
              <a:endParaRPr lang="en-US" dirty="0"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20342" y="5638800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Block Size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3318421" y="4486275"/>
              <a:ext cx="1304925" cy="808037"/>
            </a:xfrm>
            <a:custGeom>
              <a:avLst/>
              <a:gdLst>
                <a:gd name="connsiteX0" fmla="*/ 0 w 1304925"/>
                <a:gd name="connsiteY0" fmla="*/ 0 h 808037"/>
                <a:gd name="connsiteX1" fmla="*/ 304800 w 1304925"/>
                <a:gd name="connsiteY1" fmla="*/ 733425 h 808037"/>
                <a:gd name="connsiteX2" fmla="*/ 1304925 w 1304925"/>
                <a:gd name="connsiteY2" fmla="*/ 447675 h 80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4925" h="808037">
                  <a:moveTo>
                    <a:pt x="0" y="0"/>
                  </a:moveTo>
                  <a:cubicBezTo>
                    <a:pt x="43656" y="329406"/>
                    <a:pt x="87313" y="658813"/>
                    <a:pt x="304800" y="733425"/>
                  </a:cubicBezTo>
                  <a:cubicBezTo>
                    <a:pt x="522287" y="808037"/>
                    <a:pt x="913606" y="627856"/>
                    <a:pt x="1304925" y="447675"/>
                  </a:cubicBezTo>
                </a:path>
              </a:pathLst>
            </a:cu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27946" y="4188023"/>
              <a:ext cx="18309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Exploits spatial locality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23941" y="4900136"/>
              <a:ext cx="117211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Fewer blocks,</a:t>
              </a:r>
              <a:br>
                <a:rPr lang="en-US" sz="1400" dirty="0" smtClean="0">
                  <a:latin typeface="+mn-lt"/>
                </a:rPr>
              </a:br>
              <a:r>
                <a:rPr lang="en-US" sz="1400" dirty="0" smtClean="0">
                  <a:latin typeface="+mn-lt"/>
                </a:rPr>
                <a:t>compromises</a:t>
              </a:r>
              <a:r>
                <a:rPr lang="en-US" sz="1400" smtClean="0">
                  <a:latin typeface="+mn-lt"/>
                </a:rPr>
                <a:t/>
              </a:r>
              <a:br>
                <a:rPr lang="en-US" sz="1400" smtClean="0">
                  <a:latin typeface="+mn-lt"/>
                </a:rPr>
              </a:br>
              <a:r>
                <a:rPr lang="en-US" sz="1400" smtClean="0">
                  <a:latin typeface="+mn-lt"/>
                </a:rPr>
                <a:t>locality</a:t>
              </a:r>
              <a:endParaRPr lang="en-US" sz="1400" dirty="0">
                <a:latin typeface="+mn-lt"/>
              </a:endParaRPr>
            </a:p>
          </p:txBody>
        </p:sp>
        <p:cxnSp>
          <p:nvCxnSpPr>
            <p:cNvPr id="36" name="Straight Connector 35"/>
            <p:cNvCxnSpPr>
              <a:stCxn id="31" idx="1"/>
            </p:cNvCxnSpPr>
            <p:nvPr/>
          </p:nvCxnSpPr>
          <p:spPr>
            <a:xfrm flipH="1" flipV="1">
              <a:off x="4343401" y="5105400"/>
              <a:ext cx="180540" cy="16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429000" y="4495800"/>
              <a:ext cx="3048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553200" y="4724400"/>
            <a:ext cx="900269" cy="990600"/>
            <a:chOff x="6553200" y="4724400"/>
            <a:chExt cx="900269" cy="9906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977624" y="5029200"/>
              <a:ext cx="0" cy="68580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53200" y="4724400"/>
              <a:ext cx="9002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n-lt"/>
                </a:rPr>
                <a:t>~64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17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Technologies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Technologies have vastly different tradeoffs between capacity, access latency, bandwidth, energy, and cost</a:t>
            </a:r>
          </a:p>
          <a:p>
            <a:pPr lvl="1"/>
            <a:r>
              <a:rPr lang="en-US" sz="2400" dirty="0" smtClean="0"/>
              <a:t>… and logically, different applications</a:t>
            </a:r>
            <a:endParaRPr lang="en-US" sz="2400" dirty="0"/>
          </a:p>
        </p:txBody>
      </p:sp>
      <p:graphicFrame>
        <p:nvGraphicFramePr>
          <p:cNvPr id="88577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59691"/>
              </p:ext>
            </p:extLst>
          </p:nvPr>
        </p:nvGraphicFramePr>
        <p:xfrm>
          <a:off x="533400" y="3071811"/>
          <a:ext cx="7086600" cy="256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/>
                <a:gridCol w="1771650"/>
                <a:gridCol w="1771650"/>
                <a:gridCol w="177165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Capacity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Latency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Cost/GB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Register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1000s of bits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$$$$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SRAM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~10 KB-10 MB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1-10 ns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~$1000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DRAM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~10 GB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 ns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~$10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Flash*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~100 GB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100 us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~$1</a:t>
                      </a: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Hard disk*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~1 TB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 ms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~$0.10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533400" y="3494507"/>
            <a:ext cx="7086600" cy="38100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3400" y="3886140"/>
            <a:ext cx="7086600" cy="9144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3400" y="4829115"/>
            <a:ext cx="7086600" cy="8382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18307" y="4572000"/>
            <a:ext cx="14318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 smtClean="0">
              <a:solidFill>
                <a:srgbClr val="C00000"/>
              </a:solidFill>
              <a:latin typeface="+mn-lt"/>
            </a:endParaRP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+mn-lt"/>
              </a:rPr>
              <a:t>I/O</a:t>
            </a:r>
            <a:br>
              <a:rPr lang="en-US" sz="2000" b="1" dirty="0" smtClean="0">
                <a:solidFill>
                  <a:srgbClr val="C00000"/>
                </a:solidFill>
                <a:latin typeface="+mn-lt"/>
              </a:rPr>
            </a:br>
            <a:r>
              <a:rPr lang="en-US" sz="2000" b="1" dirty="0" smtClean="0">
                <a:solidFill>
                  <a:srgbClr val="C00000"/>
                </a:solidFill>
                <a:latin typeface="+mn-lt"/>
              </a:rPr>
              <a:t>subsystem</a:t>
            </a:r>
            <a:endParaRPr lang="en-US" sz="2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92250" y="4038600"/>
            <a:ext cx="1368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+mn-lt"/>
              </a:rPr>
              <a:t>Memory</a:t>
            </a:r>
            <a:br>
              <a:rPr lang="en-US" sz="2000" b="1" dirty="0" smtClean="0">
                <a:solidFill>
                  <a:srgbClr val="00B050"/>
                </a:solidFill>
                <a:latin typeface="+mn-lt"/>
              </a:rPr>
            </a:br>
            <a:r>
              <a:rPr lang="en-US" sz="2000" b="1" dirty="0" smtClean="0">
                <a:solidFill>
                  <a:srgbClr val="00B050"/>
                </a:solidFill>
                <a:latin typeface="+mn-lt"/>
              </a:rPr>
              <a:t>Hierarchy</a:t>
            </a:r>
            <a:endParaRPr lang="en-US" sz="2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87440" y="3333690"/>
            <a:ext cx="1369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  <a:latin typeface="+mn-lt"/>
              </a:rPr>
              <a:t>Processor</a:t>
            </a:r>
            <a:br>
              <a:rPr lang="en-US" sz="2000" b="1" dirty="0" smtClean="0">
                <a:solidFill>
                  <a:srgbClr val="00B0F0"/>
                </a:solidFill>
                <a:latin typeface="+mn-lt"/>
              </a:rPr>
            </a:br>
            <a:r>
              <a:rPr lang="en-US" sz="2000" b="1" dirty="0" err="1" smtClean="0">
                <a:solidFill>
                  <a:srgbClr val="00B0F0"/>
                </a:solidFill>
                <a:latin typeface="+mn-lt"/>
              </a:rPr>
              <a:t>Datapath</a:t>
            </a:r>
            <a:endParaRPr lang="en-US" sz="20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000" y="5715000"/>
            <a:ext cx="492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* non-volatile (retains contents when powered off)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30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28600" y="1524439"/>
            <a:ext cx="5473700" cy="2514600"/>
            <a:chOff x="144" y="1068"/>
            <a:chExt cx="3448" cy="1584"/>
          </a:xfrm>
        </p:grpSpPr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1128" y="1068"/>
              <a:ext cx="2464" cy="15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144" y="1104"/>
              <a:ext cx="780" cy="90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28600" indent="-228600"/>
              <a:r>
                <a:rPr lang="en-US" b="0" dirty="0">
                  <a:latin typeface="+mn-lt"/>
                </a:rPr>
                <a:t>Loop A:</a:t>
              </a:r>
            </a:p>
            <a:p>
              <a:pPr marL="228600" indent="-228600"/>
              <a:r>
                <a:rPr lang="en-US" b="0" dirty="0">
                  <a:latin typeface="+mn-lt"/>
                </a:rPr>
                <a:t>   </a:t>
              </a:r>
              <a:r>
                <a:rPr lang="en-US" b="0" dirty="0" err="1">
                  <a:latin typeface="+mn-lt"/>
                </a:rPr>
                <a:t>Pgm</a:t>
              </a:r>
              <a:r>
                <a:rPr lang="en-US" b="0" dirty="0">
                  <a:latin typeface="+mn-lt"/>
                </a:rPr>
                <a:t> at 1024, data at 37:</a:t>
              </a:r>
            </a:p>
          </p:txBody>
        </p:sp>
      </p:grpSp>
      <p:sp>
        <p:nvSpPr>
          <p:cNvPr id="11267" name="Rectangle 15"/>
          <p:cNvSpPr>
            <a:spLocks noGrp="1" noChangeArrowheads="1"/>
          </p:cNvSpPr>
          <p:nvPr>
            <p:ph type="title"/>
          </p:nvPr>
        </p:nvSpPr>
        <p:spPr>
          <a:xfrm>
            <a:off x="76200" y="198438"/>
            <a:ext cx="88392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Direct-Mapped Cache Problem: Conflict Misses</a:t>
            </a:r>
            <a:endParaRPr lang="en-US" sz="3200" dirty="0" smtClean="0">
              <a:latin typeface="+mn-lt"/>
            </a:endParaRPr>
          </a:p>
        </p:txBody>
      </p:sp>
      <p:sp>
        <p:nvSpPr>
          <p:cNvPr id="11268" name="Rectangle 16"/>
          <p:cNvSpPr>
            <a:spLocks noChangeArrowheads="1"/>
          </p:cNvSpPr>
          <p:nvPr/>
        </p:nvSpPr>
        <p:spPr bwMode="auto">
          <a:xfrm>
            <a:off x="5791200" y="1535787"/>
            <a:ext cx="3276600" cy="2274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28600" indent="-228600" eaLnBrk="1" hangingPunct="1">
              <a:lnSpc>
                <a:spcPct val="115000"/>
              </a:lnSpc>
            </a:pPr>
            <a:r>
              <a:rPr lang="en-US" sz="1800" dirty="0">
                <a:latin typeface="+mj-lt"/>
              </a:rPr>
              <a:t>Assume:</a:t>
            </a:r>
          </a:p>
          <a:p>
            <a:pPr marL="228600" indent="-228600" eaLnBrk="1" hangingPunct="1">
              <a:lnSpc>
                <a:spcPct val="115000"/>
              </a:lnSpc>
            </a:pPr>
            <a:r>
              <a:rPr lang="en-US" dirty="0">
                <a:latin typeface="+mj-lt"/>
              </a:rPr>
              <a:t>  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1024-line DM cache</a:t>
            </a:r>
          </a:p>
          <a:p>
            <a:pPr marL="228600" indent="-228600" eaLnBrk="1" hangingPunct="1">
              <a:lnSpc>
                <a:spcPct val="115000"/>
              </a:lnSpc>
            </a:pPr>
            <a:r>
              <a:rPr lang="en-US" dirty="0">
                <a:latin typeface="+mj-lt"/>
              </a:rPr>
              <a:t>  </a:t>
            </a:r>
            <a:r>
              <a:rPr lang="en-US" sz="1800" dirty="0">
                <a:latin typeface="+mj-lt"/>
              </a:rPr>
              <a:t> Block size = 1 word</a:t>
            </a:r>
            <a:endParaRPr lang="en-US" dirty="0" smtClean="0">
              <a:latin typeface="+mj-lt"/>
            </a:endParaRPr>
          </a:p>
          <a:p>
            <a:pPr marL="228600" indent="-228600" eaLnBrk="1" hangingPunct="1">
              <a:lnSpc>
                <a:spcPct val="115000"/>
              </a:lnSpc>
            </a:pPr>
            <a:r>
              <a:rPr lang="en-US" sz="1800" dirty="0" smtClean="0">
                <a:latin typeface="+mj-lt"/>
              </a:rPr>
              <a:t>Consider looping code, in </a:t>
            </a:r>
            <a:r>
              <a:rPr lang="en-US" sz="1800" dirty="0">
                <a:latin typeface="+mj-lt"/>
              </a:rPr>
              <a:t>steady </a:t>
            </a:r>
            <a:r>
              <a:rPr lang="en-US" sz="1800" dirty="0" smtClean="0">
                <a:latin typeface="+mj-lt"/>
              </a:rPr>
              <a:t>state</a:t>
            </a:r>
          </a:p>
          <a:p>
            <a:pPr marL="228600" indent="-228600" eaLnBrk="1" hangingPunct="1">
              <a:lnSpc>
                <a:spcPct val="115000"/>
              </a:lnSpc>
            </a:pPr>
            <a:r>
              <a:rPr lang="en-US" sz="1800" dirty="0" smtClean="0">
                <a:latin typeface="+mj-lt"/>
              </a:rPr>
              <a:t>Assume WORD, </a:t>
            </a:r>
            <a:r>
              <a:rPr lang="en-US" sz="1800" dirty="0">
                <a:latin typeface="+mj-lt"/>
              </a:rPr>
              <a:t>not BYTE, </a:t>
            </a:r>
            <a:r>
              <a:rPr lang="en-US" sz="1800" dirty="0" smtClean="0">
                <a:latin typeface="+mj-lt"/>
              </a:rPr>
              <a:t>addressing</a:t>
            </a:r>
            <a:endParaRPr lang="en-US" sz="1800" dirty="0">
              <a:latin typeface="+mj-lt"/>
            </a:endParaRPr>
          </a:p>
        </p:txBody>
      </p:sp>
      <p:sp>
        <p:nvSpPr>
          <p:cNvPr id="11269" name="Rectangle 17"/>
          <p:cNvSpPr>
            <a:spLocks noChangeArrowheads="1"/>
          </p:cNvSpPr>
          <p:nvPr/>
        </p:nvSpPr>
        <p:spPr bwMode="auto">
          <a:xfrm>
            <a:off x="1790700" y="882650"/>
            <a:ext cx="1130300" cy="30982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algn="ctr"/>
            <a:r>
              <a:rPr lang="en-US" dirty="0" smtClean="0">
                <a:latin typeface="+mn-lt"/>
              </a:rPr>
              <a:t>Word</a:t>
            </a:r>
            <a:endParaRPr lang="en-US" dirty="0">
              <a:latin typeface="+mn-lt"/>
            </a:endParaRPr>
          </a:p>
          <a:p>
            <a:pPr marL="228600" indent="-228600" algn="ctr"/>
            <a:r>
              <a:rPr lang="en-US" dirty="0">
                <a:latin typeface="+mn-lt"/>
              </a:rPr>
              <a:t>Address</a:t>
            </a:r>
          </a:p>
          <a:p>
            <a:pPr marL="228600" indent="-228600" algn="ctr"/>
            <a:endParaRPr lang="en-US" b="0" dirty="0">
              <a:latin typeface="+mn-lt"/>
            </a:endParaRPr>
          </a:p>
          <a:p>
            <a:pPr marL="228600" indent="-228600" algn="ctr"/>
            <a:r>
              <a:rPr lang="en-US" sz="1600" b="0" dirty="0">
                <a:latin typeface="+mn-lt"/>
              </a:rPr>
              <a:t>1024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37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1025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38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1026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39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1024</a:t>
            </a:r>
          </a:p>
          <a:p>
            <a:pPr marL="228600" indent="-228600" algn="ctr"/>
            <a:r>
              <a:rPr lang="en-US" sz="1600" dirty="0">
                <a:latin typeface="+mn-lt"/>
              </a:rPr>
              <a:t>37</a:t>
            </a:r>
            <a:endParaRPr lang="en-US" sz="1600" b="0" dirty="0">
              <a:latin typeface="+mn-lt"/>
            </a:endParaRPr>
          </a:p>
          <a:p>
            <a:pPr marL="228600" indent="-228600" algn="ctr"/>
            <a:r>
              <a:rPr lang="is-IS" sz="1600" b="0" dirty="0" smtClean="0">
                <a:latin typeface="+mn-lt"/>
              </a:rPr>
              <a:t>…</a:t>
            </a:r>
            <a:endParaRPr lang="en-US" sz="1600" b="0" dirty="0" smtClean="0">
              <a:latin typeface="+mn-lt"/>
            </a:endParaRPr>
          </a:p>
        </p:txBody>
      </p:sp>
      <p:sp>
        <p:nvSpPr>
          <p:cNvPr id="11270" name="Rectangle 18"/>
          <p:cNvSpPr>
            <a:spLocks noChangeArrowheads="1"/>
          </p:cNvSpPr>
          <p:nvPr/>
        </p:nvSpPr>
        <p:spPr bwMode="auto">
          <a:xfrm>
            <a:off x="3200400" y="882650"/>
            <a:ext cx="1130300" cy="30982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algn="ctr"/>
            <a:r>
              <a:rPr lang="en-US" dirty="0">
                <a:latin typeface="+mn-lt"/>
              </a:rPr>
              <a:t>Cache</a:t>
            </a:r>
          </a:p>
          <a:p>
            <a:pPr marL="228600" indent="-228600" algn="ctr"/>
            <a:r>
              <a:rPr lang="en-US" b="0" dirty="0" smtClean="0">
                <a:latin typeface="+mn-lt"/>
              </a:rPr>
              <a:t>Line index</a:t>
            </a:r>
            <a:endParaRPr lang="en-US" b="0" dirty="0">
              <a:latin typeface="+mn-lt"/>
            </a:endParaRPr>
          </a:p>
          <a:p>
            <a:pPr marL="228600" indent="-228600" algn="ctr"/>
            <a:endParaRPr lang="en-US" b="0" dirty="0">
              <a:latin typeface="+mn-lt"/>
            </a:endParaRPr>
          </a:p>
          <a:p>
            <a:pPr marL="228600" indent="-228600" algn="ctr"/>
            <a:r>
              <a:rPr lang="en-US" sz="1600" b="0" dirty="0">
                <a:latin typeface="+mn-lt"/>
              </a:rPr>
              <a:t>0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37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1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38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2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39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0</a:t>
            </a:r>
          </a:p>
          <a:p>
            <a:pPr marL="228600" indent="-228600" algn="ctr"/>
            <a:r>
              <a:rPr lang="en-US" sz="1600" b="0" dirty="0" smtClean="0">
                <a:latin typeface="+mn-lt"/>
              </a:rPr>
              <a:t>37</a:t>
            </a:r>
          </a:p>
          <a:p>
            <a:pPr marL="228600" indent="-228600" algn="ctr"/>
            <a:endParaRPr lang="en-US" sz="1600" b="0" dirty="0">
              <a:latin typeface="+mn-lt"/>
            </a:endParaRPr>
          </a:p>
        </p:txBody>
      </p:sp>
      <p:sp>
        <p:nvSpPr>
          <p:cNvPr id="11271" name="Rectangle 19"/>
          <p:cNvSpPr>
            <a:spLocks noChangeArrowheads="1"/>
          </p:cNvSpPr>
          <p:nvPr/>
        </p:nvSpPr>
        <p:spPr bwMode="auto">
          <a:xfrm>
            <a:off x="4572000" y="882650"/>
            <a:ext cx="1130300" cy="285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algn="ctr"/>
            <a:r>
              <a:rPr lang="en-US" dirty="0">
                <a:latin typeface="+mn-lt"/>
              </a:rPr>
              <a:t>Hit/</a:t>
            </a:r>
          </a:p>
          <a:p>
            <a:pPr marL="228600" indent="-228600" algn="ctr"/>
            <a:r>
              <a:rPr lang="en-US" dirty="0">
                <a:latin typeface="+mn-lt"/>
              </a:rPr>
              <a:t>Miss</a:t>
            </a:r>
          </a:p>
          <a:p>
            <a:pPr marL="228600" indent="-228600" algn="ctr"/>
            <a:endParaRPr lang="en-US" b="0" dirty="0">
              <a:latin typeface="+mn-lt"/>
            </a:endParaRP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dirty="0">
                <a:latin typeface="+mn-lt"/>
              </a:rPr>
              <a:t>HIT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91200" y="4315859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Inflexible mapping (each address can only be in one cache location) </a:t>
            </a:r>
            <a:r>
              <a:rPr lang="en-US" dirty="0" smtClean="0">
                <a:latin typeface="+mj-lt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Conflict misses!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600" y="4114800"/>
            <a:ext cx="5473700" cy="2515042"/>
            <a:chOff x="228600" y="4114800"/>
            <a:chExt cx="5473700" cy="2515042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228600" y="4115241"/>
              <a:ext cx="5473700" cy="2514601"/>
              <a:chOff x="144" y="2700"/>
              <a:chExt cx="3448" cy="1584"/>
            </a:xfrm>
          </p:grpSpPr>
          <p:sp>
            <p:nvSpPr>
              <p:cNvPr id="11282" name="Rectangle 4"/>
              <p:cNvSpPr>
                <a:spLocks noChangeArrowheads="1"/>
              </p:cNvSpPr>
              <p:nvPr/>
            </p:nvSpPr>
            <p:spPr bwMode="auto">
              <a:xfrm>
                <a:off x="1128" y="2700"/>
                <a:ext cx="2464" cy="158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83" name="Rectangle 5"/>
              <p:cNvSpPr>
                <a:spLocks noChangeArrowheads="1"/>
              </p:cNvSpPr>
              <p:nvPr/>
            </p:nvSpPr>
            <p:spPr bwMode="auto">
              <a:xfrm>
                <a:off x="144" y="2768"/>
                <a:ext cx="780" cy="90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3500" tIns="25400" rIns="63500" bIns="25400">
                <a:spAutoFit/>
              </a:bodyPr>
              <a:lstStyle/>
              <a:p>
                <a:pPr marL="228600" indent="-228600"/>
                <a:r>
                  <a:rPr lang="en-US" b="0" dirty="0">
                    <a:latin typeface="+mn-lt"/>
                  </a:rPr>
                  <a:t>Loop B:</a:t>
                </a:r>
              </a:p>
              <a:p>
                <a:pPr marL="228600" indent="-228600"/>
                <a:r>
                  <a:rPr lang="en-US" b="0" dirty="0">
                    <a:latin typeface="+mn-lt"/>
                  </a:rPr>
                  <a:t>   </a:t>
                </a:r>
                <a:r>
                  <a:rPr lang="en-US" b="0" dirty="0" err="1">
                    <a:latin typeface="+mn-lt"/>
                  </a:rPr>
                  <a:t>Pgm</a:t>
                </a:r>
                <a:r>
                  <a:rPr lang="en-US" b="0" dirty="0">
                    <a:latin typeface="+mn-lt"/>
                  </a:rPr>
                  <a:t> at 1024, data at 2048:</a:t>
                </a:r>
              </a:p>
            </p:txBody>
          </p:sp>
        </p:grp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1765300" y="4114800"/>
              <a:ext cx="1130300" cy="25135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28600" indent="-228600" algn="ctr"/>
              <a:endParaRPr lang="en-US" sz="1600" b="0" dirty="0">
                <a:latin typeface="+mn-lt"/>
              </a:endParaRP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1024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2048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1025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2049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1026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2050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1024</a:t>
              </a:r>
            </a:p>
            <a:p>
              <a:pPr marL="228600" indent="-228600" algn="ctr"/>
              <a:r>
                <a:rPr lang="en-US" sz="1600" dirty="0">
                  <a:latin typeface="+mn-lt"/>
                </a:rPr>
                <a:t>2048</a:t>
              </a:r>
              <a:endParaRPr lang="en-US" sz="1600" b="0" dirty="0">
                <a:latin typeface="+mn-lt"/>
              </a:endParaRP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...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200400" y="4114800"/>
              <a:ext cx="1130300" cy="2267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28600" indent="-228600" algn="ctr"/>
              <a:endParaRPr lang="en-US" sz="1600" b="0" dirty="0">
                <a:latin typeface="+mn-lt"/>
              </a:endParaRP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0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0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2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2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0</a:t>
              </a:r>
            </a:p>
            <a:p>
              <a:pPr marL="228600" indent="-228600" algn="ctr"/>
              <a:r>
                <a:rPr lang="en-US" sz="1600" dirty="0">
                  <a:latin typeface="+mn-lt"/>
                </a:rPr>
                <a:t>0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547061" y="4114800"/>
              <a:ext cx="1130300" cy="2267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28600" indent="-228600" algn="ctr"/>
              <a:endParaRPr lang="en-US" sz="1600" b="0" dirty="0">
                <a:latin typeface="+mn-lt"/>
              </a:endParaRP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dirty="0">
                  <a:latin typeface="+mn-lt"/>
                </a:rPr>
                <a:t>MISS</a:t>
              </a:r>
              <a:endParaRPr lang="en-US" sz="1600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32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Fully-Associative Cache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7630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Opposite extreme: Any address can be in any location</a:t>
            </a:r>
          </a:p>
          <a:p>
            <a:pPr lvl="1"/>
            <a:r>
              <a:rPr lang="en-US" dirty="0" smtClean="0"/>
              <a:t>No cache index!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Flexible</a:t>
            </a:r>
            <a:r>
              <a:rPr lang="en-US" dirty="0" smtClean="0"/>
              <a:t> (no conflict misses)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Expensive</a:t>
            </a:r>
            <a:r>
              <a:rPr lang="en-US" dirty="0" smtClean="0"/>
              <a:t>: Must compare tags of all entries in parallel to find matching one (can do this in hardware, this is called a CAM)</a:t>
            </a:r>
            <a:endParaRPr lang="en-US" dirty="0"/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295400" y="5791200"/>
            <a:ext cx="3854824" cy="304800"/>
            <a:chOff x="1728" y="288"/>
            <a:chExt cx="3072" cy="192"/>
          </a:xfrm>
        </p:grpSpPr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1824" y="432"/>
              <a:ext cx="2880" cy="48"/>
              <a:chOff x="1968" y="1776"/>
              <a:chExt cx="2880" cy="192"/>
            </a:xfrm>
          </p:grpSpPr>
          <p:sp>
            <p:nvSpPr>
              <p:cNvPr id="16" name="Line 34"/>
              <p:cNvSpPr>
                <a:spLocks noChangeShapeType="1"/>
              </p:cNvSpPr>
              <p:nvPr/>
            </p:nvSpPr>
            <p:spPr bwMode="auto">
              <a:xfrm flipV="1">
                <a:off x="19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5"/>
              <p:cNvSpPr>
                <a:spLocks noChangeShapeType="1"/>
              </p:cNvSpPr>
              <p:nvPr/>
            </p:nvSpPr>
            <p:spPr bwMode="auto">
              <a:xfrm flipV="1">
                <a:off x="20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6"/>
              <p:cNvSpPr>
                <a:spLocks noChangeShapeType="1"/>
              </p:cNvSpPr>
              <p:nvPr/>
            </p:nvSpPr>
            <p:spPr bwMode="auto">
              <a:xfrm flipV="1">
                <a:off x="21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7"/>
              <p:cNvSpPr>
                <a:spLocks noChangeShapeType="1"/>
              </p:cNvSpPr>
              <p:nvPr/>
            </p:nvSpPr>
            <p:spPr bwMode="auto">
              <a:xfrm flipV="1">
                <a:off x="22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38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39"/>
              <p:cNvSpPr>
                <a:spLocks noChangeShapeType="1"/>
              </p:cNvSpPr>
              <p:nvPr/>
            </p:nvSpPr>
            <p:spPr bwMode="auto">
              <a:xfrm flipV="1">
                <a:off x="24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40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41"/>
              <p:cNvSpPr>
                <a:spLocks noChangeShapeType="1"/>
              </p:cNvSpPr>
              <p:nvPr/>
            </p:nvSpPr>
            <p:spPr bwMode="auto">
              <a:xfrm flipV="1">
                <a:off x="264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42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43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4"/>
              <p:cNvSpPr>
                <a:spLocks noChangeShapeType="1"/>
              </p:cNvSpPr>
              <p:nvPr/>
            </p:nvSpPr>
            <p:spPr bwMode="auto">
              <a:xfrm flipV="1">
                <a:off x="292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5"/>
              <p:cNvSpPr>
                <a:spLocks noChangeShapeType="1"/>
              </p:cNvSpPr>
              <p:nvPr/>
            </p:nvSpPr>
            <p:spPr bwMode="auto">
              <a:xfrm flipV="1">
                <a:off x="302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46"/>
              <p:cNvSpPr>
                <a:spLocks noChangeShapeType="1"/>
              </p:cNvSpPr>
              <p:nvPr/>
            </p:nvSpPr>
            <p:spPr bwMode="auto">
              <a:xfrm flipV="1">
                <a:off x="312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47"/>
              <p:cNvSpPr>
                <a:spLocks noChangeShapeType="1"/>
              </p:cNvSpPr>
              <p:nvPr/>
            </p:nvSpPr>
            <p:spPr bwMode="auto">
              <a:xfrm flipV="1">
                <a:off x="321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48"/>
              <p:cNvSpPr>
                <a:spLocks noChangeShapeType="1"/>
              </p:cNvSpPr>
              <p:nvPr/>
            </p:nvSpPr>
            <p:spPr bwMode="auto">
              <a:xfrm flipV="1">
                <a:off x="331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49"/>
              <p:cNvSpPr>
                <a:spLocks noChangeShapeType="1"/>
              </p:cNvSpPr>
              <p:nvPr/>
            </p:nvSpPr>
            <p:spPr bwMode="auto">
              <a:xfrm flipV="1">
                <a:off x="340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50"/>
              <p:cNvSpPr>
                <a:spLocks noChangeShapeType="1"/>
              </p:cNvSpPr>
              <p:nvPr/>
            </p:nvSpPr>
            <p:spPr bwMode="auto">
              <a:xfrm flipV="1">
                <a:off x="350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51"/>
              <p:cNvSpPr>
                <a:spLocks noChangeShapeType="1"/>
              </p:cNvSpPr>
              <p:nvPr/>
            </p:nvSpPr>
            <p:spPr bwMode="auto">
              <a:xfrm flipV="1">
                <a:off x="360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52"/>
              <p:cNvSpPr>
                <a:spLocks noChangeShapeType="1"/>
              </p:cNvSpPr>
              <p:nvPr/>
            </p:nvSpPr>
            <p:spPr bwMode="auto">
              <a:xfrm flipV="1">
                <a:off x="369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53"/>
              <p:cNvSpPr>
                <a:spLocks noChangeShapeType="1"/>
              </p:cNvSpPr>
              <p:nvPr/>
            </p:nvSpPr>
            <p:spPr bwMode="auto">
              <a:xfrm flipV="1">
                <a:off x="379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54"/>
              <p:cNvSpPr>
                <a:spLocks noChangeShapeType="1"/>
              </p:cNvSpPr>
              <p:nvPr/>
            </p:nvSpPr>
            <p:spPr bwMode="auto">
              <a:xfrm flipV="1">
                <a:off x="388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55"/>
              <p:cNvSpPr>
                <a:spLocks noChangeShapeType="1"/>
              </p:cNvSpPr>
              <p:nvPr/>
            </p:nvSpPr>
            <p:spPr bwMode="auto">
              <a:xfrm flipV="1">
                <a:off x="398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56"/>
              <p:cNvSpPr>
                <a:spLocks noChangeShapeType="1"/>
              </p:cNvSpPr>
              <p:nvPr/>
            </p:nvSpPr>
            <p:spPr bwMode="auto">
              <a:xfrm flipV="1">
                <a:off x="408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57"/>
              <p:cNvSpPr>
                <a:spLocks noChangeShapeType="1"/>
              </p:cNvSpPr>
              <p:nvPr/>
            </p:nvSpPr>
            <p:spPr bwMode="auto">
              <a:xfrm flipV="1">
                <a:off x="417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58"/>
              <p:cNvSpPr>
                <a:spLocks noChangeShapeType="1"/>
              </p:cNvSpPr>
              <p:nvPr/>
            </p:nvSpPr>
            <p:spPr bwMode="auto">
              <a:xfrm flipV="1">
                <a:off x="427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59"/>
              <p:cNvSpPr>
                <a:spLocks noChangeShapeType="1"/>
              </p:cNvSpPr>
              <p:nvPr/>
            </p:nvSpPr>
            <p:spPr bwMode="auto">
              <a:xfrm flipV="1">
                <a:off x="43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0"/>
              <p:cNvSpPr>
                <a:spLocks noChangeShapeType="1"/>
              </p:cNvSpPr>
              <p:nvPr/>
            </p:nvSpPr>
            <p:spPr bwMode="auto">
              <a:xfrm flipV="1">
                <a:off x="44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1"/>
              <p:cNvSpPr>
                <a:spLocks noChangeShapeType="1"/>
              </p:cNvSpPr>
              <p:nvPr/>
            </p:nvSpPr>
            <p:spPr bwMode="auto">
              <a:xfrm flipV="1">
                <a:off x="45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2"/>
              <p:cNvSpPr>
                <a:spLocks noChangeShapeType="1"/>
              </p:cNvSpPr>
              <p:nvPr/>
            </p:nvSpPr>
            <p:spPr bwMode="auto">
              <a:xfrm flipV="1">
                <a:off x="46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3"/>
              <p:cNvSpPr>
                <a:spLocks noChangeShapeType="1"/>
              </p:cNvSpPr>
              <p:nvPr/>
            </p:nvSpPr>
            <p:spPr bwMode="auto">
              <a:xfrm flipV="1">
                <a:off x="47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4"/>
              <p:cNvSpPr>
                <a:spLocks noChangeShapeType="1"/>
              </p:cNvSpPr>
              <p:nvPr/>
            </p:nvSpPr>
            <p:spPr bwMode="auto">
              <a:xfrm flipV="1">
                <a:off x="48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Rectangle 65"/>
            <p:cNvSpPr>
              <a:spLocks noChangeArrowheads="1"/>
            </p:cNvSpPr>
            <p:nvPr/>
          </p:nvSpPr>
          <p:spPr bwMode="auto">
            <a:xfrm>
              <a:off x="1728" y="288"/>
              <a:ext cx="307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4693024" y="5791200"/>
            <a:ext cx="457200" cy="30480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11648" y="5791200"/>
            <a:ext cx="3381375" cy="3048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19612" y="5421868"/>
            <a:ext cx="209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32-bit BYTE address</a:t>
            </a:r>
            <a:endParaRPr lang="en-US" dirty="0">
              <a:latin typeface="+mn-lt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810001" y="4191000"/>
            <a:ext cx="6857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72"/>
          <p:cNvSpPr>
            <a:spLocks noChangeArrowheads="1"/>
          </p:cNvSpPr>
          <p:nvPr/>
        </p:nvSpPr>
        <p:spPr bwMode="auto">
          <a:xfrm>
            <a:off x="3429001" y="3990975"/>
            <a:ext cx="380999" cy="3810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dirty="0" smtClean="0"/>
              <a:t>=?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3124200" y="4419600"/>
            <a:ext cx="1371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810000" y="4648200"/>
            <a:ext cx="6857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124200" y="4876800"/>
            <a:ext cx="137160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72"/>
          <p:cNvSpPr>
            <a:spLocks noChangeArrowheads="1"/>
          </p:cNvSpPr>
          <p:nvPr/>
        </p:nvSpPr>
        <p:spPr bwMode="auto">
          <a:xfrm>
            <a:off x="3429000" y="4457700"/>
            <a:ext cx="380999" cy="3810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dirty="0" smtClean="0"/>
              <a:t>=?</a:t>
            </a:r>
            <a:endParaRPr lang="en-US" dirty="0"/>
          </a:p>
        </p:txBody>
      </p:sp>
      <p:sp>
        <p:nvSpPr>
          <p:cNvPr id="71" name="Oval 72"/>
          <p:cNvSpPr>
            <a:spLocks noChangeArrowheads="1"/>
          </p:cNvSpPr>
          <p:nvPr/>
        </p:nvSpPr>
        <p:spPr bwMode="auto">
          <a:xfrm>
            <a:off x="2743200" y="4229100"/>
            <a:ext cx="380999" cy="3810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dirty="0" smtClean="0"/>
              <a:t>=?</a:t>
            </a:r>
            <a:endParaRPr lang="en-US" dirty="0"/>
          </a:p>
        </p:txBody>
      </p:sp>
      <p:sp>
        <p:nvSpPr>
          <p:cNvPr id="72" name="Oval 72"/>
          <p:cNvSpPr>
            <a:spLocks noChangeArrowheads="1"/>
          </p:cNvSpPr>
          <p:nvPr/>
        </p:nvSpPr>
        <p:spPr bwMode="auto">
          <a:xfrm>
            <a:off x="2743200" y="4695825"/>
            <a:ext cx="380999" cy="3810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dirty="0" smtClean="0"/>
              <a:t>=?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286000" y="4648200"/>
            <a:ext cx="1143001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286000" y="4191000"/>
            <a:ext cx="1143001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286000" y="4876800"/>
            <a:ext cx="45720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286000" y="4419600"/>
            <a:ext cx="457201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286000" y="4191000"/>
            <a:ext cx="0" cy="160020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38400" y="6076890"/>
            <a:ext cx="98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Tag bits</a:t>
            </a:r>
            <a:endParaRPr lang="en-US" sz="20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419600" y="6096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+mn-lt"/>
              </a:rPr>
              <a:t>Offset bits</a:t>
            </a:r>
            <a:endParaRPr lang="en-US" sz="20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61137" y="35930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Tag</a:t>
            </a:r>
            <a:endParaRPr lang="en-US" dirty="0">
              <a:latin typeface="+mn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275914" y="3429000"/>
            <a:ext cx="62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Valid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bit</a:t>
            </a:r>
            <a:endParaRPr lang="en-US" dirty="0">
              <a:latin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867400" y="3593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  <p:sp>
        <p:nvSpPr>
          <p:cNvPr id="93" name="TextBox 92"/>
          <p:cNvSpPr txBox="1"/>
          <p:nvPr/>
        </p:nvSpPr>
        <p:spPr>
          <a:xfrm rot="5400000">
            <a:off x="6084585" y="5017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4777517" y="5017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5463317" y="5017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6834917" y="5017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7620253" y="5017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8370585" y="5017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4800600" y="5412530"/>
            <a:ext cx="4128902" cy="454870"/>
            <a:chOff x="4557898" y="4343400"/>
            <a:chExt cx="4128902" cy="454870"/>
          </a:xfrm>
        </p:grpSpPr>
        <p:sp>
          <p:nvSpPr>
            <p:cNvPr id="70" name="Trapezoid 69"/>
            <p:cNvSpPr/>
            <p:nvPr/>
          </p:nvSpPr>
          <p:spPr>
            <a:xfrm flipV="1">
              <a:off x="5638800" y="4495800"/>
              <a:ext cx="3048000" cy="15240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5912529" y="4343400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6763623" y="4343400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99270" y="4353965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8447926" y="4345189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7169134" y="4645870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81"/>
            <p:cNvSpPr/>
            <p:nvPr/>
          </p:nvSpPr>
          <p:spPr>
            <a:xfrm>
              <a:off x="4557898" y="4572000"/>
              <a:ext cx="1044383" cy="166548"/>
            </a:xfrm>
            <a:custGeom>
              <a:avLst/>
              <a:gdLst>
                <a:gd name="connsiteX0" fmla="*/ 0 w 1044383"/>
                <a:gd name="connsiteY0" fmla="*/ 186964 h 186964"/>
                <a:gd name="connsiteX1" fmla="*/ 0 w 1044383"/>
                <a:gd name="connsiteY1" fmla="*/ 0 h 186964"/>
                <a:gd name="connsiteX2" fmla="*/ 1044383 w 1044383"/>
                <a:gd name="connsiteY2" fmla="*/ 6447 h 18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4383" h="186964">
                  <a:moveTo>
                    <a:pt x="0" y="186964"/>
                  </a:moveTo>
                  <a:lnTo>
                    <a:pt x="0" y="0"/>
                  </a:lnTo>
                  <a:lnTo>
                    <a:pt x="1044383" y="6447"/>
                  </a:lnTo>
                </a:path>
              </a:pathLst>
            </a:custGeom>
            <a:ln>
              <a:solidFill>
                <a:srgbClr val="149FEB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91200" y="4438941"/>
              <a:ext cx="28036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Arial"/>
                  <a:cs typeface="Arial"/>
                </a:rPr>
                <a:t>0                     1                     2                    3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4495800" y="4114800"/>
            <a:ext cx="8382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495800" y="4343400"/>
            <a:ext cx="8382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495800" y="4572000"/>
            <a:ext cx="8382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495800" y="4800600"/>
            <a:ext cx="8382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486400" y="4114800"/>
            <a:ext cx="2286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867400" y="41148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629400" y="41148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391400" y="41148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153400" y="41148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486400" y="4343400"/>
            <a:ext cx="2286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486400" y="4572000"/>
            <a:ext cx="2286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486400" y="4800600"/>
            <a:ext cx="2286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867400" y="43434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629400" y="43434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391400" y="43434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153400" y="43434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867400" y="45720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629400" y="45720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391400" y="45720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153400" y="45720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867400" y="48006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629400" y="48006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391400" y="48006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153400" y="48006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8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N-way Set-Associative Cache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839200" cy="5257800"/>
          </a:xfrm>
        </p:spPr>
        <p:txBody>
          <a:bodyPr>
            <a:normAutofit/>
          </a:bodyPr>
          <a:lstStyle/>
          <a:p>
            <a:pPr marL="285750" indent="-169863"/>
            <a:r>
              <a:rPr lang="en-US" sz="2000" dirty="0" smtClean="0"/>
              <a:t>Compromise between direct-mapped and fully associative</a:t>
            </a:r>
          </a:p>
          <a:p>
            <a:pPr marL="514350" lvl="1"/>
            <a:r>
              <a:rPr lang="en-US" dirty="0" smtClean="0"/>
              <a:t>Nomenclature:</a:t>
            </a:r>
          </a:p>
          <a:p>
            <a:pPr marL="739775" lvl="2"/>
            <a:r>
              <a:rPr lang="en-US" dirty="0" smtClean="0"/>
              <a:t># Rows = # Sets</a:t>
            </a:r>
          </a:p>
          <a:p>
            <a:pPr marL="739775" lvl="2"/>
            <a:r>
              <a:rPr lang="en-US" dirty="0" smtClean="0"/>
              <a:t># Columns = # Ways</a:t>
            </a:r>
          </a:p>
          <a:p>
            <a:pPr marL="739775" lvl="2"/>
            <a:r>
              <a:rPr lang="en-US" dirty="0" smtClean="0"/>
              <a:t>Set size = #ways</a:t>
            </a:r>
            <a:br>
              <a:rPr lang="en-US" dirty="0" smtClean="0"/>
            </a:br>
            <a:r>
              <a:rPr lang="en-US" dirty="0" smtClean="0"/>
              <a:t>= “set associativity”</a:t>
            </a:r>
            <a:br>
              <a:rPr lang="en-US" dirty="0" smtClean="0"/>
            </a:br>
            <a:r>
              <a:rPr lang="en-US" dirty="0" smtClean="0"/>
              <a:t>(e.g., 4-way </a:t>
            </a:r>
            <a:r>
              <a:rPr lang="en-US" dirty="0" smtClean="0">
                <a:sym typeface="Wingdings" pitchFamily="2" charset="2"/>
              </a:rPr>
              <a:t> 4 entries/set</a:t>
            </a:r>
            <a:r>
              <a:rPr lang="en-US" dirty="0" smtClean="0"/>
              <a:t>)</a:t>
            </a:r>
          </a:p>
          <a:p>
            <a:pPr marL="514350" lvl="1"/>
            <a:r>
              <a:rPr lang="en-US" dirty="0" smtClean="0"/>
              <a:t>compare all tags from all</a:t>
            </a:r>
            <a:br>
              <a:rPr lang="en-US" dirty="0" smtClean="0"/>
            </a:br>
            <a:r>
              <a:rPr lang="en-US" dirty="0" smtClean="0"/>
              <a:t>ways in parallel</a:t>
            </a:r>
          </a:p>
          <a:p>
            <a:pPr lvl="1"/>
            <a:endParaRPr lang="en-US" dirty="0" smtClean="0"/>
          </a:p>
          <a:p>
            <a:pPr marL="285750" indent="-169863"/>
            <a:r>
              <a:rPr lang="en-US" sz="2000" dirty="0" smtClean="0"/>
              <a:t>An N-way cache can be seen as:</a:t>
            </a:r>
          </a:p>
          <a:p>
            <a:pPr lvl="1"/>
            <a:r>
              <a:rPr lang="en-US" dirty="0" smtClean="0"/>
              <a:t>N direct-mapped caches in parallel</a:t>
            </a:r>
            <a:br>
              <a:rPr lang="en-US" dirty="0" smtClean="0"/>
            </a:br>
            <a:endParaRPr lang="en-US" dirty="0" smtClean="0"/>
          </a:p>
          <a:p>
            <a:pPr marL="285750" indent="-169863"/>
            <a:r>
              <a:rPr lang="en-US" sz="2000" dirty="0" smtClean="0"/>
              <a:t>Direct-mapped and fully-associative are just special cases of N-way set-associative</a:t>
            </a:r>
          </a:p>
        </p:txBody>
      </p:sp>
      <p:grpSp>
        <p:nvGrpSpPr>
          <p:cNvPr id="6" name="Group 54"/>
          <p:cNvGrpSpPr/>
          <p:nvPr/>
        </p:nvGrpSpPr>
        <p:grpSpPr>
          <a:xfrm>
            <a:off x="4800600" y="2293741"/>
            <a:ext cx="803275" cy="1585912"/>
            <a:chOff x="4683125" y="1919288"/>
            <a:chExt cx="1147763" cy="183038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Rectangle 60"/>
            <p:cNvSpPr>
              <a:spLocks noChangeArrowheads="1"/>
            </p:cNvSpPr>
            <p:nvPr/>
          </p:nvSpPr>
          <p:spPr bwMode="auto">
            <a:xfrm rot="5400000">
              <a:off x="4341813" y="2266950"/>
              <a:ext cx="1824037" cy="1141413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1"/>
            <p:cNvSpPr>
              <a:spLocks noChangeShapeType="1"/>
            </p:cNvSpPr>
            <p:nvPr/>
          </p:nvSpPr>
          <p:spPr bwMode="auto">
            <a:xfrm rot="5400000" flipV="1">
              <a:off x="5259388" y="1577975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2"/>
            <p:cNvSpPr>
              <a:spLocks noChangeShapeType="1"/>
            </p:cNvSpPr>
            <p:nvPr/>
          </p:nvSpPr>
          <p:spPr bwMode="auto">
            <a:xfrm rot="5400000" flipV="1">
              <a:off x="5259388" y="18049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3"/>
            <p:cNvSpPr>
              <a:spLocks noChangeShapeType="1"/>
            </p:cNvSpPr>
            <p:nvPr/>
          </p:nvSpPr>
          <p:spPr bwMode="auto">
            <a:xfrm rot="5400000" flipV="1">
              <a:off x="5259388" y="20335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4"/>
            <p:cNvSpPr>
              <a:spLocks noChangeShapeType="1"/>
            </p:cNvSpPr>
            <p:nvPr/>
          </p:nvSpPr>
          <p:spPr bwMode="auto">
            <a:xfrm rot="5400000" flipV="1">
              <a:off x="5259388" y="22621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 rot="5400000" flipV="1">
              <a:off x="5259388" y="24892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66"/>
            <p:cNvSpPr>
              <a:spLocks noChangeShapeType="1"/>
            </p:cNvSpPr>
            <p:nvPr/>
          </p:nvSpPr>
          <p:spPr bwMode="auto">
            <a:xfrm rot="5400000" flipV="1">
              <a:off x="5259388" y="27178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67"/>
            <p:cNvSpPr>
              <a:spLocks noChangeShapeType="1"/>
            </p:cNvSpPr>
            <p:nvPr/>
          </p:nvSpPr>
          <p:spPr bwMode="auto">
            <a:xfrm rot="5400000" flipV="1">
              <a:off x="5259388" y="29464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8"/>
            <p:cNvSpPr>
              <a:spLocks noChangeShapeType="1"/>
            </p:cNvSpPr>
            <p:nvPr/>
          </p:nvSpPr>
          <p:spPr bwMode="auto">
            <a:xfrm rot="5400000">
              <a:off x="4205827" y="2830513"/>
              <a:ext cx="1824037" cy="158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Arc 162"/>
          <p:cNvSpPr>
            <a:spLocks/>
          </p:cNvSpPr>
          <p:nvPr/>
        </p:nvSpPr>
        <p:spPr bwMode="auto">
          <a:xfrm rot="5400000">
            <a:off x="6577013" y="2935090"/>
            <a:ext cx="469900" cy="101600"/>
          </a:xfrm>
          <a:custGeom>
            <a:avLst/>
            <a:gdLst>
              <a:gd name="T0" fmla="*/ 0 w 21628"/>
              <a:gd name="T1" fmla="*/ 0 h 21600"/>
              <a:gd name="T2" fmla="*/ 2147483647 w 21628"/>
              <a:gd name="T3" fmla="*/ 2147483647 h 21600"/>
              <a:gd name="T4" fmla="*/ 2147483647 w 21628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8"/>
              <a:gd name="T10" fmla="*/ 0 h 21600"/>
              <a:gd name="T11" fmla="*/ 21628 w 216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8" h="21600" fill="none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</a:path>
              <a:path w="21628" h="21600" stroke="0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  <a:lnTo>
                  <a:pt x="2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Arc 164"/>
          <p:cNvSpPr>
            <a:spLocks/>
          </p:cNvSpPr>
          <p:nvPr/>
        </p:nvSpPr>
        <p:spPr bwMode="auto">
          <a:xfrm rot="5400000">
            <a:off x="6577806" y="3389909"/>
            <a:ext cx="468313" cy="101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Arc 166"/>
          <p:cNvSpPr>
            <a:spLocks/>
          </p:cNvSpPr>
          <p:nvPr/>
        </p:nvSpPr>
        <p:spPr bwMode="auto">
          <a:xfrm rot="5400000">
            <a:off x="6673057" y="3839171"/>
            <a:ext cx="455612" cy="101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Arc 168"/>
          <p:cNvSpPr>
            <a:spLocks/>
          </p:cNvSpPr>
          <p:nvPr/>
        </p:nvSpPr>
        <p:spPr bwMode="auto">
          <a:xfrm rot="5400000">
            <a:off x="6665913" y="2477890"/>
            <a:ext cx="469900" cy="1016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2" y="21599"/>
                </a:moveTo>
                <a:cubicBezTo>
                  <a:pt x="9653" y="21584"/>
                  <a:pt x="-1" y="11918"/>
                  <a:pt x="-1" y="-1"/>
                </a:cubicBezTo>
              </a:path>
              <a:path w="21600" h="21600" stroke="0" extrusionOk="0">
                <a:moveTo>
                  <a:pt x="21572" y="21599"/>
                </a:moveTo>
                <a:cubicBezTo>
                  <a:pt x="9653" y="21584"/>
                  <a:pt x="-1" y="11918"/>
                  <a:pt x="-1" y="-1"/>
                </a:cubicBezTo>
                <a:lnTo>
                  <a:pt x="21600" y="0"/>
                </a:lnTo>
                <a:lnTo>
                  <a:pt x="21572" y="215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55"/>
          <p:cNvGrpSpPr/>
          <p:nvPr/>
        </p:nvGrpSpPr>
        <p:grpSpPr>
          <a:xfrm>
            <a:off x="5832475" y="2293740"/>
            <a:ext cx="803275" cy="1585912"/>
            <a:chOff x="4683125" y="1919288"/>
            <a:chExt cx="1147763" cy="183038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 rot="5400000">
              <a:off x="4341813" y="2266950"/>
              <a:ext cx="1824037" cy="1141413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61"/>
            <p:cNvSpPr>
              <a:spLocks noChangeShapeType="1"/>
            </p:cNvSpPr>
            <p:nvPr/>
          </p:nvSpPr>
          <p:spPr bwMode="auto">
            <a:xfrm rot="5400000" flipV="1">
              <a:off x="5259388" y="1577975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 rot="5400000" flipV="1">
              <a:off x="5259388" y="18049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3"/>
            <p:cNvSpPr>
              <a:spLocks noChangeShapeType="1"/>
            </p:cNvSpPr>
            <p:nvPr/>
          </p:nvSpPr>
          <p:spPr bwMode="auto">
            <a:xfrm rot="5400000" flipV="1">
              <a:off x="5259388" y="20335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4"/>
            <p:cNvSpPr>
              <a:spLocks noChangeShapeType="1"/>
            </p:cNvSpPr>
            <p:nvPr/>
          </p:nvSpPr>
          <p:spPr bwMode="auto">
            <a:xfrm rot="5400000" flipV="1">
              <a:off x="5259388" y="22621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65"/>
            <p:cNvSpPr>
              <a:spLocks noChangeShapeType="1"/>
            </p:cNvSpPr>
            <p:nvPr/>
          </p:nvSpPr>
          <p:spPr bwMode="auto">
            <a:xfrm rot="5400000" flipV="1">
              <a:off x="5259388" y="24892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6"/>
            <p:cNvSpPr>
              <a:spLocks noChangeShapeType="1"/>
            </p:cNvSpPr>
            <p:nvPr/>
          </p:nvSpPr>
          <p:spPr bwMode="auto">
            <a:xfrm rot="5400000" flipV="1">
              <a:off x="5259388" y="27178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7"/>
            <p:cNvSpPr>
              <a:spLocks noChangeShapeType="1"/>
            </p:cNvSpPr>
            <p:nvPr/>
          </p:nvSpPr>
          <p:spPr bwMode="auto">
            <a:xfrm rot="5400000" flipV="1">
              <a:off x="5259388" y="29464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8"/>
            <p:cNvSpPr>
              <a:spLocks noChangeShapeType="1"/>
            </p:cNvSpPr>
            <p:nvPr/>
          </p:nvSpPr>
          <p:spPr bwMode="auto">
            <a:xfrm rot="5400000">
              <a:off x="4146851" y="2830513"/>
              <a:ext cx="1824037" cy="158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65"/>
          <p:cNvGrpSpPr/>
          <p:nvPr/>
        </p:nvGrpSpPr>
        <p:grpSpPr>
          <a:xfrm>
            <a:off x="6858000" y="2293740"/>
            <a:ext cx="803275" cy="1585912"/>
            <a:chOff x="4683125" y="1919288"/>
            <a:chExt cx="1147763" cy="183038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7" name="Rectangle 60"/>
            <p:cNvSpPr>
              <a:spLocks noChangeArrowheads="1"/>
            </p:cNvSpPr>
            <p:nvPr/>
          </p:nvSpPr>
          <p:spPr bwMode="auto">
            <a:xfrm rot="5400000">
              <a:off x="4341813" y="2266950"/>
              <a:ext cx="1824037" cy="1141413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 rot="5400000" flipV="1">
              <a:off x="5259388" y="1577975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 rot="5400000" flipV="1">
              <a:off x="5259388" y="18049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3"/>
            <p:cNvSpPr>
              <a:spLocks noChangeShapeType="1"/>
            </p:cNvSpPr>
            <p:nvPr/>
          </p:nvSpPr>
          <p:spPr bwMode="auto">
            <a:xfrm rot="5400000" flipV="1">
              <a:off x="5259388" y="20335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4"/>
            <p:cNvSpPr>
              <a:spLocks noChangeShapeType="1"/>
            </p:cNvSpPr>
            <p:nvPr/>
          </p:nvSpPr>
          <p:spPr bwMode="auto">
            <a:xfrm rot="5400000" flipV="1">
              <a:off x="5259388" y="22621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5"/>
            <p:cNvSpPr>
              <a:spLocks noChangeShapeType="1"/>
            </p:cNvSpPr>
            <p:nvPr/>
          </p:nvSpPr>
          <p:spPr bwMode="auto">
            <a:xfrm rot="5400000" flipV="1">
              <a:off x="5259388" y="24892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6"/>
            <p:cNvSpPr>
              <a:spLocks noChangeShapeType="1"/>
            </p:cNvSpPr>
            <p:nvPr/>
          </p:nvSpPr>
          <p:spPr bwMode="auto">
            <a:xfrm rot="5400000" flipV="1">
              <a:off x="5259388" y="27178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67"/>
            <p:cNvSpPr>
              <a:spLocks noChangeShapeType="1"/>
            </p:cNvSpPr>
            <p:nvPr/>
          </p:nvSpPr>
          <p:spPr bwMode="auto">
            <a:xfrm rot="5400000" flipV="1">
              <a:off x="5259388" y="29464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8"/>
            <p:cNvSpPr>
              <a:spLocks noChangeShapeType="1"/>
            </p:cNvSpPr>
            <p:nvPr/>
          </p:nvSpPr>
          <p:spPr bwMode="auto">
            <a:xfrm rot="5400000">
              <a:off x="4096948" y="2830513"/>
              <a:ext cx="1824037" cy="158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" name="Left Brace 75"/>
          <p:cNvSpPr/>
          <p:nvPr/>
        </p:nvSpPr>
        <p:spPr>
          <a:xfrm>
            <a:off x="4495800" y="2288977"/>
            <a:ext cx="152400" cy="1600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747944" y="205740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+mn-lt"/>
              </a:rPr>
              <a:t>Tag</a:t>
            </a:r>
            <a:endParaRPr lang="en-US" sz="1400" dirty="0"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19800" y="2057400"/>
            <a:ext cx="729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Data</a:t>
            </a:r>
            <a:endParaRPr lang="en-US" sz="1400" dirty="0">
              <a:latin typeface="+mn-lt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71488" y="206037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+mn-lt"/>
              </a:rPr>
              <a:t>Tag</a:t>
            </a:r>
            <a:endParaRPr lang="en-US" sz="1400" dirty="0">
              <a:latin typeface="+mn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043344" y="2060377"/>
            <a:ext cx="729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Data</a:t>
            </a:r>
            <a:endParaRPr lang="en-US" sz="1400" dirty="0">
              <a:latin typeface="+mn-lt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52975" y="206037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+mn-lt"/>
              </a:rPr>
              <a:t>Tag</a:t>
            </a:r>
            <a:endParaRPr lang="en-US" sz="1400" dirty="0">
              <a:latin typeface="+mn-l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024831" y="2060377"/>
            <a:ext cx="729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Data</a:t>
            </a:r>
            <a:endParaRPr lang="en-US" sz="1400" dirty="0">
              <a:latin typeface="+mn-lt"/>
            </a:endParaRPr>
          </a:p>
        </p:txBody>
      </p:sp>
      <p:sp>
        <p:nvSpPr>
          <p:cNvPr id="83" name="Left Brace 82"/>
          <p:cNvSpPr/>
          <p:nvPr/>
        </p:nvSpPr>
        <p:spPr>
          <a:xfrm rot="16200000">
            <a:off x="6648450" y="2533650"/>
            <a:ext cx="190500" cy="388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186"/>
          <p:cNvSpPr txBox="1">
            <a:spLocks noChangeArrowheads="1"/>
          </p:cNvSpPr>
          <p:nvPr/>
        </p:nvSpPr>
        <p:spPr bwMode="auto">
          <a:xfrm rot="16200000">
            <a:off x="4025891" y="2902470"/>
            <a:ext cx="668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 smtClean="0">
                <a:solidFill>
                  <a:srgbClr val="CC0000"/>
                </a:solidFill>
                <a:latin typeface="+mn-lt"/>
              </a:rPr>
              <a:t>8 sets</a:t>
            </a:r>
            <a:endParaRPr lang="en-US" sz="1600" i="1" u="sng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85" name="Text Box 186"/>
          <p:cNvSpPr txBox="1">
            <a:spLocks noChangeArrowheads="1"/>
          </p:cNvSpPr>
          <p:nvPr/>
        </p:nvSpPr>
        <p:spPr bwMode="auto">
          <a:xfrm>
            <a:off x="6400800" y="4538246"/>
            <a:ext cx="76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4 ways</a:t>
            </a:r>
            <a:endParaRPr lang="en-US" sz="1600" i="1" u="sng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0" name="Arc 162"/>
          <p:cNvSpPr>
            <a:spLocks/>
          </p:cNvSpPr>
          <p:nvPr/>
        </p:nvSpPr>
        <p:spPr bwMode="auto">
          <a:xfrm rot="5400000">
            <a:off x="7588251" y="2922492"/>
            <a:ext cx="469900" cy="101600"/>
          </a:xfrm>
          <a:custGeom>
            <a:avLst/>
            <a:gdLst>
              <a:gd name="T0" fmla="*/ 0 w 21628"/>
              <a:gd name="T1" fmla="*/ 0 h 21600"/>
              <a:gd name="T2" fmla="*/ 2147483647 w 21628"/>
              <a:gd name="T3" fmla="*/ 2147483647 h 21600"/>
              <a:gd name="T4" fmla="*/ 2147483647 w 21628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8"/>
              <a:gd name="T10" fmla="*/ 0 h 21600"/>
              <a:gd name="T11" fmla="*/ 21628 w 216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8" h="21600" fill="none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</a:path>
              <a:path w="21628" h="21600" stroke="0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  <a:lnTo>
                  <a:pt x="2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Arc 164"/>
          <p:cNvSpPr>
            <a:spLocks/>
          </p:cNvSpPr>
          <p:nvPr/>
        </p:nvSpPr>
        <p:spPr bwMode="auto">
          <a:xfrm rot="5400000">
            <a:off x="7589044" y="3377311"/>
            <a:ext cx="468313" cy="101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Arc 168"/>
          <p:cNvSpPr>
            <a:spLocks/>
          </p:cNvSpPr>
          <p:nvPr/>
        </p:nvSpPr>
        <p:spPr bwMode="auto">
          <a:xfrm rot="5400000">
            <a:off x="7677151" y="2465292"/>
            <a:ext cx="469900" cy="1016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2" y="21599"/>
                </a:moveTo>
                <a:cubicBezTo>
                  <a:pt x="9653" y="21584"/>
                  <a:pt x="-1" y="11918"/>
                  <a:pt x="-1" y="-1"/>
                </a:cubicBezTo>
              </a:path>
              <a:path w="21600" h="21600" stroke="0" extrusionOk="0">
                <a:moveTo>
                  <a:pt x="21572" y="21599"/>
                </a:moveTo>
                <a:cubicBezTo>
                  <a:pt x="9653" y="21584"/>
                  <a:pt x="-1" y="11918"/>
                  <a:pt x="-1" y="-1"/>
                </a:cubicBezTo>
                <a:lnTo>
                  <a:pt x="21600" y="0"/>
                </a:lnTo>
                <a:lnTo>
                  <a:pt x="21572" y="215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5" name="Group 65"/>
          <p:cNvGrpSpPr/>
          <p:nvPr/>
        </p:nvGrpSpPr>
        <p:grpSpPr>
          <a:xfrm>
            <a:off x="7869238" y="2281142"/>
            <a:ext cx="803275" cy="1585912"/>
            <a:chOff x="4683125" y="1919288"/>
            <a:chExt cx="1147763" cy="183038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6" name="Rectangle 60"/>
            <p:cNvSpPr>
              <a:spLocks noChangeArrowheads="1"/>
            </p:cNvSpPr>
            <p:nvPr/>
          </p:nvSpPr>
          <p:spPr bwMode="auto">
            <a:xfrm rot="5400000">
              <a:off x="4341813" y="2266950"/>
              <a:ext cx="1824037" cy="1141413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rot="5400000" flipV="1">
              <a:off x="5259388" y="1577975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62"/>
            <p:cNvSpPr>
              <a:spLocks noChangeShapeType="1"/>
            </p:cNvSpPr>
            <p:nvPr/>
          </p:nvSpPr>
          <p:spPr bwMode="auto">
            <a:xfrm rot="5400000" flipV="1">
              <a:off x="5259388" y="18049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63"/>
            <p:cNvSpPr>
              <a:spLocks noChangeShapeType="1"/>
            </p:cNvSpPr>
            <p:nvPr/>
          </p:nvSpPr>
          <p:spPr bwMode="auto">
            <a:xfrm rot="5400000" flipV="1">
              <a:off x="5259388" y="20335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64"/>
            <p:cNvSpPr>
              <a:spLocks noChangeShapeType="1"/>
            </p:cNvSpPr>
            <p:nvPr/>
          </p:nvSpPr>
          <p:spPr bwMode="auto">
            <a:xfrm rot="5400000" flipV="1">
              <a:off x="5259388" y="22621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65"/>
            <p:cNvSpPr>
              <a:spLocks noChangeShapeType="1"/>
            </p:cNvSpPr>
            <p:nvPr/>
          </p:nvSpPr>
          <p:spPr bwMode="auto">
            <a:xfrm rot="5400000" flipV="1">
              <a:off x="5259388" y="24892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66"/>
            <p:cNvSpPr>
              <a:spLocks noChangeShapeType="1"/>
            </p:cNvSpPr>
            <p:nvPr/>
          </p:nvSpPr>
          <p:spPr bwMode="auto">
            <a:xfrm rot="5400000" flipV="1">
              <a:off x="5259388" y="27178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67"/>
            <p:cNvSpPr>
              <a:spLocks noChangeShapeType="1"/>
            </p:cNvSpPr>
            <p:nvPr/>
          </p:nvSpPr>
          <p:spPr bwMode="auto">
            <a:xfrm rot="5400000" flipV="1">
              <a:off x="5259388" y="29464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68"/>
            <p:cNvSpPr>
              <a:spLocks noChangeShapeType="1"/>
            </p:cNvSpPr>
            <p:nvPr/>
          </p:nvSpPr>
          <p:spPr bwMode="auto">
            <a:xfrm rot="5400000">
              <a:off x="4096948" y="2830513"/>
              <a:ext cx="1824037" cy="158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7782726" y="2047779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+mn-lt"/>
              </a:rPr>
              <a:t>Tag</a:t>
            </a:r>
            <a:endParaRPr lang="en-US" sz="1400" dirty="0">
              <a:latin typeface="+mn-l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054582" y="2047779"/>
            <a:ext cx="729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Data</a:t>
            </a:r>
            <a:endParaRPr lang="en-US" sz="1400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44890" y="3886200"/>
            <a:ext cx="238655" cy="419101"/>
            <a:chOff x="5641975" y="4572001"/>
            <a:chExt cx="455612" cy="800100"/>
          </a:xfrm>
        </p:grpSpPr>
        <p:sp>
          <p:nvSpPr>
            <p:cNvPr id="95" name="Oval 33"/>
            <p:cNvSpPr>
              <a:spLocks noChangeArrowheads="1"/>
            </p:cNvSpPr>
            <p:nvPr/>
          </p:nvSpPr>
          <p:spPr bwMode="auto">
            <a:xfrm rot="5400000">
              <a:off x="5641974" y="4916489"/>
              <a:ext cx="455613" cy="45561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96" name="Rectangle 34"/>
            <p:cNvSpPr>
              <a:spLocks noChangeArrowheads="1"/>
            </p:cNvSpPr>
            <p:nvPr/>
          </p:nvSpPr>
          <p:spPr bwMode="auto">
            <a:xfrm>
              <a:off x="5734050" y="4960937"/>
              <a:ext cx="307043" cy="323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</a:rPr>
                <a:t>=?</a:t>
              </a:r>
              <a:endParaRPr lang="en-US" sz="1100" b="0"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 rot="5400000">
              <a:off x="5794375" y="4800601"/>
              <a:ext cx="152400" cy="76200"/>
            </a:xfrm>
            <a:custGeom>
              <a:avLst/>
              <a:gdLst>
                <a:gd name="T0" fmla="*/ 2147483647 w 96"/>
                <a:gd name="T1" fmla="*/ 2147483647 h 48"/>
                <a:gd name="T2" fmla="*/ 0 w 96"/>
                <a:gd name="T3" fmla="*/ 2147483647 h 48"/>
                <a:gd name="T4" fmla="*/ 0 w 96"/>
                <a:gd name="T5" fmla="*/ 2147483647 h 48"/>
                <a:gd name="T6" fmla="*/ 0 w 96"/>
                <a:gd name="T7" fmla="*/ 0 h 48"/>
                <a:gd name="T8" fmla="*/ 2147483647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rot="5400000">
              <a:off x="5772944" y="4666457"/>
              <a:ext cx="1905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855020" y="3886200"/>
            <a:ext cx="238655" cy="419101"/>
            <a:chOff x="5641975" y="4572001"/>
            <a:chExt cx="455612" cy="800100"/>
          </a:xfrm>
        </p:grpSpPr>
        <p:sp>
          <p:nvSpPr>
            <p:cNvPr id="100" name="Oval 33"/>
            <p:cNvSpPr>
              <a:spLocks noChangeArrowheads="1"/>
            </p:cNvSpPr>
            <p:nvPr/>
          </p:nvSpPr>
          <p:spPr bwMode="auto">
            <a:xfrm rot="5400000">
              <a:off x="5641974" y="4916489"/>
              <a:ext cx="455613" cy="45561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01" name="Rectangle 34"/>
            <p:cNvSpPr>
              <a:spLocks noChangeArrowheads="1"/>
            </p:cNvSpPr>
            <p:nvPr/>
          </p:nvSpPr>
          <p:spPr bwMode="auto">
            <a:xfrm>
              <a:off x="5734050" y="4960937"/>
              <a:ext cx="307043" cy="323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</a:rPr>
                <a:t>=?</a:t>
              </a:r>
              <a:endParaRPr lang="en-US" sz="1100" b="0"/>
            </a:p>
          </p:txBody>
        </p:sp>
        <p:sp>
          <p:nvSpPr>
            <p:cNvPr id="102" name="Freeform 36"/>
            <p:cNvSpPr>
              <a:spLocks/>
            </p:cNvSpPr>
            <p:nvPr/>
          </p:nvSpPr>
          <p:spPr bwMode="auto">
            <a:xfrm rot="5400000">
              <a:off x="5794375" y="4800601"/>
              <a:ext cx="152400" cy="76200"/>
            </a:xfrm>
            <a:custGeom>
              <a:avLst/>
              <a:gdLst>
                <a:gd name="T0" fmla="*/ 2147483647 w 96"/>
                <a:gd name="T1" fmla="*/ 2147483647 h 48"/>
                <a:gd name="T2" fmla="*/ 0 w 96"/>
                <a:gd name="T3" fmla="*/ 2147483647 h 48"/>
                <a:gd name="T4" fmla="*/ 0 w 96"/>
                <a:gd name="T5" fmla="*/ 2147483647 h 48"/>
                <a:gd name="T6" fmla="*/ 0 w 96"/>
                <a:gd name="T7" fmla="*/ 0 h 48"/>
                <a:gd name="T8" fmla="*/ 2147483647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03" name="Line 37"/>
            <p:cNvSpPr>
              <a:spLocks noChangeShapeType="1"/>
            </p:cNvSpPr>
            <p:nvPr/>
          </p:nvSpPr>
          <p:spPr bwMode="auto">
            <a:xfrm rot="5400000">
              <a:off x="5772944" y="4666457"/>
              <a:ext cx="1905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865150" y="3886200"/>
            <a:ext cx="238655" cy="419101"/>
            <a:chOff x="5641975" y="4572001"/>
            <a:chExt cx="455612" cy="800100"/>
          </a:xfrm>
        </p:grpSpPr>
        <p:sp>
          <p:nvSpPr>
            <p:cNvPr id="105" name="Oval 33"/>
            <p:cNvSpPr>
              <a:spLocks noChangeArrowheads="1"/>
            </p:cNvSpPr>
            <p:nvPr/>
          </p:nvSpPr>
          <p:spPr bwMode="auto">
            <a:xfrm rot="5400000">
              <a:off x="5641974" y="4916489"/>
              <a:ext cx="455613" cy="45561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06" name="Rectangle 34"/>
            <p:cNvSpPr>
              <a:spLocks noChangeArrowheads="1"/>
            </p:cNvSpPr>
            <p:nvPr/>
          </p:nvSpPr>
          <p:spPr bwMode="auto">
            <a:xfrm>
              <a:off x="5734050" y="4960937"/>
              <a:ext cx="307043" cy="323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</a:rPr>
                <a:t>=?</a:t>
              </a:r>
              <a:endParaRPr lang="en-US" sz="1100" b="0"/>
            </a:p>
          </p:txBody>
        </p:sp>
        <p:sp>
          <p:nvSpPr>
            <p:cNvPr id="107" name="Freeform 36"/>
            <p:cNvSpPr>
              <a:spLocks/>
            </p:cNvSpPr>
            <p:nvPr/>
          </p:nvSpPr>
          <p:spPr bwMode="auto">
            <a:xfrm rot="5400000">
              <a:off x="5794375" y="4800601"/>
              <a:ext cx="152400" cy="76200"/>
            </a:xfrm>
            <a:custGeom>
              <a:avLst/>
              <a:gdLst>
                <a:gd name="T0" fmla="*/ 2147483647 w 96"/>
                <a:gd name="T1" fmla="*/ 2147483647 h 48"/>
                <a:gd name="T2" fmla="*/ 0 w 96"/>
                <a:gd name="T3" fmla="*/ 2147483647 h 48"/>
                <a:gd name="T4" fmla="*/ 0 w 96"/>
                <a:gd name="T5" fmla="*/ 2147483647 h 48"/>
                <a:gd name="T6" fmla="*/ 0 w 96"/>
                <a:gd name="T7" fmla="*/ 0 h 48"/>
                <a:gd name="T8" fmla="*/ 2147483647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08" name="Line 37"/>
            <p:cNvSpPr>
              <a:spLocks noChangeShapeType="1"/>
            </p:cNvSpPr>
            <p:nvPr/>
          </p:nvSpPr>
          <p:spPr bwMode="auto">
            <a:xfrm rot="5400000">
              <a:off x="5772944" y="4666457"/>
              <a:ext cx="1905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875280" y="3873436"/>
            <a:ext cx="238655" cy="419101"/>
            <a:chOff x="5641975" y="4572001"/>
            <a:chExt cx="455612" cy="800100"/>
          </a:xfrm>
        </p:grpSpPr>
        <p:sp>
          <p:nvSpPr>
            <p:cNvPr id="110" name="Oval 33"/>
            <p:cNvSpPr>
              <a:spLocks noChangeArrowheads="1"/>
            </p:cNvSpPr>
            <p:nvPr/>
          </p:nvSpPr>
          <p:spPr bwMode="auto">
            <a:xfrm rot="5400000">
              <a:off x="5641974" y="4916489"/>
              <a:ext cx="455613" cy="45561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11" name="Rectangle 34"/>
            <p:cNvSpPr>
              <a:spLocks noChangeArrowheads="1"/>
            </p:cNvSpPr>
            <p:nvPr/>
          </p:nvSpPr>
          <p:spPr bwMode="auto">
            <a:xfrm>
              <a:off x="5734050" y="4960937"/>
              <a:ext cx="307043" cy="323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</a:rPr>
                <a:t>=?</a:t>
              </a:r>
              <a:endParaRPr lang="en-US" sz="1100" b="0"/>
            </a:p>
          </p:txBody>
        </p:sp>
        <p:sp>
          <p:nvSpPr>
            <p:cNvPr id="112" name="Freeform 36"/>
            <p:cNvSpPr>
              <a:spLocks/>
            </p:cNvSpPr>
            <p:nvPr/>
          </p:nvSpPr>
          <p:spPr bwMode="auto">
            <a:xfrm rot="5400000">
              <a:off x="5794375" y="4800601"/>
              <a:ext cx="152400" cy="76200"/>
            </a:xfrm>
            <a:custGeom>
              <a:avLst/>
              <a:gdLst>
                <a:gd name="T0" fmla="*/ 2147483647 w 96"/>
                <a:gd name="T1" fmla="*/ 2147483647 h 48"/>
                <a:gd name="T2" fmla="*/ 0 w 96"/>
                <a:gd name="T3" fmla="*/ 2147483647 h 48"/>
                <a:gd name="T4" fmla="*/ 0 w 96"/>
                <a:gd name="T5" fmla="*/ 2147483647 h 48"/>
                <a:gd name="T6" fmla="*/ 0 w 96"/>
                <a:gd name="T7" fmla="*/ 0 h 48"/>
                <a:gd name="T8" fmla="*/ 2147483647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13" name="Line 37"/>
            <p:cNvSpPr>
              <a:spLocks noChangeShapeType="1"/>
            </p:cNvSpPr>
            <p:nvPr/>
          </p:nvSpPr>
          <p:spPr bwMode="auto">
            <a:xfrm rot="5400000">
              <a:off x="5772944" y="4666457"/>
              <a:ext cx="1905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7045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N-way Set-Associative Cache</a:t>
            </a:r>
          </a:p>
        </p:txBody>
      </p:sp>
      <p:sp>
        <p:nvSpPr>
          <p:cNvPr id="17410" name="Line 3"/>
          <p:cNvSpPr>
            <a:spLocks noChangeShapeType="1"/>
          </p:cNvSpPr>
          <p:nvPr/>
        </p:nvSpPr>
        <p:spPr bwMode="auto">
          <a:xfrm rot="5400000">
            <a:off x="1331912" y="2378076"/>
            <a:ext cx="112713" cy="11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12888" y="2284413"/>
            <a:ext cx="1106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k</a:t>
            </a:r>
            <a:endParaRPr lang="en-US" sz="2400" b="0" dirty="0">
              <a:latin typeface="+mn-lt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371600" y="6110288"/>
            <a:ext cx="2853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+mn-lt"/>
              </a:rPr>
              <a:t>HIT</a:t>
            </a:r>
            <a:endParaRPr lang="en-US" sz="2400" b="0">
              <a:latin typeface="+mn-lt"/>
            </a:endParaRP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457200" y="5562600"/>
            <a:ext cx="11047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+mn-lt"/>
              </a:rPr>
              <a:t>DATA TO CPU</a:t>
            </a:r>
            <a:endParaRPr lang="en-US" sz="2400" b="0">
              <a:latin typeface="+mn-lt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1100138" y="1066800"/>
            <a:ext cx="17485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n-lt"/>
              </a:rPr>
              <a:t>INCOMING  ADDRESS</a:t>
            </a:r>
            <a:endParaRPr lang="en-US" sz="2400" b="0" dirty="0">
              <a:latin typeface="+mn-lt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5400000">
            <a:off x="1547018" y="1507332"/>
            <a:ext cx="239713" cy="584200"/>
            <a:chOff x="880" y="4581"/>
            <a:chExt cx="151" cy="368"/>
          </a:xfrm>
        </p:grpSpPr>
        <p:sp>
          <p:nvSpPr>
            <p:cNvPr id="17593" name="Arc 10"/>
            <p:cNvSpPr>
              <a:spLocks/>
            </p:cNvSpPr>
            <p:nvPr/>
          </p:nvSpPr>
          <p:spPr bwMode="auto">
            <a:xfrm>
              <a:off x="880" y="4581"/>
              <a:ext cx="76" cy="188"/>
            </a:xfrm>
            <a:custGeom>
              <a:avLst/>
              <a:gdLst>
                <a:gd name="T0" fmla="*/ 0 w 21667"/>
                <a:gd name="T1" fmla="*/ 0 h 21600"/>
                <a:gd name="T2" fmla="*/ 0 w 21667"/>
                <a:gd name="T3" fmla="*/ 0 h 21600"/>
                <a:gd name="T4" fmla="*/ 0 w 2166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67"/>
                <a:gd name="T10" fmla="*/ 0 h 21600"/>
                <a:gd name="T11" fmla="*/ 21667 w 2166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7" h="21600" fill="none" extrusionOk="0">
                  <a:moveTo>
                    <a:pt x="0" y="0"/>
                  </a:moveTo>
                  <a:cubicBezTo>
                    <a:pt x="22" y="0"/>
                    <a:pt x="44" y="-1"/>
                    <a:pt x="67" y="-1"/>
                  </a:cubicBezTo>
                  <a:cubicBezTo>
                    <a:pt x="11996" y="-1"/>
                    <a:pt x="21667" y="9670"/>
                    <a:pt x="21667" y="21600"/>
                  </a:cubicBezTo>
                </a:path>
                <a:path w="21667" h="21600" stroke="0" extrusionOk="0">
                  <a:moveTo>
                    <a:pt x="0" y="0"/>
                  </a:moveTo>
                  <a:cubicBezTo>
                    <a:pt x="22" y="0"/>
                    <a:pt x="44" y="-1"/>
                    <a:pt x="67" y="-1"/>
                  </a:cubicBezTo>
                  <a:cubicBezTo>
                    <a:pt x="11996" y="-1"/>
                    <a:pt x="21667" y="9670"/>
                    <a:pt x="21667" y="21600"/>
                  </a:cubicBezTo>
                  <a:lnTo>
                    <a:pt x="6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94" name="Arc 11"/>
            <p:cNvSpPr>
              <a:spLocks/>
            </p:cNvSpPr>
            <p:nvPr/>
          </p:nvSpPr>
          <p:spPr bwMode="auto">
            <a:xfrm>
              <a:off x="955" y="4761"/>
              <a:ext cx="76" cy="1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 rot="5400000">
            <a:off x="975518" y="1507332"/>
            <a:ext cx="239713" cy="584200"/>
            <a:chOff x="880" y="4941"/>
            <a:chExt cx="151" cy="368"/>
          </a:xfrm>
        </p:grpSpPr>
        <p:sp>
          <p:nvSpPr>
            <p:cNvPr id="17591" name="Arc 13"/>
            <p:cNvSpPr>
              <a:spLocks/>
            </p:cNvSpPr>
            <p:nvPr/>
          </p:nvSpPr>
          <p:spPr bwMode="auto">
            <a:xfrm>
              <a:off x="880" y="5121"/>
              <a:ext cx="76" cy="188"/>
            </a:xfrm>
            <a:custGeom>
              <a:avLst/>
              <a:gdLst>
                <a:gd name="T0" fmla="*/ 0 w 21668"/>
                <a:gd name="T1" fmla="*/ 0 h 21627"/>
                <a:gd name="T2" fmla="*/ 0 w 21668"/>
                <a:gd name="T3" fmla="*/ 0 h 21627"/>
                <a:gd name="T4" fmla="*/ 0 w 21668"/>
                <a:gd name="T5" fmla="*/ 0 h 21627"/>
                <a:gd name="T6" fmla="*/ 0 60000 65536"/>
                <a:gd name="T7" fmla="*/ 0 60000 65536"/>
                <a:gd name="T8" fmla="*/ 0 60000 65536"/>
                <a:gd name="T9" fmla="*/ 0 w 21668"/>
                <a:gd name="T10" fmla="*/ 0 h 21627"/>
                <a:gd name="T11" fmla="*/ 21668 w 21668"/>
                <a:gd name="T12" fmla="*/ 21627 h 216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8" h="21627" fill="none" extrusionOk="0">
                  <a:moveTo>
                    <a:pt x="21667" y="0"/>
                  </a:moveTo>
                  <a:cubicBezTo>
                    <a:pt x="21667" y="9"/>
                    <a:pt x="21668" y="18"/>
                    <a:pt x="21668" y="27"/>
                  </a:cubicBezTo>
                  <a:cubicBezTo>
                    <a:pt x="21668" y="11956"/>
                    <a:pt x="11997" y="21627"/>
                    <a:pt x="68" y="21627"/>
                  </a:cubicBezTo>
                  <a:cubicBezTo>
                    <a:pt x="45" y="21626"/>
                    <a:pt x="22" y="21626"/>
                    <a:pt x="0" y="21626"/>
                  </a:cubicBezTo>
                </a:path>
                <a:path w="21668" h="21627" stroke="0" extrusionOk="0">
                  <a:moveTo>
                    <a:pt x="21667" y="0"/>
                  </a:moveTo>
                  <a:cubicBezTo>
                    <a:pt x="21667" y="9"/>
                    <a:pt x="21668" y="18"/>
                    <a:pt x="21668" y="27"/>
                  </a:cubicBezTo>
                  <a:cubicBezTo>
                    <a:pt x="21668" y="11956"/>
                    <a:pt x="11997" y="21627"/>
                    <a:pt x="68" y="21627"/>
                  </a:cubicBezTo>
                  <a:cubicBezTo>
                    <a:pt x="45" y="21626"/>
                    <a:pt x="22" y="21626"/>
                    <a:pt x="0" y="21626"/>
                  </a:cubicBezTo>
                  <a:lnTo>
                    <a:pt x="68" y="27"/>
                  </a:lnTo>
                  <a:lnTo>
                    <a:pt x="21667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92" name="Arc 14"/>
            <p:cNvSpPr>
              <a:spLocks/>
            </p:cNvSpPr>
            <p:nvPr/>
          </p:nvSpPr>
          <p:spPr bwMode="auto">
            <a:xfrm>
              <a:off x="955" y="4941"/>
              <a:ext cx="76" cy="1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573"/>
                  </a:moveTo>
                  <a:cubicBezTo>
                    <a:pt x="14" y="9654"/>
                    <a:pt x="9681" y="-1"/>
                    <a:pt x="21600" y="-1"/>
                  </a:cubicBezTo>
                </a:path>
                <a:path w="21600" h="21600" stroke="0" extrusionOk="0">
                  <a:moveTo>
                    <a:pt x="0" y="21573"/>
                  </a:moveTo>
                  <a:cubicBezTo>
                    <a:pt x="14" y="9654"/>
                    <a:pt x="9681" y="-1"/>
                    <a:pt x="21600" y="-1"/>
                  </a:cubicBezTo>
                  <a:lnTo>
                    <a:pt x="21600" y="21600"/>
                  </a:lnTo>
                  <a:lnTo>
                    <a:pt x="0" y="21573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 rot="5400000">
            <a:off x="2510631" y="1570832"/>
            <a:ext cx="239713" cy="457200"/>
            <a:chOff x="880" y="4014"/>
            <a:chExt cx="151" cy="288"/>
          </a:xfrm>
        </p:grpSpPr>
        <p:sp>
          <p:nvSpPr>
            <p:cNvPr id="17589" name="Arc 16"/>
            <p:cNvSpPr>
              <a:spLocks/>
            </p:cNvSpPr>
            <p:nvPr/>
          </p:nvSpPr>
          <p:spPr bwMode="auto">
            <a:xfrm>
              <a:off x="880" y="4014"/>
              <a:ext cx="76" cy="148"/>
            </a:xfrm>
            <a:custGeom>
              <a:avLst/>
              <a:gdLst>
                <a:gd name="T0" fmla="*/ 0 w 21653"/>
                <a:gd name="T1" fmla="*/ 0 h 21600"/>
                <a:gd name="T2" fmla="*/ 0 w 21653"/>
                <a:gd name="T3" fmla="*/ 0 h 21600"/>
                <a:gd name="T4" fmla="*/ 0 w 2165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3"/>
                <a:gd name="T10" fmla="*/ 0 h 21600"/>
                <a:gd name="T11" fmla="*/ 21653 w 216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3" h="21600" fill="none" extrusionOk="0">
                  <a:moveTo>
                    <a:pt x="0" y="0"/>
                  </a:moveTo>
                  <a:cubicBezTo>
                    <a:pt x="17" y="0"/>
                    <a:pt x="35" y="-1"/>
                    <a:pt x="53" y="-1"/>
                  </a:cubicBezTo>
                  <a:cubicBezTo>
                    <a:pt x="11982" y="-1"/>
                    <a:pt x="21653" y="9670"/>
                    <a:pt x="21653" y="21600"/>
                  </a:cubicBezTo>
                </a:path>
                <a:path w="21653" h="21600" stroke="0" extrusionOk="0">
                  <a:moveTo>
                    <a:pt x="0" y="0"/>
                  </a:moveTo>
                  <a:cubicBezTo>
                    <a:pt x="17" y="0"/>
                    <a:pt x="35" y="-1"/>
                    <a:pt x="53" y="-1"/>
                  </a:cubicBezTo>
                  <a:cubicBezTo>
                    <a:pt x="11982" y="-1"/>
                    <a:pt x="21653" y="9670"/>
                    <a:pt x="21653" y="21600"/>
                  </a:cubicBezTo>
                  <a:lnTo>
                    <a:pt x="5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90" name="Arc 17"/>
            <p:cNvSpPr>
              <a:spLocks/>
            </p:cNvSpPr>
            <p:nvPr/>
          </p:nvSpPr>
          <p:spPr bwMode="auto">
            <a:xfrm>
              <a:off x="955" y="4154"/>
              <a:ext cx="76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 rot="5400000">
            <a:off x="2053431" y="1570832"/>
            <a:ext cx="239713" cy="457200"/>
            <a:chOff x="880" y="4302"/>
            <a:chExt cx="151" cy="288"/>
          </a:xfrm>
        </p:grpSpPr>
        <p:sp>
          <p:nvSpPr>
            <p:cNvPr id="17587" name="Arc 19"/>
            <p:cNvSpPr>
              <a:spLocks/>
            </p:cNvSpPr>
            <p:nvPr/>
          </p:nvSpPr>
          <p:spPr bwMode="auto">
            <a:xfrm>
              <a:off x="880" y="4442"/>
              <a:ext cx="76" cy="148"/>
            </a:xfrm>
            <a:custGeom>
              <a:avLst/>
              <a:gdLst>
                <a:gd name="T0" fmla="*/ 0 w 21653"/>
                <a:gd name="T1" fmla="*/ 0 h 21627"/>
                <a:gd name="T2" fmla="*/ 0 w 21653"/>
                <a:gd name="T3" fmla="*/ 0 h 21627"/>
                <a:gd name="T4" fmla="*/ 0 w 21653"/>
                <a:gd name="T5" fmla="*/ 0 h 21627"/>
                <a:gd name="T6" fmla="*/ 0 60000 65536"/>
                <a:gd name="T7" fmla="*/ 0 60000 65536"/>
                <a:gd name="T8" fmla="*/ 0 60000 65536"/>
                <a:gd name="T9" fmla="*/ 0 w 21653"/>
                <a:gd name="T10" fmla="*/ 0 h 21627"/>
                <a:gd name="T11" fmla="*/ 21653 w 21653"/>
                <a:gd name="T12" fmla="*/ 21627 h 216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3" h="21627" fill="none" extrusionOk="0">
                  <a:moveTo>
                    <a:pt x="21652" y="0"/>
                  </a:moveTo>
                  <a:cubicBezTo>
                    <a:pt x="21652" y="9"/>
                    <a:pt x="21653" y="18"/>
                    <a:pt x="21653" y="27"/>
                  </a:cubicBezTo>
                  <a:cubicBezTo>
                    <a:pt x="21653" y="11956"/>
                    <a:pt x="11982" y="21627"/>
                    <a:pt x="53" y="21627"/>
                  </a:cubicBezTo>
                  <a:cubicBezTo>
                    <a:pt x="35" y="21626"/>
                    <a:pt x="17" y="21626"/>
                    <a:pt x="0" y="21626"/>
                  </a:cubicBezTo>
                </a:path>
                <a:path w="21653" h="21627" stroke="0" extrusionOk="0">
                  <a:moveTo>
                    <a:pt x="21652" y="0"/>
                  </a:moveTo>
                  <a:cubicBezTo>
                    <a:pt x="21652" y="9"/>
                    <a:pt x="21653" y="18"/>
                    <a:pt x="21653" y="27"/>
                  </a:cubicBezTo>
                  <a:cubicBezTo>
                    <a:pt x="21653" y="11956"/>
                    <a:pt x="11982" y="21627"/>
                    <a:pt x="53" y="21627"/>
                  </a:cubicBezTo>
                  <a:cubicBezTo>
                    <a:pt x="35" y="21626"/>
                    <a:pt x="17" y="21626"/>
                    <a:pt x="0" y="21626"/>
                  </a:cubicBezTo>
                  <a:lnTo>
                    <a:pt x="53" y="27"/>
                  </a:lnTo>
                  <a:lnTo>
                    <a:pt x="21652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88" name="Arc 20"/>
            <p:cNvSpPr>
              <a:spLocks/>
            </p:cNvSpPr>
            <p:nvPr/>
          </p:nvSpPr>
          <p:spPr bwMode="auto">
            <a:xfrm>
              <a:off x="955" y="4302"/>
              <a:ext cx="76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573"/>
                  </a:moveTo>
                  <a:cubicBezTo>
                    <a:pt x="14" y="9654"/>
                    <a:pt x="9681" y="-1"/>
                    <a:pt x="21600" y="-1"/>
                  </a:cubicBezTo>
                </a:path>
                <a:path w="21600" h="21600" stroke="0" extrusionOk="0">
                  <a:moveTo>
                    <a:pt x="0" y="21573"/>
                  </a:moveTo>
                  <a:cubicBezTo>
                    <a:pt x="14" y="9654"/>
                    <a:pt x="9681" y="-1"/>
                    <a:pt x="21600" y="-1"/>
                  </a:cubicBezTo>
                  <a:lnTo>
                    <a:pt x="21600" y="21600"/>
                  </a:lnTo>
                  <a:lnTo>
                    <a:pt x="0" y="21573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7420" name="Rectangle 21"/>
          <p:cNvSpPr>
            <a:spLocks noChangeArrowheads="1"/>
          </p:cNvSpPr>
          <p:nvPr/>
        </p:nvSpPr>
        <p:spPr bwMode="auto">
          <a:xfrm rot="5400000">
            <a:off x="2516188" y="2266950"/>
            <a:ext cx="1824037" cy="1141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22"/>
          <p:cNvSpPr>
            <a:spLocks noChangeShapeType="1"/>
          </p:cNvSpPr>
          <p:nvPr/>
        </p:nvSpPr>
        <p:spPr bwMode="auto">
          <a:xfrm rot="5400000" flipV="1">
            <a:off x="3433763" y="1577975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2" name="Line 23"/>
          <p:cNvSpPr>
            <a:spLocks noChangeShapeType="1"/>
          </p:cNvSpPr>
          <p:nvPr/>
        </p:nvSpPr>
        <p:spPr bwMode="auto">
          <a:xfrm rot="5400000" flipV="1">
            <a:off x="3433763" y="18049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3" name="Line 24"/>
          <p:cNvSpPr>
            <a:spLocks noChangeShapeType="1"/>
          </p:cNvSpPr>
          <p:nvPr/>
        </p:nvSpPr>
        <p:spPr bwMode="auto">
          <a:xfrm rot="5400000" flipV="1">
            <a:off x="3433763" y="20335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25"/>
          <p:cNvSpPr>
            <a:spLocks noChangeShapeType="1"/>
          </p:cNvSpPr>
          <p:nvPr/>
        </p:nvSpPr>
        <p:spPr bwMode="auto">
          <a:xfrm rot="5400000" flipV="1">
            <a:off x="3433763" y="22621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26"/>
          <p:cNvSpPr>
            <a:spLocks noChangeShapeType="1"/>
          </p:cNvSpPr>
          <p:nvPr/>
        </p:nvSpPr>
        <p:spPr bwMode="auto">
          <a:xfrm rot="5400000" flipV="1">
            <a:off x="3433763" y="24892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27"/>
          <p:cNvSpPr>
            <a:spLocks noChangeShapeType="1"/>
          </p:cNvSpPr>
          <p:nvPr/>
        </p:nvSpPr>
        <p:spPr bwMode="auto">
          <a:xfrm rot="5400000" flipV="1">
            <a:off x="3433763" y="27178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28"/>
          <p:cNvSpPr>
            <a:spLocks noChangeShapeType="1"/>
          </p:cNvSpPr>
          <p:nvPr/>
        </p:nvSpPr>
        <p:spPr bwMode="auto">
          <a:xfrm rot="5400000" flipV="1">
            <a:off x="3433763" y="29464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29"/>
          <p:cNvSpPr>
            <a:spLocks noChangeShapeType="1"/>
          </p:cNvSpPr>
          <p:nvPr/>
        </p:nvSpPr>
        <p:spPr bwMode="auto">
          <a:xfrm rot="5400000">
            <a:off x="2365376" y="2830513"/>
            <a:ext cx="18240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Oval 32"/>
          <p:cNvSpPr>
            <a:spLocks noChangeArrowheads="1"/>
          </p:cNvSpPr>
          <p:nvPr/>
        </p:nvSpPr>
        <p:spPr bwMode="auto">
          <a:xfrm rot="5400000">
            <a:off x="2865437" y="4772026"/>
            <a:ext cx="455613" cy="4556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Oval 33"/>
          <p:cNvSpPr>
            <a:spLocks noChangeArrowheads="1"/>
          </p:cNvSpPr>
          <p:nvPr/>
        </p:nvSpPr>
        <p:spPr bwMode="auto">
          <a:xfrm rot="5400000">
            <a:off x="2865437" y="4772026"/>
            <a:ext cx="455613" cy="455612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Rectangle 34"/>
          <p:cNvSpPr>
            <a:spLocks noChangeArrowheads="1"/>
          </p:cNvSpPr>
          <p:nvPr/>
        </p:nvSpPr>
        <p:spPr bwMode="auto">
          <a:xfrm>
            <a:off x="2957513" y="4816475"/>
            <a:ext cx="32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</a:rPr>
              <a:t>=?</a:t>
            </a:r>
            <a:endParaRPr lang="en-US" sz="2400" b="0"/>
          </a:p>
        </p:txBody>
      </p:sp>
      <p:sp>
        <p:nvSpPr>
          <p:cNvPr id="17434" name="Freeform 35"/>
          <p:cNvSpPr>
            <a:spLocks/>
          </p:cNvSpPr>
          <p:nvPr/>
        </p:nvSpPr>
        <p:spPr bwMode="auto">
          <a:xfrm rot="5400000">
            <a:off x="3017838" y="4656138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2147483647 w 96"/>
              <a:gd name="T3" fmla="*/ 2147483647 h 48"/>
              <a:gd name="T4" fmla="*/ 0 w 96"/>
              <a:gd name="T5" fmla="*/ 2147483647 h 48"/>
              <a:gd name="T6" fmla="*/ 0 w 96"/>
              <a:gd name="T7" fmla="*/ 2147483647 h 48"/>
              <a:gd name="T8" fmla="*/ 0 w 96"/>
              <a:gd name="T9" fmla="*/ 2147483647 h 48"/>
              <a:gd name="T10" fmla="*/ 0 w 96"/>
              <a:gd name="T11" fmla="*/ 2147483647 h 48"/>
              <a:gd name="T12" fmla="*/ 0 w 96"/>
              <a:gd name="T13" fmla="*/ 0 h 48"/>
              <a:gd name="T14" fmla="*/ 2147483647 w 96"/>
              <a:gd name="T15" fmla="*/ 2147483647 h 48"/>
              <a:gd name="T16" fmla="*/ 2147483647 w 96"/>
              <a:gd name="T17" fmla="*/ 2147483647 h 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6"/>
              <a:gd name="T28" fmla="*/ 0 h 48"/>
              <a:gd name="T29" fmla="*/ 96 w 96"/>
              <a:gd name="T30" fmla="*/ 48 h 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6" h="48">
                <a:moveTo>
                  <a:pt x="96" y="24"/>
                </a:moveTo>
                <a:lnTo>
                  <a:pt x="48" y="40"/>
                </a:lnTo>
                <a:lnTo>
                  <a:pt x="0" y="48"/>
                </a:lnTo>
                <a:lnTo>
                  <a:pt x="0" y="40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48" y="16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Freeform 36"/>
          <p:cNvSpPr>
            <a:spLocks/>
          </p:cNvSpPr>
          <p:nvPr/>
        </p:nvSpPr>
        <p:spPr bwMode="auto">
          <a:xfrm rot="5400000">
            <a:off x="3017838" y="4656138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Line 37"/>
          <p:cNvSpPr>
            <a:spLocks noChangeShapeType="1"/>
          </p:cNvSpPr>
          <p:nvPr/>
        </p:nvSpPr>
        <p:spPr bwMode="auto">
          <a:xfrm rot="5400000">
            <a:off x="2648746" y="4175920"/>
            <a:ext cx="88423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Freeform 38"/>
          <p:cNvSpPr>
            <a:spLocks/>
          </p:cNvSpPr>
          <p:nvPr/>
        </p:nvSpPr>
        <p:spPr bwMode="auto">
          <a:xfrm rot="5400000">
            <a:off x="3017838" y="6137275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Freeform 39"/>
          <p:cNvSpPr>
            <a:spLocks/>
          </p:cNvSpPr>
          <p:nvPr/>
        </p:nvSpPr>
        <p:spPr bwMode="auto">
          <a:xfrm rot="5400000">
            <a:off x="3017838" y="6137275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Line 40"/>
          <p:cNvSpPr>
            <a:spLocks noChangeShapeType="1"/>
          </p:cNvSpPr>
          <p:nvPr/>
        </p:nvSpPr>
        <p:spPr bwMode="auto">
          <a:xfrm rot="5400000">
            <a:off x="2655094" y="5661819"/>
            <a:ext cx="8731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Freeform 41"/>
          <p:cNvSpPr>
            <a:spLocks/>
          </p:cNvSpPr>
          <p:nvPr/>
        </p:nvSpPr>
        <p:spPr bwMode="auto">
          <a:xfrm rot="5400000">
            <a:off x="3539332" y="5239544"/>
            <a:ext cx="227012" cy="228600"/>
          </a:xfrm>
          <a:custGeom>
            <a:avLst/>
            <a:gdLst>
              <a:gd name="T0" fmla="*/ 0 w 143"/>
              <a:gd name="T1" fmla="*/ 0 h 144"/>
              <a:gd name="T2" fmla="*/ 0 w 143"/>
              <a:gd name="T3" fmla="*/ 2147483647 h 144"/>
              <a:gd name="T4" fmla="*/ 2147483647 w 143"/>
              <a:gd name="T5" fmla="*/ 2147483647 h 144"/>
              <a:gd name="T6" fmla="*/ 0 w 143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144"/>
              <a:gd name="T14" fmla="*/ 143 w 143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144">
                <a:moveTo>
                  <a:pt x="0" y="0"/>
                </a:moveTo>
                <a:lnTo>
                  <a:pt x="0" y="144"/>
                </a:lnTo>
                <a:lnTo>
                  <a:pt x="143" y="72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Freeform 42"/>
          <p:cNvSpPr>
            <a:spLocks/>
          </p:cNvSpPr>
          <p:nvPr/>
        </p:nvSpPr>
        <p:spPr bwMode="auto">
          <a:xfrm rot="5400000">
            <a:off x="3486150" y="526415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2147483647 w 48"/>
              <a:gd name="T7" fmla="*/ 2147483647 h 96"/>
              <a:gd name="T8" fmla="*/ 2147483647 w 48"/>
              <a:gd name="T9" fmla="*/ 2147483647 h 96"/>
              <a:gd name="T10" fmla="*/ 2147483647 w 48"/>
              <a:gd name="T11" fmla="*/ 2147483647 h 96"/>
              <a:gd name="T12" fmla="*/ 0 w 48"/>
              <a:gd name="T13" fmla="*/ 2147483647 h 96"/>
              <a:gd name="T14" fmla="*/ 2147483647 w 48"/>
              <a:gd name="T15" fmla="*/ 2147483647 h 96"/>
              <a:gd name="T16" fmla="*/ 2147483647 w 48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"/>
              <a:gd name="T28" fmla="*/ 0 h 96"/>
              <a:gd name="T29" fmla="*/ 48 w 48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" h="96">
                <a:moveTo>
                  <a:pt x="24" y="0"/>
                </a:moveTo>
                <a:lnTo>
                  <a:pt x="32" y="48"/>
                </a:lnTo>
                <a:lnTo>
                  <a:pt x="48" y="96"/>
                </a:lnTo>
                <a:lnTo>
                  <a:pt x="32" y="96"/>
                </a:lnTo>
                <a:lnTo>
                  <a:pt x="24" y="96"/>
                </a:lnTo>
                <a:lnTo>
                  <a:pt x="8" y="96"/>
                </a:lnTo>
                <a:lnTo>
                  <a:pt x="0" y="96"/>
                </a:lnTo>
                <a:lnTo>
                  <a:pt x="8" y="48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Freeform 43"/>
          <p:cNvSpPr>
            <a:spLocks/>
          </p:cNvSpPr>
          <p:nvPr/>
        </p:nvSpPr>
        <p:spPr bwMode="auto">
          <a:xfrm rot="5400000">
            <a:off x="3486150" y="526415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3" name="Line 44"/>
          <p:cNvSpPr>
            <a:spLocks noChangeShapeType="1"/>
          </p:cNvSpPr>
          <p:nvPr/>
        </p:nvSpPr>
        <p:spPr bwMode="auto">
          <a:xfrm rot="5400000" flipV="1">
            <a:off x="3383756" y="5277644"/>
            <a:ext cx="1588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4" name="Oval 45"/>
          <p:cNvSpPr>
            <a:spLocks noChangeArrowheads="1"/>
          </p:cNvSpPr>
          <p:nvPr/>
        </p:nvSpPr>
        <p:spPr bwMode="auto">
          <a:xfrm rot="5400000">
            <a:off x="3038475" y="5297488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5" name="Freeform 46"/>
          <p:cNvSpPr>
            <a:spLocks/>
          </p:cNvSpPr>
          <p:nvPr/>
        </p:nvSpPr>
        <p:spPr bwMode="auto">
          <a:xfrm rot="5400000">
            <a:off x="3587750" y="5681663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6" name="Freeform 47"/>
          <p:cNvSpPr>
            <a:spLocks/>
          </p:cNvSpPr>
          <p:nvPr/>
        </p:nvSpPr>
        <p:spPr bwMode="auto">
          <a:xfrm rot="5400000">
            <a:off x="3587750" y="5681663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7" name="Line 48"/>
          <p:cNvSpPr>
            <a:spLocks noChangeShapeType="1"/>
          </p:cNvSpPr>
          <p:nvPr/>
        </p:nvSpPr>
        <p:spPr bwMode="auto">
          <a:xfrm rot="5400000">
            <a:off x="3566319" y="5547519"/>
            <a:ext cx="190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8" name="Line 49"/>
          <p:cNvSpPr>
            <a:spLocks noChangeShapeType="1"/>
          </p:cNvSpPr>
          <p:nvPr/>
        </p:nvSpPr>
        <p:spPr bwMode="auto">
          <a:xfrm rot="5400000">
            <a:off x="2915444" y="4480720"/>
            <a:ext cx="14938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9" name="Line 50"/>
          <p:cNvSpPr>
            <a:spLocks noChangeShapeType="1"/>
          </p:cNvSpPr>
          <p:nvPr/>
        </p:nvSpPr>
        <p:spPr bwMode="auto">
          <a:xfrm rot="5400000">
            <a:off x="3206750" y="5229226"/>
            <a:ext cx="1587" cy="227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Line 51"/>
          <p:cNvSpPr>
            <a:spLocks noChangeShapeType="1"/>
          </p:cNvSpPr>
          <p:nvPr/>
        </p:nvSpPr>
        <p:spPr bwMode="auto">
          <a:xfrm rot="-5400000" flipH="1" flipV="1">
            <a:off x="2993231" y="5012532"/>
            <a:ext cx="1587" cy="2482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1" name="Line 52"/>
          <p:cNvSpPr>
            <a:spLocks noChangeShapeType="1"/>
          </p:cNvSpPr>
          <p:nvPr/>
        </p:nvSpPr>
        <p:spPr bwMode="auto">
          <a:xfrm rot="5400000" flipV="1">
            <a:off x="3721894" y="5272881"/>
            <a:ext cx="1588" cy="10509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2" name="Line 53"/>
          <p:cNvSpPr>
            <a:spLocks noChangeShapeType="1"/>
          </p:cNvSpPr>
          <p:nvPr/>
        </p:nvSpPr>
        <p:spPr bwMode="auto">
          <a:xfrm rot="5400000">
            <a:off x="2694781" y="5499894"/>
            <a:ext cx="1588" cy="596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6" name="Freeform 57"/>
          <p:cNvSpPr>
            <a:spLocks/>
          </p:cNvSpPr>
          <p:nvPr/>
        </p:nvSpPr>
        <p:spPr bwMode="auto">
          <a:xfrm rot="5400000">
            <a:off x="2522538" y="275590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7" name="Freeform 58"/>
          <p:cNvSpPr>
            <a:spLocks/>
          </p:cNvSpPr>
          <p:nvPr/>
        </p:nvSpPr>
        <p:spPr bwMode="auto">
          <a:xfrm rot="5400000">
            <a:off x="2522538" y="275590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8" name="Line 59"/>
          <p:cNvSpPr>
            <a:spLocks noChangeShapeType="1"/>
          </p:cNvSpPr>
          <p:nvPr/>
        </p:nvSpPr>
        <p:spPr bwMode="auto">
          <a:xfrm rot="5400000" flipV="1">
            <a:off x="2445544" y="2794794"/>
            <a:ext cx="1588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9" name="Rectangle 60"/>
          <p:cNvSpPr>
            <a:spLocks noChangeArrowheads="1"/>
          </p:cNvSpPr>
          <p:nvPr/>
        </p:nvSpPr>
        <p:spPr bwMode="auto">
          <a:xfrm rot="5400000">
            <a:off x="4341813" y="2266950"/>
            <a:ext cx="1824037" cy="1141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0" name="Line 61"/>
          <p:cNvSpPr>
            <a:spLocks noChangeShapeType="1"/>
          </p:cNvSpPr>
          <p:nvPr/>
        </p:nvSpPr>
        <p:spPr bwMode="auto">
          <a:xfrm rot="5400000" flipV="1">
            <a:off x="5259388" y="1577975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61" name="Line 62"/>
          <p:cNvSpPr>
            <a:spLocks noChangeShapeType="1"/>
          </p:cNvSpPr>
          <p:nvPr/>
        </p:nvSpPr>
        <p:spPr bwMode="auto">
          <a:xfrm rot="5400000" flipV="1">
            <a:off x="5259388" y="18049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62" name="Line 63"/>
          <p:cNvSpPr>
            <a:spLocks noChangeShapeType="1"/>
          </p:cNvSpPr>
          <p:nvPr/>
        </p:nvSpPr>
        <p:spPr bwMode="auto">
          <a:xfrm rot="5400000" flipV="1">
            <a:off x="5259388" y="20335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3" name="Line 64"/>
          <p:cNvSpPr>
            <a:spLocks noChangeShapeType="1"/>
          </p:cNvSpPr>
          <p:nvPr/>
        </p:nvSpPr>
        <p:spPr bwMode="auto">
          <a:xfrm rot="5400000" flipV="1">
            <a:off x="5259388" y="22621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4" name="Line 65"/>
          <p:cNvSpPr>
            <a:spLocks noChangeShapeType="1"/>
          </p:cNvSpPr>
          <p:nvPr/>
        </p:nvSpPr>
        <p:spPr bwMode="auto">
          <a:xfrm rot="5400000" flipV="1">
            <a:off x="5259388" y="24892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5" name="Line 66"/>
          <p:cNvSpPr>
            <a:spLocks noChangeShapeType="1"/>
          </p:cNvSpPr>
          <p:nvPr/>
        </p:nvSpPr>
        <p:spPr bwMode="auto">
          <a:xfrm rot="5400000" flipV="1">
            <a:off x="5259388" y="27178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6" name="Line 67"/>
          <p:cNvSpPr>
            <a:spLocks noChangeShapeType="1"/>
          </p:cNvSpPr>
          <p:nvPr/>
        </p:nvSpPr>
        <p:spPr bwMode="auto">
          <a:xfrm rot="5400000" flipV="1">
            <a:off x="5259388" y="29464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7" name="Line 68"/>
          <p:cNvSpPr>
            <a:spLocks noChangeShapeType="1"/>
          </p:cNvSpPr>
          <p:nvPr/>
        </p:nvSpPr>
        <p:spPr bwMode="auto">
          <a:xfrm rot="5400000">
            <a:off x="4194176" y="2830513"/>
            <a:ext cx="18240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0" name="Oval 71"/>
          <p:cNvSpPr>
            <a:spLocks noChangeArrowheads="1"/>
          </p:cNvSpPr>
          <p:nvPr/>
        </p:nvSpPr>
        <p:spPr bwMode="auto">
          <a:xfrm rot="5400000">
            <a:off x="4693443" y="4771232"/>
            <a:ext cx="455613" cy="4572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1" name="Oval 72"/>
          <p:cNvSpPr>
            <a:spLocks noChangeArrowheads="1"/>
          </p:cNvSpPr>
          <p:nvPr/>
        </p:nvSpPr>
        <p:spPr bwMode="auto">
          <a:xfrm rot="5400000">
            <a:off x="4693443" y="4771232"/>
            <a:ext cx="455613" cy="457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2" name="Rectangle 73"/>
          <p:cNvSpPr>
            <a:spLocks noChangeArrowheads="1"/>
          </p:cNvSpPr>
          <p:nvPr/>
        </p:nvSpPr>
        <p:spPr bwMode="auto">
          <a:xfrm>
            <a:off x="4783138" y="4816475"/>
            <a:ext cx="32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</a:rPr>
              <a:t>=?</a:t>
            </a:r>
            <a:endParaRPr lang="en-US" sz="2400" b="0"/>
          </a:p>
        </p:txBody>
      </p:sp>
      <p:sp>
        <p:nvSpPr>
          <p:cNvPr id="17473" name="Freeform 74"/>
          <p:cNvSpPr>
            <a:spLocks/>
          </p:cNvSpPr>
          <p:nvPr/>
        </p:nvSpPr>
        <p:spPr bwMode="auto">
          <a:xfrm rot="5400000">
            <a:off x="4843463" y="4656138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2147483647 w 96"/>
              <a:gd name="T3" fmla="*/ 2147483647 h 48"/>
              <a:gd name="T4" fmla="*/ 0 w 96"/>
              <a:gd name="T5" fmla="*/ 2147483647 h 48"/>
              <a:gd name="T6" fmla="*/ 0 w 96"/>
              <a:gd name="T7" fmla="*/ 2147483647 h 48"/>
              <a:gd name="T8" fmla="*/ 0 w 96"/>
              <a:gd name="T9" fmla="*/ 2147483647 h 48"/>
              <a:gd name="T10" fmla="*/ 0 w 96"/>
              <a:gd name="T11" fmla="*/ 2147483647 h 48"/>
              <a:gd name="T12" fmla="*/ 0 w 96"/>
              <a:gd name="T13" fmla="*/ 0 h 48"/>
              <a:gd name="T14" fmla="*/ 2147483647 w 96"/>
              <a:gd name="T15" fmla="*/ 2147483647 h 48"/>
              <a:gd name="T16" fmla="*/ 2147483647 w 96"/>
              <a:gd name="T17" fmla="*/ 2147483647 h 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6"/>
              <a:gd name="T28" fmla="*/ 0 h 48"/>
              <a:gd name="T29" fmla="*/ 96 w 96"/>
              <a:gd name="T30" fmla="*/ 48 h 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6" h="48">
                <a:moveTo>
                  <a:pt x="96" y="24"/>
                </a:moveTo>
                <a:lnTo>
                  <a:pt x="48" y="40"/>
                </a:lnTo>
                <a:lnTo>
                  <a:pt x="0" y="48"/>
                </a:lnTo>
                <a:lnTo>
                  <a:pt x="0" y="40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48" y="16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4" name="Freeform 75"/>
          <p:cNvSpPr>
            <a:spLocks/>
          </p:cNvSpPr>
          <p:nvPr/>
        </p:nvSpPr>
        <p:spPr bwMode="auto">
          <a:xfrm rot="5400000">
            <a:off x="4843463" y="4656138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5" name="Line 76"/>
          <p:cNvSpPr>
            <a:spLocks noChangeShapeType="1"/>
          </p:cNvSpPr>
          <p:nvPr/>
        </p:nvSpPr>
        <p:spPr bwMode="auto">
          <a:xfrm rot="5400000">
            <a:off x="4474371" y="4175920"/>
            <a:ext cx="88423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6" name="Freeform 77"/>
          <p:cNvSpPr>
            <a:spLocks/>
          </p:cNvSpPr>
          <p:nvPr/>
        </p:nvSpPr>
        <p:spPr bwMode="auto">
          <a:xfrm rot="5400000">
            <a:off x="4843463" y="6137275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7" name="Freeform 78"/>
          <p:cNvSpPr>
            <a:spLocks/>
          </p:cNvSpPr>
          <p:nvPr/>
        </p:nvSpPr>
        <p:spPr bwMode="auto">
          <a:xfrm rot="5400000">
            <a:off x="4843463" y="6137275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8" name="Line 79"/>
          <p:cNvSpPr>
            <a:spLocks noChangeShapeType="1"/>
          </p:cNvSpPr>
          <p:nvPr/>
        </p:nvSpPr>
        <p:spPr bwMode="auto">
          <a:xfrm rot="5400000">
            <a:off x="4480719" y="5661819"/>
            <a:ext cx="8731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9" name="Freeform 80"/>
          <p:cNvSpPr>
            <a:spLocks/>
          </p:cNvSpPr>
          <p:nvPr/>
        </p:nvSpPr>
        <p:spPr bwMode="auto">
          <a:xfrm rot="5400000">
            <a:off x="5364957" y="5239544"/>
            <a:ext cx="227012" cy="228600"/>
          </a:xfrm>
          <a:custGeom>
            <a:avLst/>
            <a:gdLst>
              <a:gd name="T0" fmla="*/ 0 w 143"/>
              <a:gd name="T1" fmla="*/ 0 h 144"/>
              <a:gd name="T2" fmla="*/ 0 w 143"/>
              <a:gd name="T3" fmla="*/ 2147483647 h 144"/>
              <a:gd name="T4" fmla="*/ 2147483647 w 143"/>
              <a:gd name="T5" fmla="*/ 2147483647 h 144"/>
              <a:gd name="T6" fmla="*/ 0 w 143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144"/>
              <a:gd name="T14" fmla="*/ 143 w 143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144">
                <a:moveTo>
                  <a:pt x="0" y="0"/>
                </a:moveTo>
                <a:lnTo>
                  <a:pt x="0" y="144"/>
                </a:lnTo>
                <a:lnTo>
                  <a:pt x="143" y="72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0" name="Freeform 81"/>
          <p:cNvSpPr>
            <a:spLocks/>
          </p:cNvSpPr>
          <p:nvPr/>
        </p:nvSpPr>
        <p:spPr bwMode="auto">
          <a:xfrm rot="5400000">
            <a:off x="5311775" y="526415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2147483647 w 48"/>
              <a:gd name="T7" fmla="*/ 2147483647 h 96"/>
              <a:gd name="T8" fmla="*/ 2147483647 w 48"/>
              <a:gd name="T9" fmla="*/ 2147483647 h 96"/>
              <a:gd name="T10" fmla="*/ 2147483647 w 48"/>
              <a:gd name="T11" fmla="*/ 2147483647 h 96"/>
              <a:gd name="T12" fmla="*/ 0 w 48"/>
              <a:gd name="T13" fmla="*/ 2147483647 h 96"/>
              <a:gd name="T14" fmla="*/ 2147483647 w 48"/>
              <a:gd name="T15" fmla="*/ 2147483647 h 96"/>
              <a:gd name="T16" fmla="*/ 2147483647 w 48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"/>
              <a:gd name="T28" fmla="*/ 0 h 96"/>
              <a:gd name="T29" fmla="*/ 48 w 48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" h="96">
                <a:moveTo>
                  <a:pt x="24" y="0"/>
                </a:moveTo>
                <a:lnTo>
                  <a:pt x="32" y="48"/>
                </a:lnTo>
                <a:lnTo>
                  <a:pt x="48" y="96"/>
                </a:lnTo>
                <a:lnTo>
                  <a:pt x="32" y="96"/>
                </a:lnTo>
                <a:lnTo>
                  <a:pt x="24" y="96"/>
                </a:lnTo>
                <a:lnTo>
                  <a:pt x="8" y="96"/>
                </a:lnTo>
                <a:lnTo>
                  <a:pt x="0" y="96"/>
                </a:lnTo>
                <a:lnTo>
                  <a:pt x="8" y="48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1" name="Freeform 82"/>
          <p:cNvSpPr>
            <a:spLocks/>
          </p:cNvSpPr>
          <p:nvPr/>
        </p:nvSpPr>
        <p:spPr bwMode="auto">
          <a:xfrm rot="5400000">
            <a:off x="5311775" y="526415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2" name="Line 83"/>
          <p:cNvSpPr>
            <a:spLocks noChangeShapeType="1"/>
          </p:cNvSpPr>
          <p:nvPr/>
        </p:nvSpPr>
        <p:spPr bwMode="auto">
          <a:xfrm rot="5400000" flipV="1">
            <a:off x="5208588" y="5278437"/>
            <a:ext cx="1588" cy="125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3" name="Oval 84"/>
          <p:cNvSpPr>
            <a:spLocks noChangeArrowheads="1"/>
          </p:cNvSpPr>
          <p:nvPr/>
        </p:nvSpPr>
        <p:spPr bwMode="auto">
          <a:xfrm rot="5400000">
            <a:off x="4864100" y="5297488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4" name="Freeform 85"/>
          <p:cNvSpPr>
            <a:spLocks/>
          </p:cNvSpPr>
          <p:nvPr/>
        </p:nvSpPr>
        <p:spPr bwMode="auto">
          <a:xfrm rot="5400000">
            <a:off x="5413375" y="5681663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5" name="Freeform 86"/>
          <p:cNvSpPr>
            <a:spLocks/>
          </p:cNvSpPr>
          <p:nvPr/>
        </p:nvSpPr>
        <p:spPr bwMode="auto">
          <a:xfrm rot="5400000">
            <a:off x="5413375" y="5681663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6" name="Line 87"/>
          <p:cNvSpPr>
            <a:spLocks noChangeShapeType="1"/>
          </p:cNvSpPr>
          <p:nvPr/>
        </p:nvSpPr>
        <p:spPr bwMode="auto">
          <a:xfrm rot="5400000">
            <a:off x="5391944" y="5547519"/>
            <a:ext cx="190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7" name="Line 88"/>
          <p:cNvSpPr>
            <a:spLocks noChangeShapeType="1"/>
          </p:cNvSpPr>
          <p:nvPr/>
        </p:nvSpPr>
        <p:spPr bwMode="auto">
          <a:xfrm rot="5400000">
            <a:off x="4741069" y="4480720"/>
            <a:ext cx="14938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8" name="Line 89"/>
          <p:cNvSpPr>
            <a:spLocks noChangeShapeType="1"/>
          </p:cNvSpPr>
          <p:nvPr/>
        </p:nvSpPr>
        <p:spPr bwMode="auto">
          <a:xfrm rot="5400000">
            <a:off x="5034756" y="5228432"/>
            <a:ext cx="1587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9" name="Line 90"/>
          <p:cNvSpPr>
            <a:spLocks noChangeShapeType="1"/>
          </p:cNvSpPr>
          <p:nvPr/>
        </p:nvSpPr>
        <p:spPr bwMode="auto">
          <a:xfrm rot="5400000" flipV="1">
            <a:off x="5149057" y="5341144"/>
            <a:ext cx="1587" cy="182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0" name="Line 91"/>
          <p:cNvSpPr>
            <a:spLocks noChangeShapeType="1"/>
          </p:cNvSpPr>
          <p:nvPr/>
        </p:nvSpPr>
        <p:spPr bwMode="auto">
          <a:xfrm rot="5400000" flipV="1">
            <a:off x="5546725" y="5272088"/>
            <a:ext cx="1588" cy="10525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1" name="Line 92"/>
          <p:cNvSpPr>
            <a:spLocks noChangeShapeType="1"/>
          </p:cNvSpPr>
          <p:nvPr/>
        </p:nvSpPr>
        <p:spPr bwMode="auto">
          <a:xfrm rot="5400000">
            <a:off x="4519613" y="5500687"/>
            <a:ext cx="1588" cy="595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5" name="Freeform 96"/>
          <p:cNvSpPr>
            <a:spLocks/>
          </p:cNvSpPr>
          <p:nvPr/>
        </p:nvSpPr>
        <p:spPr bwMode="auto">
          <a:xfrm rot="5400000">
            <a:off x="4348163" y="275590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6" name="Freeform 97"/>
          <p:cNvSpPr>
            <a:spLocks/>
          </p:cNvSpPr>
          <p:nvPr/>
        </p:nvSpPr>
        <p:spPr bwMode="auto">
          <a:xfrm rot="5400000">
            <a:off x="4348163" y="275590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7" name="Line 98"/>
          <p:cNvSpPr>
            <a:spLocks noChangeShapeType="1"/>
          </p:cNvSpPr>
          <p:nvPr/>
        </p:nvSpPr>
        <p:spPr bwMode="auto">
          <a:xfrm rot="5400000" flipV="1">
            <a:off x="4270375" y="2795588"/>
            <a:ext cx="1588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8" name="Rectangle 99"/>
          <p:cNvSpPr>
            <a:spLocks noChangeArrowheads="1"/>
          </p:cNvSpPr>
          <p:nvPr/>
        </p:nvSpPr>
        <p:spPr bwMode="auto">
          <a:xfrm rot="5400000">
            <a:off x="6510338" y="2266950"/>
            <a:ext cx="1824037" cy="1141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9" name="Line 100"/>
          <p:cNvSpPr>
            <a:spLocks noChangeShapeType="1"/>
          </p:cNvSpPr>
          <p:nvPr/>
        </p:nvSpPr>
        <p:spPr bwMode="auto">
          <a:xfrm rot="5400000" flipV="1">
            <a:off x="7427913" y="1577975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00" name="Line 101"/>
          <p:cNvSpPr>
            <a:spLocks noChangeShapeType="1"/>
          </p:cNvSpPr>
          <p:nvPr/>
        </p:nvSpPr>
        <p:spPr bwMode="auto">
          <a:xfrm rot="5400000" flipV="1">
            <a:off x="7427913" y="18049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01" name="Line 102"/>
          <p:cNvSpPr>
            <a:spLocks noChangeShapeType="1"/>
          </p:cNvSpPr>
          <p:nvPr/>
        </p:nvSpPr>
        <p:spPr bwMode="auto">
          <a:xfrm rot="5400000" flipV="1">
            <a:off x="7427913" y="20335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2" name="Line 103"/>
          <p:cNvSpPr>
            <a:spLocks noChangeShapeType="1"/>
          </p:cNvSpPr>
          <p:nvPr/>
        </p:nvSpPr>
        <p:spPr bwMode="auto">
          <a:xfrm rot="5400000" flipV="1">
            <a:off x="7427913" y="22621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3" name="Line 104"/>
          <p:cNvSpPr>
            <a:spLocks noChangeShapeType="1"/>
          </p:cNvSpPr>
          <p:nvPr/>
        </p:nvSpPr>
        <p:spPr bwMode="auto">
          <a:xfrm rot="5400000" flipV="1">
            <a:off x="7427913" y="24892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4" name="Line 105"/>
          <p:cNvSpPr>
            <a:spLocks noChangeShapeType="1"/>
          </p:cNvSpPr>
          <p:nvPr/>
        </p:nvSpPr>
        <p:spPr bwMode="auto">
          <a:xfrm rot="5400000" flipV="1">
            <a:off x="7427913" y="27178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5" name="Line 106"/>
          <p:cNvSpPr>
            <a:spLocks noChangeShapeType="1"/>
          </p:cNvSpPr>
          <p:nvPr/>
        </p:nvSpPr>
        <p:spPr bwMode="auto">
          <a:xfrm rot="5400000" flipV="1">
            <a:off x="7427913" y="29464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6" name="Line 107"/>
          <p:cNvSpPr>
            <a:spLocks noChangeShapeType="1"/>
          </p:cNvSpPr>
          <p:nvPr/>
        </p:nvSpPr>
        <p:spPr bwMode="auto">
          <a:xfrm rot="5400000">
            <a:off x="6403976" y="2830513"/>
            <a:ext cx="18240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9" name="Oval 110"/>
          <p:cNvSpPr>
            <a:spLocks noChangeArrowheads="1"/>
          </p:cNvSpPr>
          <p:nvPr/>
        </p:nvSpPr>
        <p:spPr bwMode="auto">
          <a:xfrm rot="5400000">
            <a:off x="6859587" y="4772026"/>
            <a:ext cx="455613" cy="4556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0" name="Oval 111"/>
          <p:cNvSpPr>
            <a:spLocks noChangeArrowheads="1"/>
          </p:cNvSpPr>
          <p:nvPr/>
        </p:nvSpPr>
        <p:spPr bwMode="auto">
          <a:xfrm rot="5400000">
            <a:off x="6859587" y="4772026"/>
            <a:ext cx="455613" cy="455612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" name="Rectangle 112"/>
          <p:cNvSpPr>
            <a:spLocks noChangeArrowheads="1"/>
          </p:cNvSpPr>
          <p:nvPr/>
        </p:nvSpPr>
        <p:spPr bwMode="auto">
          <a:xfrm>
            <a:off x="6951663" y="4816475"/>
            <a:ext cx="32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</a:rPr>
              <a:t>=?</a:t>
            </a:r>
            <a:endParaRPr lang="en-US" sz="2400" b="0"/>
          </a:p>
        </p:txBody>
      </p:sp>
      <p:sp>
        <p:nvSpPr>
          <p:cNvPr id="17512" name="Freeform 113"/>
          <p:cNvSpPr>
            <a:spLocks/>
          </p:cNvSpPr>
          <p:nvPr/>
        </p:nvSpPr>
        <p:spPr bwMode="auto">
          <a:xfrm rot="5400000">
            <a:off x="7011988" y="4656138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2147483647 w 96"/>
              <a:gd name="T3" fmla="*/ 2147483647 h 48"/>
              <a:gd name="T4" fmla="*/ 0 w 96"/>
              <a:gd name="T5" fmla="*/ 2147483647 h 48"/>
              <a:gd name="T6" fmla="*/ 0 w 96"/>
              <a:gd name="T7" fmla="*/ 2147483647 h 48"/>
              <a:gd name="T8" fmla="*/ 0 w 96"/>
              <a:gd name="T9" fmla="*/ 2147483647 h 48"/>
              <a:gd name="T10" fmla="*/ 0 w 96"/>
              <a:gd name="T11" fmla="*/ 2147483647 h 48"/>
              <a:gd name="T12" fmla="*/ 0 w 96"/>
              <a:gd name="T13" fmla="*/ 0 h 48"/>
              <a:gd name="T14" fmla="*/ 2147483647 w 96"/>
              <a:gd name="T15" fmla="*/ 2147483647 h 48"/>
              <a:gd name="T16" fmla="*/ 2147483647 w 96"/>
              <a:gd name="T17" fmla="*/ 2147483647 h 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6"/>
              <a:gd name="T28" fmla="*/ 0 h 48"/>
              <a:gd name="T29" fmla="*/ 96 w 96"/>
              <a:gd name="T30" fmla="*/ 48 h 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6" h="48">
                <a:moveTo>
                  <a:pt x="96" y="24"/>
                </a:moveTo>
                <a:lnTo>
                  <a:pt x="48" y="40"/>
                </a:lnTo>
                <a:lnTo>
                  <a:pt x="0" y="48"/>
                </a:lnTo>
                <a:lnTo>
                  <a:pt x="0" y="40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48" y="16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3" name="Freeform 114"/>
          <p:cNvSpPr>
            <a:spLocks/>
          </p:cNvSpPr>
          <p:nvPr/>
        </p:nvSpPr>
        <p:spPr bwMode="auto">
          <a:xfrm rot="5400000">
            <a:off x="7011988" y="4656138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4" name="Line 115"/>
          <p:cNvSpPr>
            <a:spLocks noChangeShapeType="1"/>
          </p:cNvSpPr>
          <p:nvPr/>
        </p:nvSpPr>
        <p:spPr bwMode="auto">
          <a:xfrm rot="5400000">
            <a:off x="6680996" y="4214020"/>
            <a:ext cx="80803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5" name="Freeform 116"/>
          <p:cNvSpPr>
            <a:spLocks/>
          </p:cNvSpPr>
          <p:nvPr/>
        </p:nvSpPr>
        <p:spPr bwMode="auto">
          <a:xfrm rot="5400000">
            <a:off x="7011988" y="6137275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6" name="Freeform 117"/>
          <p:cNvSpPr>
            <a:spLocks/>
          </p:cNvSpPr>
          <p:nvPr/>
        </p:nvSpPr>
        <p:spPr bwMode="auto">
          <a:xfrm rot="5400000">
            <a:off x="7011988" y="6137275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7" name="Line 118"/>
          <p:cNvSpPr>
            <a:spLocks noChangeShapeType="1"/>
          </p:cNvSpPr>
          <p:nvPr/>
        </p:nvSpPr>
        <p:spPr bwMode="auto">
          <a:xfrm rot="5400000">
            <a:off x="6649244" y="5661819"/>
            <a:ext cx="8731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8" name="Freeform 119"/>
          <p:cNvSpPr>
            <a:spLocks/>
          </p:cNvSpPr>
          <p:nvPr/>
        </p:nvSpPr>
        <p:spPr bwMode="auto">
          <a:xfrm rot="5400000">
            <a:off x="7533482" y="5239544"/>
            <a:ext cx="227012" cy="228600"/>
          </a:xfrm>
          <a:custGeom>
            <a:avLst/>
            <a:gdLst>
              <a:gd name="T0" fmla="*/ 0 w 143"/>
              <a:gd name="T1" fmla="*/ 0 h 144"/>
              <a:gd name="T2" fmla="*/ 0 w 143"/>
              <a:gd name="T3" fmla="*/ 2147483647 h 144"/>
              <a:gd name="T4" fmla="*/ 2147483647 w 143"/>
              <a:gd name="T5" fmla="*/ 2147483647 h 144"/>
              <a:gd name="T6" fmla="*/ 0 w 143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144"/>
              <a:gd name="T14" fmla="*/ 143 w 143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144">
                <a:moveTo>
                  <a:pt x="0" y="0"/>
                </a:moveTo>
                <a:lnTo>
                  <a:pt x="0" y="144"/>
                </a:lnTo>
                <a:lnTo>
                  <a:pt x="143" y="72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9" name="Freeform 120"/>
          <p:cNvSpPr>
            <a:spLocks/>
          </p:cNvSpPr>
          <p:nvPr/>
        </p:nvSpPr>
        <p:spPr bwMode="auto">
          <a:xfrm rot="5400000">
            <a:off x="7480300" y="526415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2147483647 w 48"/>
              <a:gd name="T7" fmla="*/ 2147483647 h 96"/>
              <a:gd name="T8" fmla="*/ 2147483647 w 48"/>
              <a:gd name="T9" fmla="*/ 2147483647 h 96"/>
              <a:gd name="T10" fmla="*/ 2147483647 w 48"/>
              <a:gd name="T11" fmla="*/ 2147483647 h 96"/>
              <a:gd name="T12" fmla="*/ 0 w 48"/>
              <a:gd name="T13" fmla="*/ 2147483647 h 96"/>
              <a:gd name="T14" fmla="*/ 2147483647 w 48"/>
              <a:gd name="T15" fmla="*/ 2147483647 h 96"/>
              <a:gd name="T16" fmla="*/ 2147483647 w 48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"/>
              <a:gd name="T28" fmla="*/ 0 h 96"/>
              <a:gd name="T29" fmla="*/ 48 w 48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" h="96">
                <a:moveTo>
                  <a:pt x="24" y="0"/>
                </a:moveTo>
                <a:lnTo>
                  <a:pt x="32" y="48"/>
                </a:lnTo>
                <a:lnTo>
                  <a:pt x="48" y="96"/>
                </a:lnTo>
                <a:lnTo>
                  <a:pt x="32" y="96"/>
                </a:lnTo>
                <a:lnTo>
                  <a:pt x="24" y="96"/>
                </a:lnTo>
                <a:lnTo>
                  <a:pt x="8" y="96"/>
                </a:lnTo>
                <a:lnTo>
                  <a:pt x="0" y="96"/>
                </a:lnTo>
                <a:lnTo>
                  <a:pt x="8" y="48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0" name="Freeform 121"/>
          <p:cNvSpPr>
            <a:spLocks/>
          </p:cNvSpPr>
          <p:nvPr/>
        </p:nvSpPr>
        <p:spPr bwMode="auto">
          <a:xfrm rot="5400000">
            <a:off x="7480300" y="526415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1" name="Line 122"/>
          <p:cNvSpPr>
            <a:spLocks noChangeShapeType="1"/>
          </p:cNvSpPr>
          <p:nvPr/>
        </p:nvSpPr>
        <p:spPr bwMode="auto">
          <a:xfrm rot="5400000" flipV="1">
            <a:off x="7377906" y="5277644"/>
            <a:ext cx="1588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2" name="Oval 123"/>
          <p:cNvSpPr>
            <a:spLocks noChangeArrowheads="1"/>
          </p:cNvSpPr>
          <p:nvPr/>
        </p:nvSpPr>
        <p:spPr bwMode="auto">
          <a:xfrm rot="5400000">
            <a:off x="7032625" y="5297488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3" name="Freeform 124"/>
          <p:cNvSpPr>
            <a:spLocks/>
          </p:cNvSpPr>
          <p:nvPr/>
        </p:nvSpPr>
        <p:spPr bwMode="auto">
          <a:xfrm rot="5400000">
            <a:off x="7581900" y="5681663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4" name="Freeform 125"/>
          <p:cNvSpPr>
            <a:spLocks/>
          </p:cNvSpPr>
          <p:nvPr/>
        </p:nvSpPr>
        <p:spPr bwMode="auto">
          <a:xfrm rot="5400000">
            <a:off x="7581900" y="5681663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5" name="Line 126"/>
          <p:cNvSpPr>
            <a:spLocks noChangeShapeType="1"/>
          </p:cNvSpPr>
          <p:nvPr/>
        </p:nvSpPr>
        <p:spPr bwMode="auto">
          <a:xfrm rot="5400000">
            <a:off x="7560469" y="5547519"/>
            <a:ext cx="190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6" name="Line 127"/>
          <p:cNvSpPr>
            <a:spLocks noChangeShapeType="1"/>
          </p:cNvSpPr>
          <p:nvPr/>
        </p:nvSpPr>
        <p:spPr bwMode="auto">
          <a:xfrm rot="5400000">
            <a:off x="6909594" y="4480720"/>
            <a:ext cx="14938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7" name="Line 128"/>
          <p:cNvSpPr>
            <a:spLocks noChangeShapeType="1"/>
          </p:cNvSpPr>
          <p:nvPr/>
        </p:nvSpPr>
        <p:spPr bwMode="auto">
          <a:xfrm rot="5400000">
            <a:off x="7200900" y="5229226"/>
            <a:ext cx="1587" cy="227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8" name="Line 129"/>
          <p:cNvSpPr>
            <a:spLocks noChangeShapeType="1"/>
          </p:cNvSpPr>
          <p:nvPr/>
        </p:nvSpPr>
        <p:spPr bwMode="auto">
          <a:xfrm rot="5400000" flipV="1">
            <a:off x="7200900" y="5454651"/>
            <a:ext cx="1587" cy="1598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9" name="Line 130"/>
          <p:cNvSpPr>
            <a:spLocks noChangeShapeType="1"/>
          </p:cNvSpPr>
          <p:nvPr/>
        </p:nvSpPr>
        <p:spPr bwMode="auto">
          <a:xfrm rot="5400000" flipV="1">
            <a:off x="7600950" y="5386388"/>
            <a:ext cx="1588" cy="8239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0" name="Line 131"/>
          <p:cNvSpPr>
            <a:spLocks noChangeShapeType="1"/>
          </p:cNvSpPr>
          <p:nvPr/>
        </p:nvSpPr>
        <p:spPr bwMode="auto">
          <a:xfrm rot="5400000">
            <a:off x="6688931" y="5499894"/>
            <a:ext cx="1588" cy="596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4" name="Freeform 135"/>
          <p:cNvSpPr>
            <a:spLocks/>
          </p:cNvSpPr>
          <p:nvPr/>
        </p:nvSpPr>
        <p:spPr bwMode="auto">
          <a:xfrm rot="5400000">
            <a:off x="6516688" y="275590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5" name="Freeform 136"/>
          <p:cNvSpPr>
            <a:spLocks/>
          </p:cNvSpPr>
          <p:nvPr/>
        </p:nvSpPr>
        <p:spPr bwMode="auto">
          <a:xfrm rot="5400000">
            <a:off x="6516688" y="275590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6" name="Line 137"/>
          <p:cNvSpPr>
            <a:spLocks noChangeShapeType="1"/>
          </p:cNvSpPr>
          <p:nvPr/>
        </p:nvSpPr>
        <p:spPr bwMode="auto">
          <a:xfrm rot="5400000" flipV="1">
            <a:off x="6439694" y="2794794"/>
            <a:ext cx="1588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7" name="Line 138"/>
          <p:cNvSpPr>
            <a:spLocks noChangeShapeType="1"/>
          </p:cNvSpPr>
          <p:nvPr/>
        </p:nvSpPr>
        <p:spPr bwMode="auto">
          <a:xfrm rot="5400000" flipV="1">
            <a:off x="6230938" y="5729287"/>
            <a:ext cx="1588" cy="1381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8" name="Line 139"/>
          <p:cNvSpPr>
            <a:spLocks noChangeShapeType="1"/>
          </p:cNvSpPr>
          <p:nvPr/>
        </p:nvSpPr>
        <p:spPr bwMode="auto">
          <a:xfrm rot="5400000" flipV="1">
            <a:off x="6230938" y="6197600"/>
            <a:ext cx="1587" cy="112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9" name="Freeform 140"/>
          <p:cNvSpPr>
            <a:spLocks/>
          </p:cNvSpPr>
          <p:nvPr/>
        </p:nvSpPr>
        <p:spPr bwMode="auto">
          <a:xfrm rot="5400000">
            <a:off x="8087519" y="6023769"/>
            <a:ext cx="127000" cy="455612"/>
          </a:xfrm>
          <a:custGeom>
            <a:avLst/>
            <a:gdLst>
              <a:gd name="T0" fmla="*/ 2147483647 w 80"/>
              <a:gd name="T1" fmla="*/ 0 h 287"/>
              <a:gd name="T2" fmla="*/ 2147483647 w 80"/>
              <a:gd name="T3" fmla="*/ 2147483647 h 287"/>
              <a:gd name="T4" fmla="*/ 2147483647 w 80"/>
              <a:gd name="T5" fmla="*/ 2147483647 h 287"/>
              <a:gd name="T6" fmla="*/ 0 w 80"/>
              <a:gd name="T7" fmla="*/ 2147483647 h 287"/>
              <a:gd name="T8" fmla="*/ 2147483647 w 80"/>
              <a:gd name="T9" fmla="*/ 2147483647 h 287"/>
              <a:gd name="T10" fmla="*/ 0 w 80"/>
              <a:gd name="T11" fmla="*/ 2147483647 h 287"/>
              <a:gd name="T12" fmla="*/ 2147483647 w 80"/>
              <a:gd name="T13" fmla="*/ 2147483647 h 287"/>
              <a:gd name="T14" fmla="*/ 0 w 80"/>
              <a:gd name="T15" fmla="*/ 2147483647 h 287"/>
              <a:gd name="T16" fmla="*/ 2147483647 w 80"/>
              <a:gd name="T17" fmla="*/ 2147483647 h 287"/>
              <a:gd name="T18" fmla="*/ 2147483647 w 80"/>
              <a:gd name="T19" fmla="*/ 2147483647 h 2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0"/>
              <a:gd name="T31" fmla="*/ 0 h 287"/>
              <a:gd name="T32" fmla="*/ 80 w 80"/>
              <a:gd name="T33" fmla="*/ 287 h 28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0" h="287">
                <a:moveTo>
                  <a:pt x="40" y="0"/>
                </a:moveTo>
                <a:lnTo>
                  <a:pt x="40" y="56"/>
                </a:lnTo>
                <a:lnTo>
                  <a:pt x="80" y="72"/>
                </a:lnTo>
                <a:lnTo>
                  <a:pt x="0" y="104"/>
                </a:lnTo>
                <a:lnTo>
                  <a:pt x="80" y="127"/>
                </a:lnTo>
                <a:lnTo>
                  <a:pt x="0" y="159"/>
                </a:lnTo>
                <a:lnTo>
                  <a:pt x="80" y="183"/>
                </a:lnTo>
                <a:lnTo>
                  <a:pt x="0" y="215"/>
                </a:lnTo>
                <a:lnTo>
                  <a:pt x="40" y="231"/>
                </a:lnTo>
                <a:lnTo>
                  <a:pt x="40" y="28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0" name="Line 141"/>
          <p:cNvSpPr>
            <a:spLocks noChangeShapeType="1"/>
          </p:cNvSpPr>
          <p:nvPr/>
        </p:nvSpPr>
        <p:spPr bwMode="auto">
          <a:xfrm rot="5400000" flipH="1">
            <a:off x="2008187" y="2433638"/>
            <a:ext cx="7985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1" name="Line 142"/>
          <p:cNvSpPr>
            <a:spLocks noChangeShapeType="1"/>
          </p:cNvSpPr>
          <p:nvPr/>
        </p:nvSpPr>
        <p:spPr bwMode="auto">
          <a:xfrm rot="5400000">
            <a:off x="111919" y="3302794"/>
            <a:ext cx="25368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2" name="Rectangle 143"/>
          <p:cNvSpPr>
            <a:spLocks noChangeArrowheads="1"/>
          </p:cNvSpPr>
          <p:nvPr/>
        </p:nvSpPr>
        <p:spPr bwMode="auto">
          <a:xfrm>
            <a:off x="2209800" y="2295525"/>
            <a:ext cx="673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0" dirty="0" err="1" smtClean="0">
                <a:latin typeface="+mn-lt"/>
              </a:rPr>
              <a:t>i</a:t>
            </a:r>
            <a:endParaRPr lang="en-US" sz="2400" b="0" dirty="0">
              <a:latin typeface="+mn-lt"/>
            </a:endParaRPr>
          </a:p>
        </p:txBody>
      </p:sp>
      <p:sp>
        <p:nvSpPr>
          <p:cNvPr id="17543" name="Line 144"/>
          <p:cNvSpPr>
            <a:spLocks noChangeShapeType="1"/>
          </p:cNvSpPr>
          <p:nvPr/>
        </p:nvSpPr>
        <p:spPr bwMode="auto">
          <a:xfrm rot="5400000">
            <a:off x="2357438" y="2376488"/>
            <a:ext cx="112712" cy="11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45" name="Arc 146"/>
          <p:cNvSpPr>
            <a:spLocks/>
          </p:cNvSpPr>
          <p:nvPr/>
        </p:nvSpPr>
        <p:spPr bwMode="auto">
          <a:xfrm rot="5400000">
            <a:off x="2465388" y="2547938"/>
            <a:ext cx="469900" cy="101600"/>
          </a:xfrm>
          <a:custGeom>
            <a:avLst/>
            <a:gdLst>
              <a:gd name="T0" fmla="*/ 0 w 21628"/>
              <a:gd name="T1" fmla="*/ 0 h 21600"/>
              <a:gd name="T2" fmla="*/ 2147483647 w 21628"/>
              <a:gd name="T3" fmla="*/ 2147483647 h 21600"/>
              <a:gd name="T4" fmla="*/ 2147483647 w 21628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8"/>
              <a:gd name="T10" fmla="*/ 0 h 21600"/>
              <a:gd name="T11" fmla="*/ 21628 w 216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8" h="21600" fill="none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</a:path>
              <a:path w="21628" h="21600" stroke="0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  <a:lnTo>
                  <a:pt x="2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6" name="Arc 147"/>
          <p:cNvSpPr>
            <a:spLocks/>
          </p:cNvSpPr>
          <p:nvPr/>
        </p:nvSpPr>
        <p:spPr bwMode="auto">
          <a:xfrm rot="5400000">
            <a:off x="2465388" y="2547938"/>
            <a:ext cx="463550" cy="95250"/>
          </a:xfrm>
          <a:custGeom>
            <a:avLst/>
            <a:gdLst>
              <a:gd name="T0" fmla="*/ 0 w 21626"/>
              <a:gd name="T1" fmla="*/ 0 h 21600"/>
              <a:gd name="T2" fmla="*/ 2147483647 w 21626"/>
              <a:gd name="T3" fmla="*/ 2147483647 h 21600"/>
              <a:gd name="T4" fmla="*/ 2147483647 w 21626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6"/>
              <a:gd name="T10" fmla="*/ 0 h 21600"/>
              <a:gd name="T11" fmla="*/ 21626 w 216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6" h="21600" fill="none" extrusionOk="0">
                <a:moveTo>
                  <a:pt x="0" y="0"/>
                </a:moveTo>
                <a:cubicBezTo>
                  <a:pt x="8" y="0"/>
                  <a:pt x="17" y="-1"/>
                  <a:pt x="26" y="-1"/>
                </a:cubicBezTo>
                <a:cubicBezTo>
                  <a:pt x="11955" y="-1"/>
                  <a:pt x="21626" y="9670"/>
                  <a:pt x="21626" y="21600"/>
                </a:cubicBezTo>
              </a:path>
              <a:path w="21626" h="21600" stroke="0" extrusionOk="0">
                <a:moveTo>
                  <a:pt x="0" y="0"/>
                </a:moveTo>
                <a:cubicBezTo>
                  <a:pt x="8" y="0"/>
                  <a:pt x="17" y="-1"/>
                  <a:pt x="26" y="-1"/>
                </a:cubicBezTo>
                <a:cubicBezTo>
                  <a:pt x="11955" y="-1"/>
                  <a:pt x="21626" y="9670"/>
                  <a:pt x="21626" y="21600"/>
                </a:cubicBezTo>
                <a:lnTo>
                  <a:pt x="26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7" name="Arc 148"/>
          <p:cNvSpPr>
            <a:spLocks/>
          </p:cNvSpPr>
          <p:nvPr/>
        </p:nvSpPr>
        <p:spPr bwMode="auto">
          <a:xfrm rot="5400000">
            <a:off x="2466181" y="3002757"/>
            <a:ext cx="468313" cy="101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8" name="Arc 149"/>
          <p:cNvSpPr>
            <a:spLocks/>
          </p:cNvSpPr>
          <p:nvPr/>
        </p:nvSpPr>
        <p:spPr bwMode="auto">
          <a:xfrm rot="5400000">
            <a:off x="2466181" y="3009107"/>
            <a:ext cx="461963" cy="952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9" name="Arc 150"/>
          <p:cNvSpPr>
            <a:spLocks/>
          </p:cNvSpPr>
          <p:nvPr/>
        </p:nvSpPr>
        <p:spPr bwMode="auto">
          <a:xfrm rot="5400000">
            <a:off x="2555082" y="3458369"/>
            <a:ext cx="468312" cy="101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0" name="Arc 151"/>
          <p:cNvSpPr>
            <a:spLocks/>
          </p:cNvSpPr>
          <p:nvPr/>
        </p:nvSpPr>
        <p:spPr bwMode="auto">
          <a:xfrm rot="5400000">
            <a:off x="2561432" y="3458369"/>
            <a:ext cx="461962" cy="952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1" name="Arc 152"/>
          <p:cNvSpPr>
            <a:spLocks/>
          </p:cNvSpPr>
          <p:nvPr/>
        </p:nvSpPr>
        <p:spPr bwMode="auto">
          <a:xfrm rot="5400000">
            <a:off x="2560638" y="2097088"/>
            <a:ext cx="457200" cy="1016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3" y="21599"/>
                </a:moveTo>
                <a:cubicBezTo>
                  <a:pt x="9654" y="21585"/>
                  <a:pt x="-1" y="11918"/>
                  <a:pt x="-1" y="-1"/>
                </a:cubicBezTo>
              </a:path>
              <a:path w="21600" h="21600" stroke="0" extrusionOk="0">
                <a:moveTo>
                  <a:pt x="21573" y="21599"/>
                </a:moveTo>
                <a:cubicBezTo>
                  <a:pt x="9654" y="21585"/>
                  <a:pt x="-1" y="11918"/>
                  <a:pt x="-1" y="-1"/>
                </a:cubicBezTo>
                <a:lnTo>
                  <a:pt x="21600" y="0"/>
                </a:lnTo>
                <a:lnTo>
                  <a:pt x="21573" y="215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52" name="Arc 153"/>
          <p:cNvSpPr>
            <a:spLocks/>
          </p:cNvSpPr>
          <p:nvPr/>
        </p:nvSpPr>
        <p:spPr bwMode="auto">
          <a:xfrm rot="5400000">
            <a:off x="2566988" y="2103438"/>
            <a:ext cx="450850" cy="9525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4" y="21599"/>
                </a:moveTo>
                <a:cubicBezTo>
                  <a:pt x="9654" y="21585"/>
                  <a:pt x="-1" y="11919"/>
                  <a:pt x="-1" y="-1"/>
                </a:cubicBezTo>
              </a:path>
              <a:path w="21600" h="21600" stroke="0" extrusionOk="0">
                <a:moveTo>
                  <a:pt x="21574" y="21599"/>
                </a:moveTo>
                <a:cubicBezTo>
                  <a:pt x="9654" y="21585"/>
                  <a:pt x="-1" y="11919"/>
                  <a:pt x="-1" y="-1"/>
                </a:cubicBezTo>
                <a:lnTo>
                  <a:pt x="21600" y="0"/>
                </a:lnTo>
                <a:lnTo>
                  <a:pt x="21574" y="21599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53" name="Arc 154"/>
          <p:cNvSpPr>
            <a:spLocks/>
          </p:cNvSpPr>
          <p:nvPr/>
        </p:nvSpPr>
        <p:spPr bwMode="auto">
          <a:xfrm rot="5400000">
            <a:off x="4291013" y="2560638"/>
            <a:ext cx="469900" cy="101600"/>
          </a:xfrm>
          <a:custGeom>
            <a:avLst/>
            <a:gdLst>
              <a:gd name="T0" fmla="*/ 0 w 21628"/>
              <a:gd name="T1" fmla="*/ 0 h 21600"/>
              <a:gd name="T2" fmla="*/ 2147483647 w 21628"/>
              <a:gd name="T3" fmla="*/ 2147483647 h 21600"/>
              <a:gd name="T4" fmla="*/ 2147483647 w 21628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8"/>
              <a:gd name="T10" fmla="*/ 0 h 21600"/>
              <a:gd name="T11" fmla="*/ 21628 w 216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8" h="21600" fill="none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</a:path>
              <a:path w="21628" h="21600" stroke="0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  <a:lnTo>
                  <a:pt x="28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4" name="Arc 155"/>
          <p:cNvSpPr>
            <a:spLocks/>
          </p:cNvSpPr>
          <p:nvPr/>
        </p:nvSpPr>
        <p:spPr bwMode="auto">
          <a:xfrm rot="5400000">
            <a:off x="4291013" y="2560638"/>
            <a:ext cx="463550" cy="95250"/>
          </a:xfrm>
          <a:custGeom>
            <a:avLst/>
            <a:gdLst>
              <a:gd name="T0" fmla="*/ 0 w 21626"/>
              <a:gd name="T1" fmla="*/ 0 h 21600"/>
              <a:gd name="T2" fmla="*/ 2147483647 w 21626"/>
              <a:gd name="T3" fmla="*/ 2147483647 h 21600"/>
              <a:gd name="T4" fmla="*/ 2147483647 w 21626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6"/>
              <a:gd name="T10" fmla="*/ 0 h 21600"/>
              <a:gd name="T11" fmla="*/ 21626 w 216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6" h="21600" fill="none" extrusionOk="0">
                <a:moveTo>
                  <a:pt x="0" y="0"/>
                </a:moveTo>
                <a:cubicBezTo>
                  <a:pt x="8" y="0"/>
                  <a:pt x="17" y="-1"/>
                  <a:pt x="26" y="-1"/>
                </a:cubicBezTo>
                <a:cubicBezTo>
                  <a:pt x="11955" y="-1"/>
                  <a:pt x="21626" y="9670"/>
                  <a:pt x="21626" y="21600"/>
                </a:cubicBezTo>
              </a:path>
              <a:path w="21626" h="21600" stroke="0" extrusionOk="0">
                <a:moveTo>
                  <a:pt x="0" y="0"/>
                </a:moveTo>
                <a:cubicBezTo>
                  <a:pt x="8" y="0"/>
                  <a:pt x="17" y="-1"/>
                  <a:pt x="26" y="-1"/>
                </a:cubicBezTo>
                <a:cubicBezTo>
                  <a:pt x="11955" y="-1"/>
                  <a:pt x="21626" y="9670"/>
                  <a:pt x="21626" y="21600"/>
                </a:cubicBezTo>
                <a:lnTo>
                  <a:pt x="26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5" name="Arc 156"/>
          <p:cNvSpPr>
            <a:spLocks/>
          </p:cNvSpPr>
          <p:nvPr/>
        </p:nvSpPr>
        <p:spPr bwMode="auto">
          <a:xfrm rot="5400000">
            <a:off x="4291806" y="3015457"/>
            <a:ext cx="468313" cy="101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6" name="Arc 157"/>
          <p:cNvSpPr>
            <a:spLocks/>
          </p:cNvSpPr>
          <p:nvPr/>
        </p:nvSpPr>
        <p:spPr bwMode="auto">
          <a:xfrm rot="5400000">
            <a:off x="4291806" y="3021807"/>
            <a:ext cx="461963" cy="952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7" name="Arc 158"/>
          <p:cNvSpPr>
            <a:spLocks/>
          </p:cNvSpPr>
          <p:nvPr/>
        </p:nvSpPr>
        <p:spPr bwMode="auto">
          <a:xfrm rot="5400000">
            <a:off x="4387057" y="3464719"/>
            <a:ext cx="455612" cy="101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8" name="Arc 159"/>
          <p:cNvSpPr>
            <a:spLocks/>
          </p:cNvSpPr>
          <p:nvPr/>
        </p:nvSpPr>
        <p:spPr bwMode="auto">
          <a:xfrm rot="5400000">
            <a:off x="4393407" y="3464719"/>
            <a:ext cx="449262" cy="952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9" name="Arc 160"/>
          <p:cNvSpPr>
            <a:spLocks/>
          </p:cNvSpPr>
          <p:nvPr/>
        </p:nvSpPr>
        <p:spPr bwMode="auto">
          <a:xfrm rot="5400000">
            <a:off x="4379913" y="2103438"/>
            <a:ext cx="469900" cy="1016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2" y="21599"/>
                </a:moveTo>
                <a:cubicBezTo>
                  <a:pt x="9653" y="21584"/>
                  <a:pt x="-1" y="11918"/>
                  <a:pt x="-1" y="-1"/>
                </a:cubicBezTo>
              </a:path>
              <a:path w="21600" h="21600" stroke="0" extrusionOk="0">
                <a:moveTo>
                  <a:pt x="21572" y="21599"/>
                </a:moveTo>
                <a:cubicBezTo>
                  <a:pt x="9653" y="21584"/>
                  <a:pt x="-1" y="11918"/>
                  <a:pt x="-1" y="-1"/>
                </a:cubicBezTo>
                <a:lnTo>
                  <a:pt x="21600" y="0"/>
                </a:lnTo>
                <a:lnTo>
                  <a:pt x="21572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60" name="Arc 161"/>
          <p:cNvSpPr>
            <a:spLocks/>
          </p:cNvSpPr>
          <p:nvPr/>
        </p:nvSpPr>
        <p:spPr bwMode="auto">
          <a:xfrm rot="5400000">
            <a:off x="4386263" y="2109788"/>
            <a:ext cx="463550" cy="9525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4" y="21599"/>
                </a:moveTo>
                <a:cubicBezTo>
                  <a:pt x="9654" y="21585"/>
                  <a:pt x="-1" y="11919"/>
                  <a:pt x="-1" y="-1"/>
                </a:cubicBezTo>
              </a:path>
              <a:path w="21600" h="21600" stroke="0" extrusionOk="0">
                <a:moveTo>
                  <a:pt x="21574" y="21599"/>
                </a:moveTo>
                <a:cubicBezTo>
                  <a:pt x="9654" y="21585"/>
                  <a:pt x="-1" y="11919"/>
                  <a:pt x="-1" y="-1"/>
                </a:cubicBezTo>
                <a:lnTo>
                  <a:pt x="21600" y="0"/>
                </a:lnTo>
                <a:lnTo>
                  <a:pt x="21574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61" name="Arc 162"/>
          <p:cNvSpPr>
            <a:spLocks/>
          </p:cNvSpPr>
          <p:nvPr/>
        </p:nvSpPr>
        <p:spPr bwMode="auto">
          <a:xfrm rot="5400000">
            <a:off x="6459538" y="2560638"/>
            <a:ext cx="469900" cy="101600"/>
          </a:xfrm>
          <a:custGeom>
            <a:avLst/>
            <a:gdLst>
              <a:gd name="T0" fmla="*/ 0 w 21628"/>
              <a:gd name="T1" fmla="*/ 0 h 21600"/>
              <a:gd name="T2" fmla="*/ 2147483647 w 21628"/>
              <a:gd name="T3" fmla="*/ 2147483647 h 21600"/>
              <a:gd name="T4" fmla="*/ 2147483647 w 21628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8"/>
              <a:gd name="T10" fmla="*/ 0 h 21600"/>
              <a:gd name="T11" fmla="*/ 21628 w 216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8" h="21600" fill="none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</a:path>
              <a:path w="21628" h="21600" stroke="0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  <a:lnTo>
                  <a:pt x="28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2" name="Arc 163"/>
          <p:cNvSpPr>
            <a:spLocks/>
          </p:cNvSpPr>
          <p:nvPr/>
        </p:nvSpPr>
        <p:spPr bwMode="auto">
          <a:xfrm rot="5400000">
            <a:off x="6459538" y="2560638"/>
            <a:ext cx="463550" cy="95250"/>
          </a:xfrm>
          <a:custGeom>
            <a:avLst/>
            <a:gdLst>
              <a:gd name="T0" fmla="*/ 0 w 21626"/>
              <a:gd name="T1" fmla="*/ 0 h 21600"/>
              <a:gd name="T2" fmla="*/ 2147483647 w 21626"/>
              <a:gd name="T3" fmla="*/ 2147483647 h 21600"/>
              <a:gd name="T4" fmla="*/ 2147483647 w 21626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6"/>
              <a:gd name="T10" fmla="*/ 0 h 21600"/>
              <a:gd name="T11" fmla="*/ 21626 w 216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6" h="21600" fill="none" extrusionOk="0">
                <a:moveTo>
                  <a:pt x="0" y="0"/>
                </a:moveTo>
                <a:cubicBezTo>
                  <a:pt x="8" y="0"/>
                  <a:pt x="17" y="-1"/>
                  <a:pt x="26" y="-1"/>
                </a:cubicBezTo>
                <a:cubicBezTo>
                  <a:pt x="11955" y="-1"/>
                  <a:pt x="21626" y="9670"/>
                  <a:pt x="21626" y="21600"/>
                </a:cubicBezTo>
              </a:path>
              <a:path w="21626" h="21600" stroke="0" extrusionOk="0">
                <a:moveTo>
                  <a:pt x="0" y="0"/>
                </a:moveTo>
                <a:cubicBezTo>
                  <a:pt x="8" y="0"/>
                  <a:pt x="17" y="-1"/>
                  <a:pt x="26" y="-1"/>
                </a:cubicBezTo>
                <a:cubicBezTo>
                  <a:pt x="11955" y="-1"/>
                  <a:pt x="21626" y="9670"/>
                  <a:pt x="21626" y="21600"/>
                </a:cubicBezTo>
                <a:lnTo>
                  <a:pt x="26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3" name="Arc 164"/>
          <p:cNvSpPr>
            <a:spLocks/>
          </p:cNvSpPr>
          <p:nvPr/>
        </p:nvSpPr>
        <p:spPr bwMode="auto">
          <a:xfrm rot="5400000">
            <a:off x="6460331" y="3015457"/>
            <a:ext cx="468313" cy="101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4" name="Arc 165"/>
          <p:cNvSpPr>
            <a:spLocks/>
          </p:cNvSpPr>
          <p:nvPr/>
        </p:nvSpPr>
        <p:spPr bwMode="auto">
          <a:xfrm rot="5400000">
            <a:off x="6460331" y="3021807"/>
            <a:ext cx="461963" cy="952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5" name="Arc 166"/>
          <p:cNvSpPr>
            <a:spLocks/>
          </p:cNvSpPr>
          <p:nvPr/>
        </p:nvSpPr>
        <p:spPr bwMode="auto">
          <a:xfrm rot="5400000">
            <a:off x="6555582" y="3464719"/>
            <a:ext cx="455612" cy="101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6" name="Arc 167"/>
          <p:cNvSpPr>
            <a:spLocks/>
          </p:cNvSpPr>
          <p:nvPr/>
        </p:nvSpPr>
        <p:spPr bwMode="auto">
          <a:xfrm rot="5400000">
            <a:off x="6561932" y="3464719"/>
            <a:ext cx="449262" cy="952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7" name="Arc 168"/>
          <p:cNvSpPr>
            <a:spLocks/>
          </p:cNvSpPr>
          <p:nvPr/>
        </p:nvSpPr>
        <p:spPr bwMode="auto">
          <a:xfrm rot="5400000">
            <a:off x="6548438" y="2103438"/>
            <a:ext cx="469900" cy="1016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2" y="21599"/>
                </a:moveTo>
                <a:cubicBezTo>
                  <a:pt x="9653" y="21584"/>
                  <a:pt x="-1" y="11918"/>
                  <a:pt x="-1" y="-1"/>
                </a:cubicBezTo>
              </a:path>
              <a:path w="21600" h="21600" stroke="0" extrusionOk="0">
                <a:moveTo>
                  <a:pt x="21572" y="21599"/>
                </a:moveTo>
                <a:cubicBezTo>
                  <a:pt x="9653" y="21584"/>
                  <a:pt x="-1" y="11918"/>
                  <a:pt x="-1" y="-1"/>
                </a:cubicBezTo>
                <a:lnTo>
                  <a:pt x="21600" y="0"/>
                </a:lnTo>
                <a:lnTo>
                  <a:pt x="21572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68" name="Arc 169"/>
          <p:cNvSpPr>
            <a:spLocks/>
          </p:cNvSpPr>
          <p:nvPr/>
        </p:nvSpPr>
        <p:spPr bwMode="auto">
          <a:xfrm rot="5400000">
            <a:off x="6554788" y="2109788"/>
            <a:ext cx="463550" cy="9525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4" y="21599"/>
                </a:moveTo>
                <a:cubicBezTo>
                  <a:pt x="9654" y="21585"/>
                  <a:pt x="-1" y="11919"/>
                  <a:pt x="-1" y="-1"/>
                </a:cubicBezTo>
              </a:path>
              <a:path w="21600" h="21600" stroke="0" extrusionOk="0">
                <a:moveTo>
                  <a:pt x="21574" y="21599"/>
                </a:moveTo>
                <a:cubicBezTo>
                  <a:pt x="9654" y="21585"/>
                  <a:pt x="-1" y="11919"/>
                  <a:pt x="-1" y="-1"/>
                </a:cubicBezTo>
                <a:lnTo>
                  <a:pt x="21600" y="0"/>
                </a:lnTo>
                <a:lnTo>
                  <a:pt x="21574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69" name="AutoShape 170"/>
          <p:cNvSpPr>
            <a:spLocks noChangeArrowheads="1"/>
          </p:cNvSpPr>
          <p:nvPr/>
        </p:nvSpPr>
        <p:spPr bwMode="auto">
          <a:xfrm rot="5400000">
            <a:off x="2095500" y="5600700"/>
            <a:ext cx="533400" cy="152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70" name="Line 171"/>
          <p:cNvSpPr>
            <a:spLocks noChangeShapeType="1"/>
          </p:cNvSpPr>
          <p:nvPr/>
        </p:nvSpPr>
        <p:spPr bwMode="auto">
          <a:xfrm flipH="1">
            <a:off x="1752600" y="563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71" name="Rectangle 172"/>
          <p:cNvSpPr>
            <a:spLocks noChangeArrowheads="1"/>
          </p:cNvSpPr>
          <p:nvPr/>
        </p:nvSpPr>
        <p:spPr bwMode="auto">
          <a:xfrm>
            <a:off x="8458200" y="6172200"/>
            <a:ext cx="1158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0</a:t>
            </a:r>
            <a:endParaRPr lang="en-US" sz="2400" b="0"/>
          </a:p>
        </p:txBody>
      </p:sp>
      <p:sp>
        <p:nvSpPr>
          <p:cNvPr id="17572" name="Freeform 173"/>
          <p:cNvSpPr>
            <a:spLocks/>
          </p:cNvSpPr>
          <p:nvPr/>
        </p:nvSpPr>
        <p:spPr bwMode="auto">
          <a:xfrm>
            <a:off x="1371600" y="5257800"/>
            <a:ext cx="1295400" cy="228600"/>
          </a:xfrm>
          <a:custGeom>
            <a:avLst/>
            <a:gdLst>
              <a:gd name="T0" fmla="*/ 0 w 816"/>
              <a:gd name="T1" fmla="*/ 0 h 144"/>
              <a:gd name="T2" fmla="*/ 2147483647 w 816"/>
              <a:gd name="T3" fmla="*/ 0 h 144"/>
              <a:gd name="T4" fmla="*/ 2147483647 w 816"/>
              <a:gd name="T5" fmla="*/ 2147483647 h 144"/>
              <a:gd name="T6" fmla="*/ 2147483647 w 81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44"/>
              <a:gd name="T14" fmla="*/ 816 w 81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44">
                <a:moveTo>
                  <a:pt x="0" y="0"/>
                </a:moveTo>
                <a:lnTo>
                  <a:pt x="816" y="0"/>
                </a:lnTo>
                <a:lnTo>
                  <a:pt x="816" y="144"/>
                </a:lnTo>
                <a:lnTo>
                  <a:pt x="672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73" name="Line 174"/>
          <p:cNvSpPr>
            <a:spLocks noChangeShapeType="1"/>
          </p:cNvSpPr>
          <p:nvPr/>
        </p:nvSpPr>
        <p:spPr bwMode="auto">
          <a:xfrm flipV="1">
            <a:off x="23622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74" name="Rectangle 175"/>
          <p:cNvSpPr>
            <a:spLocks noChangeArrowheads="1"/>
          </p:cNvSpPr>
          <p:nvPr/>
        </p:nvSpPr>
        <p:spPr bwMode="auto">
          <a:xfrm>
            <a:off x="381000" y="5181600"/>
            <a:ext cx="8567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+mn-lt"/>
              </a:rPr>
              <a:t>MEM DATA</a:t>
            </a:r>
            <a:endParaRPr lang="en-US" sz="2400" b="0">
              <a:latin typeface="+mn-lt"/>
            </a:endParaRPr>
          </a:p>
        </p:txBody>
      </p:sp>
      <p:sp>
        <p:nvSpPr>
          <p:cNvPr id="17579" name="Line 180"/>
          <p:cNvSpPr>
            <a:spLocks noChangeShapeType="1"/>
          </p:cNvSpPr>
          <p:nvPr/>
        </p:nvSpPr>
        <p:spPr bwMode="auto">
          <a:xfrm>
            <a:off x="1371600" y="45720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80" name="Freeform 181"/>
          <p:cNvSpPr>
            <a:spLocks/>
          </p:cNvSpPr>
          <p:nvPr/>
        </p:nvSpPr>
        <p:spPr bwMode="auto">
          <a:xfrm>
            <a:off x="6629400" y="4572000"/>
            <a:ext cx="228600" cy="457200"/>
          </a:xfrm>
          <a:custGeom>
            <a:avLst/>
            <a:gdLst>
              <a:gd name="T0" fmla="*/ 0 w 144"/>
              <a:gd name="T1" fmla="*/ 0 h 288"/>
              <a:gd name="T2" fmla="*/ 0 w 144"/>
              <a:gd name="T3" fmla="*/ 2147483647 h 288"/>
              <a:gd name="T4" fmla="*/ 2147483647 w 144"/>
              <a:gd name="T5" fmla="*/ 2147483647 h 288"/>
              <a:gd name="T6" fmla="*/ 0 60000 65536"/>
              <a:gd name="T7" fmla="*/ 0 60000 65536"/>
              <a:gd name="T8" fmla="*/ 0 60000 65536"/>
              <a:gd name="T9" fmla="*/ 0 w 144"/>
              <a:gd name="T10" fmla="*/ 0 h 288"/>
              <a:gd name="T11" fmla="*/ 144 w 14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88">
                <a:moveTo>
                  <a:pt x="0" y="0"/>
                </a:moveTo>
                <a:lnTo>
                  <a:pt x="0" y="288"/>
                </a:lnTo>
                <a:lnTo>
                  <a:pt x="144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81" name="Freeform 182"/>
          <p:cNvSpPr>
            <a:spLocks/>
          </p:cNvSpPr>
          <p:nvPr/>
        </p:nvSpPr>
        <p:spPr bwMode="auto">
          <a:xfrm>
            <a:off x="4419600" y="4572000"/>
            <a:ext cx="228600" cy="457200"/>
          </a:xfrm>
          <a:custGeom>
            <a:avLst/>
            <a:gdLst>
              <a:gd name="T0" fmla="*/ 0 w 144"/>
              <a:gd name="T1" fmla="*/ 0 h 288"/>
              <a:gd name="T2" fmla="*/ 0 w 144"/>
              <a:gd name="T3" fmla="*/ 2147483647 h 288"/>
              <a:gd name="T4" fmla="*/ 2147483647 w 144"/>
              <a:gd name="T5" fmla="*/ 2147483647 h 288"/>
              <a:gd name="T6" fmla="*/ 0 60000 65536"/>
              <a:gd name="T7" fmla="*/ 0 60000 65536"/>
              <a:gd name="T8" fmla="*/ 0 60000 65536"/>
              <a:gd name="T9" fmla="*/ 0 w 144"/>
              <a:gd name="T10" fmla="*/ 0 h 288"/>
              <a:gd name="T11" fmla="*/ 144 w 14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88">
                <a:moveTo>
                  <a:pt x="0" y="0"/>
                </a:moveTo>
                <a:lnTo>
                  <a:pt x="0" y="288"/>
                </a:lnTo>
                <a:lnTo>
                  <a:pt x="144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82" name="Freeform 183"/>
          <p:cNvSpPr>
            <a:spLocks/>
          </p:cNvSpPr>
          <p:nvPr/>
        </p:nvSpPr>
        <p:spPr bwMode="auto">
          <a:xfrm>
            <a:off x="2590800" y="4572000"/>
            <a:ext cx="228600" cy="457200"/>
          </a:xfrm>
          <a:custGeom>
            <a:avLst/>
            <a:gdLst>
              <a:gd name="T0" fmla="*/ 0 w 144"/>
              <a:gd name="T1" fmla="*/ 0 h 288"/>
              <a:gd name="T2" fmla="*/ 0 w 144"/>
              <a:gd name="T3" fmla="*/ 2147483647 h 288"/>
              <a:gd name="T4" fmla="*/ 2147483647 w 144"/>
              <a:gd name="T5" fmla="*/ 2147483647 h 288"/>
              <a:gd name="T6" fmla="*/ 0 60000 65536"/>
              <a:gd name="T7" fmla="*/ 0 60000 65536"/>
              <a:gd name="T8" fmla="*/ 0 60000 65536"/>
              <a:gd name="T9" fmla="*/ 0 w 144"/>
              <a:gd name="T10" fmla="*/ 0 h 288"/>
              <a:gd name="T11" fmla="*/ 144 w 14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88">
                <a:moveTo>
                  <a:pt x="0" y="0"/>
                </a:moveTo>
                <a:lnTo>
                  <a:pt x="0" y="288"/>
                </a:lnTo>
                <a:lnTo>
                  <a:pt x="144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>
            <a:off x="2743200" y="3200404"/>
            <a:ext cx="6019800" cy="338138"/>
            <a:chOff x="1728" y="2016"/>
            <a:chExt cx="3792" cy="213"/>
          </a:xfrm>
        </p:grpSpPr>
        <p:sp>
          <p:nvSpPr>
            <p:cNvPr id="17584" name="AutoShape 185"/>
            <p:cNvSpPr>
              <a:spLocks noChangeArrowheads="1"/>
            </p:cNvSpPr>
            <p:nvPr/>
          </p:nvSpPr>
          <p:spPr bwMode="auto">
            <a:xfrm>
              <a:off x="1728" y="2064"/>
              <a:ext cx="3408" cy="14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5" name="Text Box 186"/>
            <p:cNvSpPr txBox="1">
              <a:spLocks noChangeArrowheads="1"/>
            </p:cNvSpPr>
            <p:nvPr/>
          </p:nvSpPr>
          <p:spPr bwMode="auto">
            <a:xfrm>
              <a:off x="5202" y="2016"/>
              <a:ext cx="31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dirty="0" smtClean="0">
                  <a:solidFill>
                    <a:srgbClr val="CC0000"/>
                  </a:solidFill>
                  <a:latin typeface="+mn-lt"/>
                </a:rPr>
                <a:t>SET</a:t>
              </a:r>
              <a:endParaRPr lang="en-US" sz="1600" i="1" u="sng" dirty="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188" name="Rectangle 7"/>
          <p:cNvSpPr>
            <a:spLocks noChangeArrowheads="1"/>
          </p:cNvSpPr>
          <p:nvPr/>
        </p:nvSpPr>
        <p:spPr bwMode="auto">
          <a:xfrm rot="5400000">
            <a:off x="2982116" y="1229519"/>
            <a:ext cx="242891" cy="498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9" name="Rectangle 7"/>
          <p:cNvSpPr>
            <a:spLocks noChangeArrowheads="1"/>
          </p:cNvSpPr>
          <p:nvPr/>
        </p:nvSpPr>
        <p:spPr bwMode="auto">
          <a:xfrm rot="5400000">
            <a:off x="1248566" y="924717"/>
            <a:ext cx="242891" cy="11080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0" name="Rectangle 7"/>
          <p:cNvSpPr>
            <a:spLocks noChangeArrowheads="1"/>
          </p:cNvSpPr>
          <p:nvPr/>
        </p:nvSpPr>
        <p:spPr bwMode="auto">
          <a:xfrm rot="5400000">
            <a:off x="2266154" y="1021555"/>
            <a:ext cx="242891" cy="914399"/>
          </a:xfrm>
          <a:prstGeom prst="rect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1" name="AutoShape 185"/>
          <p:cNvSpPr>
            <a:spLocks noChangeArrowheads="1"/>
          </p:cNvSpPr>
          <p:nvPr/>
        </p:nvSpPr>
        <p:spPr bwMode="auto">
          <a:xfrm>
            <a:off x="4202113" y="1600200"/>
            <a:ext cx="1741487" cy="396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Text Box 186"/>
          <p:cNvSpPr txBox="1">
            <a:spLocks noChangeArrowheads="1"/>
          </p:cNvSpPr>
          <p:nvPr/>
        </p:nvSpPr>
        <p:spPr bwMode="auto">
          <a:xfrm>
            <a:off x="5486400" y="1261646"/>
            <a:ext cx="6185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WAY</a:t>
            </a:r>
            <a:endParaRPr lang="en-US" sz="1600" i="1" u="sng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553200" y="914400"/>
            <a:ext cx="184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Example: 3-way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8-set cache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832337" y="161186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Tag</a:t>
            </a:r>
            <a:endParaRPr lang="en-US" dirty="0">
              <a:latin typeface="+mn-lt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648200" y="161186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Tag</a:t>
            </a:r>
            <a:endParaRPr lang="en-US" dirty="0">
              <a:latin typeface="+mn-lt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858000" y="161186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Tag</a:t>
            </a:r>
            <a:endParaRPr lang="en-US" dirty="0">
              <a:latin typeface="+mn-lt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276601" y="1600200"/>
            <a:ext cx="72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105400" y="1600200"/>
            <a:ext cx="72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315200" y="1600200"/>
            <a:ext cx="72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19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33525" y="1741488"/>
            <a:ext cx="685800" cy="4751387"/>
            <a:chOff x="1160" y="888"/>
            <a:chExt cx="432" cy="2993"/>
          </a:xfrm>
        </p:grpSpPr>
        <p:sp>
          <p:nvSpPr>
            <p:cNvPr id="24947" name="Rectangle 3" descr="25%"/>
            <p:cNvSpPr>
              <a:spLocks noChangeArrowheads="1"/>
            </p:cNvSpPr>
            <p:nvPr/>
          </p:nvSpPr>
          <p:spPr bwMode="auto">
            <a:xfrm>
              <a:off x="1160" y="888"/>
              <a:ext cx="432" cy="2688"/>
            </a:xfrm>
            <a:prstGeom prst="rect">
              <a:avLst/>
            </a:prstGeom>
            <a:pattFill prst="pct25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160" y="3628"/>
              <a:ext cx="432" cy="253"/>
              <a:chOff x="1160" y="3628"/>
              <a:chExt cx="432" cy="253"/>
            </a:xfrm>
          </p:grpSpPr>
          <p:sp>
            <p:nvSpPr>
              <p:cNvPr id="24949" name="Line 5"/>
              <p:cNvSpPr>
                <a:spLocks noChangeShapeType="1"/>
              </p:cNvSpPr>
              <p:nvPr/>
            </p:nvSpPr>
            <p:spPr bwMode="auto">
              <a:xfrm>
                <a:off x="1160" y="362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50" name="Line 6"/>
              <p:cNvSpPr>
                <a:spLocks noChangeShapeType="1"/>
              </p:cNvSpPr>
              <p:nvPr/>
            </p:nvSpPr>
            <p:spPr bwMode="auto">
              <a:xfrm>
                <a:off x="1592" y="362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51" name="Line 7"/>
              <p:cNvSpPr>
                <a:spLocks noChangeShapeType="1"/>
              </p:cNvSpPr>
              <p:nvPr/>
            </p:nvSpPr>
            <p:spPr bwMode="auto">
              <a:xfrm>
                <a:off x="1164" y="3672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52" name="Rectangle 8"/>
              <p:cNvSpPr>
                <a:spLocks noChangeArrowheads="1"/>
              </p:cNvSpPr>
              <p:nvPr/>
            </p:nvSpPr>
            <p:spPr bwMode="auto">
              <a:xfrm>
                <a:off x="1264" y="3648"/>
                <a:ext cx="233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116000"/>
                  </a:lnSpc>
                </a:pPr>
                <a:r>
                  <a:rPr lang="en-US" sz="1800" b="0">
                    <a:solidFill>
                      <a:srgbClr val="000000"/>
                    </a:solidFill>
                    <a:latin typeface="Symbol" pitchFamily="18" charset="2"/>
                  </a:rPr>
                  <a:t>D</a:t>
                </a:r>
                <a:r>
                  <a:rPr lang="en-US" sz="1800" b="0"/>
                  <a:t>t</a:t>
                </a:r>
              </a:p>
            </p:txBody>
          </p:sp>
        </p:grpSp>
      </p:grpSp>
      <p:sp>
        <p:nvSpPr>
          <p:cNvPr id="2457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“Let me count the ways.”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47700" y="1665288"/>
            <a:ext cx="5083176" cy="4719637"/>
            <a:chOff x="408" y="1049"/>
            <a:chExt cx="3202" cy="2973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616" y="1256"/>
              <a:ext cx="96" cy="2673"/>
              <a:chOff x="887" y="1047"/>
              <a:chExt cx="96" cy="2673"/>
            </a:xfrm>
          </p:grpSpPr>
          <p:sp>
            <p:nvSpPr>
              <p:cNvPr id="24945" name="Freeform 12"/>
              <p:cNvSpPr>
                <a:spLocks/>
              </p:cNvSpPr>
              <p:nvPr/>
            </p:nvSpPr>
            <p:spPr bwMode="auto">
              <a:xfrm>
                <a:off x="887" y="1047"/>
                <a:ext cx="96" cy="192"/>
              </a:xfrm>
              <a:custGeom>
                <a:avLst/>
                <a:gdLst>
                  <a:gd name="T0" fmla="*/ 48 w 96"/>
                  <a:gd name="T1" fmla="*/ 0 h 192"/>
                  <a:gd name="T2" fmla="*/ 96 w 96"/>
                  <a:gd name="T3" fmla="*/ 192 h 192"/>
                  <a:gd name="T4" fmla="*/ 48 w 96"/>
                  <a:gd name="T5" fmla="*/ 192 h 192"/>
                  <a:gd name="T6" fmla="*/ 0 w 96"/>
                  <a:gd name="T7" fmla="*/ 192 h 192"/>
                  <a:gd name="T8" fmla="*/ 48 w 9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92"/>
                  <a:gd name="T17" fmla="*/ 96 w 9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92">
                    <a:moveTo>
                      <a:pt x="48" y="0"/>
                    </a:moveTo>
                    <a:lnTo>
                      <a:pt x="96" y="192"/>
                    </a:lnTo>
                    <a:lnTo>
                      <a:pt x="48" y="192"/>
                    </a:lnTo>
                    <a:lnTo>
                      <a:pt x="0" y="19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46" name="Line 13"/>
              <p:cNvSpPr>
                <a:spLocks noChangeShapeType="1"/>
              </p:cNvSpPr>
              <p:nvPr/>
            </p:nvSpPr>
            <p:spPr bwMode="auto">
              <a:xfrm>
                <a:off x="935" y="1223"/>
                <a:ext cx="1" cy="2497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576" y="3722"/>
              <a:ext cx="3033" cy="96"/>
              <a:chOff x="847" y="3513"/>
              <a:chExt cx="3033" cy="96"/>
            </a:xfrm>
          </p:grpSpPr>
          <p:sp>
            <p:nvSpPr>
              <p:cNvPr id="24943" name="Freeform 15"/>
              <p:cNvSpPr>
                <a:spLocks/>
              </p:cNvSpPr>
              <p:nvPr/>
            </p:nvSpPr>
            <p:spPr bwMode="auto">
              <a:xfrm>
                <a:off x="3688" y="3513"/>
                <a:ext cx="192" cy="96"/>
              </a:xfrm>
              <a:custGeom>
                <a:avLst/>
                <a:gdLst>
                  <a:gd name="T0" fmla="*/ 192 w 192"/>
                  <a:gd name="T1" fmla="*/ 48 h 96"/>
                  <a:gd name="T2" fmla="*/ 0 w 192"/>
                  <a:gd name="T3" fmla="*/ 96 h 96"/>
                  <a:gd name="T4" fmla="*/ 0 w 192"/>
                  <a:gd name="T5" fmla="*/ 48 h 96"/>
                  <a:gd name="T6" fmla="*/ 0 w 192"/>
                  <a:gd name="T7" fmla="*/ 0 h 96"/>
                  <a:gd name="T8" fmla="*/ 192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192" y="48"/>
                    </a:moveTo>
                    <a:lnTo>
                      <a:pt x="0" y="96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192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44" name="Line 16"/>
              <p:cNvSpPr>
                <a:spLocks noChangeShapeType="1"/>
              </p:cNvSpPr>
              <p:nvPr/>
            </p:nvSpPr>
            <p:spPr bwMode="auto">
              <a:xfrm flipH="1">
                <a:off x="847" y="3561"/>
                <a:ext cx="2857" cy="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941" name="Rectangle 17"/>
            <p:cNvSpPr>
              <a:spLocks noChangeArrowheads="1"/>
            </p:cNvSpPr>
            <p:nvPr/>
          </p:nvSpPr>
          <p:spPr bwMode="auto">
            <a:xfrm>
              <a:off x="3338" y="3849"/>
              <a:ext cx="2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>
                  <a:solidFill>
                    <a:srgbClr val="000000"/>
                  </a:solidFill>
                  <a:latin typeface="Arial" pitchFamily="34" charset="0"/>
                </a:rPr>
                <a:t>time</a:t>
              </a:r>
              <a:endParaRPr lang="en-US" b="0"/>
            </a:p>
          </p:txBody>
        </p:sp>
        <p:sp>
          <p:nvSpPr>
            <p:cNvPr id="24942" name="Rectangle 18"/>
            <p:cNvSpPr>
              <a:spLocks noChangeArrowheads="1"/>
            </p:cNvSpPr>
            <p:nvPr/>
          </p:nvSpPr>
          <p:spPr bwMode="auto">
            <a:xfrm>
              <a:off x="408" y="1049"/>
              <a:ext cx="5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 dirty="0">
                  <a:solidFill>
                    <a:srgbClr val="000000"/>
                  </a:solidFill>
                  <a:latin typeface="Arial" pitchFamily="34" charset="0"/>
                </a:rPr>
                <a:t>address</a:t>
              </a:r>
              <a:endParaRPr lang="en-US" b="0" dirty="0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95300" y="1741488"/>
            <a:ext cx="4689475" cy="962025"/>
            <a:chOff x="312" y="1097"/>
            <a:chExt cx="2954" cy="606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2300" y="1528"/>
              <a:ext cx="247" cy="175"/>
              <a:chOff x="2571" y="1319"/>
              <a:chExt cx="247" cy="175"/>
            </a:xfrm>
          </p:grpSpPr>
          <p:sp>
            <p:nvSpPr>
              <p:cNvPr id="24921" name="Oval 21"/>
              <p:cNvSpPr>
                <a:spLocks noChangeArrowheads="1"/>
              </p:cNvSpPr>
              <p:nvPr/>
            </p:nvSpPr>
            <p:spPr bwMode="auto">
              <a:xfrm>
                <a:off x="2571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2" name="Oval 22"/>
              <p:cNvSpPr>
                <a:spLocks noChangeArrowheads="1"/>
              </p:cNvSpPr>
              <p:nvPr/>
            </p:nvSpPr>
            <p:spPr bwMode="auto">
              <a:xfrm>
                <a:off x="2571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3" name="Oval 23"/>
              <p:cNvSpPr>
                <a:spLocks noChangeArrowheads="1"/>
              </p:cNvSpPr>
              <p:nvPr/>
            </p:nvSpPr>
            <p:spPr bwMode="auto">
              <a:xfrm>
                <a:off x="264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4" name="Oval 24"/>
              <p:cNvSpPr>
                <a:spLocks noChangeArrowheads="1"/>
              </p:cNvSpPr>
              <p:nvPr/>
            </p:nvSpPr>
            <p:spPr bwMode="auto">
              <a:xfrm>
                <a:off x="264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5" name="Oval 25"/>
              <p:cNvSpPr>
                <a:spLocks noChangeArrowheads="1"/>
              </p:cNvSpPr>
              <p:nvPr/>
            </p:nvSpPr>
            <p:spPr bwMode="auto">
              <a:xfrm>
                <a:off x="2715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6" name="Oval 26"/>
              <p:cNvSpPr>
                <a:spLocks noChangeArrowheads="1"/>
              </p:cNvSpPr>
              <p:nvPr/>
            </p:nvSpPr>
            <p:spPr bwMode="auto">
              <a:xfrm>
                <a:off x="2715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7" name="Oval 27"/>
              <p:cNvSpPr>
                <a:spLocks noChangeArrowheads="1"/>
              </p:cNvSpPr>
              <p:nvPr/>
            </p:nvSpPr>
            <p:spPr bwMode="auto">
              <a:xfrm>
                <a:off x="2643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8" name="Oval 28"/>
              <p:cNvSpPr>
                <a:spLocks noChangeArrowheads="1"/>
              </p:cNvSpPr>
              <p:nvPr/>
            </p:nvSpPr>
            <p:spPr bwMode="auto">
              <a:xfrm>
                <a:off x="2643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9" name="Oval 29"/>
              <p:cNvSpPr>
                <a:spLocks noChangeArrowheads="1"/>
              </p:cNvSpPr>
              <p:nvPr/>
            </p:nvSpPr>
            <p:spPr bwMode="auto">
              <a:xfrm>
                <a:off x="2787" y="1391"/>
                <a:ext cx="31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0" name="Oval 30"/>
              <p:cNvSpPr>
                <a:spLocks noChangeArrowheads="1"/>
              </p:cNvSpPr>
              <p:nvPr/>
            </p:nvSpPr>
            <p:spPr bwMode="auto">
              <a:xfrm>
                <a:off x="2787" y="1391"/>
                <a:ext cx="31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1" name="Oval 31"/>
              <p:cNvSpPr>
                <a:spLocks noChangeArrowheads="1"/>
              </p:cNvSpPr>
              <p:nvPr/>
            </p:nvSpPr>
            <p:spPr bwMode="auto">
              <a:xfrm>
                <a:off x="271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2" name="Oval 32"/>
              <p:cNvSpPr>
                <a:spLocks noChangeArrowheads="1"/>
              </p:cNvSpPr>
              <p:nvPr/>
            </p:nvSpPr>
            <p:spPr bwMode="auto">
              <a:xfrm>
                <a:off x="271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3" name="Oval 33"/>
              <p:cNvSpPr>
                <a:spLocks noChangeArrowheads="1"/>
              </p:cNvSpPr>
              <p:nvPr/>
            </p:nvSpPr>
            <p:spPr bwMode="auto">
              <a:xfrm>
                <a:off x="2643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4" name="Oval 34"/>
              <p:cNvSpPr>
                <a:spLocks noChangeArrowheads="1"/>
              </p:cNvSpPr>
              <p:nvPr/>
            </p:nvSpPr>
            <p:spPr bwMode="auto">
              <a:xfrm>
                <a:off x="2643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5" name="Oval 35"/>
              <p:cNvSpPr>
                <a:spLocks noChangeArrowheads="1"/>
              </p:cNvSpPr>
              <p:nvPr/>
            </p:nvSpPr>
            <p:spPr bwMode="auto">
              <a:xfrm>
                <a:off x="2715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6" name="Oval 36"/>
              <p:cNvSpPr>
                <a:spLocks noChangeArrowheads="1"/>
              </p:cNvSpPr>
              <p:nvPr/>
            </p:nvSpPr>
            <p:spPr bwMode="auto">
              <a:xfrm>
                <a:off x="2715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7" name="Oval 37"/>
              <p:cNvSpPr>
                <a:spLocks noChangeArrowheads="1"/>
              </p:cNvSpPr>
              <p:nvPr/>
            </p:nvSpPr>
            <p:spPr bwMode="auto">
              <a:xfrm>
                <a:off x="2787" y="1462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8" name="Oval 38"/>
              <p:cNvSpPr>
                <a:spLocks noChangeArrowheads="1"/>
              </p:cNvSpPr>
              <p:nvPr/>
            </p:nvSpPr>
            <p:spPr bwMode="auto">
              <a:xfrm>
                <a:off x="2787" y="1462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1582" y="1241"/>
              <a:ext cx="247" cy="175"/>
              <a:chOff x="1853" y="1032"/>
              <a:chExt cx="247" cy="175"/>
            </a:xfrm>
          </p:grpSpPr>
          <p:sp>
            <p:nvSpPr>
              <p:cNvPr id="24903" name="Oval 40"/>
              <p:cNvSpPr>
                <a:spLocks noChangeArrowheads="1"/>
              </p:cNvSpPr>
              <p:nvPr/>
            </p:nvSpPr>
            <p:spPr bwMode="auto">
              <a:xfrm>
                <a:off x="1853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4" name="Oval 41"/>
              <p:cNvSpPr>
                <a:spLocks noChangeArrowheads="1"/>
              </p:cNvSpPr>
              <p:nvPr/>
            </p:nvSpPr>
            <p:spPr bwMode="auto">
              <a:xfrm>
                <a:off x="1853" y="1103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5" name="Oval 42"/>
              <p:cNvSpPr>
                <a:spLocks noChangeArrowheads="1"/>
              </p:cNvSpPr>
              <p:nvPr/>
            </p:nvSpPr>
            <p:spPr bwMode="auto">
              <a:xfrm>
                <a:off x="1924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6" name="Oval 43"/>
              <p:cNvSpPr>
                <a:spLocks noChangeArrowheads="1"/>
              </p:cNvSpPr>
              <p:nvPr/>
            </p:nvSpPr>
            <p:spPr bwMode="auto">
              <a:xfrm>
                <a:off x="1924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7" name="Oval 44"/>
              <p:cNvSpPr>
                <a:spLocks noChangeArrowheads="1"/>
              </p:cNvSpPr>
              <p:nvPr/>
            </p:nvSpPr>
            <p:spPr bwMode="auto">
              <a:xfrm>
                <a:off x="1996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8" name="Oval 45"/>
              <p:cNvSpPr>
                <a:spLocks noChangeArrowheads="1"/>
              </p:cNvSpPr>
              <p:nvPr/>
            </p:nvSpPr>
            <p:spPr bwMode="auto">
              <a:xfrm>
                <a:off x="1996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9" name="Oval 46"/>
              <p:cNvSpPr>
                <a:spLocks noChangeArrowheads="1"/>
              </p:cNvSpPr>
              <p:nvPr/>
            </p:nvSpPr>
            <p:spPr bwMode="auto">
              <a:xfrm>
                <a:off x="1924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0" name="Oval 47"/>
              <p:cNvSpPr>
                <a:spLocks noChangeArrowheads="1"/>
              </p:cNvSpPr>
              <p:nvPr/>
            </p:nvSpPr>
            <p:spPr bwMode="auto">
              <a:xfrm>
                <a:off x="1924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1" name="Oval 48"/>
              <p:cNvSpPr>
                <a:spLocks noChangeArrowheads="1"/>
              </p:cNvSpPr>
              <p:nvPr/>
            </p:nvSpPr>
            <p:spPr bwMode="auto">
              <a:xfrm>
                <a:off x="2068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2" name="Oval 49"/>
              <p:cNvSpPr>
                <a:spLocks noChangeArrowheads="1"/>
              </p:cNvSpPr>
              <p:nvPr/>
            </p:nvSpPr>
            <p:spPr bwMode="auto">
              <a:xfrm>
                <a:off x="2068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3" name="Oval 50"/>
              <p:cNvSpPr>
                <a:spLocks noChangeArrowheads="1"/>
              </p:cNvSpPr>
              <p:nvPr/>
            </p:nvSpPr>
            <p:spPr bwMode="auto">
              <a:xfrm>
                <a:off x="1996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4" name="Oval 51"/>
              <p:cNvSpPr>
                <a:spLocks noChangeArrowheads="1"/>
              </p:cNvSpPr>
              <p:nvPr/>
            </p:nvSpPr>
            <p:spPr bwMode="auto">
              <a:xfrm>
                <a:off x="1996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5" name="Oval 52"/>
              <p:cNvSpPr>
                <a:spLocks noChangeArrowheads="1"/>
              </p:cNvSpPr>
              <p:nvPr/>
            </p:nvSpPr>
            <p:spPr bwMode="auto">
              <a:xfrm>
                <a:off x="192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6" name="Oval 53"/>
              <p:cNvSpPr>
                <a:spLocks noChangeArrowheads="1"/>
              </p:cNvSpPr>
              <p:nvPr/>
            </p:nvSpPr>
            <p:spPr bwMode="auto">
              <a:xfrm>
                <a:off x="192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7" name="Oval 54"/>
              <p:cNvSpPr>
                <a:spLocks noChangeArrowheads="1"/>
              </p:cNvSpPr>
              <p:nvPr/>
            </p:nvSpPr>
            <p:spPr bwMode="auto">
              <a:xfrm>
                <a:off x="1996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8" name="Oval 55"/>
              <p:cNvSpPr>
                <a:spLocks noChangeArrowheads="1"/>
              </p:cNvSpPr>
              <p:nvPr/>
            </p:nvSpPr>
            <p:spPr bwMode="auto">
              <a:xfrm>
                <a:off x="1996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9" name="Oval 56"/>
              <p:cNvSpPr>
                <a:spLocks noChangeArrowheads="1"/>
              </p:cNvSpPr>
              <p:nvPr/>
            </p:nvSpPr>
            <p:spPr bwMode="auto">
              <a:xfrm>
                <a:off x="2068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0" name="Oval 57"/>
              <p:cNvSpPr>
                <a:spLocks noChangeArrowheads="1"/>
              </p:cNvSpPr>
              <p:nvPr/>
            </p:nvSpPr>
            <p:spPr bwMode="auto">
              <a:xfrm>
                <a:off x="2068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863" y="1384"/>
              <a:ext cx="248" cy="176"/>
              <a:chOff x="1134" y="1175"/>
              <a:chExt cx="248" cy="176"/>
            </a:xfrm>
          </p:grpSpPr>
          <p:sp>
            <p:nvSpPr>
              <p:cNvPr id="24885" name="Oval 59"/>
              <p:cNvSpPr>
                <a:spLocks noChangeArrowheads="1"/>
              </p:cNvSpPr>
              <p:nvPr/>
            </p:nvSpPr>
            <p:spPr bwMode="auto">
              <a:xfrm>
                <a:off x="1134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6" name="Oval 60"/>
              <p:cNvSpPr>
                <a:spLocks noChangeArrowheads="1"/>
              </p:cNvSpPr>
              <p:nvPr/>
            </p:nvSpPr>
            <p:spPr bwMode="auto">
              <a:xfrm>
                <a:off x="1134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7" name="Oval 61"/>
              <p:cNvSpPr>
                <a:spLocks noChangeArrowheads="1"/>
              </p:cNvSpPr>
              <p:nvPr/>
            </p:nvSpPr>
            <p:spPr bwMode="auto">
              <a:xfrm>
                <a:off x="1206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8" name="Oval 62"/>
              <p:cNvSpPr>
                <a:spLocks noChangeArrowheads="1"/>
              </p:cNvSpPr>
              <p:nvPr/>
            </p:nvSpPr>
            <p:spPr bwMode="auto">
              <a:xfrm>
                <a:off x="1206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9" name="Oval 63"/>
              <p:cNvSpPr>
                <a:spLocks noChangeArrowheads="1"/>
              </p:cNvSpPr>
              <p:nvPr/>
            </p:nvSpPr>
            <p:spPr bwMode="auto">
              <a:xfrm>
                <a:off x="1278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0" name="Oval 64"/>
              <p:cNvSpPr>
                <a:spLocks noChangeArrowheads="1"/>
              </p:cNvSpPr>
              <p:nvPr/>
            </p:nvSpPr>
            <p:spPr bwMode="auto">
              <a:xfrm>
                <a:off x="1278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1" name="Oval 65"/>
              <p:cNvSpPr>
                <a:spLocks noChangeArrowheads="1"/>
              </p:cNvSpPr>
              <p:nvPr/>
            </p:nvSpPr>
            <p:spPr bwMode="auto">
              <a:xfrm>
                <a:off x="1206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2" name="Oval 66"/>
              <p:cNvSpPr>
                <a:spLocks noChangeArrowheads="1"/>
              </p:cNvSpPr>
              <p:nvPr/>
            </p:nvSpPr>
            <p:spPr bwMode="auto">
              <a:xfrm>
                <a:off x="1206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3" name="Oval 67"/>
              <p:cNvSpPr>
                <a:spLocks noChangeArrowheads="1"/>
              </p:cNvSpPr>
              <p:nvPr/>
            </p:nvSpPr>
            <p:spPr bwMode="auto">
              <a:xfrm>
                <a:off x="1350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4" name="Oval 68"/>
              <p:cNvSpPr>
                <a:spLocks noChangeArrowheads="1"/>
              </p:cNvSpPr>
              <p:nvPr/>
            </p:nvSpPr>
            <p:spPr bwMode="auto">
              <a:xfrm>
                <a:off x="1350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5" name="Oval 69"/>
              <p:cNvSpPr>
                <a:spLocks noChangeArrowheads="1"/>
              </p:cNvSpPr>
              <p:nvPr/>
            </p:nvSpPr>
            <p:spPr bwMode="auto">
              <a:xfrm>
                <a:off x="1278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6" name="Oval 70"/>
              <p:cNvSpPr>
                <a:spLocks noChangeArrowheads="1"/>
              </p:cNvSpPr>
              <p:nvPr/>
            </p:nvSpPr>
            <p:spPr bwMode="auto">
              <a:xfrm>
                <a:off x="1278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7" name="Oval 71"/>
              <p:cNvSpPr>
                <a:spLocks noChangeArrowheads="1"/>
              </p:cNvSpPr>
              <p:nvPr/>
            </p:nvSpPr>
            <p:spPr bwMode="auto">
              <a:xfrm>
                <a:off x="1206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8" name="Oval 72"/>
              <p:cNvSpPr>
                <a:spLocks noChangeArrowheads="1"/>
              </p:cNvSpPr>
              <p:nvPr/>
            </p:nvSpPr>
            <p:spPr bwMode="auto">
              <a:xfrm>
                <a:off x="1206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9" name="Oval 73"/>
              <p:cNvSpPr>
                <a:spLocks noChangeArrowheads="1"/>
              </p:cNvSpPr>
              <p:nvPr/>
            </p:nvSpPr>
            <p:spPr bwMode="auto">
              <a:xfrm>
                <a:off x="1278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0" name="Oval 74"/>
              <p:cNvSpPr>
                <a:spLocks noChangeArrowheads="1"/>
              </p:cNvSpPr>
              <p:nvPr/>
            </p:nvSpPr>
            <p:spPr bwMode="auto">
              <a:xfrm>
                <a:off x="1278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1" name="Oval 75"/>
              <p:cNvSpPr>
                <a:spLocks noChangeArrowheads="1"/>
              </p:cNvSpPr>
              <p:nvPr/>
            </p:nvSpPr>
            <p:spPr bwMode="auto">
              <a:xfrm>
                <a:off x="1350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2" name="Oval 76"/>
              <p:cNvSpPr>
                <a:spLocks noChangeArrowheads="1"/>
              </p:cNvSpPr>
              <p:nvPr/>
            </p:nvSpPr>
            <p:spPr bwMode="auto">
              <a:xfrm>
                <a:off x="1350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77"/>
            <p:cNvGrpSpPr>
              <a:grpSpLocks/>
            </p:cNvGrpSpPr>
            <p:nvPr/>
          </p:nvGrpSpPr>
          <p:grpSpPr bwMode="auto">
            <a:xfrm>
              <a:off x="3018" y="1456"/>
              <a:ext cx="248" cy="175"/>
              <a:chOff x="3289" y="1247"/>
              <a:chExt cx="248" cy="175"/>
            </a:xfrm>
          </p:grpSpPr>
          <p:sp>
            <p:nvSpPr>
              <p:cNvPr id="24867" name="Oval 78"/>
              <p:cNvSpPr>
                <a:spLocks noChangeArrowheads="1"/>
              </p:cNvSpPr>
              <p:nvPr/>
            </p:nvSpPr>
            <p:spPr bwMode="auto">
              <a:xfrm>
                <a:off x="3289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8" name="Oval 79"/>
              <p:cNvSpPr>
                <a:spLocks noChangeArrowheads="1"/>
              </p:cNvSpPr>
              <p:nvPr/>
            </p:nvSpPr>
            <p:spPr bwMode="auto">
              <a:xfrm>
                <a:off x="3289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9" name="Oval 80"/>
              <p:cNvSpPr>
                <a:spLocks noChangeArrowheads="1"/>
              </p:cNvSpPr>
              <p:nvPr/>
            </p:nvSpPr>
            <p:spPr bwMode="auto">
              <a:xfrm>
                <a:off x="3361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0" name="Oval 81"/>
              <p:cNvSpPr>
                <a:spLocks noChangeArrowheads="1"/>
              </p:cNvSpPr>
              <p:nvPr/>
            </p:nvSpPr>
            <p:spPr bwMode="auto">
              <a:xfrm>
                <a:off x="3361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1" name="Oval 82"/>
              <p:cNvSpPr>
                <a:spLocks noChangeArrowheads="1"/>
              </p:cNvSpPr>
              <p:nvPr/>
            </p:nvSpPr>
            <p:spPr bwMode="auto">
              <a:xfrm>
                <a:off x="343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2" name="Oval 83"/>
              <p:cNvSpPr>
                <a:spLocks noChangeArrowheads="1"/>
              </p:cNvSpPr>
              <p:nvPr/>
            </p:nvSpPr>
            <p:spPr bwMode="auto">
              <a:xfrm>
                <a:off x="343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3" name="Oval 84"/>
              <p:cNvSpPr>
                <a:spLocks noChangeArrowheads="1"/>
              </p:cNvSpPr>
              <p:nvPr/>
            </p:nvSpPr>
            <p:spPr bwMode="auto">
              <a:xfrm>
                <a:off x="3361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4" name="Oval 85"/>
              <p:cNvSpPr>
                <a:spLocks noChangeArrowheads="1"/>
              </p:cNvSpPr>
              <p:nvPr/>
            </p:nvSpPr>
            <p:spPr bwMode="auto">
              <a:xfrm>
                <a:off x="3361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5" name="Oval 86"/>
              <p:cNvSpPr>
                <a:spLocks noChangeArrowheads="1"/>
              </p:cNvSpPr>
              <p:nvPr/>
            </p:nvSpPr>
            <p:spPr bwMode="auto">
              <a:xfrm>
                <a:off x="350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6" name="Oval 87"/>
              <p:cNvSpPr>
                <a:spLocks noChangeArrowheads="1"/>
              </p:cNvSpPr>
              <p:nvPr/>
            </p:nvSpPr>
            <p:spPr bwMode="auto">
              <a:xfrm>
                <a:off x="350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7" name="Oval 88"/>
              <p:cNvSpPr>
                <a:spLocks noChangeArrowheads="1"/>
              </p:cNvSpPr>
              <p:nvPr/>
            </p:nvSpPr>
            <p:spPr bwMode="auto">
              <a:xfrm>
                <a:off x="3433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8" name="Oval 89"/>
              <p:cNvSpPr>
                <a:spLocks noChangeArrowheads="1"/>
              </p:cNvSpPr>
              <p:nvPr/>
            </p:nvSpPr>
            <p:spPr bwMode="auto">
              <a:xfrm>
                <a:off x="3433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9" name="Oval 90"/>
              <p:cNvSpPr>
                <a:spLocks noChangeArrowheads="1"/>
              </p:cNvSpPr>
              <p:nvPr/>
            </p:nvSpPr>
            <p:spPr bwMode="auto">
              <a:xfrm>
                <a:off x="3361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0" name="Oval 91"/>
              <p:cNvSpPr>
                <a:spLocks noChangeArrowheads="1"/>
              </p:cNvSpPr>
              <p:nvPr/>
            </p:nvSpPr>
            <p:spPr bwMode="auto">
              <a:xfrm>
                <a:off x="3361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1" name="Oval 92"/>
              <p:cNvSpPr>
                <a:spLocks noChangeArrowheads="1"/>
              </p:cNvSpPr>
              <p:nvPr/>
            </p:nvSpPr>
            <p:spPr bwMode="auto">
              <a:xfrm>
                <a:off x="3433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2" name="Oval 93"/>
              <p:cNvSpPr>
                <a:spLocks noChangeArrowheads="1"/>
              </p:cNvSpPr>
              <p:nvPr/>
            </p:nvSpPr>
            <p:spPr bwMode="auto">
              <a:xfrm>
                <a:off x="3433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3" name="Oval 94"/>
              <p:cNvSpPr>
                <a:spLocks noChangeArrowheads="1"/>
              </p:cNvSpPr>
              <p:nvPr/>
            </p:nvSpPr>
            <p:spPr bwMode="auto">
              <a:xfrm>
                <a:off x="3505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4" name="Oval 95"/>
              <p:cNvSpPr>
                <a:spLocks noChangeArrowheads="1"/>
              </p:cNvSpPr>
              <p:nvPr/>
            </p:nvSpPr>
            <p:spPr bwMode="auto">
              <a:xfrm>
                <a:off x="3505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96"/>
            <p:cNvGrpSpPr>
              <a:grpSpLocks/>
            </p:cNvGrpSpPr>
            <p:nvPr/>
          </p:nvGrpSpPr>
          <p:grpSpPr bwMode="auto">
            <a:xfrm>
              <a:off x="3018" y="1097"/>
              <a:ext cx="248" cy="175"/>
              <a:chOff x="3289" y="888"/>
              <a:chExt cx="248" cy="175"/>
            </a:xfrm>
          </p:grpSpPr>
          <p:sp>
            <p:nvSpPr>
              <p:cNvPr id="24849" name="Oval 97"/>
              <p:cNvSpPr>
                <a:spLocks noChangeArrowheads="1"/>
              </p:cNvSpPr>
              <p:nvPr/>
            </p:nvSpPr>
            <p:spPr bwMode="auto">
              <a:xfrm>
                <a:off x="3289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0" name="Oval 98"/>
              <p:cNvSpPr>
                <a:spLocks noChangeArrowheads="1"/>
              </p:cNvSpPr>
              <p:nvPr/>
            </p:nvSpPr>
            <p:spPr bwMode="auto">
              <a:xfrm>
                <a:off x="3289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1" name="Oval 99"/>
              <p:cNvSpPr>
                <a:spLocks noChangeArrowheads="1"/>
              </p:cNvSpPr>
              <p:nvPr/>
            </p:nvSpPr>
            <p:spPr bwMode="auto">
              <a:xfrm>
                <a:off x="3361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2" name="Oval 100"/>
              <p:cNvSpPr>
                <a:spLocks noChangeArrowheads="1"/>
              </p:cNvSpPr>
              <p:nvPr/>
            </p:nvSpPr>
            <p:spPr bwMode="auto">
              <a:xfrm>
                <a:off x="3361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3" name="Oval 101"/>
              <p:cNvSpPr>
                <a:spLocks noChangeArrowheads="1"/>
              </p:cNvSpPr>
              <p:nvPr/>
            </p:nvSpPr>
            <p:spPr bwMode="auto">
              <a:xfrm>
                <a:off x="3433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4" name="Oval 102"/>
              <p:cNvSpPr>
                <a:spLocks noChangeArrowheads="1"/>
              </p:cNvSpPr>
              <p:nvPr/>
            </p:nvSpPr>
            <p:spPr bwMode="auto">
              <a:xfrm>
                <a:off x="3433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5" name="Oval 103"/>
              <p:cNvSpPr>
                <a:spLocks noChangeArrowheads="1"/>
              </p:cNvSpPr>
              <p:nvPr/>
            </p:nvSpPr>
            <p:spPr bwMode="auto">
              <a:xfrm>
                <a:off x="3361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6" name="Oval 104"/>
              <p:cNvSpPr>
                <a:spLocks noChangeArrowheads="1"/>
              </p:cNvSpPr>
              <p:nvPr/>
            </p:nvSpPr>
            <p:spPr bwMode="auto">
              <a:xfrm>
                <a:off x="3361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7" name="Oval 105"/>
              <p:cNvSpPr>
                <a:spLocks noChangeArrowheads="1"/>
              </p:cNvSpPr>
              <p:nvPr/>
            </p:nvSpPr>
            <p:spPr bwMode="auto">
              <a:xfrm>
                <a:off x="3505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8" name="Oval 106"/>
              <p:cNvSpPr>
                <a:spLocks noChangeArrowheads="1"/>
              </p:cNvSpPr>
              <p:nvPr/>
            </p:nvSpPr>
            <p:spPr bwMode="auto">
              <a:xfrm>
                <a:off x="3505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9" name="Oval 107"/>
              <p:cNvSpPr>
                <a:spLocks noChangeArrowheads="1"/>
              </p:cNvSpPr>
              <p:nvPr/>
            </p:nvSpPr>
            <p:spPr bwMode="auto">
              <a:xfrm>
                <a:off x="3433" y="888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0" name="Oval 108"/>
              <p:cNvSpPr>
                <a:spLocks noChangeArrowheads="1"/>
              </p:cNvSpPr>
              <p:nvPr/>
            </p:nvSpPr>
            <p:spPr bwMode="auto">
              <a:xfrm>
                <a:off x="3433" y="888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1" name="Oval 109"/>
              <p:cNvSpPr>
                <a:spLocks noChangeArrowheads="1"/>
              </p:cNvSpPr>
              <p:nvPr/>
            </p:nvSpPr>
            <p:spPr bwMode="auto">
              <a:xfrm>
                <a:off x="3361" y="888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2" name="Oval 110"/>
              <p:cNvSpPr>
                <a:spLocks noChangeArrowheads="1"/>
              </p:cNvSpPr>
              <p:nvPr/>
            </p:nvSpPr>
            <p:spPr bwMode="auto">
              <a:xfrm>
                <a:off x="3361" y="888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3" name="Oval 111"/>
              <p:cNvSpPr>
                <a:spLocks noChangeArrowheads="1"/>
              </p:cNvSpPr>
              <p:nvPr/>
            </p:nvSpPr>
            <p:spPr bwMode="auto">
              <a:xfrm>
                <a:off x="3433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4" name="Oval 112"/>
              <p:cNvSpPr>
                <a:spLocks noChangeArrowheads="1"/>
              </p:cNvSpPr>
              <p:nvPr/>
            </p:nvSpPr>
            <p:spPr bwMode="auto">
              <a:xfrm>
                <a:off x="3433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5" name="Oval 113"/>
              <p:cNvSpPr>
                <a:spLocks noChangeArrowheads="1"/>
              </p:cNvSpPr>
              <p:nvPr/>
            </p:nvSpPr>
            <p:spPr bwMode="auto">
              <a:xfrm>
                <a:off x="3505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6" name="Oval 114"/>
              <p:cNvSpPr>
                <a:spLocks noChangeArrowheads="1"/>
              </p:cNvSpPr>
              <p:nvPr/>
            </p:nvSpPr>
            <p:spPr bwMode="auto">
              <a:xfrm>
                <a:off x="3505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15"/>
            <p:cNvGrpSpPr>
              <a:grpSpLocks/>
            </p:cNvGrpSpPr>
            <p:nvPr/>
          </p:nvGrpSpPr>
          <p:grpSpPr bwMode="auto">
            <a:xfrm>
              <a:off x="1941" y="1169"/>
              <a:ext cx="319" cy="319"/>
              <a:chOff x="2212" y="960"/>
              <a:chExt cx="319" cy="319"/>
            </a:xfrm>
          </p:grpSpPr>
          <p:sp>
            <p:nvSpPr>
              <p:cNvPr id="24839" name="Oval 116"/>
              <p:cNvSpPr>
                <a:spLocks noChangeArrowheads="1"/>
              </p:cNvSpPr>
              <p:nvPr/>
            </p:nvSpPr>
            <p:spPr bwMode="auto">
              <a:xfrm>
                <a:off x="2212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0" name="Oval 117"/>
              <p:cNvSpPr>
                <a:spLocks noChangeArrowheads="1"/>
              </p:cNvSpPr>
              <p:nvPr/>
            </p:nvSpPr>
            <p:spPr bwMode="auto">
              <a:xfrm>
                <a:off x="2212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1" name="Oval 118"/>
              <p:cNvSpPr>
                <a:spLocks noChangeArrowheads="1"/>
              </p:cNvSpPr>
              <p:nvPr/>
            </p:nvSpPr>
            <p:spPr bwMode="auto">
              <a:xfrm>
                <a:off x="228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2" name="Oval 119"/>
              <p:cNvSpPr>
                <a:spLocks noChangeArrowheads="1"/>
              </p:cNvSpPr>
              <p:nvPr/>
            </p:nvSpPr>
            <p:spPr bwMode="auto">
              <a:xfrm>
                <a:off x="228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3" name="Oval 120"/>
              <p:cNvSpPr>
                <a:spLocks noChangeArrowheads="1"/>
              </p:cNvSpPr>
              <p:nvPr/>
            </p:nvSpPr>
            <p:spPr bwMode="auto">
              <a:xfrm>
                <a:off x="2355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4" name="Oval 121"/>
              <p:cNvSpPr>
                <a:spLocks noChangeArrowheads="1"/>
              </p:cNvSpPr>
              <p:nvPr/>
            </p:nvSpPr>
            <p:spPr bwMode="auto">
              <a:xfrm>
                <a:off x="2355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5" name="Oval 122"/>
              <p:cNvSpPr>
                <a:spLocks noChangeArrowheads="1"/>
              </p:cNvSpPr>
              <p:nvPr/>
            </p:nvSpPr>
            <p:spPr bwMode="auto">
              <a:xfrm>
                <a:off x="2427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6" name="Oval 123"/>
              <p:cNvSpPr>
                <a:spLocks noChangeArrowheads="1"/>
              </p:cNvSpPr>
              <p:nvPr/>
            </p:nvSpPr>
            <p:spPr bwMode="auto">
              <a:xfrm>
                <a:off x="2427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7" name="Oval 124"/>
              <p:cNvSpPr>
                <a:spLocks noChangeArrowheads="1"/>
              </p:cNvSpPr>
              <p:nvPr/>
            </p:nvSpPr>
            <p:spPr bwMode="auto">
              <a:xfrm>
                <a:off x="2499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8" name="Oval 125"/>
              <p:cNvSpPr>
                <a:spLocks noChangeArrowheads="1"/>
              </p:cNvSpPr>
              <p:nvPr/>
            </p:nvSpPr>
            <p:spPr bwMode="auto">
              <a:xfrm>
                <a:off x="2499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26"/>
            <p:cNvGrpSpPr>
              <a:grpSpLocks/>
            </p:cNvGrpSpPr>
            <p:nvPr/>
          </p:nvGrpSpPr>
          <p:grpSpPr bwMode="auto">
            <a:xfrm>
              <a:off x="1222" y="1312"/>
              <a:ext cx="320" cy="319"/>
              <a:chOff x="1493" y="1103"/>
              <a:chExt cx="320" cy="319"/>
            </a:xfrm>
          </p:grpSpPr>
          <p:sp>
            <p:nvSpPr>
              <p:cNvPr id="24829" name="Oval 127"/>
              <p:cNvSpPr>
                <a:spLocks noChangeArrowheads="1"/>
              </p:cNvSpPr>
              <p:nvPr/>
            </p:nvSpPr>
            <p:spPr bwMode="auto">
              <a:xfrm>
                <a:off x="149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0" name="Oval 128"/>
              <p:cNvSpPr>
                <a:spLocks noChangeArrowheads="1"/>
              </p:cNvSpPr>
              <p:nvPr/>
            </p:nvSpPr>
            <p:spPr bwMode="auto">
              <a:xfrm>
                <a:off x="149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1" name="Oval 129"/>
              <p:cNvSpPr>
                <a:spLocks noChangeArrowheads="1"/>
              </p:cNvSpPr>
              <p:nvPr/>
            </p:nvSpPr>
            <p:spPr bwMode="auto">
              <a:xfrm>
                <a:off x="156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2" name="Oval 130"/>
              <p:cNvSpPr>
                <a:spLocks noChangeArrowheads="1"/>
              </p:cNvSpPr>
              <p:nvPr/>
            </p:nvSpPr>
            <p:spPr bwMode="auto">
              <a:xfrm>
                <a:off x="156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3" name="Oval 131"/>
              <p:cNvSpPr>
                <a:spLocks noChangeArrowheads="1"/>
              </p:cNvSpPr>
              <p:nvPr/>
            </p:nvSpPr>
            <p:spPr bwMode="auto">
              <a:xfrm>
                <a:off x="1637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4" name="Oval 132"/>
              <p:cNvSpPr>
                <a:spLocks noChangeArrowheads="1"/>
              </p:cNvSpPr>
              <p:nvPr/>
            </p:nvSpPr>
            <p:spPr bwMode="auto">
              <a:xfrm>
                <a:off x="1637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5" name="Oval 133"/>
              <p:cNvSpPr>
                <a:spLocks noChangeArrowheads="1"/>
              </p:cNvSpPr>
              <p:nvPr/>
            </p:nvSpPr>
            <p:spPr bwMode="auto">
              <a:xfrm>
                <a:off x="1709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6" name="Oval 134"/>
              <p:cNvSpPr>
                <a:spLocks noChangeArrowheads="1"/>
              </p:cNvSpPr>
              <p:nvPr/>
            </p:nvSpPr>
            <p:spPr bwMode="auto">
              <a:xfrm>
                <a:off x="1709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7" name="Oval 135"/>
              <p:cNvSpPr>
                <a:spLocks noChangeArrowheads="1"/>
              </p:cNvSpPr>
              <p:nvPr/>
            </p:nvSpPr>
            <p:spPr bwMode="auto">
              <a:xfrm>
                <a:off x="1781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8" name="Oval 136"/>
              <p:cNvSpPr>
                <a:spLocks noChangeArrowheads="1"/>
              </p:cNvSpPr>
              <p:nvPr/>
            </p:nvSpPr>
            <p:spPr bwMode="auto">
              <a:xfrm>
                <a:off x="1781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37"/>
            <p:cNvGrpSpPr>
              <a:grpSpLocks/>
            </p:cNvGrpSpPr>
            <p:nvPr/>
          </p:nvGrpSpPr>
          <p:grpSpPr bwMode="auto">
            <a:xfrm>
              <a:off x="2587" y="1169"/>
              <a:ext cx="320" cy="319"/>
              <a:chOff x="2858" y="960"/>
              <a:chExt cx="320" cy="319"/>
            </a:xfrm>
          </p:grpSpPr>
          <p:sp>
            <p:nvSpPr>
              <p:cNvPr id="24819" name="Oval 138"/>
              <p:cNvSpPr>
                <a:spLocks noChangeArrowheads="1"/>
              </p:cNvSpPr>
              <p:nvPr/>
            </p:nvSpPr>
            <p:spPr bwMode="auto">
              <a:xfrm>
                <a:off x="2858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0" name="Oval 139"/>
              <p:cNvSpPr>
                <a:spLocks noChangeArrowheads="1"/>
              </p:cNvSpPr>
              <p:nvPr/>
            </p:nvSpPr>
            <p:spPr bwMode="auto">
              <a:xfrm>
                <a:off x="2858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1" name="Oval 140"/>
              <p:cNvSpPr>
                <a:spLocks noChangeArrowheads="1"/>
              </p:cNvSpPr>
              <p:nvPr/>
            </p:nvSpPr>
            <p:spPr bwMode="auto">
              <a:xfrm>
                <a:off x="2930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2" name="Oval 141"/>
              <p:cNvSpPr>
                <a:spLocks noChangeArrowheads="1"/>
              </p:cNvSpPr>
              <p:nvPr/>
            </p:nvSpPr>
            <p:spPr bwMode="auto">
              <a:xfrm>
                <a:off x="2930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3" name="Oval 142"/>
              <p:cNvSpPr>
                <a:spLocks noChangeArrowheads="1"/>
              </p:cNvSpPr>
              <p:nvPr/>
            </p:nvSpPr>
            <p:spPr bwMode="auto">
              <a:xfrm>
                <a:off x="3002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4" name="Oval 143"/>
              <p:cNvSpPr>
                <a:spLocks noChangeArrowheads="1"/>
              </p:cNvSpPr>
              <p:nvPr/>
            </p:nvSpPr>
            <p:spPr bwMode="auto">
              <a:xfrm>
                <a:off x="3002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5" name="Oval 144"/>
              <p:cNvSpPr>
                <a:spLocks noChangeArrowheads="1"/>
              </p:cNvSpPr>
              <p:nvPr/>
            </p:nvSpPr>
            <p:spPr bwMode="auto">
              <a:xfrm>
                <a:off x="307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6" name="Oval 145"/>
              <p:cNvSpPr>
                <a:spLocks noChangeArrowheads="1"/>
              </p:cNvSpPr>
              <p:nvPr/>
            </p:nvSpPr>
            <p:spPr bwMode="auto">
              <a:xfrm>
                <a:off x="307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7" name="Oval 146"/>
              <p:cNvSpPr>
                <a:spLocks noChangeArrowheads="1"/>
              </p:cNvSpPr>
              <p:nvPr/>
            </p:nvSpPr>
            <p:spPr bwMode="auto">
              <a:xfrm>
                <a:off x="3146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8" name="Oval 147"/>
              <p:cNvSpPr>
                <a:spLocks noChangeArrowheads="1"/>
              </p:cNvSpPr>
              <p:nvPr/>
            </p:nvSpPr>
            <p:spPr bwMode="auto">
              <a:xfrm>
                <a:off x="3146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48"/>
            <p:cNvGrpSpPr>
              <a:grpSpLocks/>
            </p:cNvGrpSpPr>
            <p:nvPr/>
          </p:nvGrpSpPr>
          <p:grpSpPr bwMode="auto">
            <a:xfrm>
              <a:off x="2659" y="1384"/>
              <a:ext cx="319" cy="319"/>
              <a:chOff x="2930" y="1175"/>
              <a:chExt cx="319" cy="319"/>
            </a:xfrm>
          </p:grpSpPr>
          <p:sp>
            <p:nvSpPr>
              <p:cNvPr id="24809" name="Oval 149"/>
              <p:cNvSpPr>
                <a:spLocks noChangeArrowheads="1"/>
              </p:cNvSpPr>
              <p:nvPr/>
            </p:nvSpPr>
            <p:spPr bwMode="auto">
              <a:xfrm>
                <a:off x="2930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0" name="Oval 150"/>
              <p:cNvSpPr>
                <a:spLocks noChangeArrowheads="1"/>
              </p:cNvSpPr>
              <p:nvPr/>
            </p:nvSpPr>
            <p:spPr bwMode="auto">
              <a:xfrm>
                <a:off x="2930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1" name="Oval 151"/>
              <p:cNvSpPr>
                <a:spLocks noChangeArrowheads="1"/>
              </p:cNvSpPr>
              <p:nvPr/>
            </p:nvSpPr>
            <p:spPr bwMode="auto">
              <a:xfrm>
                <a:off x="3002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2" name="Oval 152"/>
              <p:cNvSpPr>
                <a:spLocks noChangeArrowheads="1"/>
              </p:cNvSpPr>
              <p:nvPr/>
            </p:nvSpPr>
            <p:spPr bwMode="auto">
              <a:xfrm>
                <a:off x="3002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3" name="Oval 153"/>
              <p:cNvSpPr>
                <a:spLocks noChangeArrowheads="1"/>
              </p:cNvSpPr>
              <p:nvPr/>
            </p:nvSpPr>
            <p:spPr bwMode="auto">
              <a:xfrm>
                <a:off x="3074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4" name="Oval 154"/>
              <p:cNvSpPr>
                <a:spLocks noChangeArrowheads="1"/>
              </p:cNvSpPr>
              <p:nvPr/>
            </p:nvSpPr>
            <p:spPr bwMode="auto">
              <a:xfrm>
                <a:off x="3074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5" name="Oval 155"/>
              <p:cNvSpPr>
                <a:spLocks noChangeArrowheads="1"/>
              </p:cNvSpPr>
              <p:nvPr/>
            </p:nvSpPr>
            <p:spPr bwMode="auto">
              <a:xfrm>
                <a:off x="3146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6" name="Oval 156"/>
              <p:cNvSpPr>
                <a:spLocks noChangeArrowheads="1"/>
              </p:cNvSpPr>
              <p:nvPr/>
            </p:nvSpPr>
            <p:spPr bwMode="auto">
              <a:xfrm>
                <a:off x="3146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7" name="Oval 157"/>
              <p:cNvSpPr>
                <a:spLocks noChangeArrowheads="1"/>
              </p:cNvSpPr>
              <p:nvPr/>
            </p:nvSpPr>
            <p:spPr bwMode="auto">
              <a:xfrm>
                <a:off x="3218" y="1175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8" name="Oval 158"/>
              <p:cNvSpPr>
                <a:spLocks noChangeArrowheads="1"/>
              </p:cNvSpPr>
              <p:nvPr/>
            </p:nvSpPr>
            <p:spPr bwMode="auto">
              <a:xfrm>
                <a:off x="3218" y="1175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808" name="Rectangle 159"/>
            <p:cNvSpPr>
              <a:spLocks noChangeArrowheads="1"/>
            </p:cNvSpPr>
            <p:nvPr/>
          </p:nvSpPr>
          <p:spPr bwMode="auto">
            <a:xfrm>
              <a:off x="312" y="1480"/>
              <a:ext cx="2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>
                  <a:solidFill>
                    <a:srgbClr val="CC0000"/>
                  </a:solidFill>
                  <a:latin typeface="Arial" pitchFamily="34" charset="0"/>
                </a:rPr>
                <a:t>data</a:t>
              </a:r>
              <a:endParaRPr lang="en-US" b="0">
                <a:solidFill>
                  <a:srgbClr val="CC0000"/>
                </a:solidFill>
              </a:endParaRPr>
            </a:p>
          </p:txBody>
        </p:sp>
      </p:grpSp>
      <p:grpSp>
        <p:nvGrpSpPr>
          <p:cNvPr id="17" name="Group 160"/>
          <p:cNvGrpSpPr>
            <a:grpSpLocks/>
          </p:cNvGrpSpPr>
          <p:nvPr/>
        </p:nvGrpSpPr>
        <p:grpSpPr bwMode="auto">
          <a:xfrm>
            <a:off x="407988" y="3336925"/>
            <a:ext cx="5232400" cy="735013"/>
            <a:chOff x="257" y="2102"/>
            <a:chExt cx="3296" cy="463"/>
          </a:xfrm>
        </p:grpSpPr>
        <p:grpSp>
          <p:nvGrpSpPr>
            <p:cNvPr id="18" name="Group 161"/>
            <p:cNvGrpSpPr>
              <a:grpSpLocks/>
            </p:cNvGrpSpPr>
            <p:nvPr/>
          </p:nvGrpSpPr>
          <p:grpSpPr bwMode="auto">
            <a:xfrm>
              <a:off x="791" y="2461"/>
              <a:ext cx="176" cy="32"/>
              <a:chOff x="1062" y="2252"/>
              <a:chExt cx="176" cy="32"/>
            </a:xfrm>
          </p:grpSpPr>
          <p:sp>
            <p:nvSpPr>
              <p:cNvPr id="24793" name="Oval 162"/>
              <p:cNvSpPr>
                <a:spLocks noChangeArrowheads="1"/>
              </p:cNvSpPr>
              <p:nvPr/>
            </p:nvSpPr>
            <p:spPr bwMode="auto">
              <a:xfrm>
                <a:off x="1062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4" name="Oval 163"/>
              <p:cNvSpPr>
                <a:spLocks noChangeArrowheads="1"/>
              </p:cNvSpPr>
              <p:nvPr/>
            </p:nvSpPr>
            <p:spPr bwMode="auto">
              <a:xfrm>
                <a:off x="1062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5" name="Oval 164"/>
              <p:cNvSpPr>
                <a:spLocks noChangeArrowheads="1"/>
              </p:cNvSpPr>
              <p:nvPr/>
            </p:nvSpPr>
            <p:spPr bwMode="auto">
              <a:xfrm>
                <a:off x="1134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6" name="Oval 165"/>
              <p:cNvSpPr>
                <a:spLocks noChangeArrowheads="1"/>
              </p:cNvSpPr>
              <p:nvPr/>
            </p:nvSpPr>
            <p:spPr bwMode="auto">
              <a:xfrm>
                <a:off x="1134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7" name="Oval 166"/>
              <p:cNvSpPr>
                <a:spLocks noChangeArrowheads="1"/>
              </p:cNvSpPr>
              <p:nvPr/>
            </p:nvSpPr>
            <p:spPr bwMode="auto">
              <a:xfrm>
                <a:off x="1206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8" name="Oval 167"/>
              <p:cNvSpPr>
                <a:spLocks noChangeArrowheads="1"/>
              </p:cNvSpPr>
              <p:nvPr/>
            </p:nvSpPr>
            <p:spPr bwMode="auto">
              <a:xfrm>
                <a:off x="1206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68"/>
            <p:cNvGrpSpPr>
              <a:grpSpLocks/>
            </p:cNvGrpSpPr>
            <p:nvPr/>
          </p:nvGrpSpPr>
          <p:grpSpPr bwMode="auto">
            <a:xfrm>
              <a:off x="2156" y="2389"/>
              <a:ext cx="176" cy="32"/>
              <a:chOff x="2427" y="2180"/>
              <a:chExt cx="176" cy="32"/>
            </a:xfrm>
          </p:grpSpPr>
          <p:sp>
            <p:nvSpPr>
              <p:cNvPr id="24787" name="Oval 169"/>
              <p:cNvSpPr>
                <a:spLocks noChangeArrowheads="1"/>
              </p:cNvSpPr>
              <p:nvPr/>
            </p:nvSpPr>
            <p:spPr bwMode="auto">
              <a:xfrm>
                <a:off x="2427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8" name="Oval 170"/>
              <p:cNvSpPr>
                <a:spLocks noChangeArrowheads="1"/>
              </p:cNvSpPr>
              <p:nvPr/>
            </p:nvSpPr>
            <p:spPr bwMode="auto">
              <a:xfrm>
                <a:off x="2427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9" name="Oval 171"/>
              <p:cNvSpPr>
                <a:spLocks noChangeArrowheads="1"/>
              </p:cNvSpPr>
              <p:nvPr/>
            </p:nvSpPr>
            <p:spPr bwMode="auto">
              <a:xfrm>
                <a:off x="2499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0" name="Oval 172"/>
              <p:cNvSpPr>
                <a:spLocks noChangeArrowheads="1"/>
              </p:cNvSpPr>
              <p:nvPr/>
            </p:nvSpPr>
            <p:spPr bwMode="auto">
              <a:xfrm>
                <a:off x="2499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1" name="Oval 173"/>
              <p:cNvSpPr>
                <a:spLocks noChangeArrowheads="1"/>
              </p:cNvSpPr>
              <p:nvPr/>
            </p:nvSpPr>
            <p:spPr bwMode="auto">
              <a:xfrm>
                <a:off x="2571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2" name="Oval 174"/>
              <p:cNvSpPr>
                <a:spLocks noChangeArrowheads="1"/>
              </p:cNvSpPr>
              <p:nvPr/>
            </p:nvSpPr>
            <p:spPr bwMode="auto">
              <a:xfrm>
                <a:off x="2571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75"/>
            <p:cNvGrpSpPr>
              <a:grpSpLocks/>
            </p:cNvGrpSpPr>
            <p:nvPr/>
          </p:nvGrpSpPr>
          <p:grpSpPr bwMode="auto">
            <a:xfrm>
              <a:off x="1582" y="2318"/>
              <a:ext cx="534" cy="103"/>
              <a:chOff x="1853" y="2109"/>
              <a:chExt cx="534" cy="103"/>
            </a:xfrm>
          </p:grpSpPr>
          <p:grpSp>
            <p:nvGrpSpPr>
              <p:cNvPr id="21" name="Group 176"/>
              <p:cNvGrpSpPr>
                <a:grpSpLocks/>
              </p:cNvGrpSpPr>
              <p:nvPr/>
            </p:nvGrpSpPr>
            <p:grpSpPr bwMode="auto">
              <a:xfrm>
                <a:off x="1853" y="2109"/>
                <a:ext cx="103" cy="103"/>
                <a:chOff x="1853" y="2109"/>
                <a:chExt cx="103" cy="103"/>
              </a:xfrm>
            </p:grpSpPr>
            <p:sp>
              <p:nvSpPr>
                <p:cNvPr id="24783" name="Oval 177"/>
                <p:cNvSpPr>
                  <a:spLocks noChangeArrowheads="1"/>
                </p:cNvSpPr>
                <p:nvPr/>
              </p:nvSpPr>
              <p:spPr bwMode="auto">
                <a:xfrm>
                  <a:off x="1853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4" name="Oval 178"/>
                <p:cNvSpPr>
                  <a:spLocks noChangeArrowheads="1"/>
                </p:cNvSpPr>
                <p:nvPr/>
              </p:nvSpPr>
              <p:spPr bwMode="auto">
                <a:xfrm>
                  <a:off x="1853" y="2180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5" name="Oval 179"/>
                <p:cNvSpPr>
                  <a:spLocks noChangeArrowheads="1"/>
                </p:cNvSpPr>
                <p:nvPr/>
              </p:nvSpPr>
              <p:spPr bwMode="auto">
                <a:xfrm>
                  <a:off x="1924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6" name="Oval 180"/>
                <p:cNvSpPr>
                  <a:spLocks noChangeArrowheads="1"/>
                </p:cNvSpPr>
                <p:nvPr/>
              </p:nvSpPr>
              <p:spPr bwMode="auto">
                <a:xfrm>
                  <a:off x="1924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181"/>
              <p:cNvGrpSpPr>
                <a:grpSpLocks/>
              </p:cNvGrpSpPr>
              <p:nvPr/>
            </p:nvGrpSpPr>
            <p:grpSpPr bwMode="auto">
              <a:xfrm>
                <a:off x="1996" y="2109"/>
                <a:ext cx="104" cy="103"/>
                <a:chOff x="1996" y="2109"/>
                <a:chExt cx="104" cy="103"/>
              </a:xfrm>
            </p:grpSpPr>
            <p:sp>
              <p:nvSpPr>
                <p:cNvPr id="24779" name="Oval 182"/>
                <p:cNvSpPr>
                  <a:spLocks noChangeArrowheads="1"/>
                </p:cNvSpPr>
                <p:nvPr/>
              </p:nvSpPr>
              <p:spPr bwMode="auto">
                <a:xfrm>
                  <a:off x="1996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0" name="Oval 183"/>
                <p:cNvSpPr>
                  <a:spLocks noChangeArrowheads="1"/>
                </p:cNvSpPr>
                <p:nvPr/>
              </p:nvSpPr>
              <p:spPr bwMode="auto">
                <a:xfrm>
                  <a:off x="1996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1" name="Oval 184"/>
                <p:cNvSpPr>
                  <a:spLocks noChangeArrowheads="1"/>
                </p:cNvSpPr>
                <p:nvPr/>
              </p:nvSpPr>
              <p:spPr bwMode="auto">
                <a:xfrm>
                  <a:off x="2068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2" name="Oval 185"/>
                <p:cNvSpPr>
                  <a:spLocks noChangeArrowheads="1"/>
                </p:cNvSpPr>
                <p:nvPr/>
              </p:nvSpPr>
              <p:spPr bwMode="auto">
                <a:xfrm>
                  <a:off x="2068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86"/>
              <p:cNvGrpSpPr>
                <a:grpSpLocks/>
              </p:cNvGrpSpPr>
              <p:nvPr/>
            </p:nvGrpSpPr>
            <p:grpSpPr bwMode="auto">
              <a:xfrm>
                <a:off x="2140" y="2109"/>
                <a:ext cx="104" cy="103"/>
                <a:chOff x="2140" y="2109"/>
                <a:chExt cx="104" cy="103"/>
              </a:xfrm>
            </p:grpSpPr>
            <p:sp>
              <p:nvSpPr>
                <p:cNvPr id="24775" name="Oval 187"/>
                <p:cNvSpPr>
                  <a:spLocks noChangeArrowheads="1"/>
                </p:cNvSpPr>
                <p:nvPr/>
              </p:nvSpPr>
              <p:spPr bwMode="auto">
                <a:xfrm>
                  <a:off x="2140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6" name="Oval 188"/>
                <p:cNvSpPr>
                  <a:spLocks noChangeArrowheads="1"/>
                </p:cNvSpPr>
                <p:nvPr/>
              </p:nvSpPr>
              <p:spPr bwMode="auto">
                <a:xfrm>
                  <a:off x="2140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7" name="Oval 189"/>
                <p:cNvSpPr>
                  <a:spLocks noChangeArrowheads="1"/>
                </p:cNvSpPr>
                <p:nvPr/>
              </p:nvSpPr>
              <p:spPr bwMode="auto">
                <a:xfrm>
                  <a:off x="2212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8" name="Oval 190"/>
                <p:cNvSpPr>
                  <a:spLocks noChangeArrowheads="1"/>
                </p:cNvSpPr>
                <p:nvPr/>
              </p:nvSpPr>
              <p:spPr bwMode="auto">
                <a:xfrm>
                  <a:off x="2212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91"/>
              <p:cNvGrpSpPr>
                <a:grpSpLocks/>
              </p:cNvGrpSpPr>
              <p:nvPr/>
            </p:nvGrpSpPr>
            <p:grpSpPr bwMode="auto">
              <a:xfrm>
                <a:off x="2284" y="2109"/>
                <a:ext cx="103" cy="103"/>
                <a:chOff x="2284" y="2109"/>
                <a:chExt cx="103" cy="103"/>
              </a:xfrm>
            </p:grpSpPr>
            <p:sp>
              <p:nvSpPr>
                <p:cNvPr id="24771" name="Oval 192"/>
                <p:cNvSpPr>
                  <a:spLocks noChangeArrowheads="1"/>
                </p:cNvSpPr>
                <p:nvPr/>
              </p:nvSpPr>
              <p:spPr bwMode="auto">
                <a:xfrm>
                  <a:off x="2284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2" name="Oval 193"/>
                <p:cNvSpPr>
                  <a:spLocks noChangeArrowheads="1"/>
                </p:cNvSpPr>
                <p:nvPr/>
              </p:nvSpPr>
              <p:spPr bwMode="auto">
                <a:xfrm>
                  <a:off x="2284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3" name="Oval 194"/>
                <p:cNvSpPr>
                  <a:spLocks noChangeArrowheads="1"/>
                </p:cNvSpPr>
                <p:nvPr/>
              </p:nvSpPr>
              <p:spPr bwMode="auto">
                <a:xfrm>
                  <a:off x="2355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4" name="Oval 195"/>
                <p:cNvSpPr>
                  <a:spLocks noChangeArrowheads="1"/>
                </p:cNvSpPr>
                <p:nvPr/>
              </p:nvSpPr>
              <p:spPr bwMode="auto">
                <a:xfrm>
                  <a:off x="2355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196"/>
            <p:cNvGrpSpPr>
              <a:grpSpLocks/>
            </p:cNvGrpSpPr>
            <p:nvPr/>
          </p:nvGrpSpPr>
          <p:grpSpPr bwMode="auto">
            <a:xfrm>
              <a:off x="1007" y="2461"/>
              <a:ext cx="535" cy="104"/>
              <a:chOff x="1278" y="2252"/>
              <a:chExt cx="535" cy="104"/>
            </a:xfrm>
          </p:grpSpPr>
          <p:grpSp>
            <p:nvGrpSpPr>
              <p:cNvPr id="26" name="Group 197"/>
              <p:cNvGrpSpPr>
                <a:grpSpLocks/>
              </p:cNvGrpSpPr>
              <p:nvPr/>
            </p:nvGrpSpPr>
            <p:grpSpPr bwMode="auto">
              <a:xfrm>
                <a:off x="1278" y="2252"/>
                <a:ext cx="104" cy="104"/>
                <a:chOff x="1278" y="2252"/>
                <a:chExt cx="104" cy="104"/>
              </a:xfrm>
            </p:grpSpPr>
            <p:sp>
              <p:nvSpPr>
                <p:cNvPr id="24763" name="Oval 198"/>
                <p:cNvSpPr>
                  <a:spLocks noChangeArrowheads="1"/>
                </p:cNvSpPr>
                <p:nvPr/>
              </p:nvSpPr>
              <p:spPr bwMode="auto">
                <a:xfrm>
                  <a:off x="1278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4" name="Oval 199"/>
                <p:cNvSpPr>
                  <a:spLocks noChangeArrowheads="1"/>
                </p:cNvSpPr>
                <p:nvPr/>
              </p:nvSpPr>
              <p:spPr bwMode="auto">
                <a:xfrm>
                  <a:off x="1278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5" name="Oval 200"/>
                <p:cNvSpPr>
                  <a:spLocks noChangeArrowheads="1"/>
                </p:cNvSpPr>
                <p:nvPr/>
              </p:nvSpPr>
              <p:spPr bwMode="auto">
                <a:xfrm>
                  <a:off x="1350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6" name="Oval 201"/>
                <p:cNvSpPr>
                  <a:spLocks noChangeArrowheads="1"/>
                </p:cNvSpPr>
                <p:nvPr/>
              </p:nvSpPr>
              <p:spPr bwMode="auto">
                <a:xfrm>
                  <a:off x="1350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02"/>
              <p:cNvGrpSpPr>
                <a:grpSpLocks/>
              </p:cNvGrpSpPr>
              <p:nvPr/>
            </p:nvGrpSpPr>
            <p:grpSpPr bwMode="auto">
              <a:xfrm>
                <a:off x="1422" y="2252"/>
                <a:ext cx="103" cy="104"/>
                <a:chOff x="1422" y="2252"/>
                <a:chExt cx="103" cy="104"/>
              </a:xfrm>
            </p:grpSpPr>
            <p:sp>
              <p:nvSpPr>
                <p:cNvPr id="24759" name="Oval 203"/>
                <p:cNvSpPr>
                  <a:spLocks noChangeArrowheads="1"/>
                </p:cNvSpPr>
                <p:nvPr/>
              </p:nvSpPr>
              <p:spPr bwMode="auto">
                <a:xfrm>
                  <a:off x="1422" y="2324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0" name="Oval 204"/>
                <p:cNvSpPr>
                  <a:spLocks noChangeArrowheads="1"/>
                </p:cNvSpPr>
                <p:nvPr/>
              </p:nvSpPr>
              <p:spPr bwMode="auto">
                <a:xfrm>
                  <a:off x="1422" y="2324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1" name="Oval 205"/>
                <p:cNvSpPr>
                  <a:spLocks noChangeArrowheads="1"/>
                </p:cNvSpPr>
                <p:nvPr/>
              </p:nvSpPr>
              <p:spPr bwMode="auto">
                <a:xfrm>
                  <a:off x="1493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2" name="Oval 206"/>
                <p:cNvSpPr>
                  <a:spLocks noChangeArrowheads="1"/>
                </p:cNvSpPr>
                <p:nvPr/>
              </p:nvSpPr>
              <p:spPr bwMode="auto">
                <a:xfrm>
                  <a:off x="1493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07"/>
              <p:cNvGrpSpPr>
                <a:grpSpLocks/>
              </p:cNvGrpSpPr>
              <p:nvPr/>
            </p:nvGrpSpPr>
            <p:grpSpPr bwMode="auto">
              <a:xfrm>
                <a:off x="1565" y="2252"/>
                <a:ext cx="104" cy="104"/>
                <a:chOff x="1565" y="2252"/>
                <a:chExt cx="104" cy="104"/>
              </a:xfrm>
            </p:grpSpPr>
            <p:sp>
              <p:nvSpPr>
                <p:cNvPr id="24755" name="Oval 208"/>
                <p:cNvSpPr>
                  <a:spLocks noChangeArrowheads="1"/>
                </p:cNvSpPr>
                <p:nvPr/>
              </p:nvSpPr>
              <p:spPr bwMode="auto">
                <a:xfrm>
                  <a:off x="1565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6" name="Oval 209"/>
                <p:cNvSpPr>
                  <a:spLocks noChangeArrowheads="1"/>
                </p:cNvSpPr>
                <p:nvPr/>
              </p:nvSpPr>
              <p:spPr bwMode="auto">
                <a:xfrm>
                  <a:off x="1565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7" name="Oval 210"/>
                <p:cNvSpPr>
                  <a:spLocks noChangeArrowheads="1"/>
                </p:cNvSpPr>
                <p:nvPr/>
              </p:nvSpPr>
              <p:spPr bwMode="auto">
                <a:xfrm>
                  <a:off x="1637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8" name="Oval 211"/>
                <p:cNvSpPr>
                  <a:spLocks noChangeArrowheads="1"/>
                </p:cNvSpPr>
                <p:nvPr/>
              </p:nvSpPr>
              <p:spPr bwMode="auto">
                <a:xfrm>
                  <a:off x="1637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212"/>
              <p:cNvGrpSpPr>
                <a:grpSpLocks/>
              </p:cNvGrpSpPr>
              <p:nvPr/>
            </p:nvGrpSpPr>
            <p:grpSpPr bwMode="auto">
              <a:xfrm>
                <a:off x="1709" y="2252"/>
                <a:ext cx="104" cy="104"/>
                <a:chOff x="1709" y="2252"/>
                <a:chExt cx="104" cy="104"/>
              </a:xfrm>
            </p:grpSpPr>
            <p:sp>
              <p:nvSpPr>
                <p:cNvPr id="24751" name="Oval 213"/>
                <p:cNvSpPr>
                  <a:spLocks noChangeArrowheads="1"/>
                </p:cNvSpPr>
                <p:nvPr/>
              </p:nvSpPr>
              <p:spPr bwMode="auto">
                <a:xfrm>
                  <a:off x="1709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2" name="Oval 214"/>
                <p:cNvSpPr>
                  <a:spLocks noChangeArrowheads="1"/>
                </p:cNvSpPr>
                <p:nvPr/>
              </p:nvSpPr>
              <p:spPr bwMode="auto">
                <a:xfrm>
                  <a:off x="1709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3" name="Oval 215"/>
                <p:cNvSpPr>
                  <a:spLocks noChangeArrowheads="1"/>
                </p:cNvSpPr>
                <p:nvPr/>
              </p:nvSpPr>
              <p:spPr bwMode="auto">
                <a:xfrm>
                  <a:off x="1781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4" name="Oval 216"/>
                <p:cNvSpPr>
                  <a:spLocks noChangeArrowheads="1"/>
                </p:cNvSpPr>
                <p:nvPr/>
              </p:nvSpPr>
              <p:spPr bwMode="auto">
                <a:xfrm>
                  <a:off x="1781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" name="Group 217"/>
            <p:cNvGrpSpPr>
              <a:grpSpLocks/>
            </p:cNvGrpSpPr>
            <p:nvPr/>
          </p:nvGrpSpPr>
          <p:grpSpPr bwMode="auto">
            <a:xfrm>
              <a:off x="3018" y="2102"/>
              <a:ext cx="535" cy="104"/>
              <a:chOff x="3289" y="1893"/>
              <a:chExt cx="535" cy="104"/>
            </a:xfrm>
          </p:grpSpPr>
          <p:grpSp>
            <p:nvGrpSpPr>
              <p:cNvPr id="31" name="Group 218"/>
              <p:cNvGrpSpPr>
                <a:grpSpLocks/>
              </p:cNvGrpSpPr>
              <p:nvPr/>
            </p:nvGrpSpPr>
            <p:grpSpPr bwMode="auto">
              <a:xfrm>
                <a:off x="3289" y="1893"/>
                <a:ext cx="104" cy="104"/>
                <a:chOff x="3289" y="1893"/>
                <a:chExt cx="104" cy="104"/>
              </a:xfrm>
            </p:grpSpPr>
            <p:sp>
              <p:nvSpPr>
                <p:cNvPr id="24743" name="Oval 219"/>
                <p:cNvSpPr>
                  <a:spLocks noChangeArrowheads="1"/>
                </p:cNvSpPr>
                <p:nvPr/>
              </p:nvSpPr>
              <p:spPr bwMode="auto">
                <a:xfrm>
                  <a:off x="3289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4" name="Oval 220"/>
                <p:cNvSpPr>
                  <a:spLocks noChangeArrowheads="1"/>
                </p:cNvSpPr>
                <p:nvPr/>
              </p:nvSpPr>
              <p:spPr bwMode="auto">
                <a:xfrm>
                  <a:off x="3289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5" name="Oval 221"/>
                <p:cNvSpPr>
                  <a:spLocks noChangeArrowheads="1"/>
                </p:cNvSpPr>
                <p:nvPr/>
              </p:nvSpPr>
              <p:spPr bwMode="auto">
                <a:xfrm>
                  <a:off x="3361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6" name="Oval 222"/>
                <p:cNvSpPr>
                  <a:spLocks noChangeArrowheads="1"/>
                </p:cNvSpPr>
                <p:nvPr/>
              </p:nvSpPr>
              <p:spPr bwMode="auto">
                <a:xfrm>
                  <a:off x="3361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76" name="Group 223"/>
              <p:cNvGrpSpPr>
                <a:grpSpLocks/>
              </p:cNvGrpSpPr>
              <p:nvPr/>
            </p:nvGrpSpPr>
            <p:grpSpPr bwMode="auto">
              <a:xfrm>
                <a:off x="3433" y="1893"/>
                <a:ext cx="104" cy="104"/>
                <a:chOff x="3433" y="1893"/>
                <a:chExt cx="104" cy="104"/>
              </a:xfrm>
            </p:grpSpPr>
            <p:sp>
              <p:nvSpPr>
                <p:cNvPr id="24739" name="Oval 224"/>
                <p:cNvSpPr>
                  <a:spLocks noChangeArrowheads="1"/>
                </p:cNvSpPr>
                <p:nvPr/>
              </p:nvSpPr>
              <p:spPr bwMode="auto">
                <a:xfrm>
                  <a:off x="3433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0" name="Oval 225"/>
                <p:cNvSpPr>
                  <a:spLocks noChangeArrowheads="1"/>
                </p:cNvSpPr>
                <p:nvPr/>
              </p:nvSpPr>
              <p:spPr bwMode="auto">
                <a:xfrm>
                  <a:off x="3433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1" name="Oval 226"/>
                <p:cNvSpPr>
                  <a:spLocks noChangeArrowheads="1"/>
                </p:cNvSpPr>
                <p:nvPr/>
              </p:nvSpPr>
              <p:spPr bwMode="auto">
                <a:xfrm>
                  <a:off x="3505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2" name="Oval 227"/>
                <p:cNvSpPr>
                  <a:spLocks noChangeArrowheads="1"/>
                </p:cNvSpPr>
                <p:nvPr/>
              </p:nvSpPr>
              <p:spPr bwMode="auto">
                <a:xfrm>
                  <a:off x="3505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77" name="Group 228"/>
              <p:cNvGrpSpPr>
                <a:grpSpLocks/>
              </p:cNvGrpSpPr>
              <p:nvPr/>
            </p:nvGrpSpPr>
            <p:grpSpPr bwMode="auto">
              <a:xfrm>
                <a:off x="3577" y="1893"/>
                <a:ext cx="104" cy="104"/>
                <a:chOff x="3577" y="1893"/>
                <a:chExt cx="104" cy="104"/>
              </a:xfrm>
            </p:grpSpPr>
            <p:sp>
              <p:nvSpPr>
                <p:cNvPr id="24735" name="Oval 229"/>
                <p:cNvSpPr>
                  <a:spLocks noChangeArrowheads="1"/>
                </p:cNvSpPr>
                <p:nvPr/>
              </p:nvSpPr>
              <p:spPr bwMode="auto">
                <a:xfrm>
                  <a:off x="3577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6" name="Oval 230"/>
                <p:cNvSpPr>
                  <a:spLocks noChangeArrowheads="1"/>
                </p:cNvSpPr>
                <p:nvPr/>
              </p:nvSpPr>
              <p:spPr bwMode="auto">
                <a:xfrm>
                  <a:off x="3577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7" name="Oval 231"/>
                <p:cNvSpPr>
                  <a:spLocks noChangeArrowheads="1"/>
                </p:cNvSpPr>
                <p:nvPr/>
              </p:nvSpPr>
              <p:spPr bwMode="auto">
                <a:xfrm>
                  <a:off x="3649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8" name="Oval 232"/>
                <p:cNvSpPr>
                  <a:spLocks noChangeArrowheads="1"/>
                </p:cNvSpPr>
                <p:nvPr/>
              </p:nvSpPr>
              <p:spPr bwMode="auto">
                <a:xfrm>
                  <a:off x="3649" y="1893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79" name="Group 233"/>
              <p:cNvGrpSpPr>
                <a:grpSpLocks/>
              </p:cNvGrpSpPr>
              <p:nvPr/>
            </p:nvGrpSpPr>
            <p:grpSpPr bwMode="auto">
              <a:xfrm>
                <a:off x="3720" y="1893"/>
                <a:ext cx="104" cy="104"/>
                <a:chOff x="3720" y="1893"/>
                <a:chExt cx="104" cy="104"/>
              </a:xfrm>
            </p:grpSpPr>
            <p:sp>
              <p:nvSpPr>
                <p:cNvPr id="24731" name="Oval 234"/>
                <p:cNvSpPr>
                  <a:spLocks noChangeArrowheads="1"/>
                </p:cNvSpPr>
                <p:nvPr/>
              </p:nvSpPr>
              <p:spPr bwMode="auto">
                <a:xfrm>
                  <a:off x="3720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2" name="Oval 235"/>
                <p:cNvSpPr>
                  <a:spLocks noChangeArrowheads="1"/>
                </p:cNvSpPr>
                <p:nvPr/>
              </p:nvSpPr>
              <p:spPr bwMode="auto">
                <a:xfrm>
                  <a:off x="3720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3" name="Oval 236"/>
                <p:cNvSpPr>
                  <a:spLocks noChangeArrowheads="1"/>
                </p:cNvSpPr>
                <p:nvPr/>
              </p:nvSpPr>
              <p:spPr bwMode="auto">
                <a:xfrm>
                  <a:off x="3792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4" name="Oval 237"/>
                <p:cNvSpPr>
                  <a:spLocks noChangeArrowheads="1"/>
                </p:cNvSpPr>
                <p:nvPr/>
              </p:nvSpPr>
              <p:spPr bwMode="auto">
                <a:xfrm>
                  <a:off x="3792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580" name="Group 238"/>
            <p:cNvGrpSpPr>
              <a:grpSpLocks/>
            </p:cNvGrpSpPr>
            <p:nvPr/>
          </p:nvGrpSpPr>
          <p:grpSpPr bwMode="auto">
            <a:xfrm>
              <a:off x="2444" y="2246"/>
              <a:ext cx="534" cy="104"/>
              <a:chOff x="2715" y="2037"/>
              <a:chExt cx="534" cy="104"/>
            </a:xfrm>
          </p:grpSpPr>
          <p:grpSp>
            <p:nvGrpSpPr>
              <p:cNvPr id="24581" name="Group 239"/>
              <p:cNvGrpSpPr>
                <a:grpSpLocks/>
              </p:cNvGrpSpPr>
              <p:nvPr/>
            </p:nvGrpSpPr>
            <p:grpSpPr bwMode="auto">
              <a:xfrm>
                <a:off x="2715" y="2037"/>
                <a:ext cx="103" cy="104"/>
                <a:chOff x="2715" y="2037"/>
                <a:chExt cx="103" cy="104"/>
              </a:xfrm>
            </p:grpSpPr>
            <p:sp>
              <p:nvSpPr>
                <p:cNvPr id="24723" name="Oval 240"/>
                <p:cNvSpPr>
                  <a:spLocks noChangeArrowheads="1"/>
                </p:cNvSpPr>
                <p:nvPr/>
              </p:nvSpPr>
              <p:spPr bwMode="auto">
                <a:xfrm>
                  <a:off x="2715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4" name="Oval 241"/>
                <p:cNvSpPr>
                  <a:spLocks noChangeArrowheads="1"/>
                </p:cNvSpPr>
                <p:nvPr/>
              </p:nvSpPr>
              <p:spPr bwMode="auto">
                <a:xfrm>
                  <a:off x="2715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5" name="Oval 242"/>
                <p:cNvSpPr>
                  <a:spLocks noChangeArrowheads="1"/>
                </p:cNvSpPr>
                <p:nvPr/>
              </p:nvSpPr>
              <p:spPr bwMode="auto">
                <a:xfrm>
                  <a:off x="2787" y="2037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6" name="Oval 243"/>
                <p:cNvSpPr>
                  <a:spLocks noChangeArrowheads="1"/>
                </p:cNvSpPr>
                <p:nvPr/>
              </p:nvSpPr>
              <p:spPr bwMode="auto">
                <a:xfrm>
                  <a:off x="2787" y="2037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82" name="Group 244"/>
              <p:cNvGrpSpPr>
                <a:grpSpLocks/>
              </p:cNvGrpSpPr>
              <p:nvPr/>
            </p:nvGrpSpPr>
            <p:grpSpPr bwMode="auto">
              <a:xfrm>
                <a:off x="2858" y="2037"/>
                <a:ext cx="104" cy="104"/>
                <a:chOff x="2858" y="2037"/>
                <a:chExt cx="104" cy="104"/>
              </a:xfrm>
            </p:grpSpPr>
            <p:sp>
              <p:nvSpPr>
                <p:cNvPr id="24719" name="Oval 245"/>
                <p:cNvSpPr>
                  <a:spLocks noChangeArrowheads="1"/>
                </p:cNvSpPr>
                <p:nvPr/>
              </p:nvSpPr>
              <p:spPr bwMode="auto">
                <a:xfrm>
                  <a:off x="2858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0" name="Oval 246"/>
                <p:cNvSpPr>
                  <a:spLocks noChangeArrowheads="1"/>
                </p:cNvSpPr>
                <p:nvPr/>
              </p:nvSpPr>
              <p:spPr bwMode="auto">
                <a:xfrm>
                  <a:off x="2858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1" name="Oval 247"/>
                <p:cNvSpPr>
                  <a:spLocks noChangeArrowheads="1"/>
                </p:cNvSpPr>
                <p:nvPr/>
              </p:nvSpPr>
              <p:spPr bwMode="auto">
                <a:xfrm>
                  <a:off x="2930" y="2037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2" name="Oval 248"/>
                <p:cNvSpPr>
                  <a:spLocks noChangeArrowheads="1"/>
                </p:cNvSpPr>
                <p:nvPr/>
              </p:nvSpPr>
              <p:spPr bwMode="auto">
                <a:xfrm>
                  <a:off x="2930" y="2037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83" name="Group 249"/>
              <p:cNvGrpSpPr>
                <a:grpSpLocks/>
              </p:cNvGrpSpPr>
              <p:nvPr/>
            </p:nvGrpSpPr>
            <p:grpSpPr bwMode="auto">
              <a:xfrm>
                <a:off x="3002" y="2037"/>
                <a:ext cx="104" cy="104"/>
                <a:chOff x="3002" y="2037"/>
                <a:chExt cx="104" cy="104"/>
              </a:xfrm>
            </p:grpSpPr>
            <p:sp>
              <p:nvSpPr>
                <p:cNvPr id="24715" name="Oval 250"/>
                <p:cNvSpPr>
                  <a:spLocks noChangeArrowheads="1"/>
                </p:cNvSpPr>
                <p:nvPr/>
              </p:nvSpPr>
              <p:spPr bwMode="auto">
                <a:xfrm>
                  <a:off x="3002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6" name="Oval 251"/>
                <p:cNvSpPr>
                  <a:spLocks noChangeArrowheads="1"/>
                </p:cNvSpPr>
                <p:nvPr/>
              </p:nvSpPr>
              <p:spPr bwMode="auto">
                <a:xfrm>
                  <a:off x="3002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7" name="Oval 252"/>
                <p:cNvSpPr>
                  <a:spLocks noChangeArrowheads="1"/>
                </p:cNvSpPr>
                <p:nvPr/>
              </p:nvSpPr>
              <p:spPr bwMode="auto">
                <a:xfrm>
                  <a:off x="3074" y="2037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8" name="Oval 253"/>
                <p:cNvSpPr>
                  <a:spLocks noChangeArrowheads="1"/>
                </p:cNvSpPr>
                <p:nvPr/>
              </p:nvSpPr>
              <p:spPr bwMode="auto">
                <a:xfrm>
                  <a:off x="3074" y="2037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84" name="Group 254"/>
              <p:cNvGrpSpPr>
                <a:grpSpLocks/>
              </p:cNvGrpSpPr>
              <p:nvPr/>
            </p:nvGrpSpPr>
            <p:grpSpPr bwMode="auto">
              <a:xfrm>
                <a:off x="3146" y="2037"/>
                <a:ext cx="103" cy="104"/>
                <a:chOff x="3146" y="2037"/>
                <a:chExt cx="103" cy="104"/>
              </a:xfrm>
            </p:grpSpPr>
            <p:sp>
              <p:nvSpPr>
                <p:cNvPr id="24711" name="Oval 255"/>
                <p:cNvSpPr>
                  <a:spLocks noChangeArrowheads="1"/>
                </p:cNvSpPr>
                <p:nvPr/>
              </p:nvSpPr>
              <p:spPr bwMode="auto">
                <a:xfrm>
                  <a:off x="3146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2" name="Oval 256"/>
                <p:cNvSpPr>
                  <a:spLocks noChangeArrowheads="1"/>
                </p:cNvSpPr>
                <p:nvPr/>
              </p:nvSpPr>
              <p:spPr bwMode="auto">
                <a:xfrm>
                  <a:off x="3146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3" name="Oval 257"/>
                <p:cNvSpPr>
                  <a:spLocks noChangeArrowheads="1"/>
                </p:cNvSpPr>
                <p:nvPr/>
              </p:nvSpPr>
              <p:spPr bwMode="auto">
                <a:xfrm>
                  <a:off x="3218" y="2037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4" name="Oval 258"/>
                <p:cNvSpPr>
                  <a:spLocks noChangeArrowheads="1"/>
                </p:cNvSpPr>
                <p:nvPr/>
              </p:nvSpPr>
              <p:spPr bwMode="auto">
                <a:xfrm>
                  <a:off x="3218" y="2037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706" name="Rectangle 259"/>
            <p:cNvSpPr>
              <a:spLocks noChangeArrowheads="1"/>
            </p:cNvSpPr>
            <p:nvPr/>
          </p:nvSpPr>
          <p:spPr bwMode="auto">
            <a:xfrm>
              <a:off x="257" y="2341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>
                  <a:solidFill>
                    <a:schemeClr val="accent1"/>
                  </a:solidFill>
                  <a:latin typeface="Arial" pitchFamily="34" charset="0"/>
                </a:rPr>
                <a:t>stack</a:t>
              </a:r>
              <a:endParaRPr lang="en-US" b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4585" name="Group 260"/>
          <p:cNvGrpSpPr>
            <a:grpSpLocks/>
          </p:cNvGrpSpPr>
          <p:nvPr/>
        </p:nvGrpSpPr>
        <p:grpSpPr bwMode="auto">
          <a:xfrm>
            <a:off x="414338" y="4362450"/>
            <a:ext cx="5340350" cy="1533525"/>
            <a:chOff x="261" y="2748"/>
            <a:chExt cx="3364" cy="966"/>
          </a:xfrm>
        </p:grpSpPr>
        <p:grpSp>
          <p:nvGrpSpPr>
            <p:cNvPr id="24586" name="Group 261"/>
            <p:cNvGrpSpPr>
              <a:grpSpLocks/>
            </p:cNvGrpSpPr>
            <p:nvPr/>
          </p:nvGrpSpPr>
          <p:grpSpPr bwMode="auto">
            <a:xfrm>
              <a:off x="791" y="3323"/>
              <a:ext cx="320" cy="319"/>
              <a:chOff x="1062" y="3114"/>
              <a:chExt cx="320" cy="319"/>
            </a:xfrm>
          </p:grpSpPr>
          <p:sp>
            <p:nvSpPr>
              <p:cNvPr id="24690" name="Oval 262"/>
              <p:cNvSpPr>
                <a:spLocks noChangeArrowheads="1"/>
              </p:cNvSpPr>
              <p:nvPr/>
            </p:nvSpPr>
            <p:spPr bwMode="auto">
              <a:xfrm>
                <a:off x="1062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1" name="Oval 263"/>
              <p:cNvSpPr>
                <a:spLocks noChangeArrowheads="1"/>
              </p:cNvSpPr>
              <p:nvPr/>
            </p:nvSpPr>
            <p:spPr bwMode="auto">
              <a:xfrm>
                <a:off x="1062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2" name="Oval 264"/>
              <p:cNvSpPr>
                <a:spLocks noChangeArrowheads="1"/>
              </p:cNvSpPr>
              <p:nvPr/>
            </p:nvSpPr>
            <p:spPr bwMode="auto">
              <a:xfrm>
                <a:off x="1134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3" name="Oval 265"/>
              <p:cNvSpPr>
                <a:spLocks noChangeArrowheads="1"/>
              </p:cNvSpPr>
              <p:nvPr/>
            </p:nvSpPr>
            <p:spPr bwMode="auto">
              <a:xfrm>
                <a:off x="1134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4" name="Oval 266"/>
              <p:cNvSpPr>
                <a:spLocks noChangeArrowheads="1"/>
              </p:cNvSpPr>
              <p:nvPr/>
            </p:nvSpPr>
            <p:spPr bwMode="auto">
              <a:xfrm>
                <a:off x="1206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5" name="Oval 267"/>
              <p:cNvSpPr>
                <a:spLocks noChangeArrowheads="1"/>
              </p:cNvSpPr>
              <p:nvPr/>
            </p:nvSpPr>
            <p:spPr bwMode="auto">
              <a:xfrm>
                <a:off x="1206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6" name="Oval 268"/>
              <p:cNvSpPr>
                <a:spLocks noChangeArrowheads="1"/>
              </p:cNvSpPr>
              <p:nvPr/>
            </p:nvSpPr>
            <p:spPr bwMode="auto">
              <a:xfrm>
                <a:off x="1278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7" name="Oval 269"/>
              <p:cNvSpPr>
                <a:spLocks noChangeArrowheads="1"/>
              </p:cNvSpPr>
              <p:nvPr/>
            </p:nvSpPr>
            <p:spPr bwMode="auto">
              <a:xfrm>
                <a:off x="1278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8" name="Oval 270"/>
              <p:cNvSpPr>
                <a:spLocks noChangeArrowheads="1"/>
              </p:cNvSpPr>
              <p:nvPr/>
            </p:nvSpPr>
            <p:spPr bwMode="auto">
              <a:xfrm>
                <a:off x="1350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9" name="Oval 271"/>
              <p:cNvSpPr>
                <a:spLocks noChangeArrowheads="1"/>
              </p:cNvSpPr>
              <p:nvPr/>
            </p:nvSpPr>
            <p:spPr bwMode="auto">
              <a:xfrm>
                <a:off x="1350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7" name="Group 272"/>
            <p:cNvGrpSpPr>
              <a:grpSpLocks/>
            </p:cNvGrpSpPr>
            <p:nvPr/>
          </p:nvGrpSpPr>
          <p:grpSpPr bwMode="auto">
            <a:xfrm>
              <a:off x="1151" y="3323"/>
              <a:ext cx="319" cy="319"/>
              <a:chOff x="1422" y="3114"/>
              <a:chExt cx="319" cy="319"/>
            </a:xfrm>
          </p:grpSpPr>
          <p:sp>
            <p:nvSpPr>
              <p:cNvPr id="24680" name="Oval 273"/>
              <p:cNvSpPr>
                <a:spLocks noChangeArrowheads="1"/>
              </p:cNvSpPr>
              <p:nvPr/>
            </p:nvSpPr>
            <p:spPr bwMode="auto">
              <a:xfrm>
                <a:off x="1422" y="3401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" name="Oval 274"/>
              <p:cNvSpPr>
                <a:spLocks noChangeArrowheads="1"/>
              </p:cNvSpPr>
              <p:nvPr/>
            </p:nvSpPr>
            <p:spPr bwMode="auto">
              <a:xfrm>
                <a:off x="1422" y="3401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" name="Oval 275"/>
              <p:cNvSpPr>
                <a:spLocks noChangeArrowheads="1"/>
              </p:cNvSpPr>
              <p:nvPr/>
            </p:nvSpPr>
            <p:spPr bwMode="auto">
              <a:xfrm>
                <a:off x="1493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3" name="Oval 276"/>
              <p:cNvSpPr>
                <a:spLocks noChangeArrowheads="1"/>
              </p:cNvSpPr>
              <p:nvPr/>
            </p:nvSpPr>
            <p:spPr bwMode="auto">
              <a:xfrm>
                <a:off x="1493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4" name="Oval 277"/>
              <p:cNvSpPr>
                <a:spLocks noChangeArrowheads="1"/>
              </p:cNvSpPr>
              <p:nvPr/>
            </p:nvSpPr>
            <p:spPr bwMode="auto">
              <a:xfrm>
                <a:off x="1565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5" name="Oval 278"/>
              <p:cNvSpPr>
                <a:spLocks noChangeArrowheads="1"/>
              </p:cNvSpPr>
              <p:nvPr/>
            </p:nvSpPr>
            <p:spPr bwMode="auto">
              <a:xfrm>
                <a:off x="1565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6" name="Oval 279"/>
              <p:cNvSpPr>
                <a:spLocks noChangeArrowheads="1"/>
              </p:cNvSpPr>
              <p:nvPr/>
            </p:nvSpPr>
            <p:spPr bwMode="auto">
              <a:xfrm>
                <a:off x="1637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7" name="Oval 280"/>
              <p:cNvSpPr>
                <a:spLocks noChangeArrowheads="1"/>
              </p:cNvSpPr>
              <p:nvPr/>
            </p:nvSpPr>
            <p:spPr bwMode="auto">
              <a:xfrm>
                <a:off x="1637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8" name="Oval 281"/>
              <p:cNvSpPr>
                <a:spLocks noChangeArrowheads="1"/>
              </p:cNvSpPr>
              <p:nvPr/>
            </p:nvSpPr>
            <p:spPr bwMode="auto">
              <a:xfrm>
                <a:off x="1709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9" name="Oval 282"/>
              <p:cNvSpPr>
                <a:spLocks noChangeArrowheads="1"/>
              </p:cNvSpPr>
              <p:nvPr/>
            </p:nvSpPr>
            <p:spPr bwMode="auto">
              <a:xfrm>
                <a:off x="1709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2" name="Group 283"/>
            <p:cNvGrpSpPr>
              <a:grpSpLocks/>
            </p:cNvGrpSpPr>
            <p:nvPr/>
          </p:nvGrpSpPr>
          <p:grpSpPr bwMode="auto">
            <a:xfrm>
              <a:off x="1510" y="3323"/>
              <a:ext cx="319" cy="319"/>
              <a:chOff x="1781" y="3114"/>
              <a:chExt cx="319" cy="319"/>
            </a:xfrm>
          </p:grpSpPr>
          <p:sp>
            <p:nvSpPr>
              <p:cNvPr id="24670" name="Oval 284"/>
              <p:cNvSpPr>
                <a:spLocks noChangeArrowheads="1"/>
              </p:cNvSpPr>
              <p:nvPr/>
            </p:nvSpPr>
            <p:spPr bwMode="auto">
              <a:xfrm>
                <a:off x="1781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1" name="Oval 285"/>
              <p:cNvSpPr>
                <a:spLocks noChangeArrowheads="1"/>
              </p:cNvSpPr>
              <p:nvPr/>
            </p:nvSpPr>
            <p:spPr bwMode="auto">
              <a:xfrm>
                <a:off x="1781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2" name="Oval 286"/>
              <p:cNvSpPr>
                <a:spLocks noChangeArrowheads="1"/>
              </p:cNvSpPr>
              <p:nvPr/>
            </p:nvSpPr>
            <p:spPr bwMode="auto">
              <a:xfrm>
                <a:off x="1853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3" name="Oval 287"/>
              <p:cNvSpPr>
                <a:spLocks noChangeArrowheads="1"/>
              </p:cNvSpPr>
              <p:nvPr/>
            </p:nvSpPr>
            <p:spPr bwMode="auto">
              <a:xfrm>
                <a:off x="1853" y="3329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4" name="Oval 288"/>
              <p:cNvSpPr>
                <a:spLocks noChangeArrowheads="1"/>
              </p:cNvSpPr>
              <p:nvPr/>
            </p:nvSpPr>
            <p:spPr bwMode="auto">
              <a:xfrm>
                <a:off x="1924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5" name="Oval 289"/>
              <p:cNvSpPr>
                <a:spLocks noChangeArrowheads="1"/>
              </p:cNvSpPr>
              <p:nvPr/>
            </p:nvSpPr>
            <p:spPr bwMode="auto">
              <a:xfrm>
                <a:off x="1924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6" name="Oval 290"/>
              <p:cNvSpPr>
                <a:spLocks noChangeArrowheads="1"/>
              </p:cNvSpPr>
              <p:nvPr/>
            </p:nvSpPr>
            <p:spPr bwMode="auto">
              <a:xfrm>
                <a:off x="1996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7" name="Oval 291"/>
              <p:cNvSpPr>
                <a:spLocks noChangeArrowheads="1"/>
              </p:cNvSpPr>
              <p:nvPr/>
            </p:nvSpPr>
            <p:spPr bwMode="auto">
              <a:xfrm>
                <a:off x="1996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8" name="Oval 292"/>
              <p:cNvSpPr>
                <a:spLocks noChangeArrowheads="1"/>
              </p:cNvSpPr>
              <p:nvPr/>
            </p:nvSpPr>
            <p:spPr bwMode="auto">
              <a:xfrm>
                <a:off x="2068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" name="Oval 293"/>
              <p:cNvSpPr>
                <a:spLocks noChangeArrowheads="1"/>
              </p:cNvSpPr>
              <p:nvPr/>
            </p:nvSpPr>
            <p:spPr bwMode="auto">
              <a:xfrm>
                <a:off x="2068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3" name="Group 294"/>
            <p:cNvGrpSpPr>
              <a:grpSpLocks/>
            </p:cNvGrpSpPr>
            <p:nvPr/>
          </p:nvGrpSpPr>
          <p:grpSpPr bwMode="auto">
            <a:xfrm>
              <a:off x="1869" y="2820"/>
              <a:ext cx="319" cy="319"/>
              <a:chOff x="2140" y="2611"/>
              <a:chExt cx="319" cy="319"/>
            </a:xfrm>
          </p:grpSpPr>
          <p:sp>
            <p:nvSpPr>
              <p:cNvPr id="24660" name="Oval 295"/>
              <p:cNvSpPr>
                <a:spLocks noChangeArrowheads="1"/>
              </p:cNvSpPr>
              <p:nvPr/>
            </p:nvSpPr>
            <p:spPr bwMode="auto">
              <a:xfrm>
                <a:off x="2140" y="2898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1" name="Oval 296"/>
              <p:cNvSpPr>
                <a:spLocks noChangeArrowheads="1"/>
              </p:cNvSpPr>
              <p:nvPr/>
            </p:nvSpPr>
            <p:spPr bwMode="auto">
              <a:xfrm>
                <a:off x="2140" y="2899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Oval 297"/>
              <p:cNvSpPr>
                <a:spLocks noChangeArrowheads="1"/>
              </p:cNvSpPr>
              <p:nvPr/>
            </p:nvSpPr>
            <p:spPr bwMode="auto">
              <a:xfrm>
                <a:off x="2212" y="2827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3" name="Oval 298"/>
              <p:cNvSpPr>
                <a:spLocks noChangeArrowheads="1"/>
              </p:cNvSpPr>
              <p:nvPr/>
            </p:nvSpPr>
            <p:spPr bwMode="auto">
              <a:xfrm>
                <a:off x="2212" y="2827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4" name="Oval 299"/>
              <p:cNvSpPr>
                <a:spLocks noChangeArrowheads="1"/>
              </p:cNvSpPr>
              <p:nvPr/>
            </p:nvSpPr>
            <p:spPr bwMode="auto">
              <a:xfrm>
                <a:off x="2284" y="2755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5" name="Oval 300"/>
              <p:cNvSpPr>
                <a:spLocks noChangeArrowheads="1"/>
              </p:cNvSpPr>
              <p:nvPr/>
            </p:nvSpPr>
            <p:spPr bwMode="auto">
              <a:xfrm>
                <a:off x="2284" y="2755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6" name="Oval 301"/>
              <p:cNvSpPr>
                <a:spLocks noChangeArrowheads="1"/>
              </p:cNvSpPr>
              <p:nvPr/>
            </p:nvSpPr>
            <p:spPr bwMode="auto">
              <a:xfrm>
                <a:off x="2355" y="2683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7" name="Oval 302"/>
              <p:cNvSpPr>
                <a:spLocks noChangeArrowheads="1"/>
              </p:cNvSpPr>
              <p:nvPr/>
            </p:nvSpPr>
            <p:spPr bwMode="auto">
              <a:xfrm>
                <a:off x="2355" y="2683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8" name="Oval 303"/>
              <p:cNvSpPr>
                <a:spLocks noChangeArrowheads="1"/>
              </p:cNvSpPr>
              <p:nvPr/>
            </p:nvSpPr>
            <p:spPr bwMode="auto">
              <a:xfrm>
                <a:off x="2427" y="261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9" name="Oval 304"/>
              <p:cNvSpPr>
                <a:spLocks noChangeArrowheads="1"/>
              </p:cNvSpPr>
              <p:nvPr/>
            </p:nvSpPr>
            <p:spPr bwMode="auto">
              <a:xfrm>
                <a:off x="2427" y="261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8" name="Group 305"/>
            <p:cNvGrpSpPr>
              <a:grpSpLocks/>
            </p:cNvGrpSpPr>
            <p:nvPr/>
          </p:nvGrpSpPr>
          <p:grpSpPr bwMode="auto">
            <a:xfrm>
              <a:off x="2228" y="2748"/>
              <a:ext cx="679" cy="679"/>
              <a:chOff x="2499" y="2539"/>
              <a:chExt cx="679" cy="679"/>
            </a:xfrm>
          </p:grpSpPr>
          <p:grpSp>
            <p:nvGrpSpPr>
              <p:cNvPr id="24609" name="Group 306"/>
              <p:cNvGrpSpPr>
                <a:grpSpLocks/>
              </p:cNvGrpSpPr>
              <p:nvPr/>
            </p:nvGrpSpPr>
            <p:grpSpPr bwMode="auto">
              <a:xfrm>
                <a:off x="2499" y="2898"/>
                <a:ext cx="319" cy="320"/>
                <a:chOff x="2499" y="2898"/>
                <a:chExt cx="319" cy="320"/>
              </a:xfrm>
            </p:grpSpPr>
            <p:sp>
              <p:nvSpPr>
                <p:cNvPr id="24650" name="Oval 307"/>
                <p:cNvSpPr>
                  <a:spLocks noChangeArrowheads="1"/>
                </p:cNvSpPr>
                <p:nvPr/>
              </p:nvSpPr>
              <p:spPr bwMode="auto">
                <a:xfrm>
                  <a:off x="2499" y="3186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1" name="Oval 308"/>
                <p:cNvSpPr>
                  <a:spLocks noChangeArrowheads="1"/>
                </p:cNvSpPr>
                <p:nvPr/>
              </p:nvSpPr>
              <p:spPr bwMode="auto">
                <a:xfrm>
                  <a:off x="2499" y="3186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2" name="Oval 309"/>
                <p:cNvSpPr>
                  <a:spLocks noChangeArrowheads="1"/>
                </p:cNvSpPr>
                <p:nvPr/>
              </p:nvSpPr>
              <p:spPr bwMode="auto">
                <a:xfrm>
                  <a:off x="2571" y="3114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3" name="Oval 310"/>
                <p:cNvSpPr>
                  <a:spLocks noChangeArrowheads="1"/>
                </p:cNvSpPr>
                <p:nvPr/>
              </p:nvSpPr>
              <p:spPr bwMode="auto">
                <a:xfrm>
                  <a:off x="2571" y="3114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4" name="Oval 311"/>
                <p:cNvSpPr>
                  <a:spLocks noChangeArrowheads="1"/>
                </p:cNvSpPr>
                <p:nvPr/>
              </p:nvSpPr>
              <p:spPr bwMode="auto">
                <a:xfrm>
                  <a:off x="2643" y="3042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5" name="Oval 312"/>
                <p:cNvSpPr>
                  <a:spLocks noChangeArrowheads="1"/>
                </p:cNvSpPr>
                <p:nvPr/>
              </p:nvSpPr>
              <p:spPr bwMode="auto">
                <a:xfrm>
                  <a:off x="2643" y="3042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6" name="Oval 313"/>
                <p:cNvSpPr>
                  <a:spLocks noChangeArrowheads="1"/>
                </p:cNvSpPr>
                <p:nvPr/>
              </p:nvSpPr>
              <p:spPr bwMode="auto">
                <a:xfrm>
                  <a:off x="2715" y="2970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7" name="Oval 314"/>
                <p:cNvSpPr>
                  <a:spLocks noChangeArrowheads="1"/>
                </p:cNvSpPr>
                <p:nvPr/>
              </p:nvSpPr>
              <p:spPr bwMode="auto">
                <a:xfrm>
                  <a:off x="2715" y="2970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8" name="Oval 315"/>
                <p:cNvSpPr>
                  <a:spLocks noChangeArrowheads="1"/>
                </p:cNvSpPr>
                <p:nvPr/>
              </p:nvSpPr>
              <p:spPr bwMode="auto">
                <a:xfrm>
                  <a:off x="2787" y="2898"/>
                  <a:ext cx="31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9" name="Oval 316"/>
                <p:cNvSpPr>
                  <a:spLocks noChangeArrowheads="1"/>
                </p:cNvSpPr>
                <p:nvPr/>
              </p:nvSpPr>
              <p:spPr bwMode="auto">
                <a:xfrm>
                  <a:off x="2787" y="2899"/>
                  <a:ext cx="31" cy="31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0" name="Group 317"/>
              <p:cNvGrpSpPr>
                <a:grpSpLocks/>
              </p:cNvGrpSpPr>
              <p:nvPr/>
            </p:nvGrpSpPr>
            <p:grpSpPr bwMode="auto">
              <a:xfrm>
                <a:off x="2858" y="2539"/>
                <a:ext cx="320" cy="320"/>
                <a:chOff x="2858" y="2539"/>
                <a:chExt cx="320" cy="320"/>
              </a:xfrm>
            </p:grpSpPr>
            <p:sp>
              <p:nvSpPr>
                <p:cNvPr id="24640" name="Oval 318"/>
                <p:cNvSpPr>
                  <a:spLocks noChangeArrowheads="1"/>
                </p:cNvSpPr>
                <p:nvPr/>
              </p:nvSpPr>
              <p:spPr bwMode="auto">
                <a:xfrm>
                  <a:off x="2858" y="2827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1" name="Oval 319"/>
                <p:cNvSpPr>
                  <a:spLocks noChangeArrowheads="1"/>
                </p:cNvSpPr>
                <p:nvPr/>
              </p:nvSpPr>
              <p:spPr bwMode="auto">
                <a:xfrm>
                  <a:off x="2858" y="2827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2" name="Oval 320"/>
                <p:cNvSpPr>
                  <a:spLocks noChangeArrowheads="1"/>
                </p:cNvSpPr>
                <p:nvPr/>
              </p:nvSpPr>
              <p:spPr bwMode="auto">
                <a:xfrm>
                  <a:off x="2930" y="2755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3" name="Oval 321"/>
                <p:cNvSpPr>
                  <a:spLocks noChangeArrowheads="1"/>
                </p:cNvSpPr>
                <p:nvPr/>
              </p:nvSpPr>
              <p:spPr bwMode="auto">
                <a:xfrm>
                  <a:off x="2930" y="2755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4" name="Oval 322"/>
                <p:cNvSpPr>
                  <a:spLocks noChangeArrowheads="1"/>
                </p:cNvSpPr>
                <p:nvPr/>
              </p:nvSpPr>
              <p:spPr bwMode="auto">
                <a:xfrm>
                  <a:off x="3002" y="2683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5" name="Oval 323"/>
                <p:cNvSpPr>
                  <a:spLocks noChangeArrowheads="1"/>
                </p:cNvSpPr>
                <p:nvPr/>
              </p:nvSpPr>
              <p:spPr bwMode="auto">
                <a:xfrm>
                  <a:off x="3002" y="2683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6" name="Oval 324"/>
                <p:cNvSpPr>
                  <a:spLocks noChangeArrowheads="1"/>
                </p:cNvSpPr>
                <p:nvPr/>
              </p:nvSpPr>
              <p:spPr bwMode="auto">
                <a:xfrm>
                  <a:off x="3074" y="2611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7" name="Oval 325"/>
                <p:cNvSpPr>
                  <a:spLocks noChangeArrowheads="1"/>
                </p:cNvSpPr>
                <p:nvPr/>
              </p:nvSpPr>
              <p:spPr bwMode="auto">
                <a:xfrm>
                  <a:off x="3074" y="2611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8" name="Oval 326"/>
                <p:cNvSpPr>
                  <a:spLocks noChangeArrowheads="1"/>
                </p:cNvSpPr>
                <p:nvPr/>
              </p:nvSpPr>
              <p:spPr bwMode="auto">
                <a:xfrm>
                  <a:off x="3146" y="2539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9" name="Oval 327"/>
                <p:cNvSpPr>
                  <a:spLocks noChangeArrowheads="1"/>
                </p:cNvSpPr>
                <p:nvPr/>
              </p:nvSpPr>
              <p:spPr bwMode="auto">
                <a:xfrm>
                  <a:off x="3146" y="2539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611" name="Group 328"/>
            <p:cNvGrpSpPr>
              <a:grpSpLocks/>
            </p:cNvGrpSpPr>
            <p:nvPr/>
          </p:nvGrpSpPr>
          <p:grpSpPr bwMode="auto">
            <a:xfrm>
              <a:off x="3306" y="2964"/>
              <a:ext cx="319" cy="319"/>
              <a:chOff x="3577" y="2755"/>
              <a:chExt cx="319" cy="319"/>
            </a:xfrm>
          </p:grpSpPr>
          <p:sp>
            <p:nvSpPr>
              <p:cNvPr id="24628" name="Oval 329"/>
              <p:cNvSpPr>
                <a:spLocks noChangeArrowheads="1"/>
              </p:cNvSpPr>
              <p:nvPr/>
            </p:nvSpPr>
            <p:spPr bwMode="auto">
              <a:xfrm>
                <a:off x="3577" y="3042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Oval 330"/>
              <p:cNvSpPr>
                <a:spLocks noChangeArrowheads="1"/>
              </p:cNvSpPr>
              <p:nvPr/>
            </p:nvSpPr>
            <p:spPr bwMode="auto">
              <a:xfrm>
                <a:off x="3577" y="3042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Oval 331"/>
              <p:cNvSpPr>
                <a:spLocks noChangeArrowheads="1"/>
              </p:cNvSpPr>
              <p:nvPr/>
            </p:nvSpPr>
            <p:spPr bwMode="auto">
              <a:xfrm>
                <a:off x="3649" y="2970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Oval 332"/>
              <p:cNvSpPr>
                <a:spLocks noChangeArrowheads="1"/>
              </p:cNvSpPr>
              <p:nvPr/>
            </p:nvSpPr>
            <p:spPr bwMode="auto">
              <a:xfrm>
                <a:off x="3649" y="2970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2" name="Oval 333"/>
              <p:cNvSpPr>
                <a:spLocks noChangeArrowheads="1"/>
              </p:cNvSpPr>
              <p:nvPr/>
            </p:nvSpPr>
            <p:spPr bwMode="auto">
              <a:xfrm>
                <a:off x="3720" y="2898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3" name="Oval 334"/>
              <p:cNvSpPr>
                <a:spLocks noChangeArrowheads="1"/>
              </p:cNvSpPr>
              <p:nvPr/>
            </p:nvSpPr>
            <p:spPr bwMode="auto">
              <a:xfrm>
                <a:off x="3720" y="2899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4" name="Oval 335"/>
              <p:cNvSpPr>
                <a:spLocks noChangeArrowheads="1"/>
              </p:cNvSpPr>
              <p:nvPr/>
            </p:nvSpPr>
            <p:spPr bwMode="auto">
              <a:xfrm>
                <a:off x="3792" y="2827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5" name="Oval 336"/>
              <p:cNvSpPr>
                <a:spLocks noChangeArrowheads="1"/>
              </p:cNvSpPr>
              <p:nvPr/>
            </p:nvSpPr>
            <p:spPr bwMode="auto">
              <a:xfrm>
                <a:off x="3792" y="2827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6" name="Oval 337"/>
              <p:cNvSpPr>
                <a:spLocks noChangeArrowheads="1"/>
              </p:cNvSpPr>
              <p:nvPr/>
            </p:nvSpPr>
            <p:spPr bwMode="auto">
              <a:xfrm>
                <a:off x="3864" y="2755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7" name="Oval 338"/>
              <p:cNvSpPr>
                <a:spLocks noChangeArrowheads="1"/>
              </p:cNvSpPr>
              <p:nvPr/>
            </p:nvSpPr>
            <p:spPr bwMode="auto">
              <a:xfrm>
                <a:off x="3864" y="2755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12" name="Group 339"/>
            <p:cNvGrpSpPr>
              <a:grpSpLocks/>
            </p:cNvGrpSpPr>
            <p:nvPr/>
          </p:nvGrpSpPr>
          <p:grpSpPr bwMode="auto">
            <a:xfrm>
              <a:off x="2947" y="3323"/>
              <a:ext cx="319" cy="391"/>
              <a:chOff x="3218" y="3114"/>
              <a:chExt cx="319" cy="391"/>
            </a:xfrm>
          </p:grpSpPr>
          <p:sp>
            <p:nvSpPr>
              <p:cNvPr id="24616" name="Oval 340"/>
              <p:cNvSpPr>
                <a:spLocks noChangeArrowheads="1"/>
              </p:cNvSpPr>
              <p:nvPr/>
            </p:nvSpPr>
            <p:spPr bwMode="auto">
              <a:xfrm>
                <a:off x="3218" y="3186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7" name="Oval 341"/>
              <p:cNvSpPr>
                <a:spLocks noChangeArrowheads="1"/>
              </p:cNvSpPr>
              <p:nvPr/>
            </p:nvSpPr>
            <p:spPr bwMode="auto">
              <a:xfrm>
                <a:off x="3218" y="3186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Oval 342"/>
              <p:cNvSpPr>
                <a:spLocks noChangeArrowheads="1"/>
              </p:cNvSpPr>
              <p:nvPr/>
            </p:nvSpPr>
            <p:spPr bwMode="auto">
              <a:xfrm>
                <a:off x="3433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9" name="Oval 343"/>
              <p:cNvSpPr>
                <a:spLocks noChangeArrowheads="1"/>
              </p:cNvSpPr>
              <p:nvPr/>
            </p:nvSpPr>
            <p:spPr bwMode="auto">
              <a:xfrm>
                <a:off x="3433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Oval 344"/>
              <p:cNvSpPr>
                <a:spLocks noChangeArrowheads="1"/>
              </p:cNvSpPr>
              <p:nvPr/>
            </p:nvSpPr>
            <p:spPr bwMode="auto">
              <a:xfrm>
                <a:off x="3433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Oval 345"/>
              <p:cNvSpPr>
                <a:spLocks noChangeArrowheads="1"/>
              </p:cNvSpPr>
              <p:nvPr/>
            </p:nvSpPr>
            <p:spPr bwMode="auto">
              <a:xfrm>
                <a:off x="3433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2" name="Oval 346"/>
              <p:cNvSpPr>
                <a:spLocks noChangeArrowheads="1"/>
              </p:cNvSpPr>
              <p:nvPr/>
            </p:nvSpPr>
            <p:spPr bwMode="auto">
              <a:xfrm>
                <a:off x="3361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3" name="Oval 347"/>
              <p:cNvSpPr>
                <a:spLocks noChangeArrowheads="1"/>
              </p:cNvSpPr>
              <p:nvPr/>
            </p:nvSpPr>
            <p:spPr bwMode="auto">
              <a:xfrm>
                <a:off x="3361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4" name="Oval 348"/>
              <p:cNvSpPr>
                <a:spLocks noChangeArrowheads="1"/>
              </p:cNvSpPr>
              <p:nvPr/>
            </p:nvSpPr>
            <p:spPr bwMode="auto">
              <a:xfrm>
                <a:off x="3289" y="3473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5" name="Oval 349"/>
              <p:cNvSpPr>
                <a:spLocks noChangeArrowheads="1"/>
              </p:cNvSpPr>
              <p:nvPr/>
            </p:nvSpPr>
            <p:spPr bwMode="auto">
              <a:xfrm>
                <a:off x="3289" y="3473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6" name="Oval 350"/>
              <p:cNvSpPr>
                <a:spLocks noChangeArrowheads="1"/>
              </p:cNvSpPr>
              <p:nvPr/>
            </p:nvSpPr>
            <p:spPr bwMode="auto">
              <a:xfrm>
                <a:off x="3505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Oval 351"/>
              <p:cNvSpPr>
                <a:spLocks noChangeArrowheads="1"/>
              </p:cNvSpPr>
              <p:nvPr/>
            </p:nvSpPr>
            <p:spPr bwMode="auto">
              <a:xfrm>
                <a:off x="3505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15" name="Rectangle 352"/>
            <p:cNvSpPr>
              <a:spLocks noChangeArrowheads="1"/>
            </p:cNvSpPr>
            <p:nvPr/>
          </p:nvSpPr>
          <p:spPr bwMode="auto">
            <a:xfrm>
              <a:off x="261" y="3346"/>
              <a:ext cx="31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 dirty="0" smtClean="0">
                  <a:solidFill>
                    <a:srgbClr val="FF00FF"/>
                  </a:solidFill>
                  <a:latin typeface="Arial" pitchFamily="34" charset="0"/>
                </a:rPr>
                <a:t>code</a:t>
              </a:r>
              <a:endParaRPr lang="en-US" b="0" dirty="0">
                <a:solidFill>
                  <a:srgbClr val="FF00FF"/>
                </a:solidFill>
              </a:endParaRPr>
            </a:p>
          </p:txBody>
        </p:sp>
      </p:grpSp>
      <p:sp>
        <p:nvSpPr>
          <p:cNvPr id="353" name="Right Brace 352"/>
          <p:cNvSpPr/>
          <p:nvPr/>
        </p:nvSpPr>
        <p:spPr>
          <a:xfrm>
            <a:off x="6248400" y="1981200"/>
            <a:ext cx="152400" cy="609600"/>
          </a:xfrm>
          <a:prstGeom prst="righ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ight Brace 378"/>
          <p:cNvSpPr/>
          <p:nvPr/>
        </p:nvSpPr>
        <p:spPr>
          <a:xfrm>
            <a:off x="6248400" y="3581400"/>
            <a:ext cx="152400" cy="381000"/>
          </a:xfrm>
          <a:prstGeom prst="righ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ight Brace 379"/>
          <p:cNvSpPr/>
          <p:nvPr/>
        </p:nvSpPr>
        <p:spPr>
          <a:xfrm>
            <a:off x="6248400" y="5257800"/>
            <a:ext cx="152400" cy="609600"/>
          </a:xfrm>
          <a:prstGeom prst="righ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TextBox 353"/>
          <p:cNvSpPr txBox="1"/>
          <p:nvPr/>
        </p:nvSpPr>
        <p:spPr>
          <a:xfrm>
            <a:off x="7162800" y="3200400"/>
            <a:ext cx="175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Potential cache line conflicts during interval </a:t>
            </a:r>
            <a:r>
              <a:rPr lang="en-US" sz="2000" dirty="0" err="1" smtClean="0">
                <a:solidFill>
                  <a:srgbClr val="FF0000"/>
                </a:solidFill>
                <a:latin typeface="+mj-lt"/>
              </a:rPr>
              <a:t>Δt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56" name="Straight Arrow Connector 355"/>
          <p:cNvCxnSpPr>
            <a:stCxn id="354" idx="1"/>
          </p:cNvCxnSpPr>
          <p:nvPr/>
        </p:nvCxnSpPr>
        <p:spPr>
          <a:xfrm flipH="1" flipV="1">
            <a:off x="6477000" y="2362200"/>
            <a:ext cx="685800" cy="1653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354" idx="1"/>
          </p:cNvCxnSpPr>
          <p:nvPr/>
        </p:nvCxnSpPr>
        <p:spPr>
          <a:xfrm flipH="1" flipV="1">
            <a:off x="6477000" y="3810000"/>
            <a:ext cx="685800" cy="206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354" idx="1"/>
          </p:cNvCxnSpPr>
          <p:nvPr/>
        </p:nvCxnSpPr>
        <p:spPr>
          <a:xfrm flipH="1">
            <a:off x="6553200" y="4016008"/>
            <a:ext cx="609600" cy="1546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>
          <a:xfrm>
            <a:off x="4953000" y="914400"/>
            <a:ext cx="2651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>
                <a:latin typeface="+mj-lt"/>
              </a:rPr>
              <a:t>Elizabeth Barrett </a:t>
            </a:r>
            <a:r>
              <a:rPr lang="en-US" sz="1400" i="1" dirty="0" smtClean="0">
                <a:latin typeface="+mj-lt"/>
              </a:rPr>
              <a:t>Browning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6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5" name="Object 2"/>
          <p:cNvGraphicFramePr>
            <a:graphicFrameLocks noChangeAspect="1"/>
          </p:cNvGraphicFramePr>
          <p:nvPr/>
        </p:nvGraphicFramePr>
        <p:xfrm>
          <a:off x="76200" y="3122613"/>
          <a:ext cx="3810000" cy="266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Worksheet" r:id="rId4" imgW="3090240" imgH="2166840" progId="Excel.Sheet.8">
                  <p:embed/>
                </p:oleObj>
              </mc:Choice>
              <mc:Fallback>
                <p:oleObj name="Worksheet" r:id="rId4" imgW="3090240" imgH="2166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122613"/>
                        <a:ext cx="3810000" cy="266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Associativity Tradeoffs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1600200"/>
          </a:xfrm>
        </p:spPr>
        <p:txBody>
          <a:bodyPr/>
          <a:lstStyle/>
          <a:p>
            <a:r>
              <a:rPr lang="en-US" dirty="0" smtClean="0"/>
              <a:t>More ways…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Reduce conflict misses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Increase hit time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29926" y="2971800"/>
            <a:ext cx="1470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Miss </a:t>
            </a:r>
            <a:r>
              <a:rPr lang="en-US" dirty="0" smtClean="0">
                <a:latin typeface="+mn-lt"/>
              </a:rPr>
              <a:t>ratio (%)</a:t>
            </a:r>
            <a:endParaRPr lang="en-US" dirty="0">
              <a:latin typeface="+mn-lt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533400" y="5546725"/>
            <a:ext cx="18880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Cache size (bytes)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2636500" y="3413125"/>
            <a:ext cx="1350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Associativity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2667000" y="5181600"/>
            <a:ext cx="1337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[H&amp;P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Fig 5.9]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381000" y="5943600"/>
            <a:ext cx="358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Little additional benefits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beyond 4 to 8 ways</a:t>
            </a:r>
            <a:endParaRPr lang="en-US" dirty="0">
              <a:latin typeface="+mn-lt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06142" y="3886200"/>
            <a:ext cx="1524000" cy="1524000"/>
            <a:chOff x="1600200" y="4648200"/>
            <a:chExt cx="1524000" cy="152400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600200" y="6172200"/>
              <a:ext cx="15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600200" y="4648200"/>
              <a:ext cx="0" cy="152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257949" y="34290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Hit Time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0" y="5421868"/>
            <a:ext cx="7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Ways</a:t>
            </a:r>
            <a:endParaRPr lang="en-US" dirty="0">
              <a:latin typeface="+mn-lt"/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6740796" y="3874532"/>
            <a:ext cx="1524000" cy="1524000"/>
            <a:chOff x="1600200" y="4648200"/>
            <a:chExt cx="1524000" cy="15240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600200" y="6172200"/>
              <a:ext cx="15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1600200" y="4648200"/>
              <a:ext cx="0" cy="152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400800" y="3505200"/>
            <a:ext cx="7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AMAT</a:t>
            </a:r>
            <a:endParaRPr lang="en-US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15815" y="5410200"/>
            <a:ext cx="7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Ways</a:t>
            </a:r>
            <a:endParaRPr lang="en-US" dirty="0">
              <a:latin typeface="+mn-lt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6858000" y="4438651"/>
            <a:ext cx="1228725" cy="438149"/>
          </a:xfrm>
          <a:custGeom>
            <a:avLst/>
            <a:gdLst>
              <a:gd name="connsiteX0" fmla="*/ 0 w 1228725"/>
              <a:gd name="connsiteY0" fmla="*/ 0 h 757237"/>
              <a:gd name="connsiteX1" fmla="*/ 314325 w 1228725"/>
              <a:gd name="connsiteY1" fmla="*/ 647700 h 757237"/>
              <a:gd name="connsiteX2" fmla="*/ 790575 w 1228725"/>
              <a:gd name="connsiteY2" fmla="*/ 657225 h 757237"/>
              <a:gd name="connsiteX3" fmla="*/ 1228725 w 1228725"/>
              <a:gd name="connsiteY3" fmla="*/ 285750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725" h="757237">
                <a:moveTo>
                  <a:pt x="0" y="0"/>
                </a:moveTo>
                <a:cubicBezTo>
                  <a:pt x="91281" y="269081"/>
                  <a:pt x="182563" y="538163"/>
                  <a:pt x="314325" y="647700"/>
                </a:cubicBezTo>
                <a:cubicBezTo>
                  <a:pt x="446087" y="757237"/>
                  <a:pt x="638175" y="717550"/>
                  <a:pt x="790575" y="657225"/>
                </a:cubicBezTo>
                <a:cubicBezTo>
                  <a:pt x="942975" y="596900"/>
                  <a:pt x="1085850" y="441325"/>
                  <a:pt x="1228725" y="285750"/>
                </a:cubicBezTo>
              </a:path>
            </a:pathLst>
          </a:cu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62537" y="4953000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Higher hit time</a:t>
            </a:r>
            <a:endParaRPr lang="en-US" sz="1400" dirty="0">
              <a:latin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086600" y="4191000"/>
            <a:ext cx="152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514850" y="4038600"/>
            <a:ext cx="1438275" cy="723900"/>
          </a:xfrm>
          <a:custGeom>
            <a:avLst/>
            <a:gdLst>
              <a:gd name="connsiteX0" fmla="*/ 0 w 1438275"/>
              <a:gd name="connsiteY0" fmla="*/ 723900 h 723900"/>
              <a:gd name="connsiteX1" fmla="*/ 571500 w 1438275"/>
              <a:gd name="connsiteY1" fmla="*/ 600075 h 723900"/>
              <a:gd name="connsiteX2" fmla="*/ 1133475 w 1438275"/>
              <a:gd name="connsiteY2" fmla="*/ 295275 h 723900"/>
              <a:gd name="connsiteX3" fmla="*/ 1438275 w 1438275"/>
              <a:gd name="connsiteY3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275" h="723900">
                <a:moveTo>
                  <a:pt x="0" y="723900"/>
                </a:moveTo>
                <a:cubicBezTo>
                  <a:pt x="191293" y="697706"/>
                  <a:pt x="382587" y="671513"/>
                  <a:pt x="571500" y="600075"/>
                </a:cubicBezTo>
                <a:cubicBezTo>
                  <a:pt x="760413" y="528637"/>
                  <a:pt x="989013" y="395288"/>
                  <a:pt x="1133475" y="295275"/>
                </a:cubicBezTo>
                <a:cubicBezTo>
                  <a:pt x="1277938" y="195263"/>
                  <a:pt x="1358106" y="97631"/>
                  <a:pt x="1438275" y="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945286" y="3886200"/>
            <a:ext cx="1755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Lower conflict misses</a:t>
            </a:r>
            <a:endParaRPr lang="en-US" sz="1400" dirty="0"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001000" y="47244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4267200" y="2770019"/>
          <a:ext cx="4648200" cy="32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6" imgW="2781000" imgH="203040" progId="Equation.3">
                  <p:embed/>
                </p:oleObj>
              </mc:Choice>
              <mc:Fallback>
                <p:oleObj name="Equation" r:id="rId6" imgW="278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770019"/>
                        <a:ext cx="4648200" cy="327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60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4708525" y="3230563"/>
            <a:ext cx="561975" cy="793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05125" y="1100138"/>
            <a:ext cx="6038850" cy="5305425"/>
            <a:chOff x="1830" y="693"/>
            <a:chExt cx="3804" cy="3342"/>
          </a:xfrm>
        </p:grpSpPr>
        <p:sp>
          <p:nvSpPr>
            <p:cNvPr id="21639" name="Rectangle 4"/>
            <p:cNvSpPr>
              <a:spLocks noChangeArrowheads="1"/>
            </p:cNvSpPr>
            <p:nvPr/>
          </p:nvSpPr>
          <p:spPr bwMode="auto">
            <a:xfrm>
              <a:off x="4722" y="3697"/>
              <a:ext cx="912" cy="17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40" name="Rectangle 5"/>
            <p:cNvSpPr>
              <a:spLocks noChangeArrowheads="1"/>
            </p:cNvSpPr>
            <p:nvPr/>
          </p:nvSpPr>
          <p:spPr bwMode="auto">
            <a:xfrm>
              <a:off x="2160" y="3696"/>
              <a:ext cx="1688" cy="33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30" y="693"/>
              <a:ext cx="3699" cy="288"/>
              <a:chOff x="1846" y="662"/>
              <a:chExt cx="3699" cy="288"/>
            </a:xfrm>
          </p:grpSpPr>
          <p:sp>
            <p:nvSpPr>
              <p:cNvPr id="21642" name="AutoShape 7"/>
              <p:cNvSpPr>
                <a:spLocks/>
              </p:cNvSpPr>
              <p:nvPr/>
            </p:nvSpPr>
            <p:spPr bwMode="auto">
              <a:xfrm rot="5400000">
                <a:off x="3657" y="-938"/>
                <a:ext cx="77" cy="3699"/>
              </a:xfrm>
              <a:prstGeom prst="leftBrace">
                <a:avLst>
                  <a:gd name="adj1" fmla="val 400325"/>
                  <a:gd name="adj2" fmla="val 50120"/>
                </a:avLst>
              </a:prstGeom>
              <a:no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00000"/>
                  </a:solidFill>
                  <a:latin typeface="+mn-lt"/>
                </a:endParaRPr>
              </a:p>
            </p:txBody>
          </p:sp>
          <p:sp>
            <p:nvSpPr>
              <p:cNvPr id="21643" name="Text Box 8"/>
              <p:cNvSpPr txBox="1">
                <a:spLocks noChangeArrowheads="1"/>
              </p:cNvSpPr>
              <p:nvPr/>
            </p:nvSpPr>
            <p:spPr bwMode="auto">
              <a:xfrm>
                <a:off x="2892" y="662"/>
                <a:ext cx="160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  <a:latin typeface="+mn-lt"/>
                  </a:rPr>
                  <a:t>Issue: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Replacement </a:t>
                </a:r>
                <a:r>
                  <a:rPr lang="en-US" dirty="0" smtClean="0">
                    <a:solidFill>
                      <a:srgbClr val="C00000"/>
                    </a:solidFill>
                    <a:latin typeface="+mn-lt"/>
                  </a:rPr>
                  <a:t>Policy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</p:grpSp>
      <p:sp>
        <p:nvSpPr>
          <p:cNvPr id="2150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Associativity Implies Choices</a:t>
            </a:r>
          </a:p>
        </p:txBody>
      </p:sp>
      <p:sp>
        <p:nvSpPr>
          <p:cNvPr id="21508" name="Rectangle 10"/>
          <p:cNvSpPr>
            <a:spLocks noChangeArrowheads="1"/>
          </p:cNvSpPr>
          <p:nvPr/>
        </p:nvSpPr>
        <p:spPr bwMode="auto">
          <a:xfrm>
            <a:off x="6629400" y="2136775"/>
            <a:ext cx="22098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543800" y="2670175"/>
            <a:ext cx="1066800" cy="152400"/>
            <a:chOff x="1392" y="2640"/>
            <a:chExt cx="672" cy="96"/>
          </a:xfrm>
        </p:grpSpPr>
        <p:sp>
          <p:nvSpPr>
            <p:cNvPr id="21637" name="Rectangle 12"/>
            <p:cNvSpPr>
              <a:spLocks noChangeArrowheads="1"/>
            </p:cNvSpPr>
            <p:nvPr/>
          </p:nvSpPr>
          <p:spPr bwMode="auto">
            <a:xfrm>
              <a:off x="1392" y="2640"/>
              <a:ext cx="672" cy="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38" name="Line 13"/>
            <p:cNvSpPr>
              <a:spLocks noChangeShapeType="1"/>
            </p:cNvSpPr>
            <p:nvPr/>
          </p:nvSpPr>
          <p:spPr bwMode="auto">
            <a:xfrm>
              <a:off x="1728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543800" y="2974975"/>
            <a:ext cx="1066800" cy="152400"/>
            <a:chOff x="1392" y="2640"/>
            <a:chExt cx="672" cy="96"/>
          </a:xfrm>
        </p:grpSpPr>
        <p:sp>
          <p:nvSpPr>
            <p:cNvPr id="21635" name="Rectangle 15"/>
            <p:cNvSpPr>
              <a:spLocks noChangeArrowheads="1"/>
            </p:cNvSpPr>
            <p:nvPr/>
          </p:nvSpPr>
          <p:spPr bwMode="auto">
            <a:xfrm>
              <a:off x="1392" y="2640"/>
              <a:ext cx="672" cy="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36" name="Line 16"/>
            <p:cNvSpPr>
              <a:spLocks noChangeShapeType="1"/>
            </p:cNvSpPr>
            <p:nvPr/>
          </p:nvSpPr>
          <p:spPr bwMode="auto">
            <a:xfrm>
              <a:off x="1728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543800" y="3508375"/>
            <a:ext cx="1066800" cy="152400"/>
            <a:chOff x="1392" y="2640"/>
            <a:chExt cx="672" cy="96"/>
          </a:xfrm>
        </p:grpSpPr>
        <p:sp>
          <p:nvSpPr>
            <p:cNvPr id="21633" name="Rectangle 18"/>
            <p:cNvSpPr>
              <a:spLocks noChangeArrowheads="1"/>
            </p:cNvSpPr>
            <p:nvPr/>
          </p:nvSpPr>
          <p:spPr bwMode="auto">
            <a:xfrm>
              <a:off x="1392" y="2640"/>
              <a:ext cx="672" cy="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34" name="Line 19"/>
            <p:cNvSpPr>
              <a:spLocks noChangeShapeType="1"/>
            </p:cNvSpPr>
            <p:nvPr/>
          </p:nvSpPr>
          <p:spPr bwMode="auto">
            <a:xfrm>
              <a:off x="1728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512" name="Oval 20"/>
          <p:cNvSpPr>
            <a:spLocks noChangeArrowheads="1"/>
          </p:cNvSpPr>
          <p:nvPr/>
        </p:nvSpPr>
        <p:spPr bwMode="auto">
          <a:xfrm>
            <a:off x="7848600" y="32797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3" name="Oval 21"/>
          <p:cNvSpPr>
            <a:spLocks noChangeArrowheads="1"/>
          </p:cNvSpPr>
          <p:nvPr/>
        </p:nvSpPr>
        <p:spPr bwMode="auto">
          <a:xfrm>
            <a:off x="8001000" y="32797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4" name="Text Box 22"/>
          <p:cNvSpPr txBox="1">
            <a:spLocks noChangeArrowheads="1"/>
          </p:cNvSpPr>
          <p:nvPr/>
        </p:nvSpPr>
        <p:spPr bwMode="auto">
          <a:xfrm>
            <a:off x="6705600" y="221297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address</a:t>
            </a:r>
          </a:p>
        </p:txBody>
      </p:sp>
      <p:sp>
        <p:nvSpPr>
          <p:cNvPr id="21515" name="Text Box 23"/>
          <p:cNvSpPr txBox="1">
            <a:spLocks noChangeArrowheads="1"/>
          </p:cNvSpPr>
          <p:nvPr/>
        </p:nvSpPr>
        <p:spPr bwMode="auto">
          <a:xfrm>
            <a:off x="6781800" y="1557338"/>
            <a:ext cx="16605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Fully associative</a:t>
            </a:r>
          </a:p>
        </p:txBody>
      </p:sp>
      <p:sp>
        <p:nvSpPr>
          <p:cNvPr id="21516" name="Oval 24"/>
          <p:cNvSpPr>
            <a:spLocks noChangeArrowheads="1"/>
          </p:cNvSpPr>
          <p:nvPr/>
        </p:nvSpPr>
        <p:spPr bwMode="auto">
          <a:xfrm>
            <a:off x="8153400" y="32797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7" name="Line 25"/>
          <p:cNvSpPr>
            <a:spLocks noChangeShapeType="1"/>
          </p:cNvSpPr>
          <p:nvPr/>
        </p:nvSpPr>
        <p:spPr bwMode="auto">
          <a:xfrm>
            <a:off x="7086600" y="27463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8" name="Line 26"/>
          <p:cNvSpPr>
            <a:spLocks noChangeShapeType="1"/>
          </p:cNvSpPr>
          <p:nvPr/>
        </p:nvSpPr>
        <p:spPr bwMode="auto">
          <a:xfrm>
            <a:off x="7086600" y="3051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9" name="Line 27"/>
          <p:cNvSpPr>
            <a:spLocks noChangeShapeType="1"/>
          </p:cNvSpPr>
          <p:nvPr/>
        </p:nvSpPr>
        <p:spPr bwMode="auto">
          <a:xfrm>
            <a:off x="7086600" y="35845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0" name="Line 28"/>
          <p:cNvSpPr>
            <a:spLocks noChangeShapeType="1"/>
          </p:cNvSpPr>
          <p:nvPr/>
        </p:nvSpPr>
        <p:spPr bwMode="auto">
          <a:xfrm>
            <a:off x="7086600" y="259397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1" name="Text Box 29"/>
          <p:cNvSpPr txBox="1">
            <a:spLocks noChangeArrowheads="1"/>
          </p:cNvSpPr>
          <p:nvPr/>
        </p:nvSpPr>
        <p:spPr bwMode="auto">
          <a:xfrm>
            <a:off x="6324601" y="4422775"/>
            <a:ext cx="2819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8275" indent="-168275">
              <a:buFontTx/>
              <a:buChar char="•"/>
            </a:pPr>
            <a:r>
              <a:rPr lang="en-US" dirty="0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ompare </a:t>
            </a:r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 with each tag simultaneously</a:t>
            </a:r>
          </a:p>
          <a:p>
            <a:pPr marL="168275" indent="-168275">
              <a:buFontTx/>
              <a:buChar char="•"/>
            </a:pPr>
            <a:endParaRPr lang="en-US" sz="1800" dirty="0">
              <a:latin typeface="+mn-lt"/>
            </a:endParaRPr>
          </a:p>
          <a:p>
            <a:pPr marL="168275" indent="-168275">
              <a:buFontTx/>
              <a:buChar char="•"/>
            </a:pPr>
            <a:endParaRPr lang="en-US" sz="1800" dirty="0">
              <a:latin typeface="+mn-lt"/>
            </a:endParaRPr>
          </a:p>
          <a:p>
            <a:pPr marL="168275" indent="-168275">
              <a:buFontTx/>
              <a:buChar char="•"/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Location </a:t>
            </a:r>
            <a:r>
              <a:rPr lang="en-US" sz="1800" dirty="0">
                <a:latin typeface="+mn-lt"/>
              </a:rPr>
              <a:t>A can be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 stored in any cache </a:t>
            </a:r>
            <a:r>
              <a:rPr lang="en-US" sz="1800" dirty="0" smtClean="0">
                <a:latin typeface="+mn-lt"/>
              </a:rPr>
              <a:t>line</a:t>
            </a:r>
            <a:endParaRPr lang="en-US" sz="1800" dirty="0">
              <a:latin typeface="+mn-lt"/>
            </a:endParaRPr>
          </a:p>
        </p:txBody>
      </p:sp>
      <p:sp>
        <p:nvSpPr>
          <p:cNvPr id="21522" name="Rectangle 30"/>
          <p:cNvSpPr>
            <a:spLocks noChangeArrowheads="1"/>
          </p:cNvSpPr>
          <p:nvPr/>
        </p:nvSpPr>
        <p:spPr bwMode="auto">
          <a:xfrm>
            <a:off x="177800" y="2125663"/>
            <a:ext cx="2667000" cy="213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3" name="Rectangle 31"/>
          <p:cNvSpPr>
            <a:spLocks noChangeArrowheads="1"/>
          </p:cNvSpPr>
          <p:nvPr/>
        </p:nvSpPr>
        <p:spPr bwMode="auto">
          <a:xfrm>
            <a:off x="1701800" y="2887663"/>
            <a:ext cx="1066800" cy="152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701800" y="2430463"/>
            <a:ext cx="1066800" cy="1600200"/>
            <a:chOff x="3024" y="4176"/>
            <a:chExt cx="672" cy="1008"/>
          </a:xfrm>
        </p:grpSpPr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3024" y="4176"/>
              <a:ext cx="672" cy="768"/>
              <a:chOff x="1248" y="1968"/>
              <a:chExt cx="672" cy="768"/>
            </a:xfrm>
          </p:grpSpPr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21625" name="Rectangle 35"/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26" name="Line 36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27" name="Line 37"/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28" name="Line 38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29" name="Line 39"/>
                <p:cNvSpPr>
                  <a:spLocks noChangeShapeType="1"/>
                </p:cNvSpPr>
                <p:nvPr/>
              </p:nvSpPr>
              <p:spPr bwMode="auto">
                <a:xfrm>
                  <a:off x="1248" y="235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30" name="Line 40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31" name="Line 41"/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32" name="Line 42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1624" name="Line 43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3024" y="4944"/>
              <a:ext cx="672" cy="240"/>
              <a:chOff x="1392" y="2496"/>
              <a:chExt cx="672" cy="240"/>
            </a:xfrm>
          </p:grpSpPr>
          <p:grpSp>
            <p:nvGrpSpPr>
              <p:cNvPr id="11" name="Group 45"/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21621" name="Rectangle 46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22" name="Line 47"/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1620" name="Line 48"/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1549400" y="2430463"/>
            <a:ext cx="76200" cy="1219200"/>
            <a:chOff x="1248" y="1728"/>
            <a:chExt cx="48" cy="768"/>
          </a:xfrm>
        </p:grpSpPr>
        <p:sp>
          <p:nvSpPr>
            <p:cNvPr id="21614" name="Line 50"/>
            <p:cNvSpPr>
              <a:spLocks noChangeShapeType="1"/>
            </p:cNvSpPr>
            <p:nvPr/>
          </p:nvSpPr>
          <p:spPr bwMode="auto">
            <a:xfrm flipH="1">
              <a:off x="1248" y="17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5" name="Line 51"/>
            <p:cNvSpPr>
              <a:spLocks noChangeShapeType="1"/>
            </p:cNvSpPr>
            <p:nvPr/>
          </p:nvSpPr>
          <p:spPr bwMode="auto">
            <a:xfrm flipH="1" flipV="1">
              <a:off x="1248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6" name="Line 52"/>
            <p:cNvSpPr>
              <a:spLocks noChangeShapeType="1"/>
            </p:cNvSpPr>
            <p:nvPr/>
          </p:nvSpPr>
          <p:spPr bwMode="auto">
            <a:xfrm>
              <a:off x="1248" y="17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526" name="Line 53"/>
          <p:cNvSpPr>
            <a:spLocks noChangeShapeType="1"/>
          </p:cNvSpPr>
          <p:nvPr/>
        </p:nvSpPr>
        <p:spPr bwMode="auto">
          <a:xfrm>
            <a:off x="1092200" y="30400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7" name="Line 54"/>
          <p:cNvSpPr>
            <a:spLocks noChangeShapeType="1"/>
          </p:cNvSpPr>
          <p:nvPr/>
        </p:nvSpPr>
        <p:spPr bwMode="auto">
          <a:xfrm flipV="1">
            <a:off x="1092200" y="25828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8" name="Line 55"/>
          <p:cNvSpPr>
            <a:spLocks noChangeShapeType="1"/>
          </p:cNvSpPr>
          <p:nvPr/>
        </p:nvSpPr>
        <p:spPr bwMode="auto">
          <a:xfrm>
            <a:off x="635000" y="39544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9" name="Line 56"/>
          <p:cNvSpPr>
            <a:spLocks noChangeShapeType="1"/>
          </p:cNvSpPr>
          <p:nvPr/>
        </p:nvSpPr>
        <p:spPr bwMode="auto">
          <a:xfrm flipV="1">
            <a:off x="635000" y="258286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254000" y="2125663"/>
            <a:ext cx="1066800" cy="457200"/>
            <a:chOff x="2208" y="1632"/>
            <a:chExt cx="672" cy="288"/>
          </a:xfrm>
        </p:grpSpPr>
        <p:grpSp>
          <p:nvGrpSpPr>
            <p:cNvPr id="14" name="Group 58"/>
            <p:cNvGrpSpPr>
              <a:grpSpLocks/>
            </p:cNvGrpSpPr>
            <p:nvPr/>
          </p:nvGrpSpPr>
          <p:grpSpPr bwMode="auto">
            <a:xfrm>
              <a:off x="2208" y="1824"/>
              <a:ext cx="624" cy="96"/>
              <a:chOff x="480" y="1392"/>
              <a:chExt cx="624" cy="96"/>
            </a:xfrm>
          </p:grpSpPr>
          <p:sp>
            <p:nvSpPr>
              <p:cNvPr id="21612" name="Rectangle 59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624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13" name="Line 60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1611" name="Text Box 61"/>
            <p:cNvSpPr txBox="1">
              <a:spLocks noChangeArrowheads="1"/>
            </p:cNvSpPr>
            <p:nvPr/>
          </p:nvSpPr>
          <p:spPr bwMode="auto">
            <a:xfrm>
              <a:off x="2208" y="163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+mn-lt"/>
                </a:rPr>
                <a:t>address</a:t>
              </a:r>
            </a:p>
          </p:txBody>
        </p:sp>
      </p:grpSp>
      <p:sp>
        <p:nvSpPr>
          <p:cNvPr id="21531" name="Text Box 62"/>
          <p:cNvSpPr txBox="1">
            <a:spLocks noChangeArrowheads="1"/>
          </p:cNvSpPr>
          <p:nvPr/>
        </p:nvSpPr>
        <p:spPr bwMode="auto">
          <a:xfrm>
            <a:off x="687388" y="1516063"/>
            <a:ext cx="1591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Direct-mapped</a:t>
            </a:r>
          </a:p>
        </p:txBody>
      </p:sp>
      <p:sp>
        <p:nvSpPr>
          <p:cNvPr id="21532" name="Text Box 63"/>
          <p:cNvSpPr txBox="1">
            <a:spLocks noChangeArrowheads="1"/>
          </p:cNvSpPr>
          <p:nvPr/>
        </p:nvSpPr>
        <p:spPr bwMode="auto">
          <a:xfrm>
            <a:off x="374650" y="4411663"/>
            <a:ext cx="25304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8275" indent="-168275">
              <a:buFontTx/>
              <a:buChar char="•"/>
            </a:pPr>
            <a:r>
              <a:rPr lang="en-US" sz="1800" dirty="0" smtClean="0">
                <a:latin typeface="+mn-lt"/>
              </a:rPr>
              <a:t>Compare </a:t>
            </a:r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 with only one tag</a:t>
            </a:r>
          </a:p>
          <a:p>
            <a:pPr marL="168275" indent="-168275">
              <a:buFontTx/>
              <a:buChar char="•"/>
            </a:pPr>
            <a:endParaRPr lang="en-US" sz="1800" dirty="0">
              <a:latin typeface="+mn-lt"/>
            </a:endParaRPr>
          </a:p>
          <a:p>
            <a:pPr marL="168275" indent="-168275">
              <a:buFontTx/>
              <a:buChar char="•"/>
            </a:pPr>
            <a:r>
              <a:rPr lang="en-US" sz="1800" dirty="0" smtClean="0">
                <a:latin typeface="+mn-lt"/>
              </a:rPr>
              <a:t>Location </a:t>
            </a:r>
            <a:r>
              <a:rPr lang="en-US" sz="1800" dirty="0">
                <a:latin typeface="+mn-lt"/>
              </a:rPr>
              <a:t>A can be stored in exactly one cache line</a:t>
            </a:r>
          </a:p>
        </p:txBody>
      </p:sp>
      <p:sp>
        <p:nvSpPr>
          <p:cNvPr id="21533" name="Rectangle 64"/>
          <p:cNvSpPr>
            <a:spLocks noChangeArrowheads="1"/>
          </p:cNvSpPr>
          <p:nvPr/>
        </p:nvSpPr>
        <p:spPr bwMode="auto">
          <a:xfrm>
            <a:off x="3108325" y="2125663"/>
            <a:ext cx="31242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15" name="Group 65"/>
          <p:cNvGrpSpPr>
            <a:grpSpLocks/>
          </p:cNvGrpSpPr>
          <p:nvPr/>
        </p:nvGrpSpPr>
        <p:grpSpPr bwMode="auto">
          <a:xfrm>
            <a:off x="4065588" y="3230563"/>
            <a:ext cx="2049462" cy="79375"/>
            <a:chOff x="2561" y="2035"/>
            <a:chExt cx="1291" cy="50"/>
          </a:xfrm>
        </p:grpSpPr>
        <p:sp>
          <p:nvSpPr>
            <p:cNvPr id="21607" name="Rectangle 66"/>
            <p:cNvSpPr>
              <a:spLocks noChangeArrowheads="1"/>
            </p:cNvSpPr>
            <p:nvPr/>
          </p:nvSpPr>
          <p:spPr bwMode="auto">
            <a:xfrm>
              <a:off x="3498" y="2035"/>
              <a:ext cx="354" cy="5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8" name="Rectangle 67"/>
            <p:cNvSpPr>
              <a:spLocks noChangeArrowheads="1"/>
            </p:cNvSpPr>
            <p:nvPr/>
          </p:nvSpPr>
          <p:spPr bwMode="auto">
            <a:xfrm>
              <a:off x="2966" y="2035"/>
              <a:ext cx="354" cy="5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9" name="Rectangle 68"/>
            <p:cNvSpPr>
              <a:spLocks noChangeArrowheads="1"/>
            </p:cNvSpPr>
            <p:nvPr/>
          </p:nvSpPr>
          <p:spPr bwMode="auto">
            <a:xfrm>
              <a:off x="2561" y="2035"/>
              <a:ext cx="354" cy="5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4065588" y="2989263"/>
            <a:ext cx="561975" cy="642937"/>
            <a:chOff x="1248" y="1968"/>
            <a:chExt cx="672" cy="768"/>
          </a:xfrm>
        </p:grpSpPr>
        <p:grpSp>
          <p:nvGrpSpPr>
            <p:cNvPr id="17" name="Group 70"/>
            <p:cNvGrpSpPr>
              <a:grpSpLocks/>
            </p:cNvGrpSpPr>
            <p:nvPr/>
          </p:nvGrpSpPr>
          <p:grpSpPr bwMode="auto">
            <a:xfrm>
              <a:off x="1248" y="1968"/>
              <a:ext cx="672" cy="768"/>
              <a:chOff x="1248" y="1968"/>
              <a:chExt cx="672" cy="768"/>
            </a:xfrm>
          </p:grpSpPr>
          <p:sp>
            <p:nvSpPr>
              <p:cNvPr id="21599" name="Rectangle 71"/>
              <p:cNvSpPr>
                <a:spLocks noChangeArrowheads="1"/>
              </p:cNvSpPr>
              <p:nvPr/>
            </p:nvSpPr>
            <p:spPr bwMode="auto">
              <a:xfrm>
                <a:off x="1248" y="1968"/>
                <a:ext cx="67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0" name="Line 72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1" name="Line 73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2" name="Line 74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3" name="Line 75"/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4" name="Line 76"/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5" name="Line 77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6" name="Line 78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1598" name="Line 79"/>
            <p:cNvSpPr>
              <a:spLocks noChangeShapeType="1"/>
            </p:cNvSpPr>
            <p:nvPr/>
          </p:nvSpPr>
          <p:spPr bwMode="auto">
            <a:xfrm>
              <a:off x="1584" y="19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" name="Group 80"/>
          <p:cNvGrpSpPr>
            <a:grpSpLocks/>
          </p:cNvGrpSpPr>
          <p:nvPr/>
        </p:nvGrpSpPr>
        <p:grpSpPr bwMode="auto">
          <a:xfrm>
            <a:off x="4708525" y="2989263"/>
            <a:ext cx="563563" cy="642937"/>
            <a:chOff x="1248" y="1968"/>
            <a:chExt cx="672" cy="768"/>
          </a:xfrm>
        </p:grpSpPr>
        <p:grpSp>
          <p:nvGrpSpPr>
            <p:cNvPr id="19" name="Group 81"/>
            <p:cNvGrpSpPr>
              <a:grpSpLocks/>
            </p:cNvGrpSpPr>
            <p:nvPr/>
          </p:nvGrpSpPr>
          <p:grpSpPr bwMode="auto">
            <a:xfrm>
              <a:off x="1248" y="1968"/>
              <a:ext cx="672" cy="768"/>
              <a:chOff x="1248" y="1968"/>
              <a:chExt cx="672" cy="768"/>
            </a:xfrm>
          </p:grpSpPr>
          <p:sp>
            <p:nvSpPr>
              <p:cNvPr id="21589" name="Rectangle 82"/>
              <p:cNvSpPr>
                <a:spLocks noChangeArrowheads="1"/>
              </p:cNvSpPr>
              <p:nvPr/>
            </p:nvSpPr>
            <p:spPr bwMode="auto">
              <a:xfrm>
                <a:off x="1248" y="1968"/>
                <a:ext cx="67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0" name="Line 83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1" name="Line 84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2" name="Line 8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3" name="Line 86"/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4" name="Line 87"/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5" name="Line 88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6" name="Line 89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1588" name="Line 90"/>
            <p:cNvSpPr>
              <a:spLocks noChangeShapeType="1"/>
            </p:cNvSpPr>
            <p:nvPr/>
          </p:nvSpPr>
          <p:spPr bwMode="auto">
            <a:xfrm>
              <a:off x="1584" y="19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537" name="Oval 91"/>
          <p:cNvSpPr>
            <a:spLocks noChangeArrowheads="1"/>
          </p:cNvSpPr>
          <p:nvPr/>
        </p:nvSpPr>
        <p:spPr bwMode="auto">
          <a:xfrm>
            <a:off x="5351463" y="3309938"/>
            <a:ext cx="41275" cy="41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38" name="Oval 92"/>
          <p:cNvSpPr>
            <a:spLocks noChangeArrowheads="1"/>
          </p:cNvSpPr>
          <p:nvPr/>
        </p:nvSpPr>
        <p:spPr bwMode="auto">
          <a:xfrm>
            <a:off x="5432425" y="3309938"/>
            <a:ext cx="39688" cy="41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0" name="Group 93"/>
          <p:cNvGrpSpPr>
            <a:grpSpLocks/>
          </p:cNvGrpSpPr>
          <p:nvPr/>
        </p:nvGrpSpPr>
        <p:grpSpPr bwMode="auto">
          <a:xfrm>
            <a:off x="4065588" y="2828925"/>
            <a:ext cx="2051050" cy="39688"/>
            <a:chOff x="1392" y="1536"/>
            <a:chExt cx="2448" cy="48"/>
          </a:xfrm>
        </p:grpSpPr>
        <p:sp>
          <p:nvSpPr>
            <p:cNvPr id="21584" name="Line 94"/>
            <p:cNvSpPr>
              <a:spLocks noChangeShapeType="1"/>
            </p:cNvSpPr>
            <p:nvPr/>
          </p:nvSpPr>
          <p:spPr bwMode="auto">
            <a:xfrm flipV="1">
              <a:off x="1392" y="153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85" name="Line 95"/>
            <p:cNvSpPr>
              <a:spLocks noChangeShapeType="1"/>
            </p:cNvSpPr>
            <p:nvPr/>
          </p:nvSpPr>
          <p:spPr bwMode="auto">
            <a:xfrm>
              <a:off x="1440" y="1536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86" name="Line 96"/>
            <p:cNvSpPr>
              <a:spLocks noChangeShapeType="1"/>
            </p:cNvSpPr>
            <p:nvPr/>
          </p:nvSpPr>
          <p:spPr bwMode="auto">
            <a:xfrm>
              <a:off x="3792" y="153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" name="Group 97"/>
          <p:cNvGrpSpPr>
            <a:grpSpLocks/>
          </p:cNvGrpSpPr>
          <p:nvPr/>
        </p:nvGrpSpPr>
        <p:grpSpPr bwMode="auto">
          <a:xfrm>
            <a:off x="4065588" y="3632200"/>
            <a:ext cx="561975" cy="201613"/>
            <a:chOff x="1392" y="2496"/>
            <a:chExt cx="672" cy="240"/>
          </a:xfrm>
        </p:grpSpPr>
        <p:grpSp>
          <p:nvGrpSpPr>
            <p:cNvPr id="22" name="Group 98"/>
            <p:cNvGrpSpPr>
              <a:grpSpLocks/>
            </p:cNvGrpSpPr>
            <p:nvPr/>
          </p:nvGrpSpPr>
          <p:grpSpPr bwMode="auto">
            <a:xfrm>
              <a:off x="1392" y="2640"/>
              <a:ext cx="672" cy="96"/>
              <a:chOff x="1392" y="2640"/>
              <a:chExt cx="672" cy="96"/>
            </a:xfrm>
          </p:grpSpPr>
          <p:sp>
            <p:nvSpPr>
              <p:cNvPr id="21582" name="Rectangle 9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83" name="Line 100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1581" name="Line 101"/>
            <p:cNvSpPr>
              <a:spLocks noChangeShapeType="1"/>
            </p:cNvSpPr>
            <p:nvPr/>
          </p:nvSpPr>
          <p:spPr bwMode="auto">
            <a:xfrm>
              <a:off x="1728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3" name="Group 102"/>
          <p:cNvGrpSpPr>
            <a:grpSpLocks/>
          </p:cNvGrpSpPr>
          <p:nvPr/>
        </p:nvGrpSpPr>
        <p:grpSpPr bwMode="auto">
          <a:xfrm>
            <a:off x="4708525" y="3632200"/>
            <a:ext cx="563563" cy="201613"/>
            <a:chOff x="1392" y="2496"/>
            <a:chExt cx="672" cy="240"/>
          </a:xfrm>
        </p:grpSpPr>
        <p:grpSp>
          <p:nvGrpSpPr>
            <p:cNvPr id="24" name="Group 103"/>
            <p:cNvGrpSpPr>
              <a:grpSpLocks/>
            </p:cNvGrpSpPr>
            <p:nvPr/>
          </p:nvGrpSpPr>
          <p:grpSpPr bwMode="auto">
            <a:xfrm>
              <a:off x="1392" y="2640"/>
              <a:ext cx="672" cy="96"/>
              <a:chOff x="1392" y="2640"/>
              <a:chExt cx="672" cy="96"/>
            </a:xfrm>
          </p:grpSpPr>
          <p:sp>
            <p:nvSpPr>
              <p:cNvPr id="21578" name="Rectangle 104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79" name="Line 105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1577" name="Line 106"/>
            <p:cNvSpPr>
              <a:spLocks noChangeShapeType="1"/>
            </p:cNvSpPr>
            <p:nvPr/>
          </p:nvSpPr>
          <p:spPr bwMode="auto">
            <a:xfrm>
              <a:off x="1728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" name="Group 107"/>
          <p:cNvGrpSpPr>
            <a:grpSpLocks/>
          </p:cNvGrpSpPr>
          <p:nvPr/>
        </p:nvGrpSpPr>
        <p:grpSpPr bwMode="auto">
          <a:xfrm>
            <a:off x="5553075" y="2989263"/>
            <a:ext cx="563563" cy="844550"/>
            <a:chOff x="3024" y="4176"/>
            <a:chExt cx="672" cy="1008"/>
          </a:xfrm>
        </p:grpSpPr>
        <p:grpSp>
          <p:nvGrpSpPr>
            <p:cNvPr id="26" name="Group 108"/>
            <p:cNvGrpSpPr>
              <a:grpSpLocks/>
            </p:cNvGrpSpPr>
            <p:nvPr/>
          </p:nvGrpSpPr>
          <p:grpSpPr bwMode="auto">
            <a:xfrm>
              <a:off x="3024" y="4176"/>
              <a:ext cx="672" cy="768"/>
              <a:chOff x="1248" y="1968"/>
              <a:chExt cx="672" cy="768"/>
            </a:xfrm>
          </p:grpSpPr>
          <p:grpSp>
            <p:nvGrpSpPr>
              <p:cNvPr id="27" name="Group 109"/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215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69" name="Line 111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0" name="Line 112"/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1" name="Line 113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2" name="Line 114"/>
                <p:cNvSpPr>
                  <a:spLocks noChangeShapeType="1"/>
                </p:cNvSpPr>
                <p:nvPr/>
              </p:nvSpPr>
              <p:spPr bwMode="auto">
                <a:xfrm>
                  <a:off x="1248" y="235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3" name="Line 115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4" name="Line 116"/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5" name="Line 117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1567" name="Line 118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8" name="Group 119"/>
            <p:cNvGrpSpPr>
              <a:grpSpLocks/>
            </p:cNvGrpSpPr>
            <p:nvPr/>
          </p:nvGrpSpPr>
          <p:grpSpPr bwMode="auto">
            <a:xfrm>
              <a:off x="3024" y="4944"/>
              <a:ext cx="672" cy="240"/>
              <a:chOff x="1392" y="2496"/>
              <a:chExt cx="672" cy="240"/>
            </a:xfrm>
          </p:grpSpPr>
          <p:grpSp>
            <p:nvGrpSpPr>
              <p:cNvPr id="29" name="Group 120"/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21564" name="Rectangle 121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65" name="Line 122"/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1563" name="Line 123"/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1543" name="Text Box 124"/>
          <p:cNvSpPr txBox="1">
            <a:spLocks noChangeArrowheads="1"/>
          </p:cNvSpPr>
          <p:nvPr/>
        </p:nvSpPr>
        <p:spPr bwMode="auto">
          <a:xfrm>
            <a:off x="5021263" y="2432050"/>
            <a:ext cx="425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N</a:t>
            </a:r>
          </a:p>
        </p:txBody>
      </p:sp>
      <p:grpSp>
        <p:nvGrpSpPr>
          <p:cNvPr id="30" name="Group 125"/>
          <p:cNvGrpSpPr>
            <a:grpSpLocks/>
          </p:cNvGrpSpPr>
          <p:nvPr/>
        </p:nvGrpSpPr>
        <p:grpSpPr bwMode="auto">
          <a:xfrm>
            <a:off x="3260725" y="2667000"/>
            <a:ext cx="522288" cy="80963"/>
            <a:chOff x="480" y="1392"/>
            <a:chExt cx="624" cy="96"/>
          </a:xfrm>
        </p:grpSpPr>
        <p:sp>
          <p:nvSpPr>
            <p:cNvPr id="21558" name="Rectangle 126"/>
            <p:cNvSpPr>
              <a:spLocks noChangeArrowheads="1"/>
            </p:cNvSpPr>
            <p:nvPr/>
          </p:nvSpPr>
          <p:spPr bwMode="auto">
            <a:xfrm>
              <a:off x="480" y="1392"/>
              <a:ext cx="62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59" name="Line 127"/>
            <p:cNvSpPr>
              <a:spLocks noChangeShapeType="1"/>
            </p:cNvSpPr>
            <p:nvPr/>
          </p:nvSpPr>
          <p:spPr bwMode="auto">
            <a:xfrm>
              <a:off x="912" y="13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1" name="Group 128"/>
          <p:cNvGrpSpPr>
            <a:grpSpLocks/>
          </p:cNvGrpSpPr>
          <p:nvPr/>
        </p:nvGrpSpPr>
        <p:grpSpPr bwMode="auto">
          <a:xfrm>
            <a:off x="3943350" y="2989263"/>
            <a:ext cx="41275" cy="642937"/>
            <a:chOff x="1248" y="1728"/>
            <a:chExt cx="48" cy="768"/>
          </a:xfrm>
        </p:grpSpPr>
        <p:sp>
          <p:nvSpPr>
            <p:cNvPr id="21555" name="Line 129"/>
            <p:cNvSpPr>
              <a:spLocks noChangeShapeType="1"/>
            </p:cNvSpPr>
            <p:nvPr/>
          </p:nvSpPr>
          <p:spPr bwMode="auto">
            <a:xfrm flipH="1">
              <a:off x="1248" y="17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56" name="Line 130"/>
            <p:cNvSpPr>
              <a:spLocks noChangeShapeType="1"/>
            </p:cNvSpPr>
            <p:nvPr/>
          </p:nvSpPr>
          <p:spPr bwMode="auto">
            <a:xfrm flipH="1" flipV="1">
              <a:off x="1248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57" name="Line 131"/>
            <p:cNvSpPr>
              <a:spLocks noChangeShapeType="1"/>
            </p:cNvSpPr>
            <p:nvPr/>
          </p:nvSpPr>
          <p:spPr bwMode="auto">
            <a:xfrm>
              <a:off x="1248" y="17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504" name="Group 132"/>
          <p:cNvGrpSpPr>
            <a:grpSpLocks/>
          </p:cNvGrpSpPr>
          <p:nvPr/>
        </p:nvGrpSpPr>
        <p:grpSpPr bwMode="auto">
          <a:xfrm>
            <a:off x="3702050" y="2747963"/>
            <a:ext cx="241300" cy="561975"/>
            <a:chOff x="960" y="1440"/>
            <a:chExt cx="288" cy="672"/>
          </a:xfrm>
        </p:grpSpPr>
        <p:sp>
          <p:nvSpPr>
            <p:cNvPr id="21553" name="Line 133"/>
            <p:cNvSpPr>
              <a:spLocks noChangeShapeType="1"/>
            </p:cNvSpPr>
            <p:nvPr/>
          </p:nvSpPr>
          <p:spPr bwMode="auto">
            <a:xfrm>
              <a:off x="960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54" name="Line 134"/>
            <p:cNvSpPr>
              <a:spLocks noChangeShapeType="1"/>
            </p:cNvSpPr>
            <p:nvPr/>
          </p:nvSpPr>
          <p:spPr bwMode="auto">
            <a:xfrm flipV="1">
              <a:off x="960" y="144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506" name="Group 135"/>
          <p:cNvGrpSpPr>
            <a:grpSpLocks/>
          </p:cNvGrpSpPr>
          <p:nvPr/>
        </p:nvGrpSpPr>
        <p:grpSpPr bwMode="auto">
          <a:xfrm>
            <a:off x="3462338" y="2747963"/>
            <a:ext cx="561975" cy="1044575"/>
            <a:chOff x="672" y="1440"/>
            <a:chExt cx="672" cy="1248"/>
          </a:xfrm>
        </p:grpSpPr>
        <p:sp>
          <p:nvSpPr>
            <p:cNvPr id="21551" name="Line 136"/>
            <p:cNvSpPr>
              <a:spLocks noChangeShapeType="1"/>
            </p:cNvSpPr>
            <p:nvPr/>
          </p:nvSpPr>
          <p:spPr bwMode="auto">
            <a:xfrm>
              <a:off x="672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52" name="Line 137"/>
            <p:cNvSpPr>
              <a:spLocks noChangeShapeType="1"/>
            </p:cNvSpPr>
            <p:nvPr/>
          </p:nvSpPr>
          <p:spPr bwMode="auto">
            <a:xfrm flipV="1">
              <a:off x="672" y="14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548" name="Text Box 138"/>
          <p:cNvSpPr txBox="1">
            <a:spLocks noChangeArrowheads="1"/>
          </p:cNvSpPr>
          <p:nvPr/>
        </p:nvSpPr>
        <p:spPr bwMode="auto">
          <a:xfrm>
            <a:off x="3184525" y="2125663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address</a:t>
            </a:r>
          </a:p>
        </p:txBody>
      </p:sp>
      <p:sp>
        <p:nvSpPr>
          <p:cNvPr id="21549" name="Text Box 139"/>
          <p:cNvSpPr txBox="1">
            <a:spLocks noChangeArrowheads="1"/>
          </p:cNvSpPr>
          <p:nvPr/>
        </p:nvSpPr>
        <p:spPr bwMode="auto">
          <a:xfrm>
            <a:off x="3565525" y="1516063"/>
            <a:ext cx="2181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N-way </a:t>
            </a:r>
            <a:r>
              <a:rPr lang="en-US" dirty="0" smtClean="0">
                <a:latin typeface="+mn-lt"/>
              </a:rPr>
              <a:t>set-associative</a:t>
            </a:r>
            <a:endParaRPr lang="en-US" dirty="0">
              <a:latin typeface="+mn-lt"/>
            </a:endParaRPr>
          </a:p>
        </p:txBody>
      </p:sp>
      <p:sp>
        <p:nvSpPr>
          <p:cNvPr id="21550" name="Text Box 140"/>
          <p:cNvSpPr txBox="1">
            <a:spLocks noChangeArrowheads="1"/>
          </p:cNvSpPr>
          <p:nvPr/>
        </p:nvSpPr>
        <p:spPr bwMode="auto">
          <a:xfrm>
            <a:off x="3397250" y="4419600"/>
            <a:ext cx="28352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8275" indent="-168275">
              <a:buFontTx/>
              <a:buChar char="•"/>
            </a:pPr>
            <a:r>
              <a:rPr lang="en-US" sz="1800" dirty="0" smtClean="0">
                <a:latin typeface="+mn-lt"/>
              </a:rPr>
              <a:t>Compare </a:t>
            </a:r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 with N  tags simultaneously</a:t>
            </a:r>
          </a:p>
          <a:p>
            <a:pPr marL="168275" indent="-168275">
              <a:buFontTx/>
              <a:buChar char="•"/>
            </a:pPr>
            <a:endParaRPr lang="en-US" sz="1800" dirty="0">
              <a:latin typeface="+mn-lt"/>
            </a:endParaRPr>
          </a:p>
          <a:p>
            <a:pPr marL="168275" indent="-168275">
              <a:buFontTx/>
              <a:buChar char="•"/>
            </a:pPr>
            <a:r>
              <a:rPr lang="en-US" sz="1800" dirty="0" smtClean="0">
                <a:latin typeface="+mn-lt"/>
              </a:rPr>
              <a:t>Location </a:t>
            </a:r>
            <a:r>
              <a:rPr lang="en-US" sz="1800" dirty="0">
                <a:latin typeface="+mn-lt"/>
              </a:rPr>
              <a:t>A can be stored in exactly one set, but in any of the N cache lines belonging to that set</a:t>
            </a:r>
          </a:p>
        </p:txBody>
      </p:sp>
    </p:spTree>
    <p:extLst>
      <p:ext uri="{BB962C8B-B14F-4D97-AF65-F5344CB8AC3E}">
        <p14:creationId xmlns:p14="http://schemas.microsoft.com/office/powerpoint/2010/main" val="305186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 Policies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71450" indent="-169863"/>
            <a:r>
              <a:rPr lang="en-US" sz="2000" dirty="0" smtClean="0"/>
              <a:t>Optimal policy (</a:t>
            </a:r>
            <a:r>
              <a:rPr lang="en-US" sz="2000" dirty="0" err="1" smtClean="0"/>
              <a:t>Belady’s</a:t>
            </a:r>
            <a:r>
              <a:rPr lang="en-US" sz="2000" dirty="0" smtClean="0"/>
              <a:t> MIN): Replace the block that is accessed furthest in the future</a:t>
            </a:r>
          </a:p>
          <a:p>
            <a:pPr lvl="1"/>
            <a:r>
              <a:rPr lang="en-US" sz="1800" dirty="0" smtClean="0"/>
              <a:t>Requires knowing the future…</a:t>
            </a:r>
          </a:p>
          <a:p>
            <a:pPr marL="169863" indent="-169863"/>
            <a:r>
              <a:rPr lang="en-US" sz="2000" dirty="0" smtClean="0"/>
              <a:t>Idea: Predict the future from looking at the past</a:t>
            </a:r>
          </a:p>
          <a:p>
            <a:pPr lvl="1"/>
            <a:r>
              <a:rPr lang="en-US" sz="1800" dirty="0" smtClean="0"/>
              <a:t>If a block has not been used recently, it’s often less likely to be accessed in the near future (a locality argument)</a:t>
            </a:r>
          </a:p>
          <a:p>
            <a:pPr marL="171450" indent="-169863"/>
            <a:r>
              <a:rPr lang="en-US" sz="2000" dirty="0" smtClean="0">
                <a:solidFill>
                  <a:srgbClr val="C00000"/>
                </a:solidFill>
              </a:rPr>
              <a:t>Least Recently Used (LRU): </a:t>
            </a:r>
            <a:r>
              <a:rPr lang="en-US" sz="2000" dirty="0" smtClean="0"/>
              <a:t>Replace the block that was accessed furthest in the past</a:t>
            </a:r>
          </a:p>
          <a:p>
            <a:pPr lvl="1"/>
            <a:r>
              <a:rPr lang="en-US" sz="1800" dirty="0"/>
              <a:t>Works well in practice</a:t>
            </a:r>
          </a:p>
          <a:p>
            <a:pPr lvl="1"/>
            <a:r>
              <a:rPr lang="en-US" sz="1800" dirty="0"/>
              <a:t>Need to keep ordered list of N items </a:t>
            </a:r>
            <a:r>
              <a:rPr lang="en-US" sz="1800" dirty="0">
                <a:sym typeface="Symbol" pitchFamily="18" charset="2"/>
              </a:rPr>
              <a:t>→ N! orderings</a:t>
            </a:r>
            <a:br>
              <a:rPr lang="en-US" sz="1800" dirty="0">
                <a:sym typeface="Symbol" pitchFamily="18" charset="2"/>
              </a:rPr>
            </a:br>
            <a:r>
              <a:rPr lang="en-US" sz="1800" dirty="0">
                <a:sym typeface="Symbol" pitchFamily="18" charset="2"/>
              </a:rPr>
              <a:t>→ O(log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N!) = O(N log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N) </a:t>
            </a:r>
            <a:r>
              <a:rPr lang="ja-JP" altLang="en-US" sz="1800" dirty="0">
                <a:sym typeface="Symbol" pitchFamily="18" charset="2"/>
              </a:rPr>
              <a:t>“</a:t>
            </a:r>
            <a:r>
              <a:rPr lang="en-US" altLang="ja-JP" sz="1800" dirty="0">
                <a:sym typeface="Symbol" pitchFamily="18" charset="2"/>
              </a:rPr>
              <a:t>LRU bits</a:t>
            </a:r>
            <a:r>
              <a:rPr lang="ja-JP" altLang="en-US" sz="1800" dirty="0">
                <a:sym typeface="Symbol" pitchFamily="18" charset="2"/>
              </a:rPr>
              <a:t>”</a:t>
            </a:r>
            <a:r>
              <a:rPr lang="en-US" altLang="ja-JP" sz="1800" dirty="0">
                <a:sym typeface="Symbol" pitchFamily="18" charset="2"/>
              </a:rPr>
              <a:t> + complex logic</a:t>
            </a:r>
            <a:endParaRPr lang="en-US" sz="1800" dirty="0">
              <a:sym typeface="Symbol" pitchFamily="18" charset="2"/>
            </a:endParaRPr>
          </a:p>
          <a:p>
            <a:pPr lvl="1"/>
            <a:r>
              <a:rPr lang="en-US" sz="1800" dirty="0"/>
              <a:t>Caches often implement cheaper approximations of LRU</a:t>
            </a:r>
          </a:p>
          <a:p>
            <a:pPr marL="171450" indent="-169863"/>
            <a:r>
              <a:rPr lang="en-US" sz="2000" dirty="0"/>
              <a:t>Other policies:</a:t>
            </a:r>
          </a:p>
          <a:p>
            <a:pPr lvl="1"/>
            <a:r>
              <a:rPr lang="en-US" sz="1800" dirty="0"/>
              <a:t>First-In, First-Out (least recently replaced)</a:t>
            </a:r>
          </a:p>
          <a:p>
            <a:pPr lvl="1"/>
            <a:r>
              <a:rPr lang="en-US" sz="1800" dirty="0"/>
              <a:t>Random: Choose a candidate at random</a:t>
            </a:r>
          </a:p>
          <a:p>
            <a:pPr lvl="2"/>
            <a:r>
              <a:rPr lang="en-US" sz="1600" dirty="0"/>
              <a:t>Not very good, but does not have adversarial access patterns</a:t>
            </a: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78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Policy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Write-through</a:t>
            </a:r>
            <a:r>
              <a:rPr lang="en-US" dirty="0" smtClean="0"/>
              <a:t>: </a:t>
            </a:r>
            <a:r>
              <a:rPr lang="en-US" sz="2000" dirty="0" smtClean="0"/>
              <a:t>CPU writes are cached, but also written to main memory immediately (stalling the CPU until write is completed). Memory always holds current contents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Simple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slow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wastes bandwidth</a:t>
            </a:r>
          </a:p>
          <a:p>
            <a:pPr lvl="8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Write-behind</a:t>
            </a:r>
            <a:r>
              <a:rPr lang="en-US" dirty="0" smtClean="0"/>
              <a:t>: </a:t>
            </a:r>
            <a:r>
              <a:rPr lang="en-US" sz="2000" dirty="0" smtClean="0"/>
              <a:t>CPU writes are cached; writes to main memory may be buffered.  CPU keeps executing while writes are completed in the background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Faster</a:t>
            </a:r>
            <a:r>
              <a:rPr lang="en-US" dirty="0" smtClean="0"/>
              <a:t>, still uses lots of </a:t>
            </a:r>
            <a:r>
              <a:rPr lang="en-US" dirty="0" smtClean="0">
                <a:solidFill>
                  <a:srgbClr val="C00000"/>
                </a:solidFill>
              </a:rPr>
              <a:t>bandwidth</a:t>
            </a:r>
          </a:p>
          <a:p>
            <a:pPr lvl="8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Write-back</a:t>
            </a:r>
            <a:r>
              <a:rPr lang="en-US" dirty="0" smtClean="0"/>
              <a:t>: </a:t>
            </a:r>
            <a:r>
              <a:rPr lang="en-US" sz="2000" dirty="0" smtClean="0"/>
              <a:t>CPU writes are cached, but not written to main memory until we replace the block.  Memory contents can be “stale”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Fastest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low bandwidth</a:t>
            </a:r>
            <a:r>
              <a:rPr lang="en-US" dirty="0" smtClean="0"/>
              <a:t>, more </a:t>
            </a:r>
            <a:r>
              <a:rPr lang="en-US" dirty="0" smtClean="0">
                <a:solidFill>
                  <a:srgbClr val="C00000"/>
                </a:solidFill>
              </a:rPr>
              <a:t>complex</a:t>
            </a:r>
          </a:p>
          <a:p>
            <a:pPr lvl="1"/>
            <a:r>
              <a:rPr lang="en-US" dirty="0" smtClean="0"/>
              <a:t>Commonly implemented in current systems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1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Write-Back</a:t>
            </a:r>
          </a:p>
        </p:txBody>
      </p:sp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1165225" y="1295400"/>
            <a:ext cx="6813550" cy="42893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ON REFERENCE TO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[X]: Look for X among tags...</a:t>
            </a: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endParaRPr lang="en-US" dirty="0">
              <a:latin typeface="+mn-lt"/>
            </a:endParaRP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HIT:	</a:t>
            </a:r>
            <a:r>
              <a:rPr lang="en-US" i="1" dirty="0">
                <a:latin typeface="+mn-lt"/>
              </a:rPr>
              <a:t> </a:t>
            </a:r>
            <a:r>
              <a:rPr lang="en-US" i="1" dirty="0" smtClean="0">
                <a:latin typeface="+mn-lt"/>
              </a:rPr>
              <a:t>TAG(X) == Tag[</a:t>
            </a:r>
            <a:r>
              <a:rPr lang="en-US" i="1" dirty="0" err="1" smtClean="0">
                <a:latin typeface="+mn-lt"/>
              </a:rPr>
              <a:t>i</a:t>
            </a:r>
            <a:r>
              <a:rPr lang="en-US" i="1" dirty="0" smtClean="0">
                <a:latin typeface="+mn-lt"/>
              </a:rPr>
              <a:t>] </a:t>
            </a:r>
            <a:r>
              <a:rPr lang="en-US" i="1" dirty="0">
                <a:latin typeface="+mn-lt"/>
              </a:rPr>
              <a:t>, for some cache </a:t>
            </a:r>
            <a:r>
              <a:rPr lang="en-US" i="1" dirty="0" smtClean="0">
                <a:latin typeface="+mn-lt"/>
              </a:rPr>
              <a:t>block </a:t>
            </a:r>
            <a:r>
              <a:rPr lang="en-US" i="1" dirty="0" err="1" smtClean="0">
                <a:latin typeface="+mn-lt"/>
              </a:rPr>
              <a:t>i</a:t>
            </a:r>
            <a:endParaRPr lang="en-US" i="1" dirty="0">
              <a:latin typeface="+mn-lt"/>
            </a:endParaRP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endParaRPr lang="en-US" i="1" dirty="0">
              <a:latin typeface="+mn-lt"/>
            </a:endParaRP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READ:	return </a:t>
            </a:r>
            <a:r>
              <a:rPr lang="en-US" dirty="0" smtClean="0">
                <a:latin typeface="+mn-lt"/>
              </a:rPr>
              <a:t>Data[</a:t>
            </a:r>
            <a:r>
              <a:rPr lang="en-US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]</a:t>
            </a:r>
            <a:endParaRPr lang="en-US" dirty="0">
              <a:latin typeface="+mn-lt"/>
            </a:endParaRP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WRITE:	change </a:t>
            </a:r>
            <a:r>
              <a:rPr lang="en-US" dirty="0" smtClean="0">
                <a:latin typeface="+mn-lt"/>
              </a:rPr>
              <a:t>Data[</a:t>
            </a:r>
            <a:r>
              <a:rPr lang="en-US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]; </a:t>
            </a:r>
            <a:r>
              <a:rPr lang="en-US" dirty="0">
                <a:latin typeface="+mn-lt"/>
              </a:rPr>
              <a:t>Start Write to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</a:t>
            </a: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endParaRPr lang="en-US" dirty="0">
              <a:latin typeface="+mn-lt"/>
            </a:endParaRPr>
          </a:p>
          <a:p>
            <a:pPr marL="228600" indent="-228600">
              <a:lnSpc>
                <a:spcPct val="85000"/>
              </a:lnSpc>
              <a:tabLst>
                <a:tab pos="457200" algn="l"/>
                <a:tab pos="1371600" algn="l"/>
              </a:tabLst>
            </a:pPr>
            <a:r>
              <a:rPr lang="en-US" dirty="0" smtClean="0">
                <a:latin typeface="+mn-lt"/>
              </a:rPr>
              <a:t>MISS: TAG(</a:t>
            </a:r>
            <a:r>
              <a:rPr lang="en-US" i="1" dirty="0" smtClean="0">
                <a:latin typeface="+mn-lt"/>
              </a:rPr>
              <a:t>X) not found in tag of any cache block that X can map to</a:t>
            </a: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endParaRPr lang="en-US" i="1" dirty="0">
              <a:latin typeface="+mn-lt"/>
            </a:endParaRP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REPLACEMENT SELECTION:</a:t>
            </a:r>
          </a:p>
          <a:p>
            <a:pPr lvl="2" eaLnBrk="1" hangingPunct="1">
              <a:lnSpc>
                <a:spcPct val="85000"/>
              </a:lnSpc>
              <a:buFont typeface="Wingdings" pitchFamily="2" charset="2"/>
              <a:buChar char="§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Select some line k to hold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</a:t>
            </a:r>
          </a:p>
          <a:p>
            <a:pPr lvl="2" eaLnBrk="1" hangingPunct="1">
              <a:lnSpc>
                <a:spcPct val="85000"/>
              </a:lnSpc>
              <a:buFont typeface="Wingdings" pitchFamily="2" charset="2"/>
              <a:buChar char="§"/>
              <a:tabLst>
                <a:tab pos="457200" algn="l"/>
                <a:tab pos="1371600" algn="l"/>
              </a:tabLst>
            </a:pPr>
            <a:r>
              <a:rPr lang="en-US" dirty="0">
                <a:solidFill>
                  <a:srgbClr val="FF3300"/>
                </a:solidFill>
                <a:latin typeface="+mn-lt"/>
              </a:rPr>
              <a:t>Write Back: </a:t>
            </a:r>
            <a:r>
              <a:rPr lang="en-US" dirty="0" smtClean="0">
                <a:solidFill>
                  <a:srgbClr val="FF3300"/>
                </a:solidFill>
                <a:latin typeface="+mn-lt"/>
              </a:rPr>
              <a:t> Write Data[k] 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to </a:t>
            </a:r>
            <a:r>
              <a:rPr lang="en-US" dirty="0" err="1" smtClean="0">
                <a:solidFill>
                  <a:srgbClr val="FF3300"/>
                </a:solidFill>
                <a:latin typeface="+mn-lt"/>
              </a:rPr>
              <a:t>Mem</a:t>
            </a:r>
            <a:r>
              <a:rPr lang="en-US" dirty="0" smtClean="0">
                <a:solidFill>
                  <a:srgbClr val="FF3300"/>
                </a:solidFill>
                <a:latin typeface="+mn-lt"/>
              </a:rPr>
              <a:t>[Address from Tag[k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]]</a:t>
            </a:r>
            <a:endParaRPr lang="en-US" dirty="0">
              <a:latin typeface="+mn-lt"/>
            </a:endParaRP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endParaRPr lang="en-US" i="1" dirty="0">
              <a:latin typeface="+mn-lt"/>
            </a:endParaRP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READ:	Read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</a:t>
            </a:r>
          </a:p>
          <a:p>
            <a:pPr lvl="3" eaLnBrk="1" hangingPunct="1">
              <a:lnSpc>
                <a:spcPct val="85000"/>
              </a:lnSpc>
              <a:buFont typeface="Wingdings" pitchFamily="2" charset="2"/>
              <a:buChar char="Ø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Set </a:t>
            </a:r>
            <a:r>
              <a:rPr lang="en-US" dirty="0" smtClean="0">
                <a:latin typeface="+mn-lt"/>
              </a:rPr>
              <a:t>Tag[k</a:t>
            </a:r>
            <a:r>
              <a:rPr lang="en-US" dirty="0">
                <a:latin typeface="+mn-lt"/>
              </a:rPr>
              <a:t>] = </a:t>
            </a:r>
            <a:r>
              <a:rPr lang="en-US" dirty="0" smtClean="0">
                <a:latin typeface="+mn-lt"/>
              </a:rPr>
              <a:t>TAG(X), Data[k</a:t>
            </a:r>
            <a:r>
              <a:rPr lang="en-US" dirty="0">
                <a:latin typeface="+mn-lt"/>
              </a:rPr>
              <a:t>] =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</a:t>
            </a: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endParaRPr lang="en-US" dirty="0">
              <a:latin typeface="+mn-lt"/>
            </a:endParaRP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WRITE:	Start Write to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</a:t>
            </a:r>
          </a:p>
          <a:p>
            <a:pPr lvl="3" eaLnBrk="1" hangingPunct="1">
              <a:lnSpc>
                <a:spcPct val="85000"/>
              </a:lnSpc>
              <a:buFont typeface="Wingdings" pitchFamily="2" charset="2"/>
              <a:buChar char="Ø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Set </a:t>
            </a:r>
            <a:r>
              <a:rPr lang="en-US" dirty="0" smtClean="0">
                <a:latin typeface="+mn-lt"/>
              </a:rPr>
              <a:t>Tag[k</a:t>
            </a:r>
            <a:r>
              <a:rPr lang="en-US" dirty="0">
                <a:latin typeface="+mn-lt"/>
              </a:rPr>
              <a:t>] = </a:t>
            </a:r>
            <a:r>
              <a:rPr lang="en-US" dirty="0" smtClean="0">
                <a:latin typeface="+mn-lt"/>
              </a:rPr>
              <a:t>TAG(X), Data[k</a:t>
            </a:r>
            <a:r>
              <a:rPr lang="en-US" dirty="0">
                <a:latin typeface="+mn-lt"/>
              </a:rPr>
              <a:t>] = new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</a:t>
            </a:r>
          </a:p>
        </p:txBody>
      </p:sp>
      <p:sp>
        <p:nvSpPr>
          <p:cNvPr id="46083" name="Line 4"/>
          <p:cNvSpPr>
            <a:spLocks noChangeShapeType="1"/>
          </p:cNvSpPr>
          <p:nvPr/>
        </p:nvSpPr>
        <p:spPr bwMode="auto">
          <a:xfrm>
            <a:off x="4191000" y="2590800"/>
            <a:ext cx="1906587" cy="46038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Line 5"/>
          <p:cNvSpPr>
            <a:spLocks noChangeShapeType="1"/>
          </p:cNvSpPr>
          <p:nvPr/>
        </p:nvSpPr>
        <p:spPr bwMode="auto">
          <a:xfrm>
            <a:off x="2514600" y="5170487"/>
            <a:ext cx="2387600" cy="11113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324600" y="2362200"/>
            <a:ext cx="838200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105400" y="4953000"/>
            <a:ext cx="838200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7620000" y="3733800"/>
            <a:ext cx="838200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7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Straight Connector 456"/>
          <p:cNvCxnSpPr>
            <a:endCxn id="438" idx="1"/>
          </p:cNvCxnSpPr>
          <p:nvPr/>
        </p:nvCxnSpPr>
        <p:spPr>
          <a:xfrm>
            <a:off x="1590675" y="1333500"/>
            <a:ext cx="5581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RAM (SRAM)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 rot="16200000">
            <a:off x="-190500" y="3390901"/>
            <a:ext cx="3581400" cy="304800"/>
          </a:xfrm>
          <a:prstGeom prst="trapezoid">
            <a:avLst>
              <a:gd name="adj" fmla="val 56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2"/>
          <p:cNvGrpSpPr/>
          <p:nvPr/>
        </p:nvGrpSpPr>
        <p:grpSpPr>
          <a:xfrm>
            <a:off x="1752600" y="1943099"/>
            <a:ext cx="5715000" cy="3200400"/>
            <a:chOff x="1828800" y="1828800"/>
            <a:chExt cx="4800600" cy="3200400"/>
          </a:xfrm>
        </p:grpSpPr>
        <p:cxnSp>
          <p:nvCxnSpPr>
            <p:cNvPr id="121" name="Straight Arrow Connector 120"/>
            <p:cNvCxnSpPr/>
            <p:nvPr/>
          </p:nvCxnSpPr>
          <p:spPr>
            <a:xfrm>
              <a:off x="1828800" y="22860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828800" y="27432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1828800" y="32004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828800" y="36576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1828800" y="41148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1828800" y="45720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1828800" y="50292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1828800" y="18288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51"/>
          <p:cNvGrpSpPr/>
          <p:nvPr/>
        </p:nvGrpSpPr>
        <p:grpSpPr>
          <a:xfrm rot="16200000">
            <a:off x="2305050" y="1047751"/>
            <a:ext cx="4076700" cy="4724400"/>
            <a:chOff x="1981200" y="1981200"/>
            <a:chExt cx="4800600" cy="2286000"/>
          </a:xfrm>
        </p:grpSpPr>
        <p:cxnSp>
          <p:nvCxnSpPr>
            <p:cNvPr id="136" name="Straight Arrow Connector 135"/>
            <p:cNvCxnSpPr/>
            <p:nvPr/>
          </p:nvCxnSpPr>
          <p:spPr>
            <a:xfrm>
              <a:off x="1981200" y="24384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1981200" y="28956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1981200" y="33528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1981200" y="38100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1981200" y="42672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981200" y="19812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53"/>
          <p:cNvGrpSpPr/>
          <p:nvPr/>
        </p:nvGrpSpPr>
        <p:grpSpPr>
          <a:xfrm rot="16200000">
            <a:off x="2914651" y="1047750"/>
            <a:ext cx="4076700" cy="4724401"/>
            <a:chOff x="1981200" y="1981200"/>
            <a:chExt cx="4800600" cy="2286000"/>
          </a:xfrm>
        </p:grpSpPr>
        <p:cxnSp>
          <p:nvCxnSpPr>
            <p:cNvPr id="155" name="Straight Arrow Connector 154"/>
            <p:cNvCxnSpPr/>
            <p:nvPr/>
          </p:nvCxnSpPr>
          <p:spPr>
            <a:xfrm>
              <a:off x="1981200" y="24384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981200" y="28956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981200" y="33528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981200" y="38100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981200" y="42672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981200" y="19812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Isosceles Triangle 160"/>
          <p:cNvSpPr/>
          <p:nvPr/>
        </p:nvSpPr>
        <p:spPr>
          <a:xfrm flipV="1">
            <a:off x="1905000" y="5410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/>
          <p:cNvSpPr/>
          <p:nvPr/>
        </p:nvSpPr>
        <p:spPr>
          <a:xfrm flipV="1">
            <a:off x="2857900" y="5410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/>
          <p:cNvSpPr/>
          <p:nvPr/>
        </p:nvSpPr>
        <p:spPr>
          <a:xfrm flipV="1">
            <a:off x="3810000" y="5410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flipV="1">
            <a:off x="4762900" y="5410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/>
          <p:cNvSpPr/>
          <p:nvPr/>
        </p:nvSpPr>
        <p:spPr>
          <a:xfrm flipV="1">
            <a:off x="5676500" y="5410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/>
          <p:cNvSpPr/>
          <p:nvPr/>
        </p:nvSpPr>
        <p:spPr>
          <a:xfrm flipV="1">
            <a:off x="6629400" y="5410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207"/>
          <p:cNvGrpSpPr/>
          <p:nvPr/>
        </p:nvGrpSpPr>
        <p:grpSpPr>
          <a:xfrm>
            <a:off x="1981200" y="1600200"/>
            <a:ext cx="5338763" cy="361948"/>
            <a:chOff x="2057400" y="1447800"/>
            <a:chExt cx="5338763" cy="361948"/>
          </a:xfrm>
        </p:grpSpPr>
        <p:grpSp>
          <p:nvGrpSpPr>
            <p:cNvPr id="10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Straight Connector 199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208"/>
          <p:cNvGrpSpPr/>
          <p:nvPr/>
        </p:nvGrpSpPr>
        <p:grpSpPr>
          <a:xfrm>
            <a:off x="1981200" y="2047874"/>
            <a:ext cx="5338763" cy="361948"/>
            <a:chOff x="2057400" y="1447800"/>
            <a:chExt cx="5338763" cy="361948"/>
          </a:xfrm>
        </p:grpSpPr>
        <p:grpSp>
          <p:nvGrpSpPr>
            <p:cNvPr id="17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Straight Connector 23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Connector 23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224" name="Rectangle 22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Straight Connector 22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39"/>
          <p:cNvGrpSpPr/>
          <p:nvPr/>
        </p:nvGrpSpPr>
        <p:grpSpPr>
          <a:xfrm>
            <a:off x="1981200" y="2505074"/>
            <a:ext cx="5338763" cy="361948"/>
            <a:chOff x="2057400" y="1447800"/>
            <a:chExt cx="5338763" cy="361948"/>
          </a:xfrm>
        </p:grpSpPr>
        <p:grpSp>
          <p:nvGrpSpPr>
            <p:cNvPr id="24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70"/>
          <p:cNvGrpSpPr/>
          <p:nvPr/>
        </p:nvGrpSpPr>
        <p:grpSpPr>
          <a:xfrm>
            <a:off x="1981200" y="2962274"/>
            <a:ext cx="5338763" cy="361948"/>
            <a:chOff x="2057400" y="1447800"/>
            <a:chExt cx="5338763" cy="361948"/>
          </a:xfrm>
        </p:grpSpPr>
        <p:grpSp>
          <p:nvGrpSpPr>
            <p:cNvPr id="31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294" name="Rectangle 29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286" name="Rectangle 28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282" name="Rectangle 28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301"/>
          <p:cNvGrpSpPr/>
          <p:nvPr/>
        </p:nvGrpSpPr>
        <p:grpSpPr>
          <a:xfrm>
            <a:off x="1976437" y="3419474"/>
            <a:ext cx="5338763" cy="361948"/>
            <a:chOff x="2057400" y="1447800"/>
            <a:chExt cx="5338763" cy="361948"/>
          </a:xfrm>
        </p:grpSpPr>
        <p:grpSp>
          <p:nvGrpSpPr>
            <p:cNvPr id="102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329" name="Rectangle 328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6" name="Straight Connector 325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2" name="Straight Connector 321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8" name="Straight Connector 317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0" name="Straight Connector 309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Group 332"/>
          <p:cNvGrpSpPr/>
          <p:nvPr/>
        </p:nvGrpSpPr>
        <p:grpSpPr>
          <a:xfrm>
            <a:off x="1981200" y="3871911"/>
            <a:ext cx="5338763" cy="361948"/>
            <a:chOff x="2057400" y="1447800"/>
            <a:chExt cx="5338763" cy="361948"/>
          </a:xfrm>
        </p:grpSpPr>
        <p:grpSp>
          <p:nvGrpSpPr>
            <p:cNvPr id="112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360" name="Rectangle 35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1" name="Straight Connector 36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356" name="Rectangle 35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352" name="Rectangle 35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3" name="Straight Connector 35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348" name="Rectangle 34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9" name="Straight Connector 34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344" name="Rectangle 34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5" name="Straight Connector 34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 363"/>
          <p:cNvGrpSpPr/>
          <p:nvPr/>
        </p:nvGrpSpPr>
        <p:grpSpPr>
          <a:xfrm>
            <a:off x="1981200" y="4333874"/>
            <a:ext cx="5338763" cy="361948"/>
            <a:chOff x="2057400" y="1447800"/>
            <a:chExt cx="5338763" cy="361948"/>
          </a:xfrm>
        </p:grpSpPr>
        <p:grpSp>
          <p:nvGrpSpPr>
            <p:cNvPr id="119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387" name="Rectangle 386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8" name="Straight Connector 387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383" name="Rectangle 382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4" name="Straight Connector 383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379" name="Rectangle 378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0" name="Straight Connector 379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375" name="Rectangle 374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6" name="Straight Connector 375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371" name="Rectangle 370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2" name="Straight Connector 371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394"/>
          <p:cNvGrpSpPr/>
          <p:nvPr/>
        </p:nvGrpSpPr>
        <p:grpSpPr>
          <a:xfrm>
            <a:off x="1981200" y="4791074"/>
            <a:ext cx="5338763" cy="361948"/>
            <a:chOff x="2057400" y="1447800"/>
            <a:chExt cx="5338763" cy="361948"/>
          </a:xfrm>
        </p:grpSpPr>
        <p:grpSp>
          <p:nvGrpSpPr>
            <p:cNvPr id="134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3" name="Straight Connector 42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5" name="Straight Connector 41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410" name="Rectangle 40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1" name="Straight Connector 41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406" name="Rectangle 40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7" name="Straight Connector 40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402" name="Rectangle 40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3" name="Straight Connector 40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Rectangle 107"/>
          <p:cNvSpPr/>
          <p:nvPr/>
        </p:nvSpPr>
        <p:spPr>
          <a:xfrm>
            <a:off x="1905000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2438400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2847975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3381375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3790950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4324350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4752975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5286375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5695950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6229350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/>
          <p:cNvSpPr/>
          <p:nvPr/>
        </p:nvSpPr>
        <p:spPr>
          <a:xfrm>
            <a:off x="6638925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7172325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0" name="Straight Arrow Connector 439"/>
          <p:cNvCxnSpPr>
            <a:stCxn id="161" idx="0"/>
          </p:cNvCxnSpPr>
          <p:nvPr/>
        </p:nvCxnSpPr>
        <p:spPr>
          <a:xfrm>
            <a:off x="2286000" y="5867400"/>
            <a:ext cx="0" cy="304800"/>
          </a:xfrm>
          <a:prstGeom prst="straightConnector1">
            <a:avLst/>
          </a:prstGeom>
          <a:ln w="25400">
            <a:solidFill>
              <a:srgbClr val="514B47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/>
          <p:nvPr/>
        </p:nvCxnSpPr>
        <p:spPr>
          <a:xfrm>
            <a:off x="3238500" y="5867400"/>
            <a:ext cx="0" cy="304800"/>
          </a:xfrm>
          <a:prstGeom prst="straightConnector1">
            <a:avLst/>
          </a:prstGeom>
          <a:ln w="25400">
            <a:solidFill>
              <a:srgbClr val="514B47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/>
          <p:nvPr/>
        </p:nvCxnSpPr>
        <p:spPr>
          <a:xfrm>
            <a:off x="4191000" y="5867400"/>
            <a:ext cx="0" cy="304800"/>
          </a:xfrm>
          <a:prstGeom prst="straightConnector1">
            <a:avLst/>
          </a:prstGeom>
          <a:ln w="25400">
            <a:solidFill>
              <a:srgbClr val="514B47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/>
          <p:nvPr/>
        </p:nvCxnSpPr>
        <p:spPr>
          <a:xfrm>
            <a:off x="5143500" y="5867400"/>
            <a:ext cx="0" cy="304800"/>
          </a:xfrm>
          <a:prstGeom prst="straightConnector1">
            <a:avLst/>
          </a:prstGeom>
          <a:ln w="25400">
            <a:solidFill>
              <a:srgbClr val="514B47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/>
          <p:cNvCxnSpPr/>
          <p:nvPr/>
        </p:nvCxnSpPr>
        <p:spPr>
          <a:xfrm>
            <a:off x="6057900" y="5867400"/>
            <a:ext cx="0" cy="304800"/>
          </a:xfrm>
          <a:prstGeom prst="straightConnector1">
            <a:avLst/>
          </a:prstGeom>
          <a:ln w="25400">
            <a:solidFill>
              <a:srgbClr val="514B47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/>
          <p:cNvCxnSpPr/>
          <p:nvPr/>
        </p:nvCxnSpPr>
        <p:spPr>
          <a:xfrm>
            <a:off x="7019925" y="5867400"/>
            <a:ext cx="0" cy="304800"/>
          </a:xfrm>
          <a:prstGeom prst="straightConnector1">
            <a:avLst/>
          </a:prstGeom>
          <a:ln w="25400">
            <a:solidFill>
              <a:srgbClr val="514B47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/>
          <p:cNvSpPr txBox="1"/>
          <p:nvPr/>
        </p:nvSpPr>
        <p:spPr>
          <a:xfrm>
            <a:off x="7467600" y="1078468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Drivers</a:t>
            </a:r>
            <a:endParaRPr lang="en-US" dirty="0">
              <a:latin typeface="+mn-lt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7467600" y="5421868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Sense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amplifiers</a:t>
            </a:r>
            <a:endParaRPr lang="en-US" dirty="0">
              <a:latin typeface="+mn-lt"/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522767" y="4648200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Address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decoder</a:t>
            </a:r>
            <a:endParaRPr lang="en-US" dirty="0">
              <a:latin typeface="+mn-lt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7162800" y="2286000"/>
            <a:ext cx="1675059" cy="381000"/>
            <a:chOff x="7162800" y="2286000"/>
            <a:chExt cx="1675059" cy="381000"/>
          </a:xfrm>
        </p:grpSpPr>
        <p:sp>
          <p:nvSpPr>
            <p:cNvPr id="450" name="TextBox 449"/>
            <p:cNvSpPr txBox="1"/>
            <p:nvPr/>
          </p:nvSpPr>
          <p:spPr>
            <a:xfrm>
              <a:off x="7696200" y="2297668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SRAM cell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462" name="Straight Arrow Connector 461"/>
            <p:cNvCxnSpPr>
              <a:stCxn id="450" idx="1"/>
            </p:cNvCxnSpPr>
            <p:nvPr/>
          </p:nvCxnSpPr>
          <p:spPr>
            <a:xfrm flipH="1" flipV="1">
              <a:off x="7162800" y="2286000"/>
              <a:ext cx="533400" cy="1963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467600" y="2895600"/>
            <a:ext cx="1519935" cy="685800"/>
            <a:chOff x="7467600" y="2895600"/>
            <a:chExt cx="1519935" cy="685800"/>
          </a:xfrm>
        </p:grpSpPr>
        <p:sp>
          <p:nvSpPr>
            <p:cNvPr id="452" name="TextBox 451"/>
            <p:cNvSpPr txBox="1"/>
            <p:nvPr/>
          </p:nvSpPr>
          <p:spPr>
            <a:xfrm>
              <a:off x="7703209" y="2935069"/>
              <a:ext cx="12843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  <a:latin typeface="+mn-lt"/>
                </a:rPr>
                <a:t>Wordlines</a:t>
              </a:r>
              <a:endParaRPr lang="en-US" dirty="0" smtClean="0">
                <a:solidFill>
                  <a:srgbClr val="C00000"/>
                </a:solidFill>
                <a:latin typeface="+mn-lt"/>
              </a:endParaRPr>
            </a:p>
            <a:p>
              <a:r>
                <a:rPr lang="en-US" dirty="0" smtClean="0">
                  <a:latin typeface="+mn-lt"/>
                </a:rPr>
                <a:t>(horizontal)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63" name="Straight Arrow Connector 462"/>
            <p:cNvCxnSpPr/>
            <p:nvPr/>
          </p:nvCxnSpPr>
          <p:spPr>
            <a:xfrm flipH="1" flipV="1">
              <a:off x="7467600" y="2895600"/>
              <a:ext cx="3048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6705600" y="3801070"/>
            <a:ext cx="2376107" cy="923330"/>
            <a:chOff x="6705600" y="3801070"/>
            <a:chExt cx="2376107" cy="923330"/>
          </a:xfrm>
        </p:grpSpPr>
        <p:sp>
          <p:nvSpPr>
            <p:cNvPr id="453" name="TextBox 452"/>
            <p:cNvSpPr txBox="1"/>
            <p:nvPr/>
          </p:nvSpPr>
          <p:spPr>
            <a:xfrm>
              <a:off x="7696200" y="3801070"/>
              <a:ext cx="1385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2060"/>
                  </a:solidFill>
                  <a:latin typeface="+mn-lt"/>
                </a:rPr>
                <a:t>Bitlines</a:t>
              </a:r>
              <a:endParaRPr lang="en-US" dirty="0" smtClean="0">
                <a:solidFill>
                  <a:srgbClr val="002060"/>
                </a:solidFill>
                <a:latin typeface="+mn-lt"/>
              </a:endParaRPr>
            </a:p>
            <a:p>
              <a:r>
                <a:rPr lang="en-US" dirty="0" smtClean="0">
                  <a:latin typeface="+mn-lt"/>
                </a:rPr>
                <a:t>(vertical,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two per cell)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67" name="Straight Arrow Connector 466"/>
            <p:cNvCxnSpPr/>
            <p:nvPr/>
          </p:nvCxnSpPr>
          <p:spPr>
            <a:xfrm flipH="1">
              <a:off x="7315200" y="4038600"/>
              <a:ext cx="4572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/>
            <p:nvPr/>
          </p:nvCxnSpPr>
          <p:spPr>
            <a:xfrm flipH="1" flipV="1">
              <a:off x="6705600" y="3886200"/>
              <a:ext cx="10668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" name="TextBox 470"/>
          <p:cNvSpPr txBox="1"/>
          <p:nvPr/>
        </p:nvSpPr>
        <p:spPr>
          <a:xfrm>
            <a:off x="174098" y="5525869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+mn-lt"/>
              </a:rPr>
              <a:t>8x6 SRAM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array</a:t>
            </a:r>
            <a:endParaRPr lang="en-US" b="1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" y="3135868"/>
            <a:ext cx="1371600" cy="891064"/>
            <a:chOff x="76200" y="3135868"/>
            <a:chExt cx="1371600" cy="891064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533400" y="3581401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445"/>
            <p:cNvSpPr txBox="1"/>
            <p:nvPr/>
          </p:nvSpPr>
          <p:spPr>
            <a:xfrm>
              <a:off x="76200" y="3135868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Address</a:t>
              </a:r>
              <a:endParaRPr lang="en-US" dirty="0">
                <a:latin typeface="+mn-lt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914400" y="3484217"/>
              <a:ext cx="152400" cy="2286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838200" y="3657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3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52400" y="942975"/>
            <a:ext cx="1447800" cy="874157"/>
            <a:chOff x="152400" y="942975"/>
            <a:chExt cx="1447800" cy="874157"/>
          </a:xfrm>
        </p:grpSpPr>
        <p:cxnSp>
          <p:nvCxnSpPr>
            <p:cNvPr id="454" name="Straight Arrow Connector 453"/>
            <p:cNvCxnSpPr/>
            <p:nvPr/>
          </p:nvCxnSpPr>
          <p:spPr>
            <a:xfrm>
              <a:off x="685800" y="1333500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TextBox 454"/>
            <p:cNvSpPr txBox="1"/>
            <p:nvPr/>
          </p:nvSpPr>
          <p:spPr>
            <a:xfrm>
              <a:off x="152400" y="942975"/>
              <a:ext cx="861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Data in</a:t>
              </a:r>
              <a:endParaRPr lang="en-US" dirty="0">
                <a:latin typeface="+mn-lt"/>
              </a:endParaRPr>
            </a:p>
          </p:txBody>
        </p:sp>
        <p:cxnSp>
          <p:nvCxnSpPr>
            <p:cNvPr id="334" name="Straight Connector 333"/>
            <p:cNvCxnSpPr/>
            <p:nvPr/>
          </p:nvCxnSpPr>
          <p:spPr>
            <a:xfrm flipH="1">
              <a:off x="914400" y="1274417"/>
              <a:ext cx="152400" cy="2286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838200" y="1447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6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337" name="Straight Arrow Connector 336"/>
          <p:cNvCxnSpPr/>
          <p:nvPr/>
        </p:nvCxnSpPr>
        <p:spPr>
          <a:xfrm flipH="1">
            <a:off x="2286000" y="6172200"/>
            <a:ext cx="4724400" cy="0"/>
          </a:xfrm>
          <a:prstGeom prst="straightConnector1">
            <a:avLst/>
          </a:prstGeom>
          <a:ln w="25400">
            <a:solidFill>
              <a:srgbClr val="514B47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4191000" y="6172200"/>
            <a:ext cx="1399227" cy="655983"/>
            <a:chOff x="4191000" y="6172200"/>
            <a:chExt cx="1399227" cy="655983"/>
          </a:xfrm>
        </p:grpSpPr>
        <p:sp>
          <p:nvSpPr>
            <p:cNvPr id="447" name="TextBox 446"/>
            <p:cNvSpPr txBox="1"/>
            <p:nvPr/>
          </p:nvSpPr>
          <p:spPr>
            <a:xfrm>
              <a:off x="4572000" y="6458851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Data out</a:t>
              </a:r>
              <a:endParaRPr lang="en-US" dirty="0">
                <a:latin typeface="+mn-lt"/>
              </a:endParaRPr>
            </a:p>
          </p:txBody>
        </p:sp>
        <p:cxnSp>
          <p:nvCxnSpPr>
            <p:cNvPr id="336" name="Straight Arrow Connector 335"/>
            <p:cNvCxnSpPr/>
            <p:nvPr/>
          </p:nvCxnSpPr>
          <p:spPr>
            <a:xfrm>
              <a:off x="4572000" y="6172200"/>
              <a:ext cx="11043" cy="542235"/>
            </a:xfrm>
            <a:prstGeom prst="straightConnector1">
              <a:avLst/>
            </a:prstGeom>
            <a:ln w="25400">
              <a:solidFill>
                <a:srgbClr val="514B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TextBox 337"/>
            <p:cNvSpPr txBox="1"/>
            <p:nvPr/>
          </p:nvSpPr>
          <p:spPr>
            <a:xfrm>
              <a:off x="4191000" y="62600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6</a:t>
              </a:r>
              <a:endParaRPr lang="en-US" dirty="0">
                <a:latin typeface="+mn-lt"/>
              </a:endParaRPr>
            </a:p>
          </p:txBody>
        </p:sp>
        <p:cxnSp>
          <p:nvCxnSpPr>
            <p:cNvPr id="339" name="Straight Connector 338"/>
            <p:cNvCxnSpPr/>
            <p:nvPr/>
          </p:nvCxnSpPr>
          <p:spPr>
            <a:xfrm flipH="1">
              <a:off x="4495800" y="6327913"/>
              <a:ext cx="153504" cy="14908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Write-Back with </a:t>
            </a:r>
            <a:r>
              <a:rPr lang="ja-JP" altLang="en-US" smtClean="0"/>
              <a:t>“</a:t>
            </a:r>
            <a:r>
              <a:rPr lang="en-US" altLang="ja-JP" dirty="0" smtClean="0"/>
              <a:t>Dirty</a:t>
            </a:r>
            <a:r>
              <a:rPr lang="ja-JP" altLang="en-US" smtClean="0"/>
              <a:t>”</a:t>
            </a:r>
            <a:r>
              <a:rPr lang="en-US" altLang="ja-JP" dirty="0" smtClean="0"/>
              <a:t> Bits</a:t>
            </a:r>
            <a:endParaRPr lang="en-US" dirty="0" smtClean="0"/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381000" y="2973388"/>
            <a:ext cx="8458200" cy="32429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ON REFERENCE TO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[X]: Look for </a:t>
            </a:r>
            <a:r>
              <a:rPr lang="en-US" dirty="0" smtClean="0">
                <a:latin typeface="+mn-lt"/>
              </a:rPr>
              <a:t>TAG(X) </a:t>
            </a:r>
            <a:r>
              <a:rPr lang="en-US" dirty="0">
                <a:latin typeface="+mn-lt"/>
              </a:rPr>
              <a:t>among tags...</a:t>
            </a: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endParaRPr lang="en-US" dirty="0">
              <a:latin typeface="+mn-lt"/>
            </a:endParaRP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HIT:	</a:t>
            </a:r>
            <a:r>
              <a:rPr lang="en-US" i="1" dirty="0">
                <a:latin typeface="+mn-lt"/>
              </a:rPr>
              <a:t> </a:t>
            </a:r>
            <a:r>
              <a:rPr lang="en-US" i="1" dirty="0" smtClean="0">
                <a:latin typeface="+mn-lt"/>
              </a:rPr>
              <a:t>TAG(X) == Tag[</a:t>
            </a:r>
            <a:r>
              <a:rPr lang="en-US" i="1" dirty="0" err="1" smtClean="0">
                <a:latin typeface="+mn-lt"/>
              </a:rPr>
              <a:t>i</a:t>
            </a:r>
            <a:r>
              <a:rPr lang="en-US" i="1" dirty="0" smtClean="0">
                <a:latin typeface="+mn-lt"/>
              </a:rPr>
              <a:t>] </a:t>
            </a:r>
            <a:r>
              <a:rPr lang="en-US" i="1" dirty="0">
                <a:latin typeface="+mn-lt"/>
              </a:rPr>
              <a:t>, for some cache </a:t>
            </a:r>
            <a:r>
              <a:rPr lang="en-US" i="1" dirty="0" smtClean="0">
                <a:latin typeface="+mn-lt"/>
              </a:rPr>
              <a:t>block </a:t>
            </a:r>
            <a:r>
              <a:rPr lang="en-US" i="1" dirty="0" err="1" smtClean="0">
                <a:latin typeface="+mn-lt"/>
              </a:rPr>
              <a:t>i</a:t>
            </a:r>
            <a:endParaRPr lang="en-US" i="1" dirty="0">
              <a:latin typeface="+mn-lt"/>
            </a:endParaRP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READ:	return </a:t>
            </a:r>
            <a:r>
              <a:rPr lang="en-US" dirty="0" smtClean="0">
                <a:latin typeface="+mn-lt"/>
              </a:rPr>
              <a:t>Data[</a:t>
            </a:r>
            <a:r>
              <a:rPr lang="en-US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]</a:t>
            </a:r>
            <a:endParaRPr lang="en-US" dirty="0">
              <a:latin typeface="+mn-lt"/>
            </a:endParaRP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WRITE:	change </a:t>
            </a:r>
            <a:r>
              <a:rPr lang="en-US" dirty="0" smtClean="0">
                <a:latin typeface="+mn-lt"/>
              </a:rPr>
              <a:t>Data[</a:t>
            </a:r>
            <a:r>
              <a:rPr lang="en-US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] </a:t>
            </a:r>
            <a:r>
              <a:rPr lang="en-US" dirty="0">
                <a:latin typeface="+mn-lt"/>
              </a:rPr>
              <a:t>Start Write to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 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D[</a:t>
            </a:r>
            <a:r>
              <a:rPr lang="en-US" dirty="0" err="1">
                <a:solidFill>
                  <a:srgbClr val="FF3300"/>
                </a:solidFill>
                <a:latin typeface="+mn-lt"/>
              </a:rPr>
              <a:t>i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]=1</a:t>
            </a:r>
            <a:endParaRPr lang="en-US" dirty="0">
              <a:latin typeface="+mn-lt"/>
            </a:endParaRP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endParaRPr lang="en-US" dirty="0">
              <a:latin typeface="+mn-lt"/>
            </a:endParaRPr>
          </a:p>
          <a:p>
            <a:pPr marL="228600" indent="-228600">
              <a:lnSpc>
                <a:spcPct val="85000"/>
              </a:lnSpc>
              <a:tabLst>
                <a:tab pos="457200" algn="l"/>
                <a:tab pos="1371600" algn="l"/>
              </a:tabLst>
            </a:pPr>
            <a:r>
              <a:rPr lang="en-US" dirty="0" smtClean="0">
                <a:latin typeface="+mn-lt"/>
              </a:rPr>
              <a:t>MISS: TAG(</a:t>
            </a:r>
            <a:r>
              <a:rPr lang="en-US" i="1" dirty="0" smtClean="0">
                <a:latin typeface="+mn-lt"/>
              </a:rPr>
              <a:t>X) not found in tag of any cache block that X can map to</a:t>
            </a: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 smtClean="0">
                <a:latin typeface="+mn-lt"/>
              </a:rPr>
              <a:t>REPLACEMENT </a:t>
            </a:r>
            <a:r>
              <a:rPr lang="en-US" dirty="0">
                <a:latin typeface="+mn-lt"/>
              </a:rPr>
              <a:t>SELECTION:</a:t>
            </a:r>
          </a:p>
          <a:p>
            <a:pPr lvl="2" eaLnBrk="1" hangingPunct="1">
              <a:lnSpc>
                <a:spcPct val="85000"/>
              </a:lnSpc>
              <a:buFont typeface="Wingdings" pitchFamily="2" charset="2"/>
              <a:buChar char="§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Select some </a:t>
            </a:r>
            <a:r>
              <a:rPr lang="en-US" dirty="0" smtClean="0">
                <a:latin typeface="+mn-lt"/>
              </a:rPr>
              <a:t>block k </a:t>
            </a:r>
            <a:r>
              <a:rPr lang="en-US" dirty="0">
                <a:latin typeface="+mn-lt"/>
              </a:rPr>
              <a:t>to hold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</a:t>
            </a:r>
          </a:p>
          <a:p>
            <a:pPr lvl="2" eaLnBrk="1" hangingPunct="1">
              <a:lnSpc>
                <a:spcPct val="85000"/>
              </a:lnSpc>
              <a:buFont typeface="Wingdings" pitchFamily="2" charset="2"/>
              <a:buChar char="§"/>
              <a:tabLst>
                <a:tab pos="457200" algn="l"/>
                <a:tab pos="1371600" algn="l"/>
              </a:tabLst>
            </a:pPr>
            <a:r>
              <a:rPr lang="en-US" dirty="0">
                <a:solidFill>
                  <a:srgbClr val="FF3300"/>
                </a:solidFill>
                <a:latin typeface="+mn-lt"/>
              </a:rPr>
              <a:t>If D[k] == 1 (</a:t>
            </a:r>
            <a:r>
              <a:rPr lang="en-US" dirty="0" err="1" smtClean="0">
                <a:solidFill>
                  <a:srgbClr val="FF3300"/>
                </a:solidFill>
                <a:latin typeface="+mn-lt"/>
              </a:rPr>
              <a:t>Writeback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) Write </a:t>
            </a:r>
            <a:r>
              <a:rPr lang="en-US" dirty="0" smtClean="0">
                <a:solidFill>
                  <a:srgbClr val="FF3300"/>
                </a:solidFill>
                <a:latin typeface="+mn-lt"/>
              </a:rPr>
              <a:t>Data[k] 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to </a:t>
            </a:r>
            <a:r>
              <a:rPr lang="en-US" dirty="0" err="1" smtClean="0">
                <a:solidFill>
                  <a:srgbClr val="FF3300"/>
                </a:solidFill>
                <a:latin typeface="+mn-lt"/>
              </a:rPr>
              <a:t>Mem</a:t>
            </a:r>
            <a:r>
              <a:rPr lang="en-US" dirty="0" smtClean="0">
                <a:solidFill>
                  <a:srgbClr val="FF3300"/>
                </a:solidFill>
                <a:latin typeface="+mn-lt"/>
              </a:rPr>
              <a:t>[Address of Tag[k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]]</a:t>
            </a:r>
            <a:endParaRPr lang="en-US" sz="1600" i="1" dirty="0">
              <a:latin typeface="+mn-lt"/>
            </a:endParaRP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READ:	Read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[X]; Set </a:t>
            </a:r>
            <a:r>
              <a:rPr lang="en-US" dirty="0" smtClean="0">
                <a:latin typeface="+mn-lt"/>
              </a:rPr>
              <a:t>Tag[k</a:t>
            </a:r>
            <a:r>
              <a:rPr lang="en-US" dirty="0">
                <a:latin typeface="+mn-lt"/>
              </a:rPr>
              <a:t>] = </a:t>
            </a:r>
            <a:r>
              <a:rPr lang="en-US" dirty="0" smtClean="0">
                <a:latin typeface="+mn-lt"/>
              </a:rPr>
              <a:t>TAG(X), Data[k</a:t>
            </a:r>
            <a:r>
              <a:rPr lang="en-US" dirty="0">
                <a:latin typeface="+mn-lt"/>
              </a:rPr>
              <a:t>] =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[X], 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D[k]=0</a:t>
            </a:r>
            <a:endParaRPr lang="en-US" sz="2800" dirty="0">
              <a:latin typeface="+mn-lt"/>
            </a:endParaRP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WRITE:	Start Write to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 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D[k]=1</a:t>
            </a:r>
            <a:endParaRPr lang="en-US" dirty="0">
              <a:latin typeface="+mn-lt"/>
            </a:endParaRPr>
          </a:p>
          <a:p>
            <a:pPr lvl="3" eaLnBrk="1" hangingPunct="1">
              <a:lnSpc>
                <a:spcPct val="85000"/>
              </a:lnSpc>
              <a:buFont typeface="Wingdings" pitchFamily="2" charset="2"/>
              <a:buChar char="Ø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Set </a:t>
            </a:r>
            <a:r>
              <a:rPr lang="en-US" dirty="0" smtClean="0">
                <a:latin typeface="+mn-lt"/>
              </a:rPr>
              <a:t>Tag[k</a:t>
            </a:r>
            <a:r>
              <a:rPr lang="en-US" dirty="0">
                <a:latin typeface="+mn-lt"/>
              </a:rPr>
              <a:t>] = </a:t>
            </a:r>
            <a:r>
              <a:rPr lang="en-US" dirty="0" smtClean="0">
                <a:latin typeface="+mn-lt"/>
              </a:rPr>
              <a:t>TAG(X), Data[k</a:t>
            </a:r>
            <a:r>
              <a:rPr lang="en-US" dirty="0">
                <a:latin typeface="+mn-lt"/>
              </a:rPr>
              <a:t>] = new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</a:t>
            </a:r>
          </a:p>
        </p:txBody>
      </p:sp>
      <p:sp>
        <p:nvSpPr>
          <p:cNvPr id="48131" name="Line 4"/>
          <p:cNvSpPr>
            <a:spLocks noChangeShapeType="1"/>
          </p:cNvSpPr>
          <p:nvPr/>
        </p:nvSpPr>
        <p:spPr bwMode="auto">
          <a:xfrm flipV="1">
            <a:off x="3276600" y="4038600"/>
            <a:ext cx="1981200" cy="1588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5"/>
          <p:cNvSpPr>
            <a:spLocks noChangeShapeType="1"/>
          </p:cNvSpPr>
          <p:nvPr/>
        </p:nvSpPr>
        <p:spPr bwMode="auto">
          <a:xfrm flipV="1">
            <a:off x="1828800" y="5681118"/>
            <a:ext cx="2209800" cy="1588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864475" y="1635125"/>
            <a:ext cx="1044575" cy="617538"/>
            <a:chOff x="3116" y="1084"/>
            <a:chExt cx="658" cy="389"/>
          </a:xfrm>
        </p:grpSpPr>
        <p:sp>
          <p:nvSpPr>
            <p:cNvPr id="48184" name="AutoShape 7"/>
            <p:cNvSpPr>
              <a:spLocks noChangeArrowheads="1"/>
            </p:cNvSpPr>
            <p:nvPr/>
          </p:nvSpPr>
          <p:spPr bwMode="auto">
            <a:xfrm>
              <a:off x="3116" y="1084"/>
              <a:ext cx="658" cy="389"/>
            </a:xfrm>
            <a:prstGeom prst="roundRect">
              <a:avLst>
                <a:gd name="adj" fmla="val 24546"/>
              </a:avLst>
            </a:prstGeom>
            <a:solidFill>
              <a:srgbClr val="CC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185" name="Rectangle 8"/>
            <p:cNvSpPr>
              <a:spLocks noChangeArrowheads="1"/>
            </p:cNvSpPr>
            <p:nvPr/>
          </p:nvSpPr>
          <p:spPr bwMode="auto">
            <a:xfrm>
              <a:off x="3288" y="1124"/>
              <a:ext cx="356" cy="15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+mn-lt"/>
                </a:rPr>
                <a:t>MAIN </a:t>
              </a:r>
              <a:endParaRPr lang="en-US" sz="2400" b="0">
                <a:latin typeface="+mn-lt"/>
              </a:endParaRPr>
            </a:p>
          </p:txBody>
        </p:sp>
        <p:sp>
          <p:nvSpPr>
            <p:cNvPr id="48186" name="Rectangle 9"/>
            <p:cNvSpPr>
              <a:spLocks noChangeArrowheads="1"/>
            </p:cNvSpPr>
            <p:nvPr/>
          </p:nvSpPr>
          <p:spPr bwMode="auto">
            <a:xfrm>
              <a:off x="3156" y="1254"/>
              <a:ext cx="515" cy="15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+mn-lt"/>
                </a:rPr>
                <a:t>MEMORY</a:t>
              </a:r>
              <a:endParaRPr lang="en-US" sz="2400" b="0">
                <a:latin typeface="+mn-lt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810000" y="1635125"/>
            <a:ext cx="823913" cy="617538"/>
            <a:chOff x="562" y="1084"/>
            <a:chExt cx="519" cy="389"/>
          </a:xfrm>
        </p:grpSpPr>
        <p:sp>
          <p:nvSpPr>
            <p:cNvPr id="48182" name="AutoShape 11"/>
            <p:cNvSpPr>
              <a:spLocks noChangeArrowheads="1"/>
            </p:cNvSpPr>
            <p:nvPr/>
          </p:nvSpPr>
          <p:spPr bwMode="auto">
            <a:xfrm>
              <a:off x="562" y="1084"/>
              <a:ext cx="519" cy="389"/>
            </a:xfrm>
            <a:prstGeom prst="roundRect">
              <a:avLst>
                <a:gd name="adj" fmla="val 24546"/>
              </a:avLst>
            </a:prstGeom>
            <a:solidFill>
              <a:srgbClr val="FFCC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183" name="Rectangle 12"/>
            <p:cNvSpPr>
              <a:spLocks noChangeArrowheads="1"/>
            </p:cNvSpPr>
            <p:nvPr/>
          </p:nvSpPr>
          <p:spPr bwMode="auto">
            <a:xfrm>
              <a:off x="683" y="1189"/>
              <a:ext cx="249" cy="155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+mn-lt"/>
                </a:rPr>
                <a:t>CPU</a:t>
              </a:r>
              <a:endParaRPr lang="en-US" sz="2400" b="0">
                <a:latin typeface="+mn-lt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638675" y="1905000"/>
            <a:ext cx="404813" cy="68263"/>
            <a:chOff x="1084" y="1254"/>
            <a:chExt cx="255" cy="43"/>
          </a:xfrm>
        </p:grpSpPr>
        <p:sp>
          <p:nvSpPr>
            <p:cNvPr id="48179" name="Freeform 14"/>
            <p:cNvSpPr>
              <a:spLocks/>
            </p:cNvSpPr>
            <p:nvPr/>
          </p:nvSpPr>
          <p:spPr bwMode="auto">
            <a:xfrm>
              <a:off x="1084" y="1254"/>
              <a:ext cx="88" cy="43"/>
            </a:xfrm>
            <a:custGeom>
              <a:avLst/>
              <a:gdLst>
                <a:gd name="T0" fmla="*/ 0 w 88"/>
                <a:gd name="T1" fmla="*/ 21 h 43"/>
                <a:gd name="T2" fmla="*/ 88 w 88"/>
                <a:gd name="T3" fmla="*/ 0 h 43"/>
                <a:gd name="T4" fmla="*/ 88 w 88"/>
                <a:gd name="T5" fmla="*/ 21 h 43"/>
                <a:gd name="T6" fmla="*/ 88 w 88"/>
                <a:gd name="T7" fmla="*/ 43 h 43"/>
                <a:gd name="T8" fmla="*/ 0 w 88"/>
                <a:gd name="T9" fmla="*/ 2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43"/>
                <a:gd name="T17" fmla="*/ 88 w 88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43">
                  <a:moveTo>
                    <a:pt x="0" y="21"/>
                  </a:moveTo>
                  <a:lnTo>
                    <a:pt x="88" y="0"/>
                  </a:lnTo>
                  <a:lnTo>
                    <a:pt x="88" y="21"/>
                  </a:lnTo>
                  <a:lnTo>
                    <a:pt x="88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180" name="Freeform 15"/>
            <p:cNvSpPr>
              <a:spLocks/>
            </p:cNvSpPr>
            <p:nvPr/>
          </p:nvSpPr>
          <p:spPr bwMode="auto">
            <a:xfrm>
              <a:off x="1252" y="1254"/>
              <a:ext cx="87" cy="43"/>
            </a:xfrm>
            <a:custGeom>
              <a:avLst/>
              <a:gdLst>
                <a:gd name="T0" fmla="*/ 87 w 87"/>
                <a:gd name="T1" fmla="*/ 21 h 43"/>
                <a:gd name="T2" fmla="*/ 0 w 87"/>
                <a:gd name="T3" fmla="*/ 43 h 43"/>
                <a:gd name="T4" fmla="*/ 0 w 87"/>
                <a:gd name="T5" fmla="*/ 21 h 43"/>
                <a:gd name="T6" fmla="*/ 0 w 87"/>
                <a:gd name="T7" fmla="*/ 0 h 43"/>
                <a:gd name="T8" fmla="*/ 87 w 87"/>
                <a:gd name="T9" fmla="*/ 2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43"/>
                <a:gd name="T17" fmla="*/ 87 w 8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43">
                  <a:moveTo>
                    <a:pt x="87" y="21"/>
                  </a:moveTo>
                  <a:lnTo>
                    <a:pt x="0" y="43"/>
                  </a:lnTo>
                  <a:lnTo>
                    <a:pt x="0" y="21"/>
                  </a:lnTo>
                  <a:lnTo>
                    <a:pt x="0" y="0"/>
                  </a:lnTo>
                  <a:lnTo>
                    <a:pt x="8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181" name="Line 16"/>
            <p:cNvSpPr>
              <a:spLocks noChangeShapeType="1"/>
            </p:cNvSpPr>
            <p:nvPr/>
          </p:nvSpPr>
          <p:spPr bwMode="auto">
            <a:xfrm>
              <a:off x="1172" y="1275"/>
              <a:ext cx="8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453313" y="1905000"/>
            <a:ext cx="406400" cy="68263"/>
            <a:chOff x="2857" y="1254"/>
            <a:chExt cx="256" cy="43"/>
          </a:xfrm>
        </p:grpSpPr>
        <p:sp>
          <p:nvSpPr>
            <p:cNvPr id="48176" name="Freeform 18"/>
            <p:cNvSpPr>
              <a:spLocks/>
            </p:cNvSpPr>
            <p:nvPr/>
          </p:nvSpPr>
          <p:spPr bwMode="auto">
            <a:xfrm>
              <a:off x="2857" y="1254"/>
              <a:ext cx="88" cy="43"/>
            </a:xfrm>
            <a:custGeom>
              <a:avLst/>
              <a:gdLst>
                <a:gd name="T0" fmla="*/ 0 w 88"/>
                <a:gd name="T1" fmla="*/ 21 h 43"/>
                <a:gd name="T2" fmla="*/ 88 w 88"/>
                <a:gd name="T3" fmla="*/ 0 h 43"/>
                <a:gd name="T4" fmla="*/ 88 w 88"/>
                <a:gd name="T5" fmla="*/ 21 h 43"/>
                <a:gd name="T6" fmla="*/ 88 w 88"/>
                <a:gd name="T7" fmla="*/ 43 h 43"/>
                <a:gd name="T8" fmla="*/ 0 w 88"/>
                <a:gd name="T9" fmla="*/ 2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43"/>
                <a:gd name="T17" fmla="*/ 88 w 88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43">
                  <a:moveTo>
                    <a:pt x="0" y="21"/>
                  </a:moveTo>
                  <a:lnTo>
                    <a:pt x="88" y="0"/>
                  </a:lnTo>
                  <a:lnTo>
                    <a:pt x="88" y="21"/>
                  </a:lnTo>
                  <a:lnTo>
                    <a:pt x="88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177" name="Freeform 19"/>
            <p:cNvSpPr>
              <a:spLocks/>
            </p:cNvSpPr>
            <p:nvPr/>
          </p:nvSpPr>
          <p:spPr bwMode="auto">
            <a:xfrm>
              <a:off x="3025" y="1254"/>
              <a:ext cx="88" cy="43"/>
            </a:xfrm>
            <a:custGeom>
              <a:avLst/>
              <a:gdLst>
                <a:gd name="T0" fmla="*/ 88 w 88"/>
                <a:gd name="T1" fmla="*/ 21 h 43"/>
                <a:gd name="T2" fmla="*/ 0 w 88"/>
                <a:gd name="T3" fmla="*/ 43 h 43"/>
                <a:gd name="T4" fmla="*/ 0 w 88"/>
                <a:gd name="T5" fmla="*/ 21 h 43"/>
                <a:gd name="T6" fmla="*/ 0 w 88"/>
                <a:gd name="T7" fmla="*/ 0 h 43"/>
                <a:gd name="T8" fmla="*/ 88 w 88"/>
                <a:gd name="T9" fmla="*/ 2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43"/>
                <a:gd name="T17" fmla="*/ 88 w 88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43">
                  <a:moveTo>
                    <a:pt x="88" y="21"/>
                  </a:moveTo>
                  <a:lnTo>
                    <a:pt x="0" y="43"/>
                  </a:lnTo>
                  <a:lnTo>
                    <a:pt x="0" y="21"/>
                  </a:lnTo>
                  <a:lnTo>
                    <a:pt x="0" y="0"/>
                  </a:lnTo>
                  <a:lnTo>
                    <a:pt x="88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178" name="Line 20"/>
            <p:cNvSpPr>
              <a:spLocks noChangeShapeType="1"/>
            </p:cNvSpPr>
            <p:nvPr/>
          </p:nvSpPr>
          <p:spPr bwMode="auto">
            <a:xfrm>
              <a:off x="2945" y="1275"/>
              <a:ext cx="8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8137" name="Rectangle 21"/>
          <p:cNvSpPr>
            <a:spLocks noChangeArrowheads="1"/>
          </p:cNvSpPr>
          <p:nvPr/>
        </p:nvSpPr>
        <p:spPr bwMode="auto">
          <a:xfrm>
            <a:off x="5476875" y="1304925"/>
            <a:ext cx="1984375" cy="1438275"/>
          </a:xfrm>
          <a:prstGeom prst="rect">
            <a:avLst/>
          </a:prstGeom>
          <a:solidFill>
            <a:srgbClr val="FFFFCC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38" name="Line 22"/>
          <p:cNvSpPr>
            <a:spLocks noChangeShapeType="1"/>
          </p:cNvSpPr>
          <p:nvPr/>
        </p:nvSpPr>
        <p:spPr bwMode="auto">
          <a:xfrm>
            <a:off x="6515100" y="1300163"/>
            <a:ext cx="1588" cy="14366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39" name="Line 23"/>
          <p:cNvSpPr>
            <a:spLocks noChangeShapeType="1"/>
          </p:cNvSpPr>
          <p:nvPr/>
        </p:nvSpPr>
        <p:spPr bwMode="auto">
          <a:xfrm>
            <a:off x="5472113" y="1504950"/>
            <a:ext cx="198120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40" name="Line 24"/>
          <p:cNvSpPr>
            <a:spLocks noChangeShapeType="1"/>
          </p:cNvSpPr>
          <p:nvPr/>
        </p:nvSpPr>
        <p:spPr bwMode="auto">
          <a:xfrm>
            <a:off x="5472113" y="1916113"/>
            <a:ext cx="19812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41" name="Line 25"/>
          <p:cNvSpPr>
            <a:spLocks noChangeShapeType="1"/>
          </p:cNvSpPr>
          <p:nvPr/>
        </p:nvSpPr>
        <p:spPr bwMode="auto">
          <a:xfrm>
            <a:off x="5472113" y="2325688"/>
            <a:ext cx="19812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42" name="Line 26"/>
          <p:cNvSpPr>
            <a:spLocks noChangeShapeType="1"/>
          </p:cNvSpPr>
          <p:nvPr/>
        </p:nvSpPr>
        <p:spPr bwMode="auto">
          <a:xfrm>
            <a:off x="5472113" y="1709738"/>
            <a:ext cx="19812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43" name="Line 27"/>
          <p:cNvSpPr>
            <a:spLocks noChangeShapeType="1"/>
          </p:cNvSpPr>
          <p:nvPr/>
        </p:nvSpPr>
        <p:spPr bwMode="auto">
          <a:xfrm>
            <a:off x="5472113" y="2120900"/>
            <a:ext cx="198120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44" name="Line 28"/>
          <p:cNvSpPr>
            <a:spLocks noChangeShapeType="1"/>
          </p:cNvSpPr>
          <p:nvPr/>
        </p:nvSpPr>
        <p:spPr bwMode="auto">
          <a:xfrm>
            <a:off x="5472113" y="2530475"/>
            <a:ext cx="198120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45" name="Rectangle 29"/>
          <p:cNvSpPr>
            <a:spLocks noChangeArrowheads="1"/>
          </p:cNvSpPr>
          <p:nvPr/>
        </p:nvSpPr>
        <p:spPr bwMode="auto">
          <a:xfrm>
            <a:off x="5638800" y="1685925"/>
            <a:ext cx="6509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TAG(A)</a:t>
            </a:r>
            <a:endParaRPr lang="en-US" sz="2400" b="0" dirty="0">
              <a:latin typeface="+mn-lt"/>
            </a:endParaRPr>
          </a:p>
        </p:txBody>
      </p:sp>
      <p:sp>
        <p:nvSpPr>
          <p:cNvPr id="48146" name="Rectangle 30"/>
          <p:cNvSpPr>
            <a:spLocks noChangeArrowheads="1"/>
          </p:cNvSpPr>
          <p:nvPr/>
        </p:nvSpPr>
        <p:spPr bwMode="auto">
          <a:xfrm>
            <a:off x="6664325" y="1676400"/>
            <a:ext cx="700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Mem[A]</a:t>
            </a:r>
            <a:endParaRPr lang="en-US" sz="2400" b="0">
              <a:latin typeface="+mn-lt"/>
            </a:endParaRPr>
          </a:p>
        </p:txBody>
      </p:sp>
      <p:sp>
        <p:nvSpPr>
          <p:cNvPr id="48147" name="Rectangle 31"/>
          <p:cNvSpPr>
            <a:spLocks noChangeArrowheads="1"/>
          </p:cNvSpPr>
          <p:nvPr/>
        </p:nvSpPr>
        <p:spPr bwMode="auto">
          <a:xfrm>
            <a:off x="5638800" y="2305050"/>
            <a:ext cx="6301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TAG(B)</a:t>
            </a:r>
            <a:endParaRPr lang="en-US" sz="2400" b="0" dirty="0">
              <a:latin typeface="+mn-lt"/>
            </a:endParaRPr>
          </a:p>
        </p:txBody>
      </p:sp>
      <p:sp>
        <p:nvSpPr>
          <p:cNvPr id="48148" name="Rectangle 32"/>
          <p:cNvSpPr>
            <a:spLocks noChangeArrowheads="1"/>
          </p:cNvSpPr>
          <p:nvPr/>
        </p:nvSpPr>
        <p:spPr bwMode="auto">
          <a:xfrm>
            <a:off x="6648450" y="2292350"/>
            <a:ext cx="6700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Mem[B]</a:t>
            </a:r>
            <a:endParaRPr lang="en-US" sz="2400" b="0">
              <a:latin typeface="+mn-lt"/>
            </a:endParaRPr>
          </a:p>
        </p:txBody>
      </p:sp>
      <p:sp>
        <p:nvSpPr>
          <p:cNvPr id="48149" name="Rectangle 33"/>
          <p:cNvSpPr>
            <a:spLocks noChangeArrowheads="1"/>
          </p:cNvSpPr>
          <p:nvPr/>
        </p:nvSpPr>
        <p:spPr bwMode="auto">
          <a:xfrm>
            <a:off x="5784850" y="958850"/>
            <a:ext cx="3832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TAG</a:t>
            </a:r>
            <a:endParaRPr lang="en-US" sz="2400" b="0">
              <a:latin typeface="+mn-lt"/>
            </a:endParaRPr>
          </a:p>
        </p:txBody>
      </p:sp>
      <p:sp>
        <p:nvSpPr>
          <p:cNvPr id="48150" name="Rectangle 34"/>
          <p:cNvSpPr>
            <a:spLocks noChangeArrowheads="1"/>
          </p:cNvSpPr>
          <p:nvPr/>
        </p:nvSpPr>
        <p:spPr bwMode="auto">
          <a:xfrm>
            <a:off x="6757988" y="958850"/>
            <a:ext cx="4974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DATA</a:t>
            </a:r>
            <a:endParaRPr lang="en-US" sz="2400" b="0">
              <a:latin typeface="+mn-lt"/>
            </a:endParaRPr>
          </a:p>
        </p:txBody>
      </p:sp>
      <p:sp>
        <p:nvSpPr>
          <p:cNvPr id="48151" name="Rectangle 35"/>
          <p:cNvSpPr>
            <a:spLocks noChangeArrowheads="1"/>
          </p:cNvSpPr>
          <p:nvPr/>
        </p:nvSpPr>
        <p:spPr bwMode="auto">
          <a:xfrm>
            <a:off x="5268913" y="1304925"/>
            <a:ext cx="211137" cy="1438275"/>
          </a:xfrm>
          <a:prstGeom prst="rect">
            <a:avLst/>
          </a:prstGeom>
          <a:solidFill>
            <a:srgbClr val="FFFFCC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52" name="Line 36"/>
          <p:cNvSpPr>
            <a:spLocks noChangeShapeType="1"/>
          </p:cNvSpPr>
          <p:nvPr/>
        </p:nvSpPr>
        <p:spPr bwMode="auto">
          <a:xfrm flipH="1">
            <a:off x="5264150" y="1504950"/>
            <a:ext cx="20796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53" name="Line 37"/>
          <p:cNvSpPr>
            <a:spLocks noChangeShapeType="1"/>
          </p:cNvSpPr>
          <p:nvPr/>
        </p:nvSpPr>
        <p:spPr bwMode="auto">
          <a:xfrm flipH="1">
            <a:off x="5264150" y="1709738"/>
            <a:ext cx="2079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54" name="Line 38"/>
          <p:cNvSpPr>
            <a:spLocks noChangeShapeType="1"/>
          </p:cNvSpPr>
          <p:nvPr/>
        </p:nvSpPr>
        <p:spPr bwMode="auto">
          <a:xfrm flipH="1">
            <a:off x="5264150" y="1916113"/>
            <a:ext cx="2079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55" name="Line 39"/>
          <p:cNvSpPr>
            <a:spLocks noChangeShapeType="1"/>
          </p:cNvSpPr>
          <p:nvPr/>
        </p:nvSpPr>
        <p:spPr bwMode="auto">
          <a:xfrm flipH="1">
            <a:off x="5264150" y="2120900"/>
            <a:ext cx="20796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56" name="Line 40"/>
          <p:cNvSpPr>
            <a:spLocks noChangeShapeType="1"/>
          </p:cNvSpPr>
          <p:nvPr/>
        </p:nvSpPr>
        <p:spPr bwMode="auto">
          <a:xfrm flipH="1">
            <a:off x="5264150" y="2325688"/>
            <a:ext cx="2079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57" name="Line 41"/>
          <p:cNvSpPr>
            <a:spLocks noChangeShapeType="1"/>
          </p:cNvSpPr>
          <p:nvPr/>
        </p:nvSpPr>
        <p:spPr bwMode="auto">
          <a:xfrm flipH="1">
            <a:off x="5264150" y="2530475"/>
            <a:ext cx="20796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58" name="Rectangle 42"/>
          <p:cNvSpPr>
            <a:spLocks noChangeArrowheads="1"/>
          </p:cNvSpPr>
          <p:nvPr/>
        </p:nvSpPr>
        <p:spPr bwMode="auto">
          <a:xfrm>
            <a:off x="5299075" y="958850"/>
            <a:ext cx="1234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V</a:t>
            </a:r>
            <a:endParaRPr lang="en-US" sz="2400" b="0">
              <a:latin typeface="+mn-lt"/>
            </a:endParaRPr>
          </a:p>
        </p:txBody>
      </p:sp>
      <p:sp>
        <p:nvSpPr>
          <p:cNvPr id="48159" name="Rectangle 43"/>
          <p:cNvSpPr>
            <a:spLocks noChangeArrowheads="1"/>
          </p:cNvSpPr>
          <p:nvPr/>
        </p:nvSpPr>
        <p:spPr bwMode="auto">
          <a:xfrm>
            <a:off x="5310188" y="1676400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1</a:t>
            </a:r>
            <a:endParaRPr lang="en-US" sz="2400" b="0">
              <a:latin typeface="+mn-lt"/>
            </a:endParaRPr>
          </a:p>
        </p:txBody>
      </p:sp>
      <p:sp>
        <p:nvSpPr>
          <p:cNvPr id="48160" name="Rectangle 44"/>
          <p:cNvSpPr>
            <a:spLocks noChangeArrowheads="1"/>
          </p:cNvSpPr>
          <p:nvPr/>
        </p:nvSpPr>
        <p:spPr bwMode="auto">
          <a:xfrm>
            <a:off x="5310188" y="2292350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1</a:t>
            </a:r>
            <a:endParaRPr lang="en-US" sz="2400" b="0">
              <a:latin typeface="+mn-lt"/>
            </a:endParaRPr>
          </a:p>
        </p:txBody>
      </p:sp>
      <p:sp>
        <p:nvSpPr>
          <p:cNvPr id="48161" name="Rectangle 45"/>
          <p:cNvSpPr>
            <a:spLocks noChangeArrowheads="1"/>
          </p:cNvSpPr>
          <p:nvPr/>
        </p:nvSpPr>
        <p:spPr bwMode="auto">
          <a:xfrm>
            <a:off x="5310188" y="1266825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0</a:t>
            </a:r>
            <a:endParaRPr lang="en-US" sz="2400" b="0">
              <a:latin typeface="+mn-lt"/>
            </a:endParaRPr>
          </a:p>
        </p:txBody>
      </p:sp>
      <p:sp>
        <p:nvSpPr>
          <p:cNvPr id="48162" name="Rectangle 46"/>
          <p:cNvSpPr>
            <a:spLocks noChangeArrowheads="1"/>
          </p:cNvSpPr>
          <p:nvPr/>
        </p:nvSpPr>
        <p:spPr bwMode="auto">
          <a:xfrm>
            <a:off x="5310188" y="1471613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0</a:t>
            </a:r>
            <a:endParaRPr lang="en-US" sz="2400" b="0">
              <a:latin typeface="+mn-lt"/>
            </a:endParaRPr>
          </a:p>
        </p:txBody>
      </p:sp>
      <p:sp>
        <p:nvSpPr>
          <p:cNvPr id="48163" name="Rectangle 47"/>
          <p:cNvSpPr>
            <a:spLocks noChangeArrowheads="1"/>
          </p:cNvSpPr>
          <p:nvPr/>
        </p:nvSpPr>
        <p:spPr bwMode="auto">
          <a:xfrm>
            <a:off x="5310188" y="1881188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0</a:t>
            </a:r>
            <a:endParaRPr lang="en-US" sz="2400" b="0">
              <a:latin typeface="+mn-lt"/>
            </a:endParaRPr>
          </a:p>
        </p:txBody>
      </p:sp>
      <p:sp>
        <p:nvSpPr>
          <p:cNvPr id="48164" name="Rectangle 48"/>
          <p:cNvSpPr>
            <a:spLocks noChangeArrowheads="1"/>
          </p:cNvSpPr>
          <p:nvPr/>
        </p:nvSpPr>
        <p:spPr bwMode="auto">
          <a:xfrm>
            <a:off x="5310188" y="2085975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0</a:t>
            </a:r>
            <a:endParaRPr lang="en-US" sz="2400" b="0">
              <a:latin typeface="+mn-lt"/>
            </a:endParaRPr>
          </a:p>
        </p:txBody>
      </p:sp>
      <p:sp>
        <p:nvSpPr>
          <p:cNvPr id="48165" name="Rectangle 49"/>
          <p:cNvSpPr>
            <a:spLocks noChangeArrowheads="1"/>
          </p:cNvSpPr>
          <p:nvPr/>
        </p:nvSpPr>
        <p:spPr bwMode="auto">
          <a:xfrm>
            <a:off x="5310188" y="2497138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0</a:t>
            </a:r>
            <a:endParaRPr lang="en-US" sz="2400" b="0">
              <a:latin typeface="+mn-lt"/>
            </a:endParaRPr>
          </a:p>
        </p:txBody>
      </p:sp>
      <p:sp>
        <p:nvSpPr>
          <p:cNvPr id="48166" name="Rectangle 50"/>
          <p:cNvSpPr>
            <a:spLocks noChangeArrowheads="1"/>
          </p:cNvSpPr>
          <p:nvPr/>
        </p:nvSpPr>
        <p:spPr bwMode="auto">
          <a:xfrm>
            <a:off x="5060950" y="1304925"/>
            <a:ext cx="209550" cy="1438275"/>
          </a:xfrm>
          <a:prstGeom prst="rect">
            <a:avLst/>
          </a:prstGeom>
          <a:solidFill>
            <a:srgbClr val="FFFF99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67" name="Line 51"/>
          <p:cNvSpPr>
            <a:spLocks noChangeShapeType="1"/>
          </p:cNvSpPr>
          <p:nvPr/>
        </p:nvSpPr>
        <p:spPr bwMode="auto">
          <a:xfrm flipH="1">
            <a:off x="5056188" y="1504950"/>
            <a:ext cx="207962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68" name="Line 52"/>
          <p:cNvSpPr>
            <a:spLocks noChangeShapeType="1"/>
          </p:cNvSpPr>
          <p:nvPr/>
        </p:nvSpPr>
        <p:spPr bwMode="auto">
          <a:xfrm flipH="1">
            <a:off x="5056188" y="1709738"/>
            <a:ext cx="20796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69" name="Line 53"/>
          <p:cNvSpPr>
            <a:spLocks noChangeShapeType="1"/>
          </p:cNvSpPr>
          <p:nvPr/>
        </p:nvSpPr>
        <p:spPr bwMode="auto">
          <a:xfrm flipH="1">
            <a:off x="5056188" y="1916113"/>
            <a:ext cx="20796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70" name="Line 54"/>
          <p:cNvSpPr>
            <a:spLocks noChangeShapeType="1"/>
          </p:cNvSpPr>
          <p:nvPr/>
        </p:nvSpPr>
        <p:spPr bwMode="auto">
          <a:xfrm flipH="1">
            <a:off x="5056188" y="2120900"/>
            <a:ext cx="207962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71" name="Line 55"/>
          <p:cNvSpPr>
            <a:spLocks noChangeShapeType="1"/>
          </p:cNvSpPr>
          <p:nvPr/>
        </p:nvSpPr>
        <p:spPr bwMode="auto">
          <a:xfrm flipH="1">
            <a:off x="5056188" y="2325688"/>
            <a:ext cx="20796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72" name="Line 56"/>
          <p:cNvSpPr>
            <a:spLocks noChangeShapeType="1"/>
          </p:cNvSpPr>
          <p:nvPr/>
        </p:nvSpPr>
        <p:spPr bwMode="auto">
          <a:xfrm flipH="1">
            <a:off x="5056188" y="2530475"/>
            <a:ext cx="207962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73" name="Rectangle 57"/>
          <p:cNvSpPr>
            <a:spLocks noChangeArrowheads="1"/>
          </p:cNvSpPr>
          <p:nvPr/>
        </p:nvSpPr>
        <p:spPr bwMode="auto">
          <a:xfrm>
            <a:off x="5091113" y="958850"/>
            <a:ext cx="1538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3300"/>
                </a:solidFill>
                <a:latin typeface="+mn-lt"/>
              </a:rPr>
              <a:t>D</a:t>
            </a:r>
            <a:endParaRPr lang="en-US" sz="2400" b="0">
              <a:latin typeface="+mn-lt"/>
            </a:endParaRPr>
          </a:p>
        </p:txBody>
      </p:sp>
      <p:sp>
        <p:nvSpPr>
          <p:cNvPr id="48174" name="Rectangle 58"/>
          <p:cNvSpPr>
            <a:spLocks noChangeArrowheads="1"/>
          </p:cNvSpPr>
          <p:nvPr/>
        </p:nvSpPr>
        <p:spPr bwMode="auto">
          <a:xfrm>
            <a:off x="5102225" y="1676400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3300"/>
                </a:solidFill>
                <a:latin typeface="+mn-lt"/>
              </a:rPr>
              <a:t>1</a:t>
            </a:r>
            <a:endParaRPr lang="en-US" sz="2400" b="0">
              <a:latin typeface="+mn-lt"/>
            </a:endParaRPr>
          </a:p>
        </p:txBody>
      </p:sp>
      <p:sp>
        <p:nvSpPr>
          <p:cNvPr id="48175" name="Rectangle 59"/>
          <p:cNvSpPr>
            <a:spLocks noChangeArrowheads="1"/>
          </p:cNvSpPr>
          <p:nvPr/>
        </p:nvSpPr>
        <p:spPr bwMode="auto">
          <a:xfrm>
            <a:off x="5102225" y="2292350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3300"/>
                </a:solidFill>
                <a:latin typeface="+mn-lt"/>
              </a:rPr>
              <a:t>0</a:t>
            </a:r>
            <a:endParaRPr lang="en-US" sz="2400" b="0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600" y="1371600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Add 1 bit per block to record whether block has been written to. Only write back dirty blocks.</a:t>
            </a:r>
            <a:endParaRPr lang="en-US" sz="2000" dirty="0">
              <a:latin typeface="+mj-lt"/>
            </a:endParaRPr>
          </a:p>
        </p:txBody>
      </p:sp>
      <p:sp>
        <p:nvSpPr>
          <p:cNvPr id="61" name="Left Arrow 60"/>
          <p:cNvSpPr/>
          <p:nvPr/>
        </p:nvSpPr>
        <p:spPr>
          <a:xfrm>
            <a:off x="6172200" y="3810000"/>
            <a:ext cx="838200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4800600" y="5486400"/>
            <a:ext cx="838200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Arrow 62"/>
          <p:cNvSpPr/>
          <p:nvPr/>
        </p:nvSpPr>
        <p:spPr>
          <a:xfrm>
            <a:off x="7772400" y="5029200"/>
            <a:ext cx="838200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>
            <a:off x="7772400" y="5181600"/>
            <a:ext cx="838200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Cache Tradeoffs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724400"/>
          </a:xfrm>
        </p:spPr>
        <p:txBody>
          <a:bodyPr>
            <a:noAutofit/>
          </a:bodyPr>
          <a:lstStyle/>
          <a:p>
            <a:r>
              <a:rPr lang="en-US" dirty="0" smtClean="0"/>
              <a:t>Larger </a:t>
            </a:r>
            <a:r>
              <a:rPr lang="en-US" dirty="0" smtClean="0">
                <a:solidFill>
                  <a:srgbClr val="0070C0"/>
                </a:solidFill>
              </a:rPr>
              <a:t>cache size</a:t>
            </a:r>
            <a:r>
              <a:rPr lang="en-US" dirty="0" smtClean="0"/>
              <a:t>: Lower miss rate, higher hit time</a:t>
            </a:r>
          </a:p>
          <a:p>
            <a:r>
              <a:rPr lang="en-US" dirty="0" smtClean="0"/>
              <a:t>Larger </a:t>
            </a:r>
            <a:r>
              <a:rPr lang="en-US" dirty="0" smtClean="0">
                <a:solidFill>
                  <a:srgbClr val="0070C0"/>
                </a:solidFill>
              </a:rPr>
              <a:t>block size</a:t>
            </a:r>
            <a:r>
              <a:rPr lang="en-US" dirty="0" smtClean="0"/>
              <a:t>: Trade off spatial for temporal locality, higher miss penalty</a:t>
            </a:r>
          </a:p>
          <a:p>
            <a:r>
              <a:rPr lang="en-US" dirty="0" smtClean="0"/>
              <a:t>More </a:t>
            </a:r>
            <a:r>
              <a:rPr lang="en-US" dirty="0" smtClean="0">
                <a:solidFill>
                  <a:srgbClr val="0070C0"/>
                </a:solidFill>
              </a:rPr>
              <a:t>associativity</a:t>
            </a:r>
            <a:r>
              <a:rPr lang="en-US" dirty="0" smtClean="0"/>
              <a:t> (ways): Lower miss rate, higher hit time</a:t>
            </a:r>
          </a:p>
          <a:p>
            <a:r>
              <a:rPr lang="en-US" dirty="0" smtClean="0"/>
              <a:t>More intelligent </a:t>
            </a:r>
            <a:r>
              <a:rPr lang="en-US" dirty="0" smtClean="0">
                <a:solidFill>
                  <a:srgbClr val="0070C0"/>
                </a:solidFill>
              </a:rPr>
              <a:t>replacement</a:t>
            </a:r>
            <a:r>
              <a:rPr lang="en-US" dirty="0" smtClean="0"/>
              <a:t>: Lower miss rate, higher cost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Write policy</a:t>
            </a:r>
            <a:r>
              <a:rPr lang="en-US" dirty="0" smtClean="0"/>
              <a:t>: Lower bandwidth, more complexity</a:t>
            </a:r>
          </a:p>
          <a:p>
            <a:r>
              <a:rPr lang="en-US" dirty="0" smtClean="0"/>
              <a:t>How to navigate all these dimensions? Simulate different cache organizations on real programs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736" y="1066800"/>
            <a:ext cx="7709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AMAT = </a:t>
            </a:r>
            <a:r>
              <a:rPr lang="en-US" sz="2800" i="1" dirty="0" err="1" smtClean="0">
                <a:solidFill>
                  <a:srgbClr val="FF0000"/>
                </a:solidFill>
                <a:latin typeface="+mj-lt"/>
              </a:rPr>
              <a:t>HitTime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 + </a:t>
            </a:r>
            <a:r>
              <a:rPr lang="en-US" sz="2800" i="1" dirty="0" err="1" smtClean="0">
                <a:solidFill>
                  <a:srgbClr val="FF0000"/>
                </a:solidFill>
                <a:latin typeface="+mj-lt"/>
              </a:rPr>
              <a:t>MissRatio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 × </a:t>
            </a:r>
            <a:r>
              <a:rPr lang="en-US" sz="2800" i="1" dirty="0" err="1" smtClean="0">
                <a:solidFill>
                  <a:srgbClr val="FF0000"/>
                </a:solidFill>
                <a:latin typeface="+mj-lt"/>
              </a:rPr>
              <a:t>MissPenalty</a:t>
            </a:r>
            <a:endParaRPr lang="en-US" sz="28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12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SRAM Cell</a:t>
            </a:r>
          </a:p>
        </p:txBody>
      </p:sp>
      <p:sp>
        <p:nvSpPr>
          <p:cNvPr id="86" name="Content Placeholder 85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6-MOSFET (6T) cell:</a:t>
            </a:r>
          </a:p>
          <a:p>
            <a:pPr marL="517525" lvl="1"/>
            <a:r>
              <a:rPr lang="en-US" dirty="0" smtClean="0"/>
              <a:t>Two CMOS inverters (4 MOSFETs) forming a </a:t>
            </a:r>
            <a:r>
              <a:rPr lang="en-US" dirty="0" err="1" smtClean="0">
                <a:solidFill>
                  <a:srgbClr val="C00000"/>
                </a:solidFill>
              </a:rPr>
              <a:t>bistable</a:t>
            </a:r>
            <a:r>
              <a:rPr lang="en-US" dirty="0" smtClean="0">
                <a:solidFill>
                  <a:srgbClr val="C00000"/>
                </a:solidFill>
              </a:rPr>
              <a:t> element</a:t>
            </a:r>
          </a:p>
          <a:p>
            <a:pPr marL="517525" lvl="1"/>
            <a:r>
              <a:rPr lang="en-US" dirty="0" smtClean="0"/>
              <a:t>Two </a:t>
            </a:r>
            <a:r>
              <a:rPr lang="en-US" dirty="0" smtClean="0">
                <a:solidFill>
                  <a:srgbClr val="C00000"/>
                </a:solidFill>
              </a:rPr>
              <a:t>access transistors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1447800" y="3716337"/>
            <a:ext cx="3200400" cy="144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196" name="Line 6"/>
          <p:cNvSpPr>
            <a:spLocks noChangeShapeType="1"/>
          </p:cNvSpPr>
          <p:nvPr/>
        </p:nvSpPr>
        <p:spPr bwMode="auto">
          <a:xfrm>
            <a:off x="1752599" y="3411537"/>
            <a:ext cx="7937" cy="2303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197" name="Line 7"/>
          <p:cNvSpPr>
            <a:spLocks noChangeShapeType="1"/>
          </p:cNvSpPr>
          <p:nvPr/>
        </p:nvSpPr>
        <p:spPr bwMode="auto">
          <a:xfrm>
            <a:off x="4343399" y="3487737"/>
            <a:ext cx="7937" cy="2303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19400" y="3944937"/>
            <a:ext cx="450850" cy="306388"/>
            <a:chOff x="2016" y="1488"/>
            <a:chExt cx="284" cy="193"/>
          </a:xfrm>
        </p:grpSpPr>
        <p:sp useBgFill="1">
          <p:nvSpPr>
            <p:cNvPr id="8275" name="Freeform 9"/>
            <p:cNvSpPr>
              <a:spLocks/>
            </p:cNvSpPr>
            <p:nvPr/>
          </p:nvSpPr>
          <p:spPr bwMode="auto">
            <a:xfrm>
              <a:off x="2016" y="1488"/>
              <a:ext cx="241" cy="193"/>
            </a:xfrm>
            <a:custGeom>
              <a:avLst/>
              <a:gdLst>
                <a:gd name="T0" fmla="*/ 0 w 241"/>
                <a:gd name="T1" fmla="*/ 0 h 193"/>
                <a:gd name="T2" fmla="*/ 0 w 241"/>
                <a:gd name="T3" fmla="*/ 192 h 193"/>
                <a:gd name="T4" fmla="*/ 240 w 241"/>
                <a:gd name="T5" fmla="*/ 96 h 193"/>
                <a:gd name="T6" fmla="*/ 0 w 241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193"/>
                <a:gd name="T14" fmla="*/ 241 w 241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193">
                  <a:moveTo>
                    <a:pt x="0" y="0"/>
                  </a:moveTo>
                  <a:lnTo>
                    <a:pt x="0" y="192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 useBgFill="1">
          <p:nvSpPr>
            <p:cNvPr id="8276" name="Oval 10"/>
            <p:cNvSpPr>
              <a:spLocks noChangeArrowheads="1"/>
            </p:cNvSpPr>
            <p:nvPr/>
          </p:nvSpPr>
          <p:spPr bwMode="auto">
            <a:xfrm>
              <a:off x="2260" y="1564"/>
              <a:ext cx="40" cy="40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825750" y="4325937"/>
            <a:ext cx="452437" cy="306388"/>
            <a:chOff x="2020" y="1728"/>
            <a:chExt cx="285" cy="193"/>
          </a:xfrm>
        </p:grpSpPr>
        <p:sp useBgFill="1">
          <p:nvSpPr>
            <p:cNvPr id="8273" name="Freeform 12"/>
            <p:cNvSpPr>
              <a:spLocks/>
            </p:cNvSpPr>
            <p:nvPr/>
          </p:nvSpPr>
          <p:spPr bwMode="auto">
            <a:xfrm>
              <a:off x="2064" y="1728"/>
              <a:ext cx="241" cy="193"/>
            </a:xfrm>
            <a:custGeom>
              <a:avLst/>
              <a:gdLst>
                <a:gd name="T0" fmla="*/ 240 w 241"/>
                <a:gd name="T1" fmla="*/ 0 h 193"/>
                <a:gd name="T2" fmla="*/ 240 w 241"/>
                <a:gd name="T3" fmla="*/ 192 h 193"/>
                <a:gd name="T4" fmla="*/ 0 w 241"/>
                <a:gd name="T5" fmla="*/ 96 h 193"/>
                <a:gd name="T6" fmla="*/ 240 w 241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193"/>
                <a:gd name="T14" fmla="*/ 241 w 241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193">
                  <a:moveTo>
                    <a:pt x="240" y="0"/>
                  </a:moveTo>
                  <a:lnTo>
                    <a:pt x="240" y="192"/>
                  </a:lnTo>
                  <a:lnTo>
                    <a:pt x="0" y="96"/>
                  </a:lnTo>
                  <a:lnTo>
                    <a:pt x="240" y="0"/>
                  </a:lnTo>
                </a:path>
              </a:pathLst>
            </a:custGeom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 useBgFill="1">
          <p:nvSpPr>
            <p:cNvPr id="8274" name="Oval 13"/>
            <p:cNvSpPr>
              <a:spLocks noChangeArrowheads="1"/>
            </p:cNvSpPr>
            <p:nvPr/>
          </p:nvSpPr>
          <p:spPr bwMode="auto">
            <a:xfrm>
              <a:off x="2020" y="1804"/>
              <a:ext cx="40" cy="40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200" name="Freeform 14"/>
          <p:cNvSpPr>
            <a:spLocks/>
          </p:cNvSpPr>
          <p:nvPr/>
        </p:nvSpPr>
        <p:spPr bwMode="auto">
          <a:xfrm>
            <a:off x="3276600" y="4097337"/>
            <a:ext cx="306387" cy="382588"/>
          </a:xfrm>
          <a:custGeom>
            <a:avLst/>
            <a:gdLst>
              <a:gd name="T0" fmla="*/ 0 w 193"/>
              <a:gd name="T1" fmla="*/ 2147483647 h 241"/>
              <a:gd name="T2" fmla="*/ 2147483647 w 193"/>
              <a:gd name="T3" fmla="*/ 2147483647 h 241"/>
              <a:gd name="T4" fmla="*/ 2147483647 w 193"/>
              <a:gd name="T5" fmla="*/ 0 h 241"/>
              <a:gd name="T6" fmla="*/ 0 w 19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41"/>
              <a:gd name="T14" fmla="*/ 193 w 19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41">
                <a:moveTo>
                  <a:pt x="0" y="240"/>
                </a:moveTo>
                <a:lnTo>
                  <a:pt x="192" y="240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81400" y="4287837"/>
            <a:ext cx="763587" cy="381000"/>
            <a:chOff x="2496" y="1704"/>
            <a:chExt cx="481" cy="240"/>
          </a:xfrm>
        </p:grpSpPr>
        <p:sp>
          <p:nvSpPr>
            <p:cNvPr id="8270" name="Freeform 16"/>
            <p:cNvSpPr>
              <a:spLocks/>
            </p:cNvSpPr>
            <p:nvPr/>
          </p:nvSpPr>
          <p:spPr bwMode="auto">
            <a:xfrm>
              <a:off x="2496" y="1704"/>
              <a:ext cx="481" cy="81"/>
            </a:xfrm>
            <a:custGeom>
              <a:avLst/>
              <a:gdLst>
                <a:gd name="T0" fmla="*/ 480 w 481"/>
                <a:gd name="T1" fmla="*/ 0 h 81"/>
                <a:gd name="T2" fmla="*/ 320 w 481"/>
                <a:gd name="T3" fmla="*/ 0 h 81"/>
                <a:gd name="T4" fmla="*/ 320 w 481"/>
                <a:gd name="T5" fmla="*/ 80 h 81"/>
                <a:gd name="T6" fmla="*/ 160 w 481"/>
                <a:gd name="T7" fmla="*/ 80 h 81"/>
                <a:gd name="T8" fmla="*/ 160 w 481"/>
                <a:gd name="T9" fmla="*/ 0 h 81"/>
                <a:gd name="T10" fmla="*/ 0 w 481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81"/>
                <a:gd name="T20" fmla="*/ 481 w 481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81">
                  <a:moveTo>
                    <a:pt x="480" y="0"/>
                  </a:moveTo>
                  <a:lnTo>
                    <a:pt x="320" y="0"/>
                  </a:lnTo>
                  <a:lnTo>
                    <a:pt x="320" y="80"/>
                  </a:lnTo>
                  <a:lnTo>
                    <a:pt x="160" y="80"/>
                  </a:lnTo>
                  <a:lnTo>
                    <a:pt x="160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71" name="Line 17"/>
            <p:cNvSpPr>
              <a:spLocks noChangeShapeType="1"/>
            </p:cNvSpPr>
            <p:nvPr/>
          </p:nvSpPr>
          <p:spPr bwMode="auto">
            <a:xfrm flipH="1">
              <a:off x="2656" y="182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72" name="Line 18"/>
            <p:cNvSpPr>
              <a:spLocks noChangeShapeType="1"/>
            </p:cNvSpPr>
            <p:nvPr/>
          </p:nvSpPr>
          <p:spPr bwMode="auto">
            <a:xfrm>
              <a:off x="2736" y="18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202" name="Freeform 19"/>
          <p:cNvSpPr>
            <a:spLocks/>
          </p:cNvSpPr>
          <p:nvPr/>
        </p:nvSpPr>
        <p:spPr bwMode="auto">
          <a:xfrm>
            <a:off x="2514600" y="4097337"/>
            <a:ext cx="306387" cy="382588"/>
          </a:xfrm>
          <a:custGeom>
            <a:avLst/>
            <a:gdLst>
              <a:gd name="T0" fmla="*/ 2147483647 w 193"/>
              <a:gd name="T1" fmla="*/ 2147483647 h 241"/>
              <a:gd name="T2" fmla="*/ 0 w 193"/>
              <a:gd name="T3" fmla="*/ 2147483647 h 241"/>
              <a:gd name="T4" fmla="*/ 0 w 193"/>
              <a:gd name="T5" fmla="*/ 0 h 241"/>
              <a:gd name="T6" fmla="*/ 2147483647 w 19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41"/>
              <a:gd name="T14" fmla="*/ 193 w 19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41">
                <a:moveTo>
                  <a:pt x="192" y="240"/>
                </a:moveTo>
                <a:lnTo>
                  <a:pt x="0" y="240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752600" y="4287837"/>
            <a:ext cx="763587" cy="381000"/>
            <a:chOff x="1344" y="1704"/>
            <a:chExt cx="481" cy="240"/>
          </a:xfrm>
        </p:grpSpPr>
        <p:sp>
          <p:nvSpPr>
            <p:cNvPr id="8267" name="Freeform 21"/>
            <p:cNvSpPr>
              <a:spLocks/>
            </p:cNvSpPr>
            <p:nvPr/>
          </p:nvSpPr>
          <p:spPr bwMode="auto">
            <a:xfrm>
              <a:off x="1344" y="1704"/>
              <a:ext cx="481" cy="81"/>
            </a:xfrm>
            <a:custGeom>
              <a:avLst/>
              <a:gdLst>
                <a:gd name="T0" fmla="*/ 0 w 481"/>
                <a:gd name="T1" fmla="*/ 0 h 81"/>
                <a:gd name="T2" fmla="*/ 160 w 481"/>
                <a:gd name="T3" fmla="*/ 0 h 81"/>
                <a:gd name="T4" fmla="*/ 160 w 481"/>
                <a:gd name="T5" fmla="*/ 80 h 81"/>
                <a:gd name="T6" fmla="*/ 320 w 481"/>
                <a:gd name="T7" fmla="*/ 80 h 81"/>
                <a:gd name="T8" fmla="*/ 320 w 481"/>
                <a:gd name="T9" fmla="*/ 0 h 81"/>
                <a:gd name="T10" fmla="*/ 480 w 481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81"/>
                <a:gd name="T20" fmla="*/ 481 w 481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81">
                  <a:moveTo>
                    <a:pt x="0" y="0"/>
                  </a:moveTo>
                  <a:lnTo>
                    <a:pt x="160" y="0"/>
                  </a:lnTo>
                  <a:lnTo>
                    <a:pt x="160" y="80"/>
                  </a:lnTo>
                  <a:lnTo>
                    <a:pt x="320" y="80"/>
                  </a:lnTo>
                  <a:lnTo>
                    <a:pt x="320" y="0"/>
                  </a:lnTo>
                  <a:lnTo>
                    <a:pt x="4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68" name="Line 22"/>
            <p:cNvSpPr>
              <a:spLocks noChangeShapeType="1"/>
            </p:cNvSpPr>
            <p:nvPr/>
          </p:nvSpPr>
          <p:spPr bwMode="auto">
            <a:xfrm>
              <a:off x="1504" y="182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69" name="Line 23"/>
            <p:cNvSpPr>
              <a:spLocks noChangeShapeType="1"/>
            </p:cNvSpPr>
            <p:nvPr/>
          </p:nvSpPr>
          <p:spPr bwMode="auto">
            <a:xfrm>
              <a:off x="1584" y="18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204" name="Line 24"/>
          <p:cNvSpPr>
            <a:spLocks noChangeShapeType="1"/>
          </p:cNvSpPr>
          <p:nvPr/>
        </p:nvSpPr>
        <p:spPr bwMode="auto">
          <a:xfrm>
            <a:off x="1143000" y="4783137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05" name="Line 25"/>
          <p:cNvSpPr>
            <a:spLocks noChangeShapeType="1"/>
          </p:cNvSpPr>
          <p:nvPr/>
        </p:nvSpPr>
        <p:spPr bwMode="auto">
          <a:xfrm>
            <a:off x="2133600" y="4630737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06" name="Line 26"/>
          <p:cNvSpPr>
            <a:spLocks noChangeShapeType="1"/>
          </p:cNvSpPr>
          <p:nvPr/>
        </p:nvSpPr>
        <p:spPr bwMode="auto">
          <a:xfrm>
            <a:off x="3962400" y="4630737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07" name="Oval 27"/>
          <p:cNvSpPr>
            <a:spLocks noChangeArrowheads="1"/>
          </p:cNvSpPr>
          <p:nvPr/>
        </p:nvSpPr>
        <p:spPr bwMode="auto">
          <a:xfrm>
            <a:off x="4311650" y="42560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08" name="Oval 28"/>
          <p:cNvSpPr>
            <a:spLocks noChangeArrowheads="1"/>
          </p:cNvSpPr>
          <p:nvPr/>
        </p:nvSpPr>
        <p:spPr bwMode="auto">
          <a:xfrm>
            <a:off x="3549650" y="42560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09" name="Oval 29"/>
          <p:cNvSpPr>
            <a:spLocks noChangeArrowheads="1"/>
          </p:cNvSpPr>
          <p:nvPr/>
        </p:nvSpPr>
        <p:spPr bwMode="auto">
          <a:xfrm>
            <a:off x="2482850" y="42560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10" name="Oval 30"/>
          <p:cNvSpPr>
            <a:spLocks noChangeArrowheads="1"/>
          </p:cNvSpPr>
          <p:nvPr/>
        </p:nvSpPr>
        <p:spPr bwMode="auto">
          <a:xfrm>
            <a:off x="1720850" y="42560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11" name="Oval 31"/>
          <p:cNvSpPr>
            <a:spLocks noChangeArrowheads="1"/>
          </p:cNvSpPr>
          <p:nvPr/>
        </p:nvSpPr>
        <p:spPr bwMode="auto">
          <a:xfrm>
            <a:off x="2101850" y="47513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12" name="Oval 32"/>
          <p:cNvSpPr>
            <a:spLocks noChangeArrowheads="1"/>
          </p:cNvSpPr>
          <p:nvPr/>
        </p:nvSpPr>
        <p:spPr bwMode="auto">
          <a:xfrm>
            <a:off x="3930650" y="47513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13" name="Rectangle 33"/>
          <p:cNvSpPr>
            <a:spLocks noChangeArrowheads="1"/>
          </p:cNvSpPr>
          <p:nvPr/>
        </p:nvSpPr>
        <p:spPr bwMode="auto">
          <a:xfrm>
            <a:off x="2270125" y="3408362"/>
            <a:ext cx="1524456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 smtClean="0">
                <a:latin typeface="+mn-lt"/>
              </a:rPr>
              <a:t>6T </a:t>
            </a:r>
            <a:r>
              <a:rPr lang="en-US" sz="1800" dirty="0">
                <a:latin typeface="+mn-lt"/>
              </a:rPr>
              <a:t>SRAM Cell</a:t>
            </a:r>
          </a:p>
        </p:txBody>
      </p:sp>
      <p:sp>
        <p:nvSpPr>
          <p:cNvPr id="8214" name="Rectangle 34"/>
          <p:cNvSpPr>
            <a:spLocks noChangeArrowheads="1"/>
          </p:cNvSpPr>
          <p:nvPr/>
        </p:nvSpPr>
        <p:spPr bwMode="auto">
          <a:xfrm>
            <a:off x="16146" y="4932362"/>
            <a:ext cx="1185320" cy="31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 smtClean="0">
                <a:latin typeface="+mn-lt"/>
              </a:rPr>
              <a:t>Wordline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N</a:t>
            </a:r>
          </a:p>
        </p:txBody>
      </p:sp>
      <p:sp>
        <p:nvSpPr>
          <p:cNvPr id="8217" name="Line 37"/>
          <p:cNvSpPr>
            <a:spLocks noChangeShapeType="1"/>
          </p:cNvSpPr>
          <p:nvPr/>
        </p:nvSpPr>
        <p:spPr bwMode="auto">
          <a:xfrm flipV="1">
            <a:off x="533400" y="4783137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27337" y="4551362"/>
            <a:ext cx="1288814" cy="647074"/>
            <a:chOff x="2827337" y="4551362"/>
            <a:chExt cx="1288814" cy="647074"/>
          </a:xfrm>
        </p:grpSpPr>
        <p:sp>
          <p:nvSpPr>
            <p:cNvPr id="8221" name="Rectangle 41"/>
            <p:cNvSpPr>
              <a:spLocks noChangeArrowheads="1"/>
            </p:cNvSpPr>
            <p:nvPr/>
          </p:nvSpPr>
          <p:spPr bwMode="auto">
            <a:xfrm>
              <a:off x="2827337" y="4856162"/>
              <a:ext cx="1288814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>
                  <a:latin typeface="+mn-lt"/>
                </a:rPr>
                <a:t>access FETs</a:t>
              </a:r>
            </a:p>
          </p:txBody>
        </p:sp>
        <p:sp>
          <p:nvSpPr>
            <p:cNvPr id="8222" name="Line 42"/>
            <p:cNvSpPr>
              <a:spLocks noChangeShapeType="1"/>
            </p:cNvSpPr>
            <p:nvPr/>
          </p:nvSpPr>
          <p:spPr bwMode="auto">
            <a:xfrm flipV="1">
              <a:off x="3284537" y="4551362"/>
              <a:ext cx="6096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3" name="Rectangle 34"/>
          <p:cNvSpPr>
            <a:spLocks noChangeArrowheads="1"/>
          </p:cNvSpPr>
          <p:nvPr/>
        </p:nvSpPr>
        <p:spPr bwMode="auto">
          <a:xfrm>
            <a:off x="1405559" y="3048000"/>
            <a:ext cx="692498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 smtClean="0">
                <a:latin typeface="+mn-lt"/>
              </a:rPr>
              <a:t>bitline</a:t>
            </a:r>
            <a:endParaRPr lang="en-US" sz="1600" dirty="0">
              <a:latin typeface="+mn-lt"/>
            </a:endParaRPr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3973466" y="3048000"/>
            <a:ext cx="692498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 smtClean="0">
                <a:latin typeface="+mn-lt"/>
              </a:rPr>
              <a:t>bitline</a:t>
            </a:r>
            <a:endParaRPr lang="en-US" sz="1600" dirty="0">
              <a:latin typeface="+mn-lt"/>
            </a:endParaRPr>
          </a:p>
        </p:txBody>
      </p:sp>
      <p:sp>
        <p:nvSpPr>
          <p:cNvPr id="85" name="Line 24"/>
          <p:cNvSpPr>
            <a:spLocks noChangeShapeType="1"/>
          </p:cNvSpPr>
          <p:nvPr/>
        </p:nvSpPr>
        <p:spPr bwMode="auto">
          <a:xfrm>
            <a:off x="4083050" y="309562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15000" y="2590800"/>
            <a:ext cx="2906762" cy="2592388"/>
            <a:chOff x="5715000" y="2590800"/>
            <a:chExt cx="2906762" cy="2592388"/>
          </a:xfrm>
        </p:grpSpPr>
        <p:grpSp>
          <p:nvGrpSpPr>
            <p:cNvPr id="6" name="Group 96"/>
            <p:cNvGrpSpPr/>
            <p:nvPr/>
          </p:nvGrpSpPr>
          <p:grpSpPr>
            <a:xfrm>
              <a:off x="6372231" y="3656012"/>
              <a:ext cx="1068387" cy="687388"/>
              <a:chOff x="6858000" y="1751012"/>
              <a:chExt cx="1068387" cy="687388"/>
            </a:xfrm>
          </p:grpSpPr>
          <p:grpSp>
            <p:nvGrpSpPr>
              <p:cNvPr id="7" name="Group 8"/>
              <p:cNvGrpSpPr>
                <a:grpSpLocks/>
              </p:cNvGrpSpPr>
              <p:nvPr/>
            </p:nvGrpSpPr>
            <p:grpSpPr bwMode="auto">
              <a:xfrm>
                <a:off x="7162800" y="1751012"/>
                <a:ext cx="450850" cy="306388"/>
                <a:chOff x="2016" y="1488"/>
                <a:chExt cx="284" cy="193"/>
              </a:xfrm>
            </p:grpSpPr>
            <p:sp useBgFill="1">
              <p:nvSpPr>
                <p:cNvPr id="88" name="Freeform 9"/>
                <p:cNvSpPr>
                  <a:spLocks/>
                </p:cNvSpPr>
                <p:nvPr/>
              </p:nvSpPr>
              <p:spPr bwMode="auto">
                <a:xfrm>
                  <a:off x="2016" y="1488"/>
                  <a:ext cx="241" cy="193"/>
                </a:xfrm>
                <a:custGeom>
                  <a:avLst/>
                  <a:gdLst>
                    <a:gd name="T0" fmla="*/ 0 w 241"/>
                    <a:gd name="T1" fmla="*/ 0 h 193"/>
                    <a:gd name="T2" fmla="*/ 0 w 241"/>
                    <a:gd name="T3" fmla="*/ 192 h 193"/>
                    <a:gd name="T4" fmla="*/ 240 w 241"/>
                    <a:gd name="T5" fmla="*/ 96 h 193"/>
                    <a:gd name="T6" fmla="*/ 0 w 241"/>
                    <a:gd name="T7" fmla="*/ 0 h 1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193"/>
                    <a:gd name="T14" fmla="*/ 241 w 241"/>
                    <a:gd name="T15" fmla="*/ 193 h 1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193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240" y="96"/>
                      </a:lnTo>
                      <a:lnTo>
                        <a:pt x="0" y="0"/>
                      </a:lnTo>
                    </a:path>
                  </a:pathLst>
                </a:custGeom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 useBgFill="1">
              <p:nvSpPr>
                <p:cNvPr id="89" name="Oval 10"/>
                <p:cNvSpPr>
                  <a:spLocks noChangeArrowheads="1"/>
                </p:cNvSpPr>
                <p:nvPr/>
              </p:nvSpPr>
              <p:spPr bwMode="auto">
                <a:xfrm>
                  <a:off x="2260" y="1564"/>
                  <a:ext cx="40" cy="40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7169150" y="2132012"/>
                <a:ext cx="452437" cy="306388"/>
                <a:chOff x="2020" y="1728"/>
                <a:chExt cx="285" cy="193"/>
              </a:xfrm>
            </p:grpSpPr>
            <p:sp useBgFill="1">
              <p:nvSpPr>
                <p:cNvPr id="91" name="Freeform 12"/>
                <p:cNvSpPr>
                  <a:spLocks/>
                </p:cNvSpPr>
                <p:nvPr/>
              </p:nvSpPr>
              <p:spPr bwMode="auto">
                <a:xfrm>
                  <a:off x="2064" y="1728"/>
                  <a:ext cx="241" cy="193"/>
                </a:xfrm>
                <a:custGeom>
                  <a:avLst/>
                  <a:gdLst>
                    <a:gd name="T0" fmla="*/ 240 w 241"/>
                    <a:gd name="T1" fmla="*/ 0 h 193"/>
                    <a:gd name="T2" fmla="*/ 240 w 241"/>
                    <a:gd name="T3" fmla="*/ 192 h 193"/>
                    <a:gd name="T4" fmla="*/ 0 w 241"/>
                    <a:gd name="T5" fmla="*/ 96 h 193"/>
                    <a:gd name="T6" fmla="*/ 240 w 241"/>
                    <a:gd name="T7" fmla="*/ 0 h 1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193"/>
                    <a:gd name="T14" fmla="*/ 241 w 241"/>
                    <a:gd name="T15" fmla="*/ 193 h 1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193">
                      <a:moveTo>
                        <a:pt x="240" y="0"/>
                      </a:moveTo>
                      <a:lnTo>
                        <a:pt x="240" y="192"/>
                      </a:lnTo>
                      <a:lnTo>
                        <a:pt x="0" y="96"/>
                      </a:lnTo>
                      <a:lnTo>
                        <a:pt x="240" y="0"/>
                      </a:lnTo>
                    </a:path>
                  </a:pathLst>
                </a:custGeom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 useBgFill="1">
              <p:nvSpPr>
                <p:cNvPr id="92" name="Oval 13"/>
                <p:cNvSpPr>
                  <a:spLocks noChangeArrowheads="1"/>
                </p:cNvSpPr>
                <p:nvPr/>
              </p:nvSpPr>
              <p:spPr bwMode="auto">
                <a:xfrm>
                  <a:off x="2020" y="1804"/>
                  <a:ext cx="40" cy="40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3" name="Freeform 14"/>
              <p:cNvSpPr>
                <a:spLocks/>
              </p:cNvSpPr>
              <p:nvPr/>
            </p:nvSpPr>
            <p:spPr bwMode="auto">
              <a:xfrm>
                <a:off x="7620000" y="1903412"/>
                <a:ext cx="306387" cy="382588"/>
              </a:xfrm>
              <a:custGeom>
                <a:avLst/>
                <a:gdLst>
                  <a:gd name="T0" fmla="*/ 0 w 193"/>
                  <a:gd name="T1" fmla="*/ 2147483647 h 241"/>
                  <a:gd name="T2" fmla="*/ 2147483647 w 193"/>
                  <a:gd name="T3" fmla="*/ 2147483647 h 241"/>
                  <a:gd name="T4" fmla="*/ 2147483647 w 193"/>
                  <a:gd name="T5" fmla="*/ 0 h 241"/>
                  <a:gd name="T6" fmla="*/ 0 w 19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3"/>
                  <a:gd name="T13" fmla="*/ 0 h 241"/>
                  <a:gd name="T14" fmla="*/ 193 w 19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3" h="241">
                    <a:moveTo>
                      <a:pt x="0" y="240"/>
                    </a:moveTo>
                    <a:lnTo>
                      <a:pt x="192" y="240"/>
                    </a:lnTo>
                    <a:lnTo>
                      <a:pt x="192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4" name="Freeform 19"/>
              <p:cNvSpPr>
                <a:spLocks/>
              </p:cNvSpPr>
              <p:nvPr/>
            </p:nvSpPr>
            <p:spPr bwMode="auto">
              <a:xfrm>
                <a:off x="6858000" y="1903412"/>
                <a:ext cx="306387" cy="382588"/>
              </a:xfrm>
              <a:custGeom>
                <a:avLst/>
                <a:gdLst>
                  <a:gd name="T0" fmla="*/ 2147483647 w 193"/>
                  <a:gd name="T1" fmla="*/ 2147483647 h 241"/>
                  <a:gd name="T2" fmla="*/ 0 w 193"/>
                  <a:gd name="T3" fmla="*/ 2147483647 h 241"/>
                  <a:gd name="T4" fmla="*/ 0 w 193"/>
                  <a:gd name="T5" fmla="*/ 0 h 241"/>
                  <a:gd name="T6" fmla="*/ 2147483647 w 19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3"/>
                  <a:gd name="T13" fmla="*/ 0 h 241"/>
                  <a:gd name="T14" fmla="*/ 193 w 19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3" h="241">
                    <a:moveTo>
                      <a:pt x="192" y="240"/>
                    </a:moveTo>
                    <a:lnTo>
                      <a:pt x="0" y="240"/>
                    </a:ln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97"/>
            <p:cNvGrpSpPr/>
            <p:nvPr/>
          </p:nvGrpSpPr>
          <p:grpSpPr>
            <a:xfrm>
              <a:off x="6372231" y="4495800"/>
              <a:ext cx="1068387" cy="687388"/>
              <a:chOff x="6858000" y="1751012"/>
              <a:chExt cx="1068387" cy="687388"/>
            </a:xfrm>
          </p:grpSpPr>
          <p:grpSp>
            <p:nvGrpSpPr>
              <p:cNvPr id="10" name="Group 8"/>
              <p:cNvGrpSpPr>
                <a:grpSpLocks/>
              </p:cNvGrpSpPr>
              <p:nvPr/>
            </p:nvGrpSpPr>
            <p:grpSpPr bwMode="auto">
              <a:xfrm>
                <a:off x="7162800" y="1751012"/>
                <a:ext cx="450850" cy="306388"/>
                <a:chOff x="2016" y="1488"/>
                <a:chExt cx="284" cy="193"/>
              </a:xfrm>
            </p:grpSpPr>
            <p:sp useBgFill="1">
              <p:nvSpPr>
                <p:cNvPr id="105" name="Freeform 9"/>
                <p:cNvSpPr>
                  <a:spLocks/>
                </p:cNvSpPr>
                <p:nvPr/>
              </p:nvSpPr>
              <p:spPr bwMode="auto">
                <a:xfrm>
                  <a:off x="2016" y="1488"/>
                  <a:ext cx="241" cy="193"/>
                </a:xfrm>
                <a:custGeom>
                  <a:avLst/>
                  <a:gdLst>
                    <a:gd name="T0" fmla="*/ 0 w 241"/>
                    <a:gd name="T1" fmla="*/ 0 h 193"/>
                    <a:gd name="T2" fmla="*/ 0 w 241"/>
                    <a:gd name="T3" fmla="*/ 192 h 193"/>
                    <a:gd name="T4" fmla="*/ 240 w 241"/>
                    <a:gd name="T5" fmla="*/ 96 h 193"/>
                    <a:gd name="T6" fmla="*/ 0 w 241"/>
                    <a:gd name="T7" fmla="*/ 0 h 1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193"/>
                    <a:gd name="T14" fmla="*/ 241 w 241"/>
                    <a:gd name="T15" fmla="*/ 193 h 1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193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240" y="96"/>
                      </a:lnTo>
                      <a:lnTo>
                        <a:pt x="0" y="0"/>
                      </a:lnTo>
                    </a:path>
                  </a:pathLst>
                </a:custGeom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 useBgFill="1">
              <p:nvSpPr>
                <p:cNvPr id="106" name="Oval 10"/>
                <p:cNvSpPr>
                  <a:spLocks noChangeArrowheads="1"/>
                </p:cNvSpPr>
                <p:nvPr/>
              </p:nvSpPr>
              <p:spPr bwMode="auto">
                <a:xfrm>
                  <a:off x="2260" y="1564"/>
                  <a:ext cx="40" cy="40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11" name="Group 11"/>
              <p:cNvGrpSpPr>
                <a:grpSpLocks/>
              </p:cNvGrpSpPr>
              <p:nvPr/>
            </p:nvGrpSpPr>
            <p:grpSpPr bwMode="auto">
              <a:xfrm>
                <a:off x="7169150" y="2132012"/>
                <a:ext cx="452437" cy="306388"/>
                <a:chOff x="2020" y="1728"/>
                <a:chExt cx="285" cy="193"/>
              </a:xfrm>
            </p:grpSpPr>
            <p:sp useBgFill="1">
              <p:nvSpPr>
                <p:cNvPr id="103" name="Freeform 12"/>
                <p:cNvSpPr>
                  <a:spLocks/>
                </p:cNvSpPr>
                <p:nvPr/>
              </p:nvSpPr>
              <p:spPr bwMode="auto">
                <a:xfrm>
                  <a:off x="2064" y="1728"/>
                  <a:ext cx="241" cy="193"/>
                </a:xfrm>
                <a:custGeom>
                  <a:avLst/>
                  <a:gdLst>
                    <a:gd name="T0" fmla="*/ 240 w 241"/>
                    <a:gd name="T1" fmla="*/ 0 h 193"/>
                    <a:gd name="T2" fmla="*/ 240 w 241"/>
                    <a:gd name="T3" fmla="*/ 192 h 193"/>
                    <a:gd name="T4" fmla="*/ 0 w 241"/>
                    <a:gd name="T5" fmla="*/ 96 h 193"/>
                    <a:gd name="T6" fmla="*/ 240 w 241"/>
                    <a:gd name="T7" fmla="*/ 0 h 1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193"/>
                    <a:gd name="T14" fmla="*/ 241 w 241"/>
                    <a:gd name="T15" fmla="*/ 193 h 1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193">
                      <a:moveTo>
                        <a:pt x="240" y="0"/>
                      </a:moveTo>
                      <a:lnTo>
                        <a:pt x="240" y="192"/>
                      </a:lnTo>
                      <a:lnTo>
                        <a:pt x="0" y="96"/>
                      </a:lnTo>
                      <a:lnTo>
                        <a:pt x="240" y="0"/>
                      </a:lnTo>
                    </a:path>
                  </a:pathLst>
                </a:custGeom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 useBgFill="1">
              <p:nvSpPr>
                <p:cNvPr id="104" name="Oval 13"/>
                <p:cNvSpPr>
                  <a:spLocks noChangeArrowheads="1"/>
                </p:cNvSpPr>
                <p:nvPr/>
              </p:nvSpPr>
              <p:spPr bwMode="auto">
                <a:xfrm>
                  <a:off x="2020" y="1804"/>
                  <a:ext cx="40" cy="40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01" name="Freeform 14"/>
              <p:cNvSpPr>
                <a:spLocks/>
              </p:cNvSpPr>
              <p:nvPr/>
            </p:nvSpPr>
            <p:spPr bwMode="auto">
              <a:xfrm>
                <a:off x="7620000" y="1903412"/>
                <a:ext cx="306387" cy="382588"/>
              </a:xfrm>
              <a:custGeom>
                <a:avLst/>
                <a:gdLst>
                  <a:gd name="T0" fmla="*/ 0 w 193"/>
                  <a:gd name="T1" fmla="*/ 2147483647 h 241"/>
                  <a:gd name="T2" fmla="*/ 2147483647 w 193"/>
                  <a:gd name="T3" fmla="*/ 2147483647 h 241"/>
                  <a:gd name="T4" fmla="*/ 2147483647 w 193"/>
                  <a:gd name="T5" fmla="*/ 0 h 241"/>
                  <a:gd name="T6" fmla="*/ 0 w 19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3"/>
                  <a:gd name="T13" fmla="*/ 0 h 241"/>
                  <a:gd name="T14" fmla="*/ 193 w 19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3" h="241">
                    <a:moveTo>
                      <a:pt x="0" y="240"/>
                    </a:moveTo>
                    <a:lnTo>
                      <a:pt x="192" y="240"/>
                    </a:lnTo>
                    <a:lnTo>
                      <a:pt x="192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02" name="Freeform 19"/>
              <p:cNvSpPr>
                <a:spLocks/>
              </p:cNvSpPr>
              <p:nvPr/>
            </p:nvSpPr>
            <p:spPr bwMode="auto">
              <a:xfrm>
                <a:off x="6858000" y="1903412"/>
                <a:ext cx="306387" cy="382588"/>
              </a:xfrm>
              <a:custGeom>
                <a:avLst/>
                <a:gdLst>
                  <a:gd name="T0" fmla="*/ 2147483647 w 193"/>
                  <a:gd name="T1" fmla="*/ 2147483647 h 241"/>
                  <a:gd name="T2" fmla="*/ 0 w 193"/>
                  <a:gd name="T3" fmla="*/ 2147483647 h 241"/>
                  <a:gd name="T4" fmla="*/ 0 w 193"/>
                  <a:gd name="T5" fmla="*/ 0 h 241"/>
                  <a:gd name="T6" fmla="*/ 2147483647 w 19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3"/>
                  <a:gd name="T13" fmla="*/ 0 h 241"/>
                  <a:gd name="T14" fmla="*/ 193 w 19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3" h="241">
                    <a:moveTo>
                      <a:pt x="192" y="240"/>
                    </a:moveTo>
                    <a:lnTo>
                      <a:pt x="0" y="240"/>
                    </a:ln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07" name="Rectangle 33"/>
            <p:cNvSpPr>
              <a:spLocks noChangeArrowheads="1"/>
            </p:cNvSpPr>
            <p:nvPr/>
          </p:nvSpPr>
          <p:spPr bwMode="auto">
            <a:xfrm>
              <a:off x="5762631" y="3838575"/>
              <a:ext cx="578685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dirty="0" err="1" smtClean="0">
                  <a:latin typeface="+mn-lt"/>
                </a:rPr>
                <a:t>Vdd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08" name="Rectangle 33"/>
            <p:cNvSpPr>
              <a:spLocks noChangeArrowheads="1"/>
            </p:cNvSpPr>
            <p:nvPr/>
          </p:nvSpPr>
          <p:spPr bwMode="auto">
            <a:xfrm>
              <a:off x="5715000" y="4667876"/>
              <a:ext cx="710131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dirty="0" smtClean="0">
                  <a:latin typeface="+mn-lt"/>
                </a:rPr>
                <a:t>GND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09" name="Rectangle 33"/>
            <p:cNvSpPr>
              <a:spLocks noChangeArrowheads="1"/>
            </p:cNvSpPr>
            <p:nvPr/>
          </p:nvSpPr>
          <p:spPr bwMode="auto">
            <a:xfrm>
              <a:off x="7431245" y="3848726"/>
              <a:ext cx="710131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 smtClean="0">
                  <a:latin typeface="+mn-lt"/>
                </a:rPr>
                <a:t>GND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10" name="Rectangle 33"/>
            <p:cNvSpPr>
              <a:spLocks noChangeArrowheads="1"/>
            </p:cNvSpPr>
            <p:nvPr/>
          </p:nvSpPr>
          <p:spPr bwMode="auto">
            <a:xfrm>
              <a:off x="7431245" y="4686926"/>
              <a:ext cx="578685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 err="1" smtClean="0">
                  <a:latin typeface="+mn-lt"/>
                </a:rPr>
                <a:t>Vdd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910167" y="2590800"/>
              <a:ext cx="20999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+mn-lt"/>
                </a:rPr>
                <a:t>Bistable</a:t>
              </a:r>
              <a:r>
                <a:rPr lang="en-US" sz="2000" dirty="0" smtClean="0">
                  <a:latin typeface="+mn-lt"/>
                </a:rPr>
                <a:t> element</a:t>
              </a:r>
            </a:p>
            <a:p>
              <a:pPr algn="ctr"/>
              <a:r>
                <a:rPr lang="en-US" sz="2000" dirty="0" smtClean="0">
                  <a:latin typeface="+mn-lt"/>
                </a:rPr>
                <a:t>(two stable states)</a:t>
              </a:r>
              <a:br>
                <a:rPr lang="en-US" sz="2000" dirty="0" smtClean="0">
                  <a:latin typeface="+mn-lt"/>
                </a:rPr>
              </a:br>
              <a:r>
                <a:rPr lang="en-US" sz="2000" dirty="0" smtClean="0">
                  <a:latin typeface="+mn-lt"/>
                </a:rPr>
                <a:t>stores a single bit</a:t>
              </a:r>
            </a:p>
          </p:txBody>
        </p:sp>
        <p:sp>
          <p:nvSpPr>
            <p:cNvPr id="112" name="Rectangle 33"/>
            <p:cNvSpPr>
              <a:spLocks noChangeArrowheads="1"/>
            </p:cNvSpPr>
            <p:nvPr/>
          </p:nvSpPr>
          <p:spPr bwMode="auto">
            <a:xfrm>
              <a:off x="8124831" y="3848726"/>
              <a:ext cx="496931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 smtClean="0">
                  <a:latin typeface="+mn-lt"/>
                </a:rPr>
                <a:t>“1”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8124831" y="4686926"/>
              <a:ext cx="496931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 smtClean="0">
                  <a:latin typeface="+mn-lt"/>
                </a:rPr>
                <a:t>“0”</a:t>
              </a:r>
              <a:endParaRPr lang="en-US" sz="18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Read</a:t>
            </a:r>
            <a:endParaRPr lang="en-US" dirty="0"/>
          </a:p>
        </p:txBody>
      </p:sp>
      <p:sp>
        <p:nvSpPr>
          <p:cNvPr id="304" name="Content Placeholder 303"/>
          <p:cNvSpPr>
            <a:spLocks noGrp="1"/>
          </p:cNvSpPr>
          <p:nvPr>
            <p:ph sz="quarter" idx="1"/>
          </p:nvPr>
        </p:nvSpPr>
        <p:spPr>
          <a:xfrm>
            <a:off x="4724400" y="1066800"/>
            <a:ext cx="41910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Drivers </a:t>
            </a:r>
            <a:r>
              <a:rPr lang="en-US" dirty="0" err="1" smtClean="0"/>
              <a:t>precharge</a:t>
            </a:r>
            <a:r>
              <a:rPr lang="en-US" dirty="0" smtClean="0"/>
              <a:t> all </a:t>
            </a:r>
            <a:r>
              <a:rPr lang="en-US" dirty="0" err="1" smtClean="0"/>
              <a:t>bitlines</a:t>
            </a:r>
            <a:r>
              <a:rPr lang="en-US" dirty="0" smtClean="0"/>
              <a:t> to </a:t>
            </a:r>
            <a:r>
              <a:rPr lang="en-US" dirty="0" err="1" smtClean="0"/>
              <a:t>Vdd</a:t>
            </a:r>
            <a:r>
              <a:rPr lang="en-US" dirty="0" smtClean="0"/>
              <a:t> (1), and leave them floating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Address decoder activates one </a:t>
            </a:r>
            <a:r>
              <a:rPr lang="en-US" dirty="0" err="1" smtClean="0"/>
              <a:t>wordline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cell in the activated word slowly pulls down one of the </a:t>
            </a:r>
            <a:r>
              <a:rPr lang="en-US" dirty="0" err="1" smtClean="0"/>
              <a:t>bitlines</a:t>
            </a:r>
            <a:r>
              <a:rPr lang="en-US" dirty="0" smtClean="0"/>
              <a:t> to GND (0)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Sense amplifiers sense change in </a:t>
            </a:r>
            <a:r>
              <a:rPr lang="en-US" dirty="0" err="1" smtClean="0"/>
              <a:t>bitline</a:t>
            </a:r>
            <a:r>
              <a:rPr lang="en-US" dirty="0" smtClean="0"/>
              <a:t> voltages, producing output data</a:t>
            </a:r>
          </a:p>
        </p:txBody>
      </p:sp>
      <p:grpSp>
        <p:nvGrpSpPr>
          <p:cNvPr id="4" name="Group 333"/>
          <p:cNvGrpSpPr/>
          <p:nvPr/>
        </p:nvGrpSpPr>
        <p:grpSpPr>
          <a:xfrm>
            <a:off x="454025" y="1219200"/>
            <a:ext cx="3581400" cy="2590800"/>
            <a:chOff x="914400" y="1219200"/>
            <a:chExt cx="6553200" cy="4953000"/>
          </a:xfrm>
        </p:grpSpPr>
        <p:sp>
          <p:nvSpPr>
            <p:cNvPr id="7" name="Trapezoid 6"/>
            <p:cNvSpPr/>
            <p:nvPr/>
          </p:nvSpPr>
          <p:spPr>
            <a:xfrm rot="16200000">
              <a:off x="-190500" y="3390901"/>
              <a:ext cx="3581400" cy="304800"/>
            </a:xfrm>
            <a:prstGeom prst="trapezoid">
              <a:avLst>
                <a:gd name="adj" fmla="val 565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914400" y="3581400"/>
              <a:ext cx="5334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52"/>
            <p:cNvGrpSpPr/>
            <p:nvPr/>
          </p:nvGrpSpPr>
          <p:grpSpPr>
            <a:xfrm>
              <a:off x="1752600" y="1943099"/>
              <a:ext cx="5715000" cy="3200400"/>
              <a:chOff x="1828800" y="1828800"/>
              <a:chExt cx="4800600" cy="3200400"/>
            </a:xfrm>
          </p:grpSpPr>
          <p:cxnSp>
            <p:nvCxnSpPr>
              <p:cNvPr id="296" name="Straight Arrow Connector 295"/>
              <p:cNvCxnSpPr/>
              <p:nvPr/>
            </p:nvCxnSpPr>
            <p:spPr>
              <a:xfrm>
                <a:off x="1828800" y="22860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>
                <a:off x="1828800" y="27432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/>
              <p:nvPr/>
            </p:nvCxnSpPr>
            <p:spPr>
              <a:xfrm>
                <a:off x="1828800" y="32004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/>
              <p:cNvCxnSpPr/>
              <p:nvPr/>
            </p:nvCxnSpPr>
            <p:spPr>
              <a:xfrm>
                <a:off x="1828800" y="36576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/>
              <p:nvPr/>
            </p:nvCxnSpPr>
            <p:spPr>
              <a:xfrm>
                <a:off x="1828800" y="41148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>
                <a:off x="1828800" y="45720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/>
              <p:nvPr/>
            </p:nvCxnSpPr>
            <p:spPr>
              <a:xfrm>
                <a:off x="1828800" y="50292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129"/>
              <p:cNvCxnSpPr/>
              <p:nvPr/>
            </p:nvCxnSpPr>
            <p:spPr>
              <a:xfrm>
                <a:off x="1828800" y="18288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51"/>
            <p:cNvGrpSpPr/>
            <p:nvPr/>
          </p:nvGrpSpPr>
          <p:grpSpPr>
            <a:xfrm rot="16200000">
              <a:off x="2305050" y="1047751"/>
              <a:ext cx="4076700" cy="4724400"/>
              <a:chOff x="1981200" y="1981200"/>
              <a:chExt cx="4800600" cy="2286000"/>
            </a:xfrm>
          </p:grpSpPr>
          <p:cxnSp>
            <p:nvCxnSpPr>
              <p:cNvPr id="290" name="Straight Arrow Connector 289"/>
              <p:cNvCxnSpPr/>
              <p:nvPr/>
            </p:nvCxnSpPr>
            <p:spPr>
              <a:xfrm>
                <a:off x="1981200" y="24384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>
                <a:off x="1981200" y="28956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/>
              <p:cNvCxnSpPr/>
              <p:nvPr/>
            </p:nvCxnSpPr>
            <p:spPr>
              <a:xfrm>
                <a:off x="1981200" y="33528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/>
              <p:cNvCxnSpPr/>
              <p:nvPr/>
            </p:nvCxnSpPr>
            <p:spPr>
              <a:xfrm>
                <a:off x="1981200" y="38100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>
                <a:off x="1981200" y="42672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>
                <a:off x="1981200" y="19812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53"/>
            <p:cNvGrpSpPr/>
            <p:nvPr/>
          </p:nvGrpSpPr>
          <p:grpSpPr>
            <a:xfrm rot="16200000">
              <a:off x="2914651" y="1047750"/>
              <a:ext cx="4076700" cy="4724401"/>
              <a:chOff x="1981200" y="1981200"/>
              <a:chExt cx="4800600" cy="2286000"/>
            </a:xfrm>
          </p:grpSpPr>
          <p:cxnSp>
            <p:nvCxnSpPr>
              <p:cNvPr id="284" name="Straight Arrow Connector 283"/>
              <p:cNvCxnSpPr/>
              <p:nvPr/>
            </p:nvCxnSpPr>
            <p:spPr>
              <a:xfrm>
                <a:off x="1981200" y="24384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/>
              <p:nvPr/>
            </p:nvCxnSpPr>
            <p:spPr>
              <a:xfrm>
                <a:off x="1981200" y="28956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/>
              <p:nvPr/>
            </p:nvCxnSpPr>
            <p:spPr>
              <a:xfrm>
                <a:off x="1981200" y="33528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>
                <a:off x="1981200" y="38100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1981200" y="42672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159"/>
              <p:cNvCxnSpPr/>
              <p:nvPr/>
            </p:nvCxnSpPr>
            <p:spPr>
              <a:xfrm>
                <a:off x="1981200" y="19812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Isosceles Triangle 11"/>
            <p:cNvSpPr/>
            <p:nvPr/>
          </p:nvSpPr>
          <p:spPr>
            <a:xfrm flipV="1">
              <a:off x="1905000" y="5410200"/>
              <a:ext cx="7620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flipV="1">
              <a:off x="2857900" y="5410200"/>
              <a:ext cx="7620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3810000" y="5410200"/>
              <a:ext cx="7620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flipV="1">
              <a:off x="4762900" y="5410200"/>
              <a:ext cx="7620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flipV="1">
              <a:off x="5676500" y="5410200"/>
              <a:ext cx="7620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6629400" y="5410200"/>
              <a:ext cx="7620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207"/>
            <p:cNvGrpSpPr/>
            <p:nvPr/>
          </p:nvGrpSpPr>
          <p:grpSpPr>
            <a:xfrm>
              <a:off x="1981200" y="1600200"/>
              <a:ext cx="5338763" cy="361948"/>
              <a:chOff x="2057400" y="1447800"/>
              <a:chExt cx="5338763" cy="361948"/>
            </a:xfrm>
          </p:grpSpPr>
          <p:grpSp>
            <p:nvGrpSpPr>
              <p:cNvPr id="11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80" name="Rectangle 104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3" name="Straight Connector 189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190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191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68" name="Rectangle 19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9" name="Straight Connector 19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64" name="Rectangle 26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60" name="Rectangle 25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08"/>
            <p:cNvGrpSpPr/>
            <p:nvPr/>
          </p:nvGrpSpPr>
          <p:grpSpPr>
            <a:xfrm>
              <a:off x="1981200" y="2047874"/>
              <a:ext cx="5338763" cy="361948"/>
              <a:chOff x="2057400" y="1447800"/>
              <a:chExt cx="5338763" cy="361948"/>
            </a:xfrm>
          </p:grpSpPr>
          <p:grpSp>
            <p:nvGrpSpPr>
              <p:cNvPr id="24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50" name="Rectangle 24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42" name="Rectangle 24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38" name="Rectangle 22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9" name="Straight Connector 22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34" name="Rectangle 21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5" name="Straight Connector 22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2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2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30" name="Rectangle 22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 239"/>
            <p:cNvGrpSpPr/>
            <p:nvPr/>
          </p:nvGrpSpPr>
          <p:grpSpPr>
            <a:xfrm>
              <a:off x="1981200" y="2505074"/>
              <a:ext cx="5338763" cy="361948"/>
              <a:chOff x="2057400" y="1447800"/>
              <a:chExt cx="5338763" cy="361948"/>
            </a:xfrm>
          </p:grpSpPr>
          <p:grpSp>
            <p:nvGrpSpPr>
              <p:cNvPr id="49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196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Group 270"/>
            <p:cNvGrpSpPr/>
            <p:nvPr/>
          </p:nvGrpSpPr>
          <p:grpSpPr>
            <a:xfrm>
              <a:off x="1981200" y="2962274"/>
              <a:ext cx="5338763" cy="361948"/>
              <a:chOff x="2057400" y="1447800"/>
              <a:chExt cx="5338763" cy="361948"/>
            </a:xfrm>
          </p:grpSpPr>
          <p:grpSp>
            <p:nvGrpSpPr>
              <p:cNvPr id="104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4" name="Group 301"/>
            <p:cNvGrpSpPr/>
            <p:nvPr/>
          </p:nvGrpSpPr>
          <p:grpSpPr>
            <a:xfrm>
              <a:off x="1976437" y="3419474"/>
              <a:ext cx="5338763" cy="361948"/>
              <a:chOff x="2057400" y="1447800"/>
              <a:chExt cx="5338763" cy="361948"/>
            </a:xfrm>
          </p:grpSpPr>
          <p:grpSp>
            <p:nvGrpSpPr>
              <p:cNvPr id="135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 332"/>
            <p:cNvGrpSpPr/>
            <p:nvPr/>
          </p:nvGrpSpPr>
          <p:grpSpPr>
            <a:xfrm>
              <a:off x="1981200" y="3871911"/>
              <a:ext cx="5338763" cy="361948"/>
              <a:chOff x="2057400" y="1447800"/>
              <a:chExt cx="5338763" cy="361948"/>
            </a:xfrm>
          </p:grpSpPr>
          <p:grpSp>
            <p:nvGrpSpPr>
              <p:cNvPr id="166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6" name="Group 363"/>
            <p:cNvGrpSpPr/>
            <p:nvPr/>
          </p:nvGrpSpPr>
          <p:grpSpPr>
            <a:xfrm>
              <a:off x="1981200" y="4333874"/>
              <a:ext cx="5338763" cy="361948"/>
              <a:chOff x="2057400" y="1447800"/>
              <a:chExt cx="5338763" cy="361948"/>
            </a:xfrm>
          </p:grpSpPr>
          <p:grpSp>
            <p:nvGrpSpPr>
              <p:cNvPr id="197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7" name="Group 394"/>
            <p:cNvGrpSpPr/>
            <p:nvPr/>
          </p:nvGrpSpPr>
          <p:grpSpPr>
            <a:xfrm>
              <a:off x="1981200" y="4791074"/>
              <a:ext cx="5338763" cy="361948"/>
              <a:chOff x="2057400" y="1447800"/>
              <a:chExt cx="5338763" cy="361948"/>
            </a:xfrm>
          </p:grpSpPr>
          <p:grpSp>
            <p:nvGrpSpPr>
              <p:cNvPr id="228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Rectangle 25"/>
            <p:cNvSpPr/>
            <p:nvPr/>
          </p:nvSpPr>
          <p:spPr>
            <a:xfrm>
              <a:off x="190500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4797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8137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9095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2435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5297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8637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9595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935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3892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7232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12" idx="0"/>
            </p:cNvCxnSpPr>
            <p:nvPr/>
          </p:nvCxnSpPr>
          <p:spPr>
            <a:xfrm>
              <a:off x="2286000" y="5867400"/>
              <a:ext cx="0" cy="3048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238500" y="5867400"/>
              <a:ext cx="0" cy="3048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191000" y="5867400"/>
              <a:ext cx="0" cy="3048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143500" y="5867400"/>
              <a:ext cx="0" cy="3048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057900" y="5867400"/>
              <a:ext cx="0" cy="3048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019925" y="5867400"/>
              <a:ext cx="0" cy="3048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Rectangle 5"/>
          <p:cNvSpPr>
            <a:spLocks noChangeArrowheads="1"/>
          </p:cNvSpPr>
          <p:nvPr/>
        </p:nvSpPr>
        <p:spPr bwMode="auto">
          <a:xfrm>
            <a:off x="838200" y="4478337"/>
            <a:ext cx="3200400" cy="144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06" name="Line 6"/>
          <p:cNvSpPr>
            <a:spLocks noChangeShapeType="1"/>
          </p:cNvSpPr>
          <p:nvPr/>
        </p:nvSpPr>
        <p:spPr bwMode="auto">
          <a:xfrm>
            <a:off x="1142999" y="4173537"/>
            <a:ext cx="7937" cy="2303463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07" name="Line 7"/>
          <p:cNvSpPr>
            <a:spLocks noChangeShapeType="1"/>
          </p:cNvSpPr>
          <p:nvPr/>
        </p:nvSpPr>
        <p:spPr bwMode="auto">
          <a:xfrm>
            <a:off x="3733799" y="4249737"/>
            <a:ext cx="7937" cy="2303463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58" name="Group 8"/>
          <p:cNvGrpSpPr>
            <a:grpSpLocks/>
          </p:cNvGrpSpPr>
          <p:nvPr/>
        </p:nvGrpSpPr>
        <p:grpSpPr bwMode="auto">
          <a:xfrm>
            <a:off x="2209800" y="4706937"/>
            <a:ext cx="450850" cy="306388"/>
            <a:chOff x="2016" y="1488"/>
            <a:chExt cx="284" cy="193"/>
          </a:xfrm>
        </p:grpSpPr>
        <p:sp useBgFill="1">
          <p:nvSpPr>
            <p:cNvPr id="309" name="Freeform 9"/>
            <p:cNvSpPr>
              <a:spLocks/>
            </p:cNvSpPr>
            <p:nvPr/>
          </p:nvSpPr>
          <p:spPr bwMode="auto">
            <a:xfrm>
              <a:off x="2016" y="1488"/>
              <a:ext cx="241" cy="193"/>
            </a:xfrm>
            <a:custGeom>
              <a:avLst/>
              <a:gdLst>
                <a:gd name="T0" fmla="*/ 0 w 241"/>
                <a:gd name="T1" fmla="*/ 0 h 193"/>
                <a:gd name="T2" fmla="*/ 0 w 241"/>
                <a:gd name="T3" fmla="*/ 192 h 193"/>
                <a:gd name="T4" fmla="*/ 240 w 241"/>
                <a:gd name="T5" fmla="*/ 96 h 193"/>
                <a:gd name="T6" fmla="*/ 0 w 241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193"/>
                <a:gd name="T14" fmla="*/ 241 w 241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193">
                  <a:moveTo>
                    <a:pt x="0" y="0"/>
                  </a:moveTo>
                  <a:lnTo>
                    <a:pt x="0" y="192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 useBgFill="1">
          <p:nvSpPr>
            <p:cNvPr id="310" name="Oval 10"/>
            <p:cNvSpPr>
              <a:spLocks noChangeArrowheads="1"/>
            </p:cNvSpPr>
            <p:nvPr/>
          </p:nvSpPr>
          <p:spPr bwMode="auto">
            <a:xfrm>
              <a:off x="2260" y="1564"/>
              <a:ext cx="40" cy="40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9" name="Group 11"/>
          <p:cNvGrpSpPr>
            <a:grpSpLocks/>
          </p:cNvGrpSpPr>
          <p:nvPr/>
        </p:nvGrpSpPr>
        <p:grpSpPr bwMode="auto">
          <a:xfrm>
            <a:off x="2216150" y="5087937"/>
            <a:ext cx="452437" cy="306388"/>
            <a:chOff x="2020" y="1728"/>
            <a:chExt cx="285" cy="193"/>
          </a:xfrm>
        </p:grpSpPr>
        <p:sp useBgFill="1">
          <p:nvSpPr>
            <p:cNvPr id="312" name="Freeform 12"/>
            <p:cNvSpPr>
              <a:spLocks/>
            </p:cNvSpPr>
            <p:nvPr/>
          </p:nvSpPr>
          <p:spPr bwMode="auto">
            <a:xfrm>
              <a:off x="2064" y="1728"/>
              <a:ext cx="241" cy="193"/>
            </a:xfrm>
            <a:custGeom>
              <a:avLst/>
              <a:gdLst>
                <a:gd name="T0" fmla="*/ 240 w 241"/>
                <a:gd name="T1" fmla="*/ 0 h 193"/>
                <a:gd name="T2" fmla="*/ 240 w 241"/>
                <a:gd name="T3" fmla="*/ 192 h 193"/>
                <a:gd name="T4" fmla="*/ 0 w 241"/>
                <a:gd name="T5" fmla="*/ 96 h 193"/>
                <a:gd name="T6" fmla="*/ 240 w 241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193"/>
                <a:gd name="T14" fmla="*/ 241 w 241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193">
                  <a:moveTo>
                    <a:pt x="240" y="0"/>
                  </a:moveTo>
                  <a:lnTo>
                    <a:pt x="240" y="192"/>
                  </a:lnTo>
                  <a:lnTo>
                    <a:pt x="0" y="96"/>
                  </a:lnTo>
                  <a:lnTo>
                    <a:pt x="240" y="0"/>
                  </a:lnTo>
                </a:path>
              </a:pathLst>
            </a:custGeom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 useBgFill="1">
          <p:nvSpPr>
            <p:cNvPr id="313" name="Oval 13"/>
            <p:cNvSpPr>
              <a:spLocks noChangeArrowheads="1"/>
            </p:cNvSpPr>
            <p:nvPr/>
          </p:nvSpPr>
          <p:spPr bwMode="auto">
            <a:xfrm>
              <a:off x="2020" y="1804"/>
              <a:ext cx="40" cy="40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14" name="Freeform 14"/>
          <p:cNvSpPr>
            <a:spLocks/>
          </p:cNvSpPr>
          <p:nvPr/>
        </p:nvSpPr>
        <p:spPr bwMode="auto">
          <a:xfrm>
            <a:off x="2667000" y="4859337"/>
            <a:ext cx="306387" cy="382588"/>
          </a:xfrm>
          <a:custGeom>
            <a:avLst/>
            <a:gdLst>
              <a:gd name="T0" fmla="*/ 0 w 193"/>
              <a:gd name="T1" fmla="*/ 2147483647 h 241"/>
              <a:gd name="T2" fmla="*/ 2147483647 w 193"/>
              <a:gd name="T3" fmla="*/ 2147483647 h 241"/>
              <a:gd name="T4" fmla="*/ 2147483647 w 193"/>
              <a:gd name="T5" fmla="*/ 0 h 241"/>
              <a:gd name="T6" fmla="*/ 0 w 19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41"/>
              <a:gd name="T14" fmla="*/ 193 w 19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41">
                <a:moveTo>
                  <a:pt x="0" y="240"/>
                </a:moveTo>
                <a:lnTo>
                  <a:pt x="192" y="240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308" name="Group 15"/>
          <p:cNvGrpSpPr>
            <a:grpSpLocks/>
          </p:cNvGrpSpPr>
          <p:nvPr/>
        </p:nvGrpSpPr>
        <p:grpSpPr bwMode="auto">
          <a:xfrm>
            <a:off x="2971800" y="5049837"/>
            <a:ext cx="763587" cy="381000"/>
            <a:chOff x="2496" y="1704"/>
            <a:chExt cx="481" cy="240"/>
          </a:xfrm>
        </p:grpSpPr>
        <p:sp>
          <p:nvSpPr>
            <p:cNvPr id="316" name="Freeform 16"/>
            <p:cNvSpPr>
              <a:spLocks/>
            </p:cNvSpPr>
            <p:nvPr/>
          </p:nvSpPr>
          <p:spPr bwMode="auto">
            <a:xfrm>
              <a:off x="2496" y="1704"/>
              <a:ext cx="481" cy="81"/>
            </a:xfrm>
            <a:custGeom>
              <a:avLst/>
              <a:gdLst>
                <a:gd name="T0" fmla="*/ 480 w 481"/>
                <a:gd name="T1" fmla="*/ 0 h 81"/>
                <a:gd name="T2" fmla="*/ 320 w 481"/>
                <a:gd name="T3" fmla="*/ 0 h 81"/>
                <a:gd name="T4" fmla="*/ 320 w 481"/>
                <a:gd name="T5" fmla="*/ 80 h 81"/>
                <a:gd name="T6" fmla="*/ 160 w 481"/>
                <a:gd name="T7" fmla="*/ 80 h 81"/>
                <a:gd name="T8" fmla="*/ 160 w 481"/>
                <a:gd name="T9" fmla="*/ 0 h 81"/>
                <a:gd name="T10" fmla="*/ 0 w 481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81"/>
                <a:gd name="T20" fmla="*/ 481 w 481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81">
                  <a:moveTo>
                    <a:pt x="480" y="0"/>
                  </a:moveTo>
                  <a:lnTo>
                    <a:pt x="320" y="0"/>
                  </a:lnTo>
                  <a:lnTo>
                    <a:pt x="320" y="80"/>
                  </a:lnTo>
                  <a:lnTo>
                    <a:pt x="160" y="80"/>
                  </a:lnTo>
                  <a:lnTo>
                    <a:pt x="160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" name="Line 17"/>
            <p:cNvSpPr>
              <a:spLocks noChangeShapeType="1"/>
            </p:cNvSpPr>
            <p:nvPr/>
          </p:nvSpPr>
          <p:spPr bwMode="auto">
            <a:xfrm flipH="1">
              <a:off x="2656" y="182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8" name="Line 18"/>
            <p:cNvSpPr>
              <a:spLocks noChangeShapeType="1"/>
            </p:cNvSpPr>
            <p:nvPr/>
          </p:nvSpPr>
          <p:spPr bwMode="auto">
            <a:xfrm>
              <a:off x="2736" y="18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19" name="Freeform 19"/>
          <p:cNvSpPr>
            <a:spLocks/>
          </p:cNvSpPr>
          <p:nvPr/>
        </p:nvSpPr>
        <p:spPr bwMode="auto">
          <a:xfrm>
            <a:off x="1905000" y="4859337"/>
            <a:ext cx="306387" cy="382588"/>
          </a:xfrm>
          <a:custGeom>
            <a:avLst/>
            <a:gdLst>
              <a:gd name="T0" fmla="*/ 2147483647 w 193"/>
              <a:gd name="T1" fmla="*/ 2147483647 h 241"/>
              <a:gd name="T2" fmla="*/ 0 w 193"/>
              <a:gd name="T3" fmla="*/ 2147483647 h 241"/>
              <a:gd name="T4" fmla="*/ 0 w 193"/>
              <a:gd name="T5" fmla="*/ 0 h 241"/>
              <a:gd name="T6" fmla="*/ 2147483647 w 19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41"/>
              <a:gd name="T14" fmla="*/ 193 w 19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41">
                <a:moveTo>
                  <a:pt x="192" y="240"/>
                </a:moveTo>
                <a:lnTo>
                  <a:pt x="0" y="240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311" name="Group 20"/>
          <p:cNvGrpSpPr>
            <a:grpSpLocks/>
          </p:cNvGrpSpPr>
          <p:nvPr/>
        </p:nvGrpSpPr>
        <p:grpSpPr bwMode="auto">
          <a:xfrm>
            <a:off x="1143000" y="5049837"/>
            <a:ext cx="763587" cy="381000"/>
            <a:chOff x="1344" y="1704"/>
            <a:chExt cx="481" cy="240"/>
          </a:xfrm>
        </p:grpSpPr>
        <p:sp>
          <p:nvSpPr>
            <p:cNvPr id="321" name="Freeform 21"/>
            <p:cNvSpPr>
              <a:spLocks/>
            </p:cNvSpPr>
            <p:nvPr/>
          </p:nvSpPr>
          <p:spPr bwMode="auto">
            <a:xfrm>
              <a:off x="1344" y="1704"/>
              <a:ext cx="481" cy="81"/>
            </a:xfrm>
            <a:custGeom>
              <a:avLst/>
              <a:gdLst>
                <a:gd name="T0" fmla="*/ 0 w 481"/>
                <a:gd name="T1" fmla="*/ 0 h 81"/>
                <a:gd name="T2" fmla="*/ 160 w 481"/>
                <a:gd name="T3" fmla="*/ 0 h 81"/>
                <a:gd name="T4" fmla="*/ 160 w 481"/>
                <a:gd name="T5" fmla="*/ 80 h 81"/>
                <a:gd name="T6" fmla="*/ 320 w 481"/>
                <a:gd name="T7" fmla="*/ 80 h 81"/>
                <a:gd name="T8" fmla="*/ 320 w 481"/>
                <a:gd name="T9" fmla="*/ 0 h 81"/>
                <a:gd name="T10" fmla="*/ 480 w 481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81"/>
                <a:gd name="T20" fmla="*/ 481 w 481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81">
                  <a:moveTo>
                    <a:pt x="0" y="0"/>
                  </a:moveTo>
                  <a:lnTo>
                    <a:pt x="160" y="0"/>
                  </a:lnTo>
                  <a:lnTo>
                    <a:pt x="160" y="80"/>
                  </a:lnTo>
                  <a:lnTo>
                    <a:pt x="320" y="80"/>
                  </a:lnTo>
                  <a:lnTo>
                    <a:pt x="320" y="0"/>
                  </a:lnTo>
                  <a:lnTo>
                    <a:pt x="4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2" name="Line 22"/>
            <p:cNvSpPr>
              <a:spLocks noChangeShapeType="1"/>
            </p:cNvSpPr>
            <p:nvPr/>
          </p:nvSpPr>
          <p:spPr bwMode="auto">
            <a:xfrm>
              <a:off x="1504" y="182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3" name="Line 23"/>
            <p:cNvSpPr>
              <a:spLocks noChangeShapeType="1"/>
            </p:cNvSpPr>
            <p:nvPr/>
          </p:nvSpPr>
          <p:spPr bwMode="auto">
            <a:xfrm>
              <a:off x="1584" y="18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24" name="Line 24"/>
          <p:cNvSpPr>
            <a:spLocks noChangeShapeType="1"/>
          </p:cNvSpPr>
          <p:nvPr/>
        </p:nvSpPr>
        <p:spPr bwMode="auto">
          <a:xfrm>
            <a:off x="533400" y="5545137"/>
            <a:ext cx="37338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5" name="Line 25"/>
          <p:cNvSpPr>
            <a:spLocks noChangeShapeType="1"/>
          </p:cNvSpPr>
          <p:nvPr/>
        </p:nvSpPr>
        <p:spPr bwMode="auto">
          <a:xfrm>
            <a:off x="1524000" y="5392737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6" name="Line 26"/>
          <p:cNvSpPr>
            <a:spLocks noChangeShapeType="1"/>
          </p:cNvSpPr>
          <p:nvPr/>
        </p:nvSpPr>
        <p:spPr bwMode="auto">
          <a:xfrm>
            <a:off x="3352800" y="5392737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7" name="Oval 27"/>
          <p:cNvSpPr>
            <a:spLocks noChangeArrowheads="1"/>
          </p:cNvSpPr>
          <p:nvPr/>
        </p:nvSpPr>
        <p:spPr bwMode="auto">
          <a:xfrm>
            <a:off x="3702050" y="50180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8" name="Oval 28"/>
          <p:cNvSpPr>
            <a:spLocks noChangeArrowheads="1"/>
          </p:cNvSpPr>
          <p:nvPr/>
        </p:nvSpPr>
        <p:spPr bwMode="auto">
          <a:xfrm>
            <a:off x="2940050" y="50180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9" name="Oval 29"/>
          <p:cNvSpPr>
            <a:spLocks noChangeArrowheads="1"/>
          </p:cNvSpPr>
          <p:nvPr/>
        </p:nvSpPr>
        <p:spPr bwMode="auto">
          <a:xfrm>
            <a:off x="1873250" y="50180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0" name="Oval 30"/>
          <p:cNvSpPr>
            <a:spLocks noChangeArrowheads="1"/>
          </p:cNvSpPr>
          <p:nvPr/>
        </p:nvSpPr>
        <p:spPr bwMode="auto">
          <a:xfrm>
            <a:off x="1111250" y="50180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1" name="Oval 31"/>
          <p:cNvSpPr>
            <a:spLocks noChangeArrowheads="1"/>
          </p:cNvSpPr>
          <p:nvPr/>
        </p:nvSpPr>
        <p:spPr bwMode="auto">
          <a:xfrm>
            <a:off x="1492250" y="55133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2" name="Oval 32"/>
          <p:cNvSpPr>
            <a:spLocks noChangeArrowheads="1"/>
          </p:cNvSpPr>
          <p:nvPr/>
        </p:nvSpPr>
        <p:spPr bwMode="auto">
          <a:xfrm>
            <a:off x="3321050" y="55133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3" name="Rectangle 33"/>
          <p:cNvSpPr>
            <a:spLocks noChangeArrowheads="1"/>
          </p:cNvSpPr>
          <p:nvPr/>
        </p:nvSpPr>
        <p:spPr bwMode="auto">
          <a:xfrm>
            <a:off x="1660525" y="4170362"/>
            <a:ext cx="1524456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 smtClean="0">
                <a:latin typeface="+mn-lt"/>
              </a:rPr>
              <a:t>6T </a:t>
            </a:r>
            <a:r>
              <a:rPr lang="en-US" sz="1800" dirty="0">
                <a:latin typeface="+mn-lt"/>
              </a:rPr>
              <a:t>SRAM Cell</a:t>
            </a:r>
          </a:p>
        </p:txBody>
      </p:sp>
      <p:sp>
        <p:nvSpPr>
          <p:cNvPr id="334" name="Rectangle 34"/>
          <p:cNvSpPr>
            <a:spLocks noChangeArrowheads="1"/>
          </p:cNvSpPr>
          <p:nvPr/>
        </p:nvSpPr>
        <p:spPr bwMode="auto">
          <a:xfrm>
            <a:off x="40916" y="5562600"/>
            <a:ext cx="973857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 smtClean="0">
                <a:latin typeface="+mn-lt"/>
              </a:rPr>
              <a:t>wordline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  <p:sp>
        <p:nvSpPr>
          <p:cNvPr id="336" name="Rectangle 41"/>
          <p:cNvSpPr>
            <a:spLocks noChangeArrowheads="1"/>
          </p:cNvSpPr>
          <p:nvPr/>
        </p:nvSpPr>
        <p:spPr bwMode="auto">
          <a:xfrm>
            <a:off x="2217737" y="5618162"/>
            <a:ext cx="1288814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+mn-lt"/>
              </a:rPr>
              <a:t>access FETs</a:t>
            </a:r>
          </a:p>
        </p:txBody>
      </p:sp>
      <p:sp>
        <p:nvSpPr>
          <p:cNvPr id="337" name="Line 42"/>
          <p:cNvSpPr>
            <a:spLocks noChangeShapeType="1"/>
          </p:cNvSpPr>
          <p:nvPr/>
        </p:nvSpPr>
        <p:spPr bwMode="auto">
          <a:xfrm flipV="1">
            <a:off x="2674937" y="5313362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8" name="Rectangle 34"/>
          <p:cNvSpPr>
            <a:spLocks noChangeArrowheads="1"/>
          </p:cNvSpPr>
          <p:nvPr/>
        </p:nvSpPr>
        <p:spPr bwMode="auto">
          <a:xfrm>
            <a:off x="795959" y="3876426"/>
            <a:ext cx="692498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 smtClean="0">
                <a:latin typeface="+mn-lt"/>
              </a:rPr>
              <a:t>bitline</a:t>
            </a:r>
            <a:endParaRPr lang="en-US" sz="1600" dirty="0">
              <a:latin typeface="+mn-lt"/>
            </a:endParaRPr>
          </a:p>
        </p:txBody>
      </p:sp>
      <p:sp>
        <p:nvSpPr>
          <p:cNvPr id="339" name="Rectangle 34"/>
          <p:cNvSpPr>
            <a:spLocks noChangeArrowheads="1"/>
          </p:cNvSpPr>
          <p:nvPr/>
        </p:nvSpPr>
        <p:spPr bwMode="auto">
          <a:xfrm>
            <a:off x="3363866" y="3876426"/>
            <a:ext cx="692498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 smtClean="0">
                <a:latin typeface="+mn-lt"/>
              </a:rPr>
              <a:t>bitline</a:t>
            </a:r>
            <a:endParaRPr lang="en-US" sz="1600" dirty="0">
              <a:latin typeface="+mn-lt"/>
            </a:endParaRPr>
          </a:p>
        </p:txBody>
      </p:sp>
      <p:sp>
        <p:nvSpPr>
          <p:cNvPr id="340" name="Line 24"/>
          <p:cNvSpPr>
            <a:spLocks noChangeShapeType="1"/>
          </p:cNvSpPr>
          <p:nvPr/>
        </p:nvSpPr>
        <p:spPr bwMode="auto">
          <a:xfrm>
            <a:off x="3473450" y="3886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685800" y="9906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2" name="Oval 341"/>
          <p:cNvSpPr/>
          <p:nvPr/>
        </p:nvSpPr>
        <p:spPr>
          <a:xfrm>
            <a:off x="609600" y="19050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43" name="Oval 342"/>
          <p:cNvSpPr/>
          <p:nvPr/>
        </p:nvSpPr>
        <p:spPr>
          <a:xfrm>
            <a:off x="1295400" y="18288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44" name="Oval 343"/>
          <p:cNvSpPr/>
          <p:nvPr/>
        </p:nvSpPr>
        <p:spPr>
          <a:xfrm>
            <a:off x="1295400" y="34290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46" name="Rectangle 34"/>
          <p:cNvSpPr>
            <a:spLocks noChangeArrowheads="1"/>
          </p:cNvSpPr>
          <p:nvPr/>
        </p:nvSpPr>
        <p:spPr bwMode="auto">
          <a:xfrm>
            <a:off x="2313310" y="5933826"/>
            <a:ext cx="1075615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smtClean="0">
                <a:latin typeface="+mn-lt"/>
              </a:rPr>
              <a:t>OFF</a:t>
            </a:r>
            <a:r>
              <a:rPr lang="en-US" sz="1600" dirty="0" smtClean="0">
                <a:latin typeface="+mn-lt"/>
                <a:sym typeface="Wingdings" pitchFamily="2" charset="2"/>
              </a:rPr>
              <a:t>ON</a:t>
            </a:r>
            <a:endParaRPr lang="en-US" sz="1600" dirty="0">
              <a:latin typeface="+mn-lt"/>
            </a:endParaRPr>
          </a:p>
        </p:txBody>
      </p:sp>
      <p:sp>
        <p:nvSpPr>
          <p:cNvPr id="347" name="Rectangle 34"/>
          <p:cNvSpPr>
            <a:spLocks noChangeArrowheads="1"/>
          </p:cNvSpPr>
          <p:nvPr/>
        </p:nvSpPr>
        <p:spPr bwMode="auto">
          <a:xfrm>
            <a:off x="1710636" y="4638426"/>
            <a:ext cx="299762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smtClean="0">
                <a:latin typeface="+mn-lt"/>
              </a:rPr>
              <a:t>1</a:t>
            </a:r>
            <a:endParaRPr lang="en-US" sz="1600" dirty="0">
              <a:latin typeface="+mn-lt"/>
            </a:endParaRPr>
          </a:p>
        </p:txBody>
      </p:sp>
      <p:sp>
        <p:nvSpPr>
          <p:cNvPr id="348" name="Rectangle 34"/>
          <p:cNvSpPr>
            <a:spLocks noChangeArrowheads="1"/>
          </p:cNvSpPr>
          <p:nvPr/>
        </p:nvSpPr>
        <p:spPr bwMode="auto">
          <a:xfrm>
            <a:off x="2976838" y="4638426"/>
            <a:ext cx="299762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smtClean="0">
                <a:latin typeface="+mn-lt"/>
              </a:rPr>
              <a:t>0</a:t>
            </a:r>
            <a:endParaRPr lang="en-US" sz="1600" dirty="0">
              <a:latin typeface="+mn-lt"/>
            </a:endParaRPr>
          </a:p>
        </p:txBody>
      </p:sp>
      <p:grpSp>
        <p:nvGrpSpPr>
          <p:cNvPr id="315" name="Group 365"/>
          <p:cNvGrpSpPr/>
          <p:nvPr/>
        </p:nvGrpSpPr>
        <p:grpSpPr>
          <a:xfrm>
            <a:off x="-102398" y="5857626"/>
            <a:ext cx="1182631" cy="619374"/>
            <a:chOff x="-102398" y="5857626"/>
            <a:chExt cx="1182631" cy="619374"/>
          </a:xfrm>
        </p:grpSpPr>
        <p:sp>
          <p:nvSpPr>
            <p:cNvPr id="345" name="Rectangle 34"/>
            <p:cNvSpPr>
              <a:spLocks noChangeArrowheads="1"/>
            </p:cNvSpPr>
            <p:nvPr/>
          </p:nvSpPr>
          <p:spPr bwMode="auto">
            <a:xfrm>
              <a:off x="-102398" y="5857626"/>
              <a:ext cx="1182631" cy="31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 dirty="0" err="1" smtClean="0">
                  <a:latin typeface="+mn-lt"/>
                </a:rPr>
                <a:t>GND</a:t>
              </a:r>
              <a:r>
                <a:rPr lang="en-US" sz="1600" dirty="0" err="1" smtClean="0">
                  <a:latin typeface="+mn-lt"/>
                  <a:sym typeface="Wingdings" pitchFamily="2" charset="2"/>
                </a:rPr>
                <a:t>Vdd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381000" y="6172200"/>
              <a:ext cx="304800" cy="304800"/>
            </a:xfrm>
            <a:prstGeom prst="ellipse">
              <a:avLst/>
            </a:prstGeom>
            <a:solidFill>
              <a:srgbClr val="C00000">
                <a:alpha val="5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sp>
        <p:nvSpPr>
          <p:cNvPr id="350" name="Oval 349"/>
          <p:cNvSpPr/>
          <p:nvPr/>
        </p:nvSpPr>
        <p:spPr>
          <a:xfrm>
            <a:off x="2743200" y="61722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grpSp>
        <p:nvGrpSpPr>
          <p:cNvPr id="320" name="Group 367"/>
          <p:cNvGrpSpPr/>
          <p:nvPr/>
        </p:nvGrpSpPr>
        <p:grpSpPr>
          <a:xfrm>
            <a:off x="1295400" y="5867400"/>
            <a:ext cx="934266" cy="771774"/>
            <a:chOff x="1295400" y="5867400"/>
            <a:chExt cx="934266" cy="771774"/>
          </a:xfrm>
        </p:grpSpPr>
        <p:cxnSp>
          <p:nvCxnSpPr>
            <p:cNvPr id="352" name="Straight Connector 351"/>
            <p:cNvCxnSpPr/>
            <p:nvPr/>
          </p:nvCxnSpPr>
          <p:spPr>
            <a:xfrm>
              <a:off x="1295400" y="60198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H="1">
              <a:off x="1295400" y="6477000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1295400" y="6172200"/>
              <a:ext cx="685800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Rectangle 34"/>
            <p:cNvSpPr>
              <a:spLocks noChangeArrowheads="1"/>
            </p:cNvSpPr>
            <p:nvPr/>
          </p:nvSpPr>
          <p:spPr bwMode="auto">
            <a:xfrm>
              <a:off x="1974788" y="6324600"/>
              <a:ext cx="254878" cy="31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 dirty="0" smtClean="0">
                  <a:latin typeface="+mn-lt"/>
                </a:rPr>
                <a:t>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61" name="Rectangle 34"/>
            <p:cNvSpPr>
              <a:spLocks noChangeArrowheads="1"/>
            </p:cNvSpPr>
            <p:nvPr/>
          </p:nvSpPr>
          <p:spPr bwMode="auto">
            <a:xfrm>
              <a:off x="1384884" y="5867400"/>
              <a:ext cx="509756" cy="31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 dirty="0" smtClean="0">
                  <a:latin typeface="+mn-lt"/>
                </a:rPr>
                <a:t>V(t)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335" name="Group 366"/>
          <p:cNvGrpSpPr/>
          <p:nvPr/>
        </p:nvGrpSpPr>
        <p:grpSpPr>
          <a:xfrm>
            <a:off x="3886200" y="5791200"/>
            <a:ext cx="914400" cy="847974"/>
            <a:chOff x="3886200" y="5791200"/>
            <a:chExt cx="914400" cy="847974"/>
          </a:xfrm>
        </p:grpSpPr>
        <p:cxnSp>
          <p:nvCxnSpPr>
            <p:cNvPr id="357" name="Straight Connector 356"/>
            <p:cNvCxnSpPr/>
            <p:nvPr/>
          </p:nvCxnSpPr>
          <p:spPr>
            <a:xfrm>
              <a:off x="3886200" y="60198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3886200" y="6477000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Rectangle 34"/>
            <p:cNvSpPr>
              <a:spLocks noChangeArrowheads="1"/>
            </p:cNvSpPr>
            <p:nvPr/>
          </p:nvSpPr>
          <p:spPr bwMode="auto">
            <a:xfrm>
              <a:off x="4536274" y="6324600"/>
              <a:ext cx="254878" cy="31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 dirty="0" smtClean="0">
                  <a:latin typeface="+mn-lt"/>
                </a:rPr>
                <a:t>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63" name="Rectangle 34"/>
            <p:cNvSpPr>
              <a:spLocks noChangeArrowheads="1"/>
            </p:cNvSpPr>
            <p:nvPr/>
          </p:nvSpPr>
          <p:spPr bwMode="auto">
            <a:xfrm>
              <a:off x="3946370" y="5867400"/>
              <a:ext cx="509756" cy="31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 dirty="0" smtClean="0">
                  <a:latin typeface="+mn-lt"/>
                </a:rPr>
                <a:t>V(t)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64" name="Freeform 363"/>
            <p:cNvSpPr/>
            <p:nvPr/>
          </p:nvSpPr>
          <p:spPr>
            <a:xfrm>
              <a:off x="3895725" y="6153150"/>
              <a:ext cx="542925" cy="171450"/>
            </a:xfrm>
            <a:custGeom>
              <a:avLst/>
              <a:gdLst>
                <a:gd name="connsiteX0" fmla="*/ 0 w 542925"/>
                <a:gd name="connsiteY0" fmla="*/ 0 h 266700"/>
                <a:gd name="connsiteX1" fmla="*/ 171450 w 542925"/>
                <a:gd name="connsiteY1" fmla="*/ 161925 h 266700"/>
                <a:gd name="connsiteX2" fmla="*/ 542925 w 542925"/>
                <a:gd name="connsiteY2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2925" h="266700">
                  <a:moveTo>
                    <a:pt x="0" y="0"/>
                  </a:moveTo>
                  <a:cubicBezTo>
                    <a:pt x="40481" y="58737"/>
                    <a:pt x="80963" y="117475"/>
                    <a:pt x="171450" y="161925"/>
                  </a:cubicBezTo>
                  <a:cubicBezTo>
                    <a:pt x="261937" y="206375"/>
                    <a:pt x="402431" y="236537"/>
                    <a:pt x="542925" y="266700"/>
                  </a:cubicBezTo>
                </a:path>
              </a:pathLst>
            </a:cu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/>
          </p:nvSpPr>
          <p:spPr>
            <a:xfrm>
              <a:off x="4495800" y="5791200"/>
              <a:ext cx="304800" cy="304800"/>
            </a:xfrm>
            <a:prstGeom prst="ellipse">
              <a:avLst/>
            </a:prstGeom>
            <a:solidFill>
              <a:srgbClr val="C00000">
                <a:alpha val="5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sp>
        <p:nvSpPr>
          <p:cNvPr id="369" name="Rectangle 34"/>
          <p:cNvSpPr>
            <a:spLocks noChangeArrowheads="1"/>
          </p:cNvSpPr>
          <p:nvPr/>
        </p:nvSpPr>
        <p:spPr bwMode="auto">
          <a:xfrm>
            <a:off x="3740806" y="4191000"/>
            <a:ext cx="515782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 smtClean="0">
                <a:latin typeface="+mn-lt"/>
              </a:rPr>
              <a:t>Vdd</a:t>
            </a:r>
            <a:endParaRPr lang="en-US" sz="1600" dirty="0">
              <a:latin typeface="+mn-lt"/>
            </a:endParaRPr>
          </a:p>
        </p:txBody>
      </p:sp>
      <p:sp>
        <p:nvSpPr>
          <p:cNvPr id="370" name="Rectangle 34"/>
          <p:cNvSpPr>
            <a:spLocks noChangeArrowheads="1"/>
          </p:cNvSpPr>
          <p:nvPr/>
        </p:nvSpPr>
        <p:spPr bwMode="auto">
          <a:xfrm>
            <a:off x="620212" y="4191000"/>
            <a:ext cx="515782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 smtClean="0">
                <a:latin typeface="+mn-lt"/>
              </a:rPr>
              <a:t>Vdd</a:t>
            </a:r>
            <a:endParaRPr lang="en-US" sz="1600" dirty="0">
              <a:latin typeface="+mn-lt"/>
            </a:endParaRPr>
          </a:p>
        </p:txBody>
      </p:sp>
      <p:sp>
        <p:nvSpPr>
          <p:cNvPr id="371" name="Oval 370"/>
          <p:cNvSpPr/>
          <p:nvPr/>
        </p:nvSpPr>
        <p:spPr>
          <a:xfrm>
            <a:off x="4191000" y="41148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2" grpId="0" animBg="1"/>
      <p:bldP spid="343" grpId="0" animBg="1"/>
      <p:bldP spid="344" grpId="0" animBg="1"/>
      <p:bldP spid="346" grpId="0"/>
      <p:bldP spid="350" grpId="0" animBg="1"/>
      <p:bldP spid="369" grpId="0"/>
      <p:bldP spid="370" grpId="0"/>
      <p:bldP spid="3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Straight Connector 372"/>
          <p:cNvCxnSpPr/>
          <p:nvPr/>
        </p:nvCxnSpPr>
        <p:spPr>
          <a:xfrm>
            <a:off x="904875" y="1295400"/>
            <a:ext cx="2981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Write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0" y="1219200"/>
            <a:ext cx="4572000" cy="3733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Drivers set and hold </a:t>
            </a:r>
            <a:r>
              <a:rPr lang="en-US" dirty="0" err="1" smtClean="0"/>
              <a:t>bitlines</a:t>
            </a:r>
            <a:r>
              <a:rPr lang="en-US" dirty="0" smtClean="0"/>
              <a:t> to desired values (</a:t>
            </a:r>
            <a:r>
              <a:rPr lang="en-US" dirty="0" err="1" smtClean="0"/>
              <a:t>Vdd</a:t>
            </a:r>
            <a:r>
              <a:rPr lang="en-US" dirty="0" smtClean="0"/>
              <a:t> and GND for 1, GND and </a:t>
            </a:r>
            <a:r>
              <a:rPr lang="en-US" dirty="0" err="1" smtClean="0"/>
              <a:t>Vdd</a:t>
            </a:r>
            <a:r>
              <a:rPr lang="en-US" dirty="0" smtClean="0"/>
              <a:t> for 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Address decoder activates one </a:t>
            </a:r>
            <a:r>
              <a:rPr lang="en-US" dirty="0" err="1" smtClean="0"/>
              <a:t>wordline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cell in word is overpowered by the drivers, stores value</a:t>
            </a:r>
          </a:p>
          <a:p>
            <a:endParaRPr lang="en-US" dirty="0"/>
          </a:p>
        </p:txBody>
      </p:sp>
      <p:grpSp>
        <p:nvGrpSpPr>
          <p:cNvPr id="5" name="Group 333"/>
          <p:cNvGrpSpPr/>
          <p:nvPr/>
        </p:nvGrpSpPr>
        <p:grpSpPr>
          <a:xfrm>
            <a:off x="454025" y="1219200"/>
            <a:ext cx="3581400" cy="2212145"/>
            <a:chOff x="914400" y="1219200"/>
            <a:chExt cx="6553200" cy="4229101"/>
          </a:xfrm>
        </p:grpSpPr>
        <p:sp>
          <p:nvSpPr>
            <p:cNvPr id="7" name="Trapezoid 6"/>
            <p:cNvSpPr/>
            <p:nvPr/>
          </p:nvSpPr>
          <p:spPr>
            <a:xfrm rot="16200000">
              <a:off x="-190500" y="3390901"/>
              <a:ext cx="3581400" cy="304800"/>
            </a:xfrm>
            <a:prstGeom prst="trapezoid">
              <a:avLst>
                <a:gd name="adj" fmla="val 565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914400" y="3581400"/>
              <a:ext cx="5334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52"/>
            <p:cNvGrpSpPr/>
            <p:nvPr/>
          </p:nvGrpSpPr>
          <p:grpSpPr>
            <a:xfrm>
              <a:off x="1752600" y="1943099"/>
              <a:ext cx="5715000" cy="3200400"/>
              <a:chOff x="1828800" y="1828800"/>
              <a:chExt cx="4800600" cy="3200400"/>
            </a:xfrm>
          </p:grpSpPr>
          <p:cxnSp>
            <p:nvCxnSpPr>
              <p:cNvPr id="296" name="Straight Arrow Connector 295"/>
              <p:cNvCxnSpPr/>
              <p:nvPr/>
            </p:nvCxnSpPr>
            <p:spPr>
              <a:xfrm>
                <a:off x="1828800" y="22860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>
                <a:off x="1828800" y="27432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/>
              <p:nvPr/>
            </p:nvCxnSpPr>
            <p:spPr>
              <a:xfrm>
                <a:off x="1828800" y="32004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/>
              <p:cNvCxnSpPr/>
              <p:nvPr/>
            </p:nvCxnSpPr>
            <p:spPr>
              <a:xfrm>
                <a:off x="1828800" y="36576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/>
              <p:nvPr/>
            </p:nvCxnSpPr>
            <p:spPr>
              <a:xfrm>
                <a:off x="1828800" y="41148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>
                <a:off x="1828800" y="45720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/>
              <p:nvPr/>
            </p:nvCxnSpPr>
            <p:spPr>
              <a:xfrm>
                <a:off x="1828800" y="50292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129"/>
              <p:cNvCxnSpPr/>
              <p:nvPr/>
            </p:nvCxnSpPr>
            <p:spPr>
              <a:xfrm>
                <a:off x="1828800" y="18288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51"/>
            <p:cNvGrpSpPr/>
            <p:nvPr/>
          </p:nvGrpSpPr>
          <p:grpSpPr>
            <a:xfrm rot="16200000">
              <a:off x="2305050" y="1047751"/>
              <a:ext cx="4076700" cy="4724400"/>
              <a:chOff x="1981200" y="1981200"/>
              <a:chExt cx="4800600" cy="2286000"/>
            </a:xfrm>
          </p:grpSpPr>
          <p:cxnSp>
            <p:nvCxnSpPr>
              <p:cNvPr id="290" name="Straight Arrow Connector 289"/>
              <p:cNvCxnSpPr/>
              <p:nvPr/>
            </p:nvCxnSpPr>
            <p:spPr>
              <a:xfrm>
                <a:off x="1981200" y="24384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>
                <a:off x="1981200" y="28956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/>
              <p:cNvCxnSpPr/>
              <p:nvPr/>
            </p:nvCxnSpPr>
            <p:spPr>
              <a:xfrm>
                <a:off x="1981200" y="33528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/>
              <p:cNvCxnSpPr/>
              <p:nvPr/>
            </p:nvCxnSpPr>
            <p:spPr>
              <a:xfrm>
                <a:off x="1981200" y="38100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>
                <a:off x="1981200" y="42672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>
                <a:off x="1981200" y="19812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53"/>
            <p:cNvGrpSpPr/>
            <p:nvPr/>
          </p:nvGrpSpPr>
          <p:grpSpPr>
            <a:xfrm rot="16200000">
              <a:off x="2914651" y="1047750"/>
              <a:ext cx="4076700" cy="4724401"/>
              <a:chOff x="1981200" y="1981200"/>
              <a:chExt cx="4800600" cy="2286000"/>
            </a:xfrm>
          </p:grpSpPr>
          <p:cxnSp>
            <p:nvCxnSpPr>
              <p:cNvPr id="284" name="Straight Arrow Connector 283"/>
              <p:cNvCxnSpPr/>
              <p:nvPr/>
            </p:nvCxnSpPr>
            <p:spPr>
              <a:xfrm>
                <a:off x="1981200" y="24384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/>
              <p:nvPr/>
            </p:nvCxnSpPr>
            <p:spPr>
              <a:xfrm>
                <a:off x="1981200" y="28956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/>
              <p:nvPr/>
            </p:nvCxnSpPr>
            <p:spPr>
              <a:xfrm>
                <a:off x="1981200" y="33528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>
                <a:off x="1981200" y="38100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1981200" y="42672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159"/>
              <p:cNvCxnSpPr/>
              <p:nvPr/>
            </p:nvCxnSpPr>
            <p:spPr>
              <a:xfrm>
                <a:off x="1981200" y="19812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07"/>
            <p:cNvGrpSpPr/>
            <p:nvPr/>
          </p:nvGrpSpPr>
          <p:grpSpPr>
            <a:xfrm>
              <a:off x="1981200" y="1600200"/>
              <a:ext cx="5338763" cy="361948"/>
              <a:chOff x="2057400" y="1447800"/>
              <a:chExt cx="5338763" cy="361948"/>
            </a:xfrm>
          </p:grpSpPr>
          <p:grpSp>
            <p:nvGrpSpPr>
              <p:cNvPr id="12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80" name="Rectangle 104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3" name="Straight Connector 189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190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191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68" name="Rectangle 19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9" name="Straight Connector 19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64" name="Rectangle 26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60" name="Rectangle 25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208"/>
            <p:cNvGrpSpPr/>
            <p:nvPr/>
          </p:nvGrpSpPr>
          <p:grpSpPr>
            <a:xfrm>
              <a:off x="1981200" y="2047874"/>
              <a:ext cx="5338763" cy="361948"/>
              <a:chOff x="2057400" y="1447800"/>
              <a:chExt cx="5338763" cy="361948"/>
            </a:xfrm>
          </p:grpSpPr>
          <p:grpSp>
            <p:nvGrpSpPr>
              <p:cNvPr id="19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50" name="Rectangle 24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42" name="Rectangle 24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38" name="Rectangle 22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9" name="Straight Connector 22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34" name="Rectangle 21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5" name="Straight Connector 22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2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2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30" name="Rectangle 22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39"/>
            <p:cNvGrpSpPr/>
            <p:nvPr/>
          </p:nvGrpSpPr>
          <p:grpSpPr>
            <a:xfrm>
              <a:off x="1981200" y="2505074"/>
              <a:ext cx="5338763" cy="361948"/>
              <a:chOff x="2057400" y="1447800"/>
              <a:chExt cx="5338763" cy="361948"/>
            </a:xfrm>
          </p:grpSpPr>
          <p:grpSp>
            <p:nvGrpSpPr>
              <p:cNvPr id="38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196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270"/>
            <p:cNvGrpSpPr/>
            <p:nvPr/>
          </p:nvGrpSpPr>
          <p:grpSpPr>
            <a:xfrm>
              <a:off x="1981200" y="2962274"/>
              <a:ext cx="5338763" cy="361948"/>
              <a:chOff x="2057400" y="1447800"/>
              <a:chExt cx="5338763" cy="361948"/>
            </a:xfrm>
          </p:grpSpPr>
          <p:grpSp>
            <p:nvGrpSpPr>
              <p:cNvPr id="45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" name="Group 301"/>
            <p:cNvGrpSpPr/>
            <p:nvPr/>
          </p:nvGrpSpPr>
          <p:grpSpPr>
            <a:xfrm>
              <a:off x="1976437" y="3419474"/>
              <a:ext cx="5338763" cy="361948"/>
              <a:chOff x="2057400" y="1447800"/>
              <a:chExt cx="5338763" cy="361948"/>
            </a:xfrm>
          </p:grpSpPr>
          <p:grpSp>
            <p:nvGrpSpPr>
              <p:cNvPr id="76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6" name="Group 332"/>
            <p:cNvGrpSpPr/>
            <p:nvPr/>
          </p:nvGrpSpPr>
          <p:grpSpPr>
            <a:xfrm>
              <a:off x="1981200" y="3871911"/>
              <a:ext cx="5338763" cy="361948"/>
              <a:chOff x="2057400" y="1447800"/>
              <a:chExt cx="5338763" cy="361948"/>
            </a:xfrm>
          </p:grpSpPr>
          <p:grpSp>
            <p:nvGrpSpPr>
              <p:cNvPr id="107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7" name="Group 363"/>
            <p:cNvGrpSpPr/>
            <p:nvPr/>
          </p:nvGrpSpPr>
          <p:grpSpPr>
            <a:xfrm>
              <a:off x="1981200" y="4333874"/>
              <a:ext cx="5338763" cy="361948"/>
              <a:chOff x="2057400" y="1447800"/>
              <a:chExt cx="5338763" cy="361948"/>
            </a:xfrm>
          </p:grpSpPr>
          <p:grpSp>
            <p:nvGrpSpPr>
              <p:cNvPr id="138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394"/>
            <p:cNvGrpSpPr/>
            <p:nvPr/>
          </p:nvGrpSpPr>
          <p:grpSpPr>
            <a:xfrm>
              <a:off x="1981200" y="4791074"/>
              <a:ext cx="5338763" cy="361948"/>
              <a:chOff x="2057400" y="1447800"/>
              <a:chExt cx="5338763" cy="361948"/>
            </a:xfrm>
          </p:grpSpPr>
          <p:grpSp>
            <p:nvGrpSpPr>
              <p:cNvPr id="169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Rectangle 25"/>
            <p:cNvSpPr/>
            <p:nvPr/>
          </p:nvSpPr>
          <p:spPr>
            <a:xfrm>
              <a:off x="190500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4797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8137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9095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2435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5297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8637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9595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935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3892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7232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4" name="Rectangle 5"/>
          <p:cNvSpPr>
            <a:spLocks noChangeArrowheads="1"/>
          </p:cNvSpPr>
          <p:nvPr/>
        </p:nvSpPr>
        <p:spPr bwMode="auto">
          <a:xfrm>
            <a:off x="838200" y="4183311"/>
            <a:ext cx="3200400" cy="144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05" name="Line 6"/>
          <p:cNvSpPr>
            <a:spLocks noChangeShapeType="1"/>
          </p:cNvSpPr>
          <p:nvPr/>
        </p:nvSpPr>
        <p:spPr bwMode="auto">
          <a:xfrm>
            <a:off x="1142999" y="3878511"/>
            <a:ext cx="7937" cy="2303463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06" name="Line 7"/>
          <p:cNvSpPr>
            <a:spLocks noChangeShapeType="1"/>
          </p:cNvSpPr>
          <p:nvPr/>
        </p:nvSpPr>
        <p:spPr bwMode="auto">
          <a:xfrm>
            <a:off x="3733799" y="3954711"/>
            <a:ext cx="7937" cy="2303463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199" name="Group 8"/>
          <p:cNvGrpSpPr>
            <a:grpSpLocks/>
          </p:cNvGrpSpPr>
          <p:nvPr/>
        </p:nvGrpSpPr>
        <p:grpSpPr bwMode="auto">
          <a:xfrm>
            <a:off x="2209800" y="4411911"/>
            <a:ext cx="450850" cy="306388"/>
            <a:chOff x="2016" y="1488"/>
            <a:chExt cx="284" cy="193"/>
          </a:xfrm>
        </p:grpSpPr>
        <p:sp useBgFill="1">
          <p:nvSpPr>
            <p:cNvPr id="308" name="Freeform 9"/>
            <p:cNvSpPr>
              <a:spLocks/>
            </p:cNvSpPr>
            <p:nvPr/>
          </p:nvSpPr>
          <p:spPr bwMode="auto">
            <a:xfrm>
              <a:off x="2016" y="1488"/>
              <a:ext cx="241" cy="193"/>
            </a:xfrm>
            <a:custGeom>
              <a:avLst/>
              <a:gdLst>
                <a:gd name="T0" fmla="*/ 0 w 241"/>
                <a:gd name="T1" fmla="*/ 0 h 193"/>
                <a:gd name="T2" fmla="*/ 0 w 241"/>
                <a:gd name="T3" fmla="*/ 192 h 193"/>
                <a:gd name="T4" fmla="*/ 240 w 241"/>
                <a:gd name="T5" fmla="*/ 96 h 193"/>
                <a:gd name="T6" fmla="*/ 0 w 241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193"/>
                <a:gd name="T14" fmla="*/ 241 w 241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193">
                  <a:moveTo>
                    <a:pt x="0" y="0"/>
                  </a:moveTo>
                  <a:lnTo>
                    <a:pt x="0" y="192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 useBgFill="1">
          <p:nvSpPr>
            <p:cNvPr id="309" name="Oval 10"/>
            <p:cNvSpPr>
              <a:spLocks noChangeArrowheads="1"/>
            </p:cNvSpPr>
            <p:nvPr/>
          </p:nvSpPr>
          <p:spPr bwMode="auto">
            <a:xfrm>
              <a:off x="2260" y="1564"/>
              <a:ext cx="40" cy="40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24" name="Group 11"/>
          <p:cNvGrpSpPr>
            <a:grpSpLocks/>
          </p:cNvGrpSpPr>
          <p:nvPr/>
        </p:nvGrpSpPr>
        <p:grpSpPr bwMode="auto">
          <a:xfrm>
            <a:off x="2216150" y="4792911"/>
            <a:ext cx="452437" cy="306388"/>
            <a:chOff x="2020" y="1728"/>
            <a:chExt cx="285" cy="193"/>
          </a:xfrm>
        </p:grpSpPr>
        <p:sp useBgFill="1">
          <p:nvSpPr>
            <p:cNvPr id="311" name="Freeform 12"/>
            <p:cNvSpPr>
              <a:spLocks/>
            </p:cNvSpPr>
            <p:nvPr/>
          </p:nvSpPr>
          <p:spPr bwMode="auto">
            <a:xfrm>
              <a:off x="2064" y="1728"/>
              <a:ext cx="241" cy="193"/>
            </a:xfrm>
            <a:custGeom>
              <a:avLst/>
              <a:gdLst>
                <a:gd name="T0" fmla="*/ 240 w 241"/>
                <a:gd name="T1" fmla="*/ 0 h 193"/>
                <a:gd name="T2" fmla="*/ 240 w 241"/>
                <a:gd name="T3" fmla="*/ 192 h 193"/>
                <a:gd name="T4" fmla="*/ 0 w 241"/>
                <a:gd name="T5" fmla="*/ 96 h 193"/>
                <a:gd name="T6" fmla="*/ 240 w 241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193"/>
                <a:gd name="T14" fmla="*/ 241 w 241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193">
                  <a:moveTo>
                    <a:pt x="240" y="0"/>
                  </a:moveTo>
                  <a:lnTo>
                    <a:pt x="240" y="192"/>
                  </a:lnTo>
                  <a:lnTo>
                    <a:pt x="0" y="96"/>
                  </a:lnTo>
                  <a:lnTo>
                    <a:pt x="240" y="0"/>
                  </a:lnTo>
                </a:path>
              </a:pathLst>
            </a:custGeom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 useBgFill="1">
          <p:nvSpPr>
            <p:cNvPr id="312" name="Oval 13"/>
            <p:cNvSpPr>
              <a:spLocks noChangeArrowheads="1"/>
            </p:cNvSpPr>
            <p:nvPr/>
          </p:nvSpPr>
          <p:spPr bwMode="auto">
            <a:xfrm>
              <a:off x="2020" y="1804"/>
              <a:ext cx="40" cy="40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13" name="Freeform 14"/>
          <p:cNvSpPr>
            <a:spLocks/>
          </p:cNvSpPr>
          <p:nvPr/>
        </p:nvSpPr>
        <p:spPr bwMode="auto">
          <a:xfrm>
            <a:off x="2667000" y="4564311"/>
            <a:ext cx="306387" cy="382588"/>
          </a:xfrm>
          <a:custGeom>
            <a:avLst/>
            <a:gdLst>
              <a:gd name="T0" fmla="*/ 0 w 193"/>
              <a:gd name="T1" fmla="*/ 2147483647 h 241"/>
              <a:gd name="T2" fmla="*/ 2147483647 w 193"/>
              <a:gd name="T3" fmla="*/ 2147483647 h 241"/>
              <a:gd name="T4" fmla="*/ 2147483647 w 193"/>
              <a:gd name="T5" fmla="*/ 0 h 241"/>
              <a:gd name="T6" fmla="*/ 0 w 19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41"/>
              <a:gd name="T14" fmla="*/ 193 w 19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41">
                <a:moveTo>
                  <a:pt x="0" y="240"/>
                </a:moveTo>
                <a:lnTo>
                  <a:pt x="192" y="240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225" name="Group 15"/>
          <p:cNvGrpSpPr>
            <a:grpSpLocks/>
          </p:cNvGrpSpPr>
          <p:nvPr/>
        </p:nvGrpSpPr>
        <p:grpSpPr bwMode="auto">
          <a:xfrm>
            <a:off x="2971800" y="4754811"/>
            <a:ext cx="763587" cy="381000"/>
            <a:chOff x="2496" y="1704"/>
            <a:chExt cx="481" cy="240"/>
          </a:xfrm>
        </p:grpSpPr>
        <p:sp>
          <p:nvSpPr>
            <p:cNvPr id="315" name="Freeform 16"/>
            <p:cNvSpPr>
              <a:spLocks/>
            </p:cNvSpPr>
            <p:nvPr/>
          </p:nvSpPr>
          <p:spPr bwMode="auto">
            <a:xfrm>
              <a:off x="2496" y="1704"/>
              <a:ext cx="481" cy="81"/>
            </a:xfrm>
            <a:custGeom>
              <a:avLst/>
              <a:gdLst>
                <a:gd name="T0" fmla="*/ 480 w 481"/>
                <a:gd name="T1" fmla="*/ 0 h 81"/>
                <a:gd name="T2" fmla="*/ 320 w 481"/>
                <a:gd name="T3" fmla="*/ 0 h 81"/>
                <a:gd name="T4" fmla="*/ 320 w 481"/>
                <a:gd name="T5" fmla="*/ 80 h 81"/>
                <a:gd name="T6" fmla="*/ 160 w 481"/>
                <a:gd name="T7" fmla="*/ 80 h 81"/>
                <a:gd name="T8" fmla="*/ 160 w 481"/>
                <a:gd name="T9" fmla="*/ 0 h 81"/>
                <a:gd name="T10" fmla="*/ 0 w 481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81"/>
                <a:gd name="T20" fmla="*/ 481 w 481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81">
                  <a:moveTo>
                    <a:pt x="480" y="0"/>
                  </a:moveTo>
                  <a:lnTo>
                    <a:pt x="320" y="0"/>
                  </a:lnTo>
                  <a:lnTo>
                    <a:pt x="320" y="80"/>
                  </a:lnTo>
                  <a:lnTo>
                    <a:pt x="160" y="80"/>
                  </a:lnTo>
                  <a:lnTo>
                    <a:pt x="160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6" name="Line 17"/>
            <p:cNvSpPr>
              <a:spLocks noChangeShapeType="1"/>
            </p:cNvSpPr>
            <p:nvPr/>
          </p:nvSpPr>
          <p:spPr bwMode="auto">
            <a:xfrm flipH="1">
              <a:off x="2656" y="182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" name="Line 18"/>
            <p:cNvSpPr>
              <a:spLocks noChangeShapeType="1"/>
            </p:cNvSpPr>
            <p:nvPr/>
          </p:nvSpPr>
          <p:spPr bwMode="auto">
            <a:xfrm>
              <a:off x="2736" y="18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18" name="Freeform 19"/>
          <p:cNvSpPr>
            <a:spLocks/>
          </p:cNvSpPr>
          <p:nvPr/>
        </p:nvSpPr>
        <p:spPr bwMode="auto">
          <a:xfrm>
            <a:off x="1905000" y="4564311"/>
            <a:ext cx="306387" cy="382588"/>
          </a:xfrm>
          <a:custGeom>
            <a:avLst/>
            <a:gdLst>
              <a:gd name="T0" fmla="*/ 2147483647 w 193"/>
              <a:gd name="T1" fmla="*/ 2147483647 h 241"/>
              <a:gd name="T2" fmla="*/ 0 w 193"/>
              <a:gd name="T3" fmla="*/ 2147483647 h 241"/>
              <a:gd name="T4" fmla="*/ 0 w 193"/>
              <a:gd name="T5" fmla="*/ 0 h 241"/>
              <a:gd name="T6" fmla="*/ 2147483647 w 19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41"/>
              <a:gd name="T14" fmla="*/ 193 w 19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41">
                <a:moveTo>
                  <a:pt x="192" y="240"/>
                </a:moveTo>
                <a:lnTo>
                  <a:pt x="0" y="240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226" name="Group 20"/>
          <p:cNvGrpSpPr>
            <a:grpSpLocks/>
          </p:cNvGrpSpPr>
          <p:nvPr/>
        </p:nvGrpSpPr>
        <p:grpSpPr bwMode="auto">
          <a:xfrm>
            <a:off x="1143000" y="4754811"/>
            <a:ext cx="763587" cy="381000"/>
            <a:chOff x="1344" y="1704"/>
            <a:chExt cx="481" cy="240"/>
          </a:xfrm>
        </p:grpSpPr>
        <p:sp>
          <p:nvSpPr>
            <p:cNvPr id="320" name="Freeform 21"/>
            <p:cNvSpPr>
              <a:spLocks/>
            </p:cNvSpPr>
            <p:nvPr/>
          </p:nvSpPr>
          <p:spPr bwMode="auto">
            <a:xfrm>
              <a:off x="1344" y="1704"/>
              <a:ext cx="481" cy="81"/>
            </a:xfrm>
            <a:custGeom>
              <a:avLst/>
              <a:gdLst>
                <a:gd name="T0" fmla="*/ 0 w 481"/>
                <a:gd name="T1" fmla="*/ 0 h 81"/>
                <a:gd name="T2" fmla="*/ 160 w 481"/>
                <a:gd name="T3" fmla="*/ 0 h 81"/>
                <a:gd name="T4" fmla="*/ 160 w 481"/>
                <a:gd name="T5" fmla="*/ 80 h 81"/>
                <a:gd name="T6" fmla="*/ 320 w 481"/>
                <a:gd name="T7" fmla="*/ 80 h 81"/>
                <a:gd name="T8" fmla="*/ 320 w 481"/>
                <a:gd name="T9" fmla="*/ 0 h 81"/>
                <a:gd name="T10" fmla="*/ 480 w 481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81"/>
                <a:gd name="T20" fmla="*/ 481 w 481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81">
                  <a:moveTo>
                    <a:pt x="0" y="0"/>
                  </a:moveTo>
                  <a:lnTo>
                    <a:pt x="160" y="0"/>
                  </a:lnTo>
                  <a:lnTo>
                    <a:pt x="160" y="80"/>
                  </a:lnTo>
                  <a:lnTo>
                    <a:pt x="320" y="80"/>
                  </a:lnTo>
                  <a:lnTo>
                    <a:pt x="320" y="0"/>
                  </a:lnTo>
                  <a:lnTo>
                    <a:pt x="4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1" name="Line 22"/>
            <p:cNvSpPr>
              <a:spLocks noChangeShapeType="1"/>
            </p:cNvSpPr>
            <p:nvPr/>
          </p:nvSpPr>
          <p:spPr bwMode="auto">
            <a:xfrm>
              <a:off x="1504" y="182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2" name="Line 23"/>
            <p:cNvSpPr>
              <a:spLocks noChangeShapeType="1"/>
            </p:cNvSpPr>
            <p:nvPr/>
          </p:nvSpPr>
          <p:spPr bwMode="auto">
            <a:xfrm>
              <a:off x="1584" y="18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23" name="Line 24"/>
          <p:cNvSpPr>
            <a:spLocks noChangeShapeType="1"/>
          </p:cNvSpPr>
          <p:nvPr/>
        </p:nvSpPr>
        <p:spPr bwMode="auto">
          <a:xfrm>
            <a:off x="533400" y="5250111"/>
            <a:ext cx="37338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4" name="Line 25"/>
          <p:cNvSpPr>
            <a:spLocks noChangeShapeType="1"/>
          </p:cNvSpPr>
          <p:nvPr/>
        </p:nvSpPr>
        <p:spPr bwMode="auto">
          <a:xfrm>
            <a:off x="1524000" y="5097711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5" name="Line 26"/>
          <p:cNvSpPr>
            <a:spLocks noChangeShapeType="1"/>
          </p:cNvSpPr>
          <p:nvPr/>
        </p:nvSpPr>
        <p:spPr bwMode="auto">
          <a:xfrm>
            <a:off x="3352800" y="5097711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6" name="Oval 27"/>
          <p:cNvSpPr>
            <a:spLocks noChangeArrowheads="1"/>
          </p:cNvSpPr>
          <p:nvPr/>
        </p:nvSpPr>
        <p:spPr bwMode="auto">
          <a:xfrm>
            <a:off x="3702050" y="4723061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7" name="Oval 28"/>
          <p:cNvSpPr>
            <a:spLocks noChangeArrowheads="1"/>
          </p:cNvSpPr>
          <p:nvPr/>
        </p:nvSpPr>
        <p:spPr bwMode="auto">
          <a:xfrm>
            <a:off x="2940050" y="4723061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8" name="Oval 29"/>
          <p:cNvSpPr>
            <a:spLocks noChangeArrowheads="1"/>
          </p:cNvSpPr>
          <p:nvPr/>
        </p:nvSpPr>
        <p:spPr bwMode="auto">
          <a:xfrm>
            <a:off x="1873250" y="4723061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9" name="Oval 30"/>
          <p:cNvSpPr>
            <a:spLocks noChangeArrowheads="1"/>
          </p:cNvSpPr>
          <p:nvPr/>
        </p:nvSpPr>
        <p:spPr bwMode="auto">
          <a:xfrm>
            <a:off x="1111250" y="4723061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0" name="Oval 31"/>
          <p:cNvSpPr>
            <a:spLocks noChangeArrowheads="1"/>
          </p:cNvSpPr>
          <p:nvPr/>
        </p:nvSpPr>
        <p:spPr bwMode="auto">
          <a:xfrm>
            <a:off x="1492250" y="5218361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1" name="Oval 32"/>
          <p:cNvSpPr>
            <a:spLocks noChangeArrowheads="1"/>
          </p:cNvSpPr>
          <p:nvPr/>
        </p:nvSpPr>
        <p:spPr bwMode="auto">
          <a:xfrm>
            <a:off x="3321050" y="5218361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3" name="Rectangle 34"/>
          <p:cNvSpPr>
            <a:spLocks noChangeArrowheads="1"/>
          </p:cNvSpPr>
          <p:nvPr/>
        </p:nvSpPr>
        <p:spPr bwMode="auto">
          <a:xfrm>
            <a:off x="40916" y="5267574"/>
            <a:ext cx="973857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 smtClean="0">
                <a:latin typeface="+mn-lt"/>
              </a:rPr>
              <a:t>wordline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  <p:sp>
        <p:nvSpPr>
          <p:cNvPr id="334" name="Rectangle 41"/>
          <p:cNvSpPr>
            <a:spLocks noChangeArrowheads="1"/>
          </p:cNvSpPr>
          <p:nvPr/>
        </p:nvSpPr>
        <p:spPr bwMode="auto">
          <a:xfrm>
            <a:off x="2217737" y="5323136"/>
            <a:ext cx="1288814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+mn-lt"/>
              </a:rPr>
              <a:t>access FETs</a:t>
            </a:r>
          </a:p>
        </p:txBody>
      </p:sp>
      <p:sp>
        <p:nvSpPr>
          <p:cNvPr id="335" name="Line 42"/>
          <p:cNvSpPr>
            <a:spLocks noChangeShapeType="1"/>
          </p:cNvSpPr>
          <p:nvPr/>
        </p:nvSpPr>
        <p:spPr bwMode="auto">
          <a:xfrm flipV="1">
            <a:off x="2674937" y="5018336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6" name="Rectangle 34"/>
          <p:cNvSpPr>
            <a:spLocks noChangeArrowheads="1"/>
          </p:cNvSpPr>
          <p:nvPr/>
        </p:nvSpPr>
        <p:spPr bwMode="auto">
          <a:xfrm>
            <a:off x="795959" y="3581400"/>
            <a:ext cx="692498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 smtClean="0">
                <a:latin typeface="+mn-lt"/>
              </a:rPr>
              <a:t>bitline</a:t>
            </a:r>
            <a:endParaRPr lang="en-US" sz="1600" dirty="0">
              <a:latin typeface="+mn-lt"/>
            </a:endParaRPr>
          </a:p>
        </p:txBody>
      </p:sp>
      <p:sp>
        <p:nvSpPr>
          <p:cNvPr id="337" name="Rectangle 34"/>
          <p:cNvSpPr>
            <a:spLocks noChangeArrowheads="1"/>
          </p:cNvSpPr>
          <p:nvPr/>
        </p:nvSpPr>
        <p:spPr bwMode="auto">
          <a:xfrm>
            <a:off x="3363866" y="3581400"/>
            <a:ext cx="692498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 smtClean="0">
                <a:latin typeface="+mn-lt"/>
              </a:rPr>
              <a:t>bitline</a:t>
            </a:r>
            <a:endParaRPr lang="en-US" sz="1600" dirty="0">
              <a:latin typeface="+mn-lt"/>
            </a:endParaRPr>
          </a:p>
        </p:txBody>
      </p:sp>
      <p:sp>
        <p:nvSpPr>
          <p:cNvPr id="339" name="Oval 338"/>
          <p:cNvSpPr/>
          <p:nvPr/>
        </p:nvSpPr>
        <p:spPr>
          <a:xfrm>
            <a:off x="685800" y="9144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0" name="Oval 339"/>
          <p:cNvSpPr/>
          <p:nvPr/>
        </p:nvSpPr>
        <p:spPr>
          <a:xfrm>
            <a:off x="609600" y="19050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41" name="Oval 340"/>
          <p:cNvSpPr/>
          <p:nvPr/>
        </p:nvSpPr>
        <p:spPr>
          <a:xfrm>
            <a:off x="1295400" y="18288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43" name="Rectangle 34"/>
          <p:cNvSpPr>
            <a:spLocks noChangeArrowheads="1"/>
          </p:cNvSpPr>
          <p:nvPr/>
        </p:nvSpPr>
        <p:spPr bwMode="auto">
          <a:xfrm>
            <a:off x="2313310" y="5638800"/>
            <a:ext cx="1075615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smtClean="0">
                <a:latin typeface="+mn-lt"/>
              </a:rPr>
              <a:t>OFF</a:t>
            </a:r>
            <a:r>
              <a:rPr lang="en-US" sz="1600" dirty="0" smtClean="0">
                <a:latin typeface="+mn-lt"/>
                <a:sym typeface="Wingdings" pitchFamily="2" charset="2"/>
              </a:rPr>
              <a:t>ON</a:t>
            </a:r>
            <a:endParaRPr lang="en-US" sz="1600" dirty="0">
              <a:latin typeface="+mn-lt"/>
            </a:endParaRPr>
          </a:p>
        </p:txBody>
      </p:sp>
      <p:sp>
        <p:nvSpPr>
          <p:cNvPr id="344" name="Rectangle 34"/>
          <p:cNvSpPr>
            <a:spLocks noChangeArrowheads="1"/>
          </p:cNvSpPr>
          <p:nvPr/>
        </p:nvSpPr>
        <p:spPr bwMode="auto">
          <a:xfrm>
            <a:off x="1306012" y="4257426"/>
            <a:ext cx="515782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 smtClean="0">
                <a:latin typeface="+mn-lt"/>
              </a:rPr>
              <a:t>Vdd</a:t>
            </a:r>
            <a:endParaRPr lang="en-US" sz="1600" dirty="0">
              <a:latin typeface="+mn-lt"/>
            </a:endParaRPr>
          </a:p>
        </p:txBody>
      </p:sp>
      <p:grpSp>
        <p:nvGrpSpPr>
          <p:cNvPr id="227" name="Group 345"/>
          <p:cNvGrpSpPr/>
          <p:nvPr/>
        </p:nvGrpSpPr>
        <p:grpSpPr>
          <a:xfrm>
            <a:off x="-102398" y="5562600"/>
            <a:ext cx="1182631" cy="619374"/>
            <a:chOff x="-102398" y="5857626"/>
            <a:chExt cx="1182631" cy="619374"/>
          </a:xfrm>
        </p:grpSpPr>
        <p:sp>
          <p:nvSpPr>
            <p:cNvPr id="347" name="Rectangle 34"/>
            <p:cNvSpPr>
              <a:spLocks noChangeArrowheads="1"/>
            </p:cNvSpPr>
            <p:nvPr/>
          </p:nvSpPr>
          <p:spPr bwMode="auto">
            <a:xfrm>
              <a:off x="-102398" y="5857626"/>
              <a:ext cx="1182631" cy="31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 dirty="0" err="1" smtClean="0">
                  <a:latin typeface="+mn-lt"/>
                </a:rPr>
                <a:t>GND</a:t>
              </a:r>
              <a:r>
                <a:rPr lang="en-US" sz="1600" dirty="0" err="1" smtClean="0">
                  <a:latin typeface="+mn-lt"/>
                  <a:sym typeface="Wingdings" pitchFamily="2" charset="2"/>
                </a:rPr>
                <a:t>Vdd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8" name="Oval 347"/>
            <p:cNvSpPr/>
            <p:nvPr/>
          </p:nvSpPr>
          <p:spPr>
            <a:xfrm>
              <a:off x="381000" y="6172200"/>
              <a:ext cx="304800" cy="304800"/>
            </a:xfrm>
            <a:prstGeom prst="ellipse">
              <a:avLst/>
            </a:prstGeom>
            <a:solidFill>
              <a:srgbClr val="C00000">
                <a:alpha val="5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sp>
        <p:nvSpPr>
          <p:cNvPr id="349" name="Oval 348"/>
          <p:cNvSpPr/>
          <p:nvPr/>
        </p:nvSpPr>
        <p:spPr>
          <a:xfrm>
            <a:off x="2743200" y="5877174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63" name="Rectangle 34"/>
          <p:cNvSpPr>
            <a:spLocks noChangeArrowheads="1"/>
          </p:cNvSpPr>
          <p:nvPr/>
        </p:nvSpPr>
        <p:spPr bwMode="auto">
          <a:xfrm>
            <a:off x="3740807" y="3895974"/>
            <a:ext cx="515782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 smtClean="0">
                <a:latin typeface="+mn-lt"/>
              </a:rPr>
              <a:t>Vdd</a:t>
            </a:r>
            <a:endParaRPr lang="en-US" sz="1600" dirty="0">
              <a:latin typeface="+mn-lt"/>
            </a:endParaRPr>
          </a:p>
        </p:txBody>
      </p:sp>
      <p:sp>
        <p:nvSpPr>
          <p:cNvPr id="364" name="Rectangle 34"/>
          <p:cNvSpPr>
            <a:spLocks noChangeArrowheads="1"/>
          </p:cNvSpPr>
          <p:nvPr/>
        </p:nvSpPr>
        <p:spPr bwMode="auto">
          <a:xfrm>
            <a:off x="551892" y="3895974"/>
            <a:ext cx="652423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smtClean="0">
                <a:latin typeface="+mn-lt"/>
              </a:rPr>
              <a:t>GND</a:t>
            </a:r>
            <a:endParaRPr lang="en-US" sz="1600" dirty="0">
              <a:latin typeface="+mn-lt"/>
            </a:endParaRPr>
          </a:p>
        </p:txBody>
      </p:sp>
      <p:sp>
        <p:nvSpPr>
          <p:cNvPr id="365" name="Oval 364"/>
          <p:cNvSpPr/>
          <p:nvPr/>
        </p:nvSpPr>
        <p:spPr>
          <a:xfrm>
            <a:off x="4191000" y="3819774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66" name="Line 24"/>
          <p:cNvSpPr>
            <a:spLocks noChangeShapeType="1"/>
          </p:cNvSpPr>
          <p:nvPr/>
        </p:nvSpPr>
        <p:spPr bwMode="auto">
          <a:xfrm>
            <a:off x="3473450" y="362902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304800" y="38100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68" name="Oval 367"/>
          <p:cNvSpPr/>
          <p:nvPr/>
        </p:nvSpPr>
        <p:spPr>
          <a:xfrm>
            <a:off x="2286000" y="39624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69" name="Rectangle 368"/>
          <p:cNvSpPr/>
          <p:nvPr/>
        </p:nvSpPr>
        <p:spPr>
          <a:xfrm>
            <a:off x="1610930" y="4267200"/>
            <a:ext cx="85151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smtClean="0">
                <a:latin typeface="+mn-lt"/>
                <a:sym typeface="Wingdings" pitchFamily="2" charset="2"/>
              </a:rPr>
              <a:t>GND</a:t>
            </a:r>
            <a:endParaRPr lang="en-US" sz="1600" dirty="0">
              <a:latin typeface="+mn-lt"/>
            </a:endParaRPr>
          </a:p>
        </p:txBody>
      </p:sp>
      <p:sp>
        <p:nvSpPr>
          <p:cNvPr id="370" name="Rectangle 34"/>
          <p:cNvSpPr>
            <a:spLocks noChangeArrowheads="1"/>
          </p:cNvSpPr>
          <p:nvPr/>
        </p:nvSpPr>
        <p:spPr bwMode="auto">
          <a:xfrm>
            <a:off x="2419622" y="4267200"/>
            <a:ext cx="652423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smtClean="0">
                <a:latin typeface="+mn-lt"/>
              </a:rPr>
              <a:t>GND</a:t>
            </a:r>
            <a:endParaRPr lang="en-US" sz="1600" dirty="0">
              <a:latin typeface="+mn-lt"/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2845301" y="4276974"/>
            <a:ext cx="736099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smtClean="0">
                <a:latin typeface="+mn-lt"/>
                <a:sym typeface="Wingdings" pitchFamily="2" charset="2"/>
              </a:rPr>
              <a:t></a:t>
            </a:r>
            <a:r>
              <a:rPr lang="en-US" sz="1600" dirty="0" err="1" smtClean="0">
                <a:latin typeface="+mn-lt"/>
                <a:sym typeface="Wingdings" pitchFamily="2" charset="2"/>
              </a:rPr>
              <a:t>Vdd</a:t>
            </a:r>
            <a:endParaRPr lang="en-US" sz="1600" dirty="0">
              <a:latin typeface="+mn-lt"/>
            </a:endParaRPr>
          </a:p>
        </p:txBody>
      </p:sp>
      <p:cxnSp>
        <p:nvCxnSpPr>
          <p:cNvPr id="372" name="Straight Arrow Connector 371"/>
          <p:cNvCxnSpPr/>
          <p:nvPr/>
        </p:nvCxnSpPr>
        <p:spPr>
          <a:xfrm>
            <a:off x="685800" y="1295400"/>
            <a:ext cx="29150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>
            <a:off x="4495800" y="4953000"/>
            <a:ext cx="4495800" cy="1447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+mj-lt"/>
              </a:rPr>
              <a:t>All transistors are carefully sized so that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bitline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GND overpowers cell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Vdd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, but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bitline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Vdd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does not overpower cell GND (why?)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animBg="1"/>
      <p:bldP spid="340" grpId="0" animBg="1"/>
      <p:bldP spid="341" grpId="0" animBg="1"/>
      <p:bldP spid="343" grpId="0"/>
      <p:bldP spid="349" grpId="0" animBg="1"/>
      <p:bldP spid="363" grpId="0"/>
      <p:bldP spid="364" grpId="0"/>
      <p:bldP spid="365" grpId="0" animBg="1"/>
      <p:bldP spid="367" grpId="0" animBg="1"/>
      <p:bldP spid="368" grpId="0" animBg="1"/>
      <p:bldP spid="369" grpId="0"/>
      <p:bldP spid="371" grpId="0"/>
      <p:bldP spid="3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SRAM so far can do either one read or one write/cycle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We can do multiple reads and writes with multiple ports by adding one set of </a:t>
            </a:r>
            <a:r>
              <a:rPr lang="en-US" sz="2400" dirty="0" err="1"/>
              <a:t>wordlines</a:t>
            </a:r>
            <a:r>
              <a:rPr lang="en-US" sz="2400" dirty="0"/>
              <a:t> and </a:t>
            </a:r>
            <a:r>
              <a:rPr lang="en-US" sz="2400" dirty="0" err="1"/>
              <a:t>bitlines</a:t>
            </a:r>
            <a:r>
              <a:rPr lang="en-US" sz="2400" dirty="0"/>
              <a:t> per port</a:t>
            </a:r>
            <a:endParaRPr lang="en-US" sz="2400" dirty="0" smtClean="0"/>
          </a:p>
          <a:p>
            <a:r>
              <a:rPr lang="en-US" dirty="0" smtClean="0"/>
              <a:t>Cost/bit? For N ports…</a:t>
            </a:r>
          </a:p>
          <a:p>
            <a:pPr lvl="1"/>
            <a:r>
              <a:rPr lang="en-US" dirty="0" err="1" smtClean="0"/>
              <a:t>Wordlines</a:t>
            </a:r>
            <a:r>
              <a:rPr lang="en-US" dirty="0" smtClean="0"/>
              <a:t>:		_____</a:t>
            </a:r>
          </a:p>
          <a:p>
            <a:pPr lvl="1"/>
            <a:r>
              <a:rPr lang="en-US" dirty="0" err="1" smtClean="0"/>
              <a:t>Bitlines</a:t>
            </a:r>
            <a:r>
              <a:rPr lang="en-US" dirty="0" smtClean="0"/>
              <a:t>:			_____</a:t>
            </a:r>
          </a:p>
          <a:p>
            <a:pPr lvl="1"/>
            <a:r>
              <a:rPr lang="en-US" dirty="0" smtClean="0"/>
              <a:t>Access FETs:	_____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Wires often dominate</a:t>
            </a:r>
            <a:br>
              <a:rPr lang="en-US" dirty="0" smtClean="0"/>
            </a:br>
            <a:r>
              <a:rPr lang="en-US" dirty="0" smtClean="0"/>
              <a:t>area </a:t>
            </a:r>
            <a:r>
              <a:rPr lang="en-US" dirty="0" smtClean="0">
                <a:sym typeface="Wingdings" pitchFamily="2" charset="2"/>
              </a:rPr>
              <a:t> O(N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 area!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Multiported</a:t>
            </a:r>
            <a:r>
              <a:rPr lang="en-US" dirty="0" smtClean="0"/>
              <a:t> SRAMs</a:t>
            </a:r>
            <a:endParaRPr lang="en-US" dirty="0"/>
          </a:p>
        </p:txBody>
      </p:sp>
      <p:sp>
        <p:nvSpPr>
          <p:cNvPr id="7" name="Trapezoid 6"/>
          <p:cNvSpPr/>
          <p:nvPr/>
        </p:nvSpPr>
        <p:spPr>
          <a:xfrm rot="16200000">
            <a:off x="3397130" y="4422450"/>
            <a:ext cx="2369234" cy="173665"/>
          </a:xfrm>
          <a:prstGeom prst="trapezoid">
            <a:avLst>
              <a:gd name="adj" fmla="val 56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4534486"/>
            <a:ext cx="30391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52"/>
          <p:cNvGrpSpPr/>
          <p:nvPr/>
        </p:nvGrpSpPr>
        <p:grpSpPr>
          <a:xfrm>
            <a:off x="4668579" y="3450687"/>
            <a:ext cx="3256221" cy="2117188"/>
            <a:chOff x="1828800" y="1828800"/>
            <a:chExt cx="4800600" cy="3200400"/>
          </a:xfrm>
        </p:grpSpPr>
        <p:cxnSp>
          <p:nvCxnSpPr>
            <p:cNvPr id="296" name="Straight Arrow Connector 295"/>
            <p:cNvCxnSpPr/>
            <p:nvPr/>
          </p:nvCxnSpPr>
          <p:spPr>
            <a:xfrm>
              <a:off x="1828800" y="22860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>
              <a:off x="1828800" y="27432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>
              <a:off x="1828800" y="32004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>
              <a:off x="1828800" y="36576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>
              <a:off x="1828800" y="41148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1828800" y="45720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>
            <a:xfrm>
              <a:off x="1828800" y="50292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129"/>
            <p:cNvCxnSpPr/>
            <p:nvPr/>
          </p:nvCxnSpPr>
          <p:spPr>
            <a:xfrm>
              <a:off x="1828800" y="18288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51"/>
          <p:cNvGrpSpPr/>
          <p:nvPr/>
        </p:nvGrpSpPr>
        <p:grpSpPr>
          <a:xfrm rot="16200000">
            <a:off x="4796286" y="3075161"/>
            <a:ext cx="2696894" cy="2691809"/>
            <a:chOff x="1981200" y="1981200"/>
            <a:chExt cx="4800600" cy="2286000"/>
          </a:xfrm>
        </p:grpSpPr>
        <p:cxnSp>
          <p:nvCxnSpPr>
            <p:cNvPr id="290" name="Straight Arrow Connector 289"/>
            <p:cNvCxnSpPr/>
            <p:nvPr/>
          </p:nvCxnSpPr>
          <p:spPr>
            <a:xfrm>
              <a:off x="1981200" y="24384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>
              <a:off x="1981200" y="28956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>
              <a:off x="1981200" y="33528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1981200" y="38100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>
              <a:off x="1981200" y="42672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>
              <a:off x="1981200" y="19812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53"/>
          <p:cNvGrpSpPr/>
          <p:nvPr/>
        </p:nvGrpSpPr>
        <p:grpSpPr>
          <a:xfrm rot="16200000">
            <a:off x="5143616" y="3075161"/>
            <a:ext cx="2696894" cy="2691810"/>
            <a:chOff x="1981200" y="1981200"/>
            <a:chExt cx="4800600" cy="2286000"/>
          </a:xfrm>
        </p:grpSpPr>
        <p:cxnSp>
          <p:nvCxnSpPr>
            <p:cNvPr id="284" name="Straight Arrow Connector 283"/>
            <p:cNvCxnSpPr/>
            <p:nvPr/>
          </p:nvCxnSpPr>
          <p:spPr>
            <a:xfrm>
              <a:off x="1981200" y="24384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/>
            <p:nvPr/>
          </p:nvCxnSpPr>
          <p:spPr>
            <a:xfrm>
              <a:off x="1981200" y="28956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>
              <a:off x="1981200" y="33528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>
              <a:off x="1981200" y="38100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/>
            <p:nvPr/>
          </p:nvCxnSpPr>
          <p:spPr>
            <a:xfrm>
              <a:off x="1981200" y="42672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159"/>
            <p:cNvCxnSpPr/>
            <p:nvPr/>
          </p:nvCxnSpPr>
          <p:spPr>
            <a:xfrm>
              <a:off x="1981200" y="19812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1"/>
          <p:cNvSpPr/>
          <p:nvPr/>
        </p:nvSpPr>
        <p:spPr>
          <a:xfrm flipV="1">
            <a:off x="4755412" y="5744308"/>
            <a:ext cx="434163" cy="3024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flipV="1">
            <a:off x="5298343" y="5744308"/>
            <a:ext cx="434163" cy="3024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flipV="1">
            <a:off x="5840819" y="5744308"/>
            <a:ext cx="434163" cy="3024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flipV="1">
            <a:off x="6383750" y="5744308"/>
            <a:ext cx="434163" cy="3024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flipV="1">
            <a:off x="6904290" y="5744308"/>
            <a:ext cx="434163" cy="3024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flipV="1">
            <a:off x="7447221" y="5744308"/>
            <a:ext cx="434163" cy="3024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07"/>
          <p:cNvGrpSpPr/>
          <p:nvPr/>
        </p:nvGrpSpPr>
        <p:grpSpPr>
          <a:xfrm>
            <a:off x="4798828" y="3223846"/>
            <a:ext cx="3041853" cy="239443"/>
            <a:chOff x="2057400" y="1447800"/>
            <a:chExt cx="5338763" cy="361948"/>
          </a:xfrm>
        </p:grpSpPr>
        <p:grpSp>
          <p:nvGrpSpPr>
            <p:cNvPr id="11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280" name="Rectangle 104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1" name="Straight Connector 28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276" name="Rectangle 27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" name="Straight Connector 27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272" name="Rectangle 27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3" name="Straight Connector 189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190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191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268" name="Rectangle 19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9" name="Straight Connector 19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5" name="Straight Connector 26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08"/>
          <p:cNvGrpSpPr/>
          <p:nvPr/>
        </p:nvGrpSpPr>
        <p:grpSpPr>
          <a:xfrm>
            <a:off x="4798828" y="3520000"/>
            <a:ext cx="3041853" cy="239443"/>
            <a:chOff x="2057400" y="1447800"/>
            <a:chExt cx="5338763" cy="361948"/>
          </a:xfrm>
        </p:grpSpPr>
        <p:grpSp>
          <p:nvGrpSpPr>
            <p:cNvPr id="24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1" name="Straight Connector 25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238" name="Rectangle 22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9" name="Straight Connector 22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234" name="Rectangle 21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2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2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2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239"/>
          <p:cNvGrpSpPr/>
          <p:nvPr/>
        </p:nvGrpSpPr>
        <p:grpSpPr>
          <a:xfrm>
            <a:off x="4798828" y="3822455"/>
            <a:ext cx="3041853" cy="239443"/>
            <a:chOff x="2057400" y="1447800"/>
            <a:chExt cx="5338763" cy="361948"/>
          </a:xfrm>
        </p:grpSpPr>
        <p:grpSp>
          <p:nvGrpSpPr>
            <p:cNvPr id="43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traight Connector 21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196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270"/>
          <p:cNvGrpSpPr/>
          <p:nvPr/>
        </p:nvGrpSpPr>
        <p:grpSpPr>
          <a:xfrm>
            <a:off x="4798828" y="4124910"/>
            <a:ext cx="3041853" cy="239443"/>
            <a:chOff x="2057400" y="1447800"/>
            <a:chExt cx="5338763" cy="361948"/>
          </a:xfrm>
        </p:grpSpPr>
        <p:grpSp>
          <p:nvGrpSpPr>
            <p:cNvPr id="74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301"/>
          <p:cNvGrpSpPr/>
          <p:nvPr/>
        </p:nvGrpSpPr>
        <p:grpSpPr>
          <a:xfrm>
            <a:off x="4796114" y="4427366"/>
            <a:ext cx="3041853" cy="239443"/>
            <a:chOff x="2057400" y="1447800"/>
            <a:chExt cx="5338763" cy="361948"/>
          </a:xfrm>
        </p:grpSpPr>
        <p:grpSp>
          <p:nvGrpSpPr>
            <p:cNvPr id="105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7" name="Straight Connector 15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332"/>
          <p:cNvGrpSpPr/>
          <p:nvPr/>
        </p:nvGrpSpPr>
        <p:grpSpPr>
          <a:xfrm>
            <a:off x="4798828" y="4726670"/>
            <a:ext cx="3041853" cy="239443"/>
            <a:chOff x="2057400" y="1447800"/>
            <a:chExt cx="5338763" cy="361948"/>
          </a:xfrm>
        </p:grpSpPr>
        <p:grpSp>
          <p:nvGrpSpPr>
            <p:cNvPr id="136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Connector 11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oup 363"/>
          <p:cNvGrpSpPr/>
          <p:nvPr/>
        </p:nvGrpSpPr>
        <p:grpSpPr>
          <a:xfrm>
            <a:off x="4798828" y="5032277"/>
            <a:ext cx="3041853" cy="239443"/>
            <a:chOff x="2057400" y="1447800"/>
            <a:chExt cx="5338763" cy="361948"/>
          </a:xfrm>
        </p:grpSpPr>
        <p:grpSp>
          <p:nvGrpSpPr>
            <p:cNvPr id="167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394"/>
          <p:cNvGrpSpPr/>
          <p:nvPr/>
        </p:nvGrpSpPr>
        <p:grpSpPr>
          <a:xfrm>
            <a:off x="4798828" y="5334732"/>
            <a:ext cx="3041853" cy="239443"/>
            <a:chOff x="2057400" y="1447800"/>
            <a:chExt cx="5338763" cy="361948"/>
          </a:xfrm>
        </p:grpSpPr>
        <p:grpSp>
          <p:nvGrpSpPr>
            <p:cNvPr id="198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8" name="Group 342"/>
          <p:cNvGrpSpPr/>
          <p:nvPr/>
        </p:nvGrpSpPr>
        <p:grpSpPr>
          <a:xfrm>
            <a:off x="4755412" y="2971800"/>
            <a:ext cx="3131399" cy="151228"/>
            <a:chOff x="4755412" y="2971800"/>
            <a:chExt cx="3131399" cy="151228"/>
          </a:xfrm>
        </p:grpSpPr>
        <p:sp>
          <p:nvSpPr>
            <p:cNvPr id="26" name="Rectangle 25"/>
            <p:cNvSpPr/>
            <p:nvPr/>
          </p:nvSpPr>
          <p:spPr>
            <a:xfrm>
              <a:off x="4755412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59326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92688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96602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29965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33878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78095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82009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15372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19285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52648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56562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153"/>
          <p:cNvGrpSpPr/>
          <p:nvPr/>
        </p:nvGrpSpPr>
        <p:grpSpPr>
          <a:xfrm rot="16200000">
            <a:off x="5230448" y="3202943"/>
            <a:ext cx="2696894" cy="2691810"/>
            <a:chOff x="1981200" y="1981200"/>
            <a:chExt cx="4800600" cy="2286000"/>
          </a:xfrm>
        </p:grpSpPr>
        <p:cxnSp>
          <p:nvCxnSpPr>
            <p:cNvPr id="305" name="Straight Arrow Connector 304"/>
            <p:cNvCxnSpPr/>
            <p:nvPr/>
          </p:nvCxnSpPr>
          <p:spPr>
            <a:xfrm>
              <a:off x="1981200" y="24384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/>
            <p:nvPr/>
          </p:nvCxnSpPr>
          <p:spPr>
            <a:xfrm>
              <a:off x="1981200" y="28956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1981200" y="33528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>
              <a:off x="1981200" y="38100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1981200" y="42672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159"/>
            <p:cNvCxnSpPr/>
            <p:nvPr/>
          </p:nvCxnSpPr>
          <p:spPr>
            <a:xfrm>
              <a:off x="1981200" y="19812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151"/>
          <p:cNvGrpSpPr/>
          <p:nvPr/>
        </p:nvGrpSpPr>
        <p:grpSpPr>
          <a:xfrm rot="16200000">
            <a:off x="4849448" y="3227561"/>
            <a:ext cx="2696894" cy="2691809"/>
            <a:chOff x="1981200" y="1981200"/>
            <a:chExt cx="4800600" cy="2286000"/>
          </a:xfrm>
        </p:grpSpPr>
        <p:cxnSp>
          <p:nvCxnSpPr>
            <p:cNvPr id="312" name="Straight Arrow Connector 311"/>
            <p:cNvCxnSpPr/>
            <p:nvPr/>
          </p:nvCxnSpPr>
          <p:spPr>
            <a:xfrm>
              <a:off x="1981200" y="24384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/>
            <p:nvPr/>
          </p:nvCxnSpPr>
          <p:spPr>
            <a:xfrm>
              <a:off x="1981200" y="28956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>
              <a:off x="1981200" y="33528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/>
            <p:nvPr/>
          </p:nvCxnSpPr>
          <p:spPr>
            <a:xfrm>
              <a:off x="1981200" y="38100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/>
            <p:cNvCxnSpPr/>
            <p:nvPr/>
          </p:nvCxnSpPr>
          <p:spPr>
            <a:xfrm>
              <a:off x="1981200" y="42672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/>
            <p:nvPr/>
          </p:nvCxnSpPr>
          <p:spPr>
            <a:xfrm>
              <a:off x="1981200" y="19812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356"/>
          <p:cNvGrpSpPr/>
          <p:nvPr/>
        </p:nvGrpSpPr>
        <p:grpSpPr>
          <a:xfrm>
            <a:off x="4829175" y="5896708"/>
            <a:ext cx="3125972" cy="302455"/>
            <a:chOff x="4829175" y="5896708"/>
            <a:chExt cx="3125972" cy="302455"/>
          </a:xfrm>
          <a:solidFill>
            <a:schemeClr val="accent3"/>
          </a:solidFill>
        </p:grpSpPr>
        <p:sp>
          <p:nvSpPr>
            <p:cNvPr id="318" name="Isosceles Triangle 317"/>
            <p:cNvSpPr/>
            <p:nvPr/>
          </p:nvSpPr>
          <p:spPr>
            <a:xfrm flipV="1">
              <a:off x="4829175" y="5896708"/>
              <a:ext cx="434163" cy="302455"/>
            </a:xfrm>
            <a:prstGeom prst="triangl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Isosceles Triangle 318"/>
            <p:cNvSpPr/>
            <p:nvPr/>
          </p:nvSpPr>
          <p:spPr>
            <a:xfrm flipV="1">
              <a:off x="5372106" y="5896708"/>
              <a:ext cx="434163" cy="302455"/>
            </a:xfrm>
            <a:prstGeom prst="triangl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Isosceles Triangle 319"/>
            <p:cNvSpPr/>
            <p:nvPr/>
          </p:nvSpPr>
          <p:spPr>
            <a:xfrm flipV="1">
              <a:off x="5914582" y="5896708"/>
              <a:ext cx="434163" cy="302455"/>
            </a:xfrm>
            <a:prstGeom prst="triangl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Isosceles Triangle 320"/>
            <p:cNvSpPr/>
            <p:nvPr/>
          </p:nvSpPr>
          <p:spPr>
            <a:xfrm flipV="1">
              <a:off x="6457513" y="5896708"/>
              <a:ext cx="434163" cy="302455"/>
            </a:xfrm>
            <a:prstGeom prst="triangl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Isosceles Triangle 321"/>
            <p:cNvSpPr/>
            <p:nvPr/>
          </p:nvSpPr>
          <p:spPr>
            <a:xfrm flipV="1">
              <a:off x="6978053" y="5896708"/>
              <a:ext cx="434163" cy="302455"/>
            </a:xfrm>
            <a:prstGeom prst="triangl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/>
            <p:cNvSpPr/>
            <p:nvPr/>
          </p:nvSpPr>
          <p:spPr>
            <a:xfrm flipV="1">
              <a:off x="7520984" y="5896708"/>
              <a:ext cx="434163" cy="302455"/>
            </a:xfrm>
            <a:prstGeom prst="triangl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152"/>
          <p:cNvGrpSpPr/>
          <p:nvPr/>
        </p:nvGrpSpPr>
        <p:grpSpPr>
          <a:xfrm>
            <a:off x="4953000" y="3276600"/>
            <a:ext cx="3256221" cy="2117188"/>
            <a:chOff x="1828800" y="1828800"/>
            <a:chExt cx="4800600" cy="3200400"/>
          </a:xfrm>
        </p:grpSpPr>
        <p:cxnSp>
          <p:nvCxnSpPr>
            <p:cNvPr id="331" name="Straight Arrow Connector 330"/>
            <p:cNvCxnSpPr/>
            <p:nvPr/>
          </p:nvCxnSpPr>
          <p:spPr>
            <a:xfrm>
              <a:off x="1828800" y="22860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>
              <a:off x="1828800" y="27432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>
              <a:off x="1828800" y="32004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>
              <a:off x="1828800" y="36576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>
              <a:off x="1828800" y="41148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1828800" y="45720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>
              <a:off x="1828800" y="50292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129"/>
            <p:cNvCxnSpPr/>
            <p:nvPr/>
          </p:nvCxnSpPr>
          <p:spPr>
            <a:xfrm>
              <a:off x="1828800" y="18288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341"/>
          <p:cNvGrpSpPr/>
          <p:nvPr/>
        </p:nvGrpSpPr>
        <p:grpSpPr>
          <a:xfrm rot="10800000">
            <a:off x="8229600" y="3124200"/>
            <a:ext cx="477579" cy="2369234"/>
            <a:chOff x="4648200" y="3477066"/>
            <a:chExt cx="477579" cy="2369234"/>
          </a:xfrm>
          <a:solidFill>
            <a:schemeClr val="accent3"/>
          </a:solidFill>
        </p:grpSpPr>
        <p:sp>
          <p:nvSpPr>
            <p:cNvPr id="339" name="Trapezoid 338"/>
            <p:cNvSpPr/>
            <p:nvPr/>
          </p:nvSpPr>
          <p:spPr>
            <a:xfrm rot="16200000">
              <a:off x="3854330" y="4574850"/>
              <a:ext cx="2369234" cy="173665"/>
            </a:xfrm>
            <a:prstGeom prst="trapezoid">
              <a:avLst>
                <a:gd name="adj" fmla="val 56579"/>
              </a:avLst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Straight Arrow Connector 339"/>
            <p:cNvCxnSpPr/>
            <p:nvPr/>
          </p:nvCxnSpPr>
          <p:spPr>
            <a:xfrm>
              <a:off x="4648200" y="4686886"/>
              <a:ext cx="303914" cy="1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343"/>
          <p:cNvGrpSpPr/>
          <p:nvPr/>
        </p:nvGrpSpPr>
        <p:grpSpPr>
          <a:xfrm>
            <a:off x="4821976" y="3124200"/>
            <a:ext cx="3131399" cy="151228"/>
            <a:chOff x="4755412" y="2971800"/>
            <a:chExt cx="3131399" cy="151228"/>
          </a:xfrm>
          <a:solidFill>
            <a:schemeClr val="accent3"/>
          </a:solidFill>
        </p:grpSpPr>
        <p:sp>
          <p:nvSpPr>
            <p:cNvPr id="345" name="Rectangle 344"/>
            <p:cNvSpPr/>
            <p:nvPr/>
          </p:nvSpPr>
          <p:spPr>
            <a:xfrm>
              <a:off x="4755412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059326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292688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596602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829965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6133878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6378095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6682009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915372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7219285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7452648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7756562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1" name="TextBox 360"/>
          <p:cNvSpPr txBox="1"/>
          <p:nvPr/>
        </p:nvSpPr>
        <p:spPr>
          <a:xfrm>
            <a:off x="3124200" y="416436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2*N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3124200" y="3801122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2*N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3115322" y="3429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N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012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/>
      <p:bldP spid="362" grpId="0"/>
      <p:bldP spid="3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SRAMs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 of k*b cells (k words, b cells per word)</a:t>
            </a:r>
          </a:p>
          <a:p>
            <a:r>
              <a:rPr lang="en-US" dirty="0" smtClean="0"/>
              <a:t>Cell is a </a:t>
            </a:r>
            <a:r>
              <a:rPr lang="en-US" dirty="0" err="1" smtClean="0"/>
              <a:t>bistable</a:t>
            </a:r>
            <a:r>
              <a:rPr lang="en-US" dirty="0" smtClean="0"/>
              <a:t> element + access transistors</a:t>
            </a:r>
          </a:p>
          <a:p>
            <a:pPr lvl="1"/>
            <a:r>
              <a:rPr lang="en-US" dirty="0" smtClean="0"/>
              <a:t>Analog circuit with carefully sized transistors to allow reads and writes</a:t>
            </a:r>
          </a:p>
          <a:p>
            <a:r>
              <a:rPr lang="en-US" dirty="0" smtClean="0"/>
              <a:t>Read: </a:t>
            </a:r>
            <a:r>
              <a:rPr lang="en-US" dirty="0" err="1" smtClean="0"/>
              <a:t>Precharge</a:t>
            </a:r>
            <a:r>
              <a:rPr lang="en-US" dirty="0" smtClean="0"/>
              <a:t> </a:t>
            </a:r>
            <a:r>
              <a:rPr lang="en-US" dirty="0" err="1" smtClean="0"/>
              <a:t>bitlines</a:t>
            </a:r>
            <a:r>
              <a:rPr lang="en-US" dirty="0" smtClean="0"/>
              <a:t>, activate </a:t>
            </a:r>
            <a:r>
              <a:rPr lang="en-US" dirty="0" err="1" smtClean="0"/>
              <a:t>wordline</a:t>
            </a:r>
            <a:r>
              <a:rPr lang="en-US" dirty="0" smtClean="0"/>
              <a:t>, sense</a:t>
            </a:r>
          </a:p>
          <a:p>
            <a:r>
              <a:rPr lang="en-US" dirty="0" smtClean="0"/>
              <a:t>Write: Drive </a:t>
            </a:r>
            <a:r>
              <a:rPr lang="en-US" dirty="0" err="1" smtClean="0"/>
              <a:t>bitlines</a:t>
            </a:r>
            <a:r>
              <a:rPr lang="en-US" dirty="0" smtClean="0"/>
              <a:t>, activate </a:t>
            </a:r>
            <a:r>
              <a:rPr lang="en-US" dirty="0" err="1" smtClean="0"/>
              <a:t>wordline</a:t>
            </a:r>
            <a:r>
              <a:rPr lang="en-US" dirty="0" smtClean="0"/>
              <a:t>, overpower cells</a:t>
            </a:r>
          </a:p>
          <a:p>
            <a:endParaRPr lang="en-US" dirty="0" smtClean="0"/>
          </a:p>
          <a:p>
            <a:r>
              <a:rPr lang="en-US" dirty="0" smtClean="0"/>
              <a:t>6 MOSFETs/cell… can we do better?</a:t>
            </a:r>
          </a:p>
          <a:p>
            <a:pPr lvl="1"/>
            <a:r>
              <a:rPr lang="en-US" dirty="0" smtClean="0"/>
              <a:t>What’s the minimum number of MOSFETs needed to store a single bit?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11775</TotalTime>
  <Words>2836</Words>
  <Application>Microsoft Macintosh PowerPoint</Application>
  <PresentationFormat>On-screen Show (4:3)</PresentationFormat>
  <Paragraphs>923</Paragraphs>
  <Slides>41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8" baseType="lpstr">
      <vt:lpstr>Bookman Old Style</vt:lpstr>
      <vt:lpstr>Calibri</vt:lpstr>
      <vt:lpstr>Comic Sans MS</vt:lpstr>
      <vt:lpstr>Consolas</vt:lpstr>
      <vt:lpstr>Gill Sans MT</vt:lpstr>
      <vt:lpstr>Helvetica</vt:lpstr>
      <vt:lpstr>MS PGothic</vt:lpstr>
      <vt:lpstr>ＭＳ Ｐゴシック</vt:lpstr>
      <vt:lpstr>Symbol</vt:lpstr>
      <vt:lpstr>Tekton</vt:lpstr>
      <vt:lpstr>Times New Roman</vt:lpstr>
      <vt:lpstr>Trebuchet MS</vt:lpstr>
      <vt:lpstr>Wingdings</vt:lpstr>
      <vt:lpstr>Arial</vt:lpstr>
      <vt:lpstr>Office Theme</vt:lpstr>
      <vt:lpstr>Equation</vt:lpstr>
      <vt:lpstr>Worksheet</vt:lpstr>
      <vt:lpstr>14. Caches &amp; The Memory Hierarchy</vt:lpstr>
      <vt:lpstr>Our “Computing Machine”</vt:lpstr>
      <vt:lpstr>Memory Technologies</vt:lpstr>
      <vt:lpstr>Static RAM (SRAM)</vt:lpstr>
      <vt:lpstr>SRAM Cell</vt:lpstr>
      <vt:lpstr>SRAM Read</vt:lpstr>
      <vt:lpstr>SRAM Write</vt:lpstr>
      <vt:lpstr>Multiported SRAMs</vt:lpstr>
      <vt:lpstr>Summary: SRAMs</vt:lpstr>
      <vt:lpstr>1T Dynamic RAM (DRAM) Cell</vt:lpstr>
      <vt:lpstr>DRAM Writes and Reads</vt:lpstr>
      <vt:lpstr>Summary: DRAM</vt:lpstr>
      <vt:lpstr>Non-Volatile Storage: Flash</vt:lpstr>
      <vt:lpstr>Non-Volatile Storage: Hard Disk</vt:lpstr>
      <vt:lpstr>Summary: Memory Technologies</vt:lpstr>
      <vt:lpstr>The Memory Hierarchy</vt:lpstr>
      <vt:lpstr>Memory Hierarchy Interface</vt:lpstr>
      <vt:lpstr>The Locality Principle</vt:lpstr>
      <vt:lpstr>Memory Reference Patterns</vt:lpstr>
      <vt:lpstr>Caches</vt:lpstr>
      <vt:lpstr>A Typical Memory Hierarchy</vt:lpstr>
      <vt:lpstr>Cache Access</vt:lpstr>
      <vt:lpstr>Cache Metrics</vt:lpstr>
      <vt:lpstr>Example: How High of a Hit Ratio?</vt:lpstr>
      <vt:lpstr>Basic Cache Algorithm</vt:lpstr>
      <vt:lpstr>Direct-Mapped Caches</vt:lpstr>
      <vt:lpstr>Example: Direct-Mapped Caches</vt:lpstr>
      <vt:lpstr>Block Size</vt:lpstr>
      <vt:lpstr>Block Size Tradeoffs</vt:lpstr>
      <vt:lpstr>Direct-Mapped Cache Problem: Conflict Misses</vt:lpstr>
      <vt:lpstr>Fully-Associative Cache</vt:lpstr>
      <vt:lpstr>N-way Set-Associative Cache</vt:lpstr>
      <vt:lpstr>N-way Set-Associative Cache</vt:lpstr>
      <vt:lpstr>“Let me count the ways.”</vt:lpstr>
      <vt:lpstr>Associativity Tradeoffs</vt:lpstr>
      <vt:lpstr>Associativity Implies Choices</vt:lpstr>
      <vt:lpstr>Replacement Policies</vt:lpstr>
      <vt:lpstr>Write Policy</vt:lpstr>
      <vt:lpstr>Write-Back</vt:lpstr>
      <vt:lpstr>Write-Back with “Dirty” Bits</vt:lpstr>
      <vt:lpstr>Summary: Cache Tradeoffs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Microsoft Office User</cp:lastModifiedBy>
  <cp:revision>420</cp:revision>
  <cp:lastPrinted>2015-10-27T12:02:29Z</cp:lastPrinted>
  <dcterms:created xsi:type="dcterms:W3CDTF">2010-02-03T13:36:01Z</dcterms:created>
  <dcterms:modified xsi:type="dcterms:W3CDTF">2017-07-31T17:25:40Z</dcterms:modified>
</cp:coreProperties>
</file>