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3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87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97" r:id="rId20"/>
    <p:sldId id="273" r:id="rId21"/>
    <p:sldId id="296" r:id="rId22"/>
    <p:sldId id="275" r:id="rId23"/>
    <p:sldId id="276" r:id="rId24"/>
    <p:sldId id="277" r:id="rId25"/>
    <p:sldId id="278" r:id="rId26"/>
    <p:sldId id="279" r:id="rId27"/>
    <p:sldId id="295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57"/>
  </p:normalViewPr>
  <p:slideViewPr>
    <p:cSldViewPr>
      <p:cViewPr varScale="1">
        <p:scale>
          <a:sx n="116" d="100"/>
          <a:sy n="116" d="100"/>
        </p:scale>
        <p:origin x="200" y="672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1" Type="http://schemas.openxmlformats.org/officeDocument/2006/relationships/image" Target="../media/image60.emf"/><Relationship Id="rId2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4" Type="http://schemas.openxmlformats.org/officeDocument/2006/relationships/image" Target="../media/image79.emf"/><Relationship Id="rId5" Type="http://schemas.openxmlformats.org/officeDocument/2006/relationships/image" Target="../media/image80.emf"/><Relationship Id="rId6" Type="http://schemas.openxmlformats.org/officeDocument/2006/relationships/image" Target="../media/image81.emf"/><Relationship Id="rId1" Type="http://schemas.openxmlformats.org/officeDocument/2006/relationships/image" Target="../media/image76.emf"/><Relationship Id="rId2" Type="http://schemas.openxmlformats.org/officeDocument/2006/relationships/image" Target="../media/image7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4" Type="http://schemas.openxmlformats.org/officeDocument/2006/relationships/image" Target="../media/image86.emf"/><Relationship Id="rId5" Type="http://schemas.openxmlformats.org/officeDocument/2006/relationships/image" Target="../media/image87.emf"/><Relationship Id="rId1" Type="http://schemas.openxmlformats.org/officeDocument/2006/relationships/image" Target="../media/image83.emf"/><Relationship Id="rId2" Type="http://schemas.openxmlformats.org/officeDocument/2006/relationships/image" Target="../media/image8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Relationship Id="rId2" Type="http://schemas.openxmlformats.org/officeDocument/2006/relationships/image" Target="../media/image69.emf"/><Relationship Id="rId3" Type="http://schemas.openxmlformats.org/officeDocument/2006/relationships/image" Target="../media/image6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emf"/><Relationship Id="rId14" Type="http://schemas.openxmlformats.org/officeDocument/2006/relationships/image" Target="../media/image3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0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367984-980B-7549-B95B-527C7F7E0788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ED4F2-9A02-604A-AF39-A691624F169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CDF5BC7-A323-CD43-9596-9BC78224C52A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File:Toroidal_coord.png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259F8B-4C5C-2341-ABE2-5CBF87D8380D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358" tIns="45680" rIns="91358" bIns="4568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809625" y="5195888"/>
            <a:ext cx="60944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SIMPLE approach for ANY 2-input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HARD-WIRE Truth Table to a MUX!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Variants: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DIP Switches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Blowable FUSES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MEMORY CELLS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>
                <a:latin typeface="Dom" charset="0"/>
              </a:rPr>
              <a:t>“</a:t>
            </a:r>
            <a:r>
              <a:rPr lang="en-US" altLang="ja-JP">
                <a:latin typeface="Dom" charset="0"/>
              </a:rPr>
              <a:t>Select</a:t>
            </a:r>
            <a:r>
              <a:rPr lang="ja-JP" altLang="en-US">
                <a:latin typeface="Dom" charset="0"/>
              </a:rPr>
              <a:t>”</a:t>
            </a:r>
            <a:r>
              <a:rPr lang="en-US" altLang="ja-JP">
                <a:latin typeface="Dom" charset="0"/>
              </a:rPr>
              <a:t> inputs </a:t>
            </a:r>
            <a:r>
              <a:rPr lang="ja-JP" altLang="en-US">
                <a:latin typeface="Dom" charset="0"/>
              </a:rPr>
              <a:t>“</a:t>
            </a:r>
            <a:r>
              <a:rPr lang="en-US" altLang="ja-JP">
                <a:latin typeface="Dom" charset="0"/>
              </a:rPr>
              <a:t>ADDRESS</a:t>
            </a:r>
            <a:r>
              <a:rPr lang="ja-JP" altLang="en-US">
                <a:latin typeface="Dom" charset="0"/>
              </a:rPr>
              <a:t>”</a:t>
            </a:r>
            <a:r>
              <a:rPr lang="en-US" altLang="ja-JP">
                <a:latin typeface="Dom" charset="0"/>
              </a:rPr>
              <a:t> TT Entry.</a:t>
            </a:r>
            <a:endParaRPr lang="en-US" altLang="x-none">
              <a:latin typeface="Dom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44500" y="5645150"/>
            <a:ext cx="6605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For N-input function, need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N select inputs to MUX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2**N data inputs to MUX (LOTSA pins!)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Practical TABLE LOOKUP needs more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   use of space...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793875" y="3225800"/>
            <a:ext cx="393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Dom" charset="0"/>
              </a:rPr>
              <a:t>2</a:t>
            </a:r>
            <a:r>
              <a:rPr lang="en-US" altLang="x-none" sz="1800" baseline="30000">
                <a:latin typeface="Dom" charset="0"/>
              </a:rPr>
              <a:t>n</a:t>
            </a:r>
          </a:p>
        </p:txBody>
      </p:sp>
      <p:grpSp>
        <p:nvGrpSpPr>
          <p:cNvPr id="56324" name="Group 5"/>
          <p:cNvGrpSpPr>
            <a:grpSpLocks/>
          </p:cNvGrpSpPr>
          <p:nvPr/>
        </p:nvGrpSpPr>
        <p:grpSpPr bwMode="auto">
          <a:xfrm>
            <a:off x="1720850" y="3525838"/>
            <a:ext cx="544513" cy="493712"/>
            <a:chOff x="1239" y="2505"/>
            <a:chExt cx="350" cy="314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335" y="2505"/>
              <a:ext cx="25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679" tIns="44054" rIns="89679" bIns="44054">
              <a:spAutoFit/>
            </a:bodyPr>
            <a:lstStyle>
              <a:lvl1pPr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Dom" charset="0"/>
                </a:rPr>
                <a:t>2</a:t>
              </a:r>
              <a:r>
                <a:rPr lang="en-US" altLang="x-none" sz="1800" baseline="30000">
                  <a:latin typeface="Dom" charset="0"/>
                </a:rPr>
                <a:t>n</a:t>
              </a:r>
              <a:endParaRPr lang="en-US" altLang="x-none" baseline="30000">
                <a:latin typeface="Dom" charset="0"/>
              </a:endParaRP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239" y="2601"/>
              <a:ext cx="19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679" tIns="44054" rIns="89679" bIns="44054">
              <a:spAutoFit/>
            </a:bodyPr>
            <a:lstStyle>
              <a:lvl1pPr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Dom" charset="0"/>
                </a:rPr>
                <a:t>2</a:t>
              </a:r>
            </a:p>
          </p:txBody>
        </p:sp>
      </p:grp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3729038" y="4729163"/>
            <a:ext cx="2822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73" tIns="44935" rIns="89873" bIns="44935">
            <a:spAutoFit/>
          </a:bodyPr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Tekton Pro" charset="0"/>
              </a:rPr>
              <a:t>1024-input MUX???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FD33FF-2396-4642-8B92-BAEEAA505F8C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1031875" y="5645150"/>
            <a:ext cx="47117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DECODER -- sorta inverse MUX.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BINARY number as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UNARY (decoded) output.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811588" y="3903663"/>
            <a:ext cx="24606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Dom" charset="0"/>
              </a:rPr>
              <a:t>2-D: 2x/dimension</a:t>
            </a:r>
            <a:endParaRPr lang="en-US" altLang="x-none">
              <a:latin typeface="Dom" charset="0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82613" y="5270500"/>
            <a:ext cx="48688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/>
              <a:t>NOT OPTIMAL -- Optimized for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   (NO structure in TT entries!)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/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ADVANTAGE: Flexibility.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CHANGE function with little change in HW.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F1B468-79C1-3A42-9B21-A3F7E393F5D2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152F31-16A6-D440-87CE-9D53EB5284BD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85CABF-41AA-5F44-97BD-56F2EE49D453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D7145F-0B28-A047-8895-6B74B3F5608A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412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59" tIns="44930" rIns="89859" bIns="4493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412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59" tIns="44930" rIns="89859" bIns="4493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EF3411-B656-D949-8AC3-D14F0D68DD3B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6FBBCE9-6A0A-914D-858F-8796D58200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076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F63A547-453B-8C40-84BB-4742E4184BD1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4939993-A50A-C54B-B499-3B1FA8788C7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691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5D44D7C-A05F-3748-8D35-8683AE6A7CA0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647EC02-1D25-0848-A52B-769ECEE536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7FD2569-43FB-3A41-8487-1A710BC0F394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47617DB-78F3-2147-9D61-8787E3CEC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5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0D123EA-9B2A-2544-AC25-7F64378E9DB6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7893F09-F3F5-6543-9B28-1B3634DE59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11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491E9A6-7A39-BA4D-8E60-1ED1A0D5E47B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748FE4E-89D1-674F-8305-ECAAAE694A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B1818E8-E21F-194E-B4AF-0B4BF3552B24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C392950-ABD8-1744-913B-238C44FB2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660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53A8F83-40F6-3746-9393-FE6BD5F8BE29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FCD3F74-7B68-CC42-A382-FDE3CDFA21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1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0280A35-FAEB-0B4E-8DE1-C84E10C88004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8CCA264-E4C8-1A40-85FB-38C11728E64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4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7444D1A-8161-884C-9884-AB17433E8964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D7B07D3-5597-1F42-B236-06ADD59F3C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F800B2E-4D2E-6F44-8125-9C8C681FCDE3}" type="datetime1">
              <a:rPr lang="en-US" altLang="x-none"/>
              <a:pPr/>
              <a:t>6/15/17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E9ABDCB-3768-C644-9F15-DCB45DFD15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79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5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emf"/><Relationship Id="rId12" Type="http://schemas.openxmlformats.org/officeDocument/2006/relationships/oleObject" Target="../embeddings/oleObject43.bin"/><Relationship Id="rId13" Type="http://schemas.openxmlformats.org/officeDocument/2006/relationships/image" Target="../media/image5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57.emf"/><Relationship Id="rId10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emf"/><Relationship Id="rId12" Type="http://schemas.openxmlformats.org/officeDocument/2006/relationships/oleObject" Target="../embeddings/oleObject48.bin"/><Relationship Id="rId13" Type="http://schemas.openxmlformats.org/officeDocument/2006/relationships/image" Target="../media/image6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62.emf"/><Relationship Id="rId10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65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66.emf"/><Relationship Id="rId8" Type="http://schemas.openxmlformats.org/officeDocument/2006/relationships/oleObject" Target="../embeddings/oleObject51.bin"/><Relationship Id="rId9" Type="http://schemas.openxmlformats.org/officeDocument/2006/relationships/image" Target="../media/image6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emf"/><Relationship Id="rId12" Type="http://schemas.openxmlformats.org/officeDocument/2006/relationships/oleObject" Target="../embeddings/oleObject56.bin"/><Relationship Id="rId13" Type="http://schemas.openxmlformats.org/officeDocument/2006/relationships/image" Target="../media/image7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8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69.e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70.emf"/><Relationship Id="rId10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73.emf"/><Relationship Id="rId6" Type="http://schemas.openxmlformats.org/officeDocument/2006/relationships/oleObject" Target="../embeddings/Microsoft_Word_97_-_2004_Document4.doc"/><Relationship Id="rId7" Type="http://schemas.openxmlformats.org/officeDocument/2006/relationships/image" Target="../media/image7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7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9.emf"/><Relationship Id="rId12" Type="http://schemas.openxmlformats.org/officeDocument/2006/relationships/oleObject" Target="../embeddings/oleObject59.bin"/><Relationship Id="rId13" Type="http://schemas.openxmlformats.org/officeDocument/2006/relationships/image" Target="../media/image80.emf"/><Relationship Id="rId14" Type="http://schemas.openxmlformats.org/officeDocument/2006/relationships/oleObject" Target="../embeddings/oleObject60.bin"/><Relationship Id="rId15" Type="http://schemas.openxmlformats.org/officeDocument/2006/relationships/image" Target="../media/image8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76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77.emf"/><Relationship Id="rId8" Type="http://schemas.openxmlformats.org/officeDocument/2006/relationships/oleObject" Target="../embeddings/Microsoft_Word_97_-_2004_Document7.doc"/><Relationship Id="rId9" Type="http://schemas.openxmlformats.org/officeDocument/2006/relationships/image" Target="../media/image78.emf"/><Relationship Id="rId10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8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emf"/><Relationship Id="rId12" Type="http://schemas.openxmlformats.org/officeDocument/2006/relationships/oleObject" Target="../embeddings/Microsoft_Word_97_-_2004_Document11.doc"/><Relationship Id="rId13" Type="http://schemas.openxmlformats.org/officeDocument/2006/relationships/oleObject" Target="../embeddings/oleObject63.bin"/><Relationship Id="rId14" Type="http://schemas.openxmlformats.org/officeDocument/2006/relationships/image" Target="../media/image8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Word_97_-_2004_Document9.doc"/><Relationship Id="rId5" Type="http://schemas.openxmlformats.org/officeDocument/2006/relationships/image" Target="../media/image83.emf"/><Relationship Id="rId6" Type="http://schemas.openxmlformats.org/officeDocument/2006/relationships/oleObject" Target="../embeddings/Microsoft_Word_97_-_2004_Document10.doc"/><Relationship Id="rId7" Type="http://schemas.openxmlformats.org/officeDocument/2006/relationships/image" Target="../media/image84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85.emf"/><Relationship Id="rId10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Word_97_-_2004_Document12.doc"/><Relationship Id="rId5" Type="http://schemas.openxmlformats.org/officeDocument/2006/relationships/image" Target="../media/image83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69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6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oleObject" Target="../embeddings/Microsoft_Word_97_-_2004_Document13.doc"/><Relationship Id="rId8" Type="http://schemas.openxmlformats.org/officeDocument/2006/relationships/image" Target="../media/image8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Word_97_-_2004_Document14.doc"/><Relationship Id="rId5" Type="http://schemas.openxmlformats.org/officeDocument/2006/relationships/image" Target="../media/image9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Microsoft_Word_97_-_2004_Document15.doc"/><Relationship Id="rId5" Type="http://schemas.openxmlformats.org/officeDocument/2006/relationships/image" Target="../media/image9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10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e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e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emf"/><Relationship Id="rId19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9.bin"/><Relationship Id="rId21" Type="http://schemas.openxmlformats.org/officeDocument/2006/relationships/image" Target="../media/image25.emf"/><Relationship Id="rId22" Type="http://schemas.openxmlformats.org/officeDocument/2006/relationships/oleObject" Target="../embeddings/oleObject20.bin"/><Relationship Id="rId23" Type="http://schemas.openxmlformats.org/officeDocument/2006/relationships/image" Target="../media/image26.emf"/><Relationship Id="rId24" Type="http://schemas.openxmlformats.org/officeDocument/2006/relationships/image" Target="../media/image34.png"/><Relationship Id="rId25" Type="http://schemas.openxmlformats.org/officeDocument/2006/relationships/oleObject" Target="../embeddings/oleObject21.bin"/><Relationship Id="rId26" Type="http://schemas.openxmlformats.org/officeDocument/2006/relationships/image" Target="../media/image27.emf"/><Relationship Id="rId27" Type="http://schemas.openxmlformats.org/officeDocument/2006/relationships/oleObject" Target="../embeddings/oleObject22.bin"/><Relationship Id="rId28" Type="http://schemas.openxmlformats.org/officeDocument/2006/relationships/image" Target="../media/image28.e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2.png"/><Relationship Id="rId5" Type="http://schemas.openxmlformats.org/officeDocument/2006/relationships/oleObject" Target="../embeddings/oleObject12.bin"/><Relationship Id="rId30" Type="http://schemas.openxmlformats.org/officeDocument/2006/relationships/image" Target="../media/image29.emf"/><Relationship Id="rId31" Type="http://schemas.openxmlformats.org/officeDocument/2006/relationships/oleObject" Target="../embeddings/oleObject24.bin"/><Relationship Id="rId32" Type="http://schemas.openxmlformats.org/officeDocument/2006/relationships/image" Target="../media/image30.emf"/><Relationship Id="rId9" Type="http://schemas.openxmlformats.org/officeDocument/2006/relationships/oleObject" Target="../embeddings/oleObject14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9.emf"/><Relationship Id="rId33" Type="http://schemas.openxmlformats.org/officeDocument/2006/relationships/oleObject" Target="../embeddings/oleObject25.bin"/><Relationship Id="rId34" Type="http://schemas.openxmlformats.org/officeDocument/2006/relationships/image" Target="../media/image31.emf"/><Relationship Id="rId10" Type="http://schemas.openxmlformats.org/officeDocument/2006/relationships/image" Target="../media/image20.emf"/><Relationship Id="rId11" Type="http://schemas.openxmlformats.org/officeDocument/2006/relationships/oleObject" Target="../embeddings/oleObject15.bin"/><Relationship Id="rId12" Type="http://schemas.openxmlformats.org/officeDocument/2006/relationships/image" Target="../media/image21.emf"/><Relationship Id="rId13" Type="http://schemas.openxmlformats.org/officeDocument/2006/relationships/image" Target="../media/image33.png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2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3.e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20" Type="http://schemas.openxmlformats.org/officeDocument/2006/relationships/image" Target="../media/image41.emf"/><Relationship Id="rId21" Type="http://schemas.openxmlformats.org/officeDocument/2006/relationships/oleObject" Target="../embeddings/oleObject33.bin"/><Relationship Id="rId22" Type="http://schemas.openxmlformats.org/officeDocument/2006/relationships/image" Target="../media/image42.emf"/><Relationship Id="rId23" Type="http://schemas.openxmlformats.org/officeDocument/2006/relationships/oleObject" Target="../embeddings/oleObject34.bin"/><Relationship Id="rId24" Type="http://schemas.openxmlformats.org/officeDocument/2006/relationships/image" Target="../media/image43.emf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28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31.bin"/><Relationship Id="rId18" Type="http://schemas.openxmlformats.org/officeDocument/2006/relationships/image" Target="../media/image40.emf"/><Relationship Id="rId19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9.png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4. Combinational Logic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6.004x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Copyright © 2015 MIT EECS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nan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7244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Wide NANDs and NORs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69802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Most logic libraries include 2-, 3- and 4-input devices: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949575"/>
            <a:ext cx="7391400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But for a large number of inputs, the series connections of too many MOSFETs can lead to very large effective R.  Design note: use trees of smaller devices…</a:t>
            </a:r>
          </a:p>
        </p:txBody>
      </p:sp>
      <p:pic>
        <p:nvPicPr>
          <p:cNvPr id="27653" name="Picture 5" descr="nand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27860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nor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4038600"/>
            <a:ext cx="27860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4724400"/>
            <a:ext cx="1133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8-input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NAND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724400"/>
            <a:ext cx="1133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8-input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NOR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 flipV="1">
            <a:off x="3124200" y="5867400"/>
            <a:ext cx="1381125" cy="603250"/>
            <a:chOff x="3430298" y="4572000"/>
            <a:chExt cx="1381415" cy="603534"/>
          </a:xfrm>
        </p:grpSpPr>
        <p:grpSp>
          <p:nvGrpSpPr>
            <p:cNvPr id="11" name="Group 108"/>
            <p:cNvGrpSpPr>
              <a:grpSpLocks/>
            </p:cNvGrpSpPr>
            <p:nvPr/>
          </p:nvGrpSpPr>
          <p:grpSpPr bwMode="auto">
            <a:xfrm>
              <a:off x="3886200" y="4572000"/>
              <a:ext cx="925513" cy="382587"/>
              <a:chOff x="3296" y="1392"/>
              <a:chExt cx="924" cy="383"/>
            </a:xfrm>
            <a:solidFill>
              <a:schemeClr val="bg1"/>
            </a:solidFill>
          </p:grpSpPr>
          <p:sp>
            <p:nvSpPr>
              <p:cNvPr id="13" name="Freeform 109"/>
              <p:cNvSpPr>
                <a:spLocks noChangeAspect="1"/>
              </p:cNvSpPr>
              <p:nvPr/>
            </p:nvSpPr>
            <p:spPr bwMode="auto">
              <a:xfrm>
                <a:off x="3551" y="1392"/>
                <a:ext cx="480" cy="383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1 w 723"/>
                  <a:gd name="T5" fmla="*/ 1 h 576"/>
                  <a:gd name="T6" fmla="*/ 1 w 723"/>
                  <a:gd name="T7" fmla="*/ 1 h 576"/>
                  <a:gd name="T8" fmla="*/ 1 w 723"/>
                  <a:gd name="T9" fmla="*/ 1 h 576"/>
                  <a:gd name="T10" fmla="*/ 1 w 723"/>
                  <a:gd name="T11" fmla="*/ 1 h 576"/>
                  <a:gd name="T12" fmla="*/ 1 w 723"/>
                  <a:gd name="T13" fmla="*/ 1 h 576"/>
                  <a:gd name="T14" fmla="*/ 1 w 723"/>
                  <a:gd name="T15" fmla="*/ 1 h 576"/>
                  <a:gd name="T16" fmla="*/ 1 w 723"/>
                  <a:gd name="T17" fmla="*/ 1 h 576"/>
                  <a:gd name="T18" fmla="*/ 1 w 723"/>
                  <a:gd name="T19" fmla="*/ 1 h 576"/>
                  <a:gd name="T20" fmla="*/ 1 w 723"/>
                  <a:gd name="T21" fmla="*/ 1 h 576"/>
                  <a:gd name="T22" fmla="*/ 1 w 723"/>
                  <a:gd name="T23" fmla="*/ 1 h 576"/>
                  <a:gd name="T24" fmla="*/ 1 w 723"/>
                  <a:gd name="T25" fmla="*/ 1 h 576"/>
                  <a:gd name="T26" fmla="*/ 1 w 723"/>
                  <a:gd name="T27" fmla="*/ 1 h 576"/>
                  <a:gd name="T28" fmla="*/ 1 w 723"/>
                  <a:gd name="T29" fmla="*/ 1 h 576"/>
                  <a:gd name="T30" fmla="*/ 1 w 723"/>
                  <a:gd name="T31" fmla="*/ 1 h 576"/>
                  <a:gd name="T32" fmla="*/ 1 w 723"/>
                  <a:gd name="T33" fmla="*/ 1 h 576"/>
                  <a:gd name="T34" fmla="*/ 1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110"/>
              <p:cNvSpPr>
                <a:spLocks noChangeAspect="1" noChangeShapeType="1"/>
              </p:cNvSpPr>
              <p:nvPr/>
            </p:nvSpPr>
            <p:spPr bwMode="auto">
              <a:xfrm>
                <a:off x="4029" y="1584"/>
                <a:ext cx="191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5" name="Group 111"/>
              <p:cNvGrpSpPr>
                <a:grpSpLocks/>
              </p:cNvGrpSpPr>
              <p:nvPr/>
            </p:nvGrpSpPr>
            <p:grpSpPr bwMode="auto">
              <a:xfrm>
                <a:off x="3296" y="1451"/>
                <a:ext cx="255" cy="266"/>
                <a:chOff x="3234" y="2649"/>
                <a:chExt cx="255" cy="266"/>
              </a:xfrm>
              <a:grpFill/>
            </p:grpSpPr>
            <p:sp>
              <p:nvSpPr>
                <p:cNvPr id="16" name="Line 112"/>
                <p:cNvSpPr>
                  <a:spLocks noChangeShapeType="1"/>
                </p:cNvSpPr>
                <p:nvPr/>
              </p:nvSpPr>
              <p:spPr bwMode="auto">
                <a:xfrm>
                  <a:off x="3234" y="2871"/>
                  <a:ext cx="251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" name="Line 113"/>
                <p:cNvSpPr>
                  <a:spLocks noChangeShapeType="1"/>
                </p:cNvSpPr>
                <p:nvPr/>
              </p:nvSpPr>
              <p:spPr bwMode="auto">
                <a:xfrm>
                  <a:off x="3234" y="2694"/>
                  <a:ext cx="25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8" name="Group 114"/>
                <p:cNvGrpSpPr>
                  <a:grpSpLocks/>
                </p:cNvGrpSpPr>
                <p:nvPr/>
              </p:nvGrpSpPr>
              <p:grpSpPr bwMode="auto">
                <a:xfrm>
                  <a:off x="3396" y="2649"/>
                  <a:ext cx="89" cy="266"/>
                  <a:chOff x="5760" y="4608"/>
                  <a:chExt cx="144" cy="432"/>
                </a:xfrm>
                <a:grpFill/>
              </p:grpSpPr>
              <p:sp>
                <p:nvSpPr>
                  <p:cNvPr id="1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608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896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30298" y="4950003"/>
              <a:ext cx="498580" cy="225531"/>
            </a:xfrm>
            <a:custGeom>
              <a:avLst/>
              <a:gdLst>
                <a:gd name="T0" fmla="*/ 0 w 498521"/>
                <a:gd name="T1" fmla="*/ 213535 h 225666"/>
                <a:gd name="T2" fmla="*/ 189935 w 498521"/>
                <a:gd name="T3" fmla="*/ 35589 h 225666"/>
                <a:gd name="T4" fmla="*/ 296774 w 498521"/>
                <a:gd name="T5" fmla="*/ 225398 h 225666"/>
                <a:gd name="T6" fmla="*/ 498580 w 498521"/>
                <a:gd name="T7" fmla="*/ 0 h 225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521" h="225666">
                  <a:moveTo>
                    <a:pt x="0" y="213663"/>
                  </a:moveTo>
                  <a:cubicBezTo>
                    <a:pt x="70228" y="123647"/>
                    <a:pt x="140457" y="33632"/>
                    <a:pt x="189913" y="35610"/>
                  </a:cubicBezTo>
                  <a:cubicBezTo>
                    <a:pt x="239369" y="37588"/>
                    <a:pt x="245304" y="231468"/>
                    <a:pt x="296739" y="225533"/>
                  </a:cubicBezTo>
                  <a:cubicBezTo>
                    <a:pt x="348174" y="219598"/>
                    <a:pt x="498521" y="0"/>
                    <a:pt x="498521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1" name="Group 310"/>
          <p:cNvGrpSpPr>
            <a:grpSpLocks/>
          </p:cNvGrpSpPr>
          <p:nvPr/>
        </p:nvGrpSpPr>
        <p:grpSpPr bwMode="auto">
          <a:xfrm>
            <a:off x="7696200" y="6019800"/>
            <a:ext cx="822325" cy="547688"/>
            <a:chOff x="5472" y="4464"/>
            <a:chExt cx="1296" cy="864"/>
          </a:xfrm>
        </p:grpSpPr>
        <p:sp>
          <p:nvSpPr>
            <p:cNvPr id="22" name="Rectangle 311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7661" name="Group 312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27662" name="Group 313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28" name="Freeform 314"/>
                <p:cNvSpPr>
                  <a:spLocks/>
                </p:cNvSpPr>
                <p:nvPr/>
              </p:nvSpPr>
              <p:spPr bwMode="auto">
                <a:xfrm>
                  <a:off x="4032" y="7633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806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0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317"/>
                <p:cNvSpPr>
                  <a:spLocks noChangeShapeType="1"/>
                </p:cNvSpPr>
                <p:nvPr/>
              </p:nvSpPr>
              <p:spPr bwMode="auto">
                <a:xfrm>
                  <a:off x="3744" y="7781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7663" name="Group 318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26" name="Oval 319"/>
                <p:cNvSpPr>
                  <a:spLocks noChangeArrowheads="1"/>
                </p:cNvSpPr>
                <p:nvPr/>
              </p:nvSpPr>
              <p:spPr bwMode="auto">
                <a:xfrm>
                  <a:off x="5761" y="4637"/>
                  <a:ext cx="143" cy="13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Oval 320"/>
                <p:cNvSpPr>
                  <a:spLocks noChangeArrowheads="1"/>
                </p:cNvSpPr>
                <p:nvPr/>
              </p:nvSpPr>
              <p:spPr bwMode="auto">
                <a:xfrm>
                  <a:off x="5761" y="4898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32" name="Freeform 31"/>
          <p:cNvSpPr>
            <a:spLocks/>
          </p:cNvSpPr>
          <p:nvPr/>
        </p:nvSpPr>
        <p:spPr bwMode="auto">
          <a:xfrm flipV="1">
            <a:off x="7315200" y="5943600"/>
            <a:ext cx="498475" cy="225425"/>
          </a:xfrm>
          <a:custGeom>
            <a:avLst/>
            <a:gdLst>
              <a:gd name="T0" fmla="*/ 0 w 498521"/>
              <a:gd name="T1" fmla="*/ 213435 h 225666"/>
              <a:gd name="T2" fmla="*/ 189895 w 498521"/>
              <a:gd name="T3" fmla="*/ 35572 h 225666"/>
              <a:gd name="T4" fmla="*/ 296712 w 498521"/>
              <a:gd name="T5" fmla="*/ 225292 h 225666"/>
              <a:gd name="T6" fmla="*/ 498475 w 498521"/>
              <a:gd name="T7" fmla="*/ 0 h 2256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8521" h="225666">
                <a:moveTo>
                  <a:pt x="0" y="213663"/>
                </a:moveTo>
                <a:cubicBezTo>
                  <a:pt x="70228" y="123647"/>
                  <a:pt x="140457" y="33632"/>
                  <a:pt x="189913" y="35610"/>
                </a:cubicBezTo>
                <a:cubicBezTo>
                  <a:pt x="239369" y="37588"/>
                  <a:pt x="245304" y="231468"/>
                  <a:pt x="296739" y="225533"/>
                </a:cubicBezTo>
                <a:cubicBezTo>
                  <a:pt x="348174" y="219598"/>
                  <a:pt x="498521" y="0"/>
                  <a:pt x="49852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Sum-of-products Implementation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35388" y="3609975"/>
            <a:ext cx="1831975" cy="1052513"/>
            <a:chOff x="2092" y="2203"/>
            <a:chExt cx="1154" cy="663"/>
          </a:xfrm>
        </p:grpSpPr>
        <p:grpSp>
          <p:nvGrpSpPr>
            <p:cNvPr id="30090" name="Group 3"/>
            <p:cNvGrpSpPr>
              <a:grpSpLocks/>
            </p:cNvGrpSpPr>
            <p:nvPr/>
          </p:nvGrpSpPr>
          <p:grpSpPr bwMode="auto">
            <a:xfrm>
              <a:off x="2380" y="2513"/>
              <a:ext cx="519" cy="353"/>
              <a:chOff x="4800" y="2343"/>
              <a:chExt cx="519" cy="353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800" y="2343"/>
                <a:ext cx="518" cy="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0097" name="Group 5"/>
              <p:cNvGrpSpPr>
                <a:grpSpLocks/>
              </p:cNvGrpSpPr>
              <p:nvPr/>
            </p:nvGrpSpPr>
            <p:grpSpPr bwMode="auto">
              <a:xfrm>
                <a:off x="4801" y="2403"/>
                <a:ext cx="518" cy="231"/>
                <a:chOff x="5616" y="4176"/>
                <a:chExt cx="1296" cy="576"/>
              </a:xfrm>
            </p:grpSpPr>
            <p:grpSp>
              <p:nvGrpSpPr>
                <p:cNvPr id="30098" name="Group 6"/>
                <p:cNvGrpSpPr>
                  <a:grpSpLocks/>
                </p:cNvGrpSpPr>
                <p:nvPr/>
              </p:nvGrpSpPr>
              <p:grpSpPr bwMode="auto">
                <a:xfrm>
                  <a:off x="5616" y="4176"/>
                  <a:ext cx="1296" cy="576"/>
                  <a:chOff x="3744" y="7632"/>
                  <a:chExt cx="1296" cy="576"/>
                </a:xfrm>
              </p:grpSpPr>
              <p:sp>
                <p:nvSpPr>
                  <p:cNvPr id="14" name="Freeform 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8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3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1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7"/>
                    <a:ext cx="4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auto">
                <a:xfrm>
                  <a:off x="6624" y="4393"/>
                  <a:ext cx="143" cy="14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30091" name="Group 12"/>
            <p:cNvGrpSpPr>
              <a:grpSpLocks/>
            </p:cNvGrpSpPr>
            <p:nvPr/>
          </p:nvGrpSpPr>
          <p:grpSpPr bwMode="auto">
            <a:xfrm>
              <a:off x="2092" y="2203"/>
              <a:ext cx="1154" cy="288"/>
              <a:chOff x="4420" y="2486"/>
              <a:chExt cx="1154" cy="288"/>
            </a:xfrm>
          </p:grpSpPr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auto">
              <a:xfrm>
                <a:off x="4420" y="2486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b="0" smtClean="0">
                    <a:latin typeface="+mj-lt"/>
                  </a:rPr>
                  <a:t>AB=A+B</a:t>
                </a:r>
              </a:p>
            </p:txBody>
          </p:sp>
          <p:sp>
            <p:nvSpPr>
              <p:cNvPr id="7" name="Line 14"/>
              <p:cNvSpPr>
                <a:spLocks noChangeShapeType="1"/>
              </p:cNvSpPr>
              <p:nvPr/>
            </p:nvSpPr>
            <p:spPr bwMode="auto">
              <a:xfrm>
                <a:off x="4654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>
                <a:off x="4772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5038" y="2527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67200" y="4114800"/>
            <a:ext cx="823913" cy="533400"/>
            <a:chOff x="4771" y="1451"/>
            <a:chExt cx="519" cy="336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772" y="1451"/>
              <a:ext cx="517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081" name="Group 19"/>
            <p:cNvGrpSpPr>
              <a:grpSpLocks/>
            </p:cNvGrpSpPr>
            <p:nvPr/>
          </p:nvGrpSpPr>
          <p:grpSpPr bwMode="auto">
            <a:xfrm>
              <a:off x="4771" y="1503"/>
              <a:ext cx="519" cy="231"/>
              <a:chOff x="5616" y="5616"/>
              <a:chExt cx="1296" cy="576"/>
            </a:xfrm>
          </p:grpSpPr>
          <p:grpSp>
            <p:nvGrpSpPr>
              <p:cNvPr id="30082" name="Group 20"/>
              <p:cNvGrpSpPr>
                <a:grpSpLocks/>
              </p:cNvGrpSpPr>
              <p:nvPr/>
            </p:nvGrpSpPr>
            <p:grpSpPr bwMode="auto">
              <a:xfrm>
                <a:off x="5616" y="5616"/>
                <a:ext cx="1296" cy="576"/>
                <a:chOff x="2304" y="7200"/>
                <a:chExt cx="1296" cy="576"/>
              </a:xfrm>
            </p:grpSpPr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3313" y="7489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7631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0083" name="Group 25"/>
              <p:cNvGrpSpPr>
                <a:grpSpLocks/>
              </p:cNvGrpSpPr>
              <p:nvPr/>
            </p:nvGrpSpPr>
            <p:grpSpPr bwMode="auto">
              <a:xfrm>
                <a:off x="5760" y="5688"/>
                <a:ext cx="144" cy="432"/>
                <a:chOff x="5616" y="5616"/>
                <a:chExt cx="144" cy="432"/>
              </a:xfrm>
            </p:grpSpPr>
            <p:sp>
              <p:nvSpPr>
                <p:cNvPr id="23" name="Oval 26"/>
                <p:cNvSpPr>
                  <a:spLocks noChangeArrowheads="1"/>
                </p:cNvSpPr>
                <p:nvPr/>
              </p:nvSpPr>
              <p:spPr bwMode="auto">
                <a:xfrm>
                  <a:off x="5617" y="5903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4" name="Oval 27"/>
                <p:cNvSpPr>
                  <a:spLocks noChangeArrowheads="1"/>
                </p:cNvSpPr>
                <p:nvPr/>
              </p:nvSpPr>
              <p:spPr bwMode="auto">
                <a:xfrm>
                  <a:off x="5617" y="5616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29" name="Rectangle 29"/>
          <p:cNvSpPr txBox="1">
            <a:spLocks noChangeArrowheads="1"/>
          </p:cNvSpPr>
          <p:nvPr/>
        </p:nvSpPr>
        <p:spPr>
          <a:xfrm>
            <a:off x="609600" y="11430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NAND-NAND</a:t>
            </a:r>
          </a:p>
          <a:p>
            <a:pPr>
              <a:buFontTx/>
              <a:buNone/>
              <a:defRPr/>
            </a:pP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NOR-NOR</a:t>
            </a: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1" name="Group 30"/>
          <p:cNvGrpSpPr>
            <a:grpSpLocks/>
          </p:cNvGrpSpPr>
          <p:nvPr/>
        </p:nvGrpSpPr>
        <p:grpSpPr bwMode="auto">
          <a:xfrm>
            <a:off x="1066800" y="1676400"/>
            <a:ext cx="2728913" cy="1720850"/>
            <a:chOff x="963" y="1038"/>
            <a:chExt cx="1719" cy="1084"/>
          </a:xfrm>
        </p:grpSpPr>
        <p:grpSp>
          <p:nvGrpSpPr>
            <p:cNvPr id="30023" name="Group 31"/>
            <p:cNvGrpSpPr>
              <a:grpSpLocks/>
            </p:cNvGrpSpPr>
            <p:nvPr/>
          </p:nvGrpSpPr>
          <p:grpSpPr bwMode="auto">
            <a:xfrm>
              <a:off x="1056" y="1104"/>
              <a:ext cx="1584" cy="1018"/>
              <a:chOff x="1056" y="1104"/>
              <a:chExt cx="1584" cy="1018"/>
            </a:xfrm>
          </p:grpSpPr>
          <p:grpSp>
            <p:nvGrpSpPr>
              <p:cNvPr id="30028" name="Group 32"/>
              <p:cNvGrpSpPr>
                <a:grpSpLocks/>
              </p:cNvGrpSpPr>
              <p:nvPr/>
            </p:nvGrpSpPr>
            <p:grpSpPr bwMode="auto">
              <a:xfrm>
                <a:off x="1488" y="1104"/>
                <a:ext cx="519" cy="346"/>
                <a:chOff x="7056" y="4464"/>
                <a:chExt cx="1296" cy="864"/>
              </a:xfrm>
            </p:grpSpPr>
            <p:sp>
              <p:nvSpPr>
                <p:cNvPr id="80" name="Rectangle 33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73" name="Group 34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7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8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8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29" name="Group 41"/>
              <p:cNvGrpSpPr>
                <a:grpSpLocks/>
              </p:cNvGrpSpPr>
              <p:nvPr/>
            </p:nvGrpSpPr>
            <p:grpSpPr bwMode="auto">
              <a:xfrm>
                <a:off x="1488" y="1440"/>
                <a:ext cx="519" cy="346"/>
                <a:chOff x="7056" y="4464"/>
                <a:chExt cx="1296" cy="864"/>
              </a:xfrm>
            </p:grpSpPr>
            <p:sp>
              <p:nvSpPr>
                <p:cNvPr id="72" name="Rectangle 42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65" name="Group 43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6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76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7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0" name="Group 50"/>
              <p:cNvGrpSpPr>
                <a:grpSpLocks/>
              </p:cNvGrpSpPr>
              <p:nvPr/>
            </p:nvGrpSpPr>
            <p:grpSpPr bwMode="auto">
              <a:xfrm>
                <a:off x="2016" y="1440"/>
                <a:ext cx="519" cy="346"/>
                <a:chOff x="7056" y="4464"/>
                <a:chExt cx="1296" cy="864"/>
              </a:xfrm>
            </p:grpSpPr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57" name="Group 52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5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6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67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1" name="Group 59"/>
              <p:cNvGrpSpPr>
                <a:grpSpLocks/>
              </p:cNvGrpSpPr>
              <p:nvPr/>
            </p:nvGrpSpPr>
            <p:grpSpPr bwMode="auto">
              <a:xfrm>
                <a:off x="1488" y="1776"/>
                <a:ext cx="519" cy="346"/>
                <a:chOff x="7056" y="4464"/>
                <a:chExt cx="1296" cy="864"/>
              </a:xfrm>
            </p:grpSpPr>
            <p:sp>
              <p:nvSpPr>
                <p:cNvPr id="56" name="Rectangle 60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49" name="Group 61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60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2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3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2" name="Group 68"/>
              <p:cNvGrpSpPr>
                <a:grpSpLocks/>
              </p:cNvGrpSpPr>
              <p:nvPr/>
            </p:nvGrpSpPr>
            <p:grpSpPr bwMode="auto">
              <a:xfrm>
                <a:off x="1152" y="1162"/>
                <a:ext cx="346" cy="116"/>
                <a:chOff x="7920" y="4176"/>
                <a:chExt cx="864" cy="288"/>
              </a:xfrm>
            </p:grpSpPr>
            <p:sp>
              <p:nvSpPr>
                <p:cNvPr id="52" name="Freeform 69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4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" name="Oval 72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Line 73"/>
              <p:cNvSpPr>
                <a:spLocks noChangeShapeType="1"/>
              </p:cNvSpPr>
              <p:nvPr/>
            </p:nvSpPr>
            <p:spPr bwMode="auto">
              <a:xfrm>
                <a:off x="1498" y="1335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Line 74"/>
              <p:cNvSpPr>
                <a:spLocks noChangeShapeType="1"/>
              </p:cNvSpPr>
              <p:nvPr/>
            </p:nvSpPr>
            <p:spPr bwMode="auto">
              <a:xfrm>
                <a:off x="1488" y="1670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75"/>
              <p:cNvSpPr>
                <a:spLocks noChangeShapeType="1"/>
              </p:cNvSpPr>
              <p:nvPr/>
            </p:nvSpPr>
            <p:spPr bwMode="auto">
              <a:xfrm flipH="1">
                <a:off x="1056" y="12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76"/>
              <p:cNvSpPr>
                <a:spLocks noChangeShapeType="1"/>
              </p:cNvSpPr>
              <p:nvPr/>
            </p:nvSpPr>
            <p:spPr bwMode="auto">
              <a:xfrm flipH="1">
                <a:off x="1056" y="1440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77"/>
              <p:cNvSpPr>
                <a:spLocks noChangeShapeType="1"/>
              </p:cNvSpPr>
              <p:nvPr/>
            </p:nvSpPr>
            <p:spPr bwMode="auto">
              <a:xfrm flipH="1">
                <a:off x="1056" y="1776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78"/>
              <p:cNvSpPr>
                <a:spLocks noChangeShapeType="1"/>
              </p:cNvSpPr>
              <p:nvPr/>
            </p:nvSpPr>
            <p:spPr bwMode="auto">
              <a:xfrm>
                <a:off x="1152" y="1220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79"/>
              <p:cNvSpPr>
                <a:spLocks noChangeShapeType="1"/>
              </p:cNvSpPr>
              <p:nvPr/>
            </p:nvSpPr>
            <p:spPr bwMode="auto">
              <a:xfrm flipH="1">
                <a:off x="1152" y="2007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80"/>
              <p:cNvSpPr>
                <a:spLocks noChangeShapeType="1"/>
              </p:cNvSpPr>
              <p:nvPr/>
            </p:nvSpPr>
            <p:spPr bwMode="auto">
              <a:xfrm>
                <a:off x="2007" y="1277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81"/>
              <p:cNvSpPr>
                <a:spLocks noChangeShapeType="1"/>
              </p:cNvSpPr>
              <p:nvPr/>
            </p:nvSpPr>
            <p:spPr bwMode="auto">
              <a:xfrm>
                <a:off x="2007" y="1668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82"/>
              <p:cNvSpPr>
                <a:spLocks noChangeShapeType="1"/>
              </p:cNvSpPr>
              <p:nvPr/>
            </p:nvSpPr>
            <p:spPr bwMode="auto">
              <a:xfrm>
                <a:off x="2007" y="1613"/>
                <a:ext cx="1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83"/>
              <p:cNvSpPr>
                <a:spLocks noChangeShapeType="1"/>
              </p:cNvSpPr>
              <p:nvPr/>
            </p:nvSpPr>
            <p:spPr bwMode="auto">
              <a:xfrm>
                <a:off x="2535" y="1613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963" y="103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963" y="127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34" name="Text Box 86"/>
            <p:cNvSpPr txBox="1">
              <a:spLocks noChangeArrowheads="1"/>
            </p:cNvSpPr>
            <p:nvPr/>
          </p:nvSpPr>
          <p:spPr bwMode="auto">
            <a:xfrm>
              <a:off x="963" y="161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35" name="Text Box 87"/>
            <p:cNvSpPr txBox="1">
              <a:spLocks noChangeArrowheads="1"/>
            </p:cNvSpPr>
            <p:nvPr/>
          </p:nvSpPr>
          <p:spPr bwMode="auto">
            <a:xfrm>
              <a:off x="2497" y="142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</p:grpSp>
      <p:grpSp>
        <p:nvGrpSpPr>
          <p:cNvPr id="88" name="Group 88"/>
          <p:cNvGrpSpPr>
            <a:grpSpLocks/>
          </p:cNvGrpSpPr>
          <p:nvPr/>
        </p:nvGrpSpPr>
        <p:grpSpPr bwMode="auto">
          <a:xfrm>
            <a:off x="4425950" y="1600200"/>
            <a:ext cx="3636963" cy="2179638"/>
            <a:chOff x="2788" y="1008"/>
            <a:chExt cx="2291" cy="1373"/>
          </a:xfrm>
        </p:grpSpPr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2788" y="1248"/>
              <a:ext cx="6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000" b="0" smtClean="0">
                  <a:latin typeface="+mj-lt"/>
                  <a:sym typeface="Symbol" charset="0"/>
                </a:rPr>
                <a:t>≡</a:t>
              </a:r>
              <a:endParaRPr lang="en-US" sz="6000" b="0" smtClean="0">
                <a:latin typeface="+mj-lt"/>
              </a:endParaRPr>
            </a:p>
          </p:txBody>
        </p:sp>
        <p:grpSp>
          <p:nvGrpSpPr>
            <p:cNvPr id="29969" name="Group 90"/>
            <p:cNvGrpSpPr>
              <a:grpSpLocks/>
            </p:cNvGrpSpPr>
            <p:nvPr/>
          </p:nvGrpSpPr>
          <p:grpSpPr bwMode="auto">
            <a:xfrm>
              <a:off x="3418" y="1076"/>
              <a:ext cx="1574" cy="1018"/>
              <a:chOff x="3024" y="1076"/>
              <a:chExt cx="1574" cy="1018"/>
            </a:xfrm>
          </p:grpSpPr>
          <p:sp>
            <p:nvSpPr>
              <p:cNvPr id="104" name="Rectangle 91"/>
              <p:cNvSpPr>
                <a:spLocks noChangeArrowheads="1"/>
              </p:cNvSpPr>
              <p:nvPr/>
            </p:nvSpPr>
            <p:spPr bwMode="auto">
              <a:xfrm>
                <a:off x="3974" y="1412"/>
                <a:ext cx="518" cy="3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4" name="Group 92"/>
              <p:cNvGrpSpPr>
                <a:grpSpLocks/>
              </p:cNvGrpSpPr>
              <p:nvPr/>
            </p:nvGrpSpPr>
            <p:grpSpPr bwMode="auto">
              <a:xfrm>
                <a:off x="3974" y="1470"/>
                <a:ext cx="518" cy="230"/>
                <a:chOff x="3744" y="7632"/>
                <a:chExt cx="1296" cy="576"/>
              </a:xfrm>
            </p:grpSpPr>
            <p:sp>
              <p:nvSpPr>
                <p:cNvPr id="140" name="Freeform 93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1" name="Line 94"/>
                <p:cNvSpPr>
                  <a:spLocks noChangeShapeType="1"/>
                </p:cNvSpPr>
                <p:nvPr/>
              </p:nvSpPr>
              <p:spPr bwMode="auto">
                <a:xfrm>
                  <a:off x="3744" y="8065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3" name="Line 96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6" name="Rectangle 97"/>
              <p:cNvSpPr>
                <a:spLocks noChangeArrowheads="1"/>
              </p:cNvSpPr>
              <p:nvPr/>
            </p:nvSpPr>
            <p:spPr bwMode="auto">
              <a:xfrm>
                <a:off x="3456" y="1076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6" name="Group 98"/>
              <p:cNvGrpSpPr>
                <a:grpSpLocks/>
              </p:cNvGrpSpPr>
              <p:nvPr/>
            </p:nvGrpSpPr>
            <p:grpSpPr bwMode="auto">
              <a:xfrm>
                <a:off x="3456" y="1134"/>
                <a:ext cx="519" cy="230"/>
                <a:chOff x="2304" y="7200"/>
                <a:chExt cx="1296" cy="576"/>
              </a:xfrm>
            </p:grpSpPr>
            <p:sp>
              <p:nvSpPr>
                <p:cNvPr id="136" name="Freeform 99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8" name="Line 101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9" name="Line 102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8" name="Rectangle 103"/>
              <p:cNvSpPr>
                <a:spLocks noChangeArrowheads="1"/>
              </p:cNvSpPr>
              <p:nvPr/>
            </p:nvSpPr>
            <p:spPr bwMode="auto">
              <a:xfrm>
                <a:off x="3456" y="1412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8" name="Group 104"/>
              <p:cNvGrpSpPr>
                <a:grpSpLocks/>
              </p:cNvGrpSpPr>
              <p:nvPr/>
            </p:nvGrpSpPr>
            <p:grpSpPr bwMode="auto">
              <a:xfrm>
                <a:off x="3456" y="1470"/>
                <a:ext cx="519" cy="230"/>
                <a:chOff x="2304" y="7200"/>
                <a:chExt cx="1296" cy="576"/>
              </a:xfrm>
            </p:grpSpPr>
            <p:sp>
              <p:nvSpPr>
                <p:cNvPr id="132" name="Freeform 105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3" name="Line 106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4" name="Line 107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5" name="Line 108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3456" y="1748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90" name="Group 110"/>
              <p:cNvGrpSpPr>
                <a:grpSpLocks/>
              </p:cNvGrpSpPr>
              <p:nvPr/>
            </p:nvGrpSpPr>
            <p:grpSpPr bwMode="auto">
              <a:xfrm>
                <a:off x="3456" y="1806"/>
                <a:ext cx="519" cy="230"/>
                <a:chOff x="2304" y="7200"/>
                <a:chExt cx="1296" cy="576"/>
              </a:xfrm>
            </p:grpSpPr>
            <p:sp>
              <p:nvSpPr>
                <p:cNvPr id="128" name="Freeform 111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9" name="Line 112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0" name="Line 113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1" name="Line 114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9991" name="Group 115"/>
              <p:cNvGrpSpPr>
                <a:grpSpLocks/>
              </p:cNvGrpSpPr>
              <p:nvPr/>
            </p:nvGrpSpPr>
            <p:grpSpPr bwMode="auto">
              <a:xfrm>
                <a:off x="3120" y="1134"/>
                <a:ext cx="346" cy="116"/>
                <a:chOff x="7920" y="4176"/>
                <a:chExt cx="864" cy="288"/>
              </a:xfrm>
            </p:grpSpPr>
            <p:sp>
              <p:nvSpPr>
                <p:cNvPr id="124" name="Freeform 116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5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6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7" name="Oval 119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3" name="Line 120"/>
              <p:cNvSpPr>
                <a:spLocks noChangeShapeType="1"/>
              </p:cNvSpPr>
              <p:nvPr/>
            </p:nvSpPr>
            <p:spPr bwMode="auto">
              <a:xfrm>
                <a:off x="3466" y="130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21"/>
              <p:cNvSpPr>
                <a:spLocks noChangeShapeType="1"/>
              </p:cNvSpPr>
              <p:nvPr/>
            </p:nvSpPr>
            <p:spPr bwMode="auto">
              <a:xfrm>
                <a:off x="3456" y="164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22"/>
              <p:cNvSpPr>
                <a:spLocks noChangeShapeType="1"/>
              </p:cNvSpPr>
              <p:nvPr/>
            </p:nvSpPr>
            <p:spPr bwMode="auto">
              <a:xfrm flipH="1">
                <a:off x="3024" y="11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23"/>
              <p:cNvSpPr>
                <a:spLocks noChangeShapeType="1"/>
              </p:cNvSpPr>
              <p:nvPr/>
            </p:nvSpPr>
            <p:spPr bwMode="auto">
              <a:xfrm flipH="1">
                <a:off x="3024" y="141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24"/>
              <p:cNvSpPr>
                <a:spLocks noChangeShapeType="1"/>
              </p:cNvSpPr>
              <p:nvPr/>
            </p:nvSpPr>
            <p:spPr bwMode="auto">
              <a:xfrm flipH="1">
                <a:off x="3024" y="1748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25"/>
              <p:cNvSpPr>
                <a:spLocks noChangeShapeType="1"/>
              </p:cNvSpPr>
              <p:nvPr/>
            </p:nvSpPr>
            <p:spPr bwMode="auto">
              <a:xfrm>
                <a:off x="3120" y="119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26"/>
              <p:cNvSpPr>
                <a:spLocks noChangeShapeType="1"/>
              </p:cNvSpPr>
              <p:nvPr/>
            </p:nvSpPr>
            <p:spPr bwMode="auto">
              <a:xfrm flipH="1">
                <a:off x="3120" y="197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27"/>
              <p:cNvSpPr>
                <a:spLocks noChangeShapeType="1"/>
              </p:cNvSpPr>
              <p:nvPr/>
            </p:nvSpPr>
            <p:spPr bwMode="auto">
              <a:xfrm>
                <a:off x="3975" y="124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28"/>
              <p:cNvSpPr>
                <a:spLocks noChangeShapeType="1"/>
              </p:cNvSpPr>
              <p:nvPr/>
            </p:nvSpPr>
            <p:spPr bwMode="auto">
              <a:xfrm>
                <a:off x="3975" y="1644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29"/>
              <p:cNvSpPr>
                <a:spLocks noChangeShapeType="1"/>
              </p:cNvSpPr>
              <p:nvPr/>
            </p:nvSpPr>
            <p:spPr bwMode="auto">
              <a:xfrm flipV="1">
                <a:off x="3975" y="1584"/>
                <a:ext cx="1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Line 130"/>
              <p:cNvSpPr>
                <a:spLocks noChangeShapeType="1"/>
              </p:cNvSpPr>
              <p:nvPr/>
            </p:nvSpPr>
            <p:spPr bwMode="auto">
              <a:xfrm>
                <a:off x="4493" y="1585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970" name="Group 131"/>
            <p:cNvGrpSpPr>
              <a:grpSpLocks/>
            </p:cNvGrpSpPr>
            <p:nvPr/>
          </p:nvGrpSpPr>
          <p:grpSpPr bwMode="auto">
            <a:xfrm>
              <a:off x="4252" y="1220"/>
              <a:ext cx="278" cy="730"/>
              <a:chOff x="3860" y="1220"/>
              <a:chExt cx="278" cy="730"/>
            </a:xfrm>
          </p:grpSpPr>
          <p:grpSp>
            <p:nvGrpSpPr>
              <p:cNvPr id="29976" name="Group 132"/>
              <p:cNvGrpSpPr>
                <a:grpSpLocks/>
              </p:cNvGrpSpPr>
              <p:nvPr/>
            </p:nvGrpSpPr>
            <p:grpSpPr bwMode="auto">
              <a:xfrm>
                <a:off x="4080" y="1499"/>
                <a:ext cx="57" cy="172"/>
                <a:chOff x="5760" y="4608"/>
                <a:chExt cx="144" cy="432"/>
              </a:xfrm>
            </p:grpSpPr>
            <p:sp>
              <p:nvSpPr>
                <p:cNvPr id="102" name="Oval 133"/>
                <p:cNvSpPr>
                  <a:spLocks noChangeArrowheads="1"/>
                </p:cNvSpPr>
                <p:nvPr/>
              </p:nvSpPr>
              <p:spPr bwMode="auto">
                <a:xfrm>
                  <a:off x="5760" y="4608"/>
                  <a:ext cx="144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3" name="Oval 134"/>
                <p:cNvSpPr>
                  <a:spLocks noChangeArrowheads="1"/>
                </p:cNvSpPr>
                <p:nvPr/>
              </p:nvSpPr>
              <p:spPr bwMode="auto">
                <a:xfrm>
                  <a:off x="5760" y="4897"/>
                  <a:ext cx="144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8" name="Oval 135"/>
              <p:cNvSpPr>
                <a:spLocks noChangeArrowheads="1"/>
              </p:cNvSpPr>
              <p:nvPr/>
            </p:nvSpPr>
            <p:spPr bwMode="auto">
              <a:xfrm>
                <a:off x="3860" y="1220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Oval 136"/>
              <p:cNvSpPr>
                <a:spLocks noChangeArrowheads="1"/>
              </p:cNvSpPr>
              <p:nvPr/>
            </p:nvSpPr>
            <p:spPr bwMode="auto">
              <a:xfrm>
                <a:off x="3860" y="1556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Oval 137"/>
              <p:cNvSpPr>
                <a:spLocks noChangeArrowheads="1"/>
              </p:cNvSpPr>
              <p:nvPr/>
            </p:nvSpPr>
            <p:spPr bwMode="auto">
              <a:xfrm>
                <a:off x="3860" y="1892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Oval 138"/>
              <p:cNvSpPr>
                <a:spLocks noChangeArrowheads="1"/>
              </p:cNvSpPr>
              <p:nvPr/>
            </p:nvSpPr>
            <p:spPr bwMode="auto">
              <a:xfrm>
                <a:off x="4080" y="1555"/>
                <a:ext cx="58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" name="Text Box 139"/>
            <p:cNvSpPr txBox="1">
              <a:spLocks noChangeArrowheads="1"/>
            </p:cNvSpPr>
            <p:nvPr/>
          </p:nvSpPr>
          <p:spPr bwMode="auto">
            <a:xfrm>
              <a:off x="3329" y="100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93" name="Text Box 140"/>
            <p:cNvSpPr txBox="1">
              <a:spLocks noChangeArrowheads="1"/>
            </p:cNvSpPr>
            <p:nvPr/>
          </p:nvSpPr>
          <p:spPr bwMode="auto">
            <a:xfrm>
              <a:off x="3329" y="124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94" name="Text Box 141"/>
            <p:cNvSpPr txBox="1">
              <a:spLocks noChangeArrowheads="1"/>
            </p:cNvSpPr>
            <p:nvPr/>
          </p:nvSpPr>
          <p:spPr bwMode="auto">
            <a:xfrm>
              <a:off x="3329" y="158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95" name="Text Box 142"/>
            <p:cNvSpPr txBox="1">
              <a:spLocks noChangeArrowheads="1"/>
            </p:cNvSpPr>
            <p:nvPr/>
          </p:nvSpPr>
          <p:spPr bwMode="auto">
            <a:xfrm>
              <a:off x="4894" y="139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  <p:graphicFrame>
          <p:nvGraphicFramePr>
            <p:cNvPr id="29975" name="Object 3"/>
            <p:cNvGraphicFramePr>
              <a:graphicFrameLocks noChangeAspect="1"/>
            </p:cNvGraphicFramePr>
            <p:nvPr/>
          </p:nvGraphicFramePr>
          <p:xfrm>
            <a:off x="3899" y="2147"/>
            <a:ext cx="10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1" name="Equation" r:id="rId4" imgW="927100" imgH="215900" progId="Equation.3">
                    <p:embed/>
                  </p:oleObj>
                </mc:Choice>
                <mc:Fallback>
                  <p:oleObj name="Equation" r:id="rId4" imgW="9271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2147"/>
                          <a:ext cx="101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4419600" y="4075113"/>
            <a:ext cx="4184650" cy="2082800"/>
            <a:chOff x="2784" y="2567"/>
            <a:chExt cx="2636" cy="1312"/>
          </a:xfrm>
        </p:grpSpPr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>
              <a:off x="3958" y="2866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>
              <a:off x="3953" y="3201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3720" y="290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 flipH="1">
              <a:off x="3605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149"/>
            <p:cNvSpPr>
              <a:spLocks noChangeShapeType="1"/>
            </p:cNvSpPr>
            <p:nvPr/>
          </p:nvSpPr>
          <p:spPr bwMode="auto">
            <a:xfrm flipH="1">
              <a:off x="3836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 flipH="1">
              <a:off x="3509" y="296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 flipH="1">
              <a:off x="3506" y="2751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52"/>
            <p:cNvSpPr>
              <a:spLocks noChangeShapeType="1"/>
            </p:cNvSpPr>
            <p:nvPr/>
          </p:nvSpPr>
          <p:spPr bwMode="auto">
            <a:xfrm>
              <a:off x="3612" y="2751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4467" y="2808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Line 154"/>
            <p:cNvSpPr>
              <a:spLocks noChangeShapeType="1"/>
            </p:cNvSpPr>
            <p:nvPr/>
          </p:nvSpPr>
          <p:spPr bwMode="auto">
            <a:xfrm>
              <a:off x="4467" y="3199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4467" y="3144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3720" y="3249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157"/>
            <p:cNvSpPr>
              <a:spLocks noChangeShapeType="1"/>
            </p:cNvSpPr>
            <p:nvPr/>
          </p:nvSpPr>
          <p:spPr bwMode="auto">
            <a:xfrm flipH="1">
              <a:off x="3605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158"/>
            <p:cNvSpPr>
              <a:spLocks noChangeShapeType="1"/>
            </p:cNvSpPr>
            <p:nvPr/>
          </p:nvSpPr>
          <p:spPr bwMode="auto">
            <a:xfrm flipH="1">
              <a:off x="3836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509" y="330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927" name="Group 160"/>
            <p:cNvGrpSpPr>
              <a:grpSpLocks/>
            </p:cNvGrpSpPr>
            <p:nvPr/>
          </p:nvGrpSpPr>
          <p:grpSpPr bwMode="auto">
            <a:xfrm>
              <a:off x="4469" y="3029"/>
              <a:ext cx="518" cy="231"/>
              <a:chOff x="3744" y="7632"/>
              <a:chExt cx="1296" cy="576"/>
            </a:xfrm>
          </p:grpSpPr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4032" y="7632"/>
                <a:ext cx="748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8" name="Line 162"/>
              <p:cNvSpPr>
                <a:spLocks noChangeShapeType="1"/>
              </p:cNvSpPr>
              <p:nvPr/>
            </p:nvSpPr>
            <p:spPr bwMode="auto">
              <a:xfrm>
                <a:off x="3744" y="8063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9" name="Line 163"/>
              <p:cNvSpPr>
                <a:spLocks noChangeShapeType="1"/>
              </p:cNvSpPr>
              <p:nvPr/>
            </p:nvSpPr>
            <p:spPr bwMode="auto">
              <a:xfrm flipH="1">
                <a:off x="4782" y="7921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0" name="Line 164"/>
              <p:cNvSpPr>
                <a:spLocks noChangeShapeType="1"/>
              </p:cNvSpPr>
              <p:nvPr/>
            </p:nvSpPr>
            <p:spPr bwMode="auto">
              <a:xfrm>
                <a:off x="3744" y="7777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1" name="Freeform 165"/>
            <p:cNvSpPr>
              <a:spLocks/>
            </p:cNvSpPr>
            <p:nvPr/>
          </p:nvSpPr>
          <p:spPr bwMode="auto">
            <a:xfrm>
              <a:off x="5097" y="308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66"/>
            <p:cNvSpPr>
              <a:spLocks noChangeShapeType="1"/>
            </p:cNvSpPr>
            <p:nvPr/>
          </p:nvSpPr>
          <p:spPr bwMode="auto">
            <a:xfrm flipH="1">
              <a:off x="4982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67"/>
            <p:cNvSpPr>
              <a:spLocks noChangeShapeType="1"/>
            </p:cNvSpPr>
            <p:nvPr/>
          </p:nvSpPr>
          <p:spPr bwMode="auto">
            <a:xfrm flipH="1">
              <a:off x="5213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Text Box 168"/>
            <p:cNvSpPr txBox="1">
              <a:spLocks noChangeArrowheads="1"/>
            </p:cNvSpPr>
            <p:nvPr/>
          </p:nvSpPr>
          <p:spPr bwMode="auto">
            <a:xfrm>
              <a:off x="2784" y="2828"/>
              <a:ext cx="6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000" b="0" smtClean="0">
                  <a:latin typeface="+mj-lt"/>
                  <a:sym typeface="Symbol" charset="0"/>
                </a:rPr>
                <a:t>≡</a:t>
              </a:r>
              <a:endParaRPr lang="en-US" sz="6000" b="0" smtClean="0">
                <a:latin typeface="+mj-lt"/>
              </a:endParaRPr>
            </a:p>
          </p:txBody>
        </p:sp>
        <p:sp>
          <p:nvSpPr>
            <p:cNvPr id="165" name="Freeform 169"/>
            <p:cNvSpPr>
              <a:spLocks/>
            </p:cNvSpPr>
            <p:nvPr/>
          </p:nvSpPr>
          <p:spPr bwMode="auto">
            <a:xfrm>
              <a:off x="4068" y="2693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170"/>
            <p:cNvSpPr>
              <a:spLocks noChangeShapeType="1"/>
            </p:cNvSpPr>
            <p:nvPr/>
          </p:nvSpPr>
          <p:spPr bwMode="auto">
            <a:xfrm>
              <a:off x="4357" y="2808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7" name="Line 171"/>
            <p:cNvSpPr>
              <a:spLocks noChangeShapeType="1"/>
            </p:cNvSpPr>
            <p:nvPr/>
          </p:nvSpPr>
          <p:spPr bwMode="auto">
            <a:xfrm>
              <a:off x="3953" y="275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" name="Line 172"/>
            <p:cNvSpPr>
              <a:spLocks noChangeShapeType="1"/>
            </p:cNvSpPr>
            <p:nvPr/>
          </p:nvSpPr>
          <p:spPr bwMode="auto">
            <a:xfrm>
              <a:off x="3953" y="28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9" name="Oval 173"/>
            <p:cNvSpPr>
              <a:spLocks noChangeArrowheads="1"/>
            </p:cNvSpPr>
            <p:nvPr/>
          </p:nvSpPr>
          <p:spPr bwMode="auto">
            <a:xfrm>
              <a:off x="4011" y="272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Freeform 174"/>
            <p:cNvSpPr>
              <a:spLocks/>
            </p:cNvSpPr>
            <p:nvPr/>
          </p:nvSpPr>
          <p:spPr bwMode="auto">
            <a:xfrm>
              <a:off x="4066" y="3029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175"/>
            <p:cNvSpPr>
              <a:spLocks noChangeShapeType="1"/>
            </p:cNvSpPr>
            <p:nvPr/>
          </p:nvSpPr>
          <p:spPr bwMode="auto">
            <a:xfrm>
              <a:off x="4355" y="3144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176"/>
            <p:cNvSpPr>
              <a:spLocks noChangeShapeType="1"/>
            </p:cNvSpPr>
            <p:nvPr/>
          </p:nvSpPr>
          <p:spPr bwMode="auto">
            <a:xfrm>
              <a:off x="3951" y="308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>
              <a:off x="3951" y="320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Freeform 178"/>
            <p:cNvSpPr>
              <a:spLocks/>
            </p:cNvSpPr>
            <p:nvPr/>
          </p:nvSpPr>
          <p:spPr bwMode="auto">
            <a:xfrm>
              <a:off x="4063" y="3368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179"/>
            <p:cNvSpPr>
              <a:spLocks noChangeShapeType="1"/>
            </p:cNvSpPr>
            <p:nvPr/>
          </p:nvSpPr>
          <p:spPr bwMode="auto">
            <a:xfrm>
              <a:off x="4352" y="3483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180"/>
            <p:cNvSpPr>
              <a:spLocks noChangeShapeType="1"/>
            </p:cNvSpPr>
            <p:nvPr/>
          </p:nvSpPr>
          <p:spPr bwMode="auto">
            <a:xfrm>
              <a:off x="3948" y="342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181"/>
            <p:cNvSpPr>
              <a:spLocks noChangeShapeType="1"/>
            </p:cNvSpPr>
            <p:nvPr/>
          </p:nvSpPr>
          <p:spPr bwMode="auto">
            <a:xfrm>
              <a:off x="3948" y="354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Freeform 182"/>
            <p:cNvSpPr>
              <a:spLocks/>
            </p:cNvSpPr>
            <p:nvPr/>
          </p:nvSpPr>
          <p:spPr bwMode="auto">
            <a:xfrm>
              <a:off x="3728" y="3484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" name="Line 183"/>
            <p:cNvSpPr>
              <a:spLocks noChangeShapeType="1"/>
            </p:cNvSpPr>
            <p:nvPr/>
          </p:nvSpPr>
          <p:spPr bwMode="auto">
            <a:xfrm flipH="1">
              <a:off x="3613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Line 184"/>
            <p:cNvSpPr>
              <a:spLocks noChangeShapeType="1"/>
            </p:cNvSpPr>
            <p:nvPr/>
          </p:nvSpPr>
          <p:spPr bwMode="auto">
            <a:xfrm flipH="1">
              <a:off x="3844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948" name="Group 185"/>
            <p:cNvGrpSpPr>
              <a:grpSpLocks/>
            </p:cNvGrpSpPr>
            <p:nvPr/>
          </p:nvGrpSpPr>
          <p:grpSpPr bwMode="auto">
            <a:xfrm>
              <a:off x="3836" y="2837"/>
              <a:ext cx="1251" cy="734"/>
              <a:chOff x="3836" y="2837"/>
              <a:chExt cx="1251" cy="734"/>
            </a:xfrm>
          </p:grpSpPr>
          <p:sp>
            <p:nvSpPr>
              <p:cNvPr id="187" name="Oval 186"/>
              <p:cNvSpPr>
                <a:spLocks noChangeArrowheads="1"/>
              </p:cNvSpPr>
              <p:nvPr/>
            </p:nvSpPr>
            <p:spPr bwMode="auto">
              <a:xfrm>
                <a:off x="3836" y="293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8" name="Oval 187"/>
              <p:cNvSpPr>
                <a:spLocks noChangeArrowheads="1"/>
              </p:cNvSpPr>
              <p:nvPr/>
            </p:nvSpPr>
            <p:spPr bwMode="auto">
              <a:xfrm>
                <a:off x="3836" y="3278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9" name="Oval 188"/>
              <p:cNvSpPr>
                <a:spLocks noChangeArrowheads="1"/>
              </p:cNvSpPr>
              <p:nvPr/>
            </p:nvSpPr>
            <p:spPr bwMode="auto">
              <a:xfrm>
                <a:off x="4872" y="3116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Oval 189"/>
              <p:cNvSpPr>
                <a:spLocks noChangeArrowheads="1"/>
              </p:cNvSpPr>
              <p:nvPr/>
            </p:nvSpPr>
            <p:spPr bwMode="auto">
              <a:xfrm>
                <a:off x="5030" y="311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1" name="Oval 190"/>
              <p:cNvSpPr>
                <a:spLocks noChangeArrowheads="1"/>
              </p:cNvSpPr>
              <p:nvPr/>
            </p:nvSpPr>
            <p:spPr bwMode="auto">
              <a:xfrm>
                <a:off x="4011" y="283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2" name="Oval 191"/>
              <p:cNvSpPr>
                <a:spLocks noChangeArrowheads="1"/>
              </p:cNvSpPr>
              <p:nvPr/>
            </p:nvSpPr>
            <p:spPr bwMode="auto">
              <a:xfrm>
                <a:off x="4009" y="317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3" name="Oval 192"/>
              <p:cNvSpPr>
                <a:spLocks noChangeArrowheads="1"/>
              </p:cNvSpPr>
              <p:nvPr/>
            </p:nvSpPr>
            <p:spPr bwMode="auto">
              <a:xfrm>
                <a:off x="4009" y="3058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" name="Oval 193"/>
              <p:cNvSpPr>
                <a:spLocks noChangeArrowheads="1"/>
              </p:cNvSpPr>
              <p:nvPr/>
            </p:nvSpPr>
            <p:spPr bwMode="auto">
              <a:xfrm>
                <a:off x="4006" y="3512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5" name="Oval 194"/>
              <p:cNvSpPr>
                <a:spLocks noChangeArrowheads="1"/>
              </p:cNvSpPr>
              <p:nvPr/>
            </p:nvSpPr>
            <p:spPr bwMode="auto">
              <a:xfrm>
                <a:off x="4006" y="339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6" name="Oval 195"/>
              <p:cNvSpPr>
                <a:spLocks noChangeArrowheads="1"/>
              </p:cNvSpPr>
              <p:nvPr/>
            </p:nvSpPr>
            <p:spPr bwMode="auto">
              <a:xfrm>
                <a:off x="3844" y="3513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2" name="Text Box 196"/>
            <p:cNvSpPr txBox="1">
              <a:spLocks noChangeArrowheads="1"/>
            </p:cNvSpPr>
            <p:nvPr/>
          </p:nvSpPr>
          <p:spPr bwMode="auto">
            <a:xfrm>
              <a:off x="3413" y="2567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183" name="Text Box 197"/>
            <p:cNvSpPr txBox="1">
              <a:spLocks noChangeArrowheads="1"/>
            </p:cNvSpPr>
            <p:nvPr/>
          </p:nvSpPr>
          <p:spPr bwMode="auto">
            <a:xfrm>
              <a:off x="3413" y="2807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184" name="Text Box 198"/>
            <p:cNvSpPr txBox="1">
              <a:spLocks noChangeArrowheads="1"/>
            </p:cNvSpPr>
            <p:nvPr/>
          </p:nvSpPr>
          <p:spPr bwMode="auto">
            <a:xfrm>
              <a:off x="3413" y="314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185" name="Text Box 199"/>
            <p:cNvSpPr txBox="1">
              <a:spLocks noChangeArrowheads="1"/>
            </p:cNvSpPr>
            <p:nvPr/>
          </p:nvSpPr>
          <p:spPr bwMode="auto">
            <a:xfrm>
              <a:off x="5235" y="2966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  <p:graphicFrame>
          <p:nvGraphicFramePr>
            <p:cNvPr id="29953" name="Object 2"/>
            <p:cNvGraphicFramePr>
              <a:graphicFrameLocks noChangeAspect="1"/>
            </p:cNvGraphicFramePr>
            <p:nvPr/>
          </p:nvGraphicFramePr>
          <p:xfrm>
            <a:off x="3923" y="3641"/>
            <a:ext cx="10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2" name="Equation" r:id="rId6" imgW="927100" imgH="215900" progId="Equation.3">
                    <p:embed/>
                  </p:oleObj>
                </mc:Choice>
                <mc:Fallback>
                  <p:oleObj name="Equation" r:id="rId6" imgW="9271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641"/>
                          <a:ext cx="101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" name="Group 201"/>
          <p:cNvGrpSpPr>
            <a:grpSpLocks/>
          </p:cNvGrpSpPr>
          <p:nvPr/>
        </p:nvGrpSpPr>
        <p:grpSpPr bwMode="auto">
          <a:xfrm>
            <a:off x="5284788" y="1592263"/>
            <a:ext cx="2778125" cy="1731962"/>
            <a:chOff x="3329" y="1003"/>
            <a:chExt cx="1750" cy="1091"/>
          </a:xfrm>
        </p:grpSpPr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3329" y="1003"/>
              <a:ext cx="1750" cy="1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866" name="Group 203"/>
            <p:cNvGrpSpPr>
              <a:grpSpLocks/>
            </p:cNvGrpSpPr>
            <p:nvPr/>
          </p:nvGrpSpPr>
          <p:grpSpPr bwMode="auto">
            <a:xfrm>
              <a:off x="3329" y="1003"/>
              <a:ext cx="1750" cy="1086"/>
              <a:chOff x="5125" y="295"/>
              <a:chExt cx="1750" cy="1086"/>
            </a:xfrm>
          </p:grpSpPr>
          <p:grpSp>
            <p:nvGrpSpPr>
              <p:cNvPr id="29867" name="Group 204"/>
              <p:cNvGrpSpPr>
                <a:grpSpLocks/>
              </p:cNvGrpSpPr>
              <p:nvPr/>
            </p:nvGrpSpPr>
            <p:grpSpPr bwMode="auto">
              <a:xfrm>
                <a:off x="5214" y="363"/>
                <a:ext cx="1574" cy="1018"/>
                <a:chOff x="3024" y="1076"/>
                <a:chExt cx="1574" cy="1018"/>
              </a:xfrm>
            </p:grpSpPr>
            <p:sp>
              <p:nvSpPr>
                <p:cNvPr id="209" name="Rectangle 205"/>
                <p:cNvSpPr>
                  <a:spLocks noChangeArrowheads="1"/>
                </p:cNvSpPr>
                <p:nvPr/>
              </p:nvSpPr>
              <p:spPr bwMode="auto">
                <a:xfrm>
                  <a:off x="3974" y="1412"/>
                  <a:ext cx="518" cy="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3" name="Group 206"/>
                <p:cNvGrpSpPr>
                  <a:grpSpLocks/>
                </p:cNvGrpSpPr>
                <p:nvPr/>
              </p:nvGrpSpPr>
              <p:grpSpPr bwMode="auto">
                <a:xfrm>
                  <a:off x="3974" y="1470"/>
                  <a:ext cx="518" cy="230"/>
                  <a:chOff x="3744" y="7632"/>
                  <a:chExt cx="1296" cy="576"/>
                </a:xfrm>
              </p:grpSpPr>
              <p:sp>
                <p:nvSpPr>
                  <p:cNvPr id="245" name="Freeform 20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8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6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5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7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8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7"/>
                    <a:ext cx="4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1" name="Rectangle 211"/>
                <p:cNvSpPr>
                  <a:spLocks noChangeArrowheads="1"/>
                </p:cNvSpPr>
                <p:nvPr/>
              </p:nvSpPr>
              <p:spPr bwMode="auto">
                <a:xfrm>
                  <a:off x="3456" y="1076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5" name="Group 212"/>
                <p:cNvGrpSpPr>
                  <a:grpSpLocks/>
                </p:cNvGrpSpPr>
                <p:nvPr/>
              </p:nvGrpSpPr>
              <p:grpSpPr bwMode="auto">
                <a:xfrm>
                  <a:off x="3456" y="1134"/>
                  <a:ext cx="519" cy="230"/>
                  <a:chOff x="2304" y="7200"/>
                  <a:chExt cx="1296" cy="576"/>
                </a:xfrm>
              </p:grpSpPr>
              <p:sp>
                <p:nvSpPr>
                  <p:cNvPr id="241" name="Freeform 213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2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3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4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3" name="Rectangle 217"/>
                <p:cNvSpPr>
                  <a:spLocks noChangeArrowheads="1"/>
                </p:cNvSpPr>
                <p:nvPr/>
              </p:nvSpPr>
              <p:spPr bwMode="auto">
                <a:xfrm>
                  <a:off x="3456" y="1412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7" name="Group 218"/>
                <p:cNvGrpSpPr>
                  <a:grpSpLocks/>
                </p:cNvGrpSpPr>
                <p:nvPr/>
              </p:nvGrpSpPr>
              <p:grpSpPr bwMode="auto">
                <a:xfrm>
                  <a:off x="3456" y="1470"/>
                  <a:ext cx="519" cy="230"/>
                  <a:chOff x="2304" y="7200"/>
                  <a:chExt cx="1296" cy="576"/>
                </a:xfrm>
              </p:grpSpPr>
              <p:sp>
                <p:nvSpPr>
                  <p:cNvPr id="237" name="Freeform 219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8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9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0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5" name="Rectangle 223"/>
                <p:cNvSpPr>
                  <a:spLocks noChangeArrowheads="1"/>
                </p:cNvSpPr>
                <p:nvPr/>
              </p:nvSpPr>
              <p:spPr bwMode="auto">
                <a:xfrm>
                  <a:off x="3456" y="1748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9" name="Group 224"/>
                <p:cNvGrpSpPr>
                  <a:grpSpLocks/>
                </p:cNvGrpSpPr>
                <p:nvPr/>
              </p:nvGrpSpPr>
              <p:grpSpPr bwMode="auto">
                <a:xfrm>
                  <a:off x="3456" y="1806"/>
                  <a:ext cx="519" cy="230"/>
                  <a:chOff x="2304" y="7200"/>
                  <a:chExt cx="1296" cy="576"/>
                </a:xfrm>
              </p:grpSpPr>
              <p:sp>
                <p:nvSpPr>
                  <p:cNvPr id="233" name="Freeform 225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4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5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6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9880" name="Group 229"/>
                <p:cNvGrpSpPr>
                  <a:grpSpLocks/>
                </p:cNvGrpSpPr>
                <p:nvPr/>
              </p:nvGrpSpPr>
              <p:grpSpPr bwMode="auto">
                <a:xfrm>
                  <a:off x="3120" y="1134"/>
                  <a:ext cx="346" cy="116"/>
                  <a:chOff x="7920" y="4176"/>
                  <a:chExt cx="864" cy="288"/>
                </a:xfrm>
              </p:grpSpPr>
              <p:sp>
                <p:nvSpPr>
                  <p:cNvPr id="229" name="Freeform 230"/>
                  <p:cNvSpPr>
                    <a:spLocks/>
                  </p:cNvSpPr>
                  <p:nvPr/>
                </p:nvSpPr>
                <p:spPr bwMode="auto">
                  <a:xfrm>
                    <a:off x="8207" y="4176"/>
                    <a:ext cx="290" cy="288"/>
                  </a:xfrm>
                  <a:custGeom>
                    <a:avLst/>
                    <a:gdLst>
                      <a:gd name="T0" fmla="*/ 288 w 288"/>
                      <a:gd name="T1" fmla="*/ 144 h 288"/>
                      <a:gd name="T2" fmla="*/ 0 w 288"/>
                      <a:gd name="T3" fmla="*/ 0 h 288"/>
                      <a:gd name="T4" fmla="*/ 0 w 288"/>
                      <a:gd name="T5" fmla="*/ 288 h 288"/>
                      <a:gd name="T6" fmla="*/ 288 w 288"/>
                      <a:gd name="T7" fmla="*/ 144 h 28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88"/>
                      <a:gd name="T14" fmla="*/ 288 w 288"/>
                      <a:gd name="T15" fmla="*/ 288 h 28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88">
                        <a:moveTo>
                          <a:pt x="288" y="144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288" y="1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0" name="Line 2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20" y="4320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1" name="Line 2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7" y="4320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2" name="Oval 233"/>
                  <p:cNvSpPr>
                    <a:spLocks noChangeArrowheads="1"/>
                  </p:cNvSpPr>
                  <p:nvPr/>
                </p:nvSpPr>
                <p:spPr bwMode="auto">
                  <a:xfrm>
                    <a:off x="8497" y="4248"/>
                    <a:ext cx="142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8" name="Line 234"/>
                <p:cNvSpPr>
                  <a:spLocks noChangeShapeType="1"/>
                </p:cNvSpPr>
                <p:nvPr/>
              </p:nvSpPr>
              <p:spPr bwMode="auto">
                <a:xfrm>
                  <a:off x="3466" y="1307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9" name="Line 235"/>
                <p:cNvSpPr>
                  <a:spLocks noChangeShapeType="1"/>
                </p:cNvSpPr>
                <p:nvPr/>
              </p:nvSpPr>
              <p:spPr bwMode="auto">
                <a:xfrm>
                  <a:off x="3456" y="1642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0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3024" y="11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1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3024" y="1412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2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3024" y="1748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3" name="Line 239"/>
                <p:cNvSpPr>
                  <a:spLocks noChangeShapeType="1"/>
                </p:cNvSpPr>
                <p:nvPr/>
              </p:nvSpPr>
              <p:spPr bwMode="auto">
                <a:xfrm>
                  <a:off x="3120" y="1192"/>
                  <a:ext cx="0" cy="7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4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3120" y="1979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5" name="Line 241"/>
                <p:cNvSpPr>
                  <a:spLocks noChangeShapeType="1"/>
                </p:cNvSpPr>
                <p:nvPr/>
              </p:nvSpPr>
              <p:spPr bwMode="auto">
                <a:xfrm>
                  <a:off x="3975" y="1249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6" name="Line 242"/>
                <p:cNvSpPr>
                  <a:spLocks noChangeShapeType="1"/>
                </p:cNvSpPr>
                <p:nvPr/>
              </p:nvSpPr>
              <p:spPr bwMode="auto">
                <a:xfrm>
                  <a:off x="3975" y="1644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7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3975" y="1584"/>
                  <a:ext cx="16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8" name="Line 244"/>
                <p:cNvSpPr>
                  <a:spLocks noChangeShapeType="1"/>
                </p:cNvSpPr>
                <p:nvPr/>
              </p:nvSpPr>
              <p:spPr bwMode="auto">
                <a:xfrm>
                  <a:off x="4493" y="1585"/>
                  <a:ext cx="10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5" name="Text Box 245"/>
              <p:cNvSpPr txBox="1">
                <a:spLocks noChangeArrowheads="1"/>
              </p:cNvSpPr>
              <p:nvPr/>
            </p:nvSpPr>
            <p:spPr bwMode="auto">
              <a:xfrm>
                <a:off x="5125" y="295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C</a:t>
                </a:r>
              </a:p>
            </p:txBody>
          </p:sp>
          <p:sp>
            <p:nvSpPr>
              <p:cNvPr id="206" name="Text Box 246"/>
              <p:cNvSpPr txBox="1">
                <a:spLocks noChangeArrowheads="1"/>
              </p:cNvSpPr>
              <p:nvPr/>
            </p:nvSpPr>
            <p:spPr bwMode="auto">
              <a:xfrm>
                <a:off x="5125" y="535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207" name="Text Box 247"/>
              <p:cNvSpPr txBox="1">
                <a:spLocks noChangeArrowheads="1"/>
              </p:cNvSpPr>
              <p:nvPr/>
            </p:nvSpPr>
            <p:spPr bwMode="auto">
              <a:xfrm>
                <a:off x="5125" y="86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B</a:t>
                </a:r>
              </a:p>
            </p:txBody>
          </p:sp>
          <p:sp>
            <p:nvSpPr>
              <p:cNvPr id="208" name="Text Box 248"/>
              <p:cNvSpPr txBox="1">
                <a:spLocks noChangeArrowheads="1"/>
              </p:cNvSpPr>
              <p:nvPr/>
            </p:nvSpPr>
            <p:spPr bwMode="auto">
              <a:xfrm>
                <a:off x="6690" y="67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Y</a:t>
                </a:r>
              </a:p>
            </p:txBody>
          </p:sp>
        </p:grpSp>
      </p:grpSp>
      <p:grpSp>
        <p:nvGrpSpPr>
          <p:cNvPr id="249" name="Group 249"/>
          <p:cNvGrpSpPr>
            <a:grpSpLocks/>
          </p:cNvGrpSpPr>
          <p:nvPr/>
        </p:nvGrpSpPr>
        <p:grpSpPr bwMode="auto">
          <a:xfrm>
            <a:off x="5414963" y="4078288"/>
            <a:ext cx="3186112" cy="1639887"/>
            <a:chOff x="2192" y="-62"/>
            <a:chExt cx="2007" cy="1033"/>
          </a:xfrm>
        </p:grpSpPr>
        <p:sp>
          <p:nvSpPr>
            <p:cNvPr id="250" name="Rectangle 250"/>
            <p:cNvSpPr>
              <a:spLocks noChangeArrowheads="1"/>
            </p:cNvSpPr>
            <p:nvPr/>
          </p:nvSpPr>
          <p:spPr bwMode="auto">
            <a:xfrm>
              <a:off x="2192" y="-62"/>
              <a:ext cx="2007" cy="1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821" name="Group 251"/>
            <p:cNvGrpSpPr>
              <a:grpSpLocks/>
            </p:cNvGrpSpPr>
            <p:nvPr/>
          </p:nvGrpSpPr>
          <p:grpSpPr bwMode="auto">
            <a:xfrm>
              <a:off x="2192" y="-62"/>
              <a:ext cx="2007" cy="1033"/>
              <a:chOff x="2192" y="-62"/>
              <a:chExt cx="2007" cy="1033"/>
            </a:xfrm>
          </p:grpSpPr>
          <p:sp>
            <p:nvSpPr>
              <p:cNvPr id="252" name="Line 252"/>
              <p:cNvSpPr>
                <a:spLocks noChangeShapeType="1"/>
              </p:cNvSpPr>
              <p:nvPr/>
            </p:nvSpPr>
            <p:spPr bwMode="auto">
              <a:xfrm>
                <a:off x="2737" y="23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3" name="Line 253"/>
              <p:cNvSpPr>
                <a:spLocks noChangeShapeType="1"/>
              </p:cNvSpPr>
              <p:nvPr/>
            </p:nvSpPr>
            <p:spPr bwMode="auto">
              <a:xfrm>
                <a:off x="2732" y="57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Freeform 254"/>
              <p:cNvSpPr>
                <a:spLocks/>
              </p:cNvSpPr>
              <p:nvPr/>
            </p:nvSpPr>
            <p:spPr bwMode="auto">
              <a:xfrm>
                <a:off x="2499" y="27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Line 255"/>
              <p:cNvSpPr>
                <a:spLocks noChangeShapeType="1"/>
              </p:cNvSpPr>
              <p:nvPr/>
            </p:nvSpPr>
            <p:spPr bwMode="auto">
              <a:xfrm flipH="1">
                <a:off x="2384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Line 256"/>
              <p:cNvSpPr>
                <a:spLocks noChangeShapeType="1"/>
              </p:cNvSpPr>
              <p:nvPr/>
            </p:nvSpPr>
            <p:spPr bwMode="auto">
              <a:xfrm flipH="1">
                <a:off x="2615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Line 257"/>
              <p:cNvSpPr>
                <a:spLocks noChangeShapeType="1"/>
              </p:cNvSpPr>
              <p:nvPr/>
            </p:nvSpPr>
            <p:spPr bwMode="auto">
              <a:xfrm flipH="1">
                <a:off x="2288" y="33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8" name="Line 258"/>
              <p:cNvSpPr>
                <a:spLocks noChangeShapeType="1"/>
              </p:cNvSpPr>
              <p:nvPr/>
            </p:nvSpPr>
            <p:spPr bwMode="auto">
              <a:xfrm flipH="1">
                <a:off x="2285" y="12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9" name="Line 259"/>
              <p:cNvSpPr>
                <a:spLocks noChangeShapeType="1"/>
              </p:cNvSpPr>
              <p:nvPr/>
            </p:nvSpPr>
            <p:spPr bwMode="auto">
              <a:xfrm>
                <a:off x="2391" y="12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0" name="Line 260"/>
              <p:cNvSpPr>
                <a:spLocks noChangeShapeType="1"/>
              </p:cNvSpPr>
              <p:nvPr/>
            </p:nvSpPr>
            <p:spPr bwMode="auto">
              <a:xfrm>
                <a:off x="3246" y="17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1" name="Line 261"/>
              <p:cNvSpPr>
                <a:spLocks noChangeShapeType="1"/>
              </p:cNvSpPr>
              <p:nvPr/>
            </p:nvSpPr>
            <p:spPr bwMode="auto">
              <a:xfrm>
                <a:off x="3246" y="57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2" name="Line 262"/>
              <p:cNvSpPr>
                <a:spLocks noChangeShapeType="1"/>
              </p:cNvSpPr>
              <p:nvPr/>
            </p:nvSpPr>
            <p:spPr bwMode="auto">
              <a:xfrm>
                <a:off x="3246" y="515"/>
                <a:ext cx="1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3" name="Freeform 263"/>
              <p:cNvSpPr>
                <a:spLocks/>
              </p:cNvSpPr>
              <p:nvPr/>
            </p:nvSpPr>
            <p:spPr bwMode="auto">
              <a:xfrm>
                <a:off x="2499" y="620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4" name="Line 264"/>
              <p:cNvSpPr>
                <a:spLocks noChangeShapeType="1"/>
              </p:cNvSpPr>
              <p:nvPr/>
            </p:nvSpPr>
            <p:spPr bwMode="auto">
              <a:xfrm flipH="1">
                <a:off x="2384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5" name="Line 265"/>
              <p:cNvSpPr>
                <a:spLocks noChangeShapeType="1"/>
              </p:cNvSpPr>
              <p:nvPr/>
            </p:nvSpPr>
            <p:spPr bwMode="auto">
              <a:xfrm flipH="1">
                <a:off x="2615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" name="Line 266"/>
              <p:cNvSpPr>
                <a:spLocks noChangeShapeType="1"/>
              </p:cNvSpPr>
              <p:nvPr/>
            </p:nvSpPr>
            <p:spPr bwMode="auto">
              <a:xfrm flipH="1">
                <a:off x="2288" y="67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837" name="Group 267"/>
              <p:cNvGrpSpPr>
                <a:grpSpLocks/>
              </p:cNvGrpSpPr>
              <p:nvPr/>
            </p:nvGrpSpPr>
            <p:grpSpPr bwMode="auto">
              <a:xfrm>
                <a:off x="3248" y="400"/>
                <a:ext cx="518" cy="231"/>
                <a:chOff x="3744" y="7632"/>
                <a:chExt cx="1296" cy="576"/>
              </a:xfrm>
            </p:grpSpPr>
            <p:sp>
              <p:nvSpPr>
                <p:cNvPr id="291" name="Freeform 268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2" name="Line 269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4" name="Line 271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68" name="Freeform 272"/>
              <p:cNvSpPr>
                <a:spLocks/>
              </p:cNvSpPr>
              <p:nvPr/>
            </p:nvSpPr>
            <p:spPr bwMode="auto">
              <a:xfrm>
                <a:off x="3876" y="45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9" name="Line 273"/>
              <p:cNvSpPr>
                <a:spLocks noChangeShapeType="1"/>
              </p:cNvSpPr>
              <p:nvPr/>
            </p:nvSpPr>
            <p:spPr bwMode="auto">
              <a:xfrm flipH="1">
                <a:off x="3761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0" name="Line 274"/>
              <p:cNvSpPr>
                <a:spLocks noChangeShapeType="1"/>
              </p:cNvSpPr>
              <p:nvPr/>
            </p:nvSpPr>
            <p:spPr bwMode="auto">
              <a:xfrm flipH="1">
                <a:off x="3992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1" name="Freeform 275"/>
              <p:cNvSpPr>
                <a:spLocks/>
              </p:cNvSpPr>
              <p:nvPr/>
            </p:nvSpPr>
            <p:spPr bwMode="auto">
              <a:xfrm>
                <a:off x="2847" y="64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2" name="Line 276"/>
              <p:cNvSpPr>
                <a:spLocks noChangeShapeType="1"/>
              </p:cNvSpPr>
              <p:nvPr/>
            </p:nvSpPr>
            <p:spPr bwMode="auto">
              <a:xfrm>
                <a:off x="3136" y="179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3" name="Line 277"/>
              <p:cNvSpPr>
                <a:spLocks noChangeShapeType="1"/>
              </p:cNvSpPr>
              <p:nvPr/>
            </p:nvSpPr>
            <p:spPr bwMode="auto">
              <a:xfrm>
                <a:off x="2732" y="12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" name="Line 278"/>
              <p:cNvSpPr>
                <a:spLocks noChangeShapeType="1"/>
              </p:cNvSpPr>
              <p:nvPr/>
            </p:nvSpPr>
            <p:spPr bwMode="auto">
              <a:xfrm>
                <a:off x="2732" y="2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" name="Oval 279"/>
              <p:cNvSpPr>
                <a:spLocks noChangeArrowheads="1"/>
              </p:cNvSpPr>
              <p:nvPr/>
            </p:nvSpPr>
            <p:spPr bwMode="auto">
              <a:xfrm>
                <a:off x="2790" y="9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" name="Freeform 280"/>
              <p:cNvSpPr>
                <a:spLocks/>
              </p:cNvSpPr>
              <p:nvPr/>
            </p:nvSpPr>
            <p:spPr bwMode="auto">
              <a:xfrm>
                <a:off x="2845" y="400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" name="Line 281"/>
              <p:cNvSpPr>
                <a:spLocks noChangeShapeType="1"/>
              </p:cNvSpPr>
              <p:nvPr/>
            </p:nvSpPr>
            <p:spPr bwMode="auto">
              <a:xfrm>
                <a:off x="3134" y="515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" name="Line 282"/>
              <p:cNvSpPr>
                <a:spLocks noChangeShapeType="1"/>
              </p:cNvSpPr>
              <p:nvPr/>
            </p:nvSpPr>
            <p:spPr bwMode="auto">
              <a:xfrm>
                <a:off x="2730" y="45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" name="Line 283"/>
              <p:cNvSpPr>
                <a:spLocks noChangeShapeType="1"/>
              </p:cNvSpPr>
              <p:nvPr/>
            </p:nvSpPr>
            <p:spPr bwMode="auto">
              <a:xfrm>
                <a:off x="2730" y="57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" name="Freeform 284"/>
              <p:cNvSpPr>
                <a:spLocks/>
              </p:cNvSpPr>
              <p:nvPr/>
            </p:nvSpPr>
            <p:spPr bwMode="auto">
              <a:xfrm>
                <a:off x="2842" y="739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" name="Line 285"/>
              <p:cNvSpPr>
                <a:spLocks noChangeShapeType="1"/>
              </p:cNvSpPr>
              <p:nvPr/>
            </p:nvSpPr>
            <p:spPr bwMode="auto">
              <a:xfrm>
                <a:off x="3131" y="854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" name="Line 286"/>
              <p:cNvSpPr>
                <a:spLocks noChangeShapeType="1"/>
              </p:cNvSpPr>
              <p:nvPr/>
            </p:nvSpPr>
            <p:spPr bwMode="auto">
              <a:xfrm>
                <a:off x="2727" y="79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" name="Line 287"/>
              <p:cNvSpPr>
                <a:spLocks noChangeShapeType="1"/>
              </p:cNvSpPr>
              <p:nvPr/>
            </p:nvSpPr>
            <p:spPr bwMode="auto">
              <a:xfrm>
                <a:off x="2727" y="91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" name="Freeform 288"/>
              <p:cNvSpPr>
                <a:spLocks/>
              </p:cNvSpPr>
              <p:nvPr/>
            </p:nvSpPr>
            <p:spPr bwMode="auto">
              <a:xfrm>
                <a:off x="2507" y="855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" name="Line 289"/>
              <p:cNvSpPr>
                <a:spLocks noChangeShapeType="1"/>
              </p:cNvSpPr>
              <p:nvPr/>
            </p:nvSpPr>
            <p:spPr bwMode="auto">
              <a:xfrm flipH="1">
                <a:off x="2392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6" name="Line 290"/>
              <p:cNvSpPr>
                <a:spLocks noChangeShapeType="1"/>
              </p:cNvSpPr>
              <p:nvPr/>
            </p:nvSpPr>
            <p:spPr bwMode="auto">
              <a:xfrm flipH="1">
                <a:off x="2623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" name="Text Box 291"/>
              <p:cNvSpPr txBox="1">
                <a:spLocks noChangeArrowheads="1"/>
              </p:cNvSpPr>
              <p:nvPr/>
            </p:nvSpPr>
            <p:spPr bwMode="auto">
              <a:xfrm>
                <a:off x="2192" y="-62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C</a:t>
                </a:r>
              </a:p>
            </p:txBody>
          </p:sp>
          <p:sp>
            <p:nvSpPr>
              <p:cNvPr id="288" name="Text Box 292"/>
              <p:cNvSpPr txBox="1">
                <a:spLocks noChangeArrowheads="1"/>
              </p:cNvSpPr>
              <p:nvPr/>
            </p:nvSpPr>
            <p:spPr bwMode="auto">
              <a:xfrm>
                <a:off x="2192" y="178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289" name="Text Box 293"/>
              <p:cNvSpPr txBox="1">
                <a:spLocks noChangeArrowheads="1"/>
              </p:cNvSpPr>
              <p:nvPr/>
            </p:nvSpPr>
            <p:spPr bwMode="auto">
              <a:xfrm>
                <a:off x="2192" y="512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B</a:t>
                </a:r>
              </a:p>
            </p:txBody>
          </p:sp>
          <p:sp>
            <p:nvSpPr>
              <p:cNvPr id="290" name="Text Box 294"/>
              <p:cNvSpPr txBox="1">
                <a:spLocks noChangeArrowheads="1"/>
              </p:cNvSpPr>
              <p:nvPr/>
            </p:nvSpPr>
            <p:spPr bwMode="auto">
              <a:xfrm>
                <a:off x="4014" y="337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Y</a:t>
                </a:r>
              </a:p>
            </p:txBody>
          </p:sp>
        </p:grpSp>
      </p:grpSp>
      <p:grpSp>
        <p:nvGrpSpPr>
          <p:cNvPr id="295" name="Group 295"/>
          <p:cNvGrpSpPr>
            <a:grpSpLocks/>
          </p:cNvGrpSpPr>
          <p:nvPr/>
        </p:nvGrpSpPr>
        <p:grpSpPr bwMode="auto">
          <a:xfrm>
            <a:off x="3581400" y="1060450"/>
            <a:ext cx="1831975" cy="1087438"/>
            <a:chOff x="4420" y="2544"/>
            <a:chExt cx="1154" cy="685"/>
          </a:xfrm>
        </p:grpSpPr>
        <p:grpSp>
          <p:nvGrpSpPr>
            <p:cNvPr id="29806" name="Group 296"/>
            <p:cNvGrpSpPr>
              <a:grpSpLocks/>
            </p:cNvGrpSpPr>
            <p:nvPr/>
          </p:nvGrpSpPr>
          <p:grpSpPr bwMode="auto">
            <a:xfrm>
              <a:off x="4420" y="2544"/>
              <a:ext cx="1154" cy="288"/>
              <a:chOff x="4420" y="2423"/>
              <a:chExt cx="1154" cy="288"/>
            </a:xfrm>
          </p:grpSpPr>
          <p:sp>
            <p:nvSpPr>
              <p:cNvPr id="306" name="Text Box 297"/>
              <p:cNvSpPr txBox="1">
                <a:spLocks noChangeArrowheads="1"/>
              </p:cNvSpPr>
              <p:nvPr/>
            </p:nvSpPr>
            <p:spPr bwMode="auto">
              <a:xfrm>
                <a:off x="4420" y="2423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b="0" smtClean="0">
                    <a:latin typeface="+mj-lt"/>
                  </a:rPr>
                  <a:t>AB=A+B</a:t>
                </a:r>
              </a:p>
            </p:txBody>
          </p:sp>
          <p:sp>
            <p:nvSpPr>
              <p:cNvPr id="307" name="Line 298"/>
              <p:cNvSpPr>
                <a:spLocks noChangeShapeType="1"/>
              </p:cNvSpPr>
              <p:nvPr/>
            </p:nvSpPr>
            <p:spPr bwMode="auto">
              <a:xfrm>
                <a:off x="505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299"/>
              <p:cNvSpPr>
                <a:spLocks noChangeShapeType="1"/>
              </p:cNvSpPr>
              <p:nvPr/>
            </p:nvSpPr>
            <p:spPr bwMode="auto">
              <a:xfrm>
                <a:off x="527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300"/>
              <p:cNvSpPr>
                <a:spLocks noChangeShapeType="1"/>
              </p:cNvSpPr>
              <p:nvPr/>
            </p:nvSpPr>
            <p:spPr bwMode="auto">
              <a:xfrm>
                <a:off x="4656" y="2463"/>
                <a:ext cx="2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807" name="Group 301"/>
            <p:cNvGrpSpPr>
              <a:grpSpLocks/>
            </p:cNvGrpSpPr>
            <p:nvPr/>
          </p:nvGrpSpPr>
          <p:grpSpPr bwMode="auto">
            <a:xfrm>
              <a:off x="4738" y="2884"/>
              <a:ext cx="519" cy="345"/>
              <a:chOff x="7056" y="4464"/>
              <a:chExt cx="1296" cy="864"/>
            </a:xfrm>
          </p:grpSpPr>
          <p:sp>
            <p:nvSpPr>
              <p:cNvPr id="298" name="Rectangle 302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809" name="Group 303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29810" name="Group 304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02" name="Freeform 305"/>
                  <p:cNvSpPr>
                    <a:spLocks/>
                  </p:cNvSpPr>
                  <p:nvPr/>
                </p:nvSpPr>
                <p:spPr bwMode="auto">
                  <a:xfrm>
                    <a:off x="2591" y="7201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3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9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4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9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5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7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301" name="Oval 309"/>
                <p:cNvSpPr>
                  <a:spLocks noChangeArrowheads="1"/>
                </p:cNvSpPr>
                <p:nvPr/>
              </p:nvSpPr>
              <p:spPr bwMode="auto">
                <a:xfrm>
                  <a:off x="6625" y="5115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grpSp>
        <p:nvGrpSpPr>
          <p:cNvPr id="310" name="Group 310"/>
          <p:cNvGrpSpPr>
            <a:grpSpLocks/>
          </p:cNvGrpSpPr>
          <p:nvPr/>
        </p:nvGrpSpPr>
        <p:grpSpPr bwMode="auto">
          <a:xfrm>
            <a:off x="4038600" y="1600200"/>
            <a:ext cx="822325" cy="547688"/>
            <a:chOff x="5472" y="4464"/>
            <a:chExt cx="1296" cy="864"/>
          </a:xfrm>
        </p:grpSpPr>
        <p:sp>
          <p:nvSpPr>
            <p:cNvPr id="311" name="Rectangle 311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97" name="Group 312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29798" name="Group 313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317" name="Freeform 314"/>
                <p:cNvSpPr>
                  <a:spLocks/>
                </p:cNvSpPr>
                <p:nvPr/>
              </p:nvSpPr>
              <p:spPr bwMode="auto">
                <a:xfrm>
                  <a:off x="4032" y="7633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8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806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9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0" name="Line 317"/>
                <p:cNvSpPr>
                  <a:spLocks noChangeShapeType="1"/>
                </p:cNvSpPr>
                <p:nvPr/>
              </p:nvSpPr>
              <p:spPr bwMode="auto">
                <a:xfrm>
                  <a:off x="3744" y="7781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9799" name="Group 318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315" name="Oval 319"/>
                <p:cNvSpPr>
                  <a:spLocks noChangeArrowheads="1"/>
                </p:cNvSpPr>
                <p:nvPr/>
              </p:nvSpPr>
              <p:spPr bwMode="auto">
                <a:xfrm>
                  <a:off x="5761" y="4637"/>
                  <a:ext cx="143" cy="13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6" name="Oval 320"/>
                <p:cNvSpPr>
                  <a:spLocks noChangeArrowheads="1"/>
                </p:cNvSpPr>
                <p:nvPr/>
              </p:nvSpPr>
              <p:spPr bwMode="auto">
                <a:xfrm>
                  <a:off x="5761" y="4898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321" name="Text Box 321"/>
          <p:cNvSpPr txBox="1">
            <a:spLocks noChangeArrowheads="1"/>
          </p:cNvSpPr>
          <p:nvPr/>
        </p:nvSpPr>
        <p:spPr bwMode="auto">
          <a:xfrm>
            <a:off x="5827713" y="9779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Bookman Old Style" charset="0"/>
              </a:rPr>
              <a:t>“</a:t>
            </a:r>
            <a:r>
              <a:rPr lang="en-US" altLang="ja-JP" sz="1600">
                <a:latin typeface="Bookman Old Style" charset="0"/>
              </a:rPr>
              <a:t>Pushing Bubbles</a:t>
            </a:r>
            <a:r>
              <a:rPr lang="ja-JP" altLang="en-US" sz="1600">
                <a:latin typeface="Bookman Old Style" charset="0"/>
              </a:rPr>
              <a:t>”</a:t>
            </a:r>
            <a:endParaRPr lang="en-US" altLang="x-none" sz="1600">
              <a:latin typeface="Bookman Old Style" charset="0"/>
            </a:endParaRPr>
          </a:p>
        </p:txBody>
      </p:sp>
      <p:grpSp>
        <p:nvGrpSpPr>
          <p:cNvPr id="29709" name="Group 322"/>
          <p:cNvGrpSpPr>
            <a:grpSpLocks/>
          </p:cNvGrpSpPr>
          <p:nvPr/>
        </p:nvGrpSpPr>
        <p:grpSpPr bwMode="auto">
          <a:xfrm>
            <a:off x="990600" y="4038600"/>
            <a:ext cx="3170238" cy="1639888"/>
            <a:chOff x="624" y="2544"/>
            <a:chExt cx="1997" cy="1033"/>
          </a:xfrm>
        </p:grpSpPr>
        <p:sp>
          <p:nvSpPr>
            <p:cNvPr id="323" name="Line 323"/>
            <p:cNvSpPr>
              <a:spLocks noChangeShapeType="1"/>
            </p:cNvSpPr>
            <p:nvPr/>
          </p:nvSpPr>
          <p:spPr bwMode="auto">
            <a:xfrm>
              <a:off x="1159" y="2848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4" name="Line 324"/>
            <p:cNvSpPr>
              <a:spLocks noChangeShapeType="1"/>
            </p:cNvSpPr>
            <p:nvPr/>
          </p:nvSpPr>
          <p:spPr bwMode="auto">
            <a:xfrm>
              <a:off x="1154" y="3183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35" name="Group 325"/>
            <p:cNvGrpSpPr>
              <a:grpSpLocks/>
            </p:cNvGrpSpPr>
            <p:nvPr/>
          </p:nvGrpSpPr>
          <p:grpSpPr bwMode="auto">
            <a:xfrm>
              <a:off x="710" y="2890"/>
              <a:ext cx="442" cy="116"/>
              <a:chOff x="1101" y="2913"/>
              <a:chExt cx="442" cy="116"/>
            </a:xfrm>
          </p:grpSpPr>
          <p:grpSp>
            <p:nvGrpSpPr>
              <p:cNvPr id="29790" name="Group 326"/>
              <p:cNvGrpSpPr>
                <a:grpSpLocks/>
              </p:cNvGrpSpPr>
              <p:nvPr/>
            </p:nvGrpSpPr>
            <p:grpSpPr bwMode="auto">
              <a:xfrm>
                <a:off x="1197" y="2913"/>
                <a:ext cx="346" cy="116"/>
                <a:chOff x="7920" y="4176"/>
                <a:chExt cx="864" cy="288"/>
              </a:xfrm>
            </p:grpSpPr>
            <p:sp>
              <p:nvSpPr>
                <p:cNvPr id="382" name="Freeform 327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3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4" name="Line 329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5" name="Oval 330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1" name="Line 331"/>
              <p:cNvSpPr>
                <a:spLocks noChangeShapeType="1"/>
              </p:cNvSpPr>
              <p:nvPr/>
            </p:nvSpPr>
            <p:spPr bwMode="auto">
              <a:xfrm flipH="1">
                <a:off x="1101" y="297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6" name="Line 332"/>
            <p:cNvSpPr>
              <a:spLocks noChangeShapeType="1"/>
            </p:cNvSpPr>
            <p:nvPr/>
          </p:nvSpPr>
          <p:spPr bwMode="auto">
            <a:xfrm flipH="1">
              <a:off x="707" y="2733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" name="Line 333"/>
            <p:cNvSpPr>
              <a:spLocks noChangeShapeType="1"/>
            </p:cNvSpPr>
            <p:nvPr/>
          </p:nvSpPr>
          <p:spPr bwMode="auto">
            <a:xfrm>
              <a:off x="813" y="2733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" name="Line 334"/>
            <p:cNvSpPr>
              <a:spLocks noChangeShapeType="1"/>
            </p:cNvSpPr>
            <p:nvPr/>
          </p:nvSpPr>
          <p:spPr bwMode="auto">
            <a:xfrm>
              <a:off x="1668" y="2790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335"/>
            <p:cNvSpPr>
              <a:spLocks noChangeShapeType="1"/>
            </p:cNvSpPr>
            <p:nvPr/>
          </p:nvSpPr>
          <p:spPr bwMode="auto">
            <a:xfrm>
              <a:off x="1668" y="3181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0" name="Line 336"/>
            <p:cNvSpPr>
              <a:spLocks noChangeShapeType="1"/>
            </p:cNvSpPr>
            <p:nvPr/>
          </p:nvSpPr>
          <p:spPr bwMode="auto">
            <a:xfrm>
              <a:off x="1668" y="3126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41" name="Group 337"/>
            <p:cNvGrpSpPr>
              <a:grpSpLocks/>
            </p:cNvGrpSpPr>
            <p:nvPr/>
          </p:nvGrpSpPr>
          <p:grpSpPr bwMode="auto">
            <a:xfrm>
              <a:off x="710" y="3231"/>
              <a:ext cx="442" cy="116"/>
              <a:chOff x="1101" y="2913"/>
              <a:chExt cx="442" cy="116"/>
            </a:xfrm>
          </p:grpSpPr>
          <p:grpSp>
            <p:nvGrpSpPr>
              <p:cNvPr id="29784" name="Group 338"/>
              <p:cNvGrpSpPr>
                <a:grpSpLocks/>
              </p:cNvGrpSpPr>
              <p:nvPr/>
            </p:nvGrpSpPr>
            <p:grpSpPr bwMode="auto">
              <a:xfrm>
                <a:off x="1197" y="2913"/>
                <a:ext cx="346" cy="116"/>
                <a:chOff x="7920" y="4176"/>
                <a:chExt cx="864" cy="288"/>
              </a:xfrm>
            </p:grpSpPr>
            <p:sp>
              <p:nvSpPr>
                <p:cNvPr id="376" name="Freeform 339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9" name="Oval 342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75" name="Line 343"/>
              <p:cNvSpPr>
                <a:spLocks noChangeShapeType="1"/>
              </p:cNvSpPr>
              <p:nvPr/>
            </p:nvSpPr>
            <p:spPr bwMode="auto">
              <a:xfrm flipH="1">
                <a:off x="1101" y="297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2" name="Group 344"/>
            <p:cNvGrpSpPr>
              <a:grpSpLocks/>
            </p:cNvGrpSpPr>
            <p:nvPr/>
          </p:nvGrpSpPr>
          <p:grpSpPr bwMode="auto">
            <a:xfrm>
              <a:off x="1147" y="2679"/>
              <a:ext cx="518" cy="231"/>
              <a:chOff x="5616" y="4176"/>
              <a:chExt cx="1296" cy="576"/>
            </a:xfrm>
          </p:grpSpPr>
          <p:grpSp>
            <p:nvGrpSpPr>
              <p:cNvPr id="29778" name="Group 345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70" name="Freeform 346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1" name="Line 347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2" name="Line 348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3" name="Line 349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9" name="Oval 350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3" name="Group 351"/>
            <p:cNvGrpSpPr>
              <a:grpSpLocks/>
            </p:cNvGrpSpPr>
            <p:nvPr/>
          </p:nvGrpSpPr>
          <p:grpSpPr bwMode="auto">
            <a:xfrm>
              <a:off x="1152" y="3010"/>
              <a:ext cx="518" cy="231"/>
              <a:chOff x="5616" y="4176"/>
              <a:chExt cx="1296" cy="576"/>
            </a:xfrm>
          </p:grpSpPr>
          <p:grpSp>
            <p:nvGrpSpPr>
              <p:cNvPr id="29772" name="Group 352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64" name="Freeform 353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5" name="Line 354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6" name="Line 355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7" name="Line 356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3" name="Oval 357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4" name="Group 358"/>
            <p:cNvGrpSpPr>
              <a:grpSpLocks/>
            </p:cNvGrpSpPr>
            <p:nvPr/>
          </p:nvGrpSpPr>
          <p:grpSpPr bwMode="auto">
            <a:xfrm>
              <a:off x="1152" y="3346"/>
              <a:ext cx="518" cy="231"/>
              <a:chOff x="5616" y="4176"/>
              <a:chExt cx="1296" cy="576"/>
            </a:xfrm>
          </p:grpSpPr>
          <p:grpSp>
            <p:nvGrpSpPr>
              <p:cNvPr id="29766" name="Group 359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58" name="Freeform 360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9" name="Line 361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0" name="Line 362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1" name="Line 363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7" name="Oval 364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5" name="Group 365"/>
            <p:cNvGrpSpPr>
              <a:grpSpLocks/>
            </p:cNvGrpSpPr>
            <p:nvPr/>
          </p:nvGrpSpPr>
          <p:grpSpPr bwMode="auto">
            <a:xfrm>
              <a:off x="1670" y="3011"/>
              <a:ext cx="518" cy="231"/>
              <a:chOff x="5616" y="4176"/>
              <a:chExt cx="1296" cy="576"/>
            </a:xfrm>
          </p:grpSpPr>
          <p:grpSp>
            <p:nvGrpSpPr>
              <p:cNvPr id="29760" name="Group 366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52" name="Freeform 367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3" name="Line 368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4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5" name="Line 370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1" name="Oval 371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6" name="Group 372"/>
            <p:cNvGrpSpPr>
              <a:grpSpLocks/>
            </p:cNvGrpSpPr>
            <p:nvPr/>
          </p:nvGrpSpPr>
          <p:grpSpPr bwMode="auto">
            <a:xfrm>
              <a:off x="2183" y="3070"/>
              <a:ext cx="346" cy="116"/>
              <a:chOff x="7920" y="4176"/>
              <a:chExt cx="864" cy="288"/>
            </a:xfrm>
          </p:grpSpPr>
          <p:sp>
            <p:nvSpPr>
              <p:cNvPr id="346" name="Freeform 373"/>
              <p:cNvSpPr>
                <a:spLocks/>
              </p:cNvSpPr>
              <p:nvPr/>
            </p:nvSpPr>
            <p:spPr bwMode="auto">
              <a:xfrm>
                <a:off x="8207" y="4176"/>
                <a:ext cx="290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374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375"/>
              <p:cNvSpPr>
                <a:spLocks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Oval 376"/>
              <p:cNvSpPr>
                <a:spLocks noChangeArrowheads="1"/>
              </p:cNvSpPr>
              <p:nvPr/>
            </p:nvSpPr>
            <p:spPr bwMode="auto">
              <a:xfrm>
                <a:off x="8497" y="4248"/>
                <a:ext cx="142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7" name="Group 377"/>
            <p:cNvGrpSpPr>
              <a:grpSpLocks/>
            </p:cNvGrpSpPr>
            <p:nvPr/>
          </p:nvGrpSpPr>
          <p:grpSpPr bwMode="auto">
            <a:xfrm>
              <a:off x="811" y="3458"/>
              <a:ext cx="346" cy="116"/>
              <a:chOff x="7920" y="4176"/>
              <a:chExt cx="864" cy="288"/>
            </a:xfrm>
          </p:grpSpPr>
          <p:sp>
            <p:nvSpPr>
              <p:cNvPr id="342" name="Freeform 378"/>
              <p:cNvSpPr>
                <a:spLocks/>
              </p:cNvSpPr>
              <p:nvPr/>
            </p:nvSpPr>
            <p:spPr bwMode="auto">
              <a:xfrm>
                <a:off x="8207" y="4176"/>
                <a:ext cx="290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379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380"/>
              <p:cNvSpPr>
                <a:spLocks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Oval 381"/>
              <p:cNvSpPr>
                <a:spLocks noChangeArrowheads="1"/>
              </p:cNvSpPr>
              <p:nvPr/>
            </p:nvSpPr>
            <p:spPr bwMode="auto">
              <a:xfrm>
                <a:off x="8497" y="4248"/>
                <a:ext cx="142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8" name="Text Box 382"/>
            <p:cNvSpPr txBox="1">
              <a:spLocks noChangeArrowheads="1"/>
            </p:cNvSpPr>
            <p:nvPr/>
          </p:nvSpPr>
          <p:spPr bwMode="auto">
            <a:xfrm>
              <a:off x="624" y="2544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339" name="Text Box 383"/>
            <p:cNvSpPr txBox="1">
              <a:spLocks noChangeArrowheads="1"/>
            </p:cNvSpPr>
            <p:nvPr/>
          </p:nvSpPr>
          <p:spPr bwMode="auto">
            <a:xfrm>
              <a:off x="624" y="2784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340" name="Text Box 384"/>
            <p:cNvSpPr txBox="1">
              <a:spLocks noChangeArrowheads="1"/>
            </p:cNvSpPr>
            <p:nvPr/>
          </p:nvSpPr>
          <p:spPr bwMode="auto">
            <a:xfrm>
              <a:off x="624" y="311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341" name="Text Box 385"/>
            <p:cNvSpPr txBox="1">
              <a:spLocks noChangeArrowheads="1"/>
            </p:cNvSpPr>
            <p:nvPr/>
          </p:nvSpPr>
          <p:spPr bwMode="auto">
            <a:xfrm>
              <a:off x="2436" y="2953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5181600"/>
            <a:ext cx="3987800" cy="1404938"/>
            <a:chOff x="304800" y="5181600"/>
            <a:chExt cx="3987246" cy="1404579"/>
          </a:xfrm>
        </p:grpSpPr>
        <p:sp>
          <p:nvSpPr>
            <p:cNvPr id="29711" name="Text Box 394"/>
            <p:cNvSpPr txBox="1">
              <a:spLocks noChangeArrowheads="1"/>
            </p:cNvSpPr>
            <p:nvPr/>
          </p:nvSpPr>
          <p:spPr bwMode="auto">
            <a:xfrm>
              <a:off x="304800" y="5830888"/>
              <a:ext cx="3200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You might think all these  extra inverters would make this structure less attractive. However, quite the opposite is true.</a:t>
              </a:r>
            </a:p>
          </p:txBody>
        </p:sp>
        <p:sp>
          <p:nvSpPr>
            <p:cNvPr id="389" name="Line 395"/>
            <p:cNvSpPr>
              <a:spLocks noChangeShapeType="1"/>
            </p:cNvSpPr>
            <p:nvPr/>
          </p:nvSpPr>
          <p:spPr bwMode="auto">
            <a:xfrm flipV="1">
              <a:off x="3449201" y="5729148"/>
              <a:ext cx="307932" cy="268218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13" name="Group 395"/>
            <p:cNvGrpSpPr>
              <a:grpSpLocks/>
            </p:cNvGrpSpPr>
            <p:nvPr/>
          </p:nvGrpSpPr>
          <p:grpSpPr bwMode="auto">
            <a:xfrm flipH="1">
              <a:off x="3657600" y="5181600"/>
              <a:ext cx="634446" cy="1404579"/>
              <a:chOff x="4313593" y="3009422"/>
              <a:chExt cx="999529" cy="2212823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4641178" y="3682021"/>
                <a:ext cx="160042" cy="67259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4801220" y="4354618"/>
                <a:ext cx="277574" cy="817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 flipH="1">
                <a:off x="4586164" y="4354618"/>
                <a:ext cx="215057" cy="817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17" name="Group 399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5002446" y="2691985"/>
                  <a:ext cx="242564" cy="12503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Freeform 414"/>
                <p:cNvSpPr/>
                <p:nvPr/>
              </p:nvSpPr>
              <p:spPr>
                <a:xfrm>
                  <a:off x="5012448" y="2581969"/>
                  <a:ext cx="225059" cy="1250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718" name="Group 400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4292259" y="2674483"/>
                  <a:ext cx="235062" cy="40006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3" name="Freeform 412"/>
                <p:cNvSpPr/>
                <p:nvPr/>
              </p:nvSpPr>
              <p:spPr>
                <a:xfrm>
                  <a:off x="4274756" y="2574469"/>
                  <a:ext cx="250065" cy="13751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 flipV="1">
                <a:off x="4676188" y="3529498"/>
                <a:ext cx="352594" cy="22753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5041284" y="3191949"/>
                <a:ext cx="137537" cy="3325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4598668" y="3752031"/>
                <a:ext cx="42510" cy="29504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4596167" y="4047074"/>
                <a:ext cx="172546" cy="29004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Freeform 405"/>
              <p:cNvSpPr/>
              <p:nvPr/>
            </p:nvSpPr>
            <p:spPr>
              <a:xfrm rot="19139357">
                <a:off x="5126306" y="3009422"/>
                <a:ext cx="160042" cy="13001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Freeform 406"/>
              <p:cNvSpPr/>
              <p:nvPr/>
            </p:nvSpPr>
            <p:spPr>
              <a:xfrm rot="18043755">
                <a:off x="4583676" y="4332109"/>
                <a:ext cx="205030" cy="11503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25" name="Group 407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409" name="Oval 408"/>
                <p:cNvSpPr/>
                <p:nvPr/>
              </p:nvSpPr>
              <p:spPr>
                <a:xfrm>
                  <a:off x="4576643" y="726285"/>
                  <a:ext cx="352592" cy="402558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0" name="Freeform 409"/>
                <p:cNvSpPr/>
                <p:nvPr/>
              </p:nvSpPr>
              <p:spPr>
                <a:xfrm>
                  <a:off x="4584143" y="751143"/>
                  <a:ext cx="502631" cy="22253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1" name="Freeform 410"/>
                <p:cNvSpPr/>
                <p:nvPr/>
              </p:nvSpPr>
              <p:spPr>
                <a:xfrm>
                  <a:off x="4561642" y="723614"/>
                  <a:ext cx="312583" cy="22253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1588">
              <a:buFontTx/>
              <a:buNone/>
            </a:pPr>
            <a:r>
              <a:rPr lang="en-US" altLang="x-none" sz="2000">
                <a:latin typeface="Bookman Old Style" charset="0"/>
              </a:rPr>
              <a:t>Can we implement the same function with fewer gates? Before trying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ll add a few more tricks in our bag.</a:t>
            </a:r>
          </a:p>
          <a:p>
            <a:pPr marL="0" indent="1588">
              <a:buFontTx/>
              <a:buNone/>
            </a:pPr>
            <a:r>
              <a:rPr lang="en-US" altLang="x-none" sz="2000">
                <a:latin typeface="Bookman Old Style" charset="0"/>
              </a:rPr>
              <a:t>BOOLEAN ALGEBRA:</a:t>
            </a:r>
          </a:p>
          <a:p>
            <a:pPr marL="0" indent="1588">
              <a:lnSpc>
                <a:spcPct val="150000"/>
              </a:lnSpc>
              <a:buFontTx/>
              <a:buNone/>
            </a:pPr>
            <a:r>
              <a:rPr lang="en-US" altLang="x-none" sz="2000">
                <a:latin typeface="Bookman Old Style" charset="0"/>
              </a:rPr>
              <a:t>	OR rules:			a + 1 = 1,  a + 0 = a,  a + a = 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AND rules:			a1 = a,  a0 = 0,  aa = 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Commutative:		a + b = b + a,  ab = ba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Associative:			(a + b) + c = a + (b + c),  (ab)c = a(bc)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Distributive:		a(b+c) = ab + ac,  a + bc = (a+b)(a+c)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Complements: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Absorption:</a:t>
            </a:r>
          </a:p>
          <a:p>
            <a:pPr marL="0" indent="1588">
              <a:lnSpc>
                <a:spcPct val="150000"/>
              </a:lnSpc>
              <a:buFontTx/>
              <a:buNone/>
            </a:pPr>
            <a:r>
              <a:rPr lang="en-US" altLang="x-none" sz="2000">
                <a:latin typeface="Bookman Old Style" charset="0"/>
              </a:rPr>
              <a:t>    Reduction: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DeMorgan</a:t>
            </a:r>
            <a:r>
              <a:rPr lang="ja-JP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Law:</a:t>
            </a:r>
            <a:endParaRPr lang="en-US" altLang="x-none" sz="2000">
              <a:latin typeface="Bookman Old Style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171825" y="4510088"/>
          <a:ext cx="22494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4" imgW="1270000" imgH="292100" progId="Equation.3">
                  <p:embed/>
                </p:oleObj>
              </mc:Choice>
              <mc:Fallback>
                <p:oleObj name="Equation" r:id="rId4" imgW="12700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510088"/>
                        <a:ext cx="22494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217863" y="4989513"/>
          <a:ext cx="27098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6" imgW="1600200" imgH="203200" progId="Equation.3">
                  <p:embed/>
                </p:oleObj>
              </mc:Choice>
              <mc:Fallback>
                <p:oleObj name="Equation" r:id="rId6" imgW="1600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4989513"/>
                        <a:ext cx="27098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205538" y="4953000"/>
          <a:ext cx="27860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8" imgW="1689100" imgH="203200" progId="Equation.3">
                  <p:embed/>
                </p:oleObj>
              </mc:Choice>
              <mc:Fallback>
                <p:oleObj name="Equation" r:id="rId8" imgW="1689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4953000"/>
                        <a:ext cx="278606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240088" y="5541963"/>
          <a:ext cx="37353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0" imgW="1892300" imgH="203200" progId="Equation.3">
                  <p:embed/>
                </p:oleObj>
              </mc:Choice>
              <mc:Fallback>
                <p:oleObj name="Equation" r:id="rId10" imgW="1892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541963"/>
                        <a:ext cx="37353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294063" y="5943600"/>
          <a:ext cx="272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12" imgW="1435100" imgH="241300" progId="Equation.3">
                  <p:embed/>
                </p:oleObj>
              </mc:Choice>
              <mc:Fallback>
                <p:oleObj name="Equation" r:id="rId12" imgW="1435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5943600"/>
                        <a:ext cx="2722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AutoShape 9"/>
          <p:cNvSpPr>
            <a:spLocks noChangeArrowheads="1"/>
          </p:cNvSpPr>
          <p:nvPr/>
        </p:nvSpPr>
        <p:spPr bwMode="auto">
          <a:xfrm>
            <a:off x="3200400" y="5503863"/>
            <a:ext cx="1524000" cy="4397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Logic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5295900"/>
            <a:ext cx="2413000" cy="806450"/>
            <a:chOff x="1152" y="3336"/>
            <a:chExt cx="1520" cy="508"/>
          </a:xfrm>
        </p:grpSpPr>
        <p:sp>
          <p:nvSpPr>
            <p:cNvPr id="32801" name="Oval 3"/>
            <p:cNvSpPr>
              <a:spLocks noChangeArrowheads="1"/>
            </p:cNvSpPr>
            <p:nvPr/>
          </p:nvSpPr>
          <p:spPr bwMode="auto">
            <a:xfrm>
              <a:off x="1152" y="3336"/>
              <a:ext cx="688" cy="352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2" name="Line 4"/>
            <p:cNvSpPr>
              <a:spLocks noChangeShapeType="1"/>
            </p:cNvSpPr>
            <p:nvPr/>
          </p:nvSpPr>
          <p:spPr bwMode="auto">
            <a:xfrm>
              <a:off x="1488" y="3532"/>
              <a:ext cx="240" cy="312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3" name="Oval 5"/>
            <p:cNvSpPr>
              <a:spLocks noChangeArrowheads="1"/>
            </p:cNvSpPr>
            <p:nvPr/>
          </p:nvSpPr>
          <p:spPr bwMode="auto">
            <a:xfrm>
              <a:off x="1984" y="3336"/>
              <a:ext cx="688" cy="352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4" name="Line 6"/>
            <p:cNvSpPr>
              <a:spLocks noChangeShapeType="1"/>
            </p:cNvSpPr>
            <p:nvPr/>
          </p:nvSpPr>
          <p:spPr bwMode="auto">
            <a:xfrm flipH="1">
              <a:off x="1728" y="3532"/>
              <a:ext cx="519" cy="312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95500" y="4686300"/>
            <a:ext cx="1784350" cy="758825"/>
            <a:chOff x="1464" y="2496"/>
            <a:chExt cx="1124" cy="478"/>
          </a:xfrm>
        </p:grpSpPr>
        <p:sp>
          <p:nvSpPr>
            <p:cNvPr id="32799" name="Oval 8"/>
            <p:cNvSpPr>
              <a:spLocks noChangeArrowheads="1"/>
            </p:cNvSpPr>
            <p:nvPr/>
          </p:nvSpPr>
          <p:spPr bwMode="auto">
            <a:xfrm>
              <a:off x="1464" y="2496"/>
              <a:ext cx="1124" cy="384"/>
            </a:xfrm>
            <a:prstGeom prst="ellipse">
              <a:avLst/>
            </a:prstGeom>
            <a:gradFill rotWithShape="0">
              <a:gsLst>
                <a:gs pos="0">
                  <a:srgbClr val="33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>
              <a:off x="1993" y="2776"/>
              <a:ext cx="0" cy="198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447800" y="2292350"/>
          <a:ext cx="309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4" imgW="3098800" imgH="292100" progId="Equation.3">
                  <p:embed/>
                </p:oleObj>
              </mc:Choice>
              <mc:Fallback>
                <p:oleObj name="Equation" r:id="rId4" imgW="30988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92350"/>
                        <a:ext cx="309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609600" y="1676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Let</a:t>
            </a:r>
            <a:r>
              <a:rPr lang="en-US" altLang="en-US">
                <a:latin typeface="Bookman Old Style" charset="0"/>
              </a:rPr>
              <a:t>’</a:t>
            </a:r>
            <a:r>
              <a:rPr lang="en-US" altLang="x-none">
                <a:latin typeface="Bookman Old Style" charset="0"/>
              </a:rPr>
              <a:t>s (again!) simplify</a:t>
            </a:r>
          </a:p>
        </p:txBody>
      </p: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609600" y="2895600"/>
            <a:ext cx="286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 smtClean="0">
                <a:latin typeface="+mj-lt"/>
              </a:rPr>
              <a:t>Using the identity</a:t>
            </a: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1447800" y="3505200"/>
          <a:ext cx="31448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6" imgW="1866900" imgH="241300" progId="Equation.3">
                  <p:embed/>
                </p:oleObj>
              </mc:Choice>
              <mc:Fallback>
                <p:oleObj name="Equation" r:id="rId6" imgW="1866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31448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4"/>
          <p:cNvGraphicFramePr>
            <a:graphicFrameLocks noChangeAspect="1"/>
          </p:cNvGraphicFramePr>
          <p:nvPr/>
        </p:nvGraphicFramePr>
        <p:xfrm>
          <a:off x="1219200" y="4838700"/>
          <a:ext cx="309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8" imgW="3098800" imgH="292100" progId="Equation.3">
                  <p:embed/>
                </p:oleObj>
              </mc:Choice>
              <mc:Fallback>
                <p:oleObj name="Equation" r:id="rId8" imgW="3098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38700"/>
                        <a:ext cx="309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4" name="Object 5"/>
          <p:cNvGraphicFramePr>
            <a:graphicFrameLocks noChangeAspect="1"/>
          </p:cNvGraphicFramePr>
          <p:nvPr/>
        </p:nvGraphicFramePr>
        <p:xfrm>
          <a:off x="2095500" y="6102350"/>
          <a:ext cx="1346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Equation" r:id="rId10" imgW="1346200" imgH="292100" progId="Equation.3">
                  <p:embed/>
                </p:oleObj>
              </mc:Choice>
              <mc:Fallback>
                <p:oleObj name="Equation" r:id="rId10" imgW="13462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6102350"/>
                        <a:ext cx="1346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5" name="Object 6"/>
          <p:cNvGraphicFramePr>
            <a:graphicFrameLocks noChangeAspect="1"/>
          </p:cNvGraphicFramePr>
          <p:nvPr/>
        </p:nvGraphicFramePr>
        <p:xfrm>
          <a:off x="1657350" y="5429250"/>
          <a:ext cx="222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12" imgW="2222500" imgH="292100" progId="Equation.3">
                  <p:embed/>
                </p:oleObj>
              </mc:Choice>
              <mc:Fallback>
                <p:oleObj name="Equation" r:id="rId12" imgW="22225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429250"/>
                        <a:ext cx="222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25"/>
          <p:cNvSpPr>
            <a:spLocks noChangeShapeType="1"/>
          </p:cNvSpPr>
          <p:nvPr/>
        </p:nvSpPr>
        <p:spPr bwMode="auto">
          <a:xfrm flipV="1">
            <a:off x="6997700" y="1836738"/>
            <a:ext cx="544513" cy="352425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6554788" y="1219200"/>
            <a:ext cx="2481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Can</a:t>
            </a:r>
            <a:r>
              <a:rPr lang="en-US" altLang="en-US" sz="1600" i="1">
                <a:solidFill>
                  <a:srgbClr val="3366FF"/>
                </a:solidFill>
                <a:latin typeface="Comic Sans MS" charset="0"/>
              </a:rPr>
              <a:t>’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t he come up</a:t>
            </a:r>
          </a:p>
          <a:p>
            <a:pPr algn="ctr"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with a </a:t>
            </a:r>
            <a:r>
              <a:rPr lang="en-US" altLang="x-none" sz="1600" i="1" u="sng">
                <a:solidFill>
                  <a:srgbClr val="3366FF"/>
                </a:solidFill>
                <a:latin typeface="Comic Sans MS" charset="0"/>
              </a:rPr>
              <a:t>new</a:t>
            </a:r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 example???</a:t>
            </a:r>
          </a:p>
        </p:txBody>
      </p:sp>
      <p:sp>
        <p:nvSpPr>
          <p:cNvPr id="32782" name="Text Box 27"/>
          <p:cNvSpPr txBox="1">
            <a:spLocks noChangeArrowheads="1"/>
          </p:cNvSpPr>
          <p:nvPr/>
        </p:nvSpPr>
        <p:spPr bwMode="auto">
          <a:xfrm>
            <a:off x="609600" y="3886200"/>
            <a:ext cx="591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For any expression </a:t>
            </a:r>
            <a:r>
              <a:rPr lang="en-US" altLang="x-none" sz="3200">
                <a:latin typeface="Bookman Old Style" charset="0"/>
              </a:rPr>
              <a:t>α</a:t>
            </a:r>
            <a:r>
              <a:rPr lang="en-US" altLang="x-none">
                <a:latin typeface="Bookman Old Style" charset="0"/>
              </a:rPr>
              <a:t> and variable A:</a:t>
            </a:r>
          </a:p>
        </p:txBody>
      </p:sp>
      <p:sp>
        <p:nvSpPr>
          <p:cNvPr id="338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Boolean Minimization</a:t>
            </a:r>
          </a:p>
        </p:txBody>
      </p:sp>
      <p:grpSp>
        <p:nvGrpSpPr>
          <p:cNvPr id="33806" name="Group 37"/>
          <p:cNvGrpSpPr>
            <a:grpSpLocks/>
          </p:cNvGrpSpPr>
          <p:nvPr/>
        </p:nvGrpSpPr>
        <p:grpSpPr bwMode="auto">
          <a:xfrm>
            <a:off x="6172200" y="2133600"/>
            <a:ext cx="657225" cy="1344613"/>
            <a:chOff x="5740840" y="729676"/>
            <a:chExt cx="970286" cy="198481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200202" y="1139762"/>
              <a:ext cx="0" cy="707690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00202" y="1847452"/>
              <a:ext cx="274212" cy="81782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982240" y="1847452"/>
              <a:ext cx="217962" cy="81782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3" name="Group 41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565432" y="2691056"/>
                <a:ext cx="243744" cy="140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>
                <a:off x="3574807" y="2583262"/>
                <a:ext cx="227339" cy="12419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3834" name="Group 42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H="1">
                <a:off x="2855297" y="2674651"/>
                <a:ext cx="236711" cy="3983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2838890" y="2573888"/>
                <a:ext cx="250775" cy="13825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6207234" y="1217092"/>
              <a:ext cx="307022" cy="229648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254108" y="1460799"/>
              <a:ext cx="260148" cy="36790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949429" y="1228809"/>
              <a:ext cx="241399" cy="23902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56459" y="1460799"/>
              <a:ext cx="208589" cy="36790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 rot="5400000">
              <a:off x="6224823" y="1822837"/>
              <a:ext cx="159347" cy="128902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8043755">
              <a:off x="5981083" y="1825181"/>
              <a:ext cx="206214" cy="114841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3841" name="Group 49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31852" y="732020"/>
                <a:ext cx="353896" cy="405398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143570" y="750767"/>
                <a:ext cx="503894" cy="224961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120133" y="729676"/>
                <a:ext cx="309367" cy="22261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4572000"/>
            <a:ext cx="3224213" cy="1743075"/>
            <a:chOff x="5334000" y="4572000"/>
            <a:chExt cx="3224417" cy="1742939"/>
          </a:xfrm>
        </p:grpSpPr>
        <p:grpSp>
          <p:nvGrpSpPr>
            <p:cNvPr id="33808" name="Group 57"/>
            <p:cNvGrpSpPr>
              <a:grpSpLocks/>
            </p:cNvGrpSpPr>
            <p:nvPr/>
          </p:nvGrpSpPr>
          <p:grpSpPr bwMode="auto">
            <a:xfrm flipH="1">
              <a:off x="5334000" y="4953000"/>
              <a:ext cx="784505" cy="1361939"/>
              <a:chOff x="4273990" y="641365"/>
              <a:chExt cx="1146015" cy="207312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733525" y="1139073"/>
                <a:ext cx="0" cy="70797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733525" y="1847045"/>
                <a:ext cx="273664" cy="8167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515522" y="1847045"/>
                <a:ext cx="218004" cy="8167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14" name="Group 61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000232" y="2692743"/>
                  <a:ext cx="243515" cy="12081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5009509" y="2584009"/>
                  <a:ext cx="227280" cy="12323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3815" name="Group 62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4290560" y="2675829"/>
                  <a:ext cx="236557" cy="3866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Freeform 74"/>
                <p:cNvSpPr/>
                <p:nvPr/>
              </p:nvSpPr>
              <p:spPr>
                <a:xfrm>
                  <a:off x="4274326" y="2574345"/>
                  <a:ext cx="250472" cy="1377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 flipV="1">
                <a:off x="4740482" y="1129408"/>
                <a:ext cx="440646" cy="869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181128" y="798378"/>
                <a:ext cx="139151" cy="33103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529437" y="1228477"/>
                <a:ext cx="194812" cy="3117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27117" y="1540176"/>
                <a:ext cx="171620" cy="28753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 rot="19139357">
                <a:off x="5259980" y="641319"/>
                <a:ext cx="160025" cy="13047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8043755">
                <a:off x="4514874" y="1824101"/>
                <a:ext cx="205383" cy="11595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3822" name="Group 69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592054" y="733139"/>
                  <a:ext cx="329325" cy="403519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4601331" y="752469"/>
                  <a:ext cx="482391" cy="2222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4578139" y="730723"/>
                  <a:ext cx="287579" cy="22229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 flipV="1">
              <a:off x="6096048" y="4876776"/>
              <a:ext cx="304819" cy="200009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26"/>
            <p:cNvSpPr txBox="1">
              <a:spLocks noChangeArrowheads="1"/>
            </p:cNvSpPr>
            <p:nvPr/>
          </p:nvSpPr>
          <p:spPr bwMode="auto">
            <a:xfrm>
              <a:off x="6477000" y="4572000"/>
              <a:ext cx="20814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Hey… I could write a program to do that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6" name="Group 4"/>
          <p:cNvGraphicFramePr>
            <a:graphicFrameLocks noGrp="1"/>
          </p:cNvGraphicFramePr>
          <p:nvPr/>
        </p:nvGraphicFramePr>
        <p:xfrm>
          <a:off x="609600" y="2606675"/>
          <a:ext cx="1577975" cy="3565548"/>
        </p:xfrm>
        <a:graphic>
          <a:graphicData uri="http://schemas.openxmlformats.org/drawingml/2006/table">
            <a:tbl>
              <a:tblPr/>
              <a:tblGrid>
                <a:gridCol w="394910"/>
                <a:gridCol w="393244"/>
                <a:gridCol w="394911"/>
                <a:gridCol w="394910"/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80" name="Object 2"/>
          <p:cNvGraphicFramePr>
            <a:graphicFrameLocks noChangeAspect="1"/>
          </p:cNvGraphicFramePr>
          <p:nvPr/>
        </p:nvGraphicFramePr>
        <p:xfrm>
          <a:off x="5216525" y="3581400"/>
          <a:ext cx="495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4" imgW="228600" imgH="165100" progId="Equation.3">
                  <p:embed/>
                </p:oleObj>
              </mc:Choice>
              <mc:Fallback>
                <p:oleObj name="Equation" r:id="rId4" imgW="228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581400"/>
                        <a:ext cx="4953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3"/>
          <p:cNvGraphicFramePr>
            <a:graphicFrameLocks noChangeAspect="1"/>
          </p:cNvGraphicFramePr>
          <p:nvPr/>
        </p:nvGraphicFramePr>
        <p:xfrm>
          <a:off x="5219700" y="4618038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6" imgW="228600" imgH="127000" progId="Equation.3">
                  <p:embed/>
                </p:oleObj>
              </mc:Choice>
              <mc:Fallback>
                <p:oleObj name="Equation" r:id="rId6" imgW="2286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18038"/>
                        <a:ext cx="495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2" name="Object 4"/>
          <p:cNvGraphicFramePr>
            <a:graphicFrameLocks noChangeAspect="1"/>
          </p:cNvGraphicFramePr>
          <p:nvPr/>
        </p:nvGraphicFramePr>
        <p:xfrm>
          <a:off x="5216525" y="5553075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8" imgW="228600" imgH="127000" progId="Equation.3">
                  <p:embed/>
                </p:oleObj>
              </mc:Choice>
              <mc:Fallback>
                <p:oleObj name="Equation" r:id="rId8" imgW="228600" imgH="1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5553075"/>
                        <a:ext cx="495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99" name="Group 147"/>
          <p:cNvGraphicFramePr>
            <a:graphicFrameLocks noGrp="1"/>
          </p:cNvGraphicFramePr>
          <p:nvPr/>
        </p:nvGraphicFramePr>
        <p:xfrm>
          <a:off x="3184525" y="2590800"/>
          <a:ext cx="1577976" cy="3276602"/>
        </p:xfrm>
        <a:graphic>
          <a:graphicData uri="http://schemas.openxmlformats.org/drawingml/2006/table">
            <a:tbl>
              <a:tblPr/>
              <a:tblGrid>
                <a:gridCol w="394911"/>
                <a:gridCol w="393244"/>
                <a:gridCol w="394910"/>
                <a:gridCol w="394911"/>
              </a:tblGrid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9" name="Line 148"/>
          <p:cNvSpPr>
            <a:spLocks noChangeShapeType="1"/>
          </p:cNvSpPr>
          <p:nvPr/>
        </p:nvSpPr>
        <p:spPr bwMode="auto">
          <a:xfrm>
            <a:off x="4859338" y="3765550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0" name="Line 149"/>
          <p:cNvSpPr>
            <a:spLocks noChangeShapeType="1"/>
          </p:cNvSpPr>
          <p:nvPr/>
        </p:nvSpPr>
        <p:spPr bwMode="auto">
          <a:xfrm>
            <a:off x="4859338" y="4749800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1" name="Line 150"/>
          <p:cNvSpPr>
            <a:spLocks noChangeShapeType="1"/>
          </p:cNvSpPr>
          <p:nvPr/>
        </p:nvSpPr>
        <p:spPr bwMode="auto">
          <a:xfrm>
            <a:off x="4852988" y="5656263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2" name="AutoShape 151"/>
          <p:cNvSpPr>
            <a:spLocks noChangeArrowheads="1"/>
          </p:cNvSpPr>
          <p:nvPr/>
        </p:nvSpPr>
        <p:spPr bwMode="auto">
          <a:xfrm>
            <a:off x="2362200" y="3937000"/>
            <a:ext cx="593725" cy="449263"/>
          </a:xfrm>
          <a:prstGeom prst="rightArrow">
            <a:avLst>
              <a:gd name="adj1" fmla="val 50000"/>
              <a:gd name="adj2" fmla="val 517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3" name="Text Box 152"/>
          <p:cNvSpPr txBox="1">
            <a:spLocks noChangeArrowheads="1"/>
          </p:cNvSpPr>
          <p:nvPr/>
        </p:nvSpPr>
        <p:spPr bwMode="auto">
          <a:xfrm>
            <a:off x="512763" y="1163638"/>
            <a:ext cx="82502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One way to reveal the opportunities for a more compact implementation is to rewrite the truth table using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don’t cares” (-- or X) to indicate when the value of a particular input is irrelevant in determining the value of the output.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359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Truth Tables with </a:t>
            </a:r>
            <a:r>
              <a:rPr lang="en-US" altLang="en-US">
                <a:latin typeface="Trebuchet MS" charset="0"/>
              </a:rPr>
              <a:t>“</a:t>
            </a:r>
            <a:r>
              <a:rPr lang="en-US" altLang="x-none">
                <a:latin typeface="Trebuchet MS" charset="0"/>
              </a:rPr>
              <a:t>Don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t Cares</a:t>
            </a:r>
            <a:r>
              <a:rPr lang="en-US" altLang="en-US">
                <a:latin typeface="Trebuchet MS" charset="0"/>
              </a:rPr>
              <a:t>”</a:t>
            </a:r>
            <a:endParaRPr lang="en-US" altLang="x-none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2976563"/>
            <a:ext cx="2738438" cy="25860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Note: Some input combinations (e.g., 000) are matched by more than one row in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don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care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table.  It would be a bug if all the matching rows didn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specify the same output value!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2901950" y="4432300"/>
            <a:ext cx="3856038" cy="2090738"/>
            <a:chOff x="1828" y="2792"/>
            <a:chExt cx="2429" cy="1317"/>
          </a:xfrm>
        </p:grpSpPr>
        <p:graphicFrame>
          <p:nvGraphicFramePr>
            <p:cNvPr id="38055" name="Object 6"/>
            <p:cNvGraphicFramePr>
              <a:graphicFrameLocks noChangeAspect="1"/>
            </p:cNvGraphicFramePr>
            <p:nvPr/>
          </p:nvGraphicFramePr>
          <p:xfrm>
            <a:off x="3037" y="3890"/>
            <a:ext cx="12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4" name="Equation" r:id="rId4" imgW="1130300" imgH="203200" progId="Equation.3">
                    <p:embed/>
                  </p:oleObj>
                </mc:Choice>
                <mc:Fallback>
                  <p:oleObj name="Equation" r:id="rId4" imgW="1130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" y="3890"/>
                          <a:ext cx="12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61" name="Freeform 44"/>
            <p:cNvSpPr>
              <a:spLocks noChangeAspect="1"/>
            </p:cNvSpPr>
            <p:nvPr/>
          </p:nvSpPr>
          <p:spPr bwMode="auto">
            <a:xfrm>
              <a:off x="3377" y="3307"/>
              <a:ext cx="395" cy="304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2" name="Line 45"/>
            <p:cNvSpPr>
              <a:spLocks noChangeAspect="1" noChangeShapeType="1"/>
            </p:cNvSpPr>
            <p:nvPr/>
          </p:nvSpPr>
          <p:spPr bwMode="auto">
            <a:xfrm>
              <a:off x="3225" y="3535"/>
              <a:ext cx="2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3" name="Line 46"/>
            <p:cNvSpPr>
              <a:spLocks noChangeAspect="1" noChangeShapeType="1"/>
            </p:cNvSpPr>
            <p:nvPr/>
          </p:nvSpPr>
          <p:spPr bwMode="auto">
            <a:xfrm flipH="1">
              <a:off x="3774" y="34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4" name="Line 47"/>
            <p:cNvSpPr>
              <a:spLocks noChangeAspect="1" noChangeShapeType="1"/>
            </p:cNvSpPr>
            <p:nvPr/>
          </p:nvSpPr>
          <p:spPr bwMode="auto">
            <a:xfrm>
              <a:off x="3225" y="3383"/>
              <a:ext cx="219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5" name="Line 48"/>
            <p:cNvSpPr>
              <a:spLocks noChangeShapeType="1"/>
            </p:cNvSpPr>
            <p:nvPr/>
          </p:nvSpPr>
          <p:spPr bwMode="auto">
            <a:xfrm>
              <a:off x="2108" y="3117"/>
              <a:ext cx="0" cy="6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8061" name="Group 49"/>
            <p:cNvGrpSpPr>
              <a:grpSpLocks noChangeAspect="1"/>
            </p:cNvGrpSpPr>
            <p:nvPr/>
          </p:nvGrpSpPr>
          <p:grpSpPr bwMode="auto">
            <a:xfrm>
              <a:off x="2074" y="3034"/>
              <a:ext cx="466" cy="156"/>
              <a:chOff x="7920" y="4176"/>
              <a:chExt cx="864" cy="288"/>
            </a:xfrm>
          </p:grpSpPr>
          <p:sp>
            <p:nvSpPr>
              <p:cNvPr id="4" name="Freeform 50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01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02" name="Oval 53"/>
              <p:cNvSpPr>
                <a:spLocks noChangeAspect="1" noChangeArrowheads="1"/>
              </p:cNvSpPr>
              <p:nvPr/>
            </p:nvSpPr>
            <p:spPr bwMode="auto">
              <a:xfrm>
                <a:off x="8497" y="4248"/>
                <a:ext cx="143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062" name="Group 54"/>
            <p:cNvGrpSpPr>
              <a:grpSpLocks noChangeAspect="1"/>
            </p:cNvGrpSpPr>
            <p:nvPr/>
          </p:nvGrpSpPr>
          <p:grpSpPr bwMode="auto">
            <a:xfrm>
              <a:off x="2540" y="2886"/>
              <a:ext cx="685" cy="305"/>
              <a:chOff x="2304" y="7200"/>
              <a:chExt cx="1296" cy="576"/>
            </a:xfrm>
          </p:grpSpPr>
          <p:sp>
            <p:nvSpPr>
              <p:cNvPr id="34995" name="Freeform 55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96" name="Line 56"/>
              <p:cNvSpPr>
                <a:spLocks noChangeAspect="1" noChangeShapeType="1"/>
              </p:cNvSpPr>
              <p:nvPr/>
            </p:nvSpPr>
            <p:spPr bwMode="auto">
              <a:xfrm>
                <a:off x="3312" y="748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97" name="Line 57"/>
              <p:cNvSpPr>
                <a:spLocks noChangeAspect="1" noChangeShapeType="1"/>
              </p:cNvSpPr>
              <p:nvPr/>
            </p:nvSpPr>
            <p:spPr bwMode="auto">
              <a:xfrm>
                <a:off x="2304" y="7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" name="Line 58"/>
              <p:cNvSpPr>
                <a:spLocks noChangeAspect="1" noChangeShapeType="1"/>
              </p:cNvSpPr>
              <p:nvPr/>
            </p:nvSpPr>
            <p:spPr bwMode="auto">
              <a:xfrm>
                <a:off x="2304" y="7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968" name="Line 59"/>
            <p:cNvSpPr>
              <a:spLocks noChangeShapeType="1"/>
            </p:cNvSpPr>
            <p:nvPr/>
          </p:nvSpPr>
          <p:spPr bwMode="auto">
            <a:xfrm>
              <a:off x="3230" y="3039"/>
              <a:ext cx="0" cy="344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9" name="Line 60"/>
            <p:cNvSpPr>
              <a:spLocks noChangeShapeType="1"/>
            </p:cNvSpPr>
            <p:nvPr/>
          </p:nvSpPr>
          <p:spPr bwMode="auto">
            <a:xfrm flipH="1">
              <a:off x="1930" y="3112"/>
              <a:ext cx="144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70" name="Line 61"/>
            <p:cNvSpPr>
              <a:spLocks noChangeShapeType="1"/>
            </p:cNvSpPr>
            <p:nvPr/>
          </p:nvSpPr>
          <p:spPr bwMode="auto">
            <a:xfrm flipH="1">
              <a:off x="1930" y="2962"/>
              <a:ext cx="610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71" name="Text Box 62"/>
            <p:cNvSpPr txBox="1">
              <a:spLocks noChangeArrowheads="1"/>
            </p:cNvSpPr>
            <p:nvPr/>
          </p:nvSpPr>
          <p:spPr bwMode="auto">
            <a:xfrm>
              <a:off x="1828" y="2792"/>
              <a:ext cx="2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34972" name="Text Box 63"/>
            <p:cNvSpPr txBox="1">
              <a:spLocks noChangeArrowheads="1"/>
            </p:cNvSpPr>
            <p:nvPr/>
          </p:nvSpPr>
          <p:spPr bwMode="auto">
            <a:xfrm>
              <a:off x="1828" y="2946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34973" name="Text Box 64"/>
            <p:cNvSpPr txBox="1">
              <a:spLocks noChangeArrowheads="1"/>
            </p:cNvSpPr>
            <p:nvPr/>
          </p:nvSpPr>
          <p:spPr bwMode="auto">
            <a:xfrm>
              <a:off x="1828" y="3786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34974" name="Text Box 65"/>
            <p:cNvSpPr txBox="1">
              <a:spLocks noChangeArrowheads="1"/>
            </p:cNvSpPr>
            <p:nvPr/>
          </p:nvSpPr>
          <p:spPr bwMode="auto">
            <a:xfrm>
              <a:off x="3817" y="32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  <p:grpSp>
          <p:nvGrpSpPr>
            <p:cNvPr id="38070" name="Group 66"/>
            <p:cNvGrpSpPr>
              <a:grpSpLocks/>
            </p:cNvGrpSpPr>
            <p:nvPr/>
          </p:nvGrpSpPr>
          <p:grpSpPr bwMode="auto">
            <a:xfrm>
              <a:off x="1930" y="3454"/>
              <a:ext cx="1520" cy="584"/>
              <a:chOff x="1964" y="3496"/>
              <a:chExt cx="1520" cy="584"/>
            </a:xfrm>
          </p:grpSpPr>
          <p:grpSp>
            <p:nvGrpSpPr>
              <p:cNvPr id="38081" name="Group 67"/>
              <p:cNvGrpSpPr>
                <a:grpSpLocks noChangeAspect="1"/>
              </p:cNvGrpSpPr>
              <p:nvPr/>
            </p:nvGrpSpPr>
            <p:grpSpPr bwMode="auto">
              <a:xfrm>
                <a:off x="2574" y="3775"/>
                <a:ext cx="685" cy="305"/>
                <a:chOff x="2304" y="7200"/>
                <a:chExt cx="1296" cy="576"/>
              </a:xfrm>
            </p:grpSpPr>
            <p:sp>
              <p:nvSpPr>
                <p:cNvPr id="34991" name="Freeform 68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2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3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4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987" name="Line 72"/>
              <p:cNvSpPr>
                <a:spLocks noChangeShapeType="1"/>
              </p:cNvSpPr>
              <p:nvPr/>
            </p:nvSpPr>
            <p:spPr bwMode="auto">
              <a:xfrm>
                <a:off x="3257" y="3577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8" name="Line 73"/>
              <p:cNvSpPr>
                <a:spLocks noChangeShapeType="1"/>
              </p:cNvSpPr>
              <p:nvPr/>
            </p:nvSpPr>
            <p:spPr bwMode="auto">
              <a:xfrm flipH="1">
                <a:off x="2142" y="3851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>
                <a:off x="1964" y="4000"/>
                <a:ext cx="61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H="1">
                <a:off x="3257" y="3496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071" name="Group 76"/>
            <p:cNvGrpSpPr>
              <a:grpSpLocks/>
            </p:cNvGrpSpPr>
            <p:nvPr/>
          </p:nvGrpSpPr>
          <p:grpSpPr bwMode="auto">
            <a:xfrm>
              <a:off x="2022" y="2962"/>
              <a:ext cx="1208" cy="1001"/>
              <a:chOff x="2056" y="3004"/>
              <a:chExt cx="1208" cy="1001"/>
            </a:xfrm>
          </p:grpSpPr>
          <p:grpSp>
            <p:nvGrpSpPr>
              <p:cNvPr id="38072" name="Group 77"/>
              <p:cNvGrpSpPr>
                <a:grpSpLocks noChangeAspect="1"/>
              </p:cNvGrpSpPr>
              <p:nvPr/>
            </p:nvGrpSpPr>
            <p:grpSpPr bwMode="auto">
              <a:xfrm>
                <a:off x="2579" y="3343"/>
                <a:ext cx="685" cy="305"/>
                <a:chOff x="2304" y="7200"/>
                <a:chExt cx="1296" cy="576"/>
              </a:xfrm>
            </p:grpSpPr>
            <p:sp>
              <p:nvSpPr>
                <p:cNvPr id="34982" name="Freeform 78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84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85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978" name="Line 82"/>
              <p:cNvSpPr>
                <a:spLocks noChangeShapeType="1"/>
              </p:cNvSpPr>
              <p:nvPr/>
            </p:nvSpPr>
            <p:spPr bwMode="auto">
              <a:xfrm flipH="1">
                <a:off x="2056" y="3572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79" name="Line 83"/>
              <p:cNvSpPr>
                <a:spLocks noChangeShapeType="1"/>
              </p:cNvSpPr>
              <p:nvPr/>
            </p:nvSpPr>
            <p:spPr bwMode="auto">
              <a:xfrm flipH="1">
                <a:off x="2059" y="3418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0" name="Line 84"/>
              <p:cNvSpPr>
                <a:spLocks noChangeShapeType="1"/>
              </p:cNvSpPr>
              <p:nvPr/>
            </p:nvSpPr>
            <p:spPr bwMode="auto">
              <a:xfrm>
                <a:off x="2056" y="3572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1" name="Line 85"/>
              <p:cNvSpPr>
                <a:spLocks noChangeShapeType="1"/>
              </p:cNvSpPr>
              <p:nvPr/>
            </p:nvSpPr>
            <p:spPr bwMode="auto">
              <a:xfrm>
                <a:off x="2059" y="3004"/>
                <a:ext cx="0" cy="41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69106" name="Text Box 114"/>
          <p:cNvSpPr txBox="1">
            <a:spLocks noChangeArrowheads="1"/>
          </p:cNvSpPr>
          <p:nvPr/>
        </p:nvSpPr>
        <p:spPr bwMode="auto">
          <a:xfrm>
            <a:off x="3116263" y="3249613"/>
            <a:ext cx="3124200" cy="1077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  <a:ea typeface="+mn-ea"/>
              </a:rPr>
              <a:t>NOTE: The steady state behavior of these circuits is identical. They differ in their transient behavior.</a:t>
            </a:r>
          </a:p>
        </p:txBody>
      </p:sp>
      <p:grpSp>
        <p:nvGrpSpPr>
          <p:cNvPr id="9" name="Group 337"/>
          <p:cNvGrpSpPr>
            <a:grpSpLocks/>
          </p:cNvGrpSpPr>
          <p:nvPr/>
        </p:nvGrpSpPr>
        <p:grpSpPr bwMode="auto">
          <a:xfrm>
            <a:off x="2640013" y="1044575"/>
            <a:ext cx="3724275" cy="1798638"/>
            <a:chOff x="1663" y="658"/>
            <a:chExt cx="2346" cy="1133"/>
          </a:xfrm>
        </p:grpSpPr>
        <p:sp>
          <p:nvSpPr>
            <p:cNvPr id="34928" name="Text Box 37"/>
            <p:cNvSpPr txBox="1">
              <a:spLocks noChangeArrowheads="1"/>
            </p:cNvSpPr>
            <p:nvPr/>
          </p:nvSpPr>
          <p:spPr bwMode="auto">
            <a:xfrm>
              <a:off x="3652" y="962"/>
              <a:ext cx="3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Y(1)</a:t>
              </a:r>
            </a:p>
          </p:txBody>
        </p:sp>
        <p:sp>
          <p:nvSpPr>
            <p:cNvPr id="34929" name="Text Box 2"/>
            <p:cNvSpPr txBox="1">
              <a:spLocks noChangeArrowheads="1"/>
            </p:cNvSpPr>
            <p:nvPr/>
          </p:nvSpPr>
          <p:spPr bwMode="auto">
            <a:xfrm>
              <a:off x="1663" y="812"/>
              <a:ext cx="380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C(1)</a:t>
              </a:r>
            </a:p>
          </p:txBody>
        </p:sp>
        <p:graphicFrame>
          <p:nvGraphicFramePr>
            <p:cNvPr id="38026" name="Object 5"/>
            <p:cNvGraphicFramePr>
              <a:graphicFrameLocks noChangeAspect="1"/>
            </p:cNvGraphicFramePr>
            <p:nvPr/>
          </p:nvGraphicFramePr>
          <p:xfrm>
            <a:off x="2087" y="1612"/>
            <a:ext cx="94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5" name="Equation" r:id="rId6" imgW="812800" imgH="152400" progId="Equation.3">
                    <p:embed/>
                  </p:oleObj>
                </mc:Choice>
                <mc:Fallback>
                  <p:oleObj name="Equation" r:id="rId6" imgW="812800" imgH="15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1612"/>
                          <a:ext cx="94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9"/>
            <p:cNvSpPr>
              <a:spLocks noChangeAspect="1"/>
            </p:cNvSpPr>
            <p:nvPr/>
          </p:nvSpPr>
          <p:spPr bwMode="auto">
            <a:xfrm>
              <a:off x="3212" y="997"/>
              <a:ext cx="395" cy="304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0"/>
            <p:cNvSpPr>
              <a:spLocks noChangeAspect="1" noChangeShapeType="1"/>
            </p:cNvSpPr>
            <p:nvPr/>
          </p:nvSpPr>
          <p:spPr bwMode="auto">
            <a:xfrm>
              <a:off x="3060" y="1225"/>
              <a:ext cx="2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3" name="Line 11"/>
            <p:cNvSpPr>
              <a:spLocks noChangeAspect="1" noChangeShapeType="1"/>
            </p:cNvSpPr>
            <p:nvPr/>
          </p:nvSpPr>
          <p:spPr bwMode="auto">
            <a:xfrm flipH="1">
              <a:off x="3609" y="114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4" name="Line 12"/>
            <p:cNvSpPr>
              <a:spLocks noChangeAspect="1" noChangeShapeType="1"/>
            </p:cNvSpPr>
            <p:nvPr/>
          </p:nvSpPr>
          <p:spPr bwMode="auto">
            <a:xfrm>
              <a:off x="3060" y="1073"/>
              <a:ext cx="2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5" name="Freeform 14"/>
            <p:cNvSpPr>
              <a:spLocks noChangeAspect="1"/>
            </p:cNvSpPr>
            <p:nvPr/>
          </p:nvSpPr>
          <p:spPr bwMode="auto">
            <a:xfrm>
              <a:off x="2064" y="921"/>
              <a:ext cx="156" cy="156"/>
            </a:xfrm>
            <a:custGeom>
              <a:avLst/>
              <a:gdLst>
                <a:gd name="T0" fmla="*/ 1 w 288"/>
                <a:gd name="T1" fmla="*/ 1 h 288"/>
                <a:gd name="T2" fmla="*/ 0 w 288"/>
                <a:gd name="T3" fmla="*/ 0 h 288"/>
                <a:gd name="T4" fmla="*/ 0 w 288"/>
                <a:gd name="T5" fmla="*/ 1 h 288"/>
                <a:gd name="T6" fmla="*/ 1 w 288"/>
                <a:gd name="T7" fmla="*/ 1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6" name="Line 15"/>
            <p:cNvSpPr>
              <a:spLocks noChangeAspect="1" noChangeShapeType="1"/>
            </p:cNvSpPr>
            <p:nvPr/>
          </p:nvSpPr>
          <p:spPr bwMode="auto">
            <a:xfrm flipH="1">
              <a:off x="1909" y="999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7" name="Line 16"/>
            <p:cNvSpPr>
              <a:spLocks noChangeAspect="1" noChangeShapeType="1"/>
            </p:cNvSpPr>
            <p:nvPr/>
          </p:nvSpPr>
          <p:spPr bwMode="auto">
            <a:xfrm flipH="1">
              <a:off x="2220" y="999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8" name="Oval 17"/>
            <p:cNvSpPr>
              <a:spLocks noChangeAspect="1" noChangeArrowheads="1"/>
            </p:cNvSpPr>
            <p:nvPr/>
          </p:nvSpPr>
          <p:spPr bwMode="auto">
            <a:xfrm>
              <a:off x="2220" y="960"/>
              <a:ext cx="77" cy="7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2527" y="768"/>
              <a:ext cx="382" cy="305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0" name="Line 20"/>
            <p:cNvSpPr>
              <a:spLocks noChangeAspect="1" noChangeShapeType="1"/>
            </p:cNvSpPr>
            <p:nvPr/>
          </p:nvSpPr>
          <p:spPr bwMode="auto">
            <a:xfrm>
              <a:off x="2908" y="921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1" name="Line 21"/>
            <p:cNvSpPr>
              <a:spLocks noChangeAspect="1" noChangeShapeType="1"/>
            </p:cNvSpPr>
            <p:nvPr/>
          </p:nvSpPr>
          <p:spPr bwMode="auto">
            <a:xfrm>
              <a:off x="2375" y="844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2" name="Line 22"/>
            <p:cNvSpPr>
              <a:spLocks noChangeAspect="1" noChangeShapeType="1"/>
            </p:cNvSpPr>
            <p:nvPr/>
          </p:nvSpPr>
          <p:spPr bwMode="auto">
            <a:xfrm>
              <a:off x="2375" y="997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3" name="Freeform 24"/>
            <p:cNvSpPr>
              <a:spLocks noChangeAspect="1"/>
            </p:cNvSpPr>
            <p:nvPr/>
          </p:nvSpPr>
          <p:spPr bwMode="auto">
            <a:xfrm>
              <a:off x="2527" y="1225"/>
              <a:ext cx="382" cy="305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4" name="Line 25"/>
            <p:cNvSpPr>
              <a:spLocks noChangeAspect="1" noChangeShapeType="1"/>
            </p:cNvSpPr>
            <p:nvPr/>
          </p:nvSpPr>
          <p:spPr bwMode="auto">
            <a:xfrm>
              <a:off x="2908" y="1378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5" name="Line 26"/>
            <p:cNvSpPr>
              <a:spLocks noChangeAspect="1" noChangeShapeType="1"/>
            </p:cNvSpPr>
            <p:nvPr/>
          </p:nvSpPr>
          <p:spPr bwMode="auto">
            <a:xfrm>
              <a:off x="2375" y="1301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6" name="Line 27"/>
            <p:cNvSpPr>
              <a:spLocks noChangeAspect="1" noChangeShapeType="1"/>
            </p:cNvSpPr>
            <p:nvPr/>
          </p:nvSpPr>
          <p:spPr bwMode="auto">
            <a:xfrm>
              <a:off x="2375" y="1454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7" name="Line 28"/>
            <p:cNvSpPr>
              <a:spLocks noChangeShapeType="1"/>
            </p:cNvSpPr>
            <p:nvPr/>
          </p:nvSpPr>
          <p:spPr bwMode="auto">
            <a:xfrm>
              <a:off x="3060" y="92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8" name="Line 29"/>
            <p:cNvSpPr>
              <a:spLocks noChangeShapeType="1"/>
            </p:cNvSpPr>
            <p:nvPr/>
          </p:nvSpPr>
          <p:spPr bwMode="auto">
            <a:xfrm>
              <a:off x="3058" y="1230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943" y="999"/>
              <a:ext cx="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1943" y="1301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1765" y="997"/>
              <a:ext cx="14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52" name="Line 33"/>
            <p:cNvSpPr>
              <a:spLocks noChangeShapeType="1"/>
            </p:cNvSpPr>
            <p:nvPr/>
          </p:nvSpPr>
          <p:spPr bwMode="auto">
            <a:xfrm flipH="1">
              <a:off x="1765" y="844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53" name="Line 34"/>
            <p:cNvSpPr>
              <a:spLocks noChangeShapeType="1"/>
            </p:cNvSpPr>
            <p:nvPr/>
          </p:nvSpPr>
          <p:spPr bwMode="auto">
            <a:xfrm flipH="1">
              <a:off x="1765" y="1450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1663" y="658"/>
              <a:ext cx="3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A(1)</a:t>
              </a:r>
            </a:p>
          </p:txBody>
        </p:sp>
        <p:sp>
          <p:nvSpPr>
            <p:cNvPr id="34955" name="Text Box 36"/>
            <p:cNvSpPr txBox="1">
              <a:spLocks noChangeArrowheads="1"/>
            </p:cNvSpPr>
            <p:nvPr/>
          </p:nvSpPr>
          <p:spPr bwMode="auto">
            <a:xfrm>
              <a:off x="1663" y="1262"/>
              <a:ext cx="3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B(1)</a:t>
              </a:r>
            </a:p>
          </p:txBody>
        </p:sp>
        <p:sp>
          <p:nvSpPr>
            <p:cNvPr id="34957" name="Text Box 115"/>
            <p:cNvSpPr txBox="1">
              <a:spLocks noChangeArrowheads="1"/>
            </p:cNvSpPr>
            <p:nvPr/>
          </p:nvSpPr>
          <p:spPr bwMode="auto">
            <a:xfrm>
              <a:off x="2340" y="828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</a:t>
              </a:r>
            </a:p>
          </p:txBody>
        </p:sp>
        <p:sp>
          <p:nvSpPr>
            <p:cNvPr id="34958" name="Text Box 116"/>
            <p:cNvSpPr txBox="1">
              <a:spLocks noChangeArrowheads="1"/>
            </p:cNvSpPr>
            <p:nvPr/>
          </p:nvSpPr>
          <p:spPr bwMode="auto">
            <a:xfrm>
              <a:off x="2908" y="750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</a:t>
              </a:r>
            </a:p>
          </p:txBody>
        </p:sp>
        <p:sp>
          <p:nvSpPr>
            <p:cNvPr id="34959" name="Text Box 117"/>
            <p:cNvSpPr txBox="1">
              <a:spLocks noChangeArrowheads="1"/>
            </p:cNvSpPr>
            <p:nvPr/>
          </p:nvSpPr>
          <p:spPr bwMode="auto">
            <a:xfrm>
              <a:off x="2915" y="1189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</a:t>
              </a:r>
            </a:p>
          </p:txBody>
        </p:sp>
      </p:grpSp>
      <p:graphicFrame>
        <p:nvGraphicFramePr>
          <p:cNvPr id="469272" name="Group 280"/>
          <p:cNvGraphicFramePr>
            <a:graphicFrameLocks noGrp="1"/>
          </p:cNvGraphicFramePr>
          <p:nvPr/>
        </p:nvGraphicFramePr>
        <p:xfrm>
          <a:off x="390525" y="1408113"/>
          <a:ext cx="1503363" cy="4329108"/>
        </p:xfrm>
        <a:graphic>
          <a:graphicData uri="http://schemas.openxmlformats.org/drawingml/2006/table">
            <a:tbl>
              <a:tblPr/>
              <a:tblGrid>
                <a:gridCol w="376238"/>
                <a:gridCol w="374650"/>
                <a:gridCol w="376237"/>
                <a:gridCol w="376238"/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931" name="Object 2"/>
          <p:cNvGraphicFramePr>
            <a:graphicFrameLocks noChangeAspect="1"/>
          </p:cNvGraphicFramePr>
          <p:nvPr/>
        </p:nvGraphicFramePr>
        <p:xfrm>
          <a:off x="2168525" y="2857500"/>
          <a:ext cx="471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6" name="Equation" r:id="rId8" imgW="228600" imgH="165100" progId="Equation.3">
                  <p:embed/>
                </p:oleObj>
              </mc:Choice>
              <mc:Fallback>
                <p:oleObj name="Equation" r:id="rId8" imgW="228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857500"/>
                        <a:ext cx="4714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3"/>
          <p:cNvGraphicFramePr>
            <a:graphicFrameLocks noChangeAspect="1"/>
          </p:cNvGraphicFramePr>
          <p:nvPr/>
        </p:nvGraphicFramePr>
        <p:xfrm>
          <a:off x="2195513" y="5057775"/>
          <a:ext cx="4714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" name="Equation" r:id="rId10" imgW="228600" imgH="127000" progId="Equation.3">
                  <p:embed/>
                </p:oleObj>
              </mc:Choice>
              <mc:Fallback>
                <p:oleObj name="Equation" r:id="rId10" imgW="2286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57775"/>
                        <a:ext cx="47148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3" name="Line 284"/>
          <p:cNvSpPr>
            <a:spLocks noChangeShapeType="1"/>
          </p:cNvSpPr>
          <p:nvPr/>
        </p:nvSpPr>
        <p:spPr bwMode="auto">
          <a:xfrm>
            <a:off x="1893888" y="2614613"/>
            <a:ext cx="274637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4" name="Line 285"/>
          <p:cNvSpPr>
            <a:spLocks noChangeShapeType="1"/>
          </p:cNvSpPr>
          <p:nvPr/>
        </p:nvSpPr>
        <p:spPr bwMode="auto">
          <a:xfrm flipV="1">
            <a:off x="1893888" y="3217863"/>
            <a:ext cx="274637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5" name="Line 286"/>
          <p:cNvSpPr>
            <a:spLocks noChangeShapeType="1"/>
          </p:cNvSpPr>
          <p:nvPr/>
        </p:nvSpPr>
        <p:spPr bwMode="auto">
          <a:xfrm>
            <a:off x="1893888" y="5018088"/>
            <a:ext cx="274637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6" name="Line 287"/>
          <p:cNvSpPr>
            <a:spLocks noChangeShapeType="1"/>
          </p:cNvSpPr>
          <p:nvPr/>
        </p:nvSpPr>
        <p:spPr bwMode="auto">
          <a:xfrm flipV="1">
            <a:off x="1893888" y="5251450"/>
            <a:ext cx="274637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293"/>
          <p:cNvGrpSpPr>
            <a:grpSpLocks/>
          </p:cNvGrpSpPr>
          <p:nvPr/>
        </p:nvGrpSpPr>
        <p:grpSpPr bwMode="auto">
          <a:xfrm>
            <a:off x="152400" y="3595688"/>
            <a:ext cx="1933575" cy="2705100"/>
            <a:chOff x="96" y="1957"/>
            <a:chExt cx="1218" cy="1704"/>
          </a:xfrm>
        </p:grpSpPr>
        <p:sp>
          <p:nvSpPr>
            <p:cNvPr id="38021" name="Freeform 288"/>
            <p:cNvSpPr>
              <a:spLocks/>
            </p:cNvSpPr>
            <p:nvPr/>
          </p:nvSpPr>
          <p:spPr bwMode="auto">
            <a:xfrm>
              <a:off x="96" y="1957"/>
              <a:ext cx="329" cy="1493"/>
            </a:xfrm>
            <a:custGeom>
              <a:avLst/>
              <a:gdLst>
                <a:gd name="T0" fmla="*/ 145 w 329"/>
                <a:gd name="T1" fmla="*/ 28 h 1493"/>
                <a:gd name="T2" fmla="*/ 24 w 329"/>
                <a:gd name="T3" fmla="*/ 113 h 1493"/>
                <a:gd name="T4" fmla="*/ 10 w 329"/>
                <a:gd name="T5" fmla="*/ 707 h 1493"/>
                <a:gd name="T6" fmla="*/ 53 w 329"/>
                <a:gd name="T7" fmla="*/ 1231 h 1493"/>
                <a:gd name="T8" fmla="*/ 329 w 329"/>
                <a:gd name="T9" fmla="*/ 1493 h 1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9"/>
                <a:gd name="T16" fmla="*/ 0 h 1493"/>
                <a:gd name="T17" fmla="*/ 329 w 329"/>
                <a:gd name="T18" fmla="*/ 1493 h 1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9" h="1493">
                  <a:moveTo>
                    <a:pt x="145" y="28"/>
                  </a:moveTo>
                  <a:cubicBezTo>
                    <a:pt x="125" y="41"/>
                    <a:pt x="46" y="0"/>
                    <a:pt x="24" y="113"/>
                  </a:cubicBezTo>
                  <a:cubicBezTo>
                    <a:pt x="2" y="226"/>
                    <a:pt x="5" y="521"/>
                    <a:pt x="10" y="707"/>
                  </a:cubicBezTo>
                  <a:cubicBezTo>
                    <a:pt x="15" y="893"/>
                    <a:pt x="0" y="1100"/>
                    <a:pt x="53" y="1231"/>
                  </a:cubicBezTo>
                  <a:cubicBezTo>
                    <a:pt x="106" y="1362"/>
                    <a:pt x="217" y="1427"/>
                    <a:pt x="329" y="1493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2" name="Freeform 289"/>
            <p:cNvSpPr>
              <a:spLocks/>
            </p:cNvSpPr>
            <p:nvPr/>
          </p:nvSpPr>
          <p:spPr bwMode="auto">
            <a:xfrm>
              <a:off x="800" y="3082"/>
              <a:ext cx="514" cy="354"/>
            </a:xfrm>
            <a:custGeom>
              <a:avLst/>
              <a:gdLst>
                <a:gd name="T0" fmla="*/ 368 w 514"/>
                <a:gd name="T1" fmla="*/ 0 h 354"/>
                <a:gd name="T2" fmla="*/ 453 w 514"/>
                <a:gd name="T3" fmla="*/ 149 h 354"/>
                <a:gd name="T4" fmla="*/ 0 w 514"/>
                <a:gd name="T5" fmla="*/ 354 h 354"/>
                <a:gd name="T6" fmla="*/ 0 60000 65536"/>
                <a:gd name="T7" fmla="*/ 0 60000 65536"/>
                <a:gd name="T8" fmla="*/ 0 60000 65536"/>
                <a:gd name="T9" fmla="*/ 0 w 514"/>
                <a:gd name="T10" fmla="*/ 0 h 354"/>
                <a:gd name="T11" fmla="*/ 514 w 514"/>
                <a:gd name="T12" fmla="*/ 354 h 3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4" h="354">
                  <a:moveTo>
                    <a:pt x="368" y="0"/>
                  </a:moveTo>
                  <a:cubicBezTo>
                    <a:pt x="441" y="45"/>
                    <a:pt x="514" y="90"/>
                    <a:pt x="453" y="149"/>
                  </a:cubicBezTo>
                  <a:cubicBezTo>
                    <a:pt x="392" y="208"/>
                    <a:pt x="196" y="281"/>
                    <a:pt x="0" y="354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023" name="Object 4"/>
            <p:cNvGraphicFramePr>
              <a:graphicFrameLocks noChangeAspect="1"/>
            </p:cNvGraphicFramePr>
            <p:nvPr/>
          </p:nvGraphicFramePr>
          <p:xfrm>
            <a:off x="460" y="3496"/>
            <a:ext cx="29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8" name="Equation" r:id="rId12" imgW="228600" imgH="127000" progId="Equation.3">
                    <p:embed/>
                  </p:oleObj>
                </mc:Choice>
                <mc:Fallback>
                  <p:oleObj name="Equation" r:id="rId12" imgW="228600" imgH="127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496"/>
                          <a:ext cx="29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The Case for a Non-minimal SOP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67000" y="1296988"/>
            <a:ext cx="6477000" cy="2089150"/>
            <a:chOff x="2667000" y="1296988"/>
            <a:chExt cx="6477000" cy="2088791"/>
          </a:xfrm>
        </p:grpSpPr>
        <p:grpSp>
          <p:nvGrpSpPr>
            <p:cNvPr id="37980" name="Group 338"/>
            <p:cNvGrpSpPr>
              <a:grpSpLocks/>
            </p:cNvGrpSpPr>
            <p:nvPr/>
          </p:nvGrpSpPr>
          <p:grpSpPr bwMode="auto">
            <a:xfrm>
              <a:off x="2667000" y="1524000"/>
              <a:ext cx="3429000" cy="609600"/>
              <a:chOff x="1680" y="960"/>
              <a:chExt cx="2160" cy="384"/>
            </a:xfrm>
          </p:grpSpPr>
          <p:sp>
            <p:nvSpPr>
              <p:cNvPr id="34926" name="Freeform 118"/>
              <p:cNvSpPr>
                <a:spLocks/>
              </p:cNvSpPr>
              <p:nvPr/>
            </p:nvSpPr>
            <p:spPr bwMode="auto">
              <a:xfrm>
                <a:off x="1680" y="960"/>
                <a:ext cx="2160" cy="192"/>
              </a:xfrm>
              <a:custGeom>
                <a:avLst/>
                <a:gdLst>
                  <a:gd name="T0" fmla="*/ 0 w 2160"/>
                  <a:gd name="T1" fmla="*/ 24 h 192"/>
                  <a:gd name="T2" fmla="*/ 1200 w 2160"/>
                  <a:gd name="T3" fmla="*/ 24 h 192"/>
                  <a:gd name="T4" fmla="*/ 1776 w 2160"/>
                  <a:gd name="T5" fmla="*/ 168 h 192"/>
                  <a:gd name="T6" fmla="*/ 2160 w 2160"/>
                  <a:gd name="T7" fmla="*/ 16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92"/>
                  <a:gd name="T14" fmla="*/ 2160 w 216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92">
                    <a:moveTo>
                      <a:pt x="0" y="24"/>
                    </a:moveTo>
                    <a:cubicBezTo>
                      <a:pt x="452" y="12"/>
                      <a:pt x="904" y="0"/>
                      <a:pt x="1200" y="24"/>
                    </a:cubicBezTo>
                    <a:cubicBezTo>
                      <a:pt x="1496" y="48"/>
                      <a:pt x="1616" y="144"/>
                      <a:pt x="1776" y="168"/>
                    </a:cubicBezTo>
                    <a:cubicBezTo>
                      <a:pt x="1936" y="192"/>
                      <a:pt x="2048" y="180"/>
                      <a:pt x="2160" y="168"/>
                    </a:cubicBezTo>
                  </a:path>
                </a:pathLst>
              </a:custGeom>
              <a:noFill/>
              <a:ln w="38100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Freeform 119"/>
              <p:cNvSpPr>
                <a:spLocks/>
              </p:cNvSpPr>
              <p:nvPr/>
            </p:nvSpPr>
            <p:spPr bwMode="auto">
              <a:xfrm flipV="1">
                <a:off x="1680" y="1152"/>
                <a:ext cx="2160" cy="192"/>
              </a:xfrm>
              <a:custGeom>
                <a:avLst/>
                <a:gdLst>
                  <a:gd name="T0" fmla="*/ 0 w 2160"/>
                  <a:gd name="T1" fmla="*/ 24 h 192"/>
                  <a:gd name="T2" fmla="*/ 1200 w 2160"/>
                  <a:gd name="T3" fmla="*/ 24 h 192"/>
                  <a:gd name="T4" fmla="*/ 1776 w 2160"/>
                  <a:gd name="T5" fmla="*/ 168 h 192"/>
                  <a:gd name="T6" fmla="*/ 2160 w 2160"/>
                  <a:gd name="T7" fmla="*/ 16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92"/>
                  <a:gd name="T14" fmla="*/ 2160 w 216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92">
                    <a:moveTo>
                      <a:pt x="0" y="24"/>
                    </a:moveTo>
                    <a:cubicBezTo>
                      <a:pt x="452" y="12"/>
                      <a:pt x="904" y="0"/>
                      <a:pt x="1200" y="24"/>
                    </a:cubicBezTo>
                    <a:cubicBezTo>
                      <a:pt x="1496" y="48"/>
                      <a:pt x="1616" y="144"/>
                      <a:pt x="1776" y="168"/>
                    </a:cubicBezTo>
                    <a:cubicBezTo>
                      <a:pt x="1936" y="192"/>
                      <a:pt x="2048" y="180"/>
                      <a:pt x="2160" y="168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907" name="Freeform 297"/>
            <p:cNvSpPr>
              <a:spLocks/>
            </p:cNvSpPr>
            <p:nvPr/>
          </p:nvSpPr>
          <p:spPr bwMode="auto">
            <a:xfrm>
              <a:off x="6572250" y="1371587"/>
              <a:ext cx="2035175" cy="1588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60000 65536"/>
                <a:gd name="T5" fmla="*/ 0 60000 65536"/>
                <a:gd name="T6" fmla="*/ 0 w 1282"/>
                <a:gd name="T7" fmla="*/ 0 h 1"/>
                <a:gd name="T8" fmla="*/ 1282 w 1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298"/>
            <p:cNvSpPr>
              <a:spLocks/>
            </p:cNvSpPr>
            <p:nvPr/>
          </p:nvSpPr>
          <p:spPr bwMode="auto">
            <a:xfrm>
              <a:off x="6578600" y="1616020"/>
              <a:ext cx="2019300" cy="1588"/>
            </a:xfrm>
            <a:custGeom>
              <a:avLst/>
              <a:gdLst>
                <a:gd name="T0" fmla="*/ 0 w 1272"/>
                <a:gd name="T1" fmla="*/ 0 h 1"/>
                <a:gd name="T2" fmla="*/ 1272 w 1272"/>
                <a:gd name="T3" fmla="*/ 0 h 1"/>
                <a:gd name="T4" fmla="*/ 0 60000 65536"/>
                <a:gd name="T5" fmla="*/ 0 60000 65536"/>
                <a:gd name="T6" fmla="*/ 0 w 1272"/>
                <a:gd name="T7" fmla="*/ 0 h 1"/>
                <a:gd name="T8" fmla="*/ 1272 w 1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2" h="1">
                  <a:moveTo>
                    <a:pt x="0" y="0"/>
                  </a:moveTo>
                  <a:lnTo>
                    <a:pt x="127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09" name="Freeform 299"/>
            <p:cNvSpPr>
              <a:spLocks/>
            </p:cNvSpPr>
            <p:nvPr/>
          </p:nvSpPr>
          <p:spPr bwMode="auto">
            <a:xfrm>
              <a:off x="6575425" y="1863628"/>
              <a:ext cx="2019300" cy="184118"/>
            </a:xfrm>
            <a:custGeom>
              <a:avLst/>
              <a:gdLst>
                <a:gd name="T0" fmla="*/ 0 w 1272"/>
                <a:gd name="T1" fmla="*/ 0 h 116"/>
                <a:gd name="T2" fmla="*/ 292 w 1272"/>
                <a:gd name="T3" fmla="*/ 0 h 116"/>
                <a:gd name="T4" fmla="*/ 292 w 1272"/>
                <a:gd name="T5" fmla="*/ 116 h 116"/>
                <a:gd name="T6" fmla="*/ 1272 w 1272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116"/>
                <a:gd name="T14" fmla="*/ 1272 w 1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116">
                  <a:moveTo>
                    <a:pt x="0" y="0"/>
                  </a:moveTo>
                  <a:lnTo>
                    <a:pt x="292" y="0"/>
                  </a:lnTo>
                  <a:lnTo>
                    <a:pt x="292" y="116"/>
                  </a:lnTo>
                  <a:lnTo>
                    <a:pt x="1272" y="11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0" name="Freeform 300"/>
            <p:cNvSpPr>
              <a:spLocks/>
            </p:cNvSpPr>
            <p:nvPr/>
          </p:nvSpPr>
          <p:spPr bwMode="auto">
            <a:xfrm>
              <a:off x="6562725" y="2101712"/>
              <a:ext cx="2038350" cy="190467"/>
            </a:xfrm>
            <a:custGeom>
              <a:avLst/>
              <a:gdLst>
                <a:gd name="T0" fmla="*/ 0 w 1284"/>
                <a:gd name="T1" fmla="*/ 0 h 120"/>
                <a:gd name="T2" fmla="*/ 472 w 1284"/>
                <a:gd name="T3" fmla="*/ 0 h 120"/>
                <a:gd name="T4" fmla="*/ 472 w 1284"/>
                <a:gd name="T5" fmla="*/ 120 h 120"/>
                <a:gd name="T6" fmla="*/ 522 w 1284"/>
                <a:gd name="T7" fmla="*/ 120 h 120"/>
                <a:gd name="T8" fmla="*/ 522 w 1284"/>
                <a:gd name="T9" fmla="*/ 2 h 120"/>
                <a:gd name="T10" fmla="*/ 1284 w 1284"/>
                <a:gd name="T11" fmla="*/ 2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120"/>
                <a:gd name="T20" fmla="*/ 1284 w 128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120">
                  <a:moveTo>
                    <a:pt x="0" y="0"/>
                  </a:moveTo>
                  <a:lnTo>
                    <a:pt x="472" y="0"/>
                  </a:lnTo>
                  <a:lnTo>
                    <a:pt x="472" y="120"/>
                  </a:lnTo>
                  <a:lnTo>
                    <a:pt x="522" y="120"/>
                  </a:lnTo>
                  <a:lnTo>
                    <a:pt x="522" y="2"/>
                  </a:lnTo>
                  <a:lnTo>
                    <a:pt x="128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1" name="Line 301"/>
            <p:cNvSpPr>
              <a:spLocks noChangeShapeType="1"/>
            </p:cNvSpPr>
            <p:nvPr/>
          </p:nvSpPr>
          <p:spPr bwMode="auto">
            <a:xfrm>
              <a:off x="6564313" y="1371587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2" name="Line 302"/>
            <p:cNvSpPr>
              <a:spLocks noChangeShapeType="1"/>
            </p:cNvSpPr>
            <p:nvPr/>
          </p:nvSpPr>
          <p:spPr bwMode="auto">
            <a:xfrm>
              <a:off x="6564313" y="1555706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3" name="Line 303"/>
            <p:cNvSpPr>
              <a:spLocks noChangeShapeType="1"/>
            </p:cNvSpPr>
            <p:nvPr/>
          </p:nvSpPr>
          <p:spPr bwMode="auto">
            <a:xfrm>
              <a:off x="6564313" y="1619195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4" name="Line 304"/>
            <p:cNvSpPr>
              <a:spLocks noChangeShapeType="1"/>
            </p:cNvSpPr>
            <p:nvPr/>
          </p:nvSpPr>
          <p:spPr bwMode="auto">
            <a:xfrm>
              <a:off x="6564313" y="18033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5" name="Line 305"/>
            <p:cNvSpPr>
              <a:spLocks noChangeShapeType="1"/>
            </p:cNvSpPr>
            <p:nvPr/>
          </p:nvSpPr>
          <p:spPr bwMode="auto">
            <a:xfrm>
              <a:off x="6564313" y="1862041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6" name="Line 306"/>
            <p:cNvSpPr>
              <a:spLocks noChangeShapeType="1"/>
            </p:cNvSpPr>
            <p:nvPr/>
          </p:nvSpPr>
          <p:spPr bwMode="auto">
            <a:xfrm>
              <a:off x="6564313" y="2046159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7" name="Line 307"/>
            <p:cNvSpPr>
              <a:spLocks noChangeShapeType="1"/>
            </p:cNvSpPr>
            <p:nvPr/>
          </p:nvSpPr>
          <p:spPr bwMode="auto">
            <a:xfrm>
              <a:off x="6564313" y="2101712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8" name="Line 308"/>
            <p:cNvSpPr>
              <a:spLocks noChangeShapeType="1"/>
            </p:cNvSpPr>
            <p:nvPr/>
          </p:nvSpPr>
          <p:spPr bwMode="auto">
            <a:xfrm>
              <a:off x="6564313" y="228583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9" name="Text Box 309"/>
            <p:cNvSpPr txBox="1">
              <a:spLocks noChangeArrowheads="1"/>
            </p:cNvSpPr>
            <p:nvPr/>
          </p:nvSpPr>
          <p:spPr bwMode="auto">
            <a:xfrm>
              <a:off x="6384925" y="1296988"/>
              <a:ext cx="331788" cy="33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A</a:t>
              </a:r>
            </a:p>
          </p:txBody>
        </p:sp>
        <p:sp>
          <p:nvSpPr>
            <p:cNvPr id="34920" name="Text Box 310"/>
            <p:cNvSpPr txBox="1">
              <a:spLocks noChangeArrowheads="1"/>
            </p:cNvSpPr>
            <p:nvPr/>
          </p:nvSpPr>
          <p:spPr bwMode="auto">
            <a:xfrm>
              <a:off x="6384925" y="1571578"/>
              <a:ext cx="336550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34921" name="Text Box 311"/>
            <p:cNvSpPr txBox="1">
              <a:spLocks noChangeArrowheads="1"/>
            </p:cNvSpPr>
            <p:nvPr/>
          </p:nvSpPr>
          <p:spPr bwMode="auto">
            <a:xfrm>
              <a:off x="6384925" y="1803313"/>
              <a:ext cx="336550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34922" name="Text Box 312"/>
            <p:cNvSpPr txBox="1">
              <a:spLocks noChangeArrowheads="1"/>
            </p:cNvSpPr>
            <p:nvPr/>
          </p:nvSpPr>
          <p:spPr bwMode="auto">
            <a:xfrm>
              <a:off x="6384925" y="2060444"/>
              <a:ext cx="315913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  <p:sp>
          <p:nvSpPr>
            <p:cNvPr id="34899" name="Text Box 321"/>
            <p:cNvSpPr txBox="1">
              <a:spLocks noChangeArrowheads="1"/>
            </p:cNvSpPr>
            <p:nvPr/>
          </p:nvSpPr>
          <p:spPr bwMode="auto">
            <a:xfrm flipV="1">
              <a:off x="8077200" y="2365191"/>
              <a:ext cx="1066800" cy="83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That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what we call a “glitch” or “hazard</a:t>
              </a:r>
              <a:r>
                <a:rPr lang="en-US" altLang="ja-JP" sz="1200">
                  <a:solidFill>
                    <a:srgbClr val="3366FF"/>
                  </a:solidFill>
                  <a:latin typeface="Bookman Old Style" charset="0"/>
                </a:rPr>
                <a:t>”</a:t>
              </a:r>
              <a:endParaRPr lang="en-US" altLang="x-none" sz="1200">
                <a:solidFill>
                  <a:srgbClr val="3366FF"/>
                </a:solidFill>
                <a:latin typeface="Bookman Old Style" charset="0"/>
              </a:endParaRPr>
            </a:p>
          </p:txBody>
        </p:sp>
        <p:sp>
          <p:nvSpPr>
            <p:cNvPr id="34900" name="Line 322"/>
            <p:cNvSpPr>
              <a:spLocks noChangeShapeType="1"/>
            </p:cNvSpPr>
            <p:nvPr/>
          </p:nvSpPr>
          <p:spPr bwMode="auto">
            <a:xfrm flipH="1" flipV="1">
              <a:off x="7924800" y="2666765"/>
              <a:ext cx="381000" cy="7618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99" name="Group 148"/>
            <p:cNvGrpSpPr>
              <a:grpSpLocks/>
            </p:cNvGrpSpPr>
            <p:nvPr/>
          </p:nvGrpSpPr>
          <p:grpSpPr bwMode="auto">
            <a:xfrm flipH="1">
              <a:off x="7467600" y="2438400"/>
              <a:ext cx="427930" cy="947379"/>
              <a:chOff x="4313593" y="3009422"/>
              <a:chExt cx="999529" cy="221282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641978" y="3683699"/>
                <a:ext cx="159444" cy="67102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801422" y="4354728"/>
                <a:ext cx="274390" cy="8193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4582650" y="4354728"/>
                <a:ext cx="218771" cy="8193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003" name="Group 15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999551" y="2692245"/>
                  <a:ext cx="244725" cy="11121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5010673" y="2584732"/>
                  <a:ext cx="226187" cy="12234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8004" name="Group 15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4287619" y="2673707"/>
                  <a:ext cx="215062" cy="40782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4272787" y="2573611"/>
                  <a:ext cx="229894" cy="14087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5" name="Straight Connector 154"/>
              <p:cNvCxnSpPr/>
              <p:nvPr/>
            </p:nvCxnSpPr>
            <p:spPr>
              <a:xfrm flipV="1">
                <a:off x="4675351" y="3531700"/>
                <a:ext cx="352256" cy="22614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5038732" y="3190625"/>
                <a:ext cx="140903" cy="3336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597482" y="3754140"/>
                <a:ext cx="44496" cy="2928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593776" y="4047018"/>
                <a:ext cx="174273" cy="28917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reeform 158"/>
              <p:cNvSpPr/>
              <p:nvPr/>
            </p:nvSpPr>
            <p:spPr>
              <a:xfrm rot="19139357">
                <a:off x="5124014" y="3008964"/>
                <a:ext cx="163151" cy="12975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8043755">
                <a:off x="4582668" y="4332472"/>
                <a:ext cx="203902" cy="11494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8011" name="Group 16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67926" y="733197"/>
                  <a:ext cx="352256" cy="404099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592238" y="716735"/>
                  <a:ext cx="496868" cy="22244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4559146" y="727975"/>
                  <a:ext cx="307762" cy="22244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02400" y="4832350"/>
            <a:ext cx="2474913" cy="1743075"/>
            <a:chOff x="6502400" y="4832350"/>
            <a:chExt cx="2474913" cy="1742883"/>
          </a:xfrm>
        </p:grpSpPr>
        <p:grpSp>
          <p:nvGrpSpPr>
            <p:cNvPr id="37941" name="Group 325"/>
            <p:cNvGrpSpPr>
              <a:grpSpLocks/>
            </p:cNvGrpSpPr>
            <p:nvPr/>
          </p:nvGrpSpPr>
          <p:grpSpPr bwMode="auto">
            <a:xfrm>
              <a:off x="6502400" y="4832350"/>
              <a:ext cx="2225675" cy="1101725"/>
              <a:chOff x="4096" y="3044"/>
              <a:chExt cx="1402" cy="694"/>
            </a:xfrm>
          </p:grpSpPr>
          <p:sp>
            <p:nvSpPr>
              <p:cNvPr id="34880" name="Freeform 87"/>
              <p:cNvSpPr>
                <a:spLocks/>
              </p:cNvSpPr>
              <p:nvPr/>
            </p:nvSpPr>
            <p:spPr bwMode="auto">
              <a:xfrm>
                <a:off x="4214" y="3091"/>
                <a:ext cx="1282" cy="1"/>
              </a:xfrm>
              <a:custGeom>
                <a:avLst/>
                <a:gdLst>
                  <a:gd name="T0" fmla="*/ 0 w 1282"/>
                  <a:gd name="T1" fmla="*/ 0 h 1"/>
                  <a:gd name="T2" fmla="*/ 1282 w 1282"/>
                  <a:gd name="T3" fmla="*/ 0 h 1"/>
                  <a:gd name="T4" fmla="*/ 0 60000 65536"/>
                  <a:gd name="T5" fmla="*/ 0 60000 65536"/>
                  <a:gd name="T6" fmla="*/ 0 w 1282"/>
                  <a:gd name="T7" fmla="*/ 0 h 1"/>
                  <a:gd name="T8" fmla="*/ 1282 w 128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2" h="1">
                    <a:moveTo>
                      <a:pt x="0" y="0"/>
                    </a:moveTo>
                    <a:lnTo>
                      <a:pt x="128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1" name="Freeform 88"/>
              <p:cNvSpPr>
                <a:spLocks/>
              </p:cNvSpPr>
              <p:nvPr/>
            </p:nvSpPr>
            <p:spPr bwMode="auto">
              <a:xfrm>
                <a:off x="4218" y="3245"/>
                <a:ext cx="1272" cy="1"/>
              </a:xfrm>
              <a:custGeom>
                <a:avLst/>
                <a:gdLst>
                  <a:gd name="T0" fmla="*/ 0 w 1272"/>
                  <a:gd name="T1" fmla="*/ 0 h 1"/>
                  <a:gd name="T2" fmla="*/ 1272 w 1272"/>
                  <a:gd name="T3" fmla="*/ 0 h 1"/>
                  <a:gd name="T4" fmla="*/ 0 60000 65536"/>
                  <a:gd name="T5" fmla="*/ 0 60000 65536"/>
                  <a:gd name="T6" fmla="*/ 0 w 1272"/>
                  <a:gd name="T7" fmla="*/ 0 h 1"/>
                  <a:gd name="T8" fmla="*/ 1272 w 127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2" h="1">
                    <a:moveTo>
                      <a:pt x="0" y="0"/>
                    </a:moveTo>
                    <a:lnTo>
                      <a:pt x="127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2" name="Freeform 89"/>
              <p:cNvSpPr>
                <a:spLocks/>
              </p:cNvSpPr>
              <p:nvPr/>
            </p:nvSpPr>
            <p:spPr bwMode="auto">
              <a:xfrm>
                <a:off x="4216" y="3401"/>
                <a:ext cx="1272" cy="116"/>
              </a:xfrm>
              <a:custGeom>
                <a:avLst/>
                <a:gdLst>
                  <a:gd name="T0" fmla="*/ 0 w 1272"/>
                  <a:gd name="T1" fmla="*/ 0 h 116"/>
                  <a:gd name="T2" fmla="*/ 292 w 1272"/>
                  <a:gd name="T3" fmla="*/ 0 h 116"/>
                  <a:gd name="T4" fmla="*/ 292 w 1272"/>
                  <a:gd name="T5" fmla="*/ 116 h 116"/>
                  <a:gd name="T6" fmla="*/ 1272 w 1272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2"/>
                  <a:gd name="T13" fmla="*/ 0 h 116"/>
                  <a:gd name="T14" fmla="*/ 1272 w 1272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2" h="116">
                    <a:moveTo>
                      <a:pt x="0" y="0"/>
                    </a:moveTo>
                    <a:lnTo>
                      <a:pt x="292" y="0"/>
                    </a:lnTo>
                    <a:lnTo>
                      <a:pt x="292" y="116"/>
                    </a:lnTo>
                    <a:lnTo>
                      <a:pt x="1272" y="116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3" name="Line 91"/>
              <p:cNvSpPr>
                <a:spLocks noChangeShapeType="1"/>
              </p:cNvSpPr>
              <p:nvPr/>
            </p:nvSpPr>
            <p:spPr bwMode="auto">
              <a:xfrm>
                <a:off x="4209" y="3091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Line 92"/>
              <p:cNvSpPr>
                <a:spLocks noChangeShapeType="1"/>
              </p:cNvSpPr>
              <p:nvPr/>
            </p:nvSpPr>
            <p:spPr bwMode="auto">
              <a:xfrm>
                <a:off x="4209" y="320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5" name="Line 93"/>
              <p:cNvSpPr>
                <a:spLocks noChangeShapeType="1"/>
              </p:cNvSpPr>
              <p:nvPr/>
            </p:nvSpPr>
            <p:spPr bwMode="auto">
              <a:xfrm>
                <a:off x="4209" y="324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6" name="Line 94"/>
              <p:cNvSpPr>
                <a:spLocks noChangeShapeType="1"/>
              </p:cNvSpPr>
              <p:nvPr/>
            </p:nvSpPr>
            <p:spPr bwMode="auto">
              <a:xfrm>
                <a:off x="4209" y="3363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7" name="Line 95"/>
              <p:cNvSpPr>
                <a:spLocks noChangeShapeType="1"/>
              </p:cNvSpPr>
              <p:nvPr/>
            </p:nvSpPr>
            <p:spPr bwMode="auto">
              <a:xfrm>
                <a:off x="4209" y="3400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8" name="Line 96"/>
              <p:cNvSpPr>
                <a:spLocks noChangeShapeType="1"/>
              </p:cNvSpPr>
              <p:nvPr/>
            </p:nvSpPr>
            <p:spPr bwMode="auto">
              <a:xfrm>
                <a:off x="4209" y="3516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9" name="Line 97"/>
              <p:cNvSpPr>
                <a:spLocks noChangeShapeType="1"/>
              </p:cNvSpPr>
              <p:nvPr/>
            </p:nvSpPr>
            <p:spPr bwMode="auto">
              <a:xfrm>
                <a:off x="4209" y="3551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90" name="Line 98"/>
              <p:cNvSpPr>
                <a:spLocks noChangeShapeType="1"/>
              </p:cNvSpPr>
              <p:nvPr/>
            </p:nvSpPr>
            <p:spPr bwMode="auto">
              <a:xfrm>
                <a:off x="4209" y="366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91" name="Text Box 99"/>
              <p:cNvSpPr txBox="1">
                <a:spLocks noChangeArrowheads="1"/>
              </p:cNvSpPr>
              <p:nvPr/>
            </p:nvSpPr>
            <p:spPr bwMode="auto">
              <a:xfrm>
                <a:off x="4096" y="3044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34892" name="Text Box 100"/>
              <p:cNvSpPr txBox="1">
                <a:spLocks noChangeArrowheads="1"/>
              </p:cNvSpPr>
              <p:nvPr/>
            </p:nvSpPr>
            <p:spPr bwMode="auto">
              <a:xfrm>
                <a:off x="4096" y="3217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B</a:t>
                </a:r>
              </a:p>
            </p:txBody>
          </p:sp>
          <p:sp>
            <p:nvSpPr>
              <p:cNvPr id="34893" name="Text Box 101"/>
              <p:cNvSpPr txBox="1">
                <a:spLocks noChangeArrowheads="1"/>
              </p:cNvSpPr>
              <p:nvPr/>
            </p:nvSpPr>
            <p:spPr bwMode="auto">
              <a:xfrm>
                <a:off x="4096" y="3363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C</a:t>
                </a:r>
              </a:p>
            </p:txBody>
          </p:sp>
          <p:sp>
            <p:nvSpPr>
              <p:cNvPr id="34894" name="Text Box 102"/>
              <p:cNvSpPr txBox="1">
                <a:spLocks noChangeArrowheads="1"/>
              </p:cNvSpPr>
              <p:nvPr/>
            </p:nvSpPr>
            <p:spPr bwMode="auto">
              <a:xfrm>
                <a:off x="4096" y="3525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Y</a:t>
                </a:r>
              </a:p>
            </p:txBody>
          </p:sp>
          <p:sp>
            <p:nvSpPr>
              <p:cNvPr id="34895" name="Freeform 324"/>
              <p:cNvSpPr>
                <a:spLocks/>
              </p:cNvSpPr>
              <p:nvPr/>
            </p:nvSpPr>
            <p:spPr bwMode="auto">
              <a:xfrm>
                <a:off x="4208" y="3561"/>
                <a:ext cx="1272" cy="1"/>
              </a:xfrm>
              <a:custGeom>
                <a:avLst/>
                <a:gdLst>
                  <a:gd name="T0" fmla="*/ 0 w 1272"/>
                  <a:gd name="T1" fmla="*/ 0 h 1"/>
                  <a:gd name="T2" fmla="*/ 1272 w 1272"/>
                  <a:gd name="T3" fmla="*/ 0 h 1"/>
                  <a:gd name="T4" fmla="*/ 0 60000 65536"/>
                  <a:gd name="T5" fmla="*/ 0 60000 65536"/>
                  <a:gd name="T6" fmla="*/ 0 w 1272"/>
                  <a:gd name="T7" fmla="*/ 0 h 1"/>
                  <a:gd name="T8" fmla="*/ 1272 w 127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2" h="1">
                    <a:moveTo>
                      <a:pt x="0" y="0"/>
                    </a:moveTo>
                    <a:lnTo>
                      <a:pt x="127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942" name="Text Box 334"/>
            <p:cNvSpPr txBox="1">
              <a:spLocks noChangeArrowheads="1"/>
            </p:cNvSpPr>
            <p:nvPr/>
          </p:nvSpPr>
          <p:spPr bwMode="auto">
            <a:xfrm>
              <a:off x="7662863" y="5888038"/>
              <a:ext cx="13144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Now it</a:t>
              </a:r>
              <a:r>
                <a:rPr lang="en-US" altLang="en-US" sz="16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</a:rPr>
                <a:t>s LENIENT!</a:t>
              </a: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34873" name="Line 335"/>
            <p:cNvSpPr>
              <a:spLocks noChangeShapeType="1"/>
            </p:cNvSpPr>
            <p:nvPr/>
          </p:nvSpPr>
          <p:spPr bwMode="auto">
            <a:xfrm flipH="1">
              <a:off x="7570788" y="6081575"/>
              <a:ext cx="265112" cy="1269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44" name="Group 169"/>
            <p:cNvGrpSpPr>
              <a:grpSpLocks/>
            </p:cNvGrpSpPr>
            <p:nvPr/>
          </p:nvGrpSpPr>
          <p:grpSpPr bwMode="auto">
            <a:xfrm>
              <a:off x="7162800" y="5867400"/>
              <a:ext cx="381580" cy="707833"/>
              <a:chOff x="5740840" y="729676"/>
              <a:chExt cx="970286" cy="1984813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6196990" y="1138846"/>
                <a:ext cx="0" cy="70770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6196990" y="1846551"/>
                <a:ext cx="278532" cy="81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5983043" y="1846551"/>
                <a:ext cx="213947" cy="81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48" name="Group 173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565497" y="2687784"/>
                  <a:ext cx="242204" cy="13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Freeform 188"/>
                <p:cNvSpPr/>
                <p:nvPr/>
              </p:nvSpPr>
              <p:spPr>
                <a:xfrm>
                  <a:off x="3573571" y="2580960"/>
                  <a:ext cx="226057" cy="12462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49" name="Group 174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2855037" y="2674431"/>
                  <a:ext cx="238167" cy="4005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Freeform 186"/>
                <p:cNvSpPr/>
                <p:nvPr/>
              </p:nvSpPr>
              <p:spPr>
                <a:xfrm>
                  <a:off x="2838890" y="2531999"/>
                  <a:ext cx="250276" cy="18249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6" name="Straight Connector 175"/>
              <p:cNvCxnSpPr/>
              <p:nvPr/>
            </p:nvCxnSpPr>
            <p:spPr>
              <a:xfrm>
                <a:off x="6205063" y="1218963"/>
                <a:ext cx="310826" cy="22700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6253504" y="1459315"/>
                <a:ext cx="262385" cy="369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5950749" y="1227865"/>
                <a:ext cx="238167" cy="2403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954787" y="1459315"/>
                <a:ext cx="209909" cy="369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179"/>
              <p:cNvSpPr/>
              <p:nvPr/>
            </p:nvSpPr>
            <p:spPr>
              <a:xfrm rot="5400000">
                <a:off x="6223846" y="1820002"/>
                <a:ext cx="160235" cy="13321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8043755">
                <a:off x="5981588" y="1825645"/>
                <a:ext cx="204745" cy="11302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56" name="Group 181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3133572" y="733809"/>
                  <a:ext cx="351192" cy="40503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3145681" y="751613"/>
                  <a:ext cx="500552" cy="22254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3121461" y="729356"/>
                  <a:ext cx="306790" cy="22254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6858000" cy="1066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cyclic. The left edge is adjacent to the right edge. (It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really just a flattened out cube).</a:t>
            </a:r>
            <a:r>
              <a:rPr lang="en-US" altLang="ja-JP">
                <a:latin typeface="Bookman Old Style" charset="0"/>
              </a:rPr>
              <a:t> </a:t>
            </a:r>
            <a:endParaRPr lang="en-US" altLang="x-none">
              <a:latin typeface="Bookman Old Style" charset="0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3081338" y="3155950"/>
          <a:ext cx="41608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Document" r:id="rId4" imgW="4165600" imgH="1485900" progId="Word.Document.8">
                  <p:embed/>
                </p:oleObj>
              </mc:Choice>
              <mc:Fallback>
                <p:oleObj name="Document" r:id="rId4" imgW="4165600" imgH="1485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155950"/>
                        <a:ext cx="4160837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9" name="Group 22"/>
          <p:cNvGrpSpPr>
            <a:grpSpLocks/>
          </p:cNvGrpSpPr>
          <p:nvPr/>
        </p:nvGrpSpPr>
        <p:grpSpPr bwMode="auto">
          <a:xfrm>
            <a:off x="7096125" y="4953000"/>
            <a:ext cx="1371600" cy="1550988"/>
            <a:chOff x="336" y="1296"/>
            <a:chExt cx="864" cy="1056"/>
          </a:xfrm>
        </p:grpSpPr>
        <p:grpSp>
          <p:nvGrpSpPr>
            <p:cNvPr id="39969" name="Group 23"/>
            <p:cNvGrpSpPr>
              <a:grpSpLocks/>
            </p:cNvGrpSpPr>
            <p:nvPr/>
          </p:nvGrpSpPr>
          <p:grpSpPr bwMode="auto">
            <a:xfrm>
              <a:off x="336" y="1296"/>
              <a:ext cx="864" cy="528"/>
              <a:chOff x="336" y="1296"/>
              <a:chExt cx="864" cy="528"/>
            </a:xfrm>
          </p:grpSpPr>
          <p:sp>
            <p:nvSpPr>
              <p:cNvPr id="418840" name="AutoShape 24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672" cy="298"/>
              </a:xfrm>
              <a:prstGeom prst="parallelogram">
                <a:avLst>
                  <a:gd name="adj" fmla="val 563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41" name="Oval 25"/>
              <p:cNvSpPr>
                <a:spLocks noChangeArrowheads="1"/>
              </p:cNvSpPr>
              <p:nvPr/>
            </p:nvSpPr>
            <p:spPr bwMode="auto">
              <a:xfrm>
                <a:off x="336" y="1588"/>
                <a:ext cx="24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000</a:t>
                </a:r>
              </a:p>
            </p:txBody>
          </p:sp>
          <p:sp>
            <p:nvSpPr>
              <p:cNvPr id="418842" name="Oval 26"/>
              <p:cNvSpPr>
                <a:spLocks noChangeArrowheads="1"/>
              </p:cNvSpPr>
              <p:nvPr/>
            </p:nvSpPr>
            <p:spPr bwMode="auto">
              <a:xfrm>
                <a:off x="816" y="1588"/>
                <a:ext cx="24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ＭＳ Ｐゴシック" charset="0"/>
                    <a:cs typeface="Arial"/>
                  </a:rPr>
                  <a:t>001</a:t>
                </a:r>
              </a:p>
            </p:txBody>
          </p:sp>
          <p:sp>
            <p:nvSpPr>
              <p:cNvPr id="418843" name="Oval 27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900" dirty="0">
                    <a:latin typeface="+mj-lt"/>
                    <a:ea typeface="ＭＳ Ｐゴシック" charset="0"/>
                    <a:cs typeface="Arial"/>
                  </a:rPr>
                  <a:t>010</a:t>
                </a:r>
                <a:endParaRPr lang="en-US" sz="1000" dirty="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44" name="Oval 2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011</a:t>
                </a:r>
              </a:p>
            </p:txBody>
          </p:sp>
        </p:grpSp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>
              <a:off x="432" y="1825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sp>
          <p:nvSpPr>
            <p:cNvPr id="418847" name="Line 31"/>
            <p:cNvSpPr>
              <a:spLocks noChangeShapeType="1"/>
            </p:cNvSpPr>
            <p:nvPr/>
          </p:nvSpPr>
          <p:spPr bwMode="auto">
            <a:xfrm>
              <a:off x="1104" y="1536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grpSp>
          <p:nvGrpSpPr>
            <p:cNvPr id="39973" name="Group 33"/>
            <p:cNvGrpSpPr>
              <a:grpSpLocks/>
            </p:cNvGrpSpPr>
            <p:nvPr/>
          </p:nvGrpSpPr>
          <p:grpSpPr bwMode="auto">
            <a:xfrm>
              <a:off x="336" y="1824"/>
              <a:ext cx="864" cy="528"/>
              <a:chOff x="336" y="1296"/>
              <a:chExt cx="864" cy="528"/>
            </a:xfrm>
          </p:grpSpPr>
          <p:sp>
            <p:nvSpPr>
              <p:cNvPr id="418850" name="AutoShape 34"/>
              <p:cNvSpPr>
                <a:spLocks noChangeArrowheads="1"/>
              </p:cNvSpPr>
              <p:nvPr/>
            </p:nvSpPr>
            <p:spPr bwMode="auto">
              <a:xfrm>
                <a:off x="432" y="1396"/>
                <a:ext cx="672" cy="294"/>
              </a:xfrm>
              <a:prstGeom prst="parallelogram">
                <a:avLst>
                  <a:gd name="adj" fmla="val 563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51" name="Oval 35"/>
              <p:cNvSpPr>
                <a:spLocks noChangeArrowheads="1"/>
              </p:cNvSpPr>
              <p:nvPr/>
            </p:nvSpPr>
            <p:spPr bwMode="auto">
              <a:xfrm>
                <a:off x="336" y="1585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100</a:t>
                </a:r>
              </a:p>
            </p:txBody>
          </p:sp>
          <p:sp>
            <p:nvSpPr>
              <p:cNvPr id="418852" name="Oval 36"/>
              <p:cNvSpPr>
                <a:spLocks noChangeArrowheads="1"/>
              </p:cNvSpPr>
              <p:nvPr/>
            </p:nvSpPr>
            <p:spPr bwMode="auto">
              <a:xfrm>
                <a:off x="816" y="1585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101</a:t>
                </a:r>
              </a:p>
            </p:txBody>
          </p:sp>
          <p:sp>
            <p:nvSpPr>
              <p:cNvPr id="418853" name="Oval 37"/>
              <p:cNvSpPr>
                <a:spLocks noChangeArrowheads="1"/>
              </p:cNvSpPr>
              <p:nvPr/>
            </p:nvSpPr>
            <p:spPr bwMode="auto">
              <a:xfrm>
                <a:off x="480" y="1303"/>
                <a:ext cx="240" cy="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110</a:t>
                </a:r>
              </a:p>
            </p:txBody>
          </p:sp>
          <p:sp>
            <p:nvSpPr>
              <p:cNvPr id="418854" name="Oval 38"/>
              <p:cNvSpPr>
                <a:spLocks noChangeArrowheads="1"/>
              </p:cNvSpPr>
              <p:nvPr/>
            </p:nvSpPr>
            <p:spPr bwMode="auto">
              <a:xfrm>
                <a:off x="960" y="1303"/>
                <a:ext cx="240" cy="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111</a:t>
                </a:r>
              </a:p>
            </p:txBody>
          </p:sp>
        </p:grpSp>
        <p:sp>
          <p:nvSpPr>
            <p:cNvPr id="418848" name="Line 32"/>
            <p:cNvSpPr>
              <a:spLocks noChangeShapeType="1"/>
            </p:cNvSpPr>
            <p:nvPr/>
          </p:nvSpPr>
          <p:spPr bwMode="auto">
            <a:xfrm>
              <a:off x="960" y="1825"/>
              <a:ext cx="0" cy="308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</p:grpSp>
      <p:sp>
        <p:nvSpPr>
          <p:cNvPr id="418855" name="Rectangle 39"/>
          <p:cNvSpPr>
            <a:spLocks noChangeArrowheads="1"/>
          </p:cNvSpPr>
          <p:nvPr/>
        </p:nvSpPr>
        <p:spPr bwMode="auto">
          <a:xfrm>
            <a:off x="2819400" y="2057400"/>
            <a:ext cx="4876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 sz="1800">
                <a:latin typeface="Bookman Old Style" charset="0"/>
              </a:rPr>
              <a:t>Here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the layout of a 3-variable K-map filled in with the values from our truth table:</a:t>
            </a:r>
          </a:p>
        </p:txBody>
      </p:sp>
      <p:sp>
        <p:nvSpPr>
          <p:cNvPr id="418856" name="Rectangle 40"/>
          <p:cNvSpPr>
            <a:spLocks noChangeArrowheads="1"/>
          </p:cNvSpPr>
          <p:nvPr/>
        </p:nvSpPr>
        <p:spPr bwMode="auto">
          <a:xfrm>
            <a:off x="457200" y="1041400"/>
            <a:ext cx="8229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K-Map: a truth table arranged so that terms which differ by exactly one variable are adjacent to one another so we can see potential  reductions easily.</a:t>
            </a:r>
          </a:p>
        </p:txBody>
      </p:sp>
      <p:grpSp>
        <p:nvGrpSpPr>
          <p:cNvPr id="39942" name="Group 44"/>
          <p:cNvGrpSpPr>
            <a:grpSpLocks/>
          </p:cNvGrpSpPr>
          <p:nvPr/>
        </p:nvGrpSpPr>
        <p:grpSpPr bwMode="auto">
          <a:xfrm>
            <a:off x="911225" y="2132013"/>
            <a:ext cx="1525588" cy="3054350"/>
            <a:chOff x="4596" y="1487"/>
            <a:chExt cx="961" cy="1924"/>
          </a:xfrm>
        </p:grpSpPr>
        <p:graphicFrame>
          <p:nvGraphicFramePr>
            <p:cNvPr id="39967" name="Object 42"/>
            <p:cNvGraphicFramePr>
              <a:graphicFrameLocks noChangeAspect="1"/>
            </p:cNvGraphicFramePr>
            <p:nvPr/>
          </p:nvGraphicFramePr>
          <p:xfrm>
            <a:off x="4596" y="1741"/>
            <a:ext cx="882" cy="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3" name="Document" r:id="rId6" imgW="1422400" imgH="2692400" progId="Word.Document.8">
                    <p:embed/>
                  </p:oleObj>
                </mc:Choice>
                <mc:Fallback>
                  <p:oleObj name="Document" r:id="rId6" imgW="1422400" imgH="2692400" progId="Word.Document.8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741"/>
                          <a:ext cx="882" cy="1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9" name="Text Box 43"/>
            <p:cNvSpPr txBox="1">
              <a:spLocks noChangeArrowheads="1"/>
            </p:cNvSpPr>
            <p:nvPr/>
          </p:nvSpPr>
          <p:spPr bwMode="auto">
            <a:xfrm>
              <a:off x="4598" y="1487"/>
              <a:ext cx="9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Truth Table</a:t>
              </a:r>
            </a:p>
          </p:txBody>
        </p:sp>
      </p:grpSp>
      <p:sp>
        <p:nvSpPr>
          <p:cNvPr id="418872" name="Text Box 56"/>
          <p:cNvSpPr txBox="1">
            <a:spLocks noChangeArrowheads="1"/>
          </p:cNvSpPr>
          <p:nvPr/>
        </p:nvSpPr>
        <p:spPr bwMode="auto">
          <a:xfrm>
            <a:off x="7696200" y="2514600"/>
            <a:ext cx="12001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Why did he</a:t>
            </a:r>
          </a:p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shade that</a:t>
            </a:r>
          </a:p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row Gray?</a:t>
            </a:r>
            <a:endParaRPr lang="en-US" sz="3200" i="1" dirty="0">
              <a:solidFill>
                <a:srgbClr val="3366FF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  <p:sp>
        <p:nvSpPr>
          <p:cNvPr id="418873" name="Line 57"/>
          <p:cNvSpPr>
            <a:spLocks noChangeShapeType="1"/>
          </p:cNvSpPr>
          <p:nvPr/>
        </p:nvSpPr>
        <p:spPr bwMode="auto">
          <a:xfrm flipH="1">
            <a:off x="7543800" y="3048000"/>
            <a:ext cx="152400" cy="1412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Karnaugh Maps: A Geometric Approach</a:t>
            </a:r>
          </a:p>
        </p:txBody>
      </p:sp>
      <p:grpSp>
        <p:nvGrpSpPr>
          <p:cNvPr id="39946" name="Group 40"/>
          <p:cNvGrpSpPr>
            <a:grpSpLocks/>
          </p:cNvGrpSpPr>
          <p:nvPr/>
        </p:nvGrpSpPr>
        <p:grpSpPr bwMode="auto">
          <a:xfrm flipH="1">
            <a:off x="7162800" y="3200400"/>
            <a:ext cx="327025" cy="525463"/>
            <a:chOff x="6026434" y="3307400"/>
            <a:chExt cx="1234915" cy="198481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488027" y="3715156"/>
              <a:ext cx="0" cy="71357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88027" y="4428730"/>
              <a:ext cx="269765" cy="81551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266223" y="4428730"/>
              <a:ext cx="221803" cy="81551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51" name="Group 44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564252" y="2690504"/>
                <a:ext cx="245785" cy="1798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3576242" y="2582570"/>
                <a:ext cx="227799" cy="12592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9952" name="Group 45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2856872" y="2678510"/>
                <a:ext cx="233797" cy="3597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2838890" y="2576569"/>
                <a:ext cx="251780" cy="13792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6494023" y="3793111"/>
              <a:ext cx="305729" cy="233858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0"/>
            </p:cNvCxnSpPr>
            <p:nvPr/>
          </p:nvCxnSpPr>
          <p:spPr>
            <a:xfrm flipV="1">
              <a:off x="6817739" y="3745140"/>
              <a:ext cx="281751" cy="26983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086381" y="3805104"/>
              <a:ext cx="389656" cy="13192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086381" y="3625212"/>
              <a:ext cx="101909" cy="29982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7099489" y="3625212"/>
              <a:ext cx="161860" cy="13192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5816398">
              <a:off x="6161288" y="3490311"/>
              <a:ext cx="203878" cy="11389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9959" name="Group 52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32632" y="729676"/>
                <a:ext cx="353691" cy="407756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144621" y="753662"/>
                <a:ext cx="503557" cy="22186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120642" y="729676"/>
                <a:ext cx="311726" cy="22186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3" name="Arc 52"/>
          <p:cNvSpPr/>
          <p:nvPr/>
        </p:nvSpPr>
        <p:spPr>
          <a:xfrm rot="5400000">
            <a:off x="5064125" y="2936875"/>
            <a:ext cx="990600" cy="3041650"/>
          </a:xfrm>
          <a:prstGeom prst="arc">
            <a:avLst>
              <a:gd name="adj1" fmla="val 15675170"/>
              <a:gd name="adj2" fmla="val 5863834"/>
            </a:avLst>
          </a:prstGeom>
          <a:ln w="381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657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4-variable K-map F(A,B,C,D):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Again 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cyclic. The left edge is adjacent to the right edge, and the top is adjacent to the bottom.</a:t>
            </a:r>
            <a:endParaRPr lang="en-US" altLang="x-none" sz="2000">
              <a:latin typeface="Bookman Old Style" charset="0"/>
            </a:endParaRP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2590800" y="1752600"/>
          <a:ext cx="38465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4" imgW="3848100" imgH="2120900" progId="Word.Document.8">
                  <p:embed/>
                </p:oleObj>
              </mc:Choice>
              <mc:Fallback>
                <p:oleObj name="Document" r:id="rId4" imgW="3848100" imgH="21209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38465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Extending K-maps to 4-variable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080000"/>
            <a:ext cx="728027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For functions of 5 or 6 variables,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d need to use the 3</a:t>
            </a:r>
            <a:r>
              <a:rPr lang="en-US" altLang="x-none" sz="2000" baseline="30000">
                <a:latin typeface="Bookman Old Style" charset="0"/>
              </a:rPr>
              <a:t>rd</a:t>
            </a:r>
            <a:r>
              <a:rPr lang="en-US" altLang="x-none" sz="2000">
                <a:latin typeface="Bookman Old Style" charset="0"/>
              </a:rPr>
              <a:t> dimension to build a 4x4x4 K-map.  But then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re out of dimensions…</a:t>
            </a:r>
          </a:p>
        </p:txBody>
      </p:sp>
      <p:sp>
        <p:nvSpPr>
          <p:cNvPr id="3" name="Arc 2"/>
          <p:cNvSpPr/>
          <p:nvPr/>
        </p:nvSpPr>
        <p:spPr>
          <a:xfrm>
            <a:off x="5791200" y="1828800"/>
            <a:ext cx="990600" cy="2133600"/>
          </a:xfrm>
          <a:prstGeom prst="arc">
            <a:avLst>
              <a:gd name="adj1" fmla="val 14627317"/>
              <a:gd name="adj2" fmla="val 6652296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c 7"/>
          <p:cNvSpPr/>
          <p:nvPr/>
        </p:nvSpPr>
        <p:spPr>
          <a:xfrm rot="5400000">
            <a:off x="4324350" y="1390650"/>
            <a:ext cx="990600" cy="3086100"/>
          </a:xfrm>
          <a:prstGeom prst="arc">
            <a:avLst>
              <a:gd name="adj1" fmla="val 15675170"/>
              <a:gd name="adj2" fmla="val 5863834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altLang="ja-JP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is a rectangular region of the K-map where the function has the value 1 (i.e., a region that will need to be described by one or more product terms in the sum-of-products)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has a width and length that must be a power of 2: 1, 2, 4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ea typeface="ＭＳ Ｐゴシック" charset="0"/>
                <a:cs typeface="ＭＳ Ｐゴシック" charset="0"/>
              </a:rPr>
              <a:t>can overlap other </a:t>
            </a:r>
            <a:r>
              <a:rPr lang="en-US" altLang="ja-JP" sz="2000" dirty="0" err="1" smtClean="0">
                <a:ea typeface="ＭＳ Ｐゴシック" charset="0"/>
                <a:cs typeface="ＭＳ Ｐゴシック" charset="0"/>
              </a:rPr>
              <a:t>implicants</a:t>
            </a:r>
            <a:endParaRPr lang="en-US" altLang="ja-JP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s a prime </a:t>
            </a:r>
            <a:r>
              <a:rPr lang="en-US" altLang="ja-JP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 if it is not completely contained in any other </a:t>
            </a:r>
            <a:r>
              <a:rPr lang="en-US" altLang="ja-JP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.</a:t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can be uniquely identified by a single product term.  The larger the </a:t>
            </a:r>
            <a:r>
              <a:rPr lang="en-US" altLang="ja-JP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, the smaller the product term.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Finding Implicants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4876800" y="3894138"/>
          <a:ext cx="29718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Document" r:id="rId4" imgW="4165600" imgH="1485900" progId="Word.Document.8">
                  <p:embed/>
                </p:oleObj>
              </mc:Choice>
              <mc:Fallback>
                <p:oleObj name="Document" r:id="rId4" imgW="4165600" imgH="14859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94138"/>
                        <a:ext cx="29718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3721100" y="3841750"/>
          <a:ext cx="500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6" imgW="254000" imgH="215900" progId="Equation.3">
                  <p:embed/>
                </p:oleObj>
              </mc:Choice>
              <mc:Fallback>
                <p:oleObj name="Equation" r:id="rId6" imgW="2540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841750"/>
                        <a:ext cx="500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838200" y="3917950"/>
          <a:ext cx="28797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Document" r:id="rId8" imgW="4165600" imgH="1485900" progId="Word.Document.8">
                  <p:embed/>
                </p:oleObj>
              </mc:Choice>
              <mc:Fallback>
                <p:oleObj name="Document" r:id="rId8" imgW="4165600" imgH="14859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17950"/>
                        <a:ext cx="28797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590800" y="4222750"/>
            <a:ext cx="85725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3429000" y="4038600"/>
            <a:ext cx="279400" cy="196850"/>
          </a:xfrm>
          <a:custGeom>
            <a:avLst/>
            <a:gdLst>
              <a:gd name="T0" fmla="*/ 0 w 279400"/>
              <a:gd name="T1" fmla="*/ 196626 h 196626"/>
              <a:gd name="T2" fmla="*/ 120650 w 279400"/>
              <a:gd name="T3" fmla="*/ 12476 h 196626"/>
              <a:gd name="T4" fmla="*/ 279400 w 279400"/>
              <a:gd name="T5" fmla="*/ 31526 h 1966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400" h="196626">
                <a:moveTo>
                  <a:pt x="0" y="196626"/>
                </a:moveTo>
                <a:cubicBezTo>
                  <a:pt x="37041" y="118309"/>
                  <a:pt x="74083" y="39993"/>
                  <a:pt x="120650" y="12476"/>
                </a:cubicBezTo>
                <a:cubicBezTo>
                  <a:pt x="167217" y="-15041"/>
                  <a:pt x="223308" y="8242"/>
                  <a:pt x="279400" y="3152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1676400" y="4527550"/>
            <a:ext cx="30480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1676400" y="4908550"/>
          <a:ext cx="674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10" imgW="342900" imgH="215900" progId="Equation.3">
                  <p:embed/>
                </p:oleObj>
              </mc:Choice>
              <mc:Fallback>
                <p:oleObj name="Equation" r:id="rId10" imgW="3429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08550"/>
                        <a:ext cx="674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>
            <a:spLocks/>
          </p:cNvSpPr>
          <p:nvPr/>
        </p:nvSpPr>
        <p:spPr bwMode="auto">
          <a:xfrm>
            <a:off x="1562100" y="476885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740400" y="4546600"/>
            <a:ext cx="85725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" name="Object 1"/>
          <p:cNvGraphicFramePr>
            <a:graphicFrameLocks noChangeAspect="1"/>
          </p:cNvGraphicFramePr>
          <p:nvPr/>
        </p:nvGraphicFramePr>
        <p:xfrm>
          <a:off x="6002338" y="4953000"/>
          <a:ext cx="474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12" imgW="241300" imgH="215900" progId="Equation.3">
                  <p:embed/>
                </p:oleObj>
              </mc:Choice>
              <mc:Fallback>
                <p:oleObj name="Equation" r:id="rId12" imgW="2413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4953000"/>
                        <a:ext cx="474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29"/>
          <p:cNvSpPr>
            <a:spLocks/>
          </p:cNvSpPr>
          <p:nvPr/>
        </p:nvSpPr>
        <p:spPr bwMode="auto">
          <a:xfrm flipH="1">
            <a:off x="6477000" y="480060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575300" y="4254500"/>
            <a:ext cx="2089150" cy="514350"/>
            <a:chOff x="5575300" y="4254500"/>
            <a:chExt cx="2089150" cy="51435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575300" y="4254500"/>
              <a:ext cx="482600" cy="514350"/>
            </a:xfrm>
            <a:custGeom>
              <a:avLst/>
              <a:gdLst>
                <a:gd name="T0" fmla="*/ 0 w 482600"/>
                <a:gd name="T1" fmla="*/ 0 h 514350"/>
                <a:gd name="T2" fmla="*/ 476250 w 482600"/>
                <a:gd name="T3" fmla="*/ 0 h 514350"/>
                <a:gd name="T4" fmla="*/ 482600 w 482600"/>
                <a:gd name="T5" fmla="*/ 514350 h 514350"/>
                <a:gd name="T6" fmla="*/ 6350 w 482600"/>
                <a:gd name="T7" fmla="*/ 508000 h 514350"/>
                <a:gd name="T8" fmla="*/ 6350 w 482600"/>
                <a:gd name="T9" fmla="*/ 508000 h 514350"/>
                <a:gd name="T10" fmla="*/ 6350 w 482600"/>
                <a:gd name="T11" fmla="*/ 508000 h 514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600" h="514350">
                  <a:moveTo>
                    <a:pt x="0" y="0"/>
                  </a:moveTo>
                  <a:lnTo>
                    <a:pt x="476250" y="0"/>
                  </a:lnTo>
                  <a:cubicBezTo>
                    <a:pt x="478367" y="171450"/>
                    <a:pt x="480483" y="342900"/>
                    <a:pt x="482600" y="514350"/>
                  </a:cubicBezTo>
                  <a:lnTo>
                    <a:pt x="6350" y="50800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H="1">
              <a:off x="7181850" y="4254500"/>
              <a:ext cx="482600" cy="514350"/>
            </a:xfrm>
            <a:custGeom>
              <a:avLst/>
              <a:gdLst>
                <a:gd name="T0" fmla="*/ 0 w 482600"/>
                <a:gd name="T1" fmla="*/ 0 h 514350"/>
                <a:gd name="T2" fmla="*/ 476250 w 482600"/>
                <a:gd name="T3" fmla="*/ 0 h 514350"/>
                <a:gd name="T4" fmla="*/ 482600 w 482600"/>
                <a:gd name="T5" fmla="*/ 514350 h 514350"/>
                <a:gd name="T6" fmla="*/ 6350 w 482600"/>
                <a:gd name="T7" fmla="*/ 508000 h 514350"/>
                <a:gd name="T8" fmla="*/ 6350 w 482600"/>
                <a:gd name="T9" fmla="*/ 508000 h 514350"/>
                <a:gd name="T10" fmla="*/ 6350 w 482600"/>
                <a:gd name="T11" fmla="*/ 508000 h 514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600" h="514350">
                  <a:moveTo>
                    <a:pt x="0" y="0"/>
                  </a:moveTo>
                  <a:lnTo>
                    <a:pt x="476250" y="0"/>
                  </a:lnTo>
                  <a:cubicBezTo>
                    <a:pt x="478367" y="171450"/>
                    <a:pt x="480483" y="342900"/>
                    <a:pt x="482600" y="514350"/>
                  </a:cubicBezTo>
                  <a:lnTo>
                    <a:pt x="6350" y="50800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aphicFrame>
        <p:nvGraphicFramePr>
          <p:cNvPr id="32" name="Object 1"/>
          <p:cNvGraphicFramePr>
            <a:graphicFrameLocks noChangeAspect="1"/>
          </p:cNvGraphicFramePr>
          <p:nvPr/>
        </p:nvGraphicFramePr>
        <p:xfrm>
          <a:off x="7712075" y="4908550"/>
          <a:ext cx="300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14" imgW="152400" imgH="203200" progId="Equation.3">
                  <p:embed/>
                </p:oleObj>
              </mc:Choice>
              <mc:Fallback>
                <p:oleObj name="Equation" r:id="rId14" imgW="1524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4908550"/>
                        <a:ext cx="300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32"/>
          <p:cNvSpPr>
            <a:spLocks/>
          </p:cNvSpPr>
          <p:nvPr/>
        </p:nvSpPr>
        <p:spPr bwMode="auto">
          <a:xfrm>
            <a:off x="7410450" y="475615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17" grpId="0" animBg="1"/>
      <p:bldP spid="4" grpId="0" animBg="1"/>
      <p:bldP spid="26" grpId="0" animBg="1"/>
      <p:bldP spid="5" grpId="0" animBg="1"/>
      <p:bldP spid="28" grpId="0" animBg="1"/>
      <p:bldP spid="30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We want to find all the prime </a:t>
            </a:r>
            <a:r>
              <a:rPr lang="en-US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.  The right strategy 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is 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greedy 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one.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Find the </a:t>
            </a:r>
            <a:r>
              <a:rPr lang="en-US" sz="2000" dirty="0" err="1" smtClean="0">
                <a:latin typeface="+mj-lt"/>
                <a:ea typeface="ＭＳ Ｐゴシック" charset="0"/>
                <a:cs typeface="ＭＳ Ｐゴシック" charset="0"/>
              </a:rPr>
              <a:t>uncircled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 prime </a:t>
            </a:r>
            <a:r>
              <a:rPr lang="en-US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 with the greatest area</a:t>
            </a:r>
          </a:p>
          <a:p>
            <a:pPr lvl="1" indent="-171450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ＭＳ Ｐゴシック" charset="0"/>
                <a:cs typeface="ＭＳ Ｐゴシック" charset="0"/>
              </a:rPr>
              <a:t>Order: 4x4 ⇒ 2x4 or 4x2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 smtClean="0">
                <a:latin typeface="+mj-lt"/>
                <a:ea typeface="ＭＳ Ｐゴシック" charset="0"/>
                <a:cs typeface="ＭＳ Ｐゴシック" charset="0"/>
              </a:rPr>
              <a:t> 4x1 or 1x4 or 2x2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 smtClean="0">
                <a:latin typeface="+mj-lt"/>
                <a:ea typeface="ＭＳ Ｐゴシック" charset="0"/>
                <a:cs typeface="ＭＳ Ｐゴシック" charset="0"/>
              </a:rPr>
              <a:t> 2x1 or 1x2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 smtClean="0">
                <a:latin typeface="+mj-lt"/>
                <a:ea typeface="ＭＳ Ｐゴシック" charset="0"/>
                <a:cs typeface="ＭＳ Ｐゴシック" charset="0"/>
              </a:rPr>
              <a:t> 1x1</a:t>
            </a:r>
          </a:p>
          <a:p>
            <a:pPr lvl="1" indent="-171450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ＭＳ Ｐゴシック" charset="0"/>
                <a:cs typeface="ＭＳ Ｐゴシック" charset="0"/>
              </a:rPr>
              <a:t>Overlap is okay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Circle it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Repeat until all prime </a:t>
            </a:r>
            <a:r>
              <a:rPr lang="en-US" sz="2000" dirty="0" err="1" smtClean="0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 are circled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630488" y="3733800"/>
          <a:ext cx="38465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Document" r:id="rId4" imgW="3848100" imgH="2120900" progId="Word.Document.8">
                  <p:embed/>
                </p:oleObj>
              </mc:Choice>
              <mc:Fallback>
                <p:oleObj name="Document" r:id="rId4" imgW="3848100" imgH="2120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33800"/>
                        <a:ext cx="38465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0" name="AutoShape 8"/>
          <p:cNvSpPr>
            <a:spLocks noChangeArrowheads="1"/>
          </p:cNvSpPr>
          <p:nvPr/>
        </p:nvSpPr>
        <p:spPr bwMode="auto">
          <a:xfrm>
            <a:off x="3609975" y="4567238"/>
            <a:ext cx="2514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Finding Prime Implicants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264025" y="416718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026025" y="423703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5756275" y="4192588"/>
            <a:ext cx="304800" cy="1416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17875" y="5013325"/>
            <a:ext cx="3048000" cy="685800"/>
            <a:chOff x="5486400" y="3657600"/>
            <a:chExt cx="3048000" cy="685800"/>
          </a:xfrm>
        </p:grpSpPr>
        <p:sp>
          <p:nvSpPr>
            <p:cNvPr id="2" name="Freeform 1"/>
            <p:cNvSpPr/>
            <p:nvPr/>
          </p:nvSpPr>
          <p:spPr>
            <a:xfrm>
              <a:off x="5486400" y="3657600"/>
              <a:ext cx="71755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7848600" y="3657600"/>
              <a:ext cx="68580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Functional Specifications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066800"/>
            <a:ext cx="8001000" cy="91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There are many ways of specifying the function of a combinational device, for example: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2057400" y="1927225"/>
            <a:ext cx="2743200" cy="1393825"/>
            <a:chOff x="1813" y="1680"/>
            <a:chExt cx="1984" cy="10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29" y="172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34" y="2024"/>
              <a:ext cx="1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25" y="1920"/>
              <a:ext cx="1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96" name="Group 8"/>
            <p:cNvGrpSpPr>
              <a:grpSpLocks/>
            </p:cNvGrpSpPr>
            <p:nvPr/>
          </p:nvGrpSpPr>
          <p:grpSpPr bwMode="auto">
            <a:xfrm>
              <a:off x="2226" y="1680"/>
              <a:ext cx="1169" cy="1008"/>
              <a:chOff x="2304" y="2640"/>
              <a:chExt cx="1169" cy="624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1169" cy="62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432" y="2766"/>
                <a:ext cx="948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b="0" dirty="0" smtClean="0">
                    <a:latin typeface="+mj-lt"/>
                  </a:rPr>
                  <a:t>If C is 1 then</a:t>
                </a:r>
                <a:br>
                  <a:rPr lang="en-US" sz="1400" b="0" dirty="0" smtClean="0">
                    <a:latin typeface="+mj-lt"/>
                  </a:rPr>
                </a:br>
                <a:r>
                  <a:rPr lang="en-US" sz="1400" b="0" dirty="0" smtClean="0">
                    <a:latin typeface="+mj-lt"/>
                  </a:rPr>
                  <a:t>copy B to Y,</a:t>
                </a:r>
                <a:br>
                  <a:rPr lang="en-US" sz="1400" b="0" dirty="0" smtClean="0">
                    <a:latin typeface="+mj-lt"/>
                  </a:rPr>
                </a:br>
                <a:r>
                  <a:rPr lang="en-US" sz="1400" b="0" dirty="0" smtClean="0">
                    <a:latin typeface="+mj-lt"/>
                  </a:rPr>
                  <a:t>otherwise copy</a:t>
                </a:r>
                <a:br>
                  <a:rPr lang="en-US" sz="1400" b="0" dirty="0" smtClean="0">
                    <a:latin typeface="+mj-lt"/>
                  </a:rPr>
                </a:br>
                <a:r>
                  <a:rPr lang="en-US" sz="1400" b="0" dirty="0" smtClean="0">
                    <a:latin typeface="+mj-lt"/>
                  </a:rPr>
                  <a:t>A to Y</a:t>
                </a:r>
              </a:p>
            </p:txBody>
          </p:sp>
        </p:grp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932" y="2321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824" y="1956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824" y="2259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813" y="2544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395" y="2160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878638" y="2895600"/>
            <a:ext cx="1673225" cy="2249488"/>
            <a:chOff x="3742" y="2094"/>
            <a:chExt cx="1486" cy="2000"/>
          </a:xfrm>
        </p:grpSpPr>
        <p:graphicFrame>
          <p:nvGraphicFramePr>
            <p:cNvPr id="15391" name="Object 3"/>
            <p:cNvGraphicFramePr>
              <a:graphicFrameLocks noChangeAspect="1"/>
            </p:cNvGraphicFramePr>
            <p:nvPr/>
          </p:nvGraphicFramePr>
          <p:xfrm>
            <a:off x="3863" y="2401"/>
            <a:ext cx="1244" cy="1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Document" r:id="rId3" imgW="1981200" imgH="2692400" progId="Word.Document.8">
                    <p:embed/>
                  </p:oleObj>
                </mc:Choice>
                <mc:Fallback>
                  <p:oleObj name="Document" r:id="rId3" imgW="1981200" imgH="26924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401"/>
                          <a:ext cx="1244" cy="1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742" y="2094"/>
              <a:ext cx="148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 dirty="0" smtClean="0">
                  <a:latin typeface="+mj-lt"/>
                </a:rPr>
                <a:t>Truth Table</a:t>
              </a:r>
            </a:p>
          </p:txBody>
        </p:sp>
      </p:grp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5943600" y="5276850"/>
          <a:ext cx="2992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5" imgW="1993900" imgH="203200" progId="Equation.3">
                  <p:embed/>
                </p:oleObj>
              </mc:Choice>
              <mc:Fallback>
                <p:oleObj name="Equation" r:id="rId5" imgW="1993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76850"/>
                        <a:ext cx="29924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38200" y="5638800"/>
            <a:ext cx="7543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Any combinational  (Boolean) function can be specified as a truth table or an equivalent </a:t>
            </a:r>
            <a:r>
              <a:rPr lang="en-US" sz="2000" u="sng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sum-of-products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Boolean expression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!</a:t>
            </a:r>
          </a:p>
          <a:p>
            <a:pPr>
              <a:defRPr/>
            </a:pPr>
            <a:endParaRPr lang="en-US" sz="2000" dirty="0">
              <a:latin typeface="+mj-lt"/>
              <a:ea typeface="ＭＳ Ｐゴシック" charset="0"/>
              <a:cs typeface="Bookman Old Style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1751013"/>
            <a:ext cx="7996238" cy="3659187"/>
            <a:chOff x="609600" y="1751013"/>
            <a:chExt cx="7996239" cy="3659187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09600" y="3471863"/>
              <a:ext cx="6172201" cy="19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2286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223838" indent="-2238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Concise alternatives:</a:t>
              </a:r>
            </a:p>
            <a:p>
              <a:pPr lvl="1" eaLnBrk="1" hangingPunct="1">
                <a:buFont typeface="Arial" charset="0"/>
                <a:buChar char="•"/>
              </a:pPr>
              <a:r>
                <a:rPr lang="en-US" altLang="x-none" sz="2000" i="1">
                  <a:latin typeface="Bookman Old Style" charset="0"/>
                </a:rPr>
                <a:t>truth tables</a:t>
              </a:r>
              <a:r>
                <a:rPr lang="en-US" altLang="x-none" sz="2000">
                  <a:latin typeface="Bookman Old Style" charset="0"/>
                </a:rPr>
                <a:t> are a concise description of the combinational system</a:t>
              </a:r>
              <a:r>
                <a:rPr lang="en-US" altLang="en-US" sz="2000">
                  <a:latin typeface="Bookman Old Style" charset="0"/>
                </a:rPr>
                <a:t>’</a:t>
              </a:r>
              <a:r>
                <a:rPr lang="en-US" altLang="ja-JP" sz="2000">
                  <a:latin typeface="Bookman Old Style" charset="0"/>
                </a:rPr>
                <a:t>s function. </a:t>
              </a:r>
            </a:p>
            <a:p>
              <a:pPr lvl="1" eaLnBrk="1" hangingPunct="1">
                <a:buFont typeface="Arial" charset="0"/>
                <a:buChar char="•"/>
              </a:pPr>
              <a:r>
                <a:rPr lang="en-US" altLang="x-none" sz="2000" i="1">
                  <a:latin typeface="Bookman Old Style" charset="0"/>
                </a:rPr>
                <a:t>Boolean expressions</a:t>
              </a:r>
              <a:r>
                <a:rPr lang="en-US" altLang="x-none" sz="2000">
                  <a:latin typeface="Bookman Old Style" charset="0"/>
                </a:rPr>
                <a:t> form an algebra whose operations are AND (multiplication), OR (addition), and inversion (overbar).</a:t>
              </a:r>
            </a:p>
          </p:txBody>
        </p:sp>
        <p:sp>
          <p:nvSpPr>
            <p:cNvPr id="15369" name="Text Box 36"/>
            <p:cNvSpPr txBox="1">
              <a:spLocks noChangeArrowheads="1"/>
            </p:cNvSpPr>
            <p:nvPr/>
          </p:nvSpPr>
          <p:spPr bwMode="auto">
            <a:xfrm>
              <a:off x="5715001" y="1751013"/>
              <a:ext cx="28908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Argh… I</a:t>
              </a:r>
              <a:r>
                <a:rPr lang="en-US" altLang="en-US" sz="14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</a:rPr>
                <a:t>m tired of word games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V="1">
              <a:off x="5764214" y="2057400"/>
              <a:ext cx="134937" cy="309563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71" name="Group 42"/>
            <p:cNvGrpSpPr>
              <a:grpSpLocks/>
            </p:cNvGrpSpPr>
            <p:nvPr/>
          </p:nvGrpSpPr>
          <p:grpSpPr bwMode="auto">
            <a:xfrm>
              <a:off x="5257800" y="2438400"/>
              <a:ext cx="733618" cy="1220994"/>
              <a:chOff x="925287" y="721276"/>
              <a:chExt cx="1190818" cy="198193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530849" y="1128418"/>
                <a:ext cx="0" cy="7086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0849" y="1837053"/>
                <a:ext cx="275722" cy="8168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314394" y="1837053"/>
                <a:ext cx="216455" cy="8168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5" name="Group 46"/>
              <p:cNvGrpSpPr>
                <a:grpSpLocks/>
              </p:cNvGrpSpPr>
              <p:nvPr/>
            </p:nvGrpSpPr>
            <p:grpSpPr bwMode="auto">
              <a:xfrm>
                <a:off x="1798895" y="2571845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98841" y="2679681"/>
                  <a:ext cx="242224" cy="128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1809149" y="2571454"/>
                  <a:ext cx="224185" cy="1236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376" name="Group 47"/>
              <p:cNvGrpSpPr>
                <a:grpSpLocks/>
              </p:cNvGrpSpPr>
              <p:nvPr/>
            </p:nvGrpSpPr>
            <p:grpSpPr bwMode="auto">
              <a:xfrm>
                <a:off x="1071690" y="2562992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087632" y="2664221"/>
                  <a:ext cx="237070" cy="386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 59"/>
                <p:cNvSpPr/>
                <p:nvPr/>
              </p:nvSpPr>
              <p:spPr>
                <a:xfrm>
                  <a:off x="1072170" y="2563724"/>
                  <a:ext cx="249953" cy="13657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1536003" y="1205724"/>
                <a:ext cx="239646" cy="3607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1783380" y="1154187"/>
                <a:ext cx="170072" cy="40972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327277" y="1216031"/>
                <a:ext cx="193265" cy="3118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1128861" y="1174802"/>
                <a:ext cx="195841" cy="3530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>
                <a:off x="1956029" y="1035652"/>
                <a:ext cx="159765" cy="13142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25289" y="1063998"/>
                <a:ext cx="206148" cy="11595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383" name="Group 54"/>
              <p:cNvGrpSpPr>
                <a:grpSpLocks/>
              </p:cNvGrpSpPr>
              <p:nvPr/>
            </p:nvGrpSpPr>
            <p:grpSpPr bwMode="auto">
              <a:xfrm>
                <a:off x="1361847" y="721276"/>
                <a:ext cx="519169" cy="404921"/>
                <a:chOff x="1361847" y="721276"/>
                <a:chExt cx="519169" cy="404921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365931" y="721276"/>
                  <a:ext cx="353028" cy="40456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376238" y="739315"/>
                  <a:ext cx="505063" cy="22418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360777" y="723854"/>
                  <a:ext cx="309222" cy="22160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Picking just enough prime implicants to cover all the 1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in the KMap, combine equations to form minimal sum-of-products.</a:t>
            </a:r>
            <a:endParaRPr lang="en-US" altLang="x-none">
              <a:latin typeface="Bookman Old Style" charset="0"/>
            </a:endParaRPr>
          </a:p>
        </p:txBody>
      </p:sp>
      <p:sp>
        <p:nvSpPr>
          <p:cNvPr id="424964" name="AutoShape 4"/>
          <p:cNvSpPr>
            <a:spLocks noChangeArrowheads="1"/>
          </p:cNvSpPr>
          <p:nvPr/>
        </p:nvSpPr>
        <p:spPr bwMode="auto">
          <a:xfrm>
            <a:off x="3962400" y="2795588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65" name="AutoShape 5"/>
          <p:cNvSpPr>
            <a:spLocks noChangeArrowheads="1"/>
          </p:cNvSpPr>
          <p:nvPr/>
        </p:nvSpPr>
        <p:spPr bwMode="auto">
          <a:xfrm>
            <a:off x="3352800" y="3252788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1446213" y="2293938"/>
          <a:ext cx="41640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Document" r:id="rId4" imgW="4165600" imgH="1485900" progId="Word.Document.8">
                  <p:embed/>
                </p:oleObj>
              </mc:Choice>
              <mc:Fallback>
                <p:oleObj name="Document" r:id="rId4" imgW="4165600" imgH="14859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93938"/>
                        <a:ext cx="4164012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9" name="Freeform 9"/>
          <p:cNvSpPr>
            <a:spLocks/>
          </p:cNvSpPr>
          <p:nvPr/>
        </p:nvSpPr>
        <p:spPr bwMode="auto">
          <a:xfrm>
            <a:off x="5105400" y="2436813"/>
            <a:ext cx="1371600" cy="434975"/>
          </a:xfrm>
          <a:custGeom>
            <a:avLst/>
            <a:gdLst>
              <a:gd name="T0" fmla="*/ 0 w 864"/>
              <a:gd name="T1" fmla="*/ 256 h 256"/>
              <a:gd name="T2" fmla="*/ 432 w 864"/>
              <a:gd name="T3" fmla="*/ 16 h 256"/>
              <a:gd name="T4" fmla="*/ 864 w 864"/>
              <a:gd name="T5" fmla="*/ 160 h 256"/>
              <a:gd name="connsiteX0" fmla="*/ 0 w 10000"/>
              <a:gd name="connsiteY0" fmla="*/ 10685 h 10685"/>
              <a:gd name="connsiteX1" fmla="*/ 7083 w 10000"/>
              <a:gd name="connsiteY1" fmla="*/ 60 h 10685"/>
              <a:gd name="connsiteX2" fmla="*/ 10000 w 10000"/>
              <a:gd name="connsiteY2" fmla="*/ 6935 h 10685"/>
              <a:gd name="connsiteX0" fmla="*/ 0 w 10000"/>
              <a:gd name="connsiteY0" fmla="*/ 10719 h 10719"/>
              <a:gd name="connsiteX1" fmla="*/ 7083 w 10000"/>
              <a:gd name="connsiteY1" fmla="*/ 94 h 10719"/>
              <a:gd name="connsiteX2" fmla="*/ 10000 w 10000"/>
              <a:gd name="connsiteY2" fmla="*/ 6969 h 1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719">
                <a:moveTo>
                  <a:pt x="0" y="10719"/>
                </a:moveTo>
                <a:cubicBezTo>
                  <a:pt x="1667" y="6344"/>
                  <a:pt x="5416" y="719"/>
                  <a:pt x="7083" y="94"/>
                </a:cubicBezTo>
                <a:cubicBezTo>
                  <a:pt x="8750" y="-531"/>
                  <a:pt x="9768" y="1969"/>
                  <a:pt x="10000" y="6969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70" name="Freeform 10"/>
          <p:cNvSpPr>
            <a:spLocks/>
          </p:cNvSpPr>
          <p:nvPr/>
        </p:nvSpPr>
        <p:spPr bwMode="auto">
          <a:xfrm>
            <a:off x="4495800" y="3151188"/>
            <a:ext cx="2673350" cy="557212"/>
          </a:xfrm>
          <a:custGeom>
            <a:avLst/>
            <a:gdLst>
              <a:gd name="T0" fmla="*/ 0 w 1824"/>
              <a:gd name="T1" fmla="*/ 240 h 424"/>
              <a:gd name="T2" fmla="*/ 1056 w 1824"/>
              <a:gd name="T3" fmla="*/ 384 h 424"/>
              <a:gd name="T4" fmla="*/ 1824 w 1824"/>
              <a:gd name="T5" fmla="*/ 0 h 424"/>
              <a:gd name="connsiteX0" fmla="*/ 0 w 9386"/>
              <a:gd name="connsiteY0" fmla="*/ 5000 h 8623"/>
              <a:gd name="connsiteX1" fmla="*/ 5789 w 9386"/>
              <a:gd name="connsiteY1" fmla="*/ 8397 h 8623"/>
              <a:gd name="connsiteX2" fmla="*/ 9386 w 9386"/>
              <a:gd name="connsiteY2" fmla="*/ 0 h 8623"/>
              <a:gd name="connsiteX0" fmla="*/ 0 w 10000"/>
              <a:gd name="connsiteY0" fmla="*/ 5798 h 9698"/>
              <a:gd name="connsiteX1" fmla="*/ 7336 w 10000"/>
              <a:gd name="connsiteY1" fmla="*/ 9410 h 9698"/>
              <a:gd name="connsiteX2" fmla="*/ 10000 w 10000"/>
              <a:gd name="connsiteY2" fmla="*/ 0 h 9698"/>
              <a:gd name="connsiteX0" fmla="*/ 0 w 9836"/>
              <a:gd name="connsiteY0" fmla="*/ 5866 h 9887"/>
              <a:gd name="connsiteX1" fmla="*/ 7336 w 9836"/>
              <a:gd name="connsiteY1" fmla="*/ 9590 h 9887"/>
              <a:gd name="connsiteX2" fmla="*/ 9836 w 9836"/>
              <a:gd name="connsiteY2" fmla="*/ 0 h 9887"/>
              <a:gd name="connsiteX0" fmla="*/ 0 w 10000"/>
              <a:gd name="connsiteY0" fmla="*/ 5933 h 10000"/>
              <a:gd name="connsiteX1" fmla="*/ 7458 w 10000"/>
              <a:gd name="connsiteY1" fmla="*/ 9700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5933"/>
                </a:moveTo>
                <a:cubicBezTo>
                  <a:pt x="2233" y="8558"/>
                  <a:pt x="5654" y="10839"/>
                  <a:pt x="7458" y="9700"/>
                </a:cubicBezTo>
                <a:cubicBezTo>
                  <a:pt x="9264" y="8558"/>
                  <a:pt x="9382" y="6048"/>
                  <a:pt x="1000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81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Write Down Equations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67600" y="2362200"/>
            <a:ext cx="1433513" cy="1181100"/>
            <a:chOff x="7620000" y="3487738"/>
            <a:chExt cx="1433513" cy="1181100"/>
          </a:xfrm>
        </p:grpSpPr>
        <p:sp>
          <p:nvSpPr>
            <p:cNvPr id="424992" name="Text Box 32"/>
            <p:cNvSpPr txBox="1">
              <a:spLocks noChangeArrowheads="1"/>
            </p:cNvSpPr>
            <p:nvPr/>
          </p:nvSpPr>
          <p:spPr bwMode="auto">
            <a:xfrm>
              <a:off x="7620000" y="3487738"/>
              <a:ext cx="1433513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We</a:t>
              </a:r>
              <a:r>
                <a:rPr lang="en-US" altLang="en-US" sz="16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re done!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424993" name="Line 33"/>
            <p:cNvSpPr>
              <a:spLocks noChangeShapeType="1"/>
            </p:cNvSpPr>
            <p:nvPr/>
          </p:nvSpPr>
          <p:spPr bwMode="auto">
            <a:xfrm flipH="1" flipV="1">
              <a:off x="8153400" y="3886201"/>
              <a:ext cx="76200" cy="1524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82" name="Group 33"/>
            <p:cNvGrpSpPr>
              <a:grpSpLocks/>
            </p:cNvGrpSpPr>
            <p:nvPr/>
          </p:nvGrpSpPr>
          <p:grpSpPr bwMode="auto">
            <a:xfrm rot="1695421">
              <a:off x="8289925" y="3835400"/>
              <a:ext cx="317500" cy="833438"/>
              <a:chOff x="1199294" y="2860085"/>
              <a:chExt cx="870908" cy="228738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81842" y="3607595"/>
                <a:ext cx="0" cy="70582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77720" y="4324176"/>
                <a:ext cx="330945" cy="3703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1298841" y="4324141"/>
                <a:ext cx="274335" cy="4139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6" name="Group 37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7760" y="2749526"/>
                  <a:ext cx="256920" cy="1307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1775289" y="2639898"/>
                  <a:ext cx="239499" cy="10020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8187" name="Group 38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046726" y="2649946"/>
                  <a:ext cx="235146" cy="392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1069684" y="2563107"/>
                  <a:ext cx="209018" cy="13942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591576" y="3549744"/>
                <a:ext cx="413680" cy="1829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004477" y="3105678"/>
                <a:ext cx="13062" cy="426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1199844" y="3512895"/>
                <a:ext cx="365781" cy="2091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1186711" y="3073073"/>
                <a:ext cx="91444" cy="4095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 rot="18313446">
                <a:off x="1917631" y="2945322"/>
                <a:ext cx="156849" cy="13063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4988674">
                <a:off x="1187803" y="2900817"/>
                <a:ext cx="204774" cy="11321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194" name="Group 45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349258" y="686028"/>
                  <a:ext cx="339655" cy="41390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1357203" y="701128"/>
                  <a:ext cx="496418" cy="22656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1351838" y="706068"/>
                  <a:ext cx="304818" cy="22656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715361" y="4709139"/>
                <a:ext cx="204662" cy="29191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307634" y="4716449"/>
                <a:ext cx="300462" cy="3180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457200" y="4191000"/>
          <a:ext cx="38465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Document" r:id="rId6" imgW="3848100" imgH="2120900" progId="Word.Document.8">
                  <p:embed/>
                </p:oleObj>
              </mc:Choice>
              <mc:Fallback>
                <p:oleObj name="Document" r:id="rId6" imgW="3848100" imgH="2120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465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1436688" y="5024438"/>
            <a:ext cx="2514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2090738" y="462438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2852738" y="469423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7" name="Freeform 27"/>
          <p:cNvSpPr>
            <a:spLocks/>
          </p:cNvSpPr>
          <p:nvPr/>
        </p:nvSpPr>
        <p:spPr bwMode="auto">
          <a:xfrm>
            <a:off x="3962400" y="4375150"/>
            <a:ext cx="2400300" cy="557213"/>
          </a:xfrm>
          <a:custGeom>
            <a:avLst/>
            <a:gdLst>
              <a:gd name="T0" fmla="*/ 0 w 1512"/>
              <a:gd name="T1" fmla="*/ 247 h 371"/>
              <a:gd name="T2" fmla="*/ 882 w 1512"/>
              <a:gd name="T3" fmla="*/ 21 h 371"/>
              <a:gd name="T4" fmla="*/ 1512 w 1512"/>
              <a:gd name="T5" fmla="*/ 371 h 371"/>
              <a:gd name="connsiteX0" fmla="*/ 0 w 10000"/>
              <a:gd name="connsiteY0" fmla="*/ 6132 h 9474"/>
              <a:gd name="connsiteX1" fmla="*/ 8082 w 10000"/>
              <a:gd name="connsiteY1" fmla="*/ 40 h 9474"/>
              <a:gd name="connsiteX2" fmla="*/ 10000 w 10000"/>
              <a:gd name="connsiteY2" fmla="*/ 9474 h 9474"/>
              <a:gd name="connsiteX0" fmla="*/ 0 w 10000"/>
              <a:gd name="connsiteY0" fmla="*/ 6472 h 10000"/>
              <a:gd name="connsiteX1" fmla="*/ 8082 w 10000"/>
              <a:gd name="connsiteY1" fmla="*/ 42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6472"/>
                </a:moveTo>
                <a:cubicBezTo>
                  <a:pt x="972" y="5391"/>
                  <a:pt x="6416" y="-555"/>
                  <a:pt x="8082" y="42"/>
                </a:cubicBezTo>
                <a:cubicBezTo>
                  <a:pt x="9749" y="640"/>
                  <a:pt x="9981" y="6899"/>
                  <a:pt x="10000" y="1000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8" name="Freeform 28"/>
          <p:cNvSpPr>
            <a:spLocks/>
          </p:cNvSpPr>
          <p:nvPr/>
        </p:nvSpPr>
        <p:spPr bwMode="auto">
          <a:xfrm>
            <a:off x="2362200" y="3875088"/>
            <a:ext cx="3327400" cy="1008062"/>
          </a:xfrm>
          <a:custGeom>
            <a:avLst/>
            <a:gdLst>
              <a:gd name="T0" fmla="*/ 0 w 2736"/>
              <a:gd name="T1" fmla="*/ 696 h 696"/>
              <a:gd name="T2" fmla="*/ 1056 w 2736"/>
              <a:gd name="T3" fmla="*/ 24 h 696"/>
              <a:gd name="T4" fmla="*/ 2736 w 2736"/>
              <a:gd name="T5" fmla="*/ 552 h 696"/>
              <a:gd name="connsiteX0" fmla="*/ 0 w 8239"/>
              <a:gd name="connsiteY0" fmla="*/ 9663 h 12594"/>
              <a:gd name="connsiteX1" fmla="*/ 3860 w 8239"/>
              <a:gd name="connsiteY1" fmla="*/ 8 h 12594"/>
              <a:gd name="connsiteX2" fmla="*/ 8239 w 8239"/>
              <a:gd name="connsiteY2" fmla="*/ 12594 h 12594"/>
              <a:gd name="connsiteX0" fmla="*/ 0 w 10000"/>
              <a:gd name="connsiteY0" fmla="*/ 7674 h 10001"/>
              <a:gd name="connsiteX1" fmla="*/ 4685 w 10000"/>
              <a:gd name="connsiteY1" fmla="*/ 7 h 10001"/>
              <a:gd name="connsiteX2" fmla="*/ 10000 w 10000"/>
              <a:gd name="connsiteY2" fmla="*/ 1000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1">
                <a:moveTo>
                  <a:pt x="0" y="7674"/>
                </a:moveTo>
                <a:cubicBezTo>
                  <a:pt x="1330" y="3977"/>
                  <a:pt x="2662" y="281"/>
                  <a:pt x="4685" y="7"/>
                </a:cubicBezTo>
                <a:cubicBezTo>
                  <a:pt x="6707" y="-267"/>
                  <a:pt x="9750" y="7169"/>
                  <a:pt x="10000" y="10001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9" name="Freeform 29"/>
          <p:cNvSpPr>
            <a:spLocks/>
          </p:cNvSpPr>
          <p:nvPr/>
        </p:nvSpPr>
        <p:spPr bwMode="auto">
          <a:xfrm>
            <a:off x="3962400" y="5295900"/>
            <a:ext cx="1212850" cy="500063"/>
          </a:xfrm>
          <a:custGeom>
            <a:avLst/>
            <a:gdLst>
              <a:gd name="T0" fmla="*/ 0 w 1008"/>
              <a:gd name="T1" fmla="*/ 96 h 208"/>
              <a:gd name="T2" fmla="*/ 672 w 1008"/>
              <a:gd name="T3" fmla="*/ 192 h 208"/>
              <a:gd name="T4" fmla="*/ 1008 w 1008"/>
              <a:gd name="T5" fmla="*/ 0 h 208"/>
              <a:gd name="connsiteX0" fmla="*/ 0 w 9363"/>
              <a:gd name="connsiteY0" fmla="*/ 10384 h 15133"/>
              <a:gd name="connsiteX1" fmla="*/ 6667 w 9363"/>
              <a:gd name="connsiteY1" fmla="*/ 15000 h 15133"/>
              <a:gd name="connsiteX2" fmla="*/ 9363 w 9363"/>
              <a:gd name="connsiteY2" fmla="*/ 0 h 15133"/>
              <a:gd name="connsiteX0" fmla="*/ 0 w 10000"/>
              <a:gd name="connsiteY0" fmla="*/ 6862 h 10000"/>
              <a:gd name="connsiteX1" fmla="*/ 7121 w 10000"/>
              <a:gd name="connsiteY1" fmla="*/ 9912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6862"/>
                </a:moveTo>
                <a:cubicBezTo>
                  <a:pt x="2670" y="8641"/>
                  <a:pt x="5340" y="10420"/>
                  <a:pt x="7121" y="9912"/>
                </a:cubicBezTo>
                <a:cubicBezTo>
                  <a:pt x="8900" y="9404"/>
                  <a:pt x="9738" y="3177"/>
                  <a:pt x="1000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44" name="Object 1"/>
          <p:cNvGraphicFramePr>
            <a:graphicFrameLocks noChangeAspect="1"/>
          </p:cNvGraphicFramePr>
          <p:nvPr/>
        </p:nvGraphicFramePr>
        <p:xfrm>
          <a:off x="5854700" y="2743200"/>
          <a:ext cx="1625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8" imgW="825500" imgH="215900" progId="Equation.3">
                  <p:embed/>
                </p:oleObj>
              </mc:Choice>
              <mc:Fallback>
                <p:oleObj name="Equation" r:id="rId8" imgW="8255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743200"/>
                        <a:ext cx="1625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4500563" y="4876800"/>
          <a:ext cx="27511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10" imgW="1397000" imgH="215900" progId="Equation.3">
                  <p:embed/>
                </p:oleObj>
              </mc:Choice>
              <mc:Fallback>
                <p:oleObj name="Equation" r:id="rId10" imgW="1397000" imgH="215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76800"/>
                        <a:ext cx="27511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6" name="Group 62"/>
          <p:cNvGrpSpPr>
            <a:grpSpLocks/>
          </p:cNvGrpSpPr>
          <p:nvPr/>
        </p:nvGrpSpPr>
        <p:grpSpPr bwMode="auto">
          <a:xfrm>
            <a:off x="1219200" y="5486400"/>
            <a:ext cx="3048000" cy="685800"/>
            <a:chOff x="5486400" y="3657600"/>
            <a:chExt cx="3048000" cy="685800"/>
          </a:xfrm>
        </p:grpSpPr>
        <p:sp>
          <p:nvSpPr>
            <p:cNvPr id="64" name="Freeform 63"/>
            <p:cNvSpPr/>
            <p:nvPr/>
          </p:nvSpPr>
          <p:spPr>
            <a:xfrm>
              <a:off x="5486400" y="3657600"/>
              <a:ext cx="71755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7848600" y="3657600"/>
              <a:ext cx="68580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Freeform 30"/>
          <p:cNvSpPr>
            <a:spLocks/>
          </p:cNvSpPr>
          <p:nvPr/>
        </p:nvSpPr>
        <p:spPr bwMode="auto">
          <a:xfrm>
            <a:off x="3962400" y="5340350"/>
            <a:ext cx="3048000" cy="933450"/>
          </a:xfrm>
          <a:custGeom>
            <a:avLst/>
            <a:gdLst>
              <a:gd name="T0" fmla="*/ 0 w 1824"/>
              <a:gd name="T1" fmla="*/ 384 h 544"/>
              <a:gd name="T2" fmla="*/ 1392 w 1824"/>
              <a:gd name="T3" fmla="*/ 480 h 544"/>
              <a:gd name="T4" fmla="*/ 1824 w 1824"/>
              <a:gd name="T5" fmla="*/ 0 h 544"/>
              <a:gd name="connsiteX0" fmla="*/ 0 w 10041"/>
              <a:gd name="connsiteY0" fmla="*/ 8088 h 10280"/>
              <a:gd name="connsiteX1" fmla="*/ 7632 w 10041"/>
              <a:gd name="connsiteY1" fmla="*/ 9853 h 10280"/>
              <a:gd name="connsiteX2" fmla="*/ 10041 w 10041"/>
              <a:gd name="connsiteY2" fmla="*/ 0 h 10280"/>
              <a:gd name="connsiteX0" fmla="*/ 0 w 10041"/>
              <a:gd name="connsiteY0" fmla="*/ 8088 h 9118"/>
              <a:gd name="connsiteX1" fmla="*/ 8709 w 10041"/>
              <a:gd name="connsiteY1" fmla="*/ 8162 h 9118"/>
              <a:gd name="connsiteX2" fmla="*/ 10041 w 10041"/>
              <a:gd name="connsiteY2" fmla="*/ 0 h 9118"/>
              <a:gd name="connsiteX0" fmla="*/ 0 w 10051"/>
              <a:gd name="connsiteY0" fmla="*/ 8870 h 10000"/>
              <a:gd name="connsiteX1" fmla="*/ 8673 w 10051"/>
              <a:gd name="connsiteY1" fmla="*/ 8952 h 10000"/>
              <a:gd name="connsiteX2" fmla="*/ 10000 w 10051"/>
              <a:gd name="connsiteY2" fmla="*/ 0 h 10000"/>
              <a:gd name="connsiteX0" fmla="*/ 0 w 10108"/>
              <a:gd name="connsiteY0" fmla="*/ 10725 h 11855"/>
              <a:gd name="connsiteX1" fmla="*/ 8673 w 10108"/>
              <a:gd name="connsiteY1" fmla="*/ 10807 h 11855"/>
              <a:gd name="connsiteX2" fmla="*/ 10070 w 10108"/>
              <a:gd name="connsiteY2" fmla="*/ 0 h 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8" h="11855">
                <a:moveTo>
                  <a:pt x="0" y="10725"/>
                </a:moveTo>
                <a:cubicBezTo>
                  <a:pt x="2970" y="12338"/>
                  <a:pt x="7013" y="12096"/>
                  <a:pt x="8673" y="10807"/>
                </a:cubicBezTo>
                <a:cubicBezTo>
                  <a:pt x="10333" y="9516"/>
                  <a:pt x="10125" y="4113"/>
                  <a:pt x="1007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0" y="5334000"/>
            <a:ext cx="1384300" cy="762000"/>
            <a:chOff x="1600200" y="4343403"/>
            <a:chExt cx="3846513" cy="2117726"/>
          </a:xfrm>
        </p:grpSpPr>
        <p:graphicFrame>
          <p:nvGraphicFramePr>
            <p:cNvPr id="48171" name="Object 4"/>
            <p:cNvGraphicFramePr>
              <a:graphicFrameLocks noChangeAspect="1"/>
            </p:cNvGraphicFramePr>
            <p:nvPr/>
          </p:nvGraphicFramePr>
          <p:xfrm>
            <a:off x="1600200" y="4343403"/>
            <a:ext cx="3846513" cy="2117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7" name="Document" r:id="rId12" imgW="3848100" imgH="2120900" progId="Word.Document.8">
                    <p:embed/>
                  </p:oleObj>
                </mc:Choice>
                <mc:Fallback>
                  <p:oleObj name="Document" r:id="rId12" imgW="3848100" imgH="21209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343403"/>
                          <a:ext cx="3846513" cy="2117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AutoShape 8"/>
            <p:cNvSpPr>
              <a:spLocks noChangeArrowheads="1"/>
            </p:cNvSpPr>
            <p:nvPr/>
          </p:nvSpPr>
          <p:spPr bwMode="auto">
            <a:xfrm>
              <a:off x="2579473" y="5177259"/>
              <a:ext cx="2514349" cy="683848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AutoShape 8"/>
            <p:cNvSpPr>
              <a:spLocks noChangeArrowheads="1"/>
            </p:cNvSpPr>
            <p:nvPr/>
          </p:nvSpPr>
          <p:spPr bwMode="auto">
            <a:xfrm>
              <a:off x="3232321" y="4775772"/>
              <a:ext cx="1111607" cy="688261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4617419" y="4811067"/>
              <a:ext cx="489638" cy="1495645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75" name="Group 62"/>
            <p:cNvGrpSpPr>
              <a:grpSpLocks/>
            </p:cNvGrpSpPr>
            <p:nvPr/>
          </p:nvGrpSpPr>
          <p:grpSpPr bwMode="auto">
            <a:xfrm>
              <a:off x="2362200" y="5638800"/>
              <a:ext cx="3048000" cy="685800"/>
              <a:chOff x="5486400" y="3657600"/>
              <a:chExt cx="3048000" cy="6858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487528" y="3659309"/>
                <a:ext cx="719014" cy="683849"/>
              </a:xfrm>
              <a:custGeom>
                <a:avLst/>
                <a:gdLst>
                  <a:gd name="connsiteX0" fmla="*/ 0 w 533400"/>
                  <a:gd name="connsiteY0" fmla="*/ 0 h 660400"/>
                  <a:gd name="connsiteX1" fmla="*/ 533400 w 533400"/>
                  <a:gd name="connsiteY1" fmla="*/ 0 h 660400"/>
                  <a:gd name="connsiteX2" fmla="*/ 533400 w 533400"/>
                  <a:gd name="connsiteY2" fmla="*/ 660400 h 660400"/>
                  <a:gd name="connsiteX3" fmla="*/ 25400 w 533400"/>
                  <a:gd name="connsiteY3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660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660400"/>
                    </a:lnTo>
                    <a:lnTo>
                      <a:pt x="25400" y="660400"/>
                    </a:ln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flipH="1">
                <a:off x="7851898" y="3659309"/>
                <a:ext cx="683725" cy="683849"/>
              </a:xfrm>
              <a:custGeom>
                <a:avLst/>
                <a:gdLst>
                  <a:gd name="connsiteX0" fmla="*/ 0 w 533400"/>
                  <a:gd name="connsiteY0" fmla="*/ 0 h 660400"/>
                  <a:gd name="connsiteX1" fmla="*/ 533400 w 533400"/>
                  <a:gd name="connsiteY1" fmla="*/ 0 h 660400"/>
                  <a:gd name="connsiteX2" fmla="*/ 533400 w 533400"/>
                  <a:gd name="connsiteY2" fmla="*/ 660400 h 660400"/>
                  <a:gd name="connsiteX3" fmla="*/ 25400 w 533400"/>
                  <a:gd name="connsiteY3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660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660400"/>
                    </a:lnTo>
                    <a:lnTo>
                      <a:pt x="25400" y="660400"/>
                    </a:ln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7620000" y="6046788"/>
          <a:ext cx="13033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13" imgW="1397000" imgH="215900" progId="Equation.3">
                  <p:embed/>
                </p:oleObj>
              </mc:Choice>
              <mc:Fallback>
                <p:oleObj name="Equation" r:id="rId13" imgW="1397000" imgH="2159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46788"/>
                        <a:ext cx="1303338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772400" y="4648200"/>
            <a:ext cx="407988" cy="592138"/>
            <a:chOff x="7029890" y="822266"/>
            <a:chExt cx="1314829" cy="1911273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7490335" y="1227068"/>
              <a:ext cx="276267" cy="640505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490335" y="1867573"/>
              <a:ext cx="276267" cy="8147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270346" y="1867573"/>
              <a:ext cx="219989" cy="8147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55" name="Group 75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3565370" y="2688865"/>
                <a:ext cx="245572" cy="1024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 90"/>
              <p:cNvSpPr/>
              <p:nvPr/>
            </p:nvSpPr>
            <p:spPr>
              <a:xfrm>
                <a:off x="3575602" y="2581263"/>
                <a:ext cx="230226" cy="12297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8156" name="Group 76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H="1">
                <a:off x="2854240" y="2673496"/>
                <a:ext cx="235340" cy="4099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>
                <a:off x="2838890" y="2576138"/>
                <a:ext cx="250690" cy="138351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H="1" flipV="1">
              <a:off x="7741024" y="1339797"/>
              <a:ext cx="235339" cy="32793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81477" y="1688232"/>
              <a:ext cx="230224" cy="33818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85693" y="1314175"/>
              <a:ext cx="414402" cy="24595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85693" y="1560129"/>
              <a:ext cx="168832" cy="28694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 rot="5052553">
              <a:off x="8201345" y="2031642"/>
              <a:ext cx="158844" cy="12790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8043755">
              <a:off x="7270187" y="1847164"/>
              <a:ext cx="204962" cy="112553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163" name="Group 83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134580" y="734008"/>
                <a:ext cx="348437" cy="399051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144594" y="748536"/>
                <a:ext cx="502159" cy="225106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116928" y="731332"/>
                <a:ext cx="307444" cy="21999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239000" y="4067175"/>
            <a:ext cx="15240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Minimal SOP is not necessarily unique!</a:t>
            </a:r>
            <a:endParaRPr lang="en-US" sz="2000" i="1" dirty="0">
              <a:solidFill>
                <a:srgbClr val="3366FF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6"/>
          <p:cNvGraphicFramePr>
            <a:graphicFrameLocks noChangeAspect="1"/>
          </p:cNvGraphicFramePr>
          <p:nvPr/>
        </p:nvGraphicFramePr>
        <p:xfrm>
          <a:off x="762000" y="2632075"/>
          <a:ext cx="41640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Document" r:id="rId4" imgW="4165600" imgH="1485900" progId="Word.Document.8">
                  <p:embed/>
                </p:oleObj>
              </mc:Choice>
              <mc:Fallback>
                <p:oleObj name="Document" r:id="rId4" imgW="4165600" imgH="14859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32075"/>
                        <a:ext cx="41640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Prime Implicants, Glitches &amp; Leniency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78188" y="3133725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68588" y="3590925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7099300" y="1600200"/>
          <a:ext cx="1206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Equation" r:id="rId6" imgW="812800" imgH="152400" progId="Equation.3">
                  <p:embed/>
                </p:oleObj>
              </mc:Choice>
              <mc:Fallback>
                <p:oleObj name="Equation" r:id="rId6" imgW="812800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600200"/>
                        <a:ext cx="1206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2" name="Group 131"/>
          <p:cNvGrpSpPr>
            <a:grpSpLocks/>
          </p:cNvGrpSpPr>
          <p:nvPr/>
        </p:nvGrpSpPr>
        <p:grpSpPr bwMode="auto">
          <a:xfrm>
            <a:off x="4267200" y="1219200"/>
            <a:ext cx="2762250" cy="1046163"/>
            <a:chOff x="1744663" y="1108075"/>
            <a:chExt cx="3457575" cy="1310104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744663" y="1364530"/>
              <a:ext cx="335823" cy="339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C</a:t>
              </a:r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auto">
            <a:xfrm>
              <a:off x="4355728" y="1537487"/>
              <a:ext cx="627927" cy="483089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>
              <a:off x="4115288" y="1899306"/>
              <a:ext cx="3417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 flipH="1">
              <a:off x="4985643" y="1780025"/>
              <a:ext cx="2165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2"/>
            <p:cNvSpPr>
              <a:spLocks noChangeAspect="1" noChangeShapeType="1"/>
            </p:cNvSpPr>
            <p:nvPr/>
          </p:nvSpPr>
          <p:spPr bwMode="auto">
            <a:xfrm>
              <a:off x="4115288" y="1658756"/>
              <a:ext cx="3477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4"/>
            <p:cNvSpPr>
              <a:spLocks noChangeAspect="1"/>
            </p:cNvSpPr>
            <p:nvPr/>
          </p:nvSpPr>
          <p:spPr bwMode="auto">
            <a:xfrm>
              <a:off x="2533547" y="1418206"/>
              <a:ext cx="248388" cy="246514"/>
            </a:xfrm>
            <a:custGeom>
              <a:avLst/>
              <a:gdLst>
                <a:gd name="T0" fmla="*/ 1 w 288"/>
                <a:gd name="T1" fmla="*/ 1 h 288"/>
                <a:gd name="T2" fmla="*/ 0 w 288"/>
                <a:gd name="T3" fmla="*/ 0 h 288"/>
                <a:gd name="T4" fmla="*/ 0 w 288"/>
                <a:gd name="T5" fmla="*/ 1 h 288"/>
                <a:gd name="T6" fmla="*/ 1 w 288"/>
                <a:gd name="T7" fmla="*/ 1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5"/>
            <p:cNvSpPr>
              <a:spLocks noChangeAspect="1" noChangeShapeType="1"/>
            </p:cNvSpPr>
            <p:nvPr/>
          </p:nvSpPr>
          <p:spPr bwMode="auto">
            <a:xfrm flipH="1">
              <a:off x="2287145" y="1541463"/>
              <a:ext cx="246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2781936" y="1541463"/>
              <a:ext cx="246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Oval 17"/>
            <p:cNvSpPr>
              <a:spLocks noChangeAspect="1" noChangeArrowheads="1"/>
            </p:cNvSpPr>
            <p:nvPr/>
          </p:nvSpPr>
          <p:spPr bwMode="auto">
            <a:xfrm>
              <a:off x="2781936" y="1479835"/>
              <a:ext cx="121214" cy="12325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9"/>
            <p:cNvSpPr>
              <a:spLocks noChangeAspect="1"/>
            </p:cNvSpPr>
            <p:nvPr/>
          </p:nvSpPr>
          <p:spPr bwMode="auto">
            <a:xfrm>
              <a:off x="3268779" y="1175668"/>
              <a:ext cx="606069" cy="483089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0"/>
            <p:cNvSpPr>
              <a:spLocks noChangeAspect="1" noChangeShapeType="1"/>
            </p:cNvSpPr>
            <p:nvPr/>
          </p:nvSpPr>
          <p:spPr bwMode="auto">
            <a:xfrm>
              <a:off x="3872861" y="1418206"/>
              <a:ext cx="2424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1"/>
            <p:cNvSpPr>
              <a:spLocks noChangeAspect="1" noChangeShapeType="1"/>
            </p:cNvSpPr>
            <p:nvPr/>
          </p:nvSpPr>
          <p:spPr bwMode="auto">
            <a:xfrm>
              <a:off x="3028337" y="1294949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2"/>
            <p:cNvSpPr>
              <a:spLocks noChangeAspect="1" noChangeShapeType="1"/>
            </p:cNvSpPr>
            <p:nvPr/>
          </p:nvSpPr>
          <p:spPr bwMode="auto">
            <a:xfrm>
              <a:off x="3028337" y="1537487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268779" y="1899306"/>
              <a:ext cx="606069" cy="4850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25"/>
            <p:cNvSpPr>
              <a:spLocks noChangeAspect="1" noChangeShapeType="1"/>
            </p:cNvSpPr>
            <p:nvPr/>
          </p:nvSpPr>
          <p:spPr bwMode="auto">
            <a:xfrm>
              <a:off x="3872861" y="2143833"/>
              <a:ext cx="2424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26"/>
            <p:cNvSpPr>
              <a:spLocks noChangeAspect="1" noChangeShapeType="1"/>
            </p:cNvSpPr>
            <p:nvPr/>
          </p:nvSpPr>
          <p:spPr bwMode="auto">
            <a:xfrm>
              <a:off x="3028337" y="2020576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>
              <a:off x="3028337" y="2263114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115288" y="1418206"/>
              <a:ext cx="0" cy="240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111314" y="1907258"/>
              <a:ext cx="0" cy="242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40797" y="1541463"/>
              <a:ext cx="0" cy="479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340797" y="2020576"/>
              <a:ext cx="6875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058627" y="1537487"/>
              <a:ext cx="228519" cy="3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058627" y="1294949"/>
              <a:ext cx="969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2058627" y="2257149"/>
              <a:ext cx="969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750625" y="1108075"/>
              <a:ext cx="325886" cy="33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A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750625" y="2080216"/>
              <a:ext cx="337809" cy="33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B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5257800" y="2860675"/>
            <a:ext cx="2225675" cy="1062038"/>
            <a:chOff x="5257800" y="3886200"/>
            <a:chExt cx="2225675" cy="1062038"/>
          </a:xfrm>
        </p:grpSpPr>
        <p:sp>
          <p:nvSpPr>
            <p:cNvPr id="42" name="Freeform 297"/>
            <p:cNvSpPr>
              <a:spLocks/>
            </p:cNvSpPr>
            <p:nvPr/>
          </p:nvSpPr>
          <p:spPr bwMode="auto">
            <a:xfrm>
              <a:off x="5445125" y="3960813"/>
              <a:ext cx="2035175" cy="1587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60000 65536"/>
                <a:gd name="T5" fmla="*/ 0 60000 65536"/>
                <a:gd name="T6" fmla="*/ 0 w 1282"/>
                <a:gd name="T7" fmla="*/ 0 h 1"/>
                <a:gd name="T8" fmla="*/ 1282 w 1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Freeform 298"/>
            <p:cNvSpPr>
              <a:spLocks/>
            </p:cNvSpPr>
            <p:nvPr/>
          </p:nvSpPr>
          <p:spPr bwMode="auto">
            <a:xfrm>
              <a:off x="5451475" y="4205288"/>
              <a:ext cx="2019300" cy="1587"/>
            </a:xfrm>
            <a:custGeom>
              <a:avLst/>
              <a:gdLst>
                <a:gd name="T0" fmla="*/ 0 w 1272"/>
                <a:gd name="T1" fmla="*/ 0 h 1"/>
                <a:gd name="T2" fmla="*/ 1272 w 1272"/>
                <a:gd name="T3" fmla="*/ 0 h 1"/>
                <a:gd name="T4" fmla="*/ 0 60000 65536"/>
                <a:gd name="T5" fmla="*/ 0 60000 65536"/>
                <a:gd name="T6" fmla="*/ 0 w 1272"/>
                <a:gd name="T7" fmla="*/ 0 h 1"/>
                <a:gd name="T8" fmla="*/ 1272 w 1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2" h="1">
                  <a:moveTo>
                    <a:pt x="0" y="0"/>
                  </a:moveTo>
                  <a:lnTo>
                    <a:pt x="127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299"/>
            <p:cNvSpPr>
              <a:spLocks/>
            </p:cNvSpPr>
            <p:nvPr/>
          </p:nvSpPr>
          <p:spPr bwMode="auto">
            <a:xfrm>
              <a:off x="5448300" y="4452938"/>
              <a:ext cx="2019300" cy="184150"/>
            </a:xfrm>
            <a:custGeom>
              <a:avLst/>
              <a:gdLst>
                <a:gd name="T0" fmla="*/ 0 w 1272"/>
                <a:gd name="T1" fmla="*/ 0 h 116"/>
                <a:gd name="T2" fmla="*/ 292 w 1272"/>
                <a:gd name="T3" fmla="*/ 0 h 116"/>
                <a:gd name="T4" fmla="*/ 292 w 1272"/>
                <a:gd name="T5" fmla="*/ 116 h 116"/>
                <a:gd name="T6" fmla="*/ 1272 w 1272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116"/>
                <a:gd name="T14" fmla="*/ 1272 w 1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116">
                  <a:moveTo>
                    <a:pt x="0" y="0"/>
                  </a:moveTo>
                  <a:lnTo>
                    <a:pt x="292" y="0"/>
                  </a:lnTo>
                  <a:lnTo>
                    <a:pt x="292" y="116"/>
                  </a:lnTo>
                  <a:lnTo>
                    <a:pt x="1272" y="11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300"/>
            <p:cNvSpPr>
              <a:spLocks/>
            </p:cNvSpPr>
            <p:nvPr/>
          </p:nvSpPr>
          <p:spPr bwMode="auto">
            <a:xfrm>
              <a:off x="5435600" y="4691063"/>
              <a:ext cx="2038350" cy="190500"/>
            </a:xfrm>
            <a:custGeom>
              <a:avLst/>
              <a:gdLst>
                <a:gd name="T0" fmla="*/ 0 w 1284"/>
                <a:gd name="T1" fmla="*/ 0 h 120"/>
                <a:gd name="T2" fmla="*/ 472 w 1284"/>
                <a:gd name="T3" fmla="*/ 0 h 120"/>
                <a:gd name="T4" fmla="*/ 472 w 1284"/>
                <a:gd name="T5" fmla="*/ 120 h 120"/>
                <a:gd name="T6" fmla="*/ 522 w 1284"/>
                <a:gd name="T7" fmla="*/ 120 h 120"/>
                <a:gd name="T8" fmla="*/ 522 w 1284"/>
                <a:gd name="T9" fmla="*/ 2 h 120"/>
                <a:gd name="T10" fmla="*/ 1284 w 1284"/>
                <a:gd name="T11" fmla="*/ 2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120"/>
                <a:gd name="T20" fmla="*/ 1284 w 128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120">
                  <a:moveTo>
                    <a:pt x="0" y="0"/>
                  </a:moveTo>
                  <a:lnTo>
                    <a:pt x="472" y="0"/>
                  </a:lnTo>
                  <a:lnTo>
                    <a:pt x="472" y="120"/>
                  </a:lnTo>
                  <a:lnTo>
                    <a:pt x="522" y="120"/>
                  </a:lnTo>
                  <a:lnTo>
                    <a:pt x="522" y="2"/>
                  </a:lnTo>
                  <a:lnTo>
                    <a:pt x="128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301"/>
            <p:cNvSpPr>
              <a:spLocks noChangeShapeType="1"/>
            </p:cNvSpPr>
            <p:nvPr/>
          </p:nvSpPr>
          <p:spPr bwMode="auto">
            <a:xfrm>
              <a:off x="5437188" y="39608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302"/>
            <p:cNvSpPr>
              <a:spLocks noChangeShapeType="1"/>
            </p:cNvSpPr>
            <p:nvPr/>
          </p:nvSpPr>
          <p:spPr bwMode="auto">
            <a:xfrm>
              <a:off x="5437188" y="41449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303"/>
            <p:cNvSpPr>
              <a:spLocks noChangeShapeType="1"/>
            </p:cNvSpPr>
            <p:nvPr/>
          </p:nvSpPr>
          <p:spPr bwMode="auto">
            <a:xfrm>
              <a:off x="5437188" y="42084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304"/>
            <p:cNvSpPr>
              <a:spLocks noChangeShapeType="1"/>
            </p:cNvSpPr>
            <p:nvPr/>
          </p:nvSpPr>
          <p:spPr bwMode="auto">
            <a:xfrm>
              <a:off x="5437188" y="43926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305"/>
            <p:cNvSpPr>
              <a:spLocks noChangeShapeType="1"/>
            </p:cNvSpPr>
            <p:nvPr/>
          </p:nvSpPr>
          <p:spPr bwMode="auto">
            <a:xfrm>
              <a:off x="5437188" y="445135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306"/>
            <p:cNvSpPr>
              <a:spLocks noChangeShapeType="1"/>
            </p:cNvSpPr>
            <p:nvPr/>
          </p:nvSpPr>
          <p:spPr bwMode="auto">
            <a:xfrm>
              <a:off x="5437188" y="463550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307"/>
            <p:cNvSpPr>
              <a:spLocks noChangeShapeType="1"/>
            </p:cNvSpPr>
            <p:nvPr/>
          </p:nvSpPr>
          <p:spPr bwMode="auto">
            <a:xfrm>
              <a:off x="5437188" y="46910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308"/>
            <p:cNvSpPr>
              <a:spLocks noChangeShapeType="1"/>
            </p:cNvSpPr>
            <p:nvPr/>
          </p:nvSpPr>
          <p:spPr bwMode="auto">
            <a:xfrm>
              <a:off x="5437188" y="48752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Text Box 309"/>
            <p:cNvSpPr txBox="1">
              <a:spLocks noChangeArrowheads="1"/>
            </p:cNvSpPr>
            <p:nvPr/>
          </p:nvSpPr>
          <p:spPr bwMode="auto">
            <a:xfrm>
              <a:off x="5257800" y="3886200"/>
              <a:ext cx="3317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A</a:t>
              </a:r>
            </a:p>
          </p:txBody>
        </p:sp>
        <p:sp>
          <p:nvSpPr>
            <p:cNvPr id="55" name="Text Box 310"/>
            <p:cNvSpPr txBox="1">
              <a:spLocks noChangeArrowheads="1"/>
            </p:cNvSpPr>
            <p:nvPr/>
          </p:nvSpPr>
          <p:spPr bwMode="auto">
            <a:xfrm>
              <a:off x="5257800" y="4160838"/>
              <a:ext cx="336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56" name="Text Box 311"/>
            <p:cNvSpPr txBox="1">
              <a:spLocks noChangeArrowheads="1"/>
            </p:cNvSpPr>
            <p:nvPr/>
          </p:nvSpPr>
          <p:spPr bwMode="auto">
            <a:xfrm>
              <a:off x="5257800" y="4392613"/>
              <a:ext cx="336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</a:p>
          </p:txBody>
        </p:sp>
        <p:sp>
          <p:nvSpPr>
            <p:cNvPr id="57" name="Text Box 312"/>
            <p:cNvSpPr txBox="1">
              <a:spLocks noChangeArrowheads="1"/>
            </p:cNvSpPr>
            <p:nvPr/>
          </p:nvSpPr>
          <p:spPr bwMode="auto">
            <a:xfrm>
              <a:off x="5283200" y="4597400"/>
              <a:ext cx="2587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Y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1193800"/>
            <a:ext cx="3581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This circuit produces a glitch on Y when A=1, B=1, C: 1→0</a:t>
            </a:r>
          </a:p>
        </p:txBody>
      </p:sp>
      <p:sp>
        <p:nvSpPr>
          <p:cNvPr id="85" name="Down Arrow 84"/>
          <p:cNvSpPr>
            <a:spLocks noChangeArrowheads="1"/>
          </p:cNvSpPr>
          <p:nvPr/>
        </p:nvSpPr>
        <p:spPr bwMode="auto">
          <a:xfrm flipV="1">
            <a:off x="3276600" y="3316288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000" y="4191000"/>
            <a:ext cx="8458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To make the circuit lenient, include product terms for ALL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3352800" y="3011488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88" name="Group 294"/>
          <p:cNvGrpSpPr>
            <a:grpSpLocks/>
          </p:cNvGrpSpPr>
          <p:nvPr/>
        </p:nvGrpSpPr>
        <p:grpSpPr bwMode="auto">
          <a:xfrm>
            <a:off x="2320925" y="4876800"/>
            <a:ext cx="4502150" cy="1582738"/>
            <a:chOff x="1724" y="2844"/>
            <a:chExt cx="3432" cy="1207"/>
          </a:xfrm>
        </p:grpSpPr>
        <p:graphicFrame>
          <p:nvGraphicFramePr>
            <p:cNvPr id="50192" name="Object 6"/>
            <p:cNvGraphicFramePr>
              <a:graphicFrameLocks noChangeAspect="1"/>
            </p:cNvGraphicFramePr>
            <p:nvPr/>
          </p:nvGraphicFramePr>
          <p:xfrm>
            <a:off x="3936" y="3312"/>
            <a:ext cx="12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" name="Equation" r:id="rId8" imgW="1130300" imgH="203200" progId="Equation.3">
                    <p:embed/>
                  </p:oleObj>
                </mc:Choice>
                <mc:Fallback>
                  <p:oleObj name="Equation" r:id="rId8" imgW="1130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312"/>
                          <a:ext cx="12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Freeform 44"/>
            <p:cNvSpPr>
              <a:spLocks noChangeAspect="1"/>
            </p:cNvSpPr>
            <p:nvPr/>
          </p:nvSpPr>
          <p:spPr bwMode="auto">
            <a:xfrm>
              <a:off x="3377" y="3306"/>
              <a:ext cx="395" cy="305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45"/>
            <p:cNvSpPr>
              <a:spLocks noChangeAspect="1" noChangeShapeType="1"/>
            </p:cNvSpPr>
            <p:nvPr/>
          </p:nvSpPr>
          <p:spPr bwMode="auto">
            <a:xfrm>
              <a:off x="3225" y="3535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46"/>
            <p:cNvSpPr>
              <a:spLocks noChangeAspect="1" noChangeShapeType="1"/>
            </p:cNvSpPr>
            <p:nvPr/>
          </p:nvSpPr>
          <p:spPr bwMode="auto">
            <a:xfrm flipH="1">
              <a:off x="3774" y="34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47"/>
            <p:cNvSpPr>
              <a:spLocks noChangeAspect="1" noChangeShapeType="1"/>
            </p:cNvSpPr>
            <p:nvPr/>
          </p:nvSpPr>
          <p:spPr bwMode="auto">
            <a:xfrm>
              <a:off x="3225" y="3383"/>
              <a:ext cx="2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>
              <a:off x="2108" y="3118"/>
              <a:ext cx="0" cy="6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198" name="Group 49"/>
            <p:cNvGrpSpPr>
              <a:grpSpLocks noChangeAspect="1"/>
            </p:cNvGrpSpPr>
            <p:nvPr/>
          </p:nvGrpSpPr>
          <p:grpSpPr bwMode="auto">
            <a:xfrm>
              <a:off x="2074" y="3034"/>
              <a:ext cx="466" cy="156"/>
              <a:chOff x="7920" y="4176"/>
              <a:chExt cx="864" cy="288"/>
            </a:xfrm>
          </p:grpSpPr>
          <p:sp>
            <p:nvSpPr>
              <p:cNvPr id="128" name="Freeform 50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1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8496" y="4321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Oval 53"/>
              <p:cNvSpPr>
                <a:spLocks noChangeAspect="1" noChangeArrowheads="1"/>
              </p:cNvSpPr>
              <p:nvPr/>
            </p:nvSpPr>
            <p:spPr bwMode="auto">
              <a:xfrm>
                <a:off x="8496" y="4248"/>
                <a:ext cx="144" cy="1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199" name="Group 54"/>
            <p:cNvGrpSpPr>
              <a:grpSpLocks noChangeAspect="1"/>
            </p:cNvGrpSpPr>
            <p:nvPr/>
          </p:nvGrpSpPr>
          <p:grpSpPr bwMode="auto">
            <a:xfrm>
              <a:off x="2540" y="2886"/>
              <a:ext cx="685" cy="305"/>
              <a:chOff x="2304" y="7200"/>
              <a:chExt cx="1296" cy="576"/>
            </a:xfrm>
          </p:grpSpPr>
          <p:sp>
            <p:nvSpPr>
              <p:cNvPr id="124" name="Freeform 55"/>
              <p:cNvSpPr>
                <a:spLocks noChangeAspect="1"/>
              </p:cNvSpPr>
              <p:nvPr/>
            </p:nvSpPr>
            <p:spPr bwMode="auto">
              <a:xfrm>
                <a:off x="2592" y="7201"/>
                <a:ext cx="724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" name="Line 56"/>
              <p:cNvSpPr>
                <a:spLocks noChangeAspect="1" noChangeShapeType="1"/>
              </p:cNvSpPr>
              <p:nvPr/>
            </p:nvSpPr>
            <p:spPr bwMode="auto">
              <a:xfrm>
                <a:off x="3311" y="748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Line 57"/>
              <p:cNvSpPr>
                <a:spLocks noChangeAspect="1" noChangeShapeType="1"/>
              </p:cNvSpPr>
              <p:nvPr/>
            </p:nvSpPr>
            <p:spPr bwMode="auto">
              <a:xfrm>
                <a:off x="2303" y="7345"/>
                <a:ext cx="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58"/>
              <p:cNvSpPr>
                <a:spLocks noChangeAspect="1" noChangeShapeType="1"/>
              </p:cNvSpPr>
              <p:nvPr/>
            </p:nvSpPr>
            <p:spPr bwMode="auto">
              <a:xfrm>
                <a:off x="2303" y="7633"/>
                <a:ext cx="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7" name="Line 59"/>
            <p:cNvSpPr>
              <a:spLocks noChangeShapeType="1"/>
            </p:cNvSpPr>
            <p:nvPr/>
          </p:nvSpPr>
          <p:spPr bwMode="auto">
            <a:xfrm>
              <a:off x="3229" y="3039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>
              <a:off x="1930" y="311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" name="Line 61"/>
            <p:cNvSpPr>
              <a:spLocks noChangeShapeType="1"/>
            </p:cNvSpPr>
            <p:nvPr/>
          </p:nvSpPr>
          <p:spPr bwMode="auto">
            <a:xfrm flipH="1">
              <a:off x="1930" y="2961"/>
              <a:ext cx="6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724" y="2844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A</a:t>
              </a: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1724" y="3006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C</a:t>
              </a:r>
            </a:p>
          </p:txBody>
        </p:sp>
        <p:sp>
          <p:nvSpPr>
            <p:cNvPr id="102" name="Text Box 64"/>
            <p:cNvSpPr txBox="1">
              <a:spLocks noChangeArrowheads="1"/>
            </p:cNvSpPr>
            <p:nvPr/>
          </p:nvSpPr>
          <p:spPr bwMode="auto">
            <a:xfrm>
              <a:off x="1724" y="3838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B</a:t>
              </a:r>
            </a:p>
          </p:txBody>
        </p:sp>
        <p:grpSp>
          <p:nvGrpSpPr>
            <p:cNvPr id="50206" name="Group 66"/>
            <p:cNvGrpSpPr>
              <a:grpSpLocks/>
            </p:cNvGrpSpPr>
            <p:nvPr/>
          </p:nvGrpSpPr>
          <p:grpSpPr bwMode="auto">
            <a:xfrm>
              <a:off x="1930" y="3454"/>
              <a:ext cx="1520" cy="584"/>
              <a:chOff x="1964" y="3496"/>
              <a:chExt cx="1520" cy="584"/>
            </a:xfrm>
          </p:grpSpPr>
          <p:grpSp>
            <p:nvGrpSpPr>
              <p:cNvPr id="50217" name="Group 67"/>
              <p:cNvGrpSpPr>
                <a:grpSpLocks noChangeAspect="1"/>
              </p:cNvGrpSpPr>
              <p:nvPr/>
            </p:nvGrpSpPr>
            <p:grpSpPr bwMode="auto">
              <a:xfrm>
                <a:off x="2574" y="3775"/>
                <a:ext cx="685" cy="305"/>
                <a:chOff x="2304" y="7200"/>
                <a:chExt cx="1296" cy="576"/>
              </a:xfrm>
            </p:grpSpPr>
            <p:sp>
              <p:nvSpPr>
                <p:cNvPr id="120" name="Freeform 68"/>
                <p:cNvSpPr>
                  <a:spLocks noChangeAspect="1"/>
                </p:cNvSpPr>
                <p:nvPr/>
              </p:nvSpPr>
              <p:spPr bwMode="auto">
                <a:xfrm>
                  <a:off x="2592" y="7199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1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311" y="748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2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343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3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631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6" name="Line 72"/>
              <p:cNvSpPr>
                <a:spLocks noChangeShapeType="1"/>
              </p:cNvSpPr>
              <p:nvPr/>
            </p:nvSpPr>
            <p:spPr bwMode="auto">
              <a:xfrm>
                <a:off x="3256" y="3577"/>
                <a:ext cx="0" cy="3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73"/>
              <p:cNvSpPr>
                <a:spLocks noChangeShapeType="1"/>
              </p:cNvSpPr>
              <p:nvPr/>
            </p:nvSpPr>
            <p:spPr bwMode="auto">
              <a:xfrm flipH="1">
                <a:off x="2142" y="3851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74"/>
              <p:cNvSpPr>
                <a:spLocks noChangeShapeType="1"/>
              </p:cNvSpPr>
              <p:nvPr/>
            </p:nvSpPr>
            <p:spPr bwMode="auto">
              <a:xfrm flipH="1">
                <a:off x="1964" y="4000"/>
                <a:ext cx="6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75"/>
              <p:cNvSpPr>
                <a:spLocks noChangeShapeType="1"/>
              </p:cNvSpPr>
              <p:nvPr/>
            </p:nvSpPr>
            <p:spPr bwMode="auto">
              <a:xfrm flipH="1">
                <a:off x="3256" y="3496"/>
                <a:ext cx="2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07" name="Group 76"/>
            <p:cNvGrpSpPr>
              <a:grpSpLocks/>
            </p:cNvGrpSpPr>
            <p:nvPr/>
          </p:nvGrpSpPr>
          <p:grpSpPr bwMode="auto">
            <a:xfrm>
              <a:off x="2022" y="2962"/>
              <a:ext cx="1208" cy="1001"/>
              <a:chOff x="2056" y="3004"/>
              <a:chExt cx="1208" cy="1001"/>
            </a:xfrm>
          </p:grpSpPr>
          <p:grpSp>
            <p:nvGrpSpPr>
              <p:cNvPr id="50208" name="Group 77"/>
              <p:cNvGrpSpPr>
                <a:grpSpLocks noChangeAspect="1"/>
              </p:cNvGrpSpPr>
              <p:nvPr/>
            </p:nvGrpSpPr>
            <p:grpSpPr bwMode="auto">
              <a:xfrm>
                <a:off x="2579" y="3343"/>
                <a:ext cx="685" cy="305"/>
                <a:chOff x="2304" y="7200"/>
                <a:chExt cx="1296" cy="576"/>
              </a:xfrm>
            </p:grpSpPr>
            <p:sp>
              <p:nvSpPr>
                <p:cNvPr id="111" name="Freeform 78"/>
                <p:cNvSpPr>
                  <a:spLocks noChangeAspect="1"/>
                </p:cNvSpPr>
                <p:nvPr/>
              </p:nvSpPr>
              <p:spPr bwMode="auto">
                <a:xfrm>
                  <a:off x="2592" y="7199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2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308" y="748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3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343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4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631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7" name="Line 82"/>
              <p:cNvSpPr>
                <a:spLocks noChangeShapeType="1"/>
              </p:cNvSpPr>
              <p:nvPr/>
            </p:nvSpPr>
            <p:spPr bwMode="auto">
              <a:xfrm flipH="1">
                <a:off x="2056" y="3570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 flipH="1">
                <a:off x="2058" y="3416"/>
                <a:ext cx="5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Line 84"/>
              <p:cNvSpPr>
                <a:spLocks noChangeShapeType="1"/>
              </p:cNvSpPr>
              <p:nvPr/>
            </p:nvSpPr>
            <p:spPr bwMode="auto">
              <a:xfrm>
                <a:off x="2056" y="3570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85"/>
              <p:cNvSpPr>
                <a:spLocks noChangeShapeType="1"/>
              </p:cNvSpPr>
              <p:nvPr/>
            </p:nvSpPr>
            <p:spPr bwMode="auto">
              <a:xfrm>
                <a:off x="2058" y="3002"/>
                <a:ext cx="0" cy="4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3200400" y="3352800"/>
            <a:ext cx="2940050" cy="717550"/>
            <a:chOff x="3200400" y="3352800"/>
            <a:chExt cx="2940050" cy="716859"/>
          </a:xfrm>
        </p:grpSpPr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3200400" y="3352800"/>
              <a:ext cx="685800" cy="3045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848100" y="3574836"/>
              <a:ext cx="2292350" cy="494823"/>
            </a:xfrm>
            <a:custGeom>
              <a:avLst/>
              <a:gdLst>
                <a:gd name="connsiteX0" fmla="*/ 0 w 2292350"/>
                <a:gd name="connsiteY0" fmla="*/ 0 h 494609"/>
                <a:gd name="connsiteX1" fmla="*/ 1181100 w 2292350"/>
                <a:gd name="connsiteY1" fmla="*/ 488950 h 494609"/>
                <a:gd name="connsiteX2" fmla="*/ 2292350 w 2292350"/>
                <a:gd name="connsiteY2" fmla="*/ 279400 h 49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2350" h="494609">
                  <a:moveTo>
                    <a:pt x="0" y="0"/>
                  </a:moveTo>
                  <a:cubicBezTo>
                    <a:pt x="399521" y="221191"/>
                    <a:pt x="799042" y="442383"/>
                    <a:pt x="1181100" y="488950"/>
                  </a:cubicBezTo>
                  <a:cubicBezTo>
                    <a:pt x="1563158" y="535517"/>
                    <a:pt x="2292350" y="279400"/>
                    <a:pt x="2292350" y="27940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 descr="mux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023938"/>
            <a:ext cx="14970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52"/>
          <p:cNvSpPr txBox="1">
            <a:spLocks noChangeArrowheads="1"/>
          </p:cNvSpPr>
          <p:nvPr/>
        </p:nvSpPr>
        <p:spPr bwMode="auto">
          <a:xfrm>
            <a:off x="2106613" y="176847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smtClean="0">
                <a:latin typeface="+mj-lt"/>
              </a:rPr>
              <a:t>D</a:t>
            </a:r>
            <a:r>
              <a:rPr lang="en-US" sz="1800" b="0" baseline="-25000" dirty="0" smtClean="0">
                <a:latin typeface="+mj-lt"/>
              </a:rPr>
              <a:t>0</a:t>
            </a:r>
          </a:p>
        </p:txBody>
      </p:sp>
      <p:sp>
        <p:nvSpPr>
          <p:cNvPr id="49160" name="Text Box 53"/>
          <p:cNvSpPr txBox="1">
            <a:spLocks noChangeArrowheads="1"/>
          </p:cNvSpPr>
          <p:nvPr/>
        </p:nvSpPr>
        <p:spPr bwMode="auto">
          <a:xfrm>
            <a:off x="2098675" y="118268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smtClean="0">
                <a:latin typeface="+mj-lt"/>
              </a:rPr>
              <a:t>D</a:t>
            </a:r>
            <a:r>
              <a:rPr lang="en-US" sz="1800" b="0" baseline="-25000" dirty="0" smtClean="0">
                <a:latin typeface="+mj-lt"/>
              </a:rPr>
              <a:t>1</a:t>
            </a:r>
          </a:p>
        </p:txBody>
      </p:sp>
      <p:sp>
        <p:nvSpPr>
          <p:cNvPr id="49161" name="Text Box 54"/>
          <p:cNvSpPr txBox="1">
            <a:spLocks noChangeArrowheads="1"/>
          </p:cNvSpPr>
          <p:nvPr/>
        </p:nvSpPr>
        <p:spPr bwMode="auto">
          <a:xfrm>
            <a:off x="2965450" y="249555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smtClean="0">
                <a:latin typeface="+mj-lt"/>
              </a:rPr>
              <a:t>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81600" y="3581400"/>
            <a:ext cx="3352800" cy="3124200"/>
            <a:chOff x="5181600" y="3581400"/>
            <a:chExt cx="3352800" cy="3124200"/>
          </a:xfrm>
        </p:grpSpPr>
        <p:pic>
          <p:nvPicPr>
            <p:cNvPr id="51215" name="Picture 3" descr="mux4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194328"/>
              <a:ext cx="2438400" cy="251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105"/>
            <p:cNvSpPr txBox="1">
              <a:spLocks noChangeArrowheads="1"/>
            </p:cNvSpPr>
            <p:nvPr/>
          </p:nvSpPr>
          <p:spPr bwMode="auto">
            <a:xfrm>
              <a:off x="5181600" y="3581400"/>
              <a:ext cx="3352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… and implemented as a tree of smaller MUXes: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400" y="3581400"/>
            <a:ext cx="3581400" cy="3048000"/>
            <a:chOff x="533400" y="3581400"/>
            <a:chExt cx="3581400" cy="3048000"/>
          </a:xfrm>
        </p:grpSpPr>
        <p:pic>
          <p:nvPicPr>
            <p:cNvPr id="51213" name="Picture 2" descr="mux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627" y="4419600"/>
              <a:ext cx="170757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Text Box 128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35814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MUXes can be generalized to 2</a:t>
              </a:r>
              <a:r>
                <a:rPr lang="en-US" altLang="x-none" sz="2000" baseline="30000">
                  <a:latin typeface="Bookman Old Style" charset="0"/>
                </a:rPr>
                <a:t>k</a:t>
              </a:r>
              <a:r>
                <a:rPr lang="en-US" altLang="x-none" sz="2000">
                  <a:latin typeface="Bookman Old Style" charset="0"/>
                </a:rPr>
                <a:t> data inputs and k select inputs …</a:t>
              </a:r>
            </a:p>
          </p:txBody>
        </p:sp>
      </p:grpSp>
      <p:sp>
        <p:nvSpPr>
          <p:cNvPr id="49168" name="Text Box 129"/>
          <p:cNvSpPr txBox="1">
            <a:spLocks noChangeArrowheads="1"/>
          </p:cNvSpPr>
          <p:nvPr/>
        </p:nvSpPr>
        <p:spPr bwMode="auto">
          <a:xfrm>
            <a:off x="1600200" y="2819400"/>
            <a:ext cx="3122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 smtClean="0">
                <a:latin typeface="+mj-lt"/>
              </a:rPr>
              <a:t>2-input Multiplexer</a:t>
            </a:r>
          </a:p>
        </p:txBody>
      </p:sp>
      <p:sp>
        <p:nvSpPr>
          <p:cNvPr id="49169" name="Text Box 130"/>
          <p:cNvSpPr txBox="1">
            <a:spLocks noChangeArrowheads="1"/>
          </p:cNvSpPr>
          <p:nvPr/>
        </p:nvSpPr>
        <p:spPr bwMode="auto">
          <a:xfrm>
            <a:off x="3797300" y="14636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smtClean="0">
                <a:latin typeface="+mj-lt"/>
              </a:rPr>
              <a:t>Y</a:t>
            </a:r>
            <a:endParaRPr lang="en-US" sz="1800" b="0" baseline="-25000" dirty="0" smtClean="0">
              <a:latin typeface="+mj-lt"/>
            </a:endParaRPr>
          </a:p>
        </p:txBody>
      </p:sp>
      <p:grpSp>
        <p:nvGrpSpPr>
          <p:cNvPr id="51209" name="Group 134"/>
          <p:cNvGrpSpPr>
            <a:grpSpLocks/>
          </p:cNvGrpSpPr>
          <p:nvPr/>
        </p:nvGrpSpPr>
        <p:grpSpPr bwMode="auto">
          <a:xfrm>
            <a:off x="5848350" y="990600"/>
            <a:ext cx="1671638" cy="2420938"/>
            <a:chOff x="3634" y="1754"/>
            <a:chExt cx="1700" cy="2461"/>
          </a:xfrm>
        </p:grpSpPr>
        <p:graphicFrame>
          <p:nvGraphicFramePr>
            <p:cNvPr id="51211" name="Object 2"/>
            <p:cNvGraphicFramePr>
              <a:graphicFrameLocks noChangeAspect="1"/>
            </p:cNvGraphicFramePr>
            <p:nvPr/>
          </p:nvGraphicFramePr>
          <p:xfrm>
            <a:off x="3731" y="2219"/>
            <a:ext cx="1472" cy="1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" name="Document" r:id="rId7" imgW="1981200" imgH="2692400" progId="Word.Document.8">
                    <p:embed/>
                  </p:oleObj>
                </mc:Choice>
                <mc:Fallback>
                  <p:oleObj name="Document" r:id="rId7" imgW="1981200" imgH="269240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219"/>
                          <a:ext cx="1472" cy="19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Text Box 136"/>
            <p:cNvSpPr txBox="1">
              <a:spLocks noChangeArrowheads="1"/>
            </p:cNvSpPr>
            <p:nvPr/>
          </p:nvSpPr>
          <p:spPr bwMode="auto">
            <a:xfrm>
              <a:off x="3634" y="1754"/>
              <a:ext cx="17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 dirty="0" smtClean="0">
                  <a:latin typeface="+mj-lt"/>
                </a:rPr>
                <a:t>Truth Table</a:t>
              </a:r>
            </a:p>
          </p:txBody>
        </p:sp>
      </p:grpSp>
      <p:sp>
        <p:nvSpPr>
          <p:cNvPr id="51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We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ve Been Designing a 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3175" indent="-3175">
              <a:lnSpc>
                <a:spcPct val="85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Consider implementing some arbitrary Boolean function, F(A,B,C) ... using a MULTIPLEXER as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only circuit element: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219200" y="2984500"/>
          <a:ext cx="22098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Document" r:id="rId4" imgW="1943100" imgH="2870200" progId="Word.Document.8">
                  <p:embed/>
                </p:oleObj>
              </mc:Choice>
              <mc:Fallback>
                <p:oleObj name="Document" r:id="rId4" imgW="1943100" imgH="2870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84500"/>
                        <a:ext cx="2209800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295400" y="2209800"/>
            <a:ext cx="197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smtClean="0">
                <a:latin typeface="+mj-lt"/>
              </a:rPr>
              <a:t>Full-Adder</a:t>
            </a:r>
            <a:br>
              <a:rPr lang="en-US" sz="1800" b="0" dirty="0" smtClean="0">
                <a:latin typeface="+mj-lt"/>
              </a:rPr>
            </a:br>
            <a:r>
              <a:rPr lang="en-US" sz="1800" b="0" dirty="0" smtClean="0">
                <a:latin typeface="+mj-lt"/>
              </a:rPr>
              <a:t>Carry Out Logic</a:t>
            </a:r>
          </a:p>
        </p:txBody>
      </p:sp>
      <p:grpSp>
        <p:nvGrpSpPr>
          <p:cNvPr id="53252" name="Group 6"/>
          <p:cNvGrpSpPr>
            <a:grpSpLocks/>
          </p:cNvGrpSpPr>
          <p:nvPr/>
        </p:nvGrpSpPr>
        <p:grpSpPr bwMode="auto">
          <a:xfrm>
            <a:off x="5543550" y="2514600"/>
            <a:ext cx="3111500" cy="3521075"/>
            <a:chOff x="1569" y="1800"/>
            <a:chExt cx="1960" cy="2338"/>
          </a:xfrm>
        </p:grpSpPr>
        <p:sp>
          <p:nvSpPr>
            <p:cNvPr id="51217" name="Freeform 7"/>
            <p:cNvSpPr>
              <a:spLocks/>
            </p:cNvSpPr>
            <p:nvPr/>
          </p:nvSpPr>
          <p:spPr bwMode="auto">
            <a:xfrm>
              <a:off x="1680" y="3792"/>
              <a:ext cx="960" cy="336"/>
            </a:xfrm>
            <a:custGeom>
              <a:avLst/>
              <a:gdLst>
                <a:gd name="T0" fmla="*/ 0 w 960"/>
                <a:gd name="T1" fmla="*/ 336 h 336"/>
                <a:gd name="T2" fmla="*/ 960 w 960"/>
                <a:gd name="T3" fmla="*/ 336 h 336"/>
                <a:gd name="T4" fmla="*/ 960 w 960"/>
                <a:gd name="T5" fmla="*/ 0 h 336"/>
                <a:gd name="T6" fmla="*/ 0 60000 65536"/>
                <a:gd name="T7" fmla="*/ 0 60000 65536"/>
                <a:gd name="T8" fmla="*/ 0 60000 65536"/>
                <a:gd name="T9" fmla="*/ 0 w 960"/>
                <a:gd name="T10" fmla="*/ 0 h 336"/>
                <a:gd name="T11" fmla="*/ 960 w 96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36">
                  <a:moveTo>
                    <a:pt x="0" y="336"/>
                  </a:moveTo>
                  <a:lnTo>
                    <a:pt x="960" y="336"/>
                  </a:lnTo>
                  <a:lnTo>
                    <a:pt x="96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8" name="Line 8"/>
            <p:cNvSpPr>
              <a:spLocks noChangeShapeType="1"/>
            </p:cNvSpPr>
            <p:nvPr/>
          </p:nvSpPr>
          <p:spPr bwMode="auto">
            <a:xfrm>
              <a:off x="1944" y="206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9" name="Line 9"/>
            <p:cNvSpPr>
              <a:spLocks noChangeShapeType="1"/>
            </p:cNvSpPr>
            <p:nvPr/>
          </p:nvSpPr>
          <p:spPr bwMode="auto">
            <a:xfrm>
              <a:off x="1944" y="230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0" name="Line 10"/>
            <p:cNvSpPr>
              <a:spLocks noChangeShapeType="1"/>
            </p:cNvSpPr>
            <p:nvPr/>
          </p:nvSpPr>
          <p:spPr bwMode="auto">
            <a:xfrm>
              <a:off x="1944" y="254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1" name="Line 11"/>
            <p:cNvSpPr>
              <a:spLocks noChangeShapeType="1"/>
            </p:cNvSpPr>
            <p:nvPr/>
          </p:nvSpPr>
          <p:spPr bwMode="auto">
            <a:xfrm>
              <a:off x="1944" y="2783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2" name="Line 12"/>
            <p:cNvSpPr>
              <a:spLocks noChangeShapeType="1"/>
            </p:cNvSpPr>
            <p:nvPr/>
          </p:nvSpPr>
          <p:spPr bwMode="auto">
            <a:xfrm>
              <a:off x="1944" y="3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3" name="Line 13"/>
            <p:cNvSpPr>
              <a:spLocks noChangeShapeType="1"/>
            </p:cNvSpPr>
            <p:nvPr/>
          </p:nvSpPr>
          <p:spPr bwMode="auto">
            <a:xfrm>
              <a:off x="1944" y="326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4" name="Line 14"/>
            <p:cNvSpPr>
              <a:spLocks noChangeShapeType="1"/>
            </p:cNvSpPr>
            <p:nvPr/>
          </p:nvSpPr>
          <p:spPr bwMode="auto">
            <a:xfrm>
              <a:off x="1944" y="350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5" name="Line 15"/>
            <p:cNvSpPr>
              <a:spLocks noChangeShapeType="1"/>
            </p:cNvSpPr>
            <p:nvPr/>
          </p:nvSpPr>
          <p:spPr bwMode="auto">
            <a:xfrm>
              <a:off x="1944" y="374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6" name="AutoShape 16"/>
            <p:cNvSpPr>
              <a:spLocks noChangeArrowheads="1"/>
            </p:cNvSpPr>
            <p:nvPr/>
          </p:nvSpPr>
          <p:spPr bwMode="auto">
            <a:xfrm rot="-5400000">
              <a:off x="1538" y="2614"/>
              <a:ext cx="2184" cy="5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12 w 21600"/>
                <a:gd name="T13" fmla="*/ 3419 h 21600"/>
                <a:gd name="T14" fmla="*/ 18188 w 21600"/>
                <a:gd name="T15" fmla="*/ 1818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23" y="21600"/>
                  </a:lnTo>
                  <a:lnTo>
                    <a:pt x="1837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7" name="Line 17"/>
            <p:cNvSpPr>
              <a:spLocks noChangeShapeType="1"/>
            </p:cNvSpPr>
            <p:nvPr/>
          </p:nvSpPr>
          <p:spPr bwMode="auto">
            <a:xfrm>
              <a:off x="2908" y="2880"/>
              <a:ext cx="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8" name="Text Box 18"/>
            <p:cNvSpPr txBox="1">
              <a:spLocks noChangeArrowheads="1"/>
            </p:cNvSpPr>
            <p:nvPr/>
          </p:nvSpPr>
          <p:spPr bwMode="auto">
            <a:xfrm>
              <a:off x="2340" y="1931"/>
              <a:ext cx="2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2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3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4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5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6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7</a:t>
              </a:r>
            </a:p>
          </p:txBody>
        </p:sp>
        <p:sp>
          <p:nvSpPr>
            <p:cNvPr id="51229" name="Text Box 19"/>
            <p:cNvSpPr txBox="1">
              <a:spLocks noChangeArrowheads="1"/>
            </p:cNvSpPr>
            <p:nvPr/>
          </p:nvSpPr>
          <p:spPr bwMode="auto">
            <a:xfrm>
              <a:off x="1569" y="3831"/>
              <a:ext cx="8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A,B,C</a:t>
              </a:r>
              <a:r>
                <a:rPr lang="en-US" sz="2400" b="0" baseline="-25000" smtClean="0">
                  <a:latin typeface="+mj-lt"/>
                </a:rPr>
                <a:t>in</a:t>
              </a:r>
            </a:p>
          </p:txBody>
        </p:sp>
        <p:sp>
          <p:nvSpPr>
            <p:cNvPr id="51230" name="Text Box 20"/>
            <p:cNvSpPr txBox="1">
              <a:spLocks noChangeArrowheads="1"/>
            </p:cNvSpPr>
            <p:nvPr/>
          </p:nvSpPr>
          <p:spPr bwMode="auto">
            <a:xfrm>
              <a:off x="3044" y="2603"/>
              <a:ext cx="4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C</a:t>
              </a:r>
              <a:r>
                <a:rPr lang="en-US" sz="2400" b="0" baseline="-25000" smtClean="0">
                  <a:latin typeface="+mj-lt"/>
                </a:rPr>
                <a:t>out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76600" y="2606675"/>
            <a:ext cx="2895600" cy="3365500"/>
            <a:chOff x="2064" y="1786"/>
            <a:chExt cx="1824" cy="2120"/>
          </a:xfrm>
        </p:grpSpPr>
        <p:sp>
          <p:nvSpPr>
            <p:cNvPr id="51207" name="Text Box 22"/>
            <p:cNvSpPr txBox="1">
              <a:spLocks noChangeArrowheads="1"/>
            </p:cNvSpPr>
            <p:nvPr/>
          </p:nvSpPr>
          <p:spPr bwMode="auto">
            <a:xfrm>
              <a:off x="3644" y="1786"/>
              <a:ext cx="244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1</a:t>
              </a:r>
            </a:p>
          </p:txBody>
        </p:sp>
        <p:grpSp>
          <p:nvGrpSpPr>
            <p:cNvPr id="53256" name="Group 23"/>
            <p:cNvGrpSpPr>
              <a:grpSpLocks/>
            </p:cNvGrpSpPr>
            <p:nvPr/>
          </p:nvGrpSpPr>
          <p:grpSpPr bwMode="auto">
            <a:xfrm>
              <a:off x="2064" y="1920"/>
              <a:ext cx="1632" cy="1986"/>
              <a:chOff x="2064" y="1920"/>
              <a:chExt cx="1632" cy="1986"/>
            </a:xfrm>
          </p:grpSpPr>
          <p:sp>
            <p:nvSpPr>
              <p:cNvPr id="51209" name="Line 24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0" name="Line 25"/>
              <p:cNvSpPr>
                <a:spLocks noChangeShapeType="1"/>
              </p:cNvSpPr>
              <p:nvPr/>
            </p:nvSpPr>
            <p:spPr bwMode="auto">
              <a:xfrm flipV="1">
                <a:off x="2064" y="216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1" name="Line 26"/>
              <p:cNvSpPr>
                <a:spLocks noChangeShapeType="1"/>
              </p:cNvSpPr>
              <p:nvPr/>
            </p:nvSpPr>
            <p:spPr bwMode="auto">
              <a:xfrm flipV="1">
                <a:off x="2064" y="2396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2" name="Line 27"/>
              <p:cNvSpPr>
                <a:spLocks noChangeShapeType="1"/>
              </p:cNvSpPr>
              <p:nvPr/>
            </p:nvSpPr>
            <p:spPr bwMode="auto">
              <a:xfrm flipV="1">
                <a:off x="2064" y="2614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3" name="Line 28"/>
              <p:cNvSpPr>
                <a:spLocks noChangeShapeType="1"/>
              </p:cNvSpPr>
              <p:nvPr/>
            </p:nvSpPr>
            <p:spPr bwMode="auto">
              <a:xfrm flipV="1">
                <a:off x="2064" y="3086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4" name="Line 29"/>
              <p:cNvSpPr>
                <a:spLocks noChangeShapeType="1"/>
              </p:cNvSpPr>
              <p:nvPr/>
            </p:nvSpPr>
            <p:spPr bwMode="auto">
              <a:xfrm flipV="1">
                <a:off x="2064" y="285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5" name="Line 30"/>
              <p:cNvSpPr>
                <a:spLocks noChangeShapeType="1"/>
              </p:cNvSpPr>
              <p:nvPr/>
            </p:nvSpPr>
            <p:spPr bwMode="auto">
              <a:xfrm flipV="1">
                <a:off x="2064" y="3304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6" name="Line 31"/>
              <p:cNvSpPr>
                <a:spLocks noChangeShapeType="1"/>
              </p:cNvSpPr>
              <p:nvPr/>
            </p:nvSpPr>
            <p:spPr bwMode="auto">
              <a:xfrm flipV="1">
                <a:off x="2064" y="3522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532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Systematic Implementation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0" name="Rectangle 3"/>
          <p:cNvSpPr>
            <a:spLocks noChangeArrowheads="1"/>
          </p:cNvSpPr>
          <p:nvPr/>
        </p:nvSpPr>
        <p:spPr bwMode="auto">
          <a:xfrm>
            <a:off x="2960688" y="1973263"/>
            <a:ext cx="1587500" cy="1663700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308350" y="2362200"/>
            <a:ext cx="9572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MUX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1817688" y="2201863"/>
            <a:ext cx="10541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>
            <a:off x="1817688" y="2582863"/>
            <a:ext cx="10541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V="1">
            <a:off x="1817688" y="2798763"/>
            <a:ext cx="1054100" cy="88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V="1">
            <a:off x="1817688" y="2951163"/>
            <a:ext cx="105410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3487738" y="1516063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4021138" y="1516063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4560888" y="2805113"/>
            <a:ext cx="596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3321050" y="1066800"/>
            <a:ext cx="404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3854450" y="1066800"/>
            <a:ext cx="411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5105400" y="2590800"/>
            <a:ext cx="1346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Fn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(A,B)</a:t>
            </a: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762000" y="3886200"/>
            <a:ext cx="5638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Generalizing: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In theory, we can build any 1-output combinational logic block with multiplexers.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For an N-input function we need a _____ input  mux.</a:t>
            </a:r>
          </a:p>
        </p:txBody>
      </p:sp>
      <p:graphicFrame>
        <p:nvGraphicFramePr>
          <p:cNvPr id="55310" name="Object 2"/>
          <p:cNvGraphicFramePr>
            <a:graphicFrameLocks noChangeAspect="1"/>
          </p:cNvGraphicFramePr>
          <p:nvPr/>
        </p:nvGraphicFramePr>
        <p:xfrm>
          <a:off x="527050" y="1701800"/>
          <a:ext cx="165893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Document" r:id="rId4" imgW="1574800" imgH="1765300" progId="Word.Document.8">
                  <p:embed/>
                </p:oleObj>
              </mc:Choice>
              <mc:Fallback>
                <p:oleObj name="Document" r:id="rId4" imgW="1574800" imgH="1765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1800"/>
                        <a:ext cx="1658938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4794250" y="4648200"/>
            <a:ext cx="53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="0" baseline="30000" dirty="0" smtClean="0">
                <a:solidFill>
                  <a:srgbClr val="FF0000"/>
                </a:solidFill>
                <a:latin typeface="+mj-lt"/>
              </a:rPr>
              <a:t>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77000" y="838200"/>
            <a:ext cx="2373313" cy="4800600"/>
            <a:chOff x="4080" y="528"/>
            <a:chExt cx="1495" cy="3024"/>
          </a:xfrm>
        </p:grpSpPr>
        <p:sp>
          <p:nvSpPr>
            <p:cNvPr id="480275" name="Rectangle 19"/>
            <p:cNvSpPr>
              <a:spLocks noChangeArrowheads="1"/>
            </p:cNvSpPr>
            <p:nvPr/>
          </p:nvSpPr>
          <p:spPr bwMode="auto">
            <a:xfrm>
              <a:off x="4080" y="528"/>
              <a:ext cx="1488" cy="30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Bookman Old Style" charset="0"/>
                </a:rPr>
                <a:t>Muxes are universal!</a:t>
              </a: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r>
                <a:rPr lang="en-US" altLang="x-none" sz="1600">
                  <a:latin typeface="Bookman Old Style" charset="0"/>
                </a:rPr>
                <a:t>In future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x-none" sz="1600">
                  <a:latin typeface="Bookman Old Style" charset="0"/>
                </a:rPr>
                <a:t> technologies muxes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x-none" sz="1600">
                  <a:latin typeface="Bookman Old Style" charset="0"/>
                </a:rPr>
                <a:t>might be the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en-US" sz="1600">
                  <a:latin typeface="Bookman Old Style" charset="0"/>
                </a:rPr>
                <a:t>“</a:t>
              </a:r>
              <a:r>
                <a:rPr lang="en-US" altLang="x-none" sz="1600">
                  <a:latin typeface="Bookman Old Style" charset="0"/>
                </a:rPr>
                <a:t>natural gate</a:t>
              </a:r>
              <a:r>
                <a:rPr lang="en-US" altLang="en-US" sz="1600">
                  <a:latin typeface="Bookman Old Style" charset="0"/>
                </a:rPr>
                <a:t>”</a:t>
              </a:r>
              <a:r>
                <a:rPr lang="en-US" altLang="x-none" sz="1600">
                  <a:latin typeface="Bookman Old Style" charset="0"/>
                </a:rPr>
                <a:t>.</a:t>
              </a:r>
            </a:p>
          </p:txBody>
        </p:sp>
        <p:grpSp>
          <p:nvGrpSpPr>
            <p:cNvPr id="55357" name="Group 20"/>
            <p:cNvGrpSpPr>
              <a:grpSpLocks/>
            </p:cNvGrpSpPr>
            <p:nvPr/>
          </p:nvGrpSpPr>
          <p:grpSpPr bwMode="auto">
            <a:xfrm>
              <a:off x="4126" y="907"/>
              <a:ext cx="679" cy="603"/>
              <a:chOff x="4308" y="1038"/>
              <a:chExt cx="679" cy="603"/>
            </a:xfrm>
          </p:grpSpPr>
          <p:grpSp>
            <p:nvGrpSpPr>
              <p:cNvPr id="55415" name="Group 21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419" name="Group 22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59" name="AutoShape 2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2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353" name="Line 28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4" name="AutoShape 29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 smtClean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 smtClean="0">
                      <a:latin typeface="+mj-lt"/>
                    </a:rPr>
                    <a:t>1</a:t>
                  </a:r>
                  <a:r>
                    <a:rPr lang="en-US" sz="1300" b="0" baseline="-25000" smtClean="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349" name="Text Box 34"/>
              <p:cNvSpPr txBox="1">
                <a:spLocks noChangeArrowheads="1"/>
              </p:cNvSpPr>
              <p:nvPr/>
            </p:nvSpPr>
            <p:spPr bwMode="auto">
              <a:xfrm>
                <a:off x="4308" y="1038"/>
                <a:ext cx="20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1</a:t>
                </a:r>
              </a:p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0</a:t>
                </a:r>
              </a:p>
            </p:txBody>
          </p:sp>
          <p:sp>
            <p:nvSpPr>
              <p:cNvPr id="53350" name="Text Box 35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auto">
              <a:xfrm>
                <a:off x="4788" y="1102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55358" name="Group 37"/>
            <p:cNvGrpSpPr>
              <a:grpSpLocks noChangeAspect="1"/>
            </p:cNvGrpSpPr>
            <p:nvPr/>
          </p:nvGrpSpPr>
          <p:grpSpPr bwMode="auto">
            <a:xfrm>
              <a:off x="4992" y="1023"/>
              <a:ext cx="466" cy="156"/>
              <a:chOff x="7920" y="4176"/>
              <a:chExt cx="864" cy="288"/>
            </a:xfrm>
          </p:grpSpPr>
          <p:sp>
            <p:nvSpPr>
              <p:cNvPr id="53344" name="Freeform 38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45" name="Line 39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46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" name="Oval 41"/>
              <p:cNvSpPr>
                <a:spLocks noChangeAspect="1" noChangeArrowheads="1"/>
              </p:cNvSpPr>
              <p:nvPr/>
            </p:nvSpPr>
            <p:spPr bwMode="auto">
              <a:xfrm>
                <a:off x="8497" y="4248"/>
                <a:ext cx="143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292" name="Text Box 42"/>
            <p:cNvSpPr txBox="1">
              <a:spLocks noChangeArrowheads="1"/>
            </p:cNvSpPr>
            <p:nvPr/>
          </p:nvSpPr>
          <p:spPr bwMode="auto">
            <a:xfrm>
              <a:off x="4896" y="921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latin typeface="+mj-lt"/>
                </a:rPr>
                <a:t>A         Y</a:t>
              </a:r>
            </a:p>
          </p:txBody>
        </p:sp>
        <p:sp>
          <p:nvSpPr>
            <p:cNvPr id="53293" name="Text Box 43"/>
            <p:cNvSpPr txBox="1">
              <a:spLocks noChangeArrowheads="1"/>
            </p:cNvSpPr>
            <p:nvPr/>
          </p:nvSpPr>
          <p:spPr bwMode="auto">
            <a:xfrm>
              <a:off x="4709" y="995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=</a:t>
              </a:r>
            </a:p>
          </p:txBody>
        </p:sp>
        <p:grpSp>
          <p:nvGrpSpPr>
            <p:cNvPr id="55361" name="Group 44"/>
            <p:cNvGrpSpPr>
              <a:grpSpLocks/>
            </p:cNvGrpSpPr>
            <p:nvPr/>
          </p:nvGrpSpPr>
          <p:grpSpPr bwMode="auto">
            <a:xfrm>
              <a:off x="4114" y="1591"/>
              <a:ext cx="695" cy="600"/>
              <a:chOff x="4296" y="1041"/>
              <a:chExt cx="695" cy="600"/>
            </a:xfrm>
          </p:grpSpPr>
          <p:grpSp>
            <p:nvGrpSpPr>
              <p:cNvPr id="55395" name="Group 45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399" name="Group 46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39" name="AutoShape 4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0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2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333" name="Line 52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4" name="AutoShape 53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 smtClean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 smtClean="0">
                      <a:latin typeface="+mj-lt"/>
                    </a:rPr>
                    <a:t>1</a:t>
                  </a:r>
                  <a:r>
                    <a:rPr lang="en-US" sz="1300" b="0" baseline="-25000" smtClean="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329" name="Text Box 58"/>
              <p:cNvSpPr txBox="1">
                <a:spLocks noChangeArrowheads="1"/>
              </p:cNvSpPr>
              <p:nvPr/>
            </p:nvSpPr>
            <p:spPr bwMode="auto">
              <a:xfrm>
                <a:off x="4296" y="1041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0</a:t>
                </a:r>
              </a:p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B</a:t>
                </a:r>
              </a:p>
            </p:txBody>
          </p:sp>
          <p:sp>
            <p:nvSpPr>
              <p:cNvPr id="53330" name="Text Box 59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4792" y="1090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55362" name="Group 61"/>
            <p:cNvGrpSpPr>
              <a:grpSpLocks/>
            </p:cNvGrpSpPr>
            <p:nvPr/>
          </p:nvGrpSpPr>
          <p:grpSpPr bwMode="auto">
            <a:xfrm>
              <a:off x="4122" y="2347"/>
              <a:ext cx="679" cy="603"/>
              <a:chOff x="4304" y="1038"/>
              <a:chExt cx="679" cy="603"/>
            </a:xfrm>
          </p:grpSpPr>
          <p:grpSp>
            <p:nvGrpSpPr>
              <p:cNvPr id="55379" name="Group 62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383" name="Group 63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23" name="AutoShape 6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4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5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6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7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9" name="Line 69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18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1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2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 smtClean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 smtClean="0">
                      <a:latin typeface="+mj-lt"/>
                    </a:rPr>
                    <a:t>1</a:t>
                  </a:r>
                  <a:r>
                    <a:rPr lang="en-US" sz="1300" b="0" baseline="-25000" smtClean="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11" name="Text Box 75"/>
              <p:cNvSpPr txBox="1">
                <a:spLocks noChangeArrowheads="1"/>
              </p:cNvSpPr>
              <p:nvPr/>
            </p:nvSpPr>
            <p:spPr bwMode="auto">
              <a:xfrm>
                <a:off x="4304" y="1038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B</a:t>
                </a:r>
              </a:p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1</a:t>
                </a:r>
              </a:p>
            </p:txBody>
          </p:sp>
          <p:sp>
            <p:nvSpPr>
              <p:cNvPr id="12" name="Text Box 76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53315" name="Text Box 77"/>
              <p:cNvSpPr txBox="1">
                <a:spLocks noChangeArrowheads="1"/>
              </p:cNvSpPr>
              <p:nvPr/>
            </p:nvSpPr>
            <p:spPr bwMode="auto">
              <a:xfrm>
                <a:off x="4784" y="1098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Y</a:t>
                </a:r>
              </a:p>
            </p:txBody>
          </p:sp>
        </p:grp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4704" y="166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=</a:t>
              </a:r>
            </a:p>
          </p:txBody>
        </p:sp>
        <p:sp>
          <p:nvSpPr>
            <p:cNvPr id="53297" name="Text Box 79"/>
            <p:cNvSpPr txBox="1">
              <a:spLocks noChangeArrowheads="1"/>
            </p:cNvSpPr>
            <p:nvPr/>
          </p:nvSpPr>
          <p:spPr bwMode="auto">
            <a:xfrm>
              <a:off x="4704" y="240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=</a:t>
              </a:r>
            </a:p>
          </p:txBody>
        </p:sp>
        <p:grpSp>
          <p:nvGrpSpPr>
            <p:cNvPr id="55365" name="Group 80"/>
            <p:cNvGrpSpPr>
              <a:grpSpLocks noChangeAspect="1"/>
            </p:cNvGrpSpPr>
            <p:nvPr/>
          </p:nvGrpSpPr>
          <p:grpSpPr bwMode="auto">
            <a:xfrm>
              <a:off x="4992" y="1632"/>
              <a:ext cx="518" cy="230"/>
              <a:chOff x="2304" y="7200"/>
              <a:chExt cx="1296" cy="576"/>
            </a:xfrm>
          </p:grpSpPr>
          <p:sp>
            <p:nvSpPr>
              <p:cNvPr id="53308" name="Freeform 81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82"/>
              <p:cNvSpPr>
                <a:spLocks noChangeAspect="1" noChangeShapeType="1"/>
              </p:cNvSpPr>
              <p:nvPr/>
            </p:nvSpPr>
            <p:spPr bwMode="auto">
              <a:xfrm>
                <a:off x="3312" y="74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83"/>
              <p:cNvSpPr>
                <a:spLocks noChangeAspect="1" noChangeShapeType="1"/>
              </p:cNvSpPr>
              <p:nvPr/>
            </p:nvSpPr>
            <p:spPr bwMode="auto">
              <a:xfrm>
                <a:off x="2304" y="734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11" name="Line 84"/>
              <p:cNvSpPr>
                <a:spLocks noChangeAspect="1" noChangeShapeType="1"/>
              </p:cNvSpPr>
              <p:nvPr/>
            </p:nvSpPr>
            <p:spPr bwMode="auto">
              <a:xfrm>
                <a:off x="2304" y="7633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299" name="Text Box 85"/>
            <p:cNvSpPr txBox="1">
              <a:spLocks noChangeArrowheads="1"/>
            </p:cNvSpPr>
            <p:nvPr/>
          </p:nvSpPr>
          <p:spPr bwMode="auto">
            <a:xfrm>
              <a:off x="4848" y="1556"/>
              <a:ext cx="2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53300" name="Text Box 86"/>
            <p:cNvSpPr txBox="1">
              <a:spLocks noChangeArrowheads="1"/>
            </p:cNvSpPr>
            <p:nvPr/>
          </p:nvSpPr>
          <p:spPr bwMode="auto">
            <a:xfrm>
              <a:off x="5376" y="15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  <p:grpSp>
          <p:nvGrpSpPr>
            <p:cNvPr id="55368" name="Group 87"/>
            <p:cNvGrpSpPr>
              <a:grpSpLocks noChangeAspect="1"/>
            </p:cNvGrpSpPr>
            <p:nvPr/>
          </p:nvGrpSpPr>
          <p:grpSpPr bwMode="auto">
            <a:xfrm>
              <a:off x="5002" y="2410"/>
              <a:ext cx="518" cy="230"/>
              <a:chOff x="3744" y="7632"/>
              <a:chExt cx="1296" cy="576"/>
            </a:xfrm>
          </p:grpSpPr>
          <p:sp>
            <p:nvSpPr>
              <p:cNvPr id="53304" name="Freeform 88"/>
              <p:cNvSpPr>
                <a:spLocks noChangeAspect="1"/>
              </p:cNvSpPr>
              <p:nvPr/>
            </p:nvSpPr>
            <p:spPr bwMode="auto">
              <a:xfrm>
                <a:off x="4032" y="7632"/>
                <a:ext cx="748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5" name="Line 89"/>
              <p:cNvSpPr>
                <a:spLocks noChangeAspect="1" noChangeShapeType="1"/>
              </p:cNvSpPr>
              <p:nvPr/>
            </p:nvSpPr>
            <p:spPr bwMode="auto">
              <a:xfrm>
                <a:off x="3744" y="8065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6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7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7"/>
                <a:ext cx="4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302" name="Text Box 92"/>
            <p:cNvSpPr txBox="1">
              <a:spLocks noChangeArrowheads="1"/>
            </p:cNvSpPr>
            <p:nvPr/>
          </p:nvSpPr>
          <p:spPr bwMode="auto">
            <a:xfrm>
              <a:off x="4848" y="2324"/>
              <a:ext cx="2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53303" name="Text Box 93"/>
            <p:cNvSpPr txBox="1">
              <a:spLocks noChangeArrowheads="1"/>
            </p:cNvSpPr>
            <p:nvPr/>
          </p:nvSpPr>
          <p:spPr bwMode="auto">
            <a:xfrm>
              <a:off x="5376" y="234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Y</a:t>
              </a:r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495300" y="5705475"/>
            <a:ext cx="6019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Is this practical for BIG truth tables?</a:t>
            </a:r>
            <a:br>
              <a:rPr lang="en-US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  How about 10-input function?  20-input?</a:t>
            </a:r>
          </a:p>
        </p:txBody>
      </p:sp>
      <p:sp>
        <p:nvSpPr>
          <p:cNvPr id="55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Synthesis By Table Lookup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492875" y="5662613"/>
            <a:ext cx="2574925" cy="1047750"/>
            <a:chOff x="6492874" y="5662612"/>
            <a:chExt cx="2574926" cy="1047751"/>
          </a:xfrm>
        </p:grpSpPr>
        <p:grpSp>
          <p:nvGrpSpPr>
            <p:cNvPr id="55316" name="Group 95"/>
            <p:cNvGrpSpPr>
              <a:grpSpLocks/>
            </p:cNvGrpSpPr>
            <p:nvPr/>
          </p:nvGrpSpPr>
          <p:grpSpPr bwMode="auto">
            <a:xfrm>
              <a:off x="6492874" y="5761038"/>
              <a:ext cx="1135063" cy="949325"/>
              <a:chOff x="4090" y="3629"/>
              <a:chExt cx="715" cy="598"/>
            </a:xfrm>
          </p:grpSpPr>
          <p:grpSp>
            <p:nvGrpSpPr>
              <p:cNvPr id="55339" name="Group 96"/>
              <p:cNvGrpSpPr>
                <a:grpSpLocks/>
              </p:cNvGrpSpPr>
              <p:nvPr/>
            </p:nvGrpSpPr>
            <p:grpSpPr bwMode="auto">
              <a:xfrm>
                <a:off x="4282" y="3629"/>
                <a:ext cx="383" cy="426"/>
                <a:chOff x="4370" y="1115"/>
                <a:chExt cx="383" cy="426"/>
              </a:xfrm>
            </p:grpSpPr>
            <p:grpSp>
              <p:nvGrpSpPr>
                <p:cNvPr id="55344" name="Group 97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284" name="AutoShape 9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78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5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6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7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8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 smtClean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278" name="Line 103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79" name="AutoShape 104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0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1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2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 dirty="0" smtClean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 dirty="0" smtClean="0">
                      <a:latin typeface="+mj-lt"/>
                    </a:rPr>
                    <a:t>1</a:t>
                  </a:r>
                  <a:r>
                    <a:rPr lang="en-US" sz="1300" b="0" baseline="-25000" dirty="0" smtClean="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273" name="Text Box 109"/>
              <p:cNvSpPr txBox="1">
                <a:spLocks noChangeArrowheads="1"/>
              </p:cNvSpPr>
              <p:nvPr/>
            </p:nvSpPr>
            <p:spPr bwMode="auto">
              <a:xfrm>
                <a:off x="4090" y="3639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B</a:t>
                </a:r>
              </a:p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B</a:t>
                </a:r>
              </a:p>
            </p:txBody>
          </p:sp>
          <p:sp>
            <p:nvSpPr>
              <p:cNvPr id="5327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4014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A</a:t>
                </a:r>
              </a:p>
            </p:txBody>
          </p:sp>
          <p:sp>
            <p:nvSpPr>
              <p:cNvPr id="17" name="Text Box 111"/>
              <p:cNvSpPr txBox="1">
                <a:spLocks noChangeArrowheads="1"/>
              </p:cNvSpPr>
              <p:nvPr/>
            </p:nvSpPr>
            <p:spPr bwMode="auto">
              <a:xfrm>
                <a:off x="4606" y="3676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latin typeface="+mj-lt"/>
                  </a:rPr>
                  <a:t>Y</a:t>
                </a:r>
              </a:p>
            </p:txBody>
          </p:sp>
          <p:sp>
            <p:nvSpPr>
              <p:cNvPr id="18" name="Line 112"/>
              <p:cNvSpPr>
                <a:spLocks noChangeShapeType="1"/>
              </p:cNvSpPr>
              <p:nvPr/>
            </p:nvSpPr>
            <p:spPr bwMode="auto">
              <a:xfrm>
                <a:off x="4160" y="3842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317" name="Text Box 114"/>
            <p:cNvSpPr txBox="1">
              <a:spLocks noChangeArrowheads="1"/>
            </p:cNvSpPr>
            <p:nvPr/>
          </p:nvSpPr>
          <p:spPr bwMode="auto">
            <a:xfrm>
              <a:off x="8085137" y="5662612"/>
              <a:ext cx="9826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What does </a:t>
              </a: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that </a:t>
              </a:r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one do?</a:t>
              </a:r>
            </a:p>
          </p:txBody>
        </p:sp>
        <p:sp>
          <p:nvSpPr>
            <p:cNvPr id="53271" name="Line 115"/>
            <p:cNvSpPr>
              <a:spLocks noChangeShapeType="1"/>
            </p:cNvSpPr>
            <p:nvPr/>
          </p:nvSpPr>
          <p:spPr bwMode="auto">
            <a:xfrm flipH="1">
              <a:off x="7924800" y="5791199"/>
              <a:ext cx="182563" cy="587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319" name="Group 116"/>
            <p:cNvGrpSpPr>
              <a:grpSpLocks/>
            </p:cNvGrpSpPr>
            <p:nvPr/>
          </p:nvGrpSpPr>
          <p:grpSpPr bwMode="auto">
            <a:xfrm flipH="1">
              <a:off x="7620000" y="5867400"/>
              <a:ext cx="403349" cy="648281"/>
              <a:chOff x="6026434" y="3307400"/>
              <a:chExt cx="1234915" cy="198481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6483692" y="3715669"/>
                <a:ext cx="0" cy="70961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483692" y="4425286"/>
                <a:ext cx="277040" cy="81654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6269835" y="4425286"/>
                <a:ext cx="213857" cy="81654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323" name="Group 120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3568327" y="2644664"/>
                  <a:ext cx="243020" cy="9721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3578048" y="2581481"/>
                  <a:ext cx="223578" cy="7776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324" name="Group 121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853852" y="2673827"/>
                  <a:ext cx="238159" cy="38883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Freeform 133"/>
                <p:cNvSpPr/>
                <p:nvPr/>
              </p:nvSpPr>
              <p:spPr>
                <a:xfrm>
                  <a:off x="2839273" y="2528017"/>
                  <a:ext cx="252739" cy="18469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6493413" y="3793435"/>
                <a:ext cx="306202" cy="23329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endCxn id="127" idx="0"/>
              </p:cNvCxnSpPr>
              <p:nvPr/>
            </p:nvCxnSpPr>
            <p:spPr>
              <a:xfrm flipV="1">
                <a:off x="6819056" y="3739973"/>
                <a:ext cx="281902" cy="27218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085141" y="3808018"/>
                <a:ext cx="388830" cy="13122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6085141" y="3623324"/>
                <a:ext cx="106928" cy="30134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reeform 126"/>
              <p:cNvSpPr/>
              <p:nvPr/>
            </p:nvSpPr>
            <p:spPr>
              <a:xfrm>
                <a:off x="7100958" y="3623324"/>
                <a:ext cx="160394" cy="13122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5816398">
                <a:off x="6160476" y="3494523"/>
                <a:ext cx="204136" cy="11179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5331" name="Group 128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3135753" y="734535"/>
                  <a:ext cx="349947" cy="403411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3145474" y="753976"/>
                  <a:ext cx="500620" cy="22357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3121174" y="729673"/>
                  <a:ext cx="306202" cy="22357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3" grpId="0" autoUpdateAnimBg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3"/>
          <p:cNvSpPr>
            <a:spLocks/>
          </p:cNvSpPr>
          <p:nvPr/>
        </p:nvSpPr>
        <p:spPr bwMode="auto">
          <a:xfrm>
            <a:off x="1744663" y="1751013"/>
            <a:ext cx="541337" cy="1677987"/>
          </a:xfrm>
          <a:custGeom>
            <a:avLst/>
            <a:gdLst>
              <a:gd name="T0" fmla="*/ 0 w 193"/>
              <a:gd name="T1" fmla="*/ 2147483647 h 1057"/>
              <a:gd name="T2" fmla="*/ 0 w 193"/>
              <a:gd name="T3" fmla="*/ 2147483647 h 1057"/>
              <a:gd name="T4" fmla="*/ 2147483647 w 193"/>
              <a:gd name="T5" fmla="*/ 2147483647 h 1057"/>
              <a:gd name="T6" fmla="*/ 2147483647 w 193"/>
              <a:gd name="T7" fmla="*/ 0 h 1057"/>
              <a:gd name="T8" fmla="*/ 0 w 193"/>
              <a:gd name="T9" fmla="*/ 2147483647 h 1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1057"/>
              <a:gd name="T17" fmla="*/ 193 w 193"/>
              <a:gd name="T18" fmla="*/ 1057 h 10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1057">
                <a:moveTo>
                  <a:pt x="0" y="144"/>
                </a:moveTo>
                <a:lnTo>
                  <a:pt x="0" y="912"/>
                </a:lnTo>
                <a:lnTo>
                  <a:pt x="192" y="1056"/>
                </a:lnTo>
                <a:lnTo>
                  <a:pt x="192" y="0"/>
                </a:lnTo>
                <a:lnTo>
                  <a:pt x="0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Freeform 4"/>
          <p:cNvSpPr>
            <a:spLocks/>
          </p:cNvSpPr>
          <p:nvPr/>
        </p:nvSpPr>
        <p:spPr bwMode="auto">
          <a:xfrm>
            <a:off x="1141413" y="3303588"/>
            <a:ext cx="839787" cy="319087"/>
          </a:xfrm>
          <a:custGeom>
            <a:avLst/>
            <a:gdLst>
              <a:gd name="T0" fmla="*/ 0 w 529"/>
              <a:gd name="T1" fmla="*/ 2147483647 h 145"/>
              <a:gd name="T2" fmla="*/ 2147483647 w 529"/>
              <a:gd name="T3" fmla="*/ 2147483647 h 145"/>
              <a:gd name="T4" fmla="*/ 2147483647 w 529"/>
              <a:gd name="T5" fmla="*/ 0 h 145"/>
              <a:gd name="T6" fmla="*/ 0 60000 65536"/>
              <a:gd name="T7" fmla="*/ 0 60000 65536"/>
              <a:gd name="T8" fmla="*/ 0 60000 65536"/>
              <a:gd name="T9" fmla="*/ 0 w 529"/>
              <a:gd name="T10" fmla="*/ 0 h 145"/>
              <a:gd name="T11" fmla="*/ 529 w 529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9" h="145">
                <a:moveTo>
                  <a:pt x="0" y="144"/>
                </a:moveTo>
                <a:lnTo>
                  <a:pt x="528" y="144"/>
                </a:lnTo>
                <a:lnTo>
                  <a:pt x="528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1604963" y="3557588"/>
            <a:ext cx="1397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508125" y="3670300"/>
            <a:ext cx="374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k</a:t>
            </a: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2290763" y="19796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2290763" y="22082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2290763" y="31988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2741613" y="23669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2741613" y="25955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2741613" y="28241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3184525" y="1689100"/>
            <a:ext cx="55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3184525" y="1993900"/>
            <a:ext cx="55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3184525" y="2984500"/>
            <a:ext cx="790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3962400" y="1738313"/>
            <a:ext cx="36576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DECODER:</a:t>
            </a:r>
          </a:p>
          <a:p>
            <a:pPr marL="168275" lvl="1" indent="-168275">
              <a:lnSpc>
                <a:spcPct val="9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 SELECT inputs, </a:t>
            </a:r>
          </a:p>
          <a:p>
            <a:pPr marL="168275" lvl="1" indent="-168275">
              <a:lnSpc>
                <a:spcPct val="9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 = 2</a:t>
            </a:r>
            <a:r>
              <a:rPr lang="en-US" baseline="30000" dirty="0">
                <a:latin typeface="+mj-lt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DATA OUTPUTs.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Select inputs choose one of the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to assert HIGH, all others will be LOW.</a:t>
            </a: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898525" y="4364038"/>
            <a:ext cx="70516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NOW, we are well on our way to building a general purpose table-lookup device. </a:t>
            </a:r>
          </a:p>
          <a:p>
            <a:pPr>
              <a:lnSpc>
                <a:spcPct val="90000"/>
              </a:lnSpc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We can build a 2-dimensional ARRAY of decoders and selectors as follows ...</a:t>
            </a:r>
          </a:p>
        </p:txBody>
      </p:sp>
      <p:sp>
        <p:nvSpPr>
          <p:cNvPr id="57360" name="Text Box 25"/>
          <p:cNvSpPr txBox="1">
            <a:spLocks noChangeArrowheads="1"/>
          </p:cNvSpPr>
          <p:nvPr/>
        </p:nvSpPr>
        <p:spPr bwMode="auto">
          <a:xfrm>
            <a:off x="7818438" y="2209800"/>
            <a:ext cx="1277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Have I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mentioned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that HIGH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is a synonym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 for 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‘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’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 and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LOW means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the same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as 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‘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0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’</a:t>
            </a:r>
            <a:endParaRPr lang="en-US" altLang="x-none" sz="14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361" name="Line 26"/>
          <p:cNvSpPr>
            <a:spLocks noChangeShapeType="1"/>
          </p:cNvSpPr>
          <p:nvPr/>
        </p:nvSpPr>
        <p:spPr bwMode="auto">
          <a:xfrm flipV="1">
            <a:off x="8331200" y="3963988"/>
            <a:ext cx="144463" cy="30321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New Combinational Device</a:t>
            </a:r>
          </a:p>
        </p:txBody>
      </p:sp>
      <p:grpSp>
        <p:nvGrpSpPr>
          <p:cNvPr id="57363" name="Group 26"/>
          <p:cNvGrpSpPr>
            <a:grpSpLocks/>
          </p:cNvGrpSpPr>
          <p:nvPr/>
        </p:nvGrpSpPr>
        <p:grpSpPr bwMode="auto">
          <a:xfrm flipH="1">
            <a:off x="7772400" y="4267200"/>
            <a:ext cx="554038" cy="1133475"/>
            <a:chOff x="5740840" y="729676"/>
            <a:chExt cx="970286" cy="19848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199572" y="1141094"/>
              <a:ext cx="0" cy="70608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99572" y="1847176"/>
              <a:ext cx="275238" cy="81727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2717" y="1847176"/>
              <a:ext cx="216855" cy="81727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67" name="Group 3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7298" y="2689473"/>
                <a:ext cx="241878" cy="1389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3575640" y="2583838"/>
                <a:ext cx="225195" cy="12231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68" name="Group 3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55571" y="2675571"/>
                <a:ext cx="236316" cy="389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2838890" y="2575496"/>
                <a:ext cx="250216" cy="1362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205132" y="1216151"/>
              <a:ext cx="308600" cy="23072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55175" y="1460777"/>
              <a:ext cx="258556" cy="36694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49355" y="1227270"/>
              <a:ext cx="239096" cy="23906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54915" y="1460777"/>
              <a:ext cx="211294" cy="36694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5400000">
              <a:off x="6225991" y="1823539"/>
              <a:ext cx="158452" cy="127889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8043755">
              <a:off x="5981339" y="1826320"/>
              <a:ext cx="205709" cy="113987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75" name="Group 3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133590" y="732457"/>
                <a:ext cx="353084" cy="405857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144711" y="751915"/>
                <a:ext cx="503214" cy="22238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119690" y="729676"/>
                <a:ext cx="308600" cy="22516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4"/>
          <p:cNvGrpSpPr>
            <a:grpSpLocks/>
          </p:cNvGrpSpPr>
          <p:nvPr/>
        </p:nvGrpSpPr>
        <p:grpSpPr bwMode="auto">
          <a:xfrm>
            <a:off x="2795588" y="2005013"/>
            <a:ext cx="3541712" cy="4202112"/>
            <a:chOff x="114" y="772"/>
            <a:chExt cx="2391" cy="2836"/>
          </a:xfrm>
        </p:grpSpPr>
        <p:sp>
          <p:nvSpPr>
            <p:cNvPr id="2" name="Rectangle 5" descr="20%"/>
            <p:cNvSpPr>
              <a:spLocks noChangeArrowheads="1"/>
            </p:cNvSpPr>
            <p:nvPr/>
          </p:nvSpPr>
          <p:spPr bwMode="auto">
            <a:xfrm>
              <a:off x="1134" y="772"/>
              <a:ext cx="1338" cy="2268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487" name="Group 6"/>
            <p:cNvGrpSpPr>
              <a:grpSpLocks noChangeAspect="1"/>
            </p:cNvGrpSpPr>
            <p:nvPr/>
          </p:nvGrpSpPr>
          <p:grpSpPr bwMode="auto">
            <a:xfrm>
              <a:off x="1346" y="1617"/>
              <a:ext cx="132" cy="163"/>
              <a:chOff x="957" y="1677"/>
              <a:chExt cx="531" cy="656"/>
            </a:xfrm>
          </p:grpSpPr>
          <p:sp>
            <p:nvSpPr>
              <p:cNvPr id="57585" name="Line 7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235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7" name="Line 9"/>
              <p:cNvSpPr>
                <a:spLocks noChangeAspect="1" noChangeShapeType="1"/>
              </p:cNvSpPr>
              <p:nvPr/>
            </p:nvSpPr>
            <p:spPr bwMode="auto">
              <a:xfrm>
                <a:off x="123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8" name="Line 10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9" name="Line 11"/>
              <p:cNvSpPr>
                <a:spLocks noChangeAspect="1" noChangeShapeType="1"/>
              </p:cNvSpPr>
              <p:nvPr/>
            </p:nvSpPr>
            <p:spPr bwMode="auto">
              <a:xfrm>
                <a:off x="1235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0" name="Line 12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1" name="Line 13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2" name="Line 14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3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4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959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5" name="Line 17"/>
              <p:cNvSpPr>
                <a:spLocks noChangeAspect="1" noChangeShapeType="1"/>
              </p:cNvSpPr>
              <p:nvPr/>
            </p:nvSpPr>
            <p:spPr bwMode="auto">
              <a:xfrm>
                <a:off x="959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6" name="Line 18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88" name="Group 19"/>
            <p:cNvGrpSpPr>
              <a:grpSpLocks noChangeAspect="1"/>
            </p:cNvGrpSpPr>
            <p:nvPr/>
          </p:nvGrpSpPr>
          <p:grpSpPr bwMode="auto">
            <a:xfrm>
              <a:off x="1744" y="2817"/>
              <a:ext cx="132" cy="163"/>
              <a:chOff x="957" y="1677"/>
              <a:chExt cx="531" cy="656"/>
            </a:xfrm>
          </p:grpSpPr>
          <p:sp>
            <p:nvSpPr>
              <p:cNvPr id="57573" name="Line 20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4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5" name="Line 22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6" name="Line 23"/>
              <p:cNvSpPr>
                <a:spLocks noChangeAspect="1" noChangeShapeType="1"/>
              </p:cNvSpPr>
              <p:nvPr/>
            </p:nvSpPr>
            <p:spPr bwMode="auto">
              <a:xfrm>
                <a:off x="1156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7" name="Line 24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8" name="Line 25"/>
              <p:cNvSpPr>
                <a:spLocks noChangeAspect="1" noChangeShapeType="1"/>
              </p:cNvSpPr>
              <p:nvPr/>
            </p:nvSpPr>
            <p:spPr bwMode="auto">
              <a:xfrm>
                <a:off x="1307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9" name="Line 2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0" name="Line 27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1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2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3" name="Line 30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4" name="Line 31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89" name="Group 32"/>
            <p:cNvGrpSpPr>
              <a:grpSpLocks noChangeAspect="1"/>
            </p:cNvGrpSpPr>
            <p:nvPr/>
          </p:nvGrpSpPr>
          <p:grpSpPr bwMode="auto">
            <a:xfrm>
              <a:off x="1742" y="2337"/>
              <a:ext cx="132" cy="163"/>
              <a:chOff x="957" y="1677"/>
              <a:chExt cx="531" cy="656"/>
            </a:xfrm>
          </p:grpSpPr>
          <p:sp>
            <p:nvSpPr>
              <p:cNvPr id="57561" name="Line 33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2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3" name="Line 35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4" name="Line 36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5" name="Line 37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6" name="Line 38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7" name="Line 39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8" name="Line 40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0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1" name="Line 43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2" name="Line 44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0" name="Group 45"/>
            <p:cNvGrpSpPr>
              <a:grpSpLocks noChangeAspect="1"/>
            </p:cNvGrpSpPr>
            <p:nvPr/>
          </p:nvGrpSpPr>
          <p:grpSpPr bwMode="auto">
            <a:xfrm>
              <a:off x="1742" y="2577"/>
              <a:ext cx="132" cy="163"/>
              <a:chOff x="957" y="1677"/>
              <a:chExt cx="531" cy="656"/>
            </a:xfrm>
          </p:grpSpPr>
          <p:sp>
            <p:nvSpPr>
              <p:cNvPr id="57549" name="Line 46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0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1" name="Line 48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2" name="Line 49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3" name="Line 50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4" name="Line 51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5" name="Line 52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6" name="Line 53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7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8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9" name="Line 56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0" name="Line 57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1" name="Group 58"/>
            <p:cNvGrpSpPr>
              <a:grpSpLocks noChangeAspect="1"/>
            </p:cNvGrpSpPr>
            <p:nvPr/>
          </p:nvGrpSpPr>
          <p:grpSpPr bwMode="auto">
            <a:xfrm>
              <a:off x="1742" y="1857"/>
              <a:ext cx="132" cy="163"/>
              <a:chOff x="957" y="1677"/>
              <a:chExt cx="531" cy="656"/>
            </a:xfrm>
          </p:grpSpPr>
          <p:sp>
            <p:nvSpPr>
              <p:cNvPr id="57537" name="Line 59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9" name="Line 61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0" name="Line 62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1" name="Line 63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2" name="Line 64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3" name="Line 65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4" name="Line 6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5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6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7" name="Line 69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8" name="Line 70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2" name="Group 71"/>
            <p:cNvGrpSpPr>
              <a:grpSpLocks noChangeAspect="1"/>
            </p:cNvGrpSpPr>
            <p:nvPr/>
          </p:nvGrpSpPr>
          <p:grpSpPr bwMode="auto">
            <a:xfrm>
              <a:off x="1344" y="2082"/>
              <a:ext cx="132" cy="163"/>
              <a:chOff x="957" y="1677"/>
              <a:chExt cx="531" cy="656"/>
            </a:xfrm>
          </p:grpSpPr>
          <p:sp>
            <p:nvSpPr>
              <p:cNvPr id="57525" name="Line 72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6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7" name="Line 74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8" name="Line 75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9" name="Line 76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0" name="Line 77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1" name="Line 78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2" name="Line 79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3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4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5" name="Line 82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6" name="Line 83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3" name="Group 84"/>
            <p:cNvGrpSpPr>
              <a:grpSpLocks noChangeAspect="1"/>
            </p:cNvGrpSpPr>
            <p:nvPr/>
          </p:nvGrpSpPr>
          <p:grpSpPr bwMode="auto">
            <a:xfrm>
              <a:off x="1344" y="1377"/>
              <a:ext cx="132" cy="163"/>
              <a:chOff x="957" y="1677"/>
              <a:chExt cx="531" cy="656"/>
            </a:xfrm>
          </p:grpSpPr>
          <p:sp>
            <p:nvSpPr>
              <p:cNvPr id="57513" name="Line 85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5" name="Line 87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6" name="Line 88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7" name="Line 89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8" name="Line 90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9" name="Line 91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0" name="Line 92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2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3" name="Line 95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4" name="Line 96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4" name="Group 97"/>
            <p:cNvGrpSpPr>
              <a:grpSpLocks noChangeAspect="1"/>
            </p:cNvGrpSpPr>
            <p:nvPr/>
          </p:nvGrpSpPr>
          <p:grpSpPr bwMode="auto">
            <a:xfrm>
              <a:off x="1344" y="2824"/>
              <a:ext cx="132" cy="163"/>
              <a:chOff x="957" y="1677"/>
              <a:chExt cx="531" cy="656"/>
            </a:xfrm>
          </p:grpSpPr>
          <p:sp>
            <p:nvSpPr>
              <p:cNvPr id="57501" name="Line 98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2" name="Line 99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4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3" name="Line 100"/>
              <p:cNvSpPr>
                <a:spLocks noChangeAspect="1" noChangeShapeType="1"/>
              </p:cNvSpPr>
              <p:nvPr/>
            </p:nvSpPr>
            <p:spPr bwMode="auto">
              <a:xfrm>
                <a:off x="1234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" name="Line 101"/>
              <p:cNvSpPr>
                <a:spLocks noChangeAspect="1" noChangeShapeType="1"/>
              </p:cNvSpPr>
              <p:nvPr/>
            </p:nvSpPr>
            <p:spPr bwMode="auto">
              <a:xfrm>
                <a:off x="1157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" name="Line 102"/>
              <p:cNvSpPr>
                <a:spLocks noChangeAspect="1" noChangeShapeType="1"/>
              </p:cNvSpPr>
              <p:nvPr/>
            </p:nvSpPr>
            <p:spPr bwMode="auto">
              <a:xfrm>
                <a:off x="1234" y="2081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6" name="Line 103"/>
              <p:cNvSpPr>
                <a:spLocks noChangeAspect="1" noChangeShapeType="1"/>
              </p:cNvSpPr>
              <p:nvPr/>
            </p:nvSpPr>
            <p:spPr bwMode="auto">
              <a:xfrm>
                <a:off x="1308" y="2081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7" name="Line 104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8" name="Line 105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9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0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7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1" name="Line 108"/>
              <p:cNvSpPr>
                <a:spLocks noChangeAspect="1" noChangeShapeType="1"/>
              </p:cNvSpPr>
              <p:nvPr/>
            </p:nvSpPr>
            <p:spPr bwMode="auto">
              <a:xfrm>
                <a:off x="958" y="1676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2" name="Line 109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4" name="Text Box 110"/>
            <p:cNvSpPr txBox="1">
              <a:spLocks noChangeArrowheads="1"/>
            </p:cNvSpPr>
            <p:nvPr/>
          </p:nvSpPr>
          <p:spPr bwMode="auto">
            <a:xfrm>
              <a:off x="1694" y="3380"/>
              <a:ext cx="4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  <a:r>
                <a:rPr lang="en-US" sz="1600" b="0" baseline="-25000" smtClean="0">
                  <a:latin typeface="+mj-lt"/>
                </a:rPr>
                <a:t>OUT</a:t>
              </a:r>
              <a:endParaRPr lang="en-US" sz="1600" b="0" smtClean="0">
                <a:latin typeface="+mj-lt"/>
              </a:endParaRPr>
            </a:p>
          </p:txBody>
        </p:sp>
        <p:sp>
          <p:nvSpPr>
            <p:cNvPr id="57435" name="Text Box 111"/>
            <p:cNvSpPr txBox="1">
              <a:spLocks noChangeArrowheads="1"/>
            </p:cNvSpPr>
            <p:nvPr/>
          </p:nvSpPr>
          <p:spPr bwMode="auto">
            <a:xfrm>
              <a:off x="1375" y="3380"/>
              <a:ext cx="2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S</a:t>
              </a:r>
            </a:p>
          </p:txBody>
        </p:sp>
        <p:grpSp>
          <p:nvGrpSpPr>
            <p:cNvPr id="59497" name="Group 112"/>
            <p:cNvGrpSpPr>
              <a:grpSpLocks/>
            </p:cNvGrpSpPr>
            <p:nvPr/>
          </p:nvGrpSpPr>
          <p:grpSpPr bwMode="auto">
            <a:xfrm>
              <a:off x="1114" y="1122"/>
              <a:ext cx="1035" cy="1695"/>
              <a:chOff x="1138" y="1263"/>
              <a:chExt cx="1397" cy="1695"/>
            </a:xfrm>
          </p:grpSpPr>
          <p:grpSp>
            <p:nvGrpSpPr>
              <p:cNvPr id="59552" name="Group 113"/>
              <p:cNvGrpSpPr>
                <a:grpSpLocks/>
              </p:cNvGrpSpPr>
              <p:nvPr/>
            </p:nvGrpSpPr>
            <p:grpSpPr bwMode="auto">
              <a:xfrm>
                <a:off x="1138" y="2223"/>
                <a:ext cx="1392" cy="735"/>
                <a:chOff x="1728" y="1185"/>
                <a:chExt cx="1152" cy="735"/>
              </a:xfrm>
            </p:grpSpPr>
            <p:sp>
              <p:nvSpPr>
                <p:cNvPr id="57497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8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9" name="Line 11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500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53" name="Group 118"/>
              <p:cNvGrpSpPr>
                <a:grpSpLocks/>
              </p:cNvGrpSpPr>
              <p:nvPr/>
            </p:nvGrpSpPr>
            <p:grpSpPr bwMode="auto">
              <a:xfrm>
                <a:off x="1143" y="1263"/>
                <a:ext cx="1392" cy="735"/>
                <a:chOff x="1728" y="1185"/>
                <a:chExt cx="1152" cy="735"/>
              </a:xfrm>
            </p:grpSpPr>
            <p:sp>
              <p:nvSpPr>
                <p:cNvPr id="57493" name="Line 119"/>
                <p:cNvSpPr>
                  <a:spLocks noChangeShapeType="1"/>
                </p:cNvSpPr>
                <p:nvPr/>
              </p:nvSpPr>
              <p:spPr bwMode="auto">
                <a:xfrm>
                  <a:off x="1724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4" name="Line 120"/>
                <p:cNvSpPr>
                  <a:spLocks noChangeShapeType="1"/>
                </p:cNvSpPr>
                <p:nvPr/>
              </p:nvSpPr>
              <p:spPr bwMode="auto">
                <a:xfrm>
                  <a:off x="1724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5" name="Line 121"/>
                <p:cNvSpPr>
                  <a:spLocks noChangeShapeType="1"/>
                </p:cNvSpPr>
                <p:nvPr/>
              </p:nvSpPr>
              <p:spPr bwMode="auto">
                <a:xfrm>
                  <a:off x="1724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6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9498" name="Group 123"/>
            <p:cNvGrpSpPr>
              <a:grpSpLocks/>
            </p:cNvGrpSpPr>
            <p:nvPr/>
          </p:nvGrpSpPr>
          <p:grpSpPr bwMode="auto">
            <a:xfrm>
              <a:off x="2144" y="1041"/>
              <a:ext cx="361" cy="1904"/>
              <a:chOff x="2524" y="1176"/>
              <a:chExt cx="361" cy="1904"/>
            </a:xfrm>
          </p:grpSpPr>
          <p:sp>
            <p:nvSpPr>
              <p:cNvPr id="57483" name="Text Box 124"/>
              <p:cNvSpPr txBox="1">
                <a:spLocks noChangeArrowheads="1"/>
              </p:cNvSpPr>
              <p:nvPr/>
            </p:nvSpPr>
            <p:spPr bwMode="auto">
              <a:xfrm>
                <a:off x="2524" y="1176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000</a:t>
                </a:r>
              </a:p>
            </p:txBody>
          </p:sp>
          <p:sp>
            <p:nvSpPr>
              <p:cNvPr id="57484" name="Text Box 125"/>
              <p:cNvSpPr txBox="1">
                <a:spLocks noChangeArrowheads="1"/>
              </p:cNvSpPr>
              <p:nvPr/>
            </p:nvSpPr>
            <p:spPr bwMode="auto">
              <a:xfrm>
                <a:off x="2531" y="1436"/>
                <a:ext cx="34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001</a:t>
                </a:r>
              </a:p>
            </p:txBody>
          </p:sp>
          <p:sp>
            <p:nvSpPr>
              <p:cNvPr id="57485" name="Text Box 126"/>
              <p:cNvSpPr txBox="1">
                <a:spLocks noChangeArrowheads="1"/>
              </p:cNvSpPr>
              <p:nvPr/>
            </p:nvSpPr>
            <p:spPr bwMode="auto">
              <a:xfrm>
                <a:off x="2524" y="1669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010</a:t>
                </a:r>
              </a:p>
            </p:txBody>
          </p:sp>
          <p:sp>
            <p:nvSpPr>
              <p:cNvPr id="57486" name="Text Box 127"/>
              <p:cNvSpPr txBox="1">
                <a:spLocks noChangeArrowheads="1"/>
              </p:cNvSpPr>
              <p:nvPr/>
            </p:nvSpPr>
            <p:spPr bwMode="auto">
              <a:xfrm>
                <a:off x="2524" y="191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011</a:t>
                </a:r>
              </a:p>
            </p:txBody>
          </p:sp>
          <p:sp>
            <p:nvSpPr>
              <p:cNvPr id="5" name="Text Box 128"/>
              <p:cNvSpPr txBox="1">
                <a:spLocks noChangeArrowheads="1"/>
              </p:cNvSpPr>
              <p:nvPr/>
            </p:nvSpPr>
            <p:spPr bwMode="auto">
              <a:xfrm>
                <a:off x="2535" y="2134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100</a:t>
                </a:r>
              </a:p>
            </p:txBody>
          </p:sp>
          <p:sp>
            <p:nvSpPr>
              <p:cNvPr id="57488" name="Text Box 129"/>
              <p:cNvSpPr txBox="1">
                <a:spLocks noChangeArrowheads="1"/>
              </p:cNvSpPr>
              <p:nvPr/>
            </p:nvSpPr>
            <p:spPr bwMode="auto">
              <a:xfrm>
                <a:off x="2524" y="239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101</a:t>
                </a:r>
              </a:p>
            </p:txBody>
          </p:sp>
          <p:sp>
            <p:nvSpPr>
              <p:cNvPr id="57489" name="Text Box 130"/>
              <p:cNvSpPr txBox="1">
                <a:spLocks noChangeArrowheads="1"/>
              </p:cNvSpPr>
              <p:nvPr/>
            </p:nvSpPr>
            <p:spPr bwMode="auto">
              <a:xfrm>
                <a:off x="2524" y="2630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110</a:t>
                </a:r>
              </a:p>
            </p:txBody>
          </p:sp>
          <p:sp>
            <p:nvSpPr>
              <p:cNvPr id="57490" name="Text Box 131"/>
              <p:cNvSpPr txBox="1">
                <a:spLocks noChangeArrowheads="1"/>
              </p:cNvSpPr>
              <p:nvPr/>
            </p:nvSpPr>
            <p:spPr bwMode="auto">
              <a:xfrm>
                <a:off x="2524" y="2872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111</a:t>
                </a:r>
              </a:p>
            </p:txBody>
          </p:sp>
        </p:grpSp>
        <p:grpSp>
          <p:nvGrpSpPr>
            <p:cNvPr id="59499" name="Group 132"/>
            <p:cNvGrpSpPr>
              <a:grpSpLocks/>
            </p:cNvGrpSpPr>
            <p:nvPr/>
          </p:nvGrpSpPr>
          <p:grpSpPr bwMode="auto">
            <a:xfrm>
              <a:off x="394" y="2848"/>
              <a:ext cx="576" cy="113"/>
              <a:chOff x="1008" y="1951"/>
              <a:chExt cx="576" cy="113"/>
            </a:xfrm>
          </p:grpSpPr>
          <p:sp>
            <p:nvSpPr>
              <p:cNvPr id="57481" name="Line 133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82" name="Line 134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" name="Line 135"/>
            <p:cNvSpPr>
              <a:spLocks noChangeShapeType="1"/>
            </p:cNvSpPr>
            <p:nvPr/>
          </p:nvSpPr>
          <p:spPr bwMode="auto">
            <a:xfrm>
              <a:off x="394" y="311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136"/>
            <p:cNvSpPr>
              <a:spLocks noChangeShapeType="1"/>
            </p:cNvSpPr>
            <p:nvPr/>
          </p:nvSpPr>
          <p:spPr bwMode="auto">
            <a:xfrm flipV="1">
              <a:off x="1031" y="288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137"/>
            <p:cNvSpPr>
              <a:spLocks noChangeShapeType="1"/>
            </p:cNvSpPr>
            <p:nvPr/>
          </p:nvSpPr>
          <p:spPr bwMode="auto">
            <a:xfrm flipH="1">
              <a:off x="389" y="3261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144" y="2857"/>
              <a:ext cx="2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144" y="3012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114" y="3148"/>
              <a:ext cx="3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  <a:r>
                <a:rPr lang="en-US" sz="1600" b="0" baseline="-25000" smtClean="0">
                  <a:latin typeface="+mj-lt"/>
                </a:rPr>
                <a:t>IN</a:t>
              </a:r>
              <a:endParaRPr lang="en-US" sz="1600" b="0" smtClean="0">
                <a:latin typeface="+mj-lt"/>
              </a:endParaRPr>
            </a:p>
          </p:txBody>
        </p:sp>
        <p:sp>
          <p:nvSpPr>
            <p:cNvPr id="12" name="Line 141"/>
            <p:cNvSpPr>
              <a:spLocks noChangeShapeType="1"/>
            </p:cNvSpPr>
            <p:nvPr/>
          </p:nvSpPr>
          <p:spPr bwMode="auto">
            <a:xfrm flipV="1">
              <a:off x="1092" y="2923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507" name="Group 142"/>
            <p:cNvGrpSpPr>
              <a:grpSpLocks/>
            </p:cNvGrpSpPr>
            <p:nvPr/>
          </p:nvGrpSpPr>
          <p:grpSpPr bwMode="auto">
            <a:xfrm>
              <a:off x="1428" y="862"/>
              <a:ext cx="98" cy="2457"/>
              <a:chOff x="3577" y="1789"/>
              <a:chExt cx="98" cy="2457"/>
            </a:xfrm>
          </p:grpSpPr>
          <p:grpSp>
            <p:nvGrpSpPr>
              <p:cNvPr id="59526" name="Group 143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59535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77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" name="Line 14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4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80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75" name="Line 149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6" name="Line 150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27" name="Group 151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68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9" name="Line 1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0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680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2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3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67" name="Line 158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508" name="Group 159"/>
            <p:cNvGrpSpPr>
              <a:grpSpLocks/>
            </p:cNvGrpSpPr>
            <p:nvPr/>
          </p:nvGrpSpPr>
          <p:grpSpPr bwMode="auto">
            <a:xfrm>
              <a:off x="1826" y="862"/>
              <a:ext cx="98" cy="2457"/>
              <a:chOff x="3577" y="1789"/>
              <a:chExt cx="98" cy="2457"/>
            </a:xfrm>
          </p:grpSpPr>
          <p:grpSp>
            <p:nvGrpSpPr>
              <p:cNvPr id="59510" name="Group 160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59519" name="Group 161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61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4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5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8" name="Line 166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" name="Line 167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11" name="Group 168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5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3" name="Line 1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79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4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1679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5" name="Line 1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6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7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1631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" name="Line 175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48" name="Freeform 176" descr="30%"/>
            <p:cNvSpPr>
              <a:spLocks/>
            </p:cNvSpPr>
            <p:nvPr/>
          </p:nvSpPr>
          <p:spPr bwMode="auto">
            <a:xfrm>
              <a:off x="912" y="1056"/>
              <a:ext cx="192" cy="1872"/>
            </a:xfrm>
            <a:custGeom>
              <a:avLst/>
              <a:gdLst>
                <a:gd name="T0" fmla="*/ 0 w 192"/>
                <a:gd name="T1" fmla="*/ 144 h 1872"/>
                <a:gd name="T2" fmla="*/ 192 w 192"/>
                <a:gd name="T3" fmla="*/ 0 h 1872"/>
                <a:gd name="T4" fmla="*/ 192 w 192"/>
                <a:gd name="T5" fmla="*/ 1872 h 1872"/>
                <a:gd name="T6" fmla="*/ 0 w 192"/>
                <a:gd name="T7" fmla="*/ 1776 h 1872"/>
                <a:gd name="T8" fmla="*/ 0 w 192"/>
                <a:gd name="T9" fmla="*/ 144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72"/>
                <a:gd name="T17" fmla="*/ 192 w 192"/>
                <a:gd name="T18" fmla="*/ 1872 h 1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72">
                  <a:moveTo>
                    <a:pt x="0" y="144"/>
                  </a:moveTo>
                  <a:lnTo>
                    <a:pt x="192" y="0"/>
                  </a:lnTo>
                  <a:lnTo>
                    <a:pt x="192" y="1872"/>
                  </a:lnTo>
                  <a:lnTo>
                    <a:pt x="0" y="1776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509300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/>
                <a:gridCol w="433387"/>
                <a:gridCol w="428625"/>
                <a:gridCol w="433388"/>
                <a:gridCol w="430212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442" name="Group 374"/>
          <p:cNvGrpSpPr>
            <a:grpSpLocks/>
          </p:cNvGrpSpPr>
          <p:nvPr/>
        </p:nvGrpSpPr>
        <p:grpSpPr bwMode="auto">
          <a:xfrm>
            <a:off x="582613" y="1354138"/>
            <a:ext cx="1935162" cy="1570037"/>
            <a:chOff x="3111" y="825"/>
            <a:chExt cx="1460" cy="1290"/>
          </a:xfrm>
        </p:grpSpPr>
        <p:grpSp>
          <p:nvGrpSpPr>
            <p:cNvPr id="59473" name="Group 375"/>
            <p:cNvGrpSpPr>
              <a:grpSpLocks/>
            </p:cNvGrpSpPr>
            <p:nvPr/>
          </p:nvGrpSpPr>
          <p:grpSpPr bwMode="auto">
            <a:xfrm>
              <a:off x="3604" y="1300"/>
              <a:ext cx="417" cy="287"/>
              <a:chOff x="3604" y="1300"/>
              <a:chExt cx="417" cy="287"/>
            </a:xfrm>
          </p:grpSpPr>
          <p:sp useBgFill="1">
            <p:nvSpPr>
              <p:cNvPr id="57423" name="Rectangle 376"/>
              <p:cNvSpPr>
                <a:spLocks noChangeArrowheads="1"/>
              </p:cNvSpPr>
              <p:nvPr/>
            </p:nvSpPr>
            <p:spPr bwMode="auto">
              <a:xfrm>
                <a:off x="3604" y="1300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24" name="Rectangle 377"/>
              <p:cNvSpPr>
                <a:spLocks noChangeArrowheads="1"/>
              </p:cNvSpPr>
              <p:nvPr/>
            </p:nvSpPr>
            <p:spPr bwMode="auto">
              <a:xfrm>
                <a:off x="3639" y="1305"/>
                <a:ext cx="38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7413" name="Line 378"/>
            <p:cNvSpPr>
              <a:spLocks noChangeShapeType="1"/>
            </p:cNvSpPr>
            <p:nvPr/>
          </p:nvSpPr>
          <p:spPr bwMode="auto">
            <a:xfrm>
              <a:off x="3695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4" name="Line 379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5" name="Line 380"/>
            <p:cNvSpPr>
              <a:spLocks noChangeShapeType="1"/>
            </p:cNvSpPr>
            <p:nvPr/>
          </p:nvSpPr>
          <p:spPr bwMode="auto">
            <a:xfrm flipH="1">
              <a:off x="3981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6" name="Line 381"/>
            <p:cNvSpPr>
              <a:spLocks noChangeShapeType="1"/>
            </p:cNvSpPr>
            <p:nvPr/>
          </p:nvSpPr>
          <p:spPr bwMode="auto">
            <a:xfrm flipH="1">
              <a:off x="3357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382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8" name="Rectangle 383"/>
            <p:cNvSpPr>
              <a:spLocks noChangeArrowheads="1"/>
            </p:cNvSpPr>
            <p:nvPr/>
          </p:nvSpPr>
          <p:spPr bwMode="auto">
            <a:xfrm>
              <a:off x="3591" y="825"/>
              <a:ext cx="27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419" name="Rectangle 384"/>
            <p:cNvSpPr>
              <a:spLocks noChangeArrowheads="1"/>
            </p:cNvSpPr>
            <p:nvPr/>
          </p:nvSpPr>
          <p:spPr bwMode="auto">
            <a:xfrm>
              <a:off x="3783" y="8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420" name="Rectangle 385"/>
            <p:cNvSpPr>
              <a:spLocks noChangeArrowheads="1"/>
            </p:cNvSpPr>
            <p:nvPr/>
          </p:nvSpPr>
          <p:spPr bwMode="auto">
            <a:xfrm>
              <a:off x="3111" y="1305"/>
              <a:ext cx="33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7421" name="Rectangle 386"/>
            <p:cNvSpPr>
              <a:spLocks noChangeArrowheads="1"/>
            </p:cNvSpPr>
            <p:nvPr/>
          </p:nvSpPr>
          <p:spPr bwMode="auto">
            <a:xfrm>
              <a:off x="4263" y="1305"/>
              <a:ext cx="3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7422" name="Rectangle 387"/>
            <p:cNvSpPr>
              <a:spLocks noChangeArrowheads="1"/>
            </p:cNvSpPr>
            <p:nvPr/>
          </p:nvSpPr>
          <p:spPr bwMode="auto">
            <a:xfrm>
              <a:off x="3687" y="1833"/>
              <a:ext cx="2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7396" name="Text Box 388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 smtClean="0">
                <a:latin typeface="+mj-lt"/>
              </a:rPr>
              <a:t>Full Adder</a:t>
            </a:r>
          </a:p>
        </p:txBody>
      </p:sp>
      <p:sp>
        <p:nvSpPr>
          <p:cNvPr id="57397" name="Text Box 389"/>
          <p:cNvSpPr txBox="1">
            <a:spLocks noChangeArrowheads="1"/>
          </p:cNvSpPr>
          <p:nvPr/>
        </p:nvSpPr>
        <p:spPr bwMode="auto">
          <a:xfrm>
            <a:off x="6477000" y="2667000"/>
            <a:ext cx="251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smtClean="0">
                <a:latin typeface="+mj-lt"/>
              </a:rPr>
              <a:t>For K inputs, decoder produces 2</a:t>
            </a:r>
            <a:r>
              <a:rPr lang="en-US" sz="1800" b="0" baseline="30000" dirty="0" smtClean="0">
                <a:latin typeface="+mj-lt"/>
              </a:rPr>
              <a:t>K</a:t>
            </a:r>
            <a:r>
              <a:rPr lang="en-US" sz="1800" b="0" dirty="0" smtClean="0">
                <a:latin typeface="+mj-lt"/>
              </a:rPr>
              <a:t> signals, only 1 of which is asserted at a time -- think of it as one signal for each possible product term.</a:t>
            </a:r>
          </a:p>
        </p:txBody>
      </p:sp>
      <p:sp>
        <p:nvSpPr>
          <p:cNvPr id="57398" name="AutoShape 390"/>
          <p:cNvSpPr>
            <a:spLocks/>
          </p:cNvSpPr>
          <p:nvPr/>
        </p:nvSpPr>
        <p:spPr bwMode="auto">
          <a:xfrm>
            <a:off x="6338888" y="2425700"/>
            <a:ext cx="147637" cy="2668588"/>
          </a:xfrm>
          <a:prstGeom prst="rightBrace">
            <a:avLst>
              <a:gd name="adj1" fmla="val 150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46" name="Text Box 393"/>
          <p:cNvSpPr txBox="1">
            <a:spLocks noChangeArrowheads="1"/>
          </p:cNvSpPr>
          <p:nvPr/>
        </p:nvSpPr>
        <p:spPr bwMode="auto">
          <a:xfrm>
            <a:off x="4972050" y="9144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Each column is large fan-in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NOR.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Note location of pulldowns correspond to a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output in the truth table!</a:t>
            </a:r>
            <a:endParaRPr lang="en-US" altLang="x-none" sz="16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401" name="Line 394"/>
          <p:cNvSpPr>
            <a:spLocks noChangeShapeType="1"/>
          </p:cNvSpPr>
          <p:nvPr/>
        </p:nvSpPr>
        <p:spPr bwMode="auto">
          <a:xfrm>
            <a:off x="4606925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2" name="Text Box 404"/>
          <p:cNvSpPr txBox="1">
            <a:spLocks noChangeArrowheads="1"/>
          </p:cNvSpPr>
          <p:nvPr/>
        </p:nvSpPr>
        <p:spPr bwMode="auto">
          <a:xfrm>
            <a:off x="2763838" y="2740025"/>
            <a:ext cx="115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 smtClean="0">
                <a:latin typeface="+mj-lt"/>
              </a:rPr>
              <a:t>Shared</a:t>
            </a:r>
          </a:p>
          <a:p>
            <a:pPr algn="ctr">
              <a:defRPr/>
            </a:pPr>
            <a:r>
              <a:rPr lang="en-US" b="0" smtClean="0">
                <a:latin typeface="+mj-lt"/>
              </a:rPr>
              <a:t>decoder</a:t>
            </a:r>
          </a:p>
        </p:txBody>
      </p:sp>
      <p:sp>
        <p:nvSpPr>
          <p:cNvPr id="57403" name="Text Box 405"/>
          <p:cNvSpPr txBox="1">
            <a:spLocks noChangeArrowheads="1"/>
          </p:cNvSpPr>
          <p:nvPr/>
        </p:nvSpPr>
        <p:spPr bwMode="auto">
          <a:xfrm>
            <a:off x="6557963" y="5611813"/>
            <a:ext cx="1870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smtClean="0">
                <a:latin typeface="+mj-lt"/>
              </a:rPr>
              <a:t>One column for each output</a:t>
            </a:r>
          </a:p>
        </p:txBody>
      </p:sp>
      <p:sp>
        <p:nvSpPr>
          <p:cNvPr id="57404" name="Freeform 406"/>
          <p:cNvSpPr>
            <a:spLocks/>
          </p:cNvSpPr>
          <p:nvPr/>
        </p:nvSpPr>
        <p:spPr bwMode="auto">
          <a:xfrm>
            <a:off x="3294063" y="3405188"/>
            <a:ext cx="484187" cy="449262"/>
          </a:xfrm>
          <a:custGeom>
            <a:avLst/>
            <a:gdLst>
              <a:gd name="T0" fmla="*/ 0 w 305"/>
              <a:gd name="T1" fmla="*/ 0 h 283"/>
              <a:gd name="T2" fmla="*/ 2147483647 w 305"/>
              <a:gd name="T3" fmla="*/ 2147483647 h 283"/>
              <a:gd name="T4" fmla="*/ 2147483647 w 305"/>
              <a:gd name="T5" fmla="*/ 2147483647 h 283"/>
              <a:gd name="T6" fmla="*/ 2147483647 w 305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283"/>
              <a:gd name="T14" fmla="*/ 305 w 305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283">
                <a:moveTo>
                  <a:pt x="0" y="0"/>
                </a:moveTo>
                <a:cubicBezTo>
                  <a:pt x="101" y="20"/>
                  <a:pt x="202" y="40"/>
                  <a:pt x="205" y="64"/>
                </a:cubicBezTo>
                <a:cubicBezTo>
                  <a:pt x="208" y="88"/>
                  <a:pt x="4" y="106"/>
                  <a:pt x="21" y="142"/>
                </a:cubicBezTo>
                <a:cubicBezTo>
                  <a:pt x="38" y="178"/>
                  <a:pt x="171" y="230"/>
                  <a:pt x="305" y="2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5" name="Freeform 407"/>
          <p:cNvSpPr>
            <a:spLocks/>
          </p:cNvSpPr>
          <p:nvPr/>
        </p:nvSpPr>
        <p:spPr bwMode="auto">
          <a:xfrm>
            <a:off x="5880100" y="5661025"/>
            <a:ext cx="606425" cy="344488"/>
          </a:xfrm>
          <a:custGeom>
            <a:avLst/>
            <a:gdLst>
              <a:gd name="T0" fmla="*/ 2147483647 w 382"/>
              <a:gd name="T1" fmla="*/ 2147483647 h 217"/>
              <a:gd name="T2" fmla="*/ 2147483647 w 382"/>
              <a:gd name="T3" fmla="*/ 2147483647 h 217"/>
              <a:gd name="T4" fmla="*/ 2147483647 w 382"/>
              <a:gd name="T5" fmla="*/ 2147483647 h 217"/>
              <a:gd name="T6" fmla="*/ 0 w 382"/>
              <a:gd name="T7" fmla="*/ 0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382"/>
              <a:gd name="T13" fmla="*/ 0 h 217"/>
              <a:gd name="T14" fmla="*/ 382 w 382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2" h="217">
                <a:moveTo>
                  <a:pt x="382" y="184"/>
                </a:moveTo>
                <a:cubicBezTo>
                  <a:pt x="348" y="126"/>
                  <a:pt x="314" y="68"/>
                  <a:pt x="283" y="71"/>
                </a:cubicBezTo>
                <a:cubicBezTo>
                  <a:pt x="252" y="74"/>
                  <a:pt x="245" y="217"/>
                  <a:pt x="198" y="205"/>
                </a:cubicBezTo>
                <a:cubicBezTo>
                  <a:pt x="151" y="193"/>
                  <a:pt x="75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pSp>
        <p:nvGrpSpPr>
          <p:cNvPr id="59453" name="Group 20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08" name="Straight Connector 207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7" name="Group 210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reeform 225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458" name="Group 211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eform 223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65" name="Group 218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4"/>
          <p:cNvGrpSpPr>
            <a:grpSpLocks/>
          </p:cNvGrpSpPr>
          <p:nvPr/>
        </p:nvGrpSpPr>
        <p:grpSpPr bwMode="auto">
          <a:xfrm>
            <a:off x="2795588" y="2005013"/>
            <a:ext cx="3541712" cy="4202112"/>
            <a:chOff x="114" y="772"/>
            <a:chExt cx="2391" cy="2836"/>
          </a:xfrm>
        </p:grpSpPr>
        <p:sp>
          <p:nvSpPr>
            <p:cNvPr id="57425" name="Rectangle 5" descr="20%"/>
            <p:cNvSpPr>
              <a:spLocks noChangeArrowheads="1"/>
            </p:cNvSpPr>
            <p:nvPr/>
          </p:nvSpPr>
          <p:spPr bwMode="auto">
            <a:xfrm>
              <a:off x="1134" y="772"/>
              <a:ext cx="1338" cy="2268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544" name="Group 6"/>
            <p:cNvGrpSpPr>
              <a:grpSpLocks noChangeAspect="1"/>
            </p:cNvGrpSpPr>
            <p:nvPr/>
          </p:nvGrpSpPr>
          <p:grpSpPr bwMode="auto">
            <a:xfrm>
              <a:off x="1346" y="1617"/>
              <a:ext cx="132" cy="163"/>
              <a:chOff x="957" y="1677"/>
              <a:chExt cx="531" cy="656"/>
            </a:xfrm>
          </p:grpSpPr>
          <p:sp>
            <p:nvSpPr>
              <p:cNvPr id="57585" name="Line 7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235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7" name="Line 9"/>
              <p:cNvSpPr>
                <a:spLocks noChangeAspect="1" noChangeShapeType="1"/>
              </p:cNvSpPr>
              <p:nvPr/>
            </p:nvSpPr>
            <p:spPr bwMode="auto">
              <a:xfrm>
                <a:off x="123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8" name="Line 10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9" name="Line 11"/>
              <p:cNvSpPr>
                <a:spLocks noChangeAspect="1" noChangeShapeType="1"/>
              </p:cNvSpPr>
              <p:nvPr/>
            </p:nvSpPr>
            <p:spPr bwMode="auto">
              <a:xfrm>
                <a:off x="1235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0" name="Line 12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1" name="Line 13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2" name="Line 14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3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4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959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5" name="Line 17"/>
              <p:cNvSpPr>
                <a:spLocks noChangeAspect="1" noChangeShapeType="1"/>
              </p:cNvSpPr>
              <p:nvPr/>
            </p:nvSpPr>
            <p:spPr bwMode="auto">
              <a:xfrm>
                <a:off x="959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6" name="Line 18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5" name="Group 19"/>
            <p:cNvGrpSpPr>
              <a:grpSpLocks noChangeAspect="1"/>
            </p:cNvGrpSpPr>
            <p:nvPr/>
          </p:nvGrpSpPr>
          <p:grpSpPr bwMode="auto">
            <a:xfrm>
              <a:off x="1744" y="2817"/>
              <a:ext cx="132" cy="163"/>
              <a:chOff x="957" y="1677"/>
              <a:chExt cx="531" cy="656"/>
            </a:xfrm>
          </p:grpSpPr>
          <p:sp>
            <p:nvSpPr>
              <p:cNvPr id="57573" name="Line 20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4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5" name="Line 22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6" name="Line 23"/>
              <p:cNvSpPr>
                <a:spLocks noChangeAspect="1" noChangeShapeType="1"/>
              </p:cNvSpPr>
              <p:nvPr/>
            </p:nvSpPr>
            <p:spPr bwMode="auto">
              <a:xfrm>
                <a:off x="1156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7" name="Line 24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8" name="Line 25"/>
              <p:cNvSpPr>
                <a:spLocks noChangeAspect="1" noChangeShapeType="1"/>
              </p:cNvSpPr>
              <p:nvPr/>
            </p:nvSpPr>
            <p:spPr bwMode="auto">
              <a:xfrm>
                <a:off x="1307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9" name="Line 2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0" name="Line 27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1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2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3" name="Line 30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4" name="Line 31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6" name="Group 32"/>
            <p:cNvGrpSpPr>
              <a:grpSpLocks noChangeAspect="1"/>
            </p:cNvGrpSpPr>
            <p:nvPr/>
          </p:nvGrpSpPr>
          <p:grpSpPr bwMode="auto">
            <a:xfrm>
              <a:off x="1742" y="2337"/>
              <a:ext cx="132" cy="163"/>
              <a:chOff x="957" y="1677"/>
              <a:chExt cx="531" cy="656"/>
            </a:xfrm>
          </p:grpSpPr>
          <p:sp>
            <p:nvSpPr>
              <p:cNvPr id="57561" name="Line 33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2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3" name="Line 35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4" name="Line 36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5" name="Line 37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6" name="Line 38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7" name="Line 39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8" name="Line 40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0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1" name="Line 43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2" name="Line 44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7" name="Group 45"/>
            <p:cNvGrpSpPr>
              <a:grpSpLocks noChangeAspect="1"/>
            </p:cNvGrpSpPr>
            <p:nvPr/>
          </p:nvGrpSpPr>
          <p:grpSpPr bwMode="auto">
            <a:xfrm>
              <a:off x="1742" y="2577"/>
              <a:ext cx="132" cy="163"/>
              <a:chOff x="957" y="1677"/>
              <a:chExt cx="531" cy="656"/>
            </a:xfrm>
          </p:grpSpPr>
          <p:sp>
            <p:nvSpPr>
              <p:cNvPr id="57549" name="Line 46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0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1" name="Line 48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2" name="Line 49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3" name="Line 50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4" name="Line 51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5" name="Line 52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6" name="Line 53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7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8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9" name="Line 56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0" name="Line 57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8" name="Group 58"/>
            <p:cNvGrpSpPr>
              <a:grpSpLocks noChangeAspect="1"/>
            </p:cNvGrpSpPr>
            <p:nvPr/>
          </p:nvGrpSpPr>
          <p:grpSpPr bwMode="auto">
            <a:xfrm>
              <a:off x="1742" y="1857"/>
              <a:ext cx="132" cy="163"/>
              <a:chOff x="957" y="1677"/>
              <a:chExt cx="531" cy="656"/>
            </a:xfrm>
          </p:grpSpPr>
          <p:sp>
            <p:nvSpPr>
              <p:cNvPr id="57537" name="Line 59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9" name="Line 61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0" name="Line 62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1" name="Line 63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2" name="Line 64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3" name="Line 65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4" name="Line 6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5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6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7" name="Line 69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8" name="Line 70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9" name="Group 71"/>
            <p:cNvGrpSpPr>
              <a:grpSpLocks noChangeAspect="1"/>
            </p:cNvGrpSpPr>
            <p:nvPr/>
          </p:nvGrpSpPr>
          <p:grpSpPr bwMode="auto">
            <a:xfrm>
              <a:off x="1344" y="2082"/>
              <a:ext cx="132" cy="163"/>
              <a:chOff x="957" y="1677"/>
              <a:chExt cx="531" cy="656"/>
            </a:xfrm>
          </p:grpSpPr>
          <p:sp>
            <p:nvSpPr>
              <p:cNvPr id="57525" name="Line 72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6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7" name="Line 74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8" name="Line 75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9" name="Line 76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0" name="Line 77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1" name="Line 78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2" name="Line 79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3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4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5" name="Line 82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6" name="Line 83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50" name="Group 84"/>
            <p:cNvGrpSpPr>
              <a:grpSpLocks noChangeAspect="1"/>
            </p:cNvGrpSpPr>
            <p:nvPr/>
          </p:nvGrpSpPr>
          <p:grpSpPr bwMode="auto">
            <a:xfrm>
              <a:off x="1344" y="1377"/>
              <a:ext cx="132" cy="163"/>
              <a:chOff x="957" y="1677"/>
              <a:chExt cx="531" cy="656"/>
            </a:xfrm>
          </p:grpSpPr>
          <p:sp>
            <p:nvSpPr>
              <p:cNvPr id="57513" name="Line 85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5" name="Line 87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6" name="Line 88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7" name="Line 89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8" name="Line 90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9" name="Line 91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0" name="Line 92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2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3" name="Line 95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4" name="Line 96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51" name="Group 97"/>
            <p:cNvGrpSpPr>
              <a:grpSpLocks noChangeAspect="1"/>
            </p:cNvGrpSpPr>
            <p:nvPr/>
          </p:nvGrpSpPr>
          <p:grpSpPr bwMode="auto">
            <a:xfrm>
              <a:off x="1344" y="2824"/>
              <a:ext cx="132" cy="163"/>
              <a:chOff x="957" y="1677"/>
              <a:chExt cx="531" cy="656"/>
            </a:xfrm>
          </p:grpSpPr>
          <p:sp>
            <p:nvSpPr>
              <p:cNvPr id="57501" name="Line 98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2" name="Line 99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4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3" name="Line 100"/>
              <p:cNvSpPr>
                <a:spLocks noChangeAspect="1" noChangeShapeType="1"/>
              </p:cNvSpPr>
              <p:nvPr/>
            </p:nvSpPr>
            <p:spPr bwMode="auto">
              <a:xfrm>
                <a:off x="1234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4" name="Line 101"/>
              <p:cNvSpPr>
                <a:spLocks noChangeAspect="1" noChangeShapeType="1"/>
              </p:cNvSpPr>
              <p:nvPr/>
            </p:nvSpPr>
            <p:spPr bwMode="auto">
              <a:xfrm>
                <a:off x="1157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5" name="Line 102"/>
              <p:cNvSpPr>
                <a:spLocks noChangeAspect="1" noChangeShapeType="1"/>
              </p:cNvSpPr>
              <p:nvPr/>
            </p:nvSpPr>
            <p:spPr bwMode="auto">
              <a:xfrm>
                <a:off x="1234" y="2081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6" name="Line 103"/>
              <p:cNvSpPr>
                <a:spLocks noChangeAspect="1" noChangeShapeType="1"/>
              </p:cNvSpPr>
              <p:nvPr/>
            </p:nvSpPr>
            <p:spPr bwMode="auto">
              <a:xfrm>
                <a:off x="1308" y="2081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7" name="Line 104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8" name="Line 105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9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0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7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1" name="Line 108"/>
              <p:cNvSpPr>
                <a:spLocks noChangeAspect="1" noChangeShapeType="1"/>
              </p:cNvSpPr>
              <p:nvPr/>
            </p:nvSpPr>
            <p:spPr bwMode="auto">
              <a:xfrm>
                <a:off x="958" y="1676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2" name="Line 109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4" name="Text Box 110"/>
            <p:cNvSpPr txBox="1">
              <a:spLocks noChangeArrowheads="1"/>
            </p:cNvSpPr>
            <p:nvPr/>
          </p:nvSpPr>
          <p:spPr bwMode="auto">
            <a:xfrm>
              <a:off x="1694" y="3380"/>
              <a:ext cx="4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  <a:r>
                <a:rPr lang="en-US" sz="1600" b="0" baseline="-25000" smtClean="0">
                  <a:latin typeface="+mj-lt"/>
                </a:rPr>
                <a:t>OUT</a:t>
              </a:r>
              <a:endParaRPr lang="en-US" sz="1600" b="0" smtClean="0">
                <a:latin typeface="+mj-lt"/>
              </a:endParaRPr>
            </a:p>
          </p:txBody>
        </p:sp>
        <p:sp>
          <p:nvSpPr>
            <p:cNvPr id="57435" name="Text Box 111"/>
            <p:cNvSpPr txBox="1">
              <a:spLocks noChangeArrowheads="1"/>
            </p:cNvSpPr>
            <p:nvPr/>
          </p:nvSpPr>
          <p:spPr bwMode="auto">
            <a:xfrm>
              <a:off x="1375" y="3380"/>
              <a:ext cx="2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S</a:t>
              </a:r>
            </a:p>
          </p:txBody>
        </p:sp>
        <p:grpSp>
          <p:nvGrpSpPr>
            <p:cNvPr id="61554" name="Group 112"/>
            <p:cNvGrpSpPr>
              <a:grpSpLocks/>
            </p:cNvGrpSpPr>
            <p:nvPr/>
          </p:nvGrpSpPr>
          <p:grpSpPr bwMode="auto">
            <a:xfrm>
              <a:off x="1114" y="1122"/>
              <a:ext cx="1035" cy="1695"/>
              <a:chOff x="1138" y="1263"/>
              <a:chExt cx="1397" cy="1695"/>
            </a:xfrm>
          </p:grpSpPr>
          <p:grpSp>
            <p:nvGrpSpPr>
              <p:cNvPr id="61609" name="Group 113"/>
              <p:cNvGrpSpPr>
                <a:grpSpLocks/>
              </p:cNvGrpSpPr>
              <p:nvPr/>
            </p:nvGrpSpPr>
            <p:grpSpPr bwMode="auto">
              <a:xfrm>
                <a:off x="1138" y="2223"/>
                <a:ext cx="1392" cy="735"/>
                <a:chOff x="1728" y="1185"/>
                <a:chExt cx="1152" cy="735"/>
              </a:xfrm>
            </p:grpSpPr>
            <p:sp>
              <p:nvSpPr>
                <p:cNvPr id="57497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8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9" name="Line 11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500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610" name="Group 118"/>
              <p:cNvGrpSpPr>
                <a:grpSpLocks/>
              </p:cNvGrpSpPr>
              <p:nvPr/>
            </p:nvGrpSpPr>
            <p:grpSpPr bwMode="auto">
              <a:xfrm>
                <a:off x="1143" y="1263"/>
                <a:ext cx="1392" cy="735"/>
                <a:chOff x="1728" y="1185"/>
                <a:chExt cx="1152" cy="735"/>
              </a:xfrm>
            </p:grpSpPr>
            <p:sp>
              <p:nvSpPr>
                <p:cNvPr id="57493" name="Line 119"/>
                <p:cNvSpPr>
                  <a:spLocks noChangeShapeType="1"/>
                </p:cNvSpPr>
                <p:nvPr/>
              </p:nvSpPr>
              <p:spPr bwMode="auto">
                <a:xfrm>
                  <a:off x="1724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4" name="Line 120"/>
                <p:cNvSpPr>
                  <a:spLocks noChangeShapeType="1"/>
                </p:cNvSpPr>
                <p:nvPr/>
              </p:nvSpPr>
              <p:spPr bwMode="auto">
                <a:xfrm>
                  <a:off x="1724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5" name="Line 121"/>
                <p:cNvSpPr>
                  <a:spLocks noChangeShapeType="1"/>
                </p:cNvSpPr>
                <p:nvPr/>
              </p:nvSpPr>
              <p:spPr bwMode="auto">
                <a:xfrm>
                  <a:off x="1724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6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61555" name="Group 123"/>
            <p:cNvGrpSpPr>
              <a:grpSpLocks/>
            </p:cNvGrpSpPr>
            <p:nvPr/>
          </p:nvGrpSpPr>
          <p:grpSpPr bwMode="auto">
            <a:xfrm>
              <a:off x="2144" y="1041"/>
              <a:ext cx="361" cy="1904"/>
              <a:chOff x="2524" y="1176"/>
              <a:chExt cx="361" cy="1904"/>
            </a:xfrm>
          </p:grpSpPr>
          <p:sp>
            <p:nvSpPr>
              <p:cNvPr id="57483" name="Text Box 124"/>
              <p:cNvSpPr txBox="1">
                <a:spLocks noChangeArrowheads="1"/>
              </p:cNvSpPr>
              <p:nvPr/>
            </p:nvSpPr>
            <p:spPr bwMode="auto">
              <a:xfrm>
                <a:off x="2524" y="1176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000</a:t>
                </a:r>
              </a:p>
            </p:txBody>
          </p:sp>
          <p:sp>
            <p:nvSpPr>
              <p:cNvPr id="57484" name="Text Box 125"/>
              <p:cNvSpPr txBox="1">
                <a:spLocks noChangeArrowheads="1"/>
              </p:cNvSpPr>
              <p:nvPr/>
            </p:nvSpPr>
            <p:spPr bwMode="auto">
              <a:xfrm>
                <a:off x="2531" y="1436"/>
                <a:ext cx="34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001</a:t>
                </a:r>
              </a:p>
            </p:txBody>
          </p:sp>
          <p:sp>
            <p:nvSpPr>
              <p:cNvPr id="57485" name="Text Box 126"/>
              <p:cNvSpPr txBox="1">
                <a:spLocks noChangeArrowheads="1"/>
              </p:cNvSpPr>
              <p:nvPr/>
            </p:nvSpPr>
            <p:spPr bwMode="auto">
              <a:xfrm>
                <a:off x="2524" y="1669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010</a:t>
                </a:r>
              </a:p>
            </p:txBody>
          </p:sp>
          <p:sp>
            <p:nvSpPr>
              <p:cNvPr id="57486" name="Text Box 127"/>
              <p:cNvSpPr txBox="1">
                <a:spLocks noChangeArrowheads="1"/>
              </p:cNvSpPr>
              <p:nvPr/>
            </p:nvSpPr>
            <p:spPr bwMode="auto">
              <a:xfrm>
                <a:off x="2524" y="191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011</a:t>
                </a:r>
              </a:p>
            </p:txBody>
          </p:sp>
          <p:sp>
            <p:nvSpPr>
              <p:cNvPr id="57487" name="Text Box 128"/>
              <p:cNvSpPr txBox="1">
                <a:spLocks noChangeArrowheads="1"/>
              </p:cNvSpPr>
              <p:nvPr/>
            </p:nvSpPr>
            <p:spPr bwMode="auto">
              <a:xfrm>
                <a:off x="2535" y="2134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100</a:t>
                </a:r>
              </a:p>
            </p:txBody>
          </p:sp>
          <p:sp>
            <p:nvSpPr>
              <p:cNvPr id="57488" name="Text Box 129"/>
              <p:cNvSpPr txBox="1">
                <a:spLocks noChangeArrowheads="1"/>
              </p:cNvSpPr>
              <p:nvPr/>
            </p:nvSpPr>
            <p:spPr bwMode="auto">
              <a:xfrm>
                <a:off x="2524" y="239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101</a:t>
                </a:r>
              </a:p>
            </p:txBody>
          </p:sp>
          <p:sp>
            <p:nvSpPr>
              <p:cNvPr id="57489" name="Text Box 130"/>
              <p:cNvSpPr txBox="1">
                <a:spLocks noChangeArrowheads="1"/>
              </p:cNvSpPr>
              <p:nvPr/>
            </p:nvSpPr>
            <p:spPr bwMode="auto">
              <a:xfrm>
                <a:off x="2524" y="2630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110</a:t>
                </a:r>
              </a:p>
            </p:txBody>
          </p:sp>
          <p:sp>
            <p:nvSpPr>
              <p:cNvPr id="57490" name="Text Box 131"/>
              <p:cNvSpPr txBox="1">
                <a:spLocks noChangeArrowheads="1"/>
              </p:cNvSpPr>
              <p:nvPr/>
            </p:nvSpPr>
            <p:spPr bwMode="auto">
              <a:xfrm>
                <a:off x="2524" y="2872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 smtClean="0">
                    <a:latin typeface="+mj-lt"/>
                  </a:rPr>
                  <a:t>111</a:t>
                </a:r>
              </a:p>
            </p:txBody>
          </p:sp>
        </p:grpSp>
        <p:grpSp>
          <p:nvGrpSpPr>
            <p:cNvPr id="61556" name="Group 132"/>
            <p:cNvGrpSpPr>
              <a:grpSpLocks/>
            </p:cNvGrpSpPr>
            <p:nvPr/>
          </p:nvGrpSpPr>
          <p:grpSpPr bwMode="auto">
            <a:xfrm>
              <a:off x="394" y="2848"/>
              <a:ext cx="576" cy="113"/>
              <a:chOff x="1008" y="1951"/>
              <a:chExt cx="576" cy="113"/>
            </a:xfrm>
          </p:grpSpPr>
          <p:sp>
            <p:nvSpPr>
              <p:cNvPr id="57481" name="Line 133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82" name="Line 134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9" name="Line 135"/>
            <p:cNvSpPr>
              <a:spLocks noChangeShapeType="1"/>
            </p:cNvSpPr>
            <p:nvPr/>
          </p:nvSpPr>
          <p:spPr bwMode="auto">
            <a:xfrm>
              <a:off x="394" y="311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0" name="Line 136"/>
            <p:cNvSpPr>
              <a:spLocks noChangeShapeType="1"/>
            </p:cNvSpPr>
            <p:nvPr/>
          </p:nvSpPr>
          <p:spPr bwMode="auto">
            <a:xfrm flipV="1">
              <a:off x="1031" y="288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1" name="Line 137"/>
            <p:cNvSpPr>
              <a:spLocks noChangeShapeType="1"/>
            </p:cNvSpPr>
            <p:nvPr/>
          </p:nvSpPr>
          <p:spPr bwMode="auto">
            <a:xfrm flipH="1">
              <a:off x="389" y="3261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2" name="Text Box 138"/>
            <p:cNvSpPr txBox="1">
              <a:spLocks noChangeArrowheads="1"/>
            </p:cNvSpPr>
            <p:nvPr/>
          </p:nvSpPr>
          <p:spPr bwMode="auto">
            <a:xfrm>
              <a:off x="144" y="2857"/>
              <a:ext cx="2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A</a:t>
              </a:r>
            </a:p>
          </p:txBody>
        </p:sp>
        <p:sp>
          <p:nvSpPr>
            <p:cNvPr id="57443" name="Text Box 139"/>
            <p:cNvSpPr txBox="1">
              <a:spLocks noChangeArrowheads="1"/>
            </p:cNvSpPr>
            <p:nvPr/>
          </p:nvSpPr>
          <p:spPr bwMode="auto">
            <a:xfrm>
              <a:off x="144" y="3012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B</a:t>
              </a:r>
            </a:p>
          </p:txBody>
        </p:sp>
        <p:sp>
          <p:nvSpPr>
            <p:cNvPr id="57444" name="Text Box 140"/>
            <p:cNvSpPr txBox="1">
              <a:spLocks noChangeArrowheads="1"/>
            </p:cNvSpPr>
            <p:nvPr/>
          </p:nvSpPr>
          <p:spPr bwMode="auto">
            <a:xfrm>
              <a:off x="114" y="3148"/>
              <a:ext cx="3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C</a:t>
              </a:r>
              <a:r>
                <a:rPr lang="en-US" sz="1600" b="0" baseline="-25000" smtClean="0">
                  <a:latin typeface="+mj-lt"/>
                </a:rPr>
                <a:t>IN</a:t>
              </a:r>
              <a:endParaRPr lang="en-US" sz="1600" b="0" smtClean="0">
                <a:latin typeface="+mj-lt"/>
              </a:endParaRPr>
            </a:p>
          </p:txBody>
        </p:sp>
        <p:sp>
          <p:nvSpPr>
            <p:cNvPr id="57445" name="Line 141"/>
            <p:cNvSpPr>
              <a:spLocks noChangeShapeType="1"/>
            </p:cNvSpPr>
            <p:nvPr/>
          </p:nvSpPr>
          <p:spPr bwMode="auto">
            <a:xfrm flipV="1">
              <a:off x="1092" y="2923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564" name="Group 142"/>
            <p:cNvGrpSpPr>
              <a:grpSpLocks/>
            </p:cNvGrpSpPr>
            <p:nvPr/>
          </p:nvGrpSpPr>
          <p:grpSpPr bwMode="auto">
            <a:xfrm>
              <a:off x="1428" y="862"/>
              <a:ext cx="98" cy="2457"/>
              <a:chOff x="3577" y="1789"/>
              <a:chExt cx="98" cy="2457"/>
            </a:xfrm>
          </p:grpSpPr>
          <p:grpSp>
            <p:nvGrpSpPr>
              <p:cNvPr id="61583" name="Group 143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61592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77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78" name="Line 14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79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80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75" name="Line 149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6" name="Line 150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584" name="Group 151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68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9" name="Line 1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0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680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1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2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3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67" name="Line 158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65" name="Group 159"/>
            <p:cNvGrpSpPr>
              <a:grpSpLocks/>
            </p:cNvGrpSpPr>
            <p:nvPr/>
          </p:nvGrpSpPr>
          <p:grpSpPr bwMode="auto">
            <a:xfrm>
              <a:off x="1826" y="862"/>
              <a:ext cx="98" cy="2457"/>
              <a:chOff x="3577" y="1789"/>
              <a:chExt cx="98" cy="2457"/>
            </a:xfrm>
          </p:grpSpPr>
          <p:grpSp>
            <p:nvGrpSpPr>
              <p:cNvPr id="61567" name="Group 160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61576" name="Group 161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61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2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3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4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5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59" name="Line 166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0" name="Line 167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568" name="Group 168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5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3" name="Line 1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79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4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1679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5" name="Line 1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6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7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1631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51" name="Line 175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48" name="Freeform 176" descr="30%"/>
            <p:cNvSpPr>
              <a:spLocks/>
            </p:cNvSpPr>
            <p:nvPr/>
          </p:nvSpPr>
          <p:spPr bwMode="auto">
            <a:xfrm>
              <a:off x="912" y="1056"/>
              <a:ext cx="192" cy="1872"/>
            </a:xfrm>
            <a:custGeom>
              <a:avLst/>
              <a:gdLst>
                <a:gd name="T0" fmla="*/ 0 w 192"/>
                <a:gd name="T1" fmla="*/ 144 h 1872"/>
                <a:gd name="T2" fmla="*/ 192 w 192"/>
                <a:gd name="T3" fmla="*/ 0 h 1872"/>
                <a:gd name="T4" fmla="*/ 192 w 192"/>
                <a:gd name="T5" fmla="*/ 1872 h 1872"/>
                <a:gd name="T6" fmla="*/ 0 w 192"/>
                <a:gd name="T7" fmla="*/ 1776 h 1872"/>
                <a:gd name="T8" fmla="*/ 0 w 192"/>
                <a:gd name="T9" fmla="*/ 144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72"/>
                <a:gd name="T17" fmla="*/ 192 w 192"/>
                <a:gd name="T18" fmla="*/ 1872 h 1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72">
                  <a:moveTo>
                    <a:pt x="0" y="144"/>
                  </a:moveTo>
                  <a:lnTo>
                    <a:pt x="192" y="0"/>
                  </a:lnTo>
                  <a:lnTo>
                    <a:pt x="192" y="1872"/>
                  </a:lnTo>
                  <a:lnTo>
                    <a:pt x="0" y="1776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509300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/>
                <a:gridCol w="433387"/>
                <a:gridCol w="428625"/>
                <a:gridCol w="433388"/>
                <a:gridCol w="430212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1490" name="Group 374"/>
          <p:cNvGrpSpPr>
            <a:grpSpLocks/>
          </p:cNvGrpSpPr>
          <p:nvPr/>
        </p:nvGrpSpPr>
        <p:grpSpPr bwMode="auto">
          <a:xfrm>
            <a:off x="582613" y="1354138"/>
            <a:ext cx="1935162" cy="1570037"/>
            <a:chOff x="3111" y="825"/>
            <a:chExt cx="1460" cy="1290"/>
          </a:xfrm>
        </p:grpSpPr>
        <p:grpSp>
          <p:nvGrpSpPr>
            <p:cNvPr id="61530" name="Group 375"/>
            <p:cNvGrpSpPr>
              <a:grpSpLocks/>
            </p:cNvGrpSpPr>
            <p:nvPr/>
          </p:nvGrpSpPr>
          <p:grpSpPr bwMode="auto">
            <a:xfrm>
              <a:off x="3604" y="1300"/>
              <a:ext cx="417" cy="287"/>
              <a:chOff x="3604" y="1300"/>
              <a:chExt cx="417" cy="287"/>
            </a:xfrm>
          </p:grpSpPr>
          <p:sp useBgFill="1">
            <p:nvSpPr>
              <p:cNvPr id="57423" name="Rectangle 376"/>
              <p:cNvSpPr>
                <a:spLocks noChangeArrowheads="1"/>
              </p:cNvSpPr>
              <p:nvPr/>
            </p:nvSpPr>
            <p:spPr bwMode="auto">
              <a:xfrm>
                <a:off x="3604" y="1300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24" name="Rectangle 377"/>
              <p:cNvSpPr>
                <a:spLocks noChangeArrowheads="1"/>
              </p:cNvSpPr>
              <p:nvPr/>
            </p:nvSpPr>
            <p:spPr bwMode="auto">
              <a:xfrm>
                <a:off x="3639" y="1305"/>
                <a:ext cx="38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7413" name="Line 378"/>
            <p:cNvSpPr>
              <a:spLocks noChangeShapeType="1"/>
            </p:cNvSpPr>
            <p:nvPr/>
          </p:nvSpPr>
          <p:spPr bwMode="auto">
            <a:xfrm>
              <a:off x="3695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4" name="Line 379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5" name="Line 380"/>
            <p:cNvSpPr>
              <a:spLocks noChangeShapeType="1"/>
            </p:cNvSpPr>
            <p:nvPr/>
          </p:nvSpPr>
          <p:spPr bwMode="auto">
            <a:xfrm flipH="1">
              <a:off x="3981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6" name="Line 381"/>
            <p:cNvSpPr>
              <a:spLocks noChangeShapeType="1"/>
            </p:cNvSpPr>
            <p:nvPr/>
          </p:nvSpPr>
          <p:spPr bwMode="auto">
            <a:xfrm flipH="1">
              <a:off x="3357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7" name="Line 382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8" name="Rectangle 383"/>
            <p:cNvSpPr>
              <a:spLocks noChangeArrowheads="1"/>
            </p:cNvSpPr>
            <p:nvPr/>
          </p:nvSpPr>
          <p:spPr bwMode="auto">
            <a:xfrm>
              <a:off x="3591" y="825"/>
              <a:ext cx="27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419" name="Rectangle 384"/>
            <p:cNvSpPr>
              <a:spLocks noChangeArrowheads="1"/>
            </p:cNvSpPr>
            <p:nvPr/>
          </p:nvSpPr>
          <p:spPr bwMode="auto">
            <a:xfrm>
              <a:off x="3783" y="8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420" name="Rectangle 385"/>
            <p:cNvSpPr>
              <a:spLocks noChangeArrowheads="1"/>
            </p:cNvSpPr>
            <p:nvPr/>
          </p:nvSpPr>
          <p:spPr bwMode="auto">
            <a:xfrm>
              <a:off x="3111" y="1305"/>
              <a:ext cx="33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7421" name="Rectangle 386"/>
            <p:cNvSpPr>
              <a:spLocks noChangeArrowheads="1"/>
            </p:cNvSpPr>
            <p:nvPr/>
          </p:nvSpPr>
          <p:spPr bwMode="auto">
            <a:xfrm>
              <a:off x="4263" y="1305"/>
              <a:ext cx="3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7422" name="Rectangle 387"/>
            <p:cNvSpPr>
              <a:spLocks noChangeArrowheads="1"/>
            </p:cNvSpPr>
            <p:nvPr/>
          </p:nvSpPr>
          <p:spPr bwMode="auto">
            <a:xfrm>
              <a:off x="3687" y="1833"/>
              <a:ext cx="2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7396" name="Text Box 388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 smtClean="0">
                <a:latin typeface="+mj-lt"/>
              </a:rPr>
              <a:t>Full Adder</a:t>
            </a:r>
          </a:p>
        </p:txBody>
      </p:sp>
      <p:sp>
        <p:nvSpPr>
          <p:cNvPr id="57397" name="Text Box 389"/>
          <p:cNvSpPr txBox="1">
            <a:spLocks noChangeArrowheads="1"/>
          </p:cNvSpPr>
          <p:nvPr/>
        </p:nvSpPr>
        <p:spPr bwMode="auto">
          <a:xfrm>
            <a:off x="6477000" y="2667000"/>
            <a:ext cx="251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smtClean="0">
                <a:latin typeface="+mj-lt"/>
              </a:rPr>
              <a:t>For K inputs, decoder produces 2</a:t>
            </a:r>
            <a:r>
              <a:rPr lang="en-US" sz="1800" b="0" baseline="30000" dirty="0" smtClean="0">
                <a:latin typeface="+mj-lt"/>
              </a:rPr>
              <a:t>K</a:t>
            </a:r>
            <a:r>
              <a:rPr lang="en-US" sz="1800" b="0" dirty="0" smtClean="0">
                <a:latin typeface="+mj-lt"/>
              </a:rPr>
              <a:t> signals, only 1 of which is asserted at a time -- think of it as one signal for each possible product term.</a:t>
            </a:r>
          </a:p>
        </p:txBody>
      </p:sp>
      <p:sp>
        <p:nvSpPr>
          <p:cNvPr id="57398" name="AutoShape 390"/>
          <p:cNvSpPr>
            <a:spLocks/>
          </p:cNvSpPr>
          <p:nvPr/>
        </p:nvSpPr>
        <p:spPr bwMode="auto">
          <a:xfrm>
            <a:off x="6338888" y="2425700"/>
            <a:ext cx="147637" cy="2668588"/>
          </a:xfrm>
          <a:prstGeom prst="rightBrace">
            <a:avLst>
              <a:gd name="adj1" fmla="val 150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94" name="Text Box 393"/>
          <p:cNvSpPr txBox="1">
            <a:spLocks noChangeArrowheads="1"/>
          </p:cNvSpPr>
          <p:nvPr/>
        </p:nvSpPr>
        <p:spPr bwMode="auto">
          <a:xfrm>
            <a:off x="4972050" y="9144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Each column is large fan-in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NOR.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Note location of pulldowns correspond to a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output in the truth table!</a:t>
            </a:r>
            <a:endParaRPr lang="en-US" altLang="x-none" sz="16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401" name="Line 394"/>
          <p:cNvSpPr>
            <a:spLocks noChangeShapeType="1"/>
          </p:cNvSpPr>
          <p:nvPr/>
        </p:nvSpPr>
        <p:spPr bwMode="auto">
          <a:xfrm>
            <a:off x="4606925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2" name="Text Box 404"/>
          <p:cNvSpPr txBox="1">
            <a:spLocks noChangeArrowheads="1"/>
          </p:cNvSpPr>
          <p:nvPr/>
        </p:nvSpPr>
        <p:spPr bwMode="auto">
          <a:xfrm>
            <a:off x="2763838" y="2740025"/>
            <a:ext cx="115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 smtClean="0">
                <a:latin typeface="+mj-lt"/>
              </a:rPr>
              <a:t>Shared</a:t>
            </a:r>
          </a:p>
          <a:p>
            <a:pPr algn="ctr">
              <a:defRPr/>
            </a:pPr>
            <a:r>
              <a:rPr lang="en-US" b="0" smtClean="0">
                <a:latin typeface="+mj-lt"/>
              </a:rPr>
              <a:t>decoder</a:t>
            </a:r>
          </a:p>
        </p:txBody>
      </p:sp>
      <p:sp>
        <p:nvSpPr>
          <p:cNvPr id="57403" name="Text Box 405"/>
          <p:cNvSpPr txBox="1">
            <a:spLocks noChangeArrowheads="1"/>
          </p:cNvSpPr>
          <p:nvPr/>
        </p:nvSpPr>
        <p:spPr bwMode="auto">
          <a:xfrm>
            <a:off x="6557963" y="5611813"/>
            <a:ext cx="1870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smtClean="0">
                <a:latin typeface="+mj-lt"/>
              </a:rPr>
              <a:t>One column for each output</a:t>
            </a:r>
          </a:p>
        </p:txBody>
      </p:sp>
      <p:sp>
        <p:nvSpPr>
          <p:cNvPr id="57404" name="Freeform 406"/>
          <p:cNvSpPr>
            <a:spLocks/>
          </p:cNvSpPr>
          <p:nvPr/>
        </p:nvSpPr>
        <p:spPr bwMode="auto">
          <a:xfrm>
            <a:off x="3294063" y="3405188"/>
            <a:ext cx="484187" cy="449262"/>
          </a:xfrm>
          <a:custGeom>
            <a:avLst/>
            <a:gdLst>
              <a:gd name="T0" fmla="*/ 0 w 305"/>
              <a:gd name="T1" fmla="*/ 0 h 283"/>
              <a:gd name="T2" fmla="*/ 2147483647 w 305"/>
              <a:gd name="T3" fmla="*/ 2147483647 h 283"/>
              <a:gd name="T4" fmla="*/ 2147483647 w 305"/>
              <a:gd name="T5" fmla="*/ 2147483647 h 283"/>
              <a:gd name="T6" fmla="*/ 2147483647 w 305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283"/>
              <a:gd name="T14" fmla="*/ 305 w 305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283">
                <a:moveTo>
                  <a:pt x="0" y="0"/>
                </a:moveTo>
                <a:cubicBezTo>
                  <a:pt x="101" y="20"/>
                  <a:pt x="202" y="40"/>
                  <a:pt x="205" y="64"/>
                </a:cubicBezTo>
                <a:cubicBezTo>
                  <a:pt x="208" y="88"/>
                  <a:pt x="4" y="106"/>
                  <a:pt x="21" y="142"/>
                </a:cubicBezTo>
                <a:cubicBezTo>
                  <a:pt x="38" y="178"/>
                  <a:pt x="171" y="230"/>
                  <a:pt x="305" y="2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5" name="Freeform 407"/>
          <p:cNvSpPr>
            <a:spLocks/>
          </p:cNvSpPr>
          <p:nvPr/>
        </p:nvSpPr>
        <p:spPr bwMode="auto">
          <a:xfrm>
            <a:off x="5880100" y="5661025"/>
            <a:ext cx="606425" cy="344488"/>
          </a:xfrm>
          <a:custGeom>
            <a:avLst/>
            <a:gdLst>
              <a:gd name="T0" fmla="*/ 2147483647 w 382"/>
              <a:gd name="T1" fmla="*/ 2147483647 h 217"/>
              <a:gd name="T2" fmla="*/ 2147483647 w 382"/>
              <a:gd name="T3" fmla="*/ 2147483647 h 217"/>
              <a:gd name="T4" fmla="*/ 2147483647 w 382"/>
              <a:gd name="T5" fmla="*/ 2147483647 h 217"/>
              <a:gd name="T6" fmla="*/ 0 w 382"/>
              <a:gd name="T7" fmla="*/ 0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382"/>
              <a:gd name="T13" fmla="*/ 0 h 217"/>
              <a:gd name="T14" fmla="*/ 382 w 382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2" h="217">
                <a:moveTo>
                  <a:pt x="382" y="184"/>
                </a:moveTo>
                <a:cubicBezTo>
                  <a:pt x="348" y="126"/>
                  <a:pt x="314" y="68"/>
                  <a:pt x="283" y="71"/>
                </a:cubicBezTo>
                <a:cubicBezTo>
                  <a:pt x="252" y="74"/>
                  <a:pt x="245" y="217"/>
                  <a:pt x="198" y="205"/>
                </a:cubicBezTo>
                <a:cubicBezTo>
                  <a:pt x="151" y="193"/>
                  <a:pt x="75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5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pSp>
        <p:nvGrpSpPr>
          <p:cNvPr id="61501" name="Group 20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08" name="Straight Connector 207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14" name="Group 210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reeform 225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1515" name="Group 211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eform 223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522" name="Group 218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429000" y="4876800"/>
            <a:ext cx="3365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cxnSp>
        <p:nvCxnSpPr>
          <p:cNvPr id="4" name="Straight Connector 3"/>
          <p:cNvCxnSpPr>
            <a:stCxn id="57494" idx="0"/>
            <a:endCxn id="57494" idx="1"/>
          </p:cNvCxnSpPr>
          <p:nvPr/>
        </p:nvCxnSpPr>
        <p:spPr>
          <a:xfrm>
            <a:off x="4276725" y="2901950"/>
            <a:ext cx="15335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25908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95800" y="2743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227" name="Straight Connector 226"/>
          <p:cNvCxnSpPr>
            <a:stCxn id="57467" idx="1"/>
            <a:endCxn id="57475" idx="0"/>
          </p:cNvCxnSpPr>
          <p:nvPr/>
        </p:nvCxnSpPr>
        <p:spPr>
          <a:xfrm flipH="1">
            <a:off x="4813300" y="2355850"/>
            <a:ext cx="1588" cy="295751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768850" y="51054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410200" y="51054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414963" y="5553075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767263" y="5549900"/>
            <a:ext cx="336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28" grpId="0"/>
      <p:bldP spid="228" grpId="1"/>
      <p:bldP spid="229" grpId="0"/>
      <p:bldP spid="231" grpId="0"/>
      <p:bldP spid="2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52"/>
          <p:cNvGrpSpPr>
            <a:grpSpLocks/>
          </p:cNvGrpSpPr>
          <p:nvPr/>
        </p:nvGrpSpPr>
        <p:grpSpPr bwMode="auto">
          <a:xfrm>
            <a:off x="558800" y="1354138"/>
            <a:ext cx="1900238" cy="1655762"/>
            <a:chOff x="3111" y="825"/>
            <a:chExt cx="1460" cy="1272"/>
          </a:xfrm>
        </p:grpSpPr>
        <p:grpSp>
          <p:nvGrpSpPr>
            <p:cNvPr id="63761" name="Group 253"/>
            <p:cNvGrpSpPr>
              <a:grpSpLocks/>
            </p:cNvGrpSpPr>
            <p:nvPr/>
          </p:nvGrpSpPr>
          <p:grpSpPr bwMode="auto">
            <a:xfrm>
              <a:off x="3604" y="1300"/>
              <a:ext cx="412" cy="280"/>
              <a:chOff x="3604" y="1300"/>
              <a:chExt cx="412" cy="280"/>
            </a:xfrm>
          </p:grpSpPr>
          <p:sp useBgFill="1">
            <p:nvSpPr>
              <p:cNvPr id="59663" name="Rectangle 254"/>
              <p:cNvSpPr>
                <a:spLocks noChangeArrowheads="1"/>
              </p:cNvSpPr>
              <p:nvPr/>
            </p:nvSpPr>
            <p:spPr bwMode="auto">
              <a:xfrm>
                <a:off x="3604" y="1297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64" name="Rectangle 255"/>
              <p:cNvSpPr>
                <a:spLocks noChangeArrowheads="1"/>
              </p:cNvSpPr>
              <p:nvPr/>
            </p:nvSpPr>
            <p:spPr bwMode="auto">
              <a:xfrm>
                <a:off x="3639" y="1302"/>
                <a:ext cx="377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9653" name="Line 256"/>
            <p:cNvSpPr>
              <a:spLocks noChangeShapeType="1"/>
            </p:cNvSpPr>
            <p:nvPr/>
          </p:nvSpPr>
          <p:spPr bwMode="auto">
            <a:xfrm>
              <a:off x="3696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4" name="Line 257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5" name="Line 258"/>
            <p:cNvSpPr>
              <a:spLocks noChangeShapeType="1"/>
            </p:cNvSpPr>
            <p:nvPr/>
          </p:nvSpPr>
          <p:spPr bwMode="auto">
            <a:xfrm flipH="1">
              <a:off x="3979" y="1440"/>
              <a:ext cx="2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6" name="Line 259"/>
            <p:cNvSpPr>
              <a:spLocks noChangeShapeType="1"/>
            </p:cNvSpPr>
            <p:nvPr/>
          </p:nvSpPr>
          <p:spPr bwMode="auto">
            <a:xfrm flipH="1">
              <a:off x="3356" y="1440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7" name="Line 260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8" name="Rectangle 261"/>
            <p:cNvSpPr>
              <a:spLocks noChangeArrowheads="1"/>
            </p:cNvSpPr>
            <p:nvPr/>
          </p:nvSpPr>
          <p:spPr bwMode="auto">
            <a:xfrm>
              <a:off x="3592" y="825"/>
              <a:ext cx="27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9659" name="Rectangle 262"/>
            <p:cNvSpPr>
              <a:spLocks noChangeArrowheads="1"/>
            </p:cNvSpPr>
            <p:nvPr/>
          </p:nvSpPr>
          <p:spPr bwMode="auto">
            <a:xfrm>
              <a:off x="3783" y="825"/>
              <a:ext cx="27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9660" name="Rectangle 263"/>
            <p:cNvSpPr>
              <a:spLocks noChangeArrowheads="1"/>
            </p:cNvSpPr>
            <p:nvPr/>
          </p:nvSpPr>
          <p:spPr bwMode="auto">
            <a:xfrm>
              <a:off x="3111" y="1306"/>
              <a:ext cx="33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9661" name="Rectangle 264"/>
            <p:cNvSpPr>
              <a:spLocks noChangeArrowheads="1"/>
            </p:cNvSpPr>
            <p:nvPr/>
          </p:nvSpPr>
          <p:spPr bwMode="auto">
            <a:xfrm>
              <a:off x="4262" y="1306"/>
              <a:ext cx="30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9662" name="Rectangle 265"/>
            <p:cNvSpPr>
              <a:spLocks noChangeArrowheads="1"/>
            </p:cNvSpPr>
            <p:nvPr/>
          </p:nvSpPr>
          <p:spPr bwMode="auto">
            <a:xfrm>
              <a:off x="3687" y="1834"/>
              <a:ext cx="26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9443" name="Text Box 266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 smtClean="0">
                <a:latin typeface="+mj-lt"/>
              </a:rPr>
              <a:t>Full Adder</a:t>
            </a:r>
          </a:p>
        </p:txBody>
      </p:sp>
      <p:sp>
        <p:nvSpPr>
          <p:cNvPr id="63491" name="Text Box 276"/>
          <p:cNvSpPr txBox="1">
            <a:spLocks noChangeArrowheads="1"/>
          </p:cNvSpPr>
          <p:nvPr/>
        </p:nvSpPr>
        <p:spPr bwMode="auto">
          <a:xfrm>
            <a:off x="4948238" y="1087438"/>
            <a:ext cx="4019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LONG LINES slow down propagation times…</a:t>
            </a:r>
          </a:p>
        </p:txBody>
      </p:sp>
      <p:sp>
        <p:nvSpPr>
          <p:cNvPr id="59446" name="Line 277"/>
          <p:cNvSpPr>
            <a:spLocks noChangeShapeType="1"/>
          </p:cNvSpPr>
          <p:nvPr/>
        </p:nvSpPr>
        <p:spPr bwMode="auto">
          <a:xfrm>
            <a:off x="4583113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47" name="Rectangle 282"/>
          <p:cNvSpPr>
            <a:spLocks noChangeArrowheads="1"/>
          </p:cNvSpPr>
          <p:nvPr/>
        </p:nvSpPr>
        <p:spPr bwMode="auto">
          <a:xfrm>
            <a:off x="4754563" y="1676400"/>
            <a:ext cx="4160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indent="1588">
              <a:spcBef>
                <a:spcPct val="20000"/>
              </a:spcBef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The best way to improve this is to build </a:t>
            </a: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square arrays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, using some inputs to drive output selectors (</a:t>
            </a:r>
            <a:r>
              <a:rPr lang="en-US" sz="1600" dirty="0" err="1">
                <a:latin typeface="+mj-lt"/>
                <a:ea typeface="ＭＳ Ｐゴシック" charset="0"/>
                <a:cs typeface="ＭＳ Ｐゴシック" charset="0"/>
              </a:rPr>
              <a:t>MUXes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):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3494" name="Group 283"/>
          <p:cNvGrpSpPr>
            <a:grpSpLocks/>
          </p:cNvGrpSpPr>
          <p:nvPr/>
        </p:nvGrpSpPr>
        <p:grpSpPr bwMode="auto">
          <a:xfrm>
            <a:off x="4071938" y="2641600"/>
            <a:ext cx="4322762" cy="3333750"/>
            <a:chOff x="2880" y="2123"/>
            <a:chExt cx="2723" cy="2100"/>
          </a:xfrm>
        </p:grpSpPr>
        <p:sp>
          <p:nvSpPr>
            <p:cNvPr id="59450" name="Text Box 284"/>
            <p:cNvSpPr txBox="1">
              <a:spLocks noChangeArrowheads="1"/>
            </p:cNvSpPr>
            <p:nvPr/>
          </p:nvSpPr>
          <p:spPr bwMode="auto">
            <a:xfrm>
              <a:off x="5316" y="234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00</a:t>
              </a:r>
            </a:p>
          </p:txBody>
        </p:sp>
        <p:sp>
          <p:nvSpPr>
            <p:cNvPr id="59451" name="Rectangle 285" descr="20%"/>
            <p:cNvSpPr>
              <a:spLocks noChangeArrowheads="1"/>
            </p:cNvSpPr>
            <p:nvPr/>
          </p:nvSpPr>
          <p:spPr bwMode="auto">
            <a:xfrm>
              <a:off x="3934" y="2123"/>
              <a:ext cx="1422" cy="1245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3567" name="Group 286"/>
            <p:cNvGrpSpPr>
              <a:grpSpLocks noChangeAspect="1"/>
            </p:cNvGrpSpPr>
            <p:nvPr/>
          </p:nvGrpSpPr>
          <p:grpSpPr bwMode="auto">
            <a:xfrm>
              <a:off x="5074" y="2946"/>
              <a:ext cx="132" cy="163"/>
              <a:chOff x="957" y="1677"/>
              <a:chExt cx="531" cy="656"/>
            </a:xfrm>
          </p:grpSpPr>
          <p:sp>
            <p:nvSpPr>
              <p:cNvPr id="59634" name="Line 28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5" name="Line 288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6" name="Line 289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7" name="Line 290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8" name="Line 291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9" name="Line 292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0" name="Line 29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1" name="Line 29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2" name="Line 295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3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4" name="Line 297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5" name="Line 29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68" name="Group 299"/>
            <p:cNvGrpSpPr>
              <a:grpSpLocks/>
            </p:cNvGrpSpPr>
            <p:nvPr/>
          </p:nvGrpSpPr>
          <p:grpSpPr bwMode="auto">
            <a:xfrm>
              <a:off x="3880" y="2449"/>
              <a:ext cx="1392" cy="735"/>
              <a:chOff x="1728" y="1185"/>
              <a:chExt cx="1152" cy="735"/>
            </a:xfrm>
          </p:grpSpPr>
          <p:sp>
            <p:nvSpPr>
              <p:cNvPr id="59630" name="Line 300"/>
              <p:cNvSpPr>
                <a:spLocks noChangeShapeType="1"/>
              </p:cNvSpPr>
              <p:nvPr/>
            </p:nvSpPr>
            <p:spPr bwMode="auto">
              <a:xfrm>
                <a:off x="1728" y="118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1" name="Line 301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2" name="Line 302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3" name="Line 303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454" name="Text Box 304"/>
            <p:cNvSpPr txBox="1">
              <a:spLocks noChangeArrowheads="1"/>
            </p:cNvSpPr>
            <p:nvPr/>
          </p:nvSpPr>
          <p:spPr bwMode="auto">
            <a:xfrm>
              <a:off x="5316" y="260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01</a:t>
              </a:r>
            </a:p>
          </p:txBody>
        </p:sp>
        <p:sp>
          <p:nvSpPr>
            <p:cNvPr id="59455" name="Text Box 305"/>
            <p:cNvSpPr txBox="1">
              <a:spLocks noChangeArrowheads="1"/>
            </p:cNvSpPr>
            <p:nvPr/>
          </p:nvSpPr>
          <p:spPr bwMode="auto">
            <a:xfrm>
              <a:off x="5316" y="284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10</a:t>
              </a:r>
            </a:p>
          </p:txBody>
        </p:sp>
        <p:sp>
          <p:nvSpPr>
            <p:cNvPr id="59456" name="Text Box 306"/>
            <p:cNvSpPr txBox="1">
              <a:spLocks noChangeArrowheads="1"/>
            </p:cNvSpPr>
            <p:nvPr/>
          </p:nvSpPr>
          <p:spPr bwMode="auto">
            <a:xfrm>
              <a:off x="5316" y="3071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11</a:t>
              </a:r>
            </a:p>
          </p:txBody>
        </p:sp>
        <p:grpSp>
          <p:nvGrpSpPr>
            <p:cNvPr id="63572" name="Group 307"/>
            <p:cNvGrpSpPr>
              <a:grpSpLocks/>
            </p:cNvGrpSpPr>
            <p:nvPr/>
          </p:nvGrpSpPr>
          <p:grpSpPr bwMode="auto">
            <a:xfrm>
              <a:off x="4070" y="2231"/>
              <a:ext cx="432" cy="1759"/>
              <a:chOff x="2276" y="2160"/>
              <a:chExt cx="432" cy="1759"/>
            </a:xfrm>
          </p:grpSpPr>
          <p:grpSp>
            <p:nvGrpSpPr>
              <p:cNvPr id="63713" name="Group 308"/>
              <p:cNvGrpSpPr>
                <a:grpSpLocks/>
              </p:cNvGrpSpPr>
              <p:nvPr/>
            </p:nvGrpSpPr>
            <p:grpSpPr bwMode="auto">
              <a:xfrm>
                <a:off x="2276" y="2160"/>
                <a:ext cx="98" cy="1301"/>
                <a:chOff x="2251" y="2419"/>
                <a:chExt cx="98" cy="1301"/>
              </a:xfrm>
            </p:grpSpPr>
            <p:sp>
              <p:nvSpPr>
                <p:cNvPr id="59622" name="Line 309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38" name="Group 310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624" name="Line 3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5" name="Line 31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6" name="Line 3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7" name="Line 3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8" name="Line 3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9" name="Line 3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714" name="Group 317"/>
              <p:cNvGrpSpPr>
                <a:grpSpLocks/>
              </p:cNvGrpSpPr>
              <p:nvPr/>
            </p:nvGrpSpPr>
            <p:grpSpPr bwMode="auto">
              <a:xfrm>
                <a:off x="2276" y="3461"/>
                <a:ext cx="432" cy="458"/>
                <a:chOff x="1939" y="3491"/>
                <a:chExt cx="432" cy="458"/>
              </a:xfrm>
            </p:grpSpPr>
            <p:grpSp>
              <p:nvGrpSpPr>
                <p:cNvPr id="63724" name="Group 318"/>
                <p:cNvGrpSpPr>
                  <a:grpSpLocks/>
                </p:cNvGrpSpPr>
                <p:nvPr/>
              </p:nvGrpSpPr>
              <p:grpSpPr bwMode="auto">
                <a:xfrm>
                  <a:off x="1939" y="3491"/>
                  <a:ext cx="432" cy="144"/>
                  <a:chOff x="1968" y="2016"/>
                  <a:chExt cx="432" cy="144"/>
                </a:xfrm>
              </p:grpSpPr>
              <p:sp>
                <p:nvSpPr>
                  <p:cNvPr id="59618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19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0" name="Line 3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1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6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3725" name="Group 323"/>
                <p:cNvGrpSpPr>
                  <a:grpSpLocks/>
                </p:cNvGrpSpPr>
                <p:nvPr/>
              </p:nvGrpSpPr>
              <p:grpSpPr bwMode="auto">
                <a:xfrm>
                  <a:off x="2111" y="3635"/>
                  <a:ext cx="98" cy="314"/>
                  <a:chOff x="1728" y="2832"/>
                  <a:chExt cx="98" cy="314"/>
                </a:xfrm>
              </p:grpSpPr>
              <p:grpSp>
                <p:nvGrpSpPr>
                  <p:cNvPr id="63726" name="Group 3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2928"/>
                    <a:ext cx="98" cy="122"/>
                    <a:chOff x="1728" y="2928"/>
                    <a:chExt cx="192" cy="240"/>
                  </a:xfrm>
                </p:grpSpPr>
                <p:sp>
                  <p:nvSpPr>
                    <p:cNvPr id="59614" name="Line 3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5" name="Line 3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4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6" name="Line 3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7" name="Oval 32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7" y="3072"/>
                      <a:ext cx="96" cy="9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612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83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13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5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715" name="Group 331"/>
              <p:cNvGrpSpPr>
                <a:grpSpLocks/>
              </p:cNvGrpSpPr>
              <p:nvPr/>
            </p:nvGrpSpPr>
            <p:grpSpPr bwMode="auto">
              <a:xfrm>
                <a:off x="2610" y="2160"/>
                <a:ext cx="98" cy="1301"/>
                <a:chOff x="2251" y="2419"/>
                <a:chExt cx="98" cy="1301"/>
              </a:xfrm>
            </p:grpSpPr>
            <p:sp>
              <p:nvSpPr>
                <p:cNvPr id="59601" name="Line 332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17" name="Group 333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603" name="Line 3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4" name="Line 33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5" name="Line 3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6" name="Line 33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7" name="Line 3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8" name="Line 33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63573" name="Group 340"/>
            <p:cNvGrpSpPr>
              <a:grpSpLocks/>
            </p:cNvGrpSpPr>
            <p:nvPr/>
          </p:nvGrpSpPr>
          <p:grpSpPr bwMode="auto">
            <a:xfrm>
              <a:off x="4821" y="2231"/>
              <a:ext cx="432" cy="1759"/>
              <a:chOff x="2276" y="2160"/>
              <a:chExt cx="432" cy="1759"/>
            </a:xfrm>
          </p:grpSpPr>
          <p:grpSp>
            <p:nvGrpSpPr>
              <p:cNvPr id="63681" name="Group 341"/>
              <p:cNvGrpSpPr>
                <a:grpSpLocks/>
              </p:cNvGrpSpPr>
              <p:nvPr/>
            </p:nvGrpSpPr>
            <p:grpSpPr bwMode="auto">
              <a:xfrm>
                <a:off x="2276" y="2160"/>
                <a:ext cx="98" cy="1301"/>
                <a:chOff x="2251" y="2419"/>
                <a:chExt cx="98" cy="1301"/>
              </a:xfrm>
            </p:grpSpPr>
            <p:sp>
              <p:nvSpPr>
                <p:cNvPr id="59590" name="Line 342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06" name="Group 343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592" name="Line 34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3" name="Line 34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4" name="Line 3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5" name="Line 34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6" name="Line 3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7" name="Line 3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682" name="Group 350"/>
              <p:cNvGrpSpPr>
                <a:grpSpLocks/>
              </p:cNvGrpSpPr>
              <p:nvPr/>
            </p:nvGrpSpPr>
            <p:grpSpPr bwMode="auto">
              <a:xfrm>
                <a:off x="2276" y="3461"/>
                <a:ext cx="432" cy="458"/>
                <a:chOff x="1939" y="3491"/>
                <a:chExt cx="432" cy="458"/>
              </a:xfrm>
            </p:grpSpPr>
            <p:grpSp>
              <p:nvGrpSpPr>
                <p:cNvPr id="63692" name="Group 351"/>
                <p:cNvGrpSpPr>
                  <a:grpSpLocks/>
                </p:cNvGrpSpPr>
                <p:nvPr/>
              </p:nvGrpSpPr>
              <p:grpSpPr bwMode="auto">
                <a:xfrm>
                  <a:off x="1939" y="3491"/>
                  <a:ext cx="432" cy="144"/>
                  <a:chOff x="1968" y="2016"/>
                  <a:chExt cx="432" cy="144"/>
                </a:xfrm>
              </p:grpSpPr>
              <p:sp>
                <p:nvSpPr>
                  <p:cNvPr id="59586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7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8" name="Line 3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9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6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3693" name="Group 356"/>
                <p:cNvGrpSpPr>
                  <a:grpSpLocks/>
                </p:cNvGrpSpPr>
                <p:nvPr/>
              </p:nvGrpSpPr>
              <p:grpSpPr bwMode="auto">
                <a:xfrm>
                  <a:off x="2111" y="3635"/>
                  <a:ext cx="98" cy="314"/>
                  <a:chOff x="1728" y="2832"/>
                  <a:chExt cx="98" cy="314"/>
                </a:xfrm>
              </p:grpSpPr>
              <p:grpSp>
                <p:nvGrpSpPr>
                  <p:cNvPr id="63694" name="Group 3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2928"/>
                    <a:ext cx="98" cy="122"/>
                    <a:chOff x="1728" y="2928"/>
                    <a:chExt cx="192" cy="240"/>
                  </a:xfrm>
                </p:grpSpPr>
                <p:sp>
                  <p:nvSpPr>
                    <p:cNvPr id="59582" name="Line 35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3" name="Line 35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4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4" name="Line 36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5" name="Oval 36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7" y="3072"/>
                      <a:ext cx="96" cy="9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580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83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1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5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683" name="Group 364"/>
              <p:cNvGrpSpPr>
                <a:grpSpLocks/>
              </p:cNvGrpSpPr>
              <p:nvPr/>
            </p:nvGrpSpPr>
            <p:grpSpPr bwMode="auto">
              <a:xfrm>
                <a:off x="2610" y="2160"/>
                <a:ext cx="98" cy="1301"/>
                <a:chOff x="2251" y="2419"/>
                <a:chExt cx="98" cy="1301"/>
              </a:xfrm>
            </p:grpSpPr>
            <p:sp>
              <p:nvSpPr>
                <p:cNvPr id="59569" name="Line 365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685" name="Group 366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571" name="Line 3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2" name="Line 36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3" name="Line 3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4" name="Line 37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5" name="Line 37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6" name="Line 3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59459" name="Text Box 373"/>
            <p:cNvSpPr txBox="1">
              <a:spLocks noChangeArrowheads="1"/>
            </p:cNvSpPr>
            <p:nvPr/>
          </p:nvSpPr>
          <p:spPr bwMode="auto">
            <a:xfrm>
              <a:off x="4095" y="336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smtClean="0">
                  <a:latin typeface="+mj-lt"/>
                </a:rPr>
                <a:t>0</a:t>
              </a:r>
            </a:p>
          </p:txBody>
        </p:sp>
        <p:sp>
          <p:nvSpPr>
            <p:cNvPr id="59460" name="Text Box 374"/>
            <p:cNvSpPr txBox="1">
              <a:spLocks noChangeArrowheads="1"/>
            </p:cNvSpPr>
            <p:nvPr/>
          </p:nvSpPr>
          <p:spPr bwMode="auto">
            <a:xfrm>
              <a:off x="4428" y="336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smtClean="0">
                  <a:latin typeface="+mj-lt"/>
                </a:rPr>
                <a:t>1</a:t>
              </a:r>
            </a:p>
          </p:txBody>
        </p:sp>
        <p:sp>
          <p:nvSpPr>
            <p:cNvPr id="59461" name="Text Box 375"/>
            <p:cNvSpPr txBox="1">
              <a:spLocks noChangeArrowheads="1"/>
            </p:cNvSpPr>
            <p:nvPr/>
          </p:nvSpPr>
          <p:spPr bwMode="auto">
            <a:xfrm>
              <a:off x="4847" y="3369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smtClean="0">
                  <a:latin typeface="+mj-lt"/>
                </a:rPr>
                <a:t>0</a:t>
              </a:r>
            </a:p>
          </p:txBody>
        </p:sp>
        <p:sp>
          <p:nvSpPr>
            <p:cNvPr id="59462" name="Text Box 376"/>
            <p:cNvSpPr txBox="1">
              <a:spLocks noChangeArrowheads="1"/>
            </p:cNvSpPr>
            <p:nvPr/>
          </p:nvSpPr>
          <p:spPr bwMode="auto">
            <a:xfrm>
              <a:off x="5180" y="3369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smtClean="0">
                  <a:latin typeface="+mj-lt"/>
                </a:rPr>
                <a:t>1</a:t>
              </a:r>
            </a:p>
          </p:txBody>
        </p:sp>
        <p:grpSp>
          <p:nvGrpSpPr>
            <p:cNvPr id="63578" name="Group 377"/>
            <p:cNvGrpSpPr>
              <a:grpSpLocks noChangeAspect="1"/>
            </p:cNvGrpSpPr>
            <p:nvPr/>
          </p:nvGrpSpPr>
          <p:grpSpPr bwMode="auto">
            <a:xfrm>
              <a:off x="4316" y="2449"/>
              <a:ext cx="132" cy="163"/>
              <a:chOff x="957" y="1677"/>
              <a:chExt cx="531" cy="656"/>
            </a:xfrm>
          </p:grpSpPr>
          <p:sp>
            <p:nvSpPr>
              <p:cNvPr id="59554" name="Line 37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5" name="Line 379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6" name="Line 380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7" name="Line 381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8" name="Line 382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9" name="Line 383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0" name="Line 38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1" name="Line 385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2" name="Line 386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3" name="Line 387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4" name="Line 388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5" name="Line 389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79" name="Group 390"/>
            <p:cNvGrpSpPr>
              <a:grpSpLocks noChangeAspect="1"/>
            </p:cNvGrpSpPr>
            <p:nvPr/>
          </p:nvGrpSpPr>
          <p:grpSpPr bwMode="auto">
            <a:xfrm>
              <a:off x="3987" y="2704"/>
              <a:ext cx="132" cy="163"/>
              <a:chOff x="957" y="1677"/>
              <a:chExt cx="531" cy="656"/>
            </a:xfrm>
          </p:grpSpPr>
          <p:sp>
            <p:nvSpPr>
              <p:cNvPr id="59542" name="Line 391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3" name="Line 392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4" name="Line 393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5" name="Line 394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6" name="Line 395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7" name="Line 396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8" name="Line 397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9" name="Line 398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0" name="Line 399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1" name="Line 400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2" name="Line 401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3" name="Line 402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0" name="Group 403"/>
            <p:cNvGrpSpPr>
              <a:grpSpLocks noChangeAspect="1"/>
            </p:cNvGrpSpPr>
            <p:nvPr/>
          </p:nvGrpSpPr>
          <p:grpSpPr bwMode="auto">
            <a:xfrm>
              <a:off x="3987" y="2944"/>
              <a:ext cx="132" cy="163"/>
              <a:chOff x="957" y="1677"/>
              <a:chExt cx="531" cy="656"/>
            </a:xfrm>
          </p:grpSpPr>
          <p:sp>
            <p:nvSpPr>
              <p:cNvPr id="59530" name="Line 404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1" name="Line 405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2" name="Line 406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3" name="Line 407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4" name="Line 408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5" name="Line 409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6" name="Line 410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7" name="Line 411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8" name="Line 412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9" name="Line 413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0" name="Line 414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1" name="Line 415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1" name="Group 416"/>
            <p:cNvGrpSpPr>
              <a:grpSpLocks noChangeAspect="1"/>
            </p:cNvGrpSpPr>
            <p:nvPr/>
          </p:nvGrpSpPr>
          <p:grpSpPr bwMode="auto">
            <a:xfrm>
              <a:off x="4316" y="3184"/>
              <a:ext cx="132" cy="163"/>
              <a:chOff x="957" y="1677"/>
              <a:chExt cx="531" cy="656"/>
            </a:xfrm>
          </p:grpSpPr>
          <p:sp>
            <p:nvSpPr>
              <p:cNvPr id="59518" name="Line 41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9" name="Line 418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0" name="Line 419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1" name="Line 420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2" name="Line 421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3" name="Line 422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4" name="Line 42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5" name="Line 42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6" name="Line 425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7" name="Line 426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8" name="Line 427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9" name="Line 42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2" name="Group 429"/>
            <p:cNvGrpSpPr>
              <a:grpSpLocks noChangeAspect="1"/>
            </p:cNvGrpSpPr>
            <p:nvPr/>
          </p:nvGrpSpPr>
          <p:grpSpPr bwMode="auto">
            <a:xfrm>
              <a:off x="5072" y="2706"/>
              <a:ext cx="132" cy="163"/>
              <a:chOff x="957" y="1677"/>
              <a:chExt cx="531" cy="656"/>
            </a:xfrm>
          </p:grpSpPr>
          <p:sp>
            <p:nvSpPr>
              <p:cNvPr id="59506" name="Line 430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7" name="Line 431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8" name="Line 432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9" name="Line 433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0" name="Line 434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1" name="Line 435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2" name="Line 436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3" name="Line 437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4" name="Line 43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5" name="Line 43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6" name="Line 440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7" name="Line 441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3" name="Group 442"/>
            <p:cNvGrpSpPr>
              <a:grpSpLocks noChangeAspect="1"/>
            </p:cNvGrpSpPr>
            <p:nvPr/>
          </p:nvGrpSpPr>
          <p:grpSpPr bwMode="auto">
            <a:xfrm>
              <a:off x="4738" y="3184"/>
              <a:ext cx="132" cy="163"/>
              <a:chOff x="957" y="1677"/>
              <a:chExt cx="531" cy="656"/>
            </a:xfrm>
          </p:grpSpPr>
          <p:sp>
            <p:nvSpPr>
              <p:cNvPr id="59494" name="Line 443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5" name="Line 444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6" name="Line 445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7" name="Line 446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8" name="Line 447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9" name="Line 448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0" name="Line 449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1" name="Line 450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2" name="Line 451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3" name="Line 45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4" name="Line 453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5" name="Line 454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4" name="Group 455"/>
            <p:cNvGrpSpPr>
              <a:grpSpLocks noChangeAspect="1"/>
            </p:cNvGrpSpPr>
            <p:nvPr/>
          </p:nvGrpSpPr>
          <p:grpSpPr bwMode="auto">
            <a:xfrm>
              <a:off x="5076" y="3184"/>
              <a:ext cx="132" cy="163"/>
              <a:chOff x="957" y="1677"/>
              <a:chExt cx="531" cy="656"/>
            </a:xfrm>
          </p:grpSpPr>
          <p:sp>
            <p:nvSpPr>
              <p:cNvPr id="59482" name="Line 456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3" name="Line 457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4" name="Line 458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5" name="Line 459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6" name="Line 460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7" name="Line 461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8" name="Line 462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9" name="Line 46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0" name="Line 464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1" name="Line 46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2" name="Line 466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3" name="Line 46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5" name="Group 468"/>
            <p:cNvGrpSpPr>
              <a:grpSpLocks/>
            </p:cNvGrpSpPr>
            <p:nvPr/>
          </p:nvGrpSpPr>
          <p:grpSpPr bwMode="auto">
            <a:xfrm>
              <a:off x="3160" y="3215"/>
              <a:ext cx="576" cy="113"/>
              <a:chOff x="1008" y="1951"/>
              <a:chExt cx="576" cy="113"/>
            </a:xfrm>
          </p:grpSpPr>
          <p:sp>
            <p:nvSpPr>
              <p:cNvPr id="59480" name="Line 469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1" name="Line 470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471" name="Line 471"/>
            <p:cNvSpPr>
              <a:spLocks noChangeShapeType="1"/>
            </p:cNvSpPr>
            <p:nvPr/>
          </p:nvSpPr>
          <p:spPr bwMode="auto">
            <a:xfrm>
              <a:off x="3160" y="34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2" name="Line 472"/>
            <p:cNvSpPr>
              <a:spLocks noChangeShapeType="1"/>
            </p:cNvSpPr>
            <p:nvPr/>
          </p:nvSpPr>
          <p:spPr bwMode="auto">
            <a:xfrm flipV="1">
              <a:off x="3832" y="325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3" name="Line 473"/>
            <p:cNvSpPr>
              <a:spLocks noChangeShapeType="1"/>
            </p:cNvSpPr>
            <p:nvPr/>
          </p:nvSpPr>
          <p:spPr bwMode="auto">
            <a:xfrm flipH="1">
              <a:off x="3160" y="3616"/>
              <a:ext cx="9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4" name="Text Box 474"/>
            <p:cNvSpPr txBox="1">
              <a:spLocks noChangeArrowheads="1"/>
            </p:cNvSpPr>
            <p:nvPr/>
          </p:nvSpPr>
          <p:spPr bwMode="auto">
            <a:xfrm>
              <a:off x="2910" y="3208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smtClean="0">
                  <a:latin typeface="+mj-lt"/>
                </a:rPr>
                <a:t>A</a:t>
              </a:r>
            </a:p>
          </p:txBody>
        </p:sp>
        <p:sp>
          <p:nvSpPr>
            <p:cNvPr id="59475" name="Text Box 475"/>
            <p:cNvSpPr txBox="1">
              <a:spLocks noChangeArrowheads="1"/>
            </p:cNvSpPr>
            <p:nvPr/>
          </p:nvSpPr>
          <p:spPr bwMode="auto">
            <a:xfrm>
              <a:off x="2910" y="3364"/>
              <a:ext cx="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smtClean="0">
                  <a:latin typeface="+mj-lt"/>
                </a:rPr>
                <a:t>B</a:t>
              </a:r>
            </a:p>
          </p:txBody>
        </p:sp>
        <p:sp>
          <p:nvSpPr>
            <p:cNvPr id="59476" name="Text Box 476"/>
            <p:cNvSpPr txBox="1">
              <a:spLocks noChangeArrowheads="1"/>
            </p:cNvSpPr>
            <p:nvPr/>
          </p:nvSpPr>
          <p:spPr bwMode="auto">
            <a:xfrm>
              <a:off x="2880" y="3500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smtClean="0">
                  <a:latin typeface="+mj-lt"/>
                </a:rPr>
                <a:t>C</a:t>
              </a:r>
              <a:r>
                <a:rPr lang="en-US" sz="1800" b="0" baseline="-25000" smtClean="0">
                  <a:latin typeface="+mj-lt"/>
                </a:rPr>
                <a:t>IN</a:t>
              </a:r>
              <a:endParaRPr lang="en-US" sz="1800" b="0" smtClean="0">
                <a:latin typeface="+mj-lt"/>
              </a:endParaRPr>
            </a:p>
          </p:txBody>
        </p:sp>
        <p:sp>
          <p:nvSpPr>
            <p:cNvPr id="59477" name="Text Box 477"/>
            <p:cNvSpPr txBox="1">
              <a:spLocks noChangeArrowheads="1"/>
            </p:cNvSpPr>
            <p:nvPr/>
          </p:nvSpPr>
          <p:spPr bwMode="auto">
            <a:xfrm>
              <a:off x="4837" y="3990"/>
              <a:ext cx="4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smtClean="0">
                  <a:latin typeface="+mj-lt"/>
                </a:rPr>
                <a:t>C</a:t>
              </a:r>
              <a:r>
                <a:rPr lang="en-US" sz="1800" b="0" baseline="-25000" smtClean="0">
                  <a:latin typeface="+mj-lt"/>
                </a:rPr>
                <a:t>OUT</a:t>
              </a:r>
              <a:endParaRPr lang="en-US" sz="1800" b="0" smtClean="0">
                <a:latin typeface="+mj-lt"/>
              </a:endParaRPr>
            </a:p>
          </p:txBody>
        </p:sp>
        <p:sp>
          <p:nvSpPr>
            <p:cNvPr id="59478" name="Text Box 478"/>
            <p:cNvSpPr txBox="1">
              <a:spLocks noChangeArrowheads="1"/>
            </p:cNvSpPr>
            <p:nvPr/>
          </p:nvSpPr>
          <p:spPr bwMode="auto">
            <a:xfrm>
              <a:off x="4178" y="3990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smtClean="0">
                  <a:latin typeface="+mj-lt"/>
                </a:rPr>
                <a:t>S</a:t>
              </a:r>
            </a:p>
          </p:txBody>
        </p:sp>
        <p:sp>
          <p:nvSpPr>
            <p:cNvPr id="59479" name="Freeform 479" descr="30%"/>
            <p:cNvSpPr>
              <a:spLocks/>
            </p:cNvSpPr>
            <p:nvPr/>
          </p:nvSpPr>
          <p:spPr bwMode="auto">
            <a:xfrm>
              <a:off x="3696" y="2352"/>
              <a:ext cx="192" cy="912"/>
            </a:xfrm>
            <a:custGeom>
              <a:avLst/>
              <a:gdLst>
                <a:gd name="T0" fmla="*/ 0 w 144"/>
                <a:gd name="T1" fmla="*/ 144 h 912"/>
                <a:gd name="T2" fmla="*/ 605168 w 144"/>
                <a:gd name="T3" fmla="*/ 0 h 912"/>
                <a:gd name="T4" fmla="*/ 605168 w 144"/>
                <a:gd name="T5" fmla="*/ 912 h 912"/>
                <a:gd name="T6" fmla="*/ 0 w 144"/>
                <a:gd name="T7" fmla="*/ 829 h 912"/>
                <a:gd name="T8" fmla="*/ 0 w 144"/>
                <a:gd name="T9" fmla="*/ 144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912"/>
                <a:gd name="T17" fmla="*/ 144 w 14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912">
                  <a:moveTo>
                    <a:pt x="0" y="144"/>
                  </a:moveTo>
                  <a:lnTo>
                    <a:pt x="144" y="0"/>
                  </a:lnTo>
                  <a:lnTo>
                    <a:pt x="144" y="912"/>
                  </a:lnTo>
                  <a:lnTo>
                    <a:pt x="0" y="829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9449" name="Text Box 480"/>
          <p:cNvSpPr txBox="1">
            <a:spLocks noChangeArrowheads="1"/>
          </p:cNvSpPr>
          <p:nvPr/>
        </p:nvSpPr>
        <p:spPr bwMode="auto">
          <a:xfrm>
            <a:off x="2209800" y="6135688"/>
            <a:ext cx="6753225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2D Addressing: Standard for ROMs, RAMs, logic arrays…</a:t>
            </a:r>
          </a:p>
        </p:txBody>
      </p:sp>
      <p:sp>
        <p:nvSpPr>
          <p:cNvPr id="634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aphicFrame>
        <p:nvGraphicFramePr>
          <p:cNvPr id="228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/>
                <a:gridCol w="433387"/>
                <a:gridCol w="428625"/>
                <a:gridCol w="433388"/>
                <a:gridCol w="430212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3545" name="Group 22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49" name="Group 231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46" name="Straight Connector 245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Freeform 246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3550" name="Group 232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reeform 244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4" name="Straight Connector 233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Freeform 237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557" name="Group 239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2400" y="1219200"/>
            <a:ext cx="872807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6826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ROMs </a:t>
            </a:r>
            <a:r>
              <a:rPr lang="en-US" altLang="x-none" i="1">
                <a:latin typeface="Bookman Old Style" charset="0"/>
              </a:rPr>
              <a:t>ignore</a:t>
            </a:r>
            <a:r>
              <a:rPr lang="en-US" altLang="x-none">
                <a:latin typeface="Bookman Old Style" charset="0"/>
              </a:rPr>
              <a:t> the structure of combinational functions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• Size, layout, and design are independent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• Any Truth table can be </a:t>
            </a:r>
            <a:r>
              <a:rPr lang="en-US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programmed”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  minor reconfiguration: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Metal layer (masked 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Fuses (Field-programmable PROMs)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Charge on floating gates (EPROMs)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... etc.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Model: LOOK UP value of function in truth table...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Inputs: </a:t>
            </a:r>
            <a:r>
              <a:rPr lang="en-US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ADDRESS” of a T.T.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ROM SIZE = # TT entries...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... for an N-input boolean function, size ≅ __________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6851650" y="5467350"/>
            <a:ext cx="191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b="0" baseline="30000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x #outputs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6629400" y="2962275"/>
            <a:ext cx="2209800" cy="923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ROMs tend to generate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glitchy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ja-JP" sz="1800">
                <a:latin typeface="Bookman Old Style" charset="0"/>
              </a:rPr>
              <a:t> outputs. WHY?</a:t>
            </a:r>
            <a:endParaRPr lang="en-US" altLang="x-none" sz="1800">
              <a:latin typeface="Bookman Old Style" charset="0"/>
            </a:endParaRPr>
          </a:p>
        </p:txBody>
      </p:sp>
      <p:sp>
        <p:nvSpPr>
          <p:cNvPr id="655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Logic According to ROMs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  <p:bldP spid="4905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Here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s a Design Approach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79750" y="1143000"/>
            <a:ext cx="5378450" cy="4495800"/>
          </a:xfrm>
          <a:prstGeom prst="rect">
            <a:avLst/>
          </a:prstGeom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Write out our functional spec as a truth table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Write down a Boolean expression with terms covering  each </a:t>
            </a:r>
            <a:r>
              <a:rPr lang="ja-JP" altLang="en-US" sz="2000">
                <a:latin typeface="Bookman Old Style" charset="0"/>
              </a:rPr>
              <a:t>‘</a:t>
            </a:r>
            <a:r>
              <a:rPr lang="en-US" altLang="ja-JP" sz="2000">
                <a:latin typeface="Bookman Old Style" charset="0"/>
              </a:rPr>
              <a:t>1</a:t>
            </a:r>
            <a:r>
              <a:rPr lang="ja-JP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 in the output:</a:t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/>
            </a:r>
            <a:br>
              <a:rPr lang="en-US" altLang="ja-JP" sz="2000">
                <a:latin typeface="Bookman Old Style" charset="0"/>
              </a:rPr>
            </a:br>
            <a:endParaRPr lang="en-US" altLang="ja-JP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ll show how to build a circuit using this equation in the next two slides.</a:t>
            </a:r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952500" y="1262063"/>
            <a:ext cx="1976438" cy="3586162"/>
            <a:chOff x="3862" y="1813"/>
            <a:chExt cx="1245" cy="2259"/>
          </a:xfrm>
        </p:grpSpPr>
        <p:graphicFrame>
          <p:nvGraphicFramePr>
            <p:cNvPr id="16394" name="Object 4"/>
            <p:cNvGraphicFramePr>
              <a:graphicFrameLocks noChangeAspect="1"/>
            </p:cNvGraphicFramePr>
            <p:nvPr/>
          </p:nvGraphicFramePr>
          <p:xfrm>
            <a:off x="3862" y="2250"/>
            <a:ext cx="1245" cy="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3" name="Document" r:id="rId3" imgW="1981200" imgH="2895600" progId="Word.Document.8">
                    <p:embed/>
                  </p:oleObj>
                </mc:Choice>
                <mc:Fallback>
                  <p:oleObj name="Document" r:id="rId3" imgW="1981200" imgH="28956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250"/>
                          <a:ext cx="1245" cy="1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64" y="1813"/>
              <a:ext cx="1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 smtClean="0">
                  <a:latin typeface="+mj-lt"/>
                </a:rPr>
                <a:t>Truth Table</a:t>
              </a:r>
            </a:p>
          </p:txBody>
        </p:sp>
      </p:grp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633788" y="2803525"/>
          <a:ext cx="50323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5" imgW="1993900" imgH="203200" progId="Equation.3">
                  <p:embed/>
                </p:oleObj>
              </mc:Choice>
              <mc:Fallback>
                <p:oleObj name="Equation" r:id="rId5" imgW="1993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803525"/>
                        <a:ext cx="50323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776538" y="2568575"/>
            <a:ext cx="2046287" cy="263525"/>
          </a:xfrm>
          <a:custGeom>
            <a:avLst/>
            <a:gdLst>
              <a:gd name="T0" fmla="*/ 0 w 2046900"/>
              <a:gd name="T1" fmla="*/ 157961 h 262947"/>
              <a:gd name="T2" fmla="*/ 1004820 w 2046900"/>
              <a:gd name="T3" fmla="*/ 19065 h 262947"/>
              <a:gd name="T4" fmla="*/ 1868335 w 2046900"/>
              <a:gd name="T5" fmla="*/ 43575 h 262947"/>
              <a:gd name="T6" fmla="*/ 2017488 w 2046900"/>
              <a:gd name="T7" fmla="*/ 272349 h 262947"/>
              <a:gd name="T8" fmla="*/ 0 60000 65536"/>
              <a:gd name="T9" fmla="*/ 0 60000 65536"/>
              <a:gd name="T10" fmla="*/ 0 60000 65536"/>
              <a:gd name="T11" fmla="*/ 0 60000 65536"/>
              <a:gd name="T12" fmla="*/ 0 w 2046900"/>
              <a:gd name="T13" fmla="*/ 0 h 262947"/>
              <a:gd name="T14" fmla="*/ 2046900 w 2046900"/>
              <a:gd name="T15" fmla="*/ 262947 h 2629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6900" h="262947">
                <a:moveTo>
                  <a:pt x="0" y="152509"/>
                </a:moveTo>
                <a:cubicBezTo>
                  <a:pt x="348380" y="94660"/>
                  <a:pt x="696761" y="36812"/>
                  <a:pt x="1009646" y="18406"/>
                </a:cubicBezTo>
                <a:cubicBezTo>
                  <a:pt x="1322531" y="0"/>
                  <a:pt x="1707722" y="1314"/>
                  <a:pt x="1877311" y="42071"/>
                </a:cubicBezTo>
                <a:cubicBezTo>
                  <a:pt x="2046900" y="82828"/>
                  <a:pt x="2037040" y="172887"/>
                  <a:pt x="2027180" y="26294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2760663" y="3249613"/>
            <a:ext cx="3178175" cy="249237"/>
          </a:xfrm>
          <a:custGeom>
            <a:avLst/>
            <a:gdLst>
              <a:gd name="T0" fmla="*/ 0 w 3320789"/>
              <a:gd name="T1" fmla="*/ 157294 h 248486"/>
              <a:gd name="T2" fmla="*/ 755645 w 3320789"/>
              <a:gd name="T3" fmla="*/ 256639 h 248486"/>
              <a:gd name="T4" fmla="*/ 1354174 w 3320789"/>
              <a:gd name="T5" fmla="*/ 182131 h 248486"/>
              <a:gd name="T6" fmla="*/ 1574883 w 3320789"/>
              <a:gd name="T7" fmla="*/ 0 h 248486"/>
              <a:gd name="T8" fmla="*/ 1574883 w 3320789"/>
              <a:gd name="T9" fmla="*/ 0 h 248486"/>
              <a:gd name="T10" fmla="*/ 1574883 w 3320789"/>
              <a:gd name="T11" fmla="*/ 0 h 248486"/>
              <a:gd name="T12" fmla="*/ 1574883 w 3320789"/>
              <a:gd name="T13" fmla="*/ 0 h 2484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0789"/>
              <a:gd name="T22" fmla="*/ 0 h 248486"/>
              <a:gd name="T23" fmla="*/ 3320789 w 3320789"/>
              <a:gd name="T24" fmla="*/ 248486 h 2484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0789" h="248486">
                <a:moveTo>
                  <a:pt x="0" y="149880"/>
                </a:moveTo>
                <a:cubicBezTo>
                  <a:pt x="540976" y="195239"/>
                  <a:pt x="1117447" y="240598"/>
                  <a:pt x="1593348" y="244542"/>
                </a:cubicBezTo>
                <a:cubicBezTo>
                  <a:pt x="2069249" y="248486"/>
                  <a:pt x="2567497" y="214303"/>
                  <a:pt x="2855404" y="173546"/>
                </a:cubicBezTo>
                <a:cubicBezTo>
                  <a:pt x="3143311" y="132789"/>
                  <a:pt x="3243225" y="28924"/>
                  <a:pt x="332078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2744788" y="3276600"/>
            <a:ext cx="4189412" cy="957263"/>
          </a:xfrm>
          <a:custGeom>
            <a:avLst/>
            <a:gdLst>
              <a:gd name="T0" fmla="*/ 0 w 4188453"/>
              <a:gd name="T1" fmla="*/ 1034632 h 1033384"/>
              <a:gd name="T2" fmla="*/ 3340891 w 4188453"/>
              <a:gd name="T3" fmla="*/ 734503 h 1033384"/>
              <a:gd name="T4" fmla="*/ 4203823 w 4188453"/>
              <a:gd name="T5" fmla="*/ 0 h 1033384"/>
              <a:gd name="T6" fmla="*/ 0 60000 65536"/>
              <a:gd name="T7" fmla="*/ 0 60000 65536"/>
              <a:gd name="T8" fmla="*/ 0 60000 65536"/>
              <a:gd name="T9" fmla="*/ 0 w 4188453"/>
              <a:gd name="T10" fmla="*/ 0 h 1033384"/>
              <a:gd name="T11" fmla="*/ 4188453 w 4188453"/>
              <a:gd name="T12" fmla="*/ 1033384 h 1033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8453" h="1033384">
                <a:moveTo>
                  <a:pt x="0" y="1033384"/>
                </a:moveTo>
                <a:cubicBezTo>
                  <a:pt x="1315300" y="969619"/>
                  <a:pt x="2630601" y="905854"/>
                  <a:pt x="3328676" y="733623"/>
                </a:cubicBezTo>
                <a:cubicBezTo>
                  <a:pt x="4026751" y="561392"/>
                  <a:pt x="4188453" y="0"/>
                  <a:pt x="418845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2784475" y="3276600"/>
            <a:ext cx="5272088" cy="1449388"/>
          </a:xfrm>
          <a:custGeom>
            <a:avLst/>
            <a:gdLst>
              <a:gd name="T0" fmla="*/ 0 w 5271719"/>
              <a:gd name="T1" fmla="*/ 1337345 h 1526410"/>
              <a:gd name="T2" fmla="*/ 4406353 w 5271719"/>
              <a:gd name="T3" fmla="*/ 1290420 h 1526410"/>
              <a:gd name="T4" fmla="*/ 5227618 w 5271719"/>
              <a:gd name="T5" fmla="*/ 0 h 1526410"/>
              <a:gd name="T6" fmla="*/ 0 60000 65536"/>
              <a:gd name="T7" fmla="*/ 0 60000 65536"/>
              <a:gd name="T8" fmla="*/ 0 60000 65536"/>
              <a:gd name="T9" fmla="*/ 0 w 5271719"/>
              <a:gd name="T10" fmla="*/ 0 h 1526410"/>
              <a:gd name="T11" fmla="*/ 5271719 w 5271719"/>
              <a:gd name="T12" fmla="*/ 1526410 h 1526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1719" h="1526410">
                <a:moveTo>
                  <a:pt x="0" y="1348921"/>
                </a:moveTo>
                <a:cubicBezTo>
                  <a:pt x="1765565" y="1437665"/>
                  <a:pt x="3531131" y="1526410"/>
                  <a:pt x="4401425" y="1301590"/>
                </a:cubicBezTo>
                <a:cubicBezTo>
                  <a:pt x="5271719" y="1076770"/>
                  <a:pt x="5221762" y="0"/>
                  <a:pt x="522176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692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This approach will always give us Boolean expressions in a particular form: SUM-OF-PRODUCTS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644525" y="1076325"/>
            <a:ext cx="784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Sum of products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Any function that can be specified by a truth table or, equivalently, in terms of AND/OR/NOT (Boolean expression)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1800">
                <a:latin typeface="Bookman Old Style" charset="0"/>
              </a:rPr>
              <a:t>“3-level” implementation of any logic function</a:t>
            </a:r>
          </a:p>
          <a:p>
            <a:pPr lvl="1" algn="ctr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Limitations on number of inputs (fan-in) increases depth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SOP implementation methods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NAND-NAND, NOR-NOR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Muxes used to build table-lookup implementations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Easy to change implemented function -- just change constants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ROMs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Decoder logic generates all possible product terms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Selector logic determines which </a:t>
            </a:r>
            <a:r>
              <a:rPr lang="en-US" altLang="ja-JP" sz="1800">
                <a:latin typeface="Bookman Old Style" charset="0"/>
              </a:rPr>
              <a:t>terms are ORed together</a:t>
            </a:r>
            <a:endParaRPr lang="en-US" altLang="x-none" sz="1800">
              <a:latin typeface="Bookman Old Style" charset="0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Sum-of-products Building Blocks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14938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INVERTER:</a:t>
            </a:r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3276600" y="1447800"/>
          <a:ext cx="22860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" imgW="139700" imgH="127000" progId="Equation.3">
                  <p:embed/>
                </p:oleObj>
              </mc:Choice>
              <mc:Fallback>
                <p:oleObj name="Equation" r:id="rId3" imgW="139700" imgH="1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2860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4918075" y="1408113"/>
          <a:ext cx="6445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393700" imgH="152400" progId="Equation.3">
                  <p:embed/>
                </p:oleObj>
              </mc:Choice>
              <mc:Fallback>
                <p:oleObj name="Equation" r:id="rId5" imgW="393700" imgH="15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408113"/>
                        <a:ext cx="6445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100"/>
          <p:cNvGraphicFramePr>
            <a:graphicFrameLocks noGrp="1"/>
          </p:cNvGraphicFramePr>
          <p:nvPr/>
        </p:nvGraphicFramePr>
        <p:xfrm>
          <a:off x="7086600" y="990600"/>
          <a:ext cx="762000" cy="1096974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1066800" y="2971800"/>
            <a:ext cx="784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AND:</a:t>
            </a:r>
          </a:p>
        </p:txBody>
      </p:sp>
      <p:graphicFrame>
        <p:nvGraphicFramePr>
          <p:cNvPr id="13" name="Object 55"/>
          <p:cNvGraphicFramePr>
            <a:graphicFrameLocks noChangeAspect="1"/>
          </p:cNvGraphicFramePr>
          <p:nvPr/>
        </p:nvGraphicFramePr>
        <p:xfrm>
          <a:off x="3276600" y="29162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7" imgW="139700" imgH="127000" progId="Equation.3">
                  <p:embed/>
                </p:oleObj>
              </mc:Choice>
              <mc:Fallback>
                <p:oleObj name="Equation" r:id="rId7" imgW="139700" imgH="1270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162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/>
        </p:nvGraphicFramePr>
        <p:xfrm>
          <a:off x="4854575" y="3068638"/>
          <a:ext cx="9366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9" imgW="571500" imgH="127000" progId="Equation.3">
                  <p:embed/>
                </p:oleObj>
              </mc:Choice>
              <mc:Fallback>
                <p:oleObj name="Equation" r:id="rId9" imgW="571500" imgH="1270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068638"/>
                        <a:ext cx="93662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2"/>
          <p:cNvGraphicFramePr>
            <a:graphicFrameLocks noChangeAspect="1"/>
          </p:cNvGraphicFramePr>
          <p:nvPr/>
        </p:nvGraphicFramePr>
        <p:xfrm>
          <a:off x="3286125" y="32972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11" imgW="127000" imgH="127000" progId="Equation.3">
                  <p:embed/>
                </p:oleObj>
              </mc:Choice>
              <mc:Fallback>
                <p:oleObj name="Equation" r:id="rId11" imgW="127000" imgH="127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2972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155"/>
          <p:cNvGraphicFramePr>
            <a:graphicFrameLocks noGrp="1"/>
          </p:cNvGraphicFramePr>
          <p:nvPr/>
        </p:nvGraphicFramePr>
        <p:xfrm>
          <a:off x="6705600" y="24384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157"/>
          <p:cNvSpPr txBox="1">
            <a:spLocks noChangeArrowheads="1"/>
          </p:cNvSpPr>
          <p:nvPr/>
        </p:nvSpPr>
        <p:spPr bwMode="auto">
          <a:xfrm>
            <a:off x="1066800" y="5032375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OR:</a:t>
            </a:r>
          </a:p>
        </p:txBody>
      </p:sp>
      <p:graphicFrame>
        <p:nvGraphicFramePr>
          <p:cNvPr id="25" name="Object 158"/>
          <p:cNvGraphicFramePr>
            <a:graphicFrameLocks noChangeAspect="1"/>
          </p:cNvGraphicFramePr>
          <p:nvPr/>
        </p:nvGraphicFramePr>
        <p:xfrm>
          <a:off x="3276600" y="4976813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13" imgW="139700" imgH="127000" progId="Equation.3">
                  <p:embed/>
                </p:oleObj>
              </mc:Choice>
              <mc:Fallback>
                <p:oleObj name="Equation" r:id="rId13" imgW="139700" imgH="1270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76813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9"/>
          <p:cNvGraphicFramePr>
            <a:graphicFrameLocks noChangeAspect="1"/>
          </p:cNvGraphicFramePr>
          <p:nvPr/>
        </p:nvGraphicFramePr>
        <p:xfrm>
          <a:off x="4813300" y="5129213"/>
          <a:ext cx="101917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15" imgW="622300" imgH="127000" progId="Equation.3">
                  <p:embed/>
                </p:oleObj>
              </mc:Choice>
              <mc:Fallback>
                <p:oleObj name="Equation" r:id="rId15" imgW="622300" imgH="12700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129213"/>
                        <a:ext cx="101917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7"/>
          <p:cNvGraphicFramePr>
            <a:graphicFrameLocks noChangeAspect="1"/>
          </p:cNvGraphicFramePr>
          <p:nvPr/>
        </p:nvGraphicFramePr>
        <p:xfrm>
          <a:off x="3286125" y="535781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17" imgW="127000" imgH="127000" progId="Equation.3">
                  <p:embed/>
                </p:oleObj>
              </mc:Choice>
              <mc:Fallback>
                <p:oleObj name="Equation" r:id="rId17" imgW="127000" imgH="1270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357813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Group 199"/>
          <p:cNvGraphicFramePr>
            <a:graphicFrameLocks noGrp="1"/>
          </p:cNvGraphicFramePr>
          <p:nvPr/>
        </p:nvGraphicFramePr>
        <p:xfrm>
          <a:off x="6705600" y="4498975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66" name="Picture 1" descr="not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43000"/>
            <a:ext cx="13938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n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1306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or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800"/>
            <a:ext cx="1306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1295400"/>
            <a:ext cx="2819400" cy="38862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pic>
        <p:nvPicPr>
          <p:cNvPr id="18434" name="Picture 1" descr="so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284288"/>
            <a:ext cx="376078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Straightforward Synthesis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914400"/>
            <a:ext cx="41910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/>
              <a:t>We can implement </a:t>
            </a:r>
          </a:p>
          <a:p>
            <a:pPr>
              <a:buFontTx/>
              <a:buNone/>
              <a:defRPr/>
            </a:pPr>
            <a:r>
              <a:rPr lang="en-US" dirty="0" smtClean="0"/>
              <a:t>	SUM-OF-PRODUCTS</a:t>
            </a:r>
          </a:p>
          <a:p>
            <a:pPr>
              <a:buFontTx/>
              <a:buNone/>
              <a:defRPr/>
            </a:pPr>
            <a:r>
              <a:rPr lang="en-US" dirty="0" smtClean="0"/>
              <a:t>with just three levels of</a:t>
            </a:r>
          </a:p>
          <a:p>
            <a:pPr>
              <a:buFontTx/>
              <a:buNone/>
              <a:defRPr/>
            </a:pPr>
            <a:r>
              <a:rPr lang="en-US" dirty="0" smtClean="0"/>
              <a:t>logic: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 smtClean="0"/>
              <a:t>Inverters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 smtClean="0"/>
              <a:t>ANDs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5103813"/>
            <a:ext cx="7391400" cy="14462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                                                   </a:t>
            </a:r>
            <a:r>
              <a:rPr lang="en-US" altLang="x-none" sz="2800">
                <a:latin typeface="Bookman Old Style" charset="0"/>
              </a:rPr>
              <a:t>*</a:t>
            </a:r>
            <a:r>
              <a:rPr lang="en-US" altLang="x-none" sz="2000">
                <a:latin typeface="Bookman Old Style" charset="0"/>
              </a:rPr>
              <a:t> </a:t>
            </a:r>
          </a:p>
          <a:p>
            <a:pPr eaLnBrk="1" hangingPunct="1"/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*assuming gates with an arbitrary number of inputs, which, as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ll see, isn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t a good assumption!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32338"/>
            <a:ext cx="4660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Propagation delay --</a:t>
            </a:r>
          </a:p>
          <a:p>
            <a:pPr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No more than 3 gate delays?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67000" y="3429000"/>
            <a:ext cx="2120900" cy="1211263"/>
            <a:chOff x="738849" y="5205413"/>
            <a:chExt cx="2120239" cy="1211601"/>
          </a:xfrm>
        </p:grpSpPr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1193800" y="5205413"/>
              <a:ext cx="16652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systematic!</a:t>
              </a:r>
            </a:p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 works!</a:t>
              </a:r>
            </a:p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easy!</a:t>
              </a:r>
              <a:b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-are we done yet???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grpSp>
          <p:nvGrpSpPr>
            <p:cNvPr id="18442" name="Group 13"/>
            <p:cNvGrpSpPr>
              <a:grpSpLocks/>
            </p:cNvGrpSpPr>
            <p:nvPr/>
          </p:nvGrpSpPr>
          <p:grpSpPr bwMode="auto">
            <a:xfrm rot="-1308357">
              <a:off x="738849" y="5223308"/>
              <a:ext cx="454497" cy="1193706"/>
              <a:chOff x="1199294" y="2860085"/>
              <a:chExt cx="870908" cy="228738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584664" y="3600938"/>
                <a:ext cx="0" cy="70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72878" y="4300898"/>
                <a:ext cx="328430" cy="3651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313485" y="4298678"/>
                <a:ext cx="270650" cy="410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46" name="Group 17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59831" y="2676170"/>
                  <a:ext cx="243282" cy="1217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Freeform 30"/>
                <p:cNvSpPr/>
                <p:nvPr/>
              </p:nvSpPr>
              <p:spPr>
                <a:xfrm>
                  <a:off x="1767240" y="2556346"/>
                  <a:ext cx="231118" cy="1399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447" name="Group 18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1085752" y="2615205"/>
                  <a:ext cx="228076" cy="3955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reeform 28"/>
                <p:cNvSpPr/>
                <p:nvPr/>
              </p:nvSpPr>
              <p:spPr>
                <a:xfrm>
                  <a:off x="1077234" y="2508170"/>
                  <a:ext cx="237200" cy="13997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1581413" y="3516834"/>
                <a:ext cx="407497" cy="1856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988609" y="3075892"/>
                <a:ext cx="12164" cy="4290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205716" y="3480227"/>
                <a:ext cx="364922" cy="21299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203215" y="3041453"/>
                <a:ext cx="88191" cy="4107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 rot="18313446">
                <a:off x="1909393" y="2914366"/>
                <a:ext cx="158227" cy="12772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4988674">
                <a:off x="1217403" y="2873779"/>
                <a:ext cx="203868" cy="11555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454" name="Group 25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356647" y="664869"/>
                  <a:ext cx="340594" cy="40469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364636" y="692309"/>
                  <a:ext cx="480481" cy="2221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348793" y="674329"/>
                  <a:ext cx="291938" cy="21908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 flipH="1">
                <a:off x="1719047" y="4705257"/>
                <a:ext cx="203749" cy="29211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301748" y="4705487"/>
                <a:ext cx="298020" cy="3164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8440" name="Object 2"/>
          <p:cNvGraphicFramePr>
            <a:graphicFrameLocks noChangeAspect="1"/>
          </p:cNvGraphicFramePr>
          <p:nvPr/>
        </p:nvGraphicFramePr>
        <p:xfrm>
          <a:off x="5562600" y="914400"/>
          <a:ext cx="27257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4" imgW="1816100" imgH="203200" progId="Equation.3">
                  <p:embed/>
                </p:oleObj>
              </mc:Choice>
              <mc:Fallback>
                <p:oleObj name="Equation" r:id="rId4" imgW="1816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7257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an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55587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ANDs and ORs with &gt; 2 Inputs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143000" y="15446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5" imgW="139700" imgH="127000" progId="Equation.3">
                  <p:embed/>
                </p:oleObj>
              </mc:Choice>
              <mc:Fallback>
                <p:oleObj name="Equation" r:id="rId5" imgW="139700" imgH="1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46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3802063" y="2057400"/>
          <a:ext cx="2374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7" imgW="1447800" imgH="203200" progId="Equation.3">
                  <p:embed/>
                </p:oleObj>
              </mc:Choice>
              <mc:Fallback>
                <p:oleObj name="Equation" r:id="rId7" imgW="1447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2057400"/>
                        <a:ext cx="23749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1152525" y="1905000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9" imgW="127000" imgH="127000" progId="Equation.3">
                  <p:embed/>
                </p:oleObj>
              </mc:Choice>
              <mc:Fallback>
                <p:oleObj name="Equation" r:id="rId9" imgW="127000" imgH="1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905000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3"/>
          <p:cNvGraphicFramePr>
            <a:graphicFrameLocks noChangeAspect="1"/>
          </p:cNvGraphicFramePr>
          <p:nvPr/>
        </p:nvGraphicFramePr>
        <p:xfrm>
          <a:off x="1133475" y="22304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11" imgW="139700" imgH="127000" progId="Equation.3">
                  <p:embed/>
                </p:oleObj>
              </mc:Choice>
              <mc:Fallback>
                <p:oleObj name="Equation" r:id="rId11" imgW="139700" imgH="1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2304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133475" y="3048000"/>
            <a:ext cx="5419725" cy="1543050"/>
            <a:chOff x="1133475" y="3048000"/>
            <a:chExt cx="5419227" cy="1543176"/>
          </a:xfrm>
        </p:grpSpPr>
        <p:pic>
          <p:nvPicPr>
            <p:cNvPr id="19502" name="Picture 6" descr="and4_2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048000"/>
              <a:ext cx="3352800" cy="1543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503" name="Object 26"/>
            <p:cNvGraphicFramePr>
              <a:graphicFrameLocks noChangeAspect="1"/>
            </p:cNvGraphicFramePr>
            <p:nvPr/>
          </p:nvGraphicFramePr>
          <p:xfrm>
            <a:off x="1143000" y="31448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5" name="Equation" r:id="rId14" imgW="139700" imgH="127000" progId="Equation.3">
                    <p:embed/>
                  </p:oleObj>
                </mc:Choice>
                <mc:Fallback>
                  <p:oleObj name="Equation" r:id="rId14" imgW="139700" imgH="127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1448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27"/>
            <p:cNvGraphicFramePr>
              <a:graphicFrameLocks noChangeAspect="1"/>
            </p:cNvGraphicFramePr>
            <p:nvPr/>
          </p:nvGraphicFramePr>
          <p:xfrm>
            <a:off x="4678036" y="3951362"/>
            <a:ext cx="1874666" cy="333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6" name="Equation" r:id="rId16" imgW="1143000" imgH="203200" progId="Equation.3">
                    <p:embed/>
                  </p:oleObj>
                </mc:Choice>
                <mc:Fallback>
                  <p:oleObj name="Equation" r:id="rId16" imgW="11430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036" y="3951362"/>
                          <a:ext cx="1874666" cy="333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35"/>
            <p:cNvGraphicFramePr>
              <a:graphicFrameLocks noChangeAspect="1"/>
            </p:cNvGraphicFramePr>
            <p:nvPr/>
          </p:nvGraphicFramePr>
          <p:xfrm>
            <a:off x="1152525" y="3505200"/>
            <a:ext cx="20796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7" name="Equation" r:id="rId18" imgW="127000" imgH="127000" progId="Equation.3">
                    <p:embed/>
                  </p:oleObj>
                </mc:Choice>
                <mc:Fallback>
                  <p:oleObj name="Equation" r:id="rId18" imgW="127000" imgH="127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3505200"/>
                          <a:ext cx="207963" cy="207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44"/>
            <p:cNvGraphicFramePr>
              <a:graphicFrameLocks noChangeAspect="1"/>
            </p:cNvGraphicFramePr>
            <p:nvPr/>
          </p:nvGraphicFramePr>
          <p:xfrm>
            <a:off x="1133475" y="38306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8" name="Equation" r:id="rId20" imgW="139700" imgH="127000" progId="Equation.3">
                    <p:embed/>
                  </p:oleObj>
                </mc:Choice>
                <mc:Fallback>
                  <p:oleObj name="Equation" r:id="rId20" imgW="139700" imgH="1270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8306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7" name="Object 53"/>
            <p:cNvGraphicFramePr>
              <a:graphicFrameLocks noChangeAspect="1"/>
            </p:cNvGraphicFramePr>
            <p:nvPr/>
          </p:nvGraphicFramePr>
          <p:xfrm>
            <a:off x="1143000" y="41354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9" name="Equation" r:id="rId22" imgW="139700" imgH="127000" progId="Equation.3">
                    <p:embed/>
                  </p:oleObj>
                </mc:Choice>
                <mc:Fallback>
                  <p:oleObj name="Equation" r:id="rId22" imgW="139700" imgH="1270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1354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43000" y="4800600"/>
            <a:ext cx="4572000" cy="1528763"/>
            <a:chOff x="1143000" y="4800600"/>
            <a:chExt cx="4572468" cy="1528303"/>
          </a:xfrm>
        </p:grpSpPr>
        <p:pic>
          <p:nvPicPr>
            <p:cNvPr id="19496" name="Picture 5" descr="and4_1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647" y="4800600"/>
              <a:ext cx="2517553" cy="152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97" name="Object 55"/>
            <p:cNvGraphicFramePr>
              <a:graphicFrameLocks noChangeAspect="1"/>
            </p:cNvGraphicFramePr>
            <p:nvPr/>
          </p:nvGraphicFramePr>
          <p:xfrm>
            <a:off x="1143000" y="48974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0" name="Equation" r:id="rId25" imgW="139700" imgH="127000" progId="Equation.3">
                    <p:embed/>
                  </p:oleObj>
                </mc:Choice>
                <mc:Fallback>
                  <p:oleObj name="Equation" r:id="rId25" imgW="139700" imgH="1270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8974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56"/>
            <p:cNvGraphicFramePr>
              <a:graphicFrameLocks noChangeAspect="1"/>
            </p:cNvGraphicFramePr>
            <p:nvPr/>
          </p:nvGraphicFramePr>
          <p:xfrm>
            <a:off x="3842026" y="5368754"/>
            <a:ext cx="1873442" cy="33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1" name="Equation" r:id="rId27" imgW="1143000" imgH="203200" progId="Equation.3">
                    <p:embed/>
                  </p:oleObj>
                </mc:Choice>
                <mc:Fallback>
                  <p:oleObj name="Equation" r:id="rId27" imgW="1143000" imgH="203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026" y="5368754"/>
                          <a:ext cx="1873442" cy="33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64"/>
            <p:cNvGraphicFramePr>
              <a:graphicFrameLocks noChangeAspect="1"/>
            </p:cNvGraphicFramePr>
            <p:nvPr/>
          </p:nvGraphicFramePr>
          <p:xfrm>
            <a:off x="1152525" y="5257800"/>
            <a:ext cx="20796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" name="Equation" r:id="rId29" imgW="127000" imgH="127000" progId="Equation.3">
                    <p:embed/>
                  </p:oleObj>
                </mc:Choice>
                <mc:Fallback>
                  <p:oleObj name="Equation" r:id="rId29" imgW="127000" imgH="1270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5257800"/>
                          <a:ext cx="207963" cy="207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73"/>
            <p:cNvGraphicFramePr>
              <a:graphicFrameLocks noChangeAspect="1"/>
            </p:cNvGraphicFramePr>
            <p:nvPr/>
          </p:nvGraphicFramePr>
          <p:xfrm>
            <a:off x="1158705" y="5617384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3" name="Equation" r:id="rId31" imgW="139700" imgH="127000" progId="Equation.3">
                    <p:embed/>
                  </p:oleObj>
                </mc:Choice>
                <mc:Fallback>
                  <p:oleObj name="Equation" r:id="rId31" imgW="139700" imgH="1270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705" y="5617384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82"/>
            <p:cNvGraphicFramePr>
              <a:graphicFrameLocks noChangeAspect="1"/>
            </p:cNvGraphicFramePr>
            <p:nvPr/>
          </p:nvGraphicFramePr>
          <p:xfrm>
            <a:off x="1143000" y="59642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" name="Equation" r:id="rId33" imgW="139700" imgH="127000" progId="Equation.3">
                    <p:embed/>
                  </p:oleObj>
                </mc:Choice>
                <mc:Fallback>
                  <p:oleObj name="Equation" r:id="rId33" imgW="139700" imgH="1270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9642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6600" y="2709863"/>
            <a:ext cx="4343400" cy="923925"/>
            <a:chOff x="3276600" y="2710206"/>
            <a:chExt cx="4343400" cy="923925"/>
          </a:xfrm>
        </p:grpSpPr>
        <p:sp>
          <p:nvSpPr>
            <p:cNvPr id="84" name="Text Box 90"/>
            <p:cNvSpPr txBox="1">
              <a:spLocks noChangeArrowheads="1"/>
            </p:cNvSpPr>
            <p:nvPr/>
          </p:nvSpPr>
          <p:spPr bwMode="auto">
            <a:xfrm>
              <a:off x="3886200" y="2710206"/>
              <a:ext cx="373380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Chain: Propagation delay increases </a:t>
              </a:r>
              <a:r>
                <a:rPr lang="en-US" u="sng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linearly</a:t>
              </a: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 with number of inputs</a:t>
              </a: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3276600" y="3015006"/>
              <a:ext cx="609600" cy="317500"/>
            </a:xfrm>
            <a:custGeom>
              <a:avLst/>
              <a:gdLst>
                <a:gd name="T0" fmla="*/ 384 w 384"/>
                <a:gd name="T1" fmla="*/ 0 h 200"/>
                <a:gd name="T2" fmla="*/ 240 w 384"/>
                <a:gd name="T3" fmla="*/ 192 h 200"/>
                <a:gd name="T4" fmla="*/ 144 w 384"/>
                <a:gd name="T5" fmla="*/ 48 h 200"/>
                <a:gd name="T6" fmla="*/ 0 w 384"/>
                <a:gd name="T7" fmla="*/ 14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200">
                  <a:moveTo>
                    <a:pt x="384" y="0"/>
                  </a:moveTo>
                  <a:cubicBezTo>
                    <a:pt x="332" y="92"/>
                    <a:pt x="280" y="184"/>
                    <a:pt x="240" y="192"/>
                  </a:cubicBezTo>
                  <a:cubicBezTo>
                    <a:pt x="200" y="200"/>
                    <a:pt x="184" y="56"/>
                    <a:pt x="144" y="48"/>
                  </a:cubicBezTo>
                  <a:cubicBezTo>
                    <a:pt x="104" y="40"/>
                    <a:pt x="52" y="92"/>
                    <a:pt x="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488" name="Group 19487"/>
          <p:cNvGrpSpPr>
            <a:grpSpLocks/>
          </p:cNvGrpSpPr>
          <p:nvPr/>
        </p:nvGrpSpPr>
        <p:grpSpPr bwMode="auto">
          <a:xfrm>
            <a:off x="3101975" y="6019800"/>
            <a:ext cx="5737225" cy="646113"/>
            <a:chOff x="3101538" y="6019800"/>
            <a:chExt cx="5737662" cy="646113"/>
          </a:xfrm>
        </p:grpSpPr>
        <p:sp>
          <p:nvSpPr>
            <p:cNvPr id="85" name="Text Box 91"/>
            <p:cNvSpPr txBox="1">
              <a:spLocks noChangeArrowheads="1"/>
            </p:cNvSpPr>
            <p:nvPr/>
          </p:nvSpPr>
          <p:spPr bwMode="auto">
            <a:xfrm>
              <a:off x="4190646" y="6019800"/>
              <a:ext cx="4648554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Tree: Propagation delay increases </a:t>
              </a:r>
              <a:r>
                <a:rPr lang="en-US" u="sng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logarithmically</a:t>
              </a: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 with number of inputs</a:t>
              </a:r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3101538" y="6054725"/>
              <a:ext cx="1089108" cy="423863"/>
            </a:xfrm>
            <a:custGeom>
              <a:avLst/>
              <a:gdLst>
                <a:gd name="T0" fmla="*/ 432 w 432"/>
                <a:gd name="T1" fmla="*/ 112 h 224"/>
                <a:gd name="T2" fmla="*/ 288 w 432"/>
                <a:gd name="T3" fmla="*/ 16 h 224"/>
                <a:gd name="T4" fmla="*/ 240 w 432"/>
                <a:gd name="T5" fmla="*/ 208 h 224"/>
                <a:gd name="T6" fmla="*/ 0 w 432"/>
                <a:gd name="T7" fmla="*/ 112 h 224"/>
                <a:gd name="connsiteX0" fmla="*/ 15886 w 15886"/>
                <a:gd name="connsiteY0" fmla="*/ 7569 h 11891"/>
                <a:gd name="connsiteX1" fmla="*/ 12553 w 15886"/>
                <a:gd name="connsiteY1" fmla="*/ 3283 h 11891"/>
                <a:gd name="connsiteX2" fmla="*/ 11442 w 15886"/>
                <a:gd name="connsiteY2" fmla="*/ 11855 h 11891"/>
                <a:gd name="connsiteX3" fmla="*/ 0 w 15886"/>
                <a:gd name="connsiteY3" fmla="*/ 0 h 1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6" h="11891">
                  <a:moveTo>
                    <a:pt x="15886" y="7569"/>
                  </a:moveTo>
                  <a:cubicBezTo>
                    <a:pt x="14590" y="5069"/>
                    <a:pt x="13293" y="2569"/>
                    <a:pt x="12553" y="3283"/>
                  </a:cubicBezTo>
                  <a:cubicBezTo>
                    <a:pt x="11812" y="3998"/>
                    <a:pt x="12553" y="11140"/>
                    <a:pt x="11442" y="11855"/>
                  </a:cubicBezTo>
                  <a:cubicBezTo>
                    <a:pt x="10330" y="12569"/>
                    <a:pt x="2222" y="2500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8" name="Text Box 94"/>
          <p:cNvSpPr txBox="1">
            <a:spLocks noChangeArrowheads="1"/>
          </p:cNvSpPr>
          <p:nvPr/>
        </p:nvSpPr>
        <p:spPr bwMode="auto">
          <a:xfrm>
            <a:off x="3717925" y="827088"/>
            <a:ext cx="4587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Replace 2-input AND gates with 2-input OR gates to create large fan-in OR gates.</a:t>
            </a:r>
          </a:p>
        </p:txBody>
      </p:sp>
      <p:sp>
        <p:nvSpPr>
          <p:cNvPr id="89" name="Freeform 95"/>
          <p:cNvSpPr>
            <a:spLocks/>
          </p:cNvSpPr>
          <p:nvPr/>
        </p:nvSpPr>
        <p:spPr bwMode="auto">
          <a:xfrm>
            <a:off x="3048000" y="1176338"/>
            <a:ext cx="703263" cy="652462"/>
          </a:xfrm>
          <a:custGeom>
            <a:avLst/>
            <a:gdLst>
              <a:gd name="T0" fmla="*/ 443 w 443"/>
              <a:gd name="T1" fmla="*/ 0 h 411"/>
              <a:gd name="T2" fmla="*/ 336 w 443"/>
              <a:gd name="T3" fmla="*/ 171 h 411"/>
              <a:gd name="T4" fmla="*/ 192 w 443"/>
              <a:gd name="T5" fmla="*/ 75 h 411"/>
              <a:gd name="T6" fmla="*/ 0 w 443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3" h="411">
                <a:moveTo>
                  <a:pt x="443" y="0"/>
                </a:moveTo>
                <a:cubicBezTo>
                  <a:pt x="426" y="28"/>
                  <a:pt x="378" y="159"/>
                  <a:pt x="336" y="171"/>
                </a:cubicBezTo>
                <a:cubicBezTo>
                  <a:pt x="294" y="183"/>
                  <a:pt x="248" y="35"/>
                  <a:pt x="192" y="75"/>
                </a:cubicBezTo>
                <a:cubicBezTo>
                  <a:pt x="136" y="115"/>
                  <a:pt x="68" y="263"/>
                  <a:pt x="0" y="4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867400" y="3962400"/>
            <a:ext cx="3581400" cy="1863725"/>
            <a:chOff x="5867400" y="3962380"/>
            <a:chExt cx="3581400" cy="1863233"/>
          </a:xfrm>
        </p:grpSpPr>
        <p:sp>
          <p:nvSpPr>
            <p:cNvPr id="82" name="Text Box 88"/>
            <p:cNvSpPr txBox="1">
              <a:spLocks noChangeArrowheads="1"/>
            </p:cNvSpPr>
            <p:nvPr/>
          </p:nvSpPr>
          <p:spPr bwMode="auto">
            <a:xfrm>
              <a:off x="6737350" y="3962380"/>
              <a:ext cx="2711450" cy="336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i="1" dirty="0">
                  <a:solidFill>
                    <a:srgbClr val="3366FF"/>
                  </a:solidFill>
                  <a:latin typeface="Comic Sans MS"/>
                  <a:ea typeface="ＭＳ Ｐゴシック" charset="0"/>
                  <a:cs typeface="Comic Sans MS"/>
                </a:rPr>
                <a:t>Which one should I use?</a:t>
              </a:r>
            </a:p>
          </p:txBody>
        </p:sp>
        <p:sp>
          <p:nvSpPr>
            <p:cNvPr id="83" name="Line 89"/>
            <p:cNvSpPr>
              <a:spLocks noChangeShapeType="1"/>
            </p:cNvSpPr>
            <p:nvPr/>
          </p:nvSpPr>
          <p:spPr bwMode="auto">
            <a:xfrm flipV="1">
              <a:off x="6699250" y="4246468"/>
              <a:ext cx="76200" cy="328525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472" name="Group 89"/>
            <p:cNvGrpSpPr>
              <a:grpSpLocks/>
            </p:cNvGrpSpPr>
            <p:nvPr/>
          </p:nvGrpSpPr>
          <p:grpSpPr bwMode="auto">
            <a:xfrm flipH="1">
              <a:off x="5867400" y="4419600"/>
              <a:ext cx="874796" cy="1406013"/>
              <a:chOff x="6026434" y="3307400"/>
              <a:chExt cx="1234915" cy="1984813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6485959" y="3717199"/>
                <a:ext cx="0" cy="70797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85959" y="4425171"/>
                <a:ext cx="275644" cy="8177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268580" y="4425171"/>
                <a:ext cx="217379" cy="8177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76" name="Group 9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565094" y="2689845"/>
                  <a:ext cx="244271" cy="1344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/>
                <p:cNvSpPr/>
                <p:nvPr/>
              </p:nvSpPr>
              <p:spPr>
                <a:xfrm>
                  <a:off x="3574058" y="2582305"/>
                  <a:ext cx="228583" cy="12322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77" name="Group 9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2854695" y="2674161"/>
                  <a:ext cx="237547" cy="4032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Freeform 106"/>
                <p:cNvSpPr/>
                <p:nvPr/>
              </p:nvSpPr>
              <p:spPr>
                <a:xfrm>
                  <a:off x="2839007" y="2573343"/>
                  <a:ext cx="250993" cy="13890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6492681" y="3795613"/>
                <a:ext cx="307019" cy="2307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100" idx="0"/>
              </p:cNvCxnSpPr>
              <p:nvPr/>
            </p:nvCxnSpPr>
            <p:spPr>
              <a:xfrm flipV="1">
                <a:off x="6819869" y="3741842"/>
                <a:ext cx="282367" cy="2710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084817" y="3806815"/>
                <a:ext cx="389936" cy="13218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6084817" y="3625341"/>
                <a:ext cx="105328" cy="30021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reeform 99"/>
              <p:cNvSpPr/>
              <p:nvPr/>
            </p:nvSpPr>
            <p:spPr>
              <a:xfrm>
                <a:off x="7099996" y="3625341"/>
                <a:ext cx="161353" cy="12994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5816398">
                <a:off x="6161039" y="3490900"/>
                <a:ext cx="203879" cy="11429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4" name="Group 10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3134820" y="731718"/>
                  <a:ext cx="351839" cy="40551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3146026" y="751881"/>
                  <a:ext cx="501987" cy="22180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3121374" y="729477"/>
                  <a:ext cx="309260" cy="22404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213350"/>
            <a:ext cx="15208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 descr="n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862138"/>
            <a:ext cx="15557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na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862138"/>
            <a:ext cx="1576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More Building Blocks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2035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NAND (not AND)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81000" y="20018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7" imgW="139700" imgH="127000" progId="Equation.3">
                  <p:embed/>
                </p:oleObj>
              </mc:Choice>
              <mc:Fallback>
                <p:oleObj name="Equation" r:id="rId7" imgW="139700" imgH="1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018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1958975" y="2124075"/>
          <a:ext cx="936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9" imgW="571500" imgH="165100" progId="Equation.3">
                  <p:embed/>
                </p:oleObj>
              </mc:Choice>
              <mc:Fallback>
                <p:oleObj name="Equation" r:id="rId9" imgW="5715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124075"/>
                        <a:ext cx="9366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3"/>
          <p:cNvGraphicFramePr>
            <a:graphicFrameLocks noChangeAspect="1"/>
          </p:cNvGraphicFramePr>
          <p:nvPr/>
        </p:nvGraphicFramePr>
        <p:xfrm>
          <a:off x="390525" y="23828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11" imgW="127000" imgH="127000" progId="Equation.3">
                  <p:embed/>
                </p:oleObj>
              </mc:Choice>
              <mc:Fallback>
                <p:oleObj name="Equation" r:id="rId11" imgW="127000" imgH="1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828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3200400" y="12192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4953000" y="1295400"/>
            <a:ext cx="1712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NOR (not OR)</a:t>
            </a:r>
          </a:p>
        </p:txBody>
      </p:sp>
      <p:graphicFrame>
        <p:nvGraphicFramePr>
          <p:cNvPr id="21532" name="Object 49"/>
          <p:cNvGraphicFramePr>
            <a:graphicFrameLocks noChangeAspect="1"/>
          </p:cNvGraphicFramePr>
          <p:nvPr/>
        </p:nvGraphicFramePr>
        <p:xfrm>
          <a:off x="4953000" y="20018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13" imgW="139700" imgH="127000" progId="Equation.3">
                  <p:embed/>
                </p:oleObj>
              </mc:Choice>
              <mc:Fallback>
                <p:oleObj name="Equation" r:id="rId13" imgW="139700" imgH="127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018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50"/>
          <p:cNvGraphicFramePr>
            <a:graphicFrameLocks noChangeAspect="1"/>
          </p:cNvGraphicFramePr>
          <p:nvPr/>
        </p:nvGraphicFramePr>
        <p:xfrm>
          <a:off x="6489700" y="2124075"/>
          <a:ext cx="10191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15" imgW="622300" imgH="165100" progId="Equation.3">
                  <p:embed/>
                </p:oleObj>
              </mc:Choice>
              <mc:Fallback>
                <p:oleObj name="Equation" r:id="rId15" imgW="622300" imgH="165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124075"/>
                        <a:ext cx="10191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57"/>
          <p:cNvGraphicFramePr>
            <a:graphicFrameLocks noChangeAspect="1"/>
          </p:cNvGraphicFramePr>
          <p:nvPr/>
        </p:nvGraphicFramePr>
        <p:xfrm>
          <a:off x="4962525" y="23828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17" imgW="127000" imgH="127000" progId="Equation.3">
                  <p:embed/>
                </p:oleObj>
              </mc:Choice>
              <mc:Fallback>
                <p:oleObj name="Equation" r:id="rId17" imgW="127000" imgH="1270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3828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Group 92"/>
          <p:cNvGraphicFramePr>
            <a:graphicFrameLocks noGrp="1"/>
          </p:cNvGraphicFramePr>
          <p:nvPr/>
        </p:nvGraphicFramePr>
        <p:xfrm>
          <a:off x="7772400" y="12192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02"/>
          <p:cNvSpPr txBox="1">
            <a:spLocks noChangeArrowheads="1"/>
          </p:cNvSpPr>
          <p:nvPr/>
        </p:nvSpPr>
        <p:spPr bwMode="auto">
          <a:xfrm>
            <a:off x="457200" y="4781550"/>
            <a:ext cx="2363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XOR (exclusive OR)</a:t>
            </a:r>
          </a:p>
        </p:txBody>
      </p:sp>
      <p:graphicFrame>
        <p:nvGraphicFramePr>
          <p:cNvPr id="28" name="Object 103"/>
          <p:cNvGraphicFramePr>
            <a:graphicFrameLocks noChangeAspect="1"/>
          </p:cNvGraphicFramePr>
          <p:nvPr/>
        </p:nvGraphicFramePr>
        <p:xfrm>
          <a:off x="457200" y="5357813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19" imgW="139700" imgH="127000" progId="Equation.3">
                  <p:embed/>
                </p:oleObj>
              </mc:Choice>
              <mc:Fallback>
                <p:oleObj name="Equation" r:id="rId19" imgW="139700" imgH="1270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57813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4"/>
          <p:cNvGraphicFramePr>
            <a:graphicFrameLocks noChangeAspect="1"/>
          </p:cNvGraphicFramePr>
          <p:nvPr/>
        </p:nvGraphicFramePr>
        <p:xfrm>
          <a:off x="1938338" y="5551488"/>
          <a:ext cx="10810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21" imgW="660400" imgH="139700" progId="Equation.3">
                  <p:embed/>
                </p:oleObj>
              </mc:Choice>
              <mc:Fallback>
                <p:oleObj name="Equation" r:id="rId21" imgW="660400" imgH="1397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551488"/>
                        <a:ext cx="10810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5"/>
          <p:cNvGraphicFramePr>
            <a:graphicFrameLocks noChangeAspect="1"/>
          </p:cNvGraphicFramePr>
          <p:nvPr/>
        </p:nvGraphicFramePr>
        <p:xfrm>
          <a:off x="466725" y="573881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23" imgW="127000" imgH="127000" progId="Equation.3">
                  <p:embed/>
                </p:oleObj>
              </mc:Choice>
              <mc:Fallback>
                <p:oleObj name="Equation" r:id="rId23" imgW="127000" imgH="1270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738813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/>
        </p:nvGraphicFramePr>
        <p:xfrm>
          <a:off x="3124200" y="47244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 Box 145"/>
          <p:cNvSpPr txBox="1">
            <a:spLocks noChangeArrowheads="1"/>
          </p:cNvSpPr>
          <p:nvPr/>
        </p:nvSpPr>
        <p:spPr bwMode="auto">
          <a:xfrm>
            <a:off x="457200" y="3141663"/>
            <a:ext cx="8382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In a CMOS gate, rising inputs lead to falling outputs and vice-versa, so CMOS gates are naturally inverting.  Want to use NANDs and NORs in CMOS designs…  But </a:t>
            </a:r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NAND and NOR operations are not associative</a:t>
            </a:r>
            <a:r>
              <a:rPr lang="en-US" altLang="x-none" sz="1800">
                <a:latin typeface="Bookman Old Style" charset="0"/>
              </a:rPr>
              <a:t>, so wide NAND and NOR gate can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use a chain or tree strategy.  Stay tuned for more on this!</a:t>
            </a:r>
          </a:p>
        </p:txBody>
      </p:sp>
      <p:sp>
        <p:nvSpPr>
          <p:cNvPr id="41" name="Text Box 146"/>
          <p:cNvSpPr txBox="1">
            <a:spLocks noChangeArrowheads="1"/>
          </p:cNvSpPr>
          <p:nvPr/>
        </p:nvSpPr>
        <p:spPr bwMode="auto">
          <a:xfrm>
            <a:off x="4419600" y="4495800"/>
            <a:ext cx="4495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XOR is very useful when implementing parity and arithmetic logic.  Also used as a </a:t>
            </a:r>
            <a:r>
              <a:rPr lang="ja-JP" altLang="en-US" sz="1800">
                <a:solidFill>
                  <a:srgbClr val="FF0000"/>
                </a:solidFill>
                <a:latin typeface="Bookman Old Style" charset="0"/>
              </a:rPr>
              <a:t>“</a:t>
            </a:r>
            <a:r>
              <a:rPr lang="en-US" altLang="ja-JP" sz="1800">
                <a:solidFill>
                  <a:srgbClr val="FF0000"/>
                </a:solidFill>
                <a:latin typeface="Bookman Old Style" charset="0"/>
              </a:rPr>
              <a:t>programmable inverter</a:t>
            </a:r>
            <a:r>
              <a:rPr lang="ja-JP" altLang="en-US" sz="1800">
                <a:solidFill>
                  <a:srgbClr val="FF0000"/>
                </a:solidFill>
                <a:latin typeface="Bookman Old Style" charset="0"/>
              </a:rPr>
              <a:t>”</a:t>
            </a:r>
            <a:r>
              <a:rPr lang="en-US" altLang="ja-JP" sz="1800">
                <a:solidFill>
                  <a:srgbClr val="FF0000"/>
                </a:solidFill>
                <a:latin typeface="Bookman Old Style" charset="0"/>
              </a:rPr>
              <a:t>: if A=0, Z=B; if A=1, Z=~B</a:t>
            </a:r>
          </a:p>
          <a:p>
            <a:pPr eaLnBrk="1" hangingPunct="1"/>
            <a:endParaRPr lang="en-US" altLang="x-none" sz="1800">
              <a:solidFill>
                <a:srgbClr val="FF0000"/>
              </a:solidFill>
              <a:latin typeface="Bookman Old Style" charset="0"/>
            </a:endParaRPr>
          </a:p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Wide fan-in XORs can be created with chains or trees of 2-input XORs.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Universal Building Blocks</a:t>
            </a:r>
          </a:p>
        </p:txBody>
      </p:sp>
      <p:sp>
        <p:nvSpPr>
          <p:cNvPr id="140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46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>
                <a:latin typeface="Bookman Old Style" charset="0"/>
              </a:rPr>
              <a:t>	NANDs and NORs are </a:t>
            </a:r>
            <a:r>
              <a:rPr lang="en-US" altLang="x-none" sz="2000" u="sng">
                <a:latin typeface="Bookman Old Style" charset="0"/>
              </a:rPr>
              <a:t>universal: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 u="sng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>
                <a:latin typeface="Bookman Old Style" charset="0"/>
              </a:rPr>
              <a:t>	Any logic function can be implemented using only NANDs (or, equivalently, NORs).  Good news for CMOS technologies!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4335463" y="1822450"/>
            <a:ext cx="549275" cy="182563"/>
            <a:chOff x="7920" y="4176"/>
            <a:chExt cx="864" cy="288"/>
          </a:xfrm>
        </p:grpSpPr>
        <p:sp>
          <p:nvSpPr>
            <p:cNvPr id="23688" name="Freeform 5"/>
            <p:cNvSpPr>
              <a:spLocks/>
            </p:cNvSpPr>
            <p:nvPr/>
          </p:nvSpPr>
          <p:spPr bwMode="auto">
            <a:xfrm>
              <a:off x="8208" y="417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Line 6"/>
            <p:cNvSpPr>
              <a:spLocks noChangeShapeType="1"/>
            </p:cNvSpPr>
            <p:nvPr/>
          </p:nvSpPr>
          <p:spPr bwMode="auto">
            <a:xfrm flipH="1">
              <a:off x="7920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Line 7"/>
            <p:cNvSpPr>
              <a:spLocks noChangeShapeType="1"/>
            </p:cNvSpPr>
            <p:nvPr/>
          </p:nvSpPr>
          <p:spPr bwMode="auto">
            <a:xfrm flipH="1">
              <a:off x="8496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Oval 8"/>
            <p:cNvSpPr>
              <a:spLocks noChangeArrowheads="1"/>
            </p:cNvSpPr>
            <p:nvPr/>
          </p:nvSpPr>
          <p:spPr bwMode="auto">
            <a:xfrm>
              <a:off x="8496" y="4248"/>
              <a:ext cx="144" cy="144"/>
            </a:xfrm>
            <a:prstGeom prst="ellipse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23556" name="Group 9"/>
          <p:cNvGrpSpPr>
            <a:grpSpLocks/>
          </p:cNvGrpSpPr>
          <p:nvPr/>
        </p:nvGrpSpPr>
        <p:grpSpPr bwMode="auto">
          <a:xfrm>
            <a:off x="4198938" y="2611438"/>
            <a:ext cx="822325" cy="366712"/>
            <a:chOff x="2304" y="7200"/>
            <a:chExt cx="1296" cy="576"/>
          </a:xfrm>
        </p:grpSpPr>
        <p:sp>
          <p:nvSpPr>
            <p:cNvPr id="23684" name="Freeform 10"/>
            <p:cNvSpPr>
              <a:spLocks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Line 11"/>
            <p:cNvSpPr>
              <a:spLocks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12"/>
            <p:cNvSpPr>
              <a:spLocks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Line 13"/>
            <p:cNvSpPr>
              <a:spLocks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14"/>
          <p:cNvGrpSpPr>
            <a:grpSpLocks/>
          </p:cNvGrpSpPr>
          <p:nvPr/>
        </p:nvGrpSpPr>
        <p:grpSpPr bwMode="auto">
          <a:xfrm>
            <a:off x="4198938" y="3644900"/>
            <a:ext cx="822325" cy="365125"/>
            <a:chOff x="3744" y="7632"/>
            <a:chExt cx="1296" cy="576"/>
          </a:xfrm>
        </p:grpSpPr>
        <p:sp>
          <p:nvSpPr>
            <p:cNvPr id="23680" name="Freeform 15"/>
            <p:cNvSpPr>
              <a:spLocks/>
            </p:cNvSpPr>
            <p:nvPr/>
          </p:nvSpPr>
          <p:spPr bwMode="auto">
            <a:xfrm>
              <a:off x="4032" y="7632"/>
              <a:ext cx="747" cy="576"/>
            </a:xfrm>
            <a:custGeom>
              <a:avLst/>
              <a:gdLst>
                <a:gd name="T0" fmla="*/ 0 w 747"/>
                <a:gd name="T1" fmla="*/ 0 h 576"/>
                <a:gd name="T2" fmla="*/ 432 w 747"/>
                <a:gd name="T3" fmla="*/ 0 h 576"/>
                <a:gd name="T4" fmla="*/ 495 w 747"/>
                <a:gd name="T5" fmla="*/ 9 h 576"/>
                <a:gd name="T6" fmla="*/ 555 w 747"/>
                <a:gd name="T7" fmla="*/ 27 h 576"/>
                <a:gd name="T8" fmla="*/ 639 w 747"/>
                <a:gd name="T9" fmla="*/ 99 h 576"/>
                <a:gd name="T10" fmla="*/ 699 w 747"/>
                <a:gd name="T11" fmla="*/ 189 h 576"/>
                <a:gd name="T12" fmla="*/ 747 w 747"/>
                <a:gd name="T13" fmla="*/ 291 h 576"/>
                <a:gd name="T14" fmla="*/ 699 w 747"/>
                <a:gd name="T15" fmla="*/ 393 h 576"/>
                <a:gd name="T16" fmla="*/ 633 w 747"/>
                <a:gd name="T17" fmla="*/ 477 h 576"/>
                <a:gd name="T18" fmla="*/ 549 w 747"/>
                <a:gd name="T19" fmla="*/ 549 h 576"/>
                <a:gd name="T20" fmla="*/ 495 w 747"/>
                <a:gd name="T21" fmla="*/ 567 h 576"/>
                <a:gd name="T22" fmla="*/ 432 w 747"/>
                <a:gd name="T23" fmla="*/ 576 h 576"/>
                <a:gd name="T24" fmla="*/ 0 w 747"/>
                <a:gd name="T25" fmla="*/ 576 h 576"/>
                <a:gd name="T26" fmla="*/ 39 w 747"/>
                <a:gd name="T27" fmla="*/ 561 h 576"/>
                <a:gd name="T28" fmla="*/ 69 w 747"/>
                <a:gd name="T29" fmla="*/ 537 h 576"/>
                <a:gd name="T30" fmla="*/ 111 w 747"/>
                <a:gd name="T31" fmla="*/ 483 h 576"/>
                <a:gd name="T32" fmla="*/ 135 w 747"/>
                <a:gd name="T33" fmla="*/ 381 h 576"/>
                <a:gd name="T34" fmla="*/ 144 w 747"/>
                <a:gd name="T35" fmla="*/ 288 h 576"/>
                <a:gd name="T36" fmla="*/ 135 w 747"/>
                <a:gd name="T37" fmla="*/ 183 h 576"/>
                <a:gd name="T38" fmla="*/ 111 w 747"/>
                <a:gd name="T39" fmla="*/ 99 h 576"/>
                <a:gd name="T40" fmla="*/ 69 w 747"/>
                <a:gd name="T41" fmla="*/ 33 h 576"/>
                <a:gd name="T42" fmla="*/ 39 w 747"/>
                <a:gd name="T43" fmla="*/ 9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16"/>
            <p:cNvSpPr>
              <a:spLocks noChangeShapeType="1"/>
            </p:cNvSpPr>
            <p:nvPr/>
          </p:nvSpPr>
          <p:spPr bwMode="auto">
            <a:xfrm>
              <a:off x="3744" y="8064"/>
              <a:ext cx="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Line 17"/>
            <p:cNvSpPr>
              <a:spLocks noChangeShapeType="1"/>
            </p:cNvSpPr>
            <p:nvPr/>
          </p:nvSpPr>
          <p:spPr bwMode="auto">
            <a:xfrm flipH="1">
              <a:off x="4782" y="7920"/>
              <a:ext cx="2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Line 18"/>
            <p:cNvSpPr>
              <a:spLocks noChangeShapeType="1"/>
            </p:cNvSpPr>
            <p:nvPr/>
          </p:nvSpPr>
          <p:spPr bwMode="auto">
            <a:xfrm>
              <a:off x="3744" y="7776"/>
              <a:ext cx="4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19"/>
          <p:cNvGrpSpPr>
            <a:grpSpLocks/>
          </p:cNvGrpSpPr>
          <p:nvPr/>
        </p:nvGrpSpPr>
        <p:grpSpPr bwMode="auto">
          <a:xfrm>
            <a:off x="1789113" y="1524000"/>
            <a:ext cx="2236787" cy="2752725"/>
            <a:chOff x="1127" y="1338"/>
            <a:chExt cx="1409" cy="1734"/>
          </a:xfrm>
        </p:grpSpPr>
        <p:grpSp>
          <p:nvGrpSpPr>
            <p:cNvPr id="23621" name="Group 20"/>
            <p:cNvGrpSpPr>
              <a:grpSpLocks/>
            </p:cNvGrpSpPr>
            <p:nvPr/>
          </p:nvGrpSpPr>
          <p:grpSpPr bwMode="auto">
            <a:xfrm>
              <a:off x="1127" y="1468"/>
              <a:ext cx="1146" cy="1604"/>
              <a:chOff x="639" y="1468"/>
              <a:chExt cx="1146" cy="1604"/>
            </a:xfrm>
          </p:grpSpPr>
          <p:grpSp>
            <p:nvGrpSpPr>
              <p:cNvPr id="23625" name="Group 21"/>
              <p:cNvGrpSpPr>
                <a:grpSpLocks/>
              </p:cNvGrpSpPr>
              <p:nvPr/>
            </p:nvGrpSpPr>
            <p:grpSpPr bwMode="auto">
              <a:xfrm>
                <a:off x="694" y="2023"/>
                <a:ext cx="1036" cy="231"/>
                <a:chOff x="749" y="2122"/>
                <a:chExt cx="1036" cy="231"/>
              </a:xfrm>
            </p:grpSpPr>
            <p:grpSp>
              <p:nvGrpSpPr>
                <p:cNvPr id="23665" name="Group 22"/>
                <p:cNvGrpSpPr>
                  <a:grpSpLocks/>
                </p:cNvGrpSpPr>
                <p:nvPr/>
              </p:nvGrpSpPr>
              <p:grpSpPr bwMode="auto">
                <a:xfrm>
                  <a:off x="749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7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7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66" name="Group 29"/>
                <p:cNvGrpSpPr>
                  <a:grpSpLocks/>
                </p:cNvGrpSpPr>
                <p:nvPr/>
              </p:nvGrpSpPr>
              <p:grpSpPr bwMode="auto">
                <a:xfrm>
                  <a:off x="1267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6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9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03" name="Line 36"/>
                <p:cNvSpPr>
                  <a:spLocks noChangeShapeType="1"/>
                </p:cNvSpPr>
                <p:nvPr/>
              </p:nvSpPr>
              <p:spPr bwMode="auto">
                <a:xfrm>
                  <a:off x="1266" y="2180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626" name="Group 37"/>
              <p:cNvGrpSpPr>
                <a:grpSpLocks/>
              </p:cNvGrpSpPr>
              <p:nvPr/>
            </p:nvGrpSpPr>
            <p:grpSpPr bwMode="auto">
              <a:xfrm>
                <a:off x="639" y="2506"/>
                <a:ext cx="1146" cy="566"/>
                <a:chOff x="639" y="2506"/>
                <a:chExt cx="1146" cy="566"/>
              </a:xfrm>
            </p:grpSpPr>
            <p:grpSp>
              <p:nvGrpSpPr>
                <p:cNvPr id="23638" name="Group 38"/>
                <p:cNvGrpSpPr>
                  <a:grpSpLocks/>
                </p:cNvGrpSpPr>
                <p:nvPr/>
              </p:nvGrpSpPr>
              <p:grpSpPr bwMode="auto">
                <a:xfrm>
                  <a:off x="750" y="2506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61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2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3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39" name="Group 45"/>
                <p:cNvGrpSpPr>
                  <a:grpSpLocks/>
                </p:cNvGrpSpPr>
                <p:nvPr/>
              </p:nvGrpSpPr>
              <p:grpSpPr bwMode="auto">
                <a:xfrm>
                  <a:off x="750" y="2841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5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8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5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40" name="Group 52"/>
                <p:cNvGrpSpPr>
                  <a:grpSpLocks/>
                </p:cNvGrpSpPr>
                <p:nvPr/>
              </p:nvGrpSpPr>
              <p:grpSpPr bwMode="auto">
                <a:xfrm>
                  <a:off x="1267" y="26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4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0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1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177" name="Line 59"/>
                <p:cNvSpPr>
                  <a:spLocks noChangeShapeType="1"/>
                </p:cNvSpPr>
                <p:nvPr/>
              </p:nvSpPr>
              <p:spPr bwMode="auto">
                <a:xfrm>
                  <a:off x="1269" y="262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8" name="Line 60"/>
                <p:cNvSpPr>
                  <a:spLocks noChangeShapeType="1"/>
                </p:cNvSpPr>
                <p:nvPr/>
              </p:nvSpPr>
              <p:spPr bwMode="auto">
                <a:xfrm>
                  <a:off x="1265" y="2842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9" name="Line 61"/>
                <p:cNvSpPr>
                  <a:spLocks noChangeShapeType="1"/>
                </p:cNvSpPr>
                <p:nvPr/>
              </p:nvSpPr>
              <p:spPr bwMode="auto">
                <a:xfrm>
                  <a:off x="748" y="256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0" name="Line 62"/>
                <p:cNvSpPr>
                  <a:spLocks noChangeShapeType="1"/>
                </p:cNvSpPr>
                <p:nvPr/>
              </p:nvSpPr>
              <p:spPr bwMode="auto">
                <a:xfrm>
                  <a:off x="750" y="2899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1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40" y="2957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639" y="2622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627" name="Group 65"/>
              <p:cNvGrpSpPr>
                <a:grpSpLocks/>
              </p:cNvGrpSpPr>
              <p:nvPr/>
            </p:nvGrpSpPr>
            <p:grpSpPr bwMode="auto">
              <a:xfrm>
                <a:off x="865" y="1468"/>
                <a:ext cx="606" cy="231"/>
                <a:chOff x="865" y="1468"/>
                <a:chExt cx="606" cy="231"/>
              </a:xfrm>
            </p:grpSpPr>
            <p:grpSp>
              <p:nvGrpSpPr>
                <p:cNvPr id="23628" name="Group 66"/>
                <p:cNvGrpSpPr>
                  <a:grpSpLocks/>
                </p:cNvGrpSpPr>
                <p:nvPr/>
              </p:nvGrpSpPr>
              <p:grpSpPr bwMode="auto">
                <a:xfrm>
                  <a:off x="953" y="14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3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34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5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7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33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29" name="Group 73"/>
                <p:cNvGrpSpPr>
                  <a:grpSpLocks/>
                </p:cNvGrpSpPr>
                <p:nvPr/>
              </p:nvGrpSpPr>
              <p:grpSpPr bwMode="auto">
                <a:xfrm>
                  <a:off x="865" y="1526"/>
                  <a:ext cx="88" cy="115"/>
                  <a:chOff x="865" y="1555"/>
                  <a:chExt cx="88" cy="115"/>
                </a:xfrm>
              </p:grpSpPr>
              <p:sp>
                <p:nvSpPr>
                  <p:cNvPr id="16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7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58" name="Text Box 76"/>
            <p:cNvSpPr txBox="1">
              <a:spLocks noChangeArrowheads="1"/>
            </p:cNvSpPr>
            <p:nvPr/>
          </p:nvSpPr>
          <p:spPr bwMode="auto">
            <a:xfrm>
              <a:off x="2205" y="13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Text Box 77"/>
            <p:cNvSpPr txBox="1">
              <a:spLocks noChangeArrowheads="1"/>
            </p:cNvSpPr>
            <p:nvPr/>
          </p:nvSpPr>
          <p:spPr bwMode="auto">
            <a:xfrm>
              <a:off x="2205" y="1899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Text Box 78"/>
            <p:cNvSpPr txBox="1">
              <a:spLocks noChangeArrowheads="1"/>
            </p:cNvSpPr>
            <p:nvPr/>
          </p:nvSpPr>
          <p:spPr bwMode="auto">
            <a:xfrm>
              <a:off x="2205" y="25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6" name="Group 79"/>
          <p:cNvGrpSpPr>
            <a:grpSpLocks/>
          </p:cNvGrpSpPr>
          <p:nvPr/>
        </p:nvGrpSpPr>
        <p:grpSpPr bwMode="auto">
          <a:xfrm>
            <a:off x="5056188" y="1524000"/>
            <a:ext cx="2354262" cy="2667000"/>
            <a:chOff x="3185" y="1338"/>
            <a:chExt cx="1483" cy="1680"/>
          </a:xfrm>
        </p:grpSpPr>
        <p:grpSp>
          <p:nvGrpSpPr>
            <p:cNvPr id="23560" name="Group 80"/>
            <p:cNvGrpSpPr>
              <a:grpSpLocks/>
            </p:cNvGrpSpPr>
            <p:nvPr/>
          </p:nvGrpSpPr>
          <p:grpSpPr bwMode="auto">
            <a:xfrm>
              <a:off x="3536" y="1468"/>
              <a:ext cx="1132" cy="1436"/>
              <a:chOff x="3380" y="1468"/>
              <a:chExt cx="1132" cy="1436"/>
            </a:xfrm>
          </p:grpSpPr>
          <p:grpSp>
            <p:nvGrpSpPr>
              <p:cNvPr id="23564" name="Group 81"/>
              <p:cNvGrpSpPr>
                <a:grpSpLocks/>
              </p:cNvGrpSpPr>
              <p:nvPr/>
            </p:nvGrpSpPr>
            <p:grpSpPr bwMode="auto">
              <a:xfrm>
                <a:off x="3643" y="1468"/>
                <a:ext cx="606" cy="231"/>
                <a:chOff x="3464" y="1439"/>
                <a:chExt cx="606" cy="231"/>
              </a:xfrm>
            </p:grpSpPr>
            <p:grpSp>
              <p:nvGrpSpPr>
                <p:cNvPr id="23611" name="Group 82"/>
                <p:cNvGrpSpPr>
                  <a:grpSpLocks/>
                </p:cNvGrpSpPr>
                <p:nvPr/>
              </p:nvGrpSpPr>
              <p:grpSpPr bwMode="auto">
                <a:xfrm>
                  <a:off x="3552" y="1439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15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17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9" name="Line 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20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16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12" name="Group 89"/>
                <p:cNvGrpSpPr>
                  <a:grpSpLocks/>
                </p:cNvGrpSpPr>
                <p:nvPr/>
              </p:nvGrpSpPr>
              <p:grpSpPr bwMode="auto">
                <a:xfrm>
                  <a:off x="3464" y="1493"/>
                  <a:ext cx="88" cy="115"/>
                  <a:chOff x="865" y="1555"/>
                  <a:chExt cx="88" cy="115"/>
                </a:xfrm>
              </p:grpSpPr>
              <p:sp>
                <p:nvSpPr>
                  <p:cNvPr id="27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71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23565" name="Group 92"/>
              <p:cNvGrpSpPr>
                <a:grpSpLocks/>
              </p:cNvGrpSpPr>
              <p:nvPr/>
            </p:nvGrpSpPr>
            <p:grpSpPr bwMode="auto">
              <a:xfrm>
                <a:off x="3429" y="2673"/>
                <a:ext cx="1036" cy="231"/>
                <a:chOff x="3504" y="2672"/>
                <a:chExt cx="1036" cy="231"/>
              </a:xfrm>
            </p:grpSpPr>
            <p:grpSp>
              <p:nvGrpSpPr>
                <p:cNvPr id="23596" name="Group 93"/>
                <p:cNvGrpSpPr>
                  <a:grpSpLocks/>
                </p:cNvGrpSpPr>
                <p:nvPr/>
              </p:nvGrpSpPr>
              <p:grpSpPr bwMode="auto">
                <a:xfrm>
                  <a:off x="3504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7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8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9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6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97" name="Group 100"/>
                <p:cNvGrpSpPr>
                  <a:grpSpLocks/>
                </p:cNvGrpSpPr>
                <p:nvPr/>
              </p:nvGrpSpPr>
              <p:grpSpPr bwMode="auto">
                <a:xfrm>
                  <a:off x="4022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1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2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3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4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55" name="Line 107"/>
                <p:cNvSpPr>
                  <a:spLocks noChangeShapeType="1"/>
                </p:cNvSpPr>
                <p:nvPr/>
              </p:nvSpPr>
              <p:spPr bwMode="auto">
                <a:xfrm>
                  <a:off x="4022" y="2725"/>
                  <a:ext cx="0" cy="1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566" name="Group 108"/>
              <p:cNvGrpSpPr>
                <a:grpSpLocks/>
              </p:cNvGrpSpPr>
              <p:nvPr/>
            </p:nvGrpSpPr>
            <p:grpSpPr bwMode="auto">
              <a:xfrm>
                <a:off x="3380" y="1872"/>
                <a:ext cx="1132" cy="533"/>
                <a:chOff x="3353" y="1872"/>
                <a:chExt cx="1132" cy="533"/>
              </a:xfrm>
            </p:grpSpPr>
            <p:grpSp>
              <p:nvGrpSpPr>
                <p:cNvPr id="23567" name="Group 109"/>
                <p:cNvGrpSpPr>
                  <a:grpSpLocks/>
                </p:cNvGrpSpPr>
                <p:nvPr/>
              </p:nvGrpSpPr>
              <p:grpSpPr bwMode="auto">
                <a:xfrm>
                  <a:off x="3441" y="2174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0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9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3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4" name="Line 1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5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9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68" name="Group 116"/>
                <p:cNvGrpSpPr>
                  <a:grpSpLocks/>
                </p:cNvGrpSpPr>
                <p:nvPr/>
              </p:nvGrpSpPr>
              <p:grpSpPr bwMode="auto">
                <a:xfrm>
                  <a:off x="3967" y="2025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8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6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7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8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8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69" name="Group 123"/>
                <p:cNvGrpSpPr>
                  <a:grpSpLocks/>
                </p:cNvGrpSpPr>
                <p:nvPr/>
              </p:nvGrpSpPr>
              <p:grpSpPr bwMode="auto">
                <a:xfrm>
                  <a:off x="3442" y="18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78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0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1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2" name="Line 1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3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7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27" name="Line 130"/>
                <p:cNvSpPr>
                  <a:spLocks noChangeShapeType="1"/>
                </p:cNvSpPr>
                <p:nvPr/>
              </p:nvSpPr>
              <p:spPr bwMode="auto">
                <a:xfrm>
                  <a:off x="3959" y="198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8" name="Line 131"/>
                <p:cNvSpPr>
                  <a:spLocks noChangeShapeType="1"/>
                </p:cNvSpPr>
                <p:nvPr/>
              </p:nvSpPr>
              <p:spPr bwMode="auto">
                <a:xfrm>
                  <a:off x="3966" y="219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3572" name="Group 132"/>
                <p:cNvGrpSpPr>
                  <a:grpSpLocks/>
                </p:cNvGrpSpPr>
                <p:nvPr/>
              </p:nvGrpSpPr>
              <p:grpSpPr bwMode="auto">
                <a:xfrm>
                  <a:off x="3353" y="1930"/>
                  <a:ext cx="88" cy="115"/>
                  <a:chOff x="865" y="1555"/>
                  <a:chExt cx="88" cy="115"/>
                </a:xfrm>
              </p:grpSpPr>
              <p:sp>
                <p:nvSpPr>
                  <p:cNvPr id="23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4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3573" name="Group 135"/>
                <p:cNvGrpSpPr>
                  <a:grpSpLocks/>
                </p:cNvGrpSpPr>
                <p:nvPr/>
              </p:nvGrpSpPr>
              <p:grpSpPr bwMode="auto">
                <a:xfrm>
                  <a:off x="3353" y="2232"/>
                  <a:ext cx="88" cy="115"/>
                  <a:chOff x="865" y="1555"/>
                  <a:chExt cx="88" cy="115"/>
                </a:xfrm>
              </p:grpSpPr>
              <p:sp>
                <p:nvSpPr>
                  <p:cNvPr id="231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2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8" name="Text Box 138"/>
            <p:cNvSpPr txBox="1">
              <a:spLocks noChangeArrowheads="1"/>
            </p:cNvSpPr>
            <p:nvPr/>
          </p:nvSpPr>
          <p:spPr bwMode="auto">
            <a:xfrm>
              <a:off x="3185" y="13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Text Box 139"/>
            <p:cNvSpPr txBox="1">
              <a:spLocks noChangeArrowheads="1"/>
            </p:cNvSpPr>
            <p:nvPr/>
          </p:nvSpPr>
          <p:spPr bwMode="auto">
            <a:xfrm>
              <a:off x="3185" y="189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Text Box 140"/>
            <p:cNvSpPr txBox="1">
              <a:spLocks noChangeArrowheads="1"/>
            </p:cNvSpPr>
            <p:nvPr/>
          </p:nvSpPr>
          <p:spPr bwMode="auto">
            <a:xfrm>
              <a:off x="3185" y="25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and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3175"/>
            <a:ext cx="3581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</a:rPr>
              <a:t>CMOS </a:t>
            </a:r>
            <a:r>
              <a:rPr lang="en-US" altLang="x-none" sz="3600" dirty="0" smtClean="0">
                <a:solidFill>
                  <a:srgbClr val="FF0000"/>
                </a:solidFill>
                <a:latin typeface="Trebuchet MS" charset="0"/>
              </a:rPr>
              <a:t>♥</a:t>
            </a:r>
            <a:r>
              <a:rPr lang="en-US" altLang="x-none" dirty="0" smtClean="0">
                <a:latin typeface="Trebuchet MS" charset="0"/>
              </a:rPr>
              <a:t> </a:t>
            </a:r>
            <a:r>
              <a:rPr lang="en-US" altLang="x-none" dirty="0">
                <a:latin typeface="Trebuchet MS" charset="0"/>
              </a:rPr>
              <a:t>Inverting 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752600"/>
            <a:ext cx="333692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AND4: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160 ps, size = 20μ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406775"/>
            <a:ext cx="3165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NAND4 + INV: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90 ps, size = 27μ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181600"/>
            <a:ext cx="3165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2*NAND2 + NOR2: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80 ps, size = 30μ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430588" y="4572000"/>
            <a:ext cx="1381125" cy="603250"/>
            <a:chOff x="3430298" y="4572000"/>
            <a:chExt cx="1381415" cy="603534"/>
          </a:xfrm>
        </p:grpSpPr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3886200" y="4572000"/>
              <a:ext cx="925513" cy="382587"/>
              <a:chOff x="3296" y="1392"/>
              <a:chExt cx="924" cy="383"/>
            </a:xfrm>
            <a:solidFill>
              <a:schemeClr val="bg1"/>
            </a:solidFill>
          </p:grpSpPr>
          <p:sp>
            <p:nvSpPr>
              <p:cNvPr id="23" name="Freeform 109"/>
              <p:cNvSpPr>
                <a:spLocks noChangeAspect="1"/>
              </p:cNvSpPr>
              <p:nvPr/>
            </p:nvSpPr>
            <p:spPr bwMode="auto">
              <a:xfrm>
                <a:off x="3551" y="1392"/>
                <a:ext cx="480" cy="383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1 w 723"/>
                  <a:gd name="T5" fmla="*/ 1 h 576"/>
                  <a:gd name="T6" fmla="*/ 1 w 723"/>
                  <a:gd name="T7" fmla="*/ 1 h 576"/>
                  <a:gd name="T8" fmla="*/ 1 w 723"/>
                  <a:gd name="T9" fmla="*/ 1 h 576"/>
                  <a:gd name="T10" fmla="*/ 1 w 723"/>
                  <a:gd name="T11" fmla="*/ 1 h 576"/>
                  <a:gd name="T12" fmla="*/ 1 w 723"/>
                  <a:gd name="T13" fmla="*/ 1 h 576"/>
                  <a:gd name="T14" fmla="*/ 1 w 723"/>
                  <a:gd name="T15" fmla="*/ 1 h 576"/>
                  <a:gd name="T16" fmla="*/ 1 w 723"/>
                  <a:gd name="T17" fmla="*/ 1 h 576"/>
                  <a:gd name="T18" fmla="*/ 1 w 723"/>
                  <a:gd name="T19" fmla="*/ 1 h 576"/>
                  <a:gd name="T20" fmla="*/ 1 w 723"/>
                  <a:gd name="T21" fmla="*/ 1 h 576"/>
                  <a:gd name="T22" fmla="*/ 1 w 723"/>
                  <a:gd name="T23" fmla="*/ 1 h 576"/>
                  <a:gd name="T24" fmla="*/ 1 w 723"/>
                  <a:gd name="T25" fmla="*/ 1 h 576"/>
                  <a:gd name="T26" fmla="*/ 1 w 723"/>
                  <a:gd name="T27" fmla="*/ 1 h 576"/>
                  <a:gd name="T28" fmla="*/ 1 w 723"/>
                  <a:gd name="T29" fmla="*/ 1 h 576"/>
                  <a:gd name="T30" fmla="*/ 1 w 723"/>
                  <a:gd name="T31" fmla="*/ 1 h 576"/>
                  <a:gd name="T32" fmla="*/ 1 w 723"/>
                  <a:gd name="T33" fmla="*/ 1 h 576"/>
                  <a:gd name="T34" fmla="*/ 1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Line 110"/>
              <p:cNvSpPr>
                <a:spLocks noChangeAspect="1" noChangeShapeType="1"/>
              </p:cNvSpPr>
              <p:nvPr/>
            </p:nvSpPr>
            <p:spPr bwMode="auto">
              <a:xfrm>
                <a:off x="4029" y="1584"/>
                <a:ext cx="191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5" name="Group 111"/>
              <p:cNvGrpSpPr>
                <a:grpSpLocks/>
              </p:cNvGrpSpPr>
              <p:nvPr/>
            </p:nvGrpSpPr>
            <p:grpSpPr bwMode="auto">
              <a:xfrm>
                <a:off x="3296" y="1451"/>
                <a:ext cx="255" cy="266"/>
                <a:chOff x="3234" y="2649"/>
                <a:chExt cx="255" cy="266"/>
              </a:xfrm>
              <a:grpFill/>
            </p:grpSpPr>
            <p:sp>
              <p:nvSpPr>
                <p:cNvPr id="26" name="Line 112"/>
                <p:cNvSpPr>
                  <a:spLocks noChangeShapeType="1"/>
                </p:cNvSpPr>
                <p:nvPr/>
              </p:nvSpPr>
              <p:spPr bwMode="auto">
                <a:xfrm>
                  <a:off x="3234" y="2871"/>
                  <a:ext cx="251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113"/>
                <p:cNvSpPr>
                  <a:spLocks noChangeShapeType="1"/>
                </p:cNvSpPr>
                <p:nvPr/>
              </p:nvSpPr>
              <p:spPr bwMode="auto">
                <a:xfrm>
                  <a:off x="3234" y="2694"/>
                  <a:ext cx="25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8" name="Group 114"/>
                <p:cNvGrpSpPr>
                  <a:grpSpLocks/>
                </p:cNvGrpSpPr>
                <p:nvPr/>
              </p:nvGrpSpPr>
              <p:grpSpPr bwMode="auto">
                <a:xfrm>
                  <a:off x="3396" y="2649"/>
                  <a:ext cx="89" cy="266"/>
                  <a:chOff x="5760" y="4608"/>
                  <a:chExt cx="144" cy="432"/>
                </a:xfrm>
                <a:grpFill/>
              </p:grpSpPr>
              <p:sp>
                <p:nvSpPr>
                  <p:cNvPr id="2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608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896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30298" y="4950003"/>
              <a:ext cx="498580" cy="225531"/>
            </a:xfrm>
            <a:custGeom>
              <a:avLst/>
              <a:gdLst>
                <a:gd name="T0" fmla="*/ 0 w 498521"/>
                <a:gd name="T1" fmla="*/ 213535 h 225666"/>
                <a:gd name="T2" fmla="*/ 189935 w 498521"/>
                <a:gd name="T3" fmla="*/ 35589 h 225666"/>
                <a:gd name="T4" fmla="*/ 296774 w 498521"/>
                <a:gd name="T5" fmla="*/ 225398 h 225666"/>
                <a:gd name="T6" fmla="*/ 498580 w 498521"/>
                <a:gd name="T7" fmla="*/ 0 h 225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521" h="225666">
                  <a:moveTo>
                    <a:pt x="0" y="213663"/>
                  </a:moveTo>
                  <a:cubicBezTo>
                    <a:pt x="70228" y="123647"/>
                    <a:pt x="140457" y="33632"/>
                    <a:pt x="189913" y="35610"/>
                  </a:cubicBezTo>
                  <a:cubicBezTo>
                    <a:pt x="239369" y="37588"/>
                    <a:pt x="245304" y="231468"/>
                    <a:pt x="296739" y="225533"/>
                  </a:cubicBezTo>
                  <a:cubicBezTo>
                    <a:pt x="348174" y="219598"/>
                    <a:pt x="498521" y="0"/>
                    <a:pt x="498521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5486400" y="4267200"/>
            <a:ext cx="3252788" cy="762000"/>
            <a:chOff x="5486400" y="4267200"/>
            <a:chExt cx="3252787" cy="762000"/>
          </a:xfrm>
        </p:grpSpPr>
        <p:sp>
          <p:nvSpPr>
            <p:cNvPr id="42" name="TextBox 41"/>
            <p:cNvSpPr txBox="1"/>
            <p:nvPr/>
          </p:nvSpPr>
          <p:spPr>
            <a:xfrm>
              <a:off x="5486400" y="4267200"/>
              <a:ext cx="1666874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2000">
                  <a:latin typeface="Bookman Old Style" charset="0"/>
                </a:rPr>
                <a:t>Demorgan</a:t>
              </a:r>
              <a:r>
                <a:rPr lang="en-US" altLang="en-US" sz="2000">
                  <a:latin typeface="Bookman Old Style" charset="0"/>
                </a:rPr>
                <a:t>’</a:t>
              </a:r>
              <a:r>
                <a:rPr lang="en-US" altLang="x-none" sz="2000">
                  <a:latin typeface="Bookman Old Style" charset="0"/>
                </a:rPr>
                <a:t>s</a:t>
              </a:r>
              <a:br>
                <a:rPr lang="en-US" altLang="x-none" sz="2000">
                  <a:latin typeface="Bookman Old Style" charset="0"/>
                </a:rPr>
              </a:br>
              <a:r>
                <a:rPr lang="en-US" altLang="x-none" sz="2000">
                  <a:latin typeface="Bookman Old Style" charset="0"/>
                </a:rPr>
                <a:t>Laws:</a:t>
              </a:r>
            </a:p>
          </p:txBody>
        </p:sp>
        <p:graphicFrame>
          <p:nvGraphicFramePr>
            <p:cNvPr id="25610" name="Object 42"/>
            <p:cNvGraphicFramePr>
              <a:graphicFrameLocks noChangeAspect="1"/>
            </p:cNvGraphicFramePr>
            <p:nvPr/>
          </p:nvGraphicFramePr>
          <p:xfrm>
            <a:off x="7239000" y="4267200"/>
            <a:ext cx="1500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5" imgW="800100" imgH="203200" progId="Equation.3">
                    <p:embed/>
                  </p:oleObj>
                </mc:Choice>
                <mc:Fallback>
                  <p:oleObj name="Equation" r:id="rId5" imgW="800100" imgH="203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267200"/>
                          <a:ext cx="1500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43"/>
            <p:cNvGraphicFramePr>
              <a:graphicFrameLocks noChangeAspect="1"/>
            </p:cNvGraphicFramePr>
            <p:nvPr/>
          </p:nvGraphicFramePr>
          <p:xfrm>
            <a:off x="7239000" y="4648200"/>
            <a:ext cx="1500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Equation" r:id="rId7" imgW="800100" imgH="203200" progId="Equation.3">
                    <p:embed/>
                  </p:oleObj>
                </mc:Choice>
                <mc:Fallback>
                  <p:oleObj name="Equation" r:id="rId7" imgW="800100" imgH="203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648200"/>
                          <a:ext cx="1500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804863" y="914400"/>
            <a:ext cx="7534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See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The Standard Cell Library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handout in </a:t>
            </a:r>
            <a:r>
              <a:rPr lang="en-US" altLang="x-none" sz="1800" i="1">
                <a:latin typeface="Bookman Old Style" charset="0"/>
              </a:rPr>
              <a:t>Updates &amp; Handouts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2281</Words>
  <Application>Microsoft Macintosh PowerPoint</Application>
  <PresentationFormat>On-screen Show (4:3)</PresentationFormat>
  <Paragraphs>805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Bookman Old Style</vt:lpstr>
      <vt:lpstr>Calibri</vt:lpstr>
      <vt:lpstr>Comic Sans MS</vt:lpstr>
      <vt:lpstr>Dom</vt:lpstr>
      <vt:lpstr>Gill Sans MT</vt:lpstr>
      <vt:lpstr>ＭＳ Ｐゴシック</vt:lpstr>
      <vt:lpstr>Symbol</vt:lpstr>
      <vt:lpstr>Tekton Pro</vt:lpstr>
      <vt:lpstr>Trebuchet MS</vt:lpstr>
      <vt:lpstr>Arial</vt:lpstr>
      <vt:lpstr>Office Theme</vt:lpstr>
      <vt:lpstr>Document</vt:lpstr>
      <vt:lpstr>Equation</vt:lpstr>
      <vt:lpstr>4. Combinational Logic</vt:lpstr>
      <vt:lpstr>Functional Specifications</vt:lpstr>
      <vt:lpstr>Here’s a Design Approach</vt:lpstr>
      <vt:lpstr>Sum-of-products Building Blocks</vt:lpstr>
      <vt:lpstr>Straightforward Synthesis</vt:lpstr>
      <vt:lpstr>ANDs and ORs with &gt; 2 Inputs</vt:lpstr>
      <vt:lpstr>More Building Blocks</vt:lpstr>
      <vt:lpstr>Universal Building Blocks</vt:lpstr>
      <vt:lpstr>CMOS ♥ Inverting Logic</vt:lpstr>
      <vt:lpstr>Wide NANDs and NORs</vt:lpstr>
      <vt:lpstr>CMOS Sum-of-products Implementation</vt:lpstr>
      <vt:lpstr>Logic Simplification</vt:lpstr>
      <vt:lpstr>Boolean Minimization</vt:lpstr>
      <vt:lpstr>Truth Tables with “Don’t Cares”</vt:lpstr>
      <vt:lpstr>The Case for a Non-minimal SOP</vt:lpstr>
      <vt:lpstr>Karnaugh Maps: A Geometric Approach</vt:lpstr>
      <vt:lpstr>Extending K-maps to 4-variable Tables</vt:lpstr>
      <vt:lpstr>Finding Implicants</vt:lpstr>
      <vt:lpstr>Finding Prime Implicants</vt:lpstr>
      <vt:lpstr>Write Down Equations</vt:lpstr>
      <vt:lpstr>Prime Implicants, Glitches &amp; Leniency</vt:lpstr>
      <vt:lpstr>We’ve Been Designing a Mux</vt:lpstr>
      <vt:lpstr>Systematic Implementation Strategies</vt:lpstr>
      <vt:lpstr>Synthesis By Table Lookup</vt:lpstr>
      <vt:lpstr>A New Combinational Device</vt:lpstr>
      <vt:lpstr>Read-only Memory (ROM)</vt:lpstr>
      <vt:lpstr>Read-only Memory (ROM)</vt:lpstr>
      <vt:lpstr>Read-only Memory (ROM)</vt:lpstr>
      <vt:lpstr>Logic According to ROMs</vt:lpstr>
      <vt:lpstr>Summary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228</cp:revision>
  <cp:lastPrinted>2015-03-14T23:35:22Z</cp:lastPrinted>
  <dcterms:created xsi:type="dcterms:W3CDTF">2010-02-03T13:36:01Z</dcterms:created>
  <dcterms:modified xsi:type="dcterms:W3CDTF">2017-06-15T13:58:33Z</dcterms:modified>
</cp:coreProperties>
</file>