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07" r:id="rId2"/>
    <p:sldId id="406" r:id="rId3"/>
    <p:sldId id="378" r:id="rId4"/>
    <p:sldId id="379" r:id="rId5"/>
    <p:sldId id="380" r:id="rId6"/>
    <p:sldId id="381" r:id="rId7"/>
    <p:sldId id="382" r:id="rId8"/>
    <p:sldId id="408" r:id="rId9"/>
    <p:sldId id="409" r:id="rId10"/>
    <p:sldId id="383" r:id="rId11"/>
    <p:sldId id="385" r:id="rId12"/>
    <p:sldId id="411" r:id="rId13"/>
    <p:sldId id="386" r:id="rId14"/>
    <p:sldId id="387" r:id="rId15"/>
    <p:sldId id="410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>
          <p15:clr>
            <a:srgbClr val="A4A3A4"/>
          </p15:clr>
        </p15:guide>
        <p15:guide id="2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AB2"/>
    <a:srgbClr val="B0000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7" autoAdjust="0"/>
    <p:restoredTop sz="94666"/>
  </p:normalViewPr>
  <p:slideViewPr>
    <p:cSldViewPr showGuides="1">
      <p:cViewPr varScale="1">
        <p:scale>
          <a:sx n="98" d="100"/>
          <a:sy n="98" d="100"/>
        </p:scale>
        <p:origin x="1064" y="184"/>
      </p:cViewPr>
      <p:guideLst>
        <p:guide orient="horz" pos="1824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3" d="100"/>
        <a:sy n="223" d="100"/>
      </p:scale>
      <p:origin x="0" y="14224"/>
    </p:cViewPr>
  </p:sorterViewPr>
  <p:notesViewPr>
    <p:cSldViewPr showGuides="1">
      <p:cViewPr varScale="1">
        <p:scale>
          <a:sx n="86" d="100"/>
          <a:sy n="86" d="100"/>
        </p:scale>
        <p:origin x="-375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9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5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3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8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8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9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2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0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4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5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mtClean="0">
              <a:latin typeface="Tekton Pro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7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11. Compilers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2 – Computer Architecture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2015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62000" y="4419600"/>
            <a:ext cx="4122764" cy="533400"/>
            <a:chOff x="762000" y="4419600"/>
            <a:chExt cx="4122764" cy="533400"/>
          </a:xfrm>
        </p:grpSpPr>
        <p:sp>
          <p:nvSpPr>
            <p:cNvPr id="16" name="Rectangle 15"/>
            <p:cNvSpPr/>
            <p:nvPr/>
          </p:nvSpPr>
          <p:spPr>
            <a:xfrm>
              <a:off x="762000" y="4419600"/>
              <a:ext cx="4114800" cy="533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9400" y="4495800"/>
              <a:ext cx="20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⇒SUBC(r1,3,r1)</a:t>
              </a:r>
            </a:p>
          </p:txBody>
        </p:sp>
      </p:grp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Compiling Expressions</a:t>
            </a: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66800"/>
            <a:ext cx="4114800" cy="5352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 dirty="0">
                <a:latin typeface="+mj-lt"/>
              </a:rPr>
              <a:t>C code: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x, y;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	y = (x-3)*(y+123456)</a:t>
            </a:r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b="1" dirty="0">
                <a:latin typeface="+mj-lt"/>
              </a:rPr>
              <a:t>Beta assembly code: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(123456)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algn="l" eaLnBrk="0" hangingPunct="0"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solidFill>
                  <a:srgbClr val="0A5AB2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(3, </a:t>
            </a:r>
            <a:r>
              <a:rPr lang="en-US" sz="1800" dirty="0">
                <a:solidFill>
                  <a:srgbClr val="B00005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B00005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r2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1219200"/>
            <a:ext cx="5257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 = (x-3)*(y+123456))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(x-3)*(y+123456))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x-3)</a:t>
            </a:r>
          </a:p>
          <a:p>
            <a:r>
              <a:rPr lang="en-US" sz="2000" dirty="0">
                <a:latin typeface="Consolas"/>
                <a:cs typeface="Consolas"/>
              </a:rPr>
              <a:t>         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x)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LD(x,r1)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3)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CMOVE(3,r2)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SUB(r1,r2,r1)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compile_expr(y+123456)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LD(y,r2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/>
                <a:cs typeface="Consolas"/>
              </a:rPr>
              <a:t>compile_expr(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123456)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LD(c1,r3)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ADD(r2,r3,r2)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MUL(r1,r2,r1)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ST(r1,y)</a:t>
            </a:r>
            <a:endParaRPr lang="en-US"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</a:t>
            </a:r>
            <a:r>
              <a:rPr lang="en-US" smtClean="0"/>
              <a:t>ompile_statement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Unconditional: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br>
              <a:rPr lang="en-US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>
                <a:latin typeface="+mj-lt"/>
                <a:cs typeface="Consolas"/>
              </a:rPr>
              <a:t>Beta assembly:</a:t>
            </a:r>
            <a:br>
              <a:rPr lang="en-US">
                <a:latin typeface="+mj-lt"/>
                <a:cs typeface="Consolas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      </a:t>
            </a:r>
            <a:r>
              <a:rPr lang="en-US" dirty="0">
                <a:latin typeface="+mn-lt"/>
              </a:rPr>
              <a:t>compile_expr(</a:t>
            </a:r>
            <a:r>
              <a:rPr lang="en-US" i="1" dirty="0">
                <a:latin typeface="+mn-lt"/>
              </a:rPr>
              <a:t>expr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      </a:t>
            </a:r>
          </a:p>
          <a:p>
            <a:r>
              <a:rPr lang="en-US">
                <a:solidFill>
                  <a:srgbClr val="000000"/>
                </a:solidFill>
                <a:cs typeface="Consolas"/>
              </a:rPr>
              <a:t>Compound: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{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 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is-I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; ... }</a:t>
            </a:r>
            <a:br>
              <a:rPr lang="is-IS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is-IS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>
                <a:cs typeface="Consolas"/>
              </a:rPr>
              <a:t>Beta assembly:</a:t>
            </a:r>
            <a:br>
              <a:rPr lang="en-US">
                <a:cs typeface="Consolas"/>
              </a:rPr>
            </a:b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      </a:t>
            </a:r>
            <a:r>
              <a:rPr lang="en-US" dirty="0">
                <a:latin typeface="+mn-lt"/>
              </a:rPr>
              <a:t>compile_statement(</a:t>
            </a:r>
            <a:r>
              <a:rPr lang="en-US" i="1" dirty="0">
                <a:latin typeface="+mn-lt"/>
              </a:rPr>
              <a:t>statement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compile_statement(</a:t>
            </a:r>
            <a:r>
              <a:rPr lang="en-US" i="1" dirty="0">
                <a:latin typeface="+mn-lt"/>
              </a:rPr>
              <a:t>statement</a:t>
            </a:r>
            <a:r>
              <a:rPr lang="en-US" i="1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</a:t>
            </a:r>
            <a:r>
              <a:rPr lang="is-IS" dirty="0">
                <a:latin typeface="+mn-lt"/>
              </a:rPr>
              <a:t>…</a:t>
            </a:r>
            <a:endParaRPr lang="en-US">
              <a:latin typeface="+mn-lt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</a:t>
            </a:r>
            <a:r>
              <a:rPr lang="en-US" smtClean="0"/>
              <a:t>ompile_statement: Conditional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00200" y="1366838"/>
            <a:ext cx="2946400" cy="985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C code:</a:t>
            </a:r>
          </a:p>
          <a:p>
            <a:pPr algn="l" eaLnBrk="0" hangingPunct="0">
              <a:spcBef>
                <a:spcPct val="10000"/>
              </a:spcBef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86200" y="1366838"/>
            <a:ext cx="4038600" cy="176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Beta assembly: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compile_expr(</a:t>
            </a:r>
            <a:r>
              <a:rPr lang="en-US" sz="2000" i="1" dirty="0">
                <a:latin typeface="+mn-lt"/>
              </a:rPr>
              <a:t>expr</a:t>
            </a:r>
            <a:r>
              <a:rPr lang="en-US" sz="2000" dirty="0">
                <a:latin typeface="+mn-lt"/>
              </a:rPr>
              <a:t>)⇒Rx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BF(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Lendif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+mn-lt"/>
              </a:rPr>
              <a:t>compile_statement(</a:t>
            </a:r>
            <a:r>
              <a:rPr lang="en-US" sz="2000" i="1" dirty="0">
                <a:latin typeface="+mn-lt"/>
              </a:rPr>
              <a:t>statement</a:t>
            </a:r>
            <a:r>
              <a:rPr lang="en-US" sz="2000" dirty="0">
                <a:latin typeface="+mn-lt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Lendif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733800" y="1366838"/>
            <a:ext cx="0" cy="168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00200" y="3500438"/>
            <a:ext cx="6324600" cy="2884380"/>
            <a:chOff x="1295400" y="3500438"/>
            <a:chExt cx="6324600" cy="288438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1295400" y="3500438"/>
              <a:ext cx="2946400" cy="1513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latin typeface="+mj-lt"/>
                </a:rPr>
                <a:t>C code:</a:t>
              </a:r>
            </a:p>
            <a:p>
              <a:pPr algn="l"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if (</a:t>
              </a:r>
              <a:r>
                <a:rPr lang="en-US" sz="2000" i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expr</a:t>
              </a:r>
              <a:r>
                <a:rPr 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0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statement</a:t>
              </a:r>
              <a:r>
                <a:rPr lang="en-US" sz="2000" i="1" baseline="-25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else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0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statement</a:t>
              </a:r>
              <a:r>
                <a:rPr lang="en-US" sz="2000" i="1" baseline="-25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;</a:t>
              </a:r>
              <a:endPara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3581400" y="3500438"/>
              <a:ext cx="4038600" cy="28843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Beta assembly:</a:t>
              </a:r>
            </a:p>
            <a:p>
              <a:pPr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compile_expr(</a:t>
              </a:r>
              <a:r>
                <a:rPr lang="en-US" sz="2000" i="1" dirty="0">
                  <a:latin typeface="+mn-lt"/>
                </a:rPr>
                <a:t>expr</a:t>
              </a:r>
              <a:r>
                <a:rPr lang="en-US" sz="2000" dirty="0">
                  <a:latin typeface="+mn-lt"/>
                </a:rPr>
                <a:t>)⇒Rx</a:t>
              </a:r>
            </a:p>
            <a:p>
              <a:pPr lvl="1"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BF(</a:t>
              </a: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rx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Lelse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compile_statement(</a:t>
              </a:r>
              <a:r>
                <a:rPr lang="en-US" sz="2000" i="1" dirty="0">
                  <a:latin typeface="+mn-lt"/>
                </a:rPr>
                <a:t>statement</a:t>
              </a:r>
              <a:r>
                <a:rPr lang="en-US" sz="2000" i="1" baseline="-25000" dirty="0">
                  <a:latin typeface="+mn-lt"/>
                </a:rPr>
                <a:t>1</a:t>
              </a:r>
              <a:r>
                <a:rPr lang="en-US" sz="2000" dirty="0">
                  <a:latin typeface="+mn-lt"/>
                </a:rPr>
                <a:t>)</a:t>
              </a:r>
            </a:p>
            <a:p>
              <a:pPr lvl="1"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BR(</a:t>
              </a: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Lendif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Lelse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compile_statement(</a:t>
              </a:r>
              <a:r>
                <a:rPr lang="en-US" sz="2000" i="1" dirty="0">
                  <a:latin typeface="+mn-lt"/>
                </a:rPr>
                <a:t>statement</a:t>
              </a:r>
              <a:r>
                <a:rPr lang="en-US" sz="2000" i="1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Lendif</a:t>
              </a:r>
              <a:r>
                <a:rPr 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: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9000" y="35814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59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compile_statement: Iteration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209800" y="1269535"/>
            <a:ext cx="4419600" cy="22919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Beta assembly: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+mn-lt"/>
              </a:rPr>
              <a:t>compile_expr(</a:t>
            </a:r>
            <a:r>
              <a:rPr lang="en-US" i="1" dirty="0">
                <a:latin typeface="+mn-lt"/>
              </a:rPr>
              <a:t>expr</a:t>
            </a:r>
            <a:r>
              <a:rPr lang="en-US" dirty="0">
                <a:latin typeface="+mn-lt"/>
              </a:rPr>
              <a:t>)⇒Rx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BF(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rx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+mn-lt"/>
              </a:rPr>
              <a:t>compile_statement(</a:t>
            </a:r>
            <a:r>
              <a:rPr lang="en-US" i="1" dirty="0">
                <a:latin typeface="+mn-lt"/>
              </a:rPr>
              <a:t>statement</a:t>
            </a:r>
            <a:r>
              <a:rPr lang="en-US" dirty="0">
                <a:latin typeface="+mn-lt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+mn-lt"/>
                <a:cs typeface="Consolas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BR(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Lendwhile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04800" y="1227137"/>
            <a:ext cx="3759200" cy="13685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C code: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expr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5" name="Line 8"/>
          <p:cNvSpPr>
            <a:spLocks noChangeShapeType="1"/>
          </p:cNvSpPr>
          <p:nvPr/>
        </p:nvSpPr>
        <p:spPr bwMode="auto">
          <a:xfrm>
            <a:off x="2133600" y="1219200"/>
            <a:ext cx="0" cy="2370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4276520"/>
            <a:ext cx="3810000" cy="19502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C code: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increment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statement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+mj-lt"/>
                <a:cs typeface="Consolas" pitchFamily="49" charset="0"/>
              </a:rPr>
              <a:t>Example: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(i=0; i &lt; 10; i = i + 1)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sum = sum + b[i];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6800" y="4191000"/>
            <a:ext cx="2667000" cy="20149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+mj-lt"/>
              </a:rPr>
              <a:t>is equivalent to:</a:t>
            </a:r>
            <a:endParaRPr lang="en-US" dirty="0">
              <a:latin typeface="+mj-lt"/>
            </a:endParaRP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while (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      statement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increment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62600" y="1213290"/>
            <a:ext cx="3352800" cy="2376047"/>
            <a:chOff x="5562600" y="1213290"/>
            <a:chExt cx="3352800" cy="237604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715000" y="1213290"/>
              <a:ext cx="3200400" cy="22919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Better Beta assembly: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BR(Ltest)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Lwhile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:</a:t>
              </a:r>
            </a:p>
            <a:p>
              <a:pPr marL="0" lvl="1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/>
                <a:t>   </a:t>
              </a:r>
              <a:r>
                <a:rPr lang="en-US" dirty="0">
                  <a:latin typeface="+mn-lt"/>
                </a:rPr>
                <a:t>compile_statement(</a:t>
              </a:r>
              <a:r>
                <a:rPr lang="en-US" i="1" dirty="0">
                  <a:latin typeface="+mn-lt"/>
                </a:rPr>
                <a:t>statement</a:t>
              </a:r>
              <a:r>
                <a:rPr lang="en-US" dirty="0">
                  <a:latin typeface="+mn-lt"/>
                </a:rPr>
                <a:t>)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Ltest: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>
                  <a:latin typeface="+mn-lt"/>
                </a:rPr>
                <a:t>compile_expr(</a:t>
              </a:r>
              <a:r>
                <a:rPr lang="en-US" i="1" dirty="0">
                  <a:latin typeface="+mn-lt"/>
                </a:rPr>
                <a:t>expr</a:t>
              </a:r>
              <a:r>
                <a:rPr lang="en-US" dirty="0">
                  <a:latin typeface="+mn-lt"/>
                </a:rPr>
                <a:t>)⇒Rx</a:t>
              </a:r>
            </a:p>
            <a:p>
              <a:pPr algn="l"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  <a:latin typeface="+mn-lt"/>
                  <a:cs typeface="Consolas" pitchFamily="49" charset="0"/>
                </a:rPr>
                <a:t>    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BT(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rx</a:t>
              </a:r>
              <a:r>
                <a:rPr lang="en-US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Lwhile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562600" y="1219200"/>
              <a:ext cx="0" cy="2370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86600" y="3581400"/>
            <a:ext cx="1981200" cy="815515"/>
            <a:chOff x="6934200" y="3581400"/>
            <a:chExt cx="1981200" cy="815515"/>
          </a:xfrm>
        </p:grpSpPr>
        <p:grpSp>
          <p:nvGrpSpPr>
            <p:cNvPr id="11" name="Group 10"/>
            <p:cNvGrpSpPr/>
            <p:nvPr/>
          </p:nvGrpSpPr>
          <p:grpSpPr>
            <a:xfrm flipH="1">
              <a:off x="6934200" y="3581400"/>
              <a:ext cx="368367" cy="815515"/>
              <a:chOff x="4313593" y="3009422"/>
              <a:chExt cx="999529" cy="221282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 29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7467600" y="3581400"/>
              <a:ext cx="1447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Saves an instruction each iteration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7391400" y="3733800"/>
              <a:ext cx="152400" cy="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048000" y="1059364"/>
            <a:ext cx="3735388" cy="57986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n: LONG(20)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r: LONG(0)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start: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CMOVE(1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, r0)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ST(r0, r)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BR(test)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loop: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LD(r, r3)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LD(n,r1)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MUL(r1, r3, r3)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ST(r3, r)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LD(n,r1)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SUBC(r1, 1, r1)</a:t>
            </a:r>
          </a:p>
          <a:p>
            <a:pPr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ST(r1, n)</a:t>
            </a:r>
          </a:p>
          <a:p>
            <a:pPr marL="0" lvl="1"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test:</a:t>
            </a:r>
          </a:p>
          <a:p>
            <a:pPr lvl="1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LD(n, r1)</a:t>
            </a:r>
          </a:p>
          <a:p>
            <a:pPr lvl="1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CMPLT(r31, r1, r2)</a:t>
            </a:r>
          </a:p>
          <a:p>
            <a:pPr lvl="1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BT(r2, loop)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done:</a:t>
            </a:r>
          </a:p>
        </p:txBody>
      </p:sp>
      <p:sp>
        <p:nvSpPr>
          <p:cNvPr id="53251" name="AutoShape 5"/>
          <p:cNvSpPr>
            <a:spLocks/>
          </p:cNvSpPr>
          <p:nvPr/>
        </p:nvSpPr>
        <p:spPr bwMode="auto">
          <a:xfrm>
            <a:off x="2667000" y="1073651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AutoShape 6"/>
          <p:cNvSpPr>
            <a:spLocks/>
          </p:cNvSpPr>
          <p:nvPr/>
        </p:nvSpPr>
        <p:spPr bwMode="auto">
          <a:xfrm>
            <a:off x="2667000" y="1988051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AutoShape 7"/>
          <p:cNvSpPr>
            <a:spLocks/>
          </p:cNvSpPr>
          <p:nvPr/>
        </p:nvSpPr>
        <p:spPr bwMode="auto">
          <a:xfrm>
            <a:off x="2667000" y="2590801"/>
            <a:ext cx="76200" cy="5334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AutoShape 8"/>
          <p:cNvSpPr>
            <a:spLocks/>
          </p:cNvSpPr>
          <p:nvPr/>
        </p:nvSpPr>
        <p:spPr bwMode="auto">
          <a:xfrm>
            <a:off x="2667000" y="3276601"/>
            <a:ext cx="76200" cy="990599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AutoShape 9"/>
          <p:cNvSpPr>
            <a:spLocks/>
          </p:cNvSpPr>
          <p:nvPr/>
        </p:nvSpPr>
        <p:spPr bwMode="auto">
          <a:xfrm>
            <a:off x="2667000" y="4419600"/>
            <a:ext cx="76200" cy="762001"/>
          </a:xfrm>
          <a:prstGeom prst="leftBrace">
            <a:avLst>
              <a:gd name="adj1" fmla="val 965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25"/>
          <p:cNvSpPr>
            <a:spLocks noChangeArrowheads="1"/>
          </p:cNvSpPr>
          <p:nvPr/>
        </p:nvSpPr>
        <p:spPr bwMode="auto">
          <a:xfrm>
            <a:off x="381000" y="966072"/>
            <a:ext cx="17363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20;</a:t>
            </a:r>
          </a:p>
          <a:p>
            <a:pPr algn="l"/>
            <a:r>
              <a:rPr lang="en-US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 = 0;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9" name="Rectangle 26"/>
          <p:cNvSpPr>
            <a:spLocks noChangeArrowheads="1"/>
          </p:cNvSpPr>
          <p:nvPr/>
        </p:nvSpPr>
        <p:spPr bwMode="auto">
          <a:xfrm>
            <a:off x="381000" y="1970959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nsolas" pitchFamily="49" charset="0"/>
                <a:cs typeface="Consolas" pitchFamily="49" charset="0"/>
              </a:rPr>
              <a:t>r = 1;</a:t>
            </a:r>
          </a:p>
        </p:txBody>
      </p:sp>
      <p:sp>
        <p:nvSpPr>
          <p:cNvPr id="53260" name="Rectangle 27"/>
          <p:cNvSpPr>
            <a:spLocks noChangeArrowheads="1"/>
          </p:cNvSpPr>
          <p:nvPr/>
        </p:nvSpPr>
        <p:spPr bwMode="auto">
          <a:xfrm>
            <a:off x="381000" y="2590800"/>
            <a:ext cx="2300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(n &gt; 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2" name="Rectangle 29"/>
          <p:cNvSpPr>
            <a:spLocks noChangeArrowheads="1"/>
          </p:cNvSpPr>
          <p:nvPr/>
        </p:nvSpPr>
        <p:spPr bwMode="auto">
          <a:xfrm>
            <a:off x="381000" y="3581400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nsolas" pitchFamily="49" charset="0"/>
                <a:cs typeface="Consolas" pitchFamily="49" charset="0"/>
              </a:rPr>
              <a:t>    r = r*n;</a:t>
            </a:r>
          </a:p>
        </p:txBody>
      </p:sp>
      <p:sp>
        <p:nvSpPr>
          <p:cNvPr id="53263" name="Rectangle 30"/>
          <p:cNvSpPr>
            <a:spLocks noChangeArrowheads="1"/>
          </p:cNvSpPr>
          <p:nvPr/>
        </p:nvSpPr>
        <p:spPr bwMode="auto">
          <a:xfrm>
            <a:off x="381000" y="4572000"/>
            <a:ext cx="1876836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Consolas" pitchFamily="49" charset="0"/>
                <a:cs typeface="Consolas" pitchFamily="49" charset="0"/>
              </a:rPr>
              <a:t>    n = n-1;</a:t>
            </a:r>
          </a:p>
        </p:txBody>
      </p:sp>
      <p:sp>
        <p:nvSpPr>
          <p:cNvPr id="53264" name="Rectangle 31"/>
          <p:cNvSpPr>
            <a:spLocks noChangeArrowheads="1"/>
          </p:cNvSpPr>
          <p:nvPr/>
        </p:nvSpPr>
        <p:spPr bwMode="auto">
          <a:xfrm>
            <a:off x="381000" y="5334000"/>
            <a:ext cx="325680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Factorial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55697" y="2404408"/>
            <a:ext cx="26597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Easy translation</a:t>
            </a:r>
          </a:p>
          <a:p>
            <a:pPr algn="ctr"/>
            <a:endParaRPr lang="en-US" sz="2400" dirty="0" smtClean="0">
              <a:latin typeface="+mj-lt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Slow code</a:t>
            </a:r>
            <a:br>
              <a:rPr lang="en-US" sz="2400" dirty="0" smtClean="0">
                <a:solidFill>
                  <a:srgbClr val="C00000"/>
                </a:solidFill>
                <a:latin typeface="+mj-lt"/>
              </a:rPr>
            </a:br>
            <a:r>
              <a:rPr lang="en-US" sz="2400" dirty="0" smtClean="0">
                <a:latin typeface="+mj-lt"/>
              </a:rPr>
              <a:t>(10 instructions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in the loop)</a:t>
            </a:r>
            <a:endParaRPr lang="en-US" sz="2400" dirty="0">
              <a:latin typeface="+mj-lt"/>
            </a:endParaRP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2667000" y="5410200"/>
            <a:ext cx="76200" cy="9144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2514600" y="1012825"/>
            <a:ext cx="4114800" cy="578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n: LONG(20)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r: LONG(0)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endParaRPr lang="en-US">
              <a:latin typeface="Consolas"/>
              <a:cs typeface="Consolas"/>
            </a:endParaRP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start: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CMOVE(1, r0)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ST(r0, r)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</a:t>
            </a: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LD(n,r1)	| keep n in r1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   LD(r,r3)	| keep r in r3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endParaRPr lang="en-US">
              <a:solidFill>
                <a:srgbClr val="CC0000"/>
              </a:solidFill>
              <a:latin typeface="Consolas"/>
              <a:cs typeface="Consolas"/>
            </a:endParaRP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  </a:t>
            </a:r>
            <a:r>
              <a:rPr lang="en-US">
                <a:latin typeface="Consolas"/>
                <a:cs typeface="Consolas"/>
              </a:rPr>
              <a:t> BR(test)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loop: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MUL(r1, r3, r3)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SUBC(r1, 1, r1)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test: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CMPLT(r31, r1, r2)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BT(r2, loop)</a:t>
            </a:r>
          </a:p>
          <a:p>
            <a:pPr eaLnBrk="0" hangingPunct="0">
              <a:lnSpc>
                <a:spcPct val="55000"/>
              </a:lnSpc>
              <a:spcBef>
                <a:spcPct val="50000"/>
              </a:spcBef>
            </a:pPr>
            <a:endParaRPr lang="en-US">
              <a:latin typeface="Consolas"/>
              <a:cs typeface="Consolas"/>
            </a:endParaRP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done: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latin typeface="Consolas"/>
                <a:cs typeface="Consolas"/>
              </a:rPr>
              <a:t>   </a:t>
            </a: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ST(r1,n)	| save final n</a:t>
            </a:r>
          </a:p>
          <a:p>
            <a:pPr algn="l" eaLnBrk="0" hangingPunct="0">
              <a:lnSpc>
                <a:spcPct val="55000"/>
              </a:lnSpc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Consolas"/>
                <a:cs typeface="Consolas"/>
              </a:rPr>
              <a:t>   ST(r3,r)	| save final r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5486400" y="3810000"/>
            <a:ext cx="3429000" cy="175689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Optimization: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    Keep n, r in registers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    ⇒ move LDs/STs</a:t>
            </a:r>
            <a:br>
              <a:rPr lang="en-US" sz="2000">
                <a:latin typeface="+mj-lt"/>
              </a:rPr>
            </a:br>
            <a:r>
              <a:rPr lang="en-US" sz="2000">
                <a:latin typeface="+mj-lt"/>
              </a:rPr>
              <a:t>    out of loop!</a:t>
            </a:r>
          </a:p>
          <a:p>
            <a:pPr algn="l" eaLnBrk="0" hangingPunct="0">
              <a:lnSpc>
                <a:spcPct val="90000"/>
              </a:lnSpc>
            </a:pPr>
            <a:endParaRPr lang="en-US" sz="2000">
              <a:latin typeface="+mj-lt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4 instructions in the loop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396875" y="928688"/>
            <a:ext cx="1735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int n = 20, </a:t>
            </a:r>
          </a:p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int r;</a:t>
            </a:r>
          </a:p>
        </p:txBody>
      </p:sp>
      <p:sp>
        <p:nvSpPr>
          <p:cNvPr id="55301" name="Rectangle 7"/>
          <p:cNvSpPr>
            <a:spLocks noChangeArrowheads="1"/>
          </p:cNvSpPr>
          <p:nvPr/>
        </p:nvSpPr>
        <p:spPr bwMode="auto">
          <a:xfrm>
            <a:off x="396875" y="1843088"/>
            <a:ext cx="103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r = 1;</a:t>
            </a:r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409575" y="3595688"/>
            <a:ext cx="2017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while (n &gt; 0)</a:t>
            </a:r>
          </a:p>
        </p:txBody>
      </p:sp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409575" y="3887788"/>
            <a:ext cx="46669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396875" y="4211638"/>
            <a:ext cx="1876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   r = r*n;</a:t>
            </a:r>
          </a:p>
        </p:txBody>
      </p:sp>
      <p:sp>
        <p:nvSpPr>
          <p:cNvPr id="55305" name="Rectangle 11"/>
          <p:cNvSpPr>
            <a:spLocks noChangeArrowheads="1"/>
          </p:cNvSpPr>
          <p:nvPr/>
        </p:nvSpPr>
        <p:spPr bwMode="auto">
          <a:xfrm>
            <a:off x="396875" y="4606925"/>
            <a:ext cx="1876836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   n = n-1;</a:t>
            </a: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409575" y="4973638"/>
            <a:ext cx="46679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Consolas"/>
                <a:cs typeface="Consolas"/>
              </a:rPr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Optimization: keep values in regs</a:t>
            </a:r>
          </a:p>
        </p:txBody>
      </p:sp>
    </p:spTree>
    <p:extLst>
      <p:ext uri="{BB962C8B-B14F-4D97-AF65-F5344CB8AC3E}">
        <p14:creationId xmlns:p14="http://schemas.microsoft.com/office/powerpoint/2010/main" val="36240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Modern Compiler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0" y="3200400"/>
            <a:ext cx="3505200" cy="3200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Read source program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Break it up into basic elements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Check correctness, report errors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Translate to generic </a:t>
            </a:r>
            <a:r>
              <a:rPr lang="en-US" dirty="0" smtClean="0">
                <a:solidFill>
                  <a:srgbClr val="C00000"/>
                </a:solidFill>
              </a:rPr>
              <a:t>intermediate representation (IR)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53000" y="3200400"/>
            <a:ext cx="32766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Optimize IR</a:t>
            </a:r>
          </a:p>
          <a:p>
            <a:r>
              <a:rPr lang="en-US" dirty="0" smtClean="0"/>
              <a:t>Translate IR to ASM</a:t>
            </a:r>
          </a:p>
          <a:p>
            <a:r>
              <a:rPr lang="en-US" dirty="0" smtClean="0"/>
              <a:t>Optimize ASM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1642216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Analysis</a:t>
            </a:r>
          </a:p>
          <a:p>
            <a:pPr algn="ctr"/>
            <a:r>
              <a:rPr lang="en-US" sz="2400" dirty="0" smtClean="0"/>
              <a:t>(frontend)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86400" y="1642216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Synthesis</a:t>
            </a:r>
          </a:p>
          <a:p>
            <a:pPr algn="ctr"/>
            <a:r>
              <a:rPr lang="en-US" sz="2400" dirty="0" smtClean="0"/>
              <a:t>(backend)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3429000" y="2213716"/>
            <a:ext cx="2057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38200" y="22098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2209800"/>
            <a:ext cx="609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2999" y="1413616"/>
            <a:ext cx="1045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Source</a:t>
            </a:r>
          </a:p>
          <a:p>
            <a:pPr algn="ctr"/>
            <a:r>
              <a:rPr lang="en-US" sz="2400" dirty="0" smtClean="0">
                <a:latin typeface="+mn-lt"/>
              </a:rPr>
              <a:t>code</a:t>
            </a:r>
            <a:endParaRPr lang="en-US" sz="2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0302" y="1387978"/>
            <a:ext cx="2012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Intermediate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representation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3647" y="1371600"/>
            <a:ext cx="1690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Code for</a:t>
            </a:r>
            <a:r>
              <a:rPr lang="en-US" sz="2400" dirty="0">
                <a:latin typeface="+mn-lt"/>
              </a:rPr>
              <a:t> target ISA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Stages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685800"/>
          </a:xfrm>
        </p:spPr>
        <p:txBody>
          <a:bodyPr/>
          <a:lstStyle/>
          <a:p>
            <a:r>
              <a:rPr lang="en-US" dirty="0" smtClean="0"/>
              <a:t>Lexical analysis (scanning): Source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List of tokens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243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x = x –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y = y – x;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95600" y="3048000"/>
            <a:ext cx="609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2057400"/>
            <a:ext cx="304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”, KEYWORD)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(“x”, IDENTIFIER)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(“=”, OPERATOR)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(“3”, INT_CONSTANT)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(“;”, SPECIAL_SYMBOL)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”, KEYWORD)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(“y”, IDENTIFIER)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(“=”, OPERATOR)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(“x”, IDENTIFIER)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(“+”, OPERATOR)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(“7”, INT_CONSTANT)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(“;”, SPECIAL_SYMBOL)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(“while”, KEYWORD)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(“(”, SPECIAL_SYMBOL)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Stages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1066800"/>
          </a:xfrm>
        </p:spPr>
        <p:txBody>
          <a:bodyPr/>
          <a:lstStyle/>
          <a:p>
            <a:r>
              <a:rPr lang="en-US" dirty="0" smtClean="0"/>
              <a:t>Lexical analysis (scanning): Source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Tokens</a:t>
            </a:r>
          </a:p>
          <a:p>
            <a:r>
              <a:rPr lang="en-US" dirty="0" smtClean="0"/>
              <a:t>Syntactic analysis (parsing): Tokens </a:t>
            </a:r>
            <a:r>
              <a:rPr lang="en-US" dirty="0" smtClean="0">
                <a:sym typeface="Wingdings" pitchFamily="2" charset="2"/>
              </a:rPr>
              <a:t> Syntax tree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590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Compound statement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85800" y="3124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</a:t>
            </a:r>
            <a:r>
              <a:rPr lang="en-US" sz="1200" dirty="0" smtClean="0"/>
              <a:t>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7338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90600" y="37338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const</a:t>
            </a:r>
          </a:p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7400" y="3124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37338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62200" y="3733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op</a:t>
            </a:r>
          </a:p>
          <a:p>
            <a:pPr algn="ctr"/>
            <a:r>
              <a:rPr lang="en-US" sz="1200" dirty="0" smtClean="0"/>
              <a:t>+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057400" y="4343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const</a:t>
            </a:r>
          </a:p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572000" y="31242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while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733800" y="3733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op</a:t>
            </a:r>
          </a:p>
          <a:p>
            <a:pPr algn="ctr"/>
            <a:r>
              <a:rPr lang="en-US" sz="1200" dirty="0" smtClean="0"/>
              <a:t>!=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29000" y="4343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038600" y="43434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096000" y="3733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if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800600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op</a:t>
            </a:r>
          </a:p>
          <a:p>
            <a:pPr algn="ctr"/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4958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1054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172200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674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477000" y="5181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op</a:t>
            </a:r>
          </a:p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61722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67818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endParaRPr lang="en-US" sz="1200" dirty="0" smtClean="0"/>
          </a:p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696200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</a:t>
            </a:r>
          </a:p>
          <a:p>
            <a:pPr algn="ctr"/>
            <a:r>
              <a:rPr lang="en-US" sz="1200" dirty="0"/>
              <a:t>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391400" y="51816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8001000" y="51816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op</a:t>
            </a:r>
          </a:p>
          <a:p>
            <a:pPr algn="ctr"/>
            <a:r>
              <a:rPr lang="en-US" sz="1200" dirty="0" smtClean="0"/>
              <a:t>-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6962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8305800" y="5791200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endParaRPr lang="en-US" sz="1200" dirty="0" smtClean="0"/>
          </a:p>
          <a:p>
            <a:pPr algn="ctr"/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38" name="Straight Connector 37"/>
          <p:cNvCxnSpPr>
            <a:stCxn id="13" idx="0"/>
          </p:cNvCxnSpPr>
          <p:nvPr/>
        </p:nvCxnSpPr>
        <p:spPr>
          <a:xfrm flipV="1">
            <a:off x="2324100" y="2971800"/>
            <a:ext cx="8763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90600" y="2971800"/>
            <a:ext cx="2057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8" idx="0"/>
          </p:cNvCxnSpPr>
          <p:nvPr/>
        </p:nvCxnSpPr>
        <p:spPr>
          <a:xfrm flipH="1" flipV="1">
            <a:off x="3810000" y="2971800"/>
            <a:ext cx="10287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0"/>
          </p:cNvCxnSpPr>
          <p:nvPr/>
        </p:nvCxnSpPr>
        <p:spPr>
          <a:xfrm flipV="1">
            <a:off x="6477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0"/>
          </p:cNvCxnSpPr>
          <p:nvPr/>
        </p:nvCxnSpPr>
        <p:spPr>
          <a:xfrm flipH="1" flipV="1">
            <a:off x="10668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812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400300" y="35052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2860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7051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6576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076700" y="41148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7244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435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1722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5913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6200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8039100" y="49530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008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8199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9248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8343900" y="5562600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0"/>
          </p:cNvCxnSpPr>
          <p:nvPr/>
        </p:nvCxnSpPr>
        <p:spPr>
          <a:xfrm flipV="1">
            <a:off x="5067300" y="4114800"/>
            <a:ext cx="11049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0"/>
            <a:endCxn id="22" idx="2"/>
          </p:cNvCxnSpPr>
          <p:nvPr/>
        </p:nvCxnSpPr>
        <p:spPr>
          <a:xfrm flipH="1" flipV="1">
            <a:off x="6362700" y="4114800"/>
            <a:ext cx="76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1" idx="0"/>
          </p:cNvCxnSpPr>
          <p:nvPr/>
        </p:nvCxnSpPr>
        <p:spPr>
          <a:xfrm flipH="1" flipV="1">
            <a:off x="6477000" y="4114800"/>
            <a:ext cx="14859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2" idx="0"/>
          </p:cNvCxnSpPr>
          <p:nvPr/>
        </p:nvCxnSpPr>
        <p:spPr>
          <a:xfrm flipH="1" flipV="1">
            <a:off x="4953000" y="35052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V="1">
            <a:off x="4000500" y="3505200"/>
            <a:ext cx="7239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62400" y="3429000"/>
            <a:ext cx="432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test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622794" y="3429000"/>
            <a:ext cx="503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body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287279" y="4114800"/>
            <a:ext cx="432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test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359774" y="4218801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then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086600" y="41148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else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Stages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Lexical analysis (scanning): Source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Tokens</a:t>
            </a:r>
          </a:p>
          <a:p>
            <a:r>
              <a:rPr lang="en-US" dirty="0" smtClean="0"/>
              <a:t>Syntactic analysis (parsing): Tokens </a:t>
            </a:r>
            <a:r>
              <a:rPr lang="en-US" dirty="0" smtClean="0">
                <a:sym typeface="Wingdings" pitchFamily="2" charset="2"/>
              </a:rPr>
              <a:t> Syntax tree</a:t>
            </a:r>
          </a:p>
          <a:p>
            <a:r>
              <a:rPr lang="en-US" dirty="0" smtClean="0"/>
              <a:t>Semantic analysis (mainly, type checking)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864" y="349627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“bananas”;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382637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op</a:t>
            </a:r>
          </a:p>
          <a:p>
            <a:pPr algn="ctr"/>
            <a:r>
              <a:rPr lang="en-US" sz="1200" dirty="0" smtClean="0"/>
              <a:t>=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429000" y="4435978"/>
            <a:ext cx="5334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var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038600" y="4435978"/>
            <a:ext cx="76200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const</a:t>
            </a:r>
          </a:p>
          <a:p>
            <a:pPr algn="ctr"/>
            <a:r>
              <a:rPr lang="en-US" sz="1200" dirty="0" smtClean="0"/>
              <a:t>“bananas”</a:t>
            </a:r>
            <a:endParaRPr lang="en-US" sz="1200" dirty="0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3695700" y="4207378"/>
            <a:ext cx="1905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</p:cNvCxnSpPr>
          <p:nvPr/>
        </p:nvCxnSpPr>
        <p:spPr>
          <a:xfrm flipH="1" flipV="1">
            <a:off x="4114800" y="4207378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31792" y="3200400"/>
            <a:ext cx="1333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statement list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7" idx="0"/>
            <a:endCxn id="13" idx="2"/>
          </p:cNvCxnSpPr>
          <p:nvPr/>
        </p:nvCxnSpPr>
        <p:spPr>
          <a:xfrm flipH="1" flipV="1">
            <a:off x="3998542" y="3581400"/>
            <a:ext cx="1958" cy="24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562600" y="3830320"/>
          <a:ext cx="297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48662" y="5410200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 1: error, invalid conversion from string constant to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4105870"/>
            <a:ext cx="28167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00B050"/>
                </a:solidFill>
                <a:latin typeface="+mj-lt"/>
                <a:cs typeface="Consolas" pitchFamily="49" charset="0"/>
              </a:rPr>
              <a:t>Syntax OK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Semantically (meaning)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WRONG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296287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+mj-lt"/>
                <a:cs typeface="Consolas" pitchFamily="49" charset="0"/>
              </a:rPr>
              <a:t>Consider: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838" name="Rectangle 86"/>
          <p:cNvSpPr>
            <a:spLocks noChangeArrowheads="1"/>
          </p:cNvSpPr>
          <p:nvPr/>
        </p:nvSpPr>
        <p:spPr bwMode="auto">
          <a:xfrm>
            <a:off x="682625" y="4979987"/>
            <a:ext cx="8077200" cy="887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837" name="Rectangle 85"/>
          <p:cNvSpPr>
            <a:spLocks noChangeArrowheads="1"/>
          </p:cNvSpPr>
          <p:nvPr/>
        </p:nvSpPr>
        <p:spPr bwMode="auto">
          <a:xfrm>
            <a:off x="684213" y="3913187"/>
            <a:ext cx="8077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9825" y="2062162"/>
            <a:ext cx="7315200" cy="444500"/>
            <a:chOff x="712" y="1400"/>
            <a:chExt cx="4608" cy="280"/>
          </a:xfrm>
        </p:grpSpPr>
        <p:sp>
          <p:nvSpPr>
            <p:cNvPr id="10293" name="Rectangle 3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4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5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6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7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9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1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16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Line 19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20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Line 21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Line 23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Line 24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Line 25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Line 26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Line 27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Line 28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Line 29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30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Line 31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32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33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34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35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36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4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Programming Languages</a:t>
            </a:r>
          </a:p>
        </p:txBody>
      </p:sp>
      <p:sp>
        <p:nvSpPr>
          <p:cNvPr id="10245" name="Rectangle 38"/>
          <p:cNvSpPr>
            <a:spLocks noChangeArrowheads="1"/>
          </p:cNvSpPr>
          <p:nvPr/>
        </p:nvSpPr>
        <p:spPr bwMode="auto">
          <a:xfrm>
            <a:off x="795338" y="3351212"/>
            <a:ext cx="575959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Means, to BETA,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[4] 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0246" name="Rectangle 39"/>
          <p:cNvSpPr>
            <a:spLocks noChangeArrowheads="1"/>
          </p:cNvSpPr>
          <p:nvPr/>
        </p:nvSpPr>
        <p:spPr bwMode="auto">
          <a:xfrm>
            <a:off x="1372194" y="2556533"/>
            <a:ext cx="93936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</a:rPr>
              <a:t>opcode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7" name="Rectangle 40"/>
          <p:cNvSpPr>
            <a:spLocks noChangeArrowheads="1"/>
          </p:cNvSpPr>
          <p:nvPr/>
        </p:nvSpPr>
        <p:spPr bwMode="auto">
          <a:xfrm>
            <a:off x="5113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3970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dirty="0" err="1" smtClean="0">
                <a:solidFill>
                  <a:srgbClr val="000000"/>
                </a:solidFill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9" name="Rectangle 42"/>
          <p:cNvSpPr>
            <a:spLocks noChangeArrowheads="1"/>
          </p:cNvSpPr>
          <p:nvPr/>
        </p:nvSpPr>
        <p:spPr bwMode="auto">
          <a:xfrm>
            <a:off x="1074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0" name="Rectangle 43"/>
          <p:cNvSpPr>
            <a:spLocks noChangeArrowheads="1"/>
          </p:cNvSpPr>
          <p:nvPr/>
        </p:nvSpPr>
        <p:spPr bwMode="auto">
          <a:xfrm>
            <a:off x="1303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44"/>
          <p:cNvSpPr>
            <a:spLocks noChangeArrowheads="1"/>
          </p:cNvSpPr>
          <p:nvPr/>
        </p:nvSpPr>
        <p:spPr bwMode="auto">
          <a:xfrm>
            <a:off x="6332538" y="2559050"/>
            <a:ext cx="92974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(unused)</a:t>
            </a:r>
          </a:p>
        </p:txBody>
      </p:sp>
      <p:sp>
        <p:nvSpPr>
          <p:cNvPr id="10252" name="Rectangle 45"/>
          <p:cNvSpPr>
            <a:spLocks noChangeArrowheads="1"/>
          </p:cNvSpPr>
          <p:nvPr/>
        </p:nvSpPr>
        <p:spPr bwMode="auto">
          <a:xfrm>
            <a:off x="1531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3" name="Rectangle 46"/>
          <p:cNvSpPr>
            <a:spLocks noChangeArrowheads="1"/>
          </p:cNvSpPr>
          <p:nvPr/>
        </p:nvSpPr>
        <p:spPr bwMode="auto">
          <a:xfrm>
            <a:off x="1760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4" name="Rectangle 47"/>
          <p:cNvSpPr>
            <a:spLocks noChangeArrowheads="1"/>
          </p:cNvSpPr>
          <p:nvPr/>
        </p:nvSpPr>
        <p:spPr bwMode="auto">
          <a:xfrm>
            <a:off x="1989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48"/>
          <p:cNvSpPr>
            <a:spLocks noChangeArrowheads="1"/>
          </p:cNvSpPr>
          <p:nvPr/>
        </p:nvSpPr>
        <p:spPr bwMode="auto">
          <a:xfrm>
            <a:off x="2903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6" name="Rectangle 49"/>
          <p:cNvSpPr>
            <a:spLocks noChangeArrowheads="1"/>
          </p:cNvSpPr>
          <p:nvPr/>
        </p:nvSpPr>
        <p:spPr bwMode="auto">
          <a:xfrm>
            <a:off x="3132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7" name="Rectangle 50"/>
          <p:cNvSpPr>
            <a:spLocks noChangeArrowheads="1"/>
          </p:cNvSpPr>
          <p:nvPr/>
        </p:nvSpPr>
        <p:spPr bwMode="auto">
          <a:xfrm>
            <a:off x="3360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8" name="Rectangle 51"/>
          <p:cNvSpPr>
            <a:spLocks noChangeArrowheads="1"/>
          </p:cNvSpPr>
          <p:nvPr/>
        </p:nvSpPr>
        <p:spPr bwMode="auto">
          <a:xfrm>
            <a:off x="2446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52"/>
          <p:cNvSpPr>
            <a:spLocks noChangeArrowheads="1"/>
          </p:cNvSpPr>
          <p:nvPr/>
        </p:nvSpPr>
        <p:spPr bwMode="auto">
          <a:xfrm>
            <a:off x="2674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0" name="Rectangle 53"/>
          <p:cNvSpPr>
            <a:spLocks noChangeArrowheads="1"/>
          </p:cNvSpPr>
          <p:nvPr/>
        </p:nvSpPr>
        <p:spPr bwMode="auto">
          <a:xfrm>
            <a:off x="4275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3589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2" name="Rectangle 55"/>
          <p:cNvSpPr>
            <a:spLocks noChangeArrowheads="1"/>
          </p:cNvSpPr>
          <p:nvPr/>
        </p:nvSpPr>
        <p:spPr bwMode="auto">
          <a:xfrm>
            <a:off x="3817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56"/>
          <p:cNvSpPr>
            <a:spLocks noChangeArrowheads="1"/>
          </p:cNvSpPr>
          <p:nvPr/>
        </p:nvSpPr>
        <p:spPr bwMode="auto">
          <a:xfrm>
            <a:off x="4503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4" name="Rectangle 57"/>
          <p:cNvSpPr>
            <a:spLocks noChangeArrowheads="1"/>
          </p:cNvSpPr>
          <p:nvPr/>
        </p:nvSpPr>
        <p:spPr bwMode="auto">
          <a:xfrm>
            <a:off x="4046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5" name="Rectangle 58"/>
          <p:cNvSpPr>
            <a:spLocks noChangeArrowheads="1"/>
          </p:cNvSpPr>
          <p:nvPr/>
        </p:nvSpPr>
        <p:spPr bwMode="auto">
          <a:xfrm>
            <a:off x="5418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6" name="Rectangle 59"/>
          <p:cNvSpPr>
            <a:spLocks noChangeArrowheads="1"/>
          </p:cNvSpPr>
          <p:nvPr/>
        </p:nvSpPr>
        <p:spPr bwMode="auto">
          <a:xfrm>
            <a:off x="4732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60"/>
          <p:cNvSpPr>
            <a:spLocks noChangeArrowheads="1"/>
          </p:cNvSpPr>
          <p:nvPr/>
        </p:nvSpPr>
        <p:spPr bwMode="auto">
          <a:xfrm>
            <a:off x="4960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8" name="Rectangle 61"/>
          <p:cNvSpPr>
            <a:spLocks noChangeArrowheads="1"/>
          </p:cNvSpPr>
          <p:nvPr/>
        </p:nvSpPr>
        <p:spPr bwMode="auto">
          <a:xfrm>
            <a:off x="5189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9" name="Rectangle 62"/>
          <p:cNvSpPr>
            <a:spLocks noChangeArrowheads="1"/>
          </p:cNvSpPr>
          <p:nvPr/>
        </p:nvSpPr>
        <p:spPr bwMode="auto">
          <a:xfrm>
            <a:off x="5646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70" name="Rectangle 63"/>
          <p:cNvSpPr>
            <a:spLocks noChangeArrowheads="1"/>
          </p:cNvSpPr>
          <p:nvPr/>
        </p:nvSpPr>
        <p:spPr bwMode="auto">
          <a:xfrm>
            <a:off x="2903538" y="2556533"/>
            <a:ext cx="375104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dirty="0" err="1" smtClean="0">
                <a:solidFill>
                  <a:srgbClr val="000000"/>
                </a:solidFill>
              </a:rPr>
              <a:t>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1" name="Rectangle 64"/>
          <p:cNvSpPr>
            <a:spLocks noChangeArrowheads="1"/>
          </p:cNvSpPr>
          <p:nvPr/>
        </p:nvSpPr>
        <p:spPr bwMode="auto">
          <a:xfrm>
            <a:off x="7704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2" name="Rectangle 65"/>
          <p:cNvSpPr>
            <a:spLocks noChangeArrowheads="1"/>
          </p:cNvSpPr>
          <p:nvPr/>
        </p:nvSpPr>
        <p:spPr bwMode="auto">
          <a:xfrm>
            <a:off x="7932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3" name="Rectangle 66"/>
          <p:cNvSpPr>
            <a:spLocks noChangeArrowheads="1"/>
          </p:cNvSpPr>
          <p:nvPr/>
        </p:nvSpPr>
        <p:spPr bwMode="auto">
          <a:xfrm>
            <a:off x="8161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4" name="Rectangle 67"/>
          <p:cNvSpPr>
            <a:spLocks noChangeArrowheads="1"/>
          </p:cNvSpPr>
          <p:nvPr/>
        </p:nvSpPr>
        <p:spPr bwMode="auto">
          <a:xfrm>
            <a:off x="7018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68"/>
          <p:cNvSpPr>
            <a:spLocks noChangeArrowheads="1"/>
          </p:cNvSpPr>
          <p:nvPr/>
        </p:nvSpPr>
        <p:spPr bwMode="auto">
          <a:xfrm>
            <a:off x="7246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6" name="Rectangle 69"/>
          <p:cNvSpPr>
            <a:spLocks noChangeArrowheads="1"/>
          </p:cNvSpPr>
          <p:nvPr/>
        </p:nvSpPr>
        <p:spPr bwMode="auto">
          <a:xfrm>
            <a:off x="7475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7" name="Rectangle 70"/>
          <p:cNvSpPr>
            <a:spLocks noChangeArrowheads="1"/>
          </p:cNvSpPr>
          <p:nvPr/>
        </p:nvSpPr>
        <p:spPr bwMode="auto">
          <a:xfrm>
            <a:off x="6332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8" name="Rectangle 71"/>
          <p:cNvSpPr>
            <a:spLocks noChangeArrowheads="1"/>
          </p:cNvSpPr>
          <p:nvPr/>
        </p:nvSpPr>
        <p:spPr bwMode="auto">
          <a:xfrm>
            <a:off x="6561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72"/>
          <p:cNvSpPr>
            <a:spLocks noChangeArrowheads="1"/>
          </p:cNvSpPr>
          <p:nvPr/>
        </p:nvSpPr>
        <p:spPr bwMode="auto">
          <a:xfrm>
            <a:off x="6789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0" name="Rectangle 73"/>
          <p:cNvSpPr>
            <a:spLocks noChangeArrowheads="1"/>
          </p:cNvSpPr>
          <p:nvPr/>
        </p:nvSpPr>
        <p:spPr bwMode="auto">
          <a:xfrm>
            <a:off x="5875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1" name="Rectangle 74"/>
          <p:cNvSpPr>
            <a:spLocks noChangeArrowheads="1"/>
          </p:cNvSpPr>
          <p:nvPr/>
        </p:nvSpPr>
        <p:spPr bwMode="auto">
          <a:xfrm>
            <a:off x="6103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2" name="Rectangle 75"/>
          <p:cNvSpPr>
            <a:spLocks noChangeArrowheads="1"/>
          </p:cNvSpPr>
          <p:nvPr/>
        </p:nvSpPr>
        <p:spPr bwMode="auto">
          <a:xfrm>
            <a:off x="833438" y="1371600"/>
            <a:ext cx="3778279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32-bit (4-byte) ADD instruction: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63588" y="4065585"/>
            <a:ext cx="7388225" cy="809625"/>
            <a:chOff x="482" y="2688"/>
            <a:chExt cx="4654" cy="510"/>
          </a:xfrm>
        </p:grpSpPr>
        <p:sp>
          <p:nvSpPr>
            <p:cNvPr id="10291" name="Rectangle 76"/>
            <p:cNvSpPr>
              <a:spLocks noChangeArrowheads="1"/>
            </p:cNvSpPr>
            <p:nvPr/>
          </p:nvSpPr>
          <p:spPr bwMode="auto">
            <a:xfrm>
              <a:off x="482" y="2688"/>
              <a:ext cx="465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 smtClean="0">
                  <a:latin typeface="+mj-lt"/>
                </a:rPr>
                <a:t>We’d rather write</a:t>
              </a:r>
              <a:endParaRPr lang="en-US" dirty="0">
                <a:latin typeface="+mj-lt"/>
              </a:endParaRPr>
            </a:p>
          </p:txBody>
        </p:sp>
        <p:sp>
          <p:nvSpPr>
            <p:cNvPr id="10292" name="Rectangle 78"/>
            <p:cNvSpPr>
              <a:spLocks noChangeArrowheads="1"/>
            </p:cNvSpPr>
            <p:nvPr/>
          </p:nvSpPr>
          <p:spPr bwMode="auto">
            <a:xfrm>
              <a:off x="1144" y="2984"/>
              <a:ext cx="131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ADD(R2, R3, R4)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747713" y="4979984"/>
            <a:ext cx="2528888" cy="733425"/>
            <a:chOff x="472" y="3264"/>
            <a:chExt cx="1593" cy="462"/>
          </a:xfrm>
        </p:grpSpPr>
        <p:sp>
          <p:nvSpPr>
            <p:cNvPr id="10289" name="Rectangle 77"/>
            <p:cNvSpPr>
              <a:spLocks noChangeArrowheads="1"/>
            </p:cNvSpPr>
            <p:nvPr/>
          </p:nvSpPr>
          <p:spPr bwMode="auto">
            <a:xfrm>
              <a:off x="1152" y="3512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 = 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b + c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;</a:t>
              </a:r>
            </a:p>
          </p:txBody>
        </p:sp>
        <p:sp>
          <p:nvSpPr>
            <p:cNvPr id="10290" name="Rectangle 79"/>
            <p:cNvSpPr>
              <a:spLocks noChangeArrowheads="1"/>
            </p:cNvSpPr>
            <p:nvPr/>
          </p:nvSpPr>
          <p:spPr bwMode="auto">
            <a:xfrm>
              <a:off x="472" y="3264"/>
              <a:ext cx="97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dirty="0" smtClean="0">
                  <a:latin typeface="+mj-lt"/>
                </a:rPr>
                <a:t>or </a:t>
              </a:r>
              <a:r>
                <a:rPr lang="en-US" dirty="0">
                  <a:latin typeface="+mj-lt"/>
                </a:rPr>
                <a:t>better </a:t>
              </a:r>
              <a:r>
                <a:rPr lang="en-US" dirty="0" smtClean="0">
                  <a:latin typeface="+mj-lt"/>
                </a:rPr>
                <a:t>yet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714832" name="Rectangle 80"/>
          <p:cNvSpPr>
            <a:spLocks noChangeArrowheads="1"/>
          </p:cNvSpPr>
          <p:nvPr/>
        </p:nvSpPr>
        <p:spPr bwMode="auto">
          <a:xfrm>
            <a:off x="4267200" y="4535487"/>
            <a:ext cx="115095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 i="1" dirty="0"/>
              <a:t>(</a:t>
            </a:r>
            <a:r>
              <a:rPr lang="en-US" b="1" i="1" dirty="0" smtClean="0"/>
              <a:t>Assembly)</a:t>
            </a:r>
            <a:endParaRPr lang="en-US" b="1" i="1" dirty="0"/>
          </a:p>
        </p:txBody>
      </p:sp>
      <p:sp>
        <p:nvSpPr>
          <p:cNvPr id="714833" name="Rectangle 81"/>
          <p:cNvSpPr>
            <a:spLocks noChangeArrowheads="1"/>
          </p:cNvSpPr>
          <p:nvPr/>
        </p:nvSpPr>
        <p:spPr bwMode="auto">
          <a:xfrm>
            <a:off x="4267200" y="5334000"/>
            <a:ext cx="216277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 i="1" dirty="0"/>
              <a:t>(</a:t>
            </a:r>
            <a:r>
              <a:rPr lang="en-US" b="1" i="1" dirty="0" smtClean="0"/>
              <a:t>High-Level </a:t>
            </a:r>
            <a:r>
              <a:rPr lang="en-US" b="1" i="1" dirty="0"/>
              <a:t>Language)</a:t>
            </a:r>
          </a:p>
        </p:txBody>
      </p:sp>
      <p:sp>
        <p:nvSpPr>
          <p:cNvPr id="10287" name="Rectangle 82"/>
          <p:cNvSpPr>
            <a:spLocks noChangeArrowheads="1"/>
          </p:cNvSpPr>
          <p:nvPr/>
        </p:nvSpPr>
        <p:spPr bwMode="auto">
          <a:xfrm>
            <a:off x="2217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38" grpId="0" animBg="1"/>
      <p:bldP spid="714837" grpId="0" animBg="1"/>
      <p:bldP spid="714832" grpId="0" autoUpdateAnimBg="0"/>
      <p:bldP spid="7148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Representation (IR)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6019800" cy="5257800"/>
          </a:xfrm>
        </p:spPr>
        <p:txBody>
          <a:bodyPr/>
          <a:lstStyle/>
          <a:p>
            <a:r>
              <a:rPr lang="en-US" dirty="0" smtClean="0"/>
              <a:t>Internal compiler language that is:</a:t>
            </a:r>
          </a:p>
          <a:p>
            <a:pPr lvl="1"/>
            <a:r>
              <a:rPr lang="en-US" dirty="0" smtClean="0"/>
              <a:t>Language-independent</a:t>
            </a:r>
          </a:p>
          <a:p>
            <a:pPr lvl="1"/>
            <a:r>
              <a:rPr lang="en-US" dirty="0" smtClean="0"/>
              <a:t>Machine-independent</a:t>
            </a:r>
          </a:p>
          <a:p>
            <a:pPr lvl="1"/>
            <a:r>
              <a:rPr lang="en-US" dirty="0" smtClean="0"/>
              <a:t>Easy to optimize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yet another language?</a:t>
            </a:r>
          </a:p>
          <a:p>
            <a:pPr lvl="1"/>
            <a:r>
              <a:rPr lang="en-US" dirty="0" smtClean="0"/>
              <a:t>Assembly does not have enough</a:t>
            </a:r>
            <a:br>
              <a:rPr lang="en-US" dirty="0" smtClean="0"/>
            </a:br>
            <a:r>
              <a:rPr lang="en-US" dirty="0" smtClean="0"/>
              <a:t>info to optimize it well</a:t>
            </a:r>
          </a:p>
          <a:p>
            <a:pPr lvl="1"/>
            <a:r>
              <a:rPr lang="en-US" dirty="0" smtClean="0"/>
              <a:t>Enables modularity</a:t>
            </a:r>
            <a:br>
              <a:rPr lang="en-US" dirty="0" smtClean="0"/>
            </a:br>
            <a:r>
              <a:rPr lang="en-US" dirty="0" smtClean="0"/>
              <a:t>and reuse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286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</a:p>
          <a:p>
            <a:pPr algn="ctr"/>
            <a:r>
              <a:rPr lang="en-US" dirty="0" smtClean="0"/>
              <a:t>(frontend)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50015" y="22860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</a:p>
          <a:p>
            <a:pPr algn="ctr"/>
            <a:r>
              <a:rPr lang="en-US" dirty="0" smtClean="0"/>
              <a:t>(backend)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7010400" y="2667000"/>
            <a:ext cx="4396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45415" y="2667000"/>
            <a:ext cx="246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60762" y="2667000"/>
            <a:ext cx="2461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40022" y="2221468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IR</a:t>
            </a:r>
            <a:endParaRPr lang="en-US" dirty="0">
              <a:latin typeface="+mn-lt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4876800" y="4267200"/>
            <a:ext cx="4038600" cy="1981200"/>
            <a:chOff x="4876800" y="4495800"/>
            <a:chExt cx="4038600" cy="1981200"/>
          </a:xfrm>
        </p:grpSpPr>
        <p:sp>
          <p:nvSpPr>
            <p:cNvPr id="19" name="Rectangle 18"/>
            <p:cNvSpPr/>
            <p:nvPr/>
          </p:nvSpPr>
          <p:spPr>
            <a:xfrm>
              <a:off x="4876800" y="47244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 frontend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58000" y="5105400"/>
              <a:ext cx="6858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IR</a:t>
              </a:r>
            </a:p>
            <a:p>
              <a:pPr algn="ctr"/>
              <a:r>
                <a:rPr lang="en-US" dirty="0" smtClean="0"/>
                <a:t>opt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6477000" y="5486400"/>
              <a:ext cx="381000" cy="457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582822" y="480060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n-lt"/>
                </a:rPr>
                <a:t>IR</a:t>
              </a:r>
              <a:endParaRPr lang="en-US" dirty="0"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52578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frontend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6800" y="5791200"/>
              <a:ext cx="1600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Java frontend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8600" y="449580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x86</a:t>
              </a:r>
            </a:p>
            <a:p>
              <a:pPr algn="ctr"/>
              <a:r>
                <a:rPr lang="en-US" dirty="0" err="1" smtClean="0"/>
                <a:t>codegen</a:t>
              </a:r>
              <a:endParaRPr lang="en-US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8600" y="518160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ARM</a:t>
              </a:r>
            </a:p>
            <a:p>
              <a:pPr algn="ctr"/>
              <a:r>
                <a:rPr lang="en-US" dirty="0" err="1" smtClean="0"/>
                <a:t>codegen</a:t>
              </a:r>
              <a:endParaRPr lang="en-US" dirty="0" smtClean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8600" y="586740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Beta</a:t>
              </a:r>
            </a:p>
            <a:p>
              <a:pPr algn="ctr"/>
              <a:r>
                <a:rPr lang="en-US" dirty="0" err="1" smtClean="0"/>
                <a:t>codegen</a:t>
              </a:r>
              <a:endParaRPr lang="en-US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97222" y="4648200"/>
              <a:ext cx="381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+mn-lt"/>
                </a:rPr>
                <a:t>IR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4" name="Straight Arrow Connector 33"/>
            <p:cNvCxnSpPr>
              <a:stCxn id="25" idx="3"/>
              <a:endCxn id="20" idx="1"/>
            </p:cNvCxnSpPr>
            <p:nvPr/>
          </p:nvCxnSpPr>
          <p:spPr>
            <a:xfrm>
              <a:off x="6477000" y="5486400"/>
              <a:ext cx="381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9" idx="3"/>
              <a:endCxn id="20" idx="1"/>
            </p:cNvCxnSpPr>
            <p:nvPr/>
          </p:nvCxnSpPr>
          <p:spPr>
            <a:xfrm>
              <a:off x="6477000" y="4953000"/>
              <a:ext cx="381000" cy="5334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0" idx="3"/>
              <a:endCxn id="31" idx="1"/>
            </p:cNvCxnSpPr>
            <p:nvPr/>
          </p:nvCxnSpPr>
          <p:spPr>
            <a:xfrm>
              <a:off x="7543800" y="5486400"/>
              <a:ext cx="304800" cy="6858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3"/>
              <a:endCxn id="30" idx="1"/>
            </p:cNvCxnSpPr>
            <p:nvPr/>
          </p:nvCxnSpPr>
          <p:spPr>
            <a:xfrm>
              <a:off x="7543800" y="5486400"/>
              <a:ext cx="3048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" idx="3"/>
              <a:endCxn id="33" idx="3"/>
            </p:cNvCxnSpPr>
            <p:nvPr/>
          </p:nvCxnSpPr>
          <p:spPr>
            <a:xfrm flipV="1">
              <a:off x="7543800" y="4832866"/>
              <a:ext cx="335258" cy="6535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IR: Control Flow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block: Sequence of assignments with an optional branch at the 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 flow graph:</a:t>
            </a:r>
          </a:p>
          <a:p>
            <a:pPr lvl="1"/>
            <a:r>
              <a:rPr lang="en-US" dirty="0" smtClean="0"/>
              <a:t>Nodes: Basic blocks</a:t>
            </a:r>
          </a:p>
          <a:p>
            <a:pPr lvl="1"/>
            <a:r>
              <a:rPr lang="en-US" dirty="0" smtClean="0"/>
              <a:t>Edges: branches between basic blocks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0151" y="13716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 = a op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1905000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Variable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947446"/>
            <a:ext cx="20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Variable or constant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114300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+, -, *, …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059431" y="1828801"/>
            <a:ext cx="445769" cy="260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6" idx="2"/>
          </p:cNvCxnSpPr>
          <p:nvPr/>
        </p:nvCxnSpPr>
        <p:spPr>
          <a:xfrm flipH="1" flipV="1">
            <a:off x="4392076" y="1833265"/>
            <a:ext cx="560924" cy="298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05400" y="175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4800600" y="1327666"/>
            <a:ext cx="762000" cy="120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29318" y="3276600"/>
            <a:ext cx="1147482" cy="990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x + 7</a:t>
            </a:r>
          </a:p>
          <a:p>
            <a:r>
              <a:rPr lang="en-US" dirty="0" smtClean="0"/>
              <a:t>if (x != 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 for GCD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16002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x + 7</a:t>
            </a:r>
          </a:p>
          <a:p>
            <a:r>
              <a:rPr lang="en-US" dirty="0" smtClean="0"/>
              <a:t>if (x != y)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32702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&gt; 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3956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x -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3956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y = y -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46418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!= y)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53200" y="27432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5905500" y="3651250"/>
            <a:ext cx="5715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6934200" y="36512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5905500" y="4337050"/>
            <a:ext cx="4953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6934200" y="43370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72200" y="990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72200" y="54864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6" idx="0"/>
          </p:cNvCxnSpPr>
          <p:nvPr/>
        </p:nvCxnSpPr>
        <p:spPr>
          <a:xfrm>
            <a:off x="6743700" y="13716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05600" y="5029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00200" y="1905000"/>
            <a:ext cx="243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x = x –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y = y – x;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41896" y="36576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851496" y="36563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48400" y="26786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03896" y="26774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4844159" y="3044797"/>
            <a:ext cx="1590823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873666" y="2734654"/>
            <a:ext cx="1342877" cy="2734654"/>
          </a:xfrm>
          <a:custGeom>
            <a:avLst/>
            <a:gdLst>
              <a:gd name="connsiteX0" fmla="*/ 74064 w 1521151"/>
              <a:gd name="connsiteY0" fmla="*/ 0 h 2771686"/>
              <a:gd name="connsiteX1" fmla="*/ 99701 w 1521151"/>
              <a:gd name="connsiteY1" fmla="*/ 307649 h 2771686"/>
              <a:gd name="connsiteX2" fmla="*/ 672269 w 1521151"/>
              <a:gd name="connsiteY2" fmla="*/ 512748 h 2771686"/>
              <a:gd name="connsiteX3" fmla="*/ 1398662 w 1521151"/>
              <a:gd name="connsiteY3" fmla="*/ 1187866 h 2771686"/>
              <a:gd name="connsiteX4" fmla="*/ 1338841 w 1521151"/>
              <a:gd name="connsiteY4" fmla="*/ 2546647 h 2771686"/>
              <a:gd name="connsiteX5" fmla="*/ 304800 w 1521151"/>
              <a:gd name="connsiteY5" fmla="*/ 2538101 h 2771686"/>
              <a:gd name="connsiteX6" fmla="*/ 150976 w 1521151"/>
              <a:gd name="connsiteY6" fmla="*/ 2734654 h 2771686"/>
              <a:gd name="connsiteX0" fmla="*/ 74064 w 1461806"/>
              <a:gd name="connsiteY0" fmla="*/ 0 h 2734654"/>
              <a:gd name="connsiteX1" fmla="*/ 99701 w 1461806"/>
              <a:gd name="connsiteY1" fmla="*/ 307649 h 2734654"/>
              <a:gd name="connsiteX2" fmla="*/ 672269 w 1461806"/>
              <a:gd name="connsiteY2" fmla="*/ 512748 h 2734654"/>
              <a:gd name="connsiteX3" fmla="*/ 1398662 w 1461806"/>
              <a:gd name="connsiteY3" fmla="*/ 1187866 h 2734654"/>
              <a:gd name="connsiteX4" fmla="*/ 1051133 w 1461806"/>
              <a:gd name="connsiteY4" fmla="*/ 2294546 h 2734654"/>
              <a:gd name="connsiteX5" fmla="*/ 304800 w 1461806"/>
              <a:gd name="connsiteY5" fmla="*/ 2538101 h 2734654"/>
              <a:gd name="connsiteX6" fmla="*/ 150976 w 1461806"/>
              <a:gd name="connsiteY6" fmla="*/ 2734654 h 2734654"/>
              <a:gd name="connsiteX0" fmla="*/ 74064 w 1342877"/>
              <a:gd name="connsiteY0" fmla="*/ 0 h 2734654"/>
              <a:gd name="connsiteX1" fmla="*/ 99701 w 1342877"/>
              <a:gd name="connsiteY1" fmla="*/ 307649 h 2734654"/>
              <a:gd name="connsiteX2" fmla="*/ 672269 w 1342877"/>
              <a:gd name="connsiteY2" fmla="*/ 512748 h 2734654"/>
              <a:gd name="connsiteX3" fmla="*/ 1279733 w 1342877"/>
              <a:gd name="connsiteY3" fmla="*/ 1303946 h 2734654"/>
              <a:gd name="connsiteX4" fmla="*/ 1051133 w 1342877"/>
              <a:gd name="connsiteY4" fmla="*/ 2294546 h 2734654"/>
              <a:gd name="connsiteX5" fmla="*/ 304800 w 1342877"/>
              <a:gd name="connsiteY5" fmla="*/ 2538101 h 2734654"/>
              <a:gd name="connsiteX6" fmla="*/ 150976 w 1342877"/>
              <a:gd name="connsiteY6" fmla="*/ 2734654 h 273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2877" h="2734654">
                <a:moveTo>
                  <a:pt x="74064" y="0"/>
                </a:moveTo>
                <a:cubicBezTo>
                  <a:pt x="37032" y="111095"/>
                  <a:pt x="0" y="222191"/>
                  <a:pt x="99701" y="307649"/>
                </a:cubicBezTo>
                <a:cubicBezTo>
                  <a:pt x="199402" y="393107"/>
                  <a:pt x="475597" y="346699"/>
                  <a:pt x="672269" y="512748"/>
                </a:cubicBezTo>
                <a:cubicBezTo>
                  <a:pt x="868941" y="678798"/>
                  <a:pt x="1216589" y="1006980"/>
                  <a:pt x="1279733" y="1303946"/>
                </a:cubicBezTo>
                <a:cubicBezTo>
                  <a:pt x="1342877" y="1600912"/>
                  <a:pt x="1213622" y="2088854"/>
                  <a:pt x="1051133" y="2294546"/>
                </a:cubicBezTo>
                <a:cubicBezTo>
                  <a:pt x="888644" y="2500238"/>
                  <a:pt x="454826" y="2464750"/>
                  <a:pt x="304800" y="2538101"/>
                </a:cubicBezTo>
                <a:cubicBezTo>
                  <a:pt x="154774" y="2611452"/>
                  <a:pt x="128899" y="2652045"/>
                  <a:pt x="150976" y="2734654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165696" y="5029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699096" y="50396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5715000"/>
            <a:ext cx="382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Looks like a high-level FSM…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128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Perform a set of passes over the CFG</a:t>
            </a:r>
          </a:p>
          <a:p>
            <a:pPr lvl="1"/>
            <a:r>
              <a:rPr lang="en-US" dirty="0" smtClean="0"/>
              <a:t>Each pass does a specific, simple task over the CFG</a:t>
            </a:r>
          </a:p>
          <a:p>
            <a:pPr lvl="1"/>
            <a:r>
              <a:rPr lang="en-US" dirty="0" smtClean="0"/>
              <a:t>By repeating multiple simple passes on the CFG over and over, compilers achieve very complex optimizations</a:t>
            </a:r>
          </a:p>
          <a:p>
            <a:endParaRPr lang="en-US" dirty="0" smtClean="0"/>
          </a:p>
          <a:p>
            <a:r>
              <a:rPr lang="en-US" dirty="0" smtClean="0"/>
              <a:t>Example optimizations:</a:t>
            </a:r>
          </a:p>
          <a:p>
            <a:pPr lvl="1"/>
            <a:r>
              <a:rPr lang="en-US" dirty="0" smtClean="0"/>
              <a:t>Dead code elimination: Eliminate assignments to variables that are never used, or basic blocks that are never reached</a:t>
            </a:r>
          </a:p>
          <a:p>
            <a:pPr lvl="1"/>
            <a:r>
              <a:rPr lang="en-US" dirty="0" smtClean="0"/>
              <a:t>Constant propagation: Identify variables that are constant, substitute the constant elsewhere</a:t>
            </a:r>
          </a:p>
          <a:p>
            <a:pPr lvl="1"/>
            <a:r>
              <a:rPr lang="en-US" dirty="0" smtClean="0"/>
              <a:t>Constant folding: Compute and substitute constant expressions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 Optimizations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x + 7</a:t>
            </a:r>
          </a:p>
          <a:p>
            <a:r>
              <a:rPr lang="en-US" dirty="0" smtClean="0"/>
              <a:t>z = 2*y</a:t>
            </a:r>
          </a:p>
          <a:p>
            <a:r>
              <a:rPr lang="en-US" dirty="0" smtClean="0"/>
              <a:t>if (x &lt; y)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_t1 = x/2</a:t>
            </a:r>
          </a:p>
          <a:p>
            <a:r>
              <a:rPr lang="en-US" dirty="0" smtClean="0"/>
              <a:t>_t2 = y/3</a:t>
            </a:r>
          </a:p>
          <a:p>
            <a:r>
              <a:rPr lang="en-US" dirty="0" smtClean="0"/>
              <a:t>z = _t1 + _t2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_t3 = x*y</a:t>
            </a:r>
          </a:p>
          <a:p>
            <a:r>
              <a:rPr lang="en-US" dirty="0" smtClean="0"/>
              <a:t>z = _t3 + y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403" y="5257800"/>
            <a:ext cx="4104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NOTE:  Expressions with &gt; 2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vars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or constants</a:t>
            </a:r>
            <a:br>
              <a:rPr lang="en-US" sz="1600" dirty="0" smtClean="0">
                <a:solidFill>
                  <a:srgbClr val="C00000"/>
                </a:solidFill>
                <a:latin typeface="+mn-lt"/>
              </a:rPr>
            </a:b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broken down in multiple assignments,</a:t>
            </a:r>
            <a:br>
              <a:rPr lang="en-US" sz="1600" dirty="0" smtClean="0">
                <a:solidFill>
                  <a:srgbClr val="C00000"/>
                </a:solidFill>
                <a:latin typeface="+mn-lt"/>
              </a:rPr>
            </a:b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using temporary variables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V="1">
            <a:off x="2141664" y="4775776"/>
            <a:ext cx="753936" cy="482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 Optimizations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x + 7</a:t>
            </a:r>
          </a:p>
          <a:p>
            <a:r>
              <a:rPr lang="en-US" dirty="0" smtClean="0"/>
              <a:t>z = 2*y</a:t>
            </a:r>
          </a:p>
          <a:p>
            <a:r>
              <a:rPr lang="en-US" dirty="0" smtClean="0"/>
              <a:t>if (x &lt; y)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_t1 = x/2</a:t>
            </a:r>
          </a:p>
          <a:p>
            <a:r>
              <a:rPr lang="en-US" dirty="0" smtClean="0"/>
              <a:t>_t2 = y/3</a:t>
            </a:r>
          </a:p>
          <a:p>
            <a:r>
              <a:rPr lang="en-US" dirty="0" smtClean="0"/>
              <a:t>z = _t1 + _t2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_t3 = x*y</a:t>
            </a:r>
          </a:p>
          <a:p>
            <a:r>
              <a:rPr lang="en-US" dirty="0" smtClean="0"/>
              <a:t>z = _t3 + y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219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67200" y="2667000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86200" y="23622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y = 3 + 7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29200" y="23622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y = 10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7600" y="28956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if (3 &lt; y)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14600" y="37338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_t1 = 3/2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00600" y="3886200"/>
            <a:ext cx="11430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_t3 = 3*y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57600" y="37338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mtClean="0"/>
              <a:t>_t1=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 Optimizations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10</a:t>
            </a:r>
          </a:p>
          <a:p>
            <a:r>
              <a:rPr lang="en-US" dirty="0" smtClean="0"/>
              <a:t>if (3 &lt; y)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_t1 = 1</a:t>
            </a:r>
          </a:p>
          <a:p>
            <a:r>
              <a:rPr lang="en-US" dirty="0" smtClean="0"/>
              <a:t>_t2 = y/3</a:t>
            </a:r>
          </a:p>
          <a:p>
            <a:r>
              <a:rPr lang="en-US" dirty="0" smtClean="0"/>
              <a:t>z = _t1 + _t2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_t3 = 3*y</a:t>
            </a:r>
          </a:p>
          <a:p>
            <a:r>
              <a:rPr lang="en-US" dirty="0" smtClean="0"/>
              <a:t>z = _t3 + y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430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5200" y="28194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if (3 &lt; 10)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2209800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00600" y="28194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if (true)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14600" y="40386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_t2=10/3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0" y="40386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_t2 = 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3000" y="38862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_t3=3*10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48400" y="38862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_t3 = 30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14600" y="43434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z=1+_t2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53000" y="4191000"/>
            <a:ext cx="1295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z=_t3 + 10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 Optimizations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y = 10</a:t>
            </a:r>
          </a:p>
          <a:p>
            <a:r>
              <a:rPr lang="en-US" dirty="0" smtClean="0"/>
              <a:t>if (true)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_t1 = 1</a:t>
            </a:r>
          </a:p>
          <a:p>
            <a:r>
              <a:rPr lang="en-US" dirty="0" smtClean="0"/>
              <a:t>_t2 = 3</a:t>
            </a:r>
          </a:p>
          <a:p>
            <a:r>
              <a:rPr lang="en-US" dirty="0" smtClean="0"/>
              <a:t>z = _t1 + _t2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0" y="5181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  <a:endCxn id="7" idx="0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05400" y="36576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_t3 = 30</a:t>
            </a:r>
          </a:p>
          <a:p>
            <a:r>
              <a:rPr lang="en-US" dirty="0" smtClean="0"/>
              <a:t>z = _t3 + 10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9" idx="0"/>
          </p:cNvCxnSpPr>
          <p:nvPr/>
        </p:nvCxnSpPr>
        <p:spPr>
          <a:xfrm flipH="1">
            <a:off x="3848100" y="3200400"/>
            <a:ext cx="64770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0"/>
          </p:cNvCxnSpPr>
          <p:nvPr/>
        </p:nvCxnSpPr>
        <p:spPr>
          <a:xfrm>
            <a:off x="5105400" y="3200400"/>
            <a:ext cx="8001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3848100" y="4641850"/>
            <a:ext cx="800100" cy="53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29200" y="46482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00078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/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67200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2696" y="324313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67200" y="2387838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7200" y="2667000"/>
            <a:ext cx="11430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3400" y="3352800"/>
            <a:ext cx="457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29200" y="3276600"/>
            <a:ext cx="1905000" cy="18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 Optimizations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2057400"/>
            <a:ext cx="1600200" cy="9842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_t1 = 1</a:t>
            </a:r>
          </a:p>
          <a:p>
            <a:r>
              <a:rPr lang="en-US" dirty="0" smtClean="0"/>
              <a:t>_t2 = 3</a:t>
            </a:r>
          </a:p>
          <a:p>
            <a:r>
              <a:rPr lang="en-US" dirty="0" smtClean="0"/>
              <a:t>z = _t1 + _t2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293692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00078"/>
            <a:ext cx="274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</a:rPr>
              <a:t>elim</a:t>
            </a:r>
            <a:endParaRPr lang="en-US" dirty="0" smtClean="0">
              <a:solidFill>
                <a:srgbClr val="00B050"/>
              </a:solidFill>
              <a:latin typeface="+mn-lt"/>
            </a:endParaRPr>
          </a:p>
          <a:p>
            <a:pPr marL="342900" indent="-342900"/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marL="342900" indent="-342900"/>
            <a:endParaRPr lang="en-US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40375" y="30480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57600" y="2743200"/>
            <a:ext cx="1066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z = 1+3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24400" y="2743200"/>
            <a:ext cx="1143000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z = 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38600" y="2150692"/>
            <a:ext cx="1600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038600" y="2429854"/>
            <a:ext cx="16002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 Optimizations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243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 = 2*y;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&lt;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x/2 + y/3;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z = x*y +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057400"/>
            <a:ext cx="11430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z = 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7200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827946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4838700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1100078"/>
            <a:ext cx="274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Dead code </a:t>
            </a:r>
            <a:r>
              <a:rPr lang="en-US" dirty="0" err="1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elim</a:t>
            </a: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+mn-lt"/>
                <a:cs typeface="Consolas" pitchFamily="49" charset="0"/>
              </a:rPr>
              <a:t>Constant propagation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+mn-lt"/>
                <a:cs typeface="Consolas" pitchFamily="49" charset="0"/>
              </a:rPr>
              <a:t>Constant folding</a:t>
            </a: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/>
            <a:r>
              <a:rPr lang="en-US" dirty="0" smtClean="0">
                <a:latin typeface="+mn-lt"/>
                <a:cs typeface="Consolas" pitchFamily="49" charset="0"/>
              </a:rPr>
              <a:t>No changes in 13,14, 15 </a:t>
            </a:r>
            <a:r>
              <a:rPr lang="en-US" dirty="0" smtClean="0">
                <a:latin typeface="+mn-lt"/>
                <a:cs typeface="Consolas" pitchFamily="49" charset="0"/>
                <a:sym typeface="Wingdings" pitchFamily="2" charset="2"/>
              </a:rPr>
              <a:t> </a:t>
            </a:r>
            <a:r>
              <a:rPr lang="en-US" dirty="0" smtClean="0">
                <a:latin typeface="+mn-lt"/>
                <a:cs typeface="Consolas" pitchFamily="49" charset="0"/>
              </a:rPr>
              <a:t>DONE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  <a:latin typeface="+mn-lt"/>
              <a:cs typeface="Consolas" pitchFamily="49" charset="0"/>
            </a:endParaRPr>
          </a:p>
          <a:p>
            <a:pPr marL="342900" indent="-342900"/>
            <a:endParaRPr lang="en-US" dirty="0">
              <a:solidFill>
                <a:srgbClr val="00B050"/>
              </a:solidFill>
              <a:latin typeface="+mn-lt"/>
              <a:cs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40375" y="2582254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1119" y="3657600"/>
            <a:ext cx="330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Dumb repetition of</a:t>
            </a:r>
          </a:p>
          <a:p>
            <a:pPr algn="ctr"/>
            <a:r>
              <a:rPr lang="en-US" dirty="0" smtClean="0">
                <a:latin typeface="+mn-lt"/>
              </a:rPr>
              <a:t>simple transformations on CFGs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581400" y="43434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34519" y="4724400"/>
            <a:ext cx="231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Extremely powerful optimizations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5410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More optimizations by adding passes: Common </a:t>
            </a:r>
            <a:r>
              <a:rPr lang="en-US" dirty="0" err="1" smtClean="0">
                <a:latin typeface="+mj-lt"/>
              </a:rPr>
              <a:t>subexpression</a:t>
            </a:r>
            <a:r>
              <a:rPr lang="en-US" dirty="0" smtClean="0">
                <a:latin typeface="+mj-lt"/>
              </a:rPr>
              <a:t> elimination, loop-invariant code motion, loop unrolling…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High-Level Languages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419600" cy="60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Most algorithms are naturally expressed at a high level. Consider the following algorithm: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23962"/>
            <a:ext cx="4184650" cy="4414838"/>
          </a:xfrm>
        </p:spPr>
        <p:txBody>
          <a:bodyPr>
            <a:noAutofit/>
          </a:bodyPr>
          <a:lstStyle/>
          <a:p>
            <a:pPr marL="223838" indent="-223838"/>
            <a:r>
              <a:rPr lang="en-US" altLang="ja-JP" sz="1800" dirty="0" smtClean="0"/>
              <a:t>6.004 uses C, a common systems programming language.  Modern popular alternatives include C++, Java, Python, and many others</a:t>
            </a:r>
            <a:endParaRPr lang="en-US" altLang="ja-JP" sz="1400" dirty="0" smtClean="0"/>
          </a:p>
          <a:p>
            <a:pPr marL="623888" lvl="1" indent="-223838">
              <a:buNone/>
            </a:pPr>
            <a:endParaRPr lang="en-US" sz="1400" dirty="0" smtClean="0"/>
          </a:p>
          <a:p>
            <a:pPr marL="623888" lvl="1" indent="-223838">
              <a:buNone/>
            </a:pPr>
            <a:endParaRPr lang="en-US" sz="1400" dirty="0" smtClean="0"/>
          </a:p>
          <a:p>
            <a:pPr marL="223838" indent="-223838"/>
            <a:r>
              <a:rPr lang="en-US" sz="1800" dirty="0" smtClean="0"/>
              <a:t>Advantages over assembly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1600" dirty="0" smtClean="0"/>
              <a:t>Productivity (concise, readable, maintainable)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1600" dirty="0" smtClean="0"/>
              <a:t>Correctness (type checking, etc)</a:t>
            </a:r>
          </a:p>
          <a:p>
            <a:pPr lvl="1">
              <a:spcBef>
                <a:spcPct val="10000"/>
              </a:spcBef>
            </a:pPr>
            <a:r>
              <a:rPr lang="en-US" sz="1600" dirty="0" smtClean="0"/>
              <a:t>Portability (run same program on different hardware)</a:t>
            </a:r>
          </a:p>
          <a:p>
            <a:pPr lvl="2">
              <a:spcBef>
                <a:spcPct val="10000"/>
              </a:spcBef>
            </a:pPr>
            <a:endParaRPr lang="en-US" sz="1200" dirty="0" smtClean="0"/>
          </a:p>
          <a:p>
            <a:pPr lvl="2">
              <a:spcBef>
                <a:spcPct val="10000"/>
              </a:spcBef>
            </a:pPr>
            <a:endParaRPr lang="en-US" sz="1200" dirty="0" smtClean="0"/>
          </a:p>
          <a:p>
            <a:pPr>
              <a:spcBef>
                <a:spcPct val="10000"/>
              </a:spcBef>
            </a:pPr>
            <a:r>
              <a:rPr lang="en-US" sz="1800" dirty="0" smtClean="0"/>
              <a:t>Disadvantages over assembly?</a:t>
            </a:r>
          </a:p>
          <a:p>
            <a:pPr lvl="1">
              <a:spcBef>
                <a:spcPct val="10000"/>
              </a:spcBef>
            </a:pPr>
            <a:r>
              <a:rPr lang="en-US" sz="1600" dirty="0" smtClean="0"/>
              <a:t>Efficiency?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457200" y="2081748"/>
            <a:ext cx="426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Compute greatest common divisor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 using Euclid’s method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gcd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a,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b)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y = b;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x = x – y;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y = y – x;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x;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2743200" y="5867400"/>
            <a:ext cx="604492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 dirty="0" smtClean="0">
                <a:latin typeface="+mj-lt"/>
              </a:rPr>
              <a:t>Implementations:  Interpretation </a:t>
            </a:r>
            <a:r>
              <a:rPr lang="en-US" b="1" dirty="0" err="1" smtClean="0">
                <a:latin typeface="+mj-lt"/>
              </a:rPr>
              <a:t>vs</a:t>
            </a:r>
            <a:r>
              <a:rPr lang="en-US" b="1" dirty="0" smtClean="0">
                <a:latin typeface="+mj-lt"/>
              </a:rPr>
              <a:t> compilation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Translate generated IR to assembly</a:t>
            </a:r>
          </a:p>
          <a:p>
            <a:endParaRPr lang="en-US" dirty="0" smtClean="0"/>
          </a:p>
          <a:p>
            <a:r>
              <a:rPr lang="en-US" dirty="0" smtClean="0"/>
              <a:t>Register allocation: Map variables to registers</a:t>
            </a:r>
          </a:p>
          <a:p>
            <a:pPr lvl="1"/>
            <a:r>
              <a:rPr lang="en-US" dirty="0" smtClean="0"/>
              <a:t>If variables &gt; registers, map some to memory, and load/store them when needed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Translate each assignment </a:t>
            </a:r>
            <a:r>
              <a:rPr lang="en-US" dirty="0" smtClean="0">
                <a:sym typeface="Wingdings" pitchFamily="2" charset="2"/>
              </a:rPr>
              <a:t>to</a:t>
            </a:r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Some assignments may require &gt; 1 </a:t>
            </a:r>
            <a:r>
              <a:rPr lang="en-US" dirty="0" err="1" smtClean="0"/>
              <a:t>instr</a:t>
            </a:r>
            <a:r>
              <a:rPr lang="en-US" dirty="0" smtClean="0"/>
              <a:t> if our ISA doesn’t have op</a:t>
            </a:r>
          </a:p>
          <a:p>
            <a:r>
              <a:rPr lang="en-US" dirty="0" smtClean="0"/>
              <a:t>Emit each basic block: label, assignments, and branches</a:t>
            </a:r>
          </a:p>
          <a:p>
            <a:r>
              <a:rPr lang="en-US" dirty="0" smtClean="0"/>
              <a:t>Lay out basic blocks, removing superfluous jumps</a:t>
            </a:r>
          </a:p>
          <a:p>
            <a:r>
              <a:rPr lang="en-US" dirty="0" smtClean="0"/>
              <a:t>ISA and CPU-specific optimizations</a:t>
            </a:r>
          </a:p>
          <a:p>
            <a:pPr lvl="1"/>
            <a:r>
              <a:rPr lang="en-US" dirty="0" smtClean="0"/>
              <a:t>e.g., if possible, reorder instructions to improve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GCD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66441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x + 7</a:t>
            </a:r>
          </a:p>
          <a:p>
            <a:r>
              <a:rPr lang="en-US" dirty="0" smtClean="0"/>
              <a:t>if (x != y)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6441" y="37274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&gt; 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28241" y="44132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x -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9841" y="44132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y = y -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66441" y="5099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!= y)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47441" y="32004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flipH="1">
            <a:off x="3499741" y="4108450"/>
            <a:ext cx="5715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4528441" y="41084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499741" y="4794250"/>
            <a:ext cx="4953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4528441" y="4794250"/>
            <a:ext cx="342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66441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441" y="5943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  <a:endCxn id="6" idx="0"/>
          </p:cNvCxnSpPr>
          <p:nvPr/>
        </p:nvCxnSpPr>
        <p:spPr>
          <a:xfrm>
            <a:off x="4337941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9841" y="548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36137" y="4114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45737" y="41135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42641" y="31358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98137" y="31346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2667000" y="3501997"/>
            <a:ext cx="1362223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467907" y="3191854"/>
            <a:ext cx="1247093" cy="2734654"/>
          </a:xfrm>
          <a:custGeom>
            <a:avLst/>
            <a:gdLst>
              <a:gd name="connsiteX0" fmla="*/ 74064 w 1521151"/>
              <a:gd name="connsiteY0" fmla="*/ 0 h 2771686"/>
              <a:gd name="connsiteX1" fmla="*/ 99701 w 1521151"/>
              <a:gd name="connsiteY1" fmla="*/ 307649 h 2771686"/>
              <a:gd name="connsiteX2" fmla="*/ 672269 w 1521151"/>
              <a:gd name="connsiteY2" fmla="*/ 512748 h 2771686"/>
              <a:gd name="connsiteX3" fmla="*/ 1398662 w 1521151"/>
              <a:gd name="connsiteY3" fmla="*/ 1187866 h 2771686"/>
              <a:gd name="connsiteX4" fmla="*/ 1338841 w 1521151"/>
              <a:gd name="connsiteY4" fmla="*/ 2546647 h 2771686"/>
              <a:gd name="connsiteX5" fmla="*/ 304800 w 1521151"/>
              <a:gd name="connsiteY5" fmla="*/ 2538101 h 2771686"/>
              <a:gd name="connsiteX6" fmla="*/ 150976 w 1521151"/>
              <a:gd name="connsiteY6" fmla="*/ 2734654 h 2771686"/>
              <a:gd name="connsiteX0" fmla="*/ 74064 w 1461806"/>
              <a:gd name="connsiteY0" fmla="*/ 0 h 2734654"/>
              <a:gd name="connsiteX1" fmla="*/ 99701 w 1461806"/>
              <a:gd name="connsiteY1" fmla="*/ 307649 h 2734654"/>
              <a:gd name="connsiteX2" fmla="*/ 672269 w 1461806"/>
              <a:gd name="connsiteY2" fmla="*/ 512748 h 2734654"/>
              <a:gd name="connsiteX3" fmla="*/ 1398662 w 1461806"/>
              <a:gd name="connsiteY3" fmla="*/ 1187866 h 2734654"/>
              <a:gd name="connsiteX4" fmla="*/ 1051133 w 1461806"/>
              <a:gd name="connsiteY4" fmla="*/ 2294546 h 2734654"/>
              <a:gd name="connsiteX5" fmla="*/ 304800 w 1461806"/>
              <a:gd name="connsiteY5" fmla="*/ 2538101 h 2734654"/>
              <a:gd name="connsiteX6" fmla="*/ 150976 w 1461806"/>
              <a:gd name="connsiteY6" fmla="*/ 2734654 h 2734654"/>
              <a:gd name="connsiteX0" fmla="*/ 74064 w 1342877"/>
              <a:gd name="connsiteY0" fmla="*/ 0 h 2734654"/>
              <a:gd name="connsiteX1" fmla="*/ 99701 w 1342877"/>
              <a:gd name="connsiteY1" fmla="*/ 307649 h 2734654"/>
              <a:gd name="connsiteX2" fmla="*/ 672269 w 1342877"/>
              <a:gd name="connsiteY2" fmla="*/ 512748 h 2734654"/>
              <a:gd name="connsiteX3" fmla="*/ 1279733 w 1342877"/>
              <a:gd name="connsiteY3" fmla="*/ 1303946 h 2734654"/>
              <a:gd name="connsiteX4" fmla="*/ 1051133 w 1342877"/>
              <a:gd name="connsiteY4" fmla="*/ 2294546 h 2734654"/>
              <a:gd name="connsiteX5" fmla="*/ 304800 w 1342877"/>
              <a:gd name="connsiteY5" fmla="*/ 2538101 h 2734654"/>
              <a:gd name="connsiteX6" fmla="*/ 150976 w 1342877"/>
              <a:gd name="connsiteY6" fmla="*/ 2734654 h 273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2877" h="2734654">
                <a:moveTo>
                  <a:pt x="74064" y="0"/>
                </a:moveTo>
                <a:cubicBezTo>
                  <a:pt x="37032" y="111095"/>
                  <a:pt x="0" y="222191"/>
                  <a:pt x="99701" y="307649"/>
                </a:cubicBezTo>
                <a:cubicBezTo>
                  <a:pt x="199402" y="393107"/>
                  <a:pt x="475597" y="346699"/>
                  <a:pt x="672269" y="512748"/>
                </a:cubicBezTo>
                <a:cubicBezTo>
                  <a:pt x="868941" y="678798"/>
                  <a:pt x="1216589" y="1006980"/>
                  <a:pt x="1279733" y="1303946"/>
                </a:cubicBezTo>
                <a:cubicBezTo>
                  <a:pt x="1342877" y="1600912"/>
                  <a:pt x="1213622" y="2088854"/>
                  <a:pt x="1051133" y="2294546"/>
                </a:cubicBezTo>
                <a:cubicBezTo>
                  <a:pt x="888644" y="2500238"/>
                  <a:pt x="454826" y="2464750"/>
                  <a:pt x="304800" y="2538101"/>
                </a:cubicBezTo>
                <a:cubicBezTo>
                  <a:pt x="154774" y="2611452"/>
                  <a:pt x="128899" y="2652045"/>
                  <a:pt x="150976" y="2734654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59937" y="54864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93337" y="54968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245553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45553" y="37274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&gt; y)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9753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x - 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89696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y = y - x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45553" y="5099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!= y)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91534" y="32004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7086625" y="4108450"/>
            <a:ext cx="6161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7918296" y="41084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</p:cNvCxnSpPr>
          <p:nvPr/>
        </p:nvCxnSpPr>
        <p:spPr>
          <a:xfrm>
            <a:off x="7086625" y="4794250"/>
            <a:ext cx="5399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7918296" y="47942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45553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245553" y="5943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  <a:endCxn id="28" idx="0"/>
          </p:cNvCxnSpPr>
          <p:nvPr/>
        </p:nvCxnSpPr>
        <p:spPr>
          <a:xfrm>
            <a:off x="7817053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78953" y="548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78392" y="4114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835592" y="41135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6241896" y="3501997"/>
            <a:ext cx="1266439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49" y="54864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49" y="54968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306222" y="144780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IR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84696" y="1447800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Optimized IR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8600" y="1905000"/>
            <a:ext cx="243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 = 3;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 + 7;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!=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(x &gt; y)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x = x – y;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y = y – x;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tabLst>
                <a:tab pos="290513" algn="l"/>
                <a:tab pos="1655763" algn="l"/>
                <a:tab pos="1946275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8222" y="1447800"/>
            <a:ext cx="1349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Together: GCD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79857" y="2057400"/>
            <a:ext cx="1147482" cy="1136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3</a:t>
            </a:r>
          </a:p>
          <a:p>
            <a:r>
              <a:rPr lang="en-US" dirty="0" smtClean="0"/>
              <a:t>y = 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79857" y="37274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&gt; y)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4057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x = x - 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24000" y="4413250"/>
            <a:ext cx="1053743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y = y - x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79857" y="509905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dirty="0" smtClean="0"/>
              <a:t>if (x != y)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625838" y="3200400"/>
            <a:ext cx="0" cy="527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920929" y="4108450"/>
            <a:ext cx="6161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0"/>
          </p:cNvCxnSpPr>
          <p:nvPr/>
        </p:nvCxnSpPr>
        <p:spPr>
          <a:xfrm>
            <a:off x="1752600" y="41084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</p:cNvCxnSpPr>
          <p:nvPr/>
        </p:nvCxnSpPr>
        <p:spPr>
          <a:xfrm>
            <a:off x="920929" y="4794250"/>
            <a:ext cx="53992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flipH="1">
            <a:off x="1752600" y="4794250"/>
            <a:ext cx="298272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79857" y="14478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79857" y="5943600"/>
            <a:ext cx="1143000" cy="381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  <a:endCxn id="28" idx="0"/>
          </p:cNvCxnSpPr>
          <p:nvPr/>
        </p:nvCxnSpPr>
        <p:spPr>
          <a:xfrm>
            <a:off x="1651357" y="1828800"/>
            <a:ext cx="2241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13257" y="548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12696" y="41148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69896" y="41135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76200" y="3501997"/>
            <a:ext cx="1266439" cy="2238642"/>
          </a:xfrm>
          <a:custGeom>
            <a:avLst/>
            <a:gdLst>
              <a:gd name="connsiteX0" fmla="*/ 1791768 w 1791768"/>
              <a:gd name="connsiteY0" fmla="*/ 2253241 h 2513888"/>
              <a:gd name="connsiteX1" fmla="*/ 962826 w 1791768"/>
              <a:gd name="connsiteY1" fmla="*/ 2389974 h 2513888"/>
              <a:gd name="connsiteX2" fmla="*/ 22789 w 1791768"/>
              <a:gd name="connsiteY2" fmla="*/ 1509757 h 2513888"/>
              <a:gd name="connsiteX3" fmla="*/ 826093 w 1791768"/>
              <a:gd name="connsiteY3" fmla="*/ 176613 h 2513888"/>
              <a:gd name="connsiteX4" fmla="*/ 1766131 w 1791768"/>
              <a:gd name="connsiteY4" fmla="*/ 450079 h 2513888"/>
              <a:gd name="connsiteX0" fmla="*/ 1580972 w 1580972"/>
              <a:gd name="connsiteY0" fmla="*/ 2257870 h 2513888"/>
              <a:gd name="connsiteX1" fmla="*/ 752030 w 1580972"/>
              <a:gd name="connsiteY1" fmla="*/ 2394603 h 2513888"/>
              <a:gd name="connsiteX2" fmla="*/ 22789 w 1580972"/>
              <a:gd name="connsiteY2" fmla="*/ 1542160 h 2513888"/>
              <a:gd name="connsiteX3" fmla="*/ 615297 w 1580972"/>
              <a:gd name="connsiteY3" fmla="*/ 181242 h 2513888"/>
              <a:gd name="connsiteX4" fmla="*/ 1555335 w 1580972"/>
              <a:gd name="connsiteY4" fmla="*/ 454708 h 2513888"/>
              <a:gd name="connsiteX0" fmla="*/ 1590823 w 1590823"/>
              <a:gd name="connsiteY0" fmla="*/ 2039951 h 2295969"/>
              <a:gd name="connsiteX1" fmla="*/ 761881 w 1590823"/>
              <a:gd name="connsiteY1" fmla="*/ 2176684 h 2295969"/>
              <a:gd name="connsiteX2" fmla="*/ 32640 w 1590823"/>
              <a:gd name="connsiteY2" fmla="*/ 1324241 h 2295969"/>
              <a:gd name="connsiteX3" fmla="*/ 566040 w 1590823"/>
              <a:gd name="connsiteY3" fmla="*/ 181242 h 2295969"/>
              <a:gd name="connsiteX4" fmla="*/ 1565186 w 1590823"/>
              <a:gd name="connsiteY4" fmla="*/ 236789 h 229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823" h="2295969">
                <a:moveTo>
                  <a:pt x="1590823" y="2039951"/>
                </a:moveTo>
                <a:cubicBezTo>
                  <a:pt x="1323767" y="2170274"/>
                  <a:pt x="1021578" y="2295969"/>
                  <a:pt x="761881" y="2176684"/>
                </a:cubicBezTo>
                <a:cubicBezTo>
                  <a:pt x="502184" y="2057399"/>
                  <a:pt x="65280" y="1656815"/>
                  <a:pt x="32640" y="1324241"/>
                </a:cubicBezTo>
                <a:cubicBezTo>
                  <a:pt x="0" y="991667"/>
                  <a:pt x="310616" y="362484"/>
                  <a:pt x="566040" y="181242"/>
                </a:cubicBezTo>
                <a:cubicBezTo>
                  <a:pt x="821464" y="0"/>
                  <a:pt x="1240445" y="11749"/>
                  <a:pt x="1565186" y="236789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73353" y="54864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06753" y="54968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743200" y="1219200"/>
            <a:ext cx="207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1. Allocate registers:</a:t>
            </a:r>
          </a:p>
          <a:p>
            <a:pPr marL="342900" indent="-342900"/>
            <a:r>
              <a:rPr lang="en-US" dirty="0" smtClean="0">
                <a:latin typeface="Consolas" pitchFamily="49" charset="0"/>
                <a:cs typeface="Consolas" pitchFamily="49" charset="0"/>
              </a:rPr>
              <a:t>x: R0, y: R1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743200" y="2305883"/>
            <a:ext cx="290656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BBL0:	CMOVE(3, R0)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CMOVE(10, R1)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BR(BBL1)</a:t>
            </a:r>
          </a:p>
          <a:p>
            <a:pPr marL="342900" indent="-342900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BBL1:	CMPLT(R1, R0, R2)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BT(R2, BBL2)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BR(BBL3)</a:t>
            </a:r>
          </a:p>
          <a:p>
            <a:pPr marL="342900" indent="-342900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BBL2: 	SUB(R0, R1, R0)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BR(BBL4)</a:t>
            </a:r>
          </a:p>
          <a:p>
            <a:pPr marL="342900" indent="-342900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BBL3:	SUB(R1, R0, R1)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BR(BBL4)</a:t>
            </a:r>
          </a:p>
          <a:p>
            <a:pPr marL="342900" indent="-342900"/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BBL4:	CMPEQ(R1, R0, R2)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BT(R2, end)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BR(BBL1)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end: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5496" y="20690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55496" y="36692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74496" y="40386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286000" y="40386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209800" y="51170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924883"/>
            <a:ext cx="28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2. Produce each basic block: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84814" y="1219200"/>
            <a:ext cx="2562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 smtClean="0">
                <a:latin typeface="+mn-lt"/>
              </a:rPr>
              <a:t>3. Lay out BBs, removing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superfluous branches: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43600" y="2305883"/>
            <a:ext cx="2906565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BBL0:	CMOVE(3, R0)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CMOVE(10, R1)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BBL1:	CMPLT(R1, R0, R2)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BT(R2, BBL2)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BBL3:	SUB(R1, R0, R1)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BR(BBL4)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BBL2: 	SUB(R0, R1, R0)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BBL4:	CMPEQ(R1, R0, R2)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BF(R2, BBL1)</a:t>
            </a:r>
          </a:p>
          <a:p>
            <a:pPr marL="342900" indent="-342900"/>
            <a:r>
              <a:rPr lang="en-US" sz="1500" dirty="0" smtClean="0">
                <a:latin typeface="Consolas" pitchFamily="49" charset="0"/>
                <a:cs typeface="Consolas" pitchFamily="49" charset="0"/>
              </a:rPr>
              <a:t>end: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73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Modern Compilers</a:t>
            </a:r>
            <a:endParaRPr lang="en-US" dirty="0"/>
          </a:p>
        </p:txBody>
      </p:sp>
      <p:cxnSp>
        <p:nvCxnSpPr>
          <p:cNvPr id="9" name="Straight Arrow Connector 8"/>
          <p:cNvCxnSpPr>
            <a:stCxn id="14" idx="2"/>
            <a:endCxn id="15" idx="0"/>
          </p:cNvCxnSpPr>
          <p:nvPr/>
        </p:nvCxnSpPr>
        <p:spPr>
          <a:xfrm>
            <a:off x="4953000" y="2032968"/>
            <a:ext cx="0" cy="348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4" idx="0"/>
          </p:cNvCxnSpPr>
          <p:nvPr/>
        </p:nvCxnSpPr>
        <p:spPr>
          <a:xfrm>
            <a:off x="4953000" y="12383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4404" y="114300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Source code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0" y="1543110"/>
            <a:ext cx="2133600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Lexical analysis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886200" y="2381310"/>
            <a:ext cx="2133600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Syntactic analysis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886200" y="3186852"/>
            <a:ext cx="2133600" cy="48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analysis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4003281"/>
            <a:ext cx="2133600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IR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886200" y="474351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Optimize IR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886200" y="550551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ASM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15" idx="2"/>
            <a:endCxn id="16" idx="0"/>
          </p:cNvCxnSpPr>
          <p:nvPr/>
        </p:nvCxnSpPr>
        <p:spPr>
          <a:xfrm>
            <a:off x="4953000" y="2871168"/>
            <a:ext cx="0" cy="315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7" idx="0"/>
          </p:cNvCxnSpPr>
          <p:nvPr/>
        </p:nvCxnSpPr>
        <p:spPr>
          <a:xfrm>
            <a:off x="4953000" y="3676710"/>
            <a:ext cx="0" cy="3265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8" idx="0"/>
          </p:cNvCxnSpPr>
          <p:nvPr/>
        </p:nvCxnSpPr>
        <p:spPr>
          <a:xfrm>
            <a:off x="4953000" y="44387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9" idx="0"/>
          </p:cNvCxnSpPr>
          <p:nvPr/>
        </p:nvCxnSpPr>
        <p:spPr>
          <a:xfrm>
            <a:off x="4953000" y="52007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31387" y="1981200"/>
            <a:ext cx="90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Tokens</a:t>
            </a:r>
            <a:endParaRPr lang="en-US" sz="20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67647" y="28194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Syntax tree</a:t>
            </a:r>
            <a:endParaRPr lang="en-US" sz="2000" dirty="0">
              <a:latin typeface="+mn-l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953000" y="5962710"/>
            <a:ext cx="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67647" y="3638490"/>
            <a:ext cx="290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Type-checked syntax tree</a:t>
            </a:r>
            <a:endParaRPr lang="en-US" sz="20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50014" y="4400490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IR</a:t>
            </a:r>
            <a:endParaRPr lang="en-US" sz="20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43684" y="5162490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IR (optimized)</a:t>
            </a:r>
            <a:endParaRPr lang="en-US" sz="2000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9468" y="5791200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High-quality assembly</a:t>
            </a:r>
          </a:p>
          <a:p>
            <a:r>
              <a:rPr lang="en-US" sz="2000" dirty="0" smtClean="0">
                <a:latin typeface="+mn-lt"/>
              </a:rPr>
              <a:t>(often &gt; hand-coded!)</a:t>
            </a:r>
            <a:endParaRPr lang="en-US" sz="2000" dirty="0">
              <a:latin typeface="+mn-lt"/>
            </a:endParaRPr>
          </a:p>
        </p:txBody>
      </p:sp>
      <p:sp>
        <p:nvSpPr>
          <p:cNvPr id="43" name="AutoShape 8"/>
          <p:cNvSpPr>
            <a:spLocks/>
          </p:cNvSpPr>
          <p:nvPr/>
        </p:nvSpPr>
        <p:spPr bwMode="auto">
          <a:xfrm>
            <a:off x="3505200" y="1524000"/>
            <a:ext cx="304800" cy="2971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505200" y="4724400"/>
            <a:ext cx="304800" cy="1295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6448" y="2362200"/>
            <a:ext cx="3416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latin typeface="+mn-lt"/>
              </a:rPr>
              <a:t>Frontend (analysis)</a:t>
            </a:r>
          </a:p>
          <a:p>
            <a:pPr algn="r"/>
            <a:r>
              <a:rPr lang="en-US" sz="2000" dirty="0" smtClean="0">
                <a:latin typeface="+mn-lt"/>
              </a:rPr>
              <a:t>Produces IR if correct program</a:t>
            </a:r>
          </a:p>
          <a:p>
            <a:pPr algn="r"/>
            <a:r>
              <a:rPr lang="en-US" sz="2000" dirty="0" smtClean="0">
                <a:latin typeface="+mn-lt"/>
              </a:rPr>
              <a:t>Produces meaningful errors</a:t>
            </a:r>
          </a:p>
          <a:p>
            <a:pPr algn="r"/>
            <a:endParaRPr lang="en-US" sz="20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325" y="4775537"/>
            <a:ext cx="3116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+mn-lt"/>
              </a:rPr>
              <a:t>Backend (synthesis)</a:t>
            </a:r>
          </a:p>
          <a:p>
            <a:pPr algn="r"/>
            <a:r>
              <a:rPr lang="en-US" sz="2000" dirty="0" smtClean="0">
                <a:latin typeface="+mn-lt"/>
              </a:rPr>
              <a:t>Produces optimized program</a:t>
            </a:r>
          </a:p>
          <a:p>
            <a:pPr algn="r"/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6626225" y="3914774"/>
            <a:ext cx="2290763" cy="307975"/>
            <a:chOff x="4247" y="2682"/>
            <a:chExt cx="1443" cy="194"/>
          </a:xfrm>
        </p:grpSpPr>
        <p:sp>
          <p:nvSpPr>
            <p:cNvPr id="12370" name="Text Box 97"/>
            <p:cNvSpPr txBox="1">
              <a:spLocks noChangeArrowheads="1"/>
            </p:cNvSpPr>
            <p:nvPr/>
          </p:nvSpPr>
          <p:spPr bwMode="auto">
            <a:xfrm>
              <a:off x="4247" y="2682"/>
              <a:ext cx="6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 u="sng" dirty="0">
                  <a:latin typeface="+mn-lt"/>
                </a:rPr>
                <a:t>Structure</a:t>
              </a:r>
            </a:p>
          </p:txBody>
        </p:sp>
        <p:sp>
          <p:nvSpPr>
            <p:cNvPr id="12371" name="Text Box 98"/>
            <p:cNvSpPr txBox="1">
              <a:spLocks noChangeArrowheads="1"/>
            </p:cNvSpPr>
            <p:nvPr/>
          </p:nvSpPr>
          <p:spPr bwMode="auto">
            <a:xfrm>
              <a:off x="5071" y="2682"/>
              <a:ext cx="61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400" b="1" u="sng">
                  <a:latin typeface="+mn-lt"/>
                </a:rPr>
                <a:t>Language</a:t>
              </a: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4143375" y="4337050"/>
            <a:ext cx="4979988" cy="1128713"/>
            <a:chOff x="2581" y="2948"/>
            <a:chExt cx="3137" cy="711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4162" y="3226"/>
              <a:ext cx="725" cy="160"/>
              <a:chOff x="3888" y="2363"/>
              <a:chExt cx="725" cy="160"/>
            </a:xfrm>
          </p:grpSpPr>
          <p:sp>
            <p:nvSpPr>
              <p:cNvPr id="12366" name="Rectangle 55"/>
              <p:cNvSpPr>
                <a:spLocks noChangeArrowheads="1"/>
              </p:cNvSpPr>
              <p:nvPr/>
            </p:nvSpPr>
            <p:spPr bwMode="auto">
              <a:xfrm>
                <a:off x="3931" y="2371"/>
                <a:ext cx="624" cy="14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7" name="Text Box 56"/>
              <p:cNvSpPr txBox="1">
                <a:spLocks noChangeArrowheads="1"/>
              </p:cNvSpPr>
              <p:nvPr/>
            </p:nvSpPr>
            <p:spPr bwMode="auto">
              <a:xfrm>
                <a:off x="3888" y="2363"/>
                <a:ext cx="725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 algn="ctr">
                  <a:lnSpc>
                    <a:spcPct val="70000"/>
                  </a:lnSpc>
                </a:pPr>
                <a:r>
                  <a:rPr lang="en-US" sz="1400" b="1" dirty="0" err="1" smtClean="0">
                    <a:latin typeface="+mn-lt"/>
                  </a:rPr>
                  <a:t>SciPy</a:t>
                </a:r>
                <a:endParaRPr lang="en-US" sz="1400" b="1" dirty="0">
                  <a:latin typeface="+mn-lt"/>
                </a:endParaRPr>
              </a:p>
            </p:txBody>
          </p:sp>
        </p:grp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4119" y="3086"/>
              <a:ext cx="1599" cy="194"/>
              <a:chOff x="3845" y="2511"/>
              <a:chExt cx="1599" cy="194"/>
            </a:xfrm>
          </p:grpSpPr>
          <p:sp>
            <p:nvSpPr>
              <p:cNvPr id="12364" name="Line 58"/>
              <p:cNvSpPr>
                <a:spLocks noChangeShapeType="1"/>
              </p:cNvSpPr>
              <p:nvPr/>
            </p:nvSpPr>
            <p:spPr bwMode="auto">
              <a:xfrm>
                <a:off x="3845" y="260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65" name="Text Box 59"/>
              <p:cNvSpPr txBox="1">
                <a:spLocks noChangeArrowheads="1"/>
              </p:cNvSpPr>
              <p:nvPr/>
            </p:nvSpPr>
            <p:spPr bwMode="auto">
              <a:xfrm>
                <a:off x="4704" y="2511"/>
                <a:ext cx="7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>
                    <a:latin typeface="+mn-lt"/>
                  </a:rPr>
                  <a:t>Applic</a:t>
                </a:r>
                <a:r>
                  <a:rPr lang="en-US" sz="1400" b="1" dirty="0">
                    <a:latin typeface="+mn-lt"/>
                  </a:rPr>
                  <a:t> Lang</a:t>
                </a:r>
              </a:p>
            </p:txBody>
          </p:sp>
        </p:grp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2581" y="2948"/>
              <a:ext cx="1248" cy="711"/>
              <a:chOff x="2581" y="2948"/>
              <a:chExt cx="1248" cy="711"/>
            </a:xfrm>
          </p:grpSpPr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2773" y="2948"/>
                <a:ext cx="1056" cy="711"/>
                <a:chOff x="2928" y="1593"/>
                <a:chExt cx="1056" cy="711"/>
              </a:xfrm>
            </p:grpSpPr>
            <p:sp>
              <p:nvSpPr>
                <p:cNvPr id="12358" name="Rectangle 64"/>
                <p:cNvSpPr>
                  <a:spLocks noChangeArrowheads="1"/>
                </p:cNvSpPr>
                <p:nvPr/>
              </p:nvSpPr>
              <p:spPr bwMode="auto">
                <a:xfrm>
                  <a:off x="2928" y="1632"/>
                  <a:ext cx="1056" cy="67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" name="Group 65"/>
                <p:cNvGrpSpPr>
                  <a:grpSpLocks/>
                </p:cNvGrpSpPr>
                <p:nvPr/>
              </p:nvGrpSpPr>
              <p:grpSpPr bwMode="auto">
                <a:xfrm>
                  <a:off x="3024" y="1781"/>
                  <a:ext cx="319" cy="289"/>
                  <a:chOff x="3024" y="1781"/>
                  <a:chExt cx="319" cy="289"/>
                </a:xfrm>
              </p:grpSpPr>
              <p:sp>
                <p:nvSpPr>
                  <p:cNvPr id="1236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1806"/>
                    <a:ext cx="175" cy="235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6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252" y="1928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63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1781"/>
                    <a:ext cx="237" cy="28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800" b="1"/>
                      <a:t>(())()</a:t>
                    </a:r>
                  </a:p>
                  <a:p>
                    <a:pPr algn="l"/>
                    <a:r>
                      <a:rPr lang="en-US" sz="800" b="1"/>
                      <a:t>(()())</a:t>
                    </a:r>
                  </a:p>
                  <a:p>
                    <a:pPr algn="l"/>
                    <a:r>
                      <a:rPr lang="en-US" sz="800" b="1"/>
                      <a:t>(())()</a:t>
                    </a:r>
                  </a:p>
                </p:txBody>
              </p:sp>
            </p:grpSp>
            <p:sp>
              <p:nvSpPr>
                <p:cNvPr id="1236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021" y="1593"/>
                  <a:ext cx="897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800" b="1" dirty="0" smtClean="0">
                      <a:latin typeface="+mn-lt"/>
                    </a:rPr>
                    <a:t>Application</a:t>
                  </a:r>
                  <a:endParaRPr lang="en-US" sz="1800" b="1" dirty="0">
                    <a:latin typeface="+mn-lt"/>
                  </a:endParaRPr>
                </a:p>
              </p:txBody>
            </p:sp>
          </p:grpSp>
          <p:sp>
            <p:nvSpPr>
              <p:cNvPr id="12357" name="Line 86"/>
              <p:cNvSpPr>
                <a:spLocks noChangeShapeType="1"/>
              </p:cNvSpPr>
              <p:nvPr/>
            </p:nvSpPr>
            <p:spPr bwMode="auto">
              <a:xfrm flipH="1" flipV="1">
                <a:off x="2581" y="347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1331913" y="1704975"/>
            <a:ext cx="7507288" cy="1814513"/>
            <a:chOff x="810" y="1290"/>
            <a:chExt cx="4729" cy="1143"/>
          </a:xfrm>
        </p:grpSpPr>
        <p:sp>
          <p:nvSpPr>
            <p:cNvPr id="12350" name="Rectangle 18"/>
            <p:cNvSpPr>
              <a:spLocks noChangeArrowheads="1"/>
            </p:cNvSpPr>
            <p:nvPr/>
          </p:nvSpPr>
          <p:spPr bwMode="auto">
            <a:xfrm>
              <a:off x="810" y="1290"/>
              <a:ext cx="1584" cy="11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12351" name="Rectangle 19"/>
            <p:cNvSpPr>
              <a:spLocks noChangeArrowheads="1"/>
            </p:cNvSpPr>
            <p:nvPr/>
          </p:nvSpPr>
          <p:spPr bwMode="auto">
            <a:xfrm>
              <a:off x="1948" y="1293"/>
              <a:ext cx="44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91440">
              <a:spAutoFit/>
            </a:bodyPr>
            <a:lstStyle/>
            <a:p>
              <a:pPr algn="l"/>
              <a:r>
                <a:rPr lang="en-US" sz="3200" b="1" dirty="0">
                  <a:latin typeface="+mn-lt"/>
                </a:rPr>
                <a:t>M</a:t>
              </a:r>
              <a:r>
                <a:rPr lang="en-US" sz="3200" b="1" baseline="-25000" dirty="0">
                  <a:latin typeface="+mn-lt"/>
                </a:rPr>
                <a:t>2</a:t>
              </a:r>
            </a:p>
          </p:txBody>
        </p:sp>
        <p:sp>
          <p:nvSpPr>
            <p:cNvPr id="12352" name="Text Box 24"/>
            <p:cNvSpPr txBox="1">
              <a:spLocks noChangeArrowheads="1"/>
            </p:cNvSpPr>
            <p:nvPr/>
          </p:nvSpPr>
          <p:spPr bwMode="auto">
            <a:xfrm>
              <a:off x="2803" y="2202"/>
              <a:ext cx="2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Result: a </a:t>
              </a:r>
              <a:r>
                <a:rPr lang="en-US" altLang="en-US" sz="1800" dirty="0">
                  <a:latin typeface="+mj-lt"/>
                </a:rPr>
                <a:t>“</a:t>
              </a:r>
              <a:r>
                <a:rPr lang="en-US" altLang="ja-JP" sz="1800" dirty="0">
                  <a:latin typeface="+mj-lt"/>
                </a:rPr>
                <a:t>virtual” M</a:t>
              </a:r>
              <a:r>
                <a:rPr lang="en-US" altLang="ja-JP" sz="1800" baseline="-25000" dirty="0">
                  <a:latin typeface="+mj-lt"/>
                </a:rPr>
                <a:t>2 </a:t>
              </a:r>
              <a:endParaRPr lang="en-US" sz="1800" baseline="-25000" dirty="0">
                <a:latin typeface="+mj-lt"/>
              </a:endParaRPr>
            </a:p>
          </p:txBody>
        </p:sp>
      </p:grp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Interpretation</a:t>
            </a:r>
          </a:p>
        </p:txBody>
      </p:sp>
      <p:sp>
        <p:nvSpPr>
          <p:cNvPr id="12293" name="Text Box 21"/>
          <p:cNvSpPr txBox="1">
            <a:spLocks noChangeArrowheads="1"/>
          </p:cNvSpPr>
          <p:nvPr/>
        </p:nvSpPr>
        <p:spPr bwMode="auto">
          <a:xfrm>
            <a:off x="4389438" y="1249363"/>
            <a:ext cx="31021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b="1" dirty="0" smtClean="0">
                <a:latin typeface="+mj-lt"/>
              </a:rPr>
              <a:t>Model </a:t>
            </a:r>
            <a:r>
              <a:rPr lang="en-US" altLang="ja-JP" b="1" dirty="0">
                <a:latin typeface="+mj-lt"/>
              </a:rPr>
              <a:t>of </a:t>
            </a:r>
            <a:r>
              <a:rPr lang="en-US" altLang="ja-JP" b="1" i="1" dirty="0">
                <a:latin typeface="+mj-lt"/>
              </a:rPr>
              <a:t>Interpretation:</a:t>
            </a:r>
            <a:endParaRPr lang="en-US" b="1" i="1" dirty="0">
              <a:latin typeface="+mj-lt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722313" y="1704975"/>
            <a:ext cx="7883525" cy="1447800"/>
            <a:chOff x="426" y="1290"/>
            <a:chExt cx="4966" cy="912"/>
          </a:xfrm>
        </p:grpSpPr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426" y="1722"/>
              <a:ext cx="2112" cy="480"/>
              <a:chOff x="1152" y="1392"/>
              <a:chExt cx="2112" cy="480"/>
            </a:xfrm>
          </p:grpSpPr>
          <p:grpSp>
            <p:nvGrpSpPr>
              <p:cNvPr id="12" name="Group 6"/>
              <p:cNvGrpSpPr>
                <a:grpSpLocks/>
              </p:cNvGrpSpPr>
              <p:nvPr/>
            </p:nvGrpSpPr>
            <p:grpSpPr bwMode="auto">
              <a:xfrm>
                <a:off x="2208" y="1392"/>
                <a:ext cx="536" cy="480"/>
                <a:chOff x="2112" y="1152"/>
                <a:chExt cx="536" cy="480"/>
              </a:xfrm>
            </p:grpSpPr>
            <p:sp>
              <p:nvSpPr>
                <p:cNvPr id="12348" name="Rectangle 3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28" cy="48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08" y="1192"/>
                  <a:ext cx="440" cy="3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3200" b="1" dirty="0">
                      <a:latin typeface="+mn-lt"/>
                    </a:rPr>
                    <a:t>M</a:t>
                  </a:r>
                  <a:r>
                    <a:rPr lang="en-US" sz="3200" b="1" baseline="-25000" dirty="0">
                      <a:latin typeface="+mn-lt"/>
                    </a:rPr>
                    <a:t>1</a:t>
                  </a:r>
                  <a:endParaRPr lang="en-US" sz="3200" b="1" dirty="0">
                    <a:latin typeface="+mn-lt"/>
                  </a:endParaRPr>
                </a:p>
              </p:txBody>
            </p:sp>
          </p:grpSp>
          <p:sp>
            <p:nvSpPr>
              <p:cNvPr id="12345" name="Line 7"/>
              <p:cNvSpPr>
                <a:spLocks noChangeShapeType="1"/>
              </p:cNvSpPr>
              <p:nvPr/>
            </p:nvSpPr>
            <p:spPr bwMode="auto">
              <a:xfrm>
                <a:off x="1968" y="14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6" name="Line 8"/>
              <p:cNvSpPr>
                <a:spLocks noChangeShapeType="1"/>
              </p:cNvSpPr>
              <p:nvPr/>
            </p:nvSpPr>
            <p:spPr bwMode="auto">
              <a:xfrm>
                <a:off x="1152" y="1794"/>
                <a:ext cx="1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7" name="Line 16"/>
              <p:cNvSpPr>
                <a:spLocks noChangeShapeType="1"/>
              </p:cNvSpPr>
              <p:nvPr/>
            </p:nvSpPr>
            <p:spPr bwMode="auto">
              <a:xfrm>
                <a:off x="2736" y="165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43" name="Text Box 22"/>
            <p:cNvSpPr txBox="1">
              <a:spLocks noChangeArrowheads="1"/>
            </p:cNvSpPr>
            <p:nvPr/>
          </p:nvSpPr>
          <p:spPr bwMode="auto">
            <a:xfrm>
              <a:off x="2803" y="1290"/>
              <a:ext cx="25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Start with some hard-to-program </a:t>
              </a:r>
              <a:r>
                <a:rPr lang="en-US" sz="1800" dirty="0" smtClean="0">
                  <a:latin typeface="+mj-lt"/>
                </a:rPr>
                <a:t>machine</a:t>
              </a:r>
              <a:r>
                <a:rPr lang="en-US" sz="1800" dirty="0">
                  <a:latin typeface="+mj-lt"/>
                </a:rPr>
                <a:t>, say M</a:t>
              </a:r>
              <a:r>
                <a:rPr lang="en-US" sz="1800" baseline="-25000" dirty="0">
                  <a:latin typeface="+mj-lt"/>
                </a:rPr>
                <a:t>1</a:t>
              </a: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1362076" y="2117725"/>
            <a:ext cx="7477125" cy="1090613"/>
            <a:chOff x="829" y="1550"/>
            <a:chExt cx="4710" cy="687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829" y="1550"/>
              <a:ext cx="582" cy="432"/>
              <a:chOff x="1555" y="2496"/>
              <a:chExt cx="582" cy="432"/>
            </a:xfrm>
          </p:grpSpPr>
          <p:sp>
            <p:nvSpPr>
              <p:cNvPr id="12337" name="Rectangle 10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8" name="Text Box 11"/>
              <p:cNvSpPr txBox="1">
                <a:spLocks noChangeArrowheads="1"/>
              </p:cNvSpPr>
              <p:nvPr/>
            </p:nvSpPr>
            <p:spPr bwMode="auto">
              <a:xfrm>
                <a:off x="1555" y="2504"/>
                <a:ext cx="58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smtClean="0">
                    <a:latin typeface="+mn-lt"/>
                  </a:rPr>
                  <a:t>Program</a:t>
                </a:r>
                <a:endParaRPr lang="en-US" sz="1400" b="1" dirty="0">
                  <a:latin typeface="+mn-lt"/>
                </a:endParaRPr>
              </a:p>
            </p:txBody>
          </p:sp>
          <p:sp>
            <p:nvSpPr>
              <p:cNvPr id="12339" name="Line 12"/>
              <p:cNvSpPr>
                <a:spLocks noChangeShapeType="1"/>
              </p:cNvSpPr>
              <p:nvPr/>
            </p:nvSpPr>
            <p:spPr bwMode="auto">
              <a:xfrm>
                <a:off x="1732" y="26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0" name="Line 13"/>
              <p:cNvSpPr>
                <a:spLocks noChangeShapeType="1"/>
              </p:cNvSpPr>
              <p:nvPr/>
            </p:nvSpPr>
            <p:spPr bwMode="auto">
              <a:xfrm>
                <a:off x="1732" y="27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41" name="Line 14"/>
              <p:cNvSpPr>
                <a:spLocks noChangeShapeType="1"/>
              </p:cNvSpPr>
              <p:nvPr/>
            </p:nvSpPr>
            <p:spPr bwMode="auto">
              <a:xfrm>
                <a:off x="17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36" name="Text Box 23"/>
            <p:cNvSpPr txBox="1">
              <a:spLocks noChangeArrowheads="1"/>
            </p:cNvSpPr>
            <p:nvPr/>
          </p:nvSpPr>
          <p:spPr bwMode="auto">
            <a:xfrm>
              <a:off x="2803" y="1655"/>
              <a:ext cx="273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Write a single program for M</a:t>
              </a:r>
              <a:r>
                <a:rPr lang="en-US" sz="1800" baseline="-25000" dirty="0">
                  <a:latin typeface="+mj-lt"/>
                </a:rPr>
                <a:t>1 </a:t>
              </a:r>
              <a:r>
                <a:rPr lang="en-US" sz="1800" dirty="0" smtClean="0">
                  <a:latin typeface="+mj-lt"/>
                </a:rPr>
                <a:t>that mimics </a:t>
              </a:r>
              <a:r>
                <a:rPr lang="en-US" sz="1800" dirty="0">
                  <a:latin typeface="+mj-lt"/>
                </a:rPr>
                <a:t>the behavior of some easier machine, </a:t>
              </a:r>
              <a:r>
                <a:rPr lang="en-US" sz="1800" dirty="0" smtClean="0">
                  <a:latin typeface="+mj-lt"/>
                </a:rPr>
                <a:t>M</a:t>
              </a:r>
              <a:r>
                <a:rPr lang="en-US" sz="1800" baseline="-25000" dirty="0" smtClean="0">
                  <a:latin typeface="+mj-lt"/>
                </a:rPr>
                <a:t>2 </a:t>
              </a:r>
              <a:endParaRPr lang="en-US" sz="1800" baseline="-25000" dirty="0">
                <a:latin typeface="+mj-lt"/>
              </a:endParaRPr>
            </a:p>
          </p:txBody>
        </p:sp>
      </p:grpSp>
      <p:sp>
        <p:nvSpPr>
          <p:cNvPr id="696348" name="Text Box 28"/>
          <p:cNvSpPr txBox="1">
            <a:spLocks noChangeArrowheads="1"/>
          </p:cNvSpPr>
          <p:nvPr/>
        </p:nvSpPr>
        <p:spPr bwMode="auto">
          <a:xfrm>
            <a:off x="534988" y="3681413"/>
            <a:ext cx="3140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ja-JP" b="1" dirty="0" smtClean="0">
                <a:latin typeface="+mj-lt"/>
              </a:rPr>
              <a:t>Layers </a:t>
            </a:r>
            <a:r>
              <a:rPr lang="en-US" altLang="ja-JP" b="1" dirty="0">
                <a:latin typeface="+mj-lt"/>
              </a:rPr>
              <a:t>of interpretation:</a:t>
            </a:r>
            <a:endParaRPr lang="en-US" b="1" dirty="0">
              <a:latin typeface="+mj-lt"/>
            </a:endParaRPr>
          </a:p>
        </p:txBody>
      </p:sp>
      <p:sp>
        <p:nvSpPr>
          <p:cNvPr id="696361" name="Text Box 41"/>
          <p:cNvSpPr txBox="1">
            <a:spLocks noChangeArrowheads="1"/>
          </p:cNvSpPr>
          <p:nvPr/>
        </p:nvSpPr>
        <p:spPr bwMode="auto">
          <a:xfrm>
            <a:off x="660400" y="4065588"/>
            <a:ext cx="34147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800" dirty="0">
                <a:latin typeface="+mj-lt"/>
              </a:rPr>
              <a:t>Often we use several layers of interpretation to achieve desired behavior, </a:t>
            </a:r>
            <a:r>
              <a:rPr lang="en-US" sz="1800" dirty="0" smtClean="0">
                <a:latin typeface="+mj-lt"/>
              </a:rPr>
              <a:t>e.g.:</a:t>
            </a:r>
            <a:endParaRPr lang="en-US" sz="1800" baseline="-25000" dirty="0">
              <a:latin typeface="+mj-lt"/>
            </a:endParaRPr>
          </a:p>
        </p:txBody>
      </p: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6797675" y="4313238"/>
            <a:ext cx="838200" cy="292100"/>
            <a:chOff x="4800" y="3324"/>
            <a:chExt cx="528" cy="184"/>
          </a:xfrm>
        </p:grpSpPr>
        <p:sp>
          <p:nvSpPr>
            <p:cNvPr id="12333" name="AutoShape 61"/>
            <p:cNvSpPr>
              <a:spLocks noChangeArrowheads="1"/>
            </p:cNvSpPr>
            <p:nvPr/>
          </p:nvSpPr>
          <p:spPr bwMode="auto">
            <a:xfrm>
              <a:off x="4800" y="3324"/>
              <a:ext cx="528" cy="184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34" name="Text Box 62"/>
            <p:cNvSpPr txBox="1">
              <a:spLocks noChangeArrowheads="1"/>
            </p:cNvSpPr>
            <p:nvPr/>
          </p:nvSpPr>
          <p:spPr bwMode="auto">
            <a:xfrm>
              <a:off x="4944" y="3340"/>
              <a:ext cx="29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000" b="1" dirty="0" smtClean="0">
                  <a:latin typeface="+mn-lt"/>
                </a:rPr>
                <a:t>Data</a:t>
              </a:r>
              <a:endParaRPr lang="en-US" sz="1000" b="1" dirty="0">
                <a:latin typeface="+mn-lt"/>
              </a:endParaRPr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5114926" y="4654553"/>
            <a:ext cx="3608388" cy="833438"/>
            <a:chOff x="3193" y="3148"/>
            <a:chExt cx="2273" cy="525"/>
          </a:xfrm>
        </p:grpSpPr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162" y="3522"/>
              <a:ext cx="816" cy="151"/>
              <a:chOff x="3888" y="2678"/>
              <a:chExt cx="816" cy="151"/>
            </a:xfrm>
          </p:grpSpPr>
          <p:sp>
            <p:nvSpPr>
              <p:cNvPr id="12331" name="Rectangle 49"/>
              <p:cNvSpPr>
                <a:spLocks noChangeArrowheads="1"/>
              </p:cNvSpPr>
              <p:nvPr/>
            </p:nvSpPr>
            <p:spPr bwMode="auto">
              <a:xfrm>
                <a:off x="3936" y="2678"/>
                <a:ext cx="624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2" name="Text Box 50"/>
              <p:cNvSpPr txBox="1">
                <a:spLocks noChangeArrowheads="1"/>
              </p:cNvSpPr>
              <p:nvPr/>
            </p:nvSpPr>
            <p:spPr bwMode="auto">
              <a:xfrm>
                <a:off x="3888" y="2684"/>
                <a:ext cx="81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 algn="l">
                  <a:lnSpc>
                    <a:spcPct val="70000"/>
                  </a:lnSpc>
                </a:pPr>
                <a:r>
                  <a:rPr lang="en-US" sz="1200" b="1" dirty="0">
                    <a:latin typeface="+mn-lt"/>
                  </a:rPr>
                  <a:t>Python </a:t>
                </a:r>
                <a:r>
                  <a:rPr lang="en-US" sz="1200" b="1" dirty="0" err="1">
                    <a:latin typeface="+mn-lt"/>
                  </a:rPr>
                  <a:t>Interp</a:t>
                </a:r>
                <a:endParaRPr lang="en-US" sz="1200" b="1" dirty="0">
                  <a:latin typeface="+mn-lt"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114" y="3355"/>
              <a:ext cx="1352" cy="194"/>
              <a:chOff x="3845" y="2511"/>
              <a:chExt cx="1352" cy="194"/>
            </a:xfrm>
          </p:grpSpPr>
          <p:sp>
            <p:nvSpPr>
              <p:cNvPr id="12329" name="Line 52"/>
              <p:cNvSpPr>
                <a:spLocks noChangeShapeType="1"/>
              </p:cNvSpPr>
              <p:nvPr/>
            </p:nvSpPr>
            <p:spPr bwMode="auto">
              <a:xfrm>
                <a:off x="3845" y="260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0" name="Text Box 53"/>
              <p:cNvSpPr txBox="1">
                <a:spLocks noChangeArrowheads="1"/>
              </p:cNvSpPr>
              <p:nvPr/>
            </p:nvSpPr>
            <p:spPr bwMode="auto">
              <a:xfrm>
                <a:off x="4704" y="2511"/>
                <a:ext cx="49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smtClean="0">
                    <a:latin typeface="+mn-lt"/>
                  </a:rPr>
                  <a:t>Python</a:t>
                </a:r>
                <a:endParaRPr lang="en-US" sz="1400" b="1" dirty="0">
                  <a:latin typeface="+mn-lt"/>
                </a:endParaRPr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3193" y="3148"/>
              <a:ext cx="599" cy="448"/>
              <a:chOff x="3348" y="1793"/>
              <a:chExt cx="599" cy="448"/>
            </a:xfrm>
          </p:grpSpPr>
          <p:sp>
            <p:nvSpPr>
              <p:cNvPr id="12321" name="Rectangle 71"/>
              <p:cNvSpPr>
                <a:spLocks noChangeArrowheads="1"/>
              </p:cNvSpPr>
              <p:nvPr/>
            </p:nvSpPr>
            <p:spPr bwMode="auto">
              <a:xfrm>
                <a:off x="3348" y="1824"/>
                <a:ext cx="599" cy="41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0" name="Group 72"/>
              <p:cNvGrpSpPr>
                <a:grpSpLocks/>
              </p:cNvGrpSpPr>
              <p:nvPr/>
            </p:nvGrpSpPr>
            <p:grpSpPr bwMode="auto">
              <a:xfrm>
                <a:off x="3361" y="1899"/>
                <a:ext cx="163" cy="192"/>
                <a:chOff x="1536" y="2478"/>
                <a:chExt cx="432" cy="508"/>
              </a:xfrm>
            </p:grpSpPr>
            <p:sp>
              <p:nvSpPr>
                <p:cNvPr id="12324" name="Rectangle 73"/>
                <p:cNvSpPr>
                  <a:spLocks noChangeArrowheads="1"/>
                </p:cNvSpPr>
                <p:nvPr/>
              </p:nvSpPr>
              <p:spPr bwMode="auto">
                <a:xfrm>
                  <a:off x="1632" y="2496"/>
                  <a:ext cx="336" cy="43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2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536" y="2478"/>
                  <a:ext cx="307" cy="5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sz="1400" b="1"/>
                </a:p>
              </p:txBody>
            </p:sp>
            <p:sp>
              <p:nvSpPr>
                <p:cNvPr id="12326" name="Line 75"/>
                <p:cNvSpPr>
                  <a:spLocks noChangeShapeType="1"/>
                </p:cNvSpPr>
                <p:nvPr/>
              </p:nvSpPr>
              <p:spPr bwMode="auto">
                <a:xfrm>
                  <a:off x="1732" y="2669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27" name="Line 76"/>
                <p:cNvSpPr>
                  <a:spLocks noChangeShapeType="1"/>
                </p:cNvSpPr>
                <p:nvPr/>
              </p:nvSpPr>
              <p:spPr bwMode="auto">
                <a:xfrm>
                  <a:off x="1732" y="27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28" name="Line 77"/>
                <p:cNvSpPr>
                  <a:spLocks noChangeShapeType="1"/>
                </p:cNvSpPr>
                <p:nvPr/>
              </p:nvSpPr>
              <p:spPr bwMode="auto">
                <a:xfrm>
                  <a:off x="1732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323" name="Text Box 78"/>
              <p:cNvSpPr txBox="1">
                <a:spLocks noChangeArrowheads="1"/>
              </p:cNvSpPr>
              <p:nvPr/>
            </p:nvSpPr>
            <p:spPr bwMode="auto">
              <a:xfrm>
                <a:off x="3507" y="1793"/>
                <a:ext cx="43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200" b="1" dirty="0">
                    <a:latin typeface="+mn-lt"/>
                  </a:rPr>
                  <a:t>Python</a:t>
                </a:r>
              </a:p>
            </p:txBody>
          </p:sp>
        </p:grpSp>
      </p:grp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4905375" y="4914900"/>
            <a:ext cx="4029075" cy="1263650"/>
            <a:chOff x="3061" y="3316"/>
            <a:chExt cx="2538" cy="796"/>
          </a:xfrm>
        </p:grpSpPr>
        <p:grpSp>
          <p:nvGrpSpPr>
            <p:cNvPr id="22" name="Group 42"/>
            <p:cNvGrpSpPr>
              <a:grpSpLocks/>
            </p:cNvGrpSpPr>
            <p:nvPr/>
          </p:nvGrpSpPr>
          <p:grpSpPr bwMode="auto">
            <a:xfrm>
              <a:off x="4205" y="3821"/>
              <a:ext cx="672" cy="291"/>
              <a:chOff x="3936" y="2977"/>
              <a:chExt cx="672" cy="291"/>
            </a:xfrm>
          </p:grpSpPr>
          <p:sp>
            <p:nvSpPr>
              <p:cNvPr id="12316" name="Rectangle 43"/>
              <p:cNvSpPr>
                <a:spLocks noChangeArrowheads="1"/>
              </p:cNvSpPr>
              <p:nvPr/>
            </p:nvSpPr>
            <p:spPr bwMode="auto">
              <a:xfrm>
                <a:off x="3936" y="2977"/>
                <a:ext cx="624" cy="291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7" name="Text Box 44"/>
              <p:cNvSpPr txBox="1">
                <a:spLocks noChangeArrowheads="1"/>
              </p:cNvSpPr>
              <p:nvPr/>
            </p:nvSpPr>
            <p:spPr bwMode="auto">
              <a:xfrm>
                <a:off x="3936" y="3087"/>
                <a:ext cx="672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 algn="l">
                  <a:lnSpc>
                    <a:spcPct val="40000"/>
                  </a:lnSpc>
                </a:pPr>
                <a:r>
                  <a:rPr lang="en-US" sz="1400" b="1" dirty="0">
                    <a:latin typeface="+mn-lt"/>
                  </a:rPr>
                  <a:t>Hardware</a:t>
                </a:r>
              </a:p>
            </p:txBody>
          </p:sp>
        </p:grpSp>
        <p:grpSp>
          <p:nvGrpSpPr>
            <p:cNvPr id="23" name="Group 45"/>
            <p:cNvGrpSpPr>
              <a:grpSpLocks/>
            </p:cNvGrpSpPr>
            <p:nvPr/>
          </p:nvGrpSpPr>
          <p:grpSpPr bwMode="auto">
            <a:xfrm>
              <a:off x="4109" y="3629"/>
              <a:ext cx="1490" cy="194"/>
              <a:chOff x="3840" y="2785"/>
              <a:chExt cx="1490" cy="194"/>
            </a:xfrm>
          </p:grpSpPr>
          <p:sp>
            <p:nvSpPr>
              <p:cNvPr id="12314" name="Line 46"/>
              <p:cNvSpPr>
                <a:spLocks noChangeShapeType="1"/>
              </p:cNvSpPr>
              <p:nvPr/>
            </p:nvSpPr>
            <p:spPr bwMode="auto">
              <a:xfrm>
                <a:off x="3840" y="28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15" name="Text Box 47"/>
              <p:cNvSpPr txBox="1">
                <a:spLocks noChangeArrowheads="1"/>
              </p:cNvSpPr>
              <p:nvPr/>
            </p:nvSpPr>
            <p:spPr bwMode="auto">
              <a:xfrm>
                <a:off x="4699" y="2785"/>
                <a:ext cx="63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smtClean="0">
                    <a:latin typeface="+mn-lt"/>
                  </a:rPr>
                  <a:t>x86 </a:t>
                </a:r>
                <a:r>
                  <a:rPr lang="en-US" sz="1400" b="1" dirty="0" err="1">
                    <a:latin typeface="+mn-lt"/>
                  </a:rPr>
                  <a:t>Instrs</a:t>
                </a:r>
                <a:endParaRPr lang="en-US" sz="1400" b="1" dirty="0">
                  <a:latin typeface="+mn-lt"/>
                </a:endParaRPr>
              </a:p>
            </p:txBody>
          </p:sp>
        </p:grpSp>
        <p:grpSp>
          <p:nvGrpSpPr>
            <p:cNvPr id="24" name="Group 79"/>
            <p:cNvGrpSpPr>
              <a:grpSpLocks/>
            </p:cNvGrpSpPr>
            <p:nvPr/>
          </p:nvGrpSpPr>
          <p:grpSpPr bwMode="auto">
            <a:xfrm>
              <a:off x="3061" y="3316"/>
              <a:ext cx="878" cy="194"/>
              <a:chOff x="3216" y="1961"/>
              <a:chExt cx="878" cy="194"/>
            </a:xfrm>
          </p:grpSpPr>
          <p:grpSp>
            <p:nvGrpSpPr>
              <p:cNvPr id="25" name="Group 80"/>
              <p:cNvGrpSpPr>
                <a:grpSpLocks/>
              </p:cNvGrpSpPr>
              <p:nvPr/>
            </p:nvGrpSpPr>
            <p:grpSpPr bwMode="auto">
              <a:xfrm>
                <a:off x="3216" y="1971"/>
                <a:ext cx="878" cy="181"/>
                <a:chOff x="3216" y="1971"/>
                <a:chExt cx="878" cy="181"/>
              </a:xfrm>
            </p:grpSpPr>
            <p:sp>
              <p:nvSpPr>
                <p:cNvPr id="12310" name="Rectangle 81"/>
                <p:cNvSpPr>
                  <a:spLocks noChangeArrowheads="1"/>
                </p:cNvSpPr>
                <p:nvPr/>
              </p:nvSpPr>
              <p:spPr bwMode="auto">
                <a:xfrm>
                  <a:off x="3615" y="1971"/>
                  <a:ext cx="280" cy="181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11" name="Line 82"/>
                <p:cNvSpPr>
                  <a:spLocks noChangeShapeType="1"/>
                </p:cNvSpPr>
                <p:nvPr/>
              </p:nvSpPr>
              <p:spPr bwMode="auto">
                <a:xfrm>
                  <a:off x="3524" y="198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12" name="Line 83"/>
                <p:cNvSpPr>
                  <a:spLocks noChangeShapeType="1"/>
                </p:cNvSpPr>
                <p:nvPr/>
              </p:nvSpPr>
              <p:spPr bwMode="auto">
                <a:xfrm>
                  <a:off x="3216" y="2123"/>
                  <a:ext cx="40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13" name="Line 84"/>
                <p:cNvSpPr>
                  <a:spLocks noChangeShapeType="1"/>
                </p:cNvSpPr>
                <p:nvPr/>
              </p:nvSpPr>
              <p:spPr bwMode="auto">
                <a:xfrm>
                  <a:off x="3895" y="2069"/>
                  <a:ext cx="19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309" name="Text Box 85"/>
              <p:cNvSpPr txBox="1">
                <a:spLocks noChangeArrowheads="1"/>
              </p:cNvSpPr>
              <p:nvPr/>
            </p:nvSpPr>
            <p:spPr bwMode="auto">
              <a:xfrm>
                <a:off x="3615" y="1961"/>
                <a:ext cx="30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>
                    <a:latin typeface="+mn-lt"/>
                  </a:rPr>
                  <a:t>x</a:t>
                </a:r>
                <a:r>
                  <a:rPr lang="en-US" sz="1400" b="1" dirty="0" smtClean="0">
                    <a:latin typeface="+mn-lt"/>
                  </a:rPr>
                  <a:t>86</a:t>
                </a:r>
                <a:endParaRPr lang="en-US" sz="1400" b="1" dirty="0">
                  <a:latin typeface="+mn-lt"/>
                </a:endParaRPr>
              </a:p>
            </p:txBody>
          </p:sp>
        </p:grpSp>
      </p:grpSp>
      <p:sp>
        <p:nvSpPr>
          <p:cNvPr id="696411" name="Text Box 91"/>
          <p:cNvSpPr txBox="1">
            <a:spLocks noChangeArrowheads="1"/>
          </p:cNvSpPr>
          <p:nvPr/>
        </p:nvSpPr>
        <p:spPr bwMode="auto">
          <a:xfrm>
            <a:off x="660400" y="4908550"/>
            <a:ext cx="341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dirty="0">
                <a:latin typeface="+mj-lt"/>
              </a:rPr>
              <a:t>x</a:t>
            </a:r>
            <a:r>
              <a:rPr lang="en-US" sz="1800" dirty="0" smtClean="0">
                <a:latin typeface="+mj-lt"/>
              </a:rPr>
              <a:t>86 </a:t>
            </a:r>
            <a:r>
              <a:rPr lang="en-US" dirty="0" smtClean="0">
                <a:latin typeface="+mj-lt"/>
              </a:rPr>
              <a:t>CPU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running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696412" name="Text Box 92"/>
          <p:cNvSpPr txBox="1">
            <a:spLocks noChangeArrowheads="1"/>
          </p:cNvSpPr>
          <p:nvPr/>
        </p:nvSpPr>
        <p:spPr bwMode="auto">
          <a:xfrm>
            <a:off x="974725" y="5202238"/>
            <a:ext cx="3414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600" dirty="0" smtClean="0">
                <a:latin typeface="+mj-lt"/>
              </a:rPr>
              <a:t>Python, </a:t>
            </a:r>
            <a:r>
              <a:rPr lang="en-US" sz="1600" dirty="0">
                <a:latin typeface="+mj-lt"/>
              </a:rPr>
              <a:t>running</a:t>
            </a:r>
            <a:endParaRPr lang="en-US" sz="1600" baseline="-25000" dirty="0">
              <a:latin typeface="+mj-lt"/>
            </a:endParaRPr>
          </a:p>
        </p:txBody>
      </p:sp>
      <p:sp>
        <p:nvSpPr>
          <p:cNvPr id="696413" name="Text Box 93"/>
          <p:cNvSpPr txBox="1">
            <a:spLocks noChangeArrowheads="1"/>
          </p:cNvSpPr>
          <p:nvPr/>
        </p:nvSpPr>
        <p:spPr bwMode="auto">
          <a:xfrm>
            <a:off x="1185862" y="5527675"/>
            <a:ext cx="3538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400" dirty="0" err="1" smtClean="0">
                <a:latin typeface="+mj-lt"/>
              </a:rPr>
              <a:t>SciPy</a:t>
            </a:r>
            <a:r>
              <a:rPr lang="en-US" sz="1400" dirty="0" smtClean="0">
                <a:latin typeface="+mj-lt"/>
              </a:rPr>
              <a:t> application, performing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696414" name="Text Box 94"/>
          <p:cNvSpPr txBox="1">
            <a:spLocks noChangeArrowheads="1"/>
          </p:cNvSpPr>
          <p:nvPr/>
        </p:nvSpPr>
        <p:spPr bwMode="auto">
          <a:xfrm>
            <a:off x="1525588" y="5772150"/>
            <a:ext cx="25130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8275" indent="-168275" algn="l">
              <a:buFontTx/>
              <a:buChar char="•"/>
            </a:pPr>
            <a:r>
              <a:rPr lang="en-US" sz="1200" dirty="0" smtClean="0">
                <a:latin typeface="+mj-lt"/>
              </a:rPr>
              <a:t>Numerical </a:t>
            </a:r>
            <a:r>
              <a:rPr lang="en-US" sz="1200" dirty="0" err="1" smtClean="0">
                <a:latin typeface="+mj-lt"/>
              </a:rPr>
              <a:t>analysys</a:t>
            </a:r>
            <a:endParaRPr lang="en-US" sz="1200" baseline="-25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8" grpId="0" autoUpdateAnimBg="0"/>
      <p:bldP spid="696361" grpId="0" autoUpdateAnimBg="0"/>
      <p:bldP spid="696411" grpId="0" autoUpdateAnimBg="0"/>
      <p:bldP spid="696412" grpId="0" autoUpdateAnimBg="0"/>
      <p:bldP spid="696413" grpId="0" autoUpdateAnimBg="0"/>
      <p:bldP spid="6964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Compilation</a:t>
            </a:r>
          </a:p>
        </p:txBody>
      </p:sp>
      <p:sp>
        <p:nvSpPr>
          <p:cNvPr id="14338" name="Text Box 8"/>
          <p:cNvSpPr txBox="1">
            <a:spLocks noChangeArrowheads="1"/>
          </p:cNvSpPr>
          <p:nvPr/>
        </p:nvSpPr>
        <p:spPr bwMode="auto">
          <a:xfrm>
            <a:off x="438150" y="1196975"/>
            <a:ext cx="28488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+mj-lt"/>
              </a:rPr>
              <a:t>Model of </a:t>
            </a:r>
            <a:r>
              <a:rPr lang="en-US" b="1" i="1" dirty="0">
                <a:latin typeface="+mj-lt"/>
              </a:rPr>
              <a:t>Compilation: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57200" y="1676400"/>
            <a:ext cx="8420099" cy="1670049"/>
            <a:chOff x="288" y="1056"/>
            <a:chExt cx="5304" cy="1052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779" y="1628"/>
              <a:ext cx="1813" cy="480"/>
              <a:chOff x="3779" y="1628"/>
              <a:chExt cx="1813" cy="480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835" y="1628"/>
                <a:ext cx="528" cy="480"/>
                <a:chOff x="2112" y="1152"/>
                <a:chExt cx="528" cy="480"/>
              </a:xfrm>
            </p:grpSpPr>
            <p:sp>
              <p:nvSpPr>
                <p:cNvPr id="14369" name="Rectangle 12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28" cy="480"/>
                </a:xfrm>
                <a:prstGeom prst="rect">
                  <a:avLst/>
                </a:prstGeom>
                <a:solidFill>
                  <a:srgbClr val="FF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208" y="1192"/>
                  <a:ext cx="419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3200" b="1"/>
                    <a:t>M</a:t>
                  </a:r>
                  <a:r>
                    <a:rPr lang="en-US" sz="3200" b="1" baseline="-25000"/>
                    <a:t>1</a:t>
                  </a:r>
                  <a:endParaRPr lang="en-US" sz="3200" b="1"/>
                </a:p>
              </p:txBody>
            </p:sp>
          </p:grpSp>
          <p:sp>
            <p:nvSpPr>
              <p:cNvPr id="14366" name="Line 14"/>
              <p:cNvSpPr>
                <a:spLocks noChangeShapeType="1"/>
              </p:cNvSpPr>
              <p:nvPr/>
            </p:nvSpPr>
            <p:spPr bwMode="auto">
              <a:xfrm>
                <a:off x="4595" y="16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7" name="Line 15"/>
              <p:cNvSpPr>
                <a:spLocks noChangeShapeType="1"/>
              </p:cNvSpPr>
              <p:nvPr/>
            </p:nvSpPr>
            <p:spPr bwMode="auto">
              <a:xfrm>
                <a:off x="3779" y="2030"/>
                <a:ext cx="1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8" name="Line 16"/>
              <p:cNvSpPr>
                <a:spLocks noChangeShapeType="1"/>
              </p:cNvSpPr>
              <p:nvPr/>
            </p:nvSpPr>
            <p:spPr bwMode="auto">
              <a:xfrm>
                <a:off x="5363" y="1888"/>
                <a:ext cx="229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64" name="Text Box 17"/>
            <p:cNvSpPr txBox="1">
              <a:spLocks noChangeArrowheads="1"/>
            </p:cNvSpPr>
            <p:nvPr/>
          </p:nvSpPr>
          <p:spPr bwMode="auto">
            <a:xfrm>
              <a:off x="288" y="1056"/>
              <a:ext cx="2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Given some hard-to-program machine, say M</a:t>
              </a:r>
              <a:r>
                <a:rPr lang="en-US" sz="1800" baseline="-25000" dirty="0">
                  <a:latin typeface="+mj-lt"/>
                </a:rPr>
                <a:t>1</a:t>
              </a:r>
              <a:r>
                <a:rPr lang="en-US" sz="1800" dirty="0">
                  <a:latin typeface="+mj-lt"/>
                </a:rPr>
                <a:t>...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85776" y="1463675"/>
            <a:ext cx="4751388" cy="2098676"/>
            <a:chOff x="306" y="922"/>
            <a:chExt cx="2993" cy="1322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2963" y="922"/>
              <a:ext cx="336" cy="446"/>
              <a:chOff x="1632" y="2482"/>
              <a:chExt cx="336" cy="446"/>
            </a:xfrm>
          </p:grpSpPr>
          <p:sp>
            <p:nvSpPr>
              <p:cNvPr id="14358" name="Rectangle 31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9" name="Text Box 32"/>
              <p:cNvSpPr txBox="1">
                <a:spLocks noChangeArrowheads="1"/>
              </p:cNvSpPr>
              <p:nvPr/>
            </p:nvSpPr>
            <p:spPr bwMode="auto">
              <a:xfrm>
                <a:off x="1632" y="2482"/>
                <a:ext cx="24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/>
                  <a:t>P2</a:t>
                </a:r>
              </a:p>
            </p:txBody>
          </p:sp>
          <p:sp>
            <p:nvSpPr>
              <p:cNvPr id="14360" name="Line 33"/>
              <p:cNvSpPr>
                <a:spLocks noChangeShapeType="1"/>
              </p:cNvSpPr>
              <p:nvPr/>
            </p:nvSpPr>
            <p:spPr bwMode="auto">
              <a:xfrm>
                <a:off x="1732" y="26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1" name="Line 34"/>
              <p:cNvSpPr>
                <a:spLocks noChangeShapeType="1"/>
              </p:cNvSpPr>
              <p:nvPr/>
            </p:nvSpPr>
            <p:spPr bwMode="auto">
              <a:xfrm>
                <a:off x="1732" y="27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62" name="Line 35"/>
              <p:cNvSpPr>
                <a:spLocks noChangeShapeType="1"/>
              </p:cNvSpPr>
              <p:nvPr/>
            </p:nvSpPr>
            <p:spPr bwMode="auto">
              <a:xfrm>
                <a:off x="1732" y="28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57" name="Text Box 37"/>
            <p:cNvSpPr txBox="1">
              <a:spLocks noChangeArrowheads="1"/>
            </p:cNvSpPr>
            <p:nvPr/>
          </p:nvSpPr>
          <p:spPr bwMode="auto">
            <a:xfrm>
              <a:off x="306" y="1488"/>
              <a:ext cx="267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8275" indent="-168275" algn="l">
                <a:buFontTx/>
                <a:buChar char="•"/>
              </a:pPr>
              <a:r>
                <a:rPr lang="en-US" sz="1800" dirty="0">
                  <a:latin typeface="+mj-lt"/>
                </a:rPr>
                <a:t>Find some easier-to-program language L</a:t>
              </a:r>
              <a:r>
                <a:rPr lang="en-US" sz="1800" baseline="-25000" dirty="0">
                  <a:latin typeface="+mj-lt"/>
                </a:rPr>
                <a:t>2</a:t>
              </a:r>
              <a:r>
                <a:rPr lang="en-US" sz="1800" dirty="0">
                  <a:latin typeface="+mj-lt"/>
                </a:rPr>
                <a:t> (perhaps for a more complicated machine, M</a:t>
              </a:r>
              <a:r>
                <a:rPr lang="en-US" sz="1800" baseline="-25000" dirty="0">
                  <a:latin typeface="+mj-lt"/>
                </a:rPr>
                <a:t>2</a:t>
              </a:r>
              <a:r>
                <a:rPr lang="en-US" sz="1800" dirty="0">
                  <a:latin typeface="+mj-lt"/>
                </a:rPr>
                <a:t>); write programs in that language</a:t>
              </a:r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57201" y="2159000"/>
            <a:ext cx="7612062" cy="2346325"/>
            <a:chOff x="288" y="1360"/>
            <a:chExt cx="4795" cy="1478"/>
          </a:xfrm>
        </p:grpSpPr>
        <p:sp>
          <p:nvSpPr>
            <p:cNvPr id="14343" name="Line 36"/>
            <p:cNvSpPr>
              <a:spLocks noChangeShapeType="1"/>
            </p:cNvSpPr>
            <p:nvPr/>
          </p:nvSpPr>
          <p:spPr bwMode="auto">
            <a:xfrm>
              <a:off x="3190" y="1383"/>
              <a:ext cx="144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288" y="1360"/>
              <a:ext cx="4795" cy="1478"/>
              <a:chOff x="288" y="1360"/>
              <a:chExt cx="4795" cy="1478"/>
            </a:xfrm>
          </p:grpSpPr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4259" y="1445"/>
                <a:ext cx="336" cy="446"/>
                <a:chOff x="1632" y="2482"/>
                <a:chExt cx="336" cy="446"/>
              </a:xfrm>
            </p:grpSpPr>
            <p:sp>
              <p:nvSpPr>
                <p:cNvPr id="14351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2" y="2496"/>
                  <a:ext cx="336" cy="43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32" y="2482"/>
                  <a:ext cx="24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/>
                    <a:t>P1</a:t>
                  </a:r>
                </a:p>
              </p:txBody>
            </p:sp>
            <p:sp>
              <p:nvSpPr>
                <p:cNvPr id="14353" name="Line 22"/>
                <p:cNvSpPr>
                  <a:spLocks noChangeShapeType="1"/>
                </p:cNvSpPr>
                <p:nvPr/>
              </p:nvSpPr>
              <p:spPr bwMode="auto">
                <a:xfrm>
                  <a:off x="1732" y="2669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4" name="Line 23"/>
                <p:cNvSpPr>
                  <a:spLocks noChangeShapeType="1"/>
                </p:cNvSpPr>
                <p:nvPr/>
              </p:nvSpPr>
              <p:spPr bwMode="auto">
                <a:xfrm>
                  <a:off x="1732" y="27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5" name="Line 24"/>
                <p:cNvSpPr>
                  <a:spLocks noChangeShapeType="1"/>
                </p:cNvSpPr>
                <p:nvPr/>
              </p:nvSpPr>
              <p:spPr bwMode="auto">
                <a:xfrm>
                  <a:off x="1732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46" name="Line 29"/>
              <p:cNvSpPr>
                <a:spLocks noChangeShapeType="1"/>
              </p:cNvSpPr>
              <p:nvPr/>
            </p:nvSpPr>
            <p:spPr bwMode="auto">
              <a:xfrm>
                <a:off x="3971" y="159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3299" y="1360"/>
                <a:ext cx="768" cy="462"/>
                <a:chOff x="816" y="2082"/>
                <a:chExt cx="768" cy="462"/>
              </a:xfrm>
            </p:grpSpPr>
            <p:sp>
              <p:nvSpPr>
                <p:cNvPr id="14349" name="Oval 26"/>
                <p:cNvSpPr>
                  <a:spLocks noChangeArrowheads="1"/>
                </p:cNvSpPr>
                <p:nvPr/>
              </p:nvSpPr>
              <p:spPr bwMode="auto">
                <a:xfrm>
                  <a:off x="816" y="2082"/>
                  <a:ext cx="768" cy="462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0" name="Rectangle 27"/>
                <p:cNvSpPr>
                  <a:spLocks noChangeArrowheads="1"/>
                </p:cNvSpPr>
                <p:nvPr/>
              </p:nvSpPr>
              <p:spPr bwMode="auto">
                <a:xfrm>
                  <a:off x="959" y="2178"/>
                  <a:ext cx="524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55000"/>
                    </a:lnSpc>
                  </a:pPr>
                  <a:r>
                    <a:rPr lang="en-US" sz="3200" b="1"/>
                    <a:t>C</a:t>
                  </a:r>
                  <a:r>
                    <a:rPr lang="en-US" sz="3200" b="1" baseline="-25000"/>
                    <a:t>2-1</a:t>
                  </a:r>
                </a:p>
              </p:txBody>
            </p:sp>
          </p:grpSp>
          <p:sp>
            <p:nvSpPr>
              <p:cNvPr id="14348" name="Text Box 38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4795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68275" indent="-168275" algn="l">
                  <a:buFontTx/>
                  <a:buChar char="•"/>
                </a:pPr>
                <a:r>
                  <a:rPr lang="en-US" sz="1800" dirty="0">
                    <a:latin typeface="+mj-lt"/>
                  </a:rPr>
                  <a:t>Build a translator (compiler) that translates programs from M</a:t>
                </a:r>
                <a:r>
                  <a:rPr lang="en-US" sz="1800" baseline="-25000" dirty="0">
                    <a:latin typeface="+mj-lt"/>
                  </a:rPr>
                  <a:t>2</a:t>
                </a:r>
                <a:r>
                  <a:rPr lang="en-US" altLang="en-US" sz="1800" dirty="0">
                    <a:latin typeface="+mj-lt"/>
                  </a:rPr>
                  <a:t>’</a:t>
                </a:r>
                <a:r>
                  <a:rPr lang="en-US" altLang="ja-JP" sz="1800" dirty="0">
                    <a:latin typeface="+mj-lt"/>
                  </a:rPr>
                  <a:t>s language to M</a:t>
                </a:r>
                <a:r>
                  <a:rPr lang="en-US" altLang="ja-JP" sz="1800" baseline="-25000" dirty="0">
                    <a:latin typeface="+mj-lt"/>
                  </a:rPr>
                  <a:t>1</a:t>
                </a:r>
                <a:r>
                  <a:rPr lang="en-US" altLang="ja-JP" sz="1800" dirty="0">
                    <a:latin typeface="+mj-lt"/>
                  </a:rPr>
                  <a:t>’s language.  May run on M</a:t>
                </a:r>
                <a:r>
                  <a:rPr lang="en-US" altLang="ja-JP" sz="1800" baseline="-25000" dirty="0">
                    <a:latin typeface="+mj-lt"/>
                  </a:rPr>
                  <a:t>1</a:t>
                </a:r>
                <a:r>
                  <a:rPr lang="en-US" altLang="ja-JP" sz="1800" dirty="0">
                    <a:latin typeface="+mj-lt"/>
                  </a:rPr>
                  <a:t>, M</a:t>
                </a:r>
                <a:r>
                  <a:rPr lang="en-US" altLang="ja-JP" sz="1800" baseline="-25000" dirty="0">
                    <a:latin typeface="+mj-lt"/>
                  </a:rPr>
                  <a:t>2</a:t>
                </a:r>
                <a:r>
                  <a:rPr lang="en-US" altLang="ja-JP" sz="1800" dirty="0">
                    <a:latin typeface="+mj-lt"/>
                  </a:rPr>
                  <a:t>, or some other machine.</a:t>
                </a:r>
                <a:endParaRPr lang="en-US" sz="1800" dirty="0">
                  <a:latin typeface="+mj-lt"/>
                </a:endParaRPr>
              </a:p>
            </p:txBody>
          </p:sp>
        </p:grpSp>
      </p:grpSp>
      <p:sp>
        <p:nvSpPr>
          <p:cNvPr id="698595" name="Text Box 227"/>
          <p:cNvSpPr txBox="1">
            <a:spLocks noChangeArrowheads="1"/>
          </p:cNvSpPr>
          <p:nvPr/>
        </p:nvSpPr>
        <p:spPr bwMode="auto">
          <a:xfrm>
            <a:off x="533400" y="4648200"/>
            <a:ext cx="7543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 algn="l"/>
            <a:r>
              <a:rPr lang="en-US" sz="2000" dirty="0">
                <a:latin typeface="+mj-lt"/>
              </a:rPr>
              <a:t>Interpretation </a:t>
            </a:r>
            <a:r>
              <a:rPr lang="en-US" sz="2000" dirty="0" smtClean="0">
                <a:latin typeface="+mj-lt"/>
              </a:rPr>
              <a:t>and compilation: two ways to execute high-level languages</a:t>
            </a:r>
            <a:endParaRPr lang="en-US" sz="2000" dirty="0">
              <a:latin typeface="+mj-lt"/>
            </a:endParaRPr>
          </a:p>
          <a:p>
            <a:pPr marL="631825" lvl="1" indent="-174625" algn="l"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Both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allow changes in the source program</a:t>
            </a:r>
            <a:endParaRPr lang="en-US" sz="1800" dirty="0">
              <a:latin typeface="+mj-lt"/>
            </a:endParaRPr>
          </a:p>
          <a:p>
            <a:pPr marL="631825" lvl="1" indent="-174625" algn="l"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Both</a:t>
            </a:r>
            <a:r>
              <a:rPr lang="en-US" sz="1800" dirty="0">
                <a:latin typeface="+mj-lt"/>
              </a:rPr>
              <a:t> afford programming applications in platform (e.g., processor) independent languages</a:t>
            </a:r>
          </a:p>
          <a:p>
            <a:pPr marL="631825" lvl="1" indent="-174625" algn="l"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+mj-lt"/>
              </a:rPr>
              <a:t>Both</a:t>
            </a:r>
            <a:r>
              <a:rPr lang="en-US" sz="1800" dirty="0">
                <a:latin typeface="+mj-lt"/>
              </a:rPr>
              <a:t> are widely used in modern computer systems!</a:t>
            </a:r>
            <a:endParaRPr lang="en-US" sz="18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5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3124200"/>
            <a:ext cx="8458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2743200"/>
            <a:ext cx="8458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133600"/>
            <a:ext cx="84582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Interpretation vs Compilation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Characteristic differences: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Major choice we’ll see repeatedly: do it at compile time or at run time?</a:t>
            </a:r>
          </a:p>
          <a:p>
            <a:pPr lvl="1"/>
            <a:r>
              <a:rPr lang="en-US" dirty="0" smtClean="0"/>
              <a:t>Which is faster?</a:t>
            </a:r>
          </a:p>
          <a:p>
            <a:pPr lvl="1"/>
            <a:r>
              <a:rPr lang="en-US" dirty="0" smtClean="0"/>
              <a:t>Which is more general?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505200"/>
            <a:ext cx="8458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0899" name="Group 3"/>
          <p:cNvGraphicFramePr>
            <a:graphicFrameLocks noGrp="1"/>
          </p:cNvGraphicFramePr>
          <p:nvPr/>
        </p:nvGraphicFramePr>
        <p:xfrm>
          <a:off x="381000" y="1676400"/>
          <a:ext cx="8458200" cy="2191082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3135313"/>
                <a:gridCol w="2351087"/>
                <a:gridCol w="29718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Interpretation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Compilation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How it treats input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“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x+2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”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Computes x+2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Generates a program that computes x+2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When it happens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During execution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Before execution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What it complicates/slows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Program execution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Program development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Decisions made at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Run time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Compile time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marT="45727" marB="45727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2" grpId="0" animBg="1"/>
      <p:bldP spid="2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Bare minimum for a functional compiler: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compilers:</a:t>
            </a:r>
          </a:p>
          <a:p>
            <a:pPr lvl="1"/>
            <a:r>
              <a:rPr lang="en-US" dirty="0" smtClean="0"/>
              <a:t>Produce meaningful errors on incorrect programs</a:t>
            </a:r>
          </a:p>
          <a:p>
            <a:pPr lvl="2"/>
            <a:r>
              <a:rPr lang="en-US" dirty="0" smtClean="0"/>
              <a:t>Even better: meaningful warnings</a:t>
            </a:r>
          </a:p>
          <a:p>
            <a:pPr lvl="1"/>
            <a:r>
              <a:rPr lang="en-US" dirty="0" smtClean="0"/>
              <a:t>Produce fast, optimized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lecture:</a:t>
            </a:r>
          </a:p>
          <a:p>
            <a:pPr lvl="1"/>
            <a:r>
              <a:rPr lang="en-US" dirty="0" smtClean="0"/>
              <a:t>Simple techniques to compile a C programs into assembly</a:t>
            </a:r>
          </a:p>
          <a:p>
            <a:pPr lvl="1"/>
            <a:r>
              <a:rPr lang="en-US" dirty="0" smtClean="0"/>
              <a:t>Overview of how modern compilers 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86200" y="1752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606797" y="1752600"/>
            <a:ext cx="166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Correct input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source program</a:t>
            </a:r>
          </a:p>
          <a:p>
            <a:pPr algn="ctr"/>
            <a:r>
              <a:rPr lang="en-US" dirty="0" smtClean="0">
                <a:latin typeface="+mn-lt"/>
              </a:rPr>
              <a:t>(e.g., C)</a:t>
            </a:r>
            <a:endParaRPr lang="en-US" dirty="0">
              <a:latin typeface="+mn-lt"/>
            </a:endParaRPr>
          </a:p>
        </p:txBody>
      </p:sp>
      <p:cxnSp>
        <p:nvCxnSpPr>
          <p:cNvPr id="34" name="Straight Arrow Connector 33"/>
          <p:cNvCxnSpPr>
            <a:stCxn id="32" idx="3"/>
            <a:endCxn id="31" idx="1"/>
          </p:cNvCxnSpPr>
          <p:nvPr/>
        </p:nvCxnSpPr>
        <p:spPr>
          <a:xfrm flipV="1">
            <a:off x="3275524" y="2209800"/>
            <a:ext cx="610676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791200" y="2209800"/>
            <a:ext cx="635587" cy="1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89917" y="1600200"/>
            <a:ext cx="1611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Functionally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equivalent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target program</a:t>
            </a:r>
          </a:p>
          <a:p>
            <a:pPr algn="ctr"/>
            <a:r>
              <a:rPr lang="en-US" dirty="0" smtClean="0">
                <a:latin typeface="+mn-lt"/>
              </a:rPr>
              <a:t>(e.g.,  ASM)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Compilation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Programs are sequences of statements, so repeatedly call </a:t>
            </a:r>
            <a:r>
              <a:rPr lang="en-US" sz="2000">
                <a:latin typeface="Consolas"/>
                <a:cs typeface="Consolas"/>
              </a:rPr>
              <a:t>compile_statement(</a:t>
            </a:r>
            <a:r>
              <a:rPr lang="en-US" sz="2000" i="1">
                <a:latin typeface="Consolas"/>
                <a:cs typeface="Consolas"/>
              </a:rPr>
              <a:t>statement</a:t>
            </a:r>
            <a:r>
              <a:rPr lang="en-US" sz="2000">
                <a:latin typeface="Consolas"/>
                <a:cs typeface="Consolas"/>
              </a:rPr>
              <a:t>)</a:t>
            </a:r>
            <a:r>
              <a:rPr lang="en-US"/>
              <a:t>:</a:t>
            </a:r>
          </a:p>
          <a:p>
            <a:pPr lvl="1"/>
            <a:r>
              <a:rPr lang="en-US"/>
              <a:t>Unconditional: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  <a:cs typeface="Consolas"/>
              </a:rPr>
              <a:t>Compound: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{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 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is-I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; ... }</a:t>
            </a:r>
            <a:endParaRPr lang="en-US">
              <a:latin typeface="Consolas"/>
              <a:cs typeface="Consolas"/>
            </a:endParaRPr>
          </a:p>
          <a:p>
            <a:pPr lvl="1"/>
            <a:r>
              <a:rPr lang="en-US"/>
              <a:t>Conditional: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if (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 else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pPr lvl="1"/>
            <a:r>
              <a:rPr lang="en-US"/>
              <a:t>Iteration: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while (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statement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br>
              <a:rPr lang="en-US">
                <a:solidFill>
                  <a:srgbClr val="FF0000"/>
                </a:solidFill>
                <a:latin typeface="Consolas"/>
                <a:cs typeface="Consolas"/>
              </a:rPr>
            </a:br>
            <a:endParaRPr lang="en-US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>
                <a:solidFill>
                  <a:srgbClr val="000000"/>
                </a:solidFill>
              </a:rPr>
              <a:t>Also need </a:t>
            </a:r>
            <a:r>
              <a:rPr lang="en-US" sz="2000">
                <a:solidFill>
                  <a:srgbClr val="000000"/>
                </a:solidFill>
                <a:latin typeface="Consolas"/>
                <a:cs typeface="Consolas"/>
              </a:rPr>
              <a:t>compile_expr(expr) </a:t>
            </a:r>
            <a:r>
              <a:rPr lang="en-US">
                <a:solidFill>
                  <a:srgbClr val="000000"/>
                </a:solidFill>
              </a:rPr>
              <a:t>to generate code to compute value of expr into a register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Constants: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1234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Variables: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b[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]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  <a:cs typeface="Consolas"/>
              </a:rPr>
              <a:t>Assignment:</a:t>
            </a:r>
            <a:r>
              <a:rPr lang="en-US">
                <a:solidFill>
                  <a:srgbClr val="FF0000"/>
                </a:solidFill>
                <a:latin typeface="+mj-lt"/>
                <a:cs typeface="Consolas"/>
              </a:rPr>
              <a:t> 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a =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endParaRPr lang="en-US" i="1">
              <a:solidFill>
                <a:srgbClr val="000000"/>
              </a:solidFill>
              <a:latin typeface="Consolas"/>
              <a:cs typeface="Consolas"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Operations: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lang="en-US">
                <a:solidFill>
                  <a:srgbClr val="FF0000"/>
                </a:solidFill>
                <a:latin typeface="Consolas"/>
                <a:cs typeface="Consolas"/>
              </a:rPr>
              <a:t> + </a:t>
            </a:r>
            <a:r>
              <a:rPr lang="en-U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en-US" i="1" baseline="-2500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is-IS">
                <a:solidFill>
                  <a:srgbClr val="000000"/>
                </a:solidFill>
              </a:rPr>
              <a:t>…</a:t>
            </a:r>
          </a:p>
          <a:p>
            <a:pPr lvl="1"/>
            <a:r>
              <a:rPr lang="is-IS">
                <a:solidFill>
                  <a:srgbClr val="000000"/>
                </a:solidFill>
              </a:rPr>
              <a:t>Procedure calls: 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proc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is-IS" i="1">
                <a:solidFill>
                  <a:srgbClr val="FF0000"/>
                </a:solidFill>
                <a:latin typeface="Consolas"/>
                <a:cs typeface="Consolas"/>
              </a:rPr>
              <a:t>expr</a:t>
            </a:r>
            <a:r>
              <a:rPr lang="is-IS">
                <a:solidFill>
                  <a:srgbClr val="FF0000"/>
                </a:solidFill>
                <a:latin typeface="Consolas"/>
                <a:cs typeface="Consolas"/>
              </a:rPr>
              <a:t>,...)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410200" y="5181600"/>
            <a:ext cx="2895601" cy="1419089"/>
            <a:chOff x="5562600" y="5181600"/>
            <a:chExt cx="2693583" cy="1419089"/>
          </a:xfrm>
        </p:grpSpPr>
        <p:grpSp>
          <p:nvGrpSpPr>
            <p:cNvPr id="4" name="Group 3"/>
            <p:cNvGrpSpPr/>
            <p:nvPr/>
          </p:nvGrpSpPr>
          <p:grpSpPr>
            <a:xfrm flipH="1">
              <a:off x="5562600" y="5562600"/>
              <a:ext cx="629090" cy="1038089"/>
              <a:chOff x="2838890" y="729676"/>
              <a:chExt cx="1234915" cy="198481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Freeform 22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endCxn id="14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6248400" y="5181600"/>
              <a:ext cx="200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We’ll cover this in the next lecture</a:t>
              </a:r>
              <a:r>
                <a:rPr lang="is-I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…</a:t>
              </a:r>
              <a:endParaRPr lang="en-US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6096000" y="5410200"/>
              <a:ext cx="228600" cy="1524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8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compile_expr(expr)</a:t>
            </a:r>
            <a:r>
              <a:rPr lang="is-IS">
                <a:solidFill>
                  <a:srgbClr val="000000"/>
                </a:solidFill>
                <a:cs typeface="Consolas"/>
              </a:rPr>
              <a:t> ⇒ Rx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495800" cy="5029200"/>
          </a:xfrm>
        </p:spPr>
        <p:txBody>
          <a:bodyPr/>
          <a:lstStyle/>
          <a:p>
            <a:pPr marL="174625" indent="-169863"/>
            <a:r>
              <a:rPr lang="en-US" sz="2400"/>
              <a:t>Constants: 1234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  <a:endParaRPr lang="en-US" sz="2400"/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CMOVE(1234,Rx)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LD(c1,Rx)</a:t>
            </a:r>
            <a:br>
              <a:rPr lang="en-U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…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c1: LONG(123456</a:t>
            </a:r>
            <a:r>
              <a:rPr lang="is-IS" sz="2000">
                <a:solidFill>
                  <a:srgbClr val="FF0000"/>
                </a:solidFill>
              </a:rPr>
              <a:t>)</a:t>
            </a:r>
            <a:br>
              <a:rPr lang="is-IS" sz="2000">
                <a:solidFill>
                  <a:srgbClr val="FF0000"/>
                </a:solidFill>
              </a:rPr>
            </a:br>
            <a:endParaRPr lang="is-IS" sz="2000">
              <a:solidFill>
                <a:srgbClr val="FF0000"/>
              </a:solidFill>
            </a:endParaRPr>
          </a:p>
          <a:p>
            <a:pPr marL="174625" indent="-169863"/>
            <a:r>
              <a:rPr lang="is-IS" sz="2400"/>
              <a:t>Variables: a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  <a:endParaRPr lang="is-IS" sz="2400"/>
          </a:p>
          <a:p>
            <a:pPr lvl="1"/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LD(a,Rx)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: LONG(0)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endParaRPr lang="is-IS" sz="2000">
              <a:solidFill>
                <a:srgbClr val="FF0000"/>
              </a:solidFill>
              <a:latin typeface="Consolas"/>
              <a:cs typeface="Consolas"/>
            </a:endParaRPr>
          </a:p>
          <a:p>
            <a:pPr marL="174625" indent="-169863"/>
            <a:r>
              <a:rPr lang="is-IS" sz="2400">
                <a:latin typeface="+mj-lt"/>
                <a:cs typeface="Consolas"/>
              </a:rPr>
              <a:t>Assignment: a=expr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  <a:endParaRPr lang="is-IS" sz="2400"/>
          </a:p>
          <a:p>
            <a:pPr lvl="1"/>
            <a:r>
              <a:rPr lang="en-US" sz="2000">
                <a:latin typeface="Consolas"/>
                <a:cs typeface="Consolas"/>
              </a:rPr>
              <a:t>c</a:t>
            </a:r>
            <a:r>
              <a:rPr lang="is-IS" sz="2000">
                <a:latin typeface="Consolas"/>
                <a:cs typeface="Consolas"/>
              </a:rPr>
              <a:t>ompile_expr(</a:t>
            </a:r>
            <a:r>
              <a:rPr lang="is-IS" sz="2000" i="1">
                <a:latin typeface="Consolas"/>
                <a:cs typeface="Consolas"/>
              </a:rPr>
              <a:t>expr</a:t>
            </a:r>
            <a:r>
              <a:rPr lang="is-IS" sz="2000">
                <a:latin typeface="Consolas"/>
                <a:cs typeface="Consolas"/>
              </a:rPr>
              <a:t>)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⇒Rx</a:t>
            </a:r>
            <a:r>
              <a:rPr lang="is-IS" sz="2000">
                <a:latin typeface="Consolas"/>
                <a:cs typeface="Consolas"/>
              </a:rPr>
              <a:t/>
            </a:r>
            <a:br>
              <a:rPr lang="is-IS" sz="2000"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ST(Rx,a)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191000" cy="4525963"/>
          </a:xfrm>
        </p:spPr>
        <p:txBody>
          <a:bodyPr/>
          <a:lstStyle/>
          <a:p>
            <a:pPr marL="174625" indent="-169863"/>
            <a:r>
              <a:rPr lang="is-IS" sz="2400">
                <a:cs typeface="Consolas"/>
              </a:rPr>
              <a:t>Variables: b[</a:t>
            </a:r>
            <a:r>
              <a:rPr lang="is-IS" sz="2400" i="1">
                <a:cs typeface="Consolas"/>
              </a:rPr>
              <a:t>expr</a:t>
            </a:r>
            <a:r>
              <a:rPr lang="is-IS" sz="2400">
                <a:cs typeface="Consolas"/>
              </a:rPr>
              <a:t>]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 ⇒ Rx</a:t>
            </a:r>
            <a:endParaRPr lang="is-IS" sz="2400">
              <a:cs typeface="Consolas"/>
            </a:endParaRPr>
          </a:p>
          <a:p>
            <a:pPr lvl="1"/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compile_expr(</a:t>
            </a:r>
            <a:r>
              <a:rPr lang="is-IS" sz="2000" i="1">
                <a:solidFill>
                  <a:srgbClr val="000000"/>
                </a:solidFill>
                <a:latin typeface="Consolas"/>
                <a:cs typeface="Consolas"/>
              </a:rPr>
              <a:t>expr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)⇒Rx</a:t>
            </a:r>
            <a:br>
              <a:rPr lang="is-IS" sz="200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MULC(Rx,</a:t>
            </a:r>
            <a:r>
              <a:rPr lang="is-IS" sz="2000" i="1">
                <a:solidFill>
                  <a:srgbClr val="FF0000"/>
                </a:solidFill>
                <a:latin typeface="Consolas"/>
                <a:cs typeface="Consolas"/>
              </a:rPr>
              <a:t>bsize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,Rx)</a:t>
            </a:r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000">
                <a:solidFill>
                  <a:srgbClr val="FF0000"/>
                </a:solidFill>
                <a:latin typeface="Consolas"/>
                <a:cs typeface="Consolas"/>
              </a:rPr>
              <a:t>LD(Rx,b,Rx)</a:t>
            </a:r>
            <a:br>
              <a:rPr lang="en-U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…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// reserve array space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b: . = . + </a:t>
            </a:r>
            <a:r>
              <a:rPr lang="is-IS" sz="2000" i="1">
                <a:solidFill>
                  <a:srgbClr val="FF0000"/>
                </a:solidFill>
                <a:latin typeface="Consolas"/>
                <a:cs typeface="Consolas"/>
              </a:rPr>
              <a:t>bsize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*</a:t>
            </a:r>
            <a:r>
              <a:rPr lang="is-IS" sz="2000" i="1">
                <a:solidFill>
                  <a:srgbClr val="FF0000"/>
                </a:solidFill>
                <a:latin typeface="Consolas"/>
                <a:cs typeface="Consolas"/>
              </a:rPr>
              <a:t>ble</a:t>
            </a: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endParaRPr lang="is-IS" sz="2000">
              <a:solidFill>
                <a:srgbClr val="FF0000"/>
              </a:solidFill>
              <a:latin typeface="Consolas"/>
              <a:cs typeface="Consolas"/>
            </a:endParaRPr>
          </a:p>
          <a:p>
            <a:pPr marL="174625" indent="-169863"/>
            <a:r>
              <a:rPr lang="is-IS" sz="2400">
                <a:latin typeface="+mj-lt"/>
                <a:cs typeface="Consolas"/>
              </a:rPr>
              <a:t>Operations:</a:t>
            </a:r>
            <a:br>
              <a:rPr lang="is-IS" sz="2400">
                <a:latin typeface="+mj-lt"/>
                <a:cs typeface="Consolas"/>
              </a:rPr>
            </a:br>
            <a:r>
              <a:rPr lang="is-IS" sz="2400">
                <a:latin typeface="+mj-lt"/>
                <a:cs typeface="Consolas"/>
              </a:rPr>
              <a:t>  </a:t>
            </a:r>
            <a:r>
              <a:rPr lang="is-IS" sz="2400" i="1">
                <a:latin typeface="+mj-lt"/>
                <a:cs typeface="Consolas"/>
              </a:rPr>
              <a:t>expr</a:t>
            </a:r>
            <a:r>
              <a:rPr lang="is-IS" sz="2400" i="1" baseline="-25000">
                <a:latin typeface="+mj-lt"/>
                <a:cs typeface="Consolas"/>
              </a:rPr>
              <a:t>1</a:t>
            </a:r>
            <a:r>
              <a:rPr lang="is-IS" sz="2400">
                <a:latin typeface="+mj-lt"/>
                <a:cs typeface="Consolas"/>
              </a:rPr>
              <a:t> + </a:t>
            </a:r>
            <a:r>
              <a:rPr lang="is-IS" sz="2400" i="1">
                <a:latin typeface="+mj-lt"/>
                <a:cs typeface="Consolas"/>
              </a:rPr>
              <a:t>expr</a:t>
            </a:r>
            <a:r>
              <a:rPr lang="is-IS" sz="2400" i="1" baseline="-25000">
                <a:latin typeface="+mj-lt"/>
                <a:cs typeface="Consolas"/>
              </a:rPr>
              <a:t>2</a:t>
            </a:r>
            <a:r>
              <a:rPr lang="is-IS" sz="2400">
                <a:latin typeface="+mj-lt"/>
                <a:cs typeface="Consolas"/>
              </a:rPr>
              <a:t> </a:t>
            </a:r>
            <a:r>
              <a:rPr lang="is-IS" sz="2400">
                <a:solidFill>
                  <a:srgbClr val="000000"/>
                </a:solidFill>
                <a:cs typeface="Consolas"/>
              </a:rPr>
              <a:t>⇒ Rx</a:t>
            </a:r>
          </a:p>
          <a:p>
            <a:pPr lvl="1"/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compile_expr(</a:t>
            </a:r>
            <a:r>
              <a:rPr lang="is-IS" sz="2000" i="1">
                <a:solidFill>
                  <a:srgbClr val="000000"/>
                </a:solidFill>
                <a:latin typeface="Consolas"/>
                <a:cs typeface="Consolas"/>
              </a:rPr>
              <a:t>expr</a:t>
            </a:r>
            <a:r>
              <a:rPr lang="is-IS" sz="2000" i="1" baseline="-250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)⇒Rx</a:t>
            </a:r>
            <a:br>
              <a:rPr lang="is-IS" sz="200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compile_expr(</a:t>
            </a:r>
            <a:r>
              <a:rPr lang="is-IS" sz="2000" i="1">
                <a:solidFill>
                  <a:srgbClr val="000000"/>
                </a:solidFill>
                <a:latin typeface="Consolas"/>
                <a:cs typeface="Consolas"/>
              </a:rPr>
              <a:t>expr</a:t>
            </a:r>
            <a:r>
              <a:rPr lang="is-IS" sz="2000" i="1" baseline="-250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is-IS" sz="2000">
                <a:solidFill>
                  <a:srgbClr val="000000"/>
                </a:solidFill>
                <a:latin typeface="Consolas"/>
                <a:cs typeface="Consolas"/>
              </a:rPr>
              <a:t>)⇒Ry</a:t>
            </a:r>
            <a:br>
              <a:rPr lang="is-IS" sz="200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is-IS" sz="2000">
                <a:solidFill>
                  <a:srgbClr val="FF0000"/>
                </a:solidFill>
                <a:latin typeface="Consolas"/>
                <a:cs typeface="Consolas"/>
              </a:rPr>
              <a:t>ADD(Rx,Ry,Rx)</a:t>
            </a:r>
            <a:br>
              <a:rPr lang="is-IS" sz="2000">
                <a:solidFill>
                  <a:srgbClr val="FF0000"/>
                </a:solidFill>
                <a:latin typeface="Consolas"/>
                <a:cs typeface="Consolas"/>
              </a:rPr>
            </a:br>
            <a:endParaRPr lang="is-IS" sz="2400">
              <a:solidFill>
                <a:srgbClr val="FF0000"/>
              </a:solidFill>
              <a:latin typeface="+mj-lt"/>
              <a:cs typeface="Consolas"/>
            </a:endParaRPr>
          </a:p>
          <a:p>
            <a:endParaRPr lang="en-US" sz="240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842540" y="2026003"/>
            <a:ext cx="1186660" cy="1707797"/>
            <a:chOff x="3560" y="737"/>
            <a:chExt cx="1956" cy="2815"/>
          </a:xfrm>
        </p:grpSpPr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899" y="996"/>
              <a:ext cx="0" cy="352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683" y="996"/>
              <a:ext cx="0" cy="352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5115" y="996"/>
              <a:ext cx="0" cy="424"/>
            </a:xfrm>
            <a:prstGeom prst="lin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440" y="737"/>
              <a:ext cx="877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>
                  <a:solidFill>
                    <a:srgbClr val="000000"/>
                  </a:solidFill>
                </a:rPr>
                <a:t>Memory: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467" y="128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467" y="1716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467" y="186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4467" y="200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467" y="2148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4467" y="229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467" y="114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463" y="992"/>
              <a:ext cx="8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463" y="992"/>
              <a:ext cx="0" cy="3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327" y="992"/>
              <a:ext cx="0" cy="4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4463" y="1357"/>
              <a:ext cx="865" cy="279"/>
              <a:chOff x="3168" y="1685"/>
              <a:chExt cx="865" cy="279"/>
            </a:xfrm>
          </p:grpSpPr>
          <p:grpSp>
            <p:nvGrpSpPr>
              <p:cNvPr id="47" name="Group 18"/>
              <p:cNvGrpSpPr>
                <a:grpSpLocks/>
              </p:cNvGrpSpPr>
              <p:nvPr/>
            </p:nvGrpSpPr>
            <p:grpSpPr bwMode="auto">
              <a:xfrm>
                <a:off x="3168" y="1685"/>
                <a:ext cx="865" cy="135"/>
                <a:chOff x="3168" y="1685"/>
                <a:chExt cx="865" cy="135"/>
              </a:xfrm>
            </p:grpSpPr>
            <p:sp>
              <p:nvSpPr>
                <p:cNvPr id="51" name="Arc 19"/>
                <p:cNvSpPr>
                  <a:spLocks/>
                </p:cNvSpPr>
                <p:nvPr/>
              </p:nvSpPr>
              <p:spPr bwMode="auto">
                <a:xfrm>
                  <a:off x="3168" y="1685"/>
                  <a:ext cx="429" cy="68"/>
                </a:xfrm>
                <a:custGeom>
                  <a:avLst/>
                  <a:gdLst>
                    <a:gd name="T0" fmla="*/ 0 w 21650"/>
                    <a:gd name="T1" fmla="*/ 0 h 21600"/>
                    <a:gd name="T2" fmla="*/ 0 w 21650"/>
                    <a:gd name="T3" fmla="*/ 0 h 21600"/>
                    <a:gd name="T4" fmla="*/ 0 w 216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50"/>
                    <a:gd name="T10" fmla="*/ 0 h 21600"/>
                    <a:gd name="T11" fmla="*/ 21650 w 216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50" h="21600" fill="none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</a:path>
                    <a:path w="21650" h="21600" stroke="0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  <a:lnTo>
                        <a:pt x="5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52" name="Arc 20"/>
                <p:cNvSpPr>
                  <a:spLocks/>
                </p:cNvSpPr>
                <p:nvPr/>
              </p:nvSpPr>
              <p:spPr bwMode="auto">
                <a:xfrm>
                  <a:off x="3605" y="1752"/>
                  <a:ext cx="428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21600" h="21600" stroke="0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3168" y="1829"/>
                <a:ext cx="865" cy="135"/>
                <a:chOff x="3168" y="1829"/>
                <a:chExt cx="865" cy="135"/>
              </a:xfrm>
            </p:grpSpPr>
            <p:sp>
              <p:nvSpPr>
                <p:cNvPr id="49" name="Arc 22"/>
                <p:cNvSpPr>
                  <a:spLocks/>
                </p:cNvSpPr>
                <p:nvPr/>
              </p:nvSpPr>
              <p:spPr bwMode="auto">
                <a:xfrm>
                  <a:off x="3168" y="1829"/>
                  <a:ext cx="429" cy="68"/>
                </a:xfrm>
                <a:custGeom>
                  <a:avLst/>
                  <a:gdLst>
                    <a:gd name="T0" fmla="*/ 0 w 21650"/>
                    <a:gd name="T1" fmla="*/ 0 h 21600"/>
                    <a:gd name="T2" fmla="*/ 0 w 21650"/>
                    <a:gd name="T3" fmla="*/ 0 h 21600"/>
                    <a:gd name="T4" fmla="*/ 0 w 216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50"/>
                    <a:gd name="T10" fmla="*/ 0 h 21600"/>
                    <a:gd name="T11" fmla="*/ 21650 w 216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50" h="21600" fill="none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</a:path>
                    <a:path w="21650" h="21600" stroke="0" extrusionOk="0">
                      <a:moveTo>
                        <a:pt x="0" y="0"/>
                      </a:moveTo>
                      <a:cubicBezTo>
                        <a:pt x="16" y="0"/>
                        <a:pt x="33" y="-1"/>
                        <a:pt x="50" y="-1"/>
                      </a:cubicBezTo>
                      <a:cubicBezTo>
                        <a:pt x="11979" y="-1"/>
                        <a:pt x="21650" y="9670"/>
                        <a:pt x="21650" y="21600"/>
                      </a:cubicBezTo>
                      <a:lnTo>
                        <a:pt x="5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50" name="Arc 23"/>
                <p:cNvSpPr>
                  <a:spLocks/>
                </p:cNvSpPr>
                <p:nvPr/>
              </p:nvSpPr>
              <p:spPr bwMode="auto">
                <a:xfrm>
                  <a:off x="3605" y="1896"/>
                  <a:ext cx="428" cy="6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</a:path>
                    <a:path w="21600" h="21600" stroke="0" extrusionOk="0">
                      <a:moveTo>
                        <a:pt x="21600" y="21599"/>
                      </a:moveTo>
                      <a:cubicBezTo>
                        <a:pt x="9670" y="21599"/>
                        <a:pt x="-1" y="11929"/>
                        <a:pt x="-1" y="-1"/>
                      </a:cubicBezTo>
                      <a:lnTo>
                        <a:pt x="21600" y="0"/>
                      </a:ln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4463" y="1496"/>
              <a:ext cx="864" cy="2056"/>
              <a:chOff x="3168" y="1824"/>
              <a:chExt cx="864" cy="2056"/>
            </a:xfrm>
          </p:grpSpPr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>
                <a:off x="3604" y="1972"/>
                <a:ext cx="0" cy="1775"/>
              </a:xfrm>
              <a:prstGeom prst="line">
                <a:avLst/>
              </a:prstGeom>
              <a:noFill/>
              <a:ln w="127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5" name="Line 31"/>
              <p:cNvSpPr>
                <a:spLocks noChangeShapeType="1"/>
              </p:cNvSpPr>
              <p:nvPr/>
            </p:nvSpPr>
            <p:spPr bwMode="auto">
              <a:xfrm>
                <a:off x="3388" y="1972"/>
                <a:ext cx="0" cy="1638"/>
              </a:xfrm>
              <a:prstGeom prst="line">
                <a:avLst/>
              </a:prstGeom>
              <a:noFill/>
              <a:ln w="127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6" name="Line 32"/>
              <p:cNvSpPr>
                <a:spLocks noChangeShapeType="1"/>
              </p:cNvSpPr>
              <p:nvPr/>
            </p:nvSpPr>
            <p:spPr bwMode="auto">
              <a:xfrm>
                <a:off x="3820" y="2247"/>
                <a:ext cx="0" cy="1500"/>
              </a:xfrm>
              <a:prstGeom prst="line">
                <a:avLst/>
              </a:prstGeom>
              <a:noFill/>
              <a:ln w="12700">
                <a:solidFill>
                  <a:srgbClr val="D9D9D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0" cy="17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4032" y="2098"/>
                <a:ext cx="0" cy="178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700"/>
              </a:p>
            </p:txBody>
          </p:sp>
        </p:grp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4467" y="2436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4467" y="2580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467" y="2724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467" y="2868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4467" y="301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4063" y="1073"/>
              <a:ext cx="428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/>
                <a:t>b:</a:t>
              </a:r>
            </a:p>
          </p:txBody>
        </p:sp>
        <p:grpSp>
          <p:nvGrpSpPr>
            <p:cNvPr id="32" name="Group 39"/>
            <p:cNvGrpSpPr>
              <a:grpSpLocks/>
            </p:cNvGrpSpPr>
            <p:nvPr/>
          </p:nvGrpSpPr>
          <p:grpSpPr bwMode="auto">
            <a:xfrm>
              <a:off x="4222" y="1213"/>
              <a:ext cx="194" cy="1676"/>
              <a:chOff x="2927" y="1541"/>
              <a:chExt cx="194" cy="1676"/>
            </a:xfrm>
          </p:grpSpPr>
          <p:grpSp>
            <p:nvGrpSpPr>
              <p:cNvPr id="36" name="Group 40"/>
              <p:cNvGrpSpPr>
                <a:grpSpLocks/>
              </p:cNvGrpSpPr>
              <p:nvPr/>
            </p:nvGrpSpPr>
            <p:grpSpPr bwMode="auto">
              <a:xfrm>
                <a:off x="2933" y="1541"/>
                <a:ext cx="188" cy="836"/>
                <a:chOff x="2933" y="1541"/>
                <a:chExt cx="188" cy="836"/>
              </a:xfrm>
            </p:grpSpPr>
            <p:sp>
              <p:nvSpPr>
                <p:cNvPr id="40" name="Arc 41"/>
                <p:cNvSpPr>
                  <a:spLocks/>
                </p:cNvSpPr>
                <p:nvPr/>
              </p:nvSpPr>
              <p:spPr bwMode="auto">
                <a:xfrm>
                  <a:off x="3029" y="1541"/>
                  <a:ext cx="92" cy="416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</a:path>
                    <a:path w="21600" h="21599" stroke="0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  <a:lnTo>
                        <a:pt x="21600" y="21599"/>
                      </a:lnTo>
                      <a:lnTo>
                        <a:pt x="-1" y="215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41" name="Arc 42"/>
                <p:cNvSpPr>
                  <a:spLocks/>
                </p:cNvSpPr>
                <p:nvPr/>
              </p:nvSpPr>
              <p:spPr bwMode="auto">
                <a:xfrm rot="10800000">
                  <a:off x="2933" y="1961"/>
                  <a:ext cx="92" cy="416"/>
                </a:xfrm>
                <a:custGeom>
                  <a:avLst/>
                  <a:gdLst>
                    <a:gd name="T0" fmla="*/ 0 w 21600"/>
                    <a:gd name="T1" fmla="*/ 0 h 21599"/>
                    <a:gd name="T2" fmla="*/ 0 w 21600"/>
                    <a:gd name="T3" fmla="*/ 0 h 21599"/>
                    <a:gd name="T4" fmla="*/ 0 w 21600"/>
                    <a:gd name="T5" fmla="*/ 0 h 2159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9"/>
                    <a:gd name="T11" fmla="*/ 21600 w 21600"/>
                    <a:gd name="T12" fmla="*/ 21599 h 2159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9" fill="none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</a:path>
                    <a:path w="21600" h="21599" stroke="0" extrusionOk="0">
                      <a:moveTo>
                        <a:pt x="-1" y="21598"/>
                      </a:moveTo>
                      <a:cubicBezTo>
                        <a:pt x="-1" y="9761"/>
                        <a:pt x="9528" y="129"/>
                        <a:pt x="21365" y="0"/>
                      </a:cubicBezTo>
                      <a:lnTo>
                        <a:pt x="21600" y="21599"/>
                      </a:lnTo>
                      <a:lnTo>
                        <a:pt x="-1" y="21598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  <p:grpSp>
            <p:nvGrpSpPr>
              <p:cNvPr id="37" name="Group 43"/>
              <p:cNvGrpSpPr>
                <a:grpSpLocks/>
              </p:cNvGrpSpPr>
              <p:nvPr/>
            </p:nvGrpSpPr>
            <p:grpSpPr bwMode="auto">
              <a:xfrm>
                <a:off x="2927" y="2381"/>
                <a:ext cx="189" cy="836"/>
                <a:chOff x="2927" y="2381"/>
                <a:chExt cx="189" cy="836"/>
              </a:xfrm>
            </p:grpSpPr>
            <p:sp>
              <p:nvSpPr>
                <p:cNvPr id="38" name="Arc 44"/>
                <p:cNvSpPr>
                  <a:spLocks/>
                </p:cNvSpPr>
                <p:nvPr/>
              </p:nvSpPr>
              <p:spPr bwMode="auto">
                <a:xfrm rot="10800000">
                  <a:off x="3023" y="2801"/>
                  <a:ext cx="93" cy="416"/>
                </a:xfrm>
                <a:custGeom>
                  <a:avLst/>
                  <a:gdLst>
                    <a:gd name="T0" fmla="*/ 0 w 21835"/>
                    <a:gd name="T1" fmla="*/ 0 h 21600"/>
                    <a:gd name="T2" fmla="*/ 0 w 21835"/>
                    <a:gd name="T3" fmla="*/ 0 h 21600"/>
                    <a:gd name="T4" fmla="*/ 0 w 218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35"/>
                    <a:gd name="T10" fmla="*/ 0 h 21600"/>
                    <a:gd name="T11" fmla="*/ 21835 w 218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5" h="21600" fill="none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</a:path>
                    <a:path w="21835" h="21600" stroke="0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  <a:lnTo>
                        <a:pt x="23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  <p:sp>
              <p:nvSpPr>
                <p:cNvPr id="39" name="Arc 45"/>
                <p:cNvSpPr>
                  <a:spLocks/>
                </p:cNvSpPr>
                <p:nvPr/>
              </p:nvSpPr>
              <p:spPr bwMode="auto">
                <a:xfrm>
                  <a:off x="2927" y="2381"/>
                  <a:ext cx="93" cy="416"/>
                </a:xfrm>
                <a:custGeom>
                  <a:avLst/>
                  <a:gdLst>
                    <a:gd name="T0" fmla="*/ 0 w 21835"/>
                    <a:gd name="T1" fmla="*/ 0 h 21600"/>
                    <a:gd name="T2" fmla="*/ 0 w 21835"/>
                    <a:gd name="T3" fmla="*/ 0 h 21600"/>
                    <a:gd name="T4" fmla="*/ 0 w 218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835"/>
                    <a:gd name="T10" fmla="*/ 0 h 21600"/>
                    <a:gd name="T11" fmla="*/ 21835 w 218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5" h="21600" fill="none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</a:path>
                    <a:path w="21835" h="21600" stroke="0" extrusionOk="0">
                      <a:moveTo>
                        <a:pt x="0" y="1"/>
                      </a:moveTo>
                      <a:cubicBezTo>
                        <a:pt x="78" y="0"/>
                        <a:pt x="156" y="-1"/>
                        <a:pt x="235" y="-1"/>
                      </a:cubicBezTo>
                      <a:cubicBezTo>
                        <a:pt x="12164" y="-1"/>
                        <a:pt x="21835" y="9670"/>
                        <a:pt x="21835" y="21600"/>
                      </a:cubicBezTo>
                      <a:lnTo>
                        <a:pt x="23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700"/>
                </a:p>
              </p:txBody>
            </p:sp>
          </p:grpSp>
        </p:grp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3560" y="1867"/>
              <a:ext cx="745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/>
                <a:t>4*expr</a:t>
              </a:r>
            </a:p>
          </p:txBody>
        </p:sp>
        <p:sp useBgFill="1"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4479" y="2888"/>
              <a:ext cx="832" cy="12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700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4440" y="2806"/>
              <a:ext cx="107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 dirty="0" err="1"/>
                <a:t>  b</a:t>
              </a:r>
              <a:r>
                <a:rPr lang="en-US" sz="700" dirty="0" smtClean="0"/>
                <a:t>[expr</a:t>
              </a:r>
              <a:r>
                <a:rPr lang="en-US" sz="700" dirty="0"/>
                <a:t>]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314" y="1048"/>
              <a:ext cx="1076" cy="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700" dirty="0" err="1"/>
                <a:t>      b</a:t>
              </a:r>
              <a:r>
                <a:rPr lang="en-US" sz="700" dirty="0" smtClean="0"/>
                <a:t>[0</a:t>
              </a:r>
              <a:r>
                <a:rPr lang="en-US" sz="7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5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8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10126</TotalTime>
  <Words>2651</Words>
  <Application>Microsoft Macintosh PowerPoint</Application>
  <PresentationFormat>On-screen Show (4:3)</PresentationFormat>
  <Paragraphs>842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MS PGothic</vt:lpstr>
      <vt:lpstr>ＭＳ Ｐゴシック</vt:lpstr>
      <vt:lpstr>Tekton Pro</vt:lpstr>
      <vt:lpstr>Trebuchet MS</vt:lpstr>
      <vt:lpstr>Wingdings</vt:lpstr>
      <vt:lpstr>Office Theme</vt:lpstr>
      <vt:lpstr>11. Compilers</vt:lpstr>
      <vt:lpstr>Programming Languages</vt:lpstr>
      <vt:lpstr>High-Level Languages</vt:lpstr>
      <vt:lpstr>Interpretation</vt:lpstr>
      <vt:lpstr>Compilation</vt:lpstr>
      <vt:lpstr>Interpretation vs Compilation</vt:lpstr>
      <vt:lpstr>Compilers</vt:lpstr>
      <vt:lpstr>A Simple Compilation Strategy</vt:lpstr>
      <vt:lpstr>compile_expr(expr) ⇒ Rx</vt:lpstr>
      <vt:lpstr>Compiling Expressions</vt:lpstr>
      <vt:lpstr>compile_statement</vt:lpstr>
      <vt:lpstr>compile_statement: Conditional</vt:lpstr>
      <vt:lpstr>compile_statement: Iteration</vt:lpstr>
      <vt:lpstr>Putting It All Together: Factorial</vt:lpstr>
      <vt:lpstr>Optimization: keep values in regs</vt:lpstr>
      <vt:lpstr>Anatomy of a Modern Compiler</vt:lpstr>
      <vt:lpstr>Frontend Stages</vt:lpstr>
      <vt:lpstr>Frontend Stages</vt:lpstr>
      <vt:lpstr>Frontend Stages</vt:lpstr>
      <vt:lpstr>Intermediate Representation (IR)</vt:lpstr>
      <vt:lpstr>Common IR: Control Flow Graph</vt:lpstr>
      <vt:lpstr>Control Flow Graph for GCD</vt:lpstr>
      <vt:lpstr>IR Optimization</vt:lpstr>
      <vt:lpstr>Example IR Optimizations</vt:lpstr>
      <vt:lpstr>Example IR Optimizations</vt:lpstr>
      <vt:lpstr>Example IR Optimizations</vt:lpstr>
      <vt:lpstr>Example IR Optimizations</vt:lpstr>
      <vt:lpstr>Example IR Optimizations</vt:lpstr>
      <vt:lpstr>Example IR Optimizations</vt:lpstr>
      <vt:lpstr>Code Generation</vt:lpstr>
      <vt:lpstr>Putting It All Together: GCD</vt:lpstr>
      <vt:lpstr>Putting It All Together: GCD</vt:lpstr>
      <vt:lpstr>Summary: Modern Compilers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371</cp:revision>
  <cp:lastPrinted>2015-10-20T12:05:58Z</cp:lastPrinted>
  <dcterms:created xsi:type="dcterms:W3CDTF">2010-02-03T13:36:01Z</dcterms:created>
  <dcterms:modified xsi:type="dcterms:W3CDTF">2017-06-21T13:10:37Z</dcterms:modified>
</cp:coreProperties>
</file>