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278" r:id="rId3"/>
    <p:sldId id="296" r:id="rId4"/>
    <p:sldId id="280" r:id="rId5"/>
    <p:sldId id="301" r:id="rId6"/>
    <p:sldId id="281" r:id="rId7"/>
    <p:sldId id="283" r:id="rId8"/>
    <p:sldId id="284" r:id="rId9"/>
    <p:sldId id="293" r:id="rId10"/>
    <p:sldId id="285" r:id="rId11"/>
    <p:sldId id="286" r:id="rId12"/>
    <p:sldId id="287" r:id="rId13"/>
    <p:sldId id="295" r:id="rId14"/>
    <p:sldId id="288" r:id="rId15"/>
    <p:sldId id="294" r:id="rId16"/>
    <p:sldId id="289" r:id="rId17"/>
    <p:sldId id="290" r:id="rId18"/>
    <p:sldId id="302" r:id="rId19"/>
    <p:sldId id="291" r:id="rId20"/>
    <p:sldId id="304" r:id="rId21"/>
    <p:sldId id="305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9"/>
    <p:restoredTop sz="94666"/>
  </p:normalViewPr>
  <p:slideViewPr>
    <p:cSldViewPr>
      <p:cViewPr varScale="1">
        <p:scale>
          <a:sx n="98" d="100"/>
          <a:sy n="98" d="100"/>
        </p:scale>
        <p:origin x="1056" y="184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787D15-1908-B142-9928-E5E5BB48BEFE}" type="datetimeFigureOut">
              <a:rPr lang="en-US"/>
              <a:pPr>
                <a:defRPr/>
              </a:pPr>
              <a:t>6/16/17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422EDA-AFF5-074B-B802-F386D51E8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C254988-380E-714B-90AE-B9FFABD47B5B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47B8F1D-197A-0F49-A507-2EDA1EBA7E0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https://en.wikipedia.org/wiki/DNA#mediaviewer/File:DNA_chemical_structure.svg</a:t>
            </a:r>
          </a:p>
          <a:p>
            <a:r>
              <a:rPr lang="en-US" altLang="x-none"/>
              <a:t>https://en.wikipedia.org/wiki/Rosetta_Stone#mediaviewer/File:RosettaStoneAsPartOfOriginalStele.jpg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B8D03CB-C4E1-F645-B94A-0BA22BBEA254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CB36FC8-1948-8448-B20E-BC16F1C85CB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66FB536-6DCD-6C45-AA5D-4BF5D0D9F0F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514688A-AEF0-3442-A0F4-E8BA9CFE0CC3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3C0FB29-93C0-E04B-805B-30BB1CD302D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5DF80A8-2099-7240-9DE5-1ACBA961F66F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5EC9648-BB6E-3E44-9064-4E9266DDDF3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16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E6CE4D5-95B5-0B42-B686-72D18235B92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https://en.wikipedia.org/wiki/Massachusetts_Institute_of_Technology#mediaviewer/File:MIT_Building_10_and_the_Great_Dome,_Cambridge_MA.jpg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E34335-B832-E242-9D42-E60027FCB3F8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https://en.wikipedia.org/wiki/Massachusetts_Institute_of_Technology#mediaviewer/File:MIT_Building_10_and_the_Great_Dome,_Cambridge_MA.jpg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FE7A5F7-9E32-C143-A4BA-DFCB87A6038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2BEDE9-3B44-CD40-AB7D-FADB9FA46C44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A5294B8-E04F-9E4A-B50F-A8E27CA6267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E49727-A02C-F447-AC86-7BB72BB10A7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CCC5D91-F3BD-DC4F-859E-E722927EF0F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0E34E73-B458-D044-ADD3-357B0D69636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10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81B238F-801C-0C46-A69E-5943458F9C9E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FDEC23B-1657-0D4B-B772-5B0AFBE7D2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651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296D886-5F0B-DF4D-888B-5B5DBDCDB51F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5CE0481-09E2-F44A-A164-5AFC04090A5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41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3B0DE967-E80F-F746-A963-7536CB207BE0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3380F68-64CE-E749-961B-823694633A3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757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D029048-0C95-0F46-8077-1C37351DC51F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CD9E09E2-0E8F-1C48-8AE5-F316AFDD5C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0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8D71E63-5BAD-A04E-A8FA-F6F59E29D277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8BFFC57-9184-A945-B6C4-D00CBD834E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50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D0C9AC9B-4723-D748-864B-488B8406703B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0404C2AE-5E6D-6C46-B1E2-1AD6DAC186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18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04D708A0-E907-1646-BDC9-777E0B5C421F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7769A00-4B27-2D4F-A657-713E1C950C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893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B03002E-09D9-834D-A126-0FCEC01D4BA0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6E851711-02DD-4443-B6AB-15CEAF417ED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1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560B1D7-5236-F943-A6EF-C4B74F46D1F5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22C0127-E4F3-0944-9873-395376589F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17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342F84E-EDD2-8445-8DA0-9A368BD2E449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2D9FF3F-80EA-0346-9514-0A671863260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101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8D2F252-190E-844C-BE01-93DFAAB96B03}" type="datetime1">
              <a:rPr lang="en-US" altLang="x-none"/>
              <a:pPr>
                <a:defRPr/>
              </a:pPr>
              <a:t>6/16/17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BEED691-5172-D34A-AEAA-668C3108FD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81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2. The Digital Abstraction</a:t>
            </a:r>
          </a:p>
        </p:txBody>
      </p:sp>
      <p:sp>
        <p:nvSpPr>
          <p:cNvPr id="14338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6.004.1x Computation Structures</a:t>
            </a: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Part 1 – Digital Circuits</a:t>
            </a:r>
          </a:p>
          <a:p>
            <a:endParaRPr lang="en-US" altLang="x-none">
              <a:solidFill>
                <a:srgbClr val="898989"/>
              </a:solidFill>
              <a:latin typeface="Bookman Old Style" charset="0"/>
              <a:cs typeface="Bookman Old Style" charset="0"/>
            </a:endParaRP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Copyright © 2015 MIT EECS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Using Voltages </a:t>
            </a:r>
            <a:r>
              <a:rPr lang="en-US" altLang="en-US">
                <a:latin typeface="Trebuchet MS" charset="0"/>
                <a:cs typeface="Trebuchet MS" charset="0"/>
              </a:rPr>
              <a:t>“</a:t>
            </a:r>
            <a:r>
              <a:rPr lang="en-US" altLang="x-none">
                <a:latin typeface="Trebuchet MS" charset="0"/>
                <a:cs typeface="Trebuchet MS" charset="0"/>
              </a:rPr>
              <a:t>Digitally</a:t>
            </a:r>
            <a:r>
              <a:rPr lang="en-US" altLang="en-US">
                <a:latin typeface="Trebuchet MS" charset="0"/>
                <a:cs typeface="Trebuchet MS" charset="0"/>
              </a:rPr>
              <a:t>”</a:t>
            </a:r>
            <a:endParaRPr lang="en-US" altLang="x-none">
              <a:latin typeface="Trebuchet MS" charset="0"/>
              <a:cs typeface="Trebuchet MS" charset="0"/>
            </a:endParaRP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 sz="2000"/>
              <a:t>Key idea: encode only one bit of information: 2 values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endParaRPr lang="en-US" altLang="x-none" sz="2000"/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Use the same uniform representation convention for </a:t>
            </a:r>
            <a:r>
              <a:rPr lang="en-US" altLang="x-none" sz="2000" i="1"/>
              <a:t>every</a:t>
            </a:r>
            <a:r>
              <a:rPr lang="en-US" altLang="x-none" sz="2000"/>
              <a:t> component and wire in our digital system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7200" y="2438400"/>
            <a:ext cx="7848600" cy="1924050"/>
            <a:chOff x="457200" y="2438400"/>
            <a:chExt cx="7848600" cy="1924050"/>
          </a:xfrm>
        </p:grpSpPr>
        <p:sp>
          <p:nvSpPr>
            <p:cNvPr id="31796" name="TextBox 3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16748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Attempt #1: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52600" y="3867150"/>
              <a:ext cx="563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98" name="TextBox 7"/>
            <p:cNvSpPr txBox="1">
              <a:spLocks noChangeArrowheads="1"/>
            </p:cNvSpPr>
            <p:nvPr/>
          </p:nvSpPr>
          <p:spPr bwMode="auto">
            <a:xfrm>
              <a:off x="7523163" y="3638550"/>
              <a:ext cx="7826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volts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572000" y="3257550"/>
              <a:ext cx="0" cy="78105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800" name="TextBox 10"/>
            <p:cNvSpPr txBox="1">
              <a:spLocks noChangeArrowheads="1"/>
            </p:cNvSpPr>
            <p:nvPr/>
          </p:nvSpPr>
          <p:spPr bwMode="auto">
            <a:xfrm>
              <a:off x="4267200" y="3962400"/>
              <a:ext cx="606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TH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676400" y="2895600"/>
            <a:ext cx="2806700" cy="914400"/>
            <a:chOff x="1752600" y="2895600"/>
            <a:chExt cx="2807350" cy="914400"/>
          </a:xfrm>
        </p:grpSpPr>
        <p:sp>
          <p:nvSpPr>
            <p:cNvPr id="14" name="Right Brace 13"/>
            <p:cNvSpPr/>
            <p:nvPr/>
          </p:nvSpPr>
          <p:spPr>
            <a:xfrm rot="16200000">
              <a:off x="3041975" y="2292025"/>
              <a:ext cx="228600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5" name="TextBox 14"/>
            <p:cNvSpPr txBox="1">
              <a:spLocks noChangeArrowheads="1"/>
            </p:cNvSpPr>
            <p:nvPr/>
          </p:nvSpPr>
          <p:spPr bwMode="auto">
            <a:xfrm>
              <a:off x="2066339" y="2895600"/>
              <a:ext cx="21748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&lt; V</a:t>
              </a:r>
              <a:r>
                <a:rPr lang="en-US" altLang="x-none" sz="1800" baseline="-25000"/>
                <a:t>TH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0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660900" y="2895600"/>
            <a:ext cx="2806700" cy="914400"/>
            <a:chOff x="4572000" y="2895600"/>
            <a:chExt cx="2807350" cy="914400"/>
          </a:xfrm>
        </p:grpSpPr>
        <p:sp>
          <p:nvSpPr>
            <p:cNvPr id="16" name="Right Brace 15"/>
            <p:cNvSpPr/>
            <p:nvPr/>
          </p:nvSpPr>
          <p:spPr>
            <a:xfrm rot="16200000">
              <a:off x="5861375" y="2292025"/>
              <a:ext cx="228600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3" name="TextBox 16"/>
            <p:cNvSpPr txBox="1">
              <a:spLocks noChangeArrowheads="1"/>
            </p:cNvSpPr>
            <p:nvPr/>
          </p:nvSpPr>
          <p:spPr bwMode="auto">
            <a:xfrm>
              <a:off x="4885739" y="2895600"/>
              <a:ext cx="21748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≥ V</a:t>
              </a:r>
              <a:r>
                <a:rPr lang="en-US" altLang="x-none" sz="1800" baseline="-25000"/>
                <a:t>TH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1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04800" y="2930525"/>
            <a:ext cx="1030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600" b="1">
                <a:solidFill>
                  <a:srgbClr val="FF0000"/>
                </a:solidFill>
              </a:rPr>
              <a:t>✗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762000" y="4992688"/>
            <a:ext cx="2514600" cy="874712"/>
            <a:chOff x="148400" y="2782669"/>
            <a:chExt cx="4411550" cy="874931"/>
          </a:xfrm>
        </p:grpSpPr>
        <p:sp>
          <p:nvSpPr>
            <p:cNvPr id="41" name="Right Brace 40"/>
            <p:cNvSpPr/>
            <p:nvPr/>
          </p:nvSpPr>
          <p:spPr>
            <a:xfrm rot="16200000">
              <a:off x="3041946" y="2139596"/>
              <a:ext cx="228657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1" name="TextBox 41"/>
            <p:cNvSpPr txBox="1">
              <a:spLocks noChangeArrowheads="1"/>
            </p:cNvSpPr>
            <p:nvPr/>
          </p:nvSpPr>
          <p:spPr bwMode="auto">
            <a:xfrm>
              <a:off x="148400" y="2782669"/>
              <a:ext cx="44115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≤ V</a:t>
              </a:r>
              <a:r>
                <a:rPr lang="en-US" altLang="x-none" sz="1800" baseline="-25000"/>
                <a:t>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0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791200" y="4992688"/>
            <a:ext cx="2328863" cy="874712"/>
            <a:chOff x="1752599" y="2782669"/>
            <a:chExt cx="4085136" cy="874931"/>
          </a:xfrm>
        </p:grpSpPr>
        <p:sp>
          <p:nvSpPr>
            <p:cNvPr id="45" name="Right Brace 44"/>
            <p:cNvSpPr/>
            <p:nvPr/>
          </p:nvSpPr>
          <p:spPr>
            <a:xfrm rot="16200000">
              <a:off x="3041752" y="2139789"/>
              <a:ext cx="228657" cy="2806964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89" name="TextBox 45"/>
            <p:cNvSpPr txBox="1">
              <a:spLocks noChangeArrowheads="1"/>
            </p:cNvSpPr>
            <p:nvPr/>
          </p:nvSpPr>
          <p:spPr bwMode="auto">
            <a:xfrm>
              <a:off x="2044658" y="2782669"/>
              <a:ext cx="379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≥ V</a:t>
              </a:r>
              <a:r>
                <a:rPr lang="en-US" altLang="x-none" sz="1800" baseline="-25000"/>
                <a:t>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1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57200" y="4267200"/>
            <a:ext cx="7869238" cy="2381250"/>
            <a:chOff x="457200" y="4267200"/>
            <a:chExt cx="7868810" cy="2381310"/>
          </a:xfrm>
        </p:grpSpPr>
        <p:sp>
          <p:nvSpPr>
            <p:cNvPr id="31781" name="TextBox 35"/>
            <p:cNvSpPr txBox="1">
              <a:spLocks noChangeArrowheads="1"/>
            </p:cNvSpPr>
            <p:nvPr/>
          </p:nvSpPr>
          <p:spPr bwMode="auto">
            <a:xfrm>
              <a:off x="3124200" y="6248400"/>
              <a:ext cx="466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L</a:t>
              </a:r>
            </a:p>
          </p:txBody>
        </p:sp>
        <p:sp>
          <p:nvSpPr>
            <p:cNvPr id="31782" name="TextBox 37"/>
            <p:cNvSpPr txBox="1">
              <a:spLocks noChangeArrowheads="1"/>
            </p:cNvSpPr>
            <p:nvPr/>
          </p:nvSpPr>
          <p:spPr bwMode="auto">
            <a:xfrm>
              <a:off x="5476739" y="6248400"/>
              <a:ext cx="501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H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52643" y="5334027"/>
              <a:ext cx="0" cy="9906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05190" y="5334027"/>
              <a:ext cx="0" cy="9906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5" name="TextBox 4"/>
            <p:cNvSpPr txBox="1">
              <a:spLocks noChangeArrowheads="1"/>
            </p:cNvSpPr>
            <p:nvPr/>
          </p:nvSpPr>
          <p:spPr bwMode="auto">
            <a:xfrm>
              <a:off x="457200" y="4267200"/>
              <a:ext cx="1674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Attempt #2: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752530" y="5943642"/>
              <a:ext cx="56384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7" name="TextBox 47"/>
            <p:cNvSpPr txBox="1">
              <a:spLocks noChangeArrowheads="1"/>
            </p:cNvSpPr>
            <p:nvPr/>
          </p:nvSpPr>
          <p:spPr bwMode="auto">
            <a:xfrm>
              <a:off x="7543800" y="5715000"/>
              <a:ext cx="7822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volts</a:t>
              </a: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3276600" y="4992688"/>
            <a:ext cx="2514600" cy="874712"/>
            <a:chOff x="3276600" y="4992471"/>
            <a:chExt cx="2514600" cy="874931"/>
          </a:xfrm>
        </p:grpSpPr>
        <p:sp>
          <p:nvSpPr>
            <p:cNvPr id="51" name="Right Brace 50"/>
            <p:cNvSpPr/>
            <p:nvPr/>
          </p:nvSpPr>
          <p:spPr>
            <a:xfrm rot="16200000">
              <a:off x="4419571" y="4648173"/>
              <a:ext cx="228657" cy="2209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80" name="TextBox 51"/>
            <p:cNvSpPr txBox="1">
              <a:spLocks noChangeArrowheads="1"/>
            </p:cNvSpPr>
            <p:nvPr/>
          </p:nvSpPr>
          <p:spPr bwMode="auto">
            <a:xfrm>
              <a:off x="3276600" y="4992471"/>
              <a:ext cx="2514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L</a:t>
              </a:r>
              <a:r>
                <a:rPr lang="en-US" altLang="x-none" sz="1800">
                  <a:solidFill>
                    <a:srgbClr val="FF0000"/>
                  </a:solidFill>
                </a:rPr>
                <a:t>&lt; V &lt; 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“</a:t>
              </a:r>
              <a:r>
                <a:rPr lang="en-US" altLang="x-none" sz="1800">
                  <a:solidFill>
                    <a:srgbClr val="FF0000"/>
                  </a:solidFill>
                </a:rPr>
                <a:t>Forbidden to ask</a:t>
              </a:r>
              <a:r>
                <a:rPr lang="en-US" altLang="en-US" sz="1800">
                  <a:solidFill>
                    <a:srgbClr val="FF0000"/>
                  </a:solidFill>
                </a:rPr>
                <a:t>”</a:t>
              </a:r>
              <a:endParaRPr lang="en-US" altLang="x-none" sz="18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1913" y="5537200"/>
            <a:ext cx="14620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000" b="1">
                <a:solidFill>
                  <a:srgbClr val="008000"/>
                </a:solidFill>
              </a:rPr>
              <a:t>✓?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72000" y="2082800"/>
            <a:ext cx="2827338" cy="1100138"/>
            <a:chOff x="4572000" y="2082800"/>
            <a:chExt cx="2827338" cy="1100883"/>
          </a:xfrm>
        </p:grpSpPr>
        <p:sp>
          <p:nvSpPr>
            <p:cNvPr id="31757" name="TextBox 26"/>
            <p:cNvSpPr txBox="1">
              <a:spLocks noChangeArrowheads="1"/>
            </p:cNvSpPr>
            <p:nvPr/>
          </p:nvSpPr>
          <p:spPr bwMode="auto">
            <a:xfrm>
              <a:off x="5300784" y="2082800"/>
              <a:ext cx="2098554" cy="584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Hard to distinguish </a:t>
              </a:r>
              <a:b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x-none" sz="1600">
                  <a:solidFill>
                    <a:srgbClr val="3366FF"/>
                  </a:solidFill>
                </a:rPr>
                <a:t>V</a:t>
              </a:r>
              <a:r>
                <a:rPr lang="en-US" altLang="x-none" sz="1600" baseline="-25000">
                  <a:solidFill>
                    <a:srgbClr val="3366FF"/>
                  </a:solidFill>
                </a:rPr>
                <a:t>TH</a:t>
              </a:r>
              <a:r>
                <a:rPr lang="en-US" altLang="x-none" sz="1600">
                  <a:solidFill>
                    <a:srgbClr val="3366FF"/>
                  </a:solidFill>
                </a:rPr>
                <a:t>-ε</a:t>
              </a: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from </a:t>
              </a:r>
              <a:r>
                <a:rPr lang="en-US" altLang="x-none" sz="1600">
                  <a:solidFill>
                    <a:srgbClr val="3366FF"/>
                  </a:solidFill>
                </a:rPr>
                <a:t>V</a:t>
              </a:r>
              <a:r>
                <a:rPr lang="en-US" altLang="x-none" sz="1600" baseline="-25000">
                  <a:solidFill>
                    <a:srgbClr val="3366FF"/>
                  </a:solidFill>
                </a:rPr>
                <a:t>TH</a:t>
              </a:r>
              <a:r>
                <a:rPr lang="en-US" altLang="x-none" sz="1600">
                  <a:solidFill>
                    <a:srgbClr val="3366FF"/>
                  </a:solidFill>
                </a:rPr>
                <a:t>+ε</a:t>
              </a:r>
              <a:endParaRPr lang="en-US" altLang="x-none" sz="1600" i="1">
                <a:solidFill>
                  <a:srgbClr val="3366FF"/>
                </a:solidFill>
                <a:latin typeface="Comic Sans M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5029200" y="2286138"/>
              <a:ext cx="228600" cy="228755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59" name="Group 43"/>
            <p:cNvGrpSpPr>
              <a:grpSpLocks/>
            </p:cNvGrpSpPr>
            <p:nvPr/>
          </p:nvGrpSpPr>
          <p:grpSpPr bwMode="auto">
            <a:xfrm flipH="1">
              <a:off x="4572000" y="2438400"/>
              <a:ext cx="533400" cy="745283"/>
              <a:chOff x="7029890" y="822266"/>
              <a:chExt cx="1314829" cy="1911273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7487731" y="1226201"/>
                <a:ext cx="277837" cy="63959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487731" y="1865800"/>
                <a:ext cx="277837" cy="8188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7272507" y="1865800"/>
                <a:ext cx="215224" cy="8188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63" name="Group 48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566741" y="2690046"/>
                  <a:ext cx="242618" cy="1222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Freeform 67"/>
                <p:cNvSpPr/>
                <p:nvPr/>
              </p:nvSpPr>
              <p:spPr>
                <a:xfrm>
                  <a:off x="3574567" y="2584126"/>
                  <a:ext cx="226965" cy="12221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1764" name="Group 49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854543" y="2673750"/>
                  <a:ext cx="238703" cy="4073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Freeform 65"/>
                <p:cNvSpPr/>
                <p:nvPr/>
              </p:nvSpPr>
              <p:spPr>
                <a:xfrm>
                  <a:off x="2838890" y="2575976"/>
                  <a:ext cx="250444" cy="13851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7742089" y="1340269"/>
                <a:ext cx="234791" cy="32998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980792" y="1690624"/>
                <a:ext cx="230879" cy="3340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7284246" y="1315826"/>
                <a:ext cx="418712" cy="24443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7284246" y="1560259"/>
                <a:ext cx="172180" cy="28924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Freeform 58"/>
              <p:cNvSpPr/>
              <p:nvPr/>
            </p:nvSpPr>
            <p:spPr>
              <a:xfrm rot="5052553">
                <a:off x="8200711" y="2031407"/>
                <a:ext cx="158880" cy="12913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 rot="18043755">
                <a:off x="7270447" y="1845724"/>
                <a:ext cx="203694" cy="11348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1771" name="Group 60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3142149" y="678950"/>
                  <a:ext cx="346282" cy="44219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3163303" y="708657"/>
                  <a:ext cx="476646" cy="23870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137407" y="666708"/>
                  <a:ext cx="289245" cy="24261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Digital Processing Element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14388" y="1790700"/>
            <a:ext cx="1674812" cy="2476500"/>
            <a:chOff x="161" y="960"/>
            <a:chExt cx="1055" cy="1584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161" y="1543"/>
              <a:ext cx="869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0" smtClean="0">
                  <a:solidFill>
                    <a:srgbClr val="CC0000"/>
                  </a:solidFill>
                  <a:latin typeface="+mj-lt"/>
                </a:rPr>
                <a:t>Static</a:t>
              </a:r>
            </a:p>
            <a:p>
              <a:pPr algn="ctr" eaLnBrk="1" hangingPunct="1">
                <a:defRPr/>
              </a:pPr>
              <a:r>
                <a:rPr lang="en-US" b="0" smtClean="0">
                  <a:solidFill>
                    <a:srgbClr val="CC0000"/>
                  </a:solidFill>
                  <a:latin typeface="+mj-lt"/>
                </a:rPr>
                <a:t>discipline</a:t>
              </a:r>
              <a:endParaRPr lang="en-US" sz="2400" b="0" smtClean="0">
                <a:latin typeface="+mj-lt"/>
              </a:endParaRPr>
            </a:p>
          </p:txBody>
        </p:sp>
        <p:sp>
          <p:nvSpPr>
            <p:cNvPr id="5" name="AutoShape 6"/>
            <p:cNvSpPr>
              <a:spLocks/>
            </p:cNvSpPr>
            <p:nvPr/>
          </p:nvSpPr>
          <p:spPr bwMode="auto">
            <a:xfrm>
              <a:off x="1024" y="960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59188" y="4694238"/>
            <a:ext cx="2209800" cy="18288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32225" y="4689475"/>
            <a:ext cx="1863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Output a </a:t>
            </a:r>
            <a:r>
              <a:rPr lang="en-US" altLang="en-US" sz="1200"/>
              <a:t>“</a:t>
            </a:r>
            <a:r>
              <a:rPr lang="en-US" altLang="ja-JP" sz="1200"/>
              <a:t>1” if 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least 2 out of 3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my inputs are a </a:t>
            </a:r>
            <a:r>
              <a:rPr lang="en-US" altLang="ja-JP" sz="1200"/>
              <a:t>“1”.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Otherwise, output </a:t>
            </a:r>
            <a:r>
              <a:rPr lang="en-US" altLang="ja-JP" sz="1200"/>
              <a:t>“0”.</a:t>
            </a:r>
            <a:endParaRPr lang="en-US" altLang="x-none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784600" y="5695950"/>
            <a:ext cx="1955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b="0" smtClean="0">
                <a:latin typeface="+mj-lt"/>
              </a:rPr>
              <a:t>I will generate a valid</a:t>
            </a:r>
          </a:p>
          <a:p>
            <a:pPr algn="ctr" eaLnBrk="1" hangingPunct="1">
              <a:defRPr/>
            </a:pPr>
            <a:r>
              <a:rPr lang="en-US" sz="1200" b="0" smtClean="0">
                <a:latin typeface="+mj-lt"/>
              </a:rPr>
              <a:t>output in no more than</a:t>
            </a:r>
          </a:p>
          <a:p>
            <a:pPr algn="ctr" eaLnBrk="1" hangingPunct="1">
              <a:defRPr/>
            </a:pPr>
            <a:r>
              <a:rPr lang="en-US" sz="1200" b="0" smtClean="0">
                <a:latin typeface="+mj-lt"/>
              </a:rPr>
              <a:t>2 minutes after </a:t>
            </a:r>
          </a:p>
          <a:p>
            <a:pPr algn="ctr" eaLnBrk="1" hangingPunct="1">
              <a:defRPr/>
            </a:pPr>
            <a:r>
              <a:rPr lang="en-US" sz="1200" b="0" smtClean="0">
                <a:latin typeface="+mj-lt"/>
              </a:rPr>
              <a:t>seeing valid inputs</a:t>
            </a:r>
            <a:endParaRPr lang="en-US" sz="2400" b="0" smtClean="0">
              <a:latin typeface="+mj-lt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663825" y="4921250"/>
            <a:ext cx="995363" cy="1068388"/>
            <a:chOff x="1869" y="3071"/>
            <a:chExt cx="627" cy="673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920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920" y="349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920" y="374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83" y="3071"/>
              <a:ext cx="4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 smtClean="0">
                  <a:latin typeface="+mj-lt"/>
                </a:rPr>
                <a:t>input A</a:t>
              </a:r>
              <a:endParaRPr lang="en-US" sz="2400" b="0" smtClean="0">
                <a:latin typeface="+mj-lt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870" y="3311"/>
              <a:ext cx="4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 smtClean="0">
                  <a:latin typeface="+mj-lt"/>
                </a:rPr>
                <a:t>input B</a:t>
              </a:r>
              <a:endParaRPr lang="en-US" sz="2400" b="0" smtClean="0">
                <a:latin typeface="+mj-lt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869" y="3570"/>
              <a:ext cx="4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 smtClean="0">
                  <a:latin typeface="+mj-lt"/>
                </a:rPr>
                <a:t>input C</a:t>
              </a:r>
              <a:endParaRPr lang="en-US" sz="2400" b="0" smtClean="0">
                <a:latin typeface="+mj-lt"/>
              </a:endParaRP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5868988" y="5332413"/>
            <a:ext cx="914400" cy="276225"/>
            <a:chOff x="3888" y="3330"/>
            <a:chExt cx="576" cy="174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888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96" y="3330"/>
              <a:ext cx="5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 smtClean="0">
                  <a:latin typeface="+mj-lt"/>
                </a:rPr>
                <a:t>output Y</a:t>
              </a:r>
            </a:p>
          </p:txBody>
        </p:sp>
      </p:grpSp>
      <p:sp>
        <p:nvSpPr>
          <p:cNvPr id="20" name="Rectangle 24"/>
          <p:cNvSpPr txBox="1">
            <a:spLocks noChangeArrowheads="1"/>
          </p:cNvSpPr>
          <p:nvPr/>
        </p:nvSpPr>
        <p:spPr>
          <a:xfrm>
            <a:off x="685800" y="1028700"/>
            <a:ext cx="7924800" cy="4191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u="sng" dirty="0" smtClean="0">
                <a:latin typeface="+mj-lt"/>
                <a:ea typeface="ＭＳ Ｐゴシック" charset="0"/>
                <a:cs typeface="ＭＳ Ｐゴシック" charset="0"/>
              </a:rPr>
              <a:t>combinational device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is a circuit element that has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082800" y="1619250"/>
            <a:ext cx="7061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one or more digital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 inputs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082800" y="1981200"/>
            <a:ext cx="706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one or more digital </a:t>
            </a: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outputs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082800" y="2362200"/>
            <a:ext cx="706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functional specification</a:t>
            </a: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that details the value of each output for every possible combination of valid input values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022475" y="3238500"/>
            <a:ext cx="70612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timing specification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consisting (at minimum) of an upper bound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on the required time for the device to compute the specified output values from an arbitrary set of stable, valid input values</a:t>
            </a:r>
            <a:br>
              <a:rPr lang="en-US" dirty="0">
                <a:latin typeface="+mj-lt"/>
                <a:ea typeface="ＭＳ Ｐゴシック" charset="0"/>
                <a:cs typeface="ＭＳ Ｐゴシック" charset="0"/>
              </a:rPr>
            </a:b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Combinational Digital System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1534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A set of interconnected elements is a combinational device if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each circuit element is combinational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every input is connected to exactly one output or to some vast supply of constant 0</a:t>
            </a:r>
            <a:r>
              <a:rPr lang="en-US" altLang="ja-JP" sz="2400"/>
              <a:t>’s and 1’s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the circuit contains no directed cycl</a:t>
            </a:r>
            <a:r>
              <a:rPr lang="en-US" altLang="x-none"/>
              <a:t>es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124075" y="4038600"/>
            <a:ext cx="3506788" cy="2212975"/>
            <a:chOff x="2124671" y="4038600"/>
            <a:chExt cx="3505841" cy="2212823"/>
          </a:xfrm>
        </p:grpSpPr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2124671" y="4038600"/>
              <a:ext cx="999529" cy="2212823"/>
              <a:chOff x="4313593" y="3009422"/>
              <a:chExt cx="999529" cy="2212823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642117" y="3682476"/>
                <a:ext cx="160294" cy="67305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802411" y="4355530"/>
                <a:ext cx="274564" cy="8175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4584983" y="4355530"/>
                <a:ext cx="217428" cy="81750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49" name="Group 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001781" y="2690679"/>
                  <a:ext cx="242821" cy="12699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Freeform 23"/>
                <p:cNvSpPr/>
                <p:nvPr/>
              </p:nvSpPr>
              <p:spPr>
                <a:xfrm>
                  <a:off x="5011303" y="2582736"/>
                  <a:ext cx="225364" cy="12381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5850" name="Group 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4290772" y="2674805"/>
                  <a:ext cx="236473" cy="39684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Freeform 21"/>
                <p:cNvSpPr/>
                <p:nvPr/>
              </p:nvSpPr>
              <p:spPr>
                <a:xfrm>
                  <a:off x="4273314" y="2574799"/>
                  <a:ext cx="252345" cy="13810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 flipV="1">
                <a:off x="4675445" y="3530086"/>
                <a:ext cx="353917" cy="22699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40472" y="3191972"/>
                <a:ext cx="139662" cy="3317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4599266" y="3752321"/>
                <a:ext cx="42851" cy="29525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596092" y="4047576"/>
                <a:ext cx="171404" cy="28890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 rot="19139357">
                <a:off x="5126173" y="3009422"/>
                <a:ext cx="160295" cy="13016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 rot="18043755">
                <a:off x="4584168" y="4332525"/>
                <a:ext cx="204773" cy="11426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5857" name="Group 1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560183" y="721151"/>
                  <a:ext cx="345982" cy="407959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4576287" y="747937"/>
                  <a:ext cx="493580" cy="22382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4543923" y="718852"/>
                  <a:ext cx="304718" cy="22541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5845" name="TextBox 1"/>
            <p:cNvSpPr txBox="1">
              <a:spLocks noChangeArrowheads="1"/>
            </p:cNvSpPr>
            <p:nvPr/>
          </p:nvSpPr>
          <p:spPr bwMode="auto">
            <a:xfrm>
              <a:off x="3352800" y="4191000"/>
              <a:ext cx="2277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solidFill>
                    <a:srgbClr val="3366FF"/>
                  </a:solidFill>
                  <a:latin typeface="Comic Sans MS" charset="0"/>
                </a:rPr>
                <a:t>Why is this true?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52600" y="1981200"/>
            <a:ext cx="6019800" cy="28956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 smtClean="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Is This a Combinational Device?</a:t>
            </a: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838200" y="1143000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A, B and C are combinational devices.  Is the following circuit a combinational device?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22098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35052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24384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6800" y="30480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6800" y="4343400"/>
            <a:ext cx="3048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38100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33800" y="2743200"/>
            <a:ext cx="0" cy="10668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2743200"/>
            <a:ext cx="2971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8800" y="33528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38800" y="3352800"/>
            <a:ext cx="0" cy="6858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3"/>
          </p:cNvCxnSpPr>
          <p:nvPr/>
        </p:nvCxnSpPr>
        <p:spPr>
          <a:xfrm flipH="1">
            <a:off x="5181600" y="40386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15200" y="30480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24063" y="5105400"/>
            <a:ext cx="55959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5425" indent="-225425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 sz="2000"/>
              <a:t>Does it have digital inputs?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Does it have digital outputs?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Can you derive a functional description?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Can you derive a t</a:t>
            </a:r>
            <a:r>
              <a:rPr lang="en-US" altLang="x-none" sz="2000" baseline="-25000"/>
              <a:t>PD</a:t>
            </a:r>
            <a:r>
              <a:rPr lang="en-US" altLang="x-none" sz="2000"/>
              <a:t>?</a:t>
            </a:r>
          </a:p>
        </p:txBody>
      </p:sp>
      <p:sp>
        <p:nvSpPr>
          <p:cNvPr id="37906" name="TextBox 1"/>
          <p:cNvSpPr txBox="1">
            <a:spLocks noChangeArrowheads="1"/>
          </p:cNvSpPr>
          <p:nvPr/>
        </p:nvSpPr>
        <p:spPr bwMode="auto">
          <a:xfrm>
            <a:off x="685800" y="2209800"/>
            <a:ext cx="344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P</a:t>
            </a:r>
          </a:p>
        </p:txBody>
      </p:sp>
      <p:sp>
        <p:nvSpPr>
          <p:cNvPr id="37907" name="TextBox 20"/>
          <p:cNvSpPr txBox="1">
            <a:spLocks noChangeArrowheads="1"/>
          </p:cNvSpPr>
          <p:nvPr/>
        </p:nvSpPr>
        <p:spPr bwMode="auto">
          <a:xfrm>
            <a:off x="685800" y="28194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Q</a:t>
            </a:r>
          </a:p>
        </p:txBody>
      </p:sp>
      <p:sp>
        <p:nvSpPr>
          <p:cNvPr id="37908" name="TextBox 22"/>
          <p:cNvSpPr txBox="1">
            <a:spLocks noChangeArrowheads="1"/>
          </p:cNvSpPr>
          <p:nvPr/>
        </p:nvSpPr>
        <p:spPr bwMode="auto">
          <a:xfrm>
            <a:off x="685800" y="41148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R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8458200" y="2819400"/>
            <a:ext cx="35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Will This System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795463"/>
            <a:ext cx="22860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Combinational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57600" y="2328863"/>
            <a:ext cx="1981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38800" y="1795463"/>
            <a:ext cx="22860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Combinational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sp>
        <p:nvSpPr>
          <p:cNvPr id="39941" name="TextBox 2"/>
          <p:cNvSpPr txBox="1">
            <a:spLocks noChangeArrowheads="1"/>
          </p:cNvSpPr>
          <p:nvPr/>
        </p:nvSpPr>
        <p:spPr bwMode="auto">
          <a:xfrm>
            <a:off x="533400" y="30988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Upstream device transmits a signal at V</a:t>
            </a:r>
            <a:r>
              <a:rPr lang="en-US" altLang="x-none" sz="2000" baseline="-25000"/>
              <a:t>L</a:t>
            </a:r>
            <a:r>
              <a:rPr lang="en-US" altLang="x-none" sz="2000"/>
              <a:t>-ε, a valid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.  Noise on the connecting wire causes the downstream device to receive V</a:t>
            </a:r>
            <a:r>
              <a:rPr lang="en-US" altLang="x-none" sz="2000" baseline="-25000"/>
              <a:t>L</a:t>
            </a:r>
            <a:r>
              <a:rPr lang="en-US" altLang="x-none" sz="2000"/>
              <a:t>+ε, a signal in the forbidden zone.</a:t>
            </a:r>
          </a:p>
        </p:txBody>
      </p:sp>
      <p:grpSp>
        <p:nvGrpSpPr>
          <p:cNvPr id="27654" name="Group 61"/>
          <p:cNvGrpSpPr>
            <a:grpSpLocks/>
          </p:cNvGrpSpPr>
          <p:nvPr/>
        </p:nvGrpSpPr>
        <p:grpSpPr bwMode="auto">
          <a:xfrm>
            <a:off x="4232275" y="1701800"/>
            <a:ext cx="725488" cy="779463"/>
            <a:chOff x="2155" y="2009"/>
            <a:chExt cx="457" cy="491"/>
          </a:xfrm>
        </p:grpSpPr>
        <p:sp>
          <p:nvSpPr>
            <p:cNvPr id="39971" name="AutoShape 6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>
                <a:latin typeface="Arial" charset="0"/>
              </a:endParaRP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2155" y="2009"/>
              <a:ext cx="4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b="0" dirty="0" smtClean="0">
                  <a:latin typeface="+mj-lt"/>
                </a:rPr>
                <a:t>Noise</a:t>
              </a:r>
              <a:endParaRPr lang="en-US" sz="2800" b="0" dirty="0" smtClean="0">
                <a:latin typeface="+mj-lt"/>
              </a:endParaRPr>
            </a:p>
          </p:txBody>
        </p:sp>
      </p:grp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2057400" y="1244600"/>
            <a:ext cx="2058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Valid </a:t>
            </a:r>
            <a:r>
              <a:rPr lang="en-US" altLang="en-US" sz="2000">
                <a:solidFill>
                  <a:srgbClr val="FF0000"/>
                </a:solidFill>
              </a:rPr>
              <a:t>“</a:t>
            </a:r>
            <a:r>
              <a:rPr lang="en-US" altLang="x-none" sz="2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”</a:t>
            </a:r>
            <a:r>
              <a:rPr lang="en-US" altLang="x-none" sz="2000">
                <a:solidFill>
                  <a:srgbClr val="FF0000"/>
                </a:solidFill>
              </a:rPr>
              <a:t>: V</a:t>
            </a:r>
            <a:r>
              <a:rPr lang="en-US" altLang="x-none" sz="2000" baseline="-25000">
                <a:solidFill>
                  <a:srgbClr val="FF0000"/>
                </a:solidFill>
              </a:rPr>
              <a:t>L</a:t>
            </a:r>
            <a:r>
              <a:rPr lang="en-US" altLang="x-none" sz="2000">
                <a:solidFill>
                  <a:srgbClr val="FF0000"/>
                </a:solidFill>
              </a:rPr>
              <a:t>-ε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25863" y="1666875"/>
            <a:ext cx="392112" cy="592138"/>
          </a:xfrm>
          <a:custGeom>
            <a:avLst/>
            <a:gdLst>
              <a:gd name="connsiteX0" fmla="*/ 208887 w 391144"/>
              <a:gd name="connsiteY0" fmla="*/ 0 h 593260"/>
              <a:gd name="connsiteX1" fmla="*/ 384351 w 391144"/>
              <a:gd name="connsiteY1" fmla="*/ 242318 h 593260"/>
              <a:gd name="connsiteX2" fmla="*/ 0 w 391144"/>
              <a:gd name="connsiteY2" fmla="*/ 593260 h 5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44" h="593260">
                <a:moveTo>
                  <a:pt x="208887" y="0"/>
                </a:moveTo>
                <a:cubicBezTo>
                  <a:pt x="314026" y="71720"/>
                  <a:pt x="419166" y="143441"/>
                  <a:pt x="384351" y="242318"/>
                </a:cubicBezTo>
                <a:cubicBezTo>
                  <a:pt x="349537" y="341195"/>
                  <a:pt x="0" y="593260"/>
                  <a:pt x="0" y="59326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81600" y="1255713"/>
            <a:ext cx="2903538" cy="963612"/>
            <a:chOff x="5181600" y="1255713"/>
            <a:chExt cx="2903538" cy="963612"/>
          </a:xfrm>
        </p:grpSpPr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5181600" y="1255713"/>
              <a:ext cx="29035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L</a:t>
              </a:r>
              <a:r>
                <a:rPr lang="en-US" altLang="x-none" sz="1800">
                  <a:solidFill>
                    <a:srgbClr val="FF0000"/>
                  </a:solidFill>
                </a:rPr>
                <a:t>+ε: not a valid signal</a:t>
              </a:r>
              <a:endParaRPr lang="en-US" altLang="x-none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5181600" y="1625600"/>
              <a:ext cx="390525" cy="593725"/>
            </a:xfrm>
            <a:custGeom>
              <a:avLst/>
              <a:gdLst>
                <a:gd name="connsiteX0" fmla="*/ 208887 w 391144"/>
                <a:gd name="connsiteY0" fmla="*/ 0 h 593260"/>
                <a:gd name="connsiteX1" fmla="*/ 384351 w 391144"/>
                <a:gd name="connsiteY1" fmla="*/ 242318 h 593260"/>
                <a:gd name="connsiteX2" fmla="*/ 0 w 391144"/>
                <a:gd name="connsiteY2" fmla="*/ 593260 h 5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144" h="593260">
                  <a:moveTo>
                    <a:pt x="208887" y="0"/>
                  </a:moveTo>
                  <a:cubicBezTo>
                    <a:pt x="314026" y="71720"/>
                    <a:pt x="419166" y="143441"/>
                    <a:pt x="384351" y="242318"/>
                  </a:cubicBezTo>
                  <a:cubicBezTo>
                    <a:pt x="349537" y="341195"/>
                    <a:pt x="0" y="593260"/>
                    <a:pt x="0" y="59326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00200" y="4267200"/>
            <a:ext cx="6172200" cy="1984375"/>
            <a:chOff x="1600200" y="4267200"/>
            <a:chExt cx="6172200" cy="1984813"/>
          </a:xfrm>
        </p:grpSpPr>
        <p:sp>
          <p:nvSpPr>
            <p:cNvPr id="39947" name="TextBox 16"/>
            <p:cNvSpPr txBox="1">
              <a:spLocks noChangeArrowheads="1"/>
            </p:cNvSpPr>
            <p:nvPr/>
          </p:nvSpPr>
          <p:spPr bwMode="auto">
            <a:xfrm>
              <a:off x="2895600" y="4419600"/>
              <a:ext cx="487680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Hmm.  Looks like the output voltage needs to be adjusted so that a signal will still be valid when it reaches an input even if there</a:t>
              </a:r>
              <a:r>
                <a:rPr lang="en-US" altLang="en-US" sz="20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2000" i="1">
                  <a:solidFill>
                    <a:srgbClr val="3366FF"/>
                  </a:solidFill>
                  <a:latin typeface="Comic Sans MS" charset="0"/>
                </a:rPr>
                <a:t>s noise.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flipV="1">
              <a:off x="2438400" y="4648284"/>
              <a:ext cx="381000" cy="152434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49" name="Group 23"/>
            <p:cNvGrpSpPr>
              <a:grpSpLocks/>
            </p:cNvGrpSpPr>
            <p:nvPr/>
          </p:nvGrpSpPr>
          <p:grpSpPr bwMode="auto">
            <a:xfrm>
              <a:off x="1600200" y="4267200"/>
              <a:ext cx="970286" cy="1984813"/>
              <a:chOff x="5740840" y="729676"/>
              <a:chExt cx="970286" cy="1984813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6199628" y="1139341"/>
                <a:ext cx="0" cy="7081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199628" y="1847523"/>
                <a:ext cx="274637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983728" y="1847523"/>
                <a:ext cx="215900" cy="81774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53" name="Group 27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65965" y="2690672"/>
                  <a:ext cx="242888" cy="1270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3575490" y="2582698"/>
                  <a:ext cx="225425" cy="12385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39954" name="Group 28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856353" y="2674793"/>
                  <a:ext cx="234950" cy="396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Freeform 40"/>
                <p:cNvSpPr/>
                <p:nvPr/>
              </p:nvSpPr>
              <p:spPr>
                <a:xfrm>
                  <a:off x="2838890" y="2574758"/>
                  <a:ext cx="250825" cy="13814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>
                <a:off x="6205978" y="1217147"/>
                <a:ext cx="309562" cy="23023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6255190" y="1460087"/>
                <a:ext cx="2603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950390" y="1228261"/>
                <a:ext cx="239713" cy="238178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956740" y="1460087"/>
                <a:ext cx="209550" cy="36838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rot="5400000">
                <a:off x="6224216" y="1822926"/>
                <a:ext cx="160372" cy="13017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 rot="18043755">
                <a:off x="5981323" y="1824512"/>
                <a:ext cx="204832" cy="11430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39961" name="Group 35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3134165" y="732852"/>
                  <a:ext cx="352425" cy="404902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3145278" y="751906"/>
                  <a:ext cx="503237" cy="22388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3121465" y="729676"/>
                  <a:ext cx="307975" cy="22388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Where Does Noise Come From?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latin typeface="Bookman Old Style" charset="0"/>
                <a:cs typeface="Bookman Old Style" charset="0"/>
              </a:rPr>
              <a:t>Parasitic resistance, inductance, capacitance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IR drop, L(dI/dt) drop, LC ringing from current steps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r>
              <a:rPr lang="en-US" altLang="x-none" sz="1800">
                <a:latin typeface="Bookman Old Style" charset="0"/>
                <a:cs typeface="Bookman Old Style" charset="0"/>
              </a:rPr>
              <a:t/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r>
              <a:rPr lang="en-US" altLang="x-none" sz="1800">
                <a:latin typeface="Bookman Old Style" charset="0"/>
                <a:cs typeface="Bookman Old Style" charset="0"/>
              </a:rPr>
              <a:t/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r>
              <a:rPr lang="en-US" altLang="x-none" sz="1800">
                <a:latin typeface="Bookman Old Style" charset="0"/>
                <a:cs typeface="Bookman Old Style" charset="0"/>
              </a:rPr>
              <a:t/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r>
              <a:rPr lang="en-US" altLang="x-none" sz="1800">
                <a:latin typeface="Bookman Old Style" charset="0"/>
                <a:cs typeface="Bookman Old Style" charset="0"/>
              </a:rPr>
              <a:t/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r>
              <a:rPr lang="en-US" altLang="x-none" sz="1800">
                <a:latin typeface="Bookman Old Style" charset="0"/>
                <a:cs typeface="Bookman Old Style" charset="0"/>
              </a:rPr>
              <a:t/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r>
              <a:rPr lang="en-US" altLang="x-none" sz="1800">
                <a:latin typeface="Bookman Old Style" charset="0"/>
                <a:cs typeface="Bookman Old Style" charset="0"/>
              </a:rPr>
              <a:t/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r>
              <a:rPr lang="en-US" altLang="x-none" sz="1800">
                <a:latin typeface="Bookman Old Style" charset="0"/>
                <a:cs typeface="Bookman Old Style" charset="0"/>
              </a:rPr>
              <a:t/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r>
              <a:rPr lang="en-US" altLang="x-none" sz="1800">
                <a:latin typeface="Bookman Old Style" charset="0"/>
                <a:cs typeface="Bookman Old Style" charset="0"/>
              </a:rPr>
              <a:t/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000">
                <a:latin typeface="Bookman Old Style" charset="0"/>
                <a:cs typeface="Bookman Old Style" charset="0"/>
              </a:rPr>
              <a:t>Imprecision of component values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Manufacturing variations, allowable tolerances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200">
                <a:latin typeface="Bookman Old Style" charset="0"/>
                <a:cs typeface="Bookman Old Style" charset="0"/>
              </a:rPr>
              <a:t>Environmental effects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External EM fields, temperature variations, etc.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200">
                <a:latin typeface="Bookman Old Style" charset="0"/>
                <a:cs typeface="Bookman Old Style" charset="0"/>
              </a:rPr>
              <a:t>…</a:t>
            </a:r>
          </a:p>
        </p:txBody>
      </p:sp>
      <p:grpSp>
        <p:nvGrpSpPr>
          <p:cNvPr id="166" name="Group 165"/>
          <p:cNvGrpSpPr>
            <a:grpSpLocks/>
          </p:cNvGrpSpPr>
          <p:nvPr/>
        </p:nvGrpSpPr>
        <p:grpSpPr bwMode="auto">
          <a:xfrm>
            <a:off x="617538" y="1981200"/>
            <a:ext cx="7688262" cy="2201863"/>
            <a:chOff x="312738" y="2057400"/>
            <a:chExt cx="7688262" cy="2202021"/>
          </a:xfrm>
        </p:grpSpPr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1585913" y="3065535"/>
              <a:ext cx="0" cy="13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319405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611563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02748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444500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860925" y="2601952"/>
              <a:ext cx="477838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27843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69595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111875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52938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19405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611563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02748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44500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860925" y="3127452"/>
              <a:ext cx="477838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27843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569595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111875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652938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07" name="Group 22"/>
            <p:cNvGrpSpPr>
              <a:grpSpLocks/>
            </p:cNvGrpSpPr>
            <p:nvPr/>
          </p:nvGrpSpPr>
          <p:grpSpPr bwMode="auto">
            <a:xfrm>
              <a:off x="3457046" y="2660930"/>
              <a:ext cx="387122" cy="547182"/>
              <a:chOff x="672" y="1191"/>
              <a:chExt cx="312" cy="441"/>
            </a:xfrm>
          </p:grpSpPr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817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817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>
                <a:off x="913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>
                <a:off x="913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8" name="Group 36"/>
            <p:cNvGrpSpPr>
              <a:grpSpLocks/>
            </p:cNvGrpSpPr>
            <p:nvPr/>
          </p:nvGrpSpPr>
          <p:grpSpPr bwMode="auto">
            <a:xfrm>
              <a:off x="3878910" y="2662170"/>
              <a:ext cx="387122" cy="547183"/>
              <a:chOff x="672" y="1191"/>
              <a:chExt cx="312" cy="441"/>
            </a:xfrm>
          </p:grpSpPr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669" y="1442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720" y="144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>
                <a:off x="720" y="15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>
                <a:off x="816" y="15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>
                <a:off x="816" y="1529"/>
                <a:ext cx="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48"/>
              <p:cNvSpPr>
                <a:spLocks noChangeArrowheads="1"/>
              </p:cNvSpPr>
              <p:nvPr/>
            </p:nvSpPr>
            <p:spPr bwMode="auto">
              <a:xfrm>
                <a:off x="839" y="1348"/>
                <a:ext cx="145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9" name="Group 50"/>
            <p:cNvGrpSpPr>
              <a:grpSpLocks/>
            </p:cNvGrpSpPr>
            <p:nvPr/>
          </p:nvGrpSpPr>
          <p:grpSpPr bwMode="auto">
            <a:xfrm>
              <a:off x="4300774" y="2663411"/>
              <a:ext cx="387122" cy="547182"/>
              <a:chOff x="672" y="1191"/>
              <a:chExt cx="312" cy="441"/>
            </a:xfrm>
          </p:grpSpPr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Line 53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56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Oval 62"/>
              <p:cNvSpPr>
                <a:spLocks noChangeArrowheads="1"/>
              </p:cNvSpPr>
              <p:nvPr/>
            </p:nvSpPr>
            <p:spPr bwMode="auto">
              <a:xfrm>
                <a:off x="839" y="1347"/>
                <a:ext cx="145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0" name="Group 64"/>
            <p:cNvGrpSpPr>
              <a:grpSpLocks/>
            </p:cNvGrpSpPr>
            <p:nvPr/>
          </p:nvGrpSpPr>
          <p:grpSpPr bwMode="auto">
            <a:xfrm>
              <a:off x="4722638" y="2664652"/>
              <a:ext cx="387122" cy="547183"/>
              <a:chOff x="672" y="1191"/>
              <a:chExt cx="312" cy="441"/>
            </a:xfrm>
          </p:grpSpPr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>
                <a:off x="817" y="1188"/>
                <a:ext cx="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>
                <a:off x="721" y="129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>
                <a:off x="721" y="12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>
                <a:off x="672" y="139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Line 70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>
                <a:off x="817" y="129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Line 72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Line 74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913" y="1294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Oval 76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Line 77"/>
              <p:cNvSpPr>
                <a:spLocks noChangeShapeType="1"/>
              </p:cNvSpPr>
              <p:nvPr/>
            </p:nvSpPr>
            <p:spPr bwMode="auto">
              <a:xfrm>
                <a:off x="913" y="1363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1" name="Group 78"/>
            <p:cNvGrpSpPr>
              <a:grpSpLocks/>
            </p:cNvGrpSpPr>
            <p:nvPr/>
          </p:nvGrpSpPr>
          <p:grpSpPr bwMode="auto">
            <a:xfrm>
              <a:off x="5144501" y="2665893"/>
              <a:ext cx="387122" cy="547182"/>
              <a:chOff x="672" y="1191"/>
              <a:chExt cx="312" cy="441"/>
            </a:xfrm>
          </p:grpSpPr>
          <p:sp>
            <p:nvSpPr>
              <p:cNvPr id="84" name="Line 79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Line 80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" name="Line 81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Line 82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Line 83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Line 84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Oval 90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1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Line 91"/>
              <p:cNvSpPr>
                <a:spLocks noChangeShapeType="1"/>
              </p:cNvSpPr>
              <p:nvPr/>
            </p:nvSpPr>
            <p:spPr bwMode="auto">
              <a:xfrm>
                <a:off x="912" y="1363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2" name="Group 92"/>
            <p:cNvGrpSpPr>
              <a:grpSpLocks/>
            </p:cNvGrpSpPr>
            <p:nvPr/>
          </p:nvGrpSpPr>
          <p:grpSpPr bwMode="auto">
            <a:xfrm>
              <a:off x="5566365" y="2667133"/>
              <a:ext cx="387122" cy="547183"/>
              <a:chOff x="672" y="1191"/>
              <a:chExt cx="312" cy="441"/>
            </a:xfrm>
          </p:grpSpPr>
          <p:sp>
            <p:nvSpPr>
              <p:cNvPr id="98" name="Line 93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94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95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Line 9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Line 9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Line 98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Line 99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Line 10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01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Line 102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Line 103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Oval 104"/>
              <p:cNvSpPr>
                <a:spLocks noChangeArrowheads="1"/>
              </p:cNvSpPr>
              <p:nvPr/>
            </p:nvSpPr>
            <p:spPr bwMode="auto">
              <a:xfrm>
                <a:off x="839" y="1348"/>
                <a:ext cx="145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Line 105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3" name="Group 106"/>
            <p:cNvGrpSpPr>
              <a:grpSpLocks/>
            </p:cNvGrpSpPr>
            <p:nvPr/>
          </p:nvGrpSpPr>
          <p:grpSpPr bwMode="auto">
            <a:xfrm>
              <a:off x="5988229" y="2668374"/>
              <a:ext cx="387122" cy="547182"/>
              <a:chOff x="672" y="1191"/>
              <a:chExt cx="312" cy="441"/>
            </a:xfrm>
          </p:grpSpPr>
          <p:sp>
            <p:nvSpPr>
              <p:cNvPr id="112" name="Line 107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Line 10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Line 10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Line 110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6" name="Line 111"/>
              <p:cNvSpPr>
                <a:spLocks noChangeShapeType="1"/>
              </p:cNvSpPr>
              <p:nvPr/>
            </p:nvSpPr>
            <p:spPr bwMode="auto">
              <a:xfrm>
                <a:off x="672" y="14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112"/>
              <p:cNvSpPr>
                <a:spLocks noChangeShapeType="1"/>
              </p:cNvSpPr>
              <p:nvPr/>
            </p:nvSpPr>
            <p:spPr bwMode="auto">
              <a:xfrm>
                <a:off x="720" y="143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11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114"/>
              <p:cNvSpPr>
                <a:spLocks noChangeShapeType="1"/>
              </p:cNvSpPr>
              <p:nvPr/>
            </p:nvSpPr>
            <p:spPr bwMode="auto">
              <a:xfrm>
                <a:off x="720" y="15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15"/>
              <p:cNvSpPr>
                <a:spLocks noChangeShapeType="1"/>
              </p:cNvSpPr>
              <p:nvPr/>
            </p:nvSpPr>
            <p:spPr bwMode="auto">
              <a:xfrm>
                <a:off x="816" y="15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Line 116"/>
              <p:cNvSpPr>
                <a:spLocks noChangeShapeType="1"/>
              </p:cNvSpPr>
              <p:nvPr/>
            </p:nvSpPr>
            <p:spPr bwMode="auto">
              <a:xfrm>
                <a:off x="816" y="1525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Line 117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Oval 118"/>
              <p:cNvSpPr>
                <a:spLocks noChangeArrowheads="1"/>
              </p:cNvSpPr>
              <p:nvPr/>
            </p:nvSpPr>
            <p:spPr bwMode="auto">
              <a:xfrm>
                <a:off x="839" y="1347"/>
                <a:ext cx="145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4" name="Line 119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4" name="Group 120"/>
            <p:cNvGrpSpPr>
              <a:grpSpLocks/>
            </p:cNvGrpSpPr>
            <p:nvPr/>
          </p:nvGrpSpPr>
          <p:grpSpPr bwMode="auto">
            <a:xfrm>
              <a:off x="6410093" y="2669615"/>
              <a:ext cx="387122" cy="547183"/>
              <a:chOff x="672" y="1191"/>
              <a:chExt cx="312" cy="441"/>
            </a:xfrm>
          </p:grpSpPr>
          <p:sp>
            <p:nvSpPr>
              <p:cNvPr id="126" name="Line 121"/>
              <p:cNvSpPr>
                <a:spLocks noChangeShapeType="1"/>
              </p:cNvSpPr>
              <p:nvPr/>
            </p:nvSpPr>
            <p:spPr bwMode="auto">
              <a:xfrm>
                <a:off x="817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Line 122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" name="Line 123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Line 124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Line 125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1" name="Line 126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2" name="Line 127"/>
              <p:cNvSpPr>
                <a:spLocks noChangeShapeType="1"/>
              </p:cNvSpPr>
              <p:nvPr/>
            </p:nvSpPr>
            <p:spPr bwMode="auto">
              <a:xfrm>
                <a:off x="817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3" name="Line 128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Line 129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5" name="Line 130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6" name="Line 131"/>
              <p:cNvSpPr>
                <a:spLocks noChangeShapeType="1"/>
              </p:cNvSpPr>
              <p:nvPr/>
            </p:nvSpPr>
            <p:spPr bwMode="auto">
              <a:xfrm>
                <a:off x="913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7" name="Oval 132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8" name="Line 133"/>
              <p:cNvSpPr>
                <a:spLocks noChangeShapeType="1"/>
              </p:cNvSpPr>
              <p:nvPr/>
            </p:nvSpPr>
            <p:spPr bwMode="auto">
              <a:xfrm>
                <a:off x="913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3133725" y="2363810"/>
              <a:ext cx="3990975" cy="1192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0" name="Rectangle 135"/>
            <p:cNvSpPr>
              <a:spLocks noChangeArrowheads="1"/>
            </p:cNvSpPr>
            <p:nvPr/>
          </p:nvSpPr>
          <p:spPr bwMode="auto">
            <a:xfrm>
              <a:off x="3074988" y="3127452"/>
              <a:ext cx="119062" cy="13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Rectangle 136"/>
            <p:cNvSpPr>
              <a:spLocks noChangeArrowheads="1"/>
            </p:cNvSpPr>
            <p:nvPr/>
          </p:nvSpPr>
          <p:spPr bwMode="auto">
            <a:xfrm>
              <a:off x="3074988" y="2601952"/>
              <a:ext cx="119062" cy="13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Arc 137"/>
            <p:cNvSpPr>
              <a:spLocks/>
            </p:cNvSpPr>
            <p:nvPr/>
          </p:nvSpPr>
          <p:spPr bwMode="auto">
            <a:xfrm>
              <a:off x="2182813" y="2601952"/>
              <a:ext cx="119062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Arc 138"/>
            <p:cNvSpPr>
              <a:spLocks/>
            </p:cNvSpPr>
            <p:nvPr/>
          </p:nvSpPr>
          <p:spPr bwMode="auto">
            <a:xfrm>
              <a:off x="2301875" y="2603539"/>
              <a:ext cx="119063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Arc 139"/>
            <p:cNvSpPr>
              <a:spLocks/>
            </p:cNvSpPr>
            <p:nvPr/>
          </p:nvSpPr>
          <p:spPr bwMode="auto">
            <a:xfrm>
              <a:off x="2420938" y="2605127"/>
              <a:ext cx="119062" cy="71442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Arc 140"/>
            <p:cNvSpPr>
              <a:spLocks/>
            </p:cNvSpPr>
            <p:nvPr/>
          </p:nvSpPr>
          <p:spPr bwMode="auto">
            <a:xfrm>
              <a:off x="2540000" y="2606714"/>
              <a:ext cx="119063" cy="71443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 flipH="1">
              <a:off x="2659063" y="2678158"/>
              <a:ext cx="41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 flipH="1" flipV="1">
              <a:off x="1585913" y="2660693"/>
              <a:ext cx="593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Arc 143"/>
            <p:cNvSpPr>
              <a:spLocks/>
            </p:cNvSpPr>
            <p:nvPr/>
          </p:nvSpPr>
          <p:spPr bwMode="auto">
            <a:xfrm>
              <a:off x="2182813" y="3122689"/>
              <a:ext cx="119062" cy="71442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Arc 144"/>
            <p:cNvSpPr>
              <a:spLocks/>
            </p:cNvSpPr>
            <p:nvPr/>
          </p:nvSpPr>
          <p:spPr bwMode="auto">
            <a:xfrm>
              <a:off x="2301875" y="3124277"/>
              <a:ext cx="119063" cy="71443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Arc 145"/>
            <p:cNvSpPr>
              <a:spLocks/>
            </p:cNvSpPr>
            <p:nvPr/>
          </p:nvSpPr>
          <p:spPr bwMode="auto">
            <a:xfrm>
              <a:off x="2420938" y="3124277"/>
              <a:ext cx="119062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Arc 146"/>
            <p:cNvSpPr>
              <a:spLocks/>
            </p:cNvSpPr>
            <p:nvPr/>
          </p:nvSpPr>
          <p:spPr bwMode="auto">
            <a:xfrm>
              <a:off x="2540000" y="3125865"/>
              <a:ext cx="119063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147"/>
            <p:cNvSpPr>
              <a:spLocks noChangeShapeType="1"/>
            </p:cNvSpPr>
            <p:nvPr/>
          </p:nvSpPr>
          <p:spPr bwMode="auto">
            <a:xfrm flipH="1">
              <a:off x="2659063" y="3198895"/>
              <a:ext cx="41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148"/>
            <p:cNvSpPr>
              <a:spLocks noChangeShapeType="1"/>
            </p:cNvSpPr>
            <p:nvPr/>
          </p:nvSpPr>
          <p:spPr bwMode="auto">
            <a:xfrm flipH="1" flipV="1">
              <a:off x="1585913" y="3195720"/>
              <a:ext cx="593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Oval 149"/>
            <p:cNvSpPr>
              <a:spLocks noChangeArrowheads="1"/>
            </p:cNvSpPr>
            <p:nvPr/>
          </p:nvSpPr>
          <p:spPr bwMode="auto">
            <a:xfrm>
              <a:off x="1436688" y="2784527"/>
              <a:ext cx="298450" cy="2984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1457325" y="2748013"/>
              <a:ext cx="268288" cy="26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100" b="0" smtClean="0">
                  <a:latin typeface="+mj-lt"/>
                </a:rPr>
                <a:t>+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1465263" y="2921062"/>
              <a:ext cx="241300" cy="26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100" b="0" smtClean="0">
                  <a:latin typeface="+mj-lt"/>
                </a:rPr>
                <a:t>-</a:t>
              </a:r>
            </a:p>
          </p:txBody>
        </p:sp>
        <p:sp>
          <p:nvSpPr>
            <p:cNvPr id="157" name="Line 152"/>
            <p:cNvSpPr>
              <a:spLocks noChangeShapeType="1"/>
            </p:cNvSpPr>
            <p:nvPr/>
          </p:nvSpPr>
          <p:spPr bwMode="auto">
            <a:xfrm>
              <a:off x="1585913" y="2667044"/>
              <a:ext cx="0" cy="13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Text Box 153"/>
            <p:cNvSpPr txBox="1">
              <a:spLocks noChangeArrowheads="1"/>
            </p:cNvSpPr>
            <p:nvPr/>
          </p:nvSpPr>
          <p:spPr bwMode="auto">
            <a:xfrm>
              <a:off x="4295775" y="2057400"/>
              <a:ext cx="1493838" cy="27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 dirty="0" smtClean="0">
                  <a:latin typeface="+mj-lt"/>
                </a:rPr>
                <a:t>Integrated circuit</a:t>
              </a:r>
            </a:p>
          </p:txBody>
        </p:sp>
        <p:sp>
          <p:nvSpPr>
            <p:cNvPr id="42035" name="Text Box 154"/>
            <p:cNvSpPr txBox="1">
              <a:spLocks noChangeArrowheads="1"/>
            </p:cNvSpPr>
            <p:nvPr/>
          </p:nvSpPr>
          <p:spPr bwMode="auto">
            <a:xfrm>
              <a:off x="2819400" y="3675179"/>
              <a:ext cx="2695575" cy="58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R</a:t>
              </a:r>
              <a:r>
                <a:rPr lang="en-US" altLang="ja-JP" sz="1600"/>
                <a:t>’s and C’s from Aluminum wiring layers</a:t>
              </a:r>
              <a:endParaRPr lang="en-US" altLang="x-none" sz="1600"/>
            </a:p>
          </p:txBody>
        </p:sp>
        <p:sp>
          <p:nvSpPr>
            <p:cNvPr id="160" name="Text Box 155"/>
            <p:cNvSpPr txBox="1">
              <a:spLocks noChangeArrowheads="1"/>
            </p:cNvSpPr>
            <p:nvPr/>
          </p:nvSpPr>
          <p:spPr bwMode="auto">
            <a:xfrm>
              <a:off x="5441950" y="3675179"/>
              <a:ext cx="2559050" cy="58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b="0" dirty="0" smtClean="0">
                  <a:latin typeface="+mj-lt"/>
                </a:rPr>
                <a:t>Current loads from on-chip devices</a:t>
              </a:r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 flipH="1" flipV="1">
              <a:off x="3844925" y="3216358"/>
              <a:ext cx="182563" cy="45882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 flipH="1" flipV="1">
              <a:off x="3938588" y="2978216"/>
              <a:ext cx="119062" cy="6969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 flipH="1" flipV="1">
              <a:off x="5940425" y="3022669"/>
              <a:ext cx="333375" cy="6874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Line 160"/>
            <p:cNvSpPr>
              <a:spLocks noChangeShapeType="1"/>
            </p:cNvSpPr>
            <p:nvPr/>
          </p:nvSpPr>
          <p:spPr bwMode="auto">
            <a:xfrm flipV="1">
              <a:off x="2179638" y="3257636"/>
              <a:ext cx="241300" cy="41754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Text Box 162"/>
            <p:cNvSpPr txBox="1">
              <a:spLocks noChangeArrowheads="1"/>
            </p:cNvSpPr>
            <p:nvPr/>
          </p:nvSpPr>
          <p:spPr bwMode="auto">
            <a:xfrm>
              <a:off x="989013" y="2133605"/>
              <a:ext cx="1196975" cy="27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 smtClean="0">
                  <a:latin typeface="+mj-lt"/>
                </a:rPr>
                <a:t>Power supply</a:t>
              </a:r>
            </a:p>
          </p:txBody>
        </p:sp>
        <p:sp>
          <p:nvSpPr>
            <p:cNvPr id="42042" name="Text Box 159"/>
            <p:cNvSpPr txBox="1">
              <a:spLocks noChangeArrowheads="1"/>
            </p:cNvSpPr>
            <p:nvPr/>
          </p:nvSpPr>
          <p:spPr bwMode="auto">
            <a:xfrm>
              <a:off x="312738" y="3595798"/>
              <a:ext cx="2959100" cy="36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L</a:t>
              </a:r>
              <a:r>
                <a:rPr lang="en-US" altLang="ja-JP" sz="1800"/>
                <a:t>’s from chip leads</a:t>
              </a:r>
              <a:endParaRPr lang="en-US" altLang="x-none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Needed: Noise Margins!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01688" y="5464175"/>
            <a:ext cx="7539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7938" indent="-793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A combinational device accepts marginal inputs and provides unquestionable outputs (to leave room for noise).</a:t>
            </a:r>
            <a:endParaRPr lang="en-US" sz="2400" b="0" dirty="0" smtClean="0">
              <a:latin typeface="+mj-lt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127125" y="3948113"/>
            <a:ext cx="669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812088" y="3825875"/>
            <a:ext cx="7223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volts</a:t>
            </a:r>
          </a:p>
        </p:txBody>
      </p:sp>
      <p:grpSp>
        <p:nvGrpSpPr>
          <p:cNvPr id="30725" name="Group 30724"/>
          <p:cNvGrpSpPr>
            <a:grpSpLocks/>
          </p:cNvGrpSpPr>
          <p:nvPr/>
        </p:nvGrpSpPr>
        <p:grpSpPr bwMode="auto">
          <a:xfrm>
            <a:off x="2651125" y="3478213"/>
            <a:ext cx="3686175" cy="1460500"/>
            <a:chOff x="2651125" y="3478213"/>
            <a:chExt cx="3686175" cy="1460500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309938" y="3478213"/>
              <a:ext cx="2403475" cy="466725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24" descr="Light downward diagonal"/>
            <p:cNvSpPr>
              <a:spLocks noChangeArrowheads="1"/>
            </p:cNvSpPr>
            <p:nvPr/>
          </p:nvSpPr>
          <p:spPr bwMode="auto">
            <a:xfrm>
              <a:off x="2687638" y="3478213"/>
              <a:ext cx="609600" cy="466725"/>
            </a:xfrm>
            <a:prstGeom prst="rect">
              <a:avLst/>
            </a:prstGeom>
            <a:pattFill prst="ltDnDiag">
              <a:fgClr>
                <a:srgbClr val="CC0000"/>
              </a:fgClr>
              <a:bgClr>
                <a:schemeClr val="bg1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25" descr="Light downward diagonal"/>
            <p:cNvSpPr>
              <a:spLocks noChangeArrowheads="1"/>
            </p:cNvSpPr>
            <p:nvPr/>
          </p:nvSpPr>
          <p:spPr bwMode="auto">
            <a:xfrm>
              <a:off x="5724525" y="3478213"/>
              <a:ext cx="612775" cy="466725"/>
            </a:xfrm>
            <a:prstGeom prst="rect">
              <a:avLst/>
            </a:prstGeom>
            <a:pattFill prst="ltDnDiag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3613150" y="4600575"/>
              <a:ext cx="1965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0" smtClean="0">
                  <a:solidFill>
                    <a:srgbClr val="CC0000"/>
                  </a:solidFill>
                  <a:latin typeface="+mj-lt"/>
                </a:rPr>
                <a:t>NOISE MARGINS</a:t>
              </a:r>
              <a:endParaRPr lang="en-US" sz="1600" b="0" smtClean="0">
                <a:latin typeface="+mj-lt"/>
              </a:endParaRPr>
            </a:p>
          </p:txBody>
        </p:sp>
        <p:sp>
          <p:nvSpPr>
            <p:cNvPr id="36" name="Arc 41"/>
            <p:cNvSpPr>
              <a:spLocks/>
            </p:cNvSpPr>
            <p:nvPr/>
          </p:nvSpPr>
          <p:spPr bwMode="auto">
            <a:xfrm>
              <a:off x="2651125" y="4357688"/>
              <a:ext cx="635000" cy="114300"/>
            </a:xfrm>
            <a:custGeom>
              <a:avLst/>
              <a:gdLst>
                <a:gd name="T0" fmla="*/ 0 w 43200"/>
                <a:gd name="T1" fmla="*/ 0 h 22492"/>
                <a:gd name="T2" fmla="*/ 0 w 43200"/>
                <a:gd name="T3" fmla="*/ 0 h 22492"/>
                <a:gd name="T4" fmla="*/ 0 w 43200"/>
                <a:gd name="T5" fmla="*/ 0 h 224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92"/>
                <a:gd name="T11" fmla="*/ 43200 w 43200"/>
                <a:gd name="T12" fmla="*/ 22492 h 22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92" fill="none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</a:path>
                <a:path w="43200" h="22492" stroke="0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  <a:lnTo>
                    <a:pt x="21600" y="892"/>
                  </a:lnTo>
                  <a:lnTo>
                    <a:pt x="43200" y="89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Arc 42"/>
            <p:cNvSpPr>
              <a:spLocks/>
            </p:cNvSpPr>
            <p:nvPr/>
          </p:nvSpPr>
          <p:spPr bwMode="auto">
            <a:xfrm>
              <a:off x="5699125" y="4357688"/>
              <a:ext cx="635000" cy="114300"/>
            </a:xfrm>
            <a:custGeom>
              <a:avLst/>
              <a:gdLst>
                <a:gd name="T0" fmla="*/ 0 w 43200"/>
                <a:gd name="T1" fmla="*/ 0 h 22492"/>
                <a:gd name="T2" fmla="*/ 0 w 43200"/>
                <a:gd name="T3" fmla="*/ 0 h 22492"/>
                <a:gd name="T4" fmla="*/ 0 w 43200"/>
                <a:gd name="T5" fmla="*/ 0 h 224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92"/>
                <a:gd name="T11" fmla="*/ 43200 w 43200"/>
                <a:gd name="T12" fmla="*/ 22492 h 22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92" fill="none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</a:path>
                <a:path w="43200" h="22492" stroke="0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  <a:lnTo>
                    <a:pt x="21600" y="892"/>
                  </a:lnTo>
                  <a:lnTo>
                    <a:pt x="43200" y="89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 flipH="1" flipV="1">
              <a:off x="3000375" y="4568825"/>
              <a:ext cx="612775" cy="21590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 flipV="1">
              <a:off x="5589588" y="4568825"/>
              <a:ext cx="431800" cy="21590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609975" y="3560763"/>
              <a:ext cx="1760538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Forbidden Zone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726" name="Group 30725"/>
          <p:cNvGrpSpPr>
            <a:grpSpLocks/>
          </p:cNvGrpSpPr>
          <p:nvPr/>
        </p:nvGrpSpPr>
        <p:grpSpPr bwMode="auto">
          <a:xfrm>
            <a:off x="1208088" y="2879725"/>
            <a:ext cx="6534150" cy="1460500"/>
            <a:chOff x="1208088" y="2879725"/>
            <a:chExt cx="6534150" cy="1460500"/>
          </a:xfrm>
        </p:grpSpPr>
        <p:sp>
          <p:nvSpPr>
            <p:cNvPr id="25" name="Arc 30"/>
            <p:cNvSpPr>
              <a:spLocks/>
            </p:cNvSpPr>
            <p:nvPr/>
          </p:nvSpPr>
          <p:spPr bwMode="auto">
            <a:xfrm>
              <a:off x="6734175" y="3306763"/>
              <a:ext cx="1008063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30358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5719763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055938" y="3997325"/>
              <a:ext cx="5032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5472113" y="3997325"/>
              <a:ext cx="5318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21" name="Arc 26"/>
            <p:cNvSpPr>
              <a:spLocks/>
            </p:cNvSpPr>
            <p:nvPr/>
          </p:nvSpPr>
          <p:spPr bwMode="auto">
            <a:xfrm>
              <a:off x="2212975" y="3306763"/>
              <a:ext cx="1004888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Arc 27"/>
            <p:cNvSpPr>
              <a:spLocks/>
            </p:cNvSpPr>
            <p:nvPr/>
          </p:nvSpPr>
          <p:spPr bwMode="auto">
            <a:xfrm>
              <a:off x="1208088" y="3306763"/>
              <a:ext cx="1004887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Arc 31"/>
            <p:cNvSpPr>
              <a:spLocks/>
            </p:cNvSpPr>
            <p:nvPr/>
          </p:nvSpPr>
          <p:spPr bwMode="auto">
            <a:xfrm>
              <a:off x="5729288" y="3306763"/>
              <a:ext cx="1006475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2708275" y="2879725"/>
              <a:ext cx="36449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VALID INPUT REPRESENTATIONS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2282825" y="3090863"/>
              <a:ext cx="404813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6194425" y="3090863"/>
              <a:ext cx="300038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720" name="Group 30719"/>
          <p:cNvGrpSpPr>
            <a:grpSpLocks/>
          </p:cNvGrpSpPr>
          <p:nvPr/>
        </p:nvGrpSpPr>
        <p:grpSpPr bwMode="auto">
          <a:xfrm>
            <a:off x="1284288" y="3482975"/>
            <a:ext cx="6457950" cy="1851025"/>
            <a:chOff x="1284288" y="3482975"/>
            <a:chExt cx="6457950" cy="1851026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68128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634523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3" name="Rectangle 16"/>
            <p:cNvSpPr>
              <a:spLocks noChangeArrowheads="1"/>
            </p:cNvSpPr>
            <p:nvPr/>
          </p:nvSpPr>
          <p:spPr bwMode="auto">
            <a:xfrm>
              <a:off x="1577975" y="3482975"/>
              <a:ext cx="68103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Valid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“0”</a:t>
              </a:r>
              <a:endParaRPr lang="en-US" altLang="x-none" sz="1800"/>
            </a:p>
          </p:txBody>
        </p:sp>
        <p:sp>
          <p:nvSpPr>
            <p:cNvPr id="44044" name="Rectangle 17"/>
            <p:cNvSpPr>
              <a:spLocks noChangeArrowheads="1"/>
            </p:cNvSpPr>
            <p:nvPr/>
          </p:nvSpPr>
          <p:spPr bwMode="auto">
            <a:xfrm>
              <a:off x="6723063" y="3482975"/>
              <a:ext cx="68103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Valid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“1”</a:t>
              </a:r>
              <a:endParaRPr lang="en-US" altLang="x-none" sz="1600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430463" y="3997325"/>
              <a:ext cx="57308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6097588" y="3997325"/>
              <a:ext cx="6032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23" name="Arc 28"/>
            <p:cNvSpPr>
              <a:spLocks/>
            </p:cNvSpPr>
            <p:nvPr/>
          </p:nvSpPr>
          <p:spPr bwMode="auto">
            <a:xfrm>
              <a:off x="1978025" y="4398963"/>
              <a:ext cx="696913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Arc 29"/>
            <p:cNvSpPr>
              <a:spLocks/>
            </p:cNvSpPr>
            <p:nvPr/>
          </p:nvSpPr>
          <p:spPr bwMode="auto">
            <a:xfrm>
              <a:off x="1284288" y="4398963"/>
              <a:ext cx="695325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Arc 32"/>
            <p:cNvSpPr>
              <a:spLocks/>
            </p:cNvSpPr>
            <p:nvPr/>
          </p:nvSpPr>
          <p:spPr bwMode="auto">
            <a:xfrm>
              <a:off x="7046913" y="4398963"/>
              <a:ext cx="695325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Arc 33"/>
            <p:cNvSpPr>
              <a:spLocks/>
            </p:cNvSpPr>
            <p:nvPr/>
          </p:nvSpPr>
          <p:spPr bwMode="auto">
            <a:xfrm>
              <a:off x="6353175" y="4398963"/>
              <a:ext cx="693738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2671763" y="5018089"/>
              <a:ext cx="3875087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VALID OUTPUT REPRESENTATIONS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 flipV="1">
              <a:off x="2049463" y="4568826"/>
              <a:ext cx="950912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6334125" y="4568826"/>
              <a:ext cx="706438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990600"/>
            <a:ext cx="79248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Proposed fix: separate specifications for inputs and outputs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digital output: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 ≤ V</a:t>
            </a:r>
            <a:r>
              <a:rPr lang="en-US" altLang="x-none" sz="2000" baseline="-25000"/>
              <a:t>OL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r>
              <a:rPr lang="en-US" altLang="x-none" sz="2000"/>
              <a:t> ≥ V</a:t>
            </a:r>
            <a:r>
              <a:rPr lang="en-US" altLang="x-none" sz="2000" baseline="-25000"/>
              <a:t>OH</a:t>
            </a:r>
            <a:endParaRPr lang="en-US" altLang="x-none" sz="200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digital input: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 ≤ V</a:t>
            </a:r>
            <a:r>
              <a:rPr lang="en-US" altLang="x-none" sz="2000" baseline="-25000"/>
              <a:t>IL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r>
              <a:rPr lang="en-US" altLang="x-none" sz="2000"/>
              <a:t> ≥ V</a:t>
            </a:r>
            <a:r>
              <a:rPr lang="en-US" altLang="x-none" sz="2000" baseline="-25000"/>
              <a:t>IH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V</a:t>
            </a:r>
            <a:r>
              <a:rPr lang="en-US" altLang="x-none" sz="2000" baseline="-25000"/>
              <a:t>OL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IL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IH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OH</a:t>
            </a:r>
            <a:endParaRPr lang="en-US" altLang="x-none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Buffer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5978525" y="1187450"/>
            <a:ext cx="265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6210300" y="1028700"/>
            <a:ext cx="333375" cy="320675"/>
            <a:chOff x="2239" y="1199"/>
            <a:chExt cx="150" cy="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247" y="1199"/>
              <a:ext cx="1" cy="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239" y="1271"/>
              <a:ext cx="150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 flipV="1">
              <a:off x="2239" y="1203"/>
              <a:ext cx="150" cy="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543675" y="118745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48325" y="103187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789738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7734300" y="1187450"/>
            <a:ext cx="263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8" name="Group 12"/>
          <p:cNvGrpSpPr>
            <a:grpSpLocks/>
          </p:cNvGrpSpPr>
          <p:nvPr/>
        </p:nvGrpSpPr>
        <p:grpSpPr bwMode="auto">
          <a:xfrm>
            <a:off x="7981950" y="1028700"/>
            <a:ext cx="320675" cy="320675"/>
            <a:chOff x="3295" y="1199"/>
            <a:chExt cx="150" cy="15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303" y="1199"/>
              <a:ext cx="1" cy="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295" y="1271"/>
              <a:ext cx="150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3295" y="1203"/>
              <a:ext cx="150" cy="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8296275" y="118745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402513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2400" u="sng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542338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2400" u="sng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79450" y="990600"/>
            <a:ext cx="4768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 simple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combinational device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57200" y="48768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Static Discipline requires that the VTC avoid the shaded regions (aka </a:t>
            </a:r>
            <a:r>
              <a:rPr lang="en-US" altLang="ja-JP" sz="2000"/>
              <a:t>“</a:t>
            </a:r>
            <a:r>
              <a:rPr lang="en-US" altLang="ja-JP" sz="2000" i="1"/>
              <a:t>forbidden zones</a:t>
            </a:r>
            <a:r>
              <a:rPr lang="en-US" altLang="ja-JP" sz="2000"/>
              <a:t>”), which correspond to </a:t>
            </a:r>
            <a:r>
              <a:rPr lang="en-US" altLang="ja-JP" sz="2000" i="1"/>
              <a:t>valid</a:t>
            </a:r>
            <a:r>
              <a:rPr lang="en-US" altLang="ja-JP" sz="2000"/>
              <a:t> inputs but </a:t>
            </a:r>
            <a:r>
              <a:rPr lang="en-US" altLang="ja-JP" sz="2000" i="1"/>
              <a:t>invalid</a:t>
            </a:r>
            <a:r>
              <a:rPr lang="en-US" altLang="ja-JP" sz="2000"/>
              <a:t> outputs.  </a:t>
            </a:r>
            <a:endParaRPr lang="en-US" altLang="x-none" sz="2000"/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4038600" y="1676400"/>
            <a:ext cx="502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 smtClean="0">
                <a:solidFill>
                  <a:srgbClr val="CC0000"/>
                </a:solidFill>
                <a:latin typeface="+mj-lt"/>
              </a:rPr>
              <a:t>Voltage Transfer Characteristic (VTC):</a:t>
            </a:r>
          </a:p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Plot of </a:t>
            </a:r>
            <a:r>
              <a:rPr lang="en-US" b="0" dirty="0" err="1" smtClean="0">
                <a:latin typeface="+mj-lt"/>
              </a:rPr>
              <a:t>V</a:t>
            </a:r>
            <a:r>
              <a:rPr lang="en-US" b="0" baseline="-25000" dirty="0" err="1" smtClean="0">
                <a:latin typeface="+mj-lt"/>
              </a:rPr>
              <a:t>out</a:t>
            </a:r>
            <a:r>
              <a:rPr lang="en-US" b="0" dirty="0" smtClean="0">
                <a:latin typeface="+mj-lt"/>
              </a:rPr>
              <a:t> vs. V</a:t>
            </a:r>
            <a:r>
              <a:rPr lang="en-US" b="0" baseline="-25000" dirty="0" smtClean="0">
                <a:latin typeface="+mj-lt"/>
              </a:rPr>
              <a:t>in</a:t>
            </a:r>
            <a:r>
              <a:rPr lang="en-US" b="0" dirty="0" smtClean="0">
                <a:latin typeface="+mj-lt"/>
              </a:rPr>
              <a:t> where each measurement is taken after any transients have died out.</a:t>
            </a:r>
          </a:p>
        </p:txBody>
      </p:sp>
      <p:sp>
        <p:nvSpPr>
          <p:cNvPr id="22" name="Freeform 113"/>
          <p:cNvSpPr>
            <a:spLocks/>
          </p:cNvSpPr>
          <p:nvPr/>
        </p:nvSpPr>
        <p:spPr bwMode="auto">
          <a:xfrm>
            <a:off x="762000" y="2058988"/>
            <a:ext cx="2743200" cy="2138362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47">
                <a:moveTo>
                  <a:pt x="0" y="1346"/>
                </a:moveTo>
                <a:cubicBezTo>
                  <a:pt x="75" y="1338"/>
                  <a:pt x="318" y="1347"/>
                  <a:pt x="448" y="1299"/>
                </a:cubicBezTo>
                <a:cubicBezTo>
                  <a:pt x="578" y="1251"/>
                  <a:pt x="708" y="1234"/>
                  <a:pt x="781" y="1055"/>
                </a:cubicBezTo>
                <a:cubicBezTo>
                  <a:pt x="854" y="876"/>
                  <a:pt x="840" y="392"/>
                  <a:pt x="886" y="222"/>
                </a:cubicBezTo>
                <a:cubicBezTo>
                  <a:pt x="932" y="52"/>
                  <a:pt x="964" y="70"/>
                  <a:pt x="1057" y="35"/>
                </a:cubicBezTo>
                <a:cubicBezTo>
                  <a:pt x="1150" y="0"/>
                  <a:pt x="1334" y="16"/>
                  <a:pt x="1446" y="11"/>
                </a:cubicBezTo>
                <a:cubicBezTo>
                  <a:pt x="1558" y="6"/>
                  <a:pt x="1669" y="4"/>
                  <a:pt x="1728" y="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" name="Group 138"/>
          <p:cNvGrpSpPr>
            <a:grpSpLocks/>
          </p:cNvGrpSpPr>
          <p:nvPr/>
        </p:nvGrpSpPr>
        <p:grpSpPr bwMode="auto">
          <a:xfrm>
            <a:off x="806450" y="2246313"/>
            <a:ext cx="2622550" cy="1587500"/>
            <a:chOff x="748" y="1559"/>
            <a:chExt cx="1652" cy="1000"/>
          </a:xfrm>
        </p:grpSpPr>
        <p:sp>
          <p:nvSpPr>
            <p:cNvPr id="24" name="Rectangle 111" descr="Wide upward diagonal"/>
            <p:cNvSpPr>
              <a:spLocks noChangeArrowheads="1"/>
            </p:cNvSpPr>
            <p:nvPr/>
          </p:nvSpPr>
          <p:spPr bwMode="auto">
            <a:xfrm>
              <a:off x="1776" y="1559"/>
              <a:ext cx="624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10" descr="Wide upward diagonal"/>
            <p:cNvSpPr>
              <a:spLocks noChangeArrowheads="1"/>
            </p:cNvSpPr>
            <p:nvPr/>
          </p:nvSpPr>
          <p:spPr bwMode="auto">
            <a:xfrm>
              <a:off x="748" y="1559"/>
              <a:ext cx="548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Line 88"/>
          <p:cNvSpPr>
            <a:spLocks noChangeShapeType="1"/>
          </p:cNvSpPr>
          <p:nvPr/>
        </p:nvSpPr>
        <p:spPr bwMode="auto">
          <a:xfrm flipV="1">
            <a:off x="776288" y="1624013"/>
            <a:ext cx="0" cy="298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554038" y="4373563"/>
            <a:ext cx="3255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152400" y="1447800"/>
            <a:ext cx="6397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out</a:t>
            </a:r>
            <a:endParaRPr lang="en-US" sz="2000" baseline="-25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91"/>
          <p:cNvSpPr>
            <a:spLocks noChangeArrowheads="1"/>
          </p:cNvSpPr>
          <p:nvPr/>
        </p:nvSpPr>
        <p:spPr bwMode="auto">
          <a:xfrm>
            <a:off x="3810000" y="4159250"/>
            <a:ext cx="527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grpSp>
        <p:nvGrpSpPr>
          <p:cNvPr id="30" name="Group 134"/>
          <p:cNvGrpSpPr>
            <a:grpSpLocks/>
          </p:cNvGrpSpPr>
          <p:nvPr/>
        </p:nvGrpSpPr>
        <p:grpSpPr bwMode="auto">
          <a:xfrm>
            <a:off x="152400" y="1865313"/>
            <a:ext cx="3657600" cy="2941637"/>
            <a:chOff x="336" y="1435"/>
            <a:chExt cx="2304" cy="1853"/>
          </a:xfrm>
        </p:grpSpPr>
        <p:sp>
          <p:nvSpPr>
            <p:cNvPr id="32" name="Rectangle 85"/>
            <p:cNvSpPr>
              <a:spLocks noChangeArrowheads="1"/>
            </p:cNvSpPr>
            <p:nvPr/>
          </p:nvSpPr>
          <p:spPr bwMode="auto">
            <a:xfrm>
              <a:off x="336" y="2544"/>
              <a:ext cx="3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34" name="Rectangle 87"/>
            <p:cNvSpPr>
              <a:spLocks noChangeArrowheads="1"/>
            </p:cNvSpPr>
            <p:nvPr/>
          </p:nvSpPr>
          <p:spPr bwMode="auto">
            <a:xfrm>
              <a:off x="336" y="1536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637" y="2679"/>
              <a:ext cx="2003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685" y="1671"/>
              <a:ext cx="1955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3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1665" y="3072"/>
              <a:ext cx="3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129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177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7" name="Oval 116"/>
          <p:cNvSpPr>
            <a:spLocks noChangeArrowheads="1"/>
          </p:cNvSpPr>
          <p:nvPr/>
        </p:nvSpPr>
        <p:spPr bwMode="auto">
          <a:xfrm flipV="1">
            <a:off x="998538" y="4146550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Oval 118"/>
          <p:cNvSpPr>
            <a:spLocks noChangeArrowheads="1"/>
          </p:cNvSpPr>
          <p:nvPr/>
        </p:nvSpPr>
        <p:spPr bwMode="auto">
          <a:xfrm flipV="1">
            <a:off x="1214438" y="4124325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9" name="Group 133"/>
          <p:cNvGrpSpPr>
            <a:grpSpLocks/>
          </p:cNvGrpSpPr>
          <p:nvPr/>
        </p:nvGrpSpPr>
        <p:grpSpPr bwMode="auto">
          <a:xfrm>
            <a:off x="1417638" y="2016125"/>
            <a:ext cx="1979612" cy="2143125"/>
            <a:chOff x="1133" y="1530"/>
            <a:chExt cx="1247" cy="1350"/>
          </a:xfrm>
        </p:grpSpPr>
        <p:sp>
          <p:nvSpPr>
            <p:cNvPr id="50" name="Oval 119"/>
            <p:cNvSpPr>
              <a:spLocks noChangeArrowheads="1"/>
            </p:cNvSpPr>
            <p:nvPr/>
          </p:nvSpPr>
          <p:spPr bwMode="auto">
            <a:xfrm flipV="1">
              <a:off x="1133" y="2833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Oval 120"/>
            <p:cNvSpPr>
              <a:spLocks noChangeArrowheads="1"/>
            </p:cNvSpPr>
            <p:nvPr/>
          </p:nvSpPr>
          <p:spPr bwMode="auto">
            <a:xfrm flipV="1">
              <a:off x="1277" y="277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Oval 121"/>
            <p:cNvSpPr>
              <a:spLocks noChangeArrowheads="1"/>
            </p:cNvSpPr>
            <p:nvPr/>
          </p:nvSpPr>
          <p:spPr bwMode="auto">
            <a:xfrm flipV="1">
              <a:off x="1397" y="2702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Oval 122"/>
            <p:cNvSpPr>
              <a:spLocks noChangeArrowheads="1"/>
            </p:cNvSpPr>
            <p:nvPr/>
          </p:nvSpPr>
          <p:spPr bwMode="auto">
            <a:xfrm flipV="1">
              <a:off x="1516" y="237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Oval 123"/>
            <p:cNvSpPr>
              <a:spLocks noChangeArrowheads="1"/>
            </p:cNvSpPr>
            <p:nvPr/>
          </p:nvSpPr>
          <p:spPr bwMode="auto">
            <a:xfrm flipV="1">
              <a:off x="1628" y="1631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Oval 124"/>
            <p:cNvSpPr>
              <a:spLocks noChangeArrowheads="1"/>
            </p:cNvSpPr>
            <p:nvPr/>
          </p:nvSpPr>
          <p:spPr bwMode="auto">
            <a:xfrm flipV="1">
              <a:off x="1813" y="155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125"/>
            <p:cNvSpPr>
              <a:spLocks noChangeArrowheads="1"/>
            </p:cNvSpPr>
            <p:nvPr/>
          </p:nvSpPr>
          <p:spPr bwMode="auto">
            <a:xfrm flipV="1">
              <a:off x="1949" y="1539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126"/>
            <p:cNvSpPr>
              <a:spLocks noChangeArrowheads="1"/>
            </p:cNvSpPr>
            <p:nvPr/>
          </p:nvSpPr>
          <p:spPr bwMode="auto">
            <a:xfrm flipV="1">
              <a:off x="2085" y="1539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Oval 127"/>
            <p:cNvSpPr>
              <a:spLocks noChangeArrowheads="1"/>
            </p:cNvSpPr>
            <p:nvPr/>
          </p:nvSpPr>
          <p:spPr bwMode="auto">
            <a:xfrm flipV="1">
              <a:off x="2197" y="1530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Oval 128"/>
            <p:cNvSpPr>
              <a:spLocks noChangeArrowheads="1"/>
            </p:cNvSpPr>
            <p:nvPr/>
          </p:nvSpPr>
          <p:spPr bwMode="auto">
            <a:xfrm flipV="1">
              <a:off x="2333" y="1530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" name="Group 136"/>
          <p:cNvGrpSpPr>
            <a:grpSpLocks/>
          </p:cNvGrpSpPr>
          <p:nvPr/>
        </p:nvGrpSpPr>
        <p:grpSpPr bwMode="auto">
          <a:xfrm>
            <a:off x="4953000" y="3200400"/>
            <a:ext cx="3952875" cy="1524000"/>
            <a:chOff x="3309" y="2544"/>
            <a:chExt cx="2263" cy="756"/>
          </a:xfrm>
        </p:grpSpPr>
        <p:sp>
          <p:nvSpPr>
            <p:cNvPr id="61" name="Rectangle 131"/>
            <p:cNvSpPr>
              <a:spLocks noChangeArrowheads="1"/>
            </p:cNvSpPr>
            <p:nvPr/>
          </p:nvSpPr>
          <p:spPr bwMode="auto">
            <a:xfrm>
              <a:off x="3309" y="2544"/>
              <a:ext cx="2211" cy="61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 smtClean="0">
                <a:latin typeface="Bookman Old Style" charset="0"/>
              </a:endParaRPr>
            </a:p>
          </p:txBody>
        </p:sp>
        <p:sp>
          <p:nvSpPr>
            <p:cNvPr id="46107" name="Text Box 132"/>
            <p:cNvSpPr txBox="1">
              <a:spLocks noChangeArrowheads="1"/>
            </p:cNvSpPr>
            <p:nvPr/>
          </p:nvSpPr>
          <p:spPr bwMode="auto">
            <a:xfrm>
              <a:off x="3309" y="2544"/>
              <a:ext cx="2263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588" indent="-1588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/>
                <a:t>Note: VTC does not tell you anything about how fast a device is  —   it measures static behavior not dynamic behavior</a:t>
              </a:r>
              <a:endParaRPr lang="en-US" altLang="x-none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Voltage Transfer Characteristic</a:t>
            </a:r>
          </a:p>
        </p:txBody>
      </p:sp>
      <p:sp>
        <p:nvSpPr>
          <p:cNvPr id="22" name="Freeform 113"/>
          <p:cNvSpPr>
            <a:spLocks/>
          </p:cNvSpPr>
          <p:nvPr/>
        </p:nvSpPr>
        <p:spPr bwMode="auto">
          <a:xfrm>
            <a:off x="3151188" y="1601788"/>
            <a:ext cx="2743200" cy="2138362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47">
                <a:moveTo>
                  <a:pt x="0" y="1346"/>
                </a:moveTo>
                <a:cubicBezTo>
                  <a:pt x="75" y="1338"/>
                  <a:pt x="318" y="1347"/>
                  <a:pt x="448" y="1299"/>
                </a:cubicBezTo>
                <a:cubicBezTo>
                  <a:pt x="578" y="1251"/>
                  <a:pt x="708" y="1234"/>
                  <a:pt x="781" y="1055"/>
                </a:cubicBezTo>
                <a:cubicBezTo>
                  <a:pt x="854" y="876"/>
                  <a:pt x="840" y="392"/>
                  <a:pt x="886" y="222"/>
                </a:cubicBezTo>
                <a:cubicBezTo>
                  <a:pt x="932" y="52"/>
                  <a:pt x="964" y="70"/>
                  <a:pt x="1057" y="35"/>
                </a:cubicBezTo>
                <a:cubicBezTo>
                  <a:pt x="1150" y="0"/>
                  <a:pt x="1334" y="16"/>
                  <a:pt x="1446" y="11"/>
                </a:cubicBezTo>
                <a:cubicBezTo>
                  <a:pt x="1558" y="6"/>
                  <a:pt x="1669" y="4"/>
                  <a:pt x="1728" y="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7107" name="Group 138"/>
          <p:cNvGrpSpPr>
            <a:grpSpLocks/>
          </p:cNvGrpSpPr>
          <p:nvPr/>
        </p:nvGrpSpPr>
        <p:grpSpPr bwMode="auto">
          <a:xfrm>
            <a:off x="3195638" y="1789113"/>
            <a:ext cx="2622550" cy="1587500"/>
            <a:chOff x="748" y="1559"/>
            <a:chExt cx="1652" cy="1000"/>
          </a:xfrm>
        </p:grpSpPr>
        <p:sp>
          <p:nvSpPr>
            <p:cNvPr id="24" name="Rectangle 111" descr="Wide upward diagonal"/>
            <p:cNvSpPr>
              <a:spLocks noChangeArrowheads="1"/>
            </p:cNvSpPr>
            <p:nvPr/>
          </p:nvSpPr>
          <p:spPr bwMode="auto">
            <a:xfrm>
              <a:off x="1776" y="1559"/>
              <a:ext cx="624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10" descr="Wide upward diagonal"/>
            <p:cNvSpPr>
              <a:spLocks noChangeArrowheads="1"/>
            </p:cNvSpPr>
            <p:nvPr/>
          </p:nvSpPr>
          <p:spPr bwMode="auto">
            <a:xfrm>
              <a:off x="748" y="1559"/>
              <a:ext cx="548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Line 88"/>
          <p:cNvSpPr>
            <a:spLocks noChangeShapeType="1"/>
          </p:cNvSpPr>
          <p:nvPr/>
        </p:nvSpPr>
        <p:spPr bwMode="auto">
          <a:xfrm flipV="1">
            <a:off x="3167063" y="1166813"/>
            <a:ext cx="0" cy="298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2944813" y="3916363"/>
            <a:ext cx="3254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2541588" y="990600"/>
            <a:ext cx="641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out</a:t>
            </a:r>
            <a:endParaRPr lang="en-US" sz="2000" baseline="-25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91"/>
          <p:cNvSpPr>
            <a:spLocks noChangeArrowheads="1"/>
          </p:cNvSpPr>
          <p:nvPr/>
        </p:nvSpPr>
        <p:spPr bwMode="auto">
          <a:xfrm>
            <a:off x="6199188" y="3702050"/>
            <a:ext cx="527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grpSp>
        <p:nvGrpSpPr>
          <p:cNvPr id="47112" name="Group 134"/>
          <p:cNvGrpSpPr>
            <a:grpSpLocks/>
          </p:cNvGrpSpPr>
          <p:nvPr/>
        </p:nvGrpSpPr>
        <p:grpSpPr bwMode="auto">
          <a:xfrm>
            <a:off x="2546350" y="1401763"/>
            <a:ext cx="3657600" cy="2941637"/>
            <a:chOff x="336" y="1435"/>
            <a:chExt cx="2304" cy="1853"/>
          </a:xfrm>
        </p:grpSpPr>
        <p:sp>
          <p:nvSpPr>
            <p:cNvPr id="32" name="Rectangle 85"/>
            <p:cNvSpPr>
              <a:spLocks noChangeArrowheads="1"/>
            </p:cNvSpPr>
            <p:nvPr/>
          </p:nvSpPr>
          <p:spPr bwMode="auto">
            <a:xfrm>
              <a:off x="336" y="2544"/>
              <a:ext cx="3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34" name="Rectangle 87"/>
            <p:cNvSpPr>
              <a:spLocks noChangeArrowheads="1"/>
            </p:cNvSpPr>
            <p:nvPr/>
          </p:nvSpPr>
          <p:spPr bwMode="auto">
            <a:xfrm>
              <a:off x="336" y="1536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637" y="2679"/>
              <a:ext cx="2003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685" y="1671"/>
              <a:ext cx="1955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3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1665" y="3072"/>
              <a:ext cx="3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129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177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" name="Text Box 139"/>
          <p:cNvSpPr txBox="1">
            <a:spLocks noChangeArrowheads="1"/>
          </p:cNvSpPr>
          <p:nvPr/>
        </p:nvSpPr>
        <p:spPr bwMode="auto">
          <a:xfrm>
            <a:off x="457200" y="520065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86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342900" indent="-342900" eaLnBrk="1" hangingPunct="1">
              <a:defRPr/>
            </a:pPr>
            <a:r>
              <a:rPr lang="en-US" sz="2400" b="0" dirty="0" smtClean="0">
                <a:latin typeface="+mj-lt"/>
              </a:rPr>
              <a:t>2)	Note that the center white region is taller than it is wide (V</a:t>
            </a:r>
            <a:r>
              <a:rPr lang="en-US" sz="2400" b="0" baseline="-25000" dirty="0" smtClean="0">
                <a:latin typeface="+mj-lt"/>
              </a:rPr>
              <a:t>OH</a:t>
            </a:r>
            <a:r>
              <a:rPr lang="en-US" sz="2400" b="0" dirty="0" smtClean="0">
                <a:latin typeface="+mj-lt"/>
              </a:rPr>
              <a:t>-V</a:t>
            </a:r>
            <a:r>
              <a:rPr lang="en-US" sz="2400" b="0" baseline="-25000" dirty="0" smtClean="0">
                <a:latin typeface="+mj-lt"/>
              </a:rPr>
              <a:t>OL</a:t>
            </a:r>
            <a:r>
              <a:rPr lang="en-US" sz="2400" b="0" dirty="0" smtClean="0">
                <a:latin typeface="+mj-lt"/>
              </a:rPr>
              <a:t> &gt; V</a:t>
            </a:r>
            <a:r>
              <a:rPr lang="en-US" sz="2400" b="0" baseline="-25000" dirty="0" smtClean="0">
                <a:latin typeface="+mj-lt"/>
              </a:rPr>
              <a:t>IH</a:t>
            </a:r>
            <a:r>
              <a:rPr lang="en-US" sz="2400" b="0" dirty="0" smtClean="0">
                <a:latin typeface="+mj-lt"/>
              </a:rPr>
              <a:t>-V</a:t>
            </a:r>
            <a:r>
              <a:rPr lang="en-US" sz="2400" b="0" baseline="-25000" dirty="0" smtClean="0">
                <a:latin typeface="+mj-lt"/>
              </a:rPr>
              <a:t>IL</a:t>
            </a:r>
            <a:r>
              <a:rPr lang="en-US" sz="2400" b="0" dirty="0" smtClean="0">
                <a:latin typeface="+mj-lt"/>
              </a:rPr>
              <a:t>). Net result: combinational devices must have </a:t>
            </a:r>
            <a:r>
              <a:rPr lang="en-US" sz="2400" b="0" dirty="0" smtClean="0">
                <a:solidFill>
                  <a:srgbClr val="CC0000"/>
                </a:solidFill>
                <a:latin typeface="+mj-lt"/>
              </a:rPr>
              <a:t>GAIN &gt; 1</a:t>
            </a:r>
            <a:r>
              <a:rPr lang="en-US" sz="2400" b="0" dirty="0" smtClean="0">
                <a:latin typeface="+mj-lt"/>
              </a:rPr>
              <a:t> and be </a:t>
            </a:r>
            <a:r>
              <a:rPr lang="en-US" sz="2400" b="0" dirty="0" smtClean="0">
                <a:solidFill>
                  <a:srgbClr val="CC0000"/>
                </a:solidFill>
                <a:latin typeface="+mj-lt"/>
              </a:rPr>
              <a:t>NONLINEAR</a:t>
            </a:r>
            <a:r>
              <a:rPr lang="en-US" sz="2400" b="0" dirty="0" smtClean="0">
                <a:latin typeface="+mj-lt"/>
              </a:rPr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45720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1) Note the VTC can do anything when V</a:t>
            </a:r>
            <a:r>
              <a:rPr lang="en-US" altLang="x-none" baseline="-25000"/>
              <a:t>IL</a:t>
            </a:r>
            <a:r>
              <a:rPr lang="en-US" altLang="x-none"/>
              <a:t> &lt; V</a:t>
            </a:r>
            <a:r>
              <a:rPr lang="en-US" altLang="x-none" baseline="-25000"/>
              <a:t>IN</a:t>
            </a:r>
            <a:r>
              <a:rPr lang="en-US" altLang="x-none"/>
              <a:t> &lt; V</a:t>
            </a:r>
            <a:r>
              <a:rPr lang="en-US" altLang="x-none" baseline="-25000"/>
              <a:t>IH</a:t>
            </a:r>
            <a:r>
              <a:rPr lang="en-US" altLang="x-none"/>
              <a:t>.</a:t>
            </a:r>
          </a:p>
        </p:txBody>
      </p:sp>
      <p:sp>
        <p:nvSpPr>
          <p:cNvPr id="64" name="Freeform 113"/>
          <p:cNvSpPr>
            <a:spLocks/>
          </p:cNvSpPr>
          <p:nvPr/>
        </p:nvSpPr>
        <p:spPr bwMode="auto">
          <a:xfrm>
            <a:off x="3151188" y="1592263"/>
            <a:ext cx="2743200" cy="2143125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  <a:gd name="connsiteX0" fmla="*/ 0 w 10000"/>
              <a:gd name="connsiteY0" fmla="*/ 9978 h 9978"/>
              <a:gd name="connsiteX1" fmla="*/ 2593 w 10000"/>
              <a:gd name="connsiteY1" fmla="*/ 9629 h 9978"/>
              <a:gd name="connsiteX2" fmla="*/ 4558 w 10000"/>
              <a:gd name="connsiteY2" fmla="*/ 7576 h 9978"/>
              <a:gd name="connsiteX3" fmla="*/ 5127 w 10000"/>
              <a:gd name="connsiteY3" fmla="*/ 1633 h 9978"/>
              <a:gd name="connsiteX4" fmla="*/ 6117 w 10000"/>
              <a:gd name="connsiteY4" fmla="*/ 245 h 9978"/>
              <a:gd name="connsiteX5" fmla="*/ 8368 w 10000"/>
              <a:gd name="connsiteY5" fmla="*/ 67 h 9978"/>
              <a:gd name="connsiteX6" fmla="*/ 10000 w 10000"/>
              <a:gd name="connsiteY6" fmla="*/ 0 h 9978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127 w 10000"/>
              <a:gd name="connsiteY4" fmla="*/ 1637 h 10000"/>
              <a:gd name="connsiteX5" fmla="*/ 6117 w 10000"/>
              <a:gd name="connsiteY5" fmla="*/ 246 h 10000"/>
              <a:gd name="connsiteX6" fmla="*/ 8368 w 10000"/>
              <a:gd name="connsiteY6" fmla="*/ 67 h 10000"/>
              <a:gd name="connsiteX7" fmla="*/ 10000 w 10000"/>
              <a:gd name="connsiteY7" fmla="*/ 0 h 10000"/>
              <a:gd name="connsiteX0" fmla="*/ 0 w 10000"/>
              <a:gd name="connsiteY0" fmla="*/ 10128 h 10128"/>
              <a:gd name="connsiteX1" fmla="*/ 2593 w 10000"/>
              <a:gd name="connsiteY1" fmla="*/ 9778 h 10128"/>
              <a:gd name="connsiteX2" fmla="*/ 4558 w 10000"/>
              <a:gd name="connsiteY2" fmla="*/ 7721 h 10128"/>
              <a:gd name="connsiteX3" fmla="*/ 4710 w 10000"/>
              <a:gd name="connsiteY3" fmla="*/ 904 h 10128"/>
              <a:gd name="connsiteX4" fmla="*/ 5541 w 10000"/>
              <a:gd name="connsiteY4" fmla="*/ 4668 h 10128"/>
              <a:gd name="connsiteX5" fmla="*/ 6117 w 10000"/>
              <a:gd name="connsiteY5" fmla="*/ 374 h 10128"/>
              <a:gd name="connsiteX6" fmla="*/ 8368 w 10000"/>
              <a:gd name="connsiteY6" fmla="*/ 195 h 10128"/>
              <a:gd name="connsiteX7" fmla="*/ 10000 w 10000"/>
              <a:gd name="connsiteY7" fmla="*/ 128 h 10128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541 w 10000"/>
              <a:gd name="connsiteY4" fmla="*/ 4540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541 w 10000"/>
              <a:gd name="connsiteY4" fmla="*/ 4540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466 w 10000"/>
              <a:gd name="connsiteY4" fmla="*/ 8121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345 h 10345"/>
              <a:gd name="connsiteX1" fmla="*/ 2593 w 10000"/>
              <a:gd name="connsiteY1" fmla="*/ 9995 h 10345"/>
              <a:gd name="connsiteX2" fmla="*/ 4558 w 10000"/>
              <a:gd name="connsiteY2" fmla="*/ 7938 h 10345"/>
              <a:gd name="connsiteX3" fmla="*/ 4710 w 10000"/>
              <a:gd name="connsiteY3" fmla="*/ 1121 h 10345"/>
              <a:gd name="connsiteX4" fmla="*/ 5466 w 10000"/>
              <a:gd name="connsiteY4" fmla="*/ 8466 h 10345"/>
              <a:gd name="connsiteX5" fmla="*/ 5764 w 10000"/>
              <a:gd name="connsiteY5" fmla="*/ 2766 h 10345"/>
              <a:gd name="connsiteX6" fmla="*/ 6291 w 10000"/>
              <a:gd name="connsiteY6" fmla="*/ 7847 h 10345"/>
              <a:gd name="connsiteX7" fmla="*/ 6117 w 10000"/>
              <a:gd name="connsiteY7" fmla="*/ 591 h 10345"/>
              <a:gd name="connsiteX8" fmla="*/ 8368 w 10000"/>
              <a:gd name="connsiteY8" fmla="*/ 412 h 10345"/>
              <a:gd name="connsiteX9" fmla="*/ 10000 w 10000"/>
              <a:gd name="connsiteY9" fmla="*/ 345 h 10345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4558 w 10000"/>
              <a:gd name="connsiteY2" fmla="*/ 7751 h 10158"/>
              <a:gd name="connsiteX3" fmla="*/ 4710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4558 w 10000"/>
              <a:gd name="connsiteY2" fmla="*/ 7751 h 10158"/>
              <a:gd name="connsiteX3" fmla="*/ 4898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898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312 w 10000"/>
              <a:gd name="connsiteY5" fmla="*/ 2531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312 w 10000"/>
              <a:gd name="connsiteY5" fmla="*/ 2531 h 10158"/>
              <a:gd name="connsiteX6" fmla="*/ 5839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30 h 10130"/>
              <a:gd name="connsiteX1" fmla="*/ 2593 w 10000"/>
              <a:gd name="connsiteY1" fmla="*/ 9780 h 10130"/>
              <a:gd name="connsiteX2" fmla="*/ 3956 w 10000"/>
              <a:gd name="connsiteY2" fmla="*/ 7965 h 10130"/>
              <a:gd name="connsiteX3" fmla="*/ 4371 w 10000"/>
              <a:gd name="connsiteY3" fmla="*/ 906 h 10130"/>
              <a:gd name="connsiteX4" fmla="*/ 4977 w 10000"/>
              <a:gd name="connsiteY4" fmla="*/ 8493 h 10130"/>
              <a:gd name="connsiteX5" fmla="*/ 5312 w 10000"/>
              <a:gd name="connsiteY5" fmla="*/ 2503 h 10130"/>
              <a:gd name="connsiteX6" fmla="*/ 5839 w 10000"/>
              <a:gd name="connsiteY6" fmla="*/ 7632 h 10130"/>
              <a:gd name="connsiteX7" fmla="*/ 6117 w 10000"/>
              <a:gd name="connsiteY7" fmla="*/ 714 h 10130"/>
              <a:gd name="connsiteX8" fmla="*/ 8368 w 10000"/>
              <a:gd name="connsiteY8" fmla="*/ 197 h 10130"/>
              <a:gd name="connsiteX9" fmla="*/ 10000 w 10000"/>
              <a:gd name="connsiteY9" fmla="*/ 130 h 1013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3956 w 10000"/>
              <a:gd name="connsiteY2" fmla="*/ 7835 h 10000"/>
              <a:gd name="connsiteX3" fmla="*/ 4371 w 10000"/>
              <a:gd name="connsiteY3" fmla="*/ 776 h 10000"/>
              <a:gd name="connsiteX4" fmla="*/ 4977 w 10000"/>
              <a:gd name="connsiteY4" fmla="*/ 8363 h 10000"/>
              <a:gd name="connsiteX5" fmla="*/ 5312 w 10000"/>
              <a:gd name="connsiteY5" fmla="*/ 2373 h 10000"/>
              <a:gd name="connsiteX6" fmla="*/ 5839 w 10000"/>
              <a:gd name="connsiteY6" fmla="*/ 7502 h 10000"/>
              <a:gd name="connsiteX7" fmla="*/ 6117 w 10000"/>
              <a:gd name="connsiteY7" fmla="*/ 584 h 10000"/>
              <a:gd name="connsiteX8" fmla="*/ 8368 w 10000"/>
              <a:gd name="connsiteY8" fmla="*/ 67 h 10000"/>
              <a:gd name="connsiteX9" fmla="*/ 10000 w 10000"/>
              <a:gd name="connsiteY9" fmla="*/ 0 h 10000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956 w 10000"/>
              <a:gd name="connsiteY2" fmla="*/ 7964 h 10129"/>
              <a:gd name="connsiteX3" fmla="*/ 4371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371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525 w 10000"/>
              <a:gd name="connsiteY4" fmla="*/ 8637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525 w 10000"/>
              <a:gd name="connsiteY4" fmla="*/ 8637 h 10129"/>
              <a:gd name="connsiteX5" fmla="*/ 4898 w 10000"/>
              <a:gd name="connsiteY5" fmla="*/ 2405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42 h 10142"/>
              <a:gd name="connsiteX1" fmla="*/ 2593 w 10000"/>
              <a:gd name="connsiteY1" fmla="*/ 9792 h 10142"/>
              <a:gd name="connsiteX2" fmla="*/ 3693 w 10000"/>
              <a:gd name="connsiteY2" fmla="*/ 8219 h 10142"/>
              <a:gd name="connsiteX3" fmla="*/ 4032 w 10000"/>
              <a:gd name="connsiteY3" fmla="*/ 918 h 10142"/>
              <a:gd name="connsiteX4" fmla="*/ 4525 w 10000"/>
              <a:gd name="connsiteY4" fmla="*/ 8650 h 10142"/>
              <a:gd name="connsiteX5" fmla="*/ 4898 w 10000"/>
              <a:gd name="connsiteY5" fmla="*/ 2418 h 10142"/>
              <a:gd name="connsiteX6" fmla="*/ 5425 w 10000"/>
              <a:gd name="connsiteY6" fmla="*/ 7838 h 10142"/>
              <a:gd name="connsiteX7" fmla="*/ 6117 w 10000"/>
              <a:gd name="connsiteY7" fmla="*/ 726 h 10142"/>
              <a:gd name="connsiteX8" fmla="*/ 8368 w 10000"/>
              <a:gd name="connsiteY8" fmla="*/ 209 h 10142"/>
              <a:gd name="connsiteX9" fmla="*/ 10000 w 10000"/>
              <a:gd name="connsiteY9" fmla="*/ 142 h 10142"/>
              <a:gd name="connsiteX0" fmla="*/ 0 w 10000"/>
              <a:gd name="connsiteY0" fmla="*/ 10042 h 10042"/>
              <a:gd name="connsiteX1" fmla="*/ 2593 w 10000"/>
              <a:gd name="connsiteY1" fmla="*/ 9692 h 10042"/>
              <a:gd name="connsiteX2" fmla="*/ 3693 w 10000"/>
              <a:gd name="connsiteY2" fmla="*/ 8119 h 10042"/>
              <a:gd name="connsiteX3" fmla="*/ 4032 w 10000"/>
              <a:gd name="connsiteY3" fmla="*/ 818 h 10042"/>
              <a:gd name="connsiteX4" fmla="*/ 4525 w 10000"/>
              <a:gd name="connsiteY4" fmla="*/ 8550 h 10042"/>
              <a:gd name="connsiteX5" fmla="*/ 4898 w 10000"/>
              <a:gd name="connsiteY5" fmla="*/ 2318 h 10042"/>
              <a:gd name="connsiteX6" fmla="*/ 5425 w 10000"/>
              <a:gd name="connsiteY6" fmla="*/ 7738 h 10042"/>
              <a:gd name="connsiteX7" fmla="*/ 5816 w 10000"/>
              <a:gd name="connsiteY7" fmla="*/ 820 h 10042"/>
              <a:gd name="connsiteX8" fmla="*/ 8368 w 10000"/>
              <a:gd name="connsiteY8" fmla="*/ 109 h 10042"/>
              <a:gd name="connsiteX9" fmla="*/ 10000 w 10000"/>
              <a:gd name="connsiteY9" fmla="*/ 42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42">
                <a:moveTo>
                  <a:pt x="0" y="10042"/>
                </a:moveTo>
                <a:cubicBezTo>
                  <a:pt x="434" y="9982"/>
                  <a:pt x="1978" y="10012"/>
                  <a:pt x="2593" y="9692"/>
                </a:cubicBezTo>
                <a:cubicBezTo>
                  <a:pt x="3208" y="9372"/>
                  <a:pt x="3453" y="9598"/>
                  <a:pt x="3693" y="8119"/>
                </a:cubicBezTo>
                <a:cubicBezTo>
                  <a:pt x="3933" y="6640"/>
                  <a:pt x="3937" y="1811"/>
                  <a:pt x="4032" y="818"/>
                </a:cubicBezTo>
                <a:cubicBezTo>
                  <a:pt x="4127" y="-175"/>
                  <a:pt x="4381" y="8300"/>
                  <a:pt x="4525" y="8550"/>
                </a:cubicBezTo>
                <a:cubicBezTo>
                  <a:pt x="4669" y="8800"/>
                  <a:pt x="4805" y="2921"/>
                  <a:pt x="4898" y="2318"/>
                </a:cubicBezTo>
                <a:cubicBezTo>
                  <a:pt x="4991" y="1715"/>
                  <a:pt x="5366" y="8100"/>
                  <a:pt x="5425" y="7738"/>
                </a:cubicBezTo>
                <a:cubicBezTo>
                  <a:pt x="5484" y="7376"/>
                  <a:pt x="5326" y="2091"/>
                  <a:pt x="5816" y="820"/>
                </a:cubicBezTo>
                <a:cubicBezTo>
                  <a:pt x="6306" y="-451"/>
                  <a:pt x="7720" y="146"/>
                  <a:pt x="8368" y="109"/>
                </a:cubicBezTo>
                <a:cubicBezTo>
                  <a:pt x="9016" y="72"/>
                  <a:pt x="9659" y="57"/>
                  <a:pt x="10000" y="4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Can This Be a Combinational Inverter?</a:t>
            </a:r>
          </a:p>
        </p:txBody>
      </p:sp>
      <p:grpSp>
        <p:nvGrpSpPr>
          <p:cNvPr id="8" name="Group 1160"/>
          <p:cNvGrpSpPr>
            <a:grpSpLocks/>
          </p:cNvGrpSpPr>
          <p:nvPr/>
        </p:nvGrpSpPr>
        <p:grpSpPr bwMode="auto">
          <a:xfrm>
            <a:off x="957263" y="3252788"/>
            <a:ext cx="2714625" cy="1630362"/>
            <a:chOff x="603" y="1878"/>
            <a:chExt cx="1710" cy="1033"/>
          </a:xfrm>
        </p:grpSpPr>
        <p:sp>
          <p:nvSpPr>
            <p:cNvPr id="9" name="Rectangle 1158" descr="Wide upward diagonal"/>
            <p:cNvSpPr>
              <a:spLocks noChangeArrowheads="1"/>
            </p:cNvSpPr>
            <p:nvPr/>
          </p:nvSpPr>
          <p:spPr bwMode="auto">
            <a:xfrm>
              <a:off x="1634" y="1878"/>
              <a:ext cx="679" cy="1033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1159" descr="Wide upward diagonal"/>
            <p:cNvSpPr>
              <a:spLocks noChangeArrowheads="1"/>
            </p:cNvSpPr>
            <p:nvPr/>
          </p:nvSpPr>
          <p:spPr bwMode="auto">
            <a:xfrm>
              <a:off x="603" y="1878"/>
              <a:ext cx="344" cy="1033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1" name="Group 1153"/>
          <p:cNvGrpSpPr>
            <a:grpSpLocks/>
          </p:cNvGrpSpPr>
          <p:nvPr/>
        </p:nvGrpSpPr>
        <p:grpSpPr bwMode="auto">
          <a:xfrm>
            <a:off x="557213" y="1897063"/>
            <a:ext cx="3938587" cy="3665537"/>
            <a:chOff x="351" y="1195"/>
            <a:chExt cx="2481" cy="2309"/>
          </a:xfrm>
        </p:grpSpPr>
        <p:sp>
          <p:nvSpPr>
            <p:cNvPr id="12" name="Rectangle 1028"/>
            <p:cNvSpPr>
              <a:spLocks noChangeArrowheads="1"/>
            </p:cNvSpPr>
            <p:nvPr/>
          </p:nvSpPr>
          <p:spPr bwMode="auto">
            <a:xfrm>
              <a:off x="437" y="1195"/>
              <a:ext cx="34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1600" baseline="-25000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029"/>
            <p:cNvSpPr>
              <a:spLocks noChangeArrowheads="1"/>
            </p:cNvSpPr>
            <p:nvPr/>
          </p:nvSpPr>
          <p:spPr bwMode="auto">
            <a:xfrm>
              <a:off x="2489" y="3161"/>
              <a:ext cx="34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1600" baseline="-2500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1030"/>
            <p:cNvSpPr>
              <a:spLocks noChangeArrowheads="1"/>
            </p:cNvSpPr>
            <p:nvPr/>
          </p:nvSpPr>
          <p:spPr bwMode="auto">
            <a:xfrm>
              <a:off x="865" y="3333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5" name="Line 1031"/>
            <p:cNvSpPr>
              <a:spLocks noChangeShapeType="1"/>
            </p:cNvSpPr>
            <p:nvPr/>
          </p:nvSpPr>
          <p:spPr bwMode="auto">
            <a:xfrm flipV="1">
              <a:off x="608" y="1366"/>
              <a:ext cx="0" cy="1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032"/>
            <p:cNvSpPr>
              <a:spLocks noChangeShapeType="1"/>
            </p:cNvSpPr>
            <p:nvPr/>
          </p:nvSpPr>
          <p:spPr bwMode="auto">
            <a:xfrm>
              <a:off x="608" y="3247"/>
              <a:ext cx="1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033"/>
            <p:cNvSpPr>
              <a:spLocks noChangeShapeType="1"/>
            </p:cNvSpPr>
            <p:nvPr/>
          </p:nvSpPr>
          <p:spPr bwMode="auto">
            <a:xfrm flipV="1">
              <a:off x="949" y="1537"/>
              <a:ext cx="2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034"/>
            <p:cNvSpPr>
              <a:spLocks noChangeShapeType="1"/>
            </p:cNvSpPr>
            <p:nvPr/>
          </p:nvSpPr>
          <p:spPr bwMode="auto">
            <a:xfrm flipV="1">
              <a:off x="1292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1035"/>
            <p:cNvSpPr>
              <a:spLocks noChangeShapeType="1"/>
            </p:cNvSpPr>
            <p:nvPr/>
          </p:nvSpPr>
          <p:spPr bwMode="auto">
            <a:xfrm flipV="1">
              <a:off x="1634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1036"/>
            <p:cNvSpPr>
              <a:spLocks noChangeShapeType="1"/>
            </p:cNvSpPr>
            <p:nvPr/>
          </p:nvSpPr>
          <p:spPr bwMode="auto">
            <a:xfrm flipV="1">
              <a:off x="1975" y="1537"/>
              <a:ext cx="2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1037"/>
            <p:cNvSpPr>
              <a:spLocks noChangeShapeType="1"/>
            </p:cNvSpPr>
            <p:nvPr/>
          </p:nvSpPr>
          <p:spPr bwMode="auto">
            <a:xfrm flipV="1">
              <a:off x="2318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1039"/>
            <p:cNvSpPr>
              <a:spLocks noChangeShapeType="1"/>
            </p:cNvSpPr>
            <p:nvPr/>
          </p:nvSpPr>
          <p:spPr bwMode="auto">
            <a:xfrm>
              <a:off x="608" y="2563"/>
              <a:ext cx="1710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1041"/>
            <p:cNvSpPr>
              <a:spLocks noChangeShapeType="1"/>
            </p:cNvSpPr>
            <p:nvPr/>
          </p:nvSpPr>
          <p:spPr bwMode="auto">
            <a:xfrm>
              <a:off x="608" y="1878"/>
              <a:ext cx="1710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1042"/>
            <p:cNvSpPr>
              <a:spLocks noChangeShapeType="1"/>
            </p:cNvSpPr>
            <p:nvPr/>
          </p:nvSpPr>
          <p:spPr bwMode="auto">
            <a:xfrm>
              <a:off x="608" y="1537"/>
              <a:ext cx="171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1043"/>
            <p:cNvSpPr>
              <a:spLocks noChangeArrowheads="1"/>
            </p:cNvSpPr>
            <p:nvPr/>
          </p:nvSpPr>
          <p:spPr bwMode="auto">
            <a:xfrm>
              <a:off x="1206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8" name="Rectangle 1044"/>
            <p:cNvSpPr>
              <a:spLocks noChangeArrowheads="1"/>
            </p:cNvSpPr>
            <p:nvPr/>
          </p:nvSpPr>
          <p:spPr bwMode="auto">
            <a:xfrm>
              <a:off x="1548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9" name="Rectangle 1045"/>
            <p:cNvSpPr>
              <a:spLocks noChangeArrowheads="1"/>
            </p:cNvSpPr>
            <p:nvPr/>
          </p:nvSpPr>
          <p:spPr bwMode="auto">
            <a:xfrm>
              <a:off x="1891" y="3333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30" name="Rectangle 1046"/>
            <p:cNvSpPr>
              <a:spLocks noChangeArrowheads="1"/>
            </p:cNvSpPr>
            <p:nvPr/>
          </p:nvSpPr>
          <p:spPr bwMode="auto">
            <a:xfrm>
              <a:off x="2232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1" name="Rectangle 1047"/>
            <p:cNvSpPr>
              <a:spLocks noChangeArrowheads="1"/>
            </p:cNvSpPr>
            <p:nvPr/>
          </p:nvSpPr>
          <p:spPr bwMode="auto">
            <a:xfrm>
              <a:off x="522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2" name="Rectangle 1048"/>
            <p:cNvSpPr>
              <a:spLocks noChangeArrowheads="1"/>
            </p:cNvSpPr>
            <p:nvPr/>
          </p:nvSpPr>
          <p:spPr bwMode="auto">
            <a:xfrm>
              <a:off x="351" y="3161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3" name="Rectangle 1049"/>
            <p:cNvSpPr>
              <a:spLocks noChangeArrowheads="1"/>
            </p:cNvSpPr>
            <p:nvPr/>
          </p:nvSpPr>
          <p:spPr bwMode="auto">
            <a:xfrm>
              <a:off x="351" y="2819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34" name="Rectangle 1050"/>
            <p:cNvSpPr>
              <a:spLocks noChangeArrowheads="1"/>
            </p:cNvSpPr>
            <p:nvPr/>
          </p:nvSpPr>
          <p:spPr bwMode="auto">
            <a:xfrm>
              <a:off x="351" y="2478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35" name="Rectangle 1051"/>
            <p:cNvSpPr>
              <a:spLocks noChangeArrowheads="1"/>
            </p:cNvSpPr>
            <p:nvPr/>
          </p:nvSpPr>
          <p:spPr bwMode="auto">
            <a:xfrm>
              <a:off x="351" y="213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36" name="Rectangle 1052"/>
            <p:cNvSpPr>
              <a:spLocks noChangeArrowheads="1"/>
            </p:cNvSpPr>
            <p:nvPr/>
          </p:nvSpPr>
          <p:spPr bwMode="auto">
            <a:xfrm>
              <a:off x="351" y="179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51" y="1450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8" name="Freeform 1054"/>
            <p:cNvSpPr>
              <a:spLocks/>
            </p:cNvSpPr>
            <p:nvPr/>
          </p:nvSpPr>
          <p:spPr bwMode="auto">
            <a:xfrm>
              <a:off x="608" y="1537"/>
              <a:ext cx="1710" cy="153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3999" y="4443"/>
                  </a:lnTo>
                  <a:lnTo>
                    <a:pt x="9997" y="17771"/>
                  </a:lnTo>
                  <a:lnTo>
                    <a:pt x="11996" y="19992"/>
                  </a:lnTo>
                  <a:lnTo>
                    <a:pt x="19993" y="19992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649" y="1395"/>
              <a:ext cx="3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(0,5)</a:t>
              </a:r>
            </a:p>
          </p:txBody>
        </p:sp>
        <p:sp>
          <p:nvSpPr>
            <p:cNvPr id="40" name="Rectangle 1056"/>
            <p:cNvSpPr>
              <a:spLocks noChangeArrowheads="1"/>
            </p:cNvSpPr>
            <p:nvPr/>
          </p:nvSpPr>
          <p:spPr bwMode="auto">
            <a:xfrm>
              <a:off x="976" y="1749"/>
              <a:ext cx="31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(1,4)</a:t>
              </a:r>
            </a:p>
          </p:txBody>
        </p:sp>
        <p:sp>
          <p:nvSpPr>
            <p:cNvPr id="41" name="Rectangle 1057"/>
            <p:cNvSpPr>
              <a:spLocks noChangeArrowheads="1"/>
            </p:cNvSpPr>
            <p:nvPr/>
          </p:nvSpPr>
          <p:spPr bwMode="auto">
            <a:xfrm>
              <a:off x="1482" y="2752"/>
              <a:ext cx="4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(2.5,1)</a:t>
              </a:r>
            </a:p>
          </p:txBody>
        </p:sp>
        <p:sp>
          <p:nvSpPr>
            <p:cNvPr id="42" name="Rectangle 1058"/>
            <p:cNvSpPr>
              <a:spLocks noChangeArrowheads="1"/>
            </p:cNvSpPr>
            <p:nvPr/>
          </p:nvSpPr>
          <p:spPr bwMode="auto">
            <a:xfrm>
              <a:off x="1292" y="3076"/>
              <a:ext cx="39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(3,0.5)</a:t>
              </a:r>
            </a:p>
          </p:txBody>
        </p:sp>
        <p:sp>
          <p:nvSpPr>
            <p:cNvPr id="43" name="Oval 1060"/>
            <p:cNvSpPr>
              <a:spLocks noChangeArrowheads="1"/>
            </p:cNvSpPr>
            <p:nvPr/>
          </p:nvSpPr>
          <p:spPr bwMode="auto">
            <a:xfrm>
              <a:off x="572" y="1504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1061"/>
            <p:cNvSpPr>
              <a:spLocks noChangeArrowheads="1"/>
            </p:cNvSpPr>
            <p:nvPr/>
          </p:nvSpPr>
          <p:spPr bwMode="auto">
            <a:xfrm>
              <a:off x="920" y="1842"/>
              <a:ext cx="86" cy="8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Oval 1062"/>
            <p:cNvSpPr>
              <a:spLocks noChangeArrowheads="1"/>
            </p:cNvSpPr>
            <p:nvPr/>
          </p:nvSpPr>
          <p:spPr bwMode="auto">
            <a:xfrm>
              <a:off x="1427" y="2867"/>
              <a:ext cx="87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Oval 1063"/>
            <p:cNvSpPr>
              <a:spLocks noChangeArrowheads="1"/>
            </p:cNvSpPr>
            <p:nvPr/>
          </p:nvSpPr>
          <p:spPr bwMode="auto">
            <a:xfrm>
              <a:off x="1597" y="3036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1064"/>
            <p:cNvSpPr>
              <a:spLocks noChangeArrowheads="1"/>
            </p:cNvSpPr>
            <p:nvPr/>
          </p:nvSpPr>
          <p:spPr bwMode="auto">
            <a:xfrm>
              <a:off x="2283" y="3036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1" name="Group 1099"/>
          <p:cNvGrpSpPr>
            <a:grpSpLocks/>
          </p:cNvGrpSpPr>
          <p:nvPr/>
        </p:nvGrpSpPr>
        <p:grpSpPr bwMode="auto">
          <a:xfrm>
            <a:off x="152400" y="4687888"/>
            <a:ext cx="3616325" cy="400050"/>
            <a:chOff x="96" y="2953"/>
            <a:chExt cx="2278" cy="252"/>
          </a:xfrm>
        </p:grpSpPr>
        <p:sp>
          <p:nvSpPr>
            <p:cNvPr id="52" name="Line 1081"/>
            <p:cNvSpPr>
              <a:spLocks noChangeShapeType="1"/>
            </p:cNvSpPr>
            <p:nvPr/>
          </p:nvSpPr>
          <p:spPr bwMode="auto">
            <a:xfrm flipH="1">
              <a:off x="356" y="3076"/>
              <a:ext cx="20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Text Box 1084"/>
            <p:cNvSpPr txBox="1">
              <a:spLocks noChangeArrowheads="1"/>
            </p:cNvSpPr>
            <p:nvPr/>
          </p:nvSpPr>
          <p:spPr bwMode="auto">
            <a:xfrm>
              <a:off x="96" y="2953"/>
              <a:ext cx="396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b="0" dirty="0" smtClean="0">
                  <a:latin typeface="+mj-lt"/>
                </a:rPr>
                <a:t>V</a:t>
              </a:r>
              <a:r>
                <a:rPr lang="en-US" b="0" baseline="-25000" dirty="0" smtClean="0">
                  <a:latin typeface="+mj-lt"/>
                </a:rPr>
                <a:t>OL</a:t>
              </a:r>
            </a:p>
          </p:txBody>
        </p:sp>
      </p:grpSp>
      <p:sp>
        <p:nvSpPr>
          <p:cNvPr id="54" name="Text Box 1085"/>
          <p:cNvSpPr txBox="1">
            <a:spLocks noChangeArrowheads="1"/>
          </p:cNvSpPr>
          <p:nvPr/>
        </p:nvSpPr>
        <p:spPr bwMode="auto">
          <a:xfrm>
            <a:off x="457200" y="914400"/>
            <a:ext cx="8151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0" dirty="0" smtClean="0">
                <a:latin typeface="+mj-lt"/>
              </a:rPr>
              <a:t>Suppose that you measured the voltage transfer curve of the device shown below. </a:t>
            </a:r>
            <a:r>
              <a:rPr lang="en-US" sz="1800" b="0" dirty="0">
                <a:latin typeface="+mj-lt"/>
              </a:rPr>
              <a:t> </a:t>
            </a:r>
            <a:r>
              <a:rPr lang="en-US" sz="1800" b="0" dirty="0" smtClean="0">
                <a:latin typeface="+mj-lt"/>
              </a:rPr>
              <a:t>Can we find a signaling specification that would allow this device to be a combinational inverter?</a:t>
            </a:r>
          </a:p>
        </p:txBody>
      </p:sp>
      <p:sp>
        <p:nvSpPr>
          <p:cNvPr id="55" name="Text Box 1087"/>
          <p:cNvSpPr txBox="1">
            <a:spLocks noChangeArrowheads="1"/>
          </p:cNvSpPr>
          <p:nvPr/>
        </p:nvSpPr>
        <p:spPr bwMode="auto">
          <a:xfrm>
            <a:off x="4572000" y="2082800"/>
            <a:ext cx="4173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 eaLnBrk="1" hangingPunct="1">
              <a:defRPr/>
            </a:pPr>
            <a:r>
              <a:rPr lang="en-US" sz="1600" b="0" dirty="0" smtClean="0">
                <a:latin typeface="+mj-lt"/>
              </a:rPr>
              <a:t>The device must be able to actually produce the desired output level. Thus, V</a:t>
            </a:r>
            <a:r>
              <a:rPr lang="en-US" sz="1600" b="0" baseline="-25000" dirty="0" smtClean="0">
                <a:latin typeface="+mj-lt"/>
              </a:rPr>
              <a:t>OL</a:t>
            </a:r>
            <a:r>
              <a:rPr lang="en-US" sz="1600" b="0" dirty="0" smtClean="0">
                <a:latin typeface="+mj-lt"/>
              </a:rPr>
              <a:t> can be no lower than 0.5 V.</a:t>
            </a:r>
          </a:p>
        </p:txBody>
      </p:sp>
      <p:grpSp>
        <p:nvGrpSpPr>
          <p:cNvPr id="56" name="Group 1096"/>
          <p:cNvGrpSpPr>
            <a:grpSpLocks/>
          </p:cNvGrpSpPr>
          <p:nvPr/>
        </p:nvGrpSpPr>
        <p:grpSpPr bwMode="auto">
          <a:xfrm>
            <a:off x="2359025" y="2439988"/>
            <a:ext cx="558800" cy="3446462"/>
            <a:chOff x="624" y="1537"/>
            <a:chExt cx="352" cy="2171"/>
          </a:xfrm>
        </p:grpSpPr>
        <p:sp>
          <p:nvSpPr>
            <p:cNvPr id="57" name="Line 1097"/>
            <p:cNvSpPr>
              <a:spLocks noChangeShapeType="1"/>
            </p:cNvSpPr>
            <p:nvPr/>
          </p:nvSpPr>
          <p:spPr bwMode="auto">
            <a:xfrm flipV="1">
              <a:off x="784" y="1537"/>
              <a:ext cx="0" cy="196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Text Box 1098"/>
            <p:cNvSpPr txBox="1">
              <a:spLocks noChangeArrowheads="1"/>
            </p:cNvSpPr>
            <p:nvPr/>
          </p:nvSpPr>
          <p:spPr bwMode="auto">
            <a:xfrm>
              <a:off x="624" y="3456"/>
              <a:ext cx="352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b="0" dirty="0" smtClean="0">
                  <a:latin typeface="+mj-lt"/>
                </a:rPr>
                <a:t>V</a:t>
              </a:r>
              <a:r>
                <a:rPr lang="en-US" b="0" baseline="-25000" dirty="0" smtClean="0">
                  <a:latin typeface="+mj-lt"/>
                </a:rPr>
                <a:t>IH</a:t>
              </a:r>
            </a:p>
          </p:txBody>
        </p:sp>
      </p:grpSp>
      <p:grpSp>
        <p:nvGrpSpPr>
          <p:cNvPr id="62" name="Group 1156"/>
          <p:cNvGrpSpPr>
            <a:grpSpLocks/>
          </p:cNvGrpSpPr>
          <p:nvPr/>
        </p:nvGrpSpPr>
        <p:grpSpPr bwMode="auto">
          <a:xfrm>
            <a:off x="179388" y="2439988"/>
            <a:ext cx="3835400" cy="3446462"/>
            <a:chOff x="113" y="1537"/>
            <a:chExt cx="2416" cy="2171"/>
          </a:xfrm>
        </p:grpSpPr>
        <p:grpSp>
          <p:nvGrpSpPr>
            <p:cNvPr id="48144" name="Group 1122"/>
            <p:cNvGrpSpPr>
              <a:grpSpLocks/>
            </p:cNvGrpSpPr>
            <p:nvPr/>
          </p:nvGrpSpPr>
          <p:grpSpPr bwMode="auto">
            <a:xfrm>
              <a:off x="768" y="1537"/>
              <a:ext cx="334" cy="2171"/>
              <a:chOff x="2776" y="1707"/>
              <a:chExt cx="334" cy="2171"/>
            </a:xfrm>
          </p:grpSpPr>
          <p:sp>
            <p:nvSpPr>
              <p:cNvPr id="75" name="Line 1104"/>
              <p:cNvSpPr>
                <a:spLocks noChangeShapeType="1"/>
              </p:cNvSpPr>
              <p:nvPr/>
            </p:nvSpPr>
            <p:spPr bwMode="auto">
              <a:xfrm flipV="1">
                <a:off x="2964" y="1707"/>
                <a:ext cx="0" cy="196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1105"/>
              <p:cNvSpPr txBox="1">
                <a:spLocks noChangeArrowheads="1"/>
              </p:cNvSpPr>
              <p:nvPr/>
            </p:nvSpPr>
            <p:spPr bwMode="auto">
              <a:xfrm>
                <a:off x="2776" y="3626"/>
                <a:ext cx="3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b="0" dirty="0" smtClean="0">
                    <a:latin typeface="+mj-lt"/>
                  </a:rPr>
                  <a:t>V</a:t>
                </a:r>
                <a:r>
                  <a:rPr lang="en-US" b="0" baseline="-25000" dirty="0" smtClean="0">
                    <a:latin typeface="+mj-lt"/>
                  </a:rPr>
                  <a:t>IL</a:t>
                </a:r>
              </a:p>
            </p:txBody>
          </p:sp>
        </p:grpSp>
        <p:grpSp>
          <p:nvGrpSpPr>
            <p:cNvPr id="48145" name="Group 1152"/>
            <p:cNvGrpSpPr>
              <a:grpSpLocks/>
            </p:cNvGrpSpPr>
            <p:nvPr/>
          </p:nvGrpSpPr>
          <p:grpSpPr bwMode="auto">
            <a:xfrm>
              <a:off x="113" y="1920"/>
              <a:ext cx="2416" cy="252"/>
              <a:chOff x="113" y="1920"/>
              <a:chExt cx="2416" cy="252"/>
            </a:xfrm>
          </p:grpSpPr>
          <p:sp>
            <p:nvSpPr>
              <p:cNvPr id="67" name="Line 1108"/>
              <p:cNvSpPr>
                <a:spLocks noChangeShapeType="1"/>
              </p:cNvSpPr>
              <p:nvPr/>
            </p:nvSpPr>
            <p:spPr bwMode="auto">
              <a:xfrm flipH="1">
                <a:off x="511" y="2049"/>
                <a:ext cx="201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1109"/>
              <p:cNvSpPr txBox="1">
                <a:spLocks noChangeArrowheads="1"/>
              </p:cNvSpPr>
              <p:nvPr/>
            </p:nvSpPr>
            <p:spPr bwMode="auto">
              <a:xfrm>
                <a:off x="113" y="1920"/>
                <a:ext cx="4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b="0" dirty="0" smtClean="0">
                    <a:latin typeface="+mj-lt"/>
                  </a:rPr>
                  <a:t>V</a:t>
                </a:r>
                <a:r>
                  <a:rPr lang="en-US" b="0" baseline="-25000" dirty="0" smtClean="0">
                    <a:latin typeface="+mj-lt"/>
                  </a:rPr>
                  <a:t>OH</a:t>
                </a:r>
              </a:p>
            </p:txBody>
          </p:sp>
        </p:grpSp>
      </p:grpSp>
      <p:sp>
        <p:nvSpPr>
          <p:cNvPr id="77" name="Text Box 1115"/>
          <p:cNvSpPr txBox="1">
            <a:spLocks noChangeArrowheads="1"/>
          </p:cNvSpPr>
          <p:nvPr/>
        </p:nvSpPr>
        <p:spPr bwMode="auto">
          <a:xfrm>
            <a:off x="4572000" y="34972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 eaLnBrk="1" hangingPunct="1">
              <a:defRPr/>
            </a:pPr>
            <a:r>
              <a:rPr lang="en-US" sz="1600" b="0" dirty="0" smtClean="0">
                <a:latin typeface="+mj-lt"/>
              </a:rPr>
              <a:t>V</a:t>
            </a:r>
            <a:r>
              <a:rPr lang="en-US" sz="1600" b="0" baseline="-25000" dirty="0" smtClean="0">
                <a:latin typeface="+mj-lt"/>
              </a:rPr>
              <a:t>IH</a:t>
            </a:r>
            <a:r>
              <a:rPr lang="en-US" sz="1600" b="0" dirty="0" smtClean="0">
                <a:latin typeface="+mj-lt"/>
              </a:rPr>
              <a:t> must be high enough to produce V</a:t>
            </a:r>
            <a:r>
              <a:rPr lang="en-US" sz="1600" b="0" baseline="-25000" dirty="0" smtClean="0">
                <a:latin typeface="+mj-lt"/>
              </a:rPr>
              <a:t>OL</a:t>
            </a:r>
          </a:p>
        </p:txBody>
      </p:sp>
      <p:sp>
        <p:nvSpPr>
          <p:cNvPr id="78" name="Text Box 1116"/>
          <p:cNvSpPr txBox="1">
            <a:spLocks noChangeArrowheads="1"/>
          </p:cNvSpPr>
          <p:nvPr/>
        </p:nvSpPr>
        <p:spPr bwMode="auto">
          <a:xfrm>
            <a:off x="4541838" y="432435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4763" indent="-4763" eaLnBrk="1" hangingPunct="1">
              <a:defRPr/>
            </a:pPr>
            <a:r>
              <a:rPr lang="en-US" sz="1600" b="0" dirty="0" smtClean="0">
                <a:latin typeface="+mj-lt"/>
              </a:rPr>
              <a:t>Now, find noise margin N and compute</a:t>
            </a:r>
          </a:p>
          <a:p>
            <a:pPr marL="236538" lvl="1" indent="-4763" eaLnBrk="1" hangingPunct="1">
              <a:defRPr/>
            </a:pPr>
            <a:r>
              <a:rPr lang="en-US" sz="1600" b="0" dirty="0" smtClean="0">
                <a:latin typeface="+mj-lt"/>
                <a:cs typeface="ＭＳ Ｐゴシック" charset="0"/>
              </a:rPr>
              <a:t> V</a:t>
            </a:r>
            <a:r>
              <a:rPr lang="en-US" sz="1600" b="0" baseline="-25000" dirty="0" smtClean="0">
                <a:latin typeface="+mj-lt"/>
                <a:cs typeface="ＭＳ Ｐゴシック" charset="0"/>
              </a:rPr>
              <a:t>OH</a:t>
            </a:r>
            <a:r>
              <a:rPr lang="en-US" sz="1600" b="0" dirty="0" smtClean="0">
                <a:latin typeface="+mj-lt"/>
                <a:cs typeface="ＭＳ Ｐゴシック" charset="0"/>
              </a:rPr>
              <a:t> = V</a:t>
            </a:r>
            <a:r>
              <a:rPr lang="en-US" sz="1600" b="0" baseline="-25000" dirty="0" smtClean="0">
                <a:latin typeface="+mj-lt"/>
                <a:cs typeface="ＭＳ Ｐゴシック" charset="0"/>
              </a:rPr>
              <a:t>IH</a:t>
            </a:r>
            <a:r>
              <a:rPr lang="en-US" sz="1600" b="0" dirty="0" smtClean="0">
                <a:latin typeface="+mj-lt"/>
                <a:cs typeface="ＭＳ Ｐゴシック" charset="0"/>
              </a:rPr>
              <a:t> + N</a:t>
            </a:r>
          </a:p>
          <a:p>
            <a:pPr marL="236538" lvl="1" indent="-4763" eaLnBrk="1" hangingPunct="1">
              <a:defRPr/>
            </a:pPr>
            <a:r>
              <a:rPr lang="en-US" sz="1600" b="0" dirty="0" smtClean="0">
                <a:latin typeface="+mj-lt"/>
                <a:cs typeface="ＭＳ Ｐゴシック" charset="0"/>
              </a:rPr>
              <a:t> V</a:t>
            </a:r>
            <a:r>
              <a:rPr lang="en-US" sz="1600" b="0" baseline="-25000" dirty="0" smtClean="0">
                <a:latin typeface="+mj-lt"/>
                <a:cs typeface="ＭＳ Ｐゴシック" charset="0"/>
              </a:rPr>
              <a:t>IL</a:t>
            </a:r>
            <a:r>
              <a:rPr lang="en-US" sz="1600" b="0" dirty="0" smtClean="0">
                <a:latin typeface="+mj-lt"/>
                <a:cs typeface="ＭＳ Ｐゴシック" charset="0"/>
              </a:rPr>
              <a:t>   = V</a:t>
            </a:r>
            <a:r>
              <a:rPr lang="en-US" sz="1600" b="0" baseline="-25000" dirty="0" smtClean="0">
                <a:latin typeface="+mj-lt"/>
                <a:cs typeface="ＭＳ Ｐゴシック" charset="0"/>
              </a:rPr>
              <a:t>OL</a:t>
            </a:r>
            <a:r>
              <a:rPr lang="en-US" sz="1600" b="0" dirty="0" smtClean="0">
                <a:latin typeface="+mj-lt"/>
                <a:cs typeface="ＭＳ Ｐゴシック" charset="0"/>
              </a:rPr>
              <a:t> + N</a:t>
            </a:r>
          </a:p>
        </p:txBody>
      </p:sp>
      <p:sp>
        <p:nvSpPr>
          <p:cNvPr id="81" name="Text Box 1127"/>
          <p:cNvSpPr txBox="1">
            <a:spLocks noChangeArrowheads="1"/>
          </p:cNvSpPr>
          <p:nvPr/>
        </p:nvSpPr>
        <p:spPr bwMode="auto">
          <a:xfrm>
            <a:off x="5410200" y="29337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 smtClean="0">
                <a:solidFill>
                  <a:srgbClr val="FF0000"/>
                </a:solidFill>
                <a:latin typeface="+mj-lt"/>
              </a:rPr>
              <a:t>Try V</a:t>
            </a:r>
            <a:r>
              <a:rPr lang="en-US" b="0" baseline="-25000" dirty="0" smtClean="0">
                <a:solidFill>
                  <a:srgbClr val="FF0000"/>
                </a:solidFill>
                <a:latin typeface="+mj-lt"/>
              </a:rPr>
              <a:t>OL 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= 0.5 V</a:t>
            </a:r>
            <a:endParaRPr lang="en-US" b="0" baseline="-25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4" name="Text Box 1128"/>
          <p:cNvSpPr txBox="1">
            <a:spLocks noChangeArrowheads="1"/>
          </p:cNvSpPr>
          <p:nvPr/>
        </p:nvSpPr>
        <p:spPr bwMode="auto">
          <a:xfrm>
            <a:off x="5486400" y="379095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 smtClean="0">
                <a:solidFill>
                  <a:srgbClr val="FF0000"/>
                </a:solidFill>
                <a:latin typeface="+mj-lt"/>
              </a:rPr>
              <a:t>Try V</a:t>
            </a:r>
            <a:r>
              <a:rPr lang="en-US" b="0" baseline="-25000" dirty="0" smtClean="0">
                <a:solidFill>
                  <a:srgbClr val="FF0000"/>
                </a:solidFill>
                <a:latin typeface="+mj-lt"/>
              </a:rPr>
              <a:t>IH 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= 3 V</a:t>
            </a:r>
            <a:endParaRPr lang="en-US" b="0" baseline="-25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7" name="Text Box 1129"/>
          <p:cNvSpPr txBox="1">
            <a:spLocks noChangeArrowheads="1"/>
          </p:cNvSpPr>
          <p:nvPr/>
        </p:nvSpPr>
        <p:spPr bwMode="auto">
          <a:xfrm>
            <a:off x="5486400" y="569595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 smtClean="0">
                <a:solidFill>
                  <a:srgbClr val="FF0000"/>
                </a:solidFill>
                <a:latin typeface="+mj-lt"/>
              </a:rPr>
              <a:t>Try N</a:t>
            </a:r>
            <a:r>
              <a:rPr lang="en-US" b="0" baseline="-25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 smtClean="0">
                <a:solidFill>
                  <a:srgbClr val="FF0000"/>
                </a:solidFill>
                <a:latin typeface="+mj-lt"/>
              </a:rPr>
              <a:t> = 0.5 V</a:t>
            </a:r>
            <a:endParaRPr lang="en-US" b="0" baseline="-25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3" name="Text Box 1116"/>
          <p:cNvSpPr txBox="1">
            <a:spLocks noChangeArrowheads="1"/>
          </p:cNvSpPr>
          <p:nvPr/>
        </p:nvSpPr>
        <p:spPr bwMode="auto">
          <a:xfrm>
            <a:off x="4562475" y="5224463"/>
            <a:ext cx="457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3" indent="-476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/>
              <a:t>Then verify that V</a:t>
            </a:r>
            <a:r>
              <a:rPr lang="en-US" altLang="x-none" sz="1600" baseline="-25000"/>
              <a:t>OUT</a:t>
            </a:r>
            <a:r>
              <a:rPr lang="en-US" altLang="x-none" sz="1600"/>
              <a:t> ≥ V</a:t>
            </a:r>
            <a:r>
              <a:rPr lang="en-US" altLang="x-none" sz="1600" baseline="-25000"/>
              <a:t>OH</a:t>
            </a:r>
            <a:r>
              <a:rPr lang="en-US" altLang="x-none" sz="1600"/>
              <a:t> when V</a:t>
            </a:r>
            <a:r>
              <a:rPr lang="en-US" altLang="x-none" sz="1600" baseline="-25000"/>
              <a:t>IN</a:t>
            </a:r>
            <a:r>
              <a:rPr lang="en-US" altLang="x-none" sz="1600"/>
              <a:t> ≤ V</a:t>
            </a:r>
            <a:r>
              <a:rPr lang="en-US" altLang="x-none" sz="1600" baseline="-25000"/>
              <a:t>IL</a:t>
            </a:r>
            <a:r>
              <a:rPr lang="en-US" altLang="x-none" sz="1600"/>
              <a:t>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263" y="6153150"/>
            <a:ext cx="900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Device is a combinational inverter when V</a:t>
            </a:r>
            <a:r>
              <a:rPr lang="en-US" altLang="x-none" sz="2000" baseline="-25000"/>
              <a:t>OL</a:t>
            </a:r>
            <a:r>
              <a:rPr lang="en-US" altLang="x-none" sz="2000"/>
              <a:t>=0.5, V</a:t>
            </a:r>
            <a:r>
              <a:rPr lang="en-US" altLang="x-none" sz="2000" baseline="-25000"/>
              <a:t>IL</a:t>
            </a:r>
            <a:r>
              <a:rPr lang="en-US" altLang="x-none" sz="2000"/>
              <a:t>=1, V</a:t>
            </a:r>
            <a:r>
              <a:rPr lang="en-US" altLang="x-none" sz="2000" baseline="-25000"/>
              <a:t>IH</a:t>
            </a:r>
            <a:r>
              <a:rPr lang="en-US" altLang="x-none" sz="2000"/>
              <a:t>=3, V</a:t>
            </a:r>
            <a:r>
              <a:rPr lang="en-US" altLang="x-none" sz="2000" baseline="-25000"/>
              <a:t>OH</a:t>
            </a:r>
            <a:r>
              <a:rPr lang="en-US" altLang="x-none" sz="2000"/>
              <a:t>=3.5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7" grpId="0"/>
      <p:bldP spid="78" grpId="0"/>
      <p:bldP spid="81" grpId="0"/>
      <p:bldP spid="84" grpId="0"/>
      <p:bldP spid="87" grpId="0"/>
      <p:bldP spid="6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Concrete Encoding of Information</a:t>
            </a:r>
          </a:p>
        </p:txBody>
      </p:sp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533400" y="1054100"/>
            <a:ext cx="3276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To this point we</a:t>
            </a:r>
            <a:r>
              <a:rPr lang="en-US" altLang="ja-JP" sz="2000"/>
              <a:t>’ve discussed encoding information using bits. But where do bits come from?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9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If we</a:t>
            </a:r>
            <a:r>
              <a:rPr lang="en-US" altLang="ja-JP" sz="2000"/>
              <a:t>’re going to design a machine that manipulates information, how should that information be physically encoded?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533400" y="4845050"/>
            <a:ext cx="7640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What makes a good bit?</a:t>
            </a:r>
          </a:p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  - small, inexpensive (we want a lot of them)</a:t>
            </a:r>
          </a:p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  - stable (reliable, repeatable)</a:t>
            </a:r>
          </a:p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  - ease and speed of manipulation </a:t>
            </a:r>
            <a:br>
              <a:rPr lang="en-US" b="0" dirty="0" smtClean="0">
                <a:latin typeface="+mj-lt"/>
              </a:rPr>
            </a:br>
            <a:r>
              <a:rPr lang="en-US" b="0" dirty="0" smtClean="0">
                <a:latin typeface="+mj-lt"/>
              </a:rPr>
              <a:t>       (access, transform, combine, transmit, store)</a:t>
            </a:r>
            <a:endParaRPr lang="en-US" sz="1800" b="0" dirty="0" smtClean="0">
              <a:latin typeface="+mj-lt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219575" y="1143000"/>
            <a:ext cx="1658938" cy="3430588"/>
            <a:chOff x="4219102" y="1143000"/>
            <a:chExt cx="1659067" cy="3431232"/>
          </a:xfrm>
        </p:grpSpPr>
        <p:grpSp>
          <p:nvGrpSpPr>
            <p:cNvPr id="15370" name="Group 6"/>
            <p:cNvGrpSpPr>
              <a:grpSpLocks/>
            </p:cNvGrpSpPr>
            <p:nvPr/>
          </p:nvGrpSpPr>
          <p:grpSpPr bwMode="auto">
            <a:xfrm>
              <a:off x="4267200" y="1600200"/>
              <a:ext cx="1610969" cy="2974032"/>
              <a:chOff x="4267200" y="1600200"/>
              <a:chExt cx="1610969" cy="2974032"/>
            </a:xfrm>
          </p:grpSpPr>
          <p:pic>
            <p:nvPicPr>
              <p:cNvPr id="15372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600200"/>
                <a:ext cx="1432427" cy="272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3" name="TextBox 7"/>
              <p:cNvSpPr txBox="1">
                <a:spLocks noChangeArrowheads="1"/>
              </p:cNvSpPr>
              <p:nvPr/>
            </p:nvSpPr>
            <p:spPr bwMode="auto">
              <a:xfrm>
                <a:off x="4267200" y="4343400"/>
                <a:ext cx="161096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900">
                    <a:latin typeface="Arial" charset="0"/>
                  </a:rPr>
                  <a:t>Captmondo (CC BY-SA 3.0) </a:t>
                </a:r>
              </a:p>
            </p:txBody>
          </p:sp>
        </p:grpSp>
        <p:sp>
          <p:nvSpPr>
            <p:cNvPr id="15371" name="TextBox 9"/>
            <p:cNvSpPr txBox="1">
              <a:spLocks noChangeArrowheads="1"/>
            </p:cNvSpPr>
            <p:nvPr/>
          </p:nvSpPr>
          <p:spPr bwMode="auto">
            <a:xfrm>
              <a:off x="4219102" y="1143000"/>
              <a:ext cx="1571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Rosetta Stone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172200" y="1143000"/>
            <a:ext cx="2846388" cy="4040188"/>
            <a:chOff x="6172200" y="1143000"/>
            <a:chExt cx="2846181" cy="4040832"/>
          </a:xfrm>
        </p:grpSpPr>
        <p:grpSp>
          <p:nvGrpSpPr>
            <p:cNvPr id="15366" name="Group 8"/>
            <p:cNvGrpSpPr>
              <a:grpSpLocks/>
            </p:cNvGrpSpPr>
            <p:nvPr/>
          </p:nvGrpSpPr>
          <p:grpSpPr bwMode="auto">
            <a:xfrm>
              <a:off x="6172200" y="1674168"/>
              <a:ext cx="2846181" cy="3509664"/>
              <a:chOff x="6172200" y="1295400"/>
              <a:chExt cx="2846181" cy="3509664"/>
            </a:xfrm>
          </p:grpSpPr>
          <p:pic>
            <p:nvPicPr>
              <p:cNvPr id="15368" name="Picture 1" descr="dna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2200" y="1295400"/>
                <a:ext cx="2846181" cy="335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69" name="TextBox 4"/>
              <p:cNvSpPr txBox="1">
                <a:spLocks noChangeArrowheads="1"/>
              </p:cNvSpPr>
              <p:nvPr/>
            </p:nvSpPr>
            <p:spPr bwMode="auto">
              <a:xfrm>
                <a:off x="6781800" y="4574232"/>
                <a:ext cx="2069797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900">
                    <a:latin typeface="Arial" charset="0"/>
                  </a:rPr>
                  <a:t>Madeleine Price Ball (CC BY-SA 3.0) </a:t>
                </a:r>
              </a:p>
            </p:txBody>
          </p:sp>
        </p:grpSp>
        <p:sp>
          <p:nvSpPr>
            <p:cNvPr id="15367" name="TextBox 11"/>
            <p:cNvSpPr txBox="1">
              <a:spLocks noChangeArrowheads="1"/>
            </p:cNvSpPr>
            <p:nvPr/>
          </p:nvSpPr>
          <p:spPr bwMode="auto">
            <a:xfrm>
              <a:off x="7162800" y="1143000"/>
              <a:ext cx="6463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DNA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Summary</a:t>
            </a:r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4" imgW="114300" imgH="215900" progId="Equation.3">
                  <p:embed/>
                </p:oleObj>
              </mc:Choice>
              <mc:Fallback>
                <p:oleObj name="Equation" r:id="rId4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1096963"/>
            <a:ext cx="81534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628650" indent="-1714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915988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Use voltages to encode information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</a:t>
            </a:r>
            <a:r>
              <a:rPr lang="en-US" altLang="en-US" sz="2000"/>
              <a:t>“</a:t>
            </a:r>
            <a:r>
              <a:rPr lang="en-US" altLang="ja-JP" sz="2000"/>
              <a:t>Digital” encoding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valid voltage levels for representing </a:t>
            </a:r>
            <a:r>
              <a:rPr lang="en-US" altLang="ja-JP"/>
              <a:t>“0” and “1”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forbidden zone avoids mistaking </a:t>
            </a:r>
            <a:r>
              <a:rPr lang="en-US" altLang="ja-JP"/>
              <a:t>“0” for “1” and vice versa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gives rise to notion of signal VALIDITY.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Noise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Want to tolerate real-world conditions: NOISE.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Key: tougher standards for output than for input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devices must have gain and have a non-linear VTC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baseline="-25000"/>
              <a:t> </a:t>
            </a:r>
            <a:r>
              <a:rPr lang="en-US" altLang="x-none" sz="2000"/>
              <a:t>Combinational devices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Each logic family has Tinkertoy-set simplicity, modularity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/>
              <a:t> predictable composition: </a:t>
            </a:r>
            <a:r>
              <a:rPr lang="en-US" altLang="ja-JP"/>
              <a:t>“parts work </a:t>
            </a:r>
            <a:r>
              <a:rPr lang="en-US" altLang="ja-JP">
                <a:sym typeface="Symbol" charset="2"/>
              </a:rPr>
              <a:t>→ whole thing works”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>
                <a:sym typeface="Symbol" charset="2"/>
              </a:rPr>
              <a:t> static discipline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baseline="-25000"/>
              <a:t> </a:t>
            </a:r>
            <a:r>
              <a:rPr lang="en-US" altLang="x-none" sz="2000"/>
              <a:t>digital inputs, outputs; restore marginal input voltages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complete functional spec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/>
              <a:t> valid inputs lead to valid outputs in bounded time</a:t>
            </a:r>
            <a:endParaRPr lang="en-US" altLang="x-none" sz="20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Next Time:</a:t>
            </a:r>
            <a:br>
              <a:rPr lang="en-US" altLang="x-none">
                <a:latin typeface="Trebuchet MS" charset="0"/>
                <a:cs typeface="Trebuchet MS" charset="0"/>
              </a:rPr>
            </a:br>
            <a:r>
              <a:rPr lang="en-US" altLang="x-none">
                <a:latin typeface="Trebuchet MS" charset="0"/>
                <a:cs typeface="Trebuchet MS" charset="0"/>
              </a:rPr>
              <a:t>Building Logic with Transistors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2679700" y="2590800"/>
            <a:ext cx="43053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6"/>
          <p:cNvSpPr>
            <a:spLocks noChangeArrowheads="1"/>
          </p:cNvSpPr>
          <p:nvPr/>
        </p:nvSpPr>
        <p:spPr bwMode="auto">
          <a:xfrm>
            <a:off x="1371600" y="1828800"/>
            <a:ext cx="1524000" cy="914400"/>
          </a:xfrm>
          <a:prstGeom prst="cloudCallout">
            <a:avLst>
              <a:gd name="adj1" fmla="val 63750"/>
              <a:gd name="adj2" fmla="val 42014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1489075" y="1946275"/>
            <a:ext cx="13287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i="1">
                <a:latin typeface="Comic Sans MS" charset="0"/>
              </a:rPr>
              <a:t>It</a:t>
            </a:r>
            <a:r>
              <a:rPr lang="en-US" altLang="en-US" sz="1800" i="1">
                <a:latin typeface="Comic Sans MS" charset="0"/>
              </a:rPr>
              <a:t>’</a:t>
            </a:r>
            <a:r>
              <a:rPr lang="en-US" altLang="ja-JP" sz="1800" i="1">
                <a:latin typeface="Comic Sans MS" charset="0"/>
              </a:rPr>
              <a:t>s about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i="1">
                <a:latin typeface="Comic Sans MS" charset="0"/>
              </a:rPr>
              <a:t>time!</a:t>
            </a:r>
          </a:p>
        </p:txBody>
      </p:sp>
      <p:sp>
        <p:nvSpPr>
          <p:cNvPr id="51207" name="AutoShape 8"/>
          <p:cNvSpPr>
            <a:spLocks noChangeArrowheads="1"/>
          </p:cNvSpPr>
          <p:nvPr/>
        </p:nvSpPr>
        <p:spPr bwMode="auto">
          <a:xfrm>
            <a:off x="6586538" y="1720850"/>
            <a:ext cx="1947862" cy="1143000"/>
          </a:xfrm>
          <a:prstGeom prst="cloudCallout">
            <a:avLst>
              <a:gd name="adj1" fmla="val -69644"/>
              <a:gd name="adj2" fmla="val 35417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815138" y="1828800"/>
            <a:ext cx="1490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600" i="1">
                <a:latin typeface="Comic Sans MS" charset="0"/>
              </a:rPr>
              <a:t>I</a:t>
            </a:r>
            <a:r>
              <a:rPr lang="en-US" altLang="en-US" sz="1600" i="1">
                <a:latin typeface="Comic Sans MS" charset="0"/>
              </a:rPr>
              <a:t>’</a:t>
            </a:r>
            <a:r>
              <a:rPr lang="en-US" altLang="ja-JP" sz="1600" i="1">
                <a:latin typeface="Comic Sans MS" charset="0"/>
              </a:rPr>
              <a:t>d have preferred the DNA…</a:t>
            </a:r>
            <a:endParaRPr lang="en-US" altLang="x-none" sz="1600" i="1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Let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Use Electrical Phenomenon…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12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Consider using phenomenon associated with charged particles: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				voltages		phase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				currents	    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In this course we</a:t>
            </a:r>
            <a:r>
              <a:rPr lang="en-US" altLang="ja-JP" sz="2000"/>
              <a:t>’ll use </a:t>
            </a:r>
            <a:r>
              <a:rPr lang="en-US" altLang="ja-JP" sz="2000">
                <a:solidFill>
                  <a:srgbClr val="CC0000"/>
                </a:solidFill>
              </a:rPr>
              <a:t>voltages </a:t>
            </a:r>
            <a:r>
              <a:rPr lang="en-US" altLang="ja-JP" sz="2000"/>
              <a:t>to encode information.  But the best choice depends on the intended application…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2286000" y="4629150"/>
            <a:ext cx="700088" cy="476250"/>
            <a:chOff x="1701" y="2688"/>
            <a:chExt cx="441" cy="30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776" y="2688"/>
              <a:ext cx="288" cy="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776" y="2688"/>
              <a:ext cx="288" cy="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01" y="2736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0" dirty="0" smtClean="0">
                  <a:solidFill>
                    <a:srgbClr val="CC0000"/>
                  </a:solidFill>
                  <a:latin typeface="+mj-lt"/>
                </a:rPr>
                <a:t>zero</a:t>
              </a:r>
              <a:endParaRPr lang="en-US" b="0" dirty="0" smtClean="0">
                <a:latin typeface="+mj-lt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629400" y="3733800"/>
            <a:ext cx="969963" cy="2206625"/>
            <a:chOff x="6629400" y="3733800"/>
            <a:chExt cx="969963" cy="2206625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7140575" y="4143375"/>
              <a:ext cx="0" cy="708025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865938" y="4851400"/>
              <a:ext cx="274637" cy="81756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40575" y="4851400"/>
              <a:ext cx="217488" cy="81756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18" name="Group 14"/>
            <p:cNvGrpSpPr>
              <a:grpSpLocks/>
            </p:cNvGrpSpPr>
            <p:nvPr/>
          </p:nvGrpSpPr>
          <p:grpSpPr bwMode="auto">
            <a:xfrm flipH="1">
              <a:off x="6629400" y="5588000"/>
              <a:ext cx="242888" cy="122238"/>
              <a:chOff x="3566095" y="2583125"/>
              <a:chExt cx="243081" cy="12348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566095" y="2690577"/>
                <a:ext cx="243081" cy="1283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 29"/>
              <p:cNvSpPr/>
              <p:nvPr/>
            </p:nvSpPr>
            <p:spPr>
              <a:xfrm>
                <a:off x="3575628" y="2583125"/>
                <a:ext cx="225604" cy="123489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7419" name="Group 15"/>
            <p:cNvGrpSpPr>
              <a:grpSpLocks/>
            </p:cNvGrpSpPr>
            <p:nvPr/>
          </p:nvGrpSpPr>
          <p:grpSpPr bwMode="auto">
            <a:xfrm flipH="1">
              <a:off x="7346950" y="5578475"/>
              <a:ext cx="252413" cy="139700"/>
              <a:chOff x="2838890" y="2574272"/>
              <a:chExt cx="252852" cy="14021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2856383" y="2674655"/>
                <a:ext cx="235359" cy="3983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reeform 27"/>
              <p:cNvSpPr/>
              <p:nvPr/>
            </p:nvSpPr>
            <p:spPr>
              <a:xfrm>
                <a:off x="2838890" y="2574272"/>
                <a:ext cx="251261" cy="13862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 flipH="1">
              <a:off x="6821488" y="4267200"/>
              <a:ext cx="309562" cy="23018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150100" y="4232275"/>
              <a:ext cx="193675" cy="311150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173913" y="4543425"/>
              <a:ext cx="173037" cy="288925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/>
            <p:cNvSpPr/>
            <p:nvPr/>
          </p:nvSpPr>
          <p:spPr>
            <a:xfrm rot="3556245" flipH="1">
              <a:off x="7153275" y="4829176"/>
              <a:ext cx="206375" cy="114300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17424" name="Group 22"/>
            <p:cNvGrpSpPr>
              <a:grpSpLocks/>
            </p:cNvGrpSpPr>
            <p:nvPr/>
          </p:nvGrpSpPr>
          <p:grpSpPr bwMode="auto">
            <a:xfrm flipH="1">
              <a:off x="6789738" y="3733800"/>
              <a:ext cx="528637" cy="407988"/>
              <a:chOff x="3120797" y="729676"/>
              <a:chExt cx="527419" cy="40780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133468" y="732850"/>
                <a:ext cx="353196" cy="404627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144554" y="751891"/>
                <a:ext cx="503662" cy="223735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120797" y="729676"/>
                <a:ext cx="308849" cy="223735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grpSp>
          <p:nvGrpSpPr>
            <p:cNvPr id="17425" name="Group 30"/>
            <p:cNvGrpSpPr>
              <a:grpSpLocks/>
            </p:cNvGrpSpPr>
            <p:nvPr/>
          </p:nvGrpSpPr>
          <p:grpSpPr bwMode="auto">
            <a:xfrm rot="-5400000">
              <a:off x="6744494" y="4267994"/>
              <a:ext cx="609600" cy="455612"/>
              <a:chOff x="7980599" y="304802"/>
              <a:chExt cx="609601" cy="454451"/>
            </a:xfrm>
          </p:grpSpPr>
          <p:sp>
            <p:nvSpPr>
              <p:cNvPr id="2" name="Lightning Bolt 1"/>
              <p:cNvSpPr>
                <a:spLocks noChangeArrowheads="1"/>
              </p:cNvSpPr>
              <p:nvPr/>
            </p:nvSpPr>
            <p:spPr bwMode="auto">
              <a:xfrm flipH="1">
                <a:off x="8001237" y="288968"/>
                <a:ext cx="457201" cy="381612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x-none" altLang="x-none" sz="1800" smtClean="0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2" name="Lightning Bolt 31"/>
              <p:cNvSpPr>
                <a:spLocks noChangeArrowheads="1"/>
              </p:cNvSpPr>
              <p:nvPr/>
            </p:nvSpPr>
            <p:spPr bwMode="auto">
              <a:xfrm rot="1361718" flipH="1">
                <a:off x="8148875" y="377641"/>
                <a:ext cx="457201" cy="381612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x-none" altLang="x-none" sz="1800" smtClean="0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33" name="Lightning Bolt 32"/>
              <p:cNvSpPr>
                <a:spLocks noChangeArrowheads="1"/>
              </p:cNvSpPr>
              <p:nvPr/>
            </p:nvSpPr>
            <p:spPr bwMode="auto">
              <a:xfrm rot="1361718" flipH="1">
                <a:off x="7980600" y="377641"/>
                <a:ext cx="457201" cy="381612"/>
              </a:xfrm>
              <a:prstGeom prst="lightningBol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x-none" altLang="x-none" sz="1800" smtClean="0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</p:grpSp>
        <p:sp>
          <p:nvSpPr>
            <p:cNvPr id="34" name="Lightning Bolt 33"/>
            <p:cNvSpPr>
              <a:spLocks noChangeArrowheads="1"/>
            </p:cNvSpPr>
            <p:nvPr/>
          </p:nvSpPr>
          <p:spPr bwMode="auto">
            <a:xfrm rot="1361718" flipH="1">
              <a:off x="6800850" y="5559425"/>
              <a:ext cx="457200" cy="381000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 smtClean="0">
                <a:solidFill>
                  <a:srgbClr val="FFFFFF"/>
                </a:solidFill>
                <a:latin typeface="Gill Sans MT" charset="0"/>
              </a:endParaRPr>
            </a:p>
          </p:txBody>
        </p:sp>
        <p:cxnSp>
          <p:nvCxnSpPr>
            <p:cNvPr id="18" name="Straight Connector 17"/>
            <p:cNvCxnSpPr>
              <a:endCxn id="33" idx="5"/>
            </p:cNvCxnSpPr>
            <p:nvPr/>
          </p:nvCxnSpPr>
          <p:spPr>
            <a:xfrm>
              <a:off x="6821488" y="4495800"/>
              <a:ext cx="236537" cy="196850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 flipH="1">
              <a:off x="7050088" y="4648200"/>
              <a:ext cx="160337" cy="13017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57200" y="3541713"/>
            <a:ext cx="533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Voltage pros:</a:t>
            </a:r>
          </a:p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	easy generation, detection</a:t>
            </a:r>
          </a:p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	lots of engineering knowledge</a:t>
            </a:r>
          </a:p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	potentially low power in steady state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57200" y="5153025"/>
            <a:ext cx="5257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Voltage cons:</a:t>
            </a:r>
          </a:p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	easily affected by environment</a:t>
            </a:r>
          </a:p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	DC connectivity required?</a:t>
            </a:r>
          </a:p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	R &amp; C effects slow things 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Representing Information with Voltage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 smtClean="0">
                <a:latin typeface="+mj-lt"/>
              </a:rPr>
              <a:t>Representation of each (</a:t>
            </a:r>
            <a:r>
              <a:rPr lang="en-US" sz="2400" b="0" dirty="0" err="1" smtClean="0">
                <a:latin typeface="+mj-lt"/>
              </a:rPr>
              <a:t>x,y</a:t>
            </a:r>
            <a:r>
              <a:rPr lang="en-US" sz="2400" b="0" dirty="0" smtClean="0">
                <a:latin typeface="+mj-lt"/>
              </a:rPr>
              <a:t>) point on a B&amp;W image: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 smtClean="0">
                <a:latin typeface="+mj-lt"/>
              </a:rPr>
              <a:t>	0 volts: 		BLACK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 smtClean="0">
                <a:latin typeface="+mj-lt"/>
              </a:rPr>
              <a:t>	1  volt:		WHITE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 smtClean="0">
                <a:latin typeface="+mj-lt"/>
              </a:rPr>
              <a:t>	0.37 volts:	37% Gray</a:t>
            </a:r>
          </a:p>
          <a:p>
            <a:pPr lvl="1" eaLnBrk="1" hangingPunct="1">
              <a:defRPr/>
            </a:pPr>
            <a:endParaRPr lang="en-US" sz="2400" b="0" dirty="0" smtClean="0">
              <a:latin typeface="+mj-lt"/>
              <a:cs typeface="ＭＳ Ｐゴシック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114800"/>
            <a:ext cx="632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0" dirty="0" smtClean="0">
                <a:latin typeface="+mj-lt"/>
              </a:rPr>
              <a:t>How much information at each point?</a:t>
            </a:r>
          </a:p>
        </p:txBody>
      </p:sp>
      <p:sp>
        <p:nvSpPr>
          <p:cNvPr id="19461" name="TextBox 2"/>
          <p:cNvSpPr txBox="1">
            <a:spLocks noChangeArrowheads="1"/>
          </p:cNvSpPr>
          <p:nvPr/>
        </p:nvSpPr>
        <p:spPr bwMode="auto">
          <a:xfrm>
            <a:off x="6607175" y="3716338"/>
            <a:ext cx="1622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000">
                <a:latin typeface="Arial" charset="0"/>
              </a:rPr>
              <a:t>John Phelan (CC BY 3.0)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200" y="4648200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Suppose we can reliably distinguish voltages that differ by 1/2</a:t>
            </a:r>
            <a:r>
              <a:rPr lang="en-US" altLang="x-none" baseline="30000"/>
              <a:t>N</a:t>
            </a:r>
            <a:r>
              <a:rPr lang="en-US" altLang="x-none"/>
              <a:t> volts.  Then we can represent N bits of information by voltages in the range 0V to 1V.   What are realistic values for N?</a:t>
            </a:r>
            <a:endParaRPr lang="en-US" altLang="x-none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670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Using Voltages to Encode a Picture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241675" y="2786063"/>
            <a:ext cx="2625725" cy="1676400"/>
            <a:chOff x="5832475" y="1947862"/>
            <a:chExt cx="2625725" cy="167640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832475" y="2146299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832475" y="2346324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832475" y="2546349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832475" y="2746374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832475" y="2944812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832475" y="3144837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832475" y="3344862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834063" y="1947862"/>
              <a:ext cx="2624137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5834063" y="3544887"/>
              <a:ext cx="2624137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Representation of a picture: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    Scan points in some prescribed raster order…</a:t>
            </a:r>
            <a:br>
              <a:rPr lang="en-US" altLang="x-none"/>
            </a:br>
            <a:r>
              <a:rPr lang="en-US" altLang="x-none"/>
              <a:t>    Generate voltage waveform:</a:t>
            </a:r>
          </a:p>
        </p:txBody>
      </p:sp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4397375" y="4630738"/>
            <a:ext cx="1622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000">
                <a:latin typeface="Arial" charset="0"/>
              </a:rPr>
              <a:t>John Phelan (CC BY 3.0) 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28600" y="5257800"/>
            <a:ext cx="8210550" cy="1038225"/>
            <a:chOff x="228600" y="5257800"/>
            <a:chExt cx="8210952" cy="1038999"/>
          </a:xfrm>
        </p:grpSpPr>
        <p:sp>
          <p:nvSpPr>
            <p:cNvPr id="2" name="Freeform 1"/>
            <p:cNvSpPr/>
            <p:nvPr/>
          </p:nvSpPr>
          <p:spPr>
            <a:xfrm>
              <a:off x="1695522" y="5923459"/>
              <a:ext cx="468336" cy="227181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2171795" y="5469095"/>
              <a:ext cx="2284525" cy="448009"/>
            </a:xfrm>
            <a:custGeom>
              <a:avLst/>
              <a:gdLst>
                <a:gd name="connsiteX0" fmla="*/ 0 w 2284669"/>
                <a:gd name="connsiteY0" fmla="*/ 447456 h 447456"/>
                <a:gd name="connsiteX1" fmla="*/ 134809 w 2284669"/>
                <a:gd name="connsiteY1" fmla="*/ 305561 h 447456"/>
                <a:gd name="connsiteX2" fmla="*/ 212857 w 2284669"/>
                <a:gd name="connsiteY2" fmla="*/ 199139 h 447456"/>
                <a:gd name="connsiteX3" fmla="*/ 305095 w 2284669"/>
                <a:gd name="connsiteY3" fmla="*/ 114001 h 447456"/>
                <a:gd name="connsiteX4" fmla="*/ 397334 w 2284669"/>
                <a:gd name="connsiteY4" fmla="*/ 106907 h 447456"/>
                <a:gd name="connsiteX5" fmla="*/ 525048 w 2284669"/>
                <a:gd name="connsiteY5" fmla="*/ 142380 h 447456"/>
                <a:gd name="connsiteX6" fmla="*/ 723715 w 2284669"/>
                <a:gd name="connsiteY6" fmla="*/ 213328 h 447456"/>
                <a:gd name="connsiteX7" fmla="*/ 950763 w 2284669"/>
                <a:gd name="connsiteY7" fmla="*/ 177854 h 447456"/>
                <a:gd name="connsiteX8" fmla="*/ 1156525 w 2284669"/>
                <a:gd name="connsiteY8" fmla="*/ 50148 h 447456"/>
                <a:gd name="connsiteX9" fmla="*/ 1397763 w 2284669"/>
                <a:gd name="connsiteY9" fmla="*/ 485 h 447456"/>
                <a:gd name="connsiteX10" fmla="*/ 1582240 w 2284669"/>
                <a:gd name="connsiteY10" fmla="*/ 28864 h 447456"/>
                <a:gd name="connsiteX11" fmla="*/ 1646097 w 2284669"/>
                <a:gd name="connsiteY11" fmla="*/ 92717 h 447456"/>
                <a:gd name="connsiteX12" fmla="*/ 1695764 w 2284669"/>
                <a:gd name="connsiteY12" fmla="*/ 163665 h 447456"/>
                <a:gd name="connsiteX13" fmla="*/ 1773812 w 2284669"/>
                <a:gd name="connsiteY13" fmla="*/ 192044 h 447456"/>
                <a:gd name="connsiteX14" fmla="*/ 1937002 w 2284669"/>
                <a:gd name="connsiteY14" fmla="*/ 177854 h 447456"/>
                <a:gd name="connsiteX15" fmla="*/ 2078907 w 2284669"/>
                <a:gd name="connsiteY15" fmla="*/ 220423 h 447456"/>
                <a:gd name="connsiteX16" fmla="*/ 2156955 w 2284669"/>
                <a:gd name="connsiteY16" fmla="*/ 277181 h 447456"/>
                <a:gd name="connsiteX17" fmla="*/ 2284669 w 2284669"/>
                <a:gd name="connsiteY17" fmla="*/ 447456 h 44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4669" h="447456">
                  <a:moveTo>
                    <a:pt x="0" y="447456"/>
                  </a:moveTo>
                  <a:cubicBezTo>
                    <a:pt x="49666" y="397201"/>
                    <a:pt x="99333" y="346947"/>
                    <a:pt x="134809" y="305561"/>
                  </a:cubicBezTo>
                  <a:cubicBezTo>
                    <a:pt x="170285" y="264175"/>
                    <a:pt x="184476" y="231066"/>
                    <a:pt x="212857" y="199139"/>
                  </a:cubicBezTo>
                  <a:cubicBezTo>
                    <a:pt x="241238" y="167212"/>
                    <a:pt x="274349" y="129373"/>
                    <a:pt x="305095" y="114001"/>
                  </a:cubicBezTo>
                  <a:cubicBezTo>
                    <a:pt x="335841" y="98629"/>
                    <a:pt x="360675" y="102177"/>
                    <a:pt x="397334" y="106907"/>
                  </a:cubicBezTo>
                  <a:cubicBezTo>
                    <a:pt x="433993" y="111637"/>
                    <a:pt x="470651" y="124643"/>
                    <a:pt x="525048" y="142380"/>
                  </a:cubicBezTo>
                  <a:cubicBezTo>
                    <a:pt x="579445" y="160117"/>
                    <a:pt x="652763" y="207416"/>
                    <a:pt x="723715" y="213328"/>
                  </a:cubicBezTo>
                  <a:cubicBezTo>
                    <a:pt x="794667" y="219240"/>
                    <a:pt x="878628" y="205051"/>
                    <a:pt x="950763" y="177854"/>
                  </a:cubicBezTo>
                  <a:cubicBezTo>
                    <a:pt x="1022898" y="150657"/>
                    <a:pt x="1082025" y="79709"/>
                    <a:pt x="1156525" y="50148"/>
                  </a:cubicBezTo>
                  <a:cubicBezTo>
                    <a:pt x="1231025" y="20587"/>
                    <a:pt x="1326811" y="4032"/>
                    <a:pt x="1397763" y="485"/>
                  </a:cubicBezTo>
                  <a:cubicBezTo>
                    <a:pt x="1468715" y="-3062"/>
                    <a:pt x="1540851" y="13492"/>
                    <a:pt x="1582240" y="28864"/>
                  </a:cubicBezTo>
                  <a:cubicBezTo>
                    <a:pt x="1623629" y="44236"/>
                    <a:pt x="1627176" y="70250"/>
                    <a:pt x="1646097" y="92717"/>
                  </a:cubicBezTo>
                  <a:cubicBezTo>
                    <a:pt x="1665018" y="115184"/>
                    <a:pt x="1674478" y="147110"/>
                    <a:pt x="1695764" y="163665"/>
                  </a:cubicBezTo>
                  <a:cubicBezTo>
                    <a:pt x="1717050" y="180220"/>
                    <a:pt x="1733606" y="189679"/>
                    <a:pt x="1773812" y="192044"/>
                  </a:cubicBezTo>
                  <a:cubicBezTo>
                    <a:pt x="1814018" y="194409"/>
                    <a:pt x="1886153" y="173124"/>
                    <a:pt x="1937002" y="177854"/>
                  </a:cubicBezTo>
                  <a:cubicBezTo>
                    <a:pt x="1987851" y="182584"/>
                    <a:pt x="2042248" y="203869"/>
                    <a:pt x="2078907" y="220423"/>
                  </a:cubicBezTo>
                  <a:cubicBezTo>
                    <a:pt x="2115566" y="236977"/>
                    <a:pt x="2122661" y="239342"/>
                    <a:pt x="2156955" y="277181"/>
                  </a:cubicBezTo>
                  <a:cubicBezTo>
                    <a:pt x="2191249" y="315020"/>
                    <a:pt x="2284669" y="447456"/>
                    <a:pt x="2284669" y="447456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54732" y="5923459"/>
              <a:ext cx="468336" cy="249423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02829" y="5923459"/>
              <a:ext cx="468335" cy="249423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10367" y="5461151"/>
              <a:ext cx="2290874" cy="470250"/>
            </a:xfrm>
            <a:custGeom>
              <a:avLst/>
              <a:gdLst>
                <a:gd name="connsiteX0" fmla="*/ 0 w 2291765"/>
                <a:gd name="connsiteY0" fmla="*/ 469815 h 469815"/>
                <a:gd name="connsiteX1" fmla="*/ 106429 w 2291765"/>
                <a:gd name="connsiteY1" fmla="*/ 356298 h 469815"/>
                <a:gd name="connsiteX2" fmla="*/ 234143 w 2291765"/>
                <a:gd name="connsiteY2" fmla="*/ 278256 h 469815"/>
                <a:gd name="connsiteX3" fmla="*/ 496667 w 2291765"/>
                <a:gd name="connsiteY3" fmla="*/ 264066 h 469815"/>
                <a:gd name="connsiteX4" fmla="*/ 702430 w 2291765"/>
                <a:gd name="connsiteY4" fmla="*/ 249876 h 469815"/>
                <a:gd name="connsiteX5" fmla="*/ 908192 w 2291765"/>
                <a:gd name="connsiteY5" fmla="*/ 200213 h 469815"/>
                <a:gd name="connsiteX6" fmla="*/ 1057192 w 2291765"/>
                <a:gd name="connsiteY6" fmla="*/ 129265 h 469815"/>
                <a:gd name="connsiteX7" fmla="*/ 1184906 w 2291765"/>
                <a:gd name="connsiteY7" fmla="*/ 37033 h 469815"/>
                <a:gd name="connsiteX8" fmla="*/ 1277145 w 2291765"/>
                <a:gd name="connsiteY8" fmla="*/ 1559 h 469815"/>
                <a:gd name="connsiteX9" fmla="*/ 1433240 w 2291765"/>
                <a:gd name="connsiteY9" fmla="*/ 8654 h 469815"/>
                <a:gd name="connsiteX10" fmla="*/ 1568050 w 2291765"/>
                <a:gd name="connsiteY10" fmla="*/ 29938 h 469815"/>
                <a:gd name="connsiteX11" fmla="*/ 1610621 w 2291765"/>
                <a:gd name="connsiteY11" fmla="*/ 79602 h 469815"/>
                <a:gd name="connsiteX12" fmla="*/ 1660288 w 2291765"/>
                <a:gd name="connsiteY12" fmla="*/ 221497 h 469815"/>
                <a:gd name="connsiteX13" fmla="*/ 1695764 w 2291765"/>
                <a:gd name="connsiteY13" fmla="*/ 313730 h 469815"/>
                <a:gd name="connsiteX14" fmla="*/ 1731240 w 2291765"/>
                <a:gd name="connsiteY14" fmla="*/ 384677 h 469815"/>
                <a:gd name="connsiteX15" fmla="*/ 1795098 w 2291765"/>
                <a:gd name="connsiteY15" fmla="*/ 391772 h 469815"/>
                <a:gd name="connsiteX16" fmla="*/ 1922812 w 2291765"/>
                <a:gd name="connsiteY16" fmla="*/ 335014 h 469815"/>
                <a:gd name="connsiteX17" fmla="*/ 2036336 w 2291765"/>
                <a:gd name="connsiteY17" fmla="*/ 335014 h 469815"/>
                <a:gd name="connsiteX18" fmla="*/ 2156955 w 2291765"/>
                <a:gd name="connsiteY18" fmla="*/ 384677 h 469815"/>
                <a:gd name="connsiteX19" fmla="*/ 2291765 w 2291765"/>
                <a:gd name="connsiteY19" fmla="*/ 462720 h 46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91765" h="469815">
                  <a:moveTo>
                    <a:pt x="0" y="469815"/>
                  </a:moveTo>
                  <a:cubicBezTo>
                    <a:pt x="33702" y="429019"/>
                    <a:pt x="67405" y="388224"/>
                    <a:pt x="106429" y="356298"/>
                  </a:cubicBezTo>
                  <a:cubicBezTo>
                    <a:pt x="145453" y="324371"/>
                    <a:pt x="169103" y="293628"/>
                    <a:pt x="234143" y="278256"/>
                  </a:cubicBezTo>
                  <a:cubicBezTo>
                    <a:pt x="299183" y="262884"/>
                    <a:pt x="496667" y="264066"/>
                    <a:pt x="496667" y="264066"/>
                  </a:cubicBezTo>
                  <a:cubicBezTo>
                    <a:pt x="574715" y="259336"/>
                    <a:pt x="633842" y="260518"/>
                    <a:pt x="702430" y="249876"/>
                  </a:cubicBezTo>
                  <a:cubicBezTo>
                    <a:pt x="771018" y="239234"/>
                    <a:pt x="849065" y="220315"/>
                    <a:pt x="908192" y="200213"/>
                  </a:cubicBezTo>
                  <a:cubicBezTo>
                    <a:pt x="967319" y="180111"/>
                    <a:pt x="1011073" y="156462"/>
                    <a:pt x="1057192" y="129265"/>
                  </a:cubicBezTo>
                  <a:cubicBezTo>
                    <a:pt x="1103311" y="102068"/>
                    <a:pt x="1148247" y="58317"/>
                    <a:pt x="1184906" y="37033"/>
                  </a:cubicBezTo>
                  <a:cubicBezTo>
                    <a:pt x="1221565" y="15749"/>
                    <a:pt x="1235756" y="6289"/>
                    <a:pt x="1277145" y="1559"/>
                  </a:cubicBezTo>
                  <a:cubicBezTo>
                    <a:pt x="1318534" y="-3171"/>
                    <a:pt x="1384756" y="3924"/>
                    <a:pt x="1433240" y="8654"/>
                  </a:cubicBezTo>
                  <a:cubicBezTo>
                    <a:pt x="1481724" y="13384"/>
                    <a:pt x="1538486" y="18113"/>
                    <a:pt x="1568050" y="29938"/>
                  </a:cubicBezTo>
                  <a:cubicBezTo>
                    <a:pt x="1597614" y="41763"/>
                    <a:pt x="1595248" y="47675"/>
                    <a:pt x="1610621" y="79602"/>
                  </a:cubicBezTo>
                  <a:cubicBezTo>
                    <a:pt x="1625994" y="111528"/>
                    <a:pt x="1646098" y="182476"/>
                    <a:pt x="1660288" y="221497"/>
                  </a:cubicBezTo>
                  <a:cubicBezTo>
                    <a:pt x="1674478" y="260518"/>
                    <a:pt x="1683939" y="286533"/>
                    <a:pt x="1695764" y="313730"/>
                  </a:cubicBezTo>
                  <a:cubicBezTo>
                    <a:pt x="1707589" y="340927"/>
                    <a:pt x="1714684" y="371670"/>
                    <a:pt x="1731240" y="384677"/>
                  </a:cubicBezTo>
                  <a:cubicBezTo>
                    <a:pt x="1747796" y="397684"/>
                    <a:pt x="1763169" y="400049"/>
                    <a:pt x="1795098" y="391772"/>
                  </a:cubicBezTo>
                  <a:cubicBezTo>
                    <a:pt x="1827027" y="383495"/>
                    <a:pt x="1882606" y="344474"/>
                    <a:pt x="1922812" y="335014"/>
                  </a:cubicBezTo>
                  <a:cubicBezTo>
                    <a:pt x="1963018" y="325554"/>
                    <a:pt x="1997312" y="326737"/>
                    <a:pt x="2036336" y="335014"/>
                  </a:cubicBezTo>
                  <a:cubicBezTo>
                    <a:pt x="2075360" y="343291"/>
                    <a:pt x="2114383" y="363393"/>
                    <a:pt x="2156955" y="384677"/>
                  </a:cubicBezTo>
                  <a:cubicBezTo>
                    <a:pt x="2199527" y="405961"/>
                    <a:pt x="2291765" y="462720"/>
                    <a:pt x="2291765" y="46272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24063" y="5410314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24063" y="5921870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4063" y="6172882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20"/>
            <p:cNvSpPr txBox="1">
              <a:spLocks noChangeArrowheads="1"/>
            </p:cNvSpPr>
            <p:nvPr/>
          </p:nvSpPr>
          <p:spPr bwMode="auto">
            <a:xfrm>
              <a:off x="228600" y="5257800"/>
              <a:ext cx="12192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NTSC TV signal</a:t>
              </a:r>
            </a:p>
          </p:txBody>
        </p:sp>
        <p:sp>
          <p:nvSpPr>
            <p:cNvPr id="21520" name="TextBox 30"/>
            <p:cNvSpPr txBox="1">
              <a:spLocks noChangeArrowheads="1"/>
            </p:cNvSpPr>
            <p:nvPr/>
          </p:nvSpPr>
          <p:spPr bwMode="auto">
            <a:xfrm>
              <a:off x="7848600" y="5257800"/>
              <a:ext cx="59087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white</a:t>
              </a:r>
            </a:p>
          </p:txBody>
        </p:sp>
        <p:sp>
          <p:nvSpPr>
            <p:cNvPr id="21521" name="TextBox 31"/>
            <p:cNvSpPr txBox="1">
              <a:spLocks noChangeArrowheads="1"/>
            </p:cNvSpPr>
            <p:nvPr/>
          </p:nvSpPr>
          <p:spPr bwMode="auto">
            <a:xfrm>
              <a:off x="7848600" y="5742801"/>
              <a:ext cx="5909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black</a:t>
              </a:r>
            </a:p>
          </p:txBody>
        </p:sp>
        <p:sp>
          <p:nvSpPr>
            <p:cNvPr id="21522" name="TextBox 32"/>
            <p:cNvSpPr txBox="1">
              <a:spLocks noChangeArrowheads="1"/>
            </p:cNvSpPr>
            <p:nvPr/>
          </p:nvSpPr>
          <p:spPr bwMode="auto">
            <a:xfrm>
              <a:off x="7848600" y="6019800"/>
              <a:ext cx="5309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sync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Information Processing = Computation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633413" y="4495800"/>
            <a:ext cx="6400800" cy="2133600"/>
          </a:xfrm>
        </p:spPr>
        <p:txBody>
          <a:bodyPr/>
          <a:lstStyle/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Pre-packaged functionality: rely on behavior without having to be an analog engineer</a:t>
            </a:r>
          </a:p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Predictable </a:t>
            </a:r>
            <a:r>
              <a:rPr lang="en-US" sz="2000" dirty="0">
                <a:solidFill>
                  <a:srgbClr val="FF0000"/>
                </a:solidFill>
              </a:rPr>
              <a:t>composition</a:t>
            </a:r>
            <a:r>
              <a:rPr lang="en-US" sz="2000" dirty="0"/>
              <a:t> of functions</a:t>
            </a:r>
            <a:br>
              <a:rPr lang="en-US" sz="2000" dirty="0"/>
            </a:br>
            <a:r>
              <a:rPr lang="en-US" sz="2000" dirty="0"/>
              <a:t>    → Tinker-toy assembly</a:t>
            </a:r>
          </a:p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Guaranteed behavior:</a:t>
            </a:r>
            <a:br>
              <a:rPr lang="en-US" sz="2000" dirty="0"/>
            </a:br>
            <a:r>
              <a:rPr lang="en-US" sz="2000" dirty="0"/>
              <a:t>    if components work, system will work!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1600200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 useBgFill="1">
        <p:nvSpPr>
          <p:cNvPr id="7" name="Rectangle 9"/>
          <p:cNvSpPr>
            <a:spLocks noChangeArrowheads="1"/>
          </p:cNvSpPr>
          <p:nvPr/>
        </p:nvSpPr>
        <p:spPr bwMode="auto">
          <a:xfrm>
            <a:off x="4168775" y="1606550"/>
            <a:ext cx="795338" cy="4572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Copy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81575" y="1835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559175" y="1835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155950" y="1627188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 useBgFill="1">
        <p:nvSpPr>
          <p:cNvPr id="12" name="Rectangle 4"/>
          <p:cNvSpPr>
            <a:spLocks noChangeArrowheads="1"/>
          </p:cNvSpPr>
          <p:nvPr/>
        </p:nvSpPr>
        <p:spPr bwMode="auto">
          <a:xfrm>
            <a:off x="4168775" y="3130550"/>
            <a:ext cx="795338" cy="4572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Inv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559175" y="3359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981575" y="3359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155950" y="3151188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86400" y="3138488"/>
            <a:ext cx="657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1-v</a:t>
            </a:r>
          </a:p>
        </p:txBody>
      </p:sp>
      <p:sp>
        <p:nvSpPr>
          <p:cNvPr id="23565" name="TextBox 37"/>
          <p:cNvSpPr txBox="1">
            <a:spLocks noChangeArrowheads="1"/>
          </p:cNvSpPr>
          <p:nvPr/>
        </p:nvSpPr>
        <p:spPr bwMode="auto">
          <a:xfrm>
            <a:off x="633413" y="4114800"/>
            <a:ext cx="6529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Why have processing blocks?</a:t>
            </a:r>
          </a:p>
        </p:txBody>
      </p:sp>
      <p:pic>
        <p:nvPicPr>
          <p:cNvPr id="23566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32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19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34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2" descr="MIT_in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43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248400" y="4953000"/>
            <a:ext cx="2773363" cy="1108075"/>
            <a:chOff x="6248400" y="4952837"/>
            <a:chExt cx="2773362" cy="1108867"/>
          </a:xfrm>
        </p:grpSpPr>
        <p:sp>
          <p:nvSpPr>
            <p:cNvPr id="23571" name="TextBox 36"/>
            <p:cNvSpPr txBox="1">
              <a:spLocks noChangeArrowheads="1"/>
            </p:cNvSpPr>
            <p:nvPr/>
          </p:nvSpPr>
          <p:spPr bwMode="auto">
            <a:xfrm>
              <a:off x="6781800" y="4952837"/>
              <a:ext cx="2239962" cy="107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Wow,  rules simple enough for a programmer to follow!</a:t>
              </a:r>
            </a:p>
          </p:txBody>
        </p:sp>
        <p:grpSp>
          <p:nvGrpSpPr>
            <p:cNvPr id="23572" name="Group 29"/>
            <p:cNvGrpSpPr>
              <a:grpSpLocks/>
            </p:cNvGrpSpPr>
            <p:nvPr/>
          </p:nvGrpSpPr>
          <p:grpSpPr bwMode="auto">
            <a:xfrm flipH="1">
              <a:off x="6248400" y="5181600"/>
              <a:ext cx="430243" cy="880104"/>
              <a:chOff x="5740840" y="729676"/>
              <a:chExt cx="970286" cy="1984813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6199165" y="1138103"/>
                <a:ext cx="0" cy="70937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199165" y="1847477"/>
                <a:ext cx="275672" cy="8168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984357" y="1847477"/>
                <a:ext cx="214808" cy="8168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76" name="Group 33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565727" y="2692994"/>
                  <a:ext cx="243449" cy="107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Freeform 50"/>
                <p:cNvSpPr/>
                <p:nvPr/>
              </p:nvSpPr>
              <p:spPr>
                <a:xfrm>
                  <a:off x="3576467" y="2581931"/>
                  <a:ext cx="225549" cy="12539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grpSp>
            <p:nvGrpSpPr>
              <p:cNvPr id="23577" name="Group 34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856860" y="2675080"/>
                  <a:ext cx="236290" cy="3940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Freeform 48"/>
                <p:cNvSpPr/>
                <p:nvPr/>
              </p:nvSpPr>
              <p:spPr>
                <a:xfrm>
                  <a:off x="2838958" y="2574764"/>
                  <a:ext cx="250610" cy="139725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6206326" y="1216923"/>
                <a:ext cx="307892" cy="22929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6256447" y="1460546"/>
                <a:ext cx="257770" cy="3690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948556" y="1227672"/>
                <a:ext cx="239870" cy="24003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955716" y="1460546"/>
                <a:ext cx="211229" cy="3690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Freeform 41"/>
              <p:cNvSpPr/>
              <p:nvPr/>
            </p:nvSpPr>
            <p:spPr>
              <a:xfrm rot="5400000">
                <a:off x="6224170" y="1822446"/>
                <a:ext cx="161220" cy="13246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18043755">
                <a:off x="5982496" y="1824232"/>
                <a:ext cx="204212" cy="11456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grpSp>
            <p:nvGrpSpPr>
              <p:cNvPr id="23584" name="Group 43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136110" y="733260"/>
                  <a:ext cx="350854" cy="404842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3146849" y="751172"/>
                  <a:ext cx="501220" cy="22571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  <p:sp>
              <p:nvSpPr>
                <p:cNvPr id="47" name="Freeform 46"/>
                <p:cNvSpPr/>
                <p:nvPr/>
              </p:nvSpPr>
              <p:spPr>
                <a:xfrm>
                  <a:off x="3121789" y="729676"/>
                  <a:ext cx="307892" cy="222126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Let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Build a System!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31063" y="3727450"/>
            <a:ext cx="8509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9600" b="0" smtClean="0">
                <a:latin typeface="+mj-lt"/>
              </a:rPr>
              <a:t>?</a:t>
            </a:r>
            <a:endParaRPr lang="en-US" sz="2400" b="0" smtClean="0">
              <a:latin typeface="+mj-lt"/>
            </a:endParaRPr>
          </a:p>
        </p:txBody>
      </p: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2533650" y="1833563"/>
            <a:ext cx="4124325" cy="2963862"/>
            <a:chOff x="1596" y="1155"/>
            <a:chExt cx="2598" cy="1867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824" y="1296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4" y="1824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842" y="2352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081" y="1155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smtClean="0">
                  <a:latin typeface="+mj-lt"/>
                </a:rPr>
                <a:t>Copy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03" y="1155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 smtClean="0">
                  <a:latin typeface="+mj-lt"/>
                </a:rPr>
                <a:t>Inv</a:t>
              </a:r>
              <a:endParaRPr lang="en-US" sz="2400" b="0" dirty="0" smtClean="0">
                <a:latin typeface="+mj-lt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688" y="1296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092" y="1675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smtClean="0">
                  <a:latin typeface="+mj-lt"/>
                </a:rPr>
                <a:t>Copy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214" y="1675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 smtClean="0">
                  <a:latin typeface="+mj-lt"/>
                </a:rPr>
                <a:t>Inv</a:t>
              </a:r>
              <a:endParaRPr lang="en-US" sz="2400" b="0" dirty="0" smtClean="0">
                <a:latin typeface="+mj-lt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688" y="1824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110" y="2203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smtClean="0">
                  <a:latin typeface="+mj-lt"/>
                </a:rPr>
                <a:t>Copy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232" y="2203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 smtClean="0">
                  <a:latin typeface="+mj-lt"/>
                </a:rPr>
                <a:t>Inv</a:t>
              </a:r>
              <a:endParaRPr lang="en-US" sz="2400" b="0" dirty="0" smtClean="0">
                <a:latin typeface="+mj-lt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110" y="2731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smtClean="0">
                  <a:latin typeface="+mj-lt"/>
                </a:rPr>
                <a:t>Copy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232" y="2731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 smtClean="0">
                  <a:latin typeface="+mj-lt"/>
                </a:rPr>
                <a:t>Inv</a:t>
              </a:r>
              <a:endParaRPr lang="en-US" sz="2400" b="0" dirty="0" smtClean="0">
                <a:latin typeface="+mj-lt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688" y="2880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96" y="1296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696" y="2880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86600" y="5332413"/>
            <a:ext cx="120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 smtClean="0">
                <a:latin typeface="+mj-lt"/>
              </a:rPr>
              <a:t>output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66800" y="2741613"/>
            <a:ext cx="99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 dirty="0" smtClean="0">
                <a:latin typeface="+mj-lt"/>
              </a:rPr>
              <a:t>input</a:t>
            </a:r>
          </a:p>
        </p:txBody>
      </p:sp>
      <p:pic>
        <p:nvPicPr>
          <p:cNvPr id="25606" name="Picture 3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81800" y="3352800"/>
            <a:ext cx="1803400" cy="1909763"/>
            <a:chOff x="457200" y="3957638"/>
            <a:chExt cx="1803400" cy="1909762"/>
          </a:xfrm>
        </p:grpSpPr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57200" y="3957638"/>
              <a:ext cx="1803400" cy="461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 b="0" dirty="0" smtClean="0">
                  <a:latin typeface="+mj-lt"/>
                </a:rPr>
                <a:t>(In Theory)</a:t>
              </a:r>
            </a:p>
          </p:txBody>
        </p:sp>
        <p:pic>
          <p:nvPicPr>
            <p:cNvPr id="25612" name="Picture 33" descr="MIT_bw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64820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705600" y="3352800"/>
            <a:ext cx="1752600" cy="1905000"/>
            <a:chOff x="-457200" y="3810000"/>
            <a:chExt cx="1752600" cy="1905000"/>
          </a:xfrm>
        </p:grpSpPr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-457200" y="3810000"/>
              <a:ext cx="1752600" cy="461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 b="0" dirty="0" smtClean="0">
                  <a:latin typeface="+mj-lt"/>
                </a:rPr>
                <a:t>  (Reality)  </a:t>
              </a:r>
            </a:p>
          </p:txBody>
        </p:sp>
        <p:pic>
          <p:nvPicPr>
            <p:cNvPr id="25610" name="Picture 1" descr="MIT_blu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0200" y="449580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Why Did Our System Fail?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Why doesn</a:t>
            </a:r>
            <a:r>
              <a:rPr lang="en-US" altLang="en-US"/>
              <a:t>’</a:t>
            </a:r>
            <a:r>
              <a:rPr lang="en-US" altLang="x-none"/>
              <a:t>t</a:t>
            </a:r>
            <a:r>
              <a:rPr lang="en-US" altLang="ja-JP"/>
              <a:t> theory match reality?</a:t>
            </a:r>
          </a:p>
          <a:p>
            <a:pPr lvl="1">
              <a:buFontTx/>
              <a:buNone/>
            </a:pPr>
            <a:r>
              <a:rPr lang="en-US" altLang="x-none" sz="2400"/>
              <a:t>1. COPY block doesn</a:t>
            </a:r>
            <a:r>
              <a:rPr lang="en-US" altLang="ja-JP" sz="2400"/>
              <a:t>’t work right</a:t>
            </a:r>
          </a:p>
          <a:p>
            <a:pPr lvl="1">
              <a:buFontTx/>
              <a:buNone/>
            </a:pPr>
            <a:r>
              <a:rPr lang="en-US" altLang="x-none" sz="2400"/>
              <a:t>2. INV block doesn</a:t>
            </a:r>
            <a:r>
              <a:rPr lang="en-US" altLang="en-US" sz="2400"/>
              <a:t>’</a:t>
            </a:r>
            <a:r>
              <a:rPr lang="en-US" altLang="ja-JP" sz="2400"/>
              <a:t>t work right</a:t>
            </a:r>
          </a:p>
          <a:p>
            <a:pPr lvl="1">
              <a:buFontTx/>
              <a:buNone/>
            </a:pPr>
            <a:r>
              <a:rPr lang="en-US" altLang="x-none" sz="2400"/>
              <a:t>3. Theory is imperfect</a:t>
            </a:r>
          </a:p>
          <a:p>
            <a:pPr lvl="1">
              <a:buFontTx/>
              <a:buNone/>
            </a:pPr>
            <a:r>
              <a:rPr lang="en-US" altLang="x-none" sz="2400"/>
              <a:t>4. Reality is imperfect</a:t>
            </a:r>
          </a:p>
          <a:p>
            <a:pPr lvl="1">
              <a:buFontTx/>
              <a:buNone/>
            </a:pPr>
            <a:r>
              <a:rPr lang="en-US" altLang="x-none" sz="2400"/>
              <a:t>5. Our system architecture stinks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4191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ANSWER:  </a:t>
            </a:r>
            <a:r>
              <a:rPr lang="en-US" altLang="x-none" sz="3200"/>
              <a:t>all</a:t>
            </a:r>
            <a:r>
              <a:rPr lang="en-US" altLang="x-none"/>
              <a:t> of the above!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	Noise and inaccuracy are inevitable; we can</a:t>
            </a:r>
            <a:r>
              <a:rPr lang="en-US" altLang="ja-JP"/>
              <a:t>’t reliably reproduce infinite information − we must </a:t>
            </a:r>
            <a:r>
              <a:rPr lang="en-US" altLang="ja-JP">
                <a:solidFill>
                  <a:srgbClr val="CC0000"/>
                </a:solidFill>
              </a:rPr>
              <a:t>design our system to tolerate some amount of error</a:t>
            </a:r>
            <a:r>
              <a:rPr lang="en-US" altLang="ja-JP"/>
              <a:t> if it is to process information reliably.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The </a:t>
            </a:r>
            <a:r>
              <a:rPr lang="en-US" altLang="x-none">
                <a:solidFill>
                  <a:srgbClr val="FF0000"/>
                </a:solidFill>
                <a:latin typeface="Trebuchet MS" charset="0"/>
                <a:cs typeface="Trebuchet MS" charset="0"/>
              </a:rPr>
              <a:t>Digital</a:t>
            </a:r>
            <a:r>
              <a:rPr lang="en-US" altLang="x-none">
                <a:latin typeface="Trebuchet MS" charset="0"/>
                <a:cs typeface="Trebuchet MS" charset="0"/>
              </a:rPr>
              <a:t> Abstraction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617663" y="1381125"/>
            <a:ext cx="5532437" cy="3375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006600"/>
            <a:ext cx="18113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Real World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5753100" y="1295400"/>
            <a:ext cx="24653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i="1"/>
              <a:t>“Ideal”</a:t>
            </a:r>
            <a:br>
              <a:rPr lang="en-US" altLang="ja-JP" i="1"/>
            </a:br>
            <a:r>
              <a:rPr lang="en-US" altLang="ja-JP" i="1"/>
              <a:t>Abstract World</a:t>
            </a:r>
            <a:endParaRPr lang="en-US" altLang="x-none" i="1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200150" y="2606675"/>
            <a:ext cx="1182688" cy="923925"/>
          </a:xfrm>
          <a:custGeom>
            <a:avLst/>
            <a:gdLst>
              <a:gd name="T0" fmla="*/ 2147483647 w 865"/>
              <a:gd name="T1" fmla="*/ 2147483647 h 673"/>
              <a:gd name="T2" fmla="*/ 0 w 865"/>
              <a:gd name="T3" fmla="*/ 2147483647 h 673"/>
              <a:gd name="T4" fmla="*/ 2147483647 w 865"/>
              <a:gd name="T5" fmla="*/ 2147483647 h 673"/>
              <a:gd name="T6" fmla="*/ 2147483647 w 865"/>
              <a:gd name="T7" fmla="*/ 2147483647 h 673"/>
              <a:gd name="T8" fmla="*/ 2147483647 w 865"/>
              <a:gd name="T9" fmla="*/ 0 h 673"/>
              <a:gd name="T10" fmla="*/ 2147483647 w 865"/>
              <a:gd name="T11" fmla="*/ 2147483647 h 673"/>
              <a:gd name="T12" fmla="*/ 2147483647 w 865"/>
              <a:gd name="T13" fmla="*/ 2147483647 h 673"/>
              <a:gd name="T14" fmla="*/ 2147483647 w 865"/>
              <a:gd name="T15" fmla="*/ 2147483647 h 673"/>
              <a:gd name="T16" fmla="*/ 2147483647 w 865"/>
              <a:gd name="T17" fmla="*/ 2147483647 h 673"/>
              <a:gd name="T18" fmla="*/ 2147483647 w 865"/>
              <a:gd name="T19" fmla="*/ 2147483647 h 673"/>
              <a:gd name="T20" fmla="*/ 2147483647 w 865"/>
              <a:gd name="T21" fmla="*/ 2147483647 h 673"/>
              <a:gd name="T22" fmla="*/ 2147483647 w 865"/>
              <a:gd name="T23" fmla="*/ 2147483647 h 673"/>
              <a:gd name="T24" fmla="*/ 0 w 865"/>
              <a:gd name="T25" fmla="*/ 2147483647 h 673"/>
              <a:gd name="T26" fmla="*/ 2147483647 w 865"/>
              <a:gd name="T27" fmla="*/ 2147483647 h 6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5"/>
              <a:gd name="T43" fmla="*/ 0 h 673"/>
              <a:gd name="T44" fmla="*/ 865 w 865"/>
              <a:gd name="T45" fmla="*/ 673 h 67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5" h="673">
                <a:moveTo>
                  <a:pt x="96" y="384"/>
                </a:moveTo>
                <a:lnTo>
                  <a:pt x="0" y="192"/>
                </a:lnTo>
                <a:lnTo>
                  <a:pt x="192" y="96"/>
                </a:lnTo>
                <a:lnTo>
                  <a:pt x="336" y="192"/>
                </a:lnTo>
                <a:lnTo>
                  <a:pt x="480" y="0"/>
                </a:lnTo>
                <a:lnTo>
                  <a:pt x="624" y="96"/>
                </a:lnTo>
                <a:lnTo>
                  <a:pt x="864" y="336"/>
                </a:lnTo>
                <a:lnTo>
                  <a:pt x="624" y="432"/>
                </a:lnTo>
                <a:lnTo>
                  <a:pt x="816" y="624"/>
                </a:lnTo>
                <a:lnTo>
                  <a:pt x="528" y="624"/>
                </a:lnTo>
                <a:lnTo>
                  <a:pt x="384" y="480"/>
                </a:lnTo>
                <a:lnTo>
                  <a:pt x="240" y="672"/>
                </a:lnTo>
                <a:lnTo>
                  <a:pt x="0" y="576"/>
                </a:lnTo>
                <a:lnTo>
                  <a:pt x="96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956050" y="3790950"/>
            <a:ext cx="1446213" cy="1185863"/>
          </a:xfrm>
          <a:custGeom>
            <a:avLst/>
            <a:gdLst>
              <a:gd name="T0" fmla="*/ 2147483647 w 1057"/>
              <a:gd name="T1" fmla="*/ 2147483647 h 865"/>
              <a:gd name="T2" fmla="*/ 2147483647 w 1057"/>
              <a:gd name="T3" fmla="*/ 2147483647 h 865"/>
              <a:gd name="T4" fmla="*/ 2147483647 w 1057"/>
              <a:gd name="T5" fmla="*/ 2147483647 h 865"/>
              <a:gd name="T6" fmla="*/ 2147483647 w 1057"/>
              <a:gd name="T7" fmla="*/ 0 h 865"/>
              <a:gd name="T8" fmla="*/ 2147483647 w 1057"/>
              <a:gd name="T9" fmla="*/ 2147483647 h 865"/>
              <a:gd name="T10" fmla="*/ 2147483647 w 1057"/>
              <a:gd name="T11" fmla="*/ 2147483647 h 865"/>
              <a:gd name="T12" fmla="*/ 2147483647 w 1057"/>
              <a:gd name="T13" fmla="*/ 2147483647 h 865"/>
              <a:gd name="T14" fmla="*/ 2147483647 w 1057"/>
              <a:gd name="T15" fmla="*/ 2147483647 h 865"/>
              <a:gd name="T16" fmla="*/ 2147483647 w 1057"/>
              <a:gd name="T17" fmla="*/ 2147483647 h 865"/>
              <a:gd name="T18" fmla="*/ 2147483647 w 1057"/>
              <a:gd name="T19" fmla="*/ 2147483647 h 865"/>
              <a:gd name="T20" fmla="*/ 0 w 1057"/>
              <a:gd name="T21" fmla="*/ 2147483647 h 865"/>
              <a:gd name="T22" fmla="*/ 2147483647 w 1057"/>
              <a:gd name="T23" fmla="*/ 2147483647 h 865"/>
              <a:gd name="T24" fmla="*/ 2147483647 w 1057"/>
              <a:gd name="T25" fmla="*/ 2147483647 h 8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7"/>
              <a:gd name="T40" fmla="*/ 0 h 865"/>
              <a:gd name="T41" fmla="*/ 1057 w 1057"/>
              <a:gd name="T42" fmla="*/ 865 h 86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7" h="865">
                <a:moveTo>
                  <a:pt x="48" y="384"/>
                </a:moveTo>
                <a:lnTo>
                  <a:pt x="144" y="144"/>
                </a:lnTo>
                <a:lnTo>
                  <a:pt x="480" y="192"/>
                </a:lnTo>
                <a:lnTo>
                  <a:pt x="528" y="0"/>
                </a:lnTo>
                <a:lnTo>
                  <a:pt x="864" y="96"/>
                </a:lnTo>
                <a:lnTo>
                  <a:pt x="864" y="288"/>
                </a:lnTo>
                <a:lnTo>
                  <a:pt x="1056" y="288"/>
                </a:lnTo>
                <a:lnTo>
                  <a:pt x="960" y="624"/>
                </a:lnTo>
                <a:lnTo>
                  <a:pt x="720" y="816"/>
                </a:lnTo>
                <a:lnTo>
                  <a:pt x="528" y="720"/>
                </a:lnTo>
                <a:lnTo>
                  <a:pt x="0" y="864"/>
                </a:lnTo>
                <a:lnTo>
                  <a:pt x="240" y="576"/>
                </a:lnTo>
                <a:lnTo>
                  <a:pt x="48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90750" y="3138488"/>
            <a:ext cx="1827213" cy="1106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91013" y="1760538"/>
            <a:ext cx="841375" cy="646112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15150" y="3270250"/>
            <a:ext cx="908050" cy="64928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143500" y="2155825"/>
            <a:ext cx="1760538" cy="130175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25600" y="3773488"/>
            <a:ext cx="194468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Volts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Electrons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Ergs or Gallons</a:t>
            </a: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248400" y="2438400"/>
            <a:ext cx="9223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Bits</a:t>
            </a:r>
            <a:endParaRPr lang="en-US" sz="3600" b="1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09" name="Group 14"/>
          <p:cNvGrpSpPr>
            <a:grpSpLocks/>
          </p:cNvGrpSpPr>
          <p:nvPr/>
        </p:nvGrpSpPr>
        <p:grpSpPr bwMode="auto">
          <a:xfrm>
            <a:off x="2743200" y="3322638"/>
            <a:ext cx="644525" cy="649287"/>
            <a:chOff x="1959" y="2223"/>
            <a:chExt cx="406" cy="409"/>
          </a:xfrm>
        </p:grpSpPr>
        <p:sp useBgFill="1"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959" y="2223"/>
              <a:ext cx="406" cy="409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091" y="2341"/>
              <a:ext cx="117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9710" name="Group 17"/>
          <p:cNvGrpSpPr>
            <a:grpSpLocks/>
          </p:cNvGrpSpPr>
          <p:nvPr/>
        </p:nvGrpSpPr>
        <p:grpSpPr bwMode="auto">
          <a:xfrm>
            <a:off x="5562600" y="2368550"/>
            <a:ext cx="684213" cy="649288"/>
            <a:chOff x="3504" y="1655"/>
            <a:chExt cx="431" cy="409"/>
          </a:xfrm>
        </p:grpSpPr>
        <p:sp useBgFill="1"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528" y="1655"/>
              <a:ext cx="407" cy="409"/>
            </a:xfrm>
            <a:prstGeom prst="ellipse">
              <a:avLst/>
            </a:prstGeom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504" y="1753"/>
              <a:ext cx="425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0/1</a:t>
              </a:r>
              <a:endParaRPr lang="en-US" sz="2800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85800" y="5287963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 smtClean="0">
                <a:latin typeface="+mj-lt"/>
              </a:rPr>
              <a:t>Keep in mind that the world is not digital, we would simply like to engineer it to behave that way. Furthermore, we must use </a:t>
            </a:r>
            <a:r>
              <a:rPr lang="en-US" b="0" dirty="0" smtClean="0">
                <a:solidFill>
                  <a:srgbClr val="C80000"/>
                </a:solidFill>
                <a:latin typeface="+mj-lt"/>
              </a:rPr>
              <a:t>real physical phenomena</a:t>
            </a:r>
            <a:r>
              <a:rPr lang="en-US" b="0" dirty="0" smtClean="0">
                <a:latin typeface="+mj-lt"/>
              </a:rPr>
              <a:t> to implement digital designs!</a:t>
            </a:r>
            <a:endParaRPr lang="en-US" sz="2400" b="0" dirty="0" smtClean="0">
              <a:latin typeface="+mj-lt"/>
            </a:endParaRPr>
          </a:p>
        </p:txBody>
      </p:sp>
      <p:grpSp>
        <p:nvGrpSpPr>
          <p:cNvPr id="29712" name="Group 21"/>
          <p:cNvGrpSpPr>
            <a:grpSpLocks/>
          </p:cNvGrpSpPr>
          <p:nvPr/>
        </p:nvGrpSpPr>
        <p:grpSpPr bwMode="auto">
          <a:xfrm>
            <a:off x="3438525" y="3244850"/>
            <a:ext cx="690563" cy="465138"/>
            <a:chOff x="2166" y="2207"/>
            <a:chExt cx="435" cy="293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166" y="2207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smtClean="0">
                  <a:latin typeface="+mj-lt"/>
                </a:rPr>
                <a:t>Noise</a:t>
              </a:r>
              <a:endParaRPr lang="en-US" sz="2400" smtClean="0">
                <a:latin typeface="+mj-lt"/>
              </a:endParaRPr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2200275" y="2420938"/>
            <a:ext cx="1951038" cy="1089025"/>
          </a:xfrm>
          <a:prstGeom prst="irregularSeal2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+mj-lt"/>
                <a:ea typeface="ＭＳ Ｐゴシック" charset="0"/>
                <a:cs typeface="ＭＳ Ｐゴシック" charset="0"/>
              </a:rPr>
              <a:t>Manufacturing</a:t>
            </a: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/>
            </a:r>
            <a:br>
              <a:rPr lang="en-US" sz="140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Variations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1394</Words>
  <Application>Microsoft Macintosh PowerPoint</Application>
  <PresentationFormat>On-screen Show (4:3)</PresentationFormat>
  <Paragraphs>299</Paragraphs>
  <Slides>21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ＭＳ Ｐゴシック</vt:lpstr>
      <vt:lpstr>Trebuchet MS</vt:lpstr>
      <vt:lpstr>Bookman Old Style</vt:lpstr>
      <vt:lpstr>Calibri</vt:lpstr>
      <vt:lpstr>Gill Sans MT</vt:lpstr>
      <vt:lpstr>Comic Sans MS</vt:lpstr>
      <vt:lpstr>Symbol</vt:lpstr>
      <vt:lpstr>Tekton Pro</vt:lpstr>
      <vt:lpstr>Office Theme</vt:lpstr>
      <vt:lpstr>Microsoft Equation</vt:lpstr>
      <vt:lpstr>2. The Digital Abstraction</vt:lpstr>
      <vt:lpstr>Concrete Encoding of Information</vt:lpstr>
      <vt:lpstr>Let’s Use Electrical Phenomenon…</vt:lpstr>
      <vt:lpstr>Representing Information with Voltage</vt:lpstr>
      <vt:lpstr>Using Voltages to Encode a Picture</vt:lpstr>
      <vt:lpstr>Information Processing = Computation</vt:lpstr>
      <vt:lpstr>Let’s Build a System!</vt:lpstr>
      <vt:lpstr>Why Did Our System Fail?</vt:lpstr>
      <vt:lpstr>The Digital Abstraction</vt:lpstr>
      <vt:lpstr>Using Voltages “Digitally”</vt:lpstr>
      <vt:lpstr>A Digital Processing Element</vt:lpstr>
      <vt:lpstr>A Combinational Digital System</vt:lpstr>
      <vt:lpstr>Is This a Combinational Device?</vt:lpstr>
      <vt:lpstr>Will This System Work?</vt:lpstr>
      <vt:lpstr>Where Does Noise Come From?</vt:lpstr>
      <vt:lpstr>Needed: Noise Margins!</vt:lpstr>
      <vt:lpstr>A Buffer</vt:lpstr>
      <vt:lpstr>Voltage Transfer Characteristic</vt:lpstr>
      <vt:lpstr>Can This Be a Combinational Inverter?</vt:lpstr>
      <vt:lpstr>Summary</vt:lpstr>
      <vt:lpstr>Next Time: Building Logic with Transistors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166</cp:revision>
  <cp:lastPrinted>2015-02-24T02:31:28Z</cp:lastPrinted>
  <dcterms:created xsi:type="dcterms:W3CDTF">2010-02-03T13:36:01Z</dcterms:created>
  <dcterms:modified xsi:type="dcterms:W3CDTF">2017-06-17T01:44:17Z</dcterms:modified>
</cp:coreProperties>
</file>