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6" r:id="rId2"/>
    <p:sldId id="307" r:id="rId3"/>
    <p:sldId id="280" r:id="rId4"/>
    <p:sldId id="311" r:id="rId5"/>
    <p:sldId id="281" r:id="rId6"/>
    <p:sldId id="282" r:id="rId7"/>
    <p:sldId id="283" r:id="rId8"/>
    <p:sldId id="284" r:id="rId9"/>
    <p:sldId id="285" r:id="rId10"/>
    <p:sldId id="286" r:id="rId11"/>
    <p:sldId id="30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9" r:id="rId21"/>
    <p:sldId id="295" r:id="rId22"/>
    <p:sldId id="296" r:id="rId23"/>
    <p:sldId id="297" r:id="rId24"/>
    <p:sldId id="298" r:id="rId25"/>
    <p:sldId id="310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3" r:id="rId34"/>
    <p:sldId id="268" r:id="rId35"/>
    <p:sldId id="269" r:id="rId36"/>
    <p:sldId id="312" r:id="rId37"/>
    <p:sldId id="277" r:id="rId38"/>
    <p:sldId id="314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53"/>
    <p:restoredTop sz="95380"/>
  </p:normalViewPr>
  <p:slideViewPr>
    <p:cSldViewPr>
      <p:cViewPr varScale="1">
        <p:scale>
          <a:sx n="153" d="100"/>
          <a:sy n="153" d="100"/>
        </p:scale>
        <p:origin x="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6E7FD0-6048-4748-8527-74792A6CDB1A}" type="datetimeFigureOut">
              <a:rPr lang="en-US"/>
              <a:pPr>
                <a:defRPr/>
              </a:pPr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CAEA38-97E3-E14D-B2DD-949579E95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EDAC26-5AA3-ED4F-8A4F-58B8E5E39555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22D6A5-C4D7-E94B-B5BD-FED9BBB20B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https://openclipart.org/detail/9007/sheep-by-johnny_automatic-9007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5DD43A-2EBA-5048-902D-47F5EE285691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</a:extLst>
        </p:spPr>
        <p:txBody>
          <a:bodyPr lIns="91454" tIns="45727" rIns="91454" bIns="45727"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C209B2-31A7-0346-AC1F-27ABE9055E1A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9DABA2A-9471-7946-A505-91870D2893A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1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E8678E-5349-354F-B87B-0317B5B706F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4" tIns="45727" rIns="91454" bIns="45727"/>
          <a:lstStyle/>
          <a:p>
            <a:r>
              <a:rPr lang="en-US" altLang="x-none"/>
              <a:t>https://openclipart.org/detail/181695/man-on-telephone-by-liftarn-181695</a:t>
            </a:r>
          </a:p>
          <a:p>
            <a:r>
              <a:rPr lang="en-US" altLang="x-none"/>
              <a:t>https://openclipart.org/detail/181694/woman-on-telephone-by-liftarn-181694</a:t>
            </a:r>
          </a:p>
          <a:p>
            <a:r>
              <a:rPr lang="en-US" altLang="x-none"/>
              <a:t>https://openclipart.org/image/300px/svg_to_png/168991/hand-ok.png</a:t>
            </a:r>
          </a:p>
          <a:p>
            <a:r>
              <a:rPr lang="en-US" altLang="x-none"/>
              <a:t>https://openclipart.org/image/300px/svg_to_png/132733/coste.png</a:t>
            </a:r>
          </a:p>
          <a:p>
            <a:endParaRPr lang="en-US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0F62F3-FAB0-1E4B-8D3C-EB55756A0BD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30</a:t>
            </a:fld>
            <a:endParaRPr lang="en-US" altLang="x-none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059E530-21A7-6246-BE95-CD9FD9C35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01FA1B-DBC6-5546-A20F-747411E7D9E5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7595EF3-3844-0E4C-B7D9-2D40124E3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FA65C78-B0B0-9F42-AA4F-05916DA35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791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4BCD5D1C-89E4-864E-A8D0-87AF398D5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E1A4C1-9442-BD41-856F-0291CAEE1F84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607228A-7A29-D447-A5C7-464B6691F3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8497FB7-9C11-8C4F-BC49-87B815BBC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07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704416F-0A4B-E14E-AD6C-64DAA7011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20D91C-C310-E942-AD70-D587E52B112C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A65883B-3AC8-D241-B590-A7DC88431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756E3A-323E-1D4C-B9F7-F1C16C7BA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329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pPr>
              <a:lnSpc>
                <a:spcPct val="90000"/>
              </a:lnSpc>
            </a:pPr>
            <a:endParaRPr lang="x-none" altLang="x-none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DB829F-49BB-0F44-9FD2-63A046AF2A9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A24D44E-976C-0840-9BBD-8C8E7F44378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655BE47-4C4B-EF4B-A291-A4C488783B5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5AA172E-AF26-C843-B0C5-662A4A9EAE55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036D677-9C55-4A47-BEEE-CF664DDF5A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24F678E-FB69-9348-BBD9-2B732134A5AC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6CF121F-24F7-B24B-86C1-1142A1FA2E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0CE5579-F6DE-5A4A-9A83-50E0792FFB79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5D1B6C-7F4D-9246-AFEA-760C09D56A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599FDCB-EF9B-7E4C-A462-B432E258B269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80709-77FD-E542-8707-0F84F47D60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DB2A6-0BE0-C84B-A3D8-C4A82C8FD986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BF23B81-8047-454C-A4A5-2002F716B1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1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B18FC3D6-48E7-6544-840E-77BB1EA37CAA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77107AB-714D-0E47-AC50-13281108A9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9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2A7AE7C-8118-BC4C-A11B-E5F601AFECAC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33203-9EA2-0D4D-A1F2-827886E978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995C4973-75D1-BB45-99B0-331A0F1E9BC7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EA8FB3-538C-4345-B780-C0D8679F2D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4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8331483-0C0C-3941-8FF9-4711E073C761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BEFEFDD-508A-AD4B-935C-2319A1F167D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4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170E29E-477C-CF4F-9976-3D24C099B061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E95F465-8F18-424A-834B-5244C417B3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9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8771B-D61E-FC42-AADF-D004E10FFBD9}" type="datetime1">
              <a:rPr lang="en-US" altLang="x-none"/>
              <a:pPr>
                <a:defRPr/>
              </a:pPr>
              <a:t>8/14/20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9361812-FE94-794A-9D0E-EA7D6FB8A6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6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1. Basics of Information</a:t>
            </a:r>
          </a:p>
        </p:txBody>
      </p:sp>
      <p:sp>
        <p:nvSpPr>
          <p:cNvPr id="14338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6.004x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  <a:cs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Meaning of Entropy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Suppose we have a data sequence describing the values of the random variable X.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19200" y="2890838"/>
            <a:ext cx="0" cy="312420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6015038"/>
            <a:ext cx="56388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5786438"/>
            <a:ext cx="7445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bits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6388" y="6015038"/>
            <a:ext cx="8366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2205038"/>
            <a:ext cx="7327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Average number of bits used to transmit choice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0"/>
            <a:ext cx="25146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9200" y="5029200"/>
            <a:ext cx="4495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3588" y="2814638"/>
            <a:ext cx="0" cy="32004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19200" y="4038600"/>
            <a:ext cx="3352800" cy="6096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098819-0062-0F41-BA4D-1910E8F2036D}"/>
              </a:ext>
            </a:extLst>
          </p:cNvPr>
          <p:cNvGrpSpPr/>
          <p:nvPr/>
        </p:nvGrpSpPr>
        <p:grpSpPr>
          <a:xfrm>
            <a:off x="4052957" y="2931948"/>
            <a:ext cx="2910214" cy="698259"/>
            <a:chOff x="4052957" y="2931948"/>
            <a:chExt cx="2910214" cy="698259"/>
          </a:xfrm>
        </p:grpSpPr>
        <p:sp>
          <p:nvSpPr>
            <p:cNvPr id="27709" name="TextBox 43"/>
            <p:cNvSpPr txBox="1">
              <a:spLocks noChangeArrowheads="1"/>
            </p:cNvSpPr>
            <p:nvPr/>
          </p:nvSpPr>
          <p:spPr bwMode="auto">
            <a:xfrm>
              <a:off x="4665747" y="3138488"/>
              <a:ext cx="2297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 err="1">
                  <a:latin typeface="Comic Sans MS" charset="0"/>
                </a:rPr>
                <a:t>Urk</a:t>
              </a:r>
              <a:r>
                <a:rPr lang="en-US" altLang="x-none" sz="1800" i="1" dirty="0">
                  <a:latin typeface="Comic Sans MS" charset="0"/>
                </a:rPr>
                <a:t>, this isn</a:t>
              </a:r>
              <a:r>
                <a:rPr lang="en-US" altLang="en-US" sz="1800" i="1" dirty="0">
                  <a:latin typeface="Comic Sans MS" charset="0"/>
                </a:rPr>
                <a:t>’</a:t>
              </a:r>
              <a:r>
                <a:rPr lang="en-US" altLang="x-none" sz="1800" i="1" dirty="0">
                  <a:latin typeface="Comic Sans MS" charset="0"/>
                </a:rPr>
                <a:t>t good </a:t>
              </a:r>
              <a:endParaRPr lang="en-US" altLang="x-none" sz="1800" dirty="0">
                <a:latin typeface="Comic Sans M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4495800" y="3214688"/>
              <a:ext cx="2286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30">
              <a:extLst>
                <a:ext uri="{FF2B5EF4-FFF2-40B4-BE49-F238E27FC236}">
                  <a16:creationId xmlns:a16="http://schemas.microsoft.com/office/drawing/2014/main" id="{7DD4AC85-0E06-E747-986F-4EF891D499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52957" y="2931948"/>
              <a:ext cx="371641" cy="698259"/>
              <a:chOff x="4669" y="2475"/>
              <a:chExt cx="454" cy="853"/>
            </a:xfrm>
          </p:grpSpPr>
          <p:grpSp>
            <p:nvGrpSpPr>
              <p:cNvPr id="93" name="Group 31">
                <a:extLst>
                  <a:ext uri="{FF2B5EF4-FFF2-40B4-BE49-F238E27FC236}">
                    <a16:creationId xmlns:a16="http://schemas.microsoft.com/office/drawing/2014/main" id="{C22A74EA-524F-D843-8A47-F0FC3492E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9" y="2613"/>
                <a:ext cx="454" cy="715"/>
                <a:chOff x="4669" y="2613"/>
                <a:chExt cx="454" cy="715"/>
              </a:xfrm>
            </p:grpSpPr>
            <p:sp>
              <p:nvSpPr>
                <p:cNvPr id="98" name="Freeform 32">
                  <a:extLst>
                    <a:ext uri="{FF2B5EF4-FFF2-40B4-BE49-F238E27FC236}">
                      <a16:creationId xmlns:a16="http://schemas.microsoft.com/office/drawing/2014/main" id="{206ADE1E-5BF9-3048-9001-E041290DC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2813"/>
                  <a:ext cx="123" cy="272"/>
                </a:xfrm>
                <a:custGeom>
                  <a:avLst/>
                  <a:gdLst>
                    <a:gd name="T0" fmla="*/ 0 w 370"/>
                    <a:gd name="T1" fmla="*/ 0 h 817"/>
                    <a:gd name="T2" fmla="*/ 0 w 370"/>
                    <a:gd name="T3" fmla="*/ 0 h 817"/>
                    <a:gd name="T4" fmla="*/ 0 w 370"/>
                    <a:gd name="T5" fmla="*/ 0 h 817"/>
                    <a:gd name="T6" fmla="*/ 0 w 370"/>
                    <a:gd name="T7" fmla="*/ 0 h 817"/>
                    <a:gd name="T8" fmla="*/ 0 w 370"/>
                    <a:gd name="T9" fmla="*/ 0 h 817"/>
                    <a:gd name="T10" fmla="*/ 0 w 370"/>
                    <a:gd name="T11" fmla="*/ 0 h 817"/>
                    <a:gd name="T12" fmla="*/ 0 w 370"/>
                    <a:gd name="T13" fmla="*/ 0 h 817"/>
                    <a:gd name="T14" fmla="*/ 0 w 370"/>
                    <a:gd name="T15" fmla="*/ 0 h 817"/>
                    <a:gd name="T16" fmla="*/ 0 w 370"/>
                    <a:gd name="T17" fmla="*/ 0 h 817"/>
                    <a:gd name="T18" fmla="*/ 0 w 370"/>
                    <a:gd name="T19" fmla="*/ 0 h 817"/>
                    <a:gd name="T20" fmla="*/ 0 w 370"/>
                    <a:gd name="T21" fmla="*/ 0 h 817"/>
                    <a:gd name="T22" fmla="*/ 0 w 370"/>
                    <a:gd name="T23" fmla="*/ 0 h 817"/>
                    <a:gd name="T24" fmla="*/ 0 w 370"/>
                    <a:gd name="T25" fmla="*/ 0 h 817"/>
                    <a:gd name="T26" fmla="*/ 0 w 370"/>
                    <a:gd name="T27" fmla="*/ 0 h 817"/>
                    <a:gd name="T28" fmla="*/ 0 w 370"/>
                    <a:gd name="T29" fmla="*/ 0 h 817"/>
                    <a:gd name="T30" fmla="*/ 0 w 370"/>
                    <a:gd name="T31" fmla="*/ 0 h 817"/>
                    <a:gd name="T32" fmla="*/ 0 w 370"/>
                    <a:gd name="T33" fmla="*/ 0 h 817"/>
                    <a:gd name="T34" fmla="*/ 0 w 370"/>
                    <a:gd name="T35" fmla="*/ 0 h 817"/>
                    <a:gd name="T36" fmla="*/ 0 w 370"/>
                    <a:gd name="T37" fmla="*/ 0 h 817"/>
                    <a:gd name="T38" fmla="*/ 0 w 370"/>
                    <a:gd name="T39" fmla="*/ 0 h 817"/>
                    <a:gd name="T40" fmla="*/ 0 w 370"/>
                    <a:gd name="T41" fmla="*/ 0 h 817"/>
                    <a:gd name="T42" fmla="*/ 0 w 370"/>
                    <a:gd name="T43" fmla="*/ 0 h 81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70"/>
                    <a:gd name="T67" fmla="*/ 0 h 817"/>
                    <a:gd name="T68" fmla="*/ 370 w 370"/>
                    <a:gd name="T69" fmla="*/ 817 h 81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70" h="817">
                      <a:moveTo>
                        <a:pt x="87" y="66"/>
                      </a:moveTo>
                      <a:lnTo>
                        <a:pt x="127" y="19"/>
                      </a:lnTo>
                      <a:lnTo>
                        <a:pt x="203" y="0"/>
                      </a:lnTo>
                      <a:lnTo>
                        <a:pt x="268" y="19"/>
                      </a:lnTo>
                      <a:lnTo>
                        <a:pt x="304" y="45"/>
                      </a:lnTo>
                      <a:lnTo>
                        <a:pt x="333" y="98"/>
                      </a:lnTo>
                      <a:lnTo>
                        <a:pt x="359" y="193"/>
                      </a:lnTo>
                      <a:lnTo>
                        <a:pt x="370" y="295"/>
                      </a:lnTo>
                      <a:lnTo>
                        <a:pt x="370" y="479"/>
                      </a:lnTo>
                      <a:lnTo>
                        <a:pt x="333" y="640"/>
                      </a:lnTo>
                      <a:lnTo>
                        <a:pt x="279" y="730"/>
                      </a:lnTo>
                      <a:lnTo>
                        <a:pt x="225" y="781"/>
                      </a:lnTo>
                      <a:lnTo>
                        <a:pt x="163" y="817"/>
                      </a:lnTo>
                      <a:lnTo>
                        <a:pt x="75" y="814"/>
                      </a:lnTo>
                      <a:lnTo>
                        <a:pt x="7" y="759"/>
                      </a:lnTo>
                      <a:lnTo>
                        <a:pt x="0" y="693"/>
                      </a:lnTo>
                      <a:lnTo>
                        <a:pt x="32" y="596"/>
                      </a:lnTo>
                      <a:lnTo>
                        <a:pt x="61" y="487"/>
                      </a:lnTo>
                      <a:lnTo>
                        <a:pt x="72" y="345"/>
                      </a:lnTo>
                      <a:lnTo>
                        <a:pt x="54" y="226"/>
                      </a:lnTo>
                      <a:lnTo>
                        <a:pt x="54" y="138"/>
                      </a:lnTo>
                      <a:lnTo>
                        <a:pt x="87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3">
                  <a:extLst>
                    <a:ext uri="{FF2B5EF4-FFF2-40B4-BE49-F238E27FC236}">
                      <a16:creationId xmlns:a16="http://schemas.microsoft.com/office/drawing/2014/main" id="{EC69BA47-51CB-214D-A81B-7DFC5050D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3055"/>
                  <a:ext cx="141" cy="269"/>
                </a:xfrm>
                <a:custGeom>
                  <a:avLst/>
                  <a:gdLst>
                    <a:gd name="T0" fmla="*/ 0 w 425"/>
                    <a:gd name="T1" fmla="*/ 0 h 809"/>
                    <a:gd name="T2" fmla="*/ 0 w 425"/>
                    <a:gd name="T3" fmla="*/ 0 h 809"/>
                    <a:gd name="T4" fmla="*/ 0 w 425"/>
                    <a:gd name="T5" fmla="*/ 0 h 809"/>
                    <a:gd name="T6" fmla="*/ 0 w 425"/>
                    <a:gd name="T7" fmla="*/ 0 h 809"/>
                    <a:gd name="T8" fmla="*/ 0 w 425"/>
                    <a:gd name="T9" fmla="*/ 0 h 809"/>
                    <a:gd name="T10" fmla="*/ 0 w 425"/>
                    <a:gd name="T11" fmla="*/ 0 h 809"/>
                    <a:gd name="T12" fmla="*/ 0 w 425"/>
                    <a:gd name="T13" fmla="*/ 0 h 809"/>
                    <a:gd name="T14" fmla="*/ 0 w 425"/>
                    <a:gd name="T15" fmla="*/ 0 h 809"/>
                    <a:gd name="T16" fmla="*/ 0 w 425"/>
                    <a:gd name="T17" fmla="*/ 0 h 809"/>
                    <a:gd name="T18" fmla="*/ 0 w 425"/>
                    <a:gd name="T19" fmla="*/ 0 h 809"/>
                    <a:gd name="T20" fmla="*/ 0 w 425"/>
                    <a:gd name="T21" fmla="*/ 0 h 809"/>
                    <a:gd name="T22" fmla="*/ 0 w 425"/>
                    <a:gd name="T23" fmla="*/ 0 h 809"/>
                    <a:gd name="T24" fmla="*/ 0 w 425"/>
                    <a:gd name="T25" fmla="*/ 0 h 809"/>
                    <a:gd name="T26" fmla="*/ 0 w 425"/>
                    <a:gd name="T27" fmla="*/ 0 h 809"/>
                    <a:gd name="T28" fmla="*/ 0 w 425"/>
                    <a:gd name="T29" fmla="*/ 0 h 809"/>
                    <a:gd name="T30" fmla="*/ 0 w 425"/>
                    <a:gd name="T31" fmla="*/ 0 h 809"/>
                    <a:gd name="T32" fmla="*/ 0 w 425"/>
                    <a:gd name="T33" fmla="*/ 0 h 809"/>
                    <a:gd name="T34" fmla="*/ 0 w 425"/>
                    <a:gd name="T35" fmla="*/ 0 h 809"/>
                    <a:gd name="T36" fmla="*/ 0 w 425"/>
                    <a:gd name="T37" fmla="*/ 0 h 809"/>
                    <a:gd name="T38" fmla="*/ 0 w 425"/>
                    <a:gd name="T39" fmla="*/ 0 h 809"/>
                    <a:gd name="T40" fmla="*/ 0 w 425"/>
                    <a:gd name="T41" fmla="*/ 0 h 809"/>
                    <a:gd name="T42" fmla="*/ 0 w 425"/>
                    <a:gd name="T43" fmla="*/ 0 h 809"/>
                    <a:gd name="T44" fmla="*/ 0 w 425"/>
                    <a:gd name="T45" fmla="*/ 0 h 809"/>
                    <a:gd name="T46" fmla="*/ 0 w 425"/>
                    <a:gd name="T47" fmla="*/ 0 h 809"/>
                    <a:gd name="T48" fmla="*/ 0 w 425"/>
                    <a:gd name="T49" fmla="*/ 0 h 809"/>
                    <a:gd name="T50" fmla="*/ 0 w 425"/>
                    <a:gd name="T51" fmla="*/ 0 h 809"/>
                    <a:gd name="T52" fmla="*/ 0 w 425"/>
                    <a:gd name="T53" fmla="*/ 0 h 809"/>
                    <a:gd name="T54" fmla="*/ 0 w 425"/>
                    <a:gd name="T55" fmla="*/ 0 h 809"/>
                    <a:gd name="T56" fmla="*/ 0 w 425"/>
                    <a:gd name="T57" fmla="*/ 0 h 809"/>
                    <a:gd name="T58" fmla="*/ 0 w 425"/>
                    <a:gd name="T59" fmla="*/ 0 h 809"/>
                    <a:gd name="T60" fmla="*/ 0 w 425"/>
                    <a:gd name="T61" fmla="*/ 0 h 8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5"/>
                    <a:gd name="T94" fmla="*/ 0 h 809"/>
                    <a:gd name="T95" fmla="*/ 425 w 425"/>
                    <a:gd name="T96" fmla="*/ 809 h 8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5" h="809">
                      <a:moveTo>
                        <a:pt x="142" y="33"/>
                      </a:moveTo>
                      <a:lnTo>
                        <a:pt x="91" y="0"/>
                      </a:lnTo>
                      <a:lnTo>
                        <a:pt x="25" y="0"/>
                      </a:lnTo>
                      <a:lnTo>
                        <a:pt x="0" y="45"/>
                      </a:lnTo>
                      <a:lnTo>
                        <a:pt x="11" y="109"/>
                      </a:lnTo>
                      <a:lnTo>
                        <a:pt x="69" y="174"/>
                      </a:lnTo>
                      <a:lnTo>
                        <a:pt x="189" y="233"/>
                      </a:lnTo>
                      <a:lnTo>
                        <a:pt x="327" y="360"/>
                      </a:lnTo>
                      <a:lnTo>
                        <a:pt x="349" y="414"/>
                      </a:lnTo>
                      <a:lnTo>
                        <a:pt x="337" y="439"/>
                      </a:lnTo>
                      <a:lnTo>
                        <a:pt x="232" y="522"/>
                      </a:lnTo>
                      <a:lnTo>
                        <a:pt x="109" y="620"/>
                      </a:lnTo>
                      <a:lnTo>
                        <a:pt x="80" y="663"/>
                      </a:lnTo>
                      <a:lnTo>
                        <a:pt x="80" y="708"/>
                      </a:lnTo>
                      <a:lnTo>
                        <a:pt x="174" y="754"/>
                      </a:lnTo>
                      <a:lnTo>
                        <a:pt x="320" y="809"/>
                      </a:lnTo>
                      <a:lnTo>
                        <a:pt x="370" y="809"/>
                      </a:lnTo>
                      <a:lnTo>
                        <a:pt x="425" y="773"/>
                      </a:lnTo>
                      <a:lnTo>
                        <a:pt x="425" y="744"/>
                      </a:lnTo>
                      <a:lnTo>
                        <a:pt x="385" y="729"/>
                      </a:lnTo>
                      <a:lnTo>
                        <a:pt x="199" y="708"/>
                      </a:lnTo>
                      <a:lnTo>
                        <a:pt x="131" y="689"/>
                      </a:lnTo>
                      <a:lnTo>
                        <a:pt x="123" y="656"/>
                      </a:lnTo>
                      <a:lnTo>
                        <a:pt x="244" y="566"/>
                      </a:lnTo>
                      <a:lnTo>
                        <a:pt x="373" y="479"/>
                      </a:lnTo>
                      <a:lnTo>
                        <a:pt x="403" y="446"/>
                      </a:lnTo>
                      <a:lnTo>
                        <a:pt x="414" y="403"/>
                      </a:lnTo>
                      <a:lnTo>
                        <a:pt x="403" y="341"/>
                      </a:lnTo>
                      <a:lnTo>
                        <a:pt x="363" y="294"/>
                      </a:lnTo>
                      <a:lnTo>
                        <a:pt x="232" y="135"/>
                      </a:lnTo>
                      <a:lnTo>
                        <a:pt x="142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4">
                  <a:extLst>
                    <a:ext uri="{FF2B5EF4-FFF2-40B4-BE49-F238E27FC236}">
                      <a16:creationId xmlns:a16="http://schemas.microsoft.com/office/drawing/2014/main" id="{761E054A-BCB8-8747-973E-093E946A6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3041"/>
                  <a:ext cx="176" cy="287"/>
                </a:xfrm>
                <a:custGeom>
                  <a:avLst/>
                  <a:gdLst>
                    <a:gd name="T0" fmla="*/ 0 w 526"/>
                    <a:gd name="T1" fmla="*/ 0 h 860"/>
                    <a:gd name="T2" fmla="*/ 0 w 526"/>
                    <a:gd name="T3" fmla="*/ 0 h 860"/>
                    <a:gd name="T4" fmla="*/ 0 w 526"/>
                    <a:gd name="T5" fmla="*/ 0 h 860"/>
                    <a:gd name="T6" fmla="*/ 0 w 526"/>
                    <a:gd name="T7" fmla="*/ 0 h 860"/>
                    <a:gd name="T8" fmla="*/ 0 w 526"/>
                    <a:gd name="T9" fmla="*/ 0 h 860"/>
                    <a:gd name="T10" fmla="*/ 0 w 526"/>
                    <a:gd name="T11" fmla="*/ 0 h 860"/>
                    <a:gd name="T12" fmla="*/ 0 w 526"/>
                    <a:gd name="T13" fmla="*/ 0 h 860"/>
                    <a:gd name="T14" fmla="*/ 0 w 526"/>
                    <a:gd name="T15" fmla="*/ 0 h 860"/>
                    <a:gd name="T16" fmla="*/ 0 w 526"/>
                    <a:gd name="T17" fmla="*/ 0 h 860"/>
                    <a:gd name="T18" fmla="*/ 0 w 526"/>
                    <a:gd name="T19" fmla="*/ 0 h 860"/>
                    <a:gd name="T20" fmla="*/ 0 w 526"/>
                    <a:gd name="T21" fmla="*/ 0 h 860"/>
                    <a:gd name="T22" fmla="*/ 0 w 526"/>
                    <a:gd name="T23" fmla="*/ 0 h 860"/>
                    <a:gd name="T24" fmla="*/ 0 w 526"/>
                    <a:gd name="T25" fmla="*/ 0 h 860"/>
                    <a:gd name="T26" fmla="*/ 0 w 526"/>
                    <a:gd name="T27" fmla="*/ 0 h 860"/>
                    <a:gd name="T28" fmla="*/ 0 w 526"/>
                    <a:gd name="T29" fmla="*/ 0 h 860"/>
                    <a:gd name="T30" fmla="*/ 0 w 526"/>
                    <a:gd name="T31" fmla="*/ 0 h 860"/>
                    <a:gd name="T32" fmla="*/ 0 w 526"/>
                    <a:gd name="T33" fmla="*/ 0 h 860"/>
                    <a:gd name="T34" fmla="*/ 0 w 526"/>
                    <a:gd name="T35" fmla="*/ 0 h 860"/>
                    <a:gd name="T36" fmla="*/ 0 w 526"/>
                    <a:gd name="T37" fmla="*/ 0 h 860"/>
                    <a:gd name="T38" fmla="*/ 0 w 526"/>
                    <a:gd name="T39" fmla="*/ 0 h 860"/>
                    <a:gd name="T40" fmla="*/ 0 w 526"/>
                    <a:gd name="T41" fmla="*/ 0 h 860"/>
                    <a:gd name="T42" fmla="*/ 0 w 526"/>
                    <a:gd name="T43" fmla="*/ 0 h 860"/>
                    <a:gd name="T44" fmla="*/ 0 w 526"/>
                    <a:gd name="T45" fmla="*/ 0 h 860"/>
                    <a:gd name="T46" fmla="*/ 0 w 526"/>
                    <a:gd name="T47" fmla="*/ 0 h 860"/>
                    <a:gd name="T48" fmla="*/ 0 w 526"/>
                    <a:gd name="T49" fmla="*/ 0 h 860"/>
                    <a:gd name="T50" fmla="*/ 0 w 526"/>
                    <a:gd name="T51" fmla="*/ 0 h 860"/>
                    <a:gd name="T52" fmla="*/ 0 w 526"/>
                    <a:gd name="T53" fmla="*/ 0 h 860"/>
                    <a:gd name="T54" fmla="*/ 0 w 526"/>
                    <a:gd name="T55" fmla="*/ 0 h 860"/>
                    <a:gd name="T56" fmla="*/ 0 w 526"/>
                    <a:gd name="T57" fmla="*/ 0 h 860"/>
                    <a:gd name="T58" fmla="*/ 0 w 526"/>
                    <a:gd name="T59" fmla="*/ 0 h 860"/>
                    <a:gd name="T60" fmla="*/ 0 w 526"/>
                    <a:gd name="T61" fmla="*/ 0 h 860"/>
                    <a:gd name="T62" fmla="*/ 0 w 526"/>
                    <a:gd name="T63" fmla="*/ 0 h 860"/>
                    <a:gd name="T64" fmla="*/ 0 w 526"/>
                    <a:gd name="T65" fmla="*/ 0 h 860"/>
                    <a:gd name="T66" fmla="*/ 0 w 526"/>
                    <a:gd name="T67" fmla="*/ 0 h 860"/>
                    <a:gd name="T68" fmla="*/ 0 w 526"/>
                    <a:gd name="T69" fmla="*/ 0 h 860"/>
                    <a:gd name="T70" fmla="*/ 0 w 526"/>
                    <a:gd name="T71" fmla="*/ 0 h 860"/>
                    <a:gd name="T72" fmla="*/ 0 w 526"/>
                    <a:gd name="T73" fmla="*/ 0 h 8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26"/>
                    <a:gd name="T112" fmla="*/ 0 h 860"/>
                    <a:gd name="T113" fmla="*/ 526 w 526"/>
                    <a:gd name="T114" fmla="*/ 860 h 86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26" h="860">
                      <a:moveTo>
                        <a:pt x="287" y="116"/>
                      </a:moveTo>
                      <a:lnTo>
                        <a:pt x="371" y="44"/>
                      </a:lnTo>
                      <a:lnTo>
                        <a:pt x="450" y="0"/>
                      </a:lnTo>
                      <a:lnTo>
                        <a:pt x="502" y="7"/>
                      </a:lnTo>
                      <a:lnTo>
                        <a:pt x="526" y="44"/>
                      </a:lnTo>
                      <a:lnTo>
                        <a:pt x="526" y="84"/>
                      </a:lnTo>
                      <a:lnTo>
                        <a:pt x="512" y="128"/>
                      </a:lnTo>
                      <a:lnTo>
                        <a:pt x="457" y="153"/>
                      </a:lnTo>
                      <a:lnTo>
                        <a:pt x="349" y="214"/>
                      </a:lnTo>
                      <a:lnTo>
                        <a:pt x="283" y="291"/>
                      </a:lnTo>
                      <a:lnTo>
                        <a:pt x="240" y="381"/>
                      </a:lnTo>
                      <a:lnTo>
                        <a:pt x="229" y="436"/>
                      </a:lnTo>
                      <a:lnTo>
                        <a:pt x="287" y="501"/>
                      </a:lnTo>
                      <a:lnTo>
                        <a:pt x="349" y="595"/>
                      </a:lnTo>
                      <a:lnTo>
                        <a:pt x="393" y="683"/>
                      </a:lnTo>
                      <a:lnTo>
                        <a:pt x="403" y="736"/>
                      </a:lnTo>
                      <a:lnTo>
                        <a:pt x="403" y="769"/>
                      </a:lnTo>
                      <a:lnTo>
                        <a:pt x="374" y="791"/>
                      </a:lnTo>
                      <a:lnTo>
                        <a:pt x="283" y="795"/>
                      </a:lnTo>
                      <a:lnTo>
                        <a:pt x="145" y="828"/>
                      </a:lnTo>
                      <a:lnTo>
                        <a:pt x="121" y="857"/>
                      </a:lnTo>
                      <a:lnTo>
                        <a:pt x="98" y="860"/>
                      </a:lnTo>
                      <a:lnTo>
                        <a:pt x="0" y="828"/>
                      </a:lnTo>
                      <a:lnTo>
                        <a:pt x="0" y="795"/>
                      </a:lnTo>
                      <a:lnTo>
                        <a:pt x="44" y="769"/>
                      </a:lnTo>
                      <a:lnTo>
                        <a:pt x="218" y="736"/>
                      </a:lnTo>
                      <a:lnTo>
                        <a:pt x="309" y="748"/>
                      </a:lnTo>
                      <a:lnTo>
                        <a:pt x="352" y="748"/>
                      </a:lnTo>
                      <a:lnTo>
                        <a:pt x="364" y="729"/>
                      </a:lnTo>
                      <a:lnTo>
                        <a:pt x="327" y="650"/>
                      </a:lnTo>
                      <a:lnTo>
                        <a:pt x="250" y="545"/>
                      </a:lnTo>
                      <a:lnTo>
                        <a:pt x="197" y="469"/>
                      </a:lnTo>
                      <a:lnTo>
                        <a:pt x="174" y="424"/>
                      </a:lnTo>
                      <a:lnTo>
                        <a:pt x="174" y="360"/>
                      </a:lnTo>
                      <a:lnTo>
                        <a:pt x="211" y="250"/>
                      </a:lnTo>
                      <a:lnTo>
                        <a:pt x="243" y="181"/>
                      </a:lnTo>
                      <a:lnTo>
                        <a:pt x="28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5">
                  <a:extLst>
                    <a:ext uri="{FF2B5EF4-FFF2-40B4-BE49-F238E27FC236}">
                      <a16:creationId xmlns:a16="http://schemas.microsoft.com/office/drawing/2014/main" id="{1FC3E128-DB79-FB4D-BC5C-A4DE81682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0" y="2764"/>
                  <a:ext cx="154" cy="266"/>
                </a:xfrm>
                <a:custGeom>
                  <a:avLst/>
                  <a:gdLst>
                    <a:gd name="T0" fmla="*/ 0 w 464"/>
                    <a:gd name="T1" fmla="*/ 0 h 798"/>
                    <a:gd name="T2" fmla="*/ 0 w 464"/>
                    <a:gd name="T3" fmla="*/ 0 h 798"/>
                    <a:gd name="T4" fmla="*/ 0 w 464"/>
                    <a:gd name="T5" fmla="*/ 0 h 798"/>
                    <a:gd name="T6" fmla="*/ 0 w 464"/>
                    <a:gd name="T7" fmla="*/ 0 h 798"/>
                    <a:gd name="T8" fmla="*/ 0 w 464"/>
                    <a:gd name="T9" fmla="*/ 0 h 798"/>
                    <a:gd name="T10" fmla="*/ 0 w 464"/>
                    <a:gd name="T11" fmla="*/ 0 h 798"/>
                    <a:gd name="T12" fmla="*/ 0 w 464"/>
                    <a:gd name="T13" fmla="*/ 0 h 798"/>
                    <a:gd name="T14" fmla="*/ 0 w 464"/>
                    <a:gd name="T15" fmla="*/ 0 h 798"/>
                    <a:gd name="T16" fmla="*/ 0 w 464"/>
                    <a:gd name="T17" fmla="*/ 0 h 798"/>
                    <a:gd name="T18" fmla="*/ 0 w 464"/>
                    <a:gd name="T19" fmla="*/ 0 h 798"/>
                    <a:gd name="T20" fmla="*/ 0 w 464"/>
                    <a:gd name="T21" fmla="*/ 0 h 798"/>
                    <a:gd name="T22" fmla="*/ 0 w 464"/>
                    <a:gd name="T23" fmla="*/ 0 h 798"/>
                    <a:gd name="T24" fmla="*/ 0 w 464"/>
                    <a:gd name="T25" fmla="*/ 0 h 798"/>
                    <a:gd name="T26" fmla="*/ 0 w 464"/>
                    <a:gd name="T27" fmla="*/ 0 h 798"/>
                    <a:gd name="T28" fmla="*/ 0 w 464"/>
                    <a:gd name="T29" fmla="*/ 0 h 798"/>
                    <a:gd name="T30" fmla="*/ 0 w 464"/>
                    <a:gd name="T31" fmla="*/ 0 h 798"/>
                    <a:gd name="T32" fmla="*/ 0 w 464"/>
                    <a:gd name="T33" fmla="*/ 0 h 798"/>
                    <a:gd name="T34" fmla="*/ 0 w 464"/>
                    <a:gd name="T35" fmla="*/ 0 h 798"/>
                    <a:gd name="T36" fmla="*/ 0 w 464"/>
                    <a:gd name="T37" fmla="*/ 0 h 798"/>
                    <a:gd name="T38" fmla="*/ 0 w 464"/>
                    <a:gd name="T39" fmla="*/ 0 h 798"/>
                    <a:gd name="T40" fmla="*/ 0 w 464"/>
                    <a:gd name="T41" fmla="*/ 0 h 798"/>
                    <a:gd name="T42" fmla="*/ 0 w 464"/>
                    <a:gd name="T43" fmla="*/ 0 h 798"/>
                    <a:gd name="T44" fmla="*/ 0 w 464"/>
                    <a:gd name="T45" fmla="*/ 0 h 798"/>
                    <a:gd name="T46" fmla="*/ 0 w 464"/>
                    <a:gd name="T47" fmla="*/ 0 h 798"/>
                    <a:gd name="T48" fmla="*/ 0 w 464"/>
                    <a:gd name="T49" fmla="*/ 0 h 798"/>
                    <a:gd name="T50" fmla="*/ 0 w 464"/>
                    <a:gd name="T51" fmla="*/ 0 h 798"/>
                    <a:gd name="T52" fmla="*/ 0 w 464"/>
                    <a:gd name="T53" fmla="*/ 0 h 798"/>
                    <a:gd name="T54" fmla="*/ 0 w 464"/>
                    <a:gd name="T55" fmla="*/ 0 h 798"/>
                    <a:gd name="T56" fmla="*/ 0 w 464"/>
                    <a:gd name="T57" fmla="*/ 0 h 798"/>
                    <a:gd name="T58" fmla="*/ 0 w 464"/>
                    <a:gd name="T59" fmla="*/ 0 h 798"/>
                    <a:gd name="T60" fmla="*/ 0 w 464"/>
                    <a:gd name="T61" fmla="*/ 0 h 798"/>
                    <a:gd name="T62" fmla="*/ 0 w 464"/>
                    <a:gd name="T63" fmla="*/ 0 h 798"/>
                    <a:gd name="T64" fmla="*/ 0 w 464"/>
                    <a:gd name="T65" fmla="*/ 0 h 79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64"/>
                    <a:gd name="T100" fmla="*/ 0 h 798"/>
                    <a:gd name="T101" fmla="*/ 464 w 464"/>
                    <a:gd name="T102" fmla="*/ 798 h 79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64" h="798">
                      <a:moveTo>
                        <a:pt x="58" y="23"/>
                      </a:moveTo>
                      <a:lnTo>
                        <a:pt x="90" y="0"/>
                      </a:lnTo>
                      <a:lnTo>
                        <a:pt x="115" y="23"/>
                      </a:lnTo>
                      <a:lnTo>
                        <a:pt x="177" y="124"/>
                      </a:lnTo>
                      <a:lnTo>
                        <a:pt x="286" y="211"/>
                      </a:lnTo>
                      <a:lnTo>
                        <a:pt x="362" y="229"/>
                      </a:lnTo>
                      <a:lnTo>
                        <a:pt x="449" y="240"/>
                      </a:lnTo>
                      <a:lnTo>
                        <a:pt x="464" y="287"/>
                      </a:lnTo>
                      <a:lnTo>
                        <a:pt x="442" y="338"/>
                      </a:lnTo>
                      <a:lnTo>
                        <a:pt x="388" y="352"/>
                      </a:lnTo>
                      <a:lnTo>
                        <a:pt x="312" y="331"/>
                      </a:lnTo>
                      <a:lnTo>
                        <a:pt x="203" y="233"/>
                      </a:lnTo>
                      <a:lnTo>
                        <a:pt x="134" y="145"/>
                      </a:lnTo>
                      <a:lnTo>
                        <a:pt x="94" y="102"/>
                      </a:lnTo>
                      <a:lnTo>
                        <a:pt x="68" y="152"/>
                      </a:lnTo>
                      <a:lnTo>
                        <a:pt x="72" y="276"/>
                      </a:lnTo>
                      <a:lnTo>
                        <a:pt x="101" y="428"/>
                      </a:lnTo>
                      <a:lnTo>
                        <a:pt x="134" y="479"/>
                      </a:lnTo>
                      <a:lnTo>
                        <a:pt x="181" y="523"/>
                      </a:lnTo>
                      <a:lnTo>
                        <a:pt x="210" y="559"/>
                      </a:lnTo>
                      <a:lnTo>
                        <a:pt x="130" y="631"/>
                      </a:lnTo>
                      <a:lnTo>
                        <a:pt x="58" y="719"/>
                      </a:lnTo>
                      <a:lnTo>
                        <a:pt x="43" y="798"/>
                      </a:lnTo>
                      <a:lnTo>
                        <a:pt x="10" y="795"/>
                      </a:lnTo>
                      <a:lnTo>
                        <a:pt x="0" y="690"/>
                      </a:lnTo>
                      <a:lnTo>
                        <a:pt x="61" y="624"/>
                      </a:lnTo>
                      <a:lnTo>
                        <a:pt x="127" y="555"/>
                      </a:lnTo>
                      <a:lnTo>
                        <a:pt x="94" y="483"/>
                      </a:lnTo>
                      <a:lnTo>
                        <a:pt x="61" y="395"/>
                      </a:lnTo>
                      <a:lnTo>
                        <a:pt x="39" y="283"/>
                      </a:lnTo>
                      <a:lnTo>
                        <a:pt x="25" y="168"/>
                      </a:lnTo>
                      <a:lnTo>
                        <a:pt x="39" y="69"/>
                      </a:lnTo>
                      <a:lnTo>
                        <a:pt x="5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">
                  <a:extLst>
                    <a:ext uri="{FF2B5EF4-FFF2-40B4-BE49-F238E27FC236}">
                      <a16:creationId xmlns:a16="http://schemas.microsoft.com/office/drawing/2014/main" id="{EDEC2D4D-4BB1-EB4B-A175-BB8475DBE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2617"/>
                  <a:ext cx="174" cy="289"/>
                </a:xfrm>
                <a:custGeom>
                  <a:avLst/>
                  <a:gdLst>
                    <a:gd name="T0" fmla="*/ 0 w 522"/>
                    <a:gd name="T1" fmla="*/ 0 h 867"/>
                    <a:gd name="T2" fmla="*/ 0 w 522"/>
                    <a:gd name="T3" fmla="*/ 0 h 867"/>
                    <a:gd name="T4" fmla="*/ 0 w 522"/>
                    <a:gd name="T5" fmla="*/ 0 h 867"/>
                    <a:gd name="T6" fmla="*/ 0 w 522"/>
                    <a:gd name="T7" fmla="*/ 0 h 867"/>
                    <a:gd name="T8" fmla="*/ 0 w 522"/>
                    <a:gd name="T9" fmla="*/ 0 h 867"/>
                    <a:gd name="T10" fmla="*/ 0 w 522"/>
                    <a:gd name="T11" fmla="*/ 0 h 867"/>
                    <a:gd name="T12" fmla="*/ 0 w 522"/>
                    <a:gd name="T13" fmla="*/ 0 h 867"/>
                    <a:gd name="T14" fmla="*/ 0 w 522"/>
                    <a:gd name="T15" fmla="*/ 0 h 867"/>
                    <a:gd name="T16" fmla="*/ 0 w 522"/>
                    <a:gd name="T17" fmla="*/ 0 h 867"/>
                    <a:gd name="T18" fmla="*/ 0 w 522"/>
                    <a:gd name="T19" fmla="*/ 0 h 867"/>
                    <a:gd name="T20" fmla="*/ 0 w 522"/>
                    <a:gd name="T21" fmla="*/ 0 h 867"/>
                    <a:gd name="T22" fmla="*/ 0 w 522"/>
                    <a:gd name="T23" fmla="*/ 0 h 867"/>
                    <a:gd name="T24" fmla="*/ 0 w 522"/>
                    <a:gd name="T25" fmla="*/ 0 h 867"/>
                    <a:gd name="T26" fmla="*/ 0 w 522"/>
                    <a:gd name="T27" fmla="*/ 0 h 867"/>
                    <a:gd name="T28" fmla="*/ 0 w 522"/>
                    <a:gd name="T29" fmla="*/ 0 h 867"/>
                    <a:gd name="T30" fmla="*/ 0 w 522"/>
                    <a:gd name="T31" fmla="*/ 0 h 867"/>
                    <a:gd name="T32" fmla="*/ 0 w 522"/>
                    <a:gd name="T33" fmla="*/ 0 h 867"/>
                    <a:gd name="T34" fmla="*/ 0 w 522"/>
                    <a:gd name="T35" fmla="*/ 0 h 867"/>
                    <a:gd name="T36" fmla="*/ 0 w 522"/>
                    <a:gd name="T37" fmla="*/ 0 h 867"/>
                    <a:gd name="T38" fmla="*/ 0 w 522"/>
                    <a:gd name="T39" fmla="*/ 0 h 867"/>
                    <a:gd name="T40" fmla="*/ 0 w 522"/>
                    <a:gd name="T41" fmla="*/ 0 h 867"/>
                    <a:gd name="T42" fmla="*/ 0 w 522"/>
                    <a:gd name="T43" fmla="*/ 0 h 867"/>
                    <a:gd name="T44" fmla="*/ 0 w 522"/>
                    <a:gd name="T45" fmla="*/ 0 h 867"/>
                    <a:gd name="T46" fmla="*/ 0 w 522"/>
                    <a:gd name="T47" fmla="*/ 0 h 867"/>
                    <a:gd name="T48" fmla="*/ 0 w 522"/>
                    <a:gd name="T49" fmla="*/ 0 h 867"/>
                    <a:gd name="T50" fmla="*/ 0 w 522"/>
                    <a:gd name="T51" fmla="*/ 0 h 867"/>
                    <a:gd name="T52" fmla="*/ 0 w 522"/>
                    <a:gd name="T53" fmla="*/ 0 h 867"/>
                    <a:gd name="T54" fmla="*/ 0 w 522"/>
                    <a:gd name="T55" fmla="*/ 0 h 867"/>
                    <a:gd name="T56" fmla="*/ 0 w 522"/>
                    <a:gd name="T57" fmla="*/ 0 h 867"/>
                    <a:gd name="T58" fmla="*/ 0 w 522"/>
                    <a:gd name="T59" fmla="*/ 0 h 867"/>
                    <a:gd name="T60" fmla="*/ 0 w 522"/>
                    <a:gd name="T61" fmla="*/ 0 h 867"/>
                    <a:gd name="T62" fmla="*/ 0 w 522"/>
                    <a:gd name="T63" fmla="*/ 0 h 867"/>
                    <a:gd name="T64" fmla="*/ 0 w 522"/>
                    <a:gd name="T65" fmla="*/ 0 h 867"/>
                    <a:gd name="T66" fmla="*/ 0 w 522"/>
                    <a:gd name="T67" fmla="*/ 0 h 867"/>
                    <a:gd name="T68" fmla="*/ 0 w 522"/>
                    <a:gd name="T69" fmla="*/ 0 h 867"/>
                    <a:gd name="T70" fmla="*/ 0 w 522"/>
                    <a:gd name="T71" fmla="*/ 0 h 867"/>
                    <a:gd name="T72" fmla="*/ 0 w 522"/>
                    <a:gd name="T73" fmla="*/ 0 h 867"/>
                    <a:gd name="T74" fmla="*/ 0 w 522"/>
                    <a:gd name="T75" fmla="*/ 0 h 867"/>
                    <a:gd name="T76" fmla="*/ 0 w 522"/>
                    <a:gd name="T77" fmla="*/ 0 h 867"/>
                    <a:gd name="T78" fmla="*/ 0 w 522"/>
                    <a:gd name="T79" fmla="*/ 0 h 86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22"/>
                    <a:gd name="T121" fmla="*/ 0 h 867"/>
                    <a:gd name="T122" fmla="*/ 522 w 522"/>
                    <a:gd name="T123" fmla="*/ 867 h 86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22" h="867">
                      <a:moveTo>
                        <a:pt x="0" y="860"/>
                      </a:moveTo>
                      <a:lnTo>
                        <a:pt x="0" y="801"/>
                      </a:lnTo>
                      <a:lnTo>
                        <a:pt x="32" y="758"/>
                      </a:lnTo>
                      <a:lnTo>
                        <a:pt x="174" y="708"/>
                      </a:lnTo>
                      <a:lnTo>
                        <a:pt x="348" y="664"/>
                      </a:lnTo>
                      <a:lnTo>
                        <a:pt x="449" y="639"/>
                      </a:lnTo>
                      <a:lnTo>
                        <a:pt x="460" y="617"/>
                      </a:lnTo>
                      <a:lnTo>
                        <a:pt x="413" y="551"/>
                      </a:lnTo>
                      <a:lnTo>
                        <a:pt x="318" y="458"/>
                      </a:lnTo>
                      <a:lnTo>
                        <a:pt x="220" y="377"/>
                      </a:lnTo>
                      <a:lnTo>
                        <a:pt x="144" y="334"/>
                      </a:lnTo>
                      <a:lnTo>
                        <a:pt x="101" y="291"/>
                      </a:lnTo>
                      <a:lnTo>
                        <a:pt x="98" y="258"/>
                      </a:lnTo>
                      <a:lnTo>
                        <a:pt x="122" y="229"/>
                      </a:lnTo>
                      <a:lnTo>
                        <a:pt x="184" y="215"/>
                      </a:lnTo>
                      <a:lnTo>
                        <a:pt x="260" y="160"/>
                      </a:lnTo>
                      <a:lnTo>
                        <a:pt x="272" y="105"/>
                      </a:lnTo>
                      <a:lnTo>
                        <a:pt x="272" y="29"/>
                      </a:lnTo>
                      <a:lnTo>
                        <a:pt x="264" y="0"/>
                      </a:lnTo>
                      <a:lnTo>
                        <a:pt x="293" y="8"/>
                      </a:lnTo>
                      <a:lnTo>
                        <a:pt x="332" y="72"/>
                      </a:lnTo>
                      <a:lnTo>
                        <a:pt x="348" y="141"/>
                      </a:lnTo>
                      <a:lnTo>
                        <a:pt x="304" y="192"/>
                      </a:lnTo>
                      <a:lnTo>
                        <a:pt x="264" y="207"/>
                      </a:lnTo>
                      <a:lnTo>
                        <a:pt x="188" y="246"/>
                      </a:lnTo>
                      <a:lnTo>
                        <a:pt x="174" y="268"/>
                      </a:lnTo>
                      <a:lnTo>
                        <a:pt x="184" y="291"/>
                      </a:lnTo>
                      <a:lnTo>
                        <a:pt x="253" y="348"/>
                      </a:lnTo>
                      <a:lnTo>
                        <a:pt x="325" y="381"/>
                      </a:lnTo>
                      <a:lnTo>
                        <a:pt x="423" y="465"/>
                      </a:lnTo>
                      <a:lnTo>
                        <a:pt x="489" y="563"/>
                      </a:lnTo>
                      <a:lnTo>
                        <a:pt x="522" y="639"/>
                      </a:lnTo>
                      <a:lnTo>
                        <a:pt x="511" y="664"/>
                      </a:lnTo>
                      <a:lnTo>
                        <a:pt x="489" y="682"/>
                      </a:lnTo>
                      <a:lnTo>
                        <a:pt x="406" y="715"/>
                      </a:lnTo>
                      <a:lnTo>
                        <a:pt x="239" y="770"/>
                      </a:lnTo>
                      <a:lnTo>
                        <a:pt x="134" y="816"/>
                      </a:lnTo>
                      <a:lnTo>
                        <a:pt x="65" y="856"/>
                      </a:lnTo>
                      <a:lnTo>
                        <a:pt x="21" y="867"/>
                      </a:lnTo>
                      <a:lnTo>
                        <a:pt x="0" y="8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7">
                  <a:extLst>
                    <a:ext uri="{FF2B5EF4-FFF2-40B4-BE49-F238E27FC236}">
                      <a16:creationId xmlns:a16="http://schemas.microsoft.com/office/drawing/2014/main" id="{3471641C-4221-3440-9394-F327AD843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9" y="2613"/>
                  <a:ext cx="136" cy="205"/>
                </a:xfrm>
                <a:custGeom>
                  <a:avLst/>
                  <a:gdLst>
                    <a:gd name="T0" fmla="*/ 0 w 410"/>
                    <a:gd name="T1" fmla="*/ 0 h 617"/>
                    <a:gd name="T2" fmla="*/ 0 w 410"/>
                    <a:gd name="T3" fmla="*/ 0 h 617"/>
                    <a:gd name="T4" fmla="*/ 0 w 410"/>
                    <a:gd name="T5" fmla="*/ 0 h 617"/>
                    <a:gd name="T6" fmla="*/ 0 w 410"/>
                    <a:gd name="T7" fmla="*/ 0 h 617"/>
                    <a:gd name="T8" fmla="*/ 0 w 410"/>
                    <a:gd name="T9" fmla="*/ 0 h 617"/>
                    <a:gd name="T10" fmla="*/ 0 w 410"/>
                    <a:gd name="T11" fmla="*/ 0 h 617"/>
                    <a:gd name="T12" fmla="*/ 0 w 410"/>
                    <a:gd name="T13" fmla="*/ 0 h 617"/>
                    <a:gd name="T14" fmla="*/ 0 w 410"/>
                    <a:gd name="T15" fmla="*/ 0 h 617"/>
                    <a:gd name="T16" fmla="*/ 0 w 410"/>
                    <a:gd name="T17" fmla="*/ 0 h 617"/>
                    <a:gd name="T18" fmla="*/ 0 w 410"/>
                    <a:gd name="T19" fmla="*/ 0 h 617"/>
                    <a:gd name="T20" fmla="*/ 0 w 410"/>
                    <a:gd name="T21" fmla="*/ 0 h 617"/>
                    <a:gd name="T22" fmla="*/ 0 w 410"/>
                    <a:gd name="T23" fmla="*/ 0 h 617"/>
                    <a:gd name="T24" fmla="*/ 0 w 410"/>
                    <a:gd name="T25" fmla="*/ 0 h 617"/>
                    <a:gd name="T26" fmla="*/ 0 w 410"/>
                    <a:gd name="T27" fmla="*/ 0 h 617"/>
                    <a:gd name="T28" fmla="*/ 0 w 410"/>
                    <a:gd name="T29" fmla="*/ 0 h 617"/>
                    <a:gd name="T30" fmla="*/ 0 w 410"/>
                    <a:gd name="T31" fmla="*/ 0 h 617"/>
                    <a:gd name="T32" fmla="*/ 0 w 410"/>
                    <a:gd name="T33" fmla="*/ 0 h 617"/>
                    <a:gd name="T34" fmla="*/ 0 w 410"/>
                    <a:gd name="T35" fmla="*/ 0 h 617"/>
                    <a:gd name="T36" fmla="*/ 0 w 410"/>
                    <a:gd name="T37" fmla="*/ 0 h 617"/>
                    <a:gd name="T38" fmla="*/ 0 w 410"/>
                    <a:gd name="T39" fmla="*/ 0 h 617"/>
                    <a:gd name="T40" fmla="*/ 0 w 410"/>
                    <a:gd name="T41" fmla="*/ 0 h 617"/>
                    <a:gd name="T42" fmla="*/ 0 w 410"/>
                    <a:gd name="T43" fmla="*/ 0 h 617"/>
                    <a:gd name="T44" fmla="*/ 0 w 410"/>
                    <a:gd name="T45" fmla="*/ 0 h 617"/>
                    <a:gd name="T46" fmla="*/ 0 w 410"/>
                    <a:gd name="T47" fmla="*/ 0 h 617"/>
                    <a:gd name="T48" fmla="*/ 0 w 410"/>
                    <a:gd name="T49" fmla="*/ 0 h 617"/>
                    <a:gd name="T50" fmla="*/ 0 w 410"/>
                    <a:gd name="T51" fmla="*/ 0 h 617"/>
                    <a:gd name="T52" fmla="*/ 0 w 410"/>
                    <a:gd name="T53" fmla="*/ 0 h 617"/>
                    <a:gd name="T54" fmla="*/ 0 w 410"/>
                    <a:gd name="T55" fmla="*/ 0 h 61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0"/>
                    <a:gd name="T85" fmla="*/ 0 h 617"/>
                    <a:gd name="T86" fmla="*/ 410 w 410"/>
                    <a:gd name="T87" fmla="*/ 617 h 617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0" h="617">
                      <a:moveTo>
                        <a:pt x="83" y="116"/>
                      </a:moveTo>
                      <a:lnTo>
                        <a:pt x="131" y="62"/>
                      </a:lnTo>
                      <a:lnTo>
                        <a:pt x="207" y="11"/>
                      </a:lnTo>
                      <a:lnTo>
                        <a:pt x="272" y="0"/>
                      </a:lnTo>
                      <a:lnTo>
                        <a:pt x="322" y="11"/>
                      </a:lnTo>
                      <a:lnTo>
                        <a:pt x="381" y="55"/>
                      </a:lnTo>
                      <a:lnTo>
                        <a:pt x="403" y="142"/>
                      </a:lnTo>
                      <a:lnTo>
                        <a:pt x="410" y="207"/>
                      </a:lnTo>
                      <a:lnTo>
                        <a:pt x="391" y="269"/>
                      </a:lnTo>
                      <a:lnTo>
                        <a:pt x="358" y="345"/>
                      </a:lnTo>
                      <a:lnTo>
                        <a:pt x="326" y="411"/>
                      </a:lnTo>
                      <a:lnTo>
                        <a:pt x="322" y="425"/>
                      </a:lnTo>
                      <a:lnTo>
                        <a:pt x="337" y="501"/>
                      </a:lnTo>
                      <a:lnTo>
                        <a:pt x="381" y="578"/>
                      </a:lnTo>
                      <a:lnTo>
                        <a:pt x="388" y="599"/>
                      </a:lnTo>
                      <a:lnTo>
                        <a:pt x="366" y="617"/>
                      </a:lnTo>
                      <a:lnTo>
                        <a:pt x="337" y="617"/>
                      </a:lnTo>
                      <a:lnTo>
                        <a:pt x="305" y="519"/>
                      </a:lnTo>
                      <a:lnTo>
                        <a:pt x="290" y="454"/>
                      </a:lnTo>
                      <a:lnTo>
                        <a:pt x="250" y="497"/>
                      </a:lnTo>
                      <a:lnTo>
                        <a:pt x="217" y="530"/>
                      </a:lnTo>
                      <a:lnTo>
                        <a:pt x="148" y="556"/>
                      </a:lnTo>
                      <a:lnTo>
                        <a:pt x="98" y="556"/>
                      </a:lnTo>
                      <a:lnTo>
                        <a:pt x="21" y="519"/>
                      </a:lnTo>
                      <a:lnTo>
                        <a:pt x="0" y="414"/>
                      </a:lnTo>
                      <a:lnTo>
                        <a:pt x="17" y="280"/>
                      </a:lnTo>
                      <a:lnTo>
                        <a:pt x="50" y="152"/>
                      </a:lnTo>
                      <a:lnTo>
                        <a:pt x="83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38">
                <a:extLst>
                  <a:ext uri="{FF2B5EF4-FFF2-40B4-BE49-F238E27FC236}">
                    <a16:creationId xmlns:a16="http://schemas.microsoft.com/office/drawing/2014/main" id="{E1F5BC5C-28B8-B04A-B807-0470ACBDE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8" y="2475"/>
                <a:ext cx="221" cy="181"/>
                <a:chOff x="4728" y="2475"/>
                <a:chExt cx="221" cy="181"/>
              </a:xfrm>
            </p:grpSpPr>
            <p:sp>
              <p:nvSpPr>
                <p:cNvPr id="95" name="Freeform 39">
                  <a:extLst>
                    <a:ext uri="{FF2B5EF4-FFF2-40B4-BE49-F238E27FC236}">
                      <a16:creationId xmlns:a16="http://schemas.microsoft.com/office/drawing/2014/main" id="{92BA026E-5E29-1F45-B09C-B8DECC994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2475"/>
                  <a:ext cx="25" cy="102"/>
                </a:xfrm>
                <a:custGeom>
                  <a:avLst/>
                  <a:gdLst>
                    <a:gd name="T0" fmla="*/ 0 w 77"/>
                    <a:gd name="T1" fmla="*/ 0 h 305"/>
                    <a:gd name="T2" fmla="*/ 0 w 77"/>
                    <a:gd name="T3" fmla="*/ 0 h 305"/>
                    <a:gd name="T4" fmla="*/ 0 w 77"/>
                    <a:gd name="T5" fmla="*/ 0 h 305"/>
                    <a:gd name="T6" fmla="*/ 0 w 77"/>
                    <a:gd name="T7" fmla="*/ 0 h 305"/>
                    <a:gd name="T8" fmla="*/ 0 w 77"/>
                    <a:gd name="T9" fmla="*/ 0 h 305"/>
                    <a:gd name="T10" fmla="*/ 0 w 77"/>
                    <a:gd name="T11" fmla="*/ 0 h 305"/>
                    <a:gd name="T12" fmla="*/ 0 w 77"/>
                    <a:gd name="T13" fmla="*/ 0 h 305"/>
                    <a:gd name="T14" fmla="*/ 0 w 77"/>
                    <a:gd name="T15" fmla="*/ 0 h 305"/>
                    <a:gd name="T16" fmla="*/ 0 w 77"/>
                    <a:gd name="T17" fmla="*/ 0 h 305"/>
                    <a:gd name="T18" fmla="*/ 0 w 77"/>
                    <a:gd name="T19" fmla="*/ 0 h 305"/>
                    <a:gd name="T20" fmla="*/ 0 w 77"/>
                    <a:gd name="T21" fmla="*/ 0 h 30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7"/>
                    <a:gd name="T34" fmla="*/ 0 h 305"/>
                    <a:gd name="T35" fmla="*/ 77 w 77"/>
                    <a:gd name="T36" fmla="*/ 305 h 30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7" h="305">
                      <a:moveTo>
                        <a:pt x="25" y="283"/>
                      </a:moveTo>
                      <a:lnTo>
                        <a:pt x="11" y="164"/>
                      </a:lnTo>
                      <a:lnTo>
                        <a:pt x="0" y="88"/>
                      </a:lnTo>
                      <a:lnTo>
                        <a:pt x="0" y="22"/>
                      </a:lnTo>
                      <a:lnTo>
                        <a:pt x="25" y="0"/>
                      </a:lnTo>
                      <a:lnTo>
                        <a:pt x="58" y="0"/>
                      </a:lnTo>
                      <a:lnTo>
                        <a:pt x="77" y="33"/>
                      </a:lnTo>
                      <a:lnTo>
                        <a:pt x="65" y="109"/>
                      </a:lnTo>
                      <a:lnTo>
                        <a:pt x="58" y="250"/>
                      </a:lnTo>
                      <a:lnTo>
                        <a:pt x="44" y="305"/>
                      </a:lnTo>
                      <a:lnTo>
                        <a:pt x="25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40">
                  <a:extLst>
                    <a:ext uri="{FF2B5EF4-FFF2-40B4-BE49-F238E27FC236}">
                      <a16:creationId xmlns:a16="http://schemas.microsoft.com/office/drawing/2014/main" id="{AFC186AE-38E8-AE48-B644-8F63A5A69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2" y="2526"/>
                  <a:ext cx="88" cy="69"/>
                </a:xfrm>
                <a:custGeom>
                  <a:avLst/>
                  <a:gdLst>
                    <a:gd name="T0" fmla="*/ 0 w 265"/>
                    <a:gd name="T1" fmla="*/ 0 h 207"/>
                    <a:gd name="T2" fmla="*/ 0 w 265"/>
                    <a:gd name="T3" fmla="*/ 0 h 207"/>
                    <a:gd name="T4" fmla="*/ 0 w 265"/>
                    <a:gd name="T5" fmla="*/ 0 h 207"/>
                    <a:gd name="T6" fmla="*/ 0 w 265"/>
                    <a:gd name="T7" fmla="*/ 0 h 207"/>
                    <a:gd name="T8" fmla="*/ 0 w 265"/>
                    <a:gd name="T9" fmla="*/ 0 h 207"/>
                    <a:gd name="T10" fmla="*/ 0 w 265"/>
                    <a:gd name="T11" fmla="*/ 0 h 207"/>
                    <a:gd name="T12" fmla="*/ 0 w 265"/>
                    <a:gd name="T13" fmla="*/ 0 h 207"/>
                    <a:gd name="T14" fmla="*/ 0 w 265"/>
                    <a:gd name="T15" fmla="*/ 0 h 207"/>
                    <a:gd name="T16" fmla="*/ 0 w 265"/>
                    <a:gd name="T17" fmla="*/ 0 h 207"/>
                    <a:gd name="T18" fmla="*/ 0 w 265"/>
                    <a:gd name="T19" fmla="*/ 0 h 207"/>
                    <a:gd name="T20" fmla="*/ 0 w 265"/>
                    <a:gd name="T21" fmla="*/ 0 h 207"/>
                    <a:gd name="T22" fmla="*/ 0 w 265"/>
                    <a:gd name="T23" fmla="*/ 0 h 20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5"/>
                    <a:gd name="T37" fmla="*/ 0 h 207"/>
                    <a:gd name="T38" fmla="*/ 265 w 265"/>
                    <a:gd name="T39" fmla="*/ 207 h 20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5" h="207">
                      <a:moveTo>
                        <a:pt x="221" y="183"/>
                      </a:moveTo>
                      <a:lnTo>
                        <a:pt x="178" y="117"/>
                      </a:lnTo>
                      <a:lnTo>
                        <a:pt x="98" y="84"/>
                      </a:lnTo>
                      <a:lnTo>
                        <a:pt x="33" y="74"/>
                      </a:lnTo>
                      <a:lnTo>
                        <a:pt x="0" y="33"/>
                      </a:lnTo>
                      <a:lnTo>
                        <a:pt x="11" y="12"/>
                      </a:lnTo>
                      <a:lnTo>
                        <a:pt x="44" y="0"/>
                      </a:lnTo>
                      <a:lnTo>
                        <a:pt x="102" y="22"/>
                      </a:lnTo>
                      <a:lnTo>
                        <a:pt x="167" y="55"/>
                      </a:lnTo>
                      <a:lnTo>
                        <a:pt x="210" y="110"/>
                      </a:lnTo>
                      <a:lnTo>
                        <a:pt x="265" y="207"/>
                      </a:lnTo>
                      <a:lnTo>
                        <a:pt x="221" y="1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41">
                  <a:extLst>
                    <a:ext uri="{FF2B5EF4-FFF2-40B4-BE49-F238E27FC236}">
                      <a16:creationId xmlns:a16="http://schemas.microsoft.com/office/drawing/2014/main" id="{B3818BE6-7E0D-2D48-9A6B-7333890AF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2608"/>
                  <a:ext cx="95" cy="48"/>
                </a:xfrm>
                <a:custGeom>
                  <a:avLst/>
                  <a:gdLst>
                    <a:gd name="T0" fmla="*/ 0 w 287"/>
                    <a:gd name="T1" fmla="*/ 0 h 145"/>
                    <a:gd name="T2" fmla="*/ 0 w 287"/>
                    <a:gd name="T3" fmla="*/ 0 h 145"/>
                    <a:gd name="T4" fmla="*/ 0 w 287"/>
                    <a:gd name="T5" fmla="*/ 0 h 145"/>
                    <a:gd name="T6" fmla="*/ 0 w 287"/>
                    <a:gd name="T7" fmla="*/ 0 h 145"/>
                    <a:gd name="T8" fmla="*/ 0 w 287"/>
                    <a:gd name="T9" fmla="*/ 0 h 145"/>
                    <a:gd name="T10" fmla="*/ 0 w 287"/>
                    <a:gd name="T11" fmla="*/ 0 h 145"/>
                    <a:gd name="T12" fmla="*/ 0 w 287"/>
                    <a:gd name="T13" fmla="*/ 0 h 145"/>
                    <a:gd name="T14" fmla="*/ 0 w 287"/>
                    <a:gd name="T15" fmla="*/ 0 h 145"/>
                    <a:gd name="T16" fmla="*/ 0 w 287"/>
                    <a:gd name="T17" fmla="*/ 0 h 145"/>
                    <a:gd name="T18" fmla="*/ 0 w 287"/>
                    <a:gd name="T19" fmla="*/ 0 h 145"/>
                    <a:gd name="T20" fmla="*/ 0 w 287"/>
                    <a:gd name="T21" fmla="*/ 0 h 145"/>
                    <a:gd name="T22" fmla="*/ 0 w 287"/>
                    <a:gd name="T23" fmla="*/ 0 h 145"/>
                    <a:gd name="T24" fmla="*/ 0 w 287"/>
                    <a:gd name="T25" fmla="*/ 0 h 145"/>
                    <a:gd name="T26" fmla="*/ 0 w 287"/>
                    <a:gd name="T27" fmla="*/ 0 h 145"/>
                    <a:gd name="T28" fmla="*/ 0 w 287"/>
                    <a:gd name="T29" fmla="*/ 0 h 14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7"/>
                    <a:gd name="T46" fmla="*/ 0 h 145"/>
                    <a:gd name="T47" fmla="*/ 287 w 287"/>
                    <a:gd name="T48" fmla="*/ 145 h 14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7" h="145">
                      <a:moveTo>
                        <a:pt x="0" y="54"/>
                      </a:moveTo>
                      <a:lnTo>
                        <a:pt x="3" y="25"/>
                      </a:lnTo>
                      <a:lnTo>
                        <a:pt x="36" y="11"/>
                      </a:lnTo>
                      <a:lnTo>
                        <a:pt x="91" y="0"/>
                      </a:lnTo>
                      <a:lnTo>
                        <a:pt x="145" y="4"/>
                      </a:lnTo>
                      <a:lnTo>
                        <a:pt x="218" y="37"/>
                      </a:lnTo>
                      <a:lnTo>
                        <a:pt x="261" y="87"/>
                      </a:lnTo>
                      <a:lnTo>
                        <a:pt x="287" y="130"/>
                      </a:lnTo>
                      <a:lnTo>
                        <a:pt x="282" y="145"/>
                      </a:lnTo>
                      <a:lnTo>
                        <a:pt x="251" y="123"/>
                      </a:lnTo>
                      <a:lnTo>
                        <a:pt x="199" y="87"/>
                      </a:lnTo>
                      <a:lnTo>
                        <a:pt x="130" y="69"/>
                      </a:lnTo>
                      <a:lnTo>
                        <a:pt x="69" y="80"/>
                      </a:lnTo>
                      <a:lnTo>
                        <a:pt x="10" y="77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3D4B37-4015-EF43-9B71-F9DE50EA5987}"/>
              </a:ext>
            </a:extLst>
          </p:cNvPr>
          <p:cNvGrpSpPr/>
          <p:nvPr/>
        </p:nvGrpSpPr>
        <p:grpSpPr>
          <a:xfrm>
            <a:off x="5943493" y="4953000"/>
            <a:ext cx="2714839" cy="762456"/>
            <a:chOff x="5943493" y="4953000"/>
            <a:chExt cx="2714839" cy="762456"/>
          </a:xfrm>
        </p:grpSpPr>
        <p:sp>
          <p:nvSpPr>
            <p:cNvPr id="27687" name="TextBox 64"/>
            <p:cNvSpPr txBox="1">
              <a:spLocks noChangeArrowheads="1"/>
            </p:cNvSpPr>
            <p:nvPr/>
          </p:nvSpPr>
          <p:spPr bwMode="auto">
            <a:xfrm flipH="1">
              <a:off x="6781800" y="4953000"/>
              <a:ext cx="1876532" cy="64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This is okay, </a:t>
              </a:r>
              <a:br>
                <a:rPr lang="en-US" altLang="x-none" sz="1800" i="1" dirty="0">
                  <a:latin typeface="Comic Sans MS" charset="0"/>
                </a:rPr>
              </a:br>
              <a:r>
                <a:rPr lang="en-US" altLang="x-none" sz="1800" i="1" dirty="0">
                  <a:latin typeface="Comic Sans MS" charset="0"/>
                </a:rPr>
                <a:t>just inefficient</a:t>
              </a:r>
              <a:endParaRPr lang="en-US" altLang="x-none" sz="1800" dirty="0">
                <a:latin typeface="Comic Sans MS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>
              <a:off x="6553200" y="5310188"/>
              <a:ext cx="228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74">
              <a:extLst>
                <a:ext uri="{FF2B5EF4-FFF2-40B4-BE49-F238E27FC236}">
                  <a16:creationId xmlns:a16="http://schemas.microsoft.com/office/drawing/2014/main" id="{9D2BB1EA-B638-2F4A-A7B4-BB67E29466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3493" y="5049054"/>
              <a:ext cx="559270" cy="666402"/>
              <a:chOff x="3352" y="1243"/>
              <a:chExt cx="1707" cy="2084"/>
            </a:xfrm>
          </p:grpSpPr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44011884-62F6-AC44-BBD4-9C8EEE42D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243"/>
                <a:ext cx="496" cy="481"/>
              </a:xfrm>
              <a:custGeom>
                <a:avLst/>
                <a:gdLst>
                  <a:gd name="T0" fmla="*/ 102 w 496"/>
                  <a:gd name="T1" fmla="*/ 22 h 481"/>
                  <a:gd name="T2" fmla="*/ 157 w 496"/>
                  <a:gd name="T3" fmla="*/ 0 h 481"/>
                  <a:gd name="T4" fmla="*/ 197 w 496"/>
                  <a:gd name="T5" fmla="*/ 16 h 481"/>
                  <a:gd name="T6" fmla="*/ 239 w 496"/>
                  <a:gd name="T7" fmla="*/ 68 h 481"/>
                  <a:gd name="T8" fmla="*/ 266 w 496"/>
                  <a:gd name="T9" fmla="*/ 143 h 481"/>
                  <a:gd name="T10" fmla="*/ 269 w 496"/>
                  <a:gd name="T11" fmla="*/ 196 h 481"/>
                  <a:gd name="T12" fmla="*/ 272 w 496"/>
                  <a:gd name="T13" fmla="*/ 265 h 481"/>
                  <a:gd name="T14" fmla="*/ 450 w 496"/>
                  <a:gd name="T15" fmla="*/ 262 h 481"/>
                  <a:gd name="T16" fmla="*/ 496 w 496"/>
                  <a:gd name="T17" fmla="*/ 272 h 481"/>
                  <a:gd name="T18" fmla="*/ 490 w 496"/>
                  <a:gd name="T19" fmla="*/ 304 h 481"/>
                  <a:gd name="T20" fmla="*/ 395 w 496"/>
                  <a:gd name="T21" fmla="*/ 291 h 481"/>
                  <a:gd name="T22" fmla="*/ 269 w 496"/>
                  <a:gd name="T23" fmla="*/ 311 h 481"/>
                  <a:gd name="T24" fmla="*/ 243 w 496"/>
                  <a:gd name="T25" fmla="*/ 379 h 481"/>
                  <a:gd name="T26" fmla="*/ 207 w 496"/>
                  <a:gd name="T27" fmla="*/ 438 h 481"/>
                  <a:gd name="T28" fmla="*/ 164 w 496"/>
                  <a:gd name="T29" fmla="*/ 461 h 481"/>
                  <a:gd name="T30" fmla="*/ 118 w 496"/>
                  <a:gd name="T31" fmla="*/ 481 h 481"/>
                  <a:gd name="T32" fmla="*/ 85 w 496"/>
                  <a:gd name="T33" fmla="*/ 468 h 481"/>
                  <a:gd name="T34" fmla="*/ 39 w 496"/>
                  <a:gd name="T35" fmla="*/ 415 h 481"/>
                  <a:gd name="T36" fmla="*/ 7 w 496"/>
                  <a:gd name="T37" fmla="*/ 350 h 481"/>
                  <a:gd name="T38" fmla="*/ 0 w 496"/>
                  <a:gd name="T39" fmla="*/ 295 h 481"/>
                  <a:gd name="T40" fmla="*/ 17 w 496"/>
                  <a:gd name="T41" fmla="*/ 182 h 481"/>
                  <a:gd name="T42" fmla="*/ 56 w 496"/>
                  <a:gd name="T43" fmla="*/ 98 h 481"/>
                  <a:gd name="T44" fmla="*/ 85 w 496"/>
                  <a:gd name="T45" fmla="*/ 49 h 481"/>
                  <a:gd name="T46" fmla="*/ 121 w 496"/>
                  <a:gd name="T47" fmla="*/ 19 h 481"/>
                  <a:gd name="T48" fmla="*/ 102 w 496"/>
                  <a:gd name="T49" fmla="*/ 22 h 4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96"/>
                  <a:gd name="T76" fmla="*/ 0 h 481"/>
                  <a:gd name="T77" fmla="*/ 496 w 496"/>
                  <a:gd name="T78" fmla="*/ 481 h 48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96" h="481">
                    <a:moveTo>
                      <a:pt x="102" y="22"/>
                    </a:moveTo>
                    <a:lnTo>
                      <a:pt x="157" y="0"/>
                    </a:lnTo>
                    <a:lnTo>
                      <a:pt x="197" y="16"/>
                    </a:lnTo>
                    <a:lnTo>
                      <a:pt x="239" y="68"/>
                    </a:lnTo>
                    <a:lnTo>
                      <a:pt x="266" y="143"/>
                    </a:lnTo>
                    <a:lnTo>
                      <a:pt x="269" y="196"/>
                    </a:lnTo>
                    <a:lnTo>
                      <a:pt x="272" y="265"/>
                    </a:lnTo>
                    <a:lnTo>
                      <a:pt x="450" y="262"/>
                    </a:lnTo>
                    <a:lnTo>
                      <a:pt x="496" y="272"/>
                    </a:lnTo>
                    <a:lnTo>
                      <a:pt x="490" y="304"/>
                    </a:lnTo>
                    <a:lnTo>
                      <a:pt x="395" y="291"/>
                    </a:lnTo>
                    <a:lnTo>
                      <a:pt x="269" y="311"/>
                    </a:lnTo>
                    <a:lnTo>
                      <a:pt x="243" y="379"/>
                    </a:lnTo>
                    <a:lnTo>
                      <a:pt x="207" y="438"/>
                    </a:lnTo>
                    <a:lnTo>
                      <a:pt x="164" y="461"/>
                    </a:lnTo>
                    <a:lnTo>
                      <a:pt x="118" y="481"/>
                    </a:lnTo>
                    <a:lnTo>
                      <a:pt x="85" y="468"/>
                    </a:lnTo>
                    <a:lnTo>
                      <a:pt x="39" y="415"/>
                    </a:lnTo>
                    <a:lnTo>
                      <a:pt x="7" y="350"/>
                    </a:lnTo>
                    <a:lnTo>
                      <a:pt x="0" y="295"/>
                    </a:lnTo>
                    <a:lnTo>
                      <a:pt x="17" y="182"/>
                    </a:lnTo>
                    <a:lnTo>
                      <a:pt x="56" y="98"/>
                    </a:lnTo>
                    <a:lnTo>
                      <a:pt x="85" y="49"/>
                    </a:lnTo>
                    <a:lnTo>
                      <a:pt x="121" y="19"/>
                    </a:lnTo>
                    <a:lnTo>
                      <a:pt x="10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38C6179E-69F9-AB46-B793-1A8AD91B8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1704"/>
                <a:ext cx="1015" cy="179"/>
              </a:xfrm>
              <a:custGeom>
                <a:avLst/>
                <a:gdLst>
                  <a:gd name="T0" fmla="*/ 0 w 1015"/>
                  <a:gd name="T1" fmla="*/ 114 h 179"/>
                  <a:gd name="T2" fmla="*/ 85 w 1015"/>
                  <a:gd name="T3" fmla="*/ 85 h 179"/>
                  <a:gd name="T4" fmla="*/ 267 w 1015"/>
                  <a:gd name="T5" fmla="*/ 72 h 179"/>
                  <a:gd name="T6" fmla="*/ 417 w 1015"/>
                  <a:gd name="T7" fmla="*/ 59 h 179"/>
                  <a:gd name="T8" fmla="*/ 585 w 1015"/>
                  <a:gd name="T9" fmla="*/ 33 h 179"/>
                  <a:gd name="T10" fmla="*/ 709 w 1015"/>
                  <a:gd name="T11" fmla="*/ 29 h 179"/>
                  <a:gd name="T12" fmla="*/ 874 w 1015"/>
                  <a:gd name="T13" fmla="*/ 10 h 179"/>
                  <a:gd name="T14" fmla="*/ 1012 w 1015"/>
                  <a:gd name="T15" fmla="*/ 0 h 179"/>
                  <a:gd name="T16" fmla="*/ 1015 w 1015"/>
                  <a:gd name="T17" fmla="*/ 20 h 179"/>
                  <a:gd name="T18" fmla="*/ 982 w 1015"/>
                  <a:gd name="T19" fmla="*/ 46 h 179"/>
                  <a:gd name="T20" fmla="*/ 858 w 1015"/>
                  <a:gd name="T21" fmla="*/ 46 h 179"/>
                  <a:gd name="T22" fmla="*/ 868 w 1015"/>
                  <a:gd name="T23" fmla="*/ 78 h 179"/>
                  <a:gd name="T24" fmla="*/ 851 w 1015"/>
                  <a:gd name="T25" fmla="*/ 117 h 179"/>
                  <a:gd name="T26" fmla="*/ 818 w 1015"/>
                  <a:gd name="T27" fmla="*/ 143 h 179"/>
                  <a:gd name="T28" fmla="*/ 766 w 1015"/>
                  <a:gd name="T29" fmla="*/ 143 h 179"/>
                  <a:gd name="T30" fmla="*/ 722 w 1015"/>
                  <a:gd name="T31" fmla="*/ 130 h 179"/>
                  <a:gd name="T32" fmla="*/ 706 w 1015"/>
                  <a:gd name="T33" fmla="*/ 88 h 179"/>
                  <a:gd name="T34" fmla="*/ 706 w 1015"/>
                  <a:gd name="T35" fmla="*/ 62 h 179"/>
                  <a:gd name="T36" fmla="*/ 588 w 1015"/>
                  <a:gd name="T37" fmla="*/ 65 h 179"/>
                  <a:gd name="T38" fmla="*/ 539 w 1015"/>
                  <a:gd name="T39" fmla="*/ 78 h 179"/>
                  <a:gd name="T40" fmla="*/ 440 w 1015"/>
                  <a:gd name="T41" fmla="*/ 104 h 179"/>
                  <a:gd name="T42" fmla="*/ 299 w 1015"/>
                  <a:gd name="T43" fmla="*/ 121 h 179"/>
                  <a:gd name="T44" fmla="*/ 181 w 1015"/>
                  <a:gd name="T45" fmla="*/ 124 h 179"/>
                  <a:gd name="T46" fmla="*/ 102 w 1015"/>
                  <a:gd name="T47" fmla="*/ 140 h 179"/>
                  <a:gd name="T48" fmla="*/ 30 w 1015"/>
                  <a:gd name="T49" fmla="*/ 179 h 179"/>
                  <a:gd name="T50" fmla="*/ 0 w 1015"/>
                  <a:gd name="T51" fmla="*/ 140 h 179"/>
                  <a:gd name="T52" fmla="*/ 20 w 1015"/>
                  <a:gd name="T53" fmla="*/ 104 h 179"/>
                  <a:gd name="T54" fmla="*/ 36 w 1015"/>
                  <a:gd name="T55" fmla="*/ 95 h 179"/>
                  <a:gd name="T56" fmla="*/ 0 w 1015"/>
                  <a:gd name="T57" fmla="*/ 114 h 1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15"/>
                  <a:gd name="T88" fmla="*/ 0 h 179"/>
                  <a:gd name="T89" fmla="*/ 1015 w 1015"/>
                  <a:gd name="T90" fmla="*/ 179 h 1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15" h="179">
                    <a:moveTo>
                      <a:pt x="0" y="114"/>
                    </a:moveTo>
                    <a:lnTo>
                      <a:pt x="85" y="85"/>
                    </a:lnTo>
                    <a:lnTo>
                      <a:pt x="267" y="72"/>
                    </a:lnTo>
                    <a:lnTo>
                      <a:pt x="417" y="59"/>
                    </a:lnTo>
                    <a:lnTo>
                      <a:pt x="585" y="33"/>
                    </a:lnTo>
                    <a:lnTo>
                      <a:pt x="709" y="29"/>
                    </a:lnTo>
                    <a:lnTo>
                      <a:pt x="874" y="10"/>
                    </a:lnTo>
                    <a:lnTo>
                      <a:pt x="1012" y="0"/>
                    </a:lnTo>
                    <a:lnTo>
                      <a:pt x="1015" y="20"/>
                    </a:lnTo>
                    <a:lnTo>
                      <a:pt x="982" y="46"/>
                    </a:lnTo>
                    <a:lnTo>
                      <a:pt x="858" y="46"/>
                    </a:lnTo>
                    <a:lnTo>
                      <a:pt x="868" y="78"/>
                    </a:lnTo>
                    <a:lnTo>
                      <a:pt x="851" y="117"/>
                    </a:lnTo>
                    <a:lnTo>
                      <a:pt x="818" y="143"/>
                    </a:lnTo>
                    <a:lnTo>
                      <a:pt x="766" y="143"/>
                    </a:lnTo>
                    <a:lnTo>
                      <a:pt x="722" y="130"/>
                    </a:lnTo>
                    <a:lnTo>
                      <a:pt x="706" y="88"/>
                    </a:lnTo>
                    <a:lnTo>
                      <a:pt x="706" y="62"/>
                    </a:lnTo>
                    <a:lnTo>
                      <a:pt x="588" y="65"/>
                    </a:lnTo>
                    <a:lnTo>
                      <a:pt x="539" y="78"/>
                    </a:lnTo>
                    <a:lnTo>
                      <a:pt x="440" y="104"/>
                    </a:lnTo>
                    <a:lnTo>
                      <a:pt x="299" y="121"/>
                    </a:lnTo>
                    <a:lnTo>
                      <a:pt x="181" y="124"/>
                    </a:lnTo>
                    <a:lnTo>
                      <a:pt x="102" y="140"/>
                    </a:lnTo>
                    <a:lnTo>
                      <a:pt x="30" y="179"/>
                    </a:lnTo>
                    <a:lnTo>
                      <a:pt x="0" y="140"/>
                    </a:lnTo>
                    <a:lnTo>
                      <a:pt x="20" y="104"/>
                    </a:lnTo>
                    <a:lnTo>
                      <a:pt x="36" y="95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17EB4EF2-A0E9-E841-9429-EFD9942F7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1745"/>
                <a:ext cx="396" cy="825"/>
              </a:xfrm>
              <a:custGeom>
                <a:avLst/>
                <a:gdLst>
                  <a:gd name="T0" fmla="*/ 176 w 396"/>
                  <a:gd name="T1" fmla="*/ 0 h 825"/>
                  <a:gd name="T2" fmla="*/ 225 w 396"/>
                  <a:gd name="T3" fmla="*/ 9 h 825"/>
                  <a:gd name="T4" fmla="*/ 284 w 396"/>
                  <a:gd name="T5" fmla="*/ 9 h 825"/>
                  <a:gd name="T6" fmla="*/ 363 w 396"/>
                  <a:gd name="T7" fmla="*/ 48 h 825"/>
                  <a:gd name="T8" fmla="*/ 392 w 396"/>
                  <a:gd name="T9" fmla="*/ 127 h 825"/>
                  <a:gd name="T10" fmla="*/ 396 w 396"/>
                  <a:gd name="T11" fmla="*/ 235 h 825"/>
                  <a:gd name="T12" fmla="*/ 366 w 396"/>
                  <a:gd name="T13" fmla="*/ 356 h 825"/>
                  <a:gd name="T14" fmla="*/ 314 w 396"/>
                  <a:gd name="T15" fmla="*/ 471 h 825"/>
                  <a:gd name="T16" fmla="*/ 275 w 396"/>
                  <a:gd name="T17" fmla="*/ 569 h 825"/>
                  <a:gd name="T18" fmla="*/ 235 w 396"/>
                  <a:gd name="T19" fmla="*/ 706 h 825"/>
                  <a:gd name="T20" fmla="*/ 189 w 396"/>
                  <a:gd name="T21" fmla="*/ 788 h 825"/>
                  <a:gd name="T22" fmla="*/ 131 w 396"/>
                  <a:gd name="T23" fmla="*/ 825 h 825"/>
                  <a:gd name="T24" fmla="*/ 81 w 396"/>
                  <a:gd name="T25" fmla="*/ 825 h 825"/>
                  <a:gd name="T26" fmla="*/ 23 w 396"/>
                  <a:gd name="T27" fmla="*/ 788 h 825"/>
                  <a:gd name="T28" fmla="*/ 0 w 396"/>
                  <a:gd name="T29" fmla="*/ 735 h 825"/>
                  <a:gd name="T30" fmla="*/ 0 w 396"/>
                  <a:gd name="T31" fmla="*/ 650 h 825"/>
                  <a:gd name="T32" fmla="*/ 32 w 396"/>
                  <a:gd name="T33" fmla="*/ 539 h 825"/>
                  <a:gd name="T34" fmla="*/ 59 w 396"/>
                  <a:gd name="T35" fmla="*/ 386 h 825"/>
                  <a:gd name="T36" fmla="*/ 68 w 396"/>
                  <a:gd name="T37" fmla="*/ 195 h 825"/>
                  <a:gd name="T38" fmla="*/ 52 w 396"/>
                  <a:gd name="T39" fmla="*/ 52 h 825"/>
                  <a:gd name="T40" fmla="*/ 101 w 396"/>
                  <a:gd name="T41" fmla="*/ 3 h 825"/>
                  <a:gd name="T42" fmla="*/ 176 w 396"/>
                  <a:gd name="T43" fmla="*/ 0 h 8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6"/>
                  <a:gd name="T67" fmla="*/ 0 h 825"/>
                  <a:gd name="T68" fmla="*/ 396 w 396"/>
                  <a:gd name="T69" fmla="*/ 825 h 8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6" h="825">
                    <a:moveTo>
                      <a:pt x="176" y="0"/>
                    </a:moveTo>
                    <a:lnTo>
                      <a:pt x="225" y="9"/>
                    </a:lnTo>
                    <a:lnTo>
                      <a:pt x="284" y="9"/>
                    </a:lnTo>
                    <a:lnTo>
                      <a:pt x="363" y="48"/>
                    </a:lnTo>
                    <a:lnTo>
                      <a:pt x="392" y="127"/>
                    </a:lnTo>
                    <a:lnTo>
                      <a:pt x="396" y="235"/>
                    </a:lnTo>
                    <a:lnTo>
                      <a:pt x="366" y="356"/>
                    </a:lnTo>
                    <a:lnTo>
                      <a:pt x="314" y="471"/>
                    </a:lnTo>
                    <a:lnTo>
                      <a:pt x="275" y="569"/>
                    </a:lnTo>
                    <a:lnTo>
                      <a:pt x="235" y="706"/>
                    </a:lnTo>
                    <a:lnTo>
                      <a:pt x="189" y="788"/>
                    </a:lnTo>
                    <a:lnTo>
                      <a:pt x="131" y="825"/>
                    </a:lnTo>
                    <a:lnTo>
                      <a:pt x="81" y="825"/>
                    </a:lnTo>
                    <a:lnTo>
                      <a:pt x="23" y="788"/>
                    </a:lnTo>
                    <a:lnTo>
                      <a:pt x="0" y="735"/>
                    </a:lnTo>
                    <a:lnTo>
                      <a:pt x="0" y="650"/>
                    </a:lnTo>
                    <a:lnTo>
                      <a:pt x="32" y="539"/>
                    </a:lnTo>
                    <a:lnTo>
                      <a:pt x="59" y="386"/>
                    </a:lnTo>
                    <a:lnTo>
                      <a:pt x="68" y="195"/>
                    </a:lnTo>
                    <a:lnTo>
                      <a:pt x="52" y="52"/>
                    </a:lnTo>
                    <a:lnTo>
                      <a:pt x="101" y="3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32A138AB-9590-614D-956E-23817B188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1779"/>
                <a:ext cx="453" cy="737"/>
              </a:xfrm>
              <a:custGeom>
                <a:avLst/>
                <a:gdLst>
                  <a:gd name="T0" fmla="*/ 345 w 453"/>
                  <a:gd name="T1" fmla="*/ 29 h 737"/>
                  <a:gd name="T2" fmla="*/ 394 w 453"/>
                  <a:gd name="T3" fmla="*/ 0 h 737"/>
                  <a:gd name="T4" fmla="*/ 430 w 453"/>
                  <a:gd name="T5" fmla="*/ 0 h 737"/>
                  <a:gd name="T6" fmla="*/ 453 w 453"/>
                  <a:gd name="T7" fmla="*/ 23 h 737"/>
                  <a:gd name="T8" fmla="*/ 440 w 453"/>
                  <a:gd name="T9" fmla="*/ 68 h 737"/>
                  <a:gd name="T10" fmla="*/ 410 w 453"/>
                  <a:gd name="T11" fmla="*/ 98 h 737"/>
                  <a:gd name="T12" fmla="*/ 355 w 453"/>
                  <a:gd name="T13" fmla="*/ 127 h 737"/>
                  <a:gd name="T14" fmla="*/ 246 w 453"/>
                  <a:gd name="T15" fmla="*/ 170 h 737"/>
                  <a:gd name="T16" fmla="*/ 108 w 453"/>
                  <a:gd name="T17" fmla="*/ 246 h 737"/>
                  <a:gd name="T18" fmla="*/ 56 w 453"/>
                  <a:gd name="T19" fmla="*/ 249 h 737"/>
                  <a:gd name="T20" fmla="*/ 85 w 453"/>
                  <a:gd name="T21" fmla="*/ 318 h 737"/>
                  <a:gd name="T22" fmla="*/ 144 w 453"/>
                  <a:gd name="T23" fmla="*/ 393 h 737"/>
                  <a:gd name="T24" fmla="*/ 193 w 453"/>
                  <a:gd name="T25" fmla="*/ 485 h 737"/>
                  <a:gd name="T26" fmla="*/ 213 w 453"/>
                  <a:gd name="T27" fmla="*/ 580 h 737"/>
                  <a:gd name="T28" fmla="*/ 203 w 453"/>
                  <a:gd name="T29" fmla="*/ 609 h 737"/>
                  <a:gd name="T30" fmla="*/ 174 w 453"/>
                  <a:gd name="T31" fmla="*/ 629 h 737"/>
                  <a:gd name="T32" fmla="*/ 134 w 453"/>
                  <a:gd name="T33" fmla="*/ 642 h 737"/>
                  <a:gd name="T34" fmla="*/ 95 w 453"/>
                  <a:gd name="T35" fmla="*/ 671 h 737"/>
                  <a:gd name="T36" fmla="*/ 79 w 453"/>
                  <a:gd name="T37" fmla="*/ 701 h 737"/>
                  <a:gd name="T38" fmla="*/ 69 w 453"/>
                  <a:gd name="T39" fmla="*/ 737 h 737"/>
                  <a:gd name="T40" fmla="*/ 39 w 453"/>
                  <a:gd name="T41" fmla="*/ 737 h 737"/>
                  <a:gd name="T42" fmla="*/ 29 w 453"/>
                  <a:gd name="T43" fmla="*/ 710 h 737"/>
                  <a:gd name="T44" fmla="*/ 49 w 453"/>
                  <a:gd name="T45" fmla="*/ 668 h 737"/>
                  <a:gd name="T46" fmla="*/ 105 w 453"/>
                  <a:gd name="T47" fmla="*/ 639 h 737"/>
                  <a:gd name="T48" fmla="*/ 138 w 453"/>
                  <a:gd name="T49" fmla="*/ 609 h 737"/>
                  <a:gd name="T50" fmla="*/ 167 w 453"/>
                  <a:gd name="T51" fmla="*/ 593 h 737"/>
                  <a:gd name="T52" fmla="*/ 177 w 453"/>
                  <a:gd name="T53" fmla="*/ 563 h 737"/>
                  <a:gd name="T54" fmla="*/ 164 w 453"/>
                  <a:gd name="T55" fmla="*/ 485 h 737"/>
                  <a:gd name="T56" fmla="*/ 118 w 453"/>
                  <a:gd name="T57" fmla="*/ 426 h 737"/>
                  <a:gd name="T58" fmla="*/ 79 w 453"/>
                  <a:gd name="T59" fmla="*/ 374 h 737"/>
                  <a:gd name="T60" fmla="*/ 29 w 453"/>
                  <a:gd name="T61" fmla="*/ 315 h 737"/>
                  <a:gd name="T62" fmla="*/ 0 w 453"/>
                  <a:gd name="T63" fmla="*/ 259 h 737"/>
                  <a:gd name="T64" fmla="*/ 0 w 453"/>
                  <a:gd name="T65" fmla="*/ 225 h 737"/>
                  <a:gd name="T66" fmla="*/ 26 w 453"/>
                  <a:gd name="T67" fmla="*/ 209 h 737"/>
                  <a:gd name="T68" fmla="*/ 128 w 453"/>
                  <a:gd name="T69" fmla="*/ 150 h 737"/>
                  <a:gd name="T70" fmla="*/ 226 w 453"/>
                  <a:gd name="T71" fmla="*/ 98 h 737"/>
                  <a:gd name="T72" fmla="*/ 325 w 453"/>
                  <a:gd name="T73" fmla="*/ 49 h 737"/>
                  <a:gd name="T74" fmla="*/ 345 w 453"/>
                  <a:gd name="T75" fmla="*/ 29 h 73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3"/>
                  <a:gd name="T115" fmla="*/ 0 h 737"/>
                  <a:gd name="T116" fmla="*/ 453 w 453"/>
                  <a:gd name="T117" fmla="*/ 737 h 73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3" h="737">
                    <a:moveTo>
                      <a:pt x="345" y="29"/>
                    </a:moveTo>
                    <a:lnTo>
                      <a:pt x="394" y="0"/>
                    </a:lnTo>
                    <a:lnTo>
                      <a:pt x="430" y="0"/>
                    </a:lnTo>
                    <a:lnTo>
                      <a:pt x="453" y="23"/>
                    </a:lnTo>
                    <a:lnTo>
                      <a:pt x="440" y="68"/>
                    </a:lnTo>
                    <a:lnTo>
                      <a:pt x="410" y="98"/>
                    </a:lnTo>
                    <a:lnTo>
                      <a:pt x="355" y="127"/>
                    </a:lnTo>
                    <a:lnTo>
                      <a:pt x="246" y="170"/>
                    </a:lnTo>
                    <a:lnTo>
                      <a:pt x="108" y="246"/>
                    </a:lnTo>
                    <a:lnTo>
                      <a:pt x="56" y="249"/>
                    </a:lnTo>
                    <a:lnTo>
                      <a:pt x="85" y="318"/>
                    </a:lnTo>
                    <a:lnTo>
                      <a:pt x="144" y="393"/>
                    </a:lnTo>
                    <a:lnTo>
                      <a:pt x="193" y="485"/>
                    </a:lnTo>
                    <a:lnTo>
                      <a:pt x="213" y="580"/>
                    </a:lnTo>
                    <a:lnTo>
                      <a:pt x="203" y="609"/>
                    </a:lnTo>
                    <a:lnTo>
                      <a:pt x="174" y="629"/>
                    </a:lnTo>
                    <a:lnTo>
                      <a:pt x="134" y="642"/>
                    </a:lnTo>
                    <a:lnTo>
                      <a:pt x="95" y="671"/>
                    </a:lnTo>
                    <a:lnTo>
                      <a:pt x="79" y="701"/>
                    </a:lnTo>
                    <a:lnTo>
                      <a:pt x="69" y="737"/>
                    </a:lnTo>
                    <a:lnTo>
                      <a:pt x="39" y="737"/>
                    </a:lnTo>
                    <a:lnTo>
                      <a:pt x="29" y="710"/>
                    </a:lnTo>
                    <a:lnTo>
                      <a:pt x="49" y="668"/>
                    </a:lnTo>
                    <a:lnTo>
                      <a:pt x="105" y="639"/>
                    </a:lnTo>
                    <a:lnTo>
                      <a:pt x="138" y="609"/>
                    </a:lnTo>
                    <a:lnTo>
                      <a:pt x="167" y="593"/>
                    </a:lnTo>
                    <a:lnTo>
                      <a:pt x="177" y="563"/>
                    </a:lnTo>
                    <a:lnTo>
                      <a:pt x="164" y="485"/>
                    </a:lnTo>
                    <a:lnTo>
                      <a:pt x="118" y="426"/>
                    </a:lnTo>
                    <a:lnTo>
                      <a:pt x="79" y="374"/>
                    </a:lnTo>
                    <a:lnTo>
                      <a:pt x="29" y="315"/>
                    </a:lnTo>
                    <a:lnTo>
                      <a:pt x="0" y="259"/>
                    </a:lnTo>
                    <a:lnTo>
                      <a:pt x="0" y="225"/>
                    </a:lnTo>
                    <a:lnTo>
                      <a:pt x="26" y="209"/>
                    </a:lnTo>
                    <a:lnTo>
                      <a:pt x="128" y="150"/>
                    </a:lnTo>
                    <a:lnTo>
                      <a:pt x="226" y="98"/>
                    </a:lnTo>
                    <a:lnTo>
                      <a:pt x="325" y="49"/>
                    </a:lnTo>
                    <a:lnTo>
                      <a:pt x="3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7C43F083-32EA-304E-AD6F-EA909802D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500"/>
                <a:ext cx="301" cy="799"/>
              </a:xfrm>
              <a:custGeom>
                <a:avLst/>
                <a:gdLst>
                  <a:gd name="T0" fmla="*/ 56 w 301"/>
                  <a:gd name="T1" fmla="*/ 93 h 799"/>
                  <a:gd name="T2" fmla="*/ 17 w 301"/>
                  <a:gd name="T3" fmla="*/ 40 h 799"/>
                  <a:gd name="T4" fmla="*/ 30 w 301"/>
                  <a:gd name="T5" fmla="*/ 0 h 799"/>
                  <a:gd name="T6" fmla="*/ 69 w 301"/>
                  <a:gd name="T7" fmla="*/ 0 h 799"/>
                  <a:gd name="T8" fmla="*/ 115 w 301"/>
                  <a:gd name="T9" fmla="*/ 43 h 799"/>
                  <a:gd name="T10" fmla="*/ 174 w 301"/>
                  <a:gd name="T11" fmla="*/ 132 h 799"/>
                  <a:gd name="T12" fmla="*/ 207 w 301"/>
                  <a:gd name="T13" fmla="*/ 217 h 799"/>
                  <a:gd name="T14" fmla="*/ 236 w 301"/>
                  <a:gd name="T15" fmla="*/ 299 h 799"/>
                  <a:gd name="T16" fmla="*/ 246 w 301"/>
                  <a:gd name="T17" fmla="*/ 374 h 799"/>
                  <a:gd name="T18" fmla="*/ 243 w 301"/>
                  <a:gd name="T19" fmla="*/ 413 h 799"/>
                  <a:gd name="T20" fmla="*/ 213 w 301"/>
                  <a:gd name="T21" fmla="*/ 462 h 799"/>
                  <a:gd name="T22" fmla="*/ 164 w 301"/>
                  <a:gd name="T23" fmla="*/ 594 h 799"/>
                  <a:gd name="T24" fmla="*/ 108 w 301"/>
                  <a:gd name="T25" fmla="*/ 669 h 799"/>
                  <a:gd name="T26" fmla="*/ 95 w 301"/>
                  <a:gd name="T27" fmla="*/ 702 h 799"/>
                  <a:gd name="T28" fmla="*/ 148 w 301"/>
                  <a:gd name="T29" fmla="*/ 708 h 799"/>
                  <a:gd name="T30" fmla="*/ 216 w 301"/>
                  <a:gd name="T31" fmla="*/ 708 h 799"/>
                  <a:gd name="T32" fmla="*/ 301 w 301"/>
                  <a:gd name="T33" fmla="*/ 737 h 799"/>
                  <a:gd name="T34" fmla="*/ 295 w 301"/>
                  <a:gd name="T35" fmla="*/ 760 h 799"/>
                  <a:gd name="T36" fmla="*/ 282 w 301"/>
                  <a:gd name="T37" fmla="*/ 786 h 799"/>
                  <a:gd name="T38" fmla="*/ 256 w 301"/>
                  <a:gd name="T39" fmla="*/ 799 h 799"/>
                  <a:gd name="T40" fmla="*/ 203 w 301"/>
                  <a:gd name="T41" fmla="*/ 780 h 799"/>
                  <a:gd name="T42" fmla="*/ 148 w 301"/>
                  <a:gd name="T43" fmla="*/ 751 h 799"/>
                  <a:gd name="T44" fmla="*/ 69 w 301"/>
                  <a:gd name="T45" fmla="*/ 747 h 799"/>
                  <a:gd name="T46" fmla="*/ 20 w 301"/>
                  <a:gd name="T47" fmla="*/ 757 h 799"/>
                  <a:gd name="T48" fmla="*/ 0 w 301"/>
                  <a:gd name="T49" fmla="*/ 741 h 799"/>
                  <a:gd name="T50" fmla="*/ 0 w 301"/>
                  <a:gd name="T51" fmla="*/ 718 h 799"/>
                  <a:gd name="T52" fmla="*/ 27 w 301"/>
                  <a:gd name="T53" fmla="*/ 692 h 799"/>
                  <a:gd name="T54" fmla="*/ 69 w 301"/>
                  <a:gd name="T55" fmla="*/ 649 h 799"/>
                  <a:gd name="T56" fmla="*/ 144 w 301"/>
                  <a:gd name="T57" fmla="*/ 540 h 799"/>
                  <a:gd name="T58" fmla="*/ 177 w 301"/>
                  <a:gd name="T59" fmla="*/ 446 h 799"/>
                  <a:gd name="T60" fmla="*/ 187 w 301"/>
                  <a:gd name="T61" fmla="*/ 354 h 799"/>
                  <a:gd name="T62" fmla="*/ 184 w 301"/>
                  <a:gd name="T63" fmla="*/ 305 h 799"/>
                  <a:gd name="T64" fmla="*/ 158 w 301"/>
                  <a:gd name="T65" fmla="*/ 217 h 799"/>
                  <a:gd name="T66" fmla="*/ 89 w 301"/>
                  <a:gd name="T67" fmla="*/ 122 h 799"/>
                  <a:gd name="T68" fmla="*/ 40 w 301"/>
                  <a:gd name="T69" fmla="*/ 73 h 799"/>
                  <a:gd name="T70" fmla="*/ 56 w 301"/>
                  <a:gd name="T71" fmla="*/ 93 h 7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1"/>
                  <a:gd name="T109" fmla="*/ 0 h 799"/>
                  <a:gd name="T110" fmla="*/ 301 w 301"/>
                  <a:gd name="T111" fmla="*/ 799 h 7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1" h="799">
                    <a:moveTo>
                      <a:pt x="56" y="93"/>
                    </a:moveTo>
                    <a:lnTo>
                      <a:pt x="17" y="40"/>
                    </a:lnTo>
                    <a:lnTo>
                      <a:pt x="30" y="0"/>
                    </a:lnTo>
                    <a:lnTo>
                      <a:pt x="69" y="0"/>
                    </a:lnTo>
                    <a:lnTo>
                      <a:pt x="115" y="43"/>
                    </a:lnTo>
                    <a:lnTo>
                      <a:pt x="174" y="132"/>
                    </a:lnTo>
                    <a:lnTo>
                      <a:pt x="207" y="217"/>
                    </a:lnTo>
                    <a:lnTo>
                      <a:pt x="236" y="299"/>
                    </a:lnTo>
                    <a:lnTo>
                      <a:pt x="246" y="374"/>
                    </a:lnTo>
                    <a:lnTo>
                      <a:pt x="243" y="413"/>
                    </a:lnTo>
                    <a:lnTo>
                      <a:pt x="213" y="462"/>
                    </a:lnTo>
                    <a:lnTo>
                      <a:pt x="164" y="594"/>
                    </a:lnTo>
                    <a:lnTo>
                      <a:pt x="108" y="669"/>
                    </a:lnTo>
                    <a:lnTo>
                      <a:pt x="95" y="702"/>
                    </a:lnTo>
                    <a:lnTo>
                      <a:pt x="148" y="708"/>
                    </a:lnTo>
                    <a:lnTo>
                      <a:pt x="216" y="708"/>
                    </a:lnTo>
                    <a:lnTo>
                      <a:pt x="301" y="737"/>
                    </a:lnTo>
                    <a:lnTo>
                      <a:pt x="295" y="760"/>
                    </a:lnTo>
                    <a:lnTo>
                      <a:pt x="282" y="786"/>
                    </a:lnTo>
                    <a:lnTo>
                      <a:pt x="256" y="799"/>
                    </a:lnTo>
                    <a:lnTo>
                      <a:pt x="203" y="780"/>
                    </a:lnTo>
                    <a:lnTo>
                      <a:pt x="148" y="751"/>
                    </a:lnTo>
                    <a:lnTo>
                      <a:pt x="69" y="747"/>
                    </a:lnTo>
                    <a:lnTo>
                      <a:pt x="20" y="757"/>
                    </a:lnTo>
                    <a:lnTo>
                      <a:pt x="0" y="741"/>
                    </a:lnTo>
                    <a:lnTo>
                      <a:pt x="0" y="718"/>
                    </a:lnTo>
                    <a:lnTo>
                      <a:pt x="27" y="692"/>
                    </a:lnTo>
                    <a:lnTo>
                      <a:pt x="69" y="649"/>
                    </a:lnTo>
                    <a:lnTo>
                      <a:pt x="144" y="540"/>
                    </a:lnTo>
                    <a:lnTo>
                      <a:pt x="177" y="446"/>
                    </a:lnTo>
                    <a:lnTo>
                      <a:pt x="187" y="354"/>
                    </a:lnTo>
                    <a:lnTo>
                      <a:pt x="184" y="305"/>
                    </a:lnTo>
                    <a:lnTo>
                      <a:pt x="158" y="217"/>
                    </a:lnTo>
                    <a:lnTo>
                      <a:pt x="89" y="122"/>
                    </a:lnTo>
                    <a:lnTo>
                      <a:pt x="40" y="73"/>
                    </a:lnTo>
                    <a:lnTo>
                      <a:pt x="56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2D1FB0E6-307D-094F-8878-E9A5445D0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" y="2446"/>
                <a:ext cx="443" cy="881"/>
              </a:xfrm>
              <a:custGeom>
                <a:avLst/>
                <a:gdLst>
                  <a:gd name="T0" fmla="*/ 258 w 443"/>
                  <a:gd name="T1" fmla="*/ 155 h 881"/>
                  <a:gd name="T2" fmla="*/ 325 w 443"/>
                  <a:gd name="T3" fmla="*/ 69 h 881"/>
                  <a:gd name="T4" fmla="*/ 384 w 443"/>
                  <a:gd name="T5" fmla="*/ 0 h 881"/>
                  <a:gd name="T6" fmla="*/ 423 w 443"/>
                  <a:gd name="T7" fmla="*/ 7 h 881"/>
                  <a:gd name="T8" fmla="*/ 443 w 443"/>
                  <a:gd name="T9" fmla="*/ 36 h 881"/>
                  <a:gd name="T10" fmla="*/ 443 w 443"/>
                  <a:gd name="T11" fmla="*/ 88 h 881"/>
                  <a:gd name="T12" fmla="*/ 407 w 443"/>
                  <a:gd name="T13" fmla="*/ 119 h 881"/>
                  <a:gd name="T14" fmla="*/ 344 w 443"/>
                  <a:gd name="T15" fmla="*/ 158 h 881"/>
                  <a:gd name="T16" fmla="*/ 295 w 443"/>
                  <a:gd name="T17" fmla="*/ 207 h 881"/>
                  <a:gd name="T18" fmla="*/ 239 w 443"/>
                  <a:gd name="T19" fmla="*/ 272 h 881"/>
                  <a:gd name="T20" fmla="*/ 216 w 443"/>
                  <a:gd name="T21" fmla="*/ 321 h 881"/>
                  <a:gd name="T22" fmla="*/ 190 w 443"/>
                  <a:gd name="T23" fmla="*/ 380 h 881"/>
                  <a:gd name="T24" fmla="*/ 176 w 443"/>
                  <a:gd name="T25" fmla="*/ 459 h 881"/>
                  <a:gd name="T26" fmla="*/ 176 w 443"/>
                  <a:gd name="T27" fmla="*/ 530 h 881"/>
                  <a:gd name="T28" fmla="*/ 190 w 443"/>
                  <a:gd name="T29" fmla="*/ 619 h 881"/>
                  <a:gd name="T30" fmla="*/ 226 w 443"/>
                  <a:gd name="T31" fmla="*/ 705 h 881"/>
                  <a:gd name="T32" fmla="*/ 255 w 443"/>
                  <a:gd name="T33" fmla="*/ 754 h 881"/>
                  <a:gd name="T34" fmla="*/ 275 w 443"/>
                  <a:gd name="T35" fmla="*/ 786 h 881"/>
                  <a:gd name="T36" fmla="*/ 275 w 443"/>
                  <a:gd name="T37" fmla="*/ 813 h 881"/>
                  <a:gd name="T38" fmla="*/ 255 w 443"/>
                  <a:gd name="T39" fmla="*/ 822 h 881"/>
                  <a:gd name="T40" fmla="*/ 209 w 443"/>
                  <a:gd name="T41" fmla="*/ 822 h 881"/>
                  <a:gd name="T42" fmla="*/ 137 w 443"/>
                  <a:gd name="T43" fmla="*/ 835 h 881"/>
                  <a:gd name="T44" fmla="*/ 81 w 443"/>
                  <a:gd name="T45" fmla="*/ 855 h 881"/>
                  <a:gd name="T46" fmla="*/ 49 w 443"/>
                  <a:gd name="T47" fmla="*/ 881 h 881"/>
                  <a:gd name="T48" fmla="*/ 19 w 443"/>
                  <a:gd name="T49" fmla="*/ 871 h 881"/>
                  <a:gd name="T50" fmla="*/ 0 w 443"/>
                  <a:gd name="T51" fmla="*/ 835 h 881"/>
                  <a:gd name="T52" fmla="*/ 3 w 443"/>
                  <a:gd name="T53" fmla="*/ 806 h 881"/>
                  <a:gd name="T54" fmla="*/ 59 w 443"/>
                  <a:gd name="T55" fmla="*/ 783 h 881"/>
                  <a:gd name="T56" fmla="*/ 147 w 443"/>
                  <a:gd name="T57" fmla="*/ 777 h 881"/>
                  <a:gd name="T58" fmla="*/ 229 w 443"/>
                  <a:gd name="T59" fmla="*/ 777 h 881"/>
                  <a:gd name="T60" fmla="*/ 196 w 443"/>
                  <a:gd name="T61" fmla="*/ 737 h 881"/>
                  <a:gd name="T62" fmla="*/ 180 w 443"/>
                  <a:gd name="T63" fmla="*/ 688 h 881"/>
                  <a:gd name="T64" fmla="*/ 157 w 443"/>
                  <a:gd name="T65" fmla="*/ 619 h 881"/>
                  <a:gd name="T66" fmla="*/ 131 w 443"/>
                  <a:gd name="T67" fmla="*/ 547 h 881"/>
                  <a:gd name="T68" fmla="*/ 131 w 443"/>
                  <a:gd name="T69" fmla="*/ 462 h 881"/>
                  <a:gd name="T70" fmla="*/ 137 w 443"/>
                  <a:gd name="T71" fmla="*/ 380 h 881"/>
                  <a:gd name="T72" fmla="*/ 167 w 443"/>
                  <a:gd name="T73" fmla="*/ 305 h 881"/>
                  <a:gd name="T74" fmla="*/ 219 w 443"/>
                  <a:gd name="T75" fmla="*/ 207 h 881"/>
                  <a:gd name="T76" fmla="*/ 258 w 443"/>
                  <a:gd name="T77" fmla="*/ 155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43"/>
                  <a:gd name="T118" fmla="*/ 0 h 881"/>
                  <a:gd name="T119" fmla="*/ 443 w 443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43" h="881">
                    <a:moveTo>
                      <a:pt x="258" y="155"/>
                    </a:moveTo>
                    <a:lnTo>
                      <a:pt x="325" y="69"/>
                    </a:lnTo>
                    <a:lnTo>
                      <a:pt x="384" y="0"/>
                    </a:lnTo>
                    <a:lnTo>
                      <a:pt x="423" y="7"/>
                    </a:lnTo>
                    <a:lnTo>
                      <a:pt x="443" y="36"/>
                    </a:lnTo>
                    <a:lnTo>
                      <a:pt x="443" y="88"/>
                    </a:lnTo>
                    <a:lnTo>
                      <a:pt x="407" y="119"/>
                    </a:lnTo>
                    <a:lnTo>
                      <a:pt x="344" y="158"/>
                    </a:lnTo>
                    <a:lnTo>
                      <a:pt x="295" y="207"/>
                    </a:lnTo>
                    <a:lnTo>
                      <a:pt x="239" y="272"/>
                    </a:lnTo>
                    <a:lnTo>
                      <a:pt x="216" y="321"/>
                    </a:lnTo>
                    <a:lnTo>
                      <a:pt x="190" y="380"/>
                    </a:lnTo>
                    <a:lnTo>
                      <a:pt x="176" y="459"/>
                    </a:lnTo>
                    <a:lnTo>
                      <a:pt x="176" y="530"/>
                    </a:lnTo>
                    <a:lnTo>
                      <a:pt x="190" y="619"/>
                    </a:lnTo>
                    <a:lnTo>
                      <a:pt x="226" y="705"/>
                    </a:lnTo>
                    <a:lnTo>
                      <a:pt x="255" y="754"/>
                    </a:lnTo>
                    <a:lnTo>
                      <a:pt x="275" y="786"/>
                    </a:lnTo>
                    <a:lnTo>
                      <a:pt x="275" y="813"/>
                    </a:lnTo>
                    <a:lnTo>
                      <a:pt x="255" y="822"/>
                    </a:lnTo>
                    <a:lnTo>
                      <a:pt x="209" y="822"/>
                    </a:lnTo>
                    <a:lnTo>
                      <a:pt x="137" y="835"/>
                    </a:lnTo>
                    <a:lnTo>
                      <a:pt x="81" y="855"/>
                    </a:lnTo>
                    <a:lnTo>
                      <a:pt x="49" y="881"/>
                    </a:lnTo>
                    <a:lnTo>
                      <a:pt x="19" y="871"/>
                    </a:lnTo>
                    <a:lnTo>
                      <a:pt x="0" y="835"/>
                    </a:lnTo>
                    <a:lnTo>
                      <a:pt x="3" y="806"/>
                    </a:lnTo>
                    <a:lnTo>
                      <a:pt x="59" y="783"/>
                    </a:lnTo>
                    <a:lnTo>
                      <a:pt x="147" y="777"/>
                    </a:lnTo>
                    <a:lnTo>
                      <a:pt x="229" y="777"/>
                    </a:lnTo>
                    <a:lnTo>
                      <a:pt x="196" y="737"/>
                    </a:lnTo>
                    <a:lnTo>
                      <a:pt x="180" y="688"/>
                    </a:lnTo>
                    <a:lnTo>
                      <a:pt x="157" y="619"/>
                    </a:lnTo>
                    <a:lnTo>
                      <a:pt x="131" y="547"/>
                    </a:lnTo>
                    <a:lnTo>
                      <a:pt x="131" y="462"/>
                    </a:lnTo>
                    <a:lnTo>
                      <a:pt x="137" y="380"/>
                    </a:lnTo>
                    <a:lnTo>
                      <a:pt x="167" y="305"/>
                    </a:lnTo>
                    <a:lnTo>
                      <a:pt x="219" y="207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21E996-1BCD-7245-A8AF-C52FBE9227A5}"/>
              </a:ext>
            </a:extLst>
          </p:cNvPr>
          <p:cNvGrpSpPr/>
          <p:nvPr/>
        </p:nvGrpSpPr>
        <p:grpSpPr>
          <a:xfrm>
            <a:off x="4796972" y="3922921"/>
            <a:ext cx="2594428" cy="725279"/>
            <a:chOff x="4796972" y="3922921"/>
            <a:chExt cx="2594428" cy="725279"/>
          </a:xfrm>
        </p:grpSpPr>
        <p:sp>
          <p:nvSpPr>
            <p:cNvPr id="27664" name="TextBox 43"/>
            <p:cNvSpPr txBox="1">
              <a:spLocks noChangeArrowheads="1"/>
            </p:cNvSpPr>
            <p:nvPr/>
          </p:nvSpPr>
          <p:spPr bwMode="auto">
            <a:xfrm>
              <a:off x="5484861" y="4114742"/>
              <a:ext cx="1906539" cy="369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This is perfect!</a:t>
              </a:r>
              <a:endParaRPr lang="en-US" altLang="x-none" sz="1800" dirty="0">
                <a:latin typeface="Comic Sans MS" charset="0"/>
              </a:endParaRPr>
            </a:p>
          </p:txBody>
        </p:sp>
        <p:pic>
          <p:nvPicPr>
            <p:cNvPr id="111" name="Picture 13" descr="j0078624">
              <a:extLst>
                <a:ext uri="{FF2B5EF4-FFF2-40B4-BE49-F238E27FC236}">
                  <a16:creationId xmlns:a16="http://schemas.microsoft.com/office/drawing/2014/main" id="{84FD70A3-CC83-CA40-BDDD-001B15F01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972" y="3922921"/>
              <a:ext cx="774173" cy="72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Encoding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44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encoding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unambiguous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mapping between bit strings and the set of possible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489200"/>
          <a:ext cx="7010400" cy="39116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each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ABBA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5" name="TextBox 1"/>
          <p:cNvSpPr txBox="1">
            <a:spLocks noChangeArrowheads="1"/>
          </p:cNvSpPr>
          <p:nvPr/>
        </p:nvSpPr>
        <p:spPr bwMode="auto">
          <a:xfrm>
            <a:off x="1330325" y="4038600"/>
            <a:ext cx="6186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00        01        10         11        00 01 01 00</a:t>
            </a:r>
          </a:p>
        </p:txBody>
      </p:sp>
      <p:sp>
        <p:nvSpPr>
          <p:cNvPr id="32806" name="TextBox 6"/>
          <p:cNvSpPr txBox="1">
            <a:spLocks noChangeArrowheads="1"/>
          </p:cNvSpPr>
          <p:nvPr/>
        </p:nvSpPr>
        <p:spPr bwMode="auto">
          <a:xfrm>
            <a:off x="1312863" y="4810125"/>
            <a:ext cx="5767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01         1         000       001      01 1 1 01</a:t>
            </a:r>
          </a:p>
        </p:txBody>
      </p:sp>
      <p:sp>
        <p:nvSpPr>
          <p:cNvPr id="32807" name="TextBox 7"/>
          <p:cNvSpPr txBox="1">
            <a:spLocks noChangeArrowheads="1"/>
          </p:cNvSpPr>
          <p:nvPr/>
        </p:nvSpPr>
        <p:spPr bwMode="auto">
          <a:xfrm>
            <a:off x="1219200" y="5715000"/>
            <a:ext cx="5609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0           1         10         11        0 1 1 0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2400" y="5410200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979111-C24C-C947-A787-89B7DE4B215B}"/>
              </a:ext>
            </a:extLst>
          </p:cNvPr>
          <p:cNvGrpSpPr/>
          <p:nvPr/>
        </p:nvGrpSpPr>
        <p:grpSpPr>
          <a:xfrm>
            <a:off x="7080789" y="5586413"/>
            <a:ext cx="996411" cy="738187"/>
            <a:chOff x="7080789" y="5586413"/>
            <a:chExt cx="996411" cy="738187"/>
          </a:xfrm>
        </p:grpSpPr>
        <p:sp>
          <p:nvSpPr>
            <p:cNvPr id="29739" name="TextBox 1"/>
            <p:cNvSpPr txBox="1">
              <a:spLocks noChangeArrowheads="1"/>
            </p:cNvSpPr>
            <p:nvPr/>
          </p:nvSpPr>
          <p:spPr bwMode="auto">
            <a:xfrm>
              <a:off x="7309479" y="5586413"/>
              <a:ext cx="767721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ABBA?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ABC?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dirty="0">
                  <a:latin typeface="Comic Sans MS" charset="0"/>
                </a:rPr>
                <a:t>ADA?</a:t>
              </a:r>
            </a:p>
          </p:txBody>
        </p:sp>
        <p:grpSp>
          <p:nvGrpSpPr>
            <p:cNvPr id="32" name="Group 76">
              <a:extLst>
                <a:ext uri="{FF2B5EF4-FFF2-40B4-BE49-F238E27FC236}">
                  <a16:creationId xmlns:a16="http://schemas.microsoft.com/office/drawing/2014/main" id="{098FC0C7-1AE0-4344-8983-43129225B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789" y="5675627"/>
              <a:ext cx="248717" cy="648973"/>
              <a:chOff x="2928" y="3026"/>
              <a:chExt cx="738" cy="1851"/>
            </a:xfrm>
          </p:grpSpPr>
          <p:sp>
            <p:nvSpPr>
              <p:cNvPr id="33" name="Freeform 77">
                <a:extLst>
                  <a:ext uri="{FF2B5EF4-FFF2-40B4-BE49-F238E27FC236}">
                    <a16:creationId xmlns:a16="http://schemas.microsoft.com/office/drawing/2014/main" id="{78FD1F41-A3B7-C549-B7CB-0521915E7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8">
                <a:extLst>
                  <a:ext uri="{FF2B5EF4-FFF2-40B4-BE49-F238E27FC236}">
                    <a16:creationId xmlns:a16="http://schemas.microsoft.com/office/drawing/2014/main" id="{E19C13D9-AF7A-D54A-906B-3D99055FF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79">
                <a:extLst>
                  <a:ext uri="{FF2B5EF4-FFF2-40B4-BE49-F238E27FC236}">
                    <a16:creationId xmlns:a16="http://schemas.microsoft.com/office/drawing/2014/main" id="{78923C8C-5A42-914F-9AFA-0D9B1C4C9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80">
                <a:extLst>
                  <a:ext uri="{FF2B5EF4-FFF2-40B4-BE49-F238E27FC236}">
                    <a16:creationId xmlns:a16="http://schemas.microsoft.com/office/drawing/2014/main" id="{7244D30C-6FF8-0249-B9A8-A4647B0AD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81">
                <a:extLst>
                  <a:ext uri="{FF2B5EF4-FFF2-40B4-BE49-F238E27FC236}">
                    <a16:creationId xmlns:a16="http://schemas.microsoft.com/office/drawing/2014/main" id="{96CF5D55-F67D-6A4E-B86B-35C1EA701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82">
                <a:extLst>
                  <a:ext uri="{FF2B5EF4-FFF2-40B4-BE49-F238E27FC236}">
                    <a16:creationId xmlns:a16="http://schemas.microsoft.com/office/drawing/2014/main" id="{09F480A3-1A0A-644D-AA0D-7D5766DFB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7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 as Binary Trees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800225" y="3721100"/>
            <a:ext cx="1379538" cy="199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B⟷0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685800" y="1295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It</a:t>
            </a:r>
            <a:r>
              <a:rPr lang="en-US" altLang="en-US"/>
              <a:t>’</a:t>
            </a:r>
            <a:r>
              <a:rPr lang="en-US" altLang="x-none"/>
              <a:t>s helpful to represent an unambiguos encoding as a binary tree with the symbols to be encoded as the leaves.  The labels on the path from the root to the leaf give the encoding for that leaf.</a:t>
            </a:r>
          </a:p>
        </p:txBody>
      </p:sp>
      <p:sp>
        <p:nvSpPr>
          <p:cNvPr id="31749" name="TextBox 33"/>
          <p:cNvSpPr txBox="1">
            <a:spLocks noChangeArrowheads="1"/>
          </p:cNvSpPr>
          <p:nvPr/>
        </p:nvSpPr>
        <p:spPr bwMode="auto">
          <a:xfrm>
            <a:off x="1571625" y="3124200"/>
            <a:ext cx="162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Encoding</a:t>
            </a:r>
          </a:p>
        </p:txBody>
      </p:sp>
      <p:sp>
        <p:nvSpPr>
          <p:cNvPr id="31750" name="TextBox 34"/>
          <p:cNvSpPr txBox="1">
            <a:spLocks noChangeArrowheads="1"/>
          </p:cNvSpPr>
          <p:nvPr/>
        </p:nvSpPr>
        <p:spPr bwMode="auto">
          <a:xfrm>
            <a:off x="4341813" y="3124200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Binary tree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5600" y="3729038"/>
            <a:ext cx="1338263" cy="1693862"/>
            <a:chOff x="6705600" y="3729335"/>
            <a:chExt cx="1338131" cy="1693717"/>
          </a:xfrm>
        </p:grpSpPr>
        <p:grpSp>
          <p:nvGrpSpPr>
            <p:cNvPr id="31774" name="Group 41"/>
            <p:cNvGrpSpPr>
              <a:grpSpLocks/>
            </p:cNvGrpSpPr>
            <p:nvPr/>
          </p:nvGrpSpPr>
          <p:grpSpPr bwMode="auto">
            <a:xfrm>
              <a:off x="6859526" y="3729335"/>
              <a:ext cx="1184205" cy="461665"/>
              <a:chOff x="7773166" y="3500934"/>
              <a:chExt cx="1184069" cy="461697"/>
            </a:xfrm>
          </p:grpSpPr>
          <p:sp>
            <p:nvSpPr>
              <p:cNvPr id="31776" name="TextBox 37"/>
              <p:cNvSpPr txBox="1">
                <a:spLocks noChangeArrowheads="1"/>
              </p:cNvSpPr>
              <p:nvPr/>
            </p:nvSpPr>
            <p:spPr bwMode="auto">
              <a:xfrm>
                <a:off x="7924800" y="3500934"/>
                <a:ext cx="103243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i="1">
                    <a:latin typeface="Comic Sans MS" charset="0"/>
                  </a:rPr>
                  <a:t>01111</a:t>
                </a:r>
              </a:p>
            </p:txBody>
          </p:sp>
          <p:cxnSp>
            <p:nvCxnSpPr>
              <p:cNvPr id="40" name="Straight Connector 39"/>
              <p:cNvCxnSpPr>
                <a:cxnSpLocks noChangeShapeType="1"/>
                <a:stCxn id="31776" idx="1"/>
              </p:cNvCxnSpPr>
              <p:nvPr/>
            </p:nvCxnSpPr>
            <p:spPr bwMode="auto">
              <a:xfrm flipH="1">
                <a:off x="7773213" y="3732705"/>
                <a:ext cx="152367" cy="2254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177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267200"/>
              <a:ext cx="1144525" cy="11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65613" y="3895725"/>
            <a:ext cx="609600" cy="866775"/>
            <a:chOff x="4265613" y="3895725"/>
            <a:chExt cx="609600" cy="866775"/>
          </a:xfrm>
        </p:grpSpPr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4570413" y="394176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265613" y="430053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418013" y="38957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5213" y="3895725"/>
            <a:ext cx="874712" cy="1436688"/>
            <a:chOff x="4875213" y="3895725"/>
            <a:chExt cx="874712" cy="1436688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5343525" y="487045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grpSp>
          <p:nvGrpSpPr>
            <p:cNvPr id="31766" name="Group 2"/>
            <p:cNvGrpSpPr>
              <a:grpSpLocks/>
            </p:cNvGrpSpPr>
            <p:nvPr/>
          </p:nvGrpSpPr>
          <p:grpSpPr bwMode="auto">
            <a:xfrm>
              <a:off x="4875213" y="3895725"/>
              <a:ext cx="787400" cy="884238"/>
              <a:chOff x="4875213" y="3895725"/>
              <a:chExt cx="787400" cy="884238"/>
            </a:xfrm>
          </p:grpSpPr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4875213" y="3941763"/>
                <a:ext cx="304800" cy="4079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180013" y="4371975"/>
                <a:ext cx="304800" cy="4079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5021263" y="38957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5326063" y="43529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7275" y="4799013"/>
            <a:ext cx="658813" cy="838200"/>
            <a:chOff x="4867275" y="4799013"/>
            <a:chExt cx="658813" cy="838200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8672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5095875" y="5175250"/>
              <a:ext cx="4302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01332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43400" y="4352925"/>
            <a:ext cx="836613" cy="1290638"/>
            <a:chOff x="4343400" y="4352925"/>
            <a:chExt cx="836613" cy="1290638"/>
          </a:xfrm>
        </p:grpSpPr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4875213" y="4371975"/>
              <a:ext cx="304800" cy="407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>
              <a:off x="45624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22813" y="43529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41007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34840" name="TextBox 1"/>
          <p:cNvSpPr txBox="1">
            <a:spLocks noChangeArrowheads="1"/>
          </p:cNvSpPr>
          <p:nvPr/>
        </p:nvSpPr>
        <p:spPr bwMode="auto">
          <a:xfrm>
            <a:off x="7086600" y="3429000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Fixed-length Encodings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0" dirty="0">
                <a:latin typeface="+mj-lt"/>
              </a:rPr>
              <a:t>If all choices are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equally likely</a:t>
            </a:r>
            <a:r>
              <a:rPr lang="en-US" sz="2400" b="0" dirty="0">
                <a:latin typeface="+mj-lt"/>
              </a:rPr>
              <a:t> (or we have no reason to expect otherwise), then a fixed-length code is often used. Such a code will use at least enough bits to represent the information content. 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838200" y="3081338"/>
            <a:ext cx="2312988" cy="1573212"/>
            <a:chOff x="719138" y="2366963"/>
            <a:chExt cx="2313602" cy="1572915"/>
          </a:xfrm>
        </p:grpSpPr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216158" y="2412991"/>
              <a:ext cx="578003" cy="720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794161" y="2412991"/>
              <a:ext cx="663751" cy="693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94025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3684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2154619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9500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60558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00217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917629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222510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136859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76518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latin typeface="+mj-lt"/>
                </a:rPr>
                <a:t>0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19138" y="3478003"/>
              <a:ext cx="406508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A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46367" y="3465306"/>
              <a:ext cx="412860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B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973596" y="3454195"/>
              <a:ext cx="411272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C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02413" y="3441497"/>
              <a:ext cx="430327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</p:grp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2945573" y="3097212"/>
            <a:ext cx="2083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All leaves have the same depth!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75515"/>
            <a:ext cx="6474849" cy="13776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Examples: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4-bit binary-coded decimal (BCD) digits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7-bit ASCII for printing characters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92250" y="3639991"/>
            <a:ext cx="76200" cy="169863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63729" y="3066019"/>
            <a:ext cx="4343400" cy="1357550"/>
            <a:chOff x="4960070" y="3366118"/>
            <a:chExt cx="4343400" cy="1358282"/>
          </a:xfrm>
        </p:grpSpPr>
        <p:sp>
          <p:nvSpPr>
            <p:cNvPr id="33805" name="TextBox 5"/>
            <p:cNvSpPr txBox="1">
              <a:spLocks noChangeArrowheads="1"/>
            </p:cNvSpPr>
            <p:nvPr/>
          </p:nvSpPr>
          <p:spPr bwMode="auto">
            <a:xfrm>
              <a:off x="4960070" y="3366118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dirty="0">
                  <a:latin typeface="Bookman Old Style" panose="02050604050505020204" pitchFamily="18" charset="0"/>
                </a:rPr>
                <a:t>Note that the entropy for N equally-probable symbols is</a:t>
              </a:r>
              <a:br>
                <a:rPr lang="en-US" altLang="x-none" sz="1600" dirty="0">
                  <a:latin typeface="Bookman Old Style" panose="02050604050505020204" pitchFamily="18" charset="0"/>
                </a:rPr>
              </a:br>
              <a:endParaRPr lang="en-US" altLang="x-none" sz="1600" dirty="0"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33806" name="Object 1"/>
            <p:cNvGraphicFramePr>
              <a:graphicFrameLocks noChangeAspect="1"/>
            </p:cNvGraphicFramePr>
            <p:nvPr/>
          </p:nvGraphicFramePr>
          <p:xfrm>
            <a:off x="5105400" y="3885748"/>
            <a:ext cx="1728788" cy="838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3" name="Equation" r:id="rId4" imgW="1206500" imgH="584200" progId="Equation.3">
                    <p:embed/>
                  </p:oleObj>
                </mc:Choice>
                <mc:Fallback>
                  <p:oleObj name="Equation" r:id="rId4" imgW="1206500" imgH="584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885748"/>
                          <a:ext cx="1728788" cy="838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Box 68"/>
          <p:cNvSpPr txBox="1">
            <a:spLocks noChangeArrowheads="1"/>
          </p:cNvSpPr>
          <p:nvPr/>
        </p:nvSpPr>
        <p:spPr bwMode="auto">
          <a:xfrm>
            <a:off x="6912346" y="3763962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=log</a:t>
            </a:r>
            <a:r>
              <a:rPr lang="en-US" altLang="x-none" b="1" baseline="-25000" dirty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36875" name="TextBox 69"/>
          <p:cNvSpPr txBox="1">
            <a:spLocks noChangeArrowheads="1"/>
          </p:cNvSpPr>
          <p:nvPr/>
        </p:nvSpPr>
        <p:spPr bwMode="auto">
          <a:xfrm>
            <a:off x="6769100" y="55626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 dirty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(10)=3.322</a:t>
            </a:r>
          </a:p>
        </p:txBody>
      </p:sp>
      <p:sp>
        <p:nvSpPr>
          <p:cNvPr id="36876" name="TextBox 70"/>
          <p:cNvSpPr txBox="1">
            <a:spLocks noChangeArrowheads="1"/>
          </p:cNvSpPr>
          <p:nvPr/>
        </p:nvSpPr>
        <p:spPr bwMode="auto">
          <a:xfrm>
            <a:off x="6019800" y="6091237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(94)=6.555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80FCA7-F8AC-E643-9CCC-8E8B9B7FBAFB}"/>
              </a:ext>
            </a:extLst>
          </p:cNvPr>
          <p:cNvGrpSpPr/>
          <p:nvPr/>
        </p:nvGrpSpPr>
        <p:grpSpPr>
          <a:xfrm>
            <a:off x="3328797" y="3952372"/>
            <a:ext cx="330468" cy="737672"/>
            <a:chOff x="8154541" y="5264696"/>
            <a:chExt cx="512762" cy="1144588"/>
          </a:xfrm>
        </p:grpSpPr>
        <p:sp>
          <p:nvSpPr>
            <p:cNvPr id="73" name="Freeform 1534">
              <a:extLst>
                <a:ext uri="{FF2B5EF4-FFF2-40B4-BE49-F238E27FC236}">
                  <a16:creationId xmlns:a16="http://schemas.microsoft.com/office/drawing/2014/main" id="{83CAD8B0-8AA0-E34C-9BC3-3018067E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066" y="5264696"/>
              <a:ext cx="280987" cy="212725"/>
            </a:xfrm>
            <a:custGeom>
              <a:avLst/>
              <a:gdLst>
                <a:gd name="T0" fmla="*/ 76 w 177"/>
                <a:gd name="T1" fmla="*/ 58 h 134"/>
                <a:gd name="T2" fmla="*/ 93 w 177"/>
                <a:gd name="T3" fmla="*/ 27 h 134"/>
                <a:gd name="T4" fmla="*/ 110 w 177"/>
                <a:gd name="T5" fmla="*/ 9 h 134"/>
                <a:gd name="T6" fmla="*/ 127 w 177"/>
                <a:gd name="T7" fmla="*/ 0 h 134"/>
                <a:gd name="T8" fmla="*/ 145 w 177"/>
                <a:gd name="T9" fmla="*/ 0 h 134"/>
                <a:gd name="T10" fmla="*/ 159 w 177"/>
                <a:gd name="T11" fmla="*/ 9 h 134"/>
                <a:gd name="T12" fmla="*/ 173 w 177"/>
                <a:gd name="T13" fmla="*/ 27 h 134"/>
                <a:gd name="T14" fmla="*/ 177 w 177"/>
                <a:gd name="T15" fmla="*/ 42 h 134"/>
                <a:gd name="T16" fmla="*/ 173 w 177"/>
                <a:gd name="T17" fmla="*/ 69 h 134"/>
                <a:gd name="T18" fmla="*/ 166 w 177"/>
                <a:gd name="T19" fmla="*/ 96 h 134"/>
                <a:gd name="T20" fmla="*/ 155 w 177"/>
                <a:gd name="T21" fmla="*/ 111 h 134"/>
                <a:gd name="T22" fmla="*/ 141 w 177"/>
                <a:gd name="T23" fmla="*/ 123 h 134"/>
                <a:gd name="T24" fmla="*/ 122 w 177"/>
                <a:gd name="T25" fmla="*/ 134 h 134"/>
                <a:gd name="T26" fmla="*/ 98 w 177"/>
                <a:gd name="T27" fmla="*/ 132 h 134"/>
                <a:gd name="T28" fmla="*/ 79 w 177"/>
                <a:gd name="T29" fmla="*/ 123 h 134"/>
                <a:gd name="T30" fmla="*/ 70 w 177"/>
                <a:gd name="T31" fmla="*/ 104 h 134"/>
                <a:gd name="T32" fmla="*/ 70 w 177"/>
                <a:gd name="T33" fmla="*/ 87 h 134"/>
                <a:gd name="T34" fmla="*/ 70 w 177"/>
                <a:gd name="T35" fmla="*/ 72 h 134"/>
                <a:gd name="T36" fmla="*/ 38 w 177"/>
                <a:gd name="T37" fmla="*/ 76 h 134"/>
                <a:gd name="T38" fmla="*/ 8 w 177"/>
                <a:gd name="T39" fmla="*/ 80 h 134"/>
                <a:gd name="T40" fmla="*/ 0 w 177"/>
                <a:gd name="T41" fmla="*/ 76 h 134"/>
                <a:gd name="T42" fmla="*/ 0 w 177"/>
                <a:gd name="T43" fmla="*/ 62 h 134"/>
                <a:gd name="T44" fmla="*/ 8 w 177"/>
                <a:gd name="T45" fmla="*/ 58 h 134"/>
                <a:gd name="T46" fmla="*/ 25 w 177"/>
                <a:gd name="T47" fmla="*/ 61 h 134"/>
                <a:gd name="T48" fmla="*/ 46 w 177"/>
                <a:gd name="T49" fmla="*/ 62 h 134"/>
                <a:gd name="T50" fmla="*/ 76 w 177"/>
                <a:gd name="T51" fmla="*/ 58 h 1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7" h="134">
                  <a:moveTo>
                    <a:pt x="76" y="58"/>
                  </a:moveTo>
                  <a:lnTo>
                    <a:pt x="93" y="27"/>
                  </a:lnTo>
                  <a:lnTo>
                    <a:pt x="110" y="9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59" y="9"/>
                  </a:lnTo>
                  <a:lnTo>
                    <a:pt x="173" y="27"/>
                  </a:lnTo>
                  <a:lnTo>
                    <a:pt x="177" y="42"/>
                  </a:lnTo>
                  <a:lnTo>
                    <a:pt x="173" y="69"/>
                  </a:lnTo>
                  <a:lnTo>
                    <a:pt x="166" y="96"/>
                  </a:lnTo>
                  <a:lnTo>
                    <a:pt x="155" y="111"/>
                  </a:lnTo>
                  <a:lnTo>
                    <a:pt x="141" y="123"/>
                  </a:lnTo>
                  <a:lnTo>
                    <a:pt x="122" y="134"/>
                  </a:lnTo>
                  <a:lnTo>
                    <a:pt x="98" y="132"/>
                  </a:lnTo>
                  <a:lnTo>
                    <a:pt x="79" y="123"/>
                  </a:lnTo>
                  <a:lnTo>
                    <a:pt x="70" y="104"/>
                  </a:lnTo>
                  <a:lnTo>
                    <a:pt x="70" y="87"/>
                  </a:lnTo>
                  <a:lnTo>
                    <a:pt x="70" y="72"/>
                  </a:lnTo>
                  <a:lnTo>
                    <a:pt x="38" y="76"/>
                  </a:lnTo>
                  <a:lnTo>
                    <a:pt x="8" y="80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8" y="58"/>
                  </a:lnTo>
                  <a:lnTo>
                    <a:pt x="25" y="61"/>
                  </a:lnTo>
                  <a:lnTo>
                    <a:pt x="46" y="62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535">
              <a:extLst>
                <a:ext uri="{FF2B5EF4-FFF2-40B4-BE49-F238E27FC236}">
                  <a16:creationId xmlns:a16="http://schemas.microsoft.com/office/drawing/2014/main" id="{D706A880-B4F9-D249-A341-F384FB64A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178" y="5502821"/>
              <a:ext cx="209550" cy="404813"/>
            </a:xfrm>
            <a:custGeom>
              <a:avLst/>
              <a:gdLst>
                <a:gd name="T0" fmla="*/ 123 w 132"/>
                <a:gd name="T1" fmla="*/ 14 h 255"/>
                <a:gd name="T2" fmla="*/ 110 w 132"/>
                <a:gd name="T3" fmla="*/ 6 h 255"/>
                <a:gd name="T4" fmla="*/ 86 w 132"/>
                <a:gd name="T5" fmla="*/ 0 h 255"/>
                <a:gd name="T6" fmla="*/ 66 w 132"/>
                <a:gd name="T7" fmla="*/ 4 h 255"/>
                <a:gd name="T8" fmla="*/ 52 w 132"/>
                <a:gd name="T9" fmla="*/ 13 h 255"/>
                <a:gd name="T10" fmla="*/ 39 w 132"/>
                <a:gd name="T11" fmla="*/ 31 h 255"/>
                <a:gd name="T12" fmla="*/ 27 w 132"/>
                <a:gd name="T13" fmla="*/ 58 h 255"/>
                <a:gd name="T14" fmla="*/ 13 w 132"/>
                <a:gd name="T15" fmla="*/ 90 h 255"/>
                <a:gd name="T16" fmla="*/ 3 w 132"/>
                <a:gd name="T17" fmla="*/ 124 h 255"/>
                <a:gd name="T18" fmla="*/ 0 w 132"/>
                <a:gd name="T19" fmla="*/ 161 h 255"/>
                <a:gd name="T20" fmla="*/ 0 w 132"/>
                <a:gd name="T21" fmla="*/ 195 h 255"/>
                <a:gd name="T22" fmla="*/ 5 w 132"/>
                <a:gd name="T23" fmla="*/ 220 h 255"/>
                <a:gd name="T24" fmla="*/ 20 w 132"/>
                <a:gd name="T25" fmla="*/ 240 h 255"/>
                <a:gd name="T26" fmla="*/ 39 w 132"/>
                <a:gd name="T27" fmla="*/ 250 h 255"/>
                <a:gd name="T28" fmla="*/ 69 w 132"/>
                <a:gd name="T29" fmla="*/ 255 h 255"/>
                <a:gd name="T30" fmla="*/ 90 w 132"/>
                <a:gd name="T31" fmla="*/ 255 h 255"/>
                <a:gd name="T32" fmla="*/ 102 w 132"/>
                <a:gd name="T33" fmla="*/ 247 h 255"/>
                <a:gd name="T34" fmla="*/ 112 w 132"/>
                <a:gd name="T35" fmla="*/ 230 h 255"/>
                <a:gd name="T36" fmla="*/ 115 w 132"/>
                <a:gd name="T37" fmla="*/ 207 h 255"/>
                <a:gd name="T38" fmla="*/ 115 w 132"/>
                <a:gd name="T39" fmla="*/ 189 h 255"/>
                <a:gd name="T40" fmla="*/ 108 w 132"/>
                <a:gd name="T41" fmla="*/ 168 h 255"/>
                <a:gd name="T42" fmla="*/ 103 w 132"/>
                <a:gd name="T43" fmla="*/ 157 h 255"/>
                <a:gd name="T44" fmla="*/ 96 w 132"/>
                <a:gd name="T45" fmla="*/ 140 h 255"/>
                <a:gd name="T46" fmla="*/ 96 w 132"/>
                <a:gd name="T47" fmla="*/ 120 h 255"/>
                <a:gd name="T48" fmla="*/ 103 w 132"/>
                <a:gd name="T49" fmla="*/ 103 h 255"/>
                <a:gd name="T50" fmla="*/ 115 w 132"/>
                <a:gd name="T51" fmla="*/ 87 h 255"/>
                <a:gd name="T52" fmla="*/ 126 w 132"/>
                <a:gd name="T53" fmla="*/ 69 h 255"/>
                <a:gd name="T54" fmla="*/ 129 w 132"/>
                <a:gd name="T55" fmla="*/ 54 h 255"/>
                <a:gd name="T56" fmla="*/ 132 w 132"/>
                <a:gd name="T57" fmla="*/ 35 h 255"/>
                <a:gd name="T58" fmla="*/ 123 w 132"/>
                <a:gd name="T59" fmla="*/ 14 h 25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2" h="255">
                  <a:moveTo>
                    <a:pt x="123" y="14"/>
                  </a:moveTo>
                  <a:lnTo>
                    <a:pt x="110" y="6"/>
                  </a:lnTo>
                  <a:lnTo>
                    <a:pt x="86" y="0"/>
                  </a:lnTo>
                  <a:lnTo>
                    <a:pt x="66" y="4"/>
                  </a:lnTo>
                  <a:lnTo>
                    <a:pt x="52" y="13"/>
                  </a:lnTo>
                  <a:lnTo>
                    <a:pt x="39" y="31"/>
                  </a:lnTo>
                  <a:lnTo>
                    <a:pt x="27" y="58"/>
                  </a:lnTo>
                  <a:lnTo>
                    <a:pt x="13" y="90"/>
                  </a:lnTo>
                  <a:lnTo>
                    <a:pt x="3" y="124"/>
                  </a:lnTo>
                  <a:lnTo>
                    <a:pt x="0" y="161"/>
                  </a:lnTo>
                  <a:lnTo>
                    <a:pt x="0" y="195"/>
                  </a:lnTo>
                  <a:lnTo>
                    <a:pt x="5" y="220"/>
                  </a:lnTo>
                  <a:lnTo>
                    <a:pt x="20" y="240"/>
                  </a:lnTo>
                  <a:lnTo>
                    <a:pt x="39" y="250"/>
                  </a:lnTo>
                  <a:lnTo>
                    <a:pt x="69" y="255"/>
                  </a:lnTo>
                  <a:lnTo>
                    <a:pt x="90" y="255"/>
                  </a:lnTo>
                  <a:lnTo>
                    <a:pt x="102" y="247"/>
                  </a:lnTo>
                  <a:lnTo>
                    <a:pt x="112" y="230"/>
                  </a:lnTo>
                  <a:lnTo>
                    <a:pt x="115" y="207"/>
                  </a:lnTo>
                  <a:lnTo>
                    <a:pt x="115" y="189"/>
                  </a:lnTo>
                  <a:lnTo>
                    <a:pt x="108" y="168"/>
                  </a:lnTo>
                  <a:lnTo>
                    <a:pt x="103" y="157"/>
                  </a:lnTo>
                  <a:lnTo>
                    <a:pt x="96" y="140"/>
                  </a:lnTo>
                  <a:lnTo>
                    <a:pt x="96" y="120"/>
                  </a:lnTo>
                  <a:lnTo>
                    <a:pt x="103" y="103"/>
                  </a:lnTo>
                  <a:lnTo>
                    <a:pt x="115" y="87"/>
                  </a:lnTo>
                  <a:lnTo>
                    <a:pt x="126" y="69"/>
                  </a:lnTo>
                  <a:lnTo>
                    <a:pt x="129" y="54"/>
                  </a:lnTo>
                  <a:lnTo>
                    <a:pt x="132" y="35"/>
                  </a:lnTo>
                  <a:lnTo>
                    <a:pt x="12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36">
              <a:extLst>
                <a:ext uri="{FF2B5EF4-FFF2-40B4-BE49-F238E27FC236}">
                  <a16:creationId xmlns:a16="http://schemas.microsoft.com/office/drawing/2014/main" id="{AF5A9F42-095A-C748-92E9-C850EEE2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541" y="5518696"/>
              <a:ext cx="261937" cy="401638"/>
            </a:xfrm>
            <a:custGeom>
              <a:avLst/>
              <a:gdLst>
                <a:gd name="T0" fmla="*/ 122 w 165"/>
                <a:gd name="T1" fmla="*/ 10 h 253"/>
                <a:gd name="T2" fmla="*/ 147 w 165"/>
                <a:gd name="T3" fmla="*/ 0 h 253"/>
                <a:gd name="T4" fmla="*/ 165 w 165"/>
                <a:gd name="T5" fmla="*/ 0 h 253"/>
                <a:gd name="T6" fmla="*/ 162 w 165"/>
                <a:gd name="T7" fmla="*/ 24 h 253"/>
                <a:gd name="T8" fmla="*/ 138 w 165"/>
                <a:gd name="T9" fmla="*/ 39 h 253"/>
                <a:gd name="T10" fmla="*/ 98 w 165"/>
                <a:gd name="T11" fmla="*/ 56 h 253"/>
                <a:gd name="T12" fmla="*/ 61 w 165"/>
                <a:gd name="T13" fmla="*/ 80 h 253"/>
                <a:gd name="T14" fmla="*/ 33 w 165"/>
                <a:gd name="T15" fmla="*/ 106 h 253"/>
                <a:gd name="T16" fmla="*/ 31 w 165"/>
                <a:gd name="T17" fmla="*/ 113 h 253"/>
                <a:gd name="T18" fmla="*/ 44 w 165"/>
                <a:gd name="T19" fmla="*/ 129 h 253"/>
                <a:gd name="T20" fmla="*/ 65 w 165"/>
                <a:gd name="T21" fmla="*/ 147 h 253"/>
                <a:gd name="T22" fmla="*/ 83 w 165"/>
                <a:gd name="T23" fmla="*/ 167 h 253"/>
                <a:gd name="T24" fmla="*/ 95 w 165"/>
                <a:gd name="T25" fmla="*/ 195 h 253"/>
                <a:gd name="T26" fmla="*/ 93 w 165"/>
                <a:gd name="T27" fmla="*/ 207 h 253"/>
                <a:gd name="T28" fmla="*/ 81 w 165"/>
                <a:gd name="T29" fmla="*/ 214 h 253"/>
                <a:gd name="T30" fmla="*/ 71 w 165"/>
                <a:gd name="T31" fmla="*/ 219 h 253"/>
                <a:gd name="T32" fmla="*/ 58 w 165"/>
                <a:gd name="T33" fmla="*/ 228 h 253"/>
                <a:gd name="T34" fmla="*/ 50 w 165"/>
                <a:gd name="T35" fmla="*/ 244 h 253"/>
                <a:gd name="T36" fmla="*/ 47 w 165"/>
                <a:gd name="T37" fmla="*/ 253 h 253"/>
                <a:gd name="T38" fmla="*/ 34 w 165"/>
                <a:gd name="T39" fmla="*/ 252 h 253"/>
                <a:gd name="T40" fmla="*/ 33 w 165"/>
                <a:gd name="T41" fmla="*/ 238 h 253"/>
                <a:gd name="T42" fmla="*/ 50 w 165"/>
                <a:gd name="T43" fmla="*/ 214 h 253"/>
                <a:gd name="T44" fmla="*/ 71 w 165"/>
                <a:gd name="T45" fmla="*/ 201 h 253"/>
                <a:gd name="T46" fmla="*/ 78 w 165"/>
                <a:gd name="T47" fmla="*/ 194 h 253"/>
                <a:gd name="T48" fmla="*/ 72 w 165"/>
                <a:gd name="T49" fmla="*/ 176 h 253"/>
                <a:gd name="T50" fmla="*/ 58 w 165"/>
                <a:gd name="T51" fmla="*/ 163 h 253"/>
                <a:gd name="T52" fmla="*/ 31 w 165"/>
                <a:gd name="T53" fmla="*/ 147 h 253"/>
                <a:gd name="T54" fmla="*/ 9 w 165"/>
                <a:gd name="T55" fmla="*/ 127 h 253"/>
                <a:gd name="T56" fmla="*/ 0 w 165"/>
                <a:gd name="T57" fmla="*/ 106 h 253"/>
                <a:gd name="T58" fmla="*/ 3 w 165"/>
                <a:gd name="T59" fmla="*/ 100 h 253"/>
                <a:gd name="T60" fmla="*/ 19 w 165"/>
                <a:gd name="T61" fmla="*/ 86 h 253"/>
                <a:gd name="T62" fmla="*/ 43 w 165"/>
                <a:gd name="T63" fmla="*/ 65 h 253"/>
                <a:gd name="T64" fmla="*/ 69 w 165"/>
                <a:gd name="T65" fmla="*/ 46 h 253"/>
                <a:gd name="T66" fmla="*/ 96 w 165"/>
                <a:gd name="T67" fmla="*/ 24 h 253"/>
                <a:gd name="T68" fmla="*/ 122 w 165"/>
                <a:gd name="T69" fmla="*/ 10 h 2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5" h="253">
                  <a:moveTo>
                    <a:pt x="122" y="10"/>
                  </a:moveTo>
                  <a:lnTo>
                    <a:pt x="147" y="0"/>
                  </a:lnTo>
                  <a:lnTo>
                    <a:pt x="165" y="0"/>
                  </a:lnTo>
                  <a:lnTo>
                    <a:pt x="162" y="24"/>
                  </a:lnTo>
                  <a:lnTo>
                    <a:pt x="138" y="39"/>
                  </a:lnTo>
                  <a:lnTo>
                    <a:pt x="98" y="56"/>
                  </a:lnTo>
                  <a:lnTo>
                    <a:pt x="61" y="80"/>
                  </a:lnTo>
                  <a:lnTo>
                    <a:pt x="33" y="106"/>
                  </a:lnTo>
                  <a:lnTo>
                    <a:pt x="31" y="113"/>
                  </a:lnTo>
                  <a:lnTo>
                    <a:pt x="44" y="129"/>
                  </a:lnTo>
                  <a:lnTo>
                    <a:pt x="65" y="147"/>
                  </a:lnTo>
                  <a:lnTo>
                    <a:pt x="83" y="167"/>
                  </a:lnTo>
                  <a:lnTo>
                    <a:pt x="95" y="195"/>
                  </a:lnTo>
                  <a:lnTo>
                    <a:pt x="93" y="207"/>
                  </a:lnTo>
                  <a:lnTo>
                    <a:pt x="81" y="214"/>
                  </a:lnTo>
                  <a:lnTo>
                    <a:pt x="71" y="219"/>
                  </a:lnTo>
                  <a:lnTo>
                    <a:pt x="58" y="228"/>
                  </a:lnTo>
                  <a:lnTo>
                    <a:pt x="50" y="244"/>
                  </a:lnTo>
                  <a:lnTo>
                    <a:pt x="47" y="253"/>
                  </a:lnTo>
                  <a:lnTo>
                    <a:pt x="34" y="252"/>
                  </a:lnTo>
                  <a:lnTo>
                    <a:pt x="33" y="238"/>
                  </a:lnTo>
                  <a:lnTo>
                    <a:pt x="50" y="214"/>
                  </a:lnTo>
                  <a:lnTo>
                    <a:pt x="71" y="201"/>
                  </a:lnTo>
                  <a:lnTo>
                    <a:pt x="78" y="194"/>
                  </a:lnTo>
                  <a:lnTo>
                    <a:pt x="72" y="176"/>
                  </a:lnTo>
                  <a:lnTo>
                    <a:pt x="58" y="163"/>
                  </a:lnTo>
                  <a:lnTo>
                    <a:pt x="31" y="147"/>
                  </a:lnTo>
                  <a:lnTo>
                    <a:pt x="9" y="127"/>
                  </a:lnTo>
                  <a:lnTo>
                    <a:pt x="0" y="106"/>
                  </a:lnTo>
                  <a:lnTo>
                    <a:pt x="3" y="100"/>
                  </a:lnTo>
                  <a:lnTo>
                    <a:pt x="19" y="86"/>
                  </a:lnTo>
                  <a:lnTo>
                    <a:pt x="43" y="65"/>
                  </a:lnTo>
                  <a:lnTo>
                    <a:pt x="69" y="46"/>
                  </a:lnTo>
                  <a:lnTo>
                    <a:pt x="96" y="24"/>
                  </a:lnTo>
                  <a:lnTo>
                    <a:pt x="1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537">
              <a:extLst>
                <a:ext uri="{FF2B5EF4-FFF2-40B4-BE49-F238E27FC236}">
                  <a16:creationId xmlns:a16="http://schemas.microsoft.com/office/drawing/2014/main" id="{76FB41C5-BBE3-5F4F-9B40-B687EBCCA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341" y="5529809"/>
              <a:ext cx="207962" cy="425450"/>
            </a:xfrm>
            <a:custGeom>
              <a:avLst/>
              <a:gdLst>
                <a:gd name="T0" fmla="*/ 16 w 131"/>
                <a:gd name="T1" fmla="*/ 0 h 268"/>
                <a:gd name="T2" fmla="*/ 48 w 131"/>
                <a:gd name="T3" fmla="*/ 21 h 268"/>
                <a:gd name="T4" fmla="*/ 72 w 131"/>
                <a:gd name="T5" fmla="*/ 45 h 268"/>
                <a:gd name="T6" fmla="*/ 86 w 131"/>
                <a:gd name="T7" fmla="*/ 68 h 268"/>
                <a:gd name="T8" fmla="*/ 97 w 131"/>
                <a:gd name="T9" fmla="*/ 92 h 268"/>
                <a:gd name="T10" fmla="*/ 111 w 131"/>
                <a:gd name="T11" fmla="*/ 112 h 268"/>
                <a:gd name="T12" fmla="*/ 127 w 131"/>
                <a:gd name="T13" fmla="*/ 135 h 268"/>
                <a:gd name="T14" fmla="*/ 131 w 131"/>
                <a:gd name="T15" fmla="*/ 143 h 268"/>
                <a:gd name="T16" fmla="*/ 131 w 131"/>
                <a:gd name="T17" fmla="*/ 152 h 268"/>
                <a:gd name="T18" fmla="*/ 107 w 131"/>
                <a:gd name="T19" fmla="*/ 164 h 268"/>
                <a:gd name="T20" fmla="*/ 76 w 131"/>
                <a:gd name="T21" fmla="*/ 179 h 268"/>
                <a:gd name="T22" fmla="*/ 51 w 131"/>
                <a:gd name="T23" fmla="*/ 190 h 268"/>
                <a:gd name="T24" fmla="*/ 31 w 131"/>
                <a:gd name="T25" fmla="*/ 197 h 268"/>
                <a:gd name="T26" fmla="*/ 30 w 131"/>
                <a:gd name="T27" fmla="*/ 204 h 268"/>
                <a:gd name="T28" fmla="*/ 45 w 131"/>
                <a:gd name="T29" fmla="*/ 214 h 268"/>
                <a:gd name="T30" fmla="*/ 58 w 131"/>
                <a:gd name="T31" fmla="*/ 232 h 268"/>
                <a:gd name="T32" fmla="*/ 68 w 131"/>
                <a:gd name="T33" fmla="*/ 256 h 268"/>
                <a:gd name="T34" fmla="*/ 66 w 131"/>
                <a:gd name="T35" fmla="*/ 266 h 268"/>
                <a:gd name="T36" fmla="*/ 58 w 131"/>
                <a:gd name="T37" fmla="*/ 268 h 268"/>
                <a:gd name="T38" fmla="*/ 51 w 131"/>
                <a:gd name="T39" fmla="*/ 262 h 268"/>
                <a:gd name="T40" fmla="*/ 45 w 131"/>
                <a:gd name="T41" fmla="*/ 247 h 268"/>
                <a:gd name="T42" fmla="*/ 38 w 131"/>
                <a:gd name="T43" fmla="*/ 234 h 268"/>
                <a:gd name="T44" fmla="*/ 28 w 131"/>
                <a:gd name="T45" fmla="*/ 222 h 268"/>
                <a:gd name="T46" fmla="*/ 14 w 131"/>
                <a:gd name="T47" fmla="*/ 214 h 268"/>
                <a:gd name="T48" fmla="*/ 6 w 131"/>
                <a:gd name="T49" fmla="*/ 204 h 268"/>
                <a:gd name="T50" fmla="*/ 14 w 131"/>
                <a:gd name="T51" fmla="*/ 190 h 268"/>
                <a:gd name="T52" fmla="*/ 30 w 131"/>
                <a:gd name="T53" fmla="*/ 183 h 268"/>
                <a:gd name="T54" fmla="*/ 55 w 131"/>
                <a:gd name="T55" fmla="*/ 167 h 268"/>
                <a:gd name="T56" fmla="*/ 83 w 131"/>
                <a:gd name="T57" fmla="*/ 156 h 268"/>
                <a:gd name="T58" fmla="*/ 104 w 131"/>
                <a:gd name="T59" fmla="*/ 146 h 268"/>
                <a:gd name="T60" fmla="*/ 104 w 131"/>
                <a:gd name="T61" fmla="*/ 140 h 268"/>
                <a:gd name="T62" fmla="*/ 97 w 131"/>
                <a:gd name="T63" fmla="*/ 125 h 268"/>
                <a:gd name="T64" fmla="*/ 76 w 131"/>
                <a:gd name="T65" fmla="*/ 102 h 268"/>
                <a:gd name="T66" fmla="*/ 55 w 131"/>
                <a:gd name="T67" fmla="*/ 79 h 268"/>
                <a:gd name="T68" fmla="*/ 31 w 131"/>
                <a:gd name="T69" fmla="*/ 49 h 268"/>
                <a:gd name="T70" fmla="*/ 14 w 131"/>
                <a:gd name="T71" fmla="*/ 34 h 268"/>
                <a:gd name="T72" fmla="*/ 3 w 131"/>
                <a:gd name="T73" fmla="*/ 17 h 268"/>
                <a:gd name="T74" fmla="*/ 0 w 131"/>
                <a:gd name="T75" fmla="*/ 1 h 268"/>
                <a:gd name="T76" fmla="*/ 16 w 131"/>
                <a:gd name="T77" fmla="*/ 0 h 2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1" h="268">
                  <a:moveTo>
                    <a:pt x="16" y="0"/>
                  </a:moveTo>
                  <a:lnTo>
                    <a:pt x="48" y="21"/>
                  </a:lnTo>
                  <a:lnTo>
                    <a:pt x="72" y="45"/>
                  </a:lnTo>
                  <a:lnTo>
                    <a:pt x="86" y="68"/>
                  </a:lnTo>
                  <a:lnTo>
                    <a:pt x="97" y="92"/>
                  </a:lnTo>
                  <a:lnTo>
                    <a:pt x="111" y="112"/>
                  </a:lnTo>
                  <a:lnTo>
                    <a:pt x="127" y="135"/>
                  </a:lnTo>
                  <a:lnTo>
                    <a:pt x="131" y="143"/>
                  </a:lnTo>
                  <a:lnTo>
                    <a:pt x="131" y="152"/>
                  </a:lnTo>
                  <a:lnTo>
                    <a:pt x="107" y="164"/>
                  </a:lnTo>
                  <a:lnTo>
                    <a:pt x="76" y="179"/>
                  </a:lnTo>
                  <a:lnTo>
                    <a:pt x="51" y="190"/>
                  </a:lnTo>
                  <a:lnTo>
                    <a:pt x="31" y="197"/>
                  </a:lnTo>
                  <a:lnTo>
                    <a:pt x="30" y="204"/>
                  </a:lnTo>
                  <a:lnTo>
                    <a:pt x="45" y="214"/>
                  </a:lnTo>
                  <a:lnTo>
                    <a:pt x="58" y="232"/>
                  </a:lnTo>
                  <a:lnTo>
                    <a:pt x="68" y="256"/>
                  </a:lnTo>
                  <a:lnTo>
                    <a:pt x="66" y="266"/>
                  </a:lnTo>
                  <a:lnTo>
                    <a:pt x="58" y="268"/>
                  </a:lnTo>
                  <a:lnTo>
                    <a:pt x="51" y="262"/>
                  </a:lnTo>
                  <a:lnTo>
                    <a:pt x="45" y="247"/>
                  </a:lnTo>
                  <a:lnTo>
                    <a:pt x="38" y="234"/>
                  </a:lnTo>
                  <a:lnTo>
                    <a:pt x="28" y="222"/>
                  </a:lnTo>
                  <a:lnTo>
                    <a:pt x="14" y="214"/>
                  </a:lnTo>
                  <a:lnTo>
                    <a:pt x="6" y="204"/>
                  </a:lnTo>
                  <a:lnTo>
                    <a:pt x="14" y="190"/>
                  </a:lnTo>
                  <a:lnTo>
                    <a:pt x="30" y="183"/>
                  </a:lnTo>
                  <a:lnTo>
                    <a:pt x="55" y="167"/>
                  </a:lnTo>
                  <a:lnTo>
                    <a:pt x="83" y="156"/>
                  </a:lnTo>
                  <a:lnTo>
                    <a:pt x="104" y="146"/>
                  </a:lnTo>
                  <a:lnTo>
                    <a:pt x="104" y="140"/>
                  </a:lnTo>
                  <a:lnTo>
                    <a:pt x="97" y="125"/>
                  </a:lnTo>
                  <a:lnTo>
                    <a:pt x="76" y="102"/>
                  </a:lnTo>
                  <a:lnTo>
                    <a:pt x="55" y="79"/>
                  </a:lnTo>
                  <a:lnTo>
                    <a:pt x="31" y="49"/>
                  </a:lnTo>
                  <a:lnTo>
                    <a:pt x="14" y="34"/>
                  </a:lnTo>
                  <a:lnTo>
                    <a:pt x="3" y="17"/>
                  </a:lnTo>
                  <a:lnTo>
                    <a:pt x="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538">
              <a:extLst>
                <a:ext uri="{FF2B5EF4-FFF2-40B4-BE49-F238E27FC236}">
                  <a16:creationId xmlns:a16="http://schemas.microsoft.com/office/drawing/2014/main" id="{D1E5915C-8C05-F54C-91D5-1E5D27890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016" y="5844134"/>
              <a:ext cx="195262" cy="565150"/>
            </a:xfrm>
            <a:custGeom>
              <a:avLst/>
              <a:gdLst>
                <a:gd name="T0" fmla="*/ 10 w 123"/>
                <a:gd name="T1" fmla="*/ 3 h 356"/>
                <a:gd name="T2" fmla="*/ 25 w 123"/>
                <a:gd name="T3" fmla="*/ 0 h 356"/>
                <a:gd name="T4" fmla="*/ 39 w 123"/>
                <a:gd name="T5" fmla="*/ 7 h 356"/>
                <a:gd name="T6" fmla="*/ 45 w 123"/>
                <a:gd name="T7" fmla="*/ 19 h 356"/>
                <a:gd name="T8" fmla="*/ 45 w 123"/>
                <a:gd name="T9" fmla="*/ 74 h 356"/>
                <a:gd name="T10" fmla="*/ 49 w 123"/>
                <a:gd name="T11" fmla="*/ 108 h 356"/>
                <a:gd name="T12" fmla="*/ 59 w 123"/>
                <a:gd name="T13" fmla="*/ 153 h 356"/>
                <a:gd name="T14" fmla="*/ 69 w 123"/>
                <a:gd name="T15" fmla="*/ 194 h 356"/>
                <a:gd name="T16" fmla="*/ 83 w 123"/>
                <a:gd name="T17" fmla="*/ 238 h 356"/>
                <a:gd name="T18" fmla="*/ 91 w 123"/>
                <a:gd name="T19" fmla="*/ 267 h 356"/>
                <a:gd name="T20" fmla="*/ 101 w 123"/>
                <a:gd name="T21" fmla="*/ 288 h 356"/>
                <a:gd name="T22" fmla="*/ 115 w 123"/>
                <a:gd name="T23" fmla="*/ 301 h 356"/>
                <a:gd name="T24" fmla="*/ 123 w 123"/>
                <a:gd name="T25" fmla="*/ 312 h 356"/>
                <a:gd name="T26" fmla="*/ 118 w 123"/>
                <a:gd name="T27" fmla="*/ 322 h 356"/>
                <a:gd name="T28" fmla="*/ 104 w 123"/>
                <a:gd name="T29" fmla="*/ 326 h 356"/>
                <a:gd name="T30" fmla="*/ 88 w 123"/>
                <a:gd name="T31" fmla="*/ 333 h 356"/>
                <a:gd name="T32" fmla="*/ 76 w 123"/>
                <a:gd name="T33" fmla="*/ 346 h 356"/>
                <a:gd name="T34" fmla="*/ 67 w 123"/>
                <a:gd name="T35" fmla="*/ 356 h 356"/>
                <a:gd name="T36" fmla="*/ 55 w 123"/>
                <a:gd name="T37" fmla="*/ 353 h 356"/>
                <a:gd name="T38" fmla="*/ 48 w 123"/>
                <a:gd name="T39" fmla="*/ 347 h 356"/>
                <a:gd name="T40" fmla="*/ 43 w 123"/>
                <a:gd name="T41" fmla="*/ 330 h 356"/>
                <a:gd name="T42" fmla="*/ 53 w 123"/>
                <a:gd name="T43" fmla="*/ 323 h 356"/>
                <a:gd name="T44" fmla="*/ 76 w 123"/>
                <a:gd name="T45" fmla="*/ 312 h 356"/>
                <a:gd name="T46" fmla="*/ 90 w 123"/>
                <a:gd name="T47" fmla="*/ 308 h 356"/>
                <a:gd name="T48" fmla="*/ 91 w 123"/>
                <a:gd name="T49" fmla="*/ 303 h 356"/>
                <a:gd name="T50" fmla="*/ 84 w 123"/>
                <a:gd name="T51" fmla="*/ 291 h 356"/>
                <a:gd name="T52" fmla="*/ 73 w 123"/>
                <a:gd name="T53" fmla="*/ 264 h 356"/>
                <a:gd name="T54" fmla="*/ 57 w 123"/>
                <a:gd name="T55" fmla="*/ 227 h 356"/>
                <a:gd name="T56" fmla="*/ 41 w 123"/>
                <a:gd name="T57" fmla="*/ 179 h 356"/>
                <a:gd name="T58" fmla="*/ 25 w 123"/>
                <a:gd name="T59" fmla="*/ 131 h 356"/>
                <a:gd name="T60" fmla="*/ 13 w 123"/>
                <a:gd name="T61" fmla="*/ 87 h 356"/>
                <a:gd name="T62" fmla="*/ 7 w 123"/>
                <a:gd name="T63" fmla="*/ 58 h 356"/>
                <a:gd name="T64" fmla="*/ 0 w 123"/>
                <a:gd name="T65" fmla="*/ 30 h 356"/>
                <a:gd name="T66" fmla="*/ 10 w 123"/>
                <a:gd name="T67" fmla="*/ 3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3" h="356">
                  <a:moveTo>
                    <a:pt x="10" y="3"/>
                  </a:moveTo>
                  <a:lnTo>
                    <a:pt x="25" y="0"/>
                  </a:lnTo>
                  <a:lnTo>
                    <a:pt x="39" y="7"/>
                  </a:lnTo>
                  <a:lnTo>
                    <a:pt x="45" y="19"/>
                  </a:lnTo>
                  <a:lnTo>
                    <a:pt x="45" y="74"/>
                  </a:lnTo>
                  <a:lnTo>
                    <a:pt x="49" y="108"/>
                  </a:lnTo>
                  <a:lnTo>
                    <a:pt x="59" y="153"/>
                  </a:lnTo>
                  <a:lnTo>
                    <a:pt x="69" y="194"/>
                  </a:lnTo>
                  <a:lnTo>
                    <a:pt x="83" y="238"/>
                  </a:lnTo>
                  <a:lnTo>
                    <a:pt x="91" y="267"/>
                  </a:lnTo>
                  <a:lnTo>
                    <a:pt x="101" y="288"/>
                  </a:lnTo>
                  <a:lnTo>
                    <a:pt x="115" y="301"/>
                  </a:lnTo>
                  <a:lnTo>
                    <a:pt x="123" y="312"/>
                  </a:lnTo>
                  <a:lnTo>
                    <a:pt x="118" y="322"/>
                  </a:lnTo>
                  <a:lnTo>
                    <a:pt x="104" y="326"/>
                  </a:lnTo>
                  <a:lnTo>
                    <a:pt x="88" y="333"/>
                  </a:lnTo>
                  <a:lnTo>
                    <a:pt x="76" y="346"/>
                  </a:lnTo>
                  <a:lnTo>
                    <a:pt x="67" y="356"/>
                  </a:lnTo>
                  <a:lnTo>
                    <a:pt x="55" y="353"/>
                  </a:lnTo>
                  <a:lnTo>
                    <a:pt x="48" y="347"/>
                  </a:lnTo>
                  <a:lnTo>
                    <a:pt x="43" y="330"/>
                  </a:lnTo>
                  <a:lnTo>
                    <a:pt x="53" y="323"/>
                  </a:lnTo>
                  <a:lnTo>
                    <a:pt x="76" y="312"/>
                  </a:lnTo>
                  <a:lnTo>
                    <a:pt x="90" y="308"/>
                  </a:lnTo>
                  <a:lnTo>
                    <a:pt x="91" y="303"/>
                  </a:lnTo>
                  <a:lnTo>
                    <a:pt x="84" y="291"/>
                  </a:lnTo>
                  <a:lnTo>
                    <a:pt x="73" y="264"/>
                  </a:lnTo>
                  <a:lnTo>
                    <a:pt x="57" y="227"/>
                  </a:lnTo>
                  <a:lnTo>
                    <a:pt x="41" y="179"/>
                  </a:lnTo>
                  <a:lnTo>
                    <a:pt x="25" y="131"/>
                  </a:lnTo>
                  <a:lnTo>
                    <a:pt x="13" y="87"/>
                  </a:lnTo>
                  <a:lnTo>
                    <a:pt x="7" y="58"/>
                  </a:lnTo>
                  <a:lnTo>
                    <a:pt x="0" y="3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39">
              <a:extLst>
                <a:ext uri="{FF2B5EF4-FFF2-40B4-BE49-F238E27FC236}">
                  <a16:creationId xmlns:a16="http://schemas.microsoft.com/office/drawing/2014/main" id="{E4C2FABB-3B19-C04A-9E42-65F8BCBD8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5666" y="5831434"/>
              <a:ext cx="150812" cy="546100"/>
            </a:xfrm>
            <a:custGeom>
              <a:avLst/>
              <a:gdLst>
                <a:gd name="T0" fmla="*/ 28 w 95"/>
                <a:gd name="T1" fmla="*/ 68 h 344"/>
                <a:gd name="T2" fmla="*/ 38 w 95"/>
                <a:gd name="T3" fmla="*/ 17 h 344"/>
                <a:gd name="T4" fmla="*/ 56 w 95"/>
                <a:gd name="T5" fmla="*/ 0 h 344"/>
                <a:gd name="T6" fmla="*/ 71 w 95"/>
                <a:gd name="T7" fmla="*/ 14 h 344"/>
                <a:gd name="T8" fmla="*/ 77 w 95"/>
                <a:gd name="T9" fmla="*/ 28 h 344"/>
                <a:gd name="T10" fmla="*/ 67 w 95"/>
                <a:gd name="T11" fmla="*/ 51 h 344"/>
                <a:gd name="T12" fmla="*/ 59 w 95"/>
                <a:gd name="T13" fmla="*/ 89 h 344"/>
                <a:gd name="T14" fmla="*/ 55 w 95"/>
                <a:gd name="T15" fmla="*/ 127 h 344"/>
                <a:gd name="T16" fmla="*/ 52 w 95"/>
                <a:gd name="T17" fmla="*/ 167 h 344"/>
                <a:gd name="T18" fmla="*/ 56 w 95"/>
                <a:gd name="T19" fmla="*/ 195 h 344"/>
                <a:gd name="T20" fmla="*/ 66 w 95"/>
                <a:gd name="T21" fmla="*/ 232 h 344"/>
                <a:gd name="T22" fmla="*/ 76 w 95"/>
                <a:gd name="T23" fmla="*/ 263 h 344"/>
                <a:gd name="T24" fmla="*/ 87 w 95"/>
                <a:gd name="T25" fmla="*/ 297 h 344"/>
                <a:gd name="T26" fmla="*/ 92 w 95"/>
                <a:gd name="T27" fmla="*/ 310 h 344"/>
                <a:gd name="T28" fmla="*/ 95 w 95"/>
                <a:gd name="T29" fmla="*/ 318 h 344"/>
                <a:gd name="T30" fmla="*/ 92 w 95"/>
                <a:gd name="T31" fmla="*/ 330 h 344"/>
                <a:gd name="T32" fmla="*/ 84 w 95"/>
                <a:gd name="T33" fmla="*/ 335 h 344"/>
                <a:gd name="T34" fmla="*/ 62 w 95"/>
                <a:gd name="T35" fmla="*/ 331 h 344"/>
                <a:gd name="T36" fmla="*/ 35 w 95"/>
                <a:gd name="T37" fmla="*/ 335 h 344"/>
                <a:gd name="T38" fmla="*/ 21 w 95"/>
                <a:gd name="T39" fmla="*/ 341 h 344"/>
                <a:gd name="T40" fmla="*/ 7 w 95"/>
                <a:gd name="T41" fmla="*/ 344 h 344"/>
                <a:gd name="T42" fmla="*/ 0 w 95"/>
                <a:gd name="T43" fmla="*/ 335 h 344"/>
                <a:gd name="T44" fmla="*/ 20 w 95"/>
                <a:gd name="T45" fmla="*/ 313 h 344"/>
                <a:gd name="T46" fmla="*/ 39 w 95"/>
                <a:gd name="T47" fmla="*/ 311 h 344"/>
                <a:gd name="T48" fmla="*/ 63 w 95"/>
                <a:gd name="T49" fmla="*/ 311 h 344"/>
                <a:gd name="T50" fmla="*/ 73 w 95"/>
                <a:gd name="T51" fmla="*/ 311 h 344"/>
                <a:gd name="T52" fmla="*/ 74 w 95"/>
                <a:gd name="T53" fmla="*/ 300 h 344"/>
                <a:gd name="T54" fmla="*/ 66 w 95"/>
                <a:gd name="T55" fmla="*/ 276 h 344"/>
                <a:gd name="T56" fmla="*/ 46 w 95"/>
                <a:gd name="T57" fmla="*/ 232 h 344"/>
                <a:gd name="T58" fmla="*/ 34 w 95"/>
                <a:gd name="T59" fmla="*/ 195 h 344"/>
                <a:gd name="T60" fmla="*/ 28 w 95"/>
                <a:gd name="T61" fmla="*/ 158 h 344"/>
                <a:gd name="T62" fmla="*/ 25 w 95"/>
                <a:gd name="T63" fmla="*/ 124 h 344"/>
                <a:gd name="T64" fmla="*/ 25 w 95"/>
                <a:gd name="T65" fmla="*/ 92 h 344"/>
                <a:gd name="T66" fmla="*/ 28 w 95"/>
                <a:gd name="T67" fmla="*/ 68 h 3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" h="344">
                  <a:moveTo>
                    <a:pt x="28" y="68"/>
                  </a:moveTo>
                  <a:lnTo>
                    <a:pt x="38" y="17"/>
                  </a:lnTo>
                  <a:lnTo>
                    <a:pt x="56" y="0"/>
                  </a:lnTo>
                  <a:lnTo>
                    <a:pt x="71" y="14"/>
                  </a:lnTo>
                  <a:lnTo>
                    <a:pt x="77" y="28"/>
                  </a:lnTo>
                  <a:lnTo>
                    <a:pt x="67" y="51"/>
                  </a:lnTo>
                  <a:lnTo>
                    <a:pt x="59" y="89"/>
                  </a:lnTo>
                  <a:lnTo>
                    <a:pt x="55" y="127"/>
                  </a:lnTo>
                  <a:lnTo>
                    <a:pt x="52" y="167"/>
                  </a:lnTo>
                  <a:lnTo>
                    <a:pt x="56" y="195"/>
                  </a:lnTo>
                  <a:lnTo>
                    <a:pt x="66" y="232"/>
                  </a:lnTo>
                  <a:lnTo>
                    <a:pt x="76" y="263"/>
                  </a:lnTo>
                  <a:lnTo>
                    <a:pt x="87" y="297"/>
                  </a:lnTo>
                  <a:lnTo>
                    <a:pt x="92" y="310"/>
                  </a:lnTo>
                  <a:lnTo>
                    <a:pt x="95" y="318"/>
                  </a:lnTo>
                  <a:lnTo>
                    <a:pt x="92" y="330"/>
                  </a:lnTo>
                  <a:lnTo>
                    <a:pt x="84" y="335"/>
                  </a:lnTo>
                  <a:lnTo>
                    <a:pt x="62" y="331"/>
                  </a:lnTo>
                  <a:lnTo>
                    <a:pt x="35" y="335"/>
                  </a:lnTo>
                  <a:lnTo>
                    <a:pt x="21" y="341"/>
                  </a:lnTo>
                  <a:lnTo>
                    <a:pt x="7" y="344"/>
                  </a:lnTo>
                  <a:lnTo>
                    <a:pt x="0" y="335"/>
                  </a:lnTo>
                  <a:lnTo>
                    <a:pt x="20" y="313"/>
                  </a:lnTo>
                  <a:lnTo>
                    <a:pt x="39" y="311"/>
                  </a:lnTo>
                  <a:lnTo>
                    <a:pt x="63" y="311"/>
                  </a:lnTo>
                  <a:lnTo>
                    <a:pt x="73" y="311"/>
                  </a:lnTo>
                  <a:lnTo>
                    <a:pt x="74" y="300"/>
                  </a:lnTo>
                  <a:lnTo>
                    <a:pt x="66" y="276"/>
                  </a:lnTo>
                  <a:lnTo>
                    <a:pt x="46" y="232"/>
                  </a:lnTo>
                  <a:lnTo>
                    <a:pt x="34" y="195"/>
                  </a:lnTo>
                  <a:lnTo>
                    <a:pt x="28" y="158"/>
                  </a:lnTo>
                  <a:lnTo>
                    <a:pt x="25" y="124"/>
                  </a:lnTo>
                  <a:lnTo>
                    <a:pt x="25" y="92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4BDBC-3157-FF46-95A0-92512577DF8D}"/>
              </a:ext>
            </a:extLst>
          </p:cNvPr>
          <p:cNvGrpSpPr/>
          <p:nvPr/>
        </p:nvGrpSpPr>
        <p:grpSpPr>
          <a:xfrm>
            <a:off x="5397500" y="4932552"/>
            <a:ext cx="3213100" cy="706248"/>
            <a:chOff x="5162550" y="4932552"/>
            <a:chExt cx="3213100" cy="706248"/>
          </a:xfrm>
        </p:grpSpPr>
        <p:sp>
          <p:nvSpPr>
            <p:cNvPr id="33808" name="TextBox 5"/>
            <p:cNvSpPr txBox="1">
              <a:spLocks noChangeArrowheads="1"/>
            </p:cNvSpPr>
            <p:nvPr/>
          </p:nvSpPr>
          <p:spPr bwMode="auto">
            <a:xfrm>
              <a:off x="5162550" y="4932552"/>
              <a:ext cx="32131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Fixed-length encodings are often a little inefficient…</a:t>
              </a:r>
            </a:p>
          </p:txBody>
        </p:sp>
        <p:grpSp>
          <p:nvGrpSpPr>
            <p:cNvPr id="79" name="Group 269">
              <a:extLst>
                <a:ext uri="{FF2B5EF4-FFF2-40B4-BE49-F238E27FC236}">
                  <a16:creationId xmlns:a16="http://schemas.microsoft.com/office/drawing/2014/main" id="{7EC2A6CF-68DE-1947-89DE-5D7409E02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211" y="5043924"/>
              <a:ext cx="369195" cy="594876"/>
              <a:chOff x="2670" y="703"/>
              <a:chExt cx="337" cy="543"/>
            </a:xfrm>
          </p:grpSpPr>
          <p:sp>
            <p:nvSpPr>
              <p:cNvPr id="80" name="Freeform 270">
                <a:extLst>
                  <a:ext uri="{FF2B5EF4-FFF2-40B4-BE49-F238E27FC236}">
                    <a16:creationId xmlns:a16="http://schemas.microsoft.com/office/drawing/2014/main" id="{5D014FB6-FE3A-0A42-9241-BAF5ADDB9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703"/>
                <a:ext cx="107" cy="113"/>
              </a:xfrm>
              <a:custGeom>
                <a:avLst/>
                <a:gdLst>
                  <a:gd name="T0" fmla="*/ 53 w 107"/>
                  <a:gd name="T1" fmla="*/ 0 h 113"/>
                  <a:gd name="T2" fmla="*/ 66 w 107"/>
                  <a:gd name="T3" fmla="*/ 2 h 113"/>
                  <a:gd name="T4" fmla="*/ 73 w 107"/>
                  <a:gd name="T5" fmla="*/ 11 h 113"/>
                  <a:gd name="T6" fmla="*/ 76 w 107"/>
                  <a:gd name="T7" fmla="*/ 28 h 113"/>
                  <a:gd name="T8" fmla="*/ 74 w 107"/>
                  <a:gd name="T9" fmla="*/ 49 h 113"/>
                  <a:gd name="T10" fmla="*/ 69 w 107"/>
                  <a:gd name="T11" fmla="*/ 62 h 113"/>
                  <a:gd name="T12" fmla="*/ 63 w 107"/>
                  <a:gd name="T13" fmla="*/ 78 h 113"/>
                  <a:gd name="T14" fmla="*/ 98 w 107"/>
                  <a:gd name="T15" fmla="*/ 99 h 113"/>
                  <a:gd name="T16" fmla="*/ 107 w 107"/>
                  <a:gd name="T17" fmla="*/ 106 h 113"/>
                  <a:gd name="T18" fmla="*/ 102 w 107"/>
                  <a:gd name="T19" fmla="*/ 113 h 113"/>
                  <a:gd name="T20" fmla="*/ 84 w 107"/>
                  <a:gd name="T21" fmla="*/ 99 h 113"/>
                  <a:gd name="T22" fmla="*/ 57 w 107"/>
                  <a:gd name="T23" fmla="*/ 88 h 113"/>
                  <a:gd name="T24" fmla="*/ 45 w 107"/>
                  <a:gd name="T25" fmla="*/ 101 h 113"/>
                  <a:gd name="T26" fmla="*/ 31 w 107"/>
                  <a:gd name="T27" fmla="*/ 111 h 113"/>
                  <a:gd name="T28" fmla="*/ 20 w 107"/>
                  <a:gd name="T29" fmla="*/ 111 h 113"/>
                  <a:gd name="T30" fmla="*/ 9 w 107"/>
                  <a:gd name="T31" fmla="*/ 111 h 113"/>
                  <a:gd name="T32" fmla="*/ 4 w 107"/>
                  <a:gd name="T33" fmla="*/ 103 h 113"/>
                  <a:gd name="T34" fmla="*/ 0 w 107"/>
                  <a:gd name="T35" fmla="*/ 86 h 113"/>
                  <a:gd name="T36" fmla="*/ 0 w 107"/>
                  <a:gd name="T37" fmla="*/ 67 h 113"/>
                  <a:gd name="T38" fmla="*/ 4 w 107"/>
                  <a:gd name="T39" fmla="*/ 52 h 113"/>
                  <a:gd name="T40" fmla="*/ 19 w 107"/>
                  <a:gd name="T41" fmla="*/ 29 h 113"/>
                  <a:gd name="T42" fmla="*/ 36 w 107"/>
                  <a:gd name="T43" fmla="*/ 13 h 113"/>
                  <a:gd name="T44" fmla="*/ 47 w 107"/>
                  <a:gd name="T45" fmla="*/ 5 h 113"/>
                  <a:gd name="T46" fmla="*/ 57 w 107"/>
                  <a:gd name="T47" fmla="*/ 2 h 113"/>
                  <a:gd name="T48" fmla="*/ 53 w 107"/>
                  <a:gd name="T49" fmla="*/ 0 h 11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7"/>
                  <a:gd name="T76" fmla="*/ 0 h 113"/>
                  <a:gd name="T77" fmla="*/ 107 w 107"/>
                  <a:gd name="T78" fmla="*/ 113 h 11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7" h="113">
                    <a:moveTo>
                      <a:pt x="53" y="0"/>
                    </a:moveTo>
                    <a:lnTo>
                      <a:pt x="66" y="2"/>
                    </a:lnTo>
                    <a:lnTo>
                      <a:pt x="73" y="11"/>
                    </a:lnTo>
                    <a:lnTo>
                      <a:pt x="76" y="28"/>
                    </a:lnTo>
                    <a:lnTo>
                      <a:pt x="74" y="49"/>
                    </a:lnTo>
                    <a:lnTo>
                      <a:pt x="69" y="62"/>
                    </a:lnTo>
                    <a:lnTo>
                      <a:pt x="63" y="78"/>
                    </a:lnTo>
                    <a:lnTo>
                      <a:pt x="98" y="99"/>
                    </a:lnTo>
                    <a:lnTo>
                      <a:pt x="107" y="106"/>
                    </a:lnTo>
                    <a:lnTo>
                      <a:pt x="102" y="113"/>
                    </a:lnTo>
                    <a:lnTo>
                      <a:pt x="84" y="99"/>
                    </a:lnTo>
                    <a:lnTo>
                      <a:pt x="57" y="88"/>
                    </a:lnTo>
                    <a:lnTo>
                      <a:pt x="45" y="101"/>
                    </a:lnTo>
                    <a:lnTo>
                      <a:pt x="31" y="111"/>
                    </a:lnTo>
                    <a:lnTo>
                      <a:pt x="20" y="111"/>
                    </a:lnTo>
                    <a:lnTo>
                      <a:pt x="9" y="111"/>
                    </a:lnTo>
                    <a:lnTo>
                      <a:pt x="4" y="103"/>
                    </a:lnTo>
                    <a:lnTo>
                      <a:pt x="0" y="86"/>
                    </a:lnTo>
                    <a:lnTo>
                      <a:pt x="0" y="67"/>
                    </a:lnTo>
                    <a:lnTo>
                      <a:pt x="4" y="52"/>
                    </a:lnTo>
                    <a:lnTo>
                      <a:pt x="19" y="29"/>
                    </a:lnTo>
                    <a:lnTo>
                      <a:pt x="36" y="13"/>
                    </a:lnTo>
                    <a:lnTo>
                      <a:pt x="47" y="5"/>
                    </a:lnTo>
                    <a:lnTo>
                      <a:pt x="5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71">
                <a:extLst>
                  <a:ext uri="{FF2B5EF4-FFF2-40B4-BE49-F238E27FC236}">
                    <a16:creationId xmlns:a16="http://schemas.microsoft.com/office/drawing/2014/main" id="{3F60AD45-2A8C-0142-907D-009379E5C34F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0429">
                <a:off x="2785" y="915"/>
                <a:ext cx="222" cy="99"/>
              </a:xfrm>
              <a:custGeom>
                <a:avLst/>
                <a:gdLst>
                  <a:gd name="T0" fmla="*/ 3 w 222"/>
                  <a:gd name="T1" fmla="*/ 0 h 99"/>
                  <a:gd name="T2" fmla="*/ 24 w 222"/>
                  <a:gd name="T3" fmla="*/ 3 h 99"/>
                  <a:gd name="T4" fmla="*/ 61 w 222"/>
                  <a:gd name="T5" fmla="*/ 20 h 99"/>
                  <a:gd name="T6" fmla="*/ 94 w 222"/>
                  <a:gd name="T7" fmla="*/ 34 h 99"/>
                  <a:gd name="T8" fmla="*/ 131 w 222"/>
                  <a:gd name="T9" fmla="*/ 46 h 99"/>
                  <a:gd name="T10" fmla="*/ 157 w 222"/>
                  <a:gd name="T11" fmla="*/ 59 h 99"/>
                  <a:gd name="T12" fmla="*/ 193 w 222"/>
                  <a:gd name="T13" fmla="*/ 73 h 99"/>
                  <a:gd name="T14" fmla="*/ 222 w 222"/>
                  <a:gd name="T15" fmla="*/ 86 h 99"/>
                  <a:gd name="T16" fmla="*/ 220 w 222"/>
                  <a:gd name="T17" fmla="*/ 91 h 99"/>
                  <a:gd name="T18" fmla="*/ 211 w 222"/>
                  <a:gd name="T19" fmla="*/ 94 h 99"/>
                  <a:gd name="T20" fmla="*/ 186 w 222"/>
                  <a:gd name="T21" fmla="*/ 80 h 99"/>
                  <a:gd name="T22" fmla="*/ 184 w 222"/>
                  <a:gd name="T23" fmla="*/ 89 h 99"/>
                  <a:gd name="T24" fmla="*/ 178 w 222"/>
                  <a:gd name="T25" fmla="*/ 96 h 99"/>
                  <a:gd name="T26" fmla="*/ 168 w 222"/>
                  <a:gd name="T27" fmla="*/ 99 h 99"/>
                  <a:gd name="T28" fmla="*/ 158 w 222"/>
                  <a:gd name="T29" fmla="*/ 93 h 99"/>
                  <a:gd name="T30" fmla="*/ 150 w 222"/>
                  <a:gd name="T31" fmla="*/ 85 h 99"/>
                  <a:gd name="T32" fmla="*/ 151 w 222"/>
                  <a:gd name="T33" fmla="*/ 73 h 99"/>
                  <a:gd name="T34" fmla="*/ 153 w 222"/>
                  <a:gd name="T35" fmla="*/ 67 h 99"/>
                  <a:gd name="T36" fmla="*/ 129 w 222"/>
                  <a:gd name="T37" fmla="*/ 55 h 99"/>
                  <a:gd name="T38" fmla="*/ 117 w 222"/>
                  <a:gd name="T39" fmla="*/ 52 h 99"/>
                  <a:gd name="T40" fmla="*/ 94 w 222"/>
                  <a:gd name="T41" fmla="*/ 47 h 99"/>
                  <a:gd name="T42" fmla="*/ 64 w 222"/>
                  <a:gd name="T43" fmla="*/ 36 h 99"/>
                  <a:gd name="T44" fmla="*/ 39 w 222"/>
                  <a:gd name="T45" fmla="*/ 24 h 99"/>
                  <a:gd name="T46" fmla="*/ 21 w 222"/>
                  <a:gd name="T47" fmla="*/ 19 h 99"/>
                  <a:gd name="T48" fmla="*/ 3 w 222"/>
                  <a:gd name="T49" fmla="*/ 20 h 99"/>
                  <a:gd name="T50" fmla="*/ 0 w 222"/>
                  <a:gd name="T51" fmla="*/ 7 h 99"/>
                  <a:gd name="T52" fmla="*/ 8 w 222"/>
                  <a:gd name="T53" fmla="*/ 0 h 99"/>
                  <a:gd name="T54" fmla="*/ 12 w 222"/>
                  <a:gd name="T55" fmla="*/ 0 h 99"/>
                  <a:gd name="T56" fmla="*/ 3 w 222"/>
                  <a:gd name="T57" fmla="*/ 0 h 9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2"/>
                  <a:gd name="T88" fmla="*/ 0 h 99"/>
                  <a:gd name="T89" fmla="*/ 222 w 222"/>
                  <a:gd name="T90" fmla="*/ 99 h 9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2" h="99">
                    <a:moveTo>
                      <a:pt x="3" y="0"/>
                    </a:moveTo>
                    <a:lnTo>
                      <a:pt x="24" y="3"/>
                    </a:lnTo>
                    <a:lnTo>
                      <a:pt x="61" y="20"/>
                    </a:lnTo>
                    <a:lnTo>
                      <a:pt x="94" y="34"/>
                    </a:lnTo>
                    <a:lnTo>
                      <a:pt x="131" y="46"/>
                    </a:lnTo>
                    <a:lnTo>
                      <a:pt x="157" y="59"/>
                    </a:lnTo>
                    <a:lnTo>
                      <a:pt x="193" y="73"/>
                    </a:lnTo>
                    <a:lnTo>
                      <a:pt x="222" y="86"/>
                    </a:lnTo>
                    <a:lnTo>
                      <a:pt x="220" y="91"/>
                    </a:lnTo>
                    <a:lnTo>
                      <a:pt x="211" y="94"/>
                    </a:lnTo>
                    <a:lnTo>
                      <a:pt x="186" y="80"/>
                    </a:lnTo>
                    <a:lnTo>
                      <a:pt x="184" y="89"/>
                    </a:lnTo>
                    <a:lnTo>
                      <a:pt x="178" y="96"/>
                    </a:lnTo>
                    <a:lnTo>
                      <a:pt x="168" y="99"/>
                    </a:lnTo>
                    <a:lnTo>
                      <a:pt x="158" y="93"/>
                    </a:lnTo>
                    <a:lnTo>
                      <a:pt x="150" y="85"/>
                    </a:lnTo>
                    <a:lnTo>
                      <a:pt x="151" y="73"/>
                    </a:lnTo>
                    <a:lnTo>
                      <a:pt x="153" y="67"/>
                    </a:lnTo>
                    <a:lnTo>
                      <a:pt x="129" y="55"/>
                    </a:lnTo>
                    <a:lnTo>
                      <a:pt x="117" y="52"/>
                    </a:lnTo>
                    <a:lnTo>
                      <a:pt x="94" y="47"/>
                    </a:lnTo>
                    <a:lnTo>
                      <a:pt x="64" y="36"/>
                    </a:lnTo>
                    <a:lnTo>
                      <a:pt x="39" y="24"/>
                    </a:lnTo>
                    <a:lnTo>
                      <a:pt x="21" y="19"/>
                    </a:lnTo>
                    <a:lnTo>
                      <a:pt x="3" y="20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72">
                <a:extLst>
                  <a:ext uri="{FF2B5EF4-FFF2-40B4-BE49-F238E27FC236}">
                    <a16:creationId xmlns:a16="http://schemas.microsoft.com/office/drawing/2014/main" id="{A454FEEA-781F-A04E-847F-A81E1A0B5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835"/>
                <a:ext cx="72" cy="212"/>
              </a:xfrm>
              <a:custGeom>
                <a:avLst/>
                <a:gdLst>
                  <a:gd name="T0" fmla="*/ 41 w 72"/>
                  <a:gd name="T1" fmla="*/ 0 h 212"/>
                  <a:gd name="T2" fmla="*/ 51 w 72"/>
                  <a:gd name="T3" fmla="*/ 0 h 212"/>
                  <a:gd name="T4" fmla="*/ 59 w 72"/>
                  <a:gd name="T5" fmla="*/ 5 h 212"/>
                  <a:gd name="T6" fmla="*/ 68 w 72"/>
                  <a:gd name="T7" fmla="*/ 18 h 212"/>
                  <a:gd name="T8" fmla="*/ 71 w 72"/>
                  <a:gd name="T9" fmla="*/ 34 h 212"/>
                  <a:gd name="T10" fmla="*/ 72 w 72"/>
                  <a:gd name="T11" fmla="*/ 75 h 212"/>
                  <a:gd name="T12" fmla="*/ 70 w 72"/>
                  <a:gd name="T13" fmla="*/ 109 h 212"/>
                  <a:gd name="T14" fmla="*/ 63 w 72"/>
                  <a:gd name="T15" fmla="*/ 145 h 212"/>
                  <a:gd name="T16" fmla="*/ 55 w 72"/>
                  <a:gd name="T17" fmla="*/ 181 h 212"/>
                  <a:gd name="T18" fmla="*/ 44 w 72"/>
                  <a:gd name="T19" fmla="*/ 202 h 212"/>
                  <a:gd name="T20" fmla="*/ 31 w 72"/>
                  <a:gd name="T21" fmla="*/ 212 h 212"/>
                  <a:gd name="T22" fmla="*/ 20 w 72"/>
                  <a:gd name="T23" fmla="*/ 212 h 212"/>
                  <a:gd name="T24" fmla="*/ 6 w 72"/>
                  <a:gd name="T25" fmla="*/ 202 h 212"/>
                  <a:gd name="T26" fmla="*/ 1 w 72"/>
                  <a:gd name="T27" fmla="*/ 188 h 212"/>
                  <a:gd name="T28" fmla="*/ 0 w 72"/>
                  <a:gd name="T29" fmla="*/ 164 h 212"/>
                  <a:gd name="T30" fmla="*/ 1 w 72"/>
                  <a:gd name="T31" fmla="*/ 133 h 212"/>
                  <a:gd name="T32" fmla="*/ 8 w 72"/>
                  <a:gd name="T33" fmla="*/ 94 h 212"/>
                  <a:gd name="T34" fmla="*/ 17 w 72"/>
                  <a:gd name="T35" fmla="*/ 46 h 212"/>
                  <a:gd name="T36" fmla="*/ 28 w 72"/>
                  <a:gd name="T37" fmla="*/ 10 h 212"/>
                  <a:gd name="T38" fmla="*/ 35 w 72"/>
                  <a:gd name="T39" fmla="*/ 5 h 212"/>
                  <a:gd name="T40" fmla="*/ 41 w 72"/>
                  <a:gd name="T41" fmla="*/ 0 h 2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212"/>
                  <a:gd name="T65" fmla="*/ 72 w 72"/>
                  <a:gd name="T66" fmla="*/ 212 h 2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212">
                    <a:moveTo>
                      <a:pt x="41" y="0"/>
                    </a:moveTo>
                    <a:lnTo>
                      <a:pt x="51" y="0"/>
                    </a:lnTo>
                    <a:lnTo>
                      <a:pt x="59" y="5"/>
                    </a:lnTo>
                    <a:lnTo>
                      <a:pt x="68" y="18"/>
                    </a:lnTo>
                    <a:lnTo>
                      <a:pt x="71" y="34"/>
                    </a:lnTo>
                    <a:lnTo>
                      <a:pt x="72" y="75"/>
                    </a:lnTo>
                    <a:lnTo>
                      <a:pt x="70" y="109"/>
                    </a:lnTo>
                    <a:lnTo>
                      <a:pt x="63" y="145"/>
                    </a:lnTo>
                    <a:lnTo>
                      <a:pt x="55" y="181"/>
                    </a:lnTo>
                    <a:lnTo>
                      <a:pt x="44" y="202"/>
                    </a:lnTo>
                    <a:lnTo>
                      <a:pt x="31" y="212"/>
                    </a:lnTo>
                    <a:lnTo>
                      <a:pt x="20" y="212"/>
                    </a:lnTo>
                    <a:lnTo>
                      <a:pt x="6" y="202"/>
                    </a:lnTo>
                    <a:lnTo>
                      <a:pt x="1" y="188"/>
                    </a:lnTo>
                    <a:lnTo>
                      <a:pt x="0" y="164"/>
                    </a:lnTo>
                    <a:lnTo>
                      <a:pt x="1" y="133"/>
                    </a:lnTo>
                    <a:lnTo>
                      <a:pt x="8" y="94"/>
                    </a:lnTo>
                    <a:lnTo>
                      <a:pt x="17" y="46"/>
                    </a:lnTo>
                    <a:lnTo>
                      <a:pt x="28" y="10"/>
                    </a:lnTo>
                    <a:lnTo>
                      <a:pt x="35" y="5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73">
                <a:extLst>
                  <a:ext uri="{FF2B5EF4-FFF2-40B4-BE49-F238E27FC236}">
                    <a16:creationId xmlns:a16="http://schemas.microsoft.com/office/drawing/2014/main" id="{B89D2373-50DF-1B47-AD50-0F88DC6FE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824"/>
                <a:ext cx="103" cy="194"/>
              </a:xfrm>
              <a:custGeom>
                <a:avLst/>
                <a:gdLst>
                  <a:gd name="T0" fmla="*/ 79 w 103"/>
                  <a:gd name="T1" fmla="*/ 8 h 194"/>
                  <a:gd name="T2" fmla="*/ 90 w 103"/>
                  <a:gd name="T3" fmla="*/ 0 h 194"/>
                  <a:gd name="T4" fmla="*/ 98 w 103"/>
                  <a:gd name="T5" fmla="*/ 0 h 194"/>
                  <a:gd name="T6" fmla="*/ 103 w 103"/>
                  <a:gd name="T7" fmla="*/ 6 h 194"/>
                  <a:gd name="T8" fmla="*/ 100 w 103"/>
                  <a:gd name="T9" fmla="*/ 18 h 194"/>
                  <a:gd name="T10" fmla="*/ 94 w 103"/>
                  <a:gd name="T11" fmla="*/ 26 h 194"/>
                  <a:gd name="T12" fmla="*/ 81 w 103"/>
                  <a:gd name="T13" fmla="*/ 34 h 194"/>
                  <a:gd name="T14" fmla="*/ 56 w 103"/>
                  <a:gd name="T15" fmla="*/ 45 h 194"/>
                  <a:gd name="T16" fmla="*/ 25 w 103"/>
                  <a:gd name="T17" fmla="*/ 65 h 194"/>
                  <a:gd name="T18" fmla="*/ 13 w 103"/>
                  <a:gd name="T19" fmla="*/ 66 h 194"/>
                  <a:gd name="T20" fmla="*/ 20 w 103"/>
                  <a:gd name="T21" fmla="*/ 84 h 194"/>
                  <a:gd name="T22" fmla="*/ 33 w 103"/>
                  <a:gd name="T23" fmla="*/ 104 h 194"/>
                  <a:gd name="T24" fmla="*/ 44 w 103"/>
                  <a:gd name="T25" fmla="*/ 128 h 194"/>
                  <a:gd name="T26" fmla="*/ 49 w 103"/>
                  <a:gd name="T27" fmla="*/ 153 h 194"/>
                  <a:gd name="T28" fmla="*/ 47 w 103"/>
                  <a:gd name="T29" fmla="*/ 161 h 194"/>
                  <a:gd name="T30" fmla="*/ 40 w 103"/>
                  <a:gd name="T31" fmla="*/ 166 h 194"/>
                  <a:gd name="T32" fmla="*/ 31 w 103"/>
                  <a:gd name="T33" fmla="*/ 169 h 194"/>
                  <a:gd name="T34" fmla="*/ 22 w 103"/>
                  <a:gd name="T35" fmla="*/ 177 h 194"/>
                  <a:gd name="T36" fmla="*/ 18 w 103"/>
                  <a:gd name="T37" fmla="*/ 185 h 194"/>
                  <a:gd name="T38" fmla="*/ 16 w 103"/>
                  <a:gd name="T39" fmla="*/ 194 h 194"/>
                  <a:gd name="T40" fmla="*/ 9 w 103"/>
                  <a:gd name="T41" fmla="*/ 194 h 194"/>
                  <a:gd name="T42" fmla="*/ 7 w 103"/>
                  <a:gd name="T43" fmla="*/ 187 h 194"/>
                  <a:gd name="T44" fmla="*/ 11 w 103"/>
                  <a:gd name="T45" fmla="*/ 176 h 194"/>
                  <a:gd name="T46" fmla="*/ 24 w 103"/>
                  <a:gd name="T47" fmla="*/ 168 h 194"/>
                  <a:gd name="T48" fmla="*/ 32 w 103"/>
                  <a:gd name="T49" fmla="*/ 161 h 194"/>
                  <a:gd name="T50" fmla="*/ 38 w 103"/>
                  <a:gd name="T51" fmla="*/ 156 h 194"/>
                  <a:gd name="T52" fmla="*/ 41 w 103"/>
                  <a:gd name="T53" fmla="*/ 148 h 194"/>
                  <a:gd name="T54" fmla="*/ 38 w 103"/>
                  <a:gd name="T55" fmla="*/ 128 h 194"/>
                  <a:gd name="T56" fmla="*/ 27 w 103"/>
                  <a:gd name="T57" fmla="*/ 112 h 194"/>
                  <a:gd name="T58" fmla="*/ 18 w 103"/>
                  <a:gd name="T59" fmla="*/ 99 h 194"/>
                  <a:gd name="T60" fmla="*/ 7 w 103"/>
                  <a:gd name="T61" fmla="*/ 83 h 194"/>
                  <a:gd name="T62" fmla="*/ 0 w 103"/>
                  <a:gd name="T63" fmla="*/ 68 h 194"/>
                  <a:gd name="T64" fmla="*/ 0 w 103"/>
                  <a:gd name="T65" fmla="*/ 60 h 194"/>
                  <a:gd name="T66" fmla="*/ 6 w 103"/>
                  <a:gd name="T67" fmla="*/ 55 h 194"/>
                  <a:gd name="T68" fmla="*/ 29 w 103"/>
                  <a:gd name="T69" fmla="*/ 40 h 194"/>
                  <a:gd name="T70" fmla="*/ 52 w 103"/>
                  <a:gd name="T71" fmla="*/ 26 h 194"/>
                  <a:gd name="T72" fmla="*/ 74 w 103"/>
                  <a:gd name="T73" fmla="*/ 13 h 194"/>
                  <a:gd name="T74" fmla="*/ 79 w 103"/>
                  <a:gd name="T75" fmla="*/ 8 h 19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3"/>
                  <a:gd name="T115" fmla="*/ 0 h 194"/>
                  <a:gd name="T116" fmla="*/ 103 w 103"/>
                  <a:gd name="T117" fmla="*/ 194 h 19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3" h="194">
                    <a:moveTo>
                      <a:pt x="79" y="8"/>
                    </a:moveTo>
                    <a:lnTo>
                      <a:pt x="90" y="0"/>
                    </a:lnTo>
                    <a:lnTo>
                      <a:pt x="98" y="0"/>
                    </a:lnTo>
                    <a:lnTo>
                      <a:pt x="103" y="6"/>
                    </a:lnTo>
                    <a:lnTo>
                      <a:pt x="100" y="18"/>
                    </a:lnTo>
                    <a:lnTo>
                      <a:pt x="94" y="26"/>
                    </a:lnTo>
                    <a:lnTo>
                      <a:pt x="81" y="34"/>
                    </a:lnTo>
                    <a:lnTo>
                      <a:pt x="56" y="45"/>
                    </a:lnTo>
                    <a:lnTo>
                      <a:pt x="25" y="65"/>
                    </a:lnTo>
                    <a:lnTo>
                      <a:pt x="13" y="66"/>
                    </a:lnTo>
                    <a:lnTo>
                      <a:pt x="20" y="84"/>
                    </a:lnTo>
                    <a:lnTo>
                      <a:pt x="33" y="104"/>
                    </a:lnTo>
                    <a:lnTo>
                      <a:pt x="44" y="128"/>
                    </a:lnTo>
                    <a:lnTo>
                      <a:pt x="49" y="153"/>
                    </a:lnTo>
                    <a:lnTo>
                      <a:pt x="47" y="161"/>
                    </a:lnTo>
                    <a:lnTo>
                      <a:pt x="40" y="166"/>
                    </a:lnTo>
                    <a:lnTo>
                      <a:pt x="31" y="169"/>
                    </a:lnTo>
                    <a:lnTo>
                      <a:pt x="22" y="177"/>
                    </a:lnTo>
                    <a:lnTo>
                      <a:pt x="18" y="185"/>
                    </a:lnTo>
                    <a:lnTo>
                      <a:pt x="16" y="194"/>
                    </a:lnTo>
                    <a:lnTo>
                      <a:pt x="9" y="194"/>
                    </a:lnTo>
                    <a:lnTo>
                      <a:pt x="7" y="187"/>
                    </a:lnTo>
                    <a:lnTo>
                      <a:pt x="11" y="176"/>
                    </a:lnTo>
                    <a:lnTo>
                      <a:pt x="24" y="168"/>
                    </a:lnTo>
                    <a:lnTo>
                      <a:pt x="32" y="161"/>
                    </a:lnTo>
                    <a:lnTo>
                      <a:pt x="38" y="156"/>
                    </a:lnTo>
                    <a:lnTo>
                      <a:pt x="41" y="148"/>
                    </a:lnTo>
                    <a:lnTo>
                      <a:pt x="38" y="128"/>
                    </a:lnTo>
                    <a:lnTo>
                      <a:pt x="27" y="112"/>
                    </a:lnTo>
                    <a:lnTo>
                      <a:pt x="18" y="99"/>
                    </a:lnTo>
                    <a:lnTo>
                      <a:pt x="7" y="83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6" y="55"/>
                    </a:lnTo>
                    <a:lnTo>
                      <a:pt x="29" y="40"/>
                    </a:lnTo>
                    <a:lnTo>
                      <a:pt x="52" y="26"/>
                    </a:lnTo>
                    <a:lnTo>
                      <a:pt x="74" y="13"/>
                    </a:ln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74">
                <a:extLst>
                  <a:ext uri="{FF2B5EF4-FFF2-40B4-BE49-F238E27FC236}">
                    <a16:creationId xmlns:a16="http://schemas.microsoft.com/office/drawing/2014/main" id="{8EF07483-ADF0-3A41-AADC-EFA2AA5D8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1028"/>
                <a:ext cx="68" cy="211"/>
              </a:xfrm>
              <a:custGeom>
                <a:avLst/>
                <a:gdLst>
                  <a:gd name="T0" fmla="*/ 13 w 68"/>
                  <a:gd name="T1" fmla="*/ 24 h 211"/>
                  <a:gd name="T2" fmla="*/ 4 w 68"/>
                  <a:gd name="T3" fmla="*/ 10 h 211"/>
                  <a:gd name="T4" fmla="*/ 7 w 68"/>
                  <a:gd name="T5" fmla="*/ 0 h 211"/>
                  <a:gd name="T6" fmla="*/ 16 w 68"/>
                  <a:gd name="T7" fmla="*/ 0 h 211"/>
                  <a:gd name="T8" fmla="*/ 26 w 68"/>
                  <a:gd name="T9" fmla="*/ 11 h 211"/>
                  <a:gd name="T10" fmla="*/ 39 w 68"/>
                  <a:gd name="T11" fmla="*/ 35 h 211"/>
                  <a:gd name="T12" fmla="*/ 47 w 68"/>
                  <a:gd name="T13" fmla="*/ 57 h 211"/>
                  <a:gd name="T14" fmla="*/ 53 w 68"/>
                  <a:gd name="T15" fmla="*/ 79 h 211"/>
                  <a:gd name="T16" fmla="*/ 56 w 68"/>
                  <a:gd name="T17" fmla="*/ 99 h 211"/>
                  <a:gd name="T18" fmla="*/ 55 w 68"/>
                  <a:gd name="T19" fmla="*/ 109 h 211"/>
                  <a:gd name="T20" fmla="*/ 48 w 68"/>
                  <a:gd name="T21" fmla="*/ 122 h 211"/>
                  <a:gd name="T22" fmla="*/ 37 w 68"/>
                  <a:gd name="T23" fmla="*/ 156 h 211"/>
                  <a:gd name="T24" fmla="*/ 25 w 68"/>
                  <a:gd name="T25" fmla="*/ 176 h 211"/>
                  <a:gd name="T26" fmla="*/ 22 w 68"/>
                  <a:gd name="T27" fmla="*/ 185 h 211"/>
                  <a:gd name="T28" fmla="*/ 34 w 68"/>
                  <a:gd name="T29" fmla="*/ 186 h 211"/>
                  <a:gd name="T30" fmla="*/ 49 w 68"/>
                  <a:gd name="T31" fmla="*/ 186 h 211"/>
                  <a:gd name="T32" fmla="*/ 68 w 68"/>
                  <a:gd name="T33" fmla="*/ 194 h 211"/>
                  <a:gd name="T34" fmla="*/ 67 w 68"/>
                  <a:gd name="T35" fmla="*/ 200 h 211"/>
                  <a:gd name="T36" fmla="*/ 64 w 68"/>
                  <a:gd name="T37" fmla="*/ 207 h 211"/>
                  <a:gd name="T38" fmla="*/ 58 w 68"/>
                  <a:gd name="T39" fmla="*/ 211 h 211"/>
                  <a:gd name="T40" fmla="*/ 46 w 68"/>
                  <a:gd name="T41" fmla="*/ 206 h 211"/>
                  <a:gd name="T42" fmla="*/ 34 w 68"/>
                  <a:gd name="T43" fmla="*/ 198 h 211"/>
                  <a:gd name="T44" fmla="*/ 16 w 68"/>
                  <a:gd name="T45" fmla="*/ 197 h 211"/>
                  <a:gd name="T46" fmla="*/ 4 w 68"/>
                  <a:gd name="T47" fmla="*/ 200 h 211"/>
                  <a:gd name="T48" fmla="*/ 0 w 68"/>
                  <a:gd name="T49" fmla="*/ 195 h 211"/>
                  <a:gd name="T50" fmla="*/ 0 w 68"/>
                  <a:gd name="T51" fmla="*/ 189 h 211"/>
                  <a:gd name="T52" fmla="*/ 6 w 68"/>
                  <a:gd name="T53" fmla="*/ 182 h 211"/>
                  <a:gd name="T54" fmla="*/ 16 w 68"/>
                  <a:gd name="T55" fmla="*/ 171 h 211"/>
                  <a:gd name="T56" fmla="*/ 33 w 68"/>
                  <a:gd name="T57" fmla="*/ 143 h 211"/>
                  <a:gd name="T58" fmla="*/ 40 w 68"/>
                  <a:gd name="T59" fmla="*/ 117 h 211"/>
                  <a:gd name="T60" fmla="*/ 42 w 68"/>
                  <a:gd name="T61" fmla="*/ 93 h 211"/>
                  <a:gd name="T62" fmla="*/ 42 w 68"/>
                  <a:gd name="T63" fmla="*/ 80 h 211"/>
                  <a:gd name="T64" fmla="*/ 36 w 68"/>
                  <a:gd name="T65" fmla="*/ 57 h 211"/>
                  <a:gd name="T66" fmla="*/ 20 w 68"/>
                  <a:gd name="T67" fmla="*/ 32 h 211"/>
                  <a:gd name="T68" fmla="*/ 9 w 68"/>
                  <a:gd name="T69" fmla="*/ 19 h 211"/>
                  <a:gd name="T70" fmla="*/ 13 w 68"/>
                  <a:gd name="T71" fmla="*/ 2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"/>
                  <a:gd name="T109" fmla="*/ 0 h 211"/>
                  <a:gd name="T110" fmla="*/ 68 w 68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" h="211">
                    <a:moveTo>
                      <a:pt x="13" y="24"/>
                    </a:moveTo>
                    <a:lnTo>
                      <a:pt x="4" y="10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26" y="11"/>
                    </a:lnTo>
                    <a:lnTo>
                      <a:pt x="39" y="35"/>
                    </a:lnTo>
                    <a:lnTo>
                      <a:pt x="47" y="57"/>
                    </a:lnTo>
                    <a:lnTo>
                      <a:pt x="53" y="79"/>
                    </a:lnTo>
                    <a:lnTo>
                      <a:pt x="56" y="99"/>
                    </a:lnTo>
                    <a:lnTo>
                      <a:pt x="55" y="109"/>
                    </a:lnTo>
                    <a:lnTo>
                      <a:pt x="48" y="122"/>
                    </a:lnTo>
                    <a:lnTo>
                      <a:pt x="37" y="156"/>
                    </a:lnTo>
                    <a:lnTo>
                      <a:pt x="25" y="176"/>
                    </a:lnTo>
                    <a:lnTo>
                      <a:pt x="22" y="185"/>
                    </a:lnTo>
                    <a:lnTo>
                      <a:pt x="34" y="186"/>
                    </a:lnTo>
                    <a:lnTo>
                      <a:pt x="49" y="186"/>
                    </a:lnTo>
                    <a:lnTo>
                      <a:pt x="68" y="194"/>
                    </a:lnTo>
                    <a:lnTo>
                      <a:pt x="67" y="200"/>
                    </a:lnTo>
                    <a:lnTo>
                      <a:pt x="64" y="207"/>
                    </a:lnTo>
                    <a:lnTo>
                      <a:pt x="58" y="211"/>
                    </a:lnTo>
                    <a:lnTo>
                      <a:pt x="46" y="206"/>
                    </a:lnTo>
                    <a:lnTo>
                      <a:pt x="34" y="198"/>
                    </a:lnTo>
                    <a:lnTo>
                      <a:pt x="16" y="197"/>
                    </a:lnTo>
                    <a:lnTo>
                      <a:pt x="4" y="200"/>
                    </a:lnTo>
                    <a:lnTo>
                      <a:pt x="0" y="195"/>
                    </a:lnTo>
                    <a:lnTo>
                      <a:pt x="0" y="189"/>
                    </a:lnTo>
                    <a:lnTo>
                      <a:pt x="6" y="182"/>
                    </a:lnTo>
                    <a:lnTo>
                      <a:pt x="16" y="171"/>
                    </a:lnTo>
                    <a:lnTo>
                      <a:pt x="33" y="143"/>
                    </a:lnTo>
                    <a:lnTo>
                      <a:pt x="40" y="117"/>
                    </a:lnTo>
                    <a:lnTo>
                      <a:pt x="42" y="93"/>
                    </a:lnTo>
                    <a:lnTo>
                      <a:pt x="42" y="80"/>
                    </a:lnTo>
                    <a:lnTo>
                      <a:pt x="36" y="57"/>
                    </a:lnTo>
                    <a:lnTo>
                      <a:pt x="20" y="32"/>
                    </a:lnTo>
                    <a:lnTo>
                      <a:pt x="9" y="19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75">
                <a:extLst>
                  <a:ext uri="{FF2B5EF4-FFF2-40B4-BE49-F238E27FC236}">
                    <a16:creationId xmlns:a16="http://schemas.microsoft.com/office/drawing/2014/main" id="{D6D6E32B-713B-9B4D-8942-5AADA54A8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1014"/>
                <a:ext cx="101" cy="232"/>
              </a:xfrm>
              <a:custGeom>
                <a:avLst/>
                <a:gdLst>
                  <a:gd name="T0" fmla="*/ 59 w 101"/>
                  <a:gd name="T1" fmla="*/ 41 h 232"/>
                  <a:gd name="T2" fmla="*/ 74 w 101"/>
                  <a:gd name="T3" fmla="*/ 18 h 232"/>
                  <a:gd name="T4" fmla="*/ 88 w 101"/>
                  <a:gd name="T5" fmla="*/ 0 h 232"/>
                  <a:gd name="T6" fmla="*/ 97 w 101"/>
                  <a:gd name="T7" fmla="*/ 2 h 232"/>
                  <a:gd name="T8" fmla="*/ 101 w 101"/>
                  <a:gd name="T9" fmla="*/ 9 h 232"/>
                  <a:gd name="T10" fmla="*/ 101 w 101"/>
                  <a:gd name="T11" fmla="*/ 23 h 232"/>
                  <a:gd name="T12" fmla="*/ 93 w 101"/>
                  <a:gd name="T13" fmla="*/ 31 h 232"/>
                  <a:gd name="T14" fmla="*/ 79 w 101"/>
                  <a:gd name="T15" fmla="*/ 41 h 232"/>
                  <a:gd name="T16" fmla="*/ 68 w 101"/>
                  <a:gd name="T17" fmla="*/ 54 h 232"/>
                  <a:gd name="T18" fmla="*/ 55 w 101"/>
                  <a:gd name="T19" fmla="*/ 72 h 232"/>
                  <a:gd name="T20" fmla="*/ 50 w 101"/>
                  <a:gd name="T21" fmla="*/ 85 h 232"/>
                  <a:gd name="T22" fmla="*/ 44 w 101"/>
                  <a:gd name="T23" fmla="*/ 100 h 232"/>
                  <a:gd name="T24" fmla="*/ 41 w 101"/>
                  <a:gd name="T25" fmla="*/ 121 h 232"/>
                  <a:gd name="T26" fmla="*/ 41 w 101"/>
                  <a:gd name="T27" fmla="*/ 140 h 232"/>
                  <a:gd name="T28" fmla="*/ 44 w 101"/>
                  <a:gd name="T29" fmla="*/ 163 h 232"/>
                  <a:gd name="T30" fmla="*/ 52 w 101"/>
                  <a:gd name="T31" fmla="*/ 185 h 232"/>
                  <a:gd name="T32" fmla="*/ 59 w 101"/>
                  <a:gd name="T33" fmla="*/ 198 h 232"/>
                  <a:gd name="T34" fmla="*/ 63 w 101"/>
                  <a:gd name="T35" fmla="*/ 207 h 232"/>
                  <a:gd name="T36" fmla="*/ 63 w 101"/>
                  <a:gd name="T37" fmla="*/ 214 h 232"/>
                  <a:gd name="T38" fmla="*/ 59 w 101"/>
                  <a:gd name="T39" fmla="*/ 217 h 232"/>
                  <a:gd name="T40" fmla="*/ 48 w 101"/>
                  <a:gd name="T41" fmla="*/ 217 h 232"/>
                  <a:gd name="T42" fmla="*/ 32 w 101"/>
                  <a:gd name="T43" fmla="*/ 220 h 232"/>
                  <a:gd name="T44" fmla="*/ 19 w 101"/>
                  <a:gd name="T45" fmla="*/ 225 h 232"/>
                  <a:gd name="T46" fmla="*/ 12 w 101"/>
                  <a:gd name="T47" fmla="*/ 232 h 232"/>
                  <a:gd name="T48" fmla="*/ 5 w 101"/>
                  <a:gd name="T49" fmla="*/ 229 h 232"/>
                  <a:gd name="T50" fmla="*/ 0 w 101"/>
                  <a:gd name="T51" fmla="*/ 220 h 232"/>
                  <a:gd name="T52" fmla="*/ 1 w 101"/>
                  <a:gd name="T53" fmla="*/ 212 h 232"/>
                  <a:gd name="T54" fmla="*/ 14 w 101"/>
                  <a:gd name="T55" fmla="*/ 206 h 232"/>
                  <a:gd name="T56" fmla="*/ 34 w 101"/>
                  <a:gd name="T57" fmla="*/ 204 h 232"/>
                  <a:gd name="T58" fmla="*/ 53 w 101"/>
                  <a:gd name="T59" fmla="*/ 204 h 232"/>
                  <a:gd name="T60" fmla="*/ 45 w 101"/>
                  <a:gd name="T61" fmla="*/ 194 h 232"/>
                  <a:gd name="T62" fmla="*/ 41 w 101"/>
                  <a:gd name="T63" fmla="*/ 181 h 232"/>
                  <a:gd name="T64" fmla="*/ 36 w 101"/>
                  <a:gd name="T65" fmla="*/ 163 h 232"/>
                  <a:gd name="T66" fmla="*/ 30 w 101"/>
                  <a:gd name="T67" fmla="*/ 144 h 232"/>
                  <a:gd name="T68" fmla="*/ 30 w 101"/>
                  <a:gd name="T69" fmla="*/ 122 h 232"/>
                  <a:gd name="T70" fmla="*/ 32 w 101"/>
                  <a:gd name="T71" fmla="*/ 100 h 232"/>
                  <a:gd name="T72" fmla="*/ 38 w 101"/>
                  <a:gd name="T73" fmla="*/ 80 h 232"/>
                  <a:gd name="T74" fmla="*/ 50 w 101"/>
                  <a:gd name="T75" fmla="*/ 54 h 232"/>
                  <a:gd name="T76" fmla="*/ 59 w 101"/>
                  <a:gd name="T77" fmla="*/ 41 h 23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1"/>
                  <a:gd name="T118" fmla="*/ 0 h 232"/>
                  <a:gd name="T119" fmla="*/ 101 w 101"/>
                  <a:gd name="T120" fmla="*/ 232 h 23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1" h="232">
                    <a:moveTo>
                      <a:pt x="59" y="41"/>
                    </a:moveTo>
                    <a:lnTo>
                      <a:pt x="74" y="18"/>
                    </a:lnTo>
                    <a:lnTo>
                      <a:pt x="88" y="0"/>
                    </a:lnTo>
                    <a:lnTo>
                      <a:pt x="97" y="2"/>
                    </a:lnTo>
                    <a:lnTo>
                      <a:pt x="101" y="9"/>
                    </a:lnTo>
                    <a:lnTo>
                      <a:pt x="101" y="23"/>
                    </a:lnTo>
                    <a:lnTo>
                      <a:pt x="93" y="31"/>
                    </a:lnTo>
                    <a:lnTo>
                      <a:pt x="79" y="41"/>
                    </a:lnTo>
                    <a:lnTo>
                      <a:pt x="68" y="54"/>
                    </a:lnTo>
                    <a:lnTo>
                      <a:pt x="55" y="72"/>
                    </a:lnTo>
                    <a:lnTo>
                      <a:pt x="50" y="85"/>
                    </a:lnTo>
                    <a:lnTo>
                      <a:pt x="44" y="100"/>
                    </a:lnTo>
                    <a:lnTo>
                      <a:pt x="41" y="121"/>
                    </a:lnTo>
                    <a:lnTo>
                      <a:pt x="41" y="140"/>
                    </a:lnTo>
                    <a:lnTo>
                      <a:pt x="44" y="163"/>
                    </a:lnTo>
                    <a:lnTo>
                      <a:pt x="52" y="185"/>
                    </a:lnTo>
                    <a:lnTo>
                      <a:pt x="59" y="198"/>
                    </a:lnTo>
                    <a:lnTo>
                      <a:pt x="63" y="207"/>
                    </a:lnTo>
                    <a:lnTo>
                      <a:pt x="63" y="214"/>
                    </a:lnTo>
                    <a:lnTo>
                      <a:pt x="59" y="217"/>
                    </a:lnTo>
                    <a:lnTo>
                      <a:pt x="48" y="217"/>
                    </a:lnTo>
                    <a:lnTo>
                      <a:pt x="32" y="220"/>
                    </a:lnTo>
                    <a:lnTo>
                      <a:pt x="19" y="225"/>
                    </a:lnTo>
                    <a:lnTo>
                      <a:pt x="12" y="232"/>
                    </a:lnTo>
                    <a:lnTo>
                      <a:pt x="5" y="229"/>
                    </a:lnTo>
                    <a:lnTo>
                      <a:pt x="0" y="220"/>
                    </a:lnTo>
                    <a:lnTo>
                      <a:pt x="1" y="212"/>
                    </a:lnTo>
                    <a:lnTo>
                      <a:pt x="14" y="206"/>
                    </a:lnTo>
                    <a:lnTo>
                      <a:pt x="34" y="204"/>
                    </a:lnTo>
                    <a:lnTo>
                      <a:pt x="53" y="204"/>
                    </a:lnTo>
                    <a:lnTo>
                      <a:pt x="45" y="194"/>
                    </a:lnTo>
                    <a:lnTo>
                      <a:pt x="41" y="181"/>
                    </a:lnTo>
                    <a:lnTo>
                      <a:pt x="36" y="163"/>
                    </a:lnTo>
                    <a:lnTo>
                      <a:pt x="30" y="144"/>
                    </a:lnTo>
                    <a:lnTo>
                      <a:pt x="30" y="122"/>
                    </a:lnTo>
                    <a:lnTo>
                      <a:pt x="32" y="100"/>
                    </a:lnTo>
                    <a:lnTo>
                      <a:pt x="38" y="80"/>
                    </a:lnTo>
                    <a:lnTo>
                      <a:pt x="50" y="54"/>
                    </a:lnTo>
                    <a:lnTo>
                      <a:pt x="59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6874" grpId="0"/>
      <p:bldP spid="36875" grpId="0"/>
      <p:bldP spid="368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Positive Integers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143000" y="3348038"/>
          <a:ext cx="176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4" imgW="660400" imgH="457200" progId="Equation.3">
                  <p:embed/>
                </p:oleObj>
              </mc:Choice>
              <mc:Fallback>
                <p:oleObj name="Equation" r:id="rId4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8038"/>
                        <a:ext cx="176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452813" y="3119438"/>
            <a:ext cx="5157787" cy="719137"/>
            <a:chOff x="1400" y="2976"/>
            <a:chExt cx="1720" cy="240"/>
          </a:xfrm>
        </p:grpSpPr>
        <p:sp>
          <p:nvSpPr>
            <p:cNvPr id="28721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28722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8723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28724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28726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27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29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8730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731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2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3429000" y="3652838"/>
            <a:ext cx="5181600" cy="719137"/>
            <a:chOff x="1392" y="2976"/>
            <a:chExt cx="1728" cy="240"/>
          </a:xfrm>
        </p:grpSpPr>
        <p:sp>
          <p:nvSpPr>
            <p:cNvPr id="2870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2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3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4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5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6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7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8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9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20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5846" name="Text Box 40"/>
          <p:cNvSpPr txBox="1">
            <a:spLocks noChangeArrowheads="1"/>
          </p:cNvSpPr>
          <p:nvPr/>
        </p:nvSpPr>
        <p:spPr bwMode="auto">
          <a:xfrm>
            <a:off x="457200" y="9906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It is straightforward to encode positive integers as a sequence of bits. Each bit is assigned a weight. Ordered from right to left, these weights are increasing powers of 2. The value of an N-bit number encoded in this fashion is given by the following formula: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13" y="6172200"/>
            <a:ext cx="69230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Smallest number:                Largest number:</a:t>
            </a:r>
          </a:p>
        </p:txBody>
      </p:sp>
      <p:sp>
        <p:nvSpPr>
          <p:cNvPr id="38920" name="TextBox 32"/>
          <p:cNvSpPr txBox="1">
            <a:spLocks noChangeArrowheads="1"/>
          </p:cNvSpPr>
          <p:nvPr/>
        </p:nvSpPr>
        <p:spPr bwMode="auto">
          <a:xfrm>
            <a:off x="1066800" y="4800600"/>
            <a:ext cx="6240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V = 0*2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10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9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1024 + 512 + 256 +128 + 64 + 16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2000</a:t>
            </a:r>
          </a:p>
        </p:txBody>
      </p:sp>
      <p:sp>
        <p:nvSpPr>
          <p:cNvPr id="38921" name="TextBox 33"/>
          <p:cNvSpPr txBox="1">
            <a:spLocks noChangeArrowheads="1"/>
          </p:cNvSpPr>
          <p:nvPr/>
        </p:nvSpPr>
        <p:spPr bwMode="auto">
          <a:xfrm>
            <a:off x="3429000" y="61722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7391400" y="6172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920" grpId="0"/>
      <p:bldP spid="38921" grpId="0"/>
      <p:bldP spid="389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Hexademical Notation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609600" y="3890963"/>
            <a:ext cx="274161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Hexadecimal - base 16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>
                <a:latin typeface="Lucida Sans Typewriter"/>
                <a:cs typeface="Lucida Sans Typewriter"/>
              </a:rPr>
              <a:t>0000 - 0   1000 - 8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0001 - 1   1001 - 9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0010 - 2   1010 - A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0011 - 3   1011 - B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0100 - 4   1100 - C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0101 - 5   1101 - D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0110 - 6   1110 - E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0111 - 7   1111 - F</a:t>
            </a:r>
          </a:p>
          <a:p>
            <a:pPr algn="ctr" eaLnBrk="1" hangingPunct="1">
              <a:defRPr/>
            </a:pPr>
            <a:endParaRPr lang="en-US" sz="1800" b="0" dirty="0">
              <a:latin typeface="+mj-lt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7892" name="Text Box 40"/>
          <p:cNvSpPr txBox="1">
            <a:spLocks noChangeArrowheads="1"/>
          </p:cNvSpPr>
          <p:nvPr/>
        </p:nvSpPr>
        <p:spPr bwMode="auto">
          <a:xfrm>
            <a:off x="746125" y="990600"/>
            <a:ext cx="7864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 sz="2000" dirty="0"/>
              <a:t>Long strings of binary digits are tedious and error-prone to transcribe, so we usually use a higher-radix notation, choosing the radix so that it</a:t>
            </a:r>
            <a:r>
              <a:rPr lang="en-US" altLang="en-US" sz="2000" dirty="0"/>
              <a:t>’</a:t>
            </a:r>
            <a:r>
              <a:rPr lang="en-US" altLang="x-none" sz="2000" dirty="0"/>
              <a:t>s simple to recover the original bits string.</a:t>
            </a:r>
          </a:p>
          <a:p>
            <a:pPr eaLnBrk="1" hangingPunct="1">
              <a:buFontTx/>
              <a:buNone/>
            </a:pPr>
            <a:endParaRPr lang="en-US" altLang="x-none" sz="2000" dirty="0"/>
          </a:p>
          <a:p>
            <a:pPr eaLnBrk="1" hangingPunct="1">
              <a:buFontTx/>
              <a:buNone/>
            </a:pPr>
            <a:r>
              <a:rPr lang="en-US" altLang="x-none" sz="2000" dirty="0"/>
              <a:t>A popular choice is to transcribe numbers in base-16, called hexadecimal, where each group of 4 adjacent bits are represented as a single hexadecimal digit.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05213" y="3657600"/>
            <a:ext cx="5157787" cy="719138"/>
            <a:chOff x="1400" y="2976"/>
            <a:chExt cx="1720" cy="24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581400" y="4191000"/>
            <a:ext cx="5181600" cy="719138"/>
            <a:chOff x="1392" y="2976"/>
            <a:chExt cx="1728" cy="240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86600" y="5029200"/>
            <a:ext cx="1676400" cy="766763"/>
            <a:chOff x="7086600" y="5029200"/>
            <a:chExt cx="1676400" cy="76676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8105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4" name="TextBox 32"/>
            <p:cNvSpPr txBox="1">
              <a:spLocks noChangeArrowheads="1"/>
            </p:cNvSpPr>
            <p:nvPr/>
          </p:nvSpPr>
          <p:spPr bwMode="auto">
            <a:xfrm>
              <a:off x="7704138" y="53340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5029200"/>
            <a:ext cx="1676400" cy="766763"/>
            <a:chOff x="5334000" y="5029200"/>
            <a:chExt cx="1676400" cy="766763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60579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2" name="TextBox 34"/>
            <p:cNvSpPr txBox="1">
              <a:spLocks noChangeArrowheads="1"/>
            </p:cNvSpPr>
            <p:nvPr/>
          </p:nvSpPr>
          <p:spPr bwMode="auto">
            <a:xfrm>
              <a:off x="5951538" y="5334000"/>
              <a:ext cx="407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D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81400" y="5029200"/>
            <a:ext cx="1676400" cy="766763"/>
            <a:chOff x="3581400" y="5029200"/>
            <a:chExt cx="1676400" cy="766763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43053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0" name="TextBox 36"/>
            <p:cNvSpPr txBox="1">
              <a:spLocks noChangeArrowheads="1"/>
            </p:cNvSpPr>
            <p:nvPr/>
          </p:nvSpPr>
          <p:spPr bwMode="auto">
            <a:xfrm>
              <a:off x="4198938" y="5334000"/>
              <a:ext cx="377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7</a:t>
              </a:r>
            </a:p>
          </p:txBody>
        </p:sp>
      </p:grpSp>
      <p:sp>
        <p:nvSpPr>
          <p:cNvPr id="40973" name="TextBox 37"/>
          <p:cNvSpPr txBox="1">
            <a:spLocks noChangeArrowheads="1"/>
          </p:cNvSpPr>
          <p:nvPr/>
        </p:nvSpPr>
        <p:spPr bwMode="auto">
          <a:xfrm>
            <a:off x="4075113" y="5938838"/>
            <a:ext cx="423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0b011111010000 = 0x7D0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2" grpId="0" autoUpdateAnimBg="0"/>
      <p:bldP spid="409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Signed Integers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5846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5237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4627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017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2798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1579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969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34083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Rectangle 33"/>
          <p:cNvSpPr>
            <a:spLocks noChangeArrowheads="1"/>
          </p:cNvSpPr>
          <p:nvPr/>
        </p:nvSpPr>
        <p:spPr bwMode="auto">
          <a:xfrm>
            <a:off x="2189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969963" y="3886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8305800" y="3886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29200" y="4038600"/>
            <a:ext cx="3276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969963" y="4038600"/>
            <a:ext cx="28400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3981595" y="38100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4648200"/>
            <a:ext cx="1716088" cy="1143000"/>
            <a:chOff x="361376" y="4647460"/>
            <a:chExt cx="1717237" cy="1143740"/>
          </a:xfrm>
        </p:grpSpPr>
        <p:sp>
          <p:nvSpPr>
            <p:cNvPr id="39961" name="Text Box 40"/>
            <p:cNvSpPr txBox="1">
              <a:spLocks noChangeArrowheads="1"/>
            </p:cNvSpPr>
            <p:nvPr/>
          </p:nvSpPr>
          <p:spPr bwMode="auto">
            <a:xfrm>
              <a:off x="361376" y="4960400"/>
              <a:ext cx="1717237" cy="83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>
                  <a:solidFill>
                    <a:srgbClr val="FF0000"/>
                  </a:solidFill>
                </a:rPr>
                <a:t>“</a:t>
              </a:r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r>
                <a:rPr lang="ja-JP" altLang="en-US">
                  <a:solidFill>
                    <a:srgbClr val="FF0000"/>
                  </a:solidFill>
                </a:rPr>
                <a:t>”</a:t>
              </a:r>
              <a:r>
                <a:rPr lang="en-US" altLang="ja-JP" dirty="0">
                  <a:solidFill>
                    <a:srgbClr val="FF0000"/>
                  </a:solidFill>
                </a:rPr>
                <a:t> for “+”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1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r>
                <a:rPr lang="en-US" altLang="x-none" dirty="0">
                  <a:solidFill>
                    <a:srgbClr val="FF0000"/>
                  </a:solidFill>
                </a:rPr>
                <a:t> for </a:t>
              </a: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-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endParaRPr lang="en-US" altLang="x-none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532941" y="4647460"/>
              <a:ext cx="305004" cy="22874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362200" y="51133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Range: </a:t>
            </a:r>
            <a:r>
              <a:rPr lang="en-US" altLang="x-none">
                <a:solidFill>
                  <a:srgbClr val="FF0000"/>
                </a:solidFill>
              </a:rPr>
              <a:t>– (2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1) </a:t>
            </a:r>
            <a:r>
              <a:rPr lang="en-US" altLang="x-none"/>
              <a:t>to  </a:t>
            </a:r>
            <a:r>
              <a:rPr lang="en-US" altLang="x-none">
                <a:solidFill>
                  <a:srgbClr val="FF0000"/>
                </a:solidFill>
              </a:rPr>
              <a:t>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9954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We use a signed magnitude representation for decimal numbers, encoding the sign of the number (using </a:t>
            </a:r>
            <a:r>
              <a:rPr lang="en-US" altLang="en-US" dirty="0"/>
              <a:t>“</a:t>
            </a:r>
            <a:r>
              <a:rPr lang="en-US" altLang="x-none" dirty="0"/>
              <a:t>+</a:t>
            </a:r>
            <a:r>
              <a:rPr lang="en-US" altLang="en-US" dirty="0"/>
              <a:t>”</a:t>
            </a:r>
            <a:r>
              <a:rPr lang="en-US" altLang="x-none" dirty="0"/>
              <a:t> and </a:t>
            </a:r>
            <a:r>
              <a:rPr lang="en-US" altLang="en-US" dirty="0"/>
              <a:t>“</a:t>
            </a:r>
            <a:r>
              <a:rPr lang="en-US" altLang="x-none" dirty="0"/>
              <a:t>-</a:t>
            </a:r>
            <a:r>
              <a:rPr lang="en-US" altLang="en-US" dirty="0"/>
              <a:t>”</a:t>
            </a:r>
            <a:r>
              <a:rPr lang="en-US" altLang="x-none" dirty="0"/>
              <a:t>) separately from its magnitude (using decimal digits).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We could adopt that approach for binary representations: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But: two representations for 0 (+0, -0) and we</a:t>
            </a:r>
            <a:r>
              <a:rPr lang="en-US" altLang="en-US"/>
              <a:t>’</a:t>
            </a:r>
            <a:r>
              <a:rPr lang="en-US" altLang="x-none"/>
              <a:t>d need different circuitry for addition and subtraction</a:t>
            </a:r>
          </a:p>
        </p:txBody>
      </p:sp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1090613" y="4471988"/>
            <a:ext cx="7398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1      1     1     1      1     1     0    1      0    0     0    0   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61125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786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96200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0" name="TextBox 27"/>
          <p:cNvSpPr txBox="1">
            <a:spLocks noChangeArrowheads="1"/>
          </p:cNvSpPr>
          <p:nvPr/>
        </p:nvSpPr>
        <p:spPr bwMode="auto">
          <a:xfrm>
            <a:off x="7467600" y="502920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 Encoding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6737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6127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518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908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1990" name="Rectangle 29"/>
          <p:cNvSpPr>
            <a:spLocks noChangeArrowheads="1"/>
          </p:cNvSpPr>
          <p:nvPr/>
        </p:nvSpPr>
        <p:spPr bwMode="auto">
          <a:xfrm>
            <a:off x="3689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2470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N-2</a:t>
            </a: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1860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-2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42989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41994" name="Rectangle 33"/>
          <p:cNvSpPr>
            <a:spLocks noChangeArrowheads="1"/>
          </p:cNvSpPr>
          <p:nvPr/>
        </p:nvSpPr>
        <p:spPr bwMode="auto">
          <a:xfrm>
            <a:off x="3079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1860550" y="222567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7346950" y="222567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60950" y="2378075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1860550" y="2378075"/>
            <a:ext cx="220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4103833" y="22098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3048000"/>
            <a:ext cx="1373188" cy="704850"/>
            <a:chOff x="533400" y="3048000"/>
            <a:chExt cx="1373188" cy="704850"/>
          </a:xfrm>
        </p:grpSpPr>
        <p:sp>
          <p:nvSpPr>
            <p:cNvPr id="42009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1373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00"/>
                  </a:solidFill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</a:rPr>
                <a:t>sign bit</a:t>
              </a:r>
              <a:r>
                <a:rPr lang="ja-JP" altLang="en-US" sz="2000">
                  <a:solidFill>
                    <a:srgbClr val="FF0000"/>
                  </a:solidFill>
                </a:rPr>
                <a:t>”</a:t>
              </a:r>
              <a:endParaRPr lang="en-US" altLang="x-none" sz="2000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304800" cy="228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940050" y="3505200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Range: – 2</a:t>
            </a:r>
            <a:r>
              <a:rPr lang="en-US" altLang="x-none" sz="2000" baseline="30000"/>
              <a:t>N-1</a:t>
            </a:r>
            <a:r>
              <a:rPr lang="en-US" altLang="x-none" sz="2000"/>
              <a:t>  to  2</a:t>
            </a:r>
            <a:r>
              <a:rPr lang="en-US" altLang="x-none" sz="2000" baseline="30000"/>
              <a:t>N-1</a:t>
            </a:r>
            <a:r>
              <a:rPr lang="en-US" altLang="x-none" sz="2000"/>
              <a:t> – 1</a:t>
            </a:r>
          </a:p>
        </p:txBody>
      </p:sp>
      <p:sp>
        <p:nvSpPr>
          <p:cNvPr id="42002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a two</a:t>
            </a:r>
            <a:r>
              <a:rPr lang="en-US" altLang="en-US"/>
              <a:t>’</a:t>
            </a:r>
            <a:r>
              <a:rPr lang="en-US" altLang="x-none"/>
              <a:t>s complement encoding, the high-order bit of the N-bit representation has negative weight: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4191000"/>
            <a:ext cx="7724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Negative numbers have </a:t>
            </a:r>
            <a:r>
              <a:rPr lang="en-US" altLang="en-US" dirty="0"/>
              <a:t>“</a:t>
            </a:r>
            <a:r>
              <a:rPr lang="en-US" altLang="x-none" dirty="0"/>
              <a:t>1</a:t>
            </a:r>
            <a:r>
              <a:rPr lang="en-US" altLang="en-US" dirty="0"/>
              <a:t>”</a:t>
            </a:r>
            <a:r>
              <a:rPr lang="en-US" altLang="x-none" dirty="0"/>
              <a:t> in the high-order bit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negative number:	</a:t>
            </a:r>
            <a:r>
              <a:rPr lang="en-US" altLang="x-none" dirty="0">
                <a:solidFill>
                  <a:srgbClr val="FF0000"/>
                </a:solidFill>
              </a:rPr>
              <a:t>1</a:t>
            </a:r>
            <a:r>
              <a:rPr lang="en-US" altLang="x-none" dirty="0"/>
              <a:t>0…0000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positive number:	</a:t>
            </a:r>
            <a:r>
              <a:rPr lang="en-US" altLang="x-none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1:	11…1111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0:	00…0000</a:t>
            </a:r>
          </a:p>
        </p:txBody>
      </p:sp>
      <p:sp>
        <p:nvSpPr>
          <p:cNvPr id="45076" name="TextBox 22"/>
          <p:cNvSpPr txBox="1">
            <a:spLocks noChangeArrowheads="1"/>
          </p:cNvSpPr>
          <p:nvPr/>
        </p:nvSpPr>
        <p:spPr bwMode="auto">
          <a:xfrm>
            <a:off x="6172200" y="4648200"/>
            <a:ext cx="97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</a:t>
            </a:r>
            <a:r>
              <a:rPr lang="en-US" altLang="x-none" b="1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</a:p>
        </p:txBody>
      </p:sp>
      <p:sp>
        <p:nvSpPr>
          <p:cNvPr id="45077" name="TextBox 23"/>
          <p:cNvSpPr txBox="1">
            <a:spLocks noChangeArrowheads="1"/>
          </p:cNvSpPr>
          <p:nvPr/>
        </p:nvSpPr>
        <p:spPr bwMode="auto">
          <a:xfrm>
            <a:off x="6172200" y="5105400"/>
            <a:ext cx="1620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+2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- 1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5078" name="TextBox 24"/>
          <p:cNvSpPr txBox="1">
            <a:spLocks noChangeArrowheads="1"/>
          </p:cNvSpPr>
          <p:nvPr/>
        </p:nvSpPr>
        <p:spPr bwMode="auto">
          <a:xfrm>
            <a:off x="6172200" y="55626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72200" y="5638800"/>
            <a:ext cx="1600200" cy="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80" name="TextBox 27"/>
          <p:cNvSpPr txBox="1">
            <a:spLocks noChangeArrowheads="1"/>
          </p:cNvSpPr>
          <p:nvPr/>
        </p:nvSpPr>
        <p:spPr bwMode="auto">
          <a:xfrm>
            <a:off x="61722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2" grpId="0" build="p"/>
      <p:bldP spid="45076" grpId="0"/>
      <p:bldP spid="45077" grpId="0"/>
      <p:bldP spid="45078" grpId="0"/>
      <p:bldP spid="45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More 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Let</a:t>
            </a:r>
            <a:r>
              <a:rPr lang="en-US" altLang="en-US" dirty="0"/>
              <a:t>’</a:t>
            </a:r>
            <a:r>
              <a:rPr lang="en-US" altLang="x-none" dirty="0"/>
              <a:t>s see what happens when we add the N-bit values for -1 and 1, keeping an N-bit answer: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76400" y="1981200"/>
            <a:ext cx="1916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Lucida Sans Typewriter" charset="0"/>
              </a:rPr>
              <a:t> </a:t>
            </a:r>
            <a:r>
              <a:rPr lang="en-US" altLang="x-none" sz="2800">
                <a:latin typeface="Lucida Sans Typewriter" charset="0"/>
              </a:rPr>
              <a:t>11…1111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+</a:t>
            </a:r>
            <a:r>
              <a:rPr lang="en-US" altLang="x-none" sz="2800" u="sng">
                <a:latin typeface="Lucida Sans Typewriter" charset="0"/>
              </a:rPr>
              <a:t>00…0001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	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57200" y="3652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To compute B-A, we</a:t>
            </a:r>
            <a:r>
              <a:rPr lang="en-US" altLang="en-US" dirty="0"/>
              <a:t>’</a:t>
            </a:r>
            <a:r>
              <a:rPr lang="en-US" altLang="x-none" dirty="0"/>
              <a:t>ll just use addition and compute B+(-A).  But how do we figure out the representation for -A?</a:t>
            </a:r>
          </a:p>
        </p:txBody>
      </p:sp>
      <p:sp>
        <p:nvSpPr>
          <p:cNvPr id="44039" name="TextBox 53"/>
          <p:cNvSpPr txBox="1">
            <a:spLocks noChangeArrowheads="1"/>
          </p:cNvSpPr>
          <p:nvPr/>
        </p:nvSpPr>
        <p:spPr bwMode="auto">
          <a:xfrm>
            <a:off x="1905000" y="2819400"/>
            <a:ext cx="169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solidFill>
                  <a:srgbClr val="FF0000"/>
                </a:solidFill>
                <a:latin typeface="Lucida Sans Typewriter" charset="0"/>
              </a:rPr>
              <a:t>0000000</a:t>
            </a:r>
            <a:endParaRPr lang="en-US" altLang="x-none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47112" name="TextBox 54"/>
          <p:cNvSpPr txBox="1">
            <a:spLocks noChangeArrowheads="1"/>
          </p:cNvSpPr>
          <p:nvPr/>
        </p:nvSpPr>
        <p:spPr bwMode="auto">
          <a:xfrm>
            <a:off x="609600" y="4953000"/>
            <a:ext cx="335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A+(-A) = 0 = 1 + -1</a:t>
            </a:r>
          </a:p>
        </p:txBody>
      </p:sp>
      <p:sp>
        <p:nvSpPr>
          <p:cNvPr id="47113" name="TextBox 61"/>
          <p:cNvSpPr txBox="1">
            <a:spLocks noChangeArrowheads="1"/>
          </p:cNvSpPr>
          <p:nvPr/>
        </p:nvSpPr>
        <p:spPr bwMode="auto">
          <a:xfrm>
            <a:off x="609600" y="5486400"/>
            <a:ext cx="2385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-A = (-1 – A) + 1</a:t>
            </a:r>
          </a:p>
        </p:txBody>
      </p:sp>
      <p:sp>
        <p:nvSpPr>
          <p:cNvPr id="75" name="TextBox 61">
            <a:extLst>
              <a:ext uri="{FF2B5EF4-FFF2-40B4-BE49-F238E27FC236}">
                <a16:creationId xmlns:a16="http://schemas.microsoft.com/office/drawing/2014/main" id="{CD39531A-3583-6C4C-8A72-B7925A50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63" y="5897564"/>
            <a:ext cx="1313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= ~A + 1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810089-4D3A-644E-9206-34FEE098FEDB}"/>
              </a:ext>
            </a:extLst>
          </p:cNvPr>
          <p:cNvGrpSpPr/>
          <p:nvPr/>
        </p:nvGrpSpPr>
        <p:grpSpPr>
          <a:xfrm>
            <a:off x="3745811" y="4495800"/>
            <a:ext cx="3874189" cy="1938167"/>
            <a:chOff x="3328592" y="4453658"/>
            <a:chExt cx="4672408" cy="2337497"/>
          </a:xfrm>
        </p:grpSpPr>
        <p:grpSp>
          <p:nvGrpSpPr>
            <p:cNvPr id="102" name="Group 2">
              <a:extLst>
                <a:ext uri="{FF2B5EF4-FFF2-40B4-BE49-F238E27FC236}">
                  <a16:creationId xmlns:a16="http://schemas.microsoft.com/office/drawing/2014/main" id="{6146ED22-8158-9547-BB91-36201F901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592" y="4453658"/>
              <a:ext cx="4672408" cy="2337497"/>
              <a:chOff x="871538" y="2587625"/>
              <a:chExt cx="1678645" cy="839788"/>
            </a:xfrm>
          </p:grpSpPr>
          <p:sp>
            <p:nvSpPr>
              <p:cNvPr id="103" name="Freeform 547">
                <a:extLst>
                  <a:ext uri="{FF2B5EF4-FFF2-40B4-BE49-F238E27FC236}">
                    <a16:creationId xmlns:a16="http://schemas.microsoft.com/office/drawing/2014/main" id="{45F0221C-CB94-7F4A-BFB4-30BCA0EE3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13" y="2597150"/>
                <a:ext cx="1281770" cy="737359"/>
              </a:xfrm>
              <a:custGeom>
                <a:avLst/>
                <a:gdLst>
                  <a:gd name="T0" fmla="*/ 14288 w 454"/>
                  <a:gd name="T1" fmla="*/ 136525 h 328"/>
                  <a:gd name="T2" fmla="*/ 9525 w 454"/>
                  <a:gd name="T3" fmla="*/ 53975 h 328"/>
                  <a:gd name="T4" fmla="*/ 22225 w 454"/>
                  <a:gd name="T5" fmla="*/ 38100 h 328"/>
                  <a:gd name="T6" fmla="*/ 53975 w 454"/>
                  <a:gd name="T7" fmla="*/ 30163 h 328"/>
                  <a:gd name="T8" fmla="*/ 168275 w 454"/>
                  <a:gd name="T9" fmla="*/ 19050 h 328"/>
                  <a:gd name="T10" fmla="*/ 363538 w 454"/>
                  <a:gd name="T11" fmla="*/ 7938 h 328"/>
                  <a:gd name="T12" fmla="*/ 531813 w 454"/>
                  <a:gd name="T13" fmla="*/ 0 h 328"/>
                  <a:gd name="T14" fmla="*/ 635000 w 454"/>
                  <a:gd name="T15" fmla="*/ 0 h 328"/>
                  <a:gd name="T16" fmla="*/ 688975 w 454"/>
                  <a:gd name="T17" fmla="*/ 15875 h 328"/>
                  <a:gd name="T18" fmla="*/ 720725 w 454"/>
                  <a:gd name="T19" fmla="*/ 28575 h 328"/>
                  <a:gd name="T20" fmla="*/ 720725 w 454"/>
                  <a:gd name="T21" fmla="*/ 68263 h 328"/>
                  <a:gd name="T22" fmla="*/ 717550 w 454"/>
                  <a:gd name="T23" fmla="*/ 188913 h 328"/>
                  <a:gd name="T24" fmla="*/ 712788 w 454"/>
                  <a:gd name="T25" fmla="*/ 311150 h 328"/>
                  <a:gd name="T26" fmla="*/ 706438 w 454"/>
                  <a:gd name="T27" fmla="*/ 377825 h 328"/>
                  <a:gd name="T28" fmla="*/ 711200 w 454"/>
                  <a:gd name="T29" fmla="*/ 455613 h 328"/>
                  <a:gd name="T30" fmla="*/ 704850 w 454"/>
                  <a:gd name="T31" fmla="*/ 500063 h 328"/>
                  <a:gd name="T32" fmla="*/ 690563 w 454"/>
                  <a:gd name="T33" fmla="*/ 520700 h 328"/>
                  <a:gd name="T34" fmla="*/ 619125 w 454"/>
                  <a:gd name="T35" fmla="*/ 512763 h 328"/>
                  <a:gd name="T36" fmla="*/ 573088 w 454"/>
                  <a:gd name="T37" fmla="*/ 503238 h 328"/>
                  <a:gd name="T38" fmla="*/ 496888 w 454"/>
                  <a:gd name="T39" fmla="*/ 508000 h 328"/>
                  <a:gd name="T40" fmla="*/ 423863 w 454"/>
                  <a:gd name="T41" fmla="*/ 508000 h 328"/>
                  <a:gd name="T42" fmla="*/ 346075 w 454"/>
                  <a:gd name="T43" fmla="*/ 498475 h 328"/>
                  <a:gd name="T44" fmla="*/ 271463 w 454"/>
                  <a:gd name="T45" fmla="*/ 503238 h 328"/>
                  <a:gd name="T46" fmla="*/ 173038 w 454"/>
                  <a:gd name="T47" fmla="*/ 512763 h 328"/>
                  <a:gd name="T48" fmla="*/ 39688 w 454"/>
                  <a:gd name="T49" fmla="*/ 515938 h 328"/>
                  <a:gd name="T50" fmla="*/ 19050 w 454"/>
                  <a:gd name="T51" fmla="*/ 508000 h 328"/>
                  <a:gd name="T52" fmla="*/ 0 w 454"/>
                  <a:gd name="T53" fmla="*/ 488950 h 328"/>
                  <a:gd name="T54" fmla="*/ 12700 w 454"/>
                  <a:gd name="T55" fmla="*/ 376238 h 328"/>
                  <a:gd name="T56" fmla="*/ 19050 w 454"/>
                  <a:gd name="T57" fmla="*/ 276225 h 328"/>
                  <a:gd name="T58" fmla="*/ 17463 w 454"/>
                  <a:gd name="T59" fmla="*/ 166688 h 328"/>
                  <a:gd name="T60" fmla="*/ 14288 w 454"/>
                  <a:gd name="T61" fmla="*/ 136525 h 32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54" h="328">
                    <a:moveTo>
                      <a:pt x="9" y="86"/>
                    </a:moveTo>
                    <a:lnTo>
                      <a:pt x="6" y="34"/>
                    </a:lnTo>
                    <a:lnTo>
                      <a:pt x="14" y="24"/>
                    </a:lnTo>
                    <a:lnTo>
                      <a:pt x="34" y="19"/>
                    </a:lnTo>
                    <a:lnTo>
                      <a:pt x="106" y="12"/>
                    </a:lnTo>
                    <a:lnTo>
                      <a:pt x="229" y="5"/>
                    </a:lnTo>
                    <a:lnTo>
                      <a:pt x="335" y="0"/>
                    </a:lnTo>
                    <a:lnTo>
                      <a:pt x="400" y="0"/>
                    </a:lnTo>
                    <a:lnTo>
                      <a:pt x="434" y="10"/>
                    </a:lnTo>
                    <a:lnTo>
                      <a:pt x="454" y="18"/>
                    </a:lnTo>
                    <a:lnTo>
                      <a:pt x="454" y="43"/>
                    </a:lnTo>
                    <a:lnTo>
                      <a:pt x="452" y="119"/>
                    </a:lnTo>
                    <a:lnTo>
                      <a:pt x="449" y="196"/>
                    </a:lnTo>
                    <a:lnTo>
                      <a:pt x="445" y="238"/>
                    </a:lnTo>
                    <a:lnTo>
                      <a:pt x="448" y="287"/>
                    </a:lnTo>
                    <a:lnTo>
                      <a:pt x="444" y="315"/>
                    </a:lnTo>
                    <a:lnTo>
                      <a:pt x="435" y="328"/>
                    </a:lnTo>
                    <a:lnTo>
                      <a:pt x="390" y="323"/>
                    </a:lnTo>
                    <a:lnTo>
                      <a:pt x="361" y="317"/>
                    </a:lnTo>
                    <a:lnTo>
                      <a:pt x="313" y="320"/>
                    </a:lnTo>
                    <a:lnTo>
                      <a:pt x="267" y="320"/>
                    </a:lnTo>
                    <a:lnTo>
                      <a:pt x="218" y="314"/>
                    </a:lnTo>
                    <a:lnTo>
                      <a:pt x="171" y="317"/>
                    </a:lnTo>
                    <a:lnTo>
                      <a:pt x="109" y="323"/>
                    </a:lnTo>
                    <a:lnTo>
                      <a:pt x="25" y="325"/>
                    </a:lnTo>
                    <a:lnTo>
                      <a:pt x="12" y="320"/>
                    </a:lnTo>
                    <a:lnTo>
                      <a:pt x="0" y="308"/>
                    </a:lnTo>
                    <a:lnTo>
                      <a:pt x="8" y="237"/>
                    </a:lnTo>
                    <a:lnTo>
                      <a:pt x="12" y="174"/>
                    </a:lnTo>
                    <a:lnTo>
                      <a:pt x="11" y="105"/>
                    </a:lnTo>
                    <a:lnTo>
                      <a:pt x="9" y="86"/>
                    </a:lnTo>
                    <a:close/>
                  </a:path>
                </a:pathLst>
              </a:custGeom>
              <a:solidFill>
                <a:srgbClr val="00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548">
                <a:extLst>
                  <a:ext uri="{FF2B5EF4-FFF2-40B4-BE49-F238E27FC236}">
                    <a16:creationId xmlns:a16="http://schemas.microsoft.com/office/drawing/2014/main" id="{D2F94F5F-5293-C84F-A1BE-3EB5F87B3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1" y="2587625"/>
                <a:ext cx="1286532" cy="765135"/>
              </a:xfrm>
              <a:custGeom>
                <a:avLst/>
                <a:gdLst>
                  <a:gd name="T0" fmla="*/ 676275 w 460"/>
                  <a:gd name="T1" fmla="*/ 11113 h 342"/>
                  <a:gd name="T2" fmla="*/ 622300 w 460"/>
                  <a:gd name="T3" fmla="*/ 0 h 342"/>
                  <a:gd name="T4" fmla="*/ 546100 w 460"/>
                  <a:gd name="T5" fmla="*/ 6350 h 342"/>
                  <a:gd name="T6" fmla="*/ 325438 w 460"/>
                  <a:gd name="T7" fmla="*/ 14288 h 342"/>
                  <a:gd name="T8" fmla="*/ 26988 w 460"/>
                  <a:gd name="T9" fmla="*/ 39688 h 342"/>
                  <a:gd name="T10" fmla="*/ 6350 w 460"/>
                  <a:gd name="T11" fmla="*/ 63500 h 342"/>
                  <a:gd name="T12" fmla="*/ 14288 w 460"/>
                  <a:gd name="T13" fmla="*/ 187325 h 342"/>
                  <a:gd name="T14" fmla="*/ 11113 w 460"/>
                  <a:gd name="T15" fmla="*/ 373063 h 342"/>
                  <a:gd name="T16" fmla="*/ 1588 w 460"/>
                  <a:gd name="T17" fmla="*/ 509588 h 342"/>
                  <a:gd name="T18" fmla="*/ 17463 w 460"/>
                  <a:gd name="T19" fmla="*/ 528638 h 342"/>
                  <a:gd name="T20" fmla="*/ 76200 w 460"/>
                  <a:gd name="T21" fmla="*/ 542925 h 342"/>
                  <a:gd name="T22" fmla="*/ 328613 w 460"/>
                  <a:gd name="T23" fmla="*/ 517525 h 342"/>
                  <a:gd name="T24" fmla="*/ 460375 w 460"/>
                  <a:gd name="T25" fmla="*/ 527050 h 342"/>
                  <a:gd name="T26" fmla="*/ 585788 w 460"/>
                  <a:gd name="T27" fmla="*/ 523875 h 342"/>
                  <a:gd name="T28" fmla="*/ 660400 w 460"/>
                  <a:gd name="T29" fmla="*/ 534988 h 342"/>
                  <a:gd name="T30" fmla="*/ 711200 w 460"/>
                  <a:gd name="T31" fmla="*/ 525463 h 342"/>
                  <a:gd name="T32" fmla="*/ 720725 w 460"/>
                  <a:gd name="T33" fmla="*/ 388938 h 342"/>
                  <a:gd name="T34" fmla="*/ 730250 w 460"/>
                  <a:gd name="T35" fmla="*/ 161925 h 342"/>
                  <a:gd name="T36" fmla="*/ 711200 w 460"/>
                  <a:gd name="T37" fmla="*/ 58738 h 342"/>
                  <a:gd name="T38" fmla="*/ 715963 w 460"/>
                  <a:gd name="T39" fmla="*/ 203200 h 342"/>
                  <a:gd name="T40" fmla="*/ 708025 w 460"/>
                  <a:gd name="T41" fmla="*/ 341313 h 342"/>
                  <a:gd name="T42" fmla="*/ 709613 w 460"/>
                  <a:gd name="T43" fmla="*/ 436563 h 342"/>
                  <a:gd name="T44" fmla="*/ 690563 w 460"/>
                  <a:gd name="T45" fmla="*/ 508000 h 342"/>
                  <a:gd name="T46" fmla="*/ 587375 w 460"/>
                  <a:gd name="T47" fmla="*/ 504825 h 342"/>
                  <a:gd name="T48" fmla="*/ 495300 w 460"/>
                  <a:gd name="T49" fmla="*/ 514350 h 342"/>
                  <a:gd name="T50" fmla="*/ 373063 w 460"/>
                  <a:gd name="T51" fmla="*/ 503238 h 342"/>
                  <a:gd name="T52" fmla="*/ 250825 w 460"/>
                  <a:gd name="T53" fmla="*/ 506413 h 342"/>
                  <a:gd name="T54" fmla="*/ 71438 w 460"/>
                  <a:gd name="T55" fmla="*/ 519113 h 342"/>
                  <a:gd name="T56" fmla="*/ 28575 w 460"/>
                  <a:gd name="T57" fmla="*/ 509588 h 342"/>
                  <a:gd name="T58" fmla="*/ 17463 w 460"/>
                  <a:gd name="T59" fmla="*/ 487363 h 342"/>
                  <a:gd name="T60" fmla="*/ 31750 w 460"/>
                  <a:gd name="T61" fmla="*/ 327025 h 342"/>
                  <a:gd name="T62" fmla="*/ 25400 w 460"/>
                  <a:gd name="T63" fmla="*/ 136525 h 342"/>
                  <a:gd name="T64" fmla="*/ 31750 w 460"/>
                  <a:gd name="T65" fmla="*/ 60325 h 342"/>
                  <a:gd name="T66" fmla="*/ 68263 w 460"/>
                  <a:gd name="T67" fmla="*/ 46038 h 342"/>
                  <a:gd name="T68" fmla="*/ 211138 w 460"/>
                  <a:gd name="T69" fmla="*/ 33338 h 342"/>
                  <a:gd name="T70" fmla="*/ 411163 w 460"/>
                  <a:gd name="T71" fmla="*/ 23813 h 342"/>
                  <a:gd name="T72" fmla="*/ 627063 w 460"/>
                  <a:gd name="T73" fmla="*/ 15875 h 342"/>
                  <a:gd name="T74" fmla="*/ 685800 w 460"/>
                  <a:gd name="T75" fmla="*/ 33338 h 342"/>
                  <a:gd name="T76" fmla="*/ 730250 w 460"/>
                  <a:gd name="T77" fmla="*/ 46038 h 342"/>
                  <a:gd name="T78" fmla="*/ 708025 w 460"/>
                  <a:gd name="T79" fmla="*/ 28575 h 34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0" h="342">
                    <a:moveTo>
                      <a:pt x="446" y="18"/>
                    </a:moveTo>
                    <a:lnTo>
                      <a:pt x="426" y="7"/>
                    </a:lnTo>
                    <a:lnTo>
                      <a:pt x="410" y="4"/>
                    </a:lnTo>
                    <a:lnTo>
                      <a:pt x="392" y="0"/>
                    </a:lnTo>
                    <a:lnTo>
                      <a:pt x="358" y="3"/>
                    </a:lnTo>
                    <a:lnTo>
                      <a:pt x="344" y="4"/>
                    </a:lnTo>
                    <a:lnTo>
                      <a:pt x="296" y="4"/>
                    </a:lnTo>
                    <a:lnTo>
                      <a:pt x="205" y="9"/>
                    </a:lnTo>
                    <a:lnTo>
                      <a:pt x="84" y="15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4" y="40"/>
                    </a:lnTo>
                    <a:lnTo>
                      <a:pt x="6" y="57"/>
                    </a:lnTo>
                    <a:lnTo>
                      <a:pt x="9" y="118"/>
                    </a:lnTo>
                    <a:lnTo>
                      <a:pt x="12" y="186"/>
                    </a:lnTo>
                    <a:lnTo>
                      <a:pt x="7" y="235"/>
                    </a:lnTo>
                    <a:lnTo>
                      <a:pt x="0" y="301"/>
                    </a:lnTo>
                    <a:lnTo>
                      <a:pt x="1" y="321"/>
                    </a:lnTo>
                    <a:lnTo>
                      <a:pt x="3" y="328"/>
                    </a:lnTo>
                    <a:lnTo>
                      <a:pt x="11" y="333"/>
                    </a:lnTo>
                    <a:lnTo>
                      <a:pt x="27" y="341"/>
                    </a:lnTo>
                    <a:lnTo>
                      <a:pt x="48" y="342"/>
                    </a:lnTo>
                    <a:lnTo>
                      <a:pt x="107" y="336"/>
                    </a:lnTo>
                    <a:lnTo>
                      <a:pt x="207" y="326"/>
                    </a:lnTo>
                    <a:lnTo>
                      <a:pt x="238" y="328"/>
                    </a:lnTo>
                    <a:lnTo>
                      <a:pt x="290" y="332"/>
                    </a:lnTo>
                    <a:lnTo>
                      <a:pt x="317" y="332"/>
                    </a:lnTo>
                    <a:lnTo>
                      <a:pt x="369" y="330"/>
                    </a:lnTo>
                    <a:lnTo>
                      <a:pt x="381" y="333"/>
                    </a:lnTo>
                    <a:lnTo>
                      <a:pt x="416" y="337"/>
                    </a:lnTo>
                    <a:lnTo>
                      <a:pt x="443" y="338"/>
                    </a:lnTo>
                    <a:lnTo>
                      <a:pt x="448" y="331"/>
                    </a:lnTo>
                    <a:lnTo>
                      <a:pt x="454" y="311"/>
                    </a:lnTo>
                    <a:lnTo>
                      <a:pt x="454" y="245"/>
                    </a:lnTo>
                    <a:lnTo>
                      <a:pt x="459" y="173"/>
                    </a:lnTo>
                    <a:lnTo>
                      <a:pt x="460" y="102"/>
                    </a:lnTo>
                    <a:lnTo>
                      <a:pt x="460" y="41"/>
                    </a:lnTo>
                    <a:lnTo>
                      <a:pt x="448" y="37"/>
                    </a:lnTo>
                    <a:lnTo>
                      <a:pt x="452" y="75"/>
                    </a:lnTo>
                    <a:lnTo>
                      <a:pt x="451" y="128"/>
                    </a:lnTo>
                    <a:lnTo>
                      <a:pt x="449" y="180"/>
                    </a:lnTo>
                    <a:lnTo>
                      <a:pt x="446" y="215"/>
                    </a:lnTo>
                    <a:lnTo>
                      <a:pt x="445" y="238"/>
                    </a:lnTo>
                    <a:lnTo>
                      <a:pt x="447" y="275"/>
                    </a:lnTo>
                    <a:lnTo>
                      <a:pt x="445" y="307"/>
                    </a:lnTo>
                    <a:lnTo>
                      <a:pt x="435" y="320"/>
                    </a:lnTo>
                    <a:lnTo>
                      <a:pt x="403" y="325"/>
                    </a:lnTo>
                    <a:lnTo>
                      <a:pt x="370" y="318"/>
                    </a:lnTo>
                    <a:lnTo>
                      <a:pt x="342" y="320"/>
                    </a:lnTo>
                    <a:lnTo>
                      <a:pt x="312" y="324"/>
                    </a:lnTo>
                    <a:lnTo>
                      <a:pt x="273" y="322"/>
                    </a:lnTo>
                    <a:lnTo>
                      <a:pt x="235" y="317"/>
                    </a:lnTo>
                    <a:lnTo>
                      <a:pt x="201" y="315"/>
                    </a:lnTo>
                    <a:lnTo>
                      <a:pt x="158" y="319"/>
                    </a:lnTo>
                    <a:lnTo>
                      <a:pt x="101" y="327"/>
                    </a:lnTo>
                    <a:lnTo>
                      <a:pt x="45" y="327"/>
                    </a:lnTo>
                    <a:lnTo>
                      <a:pt x="27" y="326"/>
                    </a:lnTo>
                    <a:lnTo>
                      <a:pt x="18" y="321"/>
                    </a:lnTo>
                    <a:lnTo>
                      <a:pt x="12" y="317"/>
                    </a:lnTo>
                    <a:lnTo>
                      <a:pt x="11" y="307"/>
                    </a:lnTo>
                    <a:lnTo>
                      <a:pt x="15" y="255"/>
                    </a:lnTo>
                    <a:lnTo>
                      <a:pt x="20" y="206"/>
                    </a:lnTo>
                    <a:lnTo>
                      <a:pt x="22" y="170"/>
                    </a:lnTo>
                    <a:lnTo>
                      <a:pt x="16" y="86"/>
                    </a:lnTo>
                    <a:lnTo>
                      <a:pt x="15" y="47"/>
                    </a:lnTo>
                    <a:lnTo>
                      <a:pt x="20" y="38"/>
                    </a:lnTo>
                    <a:lnTo>
                      <a:pt x="28" y="32"/>
                    </a:lnTo>
                    <a:lnTo>
                      <a:pt x="43" y="29"/>
                    </a:lnTo>
                    <a:lnTo>
                      <a:pt x="82" y="26"/>
                    </a:lnTo>
                    <a:lnTo>
                      <a:pt x="133" y="21"/>
                    </a:lnTo>
                    <a:lnTo>
                      <a:pt x="199" y="19"/>
                    </a:lnTo>
                    <a:lnTo>
                      <a:pt x="259" y="15"/>
                    </a:lnTo>
                    <a:lnTo>
                      <a:pt x="339" y="11"/>
                    </a:lnTo>
                    <a:lnTo>
                      <a:pt x="395" y="10"/>
                    </a:lnTo>
                    <a:lnTo>
                      <a:pt x="420" y="14"/>
                    </a:lnTo>
                    <a:lnTo>
                      <a:pt x="432" y="21"/>
                    </a:lnTo>
                    <a:lnTo>
                      <a:pt x="452" y="29"/>
                    </a:lnTo>
                    <a:lnTo>
                      <a:pt x="460" y="29"/>
                    </a:lnTo>
                    <a:lnTo>
                      <a:pt x="457" y="21"/>
                    </a:lnTo>
                    <a:lnTo>
                      <a:pt x="446" y="18"/>
                    </a:lnTo>
                    <a:close/>
                  </a:path>
                </a:pathLst>
              </a:custGeom>
              <a:solidFill>
                <a:srgbClr val="00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558">
                <a:extLst>
                  <a:ext uri="{FF2B5EF4-FFF2-40B4-BE49-F238E27FC236}">
                    <a16:creationId xmlns:a16="http://schemas.microsoft.com/office/drawing/2014/main" id="{65F0ADC7-C27C-E546-BE80-E7737F2A6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2986088"/>
                <a:ext cx="133350" cy="217488"/>
              </a:xfrm>
              <a:custGeom>
                <a:avLst/>
                <a:gdLst>
                  <a:gd name="T0" fmla="*/ 22225 w 84"/>
                  <a:gd name="T1" fmla="*/ 28575 h 137"/>
                  <a:gd name="T2" fmla="*/ 39688 w 84"/>
                  <a:gd name="T3" fmla="*/ 11113 h 137"/>
                  <a:gd name="T4" fmla="*/ 66675 w 84"/>
                  <a:gd name="T5" fmla="*/ 0 h 137"/>
                  <a:gd name="T6" fmla="*/ 85725 w 84"/>
                  <a:gd name="T7" fmla="*/ 1588 h 137"/>
                  <a:gd name="T8" fmla="*/ 101600 w 84"/>
                  <a:gd name="T9" fmla="*/ 7938 h 137"/>
                  <a:gd name="T10" fmla="*/ 107950 w 84"/>
                  <a:gd name="T11" fmla="*/ 20638 h 137"/>
                  <a:gd name="T12" fmla="*/ 112713 w 84"/>
                  <a:gd name="T13" fmla="*/ 34925 h 137"/>
                  <a:gd name="T14" fmla="*/ 112713 w 84"/>
                  <a:gd name="T15" fmla="*/ 50800 h 137"/>
                  <a:gd name="T16" fmla="*/ 103188 w 84"/>
                  <a:gd name="T17" fmla="*/ 65088 h 137"/>
                  <a:gd name="T18" fmla="*/ 96838 w 84"/>
                  <a:gd name="T19" fmla="*/ 80963 h 137"/>
                  <a:gd name="T20" fmla="*/ 96838 w 84"/>
                  <a:gd name="T21" fmla="*/ 95250 h 137"/>
                  <a:gd name="T22" fmla="*/ 101600 w 84"/>
                  <a:gd name="T23" fmla="*/ 115888 h 137"/>
                  <a:gd name="T24" fmla="*/ 112713 w 84"/>
                  <a:gd name="T25" fmla="*/ 130175 h 137"/>
                  <a:gd name="T26" fmla="*/ 128588 w 84"/>
                  <a:gd name="T27" fmla="*/ 150813 h 137"/>
                  <a:gd name="T28" fmla="*/ 133350 w 84"/>
                  <a:gd name="T29" fmla="*/ 171450 h 137"/>
                  <a:gd name="T30" fmla="*/ 127000 w 84"/>
                  <a:gd name="T31" fmla="*/ 192088 h 137"/>
                  <a:gd name="T32" fmla="*/ 112713 w 84"/>
                  <a:gd name="T33" fmla="*/ 204788 h 137"/>
                  <a:gd name="T34" fmla="*/ 87313 w 84"/>
                  <a:gd name="T35" fmla="*/ 212725 h 137"/>
                  <a:gd name="T36" fmla="*/ 50800 w 84"/>
                  <a:gd name="T37" fmla="*/ 217488 h 137"/>
                  <a:gd name="T38" fmla="*/ 26988 w 84"/>
                  <a:gd name="T39" fmla="*/ 206375 h 137"/>
                  <a:gd name="T40" fmla="*/ 14288 w 84"/>
                  <a:gd name="T41" fmla="*/ 192088 h 137"/>
                  <a:gd name="T42" fmla="*/ 4763 w 84"/>
                  <a:gd name="T43" fmla="*/ 161925 h 137"/>
                  <a:gd name="T44" fmla="*/ 0 w 84"/>
                  <a:gd name="T45" fmla="*/ 122238 h 137"/>
                  <a:gd name="T46" fmla="*/ 1588 w 84"/>
                  <a:gd name="T47" fmla="*/ 85725 h 137"/>
                  <a:gd name="T48" fmla="*/ 7938 w 84"/>
                  <a:gd name="T49" fmla="*/ 55563 h 137"/>
                  <a:gd name="T50" fmla="*/ 17463 w 84"/>
                  <a:gd name="T51" fmla="*/ 36513 h 137"/>
                  <a:gd name="T52" fmla="*/ 22225 w 84"/>
                  <a:gd name="T53" fmla="*/ 28575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84" h="137">
                    <a:moveTo>
                      <a:pt x="14" y="18"/>
                    </a:moveTo>
                    <a:lnTo>
                      <a:pt x="25" y="7"/>
                    </a:lnTo>
                    <a:lnTo>
                      <a:pt x="42" y="0"/>
                    </a:lnTo>
                    <a:lnTo>
                      <a:pt x="54" y="1"/>
                    </a:lnTo>
                    <a:lnTo>
                      <a:pt x="64" y="5"/>
                    </a:lnTo>
                    <a:lnTo>
                      <a:pt x="68" y="13"/>
                    </a:lnTo>
                    <a:lnTo>
                      <a:pt x="71" y="22"/>
                    </a:lnTo>
                    <a:lnTo>
                      <a:pt x="71" y="32"/>
                    </a:lnTo>
                    <a:lnTo>
                      <a:pt x="65" y="41"/>
                    </a:lnTo>
                    <a:lnTo>
                      <a:pt x="61" y="51"/>
                    </a:lnTo>
                    <a:lnTo>
                      <a:pt x="61" y="60"/>
                    </a:lnTo>
                    <a:lnTo>
                      <a:pt x="64" y="73"/>
                    </a:lnTo>
                    <a:lnTo>
                      <a:pt x="71" y="82"/>
                    </a:lnTo>
                    <a:lnTo>
                      <a:pt x="81" y="95"/>
                    </a:lnTo>
                    <a:lnTo>
                      <a:pt x="84" y="108"/>
                    </a:lnTo>
                    <a:lnTo>
                      <a:pt x="80" y="121"/>
                    </a:lnTo>
                    <a:lnTo>
                      <a:pt x="71" y="129"/>
                    </a:lnTo>
                    <a:lnTo>
                      <a:pt x="55" y="134"/>
                    </a:lnTo>
                    <a:lnTo>
                      <a:pt x="32" y="137"/>
                    </a:lnTo>
                    <a:lnTo>
                      <a:pt x="17" y="130"/>
                    </a:lnTo>
                    <a:lnTo>
                      <a:pt x="9" y="121"/>
                    </a:lnTo>
                    <a:lnTo>
                      <a:pt x="3" y="102"/>
                    </a:lnTo>
                    <a:lnTo>
                      <a:pt x="0" y="77"/>
                    </a:lnTo>
                    <a:lnTo>
                      <a:pt x="1" y="54"/>
                    </a:lnTo>
                    <a:lnTo>
                      <a:pt x="5" y="35"/>
                    </a:lnTo>
                    <a:lnTo>
                      <a:pt x="11" y="23"/>
                    </a:lnTo>
                    <a:lnTo>
                      <a:pt x="1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559">
                <a:extLst>
                  <a:ext uri="{FF2B5EF4-FFF2-40B4-BE49-F238E27FC236}">
                    <a16:creationId xmlns:a16="http://schemas.microsoft.com/office/drawing/2014/main" id="{EFB9F813-F158-6542-9DF4-BAC0E3806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888" y="2889250"/>
                <a:ext cx="271463" cy="142875"/>
              </a:xfrm>
              <a:custGeom>
                <a:avLst/>
                <a:gdLst>
                  <a:gd name="T0" fmla="*/ 58738 w 171"/>
                  <a:gd name="T1" fmla="*/ 101600 h 90"/>
                  <a:gd name="T2" fmla="*/ 131763 w 171"/>
                  <a:gd name="T3" fmla="*/ 114300 h 90"/>
                  <a:gd name="T4" fmla="*/ 180975 w 171"/>
                  <a:gd name="T5" fmla="*/ 96838 h 90"/>
                  <a:gd name="T6" fmla="*/ 215900 w 171"/>
                  <a:gd name="T7" fmla="*/ 47625 h 90"/>
                  <a:gd name="T8" fmla="*/ 214313 w 171"/>
                  <a:gd name="T9" fmla="*/ 33338 h 90"/>
                  <a:gd name="T10" fmla="*/ 209550 w 171"/>
                  <a:gd name="T11" fmla="*/ 26988 h 90"/>
                  <a:gd name="T12" fmla="*/ 209550 w 171"/>
                  <a:gd name="T13" fmla="*/ 19050 h 90"/>
                  <a:gd name="T14" fmla="*/ 209550 w 171"/>
                  <a:gd name="T15" fmla="*/ 11113 h 90"/>
                  <a:gd name="T16" fmla="*/ 215900 w 171"/>
                  <a:gd name="T17" fmla="*/ 6350 h 90"/>
                  <a:gd name="T18" fmla="*/ 223838 w 171"/>
                  <a:gd name="T19" fmla="*/ 1588 h 90"/>
                  <a:gd name="T20" fmla="*/ 231775 w 171"/>
                  <a:gd name="T21" fmla="*/ 0 h 90"/>
                  <a:gd name="T22" fmla="*/ 239713 w 171"/>
                  <a:gd name="T23" fmla="*/ 1588 h 90"/>
                  <a:gd name="T24" fmla="*/ 241300 w 171"/>
                  <a:gd name="T25" fmla="*/ 7938 h 90"/>
                  <a:gd name="T26" fmla="*/ 236538 w 171"/>
                  <a:gd name="T27" fmla="*/ 14288 h 90"/>
                  <a:gd name="T28" fmla="*/ 228600 w 171"/>
                  <a:gd name="T29" fmla="*/ 15875 h 90"/>
                  <a:gd name="T30" fmla="*/ 220663 w 171"/>
                  <a:gd name="T31" fmla="*/ 19050 h 90"/>
                  <a:gd name="T32" fmla="*/ 223838 w 171"/>
                  <a:gd name="T33" fmla="*/ 23813 h 90"/>
                  <a:gd name="T34" fmla="*/ 230188 w 171"/>
                  <a:gd name="T35" fmla="*/ 30163 h 90"/>
                  <a:gd name="T36" fmla="*/ 238125 w 171"/>
                  <a:gd name="T37" fmla="*/ 33338 h 90"/>
                  <a:gd name="T38" fmla="*/ 244475 w 171"/>
                  <a:gd name="T39" fmla="*/ 31750 h 90"/>
                  <a:gd name="T40" fmla="*/ 246063 w 171"/>
                  <a:gd name="T41" fmla="*/ 23813 h 90"/>
                  <a:gd name="T42" fmla="*/ 246063 w 171"/>
                  <a:gd name="T43" fmla="*/ 15875 h 90"/>
                  <a:gd name="T44" fmla="*/ 250825 w 171"/>
                  <a:gd name="T45" fmla="*/ 11113 h 90"/>
                  <a:gd name="T46" fmla="*/ 258763 w 171"/>
                  <a:gd name="T47" fmla="*/ 7938 h 90"/>
                  <a:gd name="T48" fmla="*/ 265113 w 171"/>
                  <a:gd name="T49" fmla="*/ 7938 h 90"/>
                  <a:gd name="T50" fmla="*/ 271463 w 171"/>
                  <a:gd name="T51" fmla="*/ 12700 h 90"/>
                  <a:gd name="T52" fmla="*/ 269875 w 171"/>
                  <a:gd name="T53" fmla="*/ 19050 h 90"/>
                  <a:gd name="T54" fmla="*/ 269875 w 171"/>
                  <a:gd name="T55" fmla="*/ 26988 h 90"/>
                  <a:gd name="T56" fmla="*/ 265113 w 171"/>
                  <a:gd name="T57" fmla="*/ 33338 h 90"/>
                  <a:gd name="T58" fmla="*/ 258763 w 171"/>
                  <a:gd name="T59" fmla="*/ 39688 h 90"/>
                  <a:gd name="T60" fmla="*/ 254000 w 171"/>
                  <a:gd name="T61" fmla="*/ 47625 h 90"/>
                  <a:gd name="T62" fmla="*/ 246063 w 171"/>
                  <a:gd name="T63" fmla="*/ 47625 h 90"/>
                  <a:gd name="T64" fmla="*/ 238125 w 171"/>
                  <a:gd name="T65" fmla="*/ 47625 h 90"/>
                  <a:gd name="T66" fmla="*/ 230188 w 171"/>
                  <a:gd name="T67" fmla="*/ 47625 h 90"/>
                  <a:gd name="T68" fmla="*/ 195263 w 171"/>
                  <a:gd name="T69" fmla="*/ 103188 h 90"/>
                  <a:gd name="T70" fmla="*/ 150813 w 171"/>
                  <a:gd name="T71" fmla="*/ 142875 h 90"/>
                  <a:gd name="T72" fmla="*/ 85725 w 171"/>
                  <a:gd name="T73" fmla="*/ 131763 h 90"/>
                  <a:gd name="T74" fmla="*/ 28575 w 171"/>
                  <a:gd name="T75" fmla="*/ 136525 h 90"/>
                  <a:gd name="T76" fmla="*/ 0 w 171"/>
                  <a:gd name="T77" fmla="*/ 119063 h 90"/>
                  <a:gd name="T78" fmla="*/ 15875 w 171"/>
                  <a:gd name="T79" fmla="*/ 101600 h 9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71" h="90">
                    <a:moveTo>
                      <a:pt x="10" y="64"/>
                    </a:moveTo>
                    <a:lnTo>
                      <a:pt x="37" y="64"/>
                    </a:lnTo>
                    <a:lnTo>
                      <a:pt x="61" y="68"/>
                    </a:lnTo>
                    <a:lnTo>
                      <a:pt x="83" y="72"/>
                    </a:lnTo>
                    <a:lnTo>
                      <a:pt x="97" y="73"/>
                    </a:lnTo>
                    <a:lnTo>
                      <a:pt x="114" y="61"/>
                    </a:lnTo>
                    <a:lnTo>
                      <a:pt x="128" y="43"/>
                    </a:lnTo>
                    <a:lnTo>
                      <a:pt x="136" y="30"/>
                    </a:lnTo>
                    <a:lnTo>
                      <a:pt x="137" y="24"/>
                    </a:lnTo>
                    <a:lnTo>
                      <a:pt x="135" y="21"/>
                    </a:lnTo>
                    <a:lnTo>
                      <a:pt x="134" y="19"/>
                    </a:lnTo>
                    <a:lnTo>
                      <a:pt x="132" y="17"/>
                    </a:lnTo>
                    <a:lnTo>
                      <a:pt x="132" y="15"/>
                    </a:lnTo>
                    <a:lnTo>
                      <a:pt x="132" y="12"/>
                    </a:lnTo>
                    <a:lnTo>
                      <a:pt x="132" y="9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6" y="4"/>
                    </a:lnTo>
                    <a:lnTo>
                      <a:pt x="139" y="2"/>
                    </a:lnTo>
                    <a:lnTo>
                      <a:pt x="141" y="1"/>
                    </a:lnTo>
                    <a:lnTo>
                      <a:pt x="144" y="1"/>
                    </a:lnTo>
                    <a:lnTo>
                      <a:pt x="146" y="0"/>
                    </a:lnTo>
                    <a:lnTo>
                      <a:pt x="148" y="0"/>
                    </a:lnTo>
                    <a:lnTo>
                      <a:pt x="151" y="1"/>
                    </a:lnTo>
                    <a:lnTo>
                      <a:pt x="152" y="3"/>
                    </a:lnTo>
                    <a:lnTo>
                      <a:pt x="152" y="5"/>
                    </a:lnTo>
                    <a:lnTo>
                      <a:pt x="151" y="8"/>
                    </a:lnTo>
                    <a:lnTo>
                      <a:pt x="149" y="9"/>
                    </a:lnTo>
                    <a:lnTo>
                      <a:pt x="147" y="10"/>
                    </a:lnTo>
                    <a:lnTo>
                      <a:pt x="144" y="10"/>
                    </a:lnTo>
                    <a:lnTo>
                      <a:pt x="142" y="10"/>
                    </a:lnTo>
                    <a:lnTo>
                      <a:pt x="139" y="12"/>
                    </a:lnTo>
                    <a:lnTo>
                      <a:pt x="139" y="14"/>
                    </a:lnTo>
                    <a:lnTo>
                      <a:pt x="141" y="15"/>
                    </a:lnTo>
                    <a:lnTo>
                      <a:pt x="143" y="17"/>
                    </a:lnTo>
                    <a:lnTo>
                      <a:pt x="145" y="19"/>
                    </a:lnTo>
                    <a:lnTo>
                      <a:pt x="148" y="20"/>
                    </a:lnTo>
                    <a:lnTo>
                      <a:pt x="150" y="21"/>
                    </a:lnTo>
                    <a:lnTo>
                      <a:pt x="152" y="21"/>
                    </a:lnTo>
                    <a:lnTo>
                      <a:pt x="154" y="20"/>
                    </a:lnTo>
                    <a:lnTo>
                      <a:pt x="155" y="18"/>
                    </a:lnTo>
                    <a:lnTo>
                      <a:pt x="155" y="15"/>
                    </a:lnTo>
                    <a:lnTo>
                      <a:pt x="154" y="13"/>
                    </a:lnTo>
                    <a:lnTo>
                      <a:pt x="155" y="10"/>
                    </a:lnTo>
                    <a:lnTo>
                      <a:pt x="156" y="8"/>
                    </a:lnTo>
                    <a:lnTo>
                      <a:pt x="158" y="7"/>
                    </a:lnTo>
                    <a:lnTo>
                      <a:pt x="160" y="5"/>
                    </a:lnTo>
                    <a:lnTo>
                      <a:pt x="163" y="5"/>
                    </a:lnTo>
                    <a:lnTo>
                      <a:pt x="165" y="4"/>
                    </a:lnTo>
                    <a:lnTo>
                      <a:pt x="167" y="5"/>
                    </a:lnTo>
                    <a:lnTo>
                      <a:pt x="170" y="5"/>
                    </a:lnTo>
                    <a:lnTo>
                      <a:pt x="171" y="8"/>
                    </a:lnTo>
                    <a:lnTo>
                      <a:pt x="171" y="10"/>
                    </a:lnTo>
                    <a:lnTo>
                      <a:pt x="170" y="12"/>
                    </a:lnTo>
                    <a:lnTo>
                      <a:pt x="170" y="15"/>
                    </a:lnTo>
                    <a:lnTo>
                      <a:pt x="170" y="17"/>
                    </a:lnTo>
                    <a:lnTo>
                      <a:pt x="169" y="19"/>
                    </a:lnTo>
                    <a:lnTo>
                      <a:pt x="167" y="21"/>
                    </a:lnTo>
                    <a:lnTo>
                      <a:pt x="164" y="23"/>
                    </a:lnTo>
                    <a:lnTo>
                      <a:pt x="163" y="25"/>
                    </a:lnTo>
                    <a:lnTo>
                      <a:pt x="161" y="27"/>
                    </a:lnTo>
                    <a:lnTo>
                      <a:pt x="160" y="30"/>
                    </a:lnTo>
                    <a:lnTo>
                      <a:pt x="157" y="30"/>
                    </a:lnTo>
                    <a:lnTo>
                      <a:pt x="155" y="30"/>
                    </a:lnTo>
                    <a:lnTo>
                      <a:pt x="153" y="30"/>
                    </a:lnTo>
                    <a:lnTo>
                      <a:pt x="150" y="30"/>
                    </a:lnTo>
                    <a:lnTo>
                      <a:pt x="148" y="30"/>
                    </a:lnTo>
                    <a:lnTo>
                      <a:pt x="145" y="30"/>
                    </a:lnTo>
                    <a:lnTo>
                      <a:pt x="139" y="43"/>
                    </a:lnTo>
                    <a:lnTo>
                      <a:pt x="123" y="65"/>
                    </a:lnTo>
                    <a:lnTo>
                      <a:pt x="105" y="85"/>
                    </a:lnTo>
                    <a:lnTo>
                      <a:pt x="95" y="90"/>
                    </a:lnTo>
                    <a:lnTo>
                      <a:pt x="79" y="86"/>
                    </a:lnTo>
                    <a:lnTo>
                      <a:pt x="54" y="83"/>
                    </a:lnTo>
                    <a:lnTo>
                      <a:pt x="33" y="83"/>
                    </a:lnTo>
                    <a:lnTo>
                      <a:pt x="18" y="86"/>
                    </a:lnTo>
                    <a:lnTo>
                      <a:pt x="5" y="83"/>
                    </a:lnTo>
                    <a:lnTo>
                      <a:pt x="0" y="75"/>
                    </a:lnTo>
                    <a:lnTo>
                      <a:pt x="4" y="66"/>
                    </a:lnTo>
                    <a:lnTo>
                      <a:pt x="1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560">
                <a:extLst>
                  <a:ext uri="{FF2B5EF4-FFF2-40B4-BE49-F238E27FC236}">
                    <a16:creationId xmlns:a16="http://schemas.microsoft.com/office/drawing/2014/main" id="{7D33E002-A2F0-8D48-A545-D8DC64E49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3" y="2873375"/>
                <a:ext cx="39688" cy="39688"/>
              </a:xfrm>
              <a:custGeom>
                <a:avLst/>
                <a:gdLst>
                  <a:gd name="T0" fmla="*/ 0 w 25"/>
                  <a:gd name="T1" fmla="*/ 36513 h 25"/>
                  <a:gd name="T2" fmla="*/ 22225 w 25"/>
                  <a:gd name="T3" fmla="*/ 0 h 25"/>
                  <a:gd name="T4" fmla="*/ 39688 w 25"/>
                  <a:gd name="T5" fmla="*/ 3175 h 25"/>
                  <a:gd name="T6" fmla="*/ 11113 w 25"/>
                  <a:gd name="T7" fmla="*/ 39688 h 25"/>
                  <a:gd name="T8" fmla="*/ 0 w 25"/>
                  <a:gd name="T9" fmla="*/ 36513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0" y="23"/>
                    </a:moveTo>
                    <a:lnTo>
                      <a:pt x="14" y="0"/>
                    </a:lnTo>
                    <a:lnTo>
                      <a:pt x="25" y="2"/>
                    </a:lnTo>
                    <a:lnTo>
                      <a:pt x="7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561">
                <a:extLst>
                  <a:ext uri="{FF2B5EF4-FFF2-40B4-BE49-F238E27FC236}">
                    <a16:creationId xmlns:a16="http://schemas.microsoft.com/office/drawing/2014/main" id="{85F2F007-CB56-EC4B-AAEC-B6F4B514C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538" y="2952750"/>
                <a:ext cx="252413" cy="160338"/>
              </a:xfrm>
              <a:custGeom>
                <a:avLst/>
                <a:gdLst>
                  <a:gd name="T0" fmla="*/ 222250 w 159"/>
                  <a:gd name="T1" fmla="*/ 44450 h 101"/>
                  <a:gd name="T2" fmla="*/ 174625 w 159"/>
                  <a:gd name="T3" fmla="*/ 90488 h 101"/>
                  <a:gd name="T4" fmla="*/ 149225 w 159"/>
                  <a:gd name="T5" fmla="*/ 130175 h 101"/>
                  <a:gd name="T6" fmla="*/ 123825 w 159"/>
                  <a:gd name="T7" fmla="*/ 111125 h 101"/>
                  <a:gd name="T8" fmla="*/ 84138 w 159"/>
                  <a:gd name="T9" fmla="*/ 52388 h 101"/>
                  <a:gd name="T10" fmla="*/ 66675 w 159"/>
                  <a:gd name="T11" fmla="*/ 44450 h 101"/>
                  <a:gd name="T12" fmla="*/ 60325 w 159"/>
                  <a:gd name="T13" fmla="*/ 39688 h 101"/>
                  <a:gd name="T14" fmla="*/ 60325 w 159"/>
                  <a:gd name="T15" fmla="*/ 31750 h 101"/>
                  <a:gd name="T16" fmla="*/ 65088 w 159"/>
                  <a:gd name="T17" fmla="*/ 26988 h 101"/>
                  <a:gd name="T18" fmla="*/ 73025 w 159"/>
                  <a:gd name="T19" fmla="*/ 23813 h 101"/>
                  <a:gd name="T20" fmla="*/ 80963 w 159"/>
                  <a:gd name="T21" fmla="*/ 22225 h 101"/>
                  <a:gd name="T22" fmla="*/ 82550 w 159"/>
                  <a:gd name="T23" fmla="*/ 14288 h 101"/>
                  <a:gd name="T24" fmla="*/ 84138 w 159"/>
                  <a:gd name="T25" fmla="*/ 6350 h 101"/>
                  <a:gd name="T26" fmla="*/ 82550 w 159"/>
                  <a:gd name="T27" fmla="*/ 0 h 101"/>
                  <a:gd name="T28" fmla="*/ 74613 w 159"/>
                  <a:gd name="T29" fmla="*/ 0 h 101"/>
                  <a:gd name="T30" fmla="*/ 68263 w 159"/>
                  <a:gd name="T31" fmla="*/ 0 h 101"/>
                  <a:gd name="T32" fmla="*/ 60325 w 159"/>
                  <a:gd name="T33" fmla="*/ 4763 h 101"/>
                  <a:gd name="T34" fmla="*/ 57150 w 159"/>
                  <a:gd name="T35" fmla="*/ 11113 h 101"/>
                  <a:gd name="T36" fmla="*/ 50800 w 159"/>
                  <a:gd name="T37" fmla="*/ 17463 h 101"/>
                  <a:gd name="T38" fmla="*/ 42863 w 159"/>
                  <a:gd name="T39" fmla="*/ 22225 h 101"/>
                  <a:gd name="T40" fmla="*/ 36513 w 159"/>
                  <a:gd name="T41" fmla="*/ 17463 h 101"/>
                  <a:gd name="T42" fmla="*/ 28575 w 159"/>
                  <a:gd name="T43" fmla="*/ 11113 h 101"/>
                  <a:gd name="T44" fmla="*/ 22225 w 159"/>
                  <a:gd name="T45" fmla="*/ 9525 h 101"/>
                  <a:gd name="T46" fmla="*/ 14288 w 159"/>
                  <a:gd name="T47" fmla="*/ 9525 h 101"/>
                  <a:gd name="T48" fmla="*/ 4763 w 159"/>
                  <a:gd name="T49" fmla="*/ 9525 h 101"/>
                  <a:gd name="T50" fmla="*/ 0 w 159"/>
                  <a:gd name="T51" fmla="*/ 17463 h 101"/>
                  <a:gd name="T52" fmla="*/ 0 w 159"/>
                  <a:gd name="T53" fmla="*/ 23813 h 101"/>
                  <a:gd name="T54" fmla="*/ 6350 w 159"/>
                  <a:gd name="T55" fmla="*/ 28575 h 101"/>
                  <a:gd name="T56" fmla="*/ 14288 w 159"/>
                  <a:gd name="T57" fmla="*/ 28575 h 101"/>
                  <a:gd name="T58" fmla="*/ 22225 w 159"/>
                  <a:gd name="T59" fmla="*/ 28575 h 101"/>
                  <a:gd name="T60" fmla="*/ 28575 w 159"/>
                  <a:gd name="T61" fmla="*/ 31750 h 101"/>
                  <a:gd name="T62" fmla="*/ 34925 w 159"/>
                  <a:gd name="T63" fmla="*/ 36513 h 101"/>
                  <a:gd name="T64" fmla="*/ 30163 w 159"/>
                  <a:gd name="T65" fmla="*/ 41275 h 101"/>
                  <a:gd name="T66" fmla="*/ 23813 w 159"/>
                  <a:gd name="T67" fmla="*/ 42863 h 101"/>
                  <a:gd name="T68" fmla="*/ 15875 w 159"/>
                  <a:gd name="T69" fmla="*/ 47625 h 101"/>
                  <a:gd name="T70" fmla="*/ 14288 w 159"/>
                  <a:gd name="T71" fmla="*/ 55563 h 101"/>
                  <a:gd name="T72" fmla="*/ 9525 w 159"/>
                  <a:gd name="T73" fmla="*/ 63500 h 101"/>
                  <a:gd name="T74" fmla="*/ 14288 w 159"/>
                  <a:gd name="T75" fmla="*/ 68263 h 101"/>
                  <a:gd name="T76" fmla="*/ 20638 w 159"/>
                  <a:gd name="T77" fmla="*/ 69850 h 101"/>
                  <a:gd name="T78" fmla="*/ 26988 w 159"/>
                  <a:gd name="T79" fmla="*/ 65088 h 101"/>
                  <a:gd name="T80" fmla="*/ 33338 w 159"/>
                  <a:gd name="T81" fmla="*/ 58738 h 101"/>
                  <a:gd name="T82" fmla="*/ 41275 w 159"/>
                  <a:gd name="T83" fmla="*/ 57150 h 101"/>
                  <a:gd name="T84" fmla="*/ 47625 w 159"/>
                  <a:gd name="T85" fmla="*/ 57150 h 101"/>
                  <a:gd name="T86" fmla="*/ 90488 w 159"/>
                  <a:gd name="T87" fmla="*/ 84138 h 101"/>
                  <a:gd name="T88" fmla="*/ 128588 w 159"/>
                  <a:gd name="T89" fmla="*/ 155575 h 101"/>
                  <a:gd name="T90" fmla="*/ 153988 w 159"/>
                  <a:gd name="T91" fmla="*/ 158750 h 101"/>
                  <a:gd name="T92" fmla="*/ 182563 w 159"/>
                  <a:gd name="T93" fmla="*/ 120650 h 101"/>
                  <a:gd name="T94" fmla="*/ 228600 w 159"/>
                  <a:gd name="T95" fmla="*/ 82550 h 101"/>
                  <a:gd name="T96" fmla="*/ 252413 w 159"/>
                  <a:gd name="T97" fmla="*/ 57150 h 1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9" h="101">
                    <a:moveTo>
                      <a:pt x="158" y="26"/>
                    </a:moveTo>
                    <a:lnTo>
                      <a:pt x="140" y="28"/>
                    </a:lnTo>
                    <a:lnTo>
                      <a:pt x="124" y="39"/>
                    </a:lnTo>
                    <a:lnTo>
                      <a:pt x="110" y="57"/>
                    </a:lnTo>
                    <a:lnTo>
                      <a:pt x="102" y="73"/>
                    </a:lnTo>
                    <a:lnTo>
                      <a:pt x="94" y="82"/>
                    </a:lnTo>
                    <a:lnTo>
                      <a:pt x="86" y="80"/>
                    </a:lnTo>
                    <a:lnTo>
                      <a:pt x="78" y="70"/>
                    </a:lnTo>
                    <a:lnTo>
                      <a:pt x="64" y="45"/>
                    </a:lnTo>
                    <a:lnTo>
                      <a:pt x="53" y="33"/>
                    </a:lnTo>
                    <a:lnTo>
                      <a:pt x="44" y="28"/>
                    </a:lnTo>
                    <a:lnTo>
                      <a:pt x="42" y="28"/>
                    </a:lnTo>
                    <a:lnTo>
                      <a:pt x="40" y="26"/>
                    </a:lnTo>
                    <a:lnTo>
                      <a:pt x="38" y="25"/>
                    </a:lnTo>
                    <a:lnTo>
                      <a:pt x="38" y="22"/>
                    </a:lnTo>
                    <a:lnTo>
                      <a:pt x="38" y="20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2" y="11"/>
                    </a:lnTo>
                    <a:lnTo>
                      <a:pt x="52" y="9"/>
                    </a:lnTo>
                    <a:lnTo>
                      <a:pt x="53" y="7"/>
                    </a:lnTo>
                    <a:lnTo>
                      <a:pt x="53" y="4"/>
                    </a:lnTo>
                    <a:lnTo>
                      <a:pt x="52" y="3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38" y="3"/>
                    </a:lnTo>
                    <a:lnTo>
                      <a:pt x="37" y="6"/>
                    </a:lnTo>
                    <a:lnTo>
                      <a:pt x="36" y="7"/>
                    </a:lnTo>
                    <a:lnTo>
                      <a:pt x="34" y="10"/>
                    </a:lnTo>
                    <a:lnTo>
                      <a:pt x="32" y="11"/>
                    </a:lnTo>
                    <a:lnTo>
                      <a:pt x="30" y="13"/>
                    </a:lnTo>
                    <a:lnTo>
                      <a:pt x="27" y="14"/>
                    </a:lnTo>
                    <a:lnTo>
                      <a:pt x="25" y="13"/>
                    </a:lnTo>
                    <a:lnTo>
                      <a:pt x="23" y="11"/>
                    </a:lnTo>
                    <a:lnTo>
                      <a:pt x="21" y="9"/>
                    </a:lnTo>
                    <a:lnTo>
                      <a:pt x="18" y="7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21" y="21"/>
                    </a:lnTo>
                    <a:lnTo>
                      <a:pt x="22" y="23"/>
                    </a:lnTo>
                    <a:lnTo>
                      <a:pt x="22" y="26"/>
                    </a:lnTo>
                    <a:lnTo>
                      <a:pt x="19" y="26"/>
                    </a:lnTo>
                    <a:lnTo>
                      <a:pt x="18" y="27"/>
                    </a:lnTo>
                    <a:lnTo>
                      <a:pt x="15" y="27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9" y="33"/>
                    </a:lnTo>
                    <a:lnTo>
                      <a:pt x="9" y="35"/>
                    </a:lnTo>
                    <a:lnTo>
                      <a:pt x="7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9" y="43"/>
                    </a:lnTo>
                    <a:lnTo>
                      <a:pt x="11" y="44"/>
                    </a:lnTo>
                    <a:lnTo>
                      <a:pt x="13" y="44"/>
                    </a:lnTo>
                    <a:lnTo>
                      <a:pt x="15" y="43"/>
                    </a:lnTo>
                    <a:lnTo>
                      <a:pt x="17" y="41"/>
                    </a:lnTo>
                    <a:lnTo>
                      <a:pt x="19" y="39"/>
                    </a:lnTo>
                    <a:lnTo>
                      <a:pt x="21" y="37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43" y="38"/>
                    </a:lnTo>
                    <a:lnTo>
                      <a:pt x="57" y="53"/>
                    </a:lnTo>
                    <a:lnTo>
                      <a:pt x="71" y="82"/>
                    </a:lnTo>
                    <a:lnTo>
                      <a:pt x="81" y="98"/>
                    </a:lnTo>
                    <a:lnTo>
                      <a:pt x="88" y="101"/>
                    </a:lnTo>
                    <a:lnTo>
                      <a:pt x="97" y="100"/>
                    </a:lnTo>
                    <a:lnTo>
                      <a:pt x="103" y="93"/>
                    </a:lnTo>
                    <a:lnTo>
                      <a:pt x="115" y="76"/>
                    </a:lnTo>
                    <a:lnTo>
                      <a:pt x="128" y="60"/>
                    </a:lnTo>
                    <a:lnTo>
                      <a:pt x="144" y="52"/>
                    </a:lnTo>
                    <a:lnTo>
                      <a:pt x="155" y="45"/>
                    </a:lnTo>
                    <a:lnTo>
                      <a:pt x="159" y="36"/>
                    </a:lnTo>
                    <a:lnTo>
                      <a:pt x="15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562">
                <a:extLst>
                  <a:ext uri="{FF2B5EF4-FFF2-40B4-BE49-F238E27FC236}">
                    <a16:creationId xmlns:a16="http://schemas.microsoft.com/office/drawing/2014/main" id="{DBD62D43-63CA-6D46-A6EA-1F3E3E9F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613" y="2838450"/>
                <a:ext cx="141288" cy="138113"/>
              </a:xfrm>
              <a:custGeom>
                <a:avLst/>
                <a:gdLst>
                  <a:gd name="T0" fmla="*/ 107950 w 89"/>
                  <a:gd name="T1" fmla="*/ 46038 h 87"/>
                  <a:gd name="T2" fmla="*/ 98425 w 89"/>
                  <a:gd name="T3" fmla="*/ 26988 h 87"/>
                  <a:gd name="T4" fmla="*/ 84138 w 89"/>
                  <a:gd name="T5" fmla="*/ 12700 h 87"/>
                  <a:gd name="T6" fmla="*/ 71438 w 89"/>
                  <a:gd name="T7" fmla="*/ 4763 h 87"/>
                  <a:gd name="T8" fmla="*/ 55563 w 89"/>
                  <a:gd name="T9" fmla="*/ 0 h 87"/>
                  <a:gd name="T10" fmla="*/ 36513 w 89"/>
                  <a:gd name="T11" fmla="*/ 3175 h 87"/>
                  <a:gd name="T12" fmla="*/ 17463 w 89"/>
                  <a:gd name="T13" fmla="*/ 12700 h 87"/>
                  <a:gd name="T14" fmla="*/ 6350 w 89"/>
                  <a:gd name="T15" fmla="*/ 31750 h 87"/>
                  <a:gd name="T16" fmla="*/ 0 w 89"/>
                  <a:gd name="T17" fmla="*/ 57150 h 87"/>
                  <a:gd name="T18" fmla="*/ 0 w 89"/>
                  <a:gd name="T19" fmla="*/ 79375 h 87"/>
                  <a:gd name="T20" fmla="*/ 4763 w 89"/>
                  <a:gd name="T21" fmla="*/ 96838 h 87"/>
                  <a:gd name="T22" fmla="*/ 14288 w 89"/>
                  <a:gd name="T23" fmla="*/ 114300 h 87"/>
                  <a:gd name="T24" fmla="*/ 30163 w 89"/>
                  <a:gd name="T25" fmla="*/ 128588 h 87"/>
                  <a:gd name="T26" fmla="*/ 46038 w 89"/>
                  <a:gd name="T27" fmla="*/ 136525 h 87"/>
                  <a:gd name="T28" fmla="*/ 65088 w 89"/>
                  <a:gd name="T29" fmla="*/ 138113 h 87"/>
                  <a:gd name="T30" fmla="*/ 80963 w 89"/>
                  <a:gd name="T31" fmla="*/ 133350 h 87"/>
                  <a:gd name="T32" fmla="*/ 96838 w 89"/>
                  <a:gd name="T33" fmla="*/ 125413 h 87"/>
                  <a:gd name="T34" fmla="*/ 106363 w 89"/>
                  <a:gd name="T35" fmla="*/ 101600 h 87"/>
                  <a:gd name="T36" fmla="*/ 111125 w 89"/>
                  <a:gd name="T37" fmla="*/ 79375 h 87"/>
                  <a:gd name="T38" fmla="*/ 115888 w 89"/>
                  <a:gd name="T39" fmla="*/ 69850 h 87"/>
                  <a:gd name="T40" fmla="*/ 130175 w 89"/>
                  <a:gd name="T41" fmla="*/ 63500 h 87"/>
                  <a:gd name="T42" fmla="*/ 139700 w 89"/>
                  <a:gd name="T43" fmla="*/ 58738 h 87"/>
                  <a:gd name="T44" fmla="*/ 141288 w 89"/>
                  <a:gd name="T45" fmla="*/ 47625 h 87"/>
                  <a:gd name="T46" fmla="*/ 134938 w 89"/>
                  <a:gd name="T47" fmla="*/ 38100 h 87"/>
                  <a:gd name="T48" fmla="*/ 122238 w 89"/>
                  <a:gd name="T49" fmla="*/ 36513 h 87"/>
                  <a:gd name="T50" fmla="*/ 107950 w 89"/>
                  <a:gd name="T51" fmla="*/ 46038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9" h="87">
                    <a:moveTo>
                      <a:pt x="68" y="29"/>
                    </a:moveTo>
                    <a:lnTo>
                      <a:pt x="62" y="17"/>
                    </a:lnTo>
                    <a:lnTo>
                      <a:pt x="53" y="8"/>
                    </a:lnTo>
                    <a:lnTo>
                      <a:pt x="45" y="3"/>
                    </a:lnTo>
                    <a:lnTo>
                      <a:pt x="35" y="0"/>
                    </a:lnTo>
                    <a:lnTo>
                      <a:pt x="23" y="2"/>
                    </a:lnTo>
                    <a:lnTo>
                      <a:pt x="11" y="8"/>
                    </a:lnTo>
                    <a:lnTo>
                      <a:pt x="4" y="20"/>
                    </a:lnTo>
                    <a:lnTo>
                      <a:pt x="0" y="36"/>
                    </a:lnTo>
                    <a:lnTo>
                      <a:pt x="0" y="50"/>
                    </a:lnTo>
                    <a:lnTo>
                      <a:pt x="3" y="61"/>
                    </a:lnTo>
                    <a:lnTo>
                      <a:pt x="9" y="72"/>
                    </a:lnTo>
                    <a:lnTo>
                      <a:pt x="19" y="81"/>
                    </a:lnTo>
                    <a:lnTo>
                      <a:pt x="29" y="86"/>
                    </a:lnTo>
                    <a:lnTo>
                      <a:pt x="41" y="87"/>
                    </a:lnTo>
                    <a:lnTo>
                      <a:pt x="51" y="84"/>
                    </a:lnTo>
                    <a:lnTo>
                      <a:pt x="61" y="79"/>
                    </a:lnTo>
                    <a:lnTo>
                      <a:pt x="67" y="64"/>
                    </a:lnTo>
                    <a:lnTo>
                      <a:pt x="70" y="50"/>
                    </a:lnTo>
                    <a:lnTo>
                      <a:pt x="73" y="44"/>
                    </a:lnTo>
                    <a:lnTo>
                      <a:pt x="82" y="40"/>
                    </a:lnTo>
                    <a:lnTo>
                      <a:pt x="88" y="37"/>
                    </a:lnTo>
                    <a:lnTo>
                      <a:pt x="89" y="30"/>
                    </a:lnTo>
                    <a:lnTo>
                      <a:pt x="85" y="24"/>
                    </a:lnTo>
                    <a:lnTo>
                      <a:pt x="77" y="23"/>
                    </a:lnTo>
                    <a:lnTo>
                      <a:pt x="68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563">
                <a:extLst>
                  <a:ext uri="{FF2B5EF4-FFF2-40B4-BE49-F238E27FC236}">
                    <a16:creationId xmlns:a16="http://schemas.microsoft.com/office/drawing/2014/main" id="{483721BF-F6C5-2346-BC37-DEB11C8D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6" y="3159125"/>
                <a:ext cx="134938" cy="268288"/>
              </a:xfrm>
              <a:custGeom>
                <a:avLst/>
                <a:gdLst>
                  <a:gd name="T0" fmla="*/ 15875 w 85"/>
                  <a:gd name="T1" fmla="*/ 0 h 169"/>
                  <a:gd name="T2" fmla="*/ 30163 w 85"/>
                  <a:gd name="T3" fmla="*/ 0 h 169"/>
                  <a:gd name="T4" fmla="*/ 42863 w 85"/>
                  <a:gd name="T5" fmla="*/ 6350 h 169"/>
                  <a:gd name="T6" fmla="*/ 58738 w 85"/>
                  <a:gd name="T7" fmla="*/ 30163 h 169"/>
                  <a:gd name="T8" fmla="*/ 69850 w 85"/>
                  <a:gd name="T9" fmla="*/ 50800 h 169"/>
                  <a:gd name="T10" fmla="*/ 74613 w 85"/>
                  <a:gd name="T11" fmla="*/ 74613 h 169"/>
                  <a:gd name="T12" fmla="*/ 76200 w 85"/>
                  <a:gd name="T13" fmla="*/ 104775 h 169"/>
                  <a:gd name="T14" fmla="*/ 73025 w 85"/>
                  <a:gd name="T15" fmla="*/ 134938 h 169"/>
                  <a:gd name="T16" fmla="*/ 68263 w 85"/>
                  <a:gd name="T17" fmla="*/ 163513 h 169"/>
                  <a:gd name="T18" fmla="*/ 60325 w 85"/>
                  <a:gd name="T19" fmla="*/ 198438 h 169"/>
                  <a:gd name="T20" fmla="*/ 63500 w 85"/>
                  <a:gd name="T21" fmla="*/ 225425 h 169"/>
                  <a:gd name="T22" fmla="*/ 65088 w 85"/>
                  <a:gd name="T23" fmla="*/ 233363 h 169"/>
                  <a:gd name="T24" fmla="*/ 69850 w 85"/>
                  <a:gd name="T25" fmla="*/ 228600 h 169"/>
                  <a:gd name="T26" fmla="*/ 92075 w 85"/>
                  <a:gd name="T27" fmla="*/ 185738 h 169"/>
                  <a:gd name="T28" fmla="*/ 103188 w 85"/>
                  <a:gd name="T29" fmla="*/ 179388 h 169"/>
                  <a:gd name="T30" fmla="*/ 123825 w 85"/>
                  <a:gd name="T31" fmla="*/ 182563 h 169"/>
                  <a:gd name="T32" fmla="*/ 134938 w 85"/>
                  <a:gd name="T33" fmla="*/ 193675 h 169"/>
                  <a:gd name="T34" fmla="*/ 134938 w 85"/>
                  <a:gd name="T35" fmla="*/ 198438 h 169"/>
                  <a:gd name="T36" fmla="*/ 127000 w 85"/>
                  <a:gd name="T37" fmla="*/ 207963 h 169"/>
                  <a:gd name="T38" fmla="*/ 93663 w 85"/>
                  <a:gd name="T39" fmla="*/ 227013 h 169"/>
                  <a:gd name="T40" fmla="*/ 77788 w 85"/>
                  <a:gd name="T41" fmla="*/ 250825 h 169"/>
                  <a:gd name="T42" fmla="*/ 65088 w 85"/>
                  <a:gd name="T43" fmla="*/ 268288 h 169"/>
                  <a:gd name="T44" fmla="*/ 46038 w 85"/>
                  <a:gd name="T45" fmla="*/ 268288 h 169"/>
                  <a:gd name="T46" fmla="*/ 38100 w 85"/>
                  <a:gd name="T47" fmla="*/ 258763 h 169"/>
                  <a:gd name="T48" fmla="*/ 38100 w 85"/>
                  <a:gd name="T49" fmla="*/ 238125 h 169"/>
                  <a:gd name="T50" fmla="*/ 42863 w 85"/>
                  <a:gd name="T51" fmla="*/ 212725 h 169"/>
                  <a:gd name="T52" fmla="*/ 41275 w 85"/>
                  <a:gd name="T53" fmla="*/ 184150 h 169"/>
                  <a:gd name="T54" fmla="*/ 44450 w 85"/>
                  <a:gd name="T55" fmla="*/ 152400 h 169"/>
                  <a:gd name="T56" fmla="*/ 47625 w 85"/>
                  <a:gd name="T57" fmla="*/ 115888 h 169"/>
                  <a:gd name="T58" fmla="*/ 44450 w 85"/>
                  <a:gd name="T59" fmla="*/ 85725 h 169"/>
                  <a:gd name="T60" fmla="*/ 28575 w 85"/>
                  <a:gd name="T61" fmla="*/ 60325 h 169"/>
                  <a:gd name="T62" fmla="*/ 9525 w 85"/>
                  <a:gd name="T63" fmla="*/ 39688 h 169"/>
                  <a:gd name="T64" fmla="*/ 1588 w 85"/>
                  <a:gd name="T65" fmla="*/ 25400 h 169"/>
                  <a:gd name="T66" fmla="*/ 0 w 85"/>
                  <a:gd name="T67" fmla="*/ 15875 h 169"/>
                  <a:gd name="T68" fmla="*/ 3175 w 85"/>
                  <a:gd name="T69" fmla="*/ 6350 h 169"/>
                  <a:gd name="T70" fmla="*/ 15875 w 85"/>
                  <a:gd name="T71" fmla="*/ 0 h 1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5" h="169">
                    <a:moveTo>
                      <a:pt x="10" y="0"/>
                    </a:moveTo>
                    <a:lnTo>
                      <a:pt x="19" y="0"/>
                    </a:lnTo>
                    <a:lnTo>
                      <a:pt x="27" y="4"/>
                    </a:lnTo>
                    <a:lnTo>
                      <a:pt x="37" y="19"/>
                    </a:lnTo>
                    <a:lnTo>
                      <a:pt x="44" y="32"/>
                    </a:lnTo>
                    <a:lnTo>
                      <a:pt x="47" y="47"/>
                    </a:lnTo>
                    <a:lnTo>
                      <a:pt x="48" y="66"/>
                    </a:lnTo>
                    <a:lnTo>
                      <a:pt x="46" y="85"/>
                    </a:lnTo>
                    <a:lnTo>
                      <a:pt x="43" y="103"/>
                    </a:lnTo>
                    <a:lnTo>
                      <a:pt x="38" y="125"/>
                    </a:lnTo>
                    <a:lnTo>
                      <a:pt x="40" y="142"/>
                    </a:lnTo>
                    <a:lnTo>
                      <a:pt x="41" y="147"/>
                    </a:lnTo>
                    <a:lnTo>
                      <a:pt x="44" y="144"/>
                    </a:lnTo>
                    <a:lnTo>
                      <a:pt x="58" y="117"/>
                    </a:lnTo>
                    <a:lnTo>
                      <a:pt x="65" y="113"/>
                    </a:lnTo>
                    <a:lnTo>
                      <a:pt x="78" y="115"/>
                    </a:lnTo>
                    <a:lnTo>
                      <a:pt x="85" y="122"/>
                    </a:lnTo>
                    <a:lnTo>
                      <a:pt x="85" y="125"/>
                    </a:lnTo>
                    <a:lnTo>
                      <a:pt x="80" y="131"/>
                    </a:lnTo>
                    <a:lnTo>
                      <a:pt x="59" y="143"/>
                    </a:lnTo>
                    <a:lnTo>
                      <a:pt x="49" y="158"/>
                    </a:lnTo>
                    <a:lnTo>
                      <a:pt x="41" y="169"/>
                    </a:lnTo>
                    <a:lnTo>
                      <a:pt x="29" y="169"/>
                    </a:lnTo>
                    <a:lnTo>
                      <a:pt x="24" y="163"/>
                    </a:lnTo>
                    <a:lnTo>
                      <a:pt x="24" y="150"/>
                    </a:lnTo>
                    <a:lnTo>
                      <a:pt x="27" y="134"/>
                    </a:lnTo>
                    <a:lnTo>
                      <a:pt x="26" y="116"/>
                    </a:lnTo>
                    <a:lnTo>
                      <a:pt x="28" y="96"/>
                    </a:lnTo>
                    <a:lnTo>
                      <a:pt x="30" y="73"/>
                    </a:lnTo>
                    <a:lnTo>
                      <a:pt x="28" y="54"/>
                    </a:lnTo>
                    <a:lnTo>
                      <a:pt x="18" y="38"/>
                    </a:lnTo>
                    <a:lnTo>
                      <a:pt x="6" y="25"/>
                    </a:lnTo>
                    <a:lnTo>
                      <a:pt x="1" y="16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64">
                <a:extLst>
                  <a:ext uri="{FF2B5EF4-FFF2-40B4-BE49-F238E27FC236}">
                    <a16:creationId xmlns:a16="http://schemas.microsoft.com/office/drawing/2014/main" id="{461C9C23-B77F-824A-9C7B-A6305D0F0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976" y="3149600"/>
                <a:ext cx="111125" cy="274638"/>
              </a:xfrm>
              <a:custGeom>
                <a:avLst/>
                <a:gdLst>
                  <a:gd name="T0" fmla="*/ 46038 w 70"/>
                  <a:gd name="T1" fmla="*/ 0 h 173"/>
                  <a:gd name="T2" fmla="*/ 60325 w 70"/>
                  <a:gd name="T3" fmla="*/ 3175 h 173"/>
                  <a:gd name="T4" fmla="*/ 69850 w 70"/>
                  <a:gd name="T5" fmla="*/ 14288 h 173"/>
                  <a:gd name="T6" fmla="*/ 79375 w 70"/>
                  <a:gd name="T7" fmla="*/ 39688 h 173"/>
                  <a:gd name="T8" fmla="*/ 85725 w 70"/>
                  <a:gd name="T9" fmla="*/ 61913 h 173"/>
                  <a:gd name="T10" fmla="*/ 84138 w 70"/>
                  <a:gd name="T11" fmla="*/ 87313 h 173"/>
                  <a:gd name="T12" fmla="*/ 77788 w 70"/>
                  <a:gd name="T13" fmla="*/ 117475 h 173"/>
                  <a:gd name="T14" fmla="*/ 65088 w 70"/>
                  <a:gd name="T15" fmla="*/ 146050 h 173"/>
                  <a:gd name="T16" fmla="*/ 53975 w 70"/>
                  <a:gd name="T17" fmla="*/ 171450 h 173"/>
                  <a:gd name="T18" fmla="*/ 39688 w 70"/>
                  <a:gd name="T19" fmla="*/ 203200 h 173"/>
                  <a:gd name="T20" fmla="*/ 33338 w 70"/>
                  <a:gd name="T21" fmla="*/ 230188 h 173"/>
                  <a:gd name="T22" fmla="*/ 33338 w 70"/>
                  <a:gd name="T23" fmla="*/ 238125 h 173"/>
                  <a:gd name="T24" fmla="*/ 39688 w 70"/>
                  <a:gd name="T25" fmla="*/ 236538 h 173"/>
                  <a:gd name="T26" fmla="*/ 71438 w 70"/>
                  <a:gd name="T27" fmla="*/ 200025 h 173"/>
                  <a:gd name="T28" fmla="*/ 84138 w 70"/>
                  <a:gd name="T29" fmla="*/ 195263 h 173"/>
                  <a:gd name="T30" fmla="*/ 103188 w 70"/>
                  <a:gd name="T31" fmla="*/ 204788 h 173"/>
                  <a:gd name="T32" fmla="*/ 111125 w 70"/>
                  <a:gd name="T33" fmla="*/ 219075 h 173"/>
                  <a:gd name="T34" fmla="*/ 111125 w 70"/>
                  <a:gd name="T35" fmla="*/ 222250 h 173"/>
                  <a:gd name="T36" fmla="*/ 100013 w 70"/>
                  <a:gd name="T37" fmla="*/ 230188 h 173"/>
                  <a:gd name="T38" fmla="*/ 61913 w 70"/>
                  <a:gd name="T39" fmla="*/ 239713 h 173"/>
                  <a:gd name="T40" fmla="*/ 42863 w 70"/>
                  <a:gd name="T41" fmla="*/ 260350 h 173"/>
                  <a:gd name="T42" fmla="*/ 25400 w 70"/>
                  <a:gd name="T43" fmla="*/ 274638 h 173"/>
                  <a:gd name="T44" fmla="*/ 4763 w 70"/>
                  <a:gd name="T45" fmla="*/ 268288 h 173"/>
                  <a:gd name="T46" fmla="*/ 0 w 70"/>
                  <a:gd name="T47" fmla="*/ 257175 h 173"/>
                  <a:gd name="T48" fmla="*/ 4763 w 70"/>
                  <a:gd name="T49" fmla="*/ 234950 h 173"/>
                  <a:gd name="T50" fmla="*/ 17463 w 70"/>
                  <a:gd name="T51" fmla="*/ 214313 h 173"/>
                  <a:gd name="T52" fmla="*/ 22225 w 70"/>
                  <a:gd name="T53" fmla="*/ 185738 h 173"/>
                  <a:gd name="T54" fmla="*/ 34925 w 70"/>
                  <a:gd name="T55" fmla="*/ 155575 h 173"/>
                  <a:gd name="T56" fmla="*/ 47625 w 70"/>
                  <a:gd name="T57" fmla="*/ 120650 h 173"/>
                  <a:gd name="T58" fmla="*/ 52388 w 70"/>
                  <a:gd name="T59" fmla="*/ 92075 h 173"/>
                  <a:gd name="T60" fmla="*/ 42863 w 70"/>
                  <a:gd name="T61" fmla="*/ 61913 h 173"/>
                  <a:gd name="T62" fmla="*/ 30163 w 70"/>
                  <a:gd name="T63" fmla="*/ 38100 h 173"/>
                  <a:gd name="T64" fmla="*/ 25400 w 70"/>
                  <a:gd name="T65" fmla="*/ 22225 h 173"/>
                  <a:gd name="T66" fmla="*/ 26988 w 70"/>
                  <a:gd name="T67" fmla="*/ 11113 h 173"/>
                  <a:gd name="T68" fmla="*/ 33338 w 70"/>
                  <a:gd name="T69" fmla="*/ 3175 h 173"/>
                  <a:gd name="T70" fmla="*/ 46038 w 70"/>
                  <a:gd name="T71" fmla="*/ 0 h 17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0" h="173">
                    <a:moveTo>
                      <a:pt x="29" y="0"/>
                    </a:moveTo>
                    <a:lnTo>
                      <a:pt x="38" y="2"/>
                    </a:lnTo>
                    <a:lnTo>
                      <a:pt x="44" y="9"/>
                    </a:lnTo>
                    <a:lnTo>
                      <a:pt x="50" y="25"/>
                    </a:lnTo>
                    <a:lnTo>
                      <a:pt x="54" y="39"/>
                    </a:lnTo>
                    <a:lnTo>
                      <a:pt x="53" y="55"/>
                    </a:lnTo>
                    <a:lnTo>
                      <a:pt x="49" y="74"/>
                    </a:lnTo>
                    <a:lnTo>
                      <a:pt x="41" y="92"/>
                    </a:lnTo>
                    <a:lnTo>
                      <a:pt x="34" y="108"/>
                    </a:lnTo>
                    <a:lnTo>
                      <a:pt x="25" y="128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5" y="149"/>
                    </a:lnTo>
                    <a:lnTo>
                      <a:pt x="45" y="126"/>
                    </a:lnTo>
                    <a:lnTo>
                      <a:pt x="53" y="123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3" y="145"/>
                    </a:lnTo>
                    <a:lnTo>
                      <a:pt x="39" y="151"/>
                    </a:lnTo>
                    <a:lnTo>
                      <a:pt x="27" y="164"/>
                    </a:lnTo>
                    <a:lnTo>
                      <a:pt x="16" y="173"/>
                    </a:lnTo>
                    <a:lnTo>
                      <a:pt x="3" y="169"/>
                    </a:lnTo>
                    <a:lnTo>
                      <a:pt x="0" y="162"/>
                    </a:lnTo>
                    <a:lnTo>
                      <a:pt x="3" y="148"/>
                    </a:lnTo>
                    <a:lnTo>
                      <a:pt x="11" y="135"/>
                    </a:lnTo>
                    <a:lnTo>
                      <a:pt x="14" y="117"/>
                    </a:lnTo>
                    <a:lnTo>
                      <a:pt x="22" y="98"/>
                    </a:lnTo>
                    <a:lnTo>
                      <a:pt x="30" y="76"/>
                    </a:lnTo>
                    <a:lnTo>
                      <a:pt x="33" y="58"/>
                    </a:lnTo>
                    <a:lnTo>
                      <a:pt x="27" y="39"/>
                    </a:lnTo>
                    <a:lnTo>
                      <a:pt x="19" y="24"/>
                    </a:lnTo>
                    <a:lnTo>
                      <a:pt x="16" y="14"/>
                    </a:lnTo>
                    <a:lnTo>
                      <a:pt x="17" y="7"/>
                    </a:lnTo>
                    <a:lnTo>
                      <a:pt x="2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4" name="TextBox 69"/>
            <p:cNvSpPr txBox="1">
              <a:spLocks noChangeArrowheads="1"/>
            </p:cNvSpPr>
            <p:nvPr/>
          </p:nvSpPr>
          <p:spPr bwMode="auto">
            <a:xfrm>
              <a:off x="4774814" y="4572000"/>
              <a:ext cx="2956368" cy="1150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   1       1    …   1  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- 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  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n-2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…  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1   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 b="1" dirty="0">
                  <a:solidFill>
                    <a:schemeClr val="bg1"/>
                  </a:solidFill>
                  <a:latin typeface="Comic Sans MS" charset="0"/>
                </a:rPr>
                <a:t>  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n-1 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…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 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1</a:t>
              </a:r>
              <a:r>
                <a:rPr lang="en-US" altLang="x-none" sz="1600" b="1" dirty="0">
                  <a:solidFill>
                    <a:schemeClr val="bg1"/>
                  </a:solidFill>
                  <a:latin typeface="Comic Sans MS" charset="0"/>
                </a:rPr>
                <a:t> ~</a:t>
              </a:r>
              <a:r>
                <a:rPr lang="en-US" altLang="x-none" sz="1800" b="1" dirty="0">
                  <a:solidFill>
                    <a:schemeClr val="bg1"/>
                  </a:solidFill>
                  <a:latin typeface="Comic Sans MS" charset="0"/>
                </a:rPr>
                <a:t>A</a:t>
              </a:r>
              <a:r>
                <a:rPr lang="en-US" altLang="x-none" sz="1800" b="1" baseline="-25000" dirty="0">
                  <a:solidFill>
                    <a:schemeClr val="bg1"/>
                  </a:solidFill>
                  <a:latin typeface="Comic Sans MS" charset="0"/>
                </a:rPr>
                <a:t>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38A111-A5F2-064D-93CC-0A4BD8FF5C39}"/>
                </a:ext>
              </a:extLst>
            </p:cNvPr>
            <p:cNvCxnSpPr>
              <a:cxnSpLocks/>
            </p:cNvCxnSpPr>
            <p:nvPr/>
          </p:nvCxnSpPr>
          <p:spPr>
            <a:xfrm>
              <a:off x="4885281" y="5309475"/>
              <a:ext cx="2818652" cy="19051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4A0AB1-325A-4B41-9BD0-E170B54D5C14}"/>
                </a:ext>
              </a:extLst>
            </p:cNvPr>
            <p:cNvGrpSpPr/>
            <p:nvPr/>
          </p:nvGrpSpPr>
          <p:grpSpPr>
            <a:xfrm>
              <a:off x="4905617" y="5735670"/>
              <a:ext cx="2769801" cy="676604"/>
              <a:chOff x="3666120" y="6151943"/>
              <a:chExt cx="2769801" cy="676604"/>
            </a:xfrm>
          </p:grpSpPr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3E879E4F-C906-C046-8C7F-0E27A6BF633A}"/>
                  </a:ext>
                </a:extLst>
              </p:cNvPr>
              <p:cNvSpPr/>
              <p:nvPr/>
            </p:nvSpPr>
            <p:spPr>
              <a:xfrm rot="16200000">
                <a:off x="4942469" y="4875594"/>
                <a:ext cx="217103" cy="2769801"/>
              </a:xfrm>
              <a:prstGeom prst="leftBrace">
                <a:avLst>
                  <a:gd name="adj1" fmla="val 8333"/>
                  <a:gd name="adj2" fmla="val 49660"/>
                </a:avLst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C33FBA-F07D-1748-BF89-37D79A9198D7}"/>
                  </a:ext>
                </a:extLst>
              </p:cNvPr>
              <p:cNvSpPr/>
              <p:nvPr/>
            </p:nvSpPr>
            <p:spPr>
              <a:xfrm>
                <a:off x="4648201" y="6428436"/>
                <a:ext cx="579005" cy="400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x-none" b="1" dirty="0">
                    <a:solidFill>
                      <a:schemeClr val="bg1"/>
                    </a:solidFill>
                    <a:latin typeface="Comic Sans MS" charset="0"/>
                  </a:rPr>
                  <a:t> ~</a:t>
                </a:r>
                <a:r>
                  <a:rPr lang="en-US" altLang="x-none" sz="2000" b="1" dirty="0">
                    <a:solidFill>
                      <a:schemeClr val="bg1"/>
                    </a:solidFill>
                    <a:latin typeface="Comic Sans MS" charset="0"/>
                  </a:rPr>
                  <a:t>A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12F55-EDA0-6445-8FF8-1E9068D8BD74}"/>
              </a:ext>
            </a:extLst>
          </p:cNvPr>
          <p:cNvGrpSpPr/>
          <p:nvPr/>
        </p:nvGrpSpPr>
        <p:grpSpPr>
          <a:xfrm>
            <a:off x="2363997" y="6085010"/>
            <a:ext cx="7145983" cy="682976"/>
            <a:chOff x="2363997" y="6085010"/>
            <a:chExt cx="7145983" cy="682976"/>
          </a:xfrm>
        </p:grpSpPr>
        <p:sp>
          <p:nvSpPr>
            <p:cNvPr id="44044" name="TextBox 5"/>
            <p:cNvSpPr txBox="1">
              <a:spLocks noChangeArrowheads="1"/>
            </p:cNvSpPr>
            <p:nvPr/>
          </p:nvSpPr>
          <p:spPr bwMode="auto">
            <a:xfrm>
              <a:off x="2783821" y="6460209"/>
              <a:ext cx="67261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 i="1" dirty="0">
                  <a:latin typeface="Comic Sans MS" charset="0"/>
                </a:rPr>
                <a:t>To negate a two</a:t>
              </a:r>
              <a:r>
                <a:rPr lang="en-US" altLang="en-US" sz="1400" i="1" dirty="0">
                  <a:latin typeface="Comic Sans MS" charset="0"/>
                </a:rPr>
                <a:t>’</a:t>
              </a:r>
              <a:r>
                <a:rPr lang="en-US" altLang="x-none" sz="1400" i="1" dirty="0">
                  <a:latin typeface="Comic Sans MS" charset="0"/>
                </a:rPr>
                <a:t>s complement value: bitwise complement and add 1.</a:t>
              </a:r>
            </a:p>
          </p:txBody>
        </p:sp>
        <p:grpSp>
          <p:nvGrpSpPr>
            <p:cNvPr id="83" name="Group 74">
              <a:extLst>
                <a:ext uri="{FF2B5EF4-FFF2-40B4-BE49-F238E27FC236}">
                  <a16:creationId xmlns:a16="http://schemas.microsoft.com/office/drawing/2014/main" id="{2ACDA937-CB28-1444-AA43-A98E64C1AB9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3997" y="6085010"/>
              <a:ext cx="480909" cy="573030"/>
              <a:chOff x="3352" y="1243"/>
              <a:chExt cx="1707" cy="2084"/>
            </a:xfrm>
          </p:grpSpPr>
          <p:sp>
            <p:nvSpPr>
              <p:cNvPr id="84" name="Freeform 68">
                <a:extLst>
                  <a:ext uri="{FF2B5EF4-FFF2-40B4-BE49-F238E27FC236}">
                    <a16:creationId xmlns:a16="http://schemas.microsoft.com/office/drawing/2014/main" id="{60E7A00B-F59B-814D-850D-C75BE11C6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243"/>
                <a:ext cx="496" cy="481"/>
              </a:xfrm>
              <a:custGeom>
                <a:avLst/>
                <a:gdLst>
                  <a:gd name="T0" fmla="*/ 102 w 496"/>
                  <a:gd name="T1" fmla="*/ 22 h 481"/>
                  <a:gd name="T2" fmla="*/ 157 w 496"/>
                  <a:gd name="T3" fmla="*/ 0 h 481"/>
                  <a:gd name="T4" fmla="*/ 197 w 496"/>
                  <a:gd name="T5" fmla="*/ 16 h 481"/>
                  <a:gd name="T6" fmla="*/ 239 w 496"/>
                  <a:gd name="T7" fmla="*/ 68 h 481"/>
                  <a:gd name="T8" fmla="*/ 266 w 496"/>
                  <a:gd name="T9" fmla="*/ 143 h 481"/>
                  <a:gd name="T10" fmla="*/ 269 w 496"/>
                  <a:gd name="T11" fmla="*/ 196 h 481"/>
                  <a:gd name="T12" fmla="*/ 272 w 496"/>
                  <a:gd name="T13" fmla="*/ 265 h 481"/>
                  <a:gd name="T14" fmla="*/ 450 w 496"/>
                  <a:gd name="T15" fmla="*/ 262 h 481"/>
                  <a:gd name="T16" fmla="*/ 496 w 496"/>
                  <a:gd name="T17" fmla="*/ 272 h 481"/>
                  <a:gd name="T18" fmla="*/ 490 w 496"/>
                  <a:gd name="T19" fmla="*/ 304 h 481"/>
                  <a:gd name="T20" fmla="*/ 395 w 496"/>
                  <a:gd name="T21" fmla="*/ 291 h 481"/>
                  <a:gd name="T22" fmla="*/ 269 w 496"/>
                  <a:gd name="T23" fmla="*/ 311 h 481"/>
                  <a:gd name="T24" fmla="*/ 243 w 496"/>
                  <a:gd name="T25" fmla="*/ 379 h 481"/>
                  <a:gd name="T26" fmla="*/ 207 w 496"/>
                  <a:gd name="T27" fmla="*/ 438 h 481"/>
                  <a:gd name="T28" fmla="*/ 164 w 496"/>
                  <a:gd name="T29" fmla="*/ 461 h 481"/>
                  <a:gd name="T30" fmla="*/ 118 w 496"/>
                  <a:gd name="T31" fmla="*/ 481 h 481"/>
                  <a:gd name="T32" fmla="*/ 85 w 496"/>
                  <a:gd name="T33" fmla="*/ 468 h 481"/>
                  <a:gd name="T34" fmla="*/ 39 w 496"/>
                  <a:gd name="T35" fmla="*/ 415 h 481"/>
                  <a:gd name="T36" fmla="*/ 7 w 496"/>
                  <a:gd name="T37" fmla="*/ 350 h 481"/>
                  <a:gd name="T38" fmla="*/ 0 w 496"/>
                  <a:gd name="T39" fmla="*/ 295 h 481"/>
                  <a:gd name="T40" fmla="*/ 17 w 496"/>
                  <a:gd name="T41" fmla="*/ 182 h 481"/>
                  <a:gd name="T42" fmla="*/ 56 w 496"/>
                  <a:gd name="T43" fmla="*/ 98 h 481"/>
                  <a:gd name="T44" fmla="*/ 85 w 496"/>
                  <a:gd name="T45" fmla="*/ 49 h 481"/>
                  <a:gd name="T46" fmla="*/ 121 w 496"/>
                  <a:gd name="T47" fmla="*/ 19 h 481"/>
                  <a:gd name="T48" fmla="*/ 102 w 496"/>
                  <a:gd name="T49" fmla="*/ 22 h 4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96"/>
                  <a:gd name="T76" fmla="*/ 0 h 481"/>
                  <a:gd name="T77" fmla="*/ 496 w 496"/>
                  <a:gd name="T78" fmla="*/ 481 h 48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96" h="481">
                    <a:moveTo>
                      <a:pt x="102" y="22"/>
                    </a:moveTo>
                    <a:lnTo>
                      <a:pt x="157" y="0"/>
                    </a:lnTo>
                    <a:lnTo>
                      <a:pt x="197" y="16"/>
                    </a:lnTo>
                    <a:lnTo>
                      <a:pt x="239" y="68"/>
                    </a:lnTo>
                    <a:lnTo>
                      <a:pt x="266" y="143"/>
                    </a:lnTo>
                    <a:lnTo>
                      <a:pt x="269" y="196"/>
                    </a:lnTo>
                    <a:lnTo>
                      <a:pt x="272" y="265"/>
                    </a:lnTo>
                    <a:lnTo>
                      <a:pt x="450" y="262"/>
                    </a:lnTo>
                    <a:lnTo>
                      <a:pt x="496" y="272"/>
                    </a:lnTo>
                    <a:lnTo>
                      <a:pt x="490" y="304"/>
                    </a:lnTo>
                    <a:lnTo>
                      <a:pt x="395" y="291"/>
                    </a:lnTo>
                    <a:lnTo>
                      <a:pt x="269" y="311"/>
                    </a:lnTo>
                    <a:lnTo>
                      <a:pt x="243" y="379"/>
                    </a:lnTo>
                    <a:lnTo>
                      <a:pt x="207" y="438"/>
                    </a:lnTo>
                    <a:lnTo>
                      <a:pt x="164" y="461"/>
                    </a:lnTo>
                    <a:lnTo>
                      <a:pt x="118" y="481"/>
                    </a:lnTo>
                    <a:lnTo>
                      <a:pt x="85" y="468"/>
                    </a:lnTo>
                    <a:lnTo>
                      <a:pt x="39" y="415"/>
                    </a:lnTo>
                    <a:lnTo>
                      <a:pt x="7" y="350"/>
                    </a:lnTo>
                    <a:lnTo>
                      <a:pt x="0" y="295"/>
                    </a:lnTo>
                    <a:lnTo>
                      <a:pt x="17" y="182"/>
                    </a:lnTo>
                    <a:lnTo>
                      <a:pt x="56" y="98"/>
                    </a:lnTo>
                    <a:lnTo>
                      <a:pt x="85" y="49"/>
                    </a:lnTo>
                    <a:lnTo>
                      <a:pt x="121" y="19"/>
                    </a:lnTo>
                    <a:lnTo>
                      <a:pt x="10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69">
                <a:extLst>
                  <a:ext uri="{FF2B5EF4-FFF2-40B4-BE49-F238E27FC236}">
                    <a16:creationId xmlns:a16="http://schemas.microsoft.com/office/drawing/2014/main" id="{255C4DD1-B593-3149-B49F-4A99A38DF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1704"/>
                <a:ext cx="1015" cy="179"/>
              </a:xfrm>
              <a:custGeom>
                <a:avLst/>
                <a:gdLst>
                  <a:gd name="T0" fmla="*/ 0 w 1015"/>
                  <a:gd name="T1" fmla="*/ 114 h 179"/>
                  <a:gd name="T2" fmla="*/ 85 w 1015"/>
                  <a:gd name="T3" fmla="*/ 85 h 179"/>
                  <a:gd name="T4" fmla="*/ 267 w 1015"/>
                  <a:gd name="T5" fmla="*/ 72 h 179"/>
                  <a:gd name="T6" fmla="*/ 417 w 1015"/>
                  <a:gd name="T7" fmla="*/ 59 h 179"/>
                  <a:gd name="T8" fmla="*/ 585 w 1015"/>
                  <a:gd name="T9" fmla="*/ 33 h 179"/>
                  <a:gd name="T10" fmla="*/ 709 w 1015"/>
                  <a:gd name="T11" fmla="*/ 29 h 179"/>
                  <a:gd name="T12" fmla="*/ 874 w 1015"/>
                  <a:gd name="T13" fmla="*/ 10 h 179"/>
                  <a:gd name="T14" fmla="*/ 1012 w 1015"/>
                  <a:gd name="T15" fmla="*/ 0 h 179"/>
                  <a:gd name="T16" fmla="*/ 1015 w 1015"/>
                  <a:gd name="T17" fmla="*/ 20 h 179"/>
                  <a:gd name="T18" fmla="*/ 982 w 1015"/>
                  <a:gd name="T19" fmla="*/ 46 h 179"/>
                  <a:gd name="T20" fmla="*/ 858 w 1015"/>
                  <a:gd name="T21" fmla="*/ 46 h 179"/>
                  <a:gd name="T22" fmla="*/ 868 w 1015"/>
                  <a:gd name="T23" fmla="*/ 78 h 179"/>
                  <a:gd name="T24" fmla="*/ 851 w 1015"/>
                  <a:gd name="T25" fmla="*/ 117 h 179"/>
                  <a:gd name="T26" fmla="*/ 818 w 1015"/>
                  <a:gd name="T27" fmla="*/ 143 h 179"/>
                  <a:gd name="T28" fmla="*/ 766 w 1015"/>
                  <a:gd name="T29" fmla="*/ 143 h 179"/>
                  <a:gd name="T30" fmla="*/ 722 w 1015"/>
                  <a:gd name="T31" fmla="*/ 130 h 179"/>
                  <a:gd name="T32" fmla="*/ 706 w 1015"/>
                  <a:gd name="T33" fmla="*/ 88 h 179"/>
                  <a:gd name="T34" fmla="*/ 706 w 1015"/>
                  <a:gd name="T35" fmla="*/ 62 h 179"/>
                  <a:gd name="T36" fmla="*/ 588 w 1015"/>
                  <a:gd name="T37" fmla="*/ 65 h 179"/>
                  <a:gd name="T38" fmla="*/ 539 w 1015"/>
                  <a:gd name="T39" fmla="*/ 78 h 179"/>
                  <a:gd name="T40" fmla="*/ 440 w 1015"/>
                  <a:gd name="T41" fmla="*/ 104 h 179"/>
                  <a:gd name="T42" fmla="*/ 299 w 1015"/>
                  <a:gd name="T43" fmla="*/ 121 h 179"/>
                  <a:gd name="T44" fmla="*/ 181 w 1015"/>
                  <a:gd name="T45" fmla="*/ 124 h 179"/>
                  <a:gd name="T46" fmla="*/ 102 w 1015"/>
                  <a:gd name="T47" fmla="*/ 140 h 179"/>
                  <a:gd name="T48" fmla="*/ 30 w 1015"/>
                  <a:gd name="T49" fmla="*/ 179 h 179"/>
                  <a:gd name="T50" fmla="*/ 0 w 1015"/>
                  <a:gd name="T51" fmla="*/ 140 h 179"/>
                  <a:gd name="T52" fmla="*/ 20 w 1015"/>
                  <a:gd name="T53" fmla="*/ 104 h 179"/>
                  <a:gd name="T54" fmla="*/ 36 w 1015"/>
                  <a:gd name="T55" fmla="*/ 95 h 179"/>
                  <a:gd name="T56" fmla="*/ 0 w 1015"/>
                  <a:gd name="T57" fmla="*/ 114 h 1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15"/>
                  <a:gd name="T88" fmla="*/ 0 h 179"/>
                  <a:gd name="T89" fmla="*/ 1015 w 1015"/>
                  <a:gd name="T90" fmla="*/ 179 h 1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15" h="179">
                    <a:moveTo>
                      <a:pt x="0" y="114"/>
                    </a:moveTo>
                    <a:lnTo>
                      <a:pt x="85" y="85"/>
                    </a:lnTo>
                    <a:lnTo>
                      <a:pt x="267" y="72"/>
                    </a:lnTo>
                    <a:lnTo>
                      <a:pt x="417" y="59"/>
                    </a:lnTo>
                    <a:lnTo>
                      <a:pt x="585" y="33"/>
                    </a:lnTo>
                    <a:lnTo>
                      <a:pt x="709" y="29"/>
                    </a:lnTo>
                    <a:lnTo>
                      <a:pt x="874" y="10"/>
                    </a:lnTo>
                    <a:lnTo>
                      <a:pt x="1012" y="0"/>
                    </a:lnTo>
                    <a:lnTo>
                      <a:pt x="1015" y="20"/>
                    </a:lnTo>
                    <a:lnTo>
                      <a:pt x="982" y="46"/>
                    </a:lnTo>
                    <a:lnTo>
                      <a:pt x="858" y="46"/>
                    </a:lnTo>
                    <a:lnTo>
                      <a:pt x="868" y="78"/>
                    </a:lnTo>
                    <a:lnTo>
                      <a:pt x="851" y="117"/>
                    </a:lnTo>
                    <a:lnTo>
                      <a:pt x="818" y="143"/>
                    </a:lnTo>
                    <a:lnTo>
                      <a:pt x="766" y="143"/>
                    </a:lnTo>
                    <a:lnTo>
                      <a:pt x="722" y="130"/>
                    </a:lnTo>
                    <a:lnTo>
                      <a:pt x="706" y="88"/>
                    </a:lnTo>
                    <a:lnTo>
                      <a:pt x="706" y="62"/>
                    </a:lnTo>
                    <a:lnTo>
                      <a:pt x="588" y="65"/>
                    </a:lnTo>
                    <a:lnTo>
                      <a:pt x="539" y="78"/>
                    </a:lnTo>
                    <a:lnTo>
                      <a:pt x="440" y="104"/>
                    </a:lnTo>
                    <a:lnTo>
                      <a:pt x="299" y="121"/>
                    </a:lnTo>
                    <a:lnTo>
                      <a:pt x="181" y="124"/>
                    </a:lnTo>
                    <a:lnTo>
                      <a:pt x="102" y="140"/>
                    </a:lnTo>
                    <a:lnTo>
                      <a:pt x="30" y="179"/>
                    </a:lnTo>
                    <a:lnTo>
                      <a:pt x="0" y="140"/>
                    </a:lnTo>
                    <a:lnTo>
                      <a:pt x="20" y="104"/>
                    </a:lnTo>
                    <a:lnTo>
                      <a:pt x="36" y="95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0">
                <a:extLst>
                  <a:ext uri="{FF2B5EF4-FFF2-40B4-BE49-F238E27FC236}">
                    <a16:creationId xmlns:a16="http://schemas.microsoft.com/office/drawing/2014/main" id="{44883850-A1C1-0643-B7D8-290DA48A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1745"/>
                <a:ext cx="396" cy="825"/>
              </a:xfrm>
              <a:custGeom>
                <a:avLst/>
                <a:gdLst>
                  <a:gd name="T0" fmla="*/ 176 w 396"/>
                  <a:gd name="T1" fmla="*/ 0 h 825"/>
                  <a:gd name="T2" fmla="*/ 225 w 396"/>
                  <a:gd name="T3" fmla="*/ 9 h 825"/>
                  <a:gd name="T4" fmla="*/ 284 w 396"/>
                  <a:gd name="T5" fmla="*/ 9 h 825"/>
                  <a:gd name="T6" fmla="*/ 363 w 396"/>
                  <a:gd name="T7" fmla="*/ 48 h 825"/>
                  <a:gd name="T8" fmla="*/ 392 w 396"/>
                  <a:gd name="T9" fmla="*/ 127 h 825"/>
                  <a:gd name="T10" fmla="*/ 396 w 396"/>
                  <a:gd name="T11" fmla="*/ 235 h 825"/>
                  <a:gd name="T12" fmla="*/ 366 w 396"/>
                  <a:gd name="T13" fmla="*/ 356 h 825"/>
                  <a:gd name="T14" fmla="*/ 314 w 396"/>
                  <a:gd name="T15" fmla="*/ 471 h 825"/>
                  <a:gd name="T16" fmla="*/ 275 w 396"/>
                  <a:gd name="T17" fmla="*/ 569 h 825"/>
                  <a:gd name="T18" fmla="*/ 235 w 396"/>
                  <a:gd name="T19" fmla="*/ 706 h 825"/>
                  <a:gd name="T20" fmla="*/ 189 w 396"/>
                  <a:gd name="T21" fmla="*/ 788 h 825"/>
                  <a:gd name="T22" fmla="*/ 131 w 396"/>
                  <a:gd name="T23" fmla="*/ 825 h 825"/>
                  <a:gd name="T24" fmla="*/ 81 w 396"/>
                  <a:gd name="T25" fmla="*/ 825 h 825"/>
                  <a:gd name="T26" fmla="*/ 23 w 396"/>
                  <a:gd name="T27" fmla="*/ 788 h 825"/>
                  <a:gd name="T28" fmla="*/ 0 w 396"/>
                  <a:gd name="T29" fmla="*/ 735 h 825"/>
                  <a:gd name="T30" fmla="*/ 0 w 396"/>
                  <a:gd name="T31" fmla="*/ 650 h 825"/>
                  <a:gd name="T32" fmla="*/ 32 w 396"/>
                  <a:gd name="T33" fmla="*/ 539 h 825"/>
                  <a:gd name="T34" fmla="*/ 59 w 396"/>
                  <a:gd name="T35" fmla="*/ 386 h 825"/>
                  <a:gd name="T36" fmla="*/ 68 w 396"/>
                  <a:gd name="T37" fmla="*/ 195 h 825"/>
                  <a:gd name="T38" fmla="*/ 52 w 396"/>
                  <a:gd name="T39" fmla="*/ 52 h 825"/>
                  <a:gd name="T40" fmla="*/ 101 w 396"/>
                  <a:gd name="T41" fmla="*/ 3 h 825"/>
                  <a:gd name="T42" fmla="*/ 176 w 396"/>
                  <a:gd name="T43" fmla="*/ 0 h 8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6"/>
                  <a:gd name="T67" fmla="*/ 0 h 825"/>
                  <a:gd name="T68" fmla="*/ 396 w 396"/>
                  <a:gd name="T69" fmla="*/ 825 h 8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6" h="825">
                    <a:moveTo>
                      <a:pt x="176" y="0"/>
                    </a:moveTo>
                    <a:lnTo>
                      <a:pt x="225" y="9"/>
                    </a:lnTo>
                    <a:lnTo>
                      <a:pt x="284" y="9"/>
                    </a:lnTo>
                    <a:lnTo>
                      <a:pt x="363" y="48"/>
                    </a:lnTo>
                    <a:lnTo>
                      <a:pt x="392" y="127"/>
                    </a:lnTo>
                    <a:lnTo>
                      <a:pt x="396" y="235"/>
                    </a:lnTo>
                    <a:lnTo>
                      <a:pt x="366" y="356"/>
                    </a:lnTo>
                    <a:lnTo>
                      <a:pt x="314" y="471"/>
                    </a:lnTo>
                    <a:lnTo>
                      <a:pt x="275" y="569"/>
                    </a:lnTo>
                    <a:lnTo>
                      <a:pt x="235" y="706"/>
                    </a:lnTo>
                    <a:lnTo>
                      <a:pt x="189" y="788"/>
                    </a:lnTo>
                    <a:lnTo>
                      <a:pt x="131" y="825"/>
                    </a:lnTo>
                    <a:lnTo>
                      <a:pt x="81" y="825"/>
                    </a:lnTo>
                    <a:lnTo>
                      <a:pt x="23" y="788"/>
                    </a:lnTo>
                    <a:lnTo>
                      <a:pt x="0" y="735"/>
                    </a:lnTo>
                    <a:lnTo>
                      <a:pt x="0" y="650"/>
                    </a:lnTo>
                    <a:lnTo>
                      <a:pt x="32" y="539"/>
                    </a:lnTo>
                    <a:lnTo>
                      <a:pt x="59" y="386"/>
                    </a:lnTo>
                    <a:lnTo>
                      <a:pt x="68" y="195"/>
                    </a:lnTo>
                    <a:lnTo>
                      <a:pt x="52" y="52"/>
                    </a:lnTo>
                    <a:lnTo>
                      <a:pt x="101" y="3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1">
                <a:extLst>
                  <a:ext uri="{FF2B5EF4-FFF2-40B4-BE49-F238E27FC236}">
                    <a16:creationId xmlns:a16="http://schemas.microsoft.com/office/drawing/2014/main" id="{E3D0918D-A0B9-3443-94C7-9A458AF61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1779"/>
                <a:ext cx="453" cy="737"/>
              </a:xfrm>
              <a:custGeom>
                <a:avLst/>
                <a:gdLst>
                  <a:gd name="T0" fmla="*/ 345 w 453"/>
                  <a:gd name="T1" fmla="*/ 29 h 737"/>
                  <a:gd name="T2" fmla="*/ 394 w 453"/>
                  <a:gd name="T3" fmla="*/ 0 h 737"/>
                  <a:gd name="T4" fmla="*/ 430 w 453"/>
                  <a:gd name="T5" fmla="*/ 0 h 737"/>
                  <a:gd name="T6" fmla="*/ 453 w 453"/>
                  <a:gd name="T7" fmla="*/ 23 h 737"/>
                  <a:gd name="T8" fmla="*/ 440 w 453"/>
                  <a:gd name="T9" fmla="*/ 68 h 737"/>
                  <a:gd name="T10" fmla="*/ 410 w 453"/>
                  <a:gd name="T11" fmla="*/ 98 h 737"/>
                  <a:gd name="T12" fmla="*/ 355 w 453"/>
                  <a:gd name="T13" fmla="*/ 127 h 737"/>
                  <a:gd name="T14" fmla="*/ 246 w 453"/>
                  <a:gd name="T15" fmla="*/ 170 h 737"/>
                  <a:gd name="T16" fmla="*/ 108 w 453"/>
                  <a:gd name="T17" fmla="*/ 246 h 737"/>
                  <a:gd name="T18" fmla="*/ 56 w 453"/>
                  <a:gd name="T19" fmla="*/ 249 h 737"/>
                  <a:gd name="T20" fmla="*/ 85 w 453"/>
                  <a:gd name="T21" fmla="*/ 318 h 737"/>
                  <a:gd name="T22" fmla="*/ 144 w 453"/>
                  <a:gd name="T23" fmla="*/ 393 h 737"/>
                  <a:gd name="T24" fmla="*/ 193 w 453"/>
                  <a:gd name="T25" fmla="*/ 485 h 737"/>
                  <a:gd name="T26" fmla="*/ 213 w 453"/>
                  <a:gd name="T27" fmla="*/ 580 h 737"/>
                  <a:gd name="T28" fmla="*/ 203 w 453"/>
                  <a:gd name="T29" fmla="*/ 609 h 737"/>
                  <a:gd name="T30" fmla="*/ 174 w 453"/>
                  <a:gd name="T31" fmla="*/ 629 h 737"/>
                  <a:gd name="T32" fmla="*/ 134 w 453"/>
                  <a:gd name="T33" fmla="*/ 642 h 737"/>
                  <a:gd name="T34" fmla="*/ 95 w 453"/>
                  <a:gd name="T35" fmla="*/ 671 h 737"/>
                  <a:gd name="T36" fmla="*/ 79 w 453"/>
                  <a:gd name="T37" fmla="*/ 701 h 737"/>
                  <a:gd name="T38" fmla="*/ 69 w 453"/>
                  <a:gd name="T39" fmla="*/ 737 h 737"/>
                  <a:gd name="T40" fmla="*/ 39 w 453"/>
                  <a:gd name="T41" fmla="*/ 737 h 737"/>
                  <a:gd name="T42" fmla="*/ 29 w 453"/>
                  <a:gd name="T43" fmla="*/ 710 h 737"/>
                  <a:gd name="T44" fmla="*/ 49 w 453"/>
                  <a:gd name="T45" fmla="*/ 668 h 737"/>
                  <a:gd name="T46" fmla="*/ 105 w 453"/>
                  <a:gd name="T47" fmla="*/ 639 h 737"/>
                  <a:gd name="T48" fmla="*/ 138 w 453"/>
                  <a:gd name="T49" fmla="*/ 609 h 737"/>
                  <a:gd name="T50" fmla="*/ 167 w 453"/>
                  <a:gd name="T51" fmla="*/ 593 h 737"/>
                  <a:gd name="T52" fmla="*/ 177 w 453"/>
                  <a:gd name="T53" fmla="*/ 563 h 737"/>
                  <a:gd name="T54" fmla="*/ 164 w 453"/>
                  <a:gd name="T55" fmla="*/ 485 h 737"/>
                  <a:gd name="T56" fmla="*/ 118 w 453"/>
                  <a:gd name="T57" fmla="*/ 426 h 737"/>
                  <a:gd name="T58" fmla="*/ 79 w 453"/>
                  <a:gd name="T59" fmla="*/ 374 h 737"/>
                  <a:gd name="T60" fmla="*/ 29 w 453"/>
                  <a:gd name="T61" fmla="*/ 315 h 737"/>
                  <a:gd name="T62" fmla="*/ 0 w 453"/>
                  <a:gd name="T63" fmla="*/ 259 h 737"/>
                  <a:gd name="T64" fmla="*/ 0 w 453"/>
                  <a:gd name="T65" fmla="*/ 225 h 737"/>
                  <a:gd name="T66" fmla="*/ 26 w 453"/>
                  <a:gd name="T67" fmla="*/ 209 h 737"/>
                  <a:gd name="T68" fmla="*/ 128 w 453"/>
                  <a:gd name="T69" fmla="*/ 150 h 737"/>
                  <a:gd name="T70" fmla="*/ 226 w 453"/>
                  <a:gd name="T71" fmla="*/ 98 h 737"/>
                  <a:gd name="T72" fmla="*/ 325 w 453"/>
                  <a:gd name="T73" fmla="*/ 49 h 737"/>
                  <a:gd name="T74" fmla="*/ 345 w 453"/>
                  <a:gd name="T75" fmla="*/ 29 h 73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53"/>
                  <a:gd name="T115" fmla="*/ 0 h 737"/>
                  <a:gd name="T116" fmla="*/ 453 w 453"/>
                  <a:gd name="T117" fmla="*/ 737 h 73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53" h="737">
                    <a:moveTo>
                      <a:pt x="345" y="29"/>
                    </a:moveTo>
                    <a:lnTo>
                      <a:pt x="394" y="0"/>
                    </a:lnTo>
                    <a:lnTo>
                      <a:pt x="430" y="0"/>
                    </a:lnTo>
                    <a:lnTo>
                      <a:pt x="453" y="23"/>
                    </a:lnTo>
                    <a:lnTo>
                      <a:pt x="440" y="68"/>
                    </a:lnTo>
                    <a:lnTo>
                      <a:pt x="410" y="98"/>
                    </a:lnTo>
                    <a:lnTo>
                      <a:pt x="355" y="127"/>
                    </a:lnTo>
                    <a:lnTo>
                      <a:pt x="246" y="170"/>
                    </a:lnTo>
                    <a:lnTo>
                      <a:pt x="108" y="246"/>
                    </a:lnTo>
                    <a:lnTo>
                      <a:pt x="56" y="249"/>
                    </a:lnTo>
                    <a:lnTo>
                      <a:pt x="85" y="318"/>
                    </a:lnTo>
                    <a:lnTo>
                      <a:pt x="144" y="393"/>
                    </a:lnTo>
                    <a:lnTo>
                      <a:pt x="193" y="485"/>
                    </a:lnTo>
                    <a:lnTo>
                      <a:pt x="213" y="580"/>
                    </a:lnTo>
                    <a:lnTo>
                      <a:pt x="203" y="609"/>
                    </a:lnTo>
                    <a:lnTo>
                      <a:pt x="174" y="629"/>
                    </a:lnTo>
                    <a:lnTo>
                      <a:pt x="134" y="642"/>
                    </a:lnTo>
                    <a:lnTo>
                      <a:pt x="95" y="671"/>
                    </a:lnTo>
                    <a:lnTo>
                      <a:pt x="79" y="701"/>
                    </a:lnTo>
                    <a:lnTo>
                      <a:pt x="69" y="737"/>
                    </a:lnTo>
                    <a:lnTo>
                      <a:pt x="39" y="737"/>
                    </a:lnTo>
                    <a:lnTo>
                      <a:pt x="29" y="710"/>
                    </a:lnTo>
                    <a:lnTo>
                      <a:pt x="49" y="668"/>
                    </a:lnTo>
                    <a:lnTo>
                      <a:pt x="105" y="639"/>
                    </a:lnTo>
                    <a:lnTo>
                      <a:pt x="138" y="609"/>
                    </a:lnTo>
                    <a:lnTo>
                      <a:pt x="167" y="593"/>
                    </a:lnTo>
                    <a:lnTo>
                      <a:pt x="177" y="563"/>
                    </a:lnTo>
                    <a:lnTo>
                      <a:pt x="164" y="485"/>
                    </a:lnTo>
                    <a:lnTo>
                      <a:pt x="118" y="426"/>
                    </a:lnTo>
                    <a:lnTo>
                      <a:pt x="79" y="374"/>
                    </a:lnTo>
                    <a:lnTo>
                      <a:pt x="29" y="315"/>
                    </a:lnTo>
                    <a:lnTo>
                      <a:pt x="0" y="259"/>
                    </a:lnTo>
                    <a:lnTo>
                      <a:pt x="0" y="225"/>
                    </a:lnTo>
                    <a:lnTo>
                      <a:pt x="26" y="209"/>
                    </a:lnTo>
                    <a:lnTo>
                      <a:pt x="128" y="150"/>
                    </a:lnTo>
                    <a:lnTo>
                      <a:pt x="226" y="98"/>
                    </a:lnTo>
                    <a:lnTo>
                      <a:pt x="325" y="49"/>
                    </a:lnTo>
                    <a:lnTo>
                      <a:pt x="3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72">
                <a:extLst>
                  <a:ext uri="{FF2B5EF4-FFF2-40B4-BE49-F238E27FC236}">
                    <a16:creationId xmlns:a16="http://schemas.microsoft.com/office/drawing/2014/main" id="{F6DFB172-248B-8D4A-A0B2-94F166337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500"/>
                <a:ext cx="301" cy="799"/>
              </a:xfrm>
              <a:custGeom>
                <a:avLst/>
                <a:gdLst>
                  <a:gd name="T0" fmla="*/ 56 w 301"/>
                  <a:gd name="T1" fmla="*/ 93 h 799"/>
                  <a:gd name="T2" fmla="*/ 17 w 301"/>
                  <a:gd name="T3" fmla="*/ 40 h 799"/>
                  <a:gd name="T4" fmla="*/ 30 w 301"/>
                  <a:gd name="T5" fmla="*/ 0 h 799"/>
                  <a:gd name="T6" fmla="*/ 69 w 301"/>
                  <a:gd name="T7" fmla="*/ 0 h 799"/>
                  <a:gd name="T8" fmla="*/ 115 w 301"/>
                  <a:gd name="T9" fmla="*/ 43 h 799"/>
                  <a:gd name="T10" fmla="*/ 174 w 301"/>
                  <a:gd name="T11" fmla="*/ 132 h 799"/>
                  <a:gd name="T12" fmla="*/ 207 w 301"/>
                  <a:gd name="T13" fmla="*/ 217 h 799"/>
                  <a:gd name="T14" fmla="*/ 236 w 301"/>
                  <a:gd name="T15" fmla="*/ 299 h 799"/>
                  <a:gd name="T16" fmla="*/ 246 w 301"/>
                  <a:gd name="T17" fmla="*/ 374 h 799"/>
                  <a:gd name="T18" fmla="*/ 243 w 301"/>
                  <a:gd name="T19" fmla="*/ 413 h 799"/>
                  <a:gd name="T20" fmla="*/ 213 w 301"/>
                  <a:gd name="T21" fmla="*/ 462 h 799"/>
                  <a:gd name="T22" fmla="*/ 164 w 301"/>
                  <a:gd name="T23" fmla="*/ 594 h 799"/>
                  <a:gd name="T24" fmla="*/ 108 w 301"/>
                  <a:gd name="T25" fmla="*/ 669 h 799"/>
                  <a:gd name="T26" fmla="*/ 95 w 301"/>
                  <a:gd name="T27" fmla="*/ 702 h 799"/>
                  <a:gd name="T28" fmla="*/ 148 w 301"/>
                  <a:gd name="T29" fmla="*/ 708 h 799"/>
                  <a:gd name="T30" fmla="*/ 216 w 301"/>
                  <a:gd name="T31" fmla="*/ 708 h 799"/>
                  <a:gd name="T32" fmla="*/ 301 w 301"/>
                  <a:gd name="T33" fmla="*/ 737 h 799"/>
                  <a:gd name="T34" fmla="*/ 295 w 301"/>
                  <a:gd name="T35" fmla="*/ 760 h 799"/>
                  <a:gd name="T36" fmla="*/ 282 w 301"/>
                  <a:gd name="T37" fmla="*/ 786 h 799"/>
                  <a:gd name="T38" fmla="*/ 256 w 301"/>
                  <a:gd name="T39" fmla="*/ 799 h 799"/>
                  <a:gd name="T40" fmla="*/ 203 w 301"/>
                  <a:gd name="T41" fmla="*/ 780 h 799"/>
                  <a:gd name="T42" fmla="*/ 148 w 301"/>
                  <a:gd name="T43" fmla="*/ 751 h 799"/>
                  <a:gd name="T44" fmla="*/ 69 w 301"/>
                  <a:gd name="T45" fmla="*/ 747 h 799"/>
                  <a:gd name="T46" fmla="*/ 20 w 301"/>
                  <a:gd name="T47" fmla="*/ 757 h 799"/>
                  <a:gd name="T48" fmla="*/ 0 w 301"/>
                  <a:gd name="T49" fmla="*/ 741 h 799"/>
                  <a:gd name="T50" fmla="*/ 0 w 301"/>
                  <a:gd name="T51" fmla="*/ 718 h 799"/>
                  <a:gd name="T52" fmla="*/ 27 w 301"/>
                  <a:gd name="T53" fmla="*/ 692 h 799"/>
                  <a:gd name="T54" fmla="*/ 69 w 301"/>
                  <a:gd name="T55" fmla="*/ 649 h 799"/>
                  <a:gd name="T56" fmla="*/ 144 w 301"/>
                  <a:gd name="T57" fmla="*/ 540 h 799"/>
                  <a:gd name="T58" fmla="*/ 177 w 301"/>
                  <a:gd name="T59" fmla="*/ 446 h 799"/>
                  <a:gd name="T60" fmla="*/ 187 w 301"/>
                  <a:gd name="T61" fmla="*/ 354 h 799"/>
                  <a:gd name="T62" fmla="*/ 184 w 301"/>
                  <a:gd name="T63" fmla="*/ 305 h 799"/>
                  <a:gd name="T64" fmla="*/ 158 w 301"/>
                  <a:gd name="T65" fmla="*/ 217 h 799"/>
                  <a:gd name="T66" fmla="*/ 89 w 301"/>
                  <a:gd name="T67" fmla="*/ 122 h 799"/>
                  <a:gd name="T68" fmla="*/ 40 w 301"/>
                  <a:gd name="T69" fmla="*/ 73 h 799"/>
                  <a:gd name="T70" fmla="*/ 56 w 301"/>
                  <a:gd name="T71" fmla="*/ 93 h 7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1"/>
                  <a:gd name="T109" fmla="*/ 0 h 799"/>
                  <a:gd name="T110" fmla="*/ 301 w 301"/>
                  <a:gd name="T111" fmla="*/ 799 h 7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1" h="799">
                    <a:moveTo>
                      <a:pt x="56" y="93"/>
                    </a:moveTo>
                    <a:lnTo>
                      <a:pt x="17" y="40"/>
                    </a:lnTo>
                    <a:lnTo>
                      <a:pt x="30" y="0"/>
                    </a:lnTo>
                    <a:lnTo>
                      <a:pt x="69" y="0"/>
                    </a:lnTo>
                    <a:lnTo>
                      <a:pt x="115" y="43"/>
                    </a:lnTo>
                    <a:lnTo>
                      <a:pt x="174" y="132"/>
                    </a:lnTo>
                    <a:lnTo>
                      <a:pt x="207" y="217"/>
                    </a:lnTo>
                    <a:lnTo>
                      <a:pt x="236" y="299"/>
                    </a:lnTo>
                    <a:lnTo>
                      <a:pt x="246" y="374"/>
                    </a:lnTo>
                    <a:lnTo>
                      <a:pt x="243" y="413"/>
                    </a:lnTo>
                    <a:lnTo>
                      <a:pt x="213" y="462"/>
                    </a:lnTo>
                    <a:lnTo>
                      <a:pt x="164" y="594"/>
                    </a:lnTo>
                    <a:lnTo>
                      <a:pt x="108" y="669"/>
                    </a:lnTo>
                    <a:lnTo>
                      <a:pt x="95" y="702"/>
                    </a:lnTo>
                    <a:lnTo>
                      <a:pt x="148" y="708"/>
                    </a:lnTo>
                    <a:lnTo>
                      <a:pt x="216" y="708"/>
                    </a:lnTo>
                    <a:lnTo>
                      <a:pt x="301" y="737"/>
                    </a:lnTo>
                    <a:lnTo>
                      <a:pt x="295" y="760"/>
                    </a:lnTo>
                    <a:lnTo>
                      <a:pt x="282" y="786"/>
                    </a:lnTo>
                    <a:lnTo>
                      <a:pt x="256" y="799"/>
                    </a:lnTo>
                    <a:lnTo>
                      <a:pt x="203" y="780"/>
                    </a:lnTo>
                    <a:lnTo>
                      <a:pt x="148" y="751"/>
                    </a:lnTo>
                    <a:lnTo>
                      <a:pt x="69" y="747"/>
                    </a:lnTo>
                    <a:lnTo>
                      <a:pt x="20" y="757"/>
                    </a:lnTo>
                    <a:lnTo>
                      <a:pt x="0" y="741"/>
                    </a:lnTo>
                    <a:lnTo>
                      <a:pt x="0" y="718"/>
                    </a:lnTo>
                    <a:lnTo>
                      <a:pt x="27" y="692"/>
                    </a:lnTo>
                    <a:lnTo>
                      <a:pt x="69" y="649"/>
                    </a:lnTo>
                    <a:lnTo>
                      <a:pt x="144" y="540"/>
                    </a:lnTo>
                    <a:lnTo>
                      <a:pt x="177" y="446"/>
                    </a:lnTo>
                    <a:lnTo>
                      <a:pt x="187" y="354"/>
                    </a:lnTo>
                    <a:lnTo>
                      <a:pt x="184" y="305"/>
                    </a:lnTo>
                    <a:lnTo>
                      <a:pt x="158" y="217"/>
                    </a:lnTo>
                    <a:lnTo>
                      <a:pt x="89" y="122"/>
                    </a:lnTo>
                    <a:lnTo>
                      <a:pt x="40" y="73"/>
                    </a:lnTo>
                    <a:lnTo>
                      <a:pt x="56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3">
                <a:extLst>
                  <a:ext uri="{FF2B5EF4-FFF2-40B4-BE49-F238E27FC236}">
                    <a16:creationId xmlns:a16="http://schemas.microsoft.com/office/drawing/2014/main" id="{6075545C-DC03-6549-A608-0919975C5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" y="2446"/>
                <a:ext cx="443" cy="881"/>
              </a:xfrm>
              <a:custGeom>
                <a:avLst/>
                <a:gdLst>
                  <a:gd name="T0" fmla="*/ 258 w 443"/>
                  <a:gd name="T1" fmla="*/ 155 h 881"/>
                  <a:gd name="T2" fmla="*/ 325 w 443"/>
                  <a:gd name="T3" fmla="*/ 69 h 881"/>
                  <a:gd name="T4" fmla="*/ 384 w 443"/>
                  <a:gd name="T5" fmla="*/ 0 h 881"/>
                  <a:gd name="T6" fmla="*/ 423 w 443"/>
                  <a:gd name="T7" fmla="*/ 7 h 881"/>
                  <a:gd name="T8" fmla="*/ 443 w 443"/>
                  <a:gd name="T9" fmla="*/ 36 h 881"/>
                  <a:gd name="T10" fmla="*/ 443 w 443"/>
                  <a:gd name="T11" fmla="*/ 88 h 881"/>
                  <a:gd name="T12" fmla="*/ 407 w 443"/>
                  <a:gd name="T13" fmla="*/ 119 h 881"/>
                  <a:gd name="T14" fmla="*/ 344 w 443"/>
                  <a:gd name="T15" fmla="*/ 158 h 881"/>
                  <a:gd name="T16" fmla="*/ 295 w 443"/>
                  <a:gd name="T17" fmla="*/ 207 h 881"/>
                  <a:gd name="T18" fmla="*/ 239 w 443"/>
                  <a:gd name="T19" fmla="*/ 272 h 881"/>
                  <a:gd name="T20" fmla="*/ 216 w 443"/>
                  <a:gd name="T21" fmla="*/ 321 h 881"/>
                  <a:gd name="T22" fmla="*/ 190 w 443"/>
                  <a:gd name="T23" fmla="*/ 380 h 881"/>
                  <a:gd name="T24" fmla="*/ 176 w 443"/>
                  <a:gd name="T25" fmla="*/ 459 h 881"/>
                  <a:gd name="T26" fmla="*/ 176 w 443"/>
                  <a:gd name="T27" fmla="*/ 530 h 881"/>
                  <a:gd name="T28" fmla="*/ 190 w 443"/>
                  <a:gd name="T29" fmla="*/ 619 h 881"/>
                  <a:gd name="T30" fmla="*/ 226 w 443"/>
                  <a:gd name="T31" fmla="*/ 705 h 881"/>
                  <a:gd name="T32" fmla="*/ 255 w 443"/>
                  <a:gd name="T33" fmla="*/ 754 h 881"/>
                  <a:gd name="T34" fmla="*/ 275 w 443"/>
                  <a:gd name="T35" fmla="*/ 786 h 881"/>
                  <a:gd name="T36" fmla="*/ 275 w 443"/>
                  <a:gd name="T37" fmla="*/ 813 h 881"/>
                  <a:gd name="T38" fmla="*/ 255 w 443"/>
                  <a:gd name="T39" fmla="*/ 822 h 881"/>
                  <a:gd name="T40" fmla="*/ 209 w 443"/>
                  <a:gd name="T41" fmla="*/ 822 h 881"/>
                  <a:gd name="T42" fmla="*/ 137 w 443"/>
                  <a:gd name="T43" fmla="*/ 835 h 881"/>
                  <a:gd name="T44" fmla="*/ 81 w 443"/>
                  <a:gd name="T45" fmla="*/ 855 h 881"/>
                  <a:gd name="T46" fmla="*/ 49 w 443"/>
                  <a:gd name="T47" fmla="*/ 881 h 881"/>
                  <a:gd name="T48" fmla="*/ 19 w 443"/>
                  <a:gd name="T49" fmla="*/ 871 h 881"/>
                  <a:gd name="T50" fmla="*/ 0 w 443"/>
                  <a:gd name="T51" fmla="*/ 835 h 881"/>
                  <a:gd name="T52" fmla="*/ 3 w 443"/>
                  <a:gd name="T53" fmla="*/ 806 h 881"/>
                  <a:gd name="T54" fmla="*/ 59 w 443"/>
                  <a:gd name="T55" fmla="*/ 783 h 881"/>
                  <a:gd name="T56" fmla="*/ 147 w 443"/>
                  <a:gd name="T57" fmla="*/ 777 h 881"/>
                  <a:gd name="T58" fmla="*/ 229 w 443"/>
                  <a:gd name="T59" fmla="*/ 777 h 881"/>
                  <a:gd name="T60" fmla="*/ 196 w 443"/>
                  <a:gd name="T61" fmla="*/ 737 h 881"/>
                  <a:gd name="T62" fmla="*/ 180 w 443"/>
                  <a:gd name="T63" fmla="*/ 688 h 881"/>
                  <a:gd name="T64" fmla="*/ 157 w 443"/>
                  <a:gd name="T65" fmla="*/ 619 h 881"/>
                  <a:gd name="T66" fmla="*/ 131 w 443"/>
                  <a:gd name="T67" fmla="*/ 547 h 881"/>
                  <a:gd name="T68" fmla="*/ 131 w 443"/>
                  <a:gd name="T69" fmla="*/ 462 h 881"/>
                  <a:gd name="T70" fmla="*/ 137 w 443"/>
                  <a:gd name="T71" fmla="*/ 380 h 881"/>
                  <a:gd name="T72" fmla="*/ 167 w 443"/>
                  <a:gd name="T73" fmla="*/ 305 h 881"/>
                  <a:gd name="T74" fmla="*/ 219 w 443"/>
                  <a:gd name="T75" fmla="*/ 207 h 881"/>
                  <a:gd name="T76" fmla="*/ 258 w 443"/>
                  <a:gd name="T77" fmla="*/ 155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43"/>
                  <a:gd name="T118" fmla="*/ 0 h 881"/>
                  <a:gd name="T119" fmla="*/ 443 w 443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43" h="881">
                    <a:moveTo>
                      <a:pt x="258" y="155"/>
                    </a:moveTo>
                    <a:lnTo>
                      <a:pt x="325" y="69"/>
                    </a:lnTo>
                    <a:lnTo>
                      <a:pt x="384" y="0"/>
                    </a:lnTo>
                    <a:lnTo>
                      <a:pt x="423" y="7"/>
                    </a:lnTo>
                    <a:lnTo>
                      <a:pt x="443" y="36"/>
                    </a:lnTo>
                    <a:lnTo>
                      <a:pt x="443" y="88"/>
                    </a:lnTo>
                    <a:lnTo>
                      <a:pt x="407" y="119"/>
                    </a:lnTo>
                    <a:lnTo>
                      <a:pt x="344" y="158"/>
                    </a:lnTo>
                    <a:lnTo>
                      <a:pt x="295" y="207"/>
                    </a:lnTo>
                    <a:lnTo>
                      <a:pt x="239" y="272"/>
                    </a:lnTo>
                    <a:lnTo>
                      <a:pt x="216" y="321"/>
                    </a:lnTo>
                    <a:lnTo>
                      <a:pt x="190" y="380"/>
                    </a:lnTo>
                    <a:lnTo>
                      <a:pt x="176" y="459"/>
                    </a:lnTo>
                    <a:lnTo>
                      <a:pt x="176" y="530"/>
                    </a:lnTo>
                    <a:lnTo>
                      <a:pt x="190" y="619"/>
                    </a:lnTo>
                    <a:lnTo>
                      <a:pt x="226" y="705"/>
                    </a:lnTo>
                    <a:lnTo>
                      <a:pt x="255" y="754"/>
                    </a:lnTo>
                    <a:lnTo>
                      <a:pt x="275" y="786"/>
                    </a:lnTo>
                    <a:lnTo>
                      <a:pt x="275" y="813"/>
                    </a:lnTo>
                    <a:lnTo>
                      <a:pt x="255" y="822"/>
                    </a:lnTo>
                    <a:lnTo>
                      <a:pt x="209" y="822"/>
                    </a:lnTo>
                    <a:lnTo>
                      <a:pt x="137" y="835"/>
                    </a:lnTo>
                    <a:lnTo>
                      <a:pt x="81" y="855"/>
                    </a:lnTo>
                    <a:lnTo>
                      <a:pt x="49" y="881"/>
                    </a:lnTo>
                    <a:lnTo>
                      <a:pt x="19" y="871"/>
                    </a:lnTo>
                    <a:lnTo>
                      <a:pt x="0" y="835"/>
                    </a:lnTo>
                    <a:lnTo>
                      <a:pt x="3" y="806"/>
                    </a:lnTo>
                    <a:lnTo>
                      <a:pt x="59" y="783"/>
                    </a:lnTo>
                    <a:lnTo>
                      <a:pt x="147" y="777"/>
                    </a:lnTo>
                    <a:lnTo>
                      <a:pt x="229" y="777"/>
                    </a:lnTo>
                    <a:lnTo>
                      <a:pt x="196" y="737"/>
                    </a:lnTo>
                    <a:lnTo>
                      <a:pt x="180" y="688"/>
                    </a:lnTo>
                    <a:lnTo>
                      <a:pt x="157" y="619"/>
                    </a:lnTo>
                    <a:lnTo>
                      <a:pt x="131" y="547"/>
                    </a:lnTo>
                    <a:lnTo>
                      <a:pt x="131" y="462"/>
                    </a:lnTo>
                    <a:lnTo>
                      <a:pt x="137" y="380"/>
                    </a:lnTo>
                    <a:lnTo>
                      <a:pt x="167" y="305"/>
                    </a:lnTo>
                    <a:lnTo>
                      <a:pt x="219" y="207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32BE67-BA93-8D42-BCDF-3831542749BF}"/>
              </a:ext>
            </a:extLst>
          </p:cNvPr>
          <p:cNvGrpSpPr/>
          <p:nvPr/>
        </p:nvGrpSpPr>
        <p:grpSpPr>
          <a:xfrm>
            <a:off x="3701256" y="2057400"/>
            <a:ext cx="5137944" cy="1200330"/>
            <a:chOff x="3701256" y="2057400"/>
            <a:chExt cx="5137944" cy="1200330"/>
          </a:xfrm>
        </p:grpSpPr>
        <p:sp>
          <p:nvSpPr>
            <p:cNvPr id="44064" name="TextBox 5"/>
            <p:cNvSpPr txBox="1">
              <a:spLocks noChangeArrowheads="1"/>
            </p:cNvSpPr>
            <p:nvPr/>
          </p:nvSpPr>
          <p:spPr bwMode="auto">
            <a:xfrm>
              <a:off x="4420131" y="2057400"/>
              <a:ext cx="4419069" cy="120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Just use ordinary binary addition, even when one or both of the operands are negative. 2</a:t>
              </a:r>
              <a:r>
                <a:rPr lang="en-US" altLang="en-US" sz="1800" i="1" dirty="0">
                  <a:latin typeface="Comic Sans MS" charset="0"/>
                </a:rPr>
                <a:t>’</a:t>
              </a:r>
              <a:r>
                <a:rPr lang="en-US" altLang="x-none" sz="1800" i="1" dirty="0">
                  <a:latin typeface="Comic Sans MS" charset="0"/>
                </a:rPr>
                <a:t>s complement is perfect for N-bit arithmetic!</a:t>
              </a:r>
            </a:p>
          </p:txBody>
        </p:sp>
        <p:grpSp>
          <p:nvGrpSpPr>
            <p:cNvPr id="91" name="Group 29">
              <a:extLst>
                <a:ext uri="{FF2B5EF4-FFF2-40B4-BE49-F238E27FC236}">
                  <a16:creationId xmlns:a16="http://schemas.microsoft.com/office/drawing/2014/main" id="{3950BEC1-AAC8-5D42-969E-5722B3D7F9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01256" y="2133600"/>
              <a:ext cx="565944" cy="956248"/>
              <a:chOff x="191" y="1417"/>
              <a:chExt cx="787" cy="1328"/>
            </a:xfrm>
          </p:grpSpPr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605C4CA5-DA2E-B544-A0F3-FBE54FA49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" y="1796"/>
                <a:ext cx="265" cy="482"/>
              </a:xfrm>
              <a:custGeom>
                <a:avLst/>
                <a:gdLst>
                  <a:gd name="T0" fmla="*/ 95 w 266"/>
                  <a:gd name="T1" fmla="*/ 3 h 484"/>
                  <a:gd name="T2" fmla="*/ 133 w 266"/>
                  <a:gd name="T3" fmla="*/ 0 h 484"/>
                  <a:gd name="T4" fmla="*/ 153 w 266"/>
                  <a:gd name="T5" fmla="*/ 3 h 484"/>
                  <a:gd name="T6" fmla="*/ 176 w 266"/>
                  <a:gd name="T7" fmla="*/ 13 h 484"/>
                  <a:gd name="T8" fmla="*/ 192 w 266"/>
                  <a:gd name="T9" fmla="*/ 26 h 484"/>
                  <a:gd name="T10" fmla="*/ 207 w 266"/>
                  <a:gd name="T11" fmla="*/ 48 h 484"/>
                  <a:gd name="T12" fmla="*/ 220 w 266"/>
                  <a:gd name="T13" fmla="*/ 73 h 484"/>
                  <a:gd name="T14" fmla="*/ 231 w 266"/>
                  <a:gd name="T15" fmla="*/ 104 h 484"/>
                  <a:gd name="T16" fmla="*/ 239 w 266"/>
                  <a:gd name="T17" fmla="*/ 127 h 484"/>
                  <a:gd name="T18" fmla="*/ 247 w 266"/>
                  <a:gd name="T19" fmla="*/ 168 h 484"/>
                  <a:gd name="T20" fmla="*/ 249 w 266"/>
                  <a:gd name="T21" fmla="*/ 212 h 484"/>
                  <a:gd name="T22" fmla="*/ 252 w 266"/>
                  <a:gd name="T23" fmla="*/ 258 h 484"/>
                  <a:gd name="T24" fmla="*/ 248 w 266"/>
                  <a:gd name="T25" fmla="*/ 294 h 484"/>
                  <a:gd name="T26" fmla="*/ 238 w 266"/>
                  <a:gd name="T27" fmla="*/ 334 h 484"/>
                  <a:gd name="T28" fmla="*/ 221 w 266"/>
                  <a:gd name="T29" fmla="*/ 359 h 484"/>
                  <a:gd name="T30" fmla="*/ 198 w 266"/>
                  <a:gd name="T31" fmla="*/ 391 h 484"/>
                  <a:gd name="T32" fmla="*/ 174 w 266"/>
                  <a:gd name="T33" fmla="*/ 416 h 484"/>
                  <a:gd name="T34" fmla="*/ 140 w 266"/>
                  <a:gd name="T35" fmla="*/ 438 h 484"/>
                  <a:gd name="T36" fmla="*/ 118 w 266"/>
                  <a:gd name="T37" fmla="*/ 451 h 484"/>
                  <a:gd name="T38" fmla="*/ 86 w 266"/>
                  <a:gd name="T39" fmla="*/ 456 h 484"/>
                  <a:gd name="T40" fmla="*/ 59 w 266"/>
                  <a:gd name="T41" fmla="*/ 452 h 484"/>
                  <a:gd name="T42" fmla="*/ 35 w 266"/>
                  <a:gd name="T43" fmla="*/ 441 h 484"/>
                  <a:gd name="T44" fmla="*/ 19 w 266"/>
                  <a:gd name="T45" fmla="*/ 425 h 484"/>
                  <a:gd name="T46" fmla="*/ 6 w 266"/>
                  <a:gd name="T47" fmla="*/ 402 h 484"/>
                  <a:gd name="T48" fmla="*/ 0 w 266"/>
                  <a:gd name="T49" fmla="*/ 375 h 484"/>
                  <a:gd name="T50" fmla="*/ 0 w 266"/>
                  <a:gd name="T51" fmla="*/ 355 h 484"/>
                  <a:gd name="T52" fmla="*/ 6 w 266"/>
                  <a:gd name="T53" fmla="*/ 334 h 484"/>
                  <a:gd name="T54" fmla="*/ 19 w 266"/>
                  <a:gd name="T55" fmla="*/ 312 h 484"/>
                  <a:gd name="T56" fmla="*/ 39 w 266"/>
                  <a:gd name="T57" fmla="*/ 292 h 484"/>
                  <a:gd name="T58" fmla="*/ 62 w 266"/>
                  <a:gd name="T59" fmla="*/ 274 h 484"/>
                  <a:gd name="T60" fmla="*/ 72 w 266"/>
                  <a:gd name="T61" fmla="*/ 258 h 484"/>
                  <a:gd name="T62" fmla="*/ 76 w 266"/>
                  <a:gd name="T63" fmla="*/ 244 h 484"/>
                  <a:gd name="T64" fmla="*/ 75 w 266"/>
                  <a:gd name="T65" fmla="*/ 224 h 484"/>
                  <a:gd name="T66" fmla="*/ 69 w 266"/>
                  <a:gd name="T67" fmla="*/ 193 h 484"/>
                  <a:gd name="T68" fmla="*/ 62 w 266"/>
                  <a:gd name="T69" fmla="*/ 161 h 484"/>
                  <a:gd name="T70" fmla="*/ 51 w 266"/>
                  <a:gd name="T71" fmla="*/ 139 h 484"/>
                  <a:gd name="T72" fmla="*/ 33 w 266"/>
                  <a:gd name="T73" fmla="*/ 121 h 484"/>
                  <a:gd name="T74" fmla="*/ 26 w 266"/>
                  <a:gd name="T75" fmla="*/ 108 h 484"/>
                  <a:gd name="T76" fmla="*/ 23 w 266"/>
                  <a:gd name="T77" fmla="*/ 85 h 484"/>
                  <a:gd name="T78" fmla="*/ 26 w 266"/>
                  <a:gd name="T79" fmla="*/ 58 h 484"/>
                  <a:gd name="T80" fmla="*/ 39 w 266"/>
                  <a:gd name="T81" fmla="*/ 35 h 484"/>
                  <a:gd name="T82" fmla="*/ 54 w 266"/>
                  <a:gd name="T83" fmla="*/ 21 h 484"/>
                  <a:gd name="T84" fmla="*/ 73 w 266"/>
                  <a:gd name="T85" fmla="*/ 12 h 484"/>
                  <a:gd name="T86" fmla="*/ 87 w 266"/>
                  <a:gd name="T87" fmla="*/ 6 h 484"/>
                  <a:gd name="T88" fmla="*/ 116 w 266"/>
                  <a:gd name="T89" fmla="*/ 1 h 484"/>
                  <a:gd name="T90" fmla="*/ 95 w 266"/>
                  <a:gd name="T91" fmla="*/ 3 h 48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66"/>
                  <a:gd name="T139" fmla="*/ 0 h 484"/>
                  <a:gd name="T140" fmla="*/ 266 w 266"/>
                  <a:gd name="T141" fmla="*/ 484 h 48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66" h="484">
                    <a:moveTo>
                      <a:pt x="95" y="3"/>
                    </a:moveTo>
                    <a:lnTo>
                      <a:pt x="135" y="0"/>
                    </a:lnTo>
                    <a:lnTo>
                      <a:pt x="167" y="3"/>
                    </a:lnTo>
                    <a:lnTo>
                      <a:pt x="190" y="13"/>
                    </a:lnTo>
                    <a:lnTo>
                      <a:pt x="206" y="26"/>
                    </a:lnTo>
                    <a:lnTo>
                      <a:pt x="221" y="48"/>
                    </a:lnTo>
                    <a:lnTo>
                      <a:pt x="234" y="73"/>
                    </a:lnTo>
                    <a:lnTo>
                      <a:pt x="245" y="104"/>
                    </a:lnTo>
                    <a:lnTo>
                      <a:pt x="253" y="141"/>
                    </a:lnTo>
                    <a:lnTo>
                      <a:pt x="261" y="182"/>
                    </a:lnTo>
                    <a:lnTo>
                      <a:pt x="263" y="226"/>
                    </a:lnTo>
                    <a:lnTo>
                      <a:pt x="266" y="272"/>
                    </a:lnTo>
                    <a:lnTo>
                      <a:pt x="262" y="308"/>
                    </a:lnTo>
                    <a:lnTo>
                      <a:pt x="252" y="348"/>
                    </a:lnTo>
                    <a:lnTo>
                      <a:pt x="235" y="383"/>
                    </a:lnTo>
                    <a:lnTo>
                      <a:pt x="212" y="419"/>
                    </a:lnTo>
                    <a:lnTo>
                      <a:pt x="188" y="444"/>
                    </a:lnTo>
                    <a:lnTo>
                      <a:pt x="154" y="466"/>
                    </a:lnTo>
                    <a:lnTo>
                      <a:pt x="118" y="479"/>
                    </a:lnTo>
                    <a:lnTo>
                      <a:pt x="86" y="484"/>
                    </a:lnTo>
                    <a:lnTo>
                      <a:pt x="59" y="480"/>
                    </a:lnTo>
                    <a:lnTo>
                      <a:pt x="35" y="469"/>
                    </a:lnTo>
                    <a:lnTo>
                      <a:pt x="19" y="453"/>
                    </a:lnTo>
                    <a:lnTo>
                      <a:pt x="6" y="430"/>
                    </a:lnTo>
                    <a:lnTo>
                      <a:pt x="0" y="403"/>
                    </a:lnTo>
                    <a:lnTo>
                      <a:pt x="0" y="375"/>
                    </a:lnTo>
                    <a:lnTo>
                      <a:pt x="6" y="348"/>
                    </a:lnTo>
                    <a:lnTo>
                      <a:pt x="19" y="326"/>
                    </a:lnTo>
                    <a:lnTo>
                      <a:pt x="39" y="306"/>
                    </a:lnTo>
                    <a:lnTo>
                      <a:pt x="62" y="288"/>
                    </a:lnTo>
                    <a:lnTo>
                      <a:pt x="72" y="272"/>
                    </a:lnTo>
                    <a:lnTo>
                      <a:pt x="76" y="258"/>
                    </a:lnTo>
                    <a:lnTo>
                      <a:pt x="75" y="238"/>
                    </a:lnTo>
                    <a:lnTo>
                      <a:pt x="69" y="207"/>
                    </a:lnTo>
                    <a:lnTo>
                      <a:pt x="62" y="175"/>
                    </a:lnTo>
                    <a:lnTo>
                      <a:pt x="51" y="153"/>
                    </a:lnTo>
                    <a:lnTo>
                      <a:pt x="33" y="127"/>
                    </a:lnTo>
                    <a:lnTo>
                      <a:pt x="26" y="108"/>
                    </a:lnTo>
                    <a:lnTo>
                      <a:pt x="23" y="85"/>
                    </a:lnTo>
                    <a:lnTo>
                      <a:pt x="26" y="58"/>
                    </a:lnTo>
                    <a:lnTo>
                      <a:pt x="39" y="35"/>
                    </a:lnTo>
                    <a:lnTo>
                      <a:pt x="54" y="21"/>
                    </a:lnTo>
                    <a:lnTo>
                      <a:pt x="73" y="12"/>
                    </a:lnTo>
                    <a:lnTo>
                      <a:pt x="87" y="6"/>
                    </a:lnTo>
                    <a:lnTo>
                      <a:pt x="116" y="1"/>
                    </a:lnTo>
                    <a:lnTo>
                      <a:pt x="95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CF3F2B67-AC8B-3545-A770-22687A56D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" y="1513"/>
                <a:ext cx="302" cy="256"/>
              </a:xfrm>
              <a:custGeom>
                <a:avLst/>
                <a:gdLst>
                  <a:gd name="T0" fmla="*/ 206 w 303"/>
                  <a:gd name="T1" fmla="*/ 139 h 258"/>
                  <a:gd name="T2" fmla="*/ 198 w 303"/>
                  <a:gd name="T3" fmla="*/ 108 h 258"/>
                  <a:gd name="T4" fmla="*/ 188 w 303"/>
                  <a:gd name="T5" fmla="*/ 81 h 258"/>
                  <a:gd name="T6" fmla="*/ 177 w 303"/>
                  <a:gd name="T7" fmla="*/ 64 h 258"/>
                  <a:gd name="T8" fmla="*/ 161 w 303"/>
                  <a:gd name="T9" fmla="*/ 54 h 258"/>
                  <a:gd name="T10" fmla="*/ 151 w 303"/>
                  <a:gd name="T11" fmla="*/ 32 h 258"/>
                  <a:gd name="T12" fmla="*/ 138 w 303"/>
                  <a:gd name="T13" fmla="*/ 17 h 258"/>
                  <a:gd name="T14" fmla="*/ 124 w 303"/>
                  <a:gd name="T15" fmla="*/ 9 h 258"/>
                  <a:gd name="T16" fmla="*/ 103 w 303"/>
                  <a:gd name="T17" fmla="*/ 3 h 258"/>
                  <a:gd name="T18" fmla="*/ 79 w 303"/>
                  <a:gd name="T19" fmla="*/ 0 h 258"/>
                  <a:gd name="T20" fmla="*/ 57 w 303"/>
                  <a:gd name="T21" fmla="*/ 3 h 258"/>
                  <a:gd name="T22" fmla="*/ 36 w 303"/>
                  <a:gd name="T23" fmla="*/ 12 h 258"/>
                  <a:gd name="T24" fmla="*/ 20 w 303"/>
                  <a:gd name="T25" fmla="*/ 27 h 258"/>
                  <a:gd name="T26" fmla="*/ 6 w 303"/>
                  <a:gd name="T27" fmla="*/ 53 h 258"/>
                  <a:gd name="T28" fmla="*/ 0 w 303"/>
                  <a:gd name="T29" fmla="*/ 64 h 258"/>
                  <a:gd name="T30" fmla="*/ 2 w 303"/>
                  <a:gd name="T31" fmla="*/ 91 h 258"/>
                  <a:gd name="T32" fmla="*/ 6 w 303"/>
                  <a:gd name="T33" fmla="*/ 118 h 258"/>
                  <a:gd name="T34" fmla="*/ 16 w 303"/>
                  <a:gd name="T35" fmla="*/ 144 h 258"/>
                  <a:gd name="T36" fmla="*/ 29 w 303"/>
                  <a:gd name="T37" fmla="*/ 167 h 258"/>
                  <a:gd name="T38" fmla="*/ 51 w 303"/>
                  <a:gd name="T39" fmla="*/ 183 h 258"/>
                  <a:gd name="T40" fmla="*/ 74 w 303"/>
                  <a:gd name="T41" fmla="*/ 193 h 258"/>
                  <a:gd name="T42" fmla="*/ 101 w 303"/>
                  <a:gd name="T43" fmla="*/ 209 h 258"/>
                  <a:gd name="T44" fmla="*/ 129 w 303"/>
                  <a:gd name="T45" fmla="*/ 222 h 258"/>
                  <a:gd name="T46" fmla="*/ 151 w 303"/>
                  <a:gd name="T47" fmla="*/ 230 h 258"/>
                  <a:gd name="T48" fmla="*/ 166 w 303"/>
                  <a:gd name="T49" fmla="*/ 230 h 258"/>
                  <a:gd name="T50" fmla="*/ 182 w 303"/>
                  <a:gd name="T51" fmla="*/ 224 h 258"/>
                  <a:gd name="T52" fmla="*/ 193 w 303"/>
                  <a:gd name="T53" fmla="*/ 209 h 258"/>
                  <a:gd name="T54" fmla="*/ 202 w 303"/>
                  <a:gd name="T55" fmla="*/ 191 h 258"/>
                  <a:gd name="T56" fmla="*/ 205 w 303"/>
                  <a:gd name="T57" fmla="*/ 183 h 258"/>
                  <a:gd name="T58" fmla="*/ 205 w 303"/>
                  <a:gd name="T59" fmla="*/ 176 h 258"/>
                  <a:gd name="T60" fmla="*/ 228 w 303"/>
                  <a:gd name="T61" fmla="*/ 186 h 258"/>
                  <a:gd name="T62" fmla="*/ 246 w 303"/>
                  <a:gd name="T63" fmla="*/ 191 h 258"/>
                  <a:gd name="T64" fmla="*/ 266 w 303"/>
                  <a:gd name="T65" fmla="*/ 193 h 258"/>
                  <a:gd name="T66" fmla="*/ 282 w 303"/>
                  <a:gd name="T67" fmla="*/ 191 h 258"/>
                  <a:gd name="T68" fmla="*/ 289 w 303"/>
                  <a:gd name="T69" fmla="*/ 186 h 258"/>
                  <a:gd name="T70" fmla="*/ 287 w 303"/>
                  <a:gd name="T71" fmla="*/ 180 h 258"/>
                  <a:gd name="T72" fmla="*/ 281 w 303"/>
                  <a:gd name="T73" fmla="*/ 172 h 258"/>
                  <a:gd name="T74" fmla="*/ 268 w 303"/>
                  <a:gd name="T75" fmla="*/ 166 h 258"/>
                  <a:gd name="T76" fmla="*/ 248 w 303"/>
                  <a:gd name="T77" fmla="*/ 161 h 258"/>
                  <a:gd name="T78" fmla="*/ 233 w 303"/>
                  <a:gd name="T79" fmla="*/ 157 h 258"/>
                  <a:gd name="T80" fmla="*/ 218 w 303"/>
                  <a:gd name="T81" fmla="*/ 149 h 258"/>
                  <a:gd name="T82" fmla="*/ 206 w 303"/>
                  <a:gd name="T83" fmla="*/ 139 h 2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3"/>
                  <a:gd name="T127" fmla="*/ 0 h 258"/>
                  <a:gd name="T128" fmla="*/ 303 w 303"/>
                  <a:gd name="T129" fmla="*/ 258 h 2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3" h="258">
                    <a:moveTo>
                      <a:pt x="220" y="153"/>
                    </a:moveTo>
                    <a:lnTo>
                      <a:pt x="212" y="122"/>
                    </a:lnTo>
                    <a:lnTo>
                      <a:pt x="202" y="95"/>
                    </a:lnTo>
                    <a:lnTo>
                      <a:pt x="191" y="74"/>
                    </a:lnTo>
                    <a:lnTo>
                      <a:pt x="175" y="54"/>
                    </a:lnTo>
                    <a:lnTo>
                      <a:pt x="156" y="32"/>
                    </a:lnTo>
                    <a:lnTo>
                      <a:pt x="138" y="17"/>
                    </a:lnTo>
                    <a:lnTo>
                      <a:pt x="124" y="9"/>
                    </a:lnTo>
                    <a:lnTo>
                      <a:pt x="103" y="3"/>
                    </a:lnTo>
                    <a:lnTo>
                      <a:pt x="79" y="0"/>
                    </a:lnTo>
                    <a:lnTo>
                      <a:pt x="57" y="3"/>
                    </a:lnTo>
                    <a:lnTo>
                      <a:pt x="36" y="12"/>
                    </a:lnTo>
                    <a:lnTo>
                      <a:pt x="20" y="27"/>
                    </a:lnTo>
                    <a:lnTo>
                      <a:pt x="6" y="53"/>
                    </a:lnTo>
                    <a:lnTo>
                      <a:pt x="0" y="78"/>
                    </a:lnTo>
                    <a:lnTo>
                      <a:pt x="2" y="105"/>
                    </a:lnTo>
                    <a:lnTo>
                      <a:pt x="6" y="132"/>
                    </a:lnTo>
                    <a:lnTo>
                      <a:pt x="16" y="158"/>
                    </a:lnTo>
                    <a:lnTo>
                      <a:pt x="29" y="181"/>
                    </a:lnTo>
                    <a:lnTo>
                      <a:pt x="51" y="202"/>
                    </a:lnTo>
                    <a:lnTo>
                      <a:pt x="74" y="221"/>
                    </a:lnTo>
                    <a:lnTo>
                      <a:pt x="101" y="237"/>
                    </a:lnTo>
                    <a:lnTo>
                      <a:pt x="129" y="250"/>
                    </a:lnTo>
                    <a:lnTo>
                      <a:pt x="157" y="258"/>
                    </a:lnTo>
                    <a:lnTo>
                      <a:pt x="180" y="258"/>
                    </a:lnTo>
                    <a:lnTo>
                      <a:pt x="196" y="252"/>
                    </a:lnTo>
                    <a:lnTo>
                      <a:pt x="207" y="237"/>
                    </a:lnTo>
                    <a:lnTo>
                      <a:pt x="216" y="217"/>
                    </a:lnTo>
                    <a:lnTo>
                      <a:pt x="219" y="202"/>
                    </a:lnTo>
                    <a:lnTo>
                      <a:pt x="219" y="190"/>
                    </a:lnTo>
                    <a:lnTo>
                      <a:pt x="242" y="207"/>
                    </a:lnTo>
                    <a:lnTo>
                      <a:pt x="260" y="217"/>
                    </a:lnTo>
                    <a:lnTo>
                      <a:pt x="280" y="221"/>
                    </a:lnTo>
                    <a:lnTo>
                      <a:pt x="296" y="217"/>
                    </a:lnTo>
                    <a:lnTo>
                      <a:pt x="303" y="207"/>
                    </a:lnTo>
                    <a:lnTo>
                      <a:pt x="301" y="195"/>
                    </a:lnTo>
                    <a:lnTo>
                      <a:pt x="295" y="186"/>
                    </a:lnTo>
                    <a:lnTo>
                      <a:pt x="282" y="180"/>
                    </a:lnTo>
                    <a:lnTo>
                      <a:pt x="262" y="175"/>
                    </a:lnTo>
                    <a:lnTo>
                      <a:pt x="247" y="171"/>
                    </a:lnTo>
                    <a:lnTo>
                      <a:pt x="232" y="163"/>
                    </a:lnTo>
                    <a:lnTo>
                      <a:pt x="220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E41417AE-F9D6-F64B-A44D-F6484426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1417"/>
                <a:ext cx="597" cy="449"/>
              </a:xfrm>
              <a:custGeom>
                <a:avLst/>
                <a:gdLst>
                  <a:gd name="T0" fmla="*/ 29 w 597"/>
                  <a:gd name="T1" fmla="*/ 397 h 448"/>
                  <a:gd name="T2" fmla="*/ 6 w 597"/>
                  <a:gd name="T3" fmla="*/ 406 h 448"/>
                  <a:gd name="T4" fmla="*/ 4 w 597"/>
                  <a:gd name="T5" fmla="*/ 440 h 448"/>
                  <a:gd name="T6" fmla="*/ 60 w 597"/>
                  <a:gd name="T7" fmla="*/ 462 h 448"/>
                  <a:gd name="T8" fmla="*/ 129 w 597"/>
                  <a:gd name="T9" fmla="*/ 454 h 448"/>
                  <a:gd name="T10" fmla="*/ 188 w 597"/>
                  <a:gd name="T11" fmla="*/ 418 h 448"/>
                  <a:gd name="T12" fmla="*/ 251 w 597"/>
                  <a:gd name="T13" fmla="*/ 348 h 448"/>
                  <a:gd name="T14" fmla="*/ 295 w 597"/>
                  <a:gd name="T15" fmla="*/ 275 h 448"/>
                  <a:gd name="T16" fmla="*/ 336 w 597"/>
                  <a:gd name="T17" fmla="*/ 199 h 448"/>
                  <a:gd name="T18" fmla="*/ 384 w 597"/>
                  <a:gd name="T19" fmla="*/ 140 h 448"/>
                  <a:gd name="T20" fmla="*/ 431 w 597"/>
                  <a:gd name="T21" fmla="*/ 105 h 448"/>
                  <a:gd name="T22" fmla="*/ 467 w 597"/>
                  <a:gd name="T23" fmla="*/ 110 h 448"/>
                  <a:gd name="T24" fmla="*/ 483 w 597"/>
                  <a:gd name="T25" fmla="*/ 136 h 448"/>
                  <a:gd name="T26" fmla="*/ 485 w 597"/>
                  <a:gd name="T27" fmla="*/ 166 h 448"/>
                  <a:gd name="T28" fmla="*/ 504 w 597"/>
                  <a:gd name="T29" fmla="*/ 177 h 448"/>
                  <a:gd name="T30" fmla="*/ 519 w 597"/>
                  <a:gd name="T31" fmla="*/ 159 h 448"/>
                  <a:gd name="T32" fmla="*/ 517 w 597"/>
                  <a:gd name="T33" fmla="*/ 131 h 448"/>
                  <a:gd name="T34" fmla="*/ 506 w 597"/>
                  <a:gd name="T35" fmla="*/ 98 h 448"/>
                  <a:gd name="T36" fmla="*/ 515 w 597"/>
                  <a:gd name="T37" fmla="*/ 69 h 448"/>
                  <a:gd name="T38" fmla="*/ 547 w 597"/>
                  <a:gd name="T39" fmla="*/ 46 h 448"/>
                  <a:gd name="T40" fmla="*/ 591 w 597"/>
                  <a:gd name="T41" fmla="*/ 35 h 448"/>
                  <a:gd name="T42" fmla="*/ 597 w 597"/>
                  <a:gd name="T43" fmla="*/ 28 h 448"/>
                  <a:gd name="T44" fmla="*/ 581 w 597"/>
                  <a:gd name="T45" fmla="*/ 8 h 448"/>
                  <a:gd name="T46" fmla="*/ 514 w 597"/>
                  <a:gd name="T47" fmla="*/ 5 h 448"/>
                  <a:gd name="T48" fmla="*/ 459 w 597"/>
                  <a:gd name="T49" fmla="*/ 42 h 448"/>
                  <a:gd name="T50" fmla="*/ 418 w 597"/>
                  <a:gd name="T51" fmla="*/ 71 h 448"/>
                  <a:gd name="T52" fmla="*/ 360 w 597"/>
                  <a:gd name="T53" fmla="*/ 110 h 448"/>
                  <a:gd name="T54" fmla="*/ 298 w 597"/>
                  <a:gd name="T55" fmla="*/ 172 h 448"/>
                  <a:gd name="T56" fmla="*/ 252 w 597"/>
                  <a:gd name="T57" fmla="*/ 254 h 448"/>
                  <a:gd name="T58" fmla="*/ 198 w 597"/>
                  <a:gd name="T59" fmla="*/ 326 h 448"/>
                  <a:gd name="T60" fmla="*/ 139 w 597"/>
                  <a:gd name="T61" fmla="*/ 375 h 448"/>
                  <a:gd name="T62" fmla="*/ 70 w 597"/>
                  <a:gd name="T63" fmla="*/ 395 h 4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7"/>
                  <a:gd name="T97" fmla="*/ 0 h 448"/>
                  <a:gd name="T98" fmla="*/ 597 w 597"/>
                  <a:gd name="T99" fmla="*/ 448 h 4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7" h="448">
                    <a:moveTo>
                      <a:pt x="52" y="383"/>
                    </a:moveTo>
                    <a:lnTo>
                      <a:pt x="29" y="383"/>
                    </a:lnTo>
                    <a:lnTo>
                      <a:pt x="25" y="384"/>
                    </a:lnTo>
                    <a:lnTo>
                      <a:pt x="6" y="392"/>
                    </a:lnTo>
                    <a:lnTo>
                      <a:pt x="0" y="407"/>
                    </a:lnTo>
                    <a:lnTo>
                      <a:pt x="4" y="426"/>
                    </a:lnTo>
                    <a:lnTo>
                      <a:pt x="24" y="440"/>
                    </a:lnTo>
                    <a:lnTo>
                      <a:pt x="60" y="448"/>
                    </a:lnTo>
                    <a:lnTo>
                      <a:pt x="97" y="447"/>
                    </a:lnTo>
                    <a:lnTo>
                      <a:pt x="129" y="440"/>
                    </a:lnTo>
                    <a:lnTo>
                      <a:pt x="158" y="426"/>
                    </a:lnTo>
                    <a:lnTo>
                      <a:pt x="188" y="404"/>
                    </a:lnTo>
                    <a:lnTo>
                      <a:pt x="219" y="374"/>
                    </a:lnTo>
                    <a:lnTo>
                      <a:pt x="251" y="334"/>
                    </a:lnTo>
                    <a:lnTo>
                      <a:pt x="273" y="299"/>
                    </a:lnTo>
                    <a:lnTo>
                      <a:pt x="295" y="261"/>
                    </a:lnTo>
                    <a:lnTo>
                      <a:pt x="316" y="225"/>
                    </a:lnTo>
                    <a:lnTo>
                      <a:pt x="336" y="199"/>
                    </a:lnTo>
                    <a:lnTo>
                      <a:pt x="359" y="168"/>
                    </a:lnTo>
                    <a:lnTo>
                      <a:pt x="384" y="140"/>
                    </a:lnTo>
                    <a:lnTo>
                      <a:pt x="409" y="118"/>
                    </a:lnTo>
                    <a:lnTo>
                      <a:pt x="431" y="105"/>
                    </a:lnTo>
                    <a:lnTo>
                      <a:pt x="451" y="104"/>
                    </a:lnTo>
                    <a:lnTo>
                      <a:pt x="467" y="110"/>
                    </a:lnTo>
                    <a:lnTo>
                      <a:pt x="476" y="119"/>
                    </a:lnTo>
                    <a:lnTo>
                      <a:pt x="483" y="136"/>
                    </a:lnTo>
                    <a:lnTo>
                      <a:pt x="485" y="150"/>
                    </a:lnTo>
                    <a:lnTo>
                      <a:pt x="485" y="166"/>
                    </a:lnTo>
                    <a:lnTo>
                      <a:pt x="491" y="175"/>
                    </a:lnTo>
                    <a:lnTo>
                      <a:pt x="504" y="177"/>
                    </a:lnTo>
                    <a:lnTo>
                      <a:pt x="514" y="171"/>
                    </a:lnTo>
                    <a:lnTo>
                      <a:pt x="519" y="159"/>
                    </a:lnTo>
                    <a:lnTo>
                      <a:pt x="522" y="146"/>
                    </a:lnTo>
                    <a:lnTo>
                      <a:pt x="517" y="131"/>
                    </a:lnTo>
                    <a:lnTo>
                      <a:pt x="509" y="110"/>
                    </a:lnTo>
                    <a:lnTo>
                      <a:pt x="506" y="98"/>
                    </a:lnTo>
                    <a:lnTo>
                      <a:pt x="509" y="83"/>
                    </a:lnTo>
                    <a:lnTo>
                      <a:pt x="515" y="69"/>
                    </a:lnTo>
                    <a:lnTo>
                      <a:pt x="532" y="54"/>
                    </a:lnTo>
                    <a:lnTo>
                      <a:pt x="547" y="46"/>
                    </a:lnTo>
                    <a:lnTo>
                      <a:pt x="568" y="41"/>
                    </a:lnTo>
                    <a:lnTo>
                      <a:pt x="591" y="35"/>
                    </a:lnTo>
                    <a:lnTo>
                      <a:pt x="587" y="36"/>
                    </a:lnTo>
                    <a:lnTo>
                      <a:pt x="597" y="28"/>
                    </a:lnTo>
                    <a:lnTo>
                      <a:pt x="596" y="19"/>
                    </a:lnTo>
                    <a:lnTo>
                      <a:pt x="581" y="8"/>
                    </a:lnTo>
                    <a:lnTo>
                      <a:pt x="549" y="0"/>
                    </a:lnTo>
                    <a:lnTo>
                      <a:pt x="514" y="5"/>
                    </a:lnTo>
                    <a:lnTo>
                      <a:pt x="483" y="18"/>
                    </a:lnTo>
                    <a:lnTo>
                      <a:pt x="459" y="42"/>
                    </a:lnTo>
                    <a:lnTo>
                      <a:pt x="443" y="58"/>
                    </a:lnTo>
                    <a:lnTo>
                      <a:pt x="418" y="71"/>
                    </a:lnTo>
                    <a:lnTo>
                      <a:pt x="388" y="87"/>
                    </a:lnTo>
                    <a:lnTo>
                      <a:pt x="360" y="110"/>
                    </a:lnTo>
                    <a:lnTo>
                      <a:pt x="330" y="139"/>
                    </a:lnTo>
                    <a:lnTo>
                      <a:pt x="298" y="172"/>
                    </a:lnTo>
                    <a:lnTo>
                      <a:pt x="275" y="204"/>
                    </a:lnTo>
                    <a:lnTo>
                      <a:pt x="252" y="240"/>
                    </a:lnTo>
                    <a:lnTo>
                      <a:pt x="225" y="277"/>
                    </a:lnTo>
                    <a:lnTo>
                      <a:pt x="198" y="312"/>
                    </a:lnTo>
                    <a:lnTo>
                      <a:pt x="170" y="339"/>
                    </a:lnTo>
                    <a:lnTo>
                      <a:pt x="139" y="361"/>
                    </a:lnTo>
                    <a:lnTo>
                      <a:pt x="104" y="377"/>
                    </a:lnTo>
                    <a:lnTo>
                      <a:pt x="70" y="381"/>
                    </a:lnTo>
                    <a:lnTo>
                      <a:pt x="52" y="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034CAE39-11C1-EA44-A536-AA3D0299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" y="1833"/>
                <a:ext cx="594" cy="476"/>
              </a:xfrm>
              <a:custGeom>
                <a:avLst/>
                <a:gdLst>
                  <a:gd name="T0" fmla="*/ 84 w 593"/>
                  <a:gd name="T1" fmla="*/ 43 h 474"/>
                  <a:gd name="T2" fmla="*/ 69 w 593"/>
                  <a:gd name="T3" fmla="*/ 15 h 474"/>
                  <a:gd name="T4" fmla="*/ 47 w 593"/>
                  <a:gd name="T5" fmla="*/ 0 h 474"/>
                  <a:gd name="T6" fmla="*/ 22 w 593"/>
                  <a:gd name="T7" fmla="*/ 2 h 474"/>
                  <a:gd name="T8" fmla="*/ 6 w 593"/>
                  <a:gd name="T9" fmla="*/ 16 h 474"/>
                  <a:gd name="T10" fmla="*/ 0 w 593"/>
                  <a:gd name="T11" fmla="*/ 43 h 474"/>
                  <a:gd name="T12" fmla="*/ 7 w 593"/>
                  <a:gd name="T13" fmla="*/ 66 h 474"/>
                  <a:gd name="T14" fmla="*/ 24 w 593"/>
                  <a:gd name="T15" fmla="*/ 90 h 474"/>
                  <a:gd name="T16" fmla="*/ 51 w 593"/>
                  <a:gd name="T17" fmla="*/ 134 h 474"/>
                  <a:gd name="T18" fmla="*/ 83 w 593"/>
                  <a:gd name="T19" fmla="*/ 161 h 474"/>
                  <a:gd name="T20" fmla="*/ 121 w 593"/>
                  <a:gd name="T21" fmla="*/ 192 h 474"/>
                  <a:gd name="T22" fmla="*/ 167 w 593"/>
                  <a:gd name="T23" fmla="*/ 225 h 474"/>
                  <a:gd name="T24" fmla="*/ 212 w 593"/>
                  <a:gd name="T25" fmla="*/ 252 h 474"/>
                  <a:gd name="T26" fmla="*/ 287 w 593"/>
                  <a:gd name="T27" fmla="*/ 300 h 474"/>
                  <a:gd name="T28" fmla="*/ 365 w 593"/>
                  <a:gd name="T29" fmla="*/ 333 h 474"/>
                  <a:gd name="T30" fmla="*/ 434 w 593"/>
                  <a:gd name="T31" fmla="*/ 387 h 474"/>
                  <a:gd name="T32" fmla="*/ 468 w 593"/>
                  <a:gd name="T33" fmla="*/ 409 h 474"/>
                  <a:gd name="T34" fmla="*/ 486 w 593"/>
                  <a:gd name="T35" fmla="*/ 433 h 474"/>
                  <a:gd name="T36" fmla="*/ 493 w 593"/>
                  <a:gd name="T37" fmla="*/ 457 h 474"/>
                  <a:gd name="T38" fmla="*/ 500 w 593"/>
                  <a:gd name="T39" fmla="*/ 478 h 474"/>
                  <a:gd name="T40" fmla="*/ 513 w 593"/>
                  <a:gd name="T41" fmla="*/ 494 h 474"/>
                  <a:gd name="T42" fmla="*/ 536 w 593"/>
                  <a:gd name="T43" fmla="*/ 502 h 474"/>
                  <a:gd name="T44" fmla="*/ 561 w 593"/>
                  <a:gd name="T45" fmla="*/ 499 h 474"/>
                  <a:gd name="T46" fmla="*/ 584 w 593"/>
                  <a:gd name="T47" fmla="*/ 496 h 474"/>
                  <a:gd name="T48" fmla="*/ 602 w 593"/>
                  <a:gd name="T49" fmla="*/ 490 h 474"/>
                  <a:gd name="T50" fmla="*/ 607 w 593"/>
                  <a:gd name="T51" fmla="*/ 475 h 474"/>
                  <a:gd name="T52" fmla="*/ 596 w 593"/>
                  <a:gd name="T53" fmla="*/ 463 h 474"/>
                  <a:gd name="T54" fmla="*/ 572 w 593"/>
                  <a:gd name="T55" fmla="*/ 463 h 474"/>
                  <a:gd name="T56" fmla="*/ 584 w 593"/>
                  <a:gd name="T57" fmla="*/ 457 h 474"/>
                  <a:gd name="T58" fmla="*/ 587 w 593"/>
                  <a:gd name="T59" fmla="*/ 448 h 474"/>
                  <a:gd name="T60" fmla="*/ 581 w 593"/>
                  <a:gd name="T61" fmla="*/ 437 h 474"/>
                  <a:gd name="T62" fmla="*/ 563 w 593"/>
                  <a:gd name="T63" fmla="*/ 435 h 474"/>
                  <a:gd name="T64" fmla="*/ 541 w 593"/>
                  <a:gd name="T65" fmla="*/ 436 h 474"/>
                  <a:gd name="T66" fmla="*/ 532 w 593"/>
                  <a:gd name="T67" fmla="*/ 426 h 474"/>
                  <a:gd name="T68" fmla="*/ 543 w 593"/>
                  <a:gd name="T69" fmla="*/ 413 h 474"/>
                  <a:gd name="T70" fmla="*/ 557 w 593"/>
                  <a:gd name="T71" fmla="*/ 395 h 474"/>
                  <a:gd name="T72" fmla="*/ 569 w 593"/>
                  <a:gd name="T73" fmla="*/ 385 h 474"/>
                  <a:gd name="T74" fmla="*/ 575 w 593"/>
                  <a:gd name="T75" fmla="*/ 356 h 474"/>
                  <a:gd name="T76" fmla="*/ 574 w 593"/>
                  <a:gd name="T77" fmla="*/ 346 h 474"/>
                  <a:gd name="T78" fmla="*/ 565 w 593"/>
                  <a:gd name="T79" fmla="*/ 338 h 474"/>
                  <a:gd name="T80" fmla="*/ 552 w 593"/>
                  <a:gd name="T81" fmla="*/ 338 h 474"/>
                  <a:gd name="T82" fmla="*/ 539 w 593"/>
                  <a:gd name="T83" fmla="*/ 344 h 474"/>
                  <a:gd name="T84" fmla="*/ 533 w 593"/>
                  <a:gd name="T85" fmla="*/ 354 h 474"/>
                  <a:gd name="T86" fmla="*/ 530 w 593"/>
                  <a:gd name="T87" fmla="*/ 380 h 474"/>
                  <a:gd name="T88" fmla="*/ 525 w 593"/>
                  <a:gd name="T89" fmla="*/ 396 h 474"/>
                  <a:gd name="T90" fmla="*/ 515 w 593"/>
                  <a:gd name="T91" fmla="*/ 400 h 474"/>
                  <a:gd name="T92" fmla="*/ 505 w 593"/>
                  <a:gd name="T93" fmla="*/ 400 h 474"/>
                  <a:gd name="T94" fmla="*/ 483 w 593"/>
                  <a:gd name="T95" fmla="*/ 387 h 474"/>
                  <a:gd name="T96" fmla="*/ 457 w 593"/>
                  <a:gd name="T97" fmla="*/ 354 h 474"/>
                  <a:gd name="T98" fmla="*/ 421 w 593"/>
                  <a:gd name="T99" fmla="*/ 328 h 474"/>
                  <a:gd name="T100" fmla="*/ 380 w 593"/>
                  <a:gd name="T101" fmla="*/ 299 h 474"/>
                  <a:gd name="T102" fmla="*/ 342 w 593"/>
                  <a:gd name="T103" fmla="*/ 273 h 474"/>
                  <a:gd name="T104" fmla="*/ 283 w 593"/>
                  <a:gd name="T105" fmla="*/ 239 h 474"/>
                  <a:gd name="T106" fmla="*/ 247 w 593"/>
                  <a:gd name="T107" fmla="*/ 205 h 474"/>
                  <a:gd name="T108" fmla="*/ 208 w 593"/>
                  <a:gd name="T109" fmla="*/ 167 h 474"/>
                  <a:gd name="T110" fmla="*/ 160 w 593"/>
                  <a:gd name="T111" fmla="*/ 115 h 474"/>
                  <a:gd name="T112" fmla="*/ 124 w 593"/>
                  <a:gd name="T113" fmla="*/ 89 h 474"/>
                  <a:gd name="T114" fmla="*/ 99 w 593"/>
                  <a:gd name="T115" fmla="*/ 65 h 474"/>
                  <a:gd name="T116" fmla="*/ 84 w 593"/>
                  <a:gd name="T117" fmla="*/ 43 h 47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93"/>
                  <a:gd name="T178" fmla="*/ 0 h 474"/>
                  <a:gd name="T179" fmla="*/ 593 w 593"/>
                  <a:gd name="T180" fmla="*/ 474 h 47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93" h="474">
                    <a:moveTo>
                      <a:pt x="84" y="43"/>
                    </a:moveTo>
                    <a:lnTo>
                      <a:pt x="69" y="15"/>
                    </a:lnTo>
                    <a:lnTo>
                      <a:pt x="47" y="0"/>
                    </a:lnTo>
                    <a:lnTo>
                      <a:pt x="22" y="2"/>
                    </a:lnTo>
                    <a:lnTo>
                      <a:pt x="6" y="16"/>
                    </a:lnTo>
                    <a:lnTo>
                      <a:pt x="0" y="43"/>
                    </a:lnTo>
                    <a:lnTo>
                      <a:pt x="7" y="66"/>
                    </a:lnTo>
                    <a:lnTo>
                      <a:pt x="24" y="90"/>
                    </a:lnTo>
                    <a:lnTo>
                      <a:pt x="51" y="120"/>
                    </a:lnTo>
                    <a:lnTo>
                      <a:pt x="83" y="147"/>
                    </a:lnTo>
                    <a:lnTo>
                      <a:pt x="121" y="178"/>
                    </a:lnTo>
                    <a:lnTo>
                      <a:pt x="167" y="211"/>
                    </a:lnTo>
                    <a:lnTo>
                      <a:pt x="212" y="238"/>
                    </a:lnTo>
                    <a:lnTo>
                      <a:pt x="287" y="286"/>
                    </a:lnTo>
                    <a:lnTo>
                      <a:pt x="351" y="319"/>
                    </a:lnTo>
                    <a:lnTo>
                      <a:pt x="420" y="359"/>
                    </a:lnTo>
                    <a:lnTo>
                      <a:pt x="454" y="381"/>
                    </a:lnTo>
                    <a:lnTo>
                      <a:pt x="472" y="405"/>
                    </a:lnTo>
                    <a:lnTo>
                      <a:pt x="479" y="429"/>
                    </a:lnTo>
                    <a:lnTo>
                      <a:pt x="486" y="450"/>
                    </a:lnTo>
                    <a:lnTo>
                      <a:pt x="499" y="466"/>
                    </a:lnTo>
                    <a:lnTo>
                      <a:pt x="522" y="474"/>
                    </a:lnTo>
                    <a:lnTo>
                      <a:pt x="547" y="471"/>
                    </a:lnTo>
                    <a:lnTo>
                      <a:pt x="570" y="468"/>
                    </a:lnTo>
                    <a:lnTo>
                      <a:pt x="588" y="462"/>
                    </a:lnTo>
                    <a:lnTo>
                      <a:pt x="593" y="447"/>
                    </a:lnTo>
                    <a:lnTo>
                      <a:pt x="582" y="435"/>
                    </a:lnTo>
                    <a:lnTo>
                      <a:pt x="558" y="435"/>
                    </a:lnTo>
                    <a:lnTo>
                      <a:pt x="570" y="429"/>
                    </a:lnTo>
                    <a:lnTo>
                      <a:pt x="573" y="420"/>
                    </a:lnTo>
                    <a:lnTo>
                      <a:pt x="567" y="409"/>
                    </a:lnTo>
                    <a:lnTo>
                      <a:pt x="549" y="407"/>
                    </a:lnTo>
                    <a:lnTo>
                      <a:pt x="527" y="408"/>
                    </a:lnTo>
                    <a:lnTo>
                      <a:pt x="518" y="398"/>
                    </a:lnTo>
                    <a:lnTo>
                      <a:pt x="529" y="385"/>
                    </a:lnTo>
                    <a:lnTo>
                      <a:pt x="543" y="367"/>
                    </a:lnTo>
                    <a:lnTo>
                      <a:pt x="555" y="357"/>
                    </a:lnTo>
                    <a:lnTo>
                      <a:pt x="561" y="342"/>
                    </a:lnTo>
                    <a:lnTo>
                      <a:pt x="560" y="332"/>
                    </a:lnTo>
                    <a:lnTo>
                      <a:pt x="551" y="324"/>
                    </a:lnTo>
                    <a:lnTo>
                      <a:pt x="538" y="324"/>
                    </a:lnTo>
                    <a:lnTo>
                      <a:pt x="525" y="330"/>
                    </a:lnTo>
                    <a:lnTo>
                      <a:pt x="519" y="340"/>
                    </a:lnTo>
                    <a:lnTo>
                      <a:pt x="516" y="354"/>
                    </a:lnTo>
                    <a:lnTo>
                      <a:pt x="511" y="368"/>
                    </a:lnTo>
                    <a:lnTo>
                      <a:pt x="501" y="372"/>
                    </a:lnTo>
                    <a:lnTo>
                      <a:pt x="491" y="372"/>
                    </a:lnTo>
                    <a:lnTo>
                      <a:pt x="469" y="359"/>
                    </a:lnTo>
                    <a:lnTo>
                      <a:pt x="443" y="340"/>
                    </a:lnTo>
                    <a:lnTo>
                      <a:pt x="407" y="314"/>
                    </a:lnTo>
                    <a:lnTo>
                      <a:pt x="366" y="285"/>
                    </a:lnTo>
                    <a:lnTo>
                      <a:pt x="328" y="259"/>
                    </a:lnTo>
                    <a:lnTo>
                      <a:pt x="283" y="225"/>
                    </a:lnTo>
                    <a:lnTo>
                      <a:pt x="247" y="191"/>
                    </a:lnTo>
                    <a:lnTo>
                      <a:pt x="208" y="153"/>
                    </a:lnTo>
                    <a:lnTo>
                      <a:pt x="160" y="115"/>
                    </a:lnTo>
                    <a:lnTo>
                      <a:pt x="124" y="89"/>
                    </a:lnTo>
                    <a:lnTo>
                      <a:pt x="99" y="65"/>
                    </a:ln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9A85367C-A11C-9846-8818-7B146AE27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" y="2173"/>
                <a:ext cx="169" cy="572"/>
              </a:xfrm>
              <a:custGeom>
                <a:avLst/>
                <a:gdLst>
                  <a:gd name="T0" fmla="*/ 40 w 168"/>
                  <a:gd name="T1" fmla="*/ 71 h 572"/>
                  <a:gd name="T2" fmla="*/ 60 w 168"/>
                  <a:gd name="T3" fmla="*/ 32 h 572"/>
                  <a:gd name="T4" fmla="*/ 78 w 168"/>
                  <a:gd name="T5" fmla="*/ 9 h 572"/>
                  <a:gd name="T6" fmla="*/ 110 w 168"/>
                  <a:gd name="T7" fmla="*/ 0 h 572"/>
                  <a:gd name="T8" fmla="*/ 127 w 168"/>
                  <a:gd name="T9" fmla="*/ 0 h 572"/>
                  <a:gd name="T10" fmla="*/ 146 w 168"/>
                  <a:gd name="T11" fmla="*/ 9 h 572"/>
                  <a:gd name="T12" fmla="*/ 155 w 168"/>
                  <a:gd name="T13" fmla="*/ 19 h 572"/>
                  <a:gd name="T14" fmla="*/ 161 w 168"/>
                  <a:gd name="T15" fmla="*/ 39 h 572"/>
                  <a:gd name="T16" fmla="*/ 159 w 168"/>
                  <a:gd name="T17" fmla="*/ 59 h 572"/>
                  <a:gd name="T18" fmla="*/ 146 w 168"/>
                  <a:gd name="T19" fmla="*/ 78 h 572"/>
                  <a:gd name="T20" fmla="*/ 126 w 168"/>
                  <a:gd name="T21" fmla="*/ 96 h 572"/>
                  <a:gd name="T22" fmla="*/ 105 w 168"/>
                  <a:gd name="T23" fmla="*/ 113 h 572"/>
                  <a:gd name="T24" fmla="*/ 73 w 168"/>
                  <a:gd name="T25" fmla="*/ 136 h 572"/>
                  <a:gd name="T26" fmla="*/ 59 w 168"/>
                  <a:gd name="T27" fmla="*/ 158 h 572"/>
                  <a:gd name="T28" fmla="*/ 49 w 168"/>
                  <a:gd name="T29" fmla="*/ 185 h 572"/>
                  <a:gd name="T30" fmla="*/ 45 w 168"/>
                  <a:gd name="T31" fmla="*/ 202 h 572"/>
                  <a:gd name="T32" fmla="*/ 46 w 168"/>
                  <a:gd name="T33" fmla="*/ 213 h 572"/>
                  <a:gd name="T34" fmla="*/ 58 w 168"/>
                  <a:gd name="T35" fmla="*/ 226 h 572"/>
                  <a:gd name="T36" fmla="*/ 100 w 168"/>
                  <a:gd name="T37" fmla="*/ 257 h 572"/>
                  <a:gd name="T38" fmla="*/ 119 w 168"/>
                  <a:gd name="T39" fmla="*/ 290 h 572"/>
                  <a:gd name="T40" fmla="*/ 132 w 168"/>
                  <a:gd name="T41" fmla="*/ 320 h 572"/>
                  <a:gd name="T42" fmla="*/ 144 w 168"/>
                  <a:gd name="T43" fmla="*/ 360 h 572"/>
                  <a:gd name="T44" fmla="*/ 153 w 168"/>
                  <a:gd name="T45" fmla="*/ 407 h 572"/>
                  <a:gd name="T46" fmla="*/ 160 w 168"/>
                  <a:gd name="T47" fmla="*/ 431 h 572"/>
                  <a:gd name="T48" fmla="*/ 174 w 168"/>
                  <a:gd name="T49" fmla="*/ 447 h 572"/>
                  <a:gd name="T50" fmla="*/ 182 w 168"/>
                  <a:gd name="T51" fmla="*/ 473 h 572"/>
                  <a:gd name="T52" fmla="*/ 179 w 168"/>
                  <a:gd name="T53" fmla="*/ 490 h 572"/>
                  <a:gd name="T54" fmla="*/ 169 w 168"/>
                  <a:gd name="T55" fmla="*/ 501 h 572"/>
                  <a:gd name="T56" fmla="*/ 144 w 168"/>
                  <a:gd name="T57" fmla="*/ 508 h 572"/>
                  <a:gd name="T58" fmla="*/ 106 w 168"/>
                  <a:gd name="T59" fmla="*/ 522 h 572"/>
                  <a:gd name="T60" fmla="*/ 64 w 168"/>
                  <a:gd name="T61" fmla="*/ 536 h 572"/>
                  <a:gd name="T62" fmla="*/ 53 w 168"/>
                  <a:gd name="T63" fmla="*/ 546 h 572"/>
                  <a:gd name="T64" fmla="*/ 44 w 168"/>
                  <a:gd name="T65" fmla="*/ 564 h 572"/>
                  <a:gd name="T66" fmla="*/ 35 w 168"/>
                  <a:gd name="T67" fmla="*/ 571 h 572"/>
                  <a:gd name="T68" fmla="*/ 19 w 168"/>
                  <a:gd name="T69" fmla="*/ 572 h 572"/>
                  <a:gd name="T70" fmla="*/ 5 w 168"/>
                  <a:gd name="T71" fmla="*/ 562 h 572"/>
                  <a:gd name="T72" fmla="*/ 0 w 168"/>
                  <a:gd name="T73" fmla="*/ 540 h 572"/>
                  <a:gd name="T74" fmla="*/ 6 w 168"/>
                  <a:gd name="T75" fmla="*/ 526 h 572"/>
                  <a:gd name="T76" fmla="*/ 23 w 168"/>
                  <a:gd name="T77" fmla="*/ 510 h 572"/>
                  <a:gd name="T78" fmla="*/ 55 w 168"/>
                  <a:gd name="T79" fmla="*/ 497 h 572"/>
                  <a:gd name="T80" fmla="*/ 102 w 168"/>
                  <a:gd name="T81" fmla="*/ 486 h 572"/>
                  <a:gd name="T82" fmla="*/ 126 w 168"/>
                  <a:gd name="T83" fmla="*/ 474 h 572"/>
                  <a:gd name="T84" fmla="*/ 135 w 168"/>
                  <a:gd name="T85" fmla="*/ 460 h 572"/>
                  <a:gd name="T86" fmla="*/ 140 w 168"/>
                  <a:gd name="T87" fmla="*/ 445 h 572"/>
                  <a:gd name="T88" fmla="*/ 136 w 168"/>
                  <a:gd name="T89" fmla="*/ 425 h 572"/>
                  <a:gd name="T90" fmla="*/ 120 w 168"/>
                  <a:gd name="T91" fmla="*/ 388 h 572"/>
                  <a:gd name="T92" fmla="*/ 104 w 168"/>
                  <a:gd name="T93" fmla="*/ 348 h 572"/>
                  <a:gd name="T94" fmla="*/ 72 w 168"/>
                  <a:gd name="T95" fmla="*/ 308 h 572"/>
                  <a:gd name="T96" fmla="*/ 47 w 168"/>
                  <a:gd name="T97" fmla="*/ 275 h 572"/>
                  <a:gd name="T98" fmla="*/ 26 w 168"/>
                  <a:gd name="T99" fmla="*/ 248 h 572"/>
                  <a:gd name="T100" fmla="*/ 13 w 168"/>
                  <a:gd name="T101" fmla="*/ 225 h 572"/>
                  <a:gd name="T102" fmla="*/ 6 w 168"/>
                  <a:gd name="T103" fmla="*/ 202 h 572"/>
                  <a:gd name="T104" fmla="*/ 6 w 168"/>
                  <a:gd name="T105" fmla="*/ 172 h 572"/>
                  <a:gd name="T106" fmla="*/ 14 w 168"/>
                  <a:gd name="T107" fmla="*/ 139 h 572"/>
                  <a:gd name="T108" fmla="*/ 27 w 168"/>
                  <a:gd name="T109" fmla="*/ 108 h 572"/>
                  <a:gd name="T110" fmla="*/ 36 w 168"/>
                  <a:gd name="T111" fmla="*/ 82 h 572"/>
                  <a:gd name="T112" fmla="*/ 40 w 168"/>
                  <a:gd name="T113" fmla="*/ 71 h 57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8"/>
                  <a:gd name="T172" fmla="*/ 0 h 572"/>
                  <a:gd name="T173" fmla="*/ 168 w 168"/>
                  <a:gd name="T174" fmla="*/ 572 h 57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8" h="572">
                    <a:moveTo>
                      <a:pt x="40" y="71"/>
                    </a:moveTo>
                    <a:lnTo>
                      <a:pt x="60" y="32"/>
                    </a:lnTo>
                    <a:lnTo>
                      <a:pt x="78" y="9"/>
                    </a:lnTo>
                    <a:lnTo>
                      <a:pt x="96" y="0"/>
                    </a:lnTo>
                    <a:lnTo>
                      <a:pt x="113" y="0"/>
                    </a:lnTo>
                    <a:lnTo>
                      <a:pt x="132" y="9"/>
                    </a:lnTo>
                    <a:lnTo>
                      <a:pt x="141" y="19"/>
                    </a:lnTo>
                    <a:lnTo>
                      <a:pt x="147" y="39"/>
                    </a:lnTo>
                    <a:lnTo>
                      <a:pt x="145" y="59"/>
                    </a:lnTo>
                    <a:lnTo>
                      <a:pt x="132" y="78"/>
                    </a:lnTo>
                    <a:lnTo>
                      <a:pt x="112" y="96"/>
                    </a:lnTo>
                    <a:lnTo>
                      <a:pt x="91" y="113"/>
                    </a:lnTo>
                    <a:lnTo>
                      <a:pt x="73" y="136"/>
                    </a:lnTo>
                    <a:lnTo>
                      <a:pt x="59" y="158"/>
                    </a:lnTo>
                    <a:lnTo>
                      <a:pt x="49" y="185"/>
                    </a:lnTo>
                    <a:lnTo>
                      <a:pt x="45" y="202"/>
                    </a:lnTo>
                    <a:lnTo>
                      <a:pt x="46" y="213"/>
                    </a:lnTo>
                    <a:lnTo>
                      <a:pt x="58" y="226"/>
                    </a:lnTo>
                    <a:lnTo>
                      <a:pt x="86" y="257"/>
                    </a:lnTo>
                    <a:lnTo>
                      <a:pt x="105" y="290"/>
                    </a:lnTo>
                    <a:lnTo>
                      <a:pt x="118" y="320"/>
                    </a:lnTo>
                    <a:lnTo>
                      <a:pt x="130" y="360"/>
                    </a:lnTo>
                    <a:lnTo>
                      <a:pt x="139" y="407"/>
                    </a:lnTo>
                    <a:lnTo>
                      <a:pt x="146" y="431"/>
                    </a:lnTo>
                    <a:lnTo>
                      <a:pt x="160" y="447"/>
                    </a:lnTo>
                    <a:lnTo>
                      <a:pt x="168" y="473"/>
                    </a:lnTo>
                    <a:lnTo>
                      <a:pt x="165" y="490"/>
                    </a:lnTo>
                    <a:lnTo>
                      <a:pt x="155" y="501"/>
                    </a:lnTo>
                    <a:lnTo>
                      <a:pt x="130" y="508"/>
                    </a:lnTo>
                    <a:lnTo>
                      <a:pt x="92" y="522"/>
                    </a:lnTo>
                    <a:lnTo>
                      <a:pt x="64" y="536"/>
                    </a:lnTo>
                    <a:lnTo>
                      <a:pt x="53" y="546"/>
                    </a:lnTo>
                    <a:lnTo>
                      <a:pt x="44" y="564"/>
                    </a:lnTo>
                    <a:lnTo>
                      <a:pt x="35" y="571"/>
                    </a:lnTo>
                    <a:lnTo>
                      <a:pt x="19" y="572"/>
                    </a:lnTo>
                    <a:lnTo>
                      <a:pt x="5" y="562"/>
                    </a:lnTo>
                    <a:lnTo>
                      <a:pt x="0" y="540"/>
                    </a:lnTo>
                    <a:lnTo>
                      <a:pt x="6" y="526"/>
                    </a:lnTo>
                    <a:lnTo>
                      <a:pt x="23" y="510"/>
                    </a:lnTo>
                    <a:lnTo>
                      <a:pt x="55" y="497"/>
                    </a:lnTo>
                    <a:lnTo>
                      <a:pt x="88" y="486"/>
                    </a:lnTo>
                    <a:lnTo>
                      <a:pt x="112" y="474"/>
                    </a:lnTo>
                    <a:lnTo>
                      <a:pt x="121" y="460"/>
                    </a:lnTo>
                    <a:lnTo>
                      <a:pt x="126" y="445"/>
                    </a:lnTo>
                    <a:lnTo>
                      <a:pt x="122" y="425"/>
                    </a:lnTo>
                    <a:lnTo>
                      <a:pt x="106" y="388"/>
                    </a:lnTo>
                    <a:lnTo>
                      <a:pt x="90" y="348"/>
                    </a:lnTo>
                    <a:lnTo>
                      <a:pt x="72" y="308"/>
                    </a:lnTo>
                    <a:lnTo>
                      <a:pt x="47" y="275"/>
                    </a:lnTo>
                    <a:lnTo>
                      <a:pt x="26" y="248"/>
                    </a:lnTo>
                    <a:lnTo>
                      <a:pt x="13" y="225"/>
                    </a:lnTo>
                    <a:lnTo>
                      <a:pt x="6" y="202"/>
                    </a:lnTo>
                    <a:lnTo>
                      <a:pt x="6" y="172"/>
                    </a:lnTo>
                    <a:lnTo>
                      <a:pt x="14" y="139"/>
                    </a:lnTo>
                    <a:lnTo>
                      <a:pt x="27" y="108"/>
                    </a:lnTo>
                    <a:lnTo>
                      <a:pt x="36" y="82"/>
                    </a:lnTo>
                    <a:lnTo>
                      <a:pt x="4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EB0E785C-2206-0D42-98EA-3F0D0D58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179"/>
                <a:ext cx="280" cy="500"/>
              </a:xfrm>
              <a:custGeom>
                <a:avLst/>
                <a:gdLst>
                  <a:gd name="T0" fmla="*/ 139 w 280"/>
                  <a:gd name="T1" fmla="*/ 98 h 498"/>
                  <a:gd name="T2" fmla="*/ 89 w 280"/>
                  <a:gd name="T3" fmla="*/ 35 h 498"/>
                  <a:gd name="T4" fmla="*/ 54 w 280"/>
                  <a:gd name="T5" fmla="*/ 3 h 498"/>
                  <a:gd name="T6" fmla="*/ 35 w 280"/>
                  <a:gd name="T7" fmla="*/ 0 h 498"/>
                  <a:gd name="T8" fmla="*/ 15 w 280"/>
                  <a:gd name="T9" fmla="*/ 9 h 498"/>
                  <a:gd name="T10" fmla="*/ 3 w 280"/>
                  <a:gd name="T11" fmla="*/ 30 h 498"/>
                  <a:gd name="T12" fmla="*/ 0 w 280"/>
                  <a:gd name="T13" fmla="*/ 49 h 498"/>
                  <a:gd name="T14" fmla="*/ 9 w 280"/>
                  <a:gd name="T15" fmla="*/ 71 h 498"/>
                  <a:gd name="T16" fmla="*/ 23 w 280"/>
                  <a:gd name="T17" fmla="*/ 82 h 498"/>
                  <a:gd name="T18" fmla="*/ 54 w 280"/>
                  <a:gd name="T19" fmla="*/ 100 h 498"/>
                  <a:gd name="T20" fmla="*/ 89 w 280"/>
                  <a:gd name="T21" fmla="*/ 142 h 498"/>
                  <a:gd name="T22" fmla="*/ 110 w 280"/>
                  <a:gd name="T23" fmla="*/ 163 h 498"/>
                  <a:gd name="T24" fmla="*/ 122 w 280"/>
                  <a:gd name="T25" fmla="*/ 180 h 498"/>
                  <a:gd name="T26" fmla="*/ 128 w 280"/>
                  <a:gd name="T27" fmla="*/ 200 h 498"/>
                  <a:gd name="T28" fmla="*/ 126 w 280"/>
                  <a:gd name="T29" fmla="*/ 210 h 498"/>
                  <a:gd name="T30" fmla="*/ 118 w 280"/>
                  <a:gd name="T31" fmla="*/ 218 h 498"/>
                  <a:gd name="T32" fmla="*/ 101 w 280"/>
                  <a:gd name="T33" fmla="*/ 249 h 498"/>
                  <a:gd name="T34" fmla="*/ 94 w 280"/>
                  <a:gd name="T35" fmla="*/ 277 h 498"/>
                  <a:gd name="T36" fmla="*/ 91 w 280"/>
                  <a:gd name="T37" fmla="*/ 310 h 498"/>
                  <a:gd name="T38" fmla="*/ 89 w 280"/>
                  <a:gd name="T39" fmla="*/ 344 h 498"/>
                  <a:gd name="T40" fmla="*/ 94 w 280"/>
                  <a:gd name="T41" fmla="*/ 390 h 498"/>
                  <a:gd name="T42" fmla="*/ 100 w 280"/>
                  <a:gd name="T43" fmla="*/ 434 h 498"/>
                  <a:gd name="T44" fmla="*/ 100 w 280"/>
                  <a:gd name="T45" fmla="*/ 457 h 498"/>
                  <a:gd name="T46" fmla="*/ 101 w 280"/>
                  <a:gd name="T47" fmla="*/ 479 h 498"/>
                  <a:gd name="T48" fmla="*/ 108 w 280"/>
                  <a:gd name="T49" fmla="*/ 491 h 498"/>
                  <a:gd name="T50" fmla="*/ 114 w 280"/>
                  <a:gd name="T51" fmla="*/ 495 h 498"/>
                  <a:gd name="T52" fmla="*/ 127 w 280"/>
                  <a:gd name="T53" fmla="*/ 498 h 498"/>
                  <a:gd name="T54" fmla="*/ 145 w 280"/>
                  <a:gd name="T55" fmla="*/ 493 h 498"/>
                  <a:gd name="T56" fmla="*/ 167 w 280"/>
                  <a:gd name="T57" fmla="*/ 490 h 498"/>
                  <a:gd name="T58" fmla="*/ 197 w 280"/>
                  <a:gd name="T59" fmla="*/ 495 h 498"/>
                  <a:gd name="T60" fmla="*/ 227 w 280"/>
                  <a:gd name="T61" fmla="*/ 507 h 498"/>
                  <a:gd name="T62" fmla="*/ 252 w 280"/>
                  <a:gd name="T63" fmla="*/ 525 h 498"/>
                  <a:gd name="T64" fmla="*/ 263 w 280"/>
                  <a:gd name="T65" fmla="*/ 526 h 498"/>
                  <a:gd name="T66" fmla="*/ 272 w 280"/>
                  <a:gd name="T67" fmla="*/ 521 h 498"/>
                  <a:gd name="T68" fmla="*/ 280 w 280"/>
                  <a:gd name="T69" fmla="*/ 508 h 498"/>
                  <a:gd name="T70" fmla="*/ 280 w 280"/>
                  <a:gd name="T71" fmla="*/ 481 h 498"/>
                  <a:gd name="T72" fmla="*/ 268 w 280"/>
                  <a:gd name="T73" fmla="*/ 472 h 498"/>
                  <a:gd name="T74" fmla="*/ 252 w 280"/>
                  <a:gd name="T75" fmla="*/ 468 h 498"/>
                  <a:gd name="T76" fmla="*/ 214 w 280"/>
                  <a:gd name="T77" fmla="*/ 464 h 498"/>
                  <a:gd name="T78" fmla="*/ 179 w 280"/>
                  <a:gd name="T79" fmla="*/ 455 h 498"/>
                  <a:gd name="T80" fmla="*/ 145 w 280"/>
                  <a:gd name="T81" fmla="*/ 444 h 498"/>
                  <a:gd name="T82" fmla="*/ 130 w 280"/>
                  <a:gd name="T83" fmla="*/ 428 h 498"/>
                  <a:gd name="T84" fmla="*/ 127 w 280"/>
                  <a:gd name="T85" fmla="*/ 404 h 498"/>
                  <a:gd name="T86" fmla="*/ 126 w 280"/>
                  <a:gd name="T87" fmla="*/ 350 h 498"/>
                  <a:gd name="T88" fmla="*/ 135 w 280"/>
                  <a:gd name="T89" fmla="*/ 304 h 498"/>
                  <a:gd name="T90" fmla="*/ 146 w 280"/>
                  <a:gd name="T91" fmla="*/ 269 h 498"/>
                  <a:gd name="T92" fmla="*/ 164 w 280"/>
                  <a:gd name="T93" fmla="*/ 235 h 498"/>
                  <a:gd name="T94" fmla="*/ 177 w 280"/>
                  <a:gd name="T95" fmla="*/ 212 h 498"/>
                  <a:gd name="T96" fmla="*/ 180 w 280"/>
                  <a:gd name="T97" fmla="*/ 196 h 498"/>
                  <a:gd name="T98" fmla="*/ 180 w 280"/>
                  <a:gd name="T99" fmla="*/ 178 h 498"/>
                  <a:gd name="T100" fmla="*/ 175 w 280"/>
                  <a:gd name="T101" fmla="*/ 162 h 498"/>
                  <a:gd name="T102" fmla="*/ 161 w 280"/>
                  <a:gd name="T103" fmla="*/ 122 h 498"/>
                  <a:gd name="T104" fmla="*/ 149 w 280"/>
                  <a:gd name="T105" fmla="*/ 107 h 498"/>
                  <a:gd name="T106" fmla="*/ 139 w 280"/>
                  <a:gd name="T107" fmla="*/ 98 h 4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80"/>
                  <a:gd name="T163" fmla="*/ 0 h 498"/>
                  <a:gd name="T164" fmla="*/ 280 w 280"/>
                  <a:gd name="T165" fmla="*/ 498 h 4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80" h="498">
                    <a:moveTo>
                      <a:pt x="139" y="98"/>
                    </a:moveTo>
                    <a:lnTo>
                      <a:pt x="89" y="35"/>
                    </a:lnTo>
                    <a:lnTo>
                      <a:pt x="54" y="3"/>
                    </a:lnTo>
                    <a:lnTo>
                      <a:pt x="35" y="0"/>
                    </a:lnTo>
                    <a:lnTo>
                      <a:pt x="15" y="9"/>
                    </a:lnTo>
                    <a:lnTo>
                      <a:pt x="3" y="30"/>
                    </a:lnTo>
                    <a:lnTo>
                      <a:pt x="0" y="49"/>
                    </a:lnTo>
                    <a:lnTo>
                      <a:pt x="9" y="71"/>
                    </a:lnTo>
                    <a:lnTo>
                      <a:pt x="23" y="82"/>
                    </a:lnTo>
                    <a:lnTo>
                      <a:pt x="54" y="100"/>
                    </a:lnTo>
                    <a:lnTo>
                      <a:pt x="89" y="128"/>
                    </a:lnTo>
                    <a:lnTo>
                      <a:pt x="110" y="149"/>
                    </a:lnTo>
                    <a:lnTo>
                      <a:pt x="122" y="166"/>
                    </a:lnTo>
                    <a:lnTo>
                      <a:pt x="128" y="186"/>
                    </a:lnTo>
                    <a:lnTo>
                      <a:pt x="126" y="196"/>
                    </a:lnTo>
                    <a:lnTo>
                      <a:pt x="118" y="204"/>
                    </a:lnTo>
                    <a:lnTo>
                      <a:pt x="101" y="235"/>
                    </a:lnTo>
                    <a:lnTo>
                      <a:pt x="94" y="263"/>
                    </a:lnTo>
                    <a:lnTo>
                      <a:pt x="91" y="296"/>
                    </a:lnTo>
                    <a:lnTo>
                      <a:pt x="89" y="330"/>
                    </a:lnTo>
                    <a:lnTo>
                      <a:pt x="94" y="368"/>
                    </a:lnTo>
                    <a:lnTo>
                      <a:pt x="100" y="406"/>
                    </a:lnTo>
                    <a:lnTo>
                      <a:pt x="100" y="429"/>
                    </a:lnTo>
                    <a:lnTo>
                      <a:pt x="101" y="451"/>
                    </a:lnTo>
                    <a:lnTo>
                      <a:pt x="108" y="463"/>
                    </a:lnTo>
                    <a:lnTo>
                      <a:pt x="114" y="467"/>
                    </a:lnTo>
                    <a:lnTo>
                      <a:pt x="127" y="470"/>
                    </a:lnTo>
                    <a:lnTo>
                      <a:pt x="145" y="465"/>
                    </a:lnTo>
                    <a:lnTo>
                      <a:pt x="167" y="462"/>
                    </a:lnTo>
                    <a:lnTo>
                      <a:pt x="197" y="467"/>
                    </a:lnTo>
                    <a:lnTo>
                      <a:pt x="227" y="479"/>
                    </a:lnTo>
                    <a:lnTo>
                      <a:pt x="252" y="497"/>
                    </a:lnTo>
                    <a:lnTo>
                      <a:pt x="263" y="498"/>
                    </a:lnTo>
                    <a:lnTo>
                      <a:pt x="272" y="493"/>
                    </a:lnTo>
                    <a:lnTo>
                      <a:pt x="280" y="480"/>
                    </a:lnTo>
                    <a:lnTo>
                      <a:pt x="280" y="453"/>
                    </a:lnTo>
                    <a:lnTo>
                      <a:pt x="268" y="444"/>
                    </a:lnTo>
                    <a:lnTo>
                      <a:pt x="252" y="440"/>
                    </a:lnTo>
                    <a:lnTo>
                      <a:pt x="214" y="436"/>
                    </a:lnTo>
                    <a:lnTo>
                      <a:pt x="179" y="427"/>
                    </a:lnTo>
                    <a:lnTo>
                      <a:pt x="145" y="416"/>
                    </a:lnTo>
                    <a:lnTo>
                      <a:pt x="130" y="400"/>
                    </a:lnTo>
                    <a:lnTo>
                      <a:pt x="127" y="376"/>
                    </a:lnTo>
                    <a:lnTo>
                      <a:pt x="126" y="336"/>
                    </a:lnTo>
                    <a:lnTo>
                      <a:pt x="135" y="290"/>
                    </a:lnTo>
                    <a:lnTo>
                      <a:pt x="146" y="255"/>
                    </a:lnTo>
                    <a:lnTo>
                      <a:pt x="164" y="221"/>
                    </a:lnTo>
                    <a:lnTo>
                      <a:pt x="177" y="198"/>
                    </a:lnTo>
                    <a:lnTo>
                      <a:pt x="180" y="182"/>
                    </a:lnTo>
                    <a:lnTo>
                      <a:pt x="180" y="164"/>
                    </a:lnTo>
                    <a:lnTo>
                      <a:pt x="175" y="148"/>
                    </a:lnTo>
                    <a:lnTo>
                      <a:pt x="161" y="122"/>
                    </a:lnTo>
                    <a:lnTo>
                      <a:pt x="149" y="107"/>
                    </a:lnTo>
                    <a:lnTo>
                      <a:pt x="139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15865-FFE6-5846-BB4D-FCAA2FB3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713" y="2202726"/>
              <a:ext cx="157337" cy="5685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112" grpId="0"/>
      <p:bldP spid="47113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Quantifying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570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Variable-length Encodings</a:t>
            </a:r>
          </a:p>
        </p:txBody>
      </p:sp>
    </p:spTree>
    <p:extLst>
      <p:ext uri="{BB962C8B-B14F-4D97-AF65-F5344CB8AC3E}">
        <p14:creationId xmlns:p14="http://schemas.microsoft.com/office/powerpoint/2010/main" val="388502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Variable-length Encodings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721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</a:t>
            </a:r>
            <a:r>
              <a:rPr lang="en-US" altLang="en-US"/>
              <a:t>’</a:t>
            </a:r>
            <a:r>
              <a:rPr lang="en-US" altLang="x-none"/>
              <a:t>d like our encodings to use bits efficiently: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90600" y="20574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GOAL: When encoding data we</a:t>
            </a:r>
            <a:r>
              <a:rPr lang="en-US" altLang="en-US"/>
              <a:t>’</a:t>
            </a:r>
            <a:r>
              <a:rPr lang="en-US" altLang="x-none"/>
              <a:t>d like to match the length of the encoding to the information content of the data.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340600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On a practical level this means: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Higher probability → __________ encodings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Lower probability → __________ encodings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Such encodings are termed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variable-length encodings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4648200" y="40386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shorter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158" grpId="0"/>
      <p:bldP spid="49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457200" y="1143000"/>
          <a:ext cx="3276600" cy="2282826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“A”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“B”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“C”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“D”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38600" y="1247775"/>
            <a:ext cx="1484313" cy="1747838"/>
            <a:chOff x="4038600" y="1247775"/>
            <a:chExt cx="1484313" cy="1747838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H="1">
              <a:off x="43434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>
              <a:off x="46482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 flipH="1">
              <a:off x="46482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>
              <a:off x="49530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H="1">
              <a:off x="43354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46402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60" name="Text Box 36"/>
            <p:cNvSpPr txBox="1">
              <a:spLocks noChangeArrowheads="1"/>
            </p:cNvSpPr>
            <p:nvPr/>
          </p:nvSpPr>
          <p:spPr bwMode="auto">
            <a:xfrm>
              <a:off x="4038600" y="165258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4116388" y="253365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4868863" y="2527300"/>
              <a:ext cx="4302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5116513" y="22225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479425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419100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7" name="Text Box 43"/>
            <p:cNvSpPr txBox="1">
              <a:spLocks noChangeArrowheads="1"/>
            </p:cNvSpPr>
            <p:nvPr/>
          </p:nvSpPr>
          <p:spPr bwMode="auto">
            <a:xfrm>
              <a:off x="509905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8" name="Text Box 44"/>
            <p:cNvSpPr txBox="1">
              <a:spLocks noChangeArrowheads="1"/>
            </p:cNvSpPr>
            <p:nvPr/>
          </p:nvSpPr>
          <p:spPr bwMode="auto">
            <a:xfrm>
              <a:off x="449580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478631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70" name="Text Box 46"/>
            <p:cNvSpPr txBox="1">
              <a:spLocks noChangeArrowheads="1"/>
            </p:cNvSpPr>
            <p:nvPr/>
          </p:nvSpPr>
          <p:spPr bwMode="auto">
            <a:xfrm>
              <a:off x="418306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</p:grp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267200" y="3198813"/>
            <a:ext cx="2474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+mj-lt"/>
              </a:rPr>
              <a:t>010011011101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457200" y="4038600"/>
            <a:ext cx="82296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of this encoding: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for 1000 symbols: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fixed-length, 2 bits/symbol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variable-length code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Lower bound (entropy) =	________ bits</a:t>
            </a:r>
          </a:p>
        </p:txBody>
      </p:sp>
      <p:sp>
        <p:nvSpPr>
          <p:cNvPr id="48159" name="TextBox 3"/>
          <p:cNvSpPr txBox="1">
            <a:spLocks noChangeArrowheads="1"/>
          </p:cNvSpPr>
          <p:nvPr/>
        </p:nvSpPr>
        <p:spPr bwMode="auto">
          <a:xfrm>
            <a:off x="381000" y="3413125"/>
            <a:ext cx="345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i="1"/>
              <a:t>Entropy: H(X) = 1.626 bits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8800" y="1219200"/>
            <a:ext cx="3232150" cy="1766888"/>
            <a:chOff x="5638800" y="1219200"/>
            <a:chExt cx="3232383" cy="1767106"/>
          </a:xfrm>
        </p:grpSpPr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746955" y="1219200"/>
              <a:ext cx="2082950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High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Less information</a:t>
              </a:r>
            </a:p>
          </p:txBody>
        </p:sp>
        <p:sp>
          <p:nvSpPr>
            <p:cNvPr id="33" name="TextBox 51"/>
            <p:cNvSpPr txBox="1">
              <a:spLocks noChangeArrowheads="1"/>
            </p:cNvSpPr>
            <p:nvPr/>
          </p:nvSpPr>
          <p:spPr bwMode="auto">
            <a:xfrm>
              <a:off x="6724728" y="2340113"/>
              <a:ext cx="2146455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Low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More information</a:t>
              </a:r>
            </a:p>
          </p:txBody>
        </p:sp>
        <p:cxnSp>
          <p:nvCxnSpPr>
            <p:cNvPr id="48175" name="Straight Arrow Connector 5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H="1" flipV="1">
              <a:off x="7788171" y="1865531"/>
              <a:ext cx="9641" cy="47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35"/>
            <p:cNvSpPr txBox="1"/>
            <p:nvPr/>
          </p:nvSpPr>
          <p:spPr bwMode="auto">
            <a:xfrm>
              <a:off x="5638800" y="1300173"/>
              <a:ext cx="1052589" cy="1519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B→0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A→11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C→100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D→101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02125" y="3581400"/>
            <a:ext cx="2251075" cy="400050"/>
            <a:chOff x="4302125" y="3581400"/>
            <a:chExt cx="2251075" cy="400050"/>
          </a:xfrm>
        </p:grpSpPr>
        <p:sp>
          <p:nvSpPr>
            <p:cNvPr id="48166" name="TextBox 1"/>
            <p:cNvSpPr txBox="1">
              <a:spLocks noChangeArrowheads="1"/>
            </p:cNvSpPr>
            <p:nvPr/>
          </p:nvSpPr>
          <p:spPr bwMode="auto">
            <a:xfrm>
              <a:off x="4302125" y="3581400"/>
              <a:ext cx="222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FF0000"/>
                  </a:solidFill>
                  <a:latin typeface="Comic Sans MS" charset="0"/>
                </a:rPr>
                <a:t>B  C   A B A  D</a:t>
              </a:r>
            </a:p>
          </p:txBody>
        </p:sp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>
              <a:off x="43434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4648200" y="3617913"/>
              <a:ext cx="381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5181600" y="3617913"/>
              <a:ext cx="234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5486400" y="3617913"/>
              <a:ext cx="152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57912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096000" y="3617913"/>
              <a:ext cx="457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16" name="TextBox 42"/>
          <p:cNvSpPr txBox="1">
            <a:spLocks noChangeArrowheads="1"/>
          </p:cNvSpPr>
          <p:nvPr/>
        </p:nvSpPr>
        <p:spPr bwMode="auto">
          <a:xfrm>
            <a:off x="6324600" y="5334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2000</a:t>
            </a:r>
          </a:p>
        </p:txBody>
      </p:sp>
      <p:sp>
        <p:nvSpPr>
          <p:cNvPr id="50217" name="TextBox 43"/>
          <p:cNvSpPr txBox="1">
            <a:spLocks noChangeArrowheads="1"/>
          </p:cNvSpPr>
          <p:nvPr/>
        </p:nvSpPr>
        <p:spPr bwMode="auto">
          <a:xfrm>
            <a:off x="6324600" y="57912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1667</a:t>
            </a:r>
          </a:p>
        </p:txBody>
      </p:sp>
      <p:sp>
        <p:nvSpPr>
          <p:cNvPr id="50218" name="TextBox 44"/>
          <p:cNvSpPr txBox="1">
            <a:spLocks noChangeArrowheads="1"/>
          </p:cNvSpPr>
          <p:nvPr/>
        </p:nvSpPr>
        <p:spPr bwMode="auto">
          <a:xfrm>
            <a:off x="1066800" y="4572000"/>
            <a:ext cx="724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(2)(1/3) + (1)(1/2) + (3)(1/12)(2) = 1.667 bits</a:t>
            </a:r>
          </a:p>
        </p:txBody>
      </p:sp>
      <p:sp>
        <p:nvSpPr>
          <p:cNvPr id="50219" name="TextBox 45"/>
          <p:cNvSpPr txBox="1">
            <a:spLocks noChangeArrowheads="1"/>
          </p:cNvSpPr>
          <p:nvPr/>
        </p:nvSpPr>
        <p:spPr bwMode="auto">
          <a:xfrm>
            <a:off x="6324600" y="62436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3" grpId="0"/>
      <p:bldP spid="205881" grpId="0" build="p"/>
      <p:bldP spid="50216" grpId="0"/>
      <p:bldP spid="50217" grpId="0"/>
      <p:bldP spid="50218" grpId="0"/>
      <p:bldP spid="50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Huffman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a set of symbols and their probabilities, constructs an optimal variable-length encoding.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2209800"/>
            <a:ext cx="46482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Build subtree using 2 symbols with lowest p</a:t>
            </a:r>
            <a:r>
              <a:rPr lang="en-US" altLang="x-none" baseline="-25000"/>
              <a:t>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At each step choose two symbols/subtrees with lowest p</a:t>
            </a:r>
            <a:r>
              <a:rPr lang="en-US" altLang="x-none" baseline="-25000"/>
              <a:t>i</a:t>
            </a:r>
            <a:r>
              <a:rPr lang="en-US" altLang="x-none"/>
              <a:t>, combine to form new subtree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Result: optimal tree built from the bottom-up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281238"/>
            <a:ext cx="1587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2819400"/>
            <a:ext cx="386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A=1/3, B=1/2, C=1/12, D=1/12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83300" y="5178425"/>
            <a:ext cx="1303338" cy="696913"/>
            <a:chOff x="7236620" y="5723192"/>
            <a:chExt cx="1302915" cy="696789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342948" y="5735890"/>
              <a:ext cx="412616" cy="46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7971394" y="5723192"/>
              <a:ext cx="430072" cy="46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7236620" y="6112061"/>
              <a:ext cx="647490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7892045" y="6100950"/>
              <a:ext cx="647490" cy="3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18238" y="4648200"/>
            <a:ext cx="955675" cy="600075"/>
            <a:chOff x="7371240" y="5192762"/>
            <a:chExt cx="955470" cy="600300"/>
          </a:xfrm>
        </p:grpSpPr>
        <p:grpSp>
          <p:nvGrpSpPr>
            <p:cNvPr id="50203" name="Group 8"/>
            <p:cNvGrpSpPr>
              <a:grpSpLocks/>
            </p:cNvGrpSpPr>
            <p:nvPr/>
          </p:nvGrpSpPr>
          <p:grpSpPr bwMode="auto">
            <a:xfrm>
              <a:off x="7371240" y="5339037"/>
              <a:ext cx="940301" cy="454025"/>
              <a:chOff x="7371240" y="5339037"/>
              <a:chExt cx="940301" cy="454025"/>
            </a:xfrm>
          </p:grpSpPr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H="1">
                <a:off x="7523607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7828342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797436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1</a:t>
                </a: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737124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0</a:t>
                </a:r>
              </a:p>
            </p:txBody>
          </p:sp>
        </p:grpSp>
        <p:sp>
          <p:nvSpPr>
            <p:cNvPr id="15" name="TextBox 63"/>
            <p:cNvSpPr txBox="1">
              <a:spLocks noChangeArrowheads="1"/>
            </p:cNvSpPr>
            <p:nvPr/>
          </p:nvSpPr>
          <p:spPr bwMode="auto">
            <a:xfrm>
              <a:off x="7796599" y="5192762"/>
              <a:ext cx="530111" cy="30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65913" y="4057650"/>
            <a:ext cx="1298575" cy="1233488"/>
            <a:chOff x="6795601" y="4601820"/>
            <a:chExt cx="1299792" cy="123346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6816257" y="4797080"/>
              <a:ext cx="436972" cy="584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7253229" y="4797080"/>
              <a:ext cx="305086" cy="407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416895" y="5195535"/>
              <a:ext cx="406781" cy="46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7399416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6795601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7566260" y="5527317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1/3</a:t>
              </a:r>
            </a:p>
          </p:txBody>
        </p: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7270708" y="4601820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791200" y="3657600"/>
            <a:ext cx="1400175" cy="911225"/>
            <a:chOff x="5920872" y="4202815"/>
            <a:chExt cx="1400562" cy="91052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533816" y="4248818"/>
              <a:ext cx="304884" cy="407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838701" y="4248818"/>
              <a:ext cx="416040" cy="539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228932" y="4607317"/>
              <a:ext cx="41286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984791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6381374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5920872" y="4805601"/>
              <a:ext cx="52878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53225" y="3011488"/>
            <a:ext cx="1933575" cy="1587"/>
            <a:chOff x="6753077" y="3010947"/>
            <a:chExt cx="1933723" cy="1969"/>
          </a:xfrm>
        </p:grpSpPr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 flipH="1">
              <a:off x="7772330" y="3012916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6753077" y="3010947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H="1">
            <a:off x="5008563" y="3003550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We Do Better?</a:t>
            </a: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 constructed an optimal encoding… does that mean we can</a:t>
            </a:r>
            <a:r>
              <a:rPr lang="en-US" altLang="en-US"/>
              <a:t>’</a:t>
            </a:r>
            <a:r>
              <a:rPr lang="en-US" altLang="x-none"/>
              <a:t>t do better?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457200" y="2252663"/>
            <a:ext cx="8007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To get a more efficient encoding (closer to information content) we need to encode </a:t>
            </a:r>
            <a:r>
              <a:rPr lang="en-US" altLang="x-none">
                <a:solidFill>
                  <a:srgbClr val="FF0000"/>
                </a:solidFill>
              </a:rPr>
              <a:t>sequences of choices</a:t>
            </a:r>
            <a:r>
              <a:rPr lang="en-US" altLang="x-none"/>
              <a:t>, not just each choice individually.  This is the approach taken by most file compression algorithms…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67200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AA=1/9,	AB=1/6,	AC=1/36,	AD=1/36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BA=1/6,	BB=1/4,	BC=1/24,	BD=1/24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CA=1/36,	CB=1/24,	CC=1/144,	CD=1/144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DA=1/36,	DB=1/24,	DC=1/144,	DD=1/144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715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Using Huffman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US" altLang="x-none">
                <a:solidFill>
                  <a:srgbClr val="000000"/>
                </a:solidFill>
              </a:rPr>
              <a:t>s Algorithm on pairs: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           Average bits/symbol = 1.646 bits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63F78-2724-334E-90E9-E0432DBA4E5C}"/>
              </a:ext>
            </a:extLst>
          </p:cNvPr>
          <p:cNvGrpSpPr/>
          <p:nvPr/>
        </p:nvGrpSpPr>
        <p:grpSpPr>
          <a:xfrm>
            <a:off x="6880225" y="3962400"/>
            <a:ext cx="1867819" cy="2417623"/>
            <a:chOff x="6880225" y="3962400"/>
            <a:chExt cx="1867819" cy="2417623"/>
          </a:xfrm>
        </p:grpSpPr>
        <p:sp>
          <p:nvSpPr>
            <p:cNvPr id="52232" name="TextBox 27"/>
            <p:cNvSpPr txBox="1">
              <a:spLocks noChangeArrowheads="1"/>
            </p:cNvSpPr>
            <p:nvPr/>
          </p:nvSpPr>
          <p:spPr bwMode="auto">
            <a:xfrm>
              <a:off x="6880225" y="3962400"/>
              <a:ext cx="18678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Lookup </a:t>
              </a:r>
              <a:r>
                <a:rPr lang="en-US" altLang="en-US" sz="2000" i="1" dirty="0">
                  <a:latin typeface="Comic Sans MS" charset="0"/>
                </a:rPr>
                <a:t>“</a:t>
              </a:r>
              <a:r>
                <a:rPr lang="en-US" altLang="x-none" sz="2000" i="1" dirty="0">
                  <a:latin typeface="Comic Sans MS" charset="0"/>
                </a:rPr>
                <a:t>LZW</a:t>
              </a:r>
              <a:r>
                <a:rPr lang="en-US" altLang="en-US" sz="2000" i="1" dirty="0">
                  <a:latin typeface="Comic Sans MS" charset="0"/>
                </a:rPr>
                <a:t>”</a:t>
              </a:r>
              <a:endParaRPr lang="en-US" altLang="x-none" sz="2000" i="1" dirty="0">
                <a:latin typeface="Comic Sans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on Wikipedia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0A1D76F-46E9-B94E-AA28-436D9E92C9FA}"/>
                </a:ext>
              </a:extLst>
            </p:cNvPr>
            <p:cNvGrpSpPr/>
            <p:nvPr/>
          </p:nvGrpSpPr>
          <p:grpSpPr>
            <a:xfrm>
              <a:off x="7391400" y="4636785"/>
              <a:ext cx="731274" cy="1743238"/>
              <a:chOff x="7093403" y="5357607"/>
              <a:chExt cx="471488" cy="1123950"/>
            </a:xfrm>
          </p:grpSpPr>
          <p:sp>
            <p:nvSpPr>
              <p:cNvPr id="38" name="Freeform 1634">
                <a:extLst>
                  <a:ext uri="{FF2B5EF4-FFF2-40B4-BE49-F238E27FC236}">
                    <a16:creationId xmlns:a16="http://schemas.microsoft.com/office/drawing/2014/main" id="{80D8613F-5DDC-304D-8754-5812953B4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4066" y="5571920"/>
                <a:ext cx="174625" cy="385763"/>
              </a:xfrm>
              <a:custGeom>
                <a:avLst/>
                <a:gdLst>
                  <a:gd name="T0" fmla="*/ 19 w 110"/>
                  <a:gd name="T1" fmla="*/ 2 h 243"/>
                  <a:gd name="T2" fmla="*/ 38 w 110"/>
                  <a:gd name="T3" fmla="*/ 0 h 243"/>
                  <a:gd name="T4" fmla="*/ 64 w 110"/>
                  <a:gd name="T5" fmla="*/ 6 h 243"/>
                  <a:gd name="T6" fmla="*/ 81 w 110"/>
                  <a:gd name="T7" fmla="*/ 20 h 243"/>
                  <a:gd name="T8" fmla="*/ 91 w 110"/>
                  <a:gd name="T9" fmla="*/ 41 h 243"/>
                  <a:gd name="T10" fmla="*/ 104 w 110"/>
                  <a:gd name="T11" fmla="*/ 72 h 243"/>
                  <a:gd name="T12" fmla="*/ 108 w 110"/>
                  <a:gd name="T13" fmla="*/ 103 h 243"/>
                  <a:gd name="T14" fmla="*/ 110 w 110"/>
                  <a:gd name="T15" fmla="*/ 138 h 243"/>
                  <a:gd name="T16" fmla="*/ 106 w 110"/>
                  <a:gd name="T17" fmla="*/ 181 h 243"/>
                  <a:gd name="T18" fmla="*/ 95 w 110"/>
                  <a:gd name="T19" fmla="*/ 214 h 243"/>
                  <a:gd name="T20" fmla="*/ 81 w 110"/>
                  <a:gd name="T21" fmla="*/ 233 h 243"/>
                  <a:gd name="T22" fmla="*/ 61 w 110"/>
                  <a:gd name="T23" fmla="*/ 243 h 243"/>
                  <a:gd name="T24" fmla="*/ 38 w 110"/>
                  <a:gd name="T25" fmla="*/ 243 h 243"/>
                  <a:gd name="T26" fmla="*/ 23 w 110"/>
                  <a:gd name="T27" fmla="*/ 237 h 243"/>
                  <a:gd name="T28" fmla="*/ 13 w 110"/>
                  <a:gd name="T29" fmla="*/ 220 h 243"/>
                  <a:gd name="T30" fmla="*/ 10 w 110"/>
                  <a:gd name="T31" fmla="*/ 196 h 243"/>
                  <a:gd name="T32" fmla="*/ 19 w 110"/>
                  <a:gd name="T33" fmla="*/ 173 h 243"/>
                  <a:gd name="T34" fmla="*/ 30 w 110"/>
                  <a:gd name="T35" fmla="*/ 154 h 243"/>
                  <a:gd name="T36" fmla="*/ 38 w 110"/>
                  <a:gd name="T37" fmla="*/ 130 h 243"/>
                  <a:gd name="T38" fmla="*/ 36 w 110"/>
                  <a:gd name="T39" fmla="*/ 100 h 243"/>
                  <a:gd name="T40" fmla="*/ 21 w 110"/>
                  <a:gd name="T41" fmla="*/ 72 h 243"/>
                  <a:gd name="T42" fmla="*/ 6 w 110"/>
                  <a:gd name="T43" fmla="*/ 47 h 243"/>
                  <a:gd name="T44" fmla="*/ 0 w 110"/>
                  <a:gd name="T45" fmla="*/ 24 h 243"/>
                  <a:gd name="T46" fmla="*/ 6 w 110"/>
                  <a:gd name="T47" fmla="*/ 8 h 243"/>
                  <a:gd name="T48" fmla="*/ 19 w 110"/>
                  <a:gd name="T49" fmla="*/ 2 h 2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0" h="243">
                    <a:moveTo>
                      <a:pt x="19" y="2"/>
                    </a:moveTo>
                    <a:lnTo>
                      <a:pt x="38" y="0"/>
                    </a:lnTo>
                    <a:lnTo>
                      <a:pt x="64" y="6"/>
                    </a:lnTo>
                    <a:lnTo>
                      <a:pt x="81" y="20"/>
                    </a:lnTo>
                    <a:lnTo>
                      <a:pt x="91" y="41"/>
                    </a:lnTo>
                    <a:lnTo>
                      <a:pt x="104" y="72"/>
                    </a:lnTo>
                    <a:lnTo>
                      <a:pt x="108" y="103"/>
                    </a:lnTo>
                    <a:lnTo>
                      <a:pt x="110" y="138"/>
                    </a:lnTo>
                    <a:lnTo>
                      <a:pt x="106" y="181"/>
                    </a:lnTo>
                    <a:lnTo>
                      <a:pt x="95" y="214"/>
                    </a:lnTo>
                    <a:lnTo>
                      <a:pt x="81" y="233"/>
                    </a:lnTo>
                    <a:lnTo>
                      <a:pt x="61" y="243"/>
                    </a:lnTo>
                    <a:lnTo>
                      <a:pt x="38" y="243"/>
                    </a:lnTo>
                    <a:lnTo>
                      <a:pt x="23" y="237"/>
                    </a:lnTo>
                    <a:lnTo>
                      <a:pt x="13" y="220"/>
                    </a:lnTo>
                    <a:lnTo>
                      <a:pt x="10" y="196"/>
                    </a:lnTo>
                    <a:lnTo>
                      <a:pt x="19" y="173"/>
                    </a:lnTo>
                    <a:lnTo>
                      <a:pt x="30" y="154"/>
                    </a:lnTo>
                    <a:lnTo>
                      <a:pt x="38" y="130"/>
                    </a:lnTo>
                    <a:lnTo>
                      <a:pt x="36" y="100"/>
                    </a:lnTo>
                    <a:lnTo>
                      <a:pt x="21" y="72"/>
                    </a:lnTo>
                    <a:lnTo>
                      <a:pt x="6" y="47"/>
                    </a:lnTo>
                    <a:lnTo>
                      <a:pt x="0" y="24"/>
                    </a:lnTo>
                    <a:lnTo>
                      <a:pt x="6" y="8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35">
                <a:extLst>
                  <a:ext uri="{FF2B5EF4-FFF2-40B4-BE49-F238E27FC236}">
                    <a16:creationId xmlns:a16="http://schemas.microsoft.com/office/drawing/2014/main" id="{FC5D0990-182E-E440-89FA-3448EF5BE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328" y="5581445"/>
                <a:ext cx="182563" cy="360363"/>
              </a:xfrm>
              <a:custGeom>
                <a:avLst/>
                <a:gdLst>
                  <a:gd name="T0" fmla="*/ 43 w 115"/>
                  <a:gd name="T1" fmla="*/ 19 h 227"/>
                  <a:gd name="T2" fmla="*/ 23 w 115"/>
                  <a:gd name="T3" fmla="*/ 3 h 227"/>
                  <a:gd name="T4" fmla="*/ 2 w 115"/>
                  <a:gd name="T5" fmla="*/ 0 h 227"/>
                  <a:gd name="T6" fmla="*/ 0 w 115"/>
                  <a:gd name="T7" fmla="*/ 14 h 227"/>
                  <a:gd name="T8" fmla="*/ 6 w 115"/>
                  <a:gd name="T9" fmla="*/ 27 h 227"/>
                  <a:gd name="T10" fmla="*/ 16 w 115"/>
                  <a:gd name="T11" fmla="*/ 31 h 227"/>
                  <a:gd name="T12" fmla="*/ 39 w 115"/>
                  <a:gd name="T13" fmla="*/ 46 h 227"/>
                  <a:gd name="T14" fmla="*/ 64 w 115"/>
                  <a:gd name="T15" fmla="*/ 67 h 227"/>
                  <a:gd name="T16" fmla="*/ 78 w 115"/>
                  <a:gd name="T17" fmla="*/ 84 h 227"/>
                  <a:gd name="T18" fmla="*/ 85 w 115"/>
                  <a:gd name="T19" fmla="*/ 101 h 227"/>
                  <a:gd name="T20" fmla="*/ 82 w 115"/>
                  <a:gd name="T21" fmla="*/ 120 h 227"/>
                  <a:gd name="T22" fmla="*/ 67 w 115"/>
                  <a:gd name="T23" fmla="*/ 147 h 227"/>
                  <a:gd name="T24" fmla="*/ 59 w 115"/>
                  <a:gd name="T25" fmla="*/ 165 h 227"/>
                  <a:gd name="T26" fmla="*/ 52 w 115"/>
                  <a:gd name="T27" fmla="*/ 190 h 227"/>
                  <a:gd name="T28" fmla="*/ 52 w 115"/>
                  <a:gd name="T29" fmla="*/ 200 h 227"/>
                  <a:gd name="T30" fmla="*/ 64 w 115"/>
                  <a:gd name="T31" fmla="*/ 204 h 227"/>
                  <a:gd name="T32" fmla="*/ 84 w 115"/>
                  <a:gd name="T33" fmla="*/ 216 h 227"/>
                  <a:gd name="T34" fmla="*/ 97 w 115"/>
                  <a:gd name="T35" fmla="*/ 227 h 227"/>
                  <a:gd name="T36" fmla="*/ 115 w 115"/>
                  <a:gd name="T37" fmla="*/ 225 h 227"/>
                  <a:gd name="T38" fmla="*/ 112 w 115"/>
                  <a:gd name="T39" fmla="*/ 211 h 227"/>
                  <a:gd name="T40" fmla="*/ 96 w 115"/>
                  <a:gd name="T41" fmla="*/ 212 h 227"/>
                  <a:gd name="T42" fmla="*/ 81 w 115"/>
                  <a:gd name="T43" fmla="*/ 198 h 227"/>
                  <a:gd name="T44" fmla="*/ 70 w 115"/>
                  <a:gd name="T45" fmla="*/ 188 h 227"/>
                  <a:gd name="T46" fmla="*/ 69 w 115"/>
                  <a:gd name="T47" fmla="*/ 179 h 227"/>
                  <a:gd name="T48" fmla="*/ 77 w 115"/>
                  <a:gd name="T49" fmla="*/ 161 h 227"/>
                  <a:gd name="T50" fmla="*/ 90 w 115"/>
                  <a:gd name="T51" fmla="*/ 136 h 227"/>
                  <a:gd name="T52" fmla="*/ 97 w 115"/>
                  <a:gd name="T53" fmla="*/ 115 h 227"/>
                  <a:gd name="T54" fmla="*/ 100 w 115"/>
                  <a:gd name="T55" fmla="*/ 106 h 227"/>
                  <a:gd name="T56" fmla="*/ 99 w 115"/>
                  <a:gd name="T57" fmla="*/ 89 h 227"/>
                  <a:gd name="T58" fmla="*/ 91 w 115"/>
                  <a:gd name="T59" fmla="*/ 75 h 227"/>
                  <a:gd name="T60" fmla="*/ 76 w 115"/>
                  <a:gd name="T61" fmla="*/ 53 h 227"/>
                  <a:gd name="T62" fmla="*/ 58 w 115"/>
                  <a:gd name="T63" fmla="*/ 35 h 227"/>
                  <a:gd name="T64" fmla="*/ 43 w 115"/>
                  <a:gd name="T65" fmla="*/ 1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5" h="227">
                    <a:moveTo>
                      <a:pt x="43" y="19"/>
                    </a:moveTo>
                    <a:lnTo>
                      <a:pt x="23" y="3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6" y="27"/>
                    </a:lnTo>
                    <a:lnTo>
                      <a:pt x="16" y="31"/>
                    </a:lnTo>
                    <a:lnTo>
                      <a:pt x="39" y="46"/>
                    </a:lnTo>
                    <a:lnTo>
                      <a:pt x="64" y="67"/>
                    </a:lnTo>
                    <a:lnTo>
                      <a:pt x="78" y="84"/>
                    </a:lnTo>
                    <a:lnTo>
                      <a:pt x="85" y="101"/>
                    </a:lnTo>
                    <a:lnTo>
                      <a:pt x="82" y="120"/>
                    </a:lnTo>
                    <a:lnTo>
                      <a:pt x="67" y="147"/>
                    </a:lnTo>
                    <a:lnTo>
                      <a:pt x="59" y="165"/>
                    </a:lnTo>
                    <a:lnTo>
                      <a:pt x="52" y="190"/>
                    </a:lnTo>
                    <a:lnTo>
                      <a:pt x="52" y="200"/>
                    </a:lnTo>
                    <a:lnTo>
                      <a:pt x="64" y="204"/>
                    </a:lnTo>
                    <a:lnTo>
                      <a:pt x="84" y="216"/>
                    </a:lnTo>
                    <a:lnTo>
                      <a:pt x="97" y="227"/>
                    </a:lnTo>
                    <a:lnTo>
                      <a:pt x="115" y="225"/>
                    </a:lnTo>
                    <a:lnTo>
                      <a:pt x="112" y="211"/>
                    </a:lnTo>
                    <a:lnTo>
                      <a:pt x="96" y="212"/>
                    </a:lnTo>
                    <a:lnTo>
                      <a:pt x="81" y="198"/>
                    </a:lnTo>
                    <a:lnTo>
                      <a:pt x="70" y="188"/>
                    </a:lnTo>
                    <a:lnTo>
                      <a:pt x="69" y="179"/>
                    </a:lnTo>
                    <a:lnTo>
                      <a:pt x="77" y="161"/>
                    </a:lnTo>
                    <a:lnTo>
                      <a:pt x="90" y="136"/>
                    </a:lnTo>
                    <a:lnTo>
                      <a:pt x="97" y="115"/>
                    </a:lnTo>
                    <a:lnTo>
                      <a:pt x="100" y="106"/>
                    </a:lnTo>
                    <a:lnTo>
                      <a:pt x="99" y="89"/>
                    </a:lnTo>
                    <a:lnTo>
                      <a:pt x="91" y="75"/>
                    </a:lnTo>
                    <a:lnTo>
                      <a:pt x="76" y="53"/>
                    </a:lnTo>
                    <a:lnTo>
                      <a:pt x="58" y="35"/>
                    </a:lnTo>
                    <a:lnTo>
                      <a:pt x="4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636">
                <a:extLst>
                  <a:ext uri="{FF2B5EF4-FFF2-40B4-BE49-F238E27FC236}">
                    <a16:creationId xmlns:a16="http://schemas.microsoft.com/office/drawing/2014/main" id="{F7AEFC2C-349A-6A4F-98FE-B94088DBD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6278" y="5891007"/>
                <a:ext cx="158750" cy="569913"/>
              </a:xfrm>
              <a:custGeom>
                <a:avLst/>
                <a:gdLst>
                  <a:gd name="T0" fmla="*/ 93 w 100"/>
                  <a:gd name="T1" fmla="*/ 0 h 359"/>
                  <a:gd name="T2" fmla="*/ 76 w 100"/>
                  <a:gd name="T3" fmla="*/ 6 h 359"/>
                  <a:gd name="T4" fmla="*/ 68 w 100"/>
                  <a:gd name="T5" fmla="*/ 15 h 359"/>
                  <a:gd name="T6" fmla="*/ 59 w 100"/>
                  <a:gd name="T7" fmla="*/ 44 h 359"/>
                  <a:gd name="T8" fmla="*/ 48 w 100"/>
                  <a:gd name="T9" fmla="*/ 94 h 359"/>
                  <a:gd name="T10" fmla="*/ 46 w 100"/>
                  <a:gd name="T11" fmla="*/ 133 h 359"/>
                  <a:gd name="T12" fmla="*/ 46 w 100"/>
                  <a:gd name="T13" fmla="*/ 193 h 359"/>
                  <a:gd name="T14" fmla="*/ 54 w 100"/>
                  <a:gd name="T15" fmla="*/ 229 h 359"/>
                  <a:gd name="T16" fmla="*/ 65 w 100"/>
                  <a:gd name="T17" fmla="*/ 272 h 359"/>
                  <a:gd name="T18" fmla="*/ 68 w 100"/>
                  <a:gd name="T19" fmla="*/ 301 h 359"/>
                  <a:gd name="T20" fmla="*/ 63 w 100"/>
                  <a:gd name="T21" fmla="*/ 315 h 359"/>
                  <a:gd name="T22" fmla="*/ 37 w 100"/>
                  <a:gd name="T23" fmla="*/ 324 h 359"/>
                  <a:gd name="T24" fmla="*/ 7 w 100"/>
                  <a:gd name="T25" fmla="*/ 330 h 359"/>
                  <a:gd name="T26" fmla="*/ 0 w 100"/>
                  <a:gd name="T27" fmla="*/ 337 h 359"/>
                  <a:gd name="T28" fmla="*/ 3 w 100"/>
                  <a:gd name="T29" fmla="*/ 346 h 359"/>
                  <a:gd name="T30" fmla="*/ 13 w 100"/>
                  <a:gd name="T31" fmla="*/ 359 h 359"/>
                  <a:gd name="T32" fmla="*/ 24 w 100"/>
                  <a:gd name="T33" fmla="*/ 357 h 359"/>
                  <a:gd name="T34" fmla="*/ 35 w 100"/>
                  <a:gd name="T35" fmla="*/ 346 h 359"/>
                  <a:gd name="T36" fmla="*/ 54 w 100"/>
                  <a:gd name="T37" fmla="*/ 335 h 359"/>
                  <a:gd name="T38" fmla="*/ 74 w 100"/>
                  <a:gd name="T39" fmla="*/ 328 h 359"/>
                  <a:gd name="T40" fmla="*/ 85 w 100"/>
                  <a:gd name="T41" fmla="*/ 328 h 359"/>
                  <a:gd name="T42" fmla="*/ 93 w 100"/>
                  <a:gd name="T43" fmla="*/ 322 h 359"/>
                  <a:gd name="T44" fmla="*/ 91 w 100"/>
                  <a:gd name="T45" fmla="*/ 306 h 359"/>
                  <a:gd name="T46" fmla="*/ 89 w 100"/>
                  <a:gd name="T47" fmla="*/ 294 h 359"/>
                  <a:gd name="T48" fmla="*/ 78 w 100"/>
                  <a:gd name="T49" fmla="*/ 268 h 359"/>
                  <a:gd name="T50" fmla="*/ 67 w 100"/>
                  <a:gd name="T51" fmla="*/ 222 h 359"/>
                  <a:gd name="T52" fmla="*/ 65 w 100"/>
                  <a:gd name="T53" fmla="*/ 179 h 359"/>
                  <a:gd name="T54" fmla="*/ 63 w 100"/>
                  <a:gd name="T55" fmla="*/ 146 h 359"/>
                  <a:gd name="T56" fmla="*/ 70 w 100"/>
                  <a:gd name="T57" fmla="*/ 107 h 359"/>
                  <a:gd name="T58" fmla="*/ 78 w 100"/>
                  <a:gd name="T59" fmla="*/ 78 h 359"/>
                  <a:gd name="T60" fmla="*/ 93 w 100"/>
                  <a:gd name="T61" fmla="*/ 42 h 359"/>
                  <a:gd name="T62" fmla="*/ 100 w 100"/>
                  <a:gd name="T63" fmla="*/ 18 h 359"/>
                  <a:gd name="T64" fmla="*/ 93 w 100"/>
                  <a:gd name="T65" fmla="*/ 0 h 3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0" h="359">
                    <a:moveTo>
                      <a:pt x="93" y="0"/>
                    </a:moveTo>
                    <a:lnTo>
                      <a:pt x="76" y="6"/>
                    </a:lnTo>
                    <a:lnTo>
                      <a:pt x="68" y="15"/>
                    </a:lnTo>
                    <a:lnTo>
                      <a:pt x="59" y="44"/>
                    </a:lnTo>
                    <a:lnTo>
                      <a:pt x="48" y="94"/>
                    </a:lnTo>
                    <a:lnTo>
                      <a:pt x="46" y="133"/>
                    </a:lnTo>
                    <a:lnTo>
                      <a:pt x="46" y="193"/>
                    </a:lnTo>
                    <a:lnTo>
                      <a:pt x="54" y="229"/>
                    </a:lnTo>
                    <a:lnTo>
                      <a:pt x="65" y="272"/>
                    </a:lnTo>
                    <a:lnTo>
                      <a:pt x="68" y="301"/>
                    </a:lnTo>
                    <a:lnTo>
                      <a:pt x="63" y="315"/>
                    </a:lnTo>
                    <a:lnTo>
                      <a:pt x="37" y="324"/>
                    </a:lnTo>
                    <a:lnTo>
                      <a:pt x="7" y="330"/>
                    </a:lnTo>
                    <a:lnTo>
                      <a:pt x="0" y="337"/>
                    </a:lnTo>
                    <a:lnTo>
                      <a:pt x="3" y="346"/>
                    </a:lnTo>
                    <a:lnTo>
                      <a:pt x="13" y="359"/>
                    </a:lnTo>
                    <a:lnTo>
                      <a:pt x="24" y="357"/>
                    </a:lnTo>
                    <a:lnTo>
                      <a:pt x="35" y="346"/>
                    </a:lnTo>
                    <a:lnTo>
                      <a:pt x="54" y="335"/>
                    </a:lnTo>
                    <a:lnTo>
                      <a:pt x="74" y="328"/>
                    </a:lnTo>
                    <a:lnTo>
                      <a:pt x="85" y="328"/>
                    </a:lnTo>
                    <a:lnTo>
                      <a:pt x="93" y="322"/>
                    </a:lnTo>
                    <a:lnTo>
                      <a:pt x="91" y="306"/>
                    </a:lnTo>
                    <a:lnTo>
                      <a:pt x="89" y="294"/>
                    </a:lnTo>
                    <a:lnTo>
                      <a:pt x="78" y="268"/>
                    </a:lnTo>
                    <a:lnTo>
                      <a:pt x="67" y="222"/>
                    </a:lnTo>
                    <a:lnTo>
                      <a:pt x="65" y="179"/>
                    </a:lnTo>
                    <a:lnTo>
                      <a:pt x="63" y="146"/>
                    </a:lnTo>
                    <a:lnTo>
                      <a:pt x="70" y="107"/>
                    </a:lnTo>
                    <a:lnTo>
                      <a:pt x="78" y="78"/>
                    </a:lnTo>
                    <a:lnTo>
                      <a:pt x="93" y="42"/>
                    </a:lnTo>
                    <a:lnTo>
                      <a:pt x="100" y="1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637">
                <a:extLst>
                  <a:ext uri="{FF2B5EF4-FFF2-40B4-BE49-F238E27FC236}">
                    <a16:creationId xmlns:a16="http://schemas.microsoft.com/office/drawing/2014/main" id="{A7B49273-200B-F245-AB72-A94AB4DA2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0266" y="5903707"/>
                <a:ext cx="77788" cy="577850"/>
              </a:xfrm>
              <a:custGeom>
                <a:avLst/>
                <a:gdLst>
                  <a:gd name="T0" fmla="*/ 26 w 49"/>
                  <a:gd name="T1" fmla="*/ 5 h 364"/>
                  <a:gd name="T2" fmla="*/ 15 w 49"/>
                  <a:gd name="T3" fmla="*/ 0 h 364"/>
                  <a:gd name="T4" fmla="*/ 5 w 49"/>
                  <a:gd name="T5" fmla="*/ 7 h 364"/>
                  <a:gd name="T6" fmla="*/ 1 w 49"/>
                  <a:gd name="T7" fmla="*/ 16 h 364"/>
                  <a:gd name="T8" fmla="*/ 0 w 49"/>
                  <a:gd name="T9" fmla="*/ 33 h 364"/>
                  <a:gd name="T10" fmla="*/ 9 w 49"/>
                  <a:gd name="T11" fmla="*/ 70 h 364"/>
                  <a:gd name="T12" fmla="*/ 19 w 49"/>
                  <a:gd name="T13" fmla="*/ 122 h 364"/>
                  <a:gd name="T14" fmla="*/ 19 w 49"/>
                  <a:gd name="T15" fmla="*/ 167 h 364"/>
                  <a:gd name="T16" fmla="*/ 17 w 49"/>
                  <a:gd name="T17" fmla="*/ 213 h 364"/>
                  <a:gd name="T18" fmla="*/ 11 w 49"/>
                  <a:gd name="T19" fmla="*/ 262 h 364"/>
                  <a:gd name="T20" fmla="*/ 4 w 49"/>
                  <a:gd name="T21" fmla="*/ 293 h 364"/>
                  <a:gd name="T22" fmla="*/ 5 w 49"/>
                  <a:gd name="T23" fmla="*/ 310 h 364"/>
                  <a:gd name="T24" fmla="*/ 11 w 49"/>
                  <a:gd name="T25" fmla="*/ 319 h 364"/>
                  <a:gd name="T26" fmla="*/ 17 w 49"/>
                  <a:gd name="T27" fmla="*/ 343 h 364"/>
                  <a:gd name="T28" fmla="*/ 19 w 49"/>
                  <a:gd name="T29" fmla="*/ 357 h 364"/>
                  <a:gd name="T30" fmla="*/ 30 w 49"/>
                  <a:gd name="T31" fmla="*/ 364 h 364"/>
                  <a:gd name="T32" fmla="*/ 49 w 49"/>
                  <a:gd name="T33" fmla="*/ 352 h 364"/>
                  <a:gd name="T34" fmla="*/ 47 w 49"/>
                  <a:gd name="T35" fmla="*/ 339 h 364"/>
                  <a:gd name="T36" fmla="*/ 38 w 49"/>
                  <a:gd name="T37" fmla="*/ 329 h 364"/>
                  <a:gd name="T38" fmla="*/ 28 w 49"/>
                  <a:gd name="T39" fmla="*/ 307 h 364"/>
                  <a:gd name="T40" fmla="*/ 26 w 49"/>
                  <a:gd name="T41" fmla="*/ 282 h 364"/>
                  <a:gd name="T42" fmla="*/ 26 w 49"/>
                  <a:gd name="T43" fmla="*/ 247 h 364"/>
                  <a:gd name="T44" fmla="*/ 30 w 49"/>
                  <a:gd name="T45" fmla="*/ 208 h 364"/>
                  <a:gd name="T46" fmla="*/ 38 w 49"/>
                  <a:gd name="T47" fmla="*/ 163 h 364"/>
                  <a:gd name="T48" fmla="*/ 40 w 49"/>
                  <a:gd name="T49" fmla="*/ 131 h 364"/>
                  <a:gd name="T50" fmla="*/ 42 w 49"/>
                  <a:gd name="T51" fmla="*/ 100 h 364"/>
                  <a:gd name="T52" fmla="*/ 38 w 49"/>
                  <a:gd name="T53" fmla="*/ 62 h 364"/>
                  <a:gd name="T54" fmla="*/ 36 w 49"/>
                  <a:gd name="T55" fmla="*/ 30 h 364"/>
                  <a:gd name="T56" fmla="*/ 26 w 49"/>
                  <a:gd name="T57" fmla="*/ 5 h 3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9" h="364">
                    <a:moveTo>
                      <a:pt x="26" y="5"/>
                    </a:moveTo>
                    <a:lnTo>
                      <a:pt x="15" y="0"/>
                    </a:lnTo>
                    <a:lnTo>
                      <a:pt x="5" y="7"/>
                    </a:lnTo>
                    <a:lnTo>
                      <a:pt x="1" y="16"/>
                    </a:lnTo>
                    <a:lnTo>
                      <a:pt x="0" y="33"/>
                    </a:lnTo>
                    <a:lnTo>
                      <a:pt x="9" y="70"/>
                    </a:lnTo>
                    <a:lnTo>
                      <a:pt x="19" y="122"/>
                    </a:lnTo>
                    <a:lnTo>
                      <a:pt x="19" y="167"/>
                    </a:lnTo>
                    <a:lnTo>
                      <a:pt x="17" y="213"/>
                    </a:lnTo>
                    <a:lnTo>
                      <a:pt x="11" y="262"/>
                    </a:lnTo>
                    <a:lnTo>
                      <a:pt x="4" y="293"/>
                    </a:lnTo>
                    <a:lnTo>
                      <a:pt x="5" y="310"/>
                    </a:lnTo>
                    <a:lnTo>
                      <a:pt x="11" y="319"/>
                    </a:lnTo>
                    <a:lnTo>
                      <a:pt x="17" y="343"/>
                    </a:lnTo>
                    <a:lnTo>
                      <a:pt x="19" y="357"/>
                    </a:lnTo>
                    <a:lnTo>
                      <a:pt x="30" y="364"/>
                    </a:lnTo>
                    <a:lnTo>
                      <a:pt x="49" y="352"/>
                    </a:lnTo>
                    <a:lnTo>
                      <a:pt x="47" y="339"/>
                    </a:lnTo>
                    <a:lnTo>
                      <a:pt x="38" y="329"/>
                    </a:lnTo>
                    <a:lnTo>
                      <a:pt x="28" y="307"/>
                    </a:lnTo>
                    <a:lnTo>
                      <a:pt x="26" y="282"/>
                    </a:lnTo>
                    <a:lnTo>
                      <a:pt x="26" y="247"/>
                    </a:lnTo>
                    <a:lnTo>
                      <a:pt x="30" y="208"/>
                    </a:lnTo>
                    <a:lnTo>
                      <a:pt x="38" y="163"/>
                    </a:lnTo>
                    <a:lnTo>
                      <a:pt x="40" y="131"/>
                    </a:lnTo>
                    <a:lnTo>
                      <a:pt x="42" y="100"/>
                    </a:lnTo>
                    <a:lnTo>
                      <a:pt x="38" y="62"/>
                    </a:lnTo>
                    <a:lnTo>
                      <a:pt x="36" y="3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638">
                <a:extLst>
                  <a:ext uri="{FF2B5EF4-FFF2-40B4-BE49-F238E27FC236}">
                    <a16:creationId xmlns:a16="http://schemas.microsoft.com/office/drawing/2014/main" id="{53F57639-F7D8-5943-B5D1-116161FD3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291" y="5357607"/>
                <a:ext cx="209550" cy="211138"/>
              </a:xfrm>
              <a:custGeom>
                <a:avLst/>
                <a:gdLst>
                  <a:gd name="T0" fmla="*/ 47 w 132"/>
                  <a:gd name="T1" fmla="*/ 71 h 133"/>
                  <a:gd name="T2" fmla="*/ 46 w 132"/>
                  <a:gd name="T3" fmla="*/ 45 h 133"/>
                  <a:gd name="T4" fmla="*/ 49 w 132"/>
                  <a:gd name="T5" fmla="*/ 24 h 133"/>
                  <a:gd name="T6" fmla="*/ 56 w 132"/>
                  <a:gd name="T7" fmla="*/ 8 h 133"/>
                  <a:gd name="T8" fmla="*/ 69 w 132"/>
                  <a:gd name="T9" fmla="*/ 2 h 133"/>
                  <a:gd name="T10" fmla="*/ 81 w 132"/>
                  <a:gd name="T11" fmla="*/ 0 h 133"/>
                  <a:gd name="T12" fmla="*/ 97 w 132"/>
                  <a:gd name="T13" fmla="*/ 2 h 133"/>
                  <a:gd name="T14" fmla="*/ 112 w 132"/>
                  <a:gd name="T15" fmla="*/ 11 h 133"/>
                  <a:gd name="T16" fmla="*/ 122 w 132"/>
                  <a:gd name="T17" fmla="*/ 22 h 133"/>
                  <a:gd name="T18" fmla="*/ 129 w 132"/>
                  <a:gd name="T19" fmla="*/ 39 h 133"/>
                  <a:gd name="T20" fmla="*/ 131 w 132"/>
                  <a:gd name="T21" fmla="*/ 63 h 133"/>
                  <a:gd name="T22" fmla="*/ 132 w 132"/>
                  <a:gd name="T23" fmla="*/ 86 h 133"/>
                  <a:gd name="T24" fmla="*/ 127 w 132"/>
                  <a:gd name="T25" fmla="*/ 106 h 133"/>
                  <a:gd name="T26" fmla="*/ 120 w 132"/>
                  <a:gd name="T27" fmla="*/ 120 h 133"/>
                  <a:gd name="T28" fmla="*/ 110 w 132"/>
                  <a:gd name="T29" fmla="*/ 127 h 133"/>
                  <a:gd name="T30" fmla="*/ 97 w 132"/>
                  <a:gd name="T31" fmla="*/ 133 h 133"/>
                  <a:gd name="T32" fmla="*/ 81 w 132"/>
                  <a:gd name="T33" fmla="*/ 133 h 133"/>
                  <a:gd name="T34" fmla="*/ 71 w 132"/>
                  <a:gd name="T35" fmla="*/ 125 h 133"/>
                  <a:gd name="T36" fmla="*/ 63 w 132"/>
                  <a:gd name="T37" fmla="*/ 116 h 133"/>
                  <a:gd name="T38" fmla="*/ 54 w 132"/>
                  <a:gd name="T39" fmla="*/ 101 h 133"/>
                  <a:gd name="T40" fmla="*/ 51 w 132"/>
                  <a:gd name="T41" fmla="*/ 88 h 133"/>
                  <a:gd name="T42" fmla="*/ 37 w 132"/>
                  <a:gd name="T43" fmla="*/ 101 h 133"/>
                  <a:gd name="T44" fmla="*/ 18 w 132"/>
                  <a:gd name="T45" fmla="*/ 110 h 133"/>
                  <a:gd name="T46" fmla="*/ 10 w 132"/>
                  <a:gd name="T47" fmla="*/ 116 h 133"/>
                  <a:gd name="T48" fmla="*/ 1 w 132"/>
                  <a:gd name="T49" fmla="*/ 110 h 133"/>
                  <a:gd name="T50" fmla="*/ 0 w 132"/>
                  <a:gd name="T51" fmla="*/ 101 h 133"/>
                  <a:gd name="T52" fmla="*/ 5 w 132"/>
                  <a:gd name="T53" fmla="*/ 95 h 133"/>
                  <a:gd name="T54" fmla="*/ 13 w 132"/>
                  <a:gd name="T55" fmla="*/ 88 h 133"/>
                  <a:gd name="T56" fmla="*/ 29 w 132"/>
                  <a:gd name="T57" fmla="*/ 88 h 133"/>
                  <a:gd name="T58" fmla="*/ 47 w 132"/>
                  <a:gd name="T59" fmla="*/ 71 h 13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133">
                    <a:moveTo>
                      <a:pt x="47" y="71"/>
                    </a:moveTo>
                    <a:lnTo>
                      <a:pt x="46" y="45"/>
                    </a:lnTo>
                    <a:lnTo>
                      <a:pt x="49" y="24"/>
                    </a:lnTo>
                    <a:lnTo>
                      <a:pt x="56" y="8"/>
                    </a:lnTo>
                    <a:lnTo>
                      <a:pt x="69" y="2"/>
                    </a:lnTo>
                    <a:lnTo>
                      <a:pt x="81" y="0"/>
                    </a:lnTo>
                    <a:lnTo>
                      <a:pt x="97" y="2"/>
                    </a:lnTo>
                    <a:lnTo>
                      <a:pt x="112" y="11"/>
                    </a:lnTo>
                    <a:lnTo>
                      <a:pt x="122" y="22"/>
                    </a:lnTo>
                    <a:lnTo>
                      <a:pt x="129" y="39"/>
                    </a:lnTo>
                    <a:lnTo>
                      <a:pt x="131" y="63"/>
                    </a:lnTo>
                    <a:lnTo>
                      <a:pt x="132" y="86"/>
                    </a:lnTo>
                    <a:lnTo>
                      <a:pt x="127" y="106"/>
                    </a:lnTo>
                    <a:lnTo>
                      <a:pt x="120" y="120"/>
                    </a:lnTo>
                    <a:lnTo>
                      <a:pt x="110" y="127"/>
                    </a:lnTo>
                    <a:lnTo>
                      <a:pt x="97" y="133"/>
                    </a:lnTo>
                    <a:lnTo>
                      <a:pt x="81" y="133"/>
                    </a:lnTo>
                    <a:lnTo>
                      <a:pt x="71" y="125"/>
                    </a:lnTo>
                    <a:lnTo>
                      <a:pt x="63" y="116"/>
                    </a:lnTo>
                    <a:lnTo>
                      <a:pt x="54" y="101"/>
                    </a:lnTo>
                    <a:lnTo>
                      <a:pt x="51" y="88"/>
                    </a:lnTo>
                    <a:lnTo>
                      <a:pt x="37" y="101"/>
                    </a:lnTo>
                    <a:lnTo>
                      <a:pt x="18" y="110"/>
                    </a:lnTo>
                    <a:lnTo>
                      <a:pt x="10" y="116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5" y="95"/>
                    </a:lnTo>
                    <a:lnTo>
                      <a:pt x="13" y="88"/>
                    </a:lnTo>
                    <a:lnTo>
                      <a:pt x="29" y="88"/>
                    </a:lnTo>
                    <a:lnTo>
                      <a:pt x="47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639">
                <a:extLst>
                  <a:ext uri="{FF2B5EF4-FFF2-40B4-BE49-F238E27FC236}">
                    <a16:creationId xmlns:a16="http://schemas.microsoft.com/office/drawing/2014/main" id="{EE85261A-E064-7146-BE0C-75E6BEDCA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3403" y="5562395"/>
                <a:ext cx="269875" cy="207963"/>
              </a:xfrm>
              <a:custGeom>
                <a:avLst/>
                <a:gdLst>
                  <a:gd name="T0" fmla="*/ 129 w 170"/>
                  <a:gd name="T1" fmla="*/ 51 h 131"/>
                  <a:gd name="T2" fmla="*/ 145 w 170"/>
                  <a:gd name="T3" fmla="*/ 25 h 131"/>
                  <a:gd name="T4" fmla="*/ 163 w 170"/>
                  <a:gd name="T5" fmla="*/ 22 h 131"/>
                  <a:gd name="T6" fmla="*/ 170 w 170"/>
                  <a:gd name="T7" fmla="*/ 35 h 131"/>
                  <a:gd name="T8" fmla="*/ 167 w 170"/>
                  <a:gd name="T9" fmla="*/ 50 h 131"/>
                  <a:gd name="T10" fmla="*/ 150 w 170"/>
                  <a:gd name="T11" fmla="*/ 63 h 131"/>
                  <a:gd name="T12" fmla="*/ 136 w 170"/>
                  <a:gd name="T13" fmla="*/ 83 h 131"/>
                  <a:gd name="T14" fmla="*/ 119 w 170"/>
                  <a:gd name="T15" fmla="*/ 108 h 131"/>
                  <a:gd name="T16" fmla="*/ 106 w 170"/>
                  <a:gd name="T17" fmla="*/ 121 h 131"/>
                  <a:gd name="T18" fmla="*/ 94 w 170"/>
                  <a:gd name="T19" fmla="*/ 131 h 131"/>
                  <a:gd name="T20" fmla="*/ 81 w 170"/>
                  <a:gd name="T21" fmla="*/ 129 h 131"/>
                  <a:gd name="T22" fmla="*/ 76 w 170"/>
                  <a:gd name="T23" fmla="*/ 122 h 131"/>
                  <a:gd name="T24" fmla="*/ 66 w 170"/>
                  <a:gd name="T25" fmla="*/ 94 h 131"/>
                  <a:gd name="T26" fmla="*/ 56 w 170"/>
                  <a:gd name="T27" fmla="*/ 70 h 131"/>
                  <a:gd name="T28" fmla="*/ 46 w 170"/>
                  <a:gd name="T29" fmla="*/ 56 h 131"/>
                  <a:gd name="T30" fmla="*/ 36 w 170"/>
                  <a:gd name="T31" fmla="*/ 50 h 131"/>
                  <a:gd name="T32" fmla="*/ 27 w 170"/>
                  <a:gd name="T33" fmla="*/ 55 h 131"/>
                  <a:gd name="T34" fmla="*/ 17 w 170"/>
                  <a:gd name="T35" fmla="*/ 66 h 131"/>
                  <a:gd name="T36" fmla="*/ 12 w 170"/>
                  <a:gd name="T37" fmla="*/ 76 h 131"/>
                  <a:gd name="T38" fmla="*/ 7 w 170"/>
                  <a:gd name="T39" fmla="*/ 76 h 131"/>
                  <a:gd name="T40" fmla="*/ 0 w 170"/>
                  <a:gd name="T41" fmla="*/ 68 h 131"/>
                  <a:gd name="T42" fmla="*/ 5 w 170"/>
                  <a:gd name="T43" fmla="*/ 53 h 131"/>
                  <a:gd name="T44" fmla="*/ 17 w 170"/>
                  <a:gd name="T45" fmla="*/ 38 h 131"/>
                  <a:gd name="T46" fmla="*/ 31 w 170"/>
                  <a:gd name="T47" fmla="*/ 31 h 131"/>
                  <a:gd name="T48" fmla="*/ 41 w 170"/>
                  <a:gd name="T49" fmla="*/ 30 h 131"/>
                  <a:gd name="T50" fmla="*/ 43 w 170"/>
                  <a:gd name="T51" fmla="*/ 20 h 131"/>
                  <a:gd name="T52" fmla="*/ 41 w 170"/>
                  <a:gd name="T53" fmla="*/ 3 h 131"/>
                  <a:gd name="T54" fmla="*/ 46 w 170"/>
                  <a:gd name="T55" fmla="*/ 0 h 131"/>
                  <a:gd name="T56" fmla="*/ 53 w 170"/>
                  <a:gd name="T57" fmla="*/ 3 h 131"/>
                  <a:gd name="T58" fmla="*/ 55 w 170"/>
                  <a:gd name="T59" fmla="*/ 17 h 131"/>
                  <a:gd name="T60" fmla="*/ 51 w 170"/>
                  <a:gd name="T61" fmla="*/ 33 h 131"/>
                  <a:gd name="T62" fmla="*/ 58 w 170"/>
                  <a:gd name="T63" fmla="*/ 45 h 131"/>
                  <a:gd name="T64" fmla="*/ 68 w 170"/>
                  <a:gd name="T65" fmla="*/ 61 h 131"/>
                  <a:gd name="T66" fmla="*/ 79 w 170"/>
                  <a:gd name="T67" fmla="*/ 85 h 131"/>
                  <a:gd name="T68" fmla="*/ 91 w 170"/>
                  <a:gd name="T69" fmla="*/ 101 h 131"/>
                  <a:gd name="T70" fmla="*/ 98 w 170"/>
                  <a:gd name="T71" fmla="*/ 103 h 131"/>
                  <a:gd name="T72" fmla="*/ 107 w 170"/>
                  <a:gd name="T73" fmla="*/ 94 h 131"/>
                  <a:gd name="T74" fmla="*/ 119 w 170"/>
                  <a:gd name="T75" fmla="*/ 71 h 131"/>
                  <a:gd name="T76" fmla="*/ 129 w 170"/>
                  <a:gd name="T77" fmla="*/ 51 h 1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0" h="131">
                    <a:moveTo>
                      <a:pt x="129" y="51"/>
                    </a:moveTo>
                    <a:lnTo>
                      <a:pt x="145" y="25"/>
                    </a:lnTo>
                    <a:lnTo>
                      <a:pt x="163" y="22"/>
                    </a:lnTo>
                    <a:lnTo>
                      <a:pt x="170" y="35"/>
                    </a:lnTo>
                    <a:lnTo>
                      <a:pt x="167" y="50"/>
                    </a:lnTo>
                    <a:lnTo>
                      <a:pt x="150" y="63"/>
                    </a:lnTo>
                    <a:lnTo>
                      <a:pt x="136" y="83"/>
                    </a:lnTo>
                    <a:lnTo>
                      <a:pt x="119" y="108"/>
                    </a:lnTo>
                    <a:lnTo>
                      <a:pt x="106" y="121"/>
                    </a:lnTo>
                    <a:lnTo>
                      <a:pt x="94" y="131"/>
                    </a:lnTo>
                    <a:lnTo>
                      <a:pt x="81" y="129"/>
                    </a:lnTo>
                    <a:lnTo>
                      <a:pt x="76" y="122"/>
                    </a:lnTo>
                    <a:lnTo>
                      <a:pt x="66" y="94"/>
                    </a:lnTo>
                    <a:lnTo>
                      <a:pt x="56" y="70"/>
                    </a:lnTo>
                    <a:lnTo>
                      <a:pt x="46" y="56"/>
                    </a:lnTo>
                    <a:lnTo>
                      <a:pt x="36" y="50"/>
                    </a:lnTo>
                    <a:lnTo>
                      <a:pt x="27" y="55"/>
                    </a:lnTo>
                    <a:lnTo>
                      <a:pt x="17" y="66"/>
                    </a:lnTo>
                    <a:lnTo>
                      <a:pt x="12" y="76"/>
                    </a:lnTo>
                    <a:lnTo>
                      <a:pt x="7" y="76"/>
                    </a:lnTo>
                    <a:lnTo>
                      <a:pt x="0" y="68"/>
                    </a:lnTo>
                    <a:lnTo>
                      <a:pt x="5" y="53"/>
                    </a:lnTo>
                    <a:lnTo>
                      <a:pt x="17" y="38"/>
                    </a:lnTo>
                    <a:lnTo>
                      <a:pt x="31" y="31"/>
                    </a:lnTo>
                    <a:lnTo>
                      <a:pt x="41" y="30"/>
                    </a:lnTo>
                    <a:lnTo>
                      <a:pt x="43" y="20"/>
                    </a:lnTo>
                    <a:lnTo>
                      <a:pt x="41" y="3"/>
                    </a:lnTo>
                    <a:lnTo>
                      <a:pt x="46" y="0"/>
                    </a:lnTo>
                    <a:lnTo>
                      <a:pt x="53" y="3"/>
                    </a:lnTo>
                    <a:lnTo>
                      <a:pt x="55" y="17"/>
                    </a:lnTo>
                    <a:lnTo>
                      <a:pt x="51" y="33"/>
                    </a:lnTo>
                    <a:lnTo>
                      <a:pt x="58" y="45"/>
                    </a:lnTo>
                    <a:lnTo>
                      <a:pt x="68" y="61"/>
                    </a:lnTo>
                    <a:lnTo>
                      <a:pt x="79" y="85"/>
                    </a:lnTo>
                    <a:lnTo>
                      <a:pt x="91" y="101"/>
                    </a:lnTo>
                    <a:lnTo>
                      <a:pt x="98" y="103"/>
                    </a:lnTo>
                    <a:lnTo>
                      <a:pt x="107" y="94"/>
                    </a:lnTo>
                    <a:lnTo>
                      <a:pt x="119" y="71"/>
                    </a:lnTo>
                    <a:lnTo>
                      <a:pt x="129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236673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Error Detection and Correction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127125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Suppose we wanted to reliably transmit the result of a single coin flip:</a:t>
            </a:r>
          </a:p>
        </p:txBody>
      </p:sp>
      <p:sp>
        <p:nvSpPr>
          <p:cNvPr id="36893" name="AutoShape 56"/>
          <p:cNvSpPr>
            <a:spLocks noChangeArrowheads="1"/>
          </p:cNvSpPr>
          <p:nvPr/>
        </p:nvSpPr>
        <p:spPr bwMode="auto">
          <a:xfrm>
            <a:off x="4343400" y="5426075"/>
            <a:ext cx="457200" cy="66992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6393492" y="467186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 dirty="0"/>
              <a:t>tails</a:t>
            </a:r>
            <a:r>
              <a:rPr lang="ja-JP" altLang="en-US" sz="2000"/>
              <a:t>”</a:t>
            </a:r>
            <a:endParaRPr lang="en-US" altLang="x-none" sz="2000" dirty="0"/>
          </a:p>
        </p:txBody>
      </p:sp>
      <p:sp>
        <p:nvSpPr>
          <p:cNvPr id="54277" name="Text Box 62"/>
          <p:cNvSpPr txBox="1">
            <a:spLocks noChangeArrowheads="1"/>
          </p:cNvSpPr>
          <p:nvPr/>
        </p:nvSpPr>
        <p:spPr bwMode="auto">
          <a:xfrm>
            <a:off x="1335088" y="2438400"/>
            <a:ext cx="181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Heads: </a:t>
            </a:r>
            <a:r>
              <a:rPr lang="ja-JP" altLang="en-US"/>
              <a:t>“</a:t>
            </a:r>
            <a:r>
              <a:rPr lang="en-US" altLang="ja-JP"/>
              <a:t>0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5427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Tails: </a:t>
            </a:r>
            <a:r>
              <a:rPr lang="ja-JP" altLang="en-US"/>
              <a:t>“</a:t>
            </a:r>
            <a:r>
              <a:rPr lang="en-US" altLang="ja-JP"/>
              <a:t>1</a:t>
            </a:r>
            <a:r>
              <a:rPr lang="ja-JP" altLang="en-US"/>
              <a:t>”</a:t>
            </a:r>
            <a:endParaRPr lang="en-US" altLang="x-none"/>
          </a:p>
        </p:txBody>
      </p:sp>
      <p:pic>
        <p:nvPicPr>
          <p:cNvPr id="54280" name="Picture 2" descr="hand-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4063"/>
            <a:ext cx="1295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 descr="cos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454">
            <a:off x="5408613" y="1293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867400" y="2057400"/>
            <a:ext cx="914400" cy="990600"/>
          </a:xfrm>
          <a:prstGeom prst="arc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6103956" y="4663282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9C81B-C3F4-D345-8BC0-9314DD655C09}"/>
              </a:ext>
            </a:extLst>
          </p:cNvPr>
          <p:cNvGrpSpPr/>
          <p:nvPr/>
        </p:nvGrpSpPr>
        <p:grpSpPr>
          <a:xfrm>
            <a:off x="822325" y="3505200"/>
            <a:ext cx="7573963" cy="3241224"/>
            <a:chOff x="822325" y="3505200"/>
            <a:chExt cx="7573963" cy="3241224"/>
          </a:xfrm>
        </p:grpSpPr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822325" y="3505200"/>
              <a:ext cx="75739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dirty="0"/>
                <a:t>Further suppose that during processing a </a:t>
              </a:r>
              <a:r>
                <a:rPr lang="en-US" altLang="x-none" dirty="0">
                  <a:solidFill>
                    <a:srgbClr val="CC0000"/>
                  </a:solidFill>
                </a:rPr>
                <a:t>single-bit error</a:t>
              </a:r>
              <a:r>
                <a:rPr lang="en-US" altLang="x-none" dirty="0"/>
                <a:t> occurs, i.e., a single 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 is turned into a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 or a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 is turned into a 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.</a:t>
              </a:r>
              <a:endParaRPr lang="en-US" altLang="x-none" dirty="0"/>
            </a:p>
          </p:txBody>
        </p:sp>
        <p:sp>
          <p:nvSpPr>
            <p:cNvPr id="36890" name="Text Box 53"/>
            <p:cNvSpPr txBox="1">
              <a:spLocks noChangeArrowheads="1"/>
            </p:cNvSpPr>
            <p:nvPr/>
          </p:nvSpPr>
          <p:spPr bwMode="auto">
            <a:xfrm>
              <a:off x="2895600" y="4781550"/>
              <a:ext cx="3540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54287" name="Text Box 57"/>
            <p:cNvSpPr txBox="1">
              <a:spLocks noChangeArrowheads="1"/>
            </p:cNvSpPr>
            <p:nvPr/>
          </p:nvSpPr>
          <p:spPr bwMode="auto">
            <a:xfrm>
              <a:off x="1578891" y="4769216"/>
              <a:ext cx="1211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 dirty="0"/>
                <a:t>heads</a:t>
              </a:r>
              <a:r>
                <a:rPr lang="ja-JP" altLang="en-US" sz="2000"/>
                <a:t>”</a:t>
              </a:r>
              <a:endParaRPr lang="en-US" altLang="x-none" sz="2000" dirty="0"/>
            </a:p>
          </p:txBody>
        </p:sp>
        <p:pic>
          <p:nvPicPr>
            <p:cNvPr id="19" name="Picture 4" descr="j0078706">
              <a:extLst>
                <a:ext uri="{FF2B5EF4-FFF2-40B4-BE49-F238E27FC236}">
                  <a16:creationId xmlns:a16="http://schemas.microsoft.com/office/drawing/2014/main" id="{4539D415-FE9F-C642-BC90-B23AFB896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892" y="4728027"/>
              <a:ext cx="3425600" cy="20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animBg="1"/>
      <p:bldP spid="3689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HAMMING DISTANCE:  The number of positions in which the corresponding digits differ in two encodings of the same length.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66700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40995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A3E2B3-607E-FE4A-8FEF-3F24C6BD6215}"/>
              </a:ext>
            </a:extLst>
          </p:cNvPr>
          <p:cNvGrpSpPr/>
          <p:nvPr/>
        </p:nvGrpSpPr>
        <p:grpSpPr>
          <a:xfrm>
            <a:off x="3429023" y="4038600"/>
            <a:ext cx="3809977" cy="1548626"/>
            <a:chOff x="3429023" y="4038600"/>
            <a:chExt cx="3809977" cy="1548626"/>
          </a:xfrm>
        </p:grpSpPr>
        <p:sp>
          <p:nvSpPr>
            <p:cNvPr id="56328" name="TextBox 5"/>
            <p:cNvSpPr txBox="1">
              <a:spLocks noChangeArrowheads="1"/>
            </p:cNvSpPr>
            <p:nvPr/>
          </p:nvSpPr>
          <p:spPr bwMode="auto">
            <a:xfrm>
              <a:off x="4419600" y="4464425"/>
              <a:ext cx="2819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Differs in 2 positions so Hamming distance is 2…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4038600" y="4572000"/>
              <a:ext cx="3048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26">
              <a:extLst>
                <a:ext uri="{FF2B5EF4-FFF2-40B4-BE49-F238E27FC236}">
                  <a16:creationId xmlns:a16="http://schemas.microsoft.com/office/drawing/2014/main" id="{F242C741-B6AC-8048-8715-5A0D9554B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23" y="4038600"/>
              <a:ext cx="685777" cy="1548626"/>
              <a:chOff x="4888" y="911"/>
              <a:chExt cx="878" cy="2473"/>
            </a:xfrm>
          </p:grpSpPr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2BDA1742-75E8-C74B-88F5-5B83CFCA8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345"/>
                <a:ext cx="363" cy="492"/>
              </a:xfrm>
              <a:custGeom>
                <a:avLst/>
                <a:gdLst>
                  <a:gd name="T0" fmla="*/ 240 w 363"/>
                  <a:gd name="T1" fmla="*/ 123 h 492"/>
                  <a:gd name="T2" fmla="*/ 212 w 363"/>
                  <a:gd name="T3" fmla="*/ 71 h 492"/>
                  <a:gd name="T4" fmla="*/ 160 w 363"/>
                  <a:gd name="T5" fmla="*/ 38 h 492"/>
                  <a:gd name="T6" fmla="*/ 108 w 363"/>
                  <a:gd name="T7" fmla="*/ 33 h 492"/>
                  <a:gd name="T8" fmla="*/ 56 w 363"/>
                  <a:gd name="T9" fmla="*/ 52 h 492"/>
                  <a:gd name="T10" fmla="*/ 18 w 363"/>
                  <a:gd name="T11" fmla="*/ 104 h 492"/>
                  <a:gd name="T12" fmla="*/ 0 w 363"/>
                  <a:gd name="T13" fmla="*/ 194 h 492"/>
                  <a:gd name="T14" fmla="*/ 14 w 363"/>
                  <a:gd name="T15" fmla="*/ 303 h 492"/>
                  <a:gd name="T16" fmla="*/ 47 w 363"/>
                  <a:gd name="T17" fmla="*/ 397 h 492"/>
                  <a:gd name="T18" fmla="*/ 89 w 363"/>
                  <a:gd name="T19" fmla="*/ 449 h 492"/>
                  <a:gd name="T20" fmla="*/ 146 w 363"/>
                  <a:gd name="T21" fmla="*/ 483 h 492"/>
                  <a:gd name="T22" fmla="*/ 198 w 363"/>
                  <a:gd name="T23" fmla="*/ 492 h 492"/>
                  <a:gd name="T24" fmla="*/ 264 w 363"/>
                  <a:gd name="T25" fmla="*/ 468 h 492"/>
                  <a:gd name="T26" fmla="*/ 287 w 363"/>
                  <a:gd name="T27" fmla="*/ 426 h 492"/>
                  <a:gd name="T28" fmla="*/ 301 w 363"/>
                  <a:gd name="T29" fmla="*/ 350 h 492"/>
                  <a:gd name="T30" fmla="*/ 297 w 363"/>
                  <a:gd name="T31" fmla="*/ 251 h 492"/>
                  <a:gd name="T32" fmla="*/ 273 w 363"/>
                  <a:gd name="T33" fmla="*/ 161 h 492"/>
                  <a:gd name="T34" fmla="*/ 363 w 363"/>
                  <a:gd name="T35" fmla="*/ 43 h 492"/>
                  <a:gd name="T36" fmla="*/ 363 w 363"/>
                  <a:gd name="T37" fmla="*/ 19 h 492"/>
                  <a:gd name="T38" fmla="*/ 344 w 363"/>
                  <a:gd name="T39" fmla="*/ 0 h 492"/>
                  <a:gd name="T40" fmla="*/ 325 w 363"/>
                  <a:gd name="T41" fmla="*/ 9 h 492"/>
                  <a:gd name="T42" fmla="*/ 240 w 363"/>
                  <a:gd name="T43" fmla="*/ 123 h 4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3"/>
                  <a:gd name="T67" fmla="*/ 0 h 492"/>
                  <a:gd name="T68" fmla="*/ 363 w 363"/>
                  <a:gd name="T69" fmla="*/ 492 h 49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3" h="492">
                    <a:moveTo>
                      <a:pt x="240" y="123"/>
                    </a:moveTo>
                    <a:lnTo>
                      <a:pt x="212" y="71"/>
                    </a:lnTo>
                    <a:lnTo>
                      <a:pt x="160" y="38"/>
                    </a:lnTo>
                    <a:lnTo>
                      <a:pt x="108" y="33"/>
                    </a:lnTo>
                    <a:lnTo>
                      <a:pt x="56" y="52"/>
                    </a:lnTo>
                    <a:lnTo>
                      <a:pt x="18" y="104"/>
                    </a:lnTo>
                    <a:lnTo>
                      <a:pt x="0" y="194"/>
                    </a:lnTo>
                    <a:lnTo>
                      <a:pt x="14" y="303"/>
                    </a:lnTo>
                    <a:lnTo>
                      <a:pt x="47" y="397"/>
                    </a:lnTo>
                    <a:lnTo>
                      <a:pt x="89" y="449"/>
                    </a:lnTo>
                    <a:lnTo>
                      <a:pt x="146" y="483"/>
                    </a:lnTo>
                    <a:lnTo>
                      <a:pt x="198" y="492"/>
                    </a:lnTo>
                    <a:lnTo>
                      <a:pt x="264" y="468"/>
                    </a:lnTo>
                    <a:lnTo>
                      <a:pt x="287" y="426"/>
                    </a:lnTo>
                    <a:lnTo>
                      <a:pt x="301" y="350"/>
                    </a:lnTo>
                    <a:lnTo>
                      <a:pt x="297" y="251"/>
                    </a:lnTo>
                    <a:lnTo>
                      <a:pt x="273" y="161"/>
                    </a:lnTo>
                    <a:lnTo>
                      <a:pt x="363" y="43"/>
                    </a:lnTo>
                    <a:lnTo>
                      <a:pt x="363" y="19"/>
                    </a:lnTo>
                    <a:lnTo>
                      <a:pt x="344" y="0"/>
                    </a:lnTo>
                    <a:lnTo>
                      <a:pt x="325" y="9"/>
                    </a:lnTo>
                    <a:lnTo>
                      <a:pt x="24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1EC89D54-782C-B64B-96DC-7CD4FF58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911"/>
                <a:ext cx="476" cy="849"/>
              </a:xfrm>
              <a:custGeom>
                <a:avLst/>
                <a:gdLst>
                  <a:gd name="T0" fmla="*/ 47 w 476"/>
                  <a:gd name="T1" fmla="*/ 849 h 849"/>
                  <a:gd name="T2" fmla="*/ 9 w 476"/>
                  <a:gd name="T3" fmla="*/ 839 h 849"/>
                  <a:gd name="T4" fmla="*/ 0 w 476"/>
                  <a:gd name="T5" fmla="*/ 787 h 849"/>
                  <a:gd name="T6" fmla="*/ 61 w 476"/>
                  <a:gd name="T7" fmla="*/ 688 h 849"/>
                  <a:gd name="T8" fmla="*/ 146 w 476"/>
                  <a:gd name="T9" fmla="*/ 528 h 849"/>
                  <a:gd name="T10" fmla="*/ 217 w 476"/>
                  <a:gd name="T11" fmla="*/ 400 h 849"/>
                  <a:gd name="T12" fmla="*/ 273 w 476"/>
                  <a:gd name="T13" fmla="*/ 245 h 849"/>
                  <a:gd name="T14" fmla="*/ 349 w 476"/>
                  <a:gd name="T15" fmla="*/ 150 h 849"/>
                  <a:gd name="T16" fmla="*/ 429 w 476"/>
                  <a:gd name="T17" fmla="*/ 14 h 849"/>
                  <a:gd name="T18" fmla="*/ 443 w 476"/>
                  <a:gd name="T19" fmla="*/ 0 h 849"/>
                  <a:gd name="T20" fmla="*/ 471 w 476"/>
                  <a:gd name="T21" fmla="*/ 4 h 849"/>
                  <a:gd name="T22" fmla="*/ 476 w 476"/>
                  <a:gd name="T23" fmla="*/ 28 h 849"/>
                  <a:gd name="T24" fmla="*/ 377 w 476"/>
                  <a:gd name="T25" fmla="*/ 150 h 849"/>
                  <a:gd name="T26" fmla="*/ 372 w 476"/>
                  <a:gd name="T27" fmla="*/ 202 h 849"/>
                  <a:gd name="T28" fmla="*/ 401 w 476"/>
                  <a:gd name="T29" fmla="*/ 254 h 849"/>
                  <a:gd name="T30" fmla="*/ 401 w 476"/>
                  <a:gd name="T31" fmla="*/ 301 h 849"/>
                  <a:gd name="T32" fmla="*/ 372 w 476"/>
                  <a:gd name="T33" fmla="*/ 330 h 849"/>
                  <a:gd name="T34" fmla="*/ 302 w 476"/>
                  <a:gd name="T35" fmla="*/ 367 h 849"/>
                  <a:gd name="T36" fmla="*/ 269 w 476"/>
                  <a:gd name="T37" fmla="*/ 377 h 849"/>
                  <a:gd name="T38" fmla="*/ 254 w 476"/>
                  <a:gd name="T39" fmla="*/ 405 h 849"/>
                  <a:gd name="T40" fmla="*/ 217 w 476"/>
                  <a:gd name="T41" fmla="*/ 518 h 849"/>
                  <a:gd name="T42" fmla="*/ 179 w 476"/>
                  <a:gd name="T43" fmla="*/ 622 h 849"/>
                  <a:gd name="T44" fmla="*/ 132 w 476"/>
                  <a:gd name="T45" fmla="*/ 745 h 849"/>
                  <a:gd name="T46" fmla="*/ 71 w 476"/>
                  <a:gd name="T47" fmla="*/ 849 h 849"/>
                  <a:gd name="T48" fmla="*/ 47 w 476"/>
                  <a:gd name="T49" fmla="*/ 849 h 8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76"/>
                  <a:gd name="T76" fmla="*/ 0 h 849"/>
                  <a:gd name="T77" fmla="*/ 476 w 476"/>
                  <a:gd name="T78" fmla="*/ 849 h 8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76" h="849">
                    <a:moveTo>
                      <a:pt x="47" y="849"/>
                    </a:moveTo>
                    <a:lnTo>
                      <a:pt x="9" y="839"/>
                    </a:lnTo>
                    <a:lnTo>
                      <a:pt x="0" y="787"/>
                    </a:lnTo>
                    <a:lnTo>
                      <a:pt x="61" y="688"/>
                    </a:lnTo>
                    <a:lnTo>
                      <a:pt x="146" y="528"/>
                    </a:lnTo>
                    <a:lnTo>
                      <a:pt x="217" y="400"/>
                    </a:lnTo>
                    <a:lnTo>
                      <a:pt x="273" y="245"/>
                    </a:lnTo>
                    <a:lnTo>
                      <a:pt x="349" y="150"/>
                    </a:lnTo>
                    <a:lnTo>
                      <a:pt x="429" y="14"/>
                    </a:lnTo>
                    <a:lnTo>
                      <a:pt x="443" y="0"/>
                    </a:lnTo>
                    <a:lnTo>
                      <a:pt x="471" y="4"/>
                    </a:lnTo>
                    <a:lnTo>
                      <a:pt x="476" y="28"/>
                    </a:lnTo>
                    <a:lnTo>
                      <a:pt x="377" y="150"/>
                    </a:lnTo>
                    <a:lnTo>
                      <a:pt x="372" y="202"/>
                    </a:lnTo>
                    <a:lnTo>
                      <a:pt x="401" y="254"/>
                    </a:lnTo>
                    <a:lnTo>
                      <a:pt x="401" y="301"/>
                    </a:lnTo>
                    <a:lnTo>
                      <a:pt x="372" y="330"/>
                    </a:lnTo>
                    <a:lnTo>
                      <a:pt x="302" y="367"/>
                    </a:lnTo>
                    <a:lnTo>
                      <a:pt x="269" y="377"/>
                    </a:lnTo>
                    <a:lnTo>
                      <a:pt x="254" y="405"/>
                    </a:lnTo>
                    <a:lnTo>
                      <a:pt x="217" y="518"/>
                    </a:lnTo>
                    <a:lnTo>
                      <a:pt x="179" y="622"/>
                    </a:lnTo>
                    <a:lnTo>
                      <a:pt x="132" y="745"/>
                    </a:lnTo>
                    <a:lnTo>
                      <a:pt x="71" y="849"/>
                    </a:lnTo>
                    <a:lnTo>
                      <a:pt x="47" y="8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ADB3246-A697-C542-9D06-C90943780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" y="1911"/>
                <a:ext cx="280" cy="766"/>
              </a:xfrm>
              <a:custGeom>
                <a:avLst/>
                <a:gdLst>
                  <a:gd name="T0" fmla="*/ 128 w 280"/>
                  <a:gd name="T1" fmla="*/ 61 h 766"/>
                  <a:gd name="T2" fmla="*/ 180 w 280"/>
                  <a:gd name="T3" fmla="*/ 14 h 766"/>
                  <a:gd name="T4" fmla="*/ 237 w 280"/>
                  <a:gd name="T5" fmla="*/ 0 h 766"/>
                  <a:gd name="T6" fmla="*/ 275 w 280"/>
                  <a:gd name="T7" fmla="*/ 14 h 766"/>
                  <a:gd name="T8" fmla="*/ 280 w 280"/>
                  <a:gd name="T9" fmla="*/ 43 h 766"/>
                  <a:gd name="T10" fmla="*/ 247 w 280"/>
                  <a:gd name="T11" fmla="*/ 104 h 766"/>
                  <a:gd name="T12" fmla="*/ 204 w 280"/>
                  <a:gd name="T13" fmla="*/ 104 h 766"/>
                  <a:gd name="T14" fmla="*/ 161 w 280"/>
                  <a:gd name="T15" fmla="*/ 132 h 766"/>
                  <a:gd name="T16" fmla="*/ 104 w 280"/>
                  <a:gd name="T17" fmla="*/ 213 h 766"/>
                  <a:gd name="T18" fmla="*/ 66 w 280"/>
                  <a:gd name="T19" fmla="*/ 303 h 766"/>
                  <a:gd name="T20" fmla="*/ 66 w 280"/>
                  <a:gd name="T21" fmla="*/ 340 h 766"/>
                  <a:gd name="T22" fmla="*/ 90 w 280"/>
                  <a:gd name="T23" fmla="*/ 383 h 766"/>
                  <a:gd name="T24" fmla="*/ 152 w 280"/>
                  <a:gd name="T25" fmla="*/ 421 h 766"/>
                  <a:gd name="T26" fmla="*/ 209 w 280"/>
                  <a:gd name="T27" fmla="*/ 454 h 766"/>
                  <a:gd name="T28" fmla="*/ 271 w 280"/>
                  <a:gd name="T29" fmla="*/ 515 h 766"/>
                  <a:gd name="T30" fmla="*/ 275 w 280"/>
                  <a:gd name="T31" fmla="*/ 567 h 766"/>
                  <a:gd name="T32" fmla="*/ 218 w 280"/>
                  <a:gd name="T33" fmla="*/ 601 h 766"/>
                  <a:gd name="T34" fmla="*/ 176 w 280"/>
                  <a:gd name="T35" fmla="*/ 638 h 766"/>
                  <a:gd name="T36" fmla="*/ 161 w 280"/>
                  <a:gd name="T37" fmla="*/ 671 h 766"/>
                  <a:gd name="T38" fmla="*/ 171 w 280"/>
                  <a:gd name="T39" fmla="*/ 705 h 766"/>
                  <a:gd name="T40" fmla="*/ 152 w 280"/>
                  <a:gd name="T41" fmla="*/ 752 h 766"/>
                  <a:gd name="T42" fmla="*/ 123 w 280"/>
                  <a:gd name="T43" fmla="*/ 766 h 766"/>
                  <a:gd name="T44" fmla="*/ 109 w 280"/>
                  <a:gd name="T45" fmla="*/ 757 h 766"/>
                  <a:gd name="T46" fmla="*/ 114 w 280"/>
                  <a:gd name="T47" fmla="*/ 676 h 766"/>
                  <a:gd name="T48" fmla="*/ 142 w 280"/>
                  <a:gd name="T49" fmla="*/ 619 h 766"/>
                  <a:gd name="T50" fmla="*/ 195 w 280"/>
                  <a:gd name="T51" fmla="*/ 572 h 766"/>
                  <a:gd name="T52" fmla="*/ 223 w 280"/>
                  <a:gd name="T53" fmla="*/ 558 h 766"/>
                  <a:gd name="T54" fmla="*/ 199 w 280"/>
                  <a:gd name="T55" fmla="*/ 487 h 766"/>
                  <a:gd name="T56" fmla="*/ 157 w 280"/>
                  <a:gd name="T57" fmla="*/ 459 h 766"/>
                  <a:gd name="T58" fmla="*/ 81 w 280"/>
                  <a:gd name="T59" fmla="*/ 430 h 766"/>
                  <a:gd name="T60" fmla="*/ 28 w 280"/>
                  <a:gd name="T61" fmla="*/ 388 h 766"/>
                  <a:gd name="T62" fmla="*/ 0 w 280"/>
                  <a:gd name="T63" fmla="*/ 322 h 766"/>
                  <a:gd name="T64" fmla="*/ 19 w 280"/>
                  <a:gd name="T65" fmla="*/ 260 h 766"/>
                  <a:gd name="T66" fmla="*/ 71 w 280"/>
                  <a:gd name="T67" fmla="*/ 165 h 766"/>
                  <a:gd name="T68" fmla="*/ 114 w 280"/>
                  <a:gd name="T69" fmla="*/ 90 h 766"/>
                  <a:gd name="T70" fmla="*/ 128 w 280"/>
                  <a:gd name="T71" fmla="*/ 61 h 7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80"/>
                  <a:gd name="T109" fmla="*/ 0 h 766"/>
                  <a:gd name="T110" fmla="*/ 280 w 280"/>
                  <a:gd name="T111" fmla="*/ 766 h 7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80" h="766">
                    <a:moveTo>
                      <a:pt x="128" y="61"/>
                    </a:moveTo>
                    <a:lnTo>
                      <a:pt x="180" y="14"/>
                    </a:lnTo>
                    <a:lnTo>
                      <a:pt x="237" y="0"/>
                    </a:lnTo>
                    <a:lnTo>
                      <a:pt x="275" y="14"/>
                    </a:lnTo>
                    <a:lnTo>
                      <a:pt x="280" y="43"/>
                    </a:lnTo>
                    <a:lnTo>
                      <a:pt x="247" y="104"/>
                    </a:lnTo>
                    <a:lnTo>
                      <a:pt x="204" y="104"/>
                    </a:lnTo>
                    <a:lnTo>
                      <a:pt x="161" y="132"/>
                    </a:lnTo>
                    <a:lnTo>
                      <a:pt x="104" y="213"/>
                    </a:lnTo>
                    <a:lnTo>
                      <a:pt x="66" y="303"/>
                    </a:lnTo>
                    <a:lnTo>
                      <a:pt x="66" y="340"/>
                    </a:lnTo>
                    <a:lnTo>
                      <a:pt x="90" y="383"/>
                    </a:lnTo>
                    <a:lnTo>
                      <a:pt x="152" y="421"/>
                    </a:lnTo>
                    <a:lnTo>
                      <a:pt x="209" y="454"/>
                    </a:lnTo>
                    <a:lnTo>
                      <a:pt x="271" y="515"/>
                    </a:lnTo>
                    <a:lnTo>
                      <a:pt x="275" y="567"/>
                    </a:lnTo>
                    <a:lnTo>
                      <a:pt x="218" y="601"/>
                    </a:lnTo>
                    <a:lnTo>
                      <a:pt x="176" y="638"/>
                    </a:lnTo>
                    <a:lnTo>
                      <a:pt x="161" y="671"/>
                    </a:lnTo>
                    <a:lnTo>
                      <a:pt x="171" y="705"/>
                    </a:lnTo>
                    <a:lnTo>
                      <a:pt x="152" y="752"/>
                    </a:lnTo>
                    <a:lnTo>
                      <a:pt x="123" y="766"/>
                    </a:lnTo>
                    <a:lnTo>
                      <a:pt x="109" y="757"/>
                    </a:lnTo>
                    <a:lnTo>
                      <a:pt x="114" y="676"/>
                    </a:lnTo>
                    <a:lnTo>
                      <a:pt x="142" y="619"/>
                    </a:lnTo>
                    <a:lnTo>
                      <a:pt x="195" y="572"/>
                    </a:lnTo>
                    <a:lnTo>
                      <a:pt x="223" y="558"/>
                    </a:lnTo>
                    <a:lnTo>
                      <a:pt x="199" y="487"/>
                    </a:lnTo>
                    <a:lnTo>
                      <a:pt x="157" y="459"/>
                    </a:lnTo>
                    <a:lnTo>
                      <a:pt x="81" y="430"/>
                    </a:lnTo>
                    <a:lnTo>
                      <a:pt x="28" y="388"/>
                    </a:lnTo>
                    <a:lnTo>
                      <a:pt x="0" y="322"/>
                    </a:lnTo>
                    <a:lnTo>
                      <a:pt x="19" y="260"/>
                    </a:lnTo>
                    <a:lnTo>
                      <a:pt x="71" y="165"/>
                    </a:lnTo>
                    <a:lnTo>
                      <a:pt x="114" y="90"/>
                    </a:lnTo>
                    <a:lnTo>
                      <a:pt x="12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F54FE9C-1D4D-5944-B866-EF8CCE9BB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1850"/>
                <a:ext cx="293" cy="685"/>
              </a:xfrm>
              <a:custGeom>
                <a:avLst/>
                <a:gdLst>
                  <a:gd name="T0" fmla="*/ 24 w 293"/>
                  <a:gd name="T1" fmla="*/ 28 h 685"/>
                  <a:gd name="T2" fmla="*/ 71 w 293"/>
                  <a:gd name="T3" fmla="*/ 4 h 685"/>
                  <a:gd name="T4" fmla="*/ 109 w 293"/>
                  <a:gd name="T5" fmla="*/ 0 h 685"/>
                  <a:gd name="T6" fmla="*/ 175 w 293"/>
                  <a:gd name="T7" fmla="*/ 42 h 685"/>
                  <a:gd name="T8" fmla="*/ 213 w 293"/>
                  <a:gd name="T9" fmla="*/ 85 h 685"/>
                  <a:gd name="T10" fmla="*/ 242 w 293"/>
                  <a:gd name="T11" fmla="*/ 146 h 685"/>
                  <a:gd name="T12" fmla="*/ 265 w 293"/>
                  <a:gd name="T13" fmla="*/ 226 h 685"/>
                  <a:gd name="T14" fmla="*/ 289 w 293"/>
                  <a:gd name="T15" fmla="*/ 349 h 685"/>
                  <a:gd name="T16" fmla="*/ 293 w 293"/>
                  <a:gd name="T17" fmla="*/ 486 h 685"/>
                  <a:gd name="T18" fmla="*/ 279 w 293"/>
                  <a:gd name="T19" fmla="*/ 576 h 685"/>
                  <a:gd name="T20" fmla="*/ 256 w 293"/>
                  <a:gd name="T21" fmla="*/ 618 h 685"/>
                  <a:gd name="T22" fmla="*/ 194 w 293"/>
                  <a:gd name="T23" fmla="*/ 661 h 685"/>
                  <a:gd name="T24" fmla="*/ 128 w 293"/>
                  <a:gd name="T25" fmla="*/ 685 h 685"/>
                  <a:gd name="T26" fmla="*/ 86 w 293"/>
                  <a:gd name="T27" fmla="*/ 685 h 685"/>
                  <a:gd name="T28" fmla="*/ 48 w 293"/>
                  <a:gd name="T29" fmla="*/ 675 h 685"/>
                  <a:gd name="T30" fmla="*/ 24 w 293"/>
                  <a:gd name="T31" fmla="*/ 618 h 685"/>
                  <a:gd name="T32" fmla="*/ 15 w 293"/>
                  <a:gd name="T33" fmla="*/ 548 h 685"/>
                  <a:gd name="T34" fmla="*/ 34 w 293"/>
                  <a:gd name="T35" fmla="*/ 500 h 685"/>
                  <a:gd name="T36" fmla="*/ 57 w 293"/>
                  <a:gd name="T37" fmla="*/ 458 h 685"/>
                  <a:gd name="T38" fmla="*/ 52 w 293"/>
                  <a:gd name="T39" fmla="*/ 401 h 685"/>
                  <a:gd name="T40" fmla="*/ 43 w 293"/>
                  <a:gd name="T41" fmla="*/ 330 h 685"/>
                  <a:gd name="T42" fmla="*/ 24 w 293"/>
                  <a:gd name="T43" fmla="*/ 259 h 685"/>
                  <a:gd name="T44" fmla="*/ 0 w 293"/>
                  <a:gd name="T45" fmla="*/ 184 h 685"/>
                  <a:gd name="T46" fmla="*/ 0 w 293"/>
                  <a:gd name="T47" fmla="*/ 127 h 685"/>
                  <a:gd name="T48" fmla="*/ 15 w 293"/>
                  <a:gd name="T49" fmla="*/ 66 h 685"/>
                  <a:gd name="T50" fmla="*/ 24 w 293"/>
                  <a:gd name="T51" fmla="*/ 28 h 6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685"/>
                  <a:gd name="T80" fmla="*/ 293 w 293"/>
                  <a:gd name="T81" fmla="*/ 685 h 6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685">
                    <a:moveTo>
                      <a:pt x="24" y="28"/>
                    </a:moveTo>
                    <a:lnTo>
                      <a:pt x="71" y="4"/>
                    </a:lnTo>
                    <a:lnTo>
                      <a:pt x="109" y="0"/>
                    </a:lnTo>
                    <a:lnTo>
                      <a:pt x="175" y="42"/>
                    </a:lnTo>
                    <a:lnTo>
                      <a:pt x="213" y="85"/>
                    </a:lnTo>
                    <a:lnTo>
                      <a:pt x="242" y="146"/>
                    </a:lnTo>
                    <a:lnTo>
                      <a:pt x="265" y="226"/>
                    </a:lnTo>
                    <a:lnTo>
                      <a:pt x="289" y="349"/>
                    </a:lnTo>
                    <a:lnTo>
                      <a:pt x="293" y="486"/>
                    </a:lnTo>
                    <a:lnTo>
                      <a:pt x="279" y="576"/>
                    </a:lnTo>
                    <a:lnTo>
                      <a:pt x="256" y="618"/>
                    </a:lnTo>
                    <a:lnTo>
                      <a:pt x="194" y="661"/>
                    </a:lnTo>
                    <a:lnTo>
                      <a:pt x="128" y="685"/>
                    </a:lnTo>
                    <a:lnTo>
                      <a:pt x="86" y="685"/>
                    </a:lnTo>
                    <a:lnTo>
                      <a:pt x="48" y="675"/>
                    </a:lnTo>
                    <a:lnTo>
                      <a:pt x="24" y="618"/>
                    </a:lnTo>
                    <a:lnTo>
                      <a:pt x="15" y="548"/>
                    </a:lnTo>
                    <a:lnTo>
                      <a:pt x="34" y="500"/>
                    </a:lnTo>
                    <a:lnTo>
                      <a:pt x="57" y="458"/>
                    </a:lnTo>
                    <a:lnTo>
                      <a:pt x="52" y="401"/>
                    </a:lnTo>
                    <a:lnTo>
                      <a:pt x="43" y="330"/>
                    </a:lnTo>
                    <a:lnTo>
                      <a:pt x="24" y="259"/>
                    </a:lnTo>
                    <a:lnTo>
                      <a:pt x="0" y="184"/>
                    </a:lnTo>
                    <a:lnTo>
                      <a:pt x="0" y="127"/>
                    </a:lnTo>
                    <a:lnTo>
                      <a:pt x="15" y="66"/>
                    </a:ln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967C520-B624-994F-97C4-F288487F6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" y="2397"/>
                <a:ext cx="382" cy="878"/>
              </a:xfrm>
              <a:custGeom>
                <a:avLst/>
                <a:gdLst>
                  <a:gd name="T0" fmla="*/ 0 w 382"/>
                  <a:gd name="T1" fmla="*/ 76 h 878"/>
                  <a:gd name="T2" fmla="*/ 0 w 382"/>
                  <a:gd name="T3" fmla="*/ 38 h 878"/>
                  <a:gd name="T4" fmla="*/ 33 w 382"/>
                  <a:gd name="T5" fmla="*/ 0 h 878"/>
                  <a:gd name="T6" fmla="*/ 57 w 382"/>
                  <a:gd name="T7" fmla="*/ 14 h 878"/>
                  <a:gd name="T8" fmla="*/ 170 w 382"/>
                  <a:gd name="T9" fmla="*/ 165 h 878"/>
                  <a:gd name="T10" fmla="*/ 226 w 382"/>
                  <a:gd name="T11" fmla="*/ 250 h 878"/>
                  <a:gd name="T12" fmla="*/ 241 w 382"/>
                  <a:gd name="T13" fmla="*/ 326 h 878"/>
                  <a:gd name="T14" fmla="*/ 245 w 382"/>
                  <a:gd name="T15" fmla="*/ 406 h 878"/>
                  <a:gd name="T16" fmla="*/ 236 w 382"/>
                  <a:gd name="T17" fmla="*/ 515 h 878"/>
                  <a:gd name="T18" fmla="*/ 203 w 382"/>
                  <a:gd name="T19" fmla="*/ 633 h 878"/>
                  <a:gd name="T20" fmla="*/ 170 w 382"/>
                  <a:gd name="T21" fmla="*/ 703 h 878"/>
                  <a:gd name="T22" fmla="*/ 156 w 382"/>
                  <a:gd name="T23" fmla="*/ 774 h 878"/>
                  <a:gd name="T24" fmla="*/ 160 w 382"/>
                  <a:gd name="T25" fmla="*/ 807 h 878"/>
                  <a:gd name="T26" fmla="*/ 179 w 382"/>
                  <a:gd name="T27" fmla="*/ 817 h 878"/>
                  <a:gd name="T28" fmla="*/ 292 w 382"/>
                  <a:gd name="T29" fmla="*/ 812 h 878"/>
                  <a:gd name="T30" fmla="*/ 368 w 382"/>
                  <a:gd name="T31" fmla="*/ 826 h 878"/>
                  <a:gd name="T32" fmla="*/ 382 w 382"/>
                  <a:gd name="T33" fmla="*/ 845 h 878"/>
                  <a:gd name="T34" fmla="*/ 382 w 382"/>
                  <a:gd name="T35" fmla="*/ 859 h 878"/>
                  <a:gd name="T36" fmla="*/ 321 w 382"/>
                  <a:gd name="T37" fmla="*/ 878 h 878"/>
                  <a:gd name="T38" fmla="*/ 307 w 382"/>
                  <a:gd name="T39" fmla="*/ 873 h 878"/>
                  <a:gd name="T40" fmla="*/ 255 w 382"/>
                  <a:gd name="T41" fmla="*/ 850 h 878"/>
                  <a:gd name="T42" fmla="*/ 203 w 382"/>
                  <a:gd name="T43" fmla="*/ 850 h 878"/>
                  <a:gd name="T44" fmla="*/ 132 w 382"/>
                  <a:gd name="T45" fmla="*/ 850 h 878"/>
                  <a:gd name="T46" fmla="*/ 108 w 382"/>
                  <a:gd name="T47" fmla="*/ 854 h 878"/>
                  <a:gd name="T48" fmla="*/ 99 w 382"/>
                  <a:gd name="T49" fmla="*/ 836 h 878"/>
                  <a:gd name="T50" fmla="*/ 99 w 382"/>
                  <a:gd name="T51" fmla="*/ 807 h 878"/>
                  <a:gd name="T52" fmla="*/ 123 w 382"/>
                  <a:gd name="T53" fmla="*/ 718 h 878"/>
                  <a:gd name="T54" fmla="*/ 165 w 382"/>
                  <a:gd name="T55" fmla="*/ 623 h 878"/>
                  <a:gd name="T56" fmla="*/ 193 w 382"/>
                  <a:gd name="T57" fmla="*/ 529 h 878"/>
                  <a:gd name="T58" fmla="*/ 198 w 382"/>
                  <a:gd name="T59" fmla="*/ 458 h 878"/>
                  <a:gd name="T60" fmla="*/ 193 w 382"/>
                  <a:gd name="T61" fmla="*/ 359 h 878"/>
                  <a:gd name="T62" fmla="*/ 174 w 382"/>
                  <a:gd name="T63" fmla="*/ 302 h 878"/>
                  <a:gd name="T64" fmla="*/ 127 w 382"/>
                  <a:gd name="T65" fmla="*/ 231 h 878"/>
                  <a:gd name="T66" fmla="*/ 61 w 382"/>
                  <a:gd name="T67" fmla="*/ 165 h 878"/>
                  <a:gd name="T68" fmla="*/ 14 w 382"/>
                  <a:gd name="T69" fmla="*/ 127 h 878"/>
                  <a:gd name="T70" fmla="*/ 0 w 382"/>
                  <a:gd name="T71" fmla="*/ 104 h 878"/>
                  <a:gd name="T72" fmla="*/ 0 w 382"/>
                  <a:gd name="T73" fmla="*/ 76 h 8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82"/>
                  <a:gd name="T112" fmla="*/ 0 h 878"/>
                  <a:gd name="T113" fmla="*/ 382 w 382"/>
                  <a:gd name="T114" fmla="*/ 878 h 8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82" h="878">
                    <a:moveTo>
                      <a:pt x="0" y="76"/>
                    </a:moveTo>
                    <a:lnTo>
                      <a:pt x="0" y="38"/>
                    </a:lnTo>
                    <a:lnTo>
                      <a:pt x="33" y="0"/>
                    </a:lnTo>
                    <a:lnTo>
                      <a:pt x="57" y="14"/>
                    </a:lnTo>
                    <a:lnTo>
                      <a:pt x="170" y="165"/>
                    </a:lnTo>
                    <a:lnTo>
                      <a:pt x="226" y="250"/>
                    </a:lnTo>
                    <a:lnTo>
                      <a:pt x="241" y="326"/>
                    </a:lnTo>
                    <a:lnTo>
                      <a:pt x="245" y="406"/>
                    </a:lnTo>
                    <a:lnTo>
                      <a:pt x="236" y="515"/>
                    </a:lnTo>
                    <a:lnTo>
                      <a:pt x="203" y="633"/>
                    </a:lnTo>
                    <a:lnTo>
                      <a:pt x="170" y="703"/>
                    </a:lnTo>
                    <a:lnTo>
                      <a:pt x="156" y="774"/>
                    </a:lnTo>
                    <a:lnTo>
                      <a:pt x="160" y="807"/>
                    </a:lnTo>
                    <a:lnTo>
                      <a:pt x="179" y="817"/>
                    </a:lnTo>
                    <a:lnTo>
                      <a:pt x="292" y="812"/>
                    </a:lnTo>
                    <a:lnTo>
                      <a:pt x="368" y="826"/>
                    </a:lnTo>
                    <a:lnTo>
                      <a:pt x="382" y="845"/>
                    </a:lnTo>
                    <a:lnTo>
                      <a:pt x="382" y="859"/>
                    </a:lnTo>
                    <a:lnTo>
                      <a:pt x="321" y="878"/>
                    </a:lnTo>
                    <a:lnTo>
                      <a:pt x="307" y="873"/>
                    </a:lnTo>
                    <a:lnTo>
                      <a:pt x="255" y="850"/>
                    </a:lnTo>
                    <a:lnTo>
                      <a:pt x="203" y="850"/>
                    </a:lnTo>
                    <a:lnTo>
                      <a:pt x="132" y="850"/>
                    </a:lnTo>
                    <a:lnTo>
                      <a:pt x="108" y="854"/>
                    </a:lnTo>
                    <a:lnTo>
                      <a:pt x="99" y="836"/>
                    </a:lnTo>
                    <a:lnTo>
                      <a:pt x="99" y="807"/>
                    </a:lnTo>
                    <a:lnTo>
                      <a:pt x="123" y="718"/>
                    </a:lnTo>
                    <a:lnTo>
                      <a:pt x="165" y="623"/>
                    </a:lnTo>
                    <a:lnTo>
                      <a:pt x="193" y="529"/>
                    </a:lnTo>
                    <a:lnTo>
                      <a:pt x="198" y="458"/>
                    </a:lnTo>
                    <a:lnTo>
                      <a:pt x="193" y="359"/>
                    </a:lnTo>
                    <a:lnTo>
                      <a:pt x="174" y="302"/>
                    </a:lnTo>
                    <a:lnTo>
                      <a:pt x="127" y="231"/>
                    </a:lnTo>
                    <a:lnTo>
                      <a:pt x="61" y="165"/>
                    </a:lnTo>
                    <a:lnTo>
                      <a:pt x="14" y="127"/>
                    </a:lnTo>
                    <a:lnTo>
                      <a:pt x="0" y="10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F87BF266-2C3A-3940-84EF-89DF94A60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2445"/>
                <a:ext cx="321" cy="939"/>
              </a:xfrm>
              <a:custGeom>
                <a:avLst/>
                <a:gdLst>
                  <a:gd name="T0" fmla="*/ 227 w 321"/>
                  <a:gd name="T1" fmla="*/ 23 h 939"/>
                  <a:gd name="T2" fmla="*/ 255 w 321"/>
                  <a:gd name="T3" fmla="*/ 0 h 939"/>
                  <a:gd name="T4" fmla="*/ 312 w 321"/>
                  <a:gd name="T5" fmla="*/ 0 h 939"/>
                  <a:gd name="T6" fmla="*/ 321 w 321"/>
                  <a:gd name="T7" fmla="*/ 28 h 939"/>
                  <a:gd name="T8" fmla="*/ 312 w 321"/>
                  <a:gd name="T9" fmla="*/ 103 h 939"/>
                  <a:gd name="T10" fmla="*/ 260 w 321"/>
                  <a:gd name="T11" fmla="*/ 198 h 939"/>
                  <a:gd name="T12" fmla="*/ 237 w 321"/>
                  <a:gd name="T13" fmla="*/ 301 h 939"/>
                  <a:gd name="T14" fmla="*/ 227 w 321"/>
                  <a:gd name="T15" fmla="*/ 429 h 939"/>
                  <a:gd name="T16" fmla="*/ 260 w 321"/>
                  <a:gd name="T17" fmla="*/ 575 h 939"/>
                  <a:gd name="T18" fmla="*/ 303 w 321"/>
                  <a:gd name="T19" fmla="*/ 717 h 939"/>
                  <a:gd name="T20" fmla="*/ 307 w 321"/>
                  <a:gd name="T21" fmla="*/ 773 h 939"/>
                  <a:gd name="T22" fmla="*/ 288 w 321"/>
                  <a:gd name="T23" fmla="*/ 792 h 939"/>
                  <a:gd name="T24" fmla="*/ 222 w 321"/>
                  <a:gd name="T25" fmla="*/ 792 h 939"/>
                  <a:gd name="T26" fmla="*/ 156 w 321"/>
                  <a:gd name="T27" fmla="*/ 816 h 939"/>
                  <a:gd name="T28" fmla="*/ 114 w 321"/>
                  <a:gd name="T29" fmla="*/ 877 h 939"/>
                  <a:gd name="T30" fmla="*/ 76 w 321"/>
                  <a:gd name="T31" fmla="*/ 934 h 939"/>
                  <a:gd name="T32" fmla="*/ 57 w 321"/>
                  <a:gd name="T33" fmla="*/ 939 h 939"/>
                  <a:gd name="T34" fmla="*/ 0 w 321"/>
                  <a:gd name="T35" fmla="*/ 905 h 939"/>
                  <a:gd name="T36" fmla="*/ 0 w 321"/>
                  <a:gd name="T37" fmla="*/ 882 h 939"/>
                  <a:gd name="T38" fmla="*/ 76 w 321"/>
                  <a:gd name="T39" fmla="*/ 816 h 939"/>
                  <a:gd name="T40" fmla="*/ 166 w 321"/>
                  <a:gd name="T41" fmla="*/ 773 h 939"/>
                  <a:gd name="T42" fmla="*/ 237 w 321"/>
                  <a:gd name="T43" fmla="*/ 750 h 939"/>
                  <a:gd name="T44" fmla="*/ 251 w 321"/>
                  <a:gd name="T45" fmla="*/ 740 h 939"/>
                  <a:gd name="T46" fmla="*/ 246 w 321"/>
                  <a:gd name="T47" fmla="*/ 698 h 939"/>
                  <a:gd name="T48" fmla="*/ 222 w 321"/>
                  <a:gd name="T49" fmla="*/ 594 h 939"/>
                  <a:gd name="T50" fmla="*/ 194 w 321"/>
                  <a:gd name="T51" fmla="*/ 476 h 939"/>
                  <a:gd name="T52" fmla="*/ 180 w 321"/>
                  <a:gd name="T53" fmla="*/ 415 h 939"/>
                  <a:gd name="T54" fmla="*/ 175 w 321"/>
                  <a:gd name="T55" fmla="*/ 344 h 939"/>
                  <a:gd name="T56" fmla="*/ 185 w 321"/>
                  <a:gd name="T57" fmla="*/ 264 h 939"/>
                  <a:gd name="T58" fmla="*/ 203 w 321"/>
                  <a:gd name="T59" fmla="*/ 132 h 939"/>
                  <a:gd name="T60" fmla="*/ 227 w 321"/>
                  <a:gd name="T61" fmla="*/ 23 h 93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1"/>
                  <a:gd name="T94" fmla="*/ 0 h 939"/>
                  <a:gd name="T95" fmla="*/ 321 w 321"/>
                  <a:gd name="T96" fmla="*/ 939 h 93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1" h="939">
                    <a:moveTo>
                      <a:pt x="227" y="23"/>
                    </a:moveTo>
                    <a:lnTo>
                      <a:pt x="255" y="0"/>
                    </a:lnTo>
                    <a:lnTo>
                      <a:pt x="312" y="0"/>
                    </a:lnTo>
                    <a:lnTo>
                      <a:pt x="321" y="28"/>
                    </a:lnTo>
                    <a:lnTo>
                      <a:pt x="312" y="103"/>
                    </a:lnTo>
                    <a:lnTo>
                      <a:pt x="260" y="198"/>
                    </a:lnTo>
                    <a:lnTo>
                      <a:pt x="237" y="301"/>
                    </a:lnTo>
                    <a:lnTo>
                      <a:pt x="227" y="429"/>
                    </a:lnTo>
                    <a:lnTo>
                      <a:pt x="260" y="575"/>
                    </a:lnTo>
                    <a:lnTo>
                      <a:pt x="303" y="717"/>
                    </a:lnTo>
                    <a:lnTo>
                      <a:pt x="307" y="773"/>
                    </a:lnTo>
                    <a:lnTo>
                      <a:pt x="288" y="792"/>
                    </a:lnTo>
                    <a:lnTo>
                      <a:pt x="222" y="792"/>
                    </a:lnTo>
                    <a:lnTo>
                      <a:pt x="156" y="816"/>
                    </a:lnTo>
                    <a:lnTo>
                      <a:pt x="114" y="877"/>
                    </a:lnTo>
                    <a:lnTo>
                      <a:pt x="76" y="934"/>
                    </a:lnTo>
                    <a:lnTo>
                      <a:pt x="57" y="939"/>
                    </a:lnTo>
                    <a:lnTo>
                      <a:pt x="0" y="905"/>
                    </a:lnTo>
                    <a:lnTo>
                      <a:pt x="0" y="882"/>
                    </a:lnTo>
                    <a:lnTo>
                      <a:pt x="76" y="816"/>
                    </a:lnTo>
                    <a:lnTo>
                      <a:pt x="166" y="773"/>
                    </a:lnTo>
                    <a:lnTo>
                      <a:pt x="237" y="750"/>
                    </a:lnTo>
                    <a:lnTo>
                      <a:pt x="251" y="740"/>
                    </a:lnTo>
                    <a:lnTo>
                      <a:pt x="246" y="698"/>
                    </a:lnTo>
                    <a:lnTo>
                      <a:pt x="222" y="594"/>
                    </a:lnTo>
                    <a:lnTo>
                      <a:pt x="194" y="476"/>
                    </a:lnTo>
                    <a:lnTo>
                      <a:pt x="180" y="415"/>
                    </a:lnTo>
                    <a:lnTo>
                      <a:pt x="175" y="344"/>
                    </a:lnTo>
                    <a:lnTo>
                      <a:pt x="185" y="264"/>
                    </a:lnTo>
                    <a:lnTo>
                      <a:pt x="203" y="132"/>
                    </a:lnTo>
                    <a:lnTo>
                      <a:pt x="2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 &amp; Bit Errors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56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The Hamming distance between a valid binary code word and the same code word with a single-bit error is 1.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667000"/>
            <a:ext cx="7656513" cy="2895600"/>
            <a:chOff x="762793" y="3276245"/>
            <a:chExt cx="7656513" cy="2895955"/>
          </a:xfrm>
        </p:grpSpPr>
        <p:sp>
          <p:nvSpPr>
            <p:cNvPr id="38920" name="Oval 15" descr="25%"/>
            <p:cNvSpPr>
              <a:spLocks noChangeArrowheads="1"/>
            </p:cNvSpPr>
            <p:nvPr/>
          </p:nvSpPr>
          <p:spPr bwMode="auto">
            <a:xfrm>
              <a:off x="5029993" y="5562525"/>
              <a:ext cx="609600" cy="609675"/>
            </a:xfrm>
            <a:prstGeom prst="ellipse">
              <a:avLst/>
            </a:prstGeom>
            <a:pattFill prst="pct25">
              <a:fgClr>
                <a:srgbClr val="33CC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" name="Oval 16" descr="Dark downward diagonal"/>
            <p:cNvSpPr>
              <a:spLocks noChangeArrowheads="1"/>
            </p:cNvSpPr>
            <p:nvPr/>
          </p:nvSpPr>
          <p:spPr bwMode="auto">
            <a:xfrm>
              <a:off x="3429793" y="5562525"/>
              <a:ext cx="609600" cy="609675"/>
            </a:xfrm>
            <a:prstGeom prst="ellipse">
              <a:avLst/>
            </a:prstGeom>
            <a:pattFill prst="dkDnDiag">
              <a:fgClr>
                <a:srgbClr val="FF7C8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8922" name="Line 17"/>
            <p:cNvSpPr>
              <a:spLocks noChangeShapeType="1"/>
            </p:cNvSpPr>
            <p:nvPr/>
          </p:nvSpPr>
          <p:spPr bwMode="auto">
            <a:xfrm>
              <a:off x="4039393" y="58673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5" name="Text Box 18"/>
            <p:cNvSpPr txBox="1">
              <a:spLocks noChangeArrowheads="1"/>
            </p:cNvSpPr>
            <p:nvPr/>
          </p:nvSpPr>
          <p:spPr bwMode="auto">
            <a:xfrm>
              <a:off x="2210593" y="5699067"/>
              <a:ext cx="121126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691981" y="5699067"/>
              <a:ext cx="973137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38925" name="Text Box 20"/>
            <p:cNvSpPr txBox="1">
              <a:spLocks noChangeArrowheads="1"/>
            </p:cNvSpPr>
            <p:nvPr/>
          </p:nvSpPr>
          <p:spPr bwMode="auto">
            <a:xfrm>
              <a:off x="4572793" y="5125910"/>
              <a:ext cx="1846263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4483893" y="5410107"/>
              <a:ext cx="241300" cy="381047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762793" y="3276245"/>
              <a:ext cx="7656513" cy="19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/>
                <a:t>The problem with our simple encoding is that the two valid code words (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 and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) also have a Hamming distance of 1.  So a single-bit error changes a valid code word into another valid code word…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Detection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28800" y="1066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What we need is an encoding where a single-bit error does </a:t>
            </a:r>
            <a:r>
              <a:rPr lang="en-US" i="1" dirty="0">
                <a:latin typeface="+mj-lt"/>
              </a:rPr>
              <a:t>no</a:t>
            </a:r>
            <a:r>
              <a:rPr lang="en-US" altLang="ja-JP" i="1" dirty="0">
                <a:latin typeface="+mj-lt"/>
              </a:rPr>
              <a:t>t</a:t>
            </a:r>
            <a:r>
              <a:rPr lang="en-US" altLang="ja-JP" dirty="0">
                <a:latin typeface="+mj-lt"/>
              </a:rPr>
              <a:t> produce another valid code word.</a:t>
            </a:r>
            <a:endParaRPr lang="en-US" dirty="0">
              <a:latin typeface="+mj-lt"/>
            </a:endParaRP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029200" y="32766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2262188" y="34131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5691188" y="34131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11600" y="2438400"/>
            <a:ext cx="3033713" cy="2209800"/>
            <a:chOff x="3911600" y="2438400"/>
            <a:chExt cx="3033712" cy="22098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924300" y="3009900"/>
              <a:ext cx="392113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4267200" y="2500313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42672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802188" y="2997200"/>
              <a:ext cx="3556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911600" y="3811588"/>
              <a:ext cx="404813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4827588" y="3822700"/>
              <a:ext cx="3302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4" name="Text Box 16"/>
            <p:cNvSpPr txBox="1">
              <a:spLocks noChangeArrowheads="1"/>
            </p:cNvSpPr>
            <p:nvPr/>
          </p:nvSpPr>
          <p:spPr bwMode="auto">
            <a:xfrm>
              <a:off x="5097463" y="2438400"/>
              <a:ext cx="184784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40975" name="Freeform 17"/>
            <p:cNvSpPr>
              <a:spLocks/>
            </p:cNvSpPr>
            <p:nvPr/>
          </p:nvSpPr>
          <p:spPr bwMode="auto">
            <a:xfrm>
              <a:off x="5008563" y="2722563"/>
              <a:ext cx="241300" cy="381000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426" name="TextBox 1"/>
          <p:cNvSpPr txBox="1">
            <a:spLocks noChangeArrowheads="1"/>
          </p:cNvSpPr>
          <p:nvPr/>
        </p:nvSpPr>
        <p:spPr bwMode="auto">
          <a:xfrm>
            <a:off x="609600" y="4906963"/>
            <a:ext cx="7772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parity bit can be added to any length message and is chosen to make the total number of </a:t>
            </a:r>
            <a:r>
              <a:rPr lang="en-US" altLang="en-US"/>
              <a:t>“</a:t>
            </a:r>
            <a:r>
              <a:rPr lang="en-US" altLang="ja-JP"/>
              <a:t>1” bits even (aka “even parity</a:t>
            </a:r>
            <a:r>
              <a:rPr lang="ja-JP" altLang="en-US"/>
              <a:t>”</a:t>
            </a:r>
            <a:r>
              <a:rPr lang="en-US" altLang="ja-JP"/>
              <a:t>).  If min HD(code words) = 1, then min HD(code words + parity)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352800"/>
            <a:ext cx="376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348038"/>
            <a:ext cx="376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3665538" y="3352800"/>
            <a:ext cx="37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181600" y="33528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  <p:pic>
        <p:nvPicPr>
          <p:cNvPr id="49" name="Picture 48" descr="j0078625">
            <a:extLst>
              <a:ext uri="{FF2B5EF4-FFF2-40B4-BE49-F238E27FC236}">
                <a16:creationId xmlns:a16="http://schemas.microsoft.com/office/drawing/2014/main" id="{82853942-8FF8-B349-80E8-3CDE1A70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5" y="719661"/>
            <a:ext cx="717808" cy="218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What is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Information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r>
              <a:rPr lang="en-US" altLang="x-none">
                <a:latin typeface="Trebuchet MS" charset="0"/>
                <a:cs typeface="Trebuchet MS" charset="0"/>
              </a:rPr>
              <a:t>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3200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Information</a:t>
            </a: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latin typeface="+mj-lt"/>
                <a:ea typeface="ＭＳ Ｐゴシック" charset="0"/>
                <a:cs typeface="ＭＳ Ｐゴシック" charset="0"/>
              </a:rPr>
              <a:t>noun</a:t>
            </a: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Data communicated or received that resolves recipient’s uncertainty about a particular fact or circumstance.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AB8FBA-C1A1-A142-A2C8-021BCE004DE4}"/>
              </a:ext>
            </a:extLst>
          </p:cNvPr>
          <p:cNvGrpSpPr/>
          <p:nvPr/>
        </p:nvGrpSpPr>
        <p:grpSpPr>
          <a:xfrm>
            <a:off x="565879" y="3276600"/>
            <a:ext cx="6215921" cy="2841724"/>
            <a:chOff x="565879" y="3276600"/>
            <a:chExt cx="6215921" cy="28417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15CCEF-0688-4D4B-981C-7EC6215275AD}"/>
                </a:ext>
              </a:extLst>
            </p:cNvPr>
            <p:cNvSpPr txBox="1"/>
            <p:nvPr/>
          </p:nvSpPr>
          <p:spPr>
            <a:xfrm>
              <a:off x="762000" y="3810000"/>
              <a:ext cx="3429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man Old Style"/>
                  <a:cs typeface="Bookman Old Style"/>
                </a:rPr>
                <a:t>We’ll be measuring information in circumstances where there are a finite number of possibilities.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F8ABBF-9CDB-E34D-95A8-3E1F3ECDEAD1}"/>
                </a:ext>
              </a:extLst>
            </p:cNvPr>
            <p:cNvCxnSpPr/>
            <p:nvPr/>
          </p:nvCxnSpPr>
          <p:spPr>
            <a:xfrm>
              <a:off x="565879" y="3276600"/>
              <a:ext cx="621592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36E18CF-E02A-4F41-B00D-B4A5B6D6BDC7}"/>
                </a:ext>
              </a:extLst>
            </p:cNvPr>
            <p:cNvSpPr/>
            <p:nvPr/>
          </p:nvSpPr>
          <p:spPr>
            <a:xfrm>
              <a:off x="2473377" y="3276600"/>
              <a:ext cx="824459" cy="515911"/>
            </a:xfrm>
            <a:custGeom>
              <a:avLst/>
              <a:gdLst>
                <a:gd name="connsiteX0" fmla="*/ 0 w 824459"/>
                <a:gd name="connsiteY0" fmla="*/ 449704 h 449704"/>
                <a:gd name="connsiteX1" fmla="*/ 299803 w 824459"/>
                <a:gd name="connsiteY1" fmla="*/ 149901 h 449704"/>
                <a:gd name="connsiteX2" fmla="*/ 449705 w 824459"/>
                <a:gd name="connsiteY2" fmla="*/ 374754 h 449704"/>
                <a:gd name="connsiteX3" fmla="*/ 824459 w 824459"/>
                <a:gd name="connsiteY3" fmla="*/ 0 h 44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459" h="449704">
                  <a:moveTo>
                    <a:pt x="0" y="449704"/>
                  </a:moveTo>
                  <a:cubicBezTo>
                    <a:pt x="112426" y="306048"/>
                    <a:pt x="224852" y="162393"/>
                    <a:pt x="299803" y="149901"/>
                  </a:cubicBezTo>
                  <a:cubicBezTo>
                    <a:pt x="374754" y="137409"/>
                    <a:pt x="362262" y="399737"/>
                    <a:pt x="449705" y="374754"/>
                  </a:cubicBezTo>
                  <a:cubicBezTo>
                    <a:pt x="537148" y="349770"/>
                    <a:pt x="680803" y="174885"/>
                    <a:pt x="824459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D60824-2A63-E342-B155-180A24FBB5B3}"/>
              </a:ext>
            </a:extLst>
          </p:cNvPr>
          <p:cNvGrpSpPr/>
          <p:nvPr/>
        </p:nvGrpSpPr>
        <p:grpSpPr>
          <a:xfrm>
            <a:off x="2362200" y="2743200"/>
            <a:ext cx="6215921" cy="2267129"/>
            <a:chOff x="2362200" y="2743200"/>
            <a:chExt cx="6215921" cy="22671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B0153-F0A4-BC4E-8503-DE8FE24F2114}"/>
                </a:ext>
              </a:extLst>
            </p:cNvPr>
            <p:cNvSpPr txBox="1"/>
            <p:nvPr/>
          </p:nvSpPr>
          <p:spPr>
            <a:xfrm>
              <a:off x="4615721" y="3810000"/>
              <a:ext cx="396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man Old Style"/>
                  <a:cs typeface="Bookman Old Style"/>
                </a:rPr>
                <a:t>Amount of information received depends on the recipient’s context.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26F25-7D39-4D46-A995-DF6928F9206E}"/>
                </a:ext>
              </a:extLst>
            </p:cNvPr>
            <p:cNvCxnSpPr/>
            <p:nvPr/>
          </p:nvCxnSpPr>
          <p:spPr>
            <a:xfrm>
              <a:off x="2362200" y="2743200"/>
              <a:ext cx="441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26D0F89-32B3-BD49-B156-DEB440AAF7F5}"/>
                </a:ext>
              </a:extLst>
            </p:cNvPr>
            <p:cNvSpPr/>
            <p:nvPr/>
          </p:nvSpPr>
          <p:spPr>
            <a:xfrm>
              <a:off x="6555414" y="2743200"/>
              <a:ext cx="1140786" cy="1004341"/>
            </a:xfrm>
            <a:custGeom>
              <a:avLst/>
              <a:gdLst>
                <a:gd name="connsiteX0" fmla="*/ 0 w 1140786"/>
                <a:gd name="connsiteY0" fmla="*/ 974361 h 974361"/>
                <a:gd name="connsiteX1" fmla="*/ 1139252 w 1140786"/>
                <a:gd name="connsiteY1" fmla="*/ 524656 h 974361"/>
                <a:gd name="connsiteX2" fmla="*/ 194872 w 1140786"/>
                <a:gd name="connsiteY2" fmla="*/ 0 h 97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786" h="974361">
                  <a:moveTo>
                    <a:pt x="0" y="974361"/>
                  </a:moveTo>
                  <a:cubicBezTo>
                    <a:pt x="553386" y="830705"/>
                    <a:pt x="1106773" y="687049"/>
                    <a:pt x="1139252" y="524656"/>
                  </a:cubicBezTo>
                  <a:cubicBezTo>
                    <a:pt x="1171731" y="362263"/>
                    <a:pt x="683301" y="181131"/>
                    <a:pt x="19487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Trebuchet MS" charset="0"/>
                <a:cs typeface="Trebuchet MS" charset="0"/>
              </a:rPr>
              <a:t>Parity check = Detect Single-bit errors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ja-JP" dirty="0">
              <a:latin typeface="Bookman Old Style" charset="0"/>
              <a:cs typeface="Bookman Old Style" charset="0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</a:rPr>
              <a:t>To check for a single-bit error (actually any odd number of errors), count the number of 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1s in the received message and if it’s odd, there’s been an error.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0 1 1 0 0 1 0 1 0 0 1 1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original word with parity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single-bit error (detected)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0 1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 2-bit error (not detected)</a:t>
            </a:r>
            <a:b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</a:br>
            <a:endParaRPr lang="en-US" altLang="ja-JP" dirty="0">
              <a:latin typeface="Bookman Old Style" charset="0"/>
              <a:cs typeface="Bookman Old Style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  <a:sym typeface="Symbol" charset="2"/>
              </a:rPr>
              <a:t>One can </a:t>
            </a:r>
            <a:r>
              <a:rPr lang="en-US" altLang="en-US" dirty="0">
                <a:latin typeface="Bookman Old Style" charset="0"/>
                <a:cs typeface="Bookman Old Style" charset="0"/>
                <a:sym typeface="Symbol" charset="2"/>
              </a:rPr>
              <a:t>“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count” by summing the bits in the word modulo 2 (which is equivalent to </a:t>
            </a:r>
            <a:r>
              <a:rPr lang="en-US" altLang="ja-JP" dirty="0" err="1">
                <a:latin typeface="Bookman Old Style" charset="0"/>
                <a:cs typeface="Bookman Old Style" charset="0"/>
                <a:sym typeface="Symbol" charset="2"/>
              </a:rPr>
              <a:t>XOR’ing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 the bits together).</a:t>
            </a:r>
            <a:endParaRPr lang="en-US" altLang="x-none" sz="1800" dirty="0">
              <a:latin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Detecting Multi-bit Errors</a:t>
            </a: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754688" y="35814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2806700" y="35814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64516" name="Text Box 8"/>
          <p:cNvSpPr txBox="1">
            <a:spLocks noChangeArrowheads="1"/>
          </p:cNvSpPr>
          <p:nvPr/>
        </p:nvSpPr>
        <p:spPr bwMode="auto">
          <a:xfrm>
            <a:off x="1639888" y="37179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416675" y="37179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457200" y="14478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detect</a:t>
            </a:r>
            <a:r>
              <a:rPr lang="en-US" dirty="0">
                <a:latin typeface="+mj-lt"/>
              </a:rPr>
              <a:t> E errors, we need a minimum Hamming distance of E+1 between code words.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9300" y="2743200"/>
            <a:ext cx="1093788" cy="2286000"/>
            <a:chOff x="3289300" y="2743200"/>
            <a:chExt cx="1093788" cy="22860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302000" y="3276600"/>
              <a:ext cx="5540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001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37734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289300" y="4116388"/>
              <a:ext cx="484188" cy="455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33924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6888" y="3048000"/>
            <a:ext cx="533400" cy="1676400"/>
            <a:chOff x="4306888" y="3048000"/>
            <a:chExt cx="533400" cy="1676400"/>
          </a:xfrm>
        </p:grpSpPr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383088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4383088" y="4724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4306888" y="3276600"/>
              <a:ext cx="519112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4306888" y="4114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3068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 flipV="1">
              <a:off x="4306888" y="4114800"/>
              <a:ext cx="525462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64088" y="2743200"/>
            <a:ext cx="1066800" cy="2286000"/>
            <a:chOff x="4764088" y="2743200"/>
            <a:chExt cx="1066800" cy="2286000"/>
          </a:xfrm>
        </p:grpSpPr>
        <p:sp>
          <p:nvSpPr>
            <p:cNvPr id="46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011</a:t>
              </a:r>
            </a:p>
          </p:txBody>
        </p:sp>
        <p:sp>
          <p:nvSpPr>
            <p:cNvPr id="47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101</a:t>
              </a:r>
            </a:p>
          </p:txBody>
        </p:sp>
        <p:sp>
          <p:nvSpPr>
            <p:cNvPr id="48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52974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V="1">
              <a:off x="5334000" y="4116388"/>
              <a:ext cx="4953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53736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5DC69-648B-314B-85C3-97443817E93B}"/>
              </a:ext>
            </a:extLst>
          </p:cNvPr>
          <p:cNvGrpSpPr/>
          <p:nvPr/>
        </p:nvGrpSpPr>
        <p:grpSpPr>
          <a:xfrm>
            <a:off x="2055119" y="5029200"/>
            <a:ext cx="5641081" cy="1152525"/>
            <a:chOff x="2055119" y="5029200"/>
            <a:chExt cx="5641081" cy="1152525"/>
          </a:xfrm>
        </p:grpSpPr>
        <p:sp>
          <p:nvSpPr>
            <p:cNvPr id="64523" name="TextBox 5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4648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With this encoding, we can detect up to two bit errors.  Note that HD(000,111) = 3…</a:t>
              </a:r>
            </a:p>
          </p:txBody>
        </p:sp>
        <p:cxnSp>
          <p:nvCxnSpPr>
            <p:cNvPr id="77" name="Straight Connector 76"/>
            <p:cNvCxnSpPr>
              <a:cxnSpLocks/>
            </p:cNvCxnSpPr>
            <p:nvPr/>
          </p:nvCxnSpPr>
          <p:spPr bwMode="auto">
            <a:xfrm flipV="1">
              <a:off x="2611592" y="5334000"/>
              <a:ext cx="436408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2544DB-DFC6-2D4A-A30A-8C4797F8D392}"/>
                </a:ext>
              </a:extLst>
            </p:cNvPr>
            <p:cNvGrpSpPr/>
            <p:nvPr/>
          </p:nvGrpSpPr>
          <p:grpSpPr>
            <a:xfrm flipH="1">
              <a:off x="2055119" y="5029200"/>
              <a:ext cx="649981" cy="1095497"/>
              <a:chOff x="7715209" y="5544688"/>
              <a:chExt cx="479425" cy="808037"/>
            </a:xfrm>
          </p:grpSpPr>
          <p:sp>
            <p:nvSpPr>
              <p:cNvPr id="55" name="Freeform 249">
                <a:extLst>
                  <a:ext uri="{FF2B5EF4-FFF2-40B4-BE49-F238E27FC236}">
                    <a16:creationId xmlns:a16="http://schemas.microsoft.com/office/drawing/2014/main" id="{9288AEC0-3FA9-D34D-B95A-63885029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6984" y="5976488"/>
                <a:ext cx="163513" cy="376237"/>
              </a:xfrm>
              <a:custGeom>
                <a:avLst/>
                <a:gdLst>
                  <a:gd name="T0" fmla="*/ 51 w 103"/>
                  <a:gd name="T1" fmla="*/ 0 h 237"/>
                  <a:gd name="T2" fmla="*/ 66 w 103"/>
                  <a:gd name="T3" fmla="*/ 2 h 237"/>
                  <a:gd name="T4" fmla="*/ 72 w 103"/>
                  <a:gd name="T5" fmla="*/ 13 h 237"/>
                  <a:gd name="T6" fmla="*/ 71 w 103"/>
                  <a:gd name="T7" fmla="*/ 38 h 237"/>
                  <a:gd name="T8" fmla="*/ 68 w 103"/>
                  <a:gd name="T9" fmla="*/ 65 h 237"/>
                  <a:gd name="T10" fmla="*/ 68 w 103"/>
                  <a:gd name="T11" fmla="*/ 93 h 237"/>
                  <a:gd name="T12" fmla="*/ 81 w 103"/>
                  <a:gd name="T13" fmla="*/ 126 h 237"/>
                  <a:gd name="T14" fmla="*/ 92 w 103"/>
                  <a:gd name="T15" fmla="*/ 150 h 237"/>
                  <a:gd name="T16" fmla="*/ 97 w 103"/>
                  <a:gd name="T17" fmla="*/ 174 h 237"/>
                  <a:gd name="T18" fmla="*/ 96 w 103"/>
                  <a:gd name="T19" fmla="*/ 195 h 237"/>
                  <a:gd name="T20" fmla="*/ 96 w 103"/>
                  <a:gd name="T21" fmla="*/ 203 h 237"/>
                  <a:gd name="T22" fmla="*/ 101 w 103"/>
                  <a:gd name="T23" fmla="*/ 211 h 237"/>
                  <a:gd name="T24" fmla="*/ 103 w 103"/>
                  <a:gd name="T25" fmla="*/ 219 h 237"/>
                  <a:gd name="T26" fmla="*/ 99 w 103"/>
                  <a:gd name="T27" fmla="*/ 223 h 237"/>
                  <a:gd name="T28" fmla="*/ 88 w 103"/>
                  <a:gd name="T29" fmla="*/ 220 h 237"/>
                  <a:gd name="T30" fmla="*/ 68 w 103"/>
                  <a:gd name="T31" fmla="*/ 217 h 237"/>
                  <a:gd name="T32" fmla="*/ 44 w 103"/>
                  <a:gd name="T33" fmla="*/ 223 h 237"/>
                  <a:gd name="T34" fmla="*/ 28 w 103"/>
                  <a:gd name="T35" fmla="*/ 232 h 237"/>
                  <a:gd name="T36" fmla="*/ 20 w 103"/>
                  <a:gd name="T37" fmla="*/ 237 h 237"/>
                  <a:gd name="T38" fmla="*/ 12 w 103"/>
                  <a:gd name="T39" fmla="*/ 237 h 237"/>
                  <a:gd name="T40" fmla="*/ 0 w 103"/>
                  <a:gd name="T41" fmla="*/ 220 h 237"/>
                  <a:gd name="T42" fmla="*/ 2 w 103"/>
                  <a:gd name="T43" fmla="*/ 217 h 237"/>
                  <a:gd name="T44" fmla="*/ 26 w 103"/>
                  <a:gd name="T45" fmla="*/ 210 h 237"/>
                  <a:gd name="T46" fmla="*/ 54 w 103"/>
                  <a:gd name="T47" fmla="*/ 206 h 237"/>
                  <a:gd name="T48" fmla="*/ 74 w 103"/>
                  <a:gd name="T49" fmla="*/ 204 h 237"/>
                  <a:gd name="T50" fmla="*/ 86 w 103"/>
                  <a:gd name="T51" fmla="*/ 204 h 237"/>
                  <a:gd name="T52" fmla="*/ 88 w 103"/>
                  <a:gd name="T53" fmla="*/ 196 h 237"/>
                  <a:gd name="T54" fmla="*/ 84 w 103"/>
                  <a:gd name="T55" fmla="*/ 174 h 237"/>
                  <a:gd name="T56" fmla="*/ 75 w 103"/>
                  <a:gd name="T57" fmla="*/ 150 h 237"/>
                  <a:gd name="T58" fmla="*/ 60 w 103"/>
                  <a:gd name="T59" fmla="*/ 119 h 237"/>
                  <a:gd name="T60" fmla="*/ 48 w 103"/>
                  <a:gd name="T61" fmla="*/ 93 h 237"/>
                  <a:gd name="T62" fmla="*/ 43 w 103"/>
                  <a:gd name="T63" fmla="*/ 69 h 237"/>
                  <a:gd name="T64" fmla="*/ 42 w 103"/>
                  <a:gd name="T65" fmla="*/ 42 h 237"/>
                  <a:gd name="T66" fmla="*/ 42 w 103"/>
                  <a:gd name="T67" fmla="*/ 17 h 237"/>
                  <a:gd name="T68" fmla="*/ 47 w 103"/>
                  <a:gd name="T69" fmla="*/ 6 h 237"/>
                  <a:gd name="T70" fmla="*/ 51 w 103"/>
                  <a:gd name="T71" fmla="*/ 0 h 23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3"/>
                  <a:gd name="T109" fmla="*/ 0 h 237"/>
                  <a:gd name="T110" fmla="*/ 103 w 103"/>
                  <a:gd name="T111" fmla="*/ 237 h 23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3" h="237">
                    <a:moveTo>
                      <a:pt x="51" y="0"/>
                    </a:moveTo>
                    <a:lnTo>
                      <a:pt x="66" y="2"/>
                    </a:lnTo>
                    <a:lnTo>
                      <a:pt x="72" y="13"/>
                    </a:lnTo>
                    <a:lnTo>
                      <a:pt x="71" y="38"/>
                    </a:lnTo>
                    <a:lnTo>
                      <a:pt x="68" y="65"/>
                    </a:lnTo>
                    <a:lnTo>
                      <a:pt x="68" y="93"/>
                    </a:lnTo>
                    <a:lnTo>
                      <a:pt x="81" y="126"/>
                    </a:lnTo>
                    <a:lnTo>
                      <a:pt x="92" y="150"/>
                    </a:lnTo>
                    <a:lnTo>
                      <a:pt x="97" y="174"/>
                    </a:lnTo>
                    <a:lnTo>
                      <a:pt x="96" y="195"/>
                    </a:lnTo>
                    <a:lnTo>
                      <a:pt x="96" y="203"/>
                    </a:lnTo>
                    <a:lnTo>
                      <a:pt x="101" y="211"/>
                    </a:lnTo>
                    <a:lnTo>
                      <a:pt x="103" y="219"/>
                    </a:lnTo>
                    <a:lnTo>
                      <a:pt x="99" y="223"/>
                    </a:lnTo>
                    <a:lnTo>
                      <a:pt x="88" y="220"/>
                    </a:lnTo>
                    <a:lnTo>
                      <a:pt x="68" y="217"/>
                    </a:lnTo>
                    <a:lnTo>
                      <a:pt x="44" y="223"/>
                    </a:lnTo>
                    <a:lnTo>
                      <a:pt x="28" y="232"/>
                    </a:lnTo>
                    <a:lnTo>
                      <a:pt x="20" y="237"/>
                    </a:lnTo>
                    <a:lnTo>
                      <a:pt x="12" y="237"/>
                    </a:lnTo>
                    <a:lnTo>
                      <a:pt x="0" y="220"/>
                    </a:lnTo>
                    <a:lnTo>
                      <a:pt x="2" y="217"/>
                    </a:lnTo>
                    <a:lnTo>
                      <a:pt x="26" y="210"/>
                    </a:lnTo>
                    <a:lnTo>
                      <a:pt x="54" y="206"/>
                    </a:lnTo>
                    <a:lnTo>
                      <a:pt x="74" y="204"/>
                    </a:lnTo>
                    <a:lnTo>
                      <a:pt x="86" y="204"/>
                    </a:lnTo>
                    <a:lnTo>
                      <a:pt x="88" y="196"/>
                    </a:lnTo>
                    <a:lnTo>
                      <a:pt x="84" y="174"/>
                    </a:lnTo>
                    <a:lnTo>
                      <a:pt x="75" y="150"/>
                    </a:lnTo>
                    <a:lnTo>
                      <a:pt x="60" y="119"/>
                    </a:lnTo>
                    <a:lnTo>
                      <a:pt x="48" y="93"/>
                    </a:lnTo>
                    <a:lnTo>
                      <a:pt x="43" y="69"/>
                    </a:lnTo>
                    <a:lnTo>
                      <a:pt x="42" y="42"/>
                    </a:lnTo>
                    <a:lnTo>
                      <a:pt x="42" y="17"/>
                    </a:lnTo>
                    <a:lnTo>
                      <a:pt x="47" y="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45">
                <a:extLst>
                  <a:ext uri="{FF2B5EF4-FFF2-40B4-BE49-F238E27FC236}">
                    <a16:creationId xmlns:a16="http://schemas.microsoft.com/office/drawing/2014/main" id="{6E28D89B-CDA6-D143-B14B-E1120E7C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8572" y="5544688"/>
                <a:ext cx="193675" cy="190500"/>
              </a:xfrm>
              <a:custGeom>
                <a:avLst/>
                <a:gdLst>
                  <a:gd name="T0" fmla="*/ 37 w 122"/>
                  <a:gd name="T1" fmla="*/ 51 h 120"/>
                  <a:gd name="T2" fmla="*/ 47 w 122"/>
                  <a:gd name="T3" fmla="*/ 35 h 120"/>
                  <a:gd name="T4" fmla="*/ 59 w 122"/>
                  <a:gd name="T5" fmla="*/ 23 h 120"/>
                  <a:gd name="T6" fmla="*/ 72 w 122"/>
                  <a:gd name="T7" fmla="*/ 8 h 120"/>
                  <a:gd name="T8" fmla="*/ 86 w 122"/>
                  <a:gd name="T9" fmla="*/ 2 h 120"/>
                  <a:gd name="T10" fmla="*/ 98 w 122"/>
                  <a:gd name="T11" fmla="*/ 0 h 120"/>
                  <a:gd name="T12" fmla="*/ 110 w 122"/>
                  <a:gd name="T13" fmla="*/ 4 h 120"/>
                  <a:gd name="T14" fmla="*/ 117 w 122"/>
                  <a:gd name="T15" fmla="*/ 14 h 120"/>
                  <a:gd name="T16" fmla="*/ 122 w 122"/>
                  <a:gd name="T17" fmla="*/ 31 h 120"/>
                  <a:gd name="T18" fmla="*/ 121 w 122"/>
                  <a:gd name="T19" fmla="*/ 50 h 120"/>
                  <a:gd name="T20" fmla="*/ 115 w 122"/>
                  <a:gd name="T21" fmla="*/ 66 h 120"/>
                  <a:gd name="T22" fmla="*/ 102 w 122"/>
                  <a:gd name="T23" fmla="*/ 84 h 120"/>
                  <a:gd name="T24" fmla="*/ 87 w 122"/>
                  <a:gd name="T25" fmla="*/ 98 h 120"/>
                  <a:gd name="T26" fmla="*/ 72 w 122"/>
                  <a:gd name="T27" fmla="*/ 109 h 120"/>
                  <a:gd name="T28" fmla="*/ 54 w 122"/>
                  <a:gd name="T29" fmla="*/ 118 h 120"/>
                  <a:gd name="T30" fmla="*/ 39 w 122"/>
                  <a:gd name="T31" fmla="*/ 120 h 120"/>
                  <a:gd name="T32" fmla="*/ 33 w 122"/>
                  <a:gd name="T33" fmla="*/ 116 h 120"/>
                  <a:gd name="T34" fmla="*/ 27 w 122"/>
                  <a:gd name="T35" fmla="*/ 100 h 120"/>
                  <a:gd name="T36" fmla="*/ 29 w 122"/>
                  <a:gd name="T37" fmla="*/ 79 h 120"/>
                  <a:gd name="T38" fmla="*/ 4 w 122"/>
                  <a:gd name="T39" fmla="*/ 80 h 120"/>
                  <a:gd name="T40" fmla="*/ 0 w 122"/>
                  <a:gd name="T41" fmla="*/ 76 h 120"/>
                  <a:gd name="T42" fmla="*/ 4 w 122"/>
                  <a:gd name="T43" fmla="*/ 68 h 120"/>
                  <a:gd name="T44" fmla="*/ 30 w 122"/>
                  <a:gd name="T45" fmla="*/ 67 h 120"/>
                  <a:gd name="T46" fmla="*/ 37 w 122"/>
                  <a:gd name="T47" fmla="*/ 51 h 12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22"/>
                  <a:gd name="T73" fmla="*/ 0 h 120"/>
                  <a:gd name="T74" fmla="*/ 122 w 122"/>
                  <a:gd name="T75" fmla="*/ 120 h 12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22" h="120">
                    <a:moveTo>
                      <a:pt x="37" y="51"/>
                    </a:moveTo>
                    <a:lnTo>
                      <a:pt x="47" y="35"/>
                    </a:lnTo>
                    <a:lnTo>
                      <a:pt x="59" y="23"/>
                    </a:lnTo>
                    <a:lnTo>
                      <a:pt x="72" y="8"/>
                    </a:lnTo>
                    <a:lnTo>
                      <a:pt x="86" y="2"/>
                    </a:lnTo>
                    <a:lnTo>
                      <a:pt x="98" y="0"/>
                    </a:lnTo>
                    <a:lnTo>
                      <a:pt x="110" y="4"/>
                    </a:lnTo>
                    <a:lnTo>
                      <a:pt x="117" y="14"/>
                    </a:lnTo>
                    <a:lnTo>
                      <a:pt x="122" y="31"/>
                    </a:lnTo>
                    <a:lnTo>
                      <a:pt x="121" y="50"/>
                    </a:lnTo>
                    <a:lnTo>
                      <a:pt x="115" y="66"/>
                    </a:lnTo>
                    <a:lnTo>
                      <a:pt x="102" y="84"/>
                    </a:lnTo>
                    <a:lnTo>
                      <a:pt x="87" y="98"/>
                    </a:lnTo>
                    <a:lnTo>
                      <a:pt x="72" y="109"/>
                    </a:lnTo>
                    <a:lnTo>
                      <a:pt x="54" y="118"/>
                    </a:lnTo>
                    <a:lnTo>
                      <a:pt x="39" y="120"/>
                    </a:lnTo>
                    <a:lnTo>
                      <a:pt x="33" y="116"/>
                    </a:lnTo>
                    <a:lnTo>
                      <a:pt x="27" y="100"/>
                    </a:lnTo>
                    <a:lnTo>
                      <a:pt x="29" y="79"/>
                    </a:lnTo>
                    <a:lnTo>
                      <a:pt x="4" y="80"/>
                    </a:lnTo>
                    <a:lnTo>
                      <a:pt x="0" y="76"/>
                    </a:lnTo>
                    <a:lnTo>
                      <a:pt x="4" y="68"/>
                    </a:lnTo>
                    <a:lnTo>
                      <a:pt x="30" y="6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46">
                <a:extLst>
                  <a:ext uri="{FF2B5EF4-FFF2-40B4-BE49-F238E27FC236}">
                    <a16:creationId xmlns:a16="http://schemas.microsoft.com/office/drawing/2014/main" id="{4DD9B2AA-13E4-8D40-B6FB-7C8F4A587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7459" y="5755826"/>
                <a:ext cx="134938" cy="279400"/>
              </a:xfrm>
              <a:custGeom>
                <a:avLst/>
                <a:gdLst>
                  <a:gd name="T0" fmla="*/ 24 w 85"/>
                  <a:gd name="T1" fmla="*/ 15 h 176"/>
                  <a:gd name="T2" fmla="*/ 36 w 85"/>
                  <a:gd name="T3" fmla="*/ 4 h 176"/>
                  <a:gd name="T4" fmla="*/ 55 w 85"/>
                  <a:gd name="T5" fmla="*/ 0 h 176"/>
                  <a:gd name="T6" fmla="*/ 70 w 85"/>
                  <a:gd name="T7" fmla="*/ 3 h 176"/>
                  <a:gd name="T8" fmla="*/ 82 w 85"/>
                  <a:gd name="T9" fmla="*/ 14 h 176"/>
                  <a:gd name="T10" fmla="*/ 85 w 85"/>
                  <a:gd name="T11" fmla="*/ 22 h 176"/>
                  <a:gd name="T12" fmla="*/ 85 w 85"/>
                  <a:gd name="T13" fmla="*/ 32 h 176"/>
                  <a:gd name="T14" fmla="*/ 80 w 85"/>
                  <a:gd name="T15" fmla="*/ 42 h 176"/>
                  <a:gd name="T16" fmla="*/ 70 w 85"/>
                  <a:gd name="T17" fmla="*/ 58 h 176"/>
                  <a:gd name="T18" fmla="*/ 66 w 85"/>
                  <a:gd name="T19" fmla="*/ 76 h 176"/>
                  <a:gd name="T20" fmla="*/ 65 w 85"/>
                  <a:gd name="T21" fmla="*/ 92 h 176"/>
                  <a:gd name="T22" fmla="*/ 69 w 85"/>
                  <a:gd name="T23" fmla="*/ 109 h 176"/>
                  <a:gd name="T24" fmla="*/ 80 w 85"/>
                  <a:gd name="T25" fmla="*/ 125 h 176"/>
                  <a:gd name="T26" fmla="*/ 84 w 85"/>
                  <a:gd name="T27" fmla="*/ 141 h 176"/>
                  <a:gd name="T28" fmla="*/ 82 w 85"/>
                  <a:gd name="T29" fmla="*/ 156 h 176"/>
                  <a:gd name="T30" fmla="*/ 75 w 85"/>
                  <a:gd name="T31" fmla="*/ 168 h 176"/>
                  <a:gd name="T32" fmla="*/ 64 w 85"/>
                  <a:gd name="T33" fmla="*/ 174 h 176"/>
                  <a:gd name="T34" fmla="*/ 50 w 85"/>
                  <a:gd name="T35" fmla="*/ 176 h 176"/>
                  <a:gd name="T36" fmla="*/ 35 w 85"/>
                  <a:gd name="T37" fmla="*/ 176 h 176"/>
                  <a:gd name="T38" fmla="*/ 23 w 85"/>
                  <a:gd name="T39" fmla="*/ 169 h 176"/>
                  <a:gd name="T40" fmla="*/ 11 w 85"/>
                  <a:gd name="T41" fmla="*/ 149 h 176"/>
                  <a:gd name="T42" fmla="*/ 3 w 85"/>
                  <a:gd name="T43" fmla="*/ 132 h 176"/>
                  <a:gd name="T44" fmla="*/ 0 w 85"/>
                  <a:gd name="T45" fmla="*/ 105 h 176"/>
                  <a:gd name="T46" fmla="*/ 3 w 85"/>
                  <a:gd name="T47" fmla="*/ 82 h 176"/>
                  <a:gd name="T48" fmla="*/ 8 w 85"/>
                  <a:gd name="T49" fmla="*/ 56 h 176"/>
                  <a:gd name="T50" fmla="*/ 16 w 85"/>
                  <a:gd name="T51" fmla="*/ 31 h 176"/>
                  <a:gd name="T52" fmla="*/ 24 w 85"/>
                  <a:gd name="T53" fmla="*/ 1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5"/>
                  <a:gd name="T82" fmla="*/ 0 h 176"/>
                  <a:gd name="T83" fmla="*/ 85 w 85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5" h="176">
                    <a:moveTo>
                      <a:pt x="24" y="15"/>
                    </a:moveTo>
                    <a:lnTo>
                      <a:pt x="36" y="4"/>
                    </a:lnTo>
                    <a:lnTo>
                      <a:pt x="55" y="0"/>
                    </a:lnTo>
                    <a:lnTo>
                      <a:pt x="70" y="3"/>
                    </a:lnTo>
                    <a:lnTo>
                      <a:pt x="82" y="14"/>
                    </a:lnTo>
                    <a:lnTo>
                      <a:pt x="85" y="22"/>
                    </a:lnTo>
                    <a:lnTo>
                      <a:pt x="85" y="32"/>
                    </a:lnTo>
                    <a:lnTo>
                      <a:pt x="80" y="42"/>
                    </a:lnTo>
                    <a:lnTo>
                      <a:pt x="70" y="58"/>
                    </a:lnTo>
                    <a:lnTo>
                      <a:pt x="66" y="76"/>
                    </a:lnTo>
                    <a:lnTo>
                      <a:pt x="65" y="92"/>
                    </a:lnTo>
                    <a:lnTo>
                      <a:pt x="69" y="109"/>
                    </a:lnTo>
                    <a:lnTo>
                      <a:pt x="80" y="125"/>
                    </a:lnTo>
                    <a:lnTo>
                      <a:pt x="84" y="141"/>
                    </a:lnTo>
                    <a:lnTo>
                      <a:pt x="82" y="156"/>
                    </a:lnTo>
                    <a:lnTo>
                      <a:pt x="75" y="168"/>
                    </a:lnTo>
                    <a:lnTo>
                      <a:pt x="64" y="174"/>
                    </a:lnTo>
                    <a:lnTo>
                      <a:pt x="50" y="176"/>
                    </a:lnTo>
                    <a:lnTo>
                      <a:pt x="35" y="17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3" y="132"/>
                    </a:lnTo>
                    <a:lnTo>
                      <a:pt x="0" y="105"/>
                    </a:lnTo>
                    <a:lnTo>
                      <a:pt x="3" y="82"/>
                    </a:lnTo>
                    <a:lnTo>
                      <a:pt x="8" y="56"/>
                    </a:lnTo>
                    <a:lnTo>
                      <a:pt x="16" y="31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7">
                <a:extLst>
                  <a:ext uri="{FF2B5EF4-FFF2-40B4-BE49-F238E27FC236}">
                    <a16:creationId xmlns:a16="http://schemas.microsoft.com/office/drawing/2014/main" id="{724E2E47-8F52-8347-B1D1-7E340E8F3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09" y="5593901"/>
                <a:ext cx="285750" cy="217487"/>
              </a:xfrm>
              <a:custGeom>
                <a:avLst/>
                <a:gdLst>
                  <a:gd name="T0" fmla="*/ 133 w 180"/>
                  <a:gd name="T1" fmla="*/ 104 h 137"/>
                  <a:gd name="T2" fmla="*/ 169 w 180"/>
                  <a:gd name="T3" fmla="*/ 113 h 137"/>
                  <a:gd name="T4" fmla="*/ 176 w 180"/>
                  <a:gd name="T5" fmla="*/ 116 h 137"/>
                  <a:gd name="T6" fmla="*/ 180 w 180"/>
                  <a:gd name="T7" fmla="*/ 124 h 137"/>
                  <a:gd name="T8" fmla="*/ 176 w 180"/>
                  <a:gd name="T9" fmla="*/ 133 h 137"/>
                  <a:gd name="T10" fmla="*/ 169 w 180"/>
                  <a:gd name="T11" fmla="*/ 137 h 137"/>
                  <a:gd name="T12" fmla="*/ 161 w 180"/>
                  <a:gd name="T13" fmla="*/ 136 h 137"/>
                  <a:gd name="T14" fmla="*/ 121 w 180"/>
                  <a:gd name="T15" fmla="*/ 113 h 137"/>
                  <a:gd name="T16" fmla="*/ 93 w 180"/>
                  <a:gd name="T17" fmla="*/ 101 h 137"/>
                  <a:gd name="T18" fmla="*/ 65 w 180"/>
                  <a:gd name="T19" fmla="*/ 88 h 137"/>
                  <a:gd name="T20" fmla="*/ 40 w 180"/>
                  <a:gd name="T21" fmla="*/ 72 h 137"/>
                  <a:gd name="T22" fmla="*/ 30 w 180"/>
                  <a:gd name="T23" fmla="*/ 71 h 137"/>
                  <a:gd name="T24" fmla="*/ 27 w 180"/>
                  <a:gd name="T25" fmla="*/ 75 h 137"/>
                  <a:gd name="T26" fmla="*/ 26 w 180"/>
                  <a:gd name="T27" fmla="*/ 84 h 137"/>
                  <a:gd name="T28" fmla="*/ 15 w 180"/>
                  <a:gd name="T29" fmla="*/ 88 h 137"/>
                  <a:gd name="T30" fmla="*/ 7 w 180"/>
                  <a:gd name="T31" fmla="*/ 81 h 137"/>
                  <a:gd name="T32" fmla="*/ 0 w 180"/>
                  <a:gd name="T33" fmla="*/ 60 h 137"/>
                  <a:gd name="T34" fmla="*/ 7 w 180"/>
                  <a:gd name="T35" fmla="*/ 41 h 137"/>
                  <a:gd name="T36" fmla="*/ 3 w 180"/>
                  <a:gd name="T37" fmla="*/ 36 h 137"/>
                  <a:gd name="T38" fmla="*/ 2 w 180"/>
                  <a:gd name="T39" fmla="*/ 16 h 137"/>
                  <a:gd name="T40" fmla="*/ 4 w 180"/>
                  <a:gd name="T41" fmla="*/ 7 h 137"/>
                  <a:gd name="T42" fmla="*/ 11 w 180"/>
                  <a:gd name="T43" fmla="*/ 0 h 137"/>
                  <a:gd name="T44" fmla="*/ 20 w 180"/>
                  <a:gd name="T45" fmla="*/ 0 h 137"/>
                  <a:gd name="T46" fmla="*/ 20 w 180"/>
                  <a:gd name="T47" fmla="*/ 5 h 137"/>
                  <a:gd name="T48" fmla="*/ 12 w 180"/>
                  <a:gd name="T49" fmla="*/ 12 h 137"/>
                  <a:gd name="T50" fmla="*/ 12 w 180"/>
                  <a:gd name="T51" fmla="*/ 22 h 137"/>
                  <a:gd name="T52" fmla="*/ 15 w 180"/>
                  <a:gd name="T53" fmla="*/ 31 h 137"/>
                  <a:gd name="T54" fmla="*/ 22 w 180"/>
                  <a:gd name="T55" fmla="*/ 43 h 137"/>
                  <a:gd name="T56" fmla="*/ 31 w 180"/>
                  <a:gd name="T57" fmla="*/ 53 h 137"/>
                  <a:gd name="T58" fmla="*/ 39 w 180"/>
                  <a:gd name="T59" fmla="*/ 60 h 137"/>
                  <a:gd name="T60" fmla="*/ 53 w 180"/>
                  <a:gd name="T61" fmla="*/ 69 h 137"/>
                  <a:gd name="T62" fmla="*/ 84 w 180"/>
                  <a:gd name="T63" fmla="*/ 83 h 137"/>
                  <a:gd name="T64" fmla="*/ 112 w 180"/>
                  <a:gd name="T65" fmla="*/ 93 h 137"/>
                  <a:gd name="T66" fmla="*/ 133 w 180"/>
                  <a:gd name="T67" fmla="*/ 104 h 1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80"/>
                  <a:gd name="T103" fmla="*/ 0 h 137"/>
                  <a:gd name="T104" fmla="*/ 180 w 180"/>
                  <a:gd name="T105" fmla="*/ 137 h 13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80" h="137">
                    <a:moveTo>
                      <a:pt x="133" y="104"/>
                    </a:moveTo>
                    <a:lnTo>
                      <a:pt x="169" y="113"/>
                    </a:lnTo>
                    <a:lnTo>
                      <a:pt x="176" y="116"/>
                    </a:lnTo>
                    <a:lnTo>
                      <a:pt x="180" y="124"/>
                    </a:lnTo>
                    <a:lnTo>
                      <a:pt x="176" y="133"/>
                    </a:lnTo>
                    <a:lnTo>
                      <a:pt x="169" y="137"/>
                    </a:lnTo>
                    <a:lnTo>
                      <a:pt x="161" y="136"/>
                    </a:lnTo>
                    <a:lnTo>
                      <a:pt x="121" y="113"/>
                    </a:lnTo>
                    <a:lnTo>
                      <a:pt x="93" y="101"/>
                    </a:lnTo>
                    <a:lnTo>
                      <a:pt x="65" y="88"/>
                    </a:lnTo>
                    <a:lnTo>
                      <a:pt x="40" y="72"/>
                    </a:lnTo>
                    <a:lnTo>
                      <a:pt x="30" y="71"/>
                    </a:lnTo>
                    <a:lnTo>
                      <a:pt x="27" y="75"/>
                    </a:lnTo>
                    <a:lnTo>
                      <a:pt x="26" y="84"/>
                    </a:lnTo>
                    <a:lnTo>
                      <a:pt x="15" y="88"/>
                    </a:lnTo>
                    <a:lnTo>
                      <a:pt x="7" y="81"/>
                    </a:lnTo>
                    <a:lnTo>
                      <a:pt x="0" y="60"/>
                    </a:lnTo>
                    <a:lnTo>
                      <a:pt x="7" y="41"/>
                    </a:lnTo>
                    <a:lnTo>
                      <a:pt x="3" y="36"/>
                    </a:lnTo>
                    <a:lnTo>
                      <a:pt x="2" y="16"/>
                    </a:lnTo>
                    <a:lnTo>
                      <a:pt x="4" y="7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2" y="12"/>
                    </a:lnTo>
                    <a:lnTo>
                      <a:pt x="12" y="22"/>
                    </a:lnTo>
                    <a:lnTo>
                      <a:pt x="15" y="31"/>
                    </a:lnTo>
                    <a:lnTo>
                      <a:pt x="22" y="43"/>
                    </a:lnTo>
                    <a:lnTo>
                      <a:pt x="31" y="53"/>
                    </a:lnTo>
                    <a:lnTo>
                      <a:pt x="39" y="60"/>
                    </a:lnTo>
                    <a:lnTo>
                      <a:pt x="53" y="69"/>
                    </a:lnTo>
                    <a:lnTo>
                      <a:pt x="84" y="83"/>
                    </a:lnTo>
                    <a:lnTo>
                      <a:pt x="112" y="93"/>
                    </a:lnTo>
                    <a:lnTo>
                      <a:pt x="133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48">
                <a:extLst>
                  <a:ext uri="{FF2B5EF4-FFF2-40B4-BE49-F238E27FC236}">
                    <a16:creationId xmlns:a16="http://schemas.microsoft.com/office/drawing/2014/main" id="{72EE29E5-F156-614D-A5CB-16ABEC22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5409" y="5765351"/>
                <a:ext cx="149225" cy="250825"/>
              </a:xfrm>
              <a:custGeom>
                <a:avLst/>
                <a:gdLst>
                  <a:gd name="T0" fmla="*/ 0 w 94"/>
                  <a:gd name="T1" fmla="*/ 8 h 158"/>
                  <a:gd name="T2" fmla="*/ 1 w 94"/>
                  <a:gd name="T3" fmla="*/ 1 h 158"/>
                  <a:gd name="T4" fmla="*/ 16 w 94"/>
                  <a:gd name="T5" fmla="*/ 0 h 158"/>
                  <a:gd name="T6" fmla="*/ 24 w 94"/>
                  <a:gd name="T7" fmla="*/ 6 h 158"/>
                  <a:gd name="T8" fmla="*/ 36 w 94"/>
                  <a:gd name="T9" fmla="*/ 24 h 158"/>
                  <a:gd name="T10" fmla="*/ 51 w 94"/>
                  <a:gd name="T11" fmla="*/ 46 h 158"/>
                  <a:gd name="T12" fmla="*/ 66 w 94"/>
                  <a:gd name="T13" fmla="*/ 62 h 158"/>
                  <a:gd name="T14" fmla="*/ 93 w 94"/>
                  <a:gd name="T15" fmla="*/ 92 h 158"/>
                  <a:gd name="T16" fmla="*/ 94 w 94"/>
                  <a:gd name="T17" fmla="*/ 98 h 158"/>
                  <a:gd name="T18" fmla="*/ 89 w 94"/>
                  <a:gd name="T19" fmla="*/ 102 h 158"/>
                  <a:gd name="T20" fmla="*/ 75 w 94"/>
                  <a:gd name="T21" fmla="*/ 107 h 158"/>
                  <a:gd name="T22" fmla="*/ 57 w 94"/>
                  <a:gd name="T23" fmla="*/ 111 h 158"/>
                  <a:gd name="T24" fmla="*/ 34 w 94"/>
                  <a:gd name="T25" fmla="*/ 113 h 158"/>
                  <a:gd name="T26" fmla="*/ 26 w 94"/>
                  <a:gd name="T27" fmla="*/ 114 h 158"/>
                  <a:gd name="T28" fmla="*/ 24 w 94"/>
                  <a:gd name="T29" fmla="*/ 119 h 158"/>
                  <a:gd name="T30" fmla="*/ 29 w 94"/>
                  <a:gd name="T31" fmla="*/ 129 h 158"/>
                  <a:gd name="T32" fmla="*/ 48 w 94"/>
                  <a:gd name="T33" fmla="*/ 145 h 158"/>
                  <a:gd name="T34" fmla="*/ 61 w 94"/>
                  <a:gd name="T35" fmla="*/ 149 h 158"/>
                  <a:gd name="T36" fmla="*/ 64 w 94"/>
                  <a:gd name="T37" fmla="*/ 154 h 158"/>
                  <a:gd name="T38" fmla="*/ 58 w 94"/>
                  <a:gd name="T39" fmla="*/ 158 h 158"/>
                  <a:gd name="T40" fmla="*/ 46 w 94"/>
                  <a:gd name="T41" fmla="*/ 158 h 158"/>
                  <a:gd name="T42" fmla="*/ 30 w 94"/>
                  <a:gd name="T43" fmla="*/ 149 h 158"/>
                  <a:gd name="T44" fmla="*/ 17 w 94"/>
                  <a:gd name="T45" fmla="*/ 135 h 158"/>
                  <a:gd name="T46" fmla="*/ 9 w 94"/>
                  <a:gd name="T47" fmla="*/ 123 h 158"/>
                  <a:gd name="T48" fmla="*/ 9 w 94"/>
                  <a:gd name="T49" fmla="*/ 114 h 158"/>
                  <a:gd name="T50" fmla="*/ 14 w 94"/>
                  <a:gd name="T51" fmla="*/ 107 h 158"/>
                  <a:gd name="T52" fmla="*/ 22 w 94"/>
                  <a:gd name="T53" fmla="*/ 105 h 158"/>
                  <a:gd name="T54" fmla="*/ 34 w 94"/>
                  <a:gd name="T55" fmla="*/ 103 h 158"/>
                  <a:gd name="T56" fmla="*/ 48 w 94"/>
                  <a:gd name="T57" fmla="*/ 103 h 158"/>
                  <a:gd name="T58" fmla="*/ 64 w 94"/>
                  <a:gd name="T59" fmla="*/ 101 h 158"/>
                  <a:gd name="T60" fmla="*/ 71 w 94"/>
                  <a:gd name="T61" fmla="*/ 98 h 158"/>
                  <a:gd name="T62" fmla="*/ 75 w 94"/>
                  <a:gd name="T63" fmla="*/ 94 h 158"/>
                  <a:gd name="T64" fmla="*/ 74 w 94"/>
                  <a:gd name="T65" fmla="*/ 90 h 158"/>
                  <a:gd name="T66" fmla="*/ 62 w 94"/>
                  <a:gd name="T67" fmla="*/ 79 h 158"/>
                  <a:gd name="T68" fmla="*/ 44 w 94"/>
                  <a:gd name="T69" fmla="*/ 61 h 158"/>
                  <a:gd name="T70" fmla="*/ 26 w 94"/>
                  <a:gd name="T71" fmla="*/ 45 h 158"/>
                  <a:gd name="T72" fmla="*/ 8 w 94"/>
                  <a:gd name="T73" fmla="*/ 28 h 158"/>
                  <a:gd name="T74" fmla="*/ 1 w 94"/>
                  <a:gd name="T75" fmla="*/ 16 h 158"/>
                  <a:gd name="T76" fmla="*/ 0 w 94"/>
                  <a:gd name="T77" fmla="*/ 8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4"/>
                  <a:gd name="T118" fmla="*/ 0 h 158"/>
                  <a:gd name="T119" fmla="*/ 94 w 94"/>
                  <a:gd name="T120" fmla="*/ 158 h 15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4" h="158">
                    <a:moveTo>
                      <a:pt x="0" y="8"/>
                    </a:moveTo>
                    <a:lnTo>
                      <a:pt x="1" y="1"/>
                    </a:lnTo>
                    <a:lnTo>
                      <a:pt x="16" y="0"/>
                    </a:lnTo>
                    <a:lnTo>
                      <a:pt x="24" y="6"/>
                    </a:lnTo>
                    <a:lnTo>
                      <a:pt x="36" y="24"/>
                    </a:lnTo>
                    <a:lnTo>
                      <a:pt x="51" y="46"/>
                    </a:lnTo>
                    <a:lnTo>
                      <a:pt x="66" y="62"/>
                    </a:lnTo>
                    <a:lnTo>
                      <a:pt x="93" y="92"/>
                    </a:lnTo>
                    <a:lnTo>
                      <a:pt x="94" y="98"/>
                    </a:lnTo>
                    <a:lnTo>
                      <a:pt x="89" y="102"/>
                    </a:lnTo>
                    <a:lnTo>
                      <a:pt x="75" y="107"/>
                    </a:lnTo>
                    <a:lnTo>
                      <a:pt x="57" y="111"/>
                    </a:lnTo>
                    <a:lnTo>
                      <a:pt x="34" y="113"/>
                    </a:lnTo>
                    <a:lnTo>
                      <a:pt x="26" y="114"/>
                    </a:lnTo>
                    <a:lnTo>
                      <a:pt x="24" y="119"/>
                    </a:lnTo>
                    <a:lnTo>
                      <a:pt x="29" y="129"/>
                    </a:lnTo>
                    <a:lnTo>
                      <a:pt x="48" y="145"/>
                    </a:lnTo>
                    <a:lnTo>
                      <a:pt x="61" y="149"/>
                    </a:lnTo>
                    <a:lnTo>
                      <a:pt x="64" y="154"/>
                    </a:lnTo>
                    <a:lnTo>
                      <a:pt x="58" y="158"/>
                    </a:lnTo>
                    <a:lnTo>
                      <a:pt x="46" y="158"/>
                    </a:lnTo>
                    <a:lnTo>
                      <a:pt x="30" y="149"/>
                    </a:lnTo>
                    <a:lnTo>
                      <a:pt x="17" y="135"/>
                    </a:lnTo>
                    <a:lnTo>
                      <a:pt x="9" y="123"/>
                    </a:lnTo>
                    <a:lnTo>
                      <a:pt x="9" y="114"/>
                    </a:lnTo>
                    <a:lnTo>
                      <a:pt x="14" y="107"/>
                    </a:lnTo>
                    <a:lnTo>
                      <a:pt x="22" y="105"/>
                    </a:lnTo>
                    <a:lnTo>
                      <a:pt x="34" y="103"/>
                    </a:lnTo>
                    <a:lnTo>
                      <a:pt x="48" y="103"/>
                    </a:lnTo>
                    <a:lnTo>
                      <a:pt x="64" y="101"/>
                    </a:lnTo>
                    <a:lnTo>
                      <a:pt x="71" y="98"/>
                    </a:lnTo>
                    <a:lnTo>
                      <a:pt x="75" y="94"/>
                    </a:lnTo>
                    <a:lnTo>
                      <a:pt x="74" y="90"/>
                    </a:lnTo>
                    <a:lnTo>
                      <a:pt x="62" y="79"/>
                    </a:lnTo>
                    <a:lnTo>
                      <a:pt x="44" y="61"/>
                    </a:lnTo>
                    <a:lnTo>
                      <a:pt x="26" y="45"/>
                    </a:lnTo>
                    <a:lnTo>
                      <a:pt x="8" y="28"/>
                    </a:lnTo>
                    <a:lnTo>
                      <a:pt x="1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50">
                <a:extLst>
                  <a:ext uri="{FF2B5EF4-FFF2-40B4-BE49-F238E27FC236}">
                    <a16:creationId xmlns:a16="http://schemas.microsoft.com/office/drawing/2014/main" id="{1CC57035-7A90-5D46-9A9B-660807F8E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609" y="5986013"/>
                <a:ext cx="134938" cy="314325"/>
              </a:xfrm>
              <a:custGeom>
                <a:avLst/>
                <a:gdLst>
                  <a:gd name="T0" fmla="*/ 64 w 85"/>
                  <a:gd name="T1" fmla="*/ 0 h 198"/>
                  <a:gd name="T2" fmla="*/ 76 w 85"/>
                  <a:gd name="T3" fmla="*/ 0 h 198"/>
                  <a:gd name="T4" fmla="*/ 80 w 85"/>
                  <a:gd name="T5" fmla="*/ 8 h 198"/>
                  <a:gd name="T6" fmla="*/ 83 w 85"/>
                  <a:gd name="T7" fmla="*/ 26 h 198"/>
                  <a:gd name="T8" fmla="*/ 80 w 85"/>
                  <a:gd name="T9" fmla="*/ 44 h 198"/>
                  <a:gd name="T10" fmla="*/ 73 w 85"/>
                  <a:gd name="T11" fmla="*/ 81 h 198"/>
                  <a:gd name="T12" fmla="*/ 74 w 85"/>
                  <a:gd name="T13" fmla="*/ 97 h 198"/>
                  <a:gd name="T14" fmla="*/ 83 w 85"/>
                  <a:gd name="T15" fmla="*/ 129 h 198"/>
                  <a:gd name="T16" fmla="*/ 85 w 85"/>
                  <a:gd name="T17" fmla="*/ 152 h 198"/>
                  <a:gd name="T18" fmla="*/ 85 w 85"/>
                  <a:gd name="T19" fmla="*/ 169 h 198"/>
                  <a:gd name="T20" fmla="*/ 81 w 85"/>
                  <a:gd name="T21" fmla="*/ 173 h 198"/>
                  <a:gd name="T22" fmla="*/ 69 w 85"/>
                  <a:gd name="T23" fmla="*/ 175 h 198"/>
                  <a:gd name="T24" fmla="*/ 53 w 85"/>
                  <a:gd name="T25" fmla="*/ 180 h 198"/>
                  <a:gd name="T26" fmla="*/ 38 w 85"/>
                  <a:gd name="T27" fmla="*/ 188 h 198"/>
                  <a:gd name="T28" fmla="*/ 21 w 85"/>
                  <a:gd name="T29" fmla="*/ 198 h 198"/>
                  <a:gd name="T30" fmla="*/ 15 w 85"/>
                  <a:gd name="T31" fmla="*/ 198 h 198"/>
                  <a:gd name="T32" fmla="*/ 0 w 85"/>
                  <a:gd name="T33" fmla="*/ 186 h 198"/>
                  <a:gd name="T34" fmla="*/ 2 w 85"/>
                  <a:gd name="T35" fmla="*/ 181 h 198"/>
                  <a:gd name="T36" fmla="*/ 20 w 85"/>
                  <a:gd name="T37" fmla="*/ 173 h 198"/>
                  <a:gd name="T38" fmla="*/ 52 w 85"/>
                  <a:gd name="T39" fmla="*/ 165 h 198"/>
                  <a:gd name="T40" fmla="*/ 67 w 85"/>
                  <a:gd name="T41" fmla="*/ 160 h 198"/>
                  <a:gd name="T42" fmla="*/ 69 w 85"/>
                  <a:gd name="T43" fmla="*/ 154 h 198"/>
                  <a:gd name="T44" fmla="*/ 69 w 85"/>
                  <a:gd name="T45" fmla="*/ 132 h 198"/>
                  <a:gd name="T46" fmla="*/ 64 w 85"/>
                  <a:gd name="T47" fmla="*/ 102 h 198"/>
                  <a:gd name="T48" fmla="*/ 61 w 85"/>
                  <a:gd name="T49" fmla="*/ 84 h 198"/>
                  <a:gd name="T50" fmla="*/ 59 w 85"/>
                  <a:gd name="T51" fmla="*/ 55 h 198"/>
                  <a:gd name="T52" fmla="*/ 57 w 85"/>
                  <a:gd name="T53" fmla="*/ 23 h 198"/>
                  <a:gd name="T54" fmla="*/ 59 w 85"/>
                  <a:gd name="T55" fmla="*/ 8 h 198"/>
                  <a:gd name="T56" fmla="*/ 64 w 85"/>
                  <a:gd name="T57" fmla="*/ 0 h 1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5"/>
                  <a:gd name="T88" fmla="*/ 0 h 198"/>
                  <a:gd name="T89" fmla="*/ 85 w 85"/>
                  <a:gd name="T90" fmla="*/ 198 h 1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5" h="198">
                    <a:moveTo>
                      <a:pt x="64" y="0"/>
                    </a:moveTo>
                    <a:lnTo>
                      <a:pt x="76" y="0"/>
                    </a:lnTo>
                    <a:lnTo>
                      <a:pt x="80" y="8"/>
                    </a:lnTo>
                    <a:lnTo>
                      <a:pt x="83" y="26"/>
                    </a:lnTo>
                    <a:lnTo>
                      <a:pt x="80" y="44"/>
                    </a:lnTo>
                    <a:lnTo>
                      <a:pt x="73" y="81"/>
                    </a:lnTo>
                    <a:lnTo>
                      <a:pt x="74" y="97"/>
                    </a:lnTo>
                    <a:lnTo>
                      <a:pt x="83" y="129"/>
                    </a:lnTo>
                    <a:lnTo>
                      <a:pt x="85" y="152"/>
                    </a:lnTo>
                    <a:lnTo>
                      <a:pt x="85" y="169"/>
                    </a:lnTo>
                    <a:lnTo>
                      <a:pt x="81" y="173"/>
                    </a:lnTo>
                    <a:lnTo>
                      <a:pt x="69" y="175"/>
                    </a:lnTo>
                    <a:lnTo>
                      <a:pt x="53" y="180"/>
                    </a:lnTo>
                    <a:lnTo>
                      <a:pt x="38" y="188"/>
                    </a:lnTo>
                    <a:lnTo>
                      <a:pt x="21" y="198"/>
                    </a:lnTo>
                    <a:lnTo>
                      <a:pt x="15" y="198"/>
                    </a:lnTo>
                    <a:lnTo>
                      <a:pt x="0" y="186"/>
                    </a:lnTo>
                    <a:lnTo>
                      <a:pt x="2" y="181"/>
                    </a:lnTo>
                    <a:lnTo>
                      <a:pt x="20" y="173"/>
                    </a:lnTo>
                    <a:lnTo>
                      <a:pt x="52" y="165"/>
                    </a:lnTo>
                    <a:lnTo>
                      <a:pt x="67" y="160"/>
                    </a:lnTo>
                    <a:lnTo>
                      <a:pt x="69" y="154"/>
                    </a:lnTo>
                    <a:lnTo>
                      <a:pt x="69" y="132"/>
                    </a:lnTo>
                    <a:lnTo>
                      <a:pt x="64" y="102"/>
                    </a:lnTo>
                    <a:lnTo>
                      <a:pt x="61" y="84"/>
                    </a:lnTo>
                    <a:lnTo>
                      <a:pt x="59" y="55"/>
                    </a:lnTo>
                    <a:lnTo>
                      <a:pt x="57" y="23"/>
                    </a:lnTo>
                    <a:lnTo>
                      <a:pt x="59" y="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Correction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685800" y="3810000"/>
            <a:ext cx="7720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dirty="0"/>
              <a:t>By increasing the Hamming distance between valid code words to 3, we guarantee that the sets of words produced by single-bit errors don</a:t>
            </a:r>
            <a:r>
              <a:rPr lang="en-US" altLang="en-US" sz="2000" dirty="0"/>
              <a:t>’</a:t>
            </a:r>
            <a:r>
              <a:rPr lang="en-US" altLang="ja-JP" sz="2000" dirty="0"/>
              <a:t>t overlap.  So assuming at most one error, we can perform </a:t>
            </a:r>
            <a:r>
              <a:rPr lang="en-US" altLang="ja-JP" sz="2000" i="1" dirty="0">
                <a:solidFill>
                  <a:srgbClr val="FF0000"/>
                </a:solidFill>
              </a:rPr>
              <a:t>error correction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since we can tell what the valid code was before the error happened.</a:t>
            </a:r>
            <a:endParaRPr lang="en-US" altLang="x-none" sz="2000" dirty="0"/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685800" y="5921375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 general, 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correct</a:t>
            </a:r>
            <a:r>
              <a:rPr lang="en-US" sz="2000" dirty="0">
                <a:latin typeface="+mj-lt"/>
              </a:rPr>
              <a:t> E errors, we need a minimum Hamming distance of 2E+1 between code words.</a:t>
            </a:r>
          </a:p>
        </p:txBody>
      </p:sp>
      <p:sp>
        <p:nvSpPr>
          <p:cNvPr id="31" name="Oval 5" descr="25%"/>
          <p:cNvSpPr>
            <a:spLocks noChangeArrowheads="1"/>
          </p:cNvSpPr>
          <p:nvPr/>
        </p:nvSpPr>
        <p:spPr bwMode="auto">
          <a:xfrm>
            <a:off x="5638800" y="19812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32" name="Oval 6" descr="Dark downward diagonal"/>
          <p:cNvSpPr>
            <a:spLocks noChangeArrowheads="1"/>
          </p:cNvSpPr>
          <p:nvPr/>
        </p:nvSpPr>
        <p:spPr bwMode="auto">
          <a:xfrm>
            <a:off x="2690813" y="19812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3186113" y="1676400"/>
            <a:ext cx="5540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11" descr="Dark downward diagonal"/>
          <p:cNvSpPr>
            <a:spLocks noChangeArrowheads="1"/>
          </p:cNvSpPr>
          <p:nvPr/>
        </p:nvSpPr>
        <p:spPr bwMode="auto">
          <a:xfrm>
            <a:off x="36576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001</a:t>
            </a:r>
          </a:p>
        </p:txBody>
      </p:sp>
      <p:sp>
        <p:nvSpPr>
          <p:cNvPr id="37" name="Oval 12" descr="Dark downward diagonal"/>
          <p:cNvSpPr>
            <a:spLocks noChangeArrowheads="1"/>
          </p:cNvSpPr>
          <p:nvPr/>
        </p:nvSpPr>
        <p:spPr bwMode="auto">
          <a:xfrm>
            <a:off x="3657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4267200" y="14478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173413" y="2516188"/>
            <a:ext cx="48418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276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11" descr="Dark downward diagonal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010</a:t>
            </a:r>
          </a:p>
        </p:txBody>
      </p:sp>
      <p:sp>
        <p:nvSpPr>
          <p:cNvPr id="42" name="Oval 11" descr="Dark downward diagonal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011</a:t>
            </a:r>
          </a:p>
        </p:txBody>
      </p:sp>
      <p:sp>
        <p:nvSpPr>
          <p:cNvPr id="43" name="Oval 11" descr="Dark downward diagonal"/>
          <p:cNvSpPr>
            <a:spLocks noChangeArrowheads="1"/>
          </p:cNvSpPr>
          <p:nvPr/>
        </p:nvSpPr>
        <p:spPr bwMode="auto">
          <a:xfrm>
            <a:off x="46482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44" name="Oval 11" descr="Dark downward diagonal"/>
          <p:cNvSpPr>
            <a:spLocks noChangeArrowheads="1"/>
          </p:cNvSpPr>
          <p:nvPr/>
        </p:nvSpPr>
        <p:spPr bwMode="auto">
          <a:xfrm>
            <a:off x="4648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110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H="1" flipV="1">
            <a:off x="4267200" y="31242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4191000" y="1676400"/>
            <a:ext cx="519113" cy="403225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191000" y="25146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4191000" y="16764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4191000" y="2514600"/>
            <a:ext cx="525463" cy="3921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816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5218113" y="2516188"/>
            <a:ext cx="4953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1004888"/>
            <a:ext cx="3565525" cy="2824162"/>
            <a:chOff x="2514600" y="1004888"/>
            <a:chExt cx="3565525" cy="2824162"/>
          </a:xfrm>
        </p:grpSpPr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1211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97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64050" y="1004888"/>
              <a:ext cx="0" cy="272891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86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5" name="Text Box 8"/>
          <p:cNvSpPr txBox="1">
            <a:spLocks noChangeArrowheads="1"/>
          </p:cNvSpPr>
          <p:nvPr/>
        </p:nvSpPr>
        <p:spPr bwMode="auto">
          <a:xfrm>
            <a:off x="1447800" y="20574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6586" name="Text Box 9"/>
          <p:cNvSpPr txBox="1">
            <a:spLocks noChangeArrowheads="1"/>
          </p:cNvSpPr>
          <p:nvPr/>
        </p:nvSpPr>
        <p:spPr bwMode="auto">
          <a:xfrm>
            <a:off x="6400800" y="205740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A658E060-C964-7248-8458-F4AD6C3B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30187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i="1" dirty="0">
                <a:latin typeface="+mj-lt"/>
              </a:rPr>
              <a:t>With this encoding: use majority voting to determine heads or 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4" grpId="0"/>
      <p:bldP spid="43038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B478DE8-7015-1C4A-893C-F0C03EC1B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  <a:ea typeface="ＭＳ Ｐゴシック" panose="020B0600070205080204" pitchFamily="34" charset="-128"/>
              </a:rPr>
              <a:t>n,k,d</a:t>
            </a:r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) Systematic Block Codes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BA280B5-C1C0-E748-BC92-4EA2A98EC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Split message into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-bit blocks</a:t>
            </a: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Add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parity bits to each block, making each block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bits long.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Often, we’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ll use the notation (</a:t>
            </a:r>
            <a:r>
              <a:rPr lang="en-US" altLang="ja-JP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n,k,d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) where d is the minimum Hamming distance between code words.</a:t>
            </a: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The ratio k/n is called the </a:t>
            </a:r>
            <a:r>
              <a:rPr lang="en-US" altLang="en-US" sz="2000" i="1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code rate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and is a measure of the code’</a:t>
            </a:r>
            <a:r>
              <a:rPr lang="en-US" altLang="ja-JP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 overhead (always ≤ 1, larger is better).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AC21B892-FA3B-0947-A4FC-CD9F4E34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2735263"/>
            <a:ext cx="2286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Bookman Old Style" panose="02050604050505020204" pitchFamily="18" charset="0"/>
              </a:rPr>
              <a:t>Message bits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28147C30-F258-6F47-83D4-05967C19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2735263"/>
            <a:ext cx="14478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Bookman Old Style" panose="02050604050505020204" pitchFamily="18" charset="0"/>
              </a:rPr>
              <a:t>Parity bits</a:t>
            </a:r>
          </a:p>
        </p:txBody>
      </p:sp>
      <p:sp>
        <p:nvSpPr>
          <p:cNvPr id="46085" name="AutoShape 6">
            <a:extLst>
              <a:ext uri="{FF2B5EF4-FFF2-40B4-BE49-F238E27FC236}">
                <a16:creationId xmlns:a16="http://schemas.microsoft.com/office/drawing/2014/main" id="{082B6AF4-E663-204E-BC13-47CDA55D2CE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933700" y="1385888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  <p:sp>
        <p:nvSpPr>
          <p:cNvPr id="46086" name="AutoShape 7">
            <a:extLst>
              <a:ext uri="{FF2B5EF4-FFF2-40B4-BE49-F238E27FC236}">
                <a16:creationId xmlns:a16="http://schemas.microsoft.com/office/drawing/2014/main" id="{654BC7D2-8651-EB4C-B12B-72D205804154}"/>
              </a:ext>
            </a:extLst>
          </p:cNvPr>
          <p:cNvSpPr>
            <a:spLocks/>
          </p:cNvSpPr>
          <p:nvPr/>
        </p:nvSpPr>
        <p:spPr bwMode="auto">
          <a:xfrm rot="5400000">
            <a:off x="3670300" y="1592263"/>
            <a:ext cx="228600" cy="3733800"/>
          </a:xfrm>
          <a:prstGeom prst="rightBrace">
            <a:avLst>
              <a:gd name="adj1" fmla="val 1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  <p:sp>
        <p:nvSpPr>
          <p:cNvPr id="46087" name="Text Box 8">
            <a:extLst>
              <a:ext uri="{FF2B5EF4-FFF2-40B4-BE49-F238E27FC236}">
                <a16:creationId xmlns:a16="http://schemas.microsoft.com/office/drawing/2014/main" id="{298AE6E3-58A7-BC47-9C90-6BF7EBC8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057400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k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DF60FCBC-17FD-0549-9D85-AFE42B09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634" y="3585132"/>
            <a:ext cx="898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n=</a:t>
            </a:r>
            <a:r>
              <a:rPr lang="en-US" altLang="en-US" sz="1800" dirty="0" err="1">
                <a:latin typeface="Bookman Old Style" panose="02050604050505020204" pitchFamily="18" charset="0"/>
              </a:rPr>
              <a:t>k+p</a:t>
            </a:r>
            <a:endParaRPr lang="en-US" altLang="en-US" sz="1800" dirty="0">
              <a:latin typeface="Bookman Old Style" panose="02050604050505020204" pitchFamily="18" charset="0"/>
            </a:endParaRPr>
          </a:p>
        </p:txBody>
      </p:sp>
      <p:grpSp>
        <p:nvGrpSpPr>
          <p:cNvPr id="46089" name="Group 25">
            <a:extLst>
              <a:ext uri="{FF2B5EF4-FFF2-40B4-BE49-F238E27FC236}">
                <a16:creationId xmlns:a16="http://schemas.microsoft.com/office/drawing/2014/main" id="{8CCF6DCA-E0E3-0848-B4C9-59F21F4C84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250825" cy="530225"/>
            <a:chOff x="3687" y="2667"/>
            <a:chExt cx="158" cy="334"/>
          </a:xfrm>
        </p:grpSpPr>
        <p:sp>
          <p:nvSpPr>
            <p:cNvPr id="46094" name="Freeform 11">
              <a:extLst>
                <a:ext uri="{FF2B5EF4-FFF2-40B4-BE49-F238E27FC236}">
                  <a16:creationId xmlns:a16="http://schemas.microsoft.com/office/drawing/2014/main" id="{6B239011-729A-7744-A6A8-F306BDF83583}"/>
                </a:ext>
              </a:extLst>
            </p:cNvPr>
            <p:cNvSpPr>
              <a:spLocks/>
            </p:cNvSpPr>
            <p:nvPr/>
          </p:nvSpPr>
          <p:spPr bwMode="auto">
            <a:xfrm rot="4660082" flipH="1">
              <a:off x="3749" y="2695"/>
              <a:ext cx="61" cy="64"/>
            </a:xfrm>
            <a:custGeom>
              <a:avLst/>
              <a:gdLst>
                <a:gd name="T0" fmla="*/ 0 w 534"/>
                <a:gd name="T1" fmla="*/ 0 h 562"/>
                <a:gd name="T2" fmla="*/ 0 w 534"/>
                <a:gd name="T3" fmla="*/ 0 h 562"/>
                <a:gd name="T4" fmla="*/ 0 w 534"/>
                <a:gd name="T5" fmla="*/ 0 h 562"/>
                <a:gd name="T6" fmla="*/ 0 w 534"/>
                <a:gd name="T7" fmla="*/ 0 h 562"/>
                <a:gd name="T8" fmla="*/ 0 w 534"/>
                <a:gd name="T9" fmla="*/ 0 h 562"/>
                <a:gd name="T10" fmla="*/ 0 w 534"/>
                <a:gd name="T11" fmla="*/ 0 h 562"/>
                <a:gd name="T12" fmla="*/ 0 w 534"/>
                <a:gd name="T13" fmla="*/ 0 h 562"/>
                <a:gd name="T14" fmla="*/ 0 w 534"/>
                <a:gd name="T15" fmla="*/ 0 h 562"/>
                <a:gd name="T16" fmla="*/ 0 w 534"/>
                <a:gd name="T17" fmla="*/ 0 h 562"/>
                <a:gd name="T18" fmla="*/ 0 w 534"/>
                <a:gd name="T19" fmla="*/ 0 h 562"/>
                <a:gd name="T20" fmla="*/ 0 w 534"/>
                <a:gd name="T21" fmla="*/ 0 h 562"/>
                <a:gd name="T22" fmla="*/ 0 w 534"/>
                <a:gd name="T23" fmla="*/ 0 h 562"/>
                <a:gd name="T24" fmla="*/ 0 w 534"/>
                <a:gd name="T25" fmla="*/ 0 h 562"/>
                <a:gd name="T26" fmla="*/ 0 w 534"/>
                <a:gd name="T27" fmla="*/ 0 h 562"/>
                <a:gd name="T28" fmla="*/ 0 w 534"/>
                <a:gd name="T29" fmla="*/ 0 h 562"/>
                <a:gd name="T30" fmla="*/ 0 w 534"/>
                <a:gd name="T31" fmla="*/ 0 h 562"/>
                <a:gd name="T32" fmla="*/ 0 w 534"/>
                <a:gd name="T33" fmla="*/ 0 h 562"/>
                <a:gd name="T34" fmla="*/ 0 w 534"/>
                <a:gd name="T35" fmla="*/ 0 h 562"/>
                <a:gd name="T36" fmla="*/ 0 w 534"/>
                <a:gd name="T37" fmla="*/ 0 h 562"/>
                <a:gd name="T38" fmla="*/ 0 w 534"/>
                <a:gd name="T39" fmla="*/ 0 h 562"/>
                <a:gd name="T40" fmla="*/ 0 w 534"/>
                <a:gd name="T41" fmla="*/ 0 h 562"/>
                <a:gd name="T42" fmla="*/ 0 w 534"/>
                <a:gd name="T43" fmla="*/ 0 h 562"/>
                <a:gd name="T44" fmla="*/ 0 w 534"/>
                <a:gd name="T45" fmla="*/ 0 h 562"/>
                <a:gd name="T46" fmla="*/ 0 w 534"/>
                <a:gd name="T47" fmla="*/ 0 h 562"/>
                <a:gd name="T48" fmla="*/ 0 w 534"/>
                <a:gd name="T49" fmla="*/ 0 h 5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4"/>
                <a:gd name="T76" fmla="*/ 0 h 562"/>
                <a:gd name="T77" fmla="*/ 534 w 534"/>
                <a:gd name="T78" fmla="*/ 562 h 5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4" h="562">
                  <a:moveTo>
                    <a:pt x="263" y="0"/>
                  </a:moveTo>
                  <a:lnTo>
                    <a:pt x="329" y="9"/>
                  </a:lnTo>
                  <a:lnTo>
                    <a:pt x="362" y="51"/>
                  </a:lnTo>
                  <a:lnTo>
                    <a:pt x="377" y="137"/>
                  </a:lnTo>
                  <a:lnTo>
                    <a:pt x="367" y="240"/>
                  </a:lnTo>
                  <a:lnTo>
                    <a:pt x="341" y="304"/>
                  </a:lnTo>
                  <a:lnTo>
                    <a:pt x="311" y="386"/>
                  </a:lnTo>
                  <a:lnTo>
                    <a:pt x="489" y="489"/>
                  </a:lnTo>
                  <a:lnTo>
                    <a:pt x="534" y="527"/>
                  </a:lnTo>
                  <a:lnTo>
                    <a:pt x="507" y="562"/>
                  </a:lnTo>
                  <a:lnTo>
                    <a:pt x="419" y="489"/>
                  </a:lnTo>
                  <a:lnTo>
                    <a:pt x="285" y="437"/>
                  </a:lnTo>
                  <a:lnTo>
                    <a:pt x="222" y="501"/>
                  </a:lnTo>
                  <a:lnTo>
                    <a:pt x="156" y="548"/>
                  </a:lnTo>
                  <a:lnTo>
                    <a:pt x="99" y="553"/>
                  </a:lnTo>
                  <a:lnTo>
                    <a:pt x="44" y="548"/>
                  </a:lnTo>
                  <a:lnTo>
                    <a:pt x="18" y="510"/>
                  </a:lnTo>
                  <a:lnTo>
                    <a:pt x="0" y="425"/>
                  </a:lnTo>
                  <a:lnTo>
                    <a:pt x="0" y="330"/>
                  </a:lnTo>
                  <a:lnTo>
                    <a:pt x="22" y="257"/>
                  </a:lnTo>
                  <a:lnTo>
                    <a:pt x="96" y="141"/>
                  </a:lnTo>
                  <a:lnTo>
                    <a:pt x="178" y="64"/>
                  </a:lnTo>
                  <a:lnTo>
                    <a:pt x="233" y="21"/>
                  </a:lnTo>
                  <a:lnTo>
                    <a:pt x="285" y="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2">
              <a:extLst>
                <a:ext uri="{FF2B5EF4-FFF2-40B4-BE49-F238E27FC236}">
                  <a16:creationId xmlns:a16="http://schemas.microsoft.com/office/drawing/2014/main" id="{510107F8-DB5E-AB43-AD95-11B18C18E06A}"/>
                </a:ext>
              </a:extLst>
            </p:cNvPr>
            <p:cNvSpPr>
              <a:spLocks/>
            </p:cNvSpPr>
            <p:nvPr/>
          </p:nvSpPr>
          <p:spPr bwMode="auto">
            <a:xfrm rot="4750710" flipH="1">
              <a:off x="3652" y="2702"/>
              <a:ext cx="125" cy="56"/>
            </a:xfrm>
            <a:custGeom>
              <a:avLst/>
              <a:gdLst>
                <a:gd name="T0" fmla="*/ 0 w 1100"/>
                <a:gd name="T1" fmla="*/ 0 h 490"/>
                <a:gd name="T2" fmla="*/ 0 w 1100"/>
                <a:gd name="T3" fmla="*/ 0 h 490"/>
                <a:gd name="T4" fmla="*/ 0 w 1100"/>
                <a:gd name="T5" fmla="*/ 0 h 490"/>
                <a:gd name="T6" fmla="*/ 0 w 1100"/>
                <a:gd name="T7" fmla="*/ 0 h 490"/>
                <a:gd name="T8" fmla="*/ 0 w 1100"/>
                <a:gd name="T9" fmla="*/ 0 h 490"/>
                <a:gd name="T10" fmla="*/ 0 w 1100"/>
                <a:gd name="T11" fmla="*/ 0 h 490"/>
                <a:gd name="T12" fmla="*/ 0 w 1100"/>
                <a:gd name="T13" fmla="*/ 0 h 490"/>
                <a:gd name="T14" fmla="*/ 0 w 1100"/>
                <a:gd name="T15" fmla="*/ 0 h 490"/>
                <a:gd name="T16" fmla="*/ 0 w 1100"/>
                <a:gd name="T17" fmla="*/ 0 h 490"/>
                <a:gd name="T18" fmla="*/ 0 w 1100"/>
                <a:gd name="T19" fmla="*/ 0 h 490"/>
                <a:gd name="T20" fmla="*/ 0 w 1100"/>
                <a:gd name="T21" fmla="*/ 0 h 490"/>
                <a:gd name="T22" fmla="*/ 0 w 1100"/>
                <a:gd name="T23" fmla="*/ 0 h 490"/>
                <a:gd name="T24" fmla="*/ 0 w 1100"/>
                <a:gd name="T25" fmla="*/ 0 h 490"/>
                <a:gd name="T26" fmla="*/ 0 w 1100"/>
                <a:gd name="T27" fmla="*/ 0 h 490"/>
                <a:gd name="T28" fmla="*/ 0 w 1100"/>
                <a:gd name="T29" fmla="*/ 0 h 490"/>
                <a:gd name="T30" fmla="*/ 0 w 1100"/>
                <a:gd name="T31" fmla="*/ 0 h 490"/>
                <a:gd name="T32" fmla="*/ 0 w 1100"/>
                <a:gd name="T33" fmla="*/ 0 h 490"/>
                <a:gd name="T34" fmla="*/ 0 w 1100"/>
                <a:gd name="T35" fmla="*/ 0 h 490"/>
                <a:gd name="T36" fmla="*/ 0 w 1100"/>
                <a:gd name="T37" fmla="*/ 0 h 490"/>
                <a:gd name="T38" fmla="*/ 0 w 1100"/>
                <a:gd name="T39" fmla="*/ 0 h 490"/>
                <a:gd name="T40" fmla="*/ 0 w 1100"/>
                <a:gd name="T41" fmla="*/ 0 h 490"/>
                <a:gd name="T42" fmla="*/ 0 w 1100"/>
                <a:gd name="T43" fmla="*/ 0 h 490"/>
                <a:gd name="T44" fmla="*/ 0 w 1100"/>
                <a:gd name="T45" fmla="*/ 0 h 490"/>
                <a:gd name="T46" fmla="*/ 0 w 1100"/>
                <a:gd name="T47" fmla="*/ 0 h 490"/>
                <a:gd name="T48" fmla="*/ 0 w 1100"/>
                <a:gd name="T49" fmla="*/ 0 h 490"/>
                <a:gd name="T50" fmla="*/ 0 w 1100"/>
                <a:gd name="T51" fmla="*/ 0 h 490"/>
                <a:gd name="T52" fmla="*/ 0 w 1100"/>
                <a:gd name="T53" fmla="*/ 0 h 490"/>
                <a:gd name="T54" fmla="*/ 0 w 1100"/>
                <a:gd name="T55" fmla="*/ 0 h 490"/>
                <a:gd name="T56" fmla="*/ 0 w 1100"/>
                <a:gd name="T57" fmla="*/ 0 h 4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00"/>
                <a:gd name="T88" fmla="*/ 0 h 490"/>
                <a:gd name="T89" fmla="*/ 1100 w 1100"/>
                <a:gd name="T90" fmla="*/ 490 h 4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00" h="490">
                  <a:moveTo>
                    <a:pt x="12" y="0"/>
                  </a:moveTo>
                  <a:lnTo>
                    <a:pt x="115" y="13"/>
                  </a:lnTo>
                  <a:lnTo>
                    <a:pt x="304" y="99"/>
                  </a:lnTo>
                  <a:lnTo>
                    <a:pt x="467" y="168"/>
                  </a:lnTo>
                  <a:lnTo>
                    <a:pt x="649" y="228"/>
                  </a:lnTo>
                  <a:lnTo>
                    <a:pt x="778" y="292"/>
                  </a:lnTo>
                  <a:lnTo>
                    <a:pt x="956" y="361"/>
                  </a:lnTo>
                  <a:lnTo>
                    <a:pt x="1100" y="425"/>
                  </a:lnTo>
                  <a:lnTo>
                    <a:pt x="1093" y="451"/>
                  </a:lnTo>
                  <a:lnTo>
                    <a:pt x="1049" y="463"/>
                  </a:lnTo>
                  <a:lnTo>
                    <a:pt x="922" y="395"/>
                  </a:lnTo>
                  <a:lnTo>
                    <a:pt x="915" y="438"/>
                  </a:lnTo>
                  <a:lnTo>
                    <a:pt x="882" y="476"/>
                  </a:lnTo>
                  <a:lnTo>
                    <a:pt x="834" y="490"/>
                  </a:lnTo>
                  <a:lnTo>
                    <a:pt x="782" y="459"/>
                  </a:lnTo>
                  <a:lnTo>
                    <a:pt x="744" y="421"/>
                  </a:lnTo>
                  <a:lnTo>
                    <a:pt x="749" y="361"/>
                  </a:lnTo>
                  <a:lnTo>
                    <a:pt x="759" y="331"/>
                  </a:lnTo>
                  <a:lnTo>
                    <a:pt x="637" y="270"/>
                  </a:lnTo>
                  <a:lnTo>
                    <a:pt x="578" y="258"/>
                  </a:lnTo>
                  <a:lnTo>
                    <a:pt x="467" y="232"/>
                  </a:lnTo>
                  <a:lnTo>
                    <a:pt x="315" y="177"/>
                  </a:lnTo>
                  <a:lnTo>
                    <a:pt x="193" y="116"/>
                  </a:lnTo>
                  <a:lnTo>
                    <a:pt x="105" y="90"/>
                  </a:lnTo>
                  <a:lnTo>
                    <a:pt x="12" y="99"/>
                  </a:lnTo>
                  <a:lnTo>
                    <a:pt x="0" y="35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3">
              <a:extLst>
                <a:ext uri="{FF2B5EF4-FFF2-40B4-BE49-F238E27FC236}">
                  <a16:creationId xmlns:a16="http://schemas.microsoft.com/office/drawing/2014/main" id="{1D828754-3A93-834D-BF87-1E64428B5F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2" y="2770"/>
              <a:ext cx="41" cy="119"/>
            </a:xfrm>
            <a:custGeom>
              <a:avLst/>
              <a:gdLst>
                <a:gd name="T0" fmla="*/ 0 w 362"/>
                <a:gd name="T1" fmla="*/ 0 h 1051"/>
                <a:gd name="T2" fmla="*/ 0 w 362"/>
                <a:gd name="T3" fmla="*/ 0 h 1051"/>
                <a:gd name="T4" fmla="*/ 0 w 362"/>
                <a:gd name="T5" fmla="*/ 0 h 1051"/>
                <a:gd name="T6" fmla="*/ 0 w 362"/>
                <a:gd name="T7" fmla="*/ 0 h 1051"/>
                <a:gd name="T8" fmla="*/ 0 w 362"/>
                <a:gd name="T9" fmla="*/ 0 h 1051"/>
                <a:gd name="T10" fmla="*/ 0 w 362"/>
                <a:gd name="T11" fmla="*/ 0 h 1051"/>
                <a:gd name="T12" fmla="*/ 0 w 362"/>
                <a:gd name="T13" fmla="*/ 0 h 1051"/>
                <a:gd name="T14" fmla="*/ 0 w 362"/>
                <a:gd name="T15" fmla="*/ 0 h 1051"/>
                <a:gd name="T16" fmla="*/ 0 w 362"/>
                <a:gd name="T17" fmla="*/ 0 h 1051"/>
                <a:gd name="T18" fmla="*/ 0 w 362"/>
                <a:gd name="T19" fmla="*/ 0 h 1051"/>
                <a:gd name="T20" fmla="*/ 0 w 362"/>
                <a:gd name="T21" fmla="*/ 0 h 1051"/>
                <a:gd name="T22" fmla="*/ 0 w 362"/>
                <a:gd name="T23" fmla="*/ 0 h 1051"/>
                <a:gd name="T24" fmla="*/ 0 w 362"/>
                <a:gd name="T25" fmla="*/ 0 h 1051"/>
                <a:gd name="T26" fmla="*/ 0 w 362"/>
                <a:gd name="T27" fmla="*/ 0 h 1051"/>
                <a:gd name="T28" fmla="*/ 0 w 362"/>
                <a:gd name="T29" fmla="*/ 0 h 1051"/>
                <a:gd name="T30" fmla="*/ 0 w 362"/>
                <a:gd name="T31" fmla="*/ 0 h 1051"/>
                <a:gd name="T32" fmla="*/ 0 w 362"/>
                <a:gd name="T33" fmla="*/ 0 h 1051"/>
                <a:gd name="T34" fmla="*/ 0 w 362"/>
                <a:gd name="T35" fmla="*/ 0 h 1051"/>
                <a:gd name="T36" fmla="*/ 0 w 362"/>
                <a:gd name="T37" fmla="*/ 0 h 1051"/>
                <a:gd name="T38" fmla="*/ 0 w 362"/>
                <a:gd name="T39" fmla="*/ 0 h 1051"/>
                <a:gd name="T40" fmla="*/ 0 w 362"/>
                <a:gd name="T41" fmla="*/ 0 h 10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2"/>
                <a:gd name="T64" fmla="*/ 0 h 1051"/>
                <a:gd name="T65" fmla="*/ 362 w 362"/>
                <a:gd name="T66" fmla="*/ 1051 h 10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2" h="1051">
                  <a:moveTo>
                    <a:pt x="207" y="0"/>
                  </a:moveTo>
                  <a:lnTo>
                    <a:pt x="255" y="0"/>
                  </a:lnTo>
                  <a:lnTo>
                    <a:pt x="296" y="21"/>
                  </a:lnTo>
                  <a:lnTo>
                    <a:pt x="340" y="86"/>
                  </a:lnTo>
                  <a:lnTo>
                    <a:pt x="355" y="167"/>
                  </a:lnTo>
                  <a:lnTo>
                    <a:pt x="362" y="369"/>
                  </a:lnTo>
                  <a:lnTo>
                    <a:pt x="352" y="541"/>
                  </a:lnTo>
                  <a:lnTo>
                    <a:pt x="317" y="717"/>
                  </a:lnTo>
                  <a:lnTo>
                    <a:pt x="274" y="897"/>
                  </a:lnTo>
                  <a:lnTo>
                    <a:pt x="222" y="1005"/>
                  </a:lnTo>
                  <a:lnTo>
                    <a:pt x="156" y="1051"/>
                  </a:lnTo>
                  <a:lnTo>
                    <a:pt x="100" y="1051"/>
                  </a:lnTo>
                  <a:lnTo>
                    <a:pt x="33" y="1005"/>
                  </a:lnTo>
                  <a:lnTo>
                    <a:pt x="8" y="935"/>
                  </a:lnTo>
                  <a:lnTo>
                    <a:pt x="0" y="811"/>
                  </a:lnTo>
                  <a:lnTo>
                    <a:pt x="8" y="657"/>
                  </a:lnTo>
                  <a:lnTo>
                    <a:pt x="41" y="464"/>
                  </a:lnTo>
                  <a:lnTo>
                    <a:pt x="85" y="227"/>
                  </a:lnTo>
                  <a:lnTo>
                    <a:pt x="141" y="47"/>
                  </a:lnTo>
                  <a:lnTo>
                    <a:pt x="174" y="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4">
              <a:extLst>
                <a:ext uri="{FF2B5EF4-FFF2-40B4-BE49-F238E27FC236}">
                  <a16:creationId xmlns:a16="http://schemas.microsoft.com/office/drawing/2014/main" id="{4C3BEAE1-D563-EC45-9D5C-FF7D6A065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7" y="2781"/>
              <a:ext cx="58" cy="108"/>
            </a:xfrm>
            <a:custGeom>
              <a:avLst/>
              <a:gdLst>
                <a:gd name="T0" fmla="*/ 0 w 512"/>
                <a:gd name="T1" fmla="*/ 0 h 965"/>
                <a:gd name="T2" fmla="*/ 0 w 512"/>
                <a:gd name="T3" fmla="*/ 0 h 965"/>
                <a:gd name="T4" fmla="*/ 0 w 512"/>
                <a:gd name="T5" fmla="*/ 0 h 965"/>
                <a:gd name="T6" fmla="*/ 0 w 512"/>
                <a:gd name="T7" fmla="*/ 0 h 965"/>
                <a:gd name="T8" fmla="*/ 0 w 512"/>
                <a:gd name="T9" fmla="*/ 0 h 965"/>
                <a:gd name="T10" fmla="*/ 0 w 512"/>
                <a:gd name="T11" fmla="*/ 0 h 965"/>
                <a:gd name="T12" fmla="*/ 0 w 512"/>
                <a:gd name="T13" fmla="*/ 0 h 965"/>
                <a:gd name="T14" fmla="*/ 0 w 512"/>
                <a:gd name="T15" fmla="*/ 0 h 965"/>
                <a:gd name="T16" fmla="*/ 0 w 512"/>
                <a:gd name="T17" fmla="*/ 0 h 965"/>
                <a:gd name="T18" fmla="*/ 0 w 512"/>
                <a:gd name="T19" fmla="*/ 0 h 965"/>
                <a:gd name="T20" fmla="*/ 0 w 512"/>
                <a:gd name="T21" fmla="*/ 0 h 965"/>
                <a:gd name="T22" fmla="*/ 0 w 512"/>
                <a:gd name="T23" fmla="*/ 0 h 965"/>
                <a:gd name="T24" fmla="*/ 0 w 512"/>
                <a:gd name="T25" fmla="*/ 0 h 965"/>
                <a:gd name="T26" fmla="*/ 0 w 512"/>
                <a:gd name="T27" fmla="*/ 0 h 965"/>
                <a:gd name="T28" fmla="*/ 0 w 512"/>
                <a:gd name="T29" fmla="*/ 0 h 965"/>
                <a:gd name="T30" fmla="*/ 0 w 512"/>
                <a:gd name="T31" fmla="*/ 0 h 965"/>
                <a:gd name="T32" fmla="*/ 0 w 512"/>
                <a:gd name="T33" fmla="*/ 0 h 965"/>
                <a:gd name="T34" fmla="*/ 0 w 512"/>
                <a:gd name="T35" fmla="*/ 0 h 965"/>
                <a:gd name="T36" fmla="*/ 0 w 512"/>
                <a:gd name="T37" fmla="*/ 0 h 965"/>
                <a:gd name="T38" fmla="*/ 0 w 512"/>
                <a:gd name="T39" fmla="*/ 0 h 965"/>
                <a:gd name="T40" fmla="*/ 0 w 512"/>
                <a:gd name="T41" fmla="*/ 0 h 965"/>
                <a:gd name="T42" fmla="*/ 0 w 512"/>
                <a:gd name="T43" fmla="*/ 0 h 965"/>
                <a:gd name="T44" fmla="*/ 0 w 512"/>
                <a:gd name="T45" fmla="*/ 0 h 965"/>
                <a:gd name="T46" fmla="*/ 0 w 512"/>
                <a:gd name="T47" fmla="*/ 0 h 965"/>
                <a:gd name="T48" fmla="*/ 0 w 512"/>
                <a:gd name="T49" fmla="*/ 0 h 965"/>
                <a:gd name="T50" fmla="*/ 0 w 512"/>
                <a:gd name="T51" fmla="*/ 0 h 965"/>
                <a:gd name="T52" fmla="*/ 0 w 512"/>
                <a:gd name="T53" fmla="*/ 0 h 965"/>
                <a:gd name="T54" fmla="*/ 0 w 512"/>
                <a:gd name="T55" fmla="*/ 0 h 965"/>
                <a:gd name="T56" fmla="*/ 0 w 512"/>
                <a:gd name="T57" fmla="*/ 0 h 965"/>
                <a:gd name="T58" fmla="*/ 0 w 512"/>
                <a:gd name="T59" fmla="*/ 0 h 965"/>
                <a:gd name="T60" fmla="*/ 0 w 512"/>
                <a:gd name="T61" fmla="*/ 0 h 965"/>
                <a:gd name="T62" fmla="*/ 0 w 512"/>
                <a:gd name="T63" fmla="*/ 0 h 965"/>
                <a:gd name="T64" fmla="*/ 0 w 512"/>
                <a:gd name="T65" fmla="*/ 0 h 965"/>
                <a:gd name="T66" fmla="*/ 0 w 512"/>
                <a:gd name="T67" fmla="*/ 0 h 965"/>
                <a:gd name="T68" fmla="*/ 0 w 512"/>
                <a:gd name="T69" fmla="*/ 0 h 965"/>
                <a:gd name="T70" fmla="*/ 0 w 512"/>
                <a:gd name="T71" fmla="*/ 0 h 965"/>
                <a:gd name="T72" fmla="*/ 0 w 512"/>
                <a:gd name="T73" fmla="*/ 0 h 965"/>
                <a:gd name="T74" fmla="*/ 0 w 512"/>
                <a:gd name="T75" fmla="*/ 0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12"/>
                <a:gd name="T115" fmla="*/ 0 h 965"/>
                <a:gd name="T116" fmla="*/ 512 w 512"/>
                <a:gd name="T117" fmla="*/ 965 h 9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12" h="965">
                  <a:moveTo>
                    <a:pt x="389" y="38"/>
                  </a:moveTo>
                  <a:lnTo>
                    <a:pt x="445" y="0"/>
                  </a:lnTo>
                  <a:lnTo>
                    <a:pt x="486" y="0"/>
                  </a:lnTo>
                  <a:lnTo>
                    <a:pt x="512" y="29"/>
                  </a:lnTo>
                  <a:lnTo>
                    <a:pt x="497" y="89"/>
                  </a:lnTo>
                  <a:lnTo>
                    <a:pt x="463" y="128"/>
                  </a:lnTo>
                  <a:lnTo>
                    <a:pt x="400" y="166"/>
                  </a:lnTo>
                  <a:lnTo>
                    <a:pt x="278" y="222"/>
                  </a:lnTo>
                  <a:lnTo>
                    <a:pt x="123" y="321"/>
                  </a:lnTo>
                  <a:lnTo>
                    <a:pt x="63" y="325"/>
                  </a:lnTo>
                  <a:lnTo>
                    <a:pt x="96" y="415"/>
                  </a:lnTo>
                  <a:lnTo>
                    <a:pt x="163" y="514"/>
                  </a:lnTo>
                  <a:lnTo>
                    <a:pt x="218" y="634"/>
                  </a:lnTo>
                  <a:lnTo>
                    <a:pt x="241" y="758"/>
                  </a:lnTo>
                  <a:lnTo>
                    <a:pt x="230" y="797"/>
                  </a:lnTo>
                  <a:lnTo>
                    <a:pt x="196" y="823"/>
                  </a:lnTo>
                  <a:lnTo>
                    <a:pt x="151" y="840"/>
                  </a:lnTo>
                  <a:lnTo>
                    <a:pt x="108" y="878"/>
                  </a:lnTo>
                  <a:lnTo>
                    <a:pt x="89" y="917"/>
                  </a:lnTo>
                  <a:lnTo>
                    <a:pt x="78" y="965"/>
                  </a:lnTo>
                  <a:lnTo>
                    <a:pt x="44" y="965"/>
                  </a:lnTo>
                  <a:lnTo>
                    <a:pt x="33" y="929"/>
                  </a:lnTo>
                  <a:lnTo>
                    <a:pt x="56" y="874"/>
                  </a:lnTo>
                  <a:lnTo>
                    <a:pt x="118" y="836"/>
                  </a:lnTo>
                  <a:lnTo>
                    <a:pt x="156" y="797"/>
                  </a:lnTo>
                  <a:lnTo>
                    <a:pt x="189" y="776"/>
                  </a:lnTo>
                  <a:lnTo>
                    <a:pt x="200" y="736"/>
                  </a:lnTo>
                  <a:lnTo>
                    <a:pt x="185" y="634"/>
                  </a:lnTo>
                  <a:lnTo>
                    <a:pt x="133" y="556"/>
                  </a:lnTo>
                  <a:lnTo>
                    <a:pt x="89" y="488"/>
                  </a:lnTo>
                  <a:lnTo>
                    <a:pt x="33" y="411"/>
                  </a:lnTo>
                  <a:lnTo>
                    <a:pt x="0" y="338"/>
                  </a:lnTo>
                  <a:lnTo>
                    <a:pt x="0" y="295"/>
                  </a:lnTo>
                  <a:lnTo>
                    <a:pt x="29" y="274"/>
                  </a:lnTo>
                  <a:lnTo>
                    <a:pt x="144" y="197"/>
                  </a:lnTo>
                  <a:lnTo>
                    <a:pt x="256" y="128"/>
                  </a:lnTo>
                  <a:lnTo>
                    <a:pt x="367" y="64"/>
                  </a:lnTo>
                  <a:lnTo>
                    <a:pt x="38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5">
              <a:extLst>
                <a:ext uri="{FF2B5EF4-FFF2-40B4-BE49-F238E27FC236}">
                  <a16:creationId xmlns:a16="http://schemas.microsoft.com/office/drawing/2014/main" id="{ED14D068-45FB-9C48-A1E9-B8E6E92AF1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2" y="2879"/>
              <a:ext cx="38" cy="118"/>
            </a:xfrm>
            <a:custGeom>
              <a:avLst/>
              <a:gdLst>
                <a:gd name="T0" fmla="*/ 0 w 341"/>
                <a:gd name="T1" fmla="*/ 0 h 1047"/>
                <a:gd name="T2" fmla="*/ 0 w 341"/>
                <a:gd name="T3" fmla="*/ 0 h 1047"/>
                <a:gd name="T4" fmla="*/ 0 w 341"/>
                <a:gd name="T5" fmla="*/ 0 h 1047"/>
                <a:gd name="T6" fmla="*/ 0 w 341"/>
                <a:gd name="T7" fmla="*/ 0 h 1047"/>
                <a:gd name="T8" fmla="*/ 0 w 341"/>
                <a:gd name="T9" fmla="*/ 0 h 1047"/>
                <a:gd name="T10" fmla="*/ 0 w 341"/>
                <a:gd name="T11" fmla="*/ 0 h 1047"/>
                <a:gd name="T12" fmla="*/ 0 w 341"/>
                <a:gd name="T13" fmla="*/ 0 h 1047"/>
                <a:gd name="T14" fmla="*/ 0 w 341"/>
                <a:gd name="T15" fmla="*/ 0 h 1047"/>
                <a:gd name="T16" fmla="*/ 0 w 341"/>
                <a:gd name="T17" fmla="*/ 0 h 1047"/>
                <a:gd name="T18" fmla="*/ 0 w 341"/>
                <a:gd name="T19" fmla="*/ 0 h 1047"/>
                <a:gd name="T20" fmla="*/ 0 w 341"/>
                <a:gd name="T21" fmla="*/ 0 h 1047"/>
                <a:gd name="T22" fmla="*/ 0 w 341"/>
                <a:gd name="T23" fmla="*/ 0 h 1047"/>
                <a:gd name="T24" fmla="*/ 0 w 341"/>
                <a:gd name="T25" fmla="*/ 0 h 1047"/>
                <a:gd name="T26" fmla="*/ 0 w 341"/>
                <a:gd name="T27" fmla="*/ 0 h 1047"/>
                <a:gd name="T28" fmla="*/ 0 w 341"/>
                <a:gd name="T29" fmla="*/ 0 h 1047"/>
                <a:gd name="T30" fmla="*/ 0 w 341"/>
                <a:gd name="T31" fmla="*/ 0 h 1047"/>
                <a:gd name="T32" fmla="*/ 0 w 341"/>
                <a:gd name="T33" fmla="*/ 0 h 1047"/>
                <a:gd name="T34" fmla="*/ 0 w 341"/>
                <a:gd name="T35" fmla="*/ 0 h 1047"/>
                <a:gd name="T36" fmla="*/ 0 w 341"/>
                <a:gd name="T37" fmla="*/ 0 h 1047"/>
                <a:gd name="T38" fmla="*/ 0 w 341"/>
                <a:gd name="T39" fmla="*/ 0 h 1047"/>
                <a:gd name="T40" fmla="*/ 0 w 341"/>
                <a:gd name="T41" fmla="*/ 0 h 1047"/>
                <a:gd name="T42" fmla="*/ 0 w 341"/>
                <a:gd name="T43" fmla="*/ 0 h 1047"/>
                <a:gd name="T44" fmla="*/ 0 w 341"/>
                <a:gd name="T45" fmla="*/ 0 h 1047"/>
                <a:gd name="T46" fmla="*/ 0 w 341"/>
                <a:gd name="T47" fmla="*/ 0 h 1047"/>
                <a:gd name="T48" fmla="*/ 0 w 341"/>
                <a:gd name="T49" fmla="*/ 0 h 1047"/>
                <a:gd name="T50" fmla="*/ 0 w 341"/>
                <a:gd name="T51" fmla="*/ 0 h 1047"/>
                <a:gd name="T52" fmla="*/ 0 w 341"/>
                <a:gd name="T53" fmla="*/ 0 h 1047"/>
                <a:gd name="T54" fmla="*/ 0 w 341"/>
                <a:gd name="T55" fmla="*/ 0 h 1047"/>
                <a:gd name="T56" fmla="*/ 0 w 341"/>
                <a:gd name="T57" fmla="*/ 0 h 1047"/>
                <a:gd name="T58" fmla="*/ 0 w 341"/>
                <a:gd name="T59" fmla="*/ 0 h 1047"/>
                <a:gd name="T60" fmla="*/ 0 w 341"/>
                <a:gd name="T61" fmla="*/ 0 h 1047"/>
                <a:gd name="T62" fmla="*/ 0 w 341"/>
                <a:gd name="T63" fmla="*/ 0 h 1047"/>
                <a:gd name="T64" fmla="*/ 0 w 341"/>
                <a:gd name="T65" fmla="*/ 0 h 1047"/>
                <a:gd name="T66" fmla="*/ 0 w 341"/>
                <a:gd name="T67" fmla="*/ 0 h 1047"/>
                <a:gd name="T68" fmla="*/ 0 w 341"/>
                <a:gd name="T69" fmla="*/ 0 h 1047"/>
                <a:gd name="T70" fmla="*/ 0 w 341"/>
                <a:gd name="T71" fmla="*/ 0 h 10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1"/>
                <a:gd name="T109" fmla="*/ 0 h 1047"/>
                <a:gd name="T110" fmla="*/ 341 w 341"/>
                <a:gd name="T111" fmla="*/ 1047 h 10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1" h="1047">
                  <a:moveTo>
                    <a:pt x="63" y="120"/>
                  </a:moveTo>
                  <a:lnTo>
                    <a:pt x="18" y="51"/>
                  </a:lnTo>
                  <a:lnTo>
                    <a:pt x="33" y="0"/>
                  </a:lnTo>
                  <a:lnTo>
                    <a:pt x="78" y="0"/>
                  </a:lnTo>
                  <a:lnTo>
                    <a:pt x="130" y="55"/>
                  </a:lnTo>
                  <a:lnTo>
                    <a:pt x="196" y="171"/>
                  </a:lnTo>
                  <a:lnTo>
                    <a:pt x="233" y="283"/>
                  </a:lnTo>
                  <a:lnTo>
                    <a:pt x="266" y="390"/>
                  </a:lnTo>
                  <a:lnTo>
                    <a:pt x="278" y="489"/>
                  </a:lnTo>
                  <a:lnTo>
                    <a:pt x="274" y="540"/>
                  </a:lnTo>
                  <a:lnTo>
                    <a:pt x="241" y="604"/>
                  </a:lnTo>
                  <a:lnTo>
                    <a:pt x="185" y="776"/>
                  </a:lnTo>
                  <a:lnTo>
                    <a:pt x="122" y="875"/>
                  </a:lnTo>
                  <a:lnTo>
                    <a:pt x="107" y="918"/>
                  </a:lnTo>
                  <a:lnTo>
                    <a:pt x="167" y="926"/>
                  </a:lnTo>
                  <a:lnTo>
                    <a:pt x="245" y="926"/>
                  </a:lnTo>
                  <a:lnTo>
                    <a:pt x="341" y="966"/>
                  </a:lnTo>
                  <a:lnTo>
                    <a:pt x="333" y="996"/>
                  </a:lnTo>
                  <a:lnTo>
                    <a:pt x="318" y="1030"/>
                  </a:lnTo>
                  <a:lnTo>
                    <a:pt x="288" y="1047"/>
                  </a:lnTo>
                  <a:lnTo>
                    <a:pt x="230" y="1021"/>
                  </a:lnTo>
                  <a:lnTo>
                    <a:pt x="167" y="983"/>
                  </a:lnTo>
                  <a:lnTo>
                    <a:pt x="78" y="979"/>
                  </a:lnTo>
                  <a:lnTo>
                    <a:pt x="22" y="991"/>
                  </a:lnTo>
                  <a:lnTo>
                    <a:pt x="0" y="970"/>
                  </a:lnTo>
                  <a:lnTo>
                    <a:pt x="0" y="939"/>
                  </a:lnTo>
                  <a:lnTo>
                    <a:pt x="30" y="905"/>
                  </a:lnTo>
                  <a:lnTo>
                    <a:pt x="78" y="850"/>
                  </a:lnTo>
                  <a:lnTo>
                    <a:pt x="163" y="708"/>
                  </a:lnTo>
                  <a:lnTo>
                    <a:pt x="200" y="583"/>
                  </a:lnTo>
                  <a:lnTo>
                    <a:pt x="211" y="464"/>
                  </a:lnTo>
                  <a:lnTo>
                    <a:pt x="208" y="398"/>
                  </a:lnTo>
                  <a:lnTo>
                    <a:pt x="178" y="283"/>
                  </a:lnTo>
                  <a:lnTo>
                    <a:pt x="100" y="159"/>
                  </a:lnTo>
                  <a:lnTo>
                    <a:pt x="45" y="95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6">
              <a:extLst>
                <a:ext uri="{FF2B5EF4-FFF2-40B4-BE49-F238E27FC236}">
                  <a16:creationId xmlns:a16="http://schemas.microsoft.com/office/drawing/2014/main" id="{1EBEE811-3953-2C4D-822C-6969323AFD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3" y="2870"/>
              <a:ext cx="57" cy="131"/>
            </a:xfrm>
            <a:custGeom>
              <a:avLst/>
              <a:gdLst>
                <a:gd name="T0" fmla="*/ 0 w 501"/>
                <a:gd name="T1" fmla="*/ 0 h 1154"/>
                <a:gd name="T2" fmla="*/ 0 w 501"/>
                <a:gd name="T3" fmla="*/ 0 h 1154"/>
                <a:gd name="T4" fmla="*/ 0 w 501"/>
                <a:gd name="T5" fmla="*/ 0 h 1154"/>
                <a:gd name="T6" fmla="*/ 0 w 501"/>
                <a:gd name="T7" fmla="*/ 0 h 1154"/>
                <a:gd name="T8" fmla="*/ 0 w 501"/>
                <a:gd name="T9" fmla="*/ 0 h 1154"/>
                <a:gd name="T10" fmla="*/ 0 w 501"/>
                <a:gd name="T11" fmla="*/ 0 h 1154"/>
                <a:gd name="T12" fmla="*/ 0 w 501"/>
                <a:gd name="T13" fmla="*/ 0 h 1154"/>
                <a:gd name="T14" fmla="*/ 0 w 501"/>
                <a:gd name="T15" fmla="*/ 0 h 1154"/>
                <a:gd name="T16" fmla="*/ 0 w 501"/>
                <a:gd name="T17" fmla="*/ 0 h 1154"/>
                <a:gd name="T18" fmla="*/ 0 w 501"/>
                <a:gd name="T19" fmla="*/ 0 h 1154"/>
                <a:gd name="T20" fmla="*/ 0 w 501"/>
                <a:gd name="T21" fmla="*/ 0 h 1154"/>
                <a:gd name="T22" fmla="*/ 0 w 501"/>
                <a:gd name="T23" fmla="*/ 0 h 1154"/>
                <a:gd name="T24" fmla="*/ 0 w 501"/>
                <a:gd name="T25" fmla="*/ 0 h 1154"/>
                <a:gd name="T26" fmla="*/ 0 w 501"/>
                <a:gd name="T27" fmla="*/ 0 h 1154"/>
                <a:gd name="T28" fmla="*/ 0 w 501"/>
                <a:gd name="T29" fmla="*/ 0 h 1154"/>
                <a:gd name="T30" fmla="*/ 0 w 501"/>
                <a:gd name="T31" fmla="*/ 0 h 1154"/>
                <a:gd name="T32" fmla="*/ 0 w 501"/>
                <a:gd name="T33" fmla="*/ 0 h 1154"/>
                <a:gd name="T34" fmla="*/ 0 w 501"/>
                <a:gd name="T35" fmla="*/ 0 h 1154"/>
                <a:gd name="T36" fmla="*/ 0 w 501"/>
                <a:gd name="T37" fmla="*/ 0 h 1154"/>
                <a:gd name="T38" fmla="*/ 0 w 501"/>
                <a:gd name="T39" fmla="*/ 0 h 1154"/>
                <a:gd name="T40" fmla="*/ 0 w 501"/>
                <a:gd name="T41" fmla="*/ 0 h 1154"/>
                <a:gd name="T42" fmla="*/ 0 w 501"/>
                <a:gd name="T43" fmla="*/ 0 h 1154"/>
                <a:gd name="T44" fmla="*/ 0 w 501"/>
                <a:gd name="T45" fmla="*/ 0 h 1154"/>
                <a:gd name="T46" fmla="*/ 0 w 501"/>
                <a:gd name="T47" fmla="*/ 0 h 1154"/>
                <a:gd name="T48" fmla="*/ 0 w 501"/>
                <a:gd name="T49" fmla="*/ 0 h 1154"/>
                <a:gd name="T50" fmla="*/ 0 w 501"/>
                <a:gd name="T51" fmla="*/ 0 h 1154"/>
                <a:gd name="T52" fmla="*/ 0 w 501"/>
                <a:gd name="T53" fmla="*/ 0 h 1154"/>
                <a:gd name="T54" fmla="*/ 0 w 501"/>
                <a:gd name="T55" fmla="*/ 0 h 1154"/>
                <a:gd name="T56" fmla="*/ 0 w 501"/>
                <a:gd name="T57" fmla="*/ 0 h 1154"/>
                <a:gd name="T58" fmla="*/ 0 w 501"/>
                <a:gd name="T59" fmla="*/ 0 h 1154"/>
                <a:gd name="T60" fmla="*/ 0 w 501"/>
                <a:gd name="T61" fmla="*/ 0 h 1154"/>
                <a:gd name="T62" fmla="*/ 0 w 501"/>
                <a:gd name="T63" fmla="*/ 0 h 1154"/>
                <a:gd name="T64" fmla="*/ 0 w 501"/>
                <a:gd name="T65" fmla="*/ 0 h 1154"/>
                <a:gd name="T66" fmla="*/ 0 w 501"/>
                <a:gd name="T67" fmla="*/ 0 h 1154"/>
                <a:gd name="T68" fmla="*/ 0 w 501"/>
                <a:gd name="T69" fmla="*/ 0 h 1154"/>
                <a:gd name="T70" fmla="*/ 0 w 501"/>
                <a:gd name="T71" fmla="*/ 0 h 1154"/>
                <a:gd name="T72" fmla="*/ 0 w 501"/>
                <a:gd name="T73" fmla="*/ 0 h 1154"/>
                <a:gd name="T74" fmla="*/ 0 w 501"/>
                <a:gd name="T75" fmla="*/ 0 h 1154"/>
                <a:gd name="T76" fmla="*/ 0 w 501"/>
                <a:gd name="T77" fmla="*/ 0 h 11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01"/>
                <a:gd name="T118" fmla="*/ 0 h 1154"/>
                <a:gd name="T119" fmla="*/ 501 w 501"/>
                <a:gd name="T120" fmla="*/ 1154 h 11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01" h="1154">
                  <a:moveTo>
                    <a:pt x="293" y="202"/>
                  </a:moveTo>
                  <a:lnTo>
                    <a:pt x="366" y="90"/>
                  </a:lnTo>
                  <a:lnTo>
                    <a:pt x="433" y="0"/>
                  </a:lnTo>
                  <a:lnTo>
                    <a:pt x="478" y="9"/>
                  </a:lnTo>
                  <a:lnTo>
                    <a:pt x="501" y="47"/>
                  </a:lnTo>
                  <a:lnTo>
                    <a:pt x="501" y="117"/>
                  </a:lnTo>
                  <a:lnTo>
                    <a:pt x="459" y="155"/>
                  </a:lnTo>
                  <a:lnTo>
                    <a:pt x="389" y="206"/>
                  </a:lnTo>
                  <a:lnTo>
                    <a:pt x="333" y="270"/>
                  </a:lnTo>
                  <a:lnTo>
                    <a:pt x="271" y="356"/>
                  </a:lnTo>
                  <a:lnTo>
                    <a:pt x="245" y="420"/>
                  </a:lnTo>
                  <a:lnTo>
                    <a:pt x="215" y="498"/>
                  </a:lnTo>
                  <a:lnTo>
                    <a:pt x="200" y="601"/>
                  </a:lnTo>
                  <a:lnTo>
                    <a:pt x="200" y="696"/>
                  </a:lnTo>
                  <a:lnTo>
                    <a:pt x="215" y="811"/>
                  </a:lnTo>
                  <a:lnTo>
                    <a:pt x="256" y="923"/>
                  </a:lnTo>
                  <a:lnTo>
                    <a:pt x="289" y="987"/>
                  </a:lnTo>
                  <a:lnTo>
                    <a:pt x="311" y="1029"/>
                  </a:lnTo>
                  <a:lnTo>
                    <a:pt x="311" y="1064"/>
                  </a:lnTo>
                  <a:lnTo>
                    <a:pt x="289" y="1077"/>
                  </a:lnTo>
                  <a:lnTo>
                    <a:pt x="238" y="1077"/>
                  </a:lnTo>
                  <a:lnTo>
                    <a:pt x="156" y="1094"/>
                  </a:lnTo>
                  <a:lnTo>
                    <a:pt x="93" y="1120"/>
                  </a:lnTo>
                  <a:lnTo>
                    <a:pt x="55" y="1154"/>
                  </a:lnTo>
                  <a:lnTo>
                    <a:pt x="22" y="1141"/>
                  </a:lnTo>
                  <a:lnTo>
                    <a:pt x="0" y="1094"/>
                  </a:lnTo>
                  <a:lnTo>
                    <a:pt x="3" y="1055"/>
                  </a:lnTo>
                  <a:lnTo>
                    <a:pt x="66" y="1025"/>
                  </a:lnTo>
                  <a:lnTo>
                    <a:pt x="166" y="1017"/>
                  </a:lnTo>
                  <a:lnTo>
                    <a:pt x="259" y="1017"/>
                  </a:lnTo>
                  <a:lnTo>
                    <a:pt x="223" y="965"/>
                  </a:lnTo>
                  <a:lnTo>
                    <a:pt x="203" y="901"/>
                  </a:lnTo>
                  <a:lnTo>
                    <a:pt x="178" y="811"/>
                  </a:lnTo>
                  <a:lnTo>
                    <a:pt x="148" y="717"/>
                  </a:lnTo>
                  <a:lnTo>
                    <a:pt x="148" y="605"/>
                  </a:lnTo>
                  <a:lnTo>
                    <a:pt x="156" y="498"/>
                  </a:lnTo>
                  <a:lnTo>
                    <a:pt x="189" y="399"/>
                  </a:lnTo>
                  <a:lnTo>
                    <a:pt x="248" y="270"/>
                  </a:lnTo>
                  <a:lnTo>
                    <a:pt x="293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0" name="Text Box 17">
            <a:extLst>
              <a:ext uri="{FF2B5EF4-FFF2-40B4-BE49-F238E27FC236}">
                <a16:creationId xmlns:a16="http://schemas.microsoft.com/office/drawing/2014/main" id="{1BC1AEE5-FA52-474E-B917-F04F8510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216275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The entire block is called a </a:t>
            </a:r>
            <a:r>
              <a:rPr lang="ja-JP" altLang="en-US" sz="1600" i="1">
                <a:latin typeface="Bookman Old Style" panose="02050604050505020204" pitchFamily="18" charset="0"/>
              </a:rPr>
              <a:t>“</a:t>
            </a:r>
            <a:r>
              <a:rPr lang="en-US" altLang="ja-JP" sz="1600" i="1" dirty="0">
                <a:latin typeface="Bookman Old Style" panose="02050604050505020204" pitchFamily="18" charset="0"/>
              </a:rPr>
              <a:t>code word</a:t>
            </a:r>
            <a:r>
              <a:rPr lang="ja-JP" altLang="en-US" sz="1600" i="1">
                <a:latin typeface="Bookman Old Style" panose="02050604050505020204" pitchFamily="18" charset="0"/>
              </a:rPr>
              <a:t>”</a:t>
            </a:r>
            <a:r>
              <a:rPr lang="en-US" altLang="ja-JP" sz="1600" i="1" dirty="0">
                <a:latin typeface="Bookman Old Style" panose="02050604050505020204" pitchFamily="18" charset="0"/>
              </a:rPr>
              <a:t> and this is an (</a:t>
            </a:r>
            <a:r>
              <a:rPr lang="en-US" altLang="ja-JP" sz="1600" i="1" dirty="0" err="1">
                <a:latin typeface="Bookman Old Style" panose="02050604050505020204" pitchFamily="18" charset="0"/>
              </a:rPr>
              <a:t>n,k</a:t>
            </a:r>
            <a:r>
              <a:rPr lang="en-US" altLang="ja-JP" sz="1600" i="1" dirty="0">
                <a:latin typeface="Bookman Old Style" panose="02050604050505020204" pitchFamily="18" charset="0"/>
              </a:rPr>
              <a:t>) code.</a:t>
            </a:r>
            <a:endParaRPr lang="en-US" altLang="en-US" sz="1600" i="1" dirty="0">
              <a:latin typeface="Bookman Old Style" panose="02050604050505020204" pitchFamily="18" charset="0"/>
            </a:endParaRPr>
          </a:p>
        </p:txBody>
      </p:sp>
      <p:sp>
        <p:nvSpPr>
          <p:cNvPr id="161810" name="Line 18">
            <a:extLst>
              <a:ext uri="{FF2B5EF4-FFF2-40B4-BE49-F238E27FC236}">
                <a16:creationId xmlns:a16="http://schemas.microsoft.com/office/drawing/2014/main" id="{DBF988E1-0A8F-3D4B-90D4-B0571AE91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0350" y="37211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92" name="Text Box 22">
            <a:extLst>
              <a:ext uri="{FF2B5EF4-FFF2-40B4-BE49-F238E27FC236}">
                <a16:creationId xmlns:a16="http://schemas.microsoft.com/office/drawing/2014/main" id="{92B0E53B-D209-DA43-A5EC-B5C12668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46093" name="AutoShape 24">
            <a:extLst>
              <a:ext uri="{FF2B5EF4-FFF2-40B4-BE49-F238E27FC236}">
                <a16:creationId xmlns:a16="http://schemas.microsoft.com/office/drawing/2014/main" id="{ABDFA3AD-6F64-7F4D-9A7B-77258C61BA75}"/>
              </a:ext>
            </a:extLst>
          </p:cNvPr>
          <p:cNvSpPr>
            <a:spLocks/>
          </p:cNvSpPr>
          <p:nvPr/>
        </p:nvSpPr>
        <p:spPr bwMode="auto">
          <a:xfrm rot="-5400000">
            <a:off x="4800600" y="1804988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5083BD9-9777-664B-961C-FB30C6F6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Hamming Single-Error-Correcting </a:t>
            </a:r>
            <a:r>
              <a:rPr lang="en-US" altLang="en-US" dirty="0">
                <a:latin typeface="Trebuchet MS" panose="020B0703020202090204" pitchFamily="34" charset="0"/>
                <a:ea typeface="ＭＳ Ｐゴシック" panose="020B0600070205080204" pitchFamily="34" charset="-128"/>
              </a:rPr>
              <a:t>Codes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6218307-723A-D041-B19F-3A532D0B90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Basic idea:</a:t>
            </a:r>
          </a:p>
          <a:p>
            <a:pPr lvl="1" eaLnBrk="1" hangingPunct="1"/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Use multiple parity bits, each covering a subset of the data bits.</a:t>
            </a:r>
          </a:p>
          <a:p>
            <a:pPr lvl="1" eaLnBrk="1" hangingPunct="1"/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No two message bits belong to exactly the same subsets, so a </a:t>
            </a:r>
            <a:r>
              <a:rPr lang="en-US" altLang="en-US" u="sng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single error</a:t>
            </a:r>
            <a:r>
              <a:rPr lang="en-US" altLang="en-US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will generate a unique set of parity check errors.</a:t>
            </a:r>
          </a:p>
        </p:txBody>
      </p:sp>
      <p:grpSp>
        <p:nvGrpSpPr>
          <p:cNvPr id="40963" name="Group 26">
            <a:extLst>
              <a:ext uri="{FF2B5EF4-FFF2-40B4-BE49-F238E27FC236}">
                <a16:creationId xmlns:a16="http://schemas.microsoft.com/office/drawing/2014/main" id="{CE16E556-71DF-9341-94CA-3DC649A7DC9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33800"/>
            <a:ext cx="3200400" cy="2895600"/>
            <a:chOff x="1056" y="2256"/>
            <a:chExt cx="2016" cy="1824"/>
          </a:xfrm>
        </p:grpSpPr>
        <p:sp>
          <p:nvSpPr>
            <p:cNvPr id="40977" name="Oval 4">
              <a:extLst>
                <a:ext uri="{FF2B5EF4-FFF2-40B4-BE49-F238E27FC236}">
                  <a16:creationId xmlns:a16="http://schemas.microsoft.com/office/drawing/2014/main" id="{E10443B3-5AB5-B54F-BB46-65E6AE4A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56"/>
              <a:ext cx="1344" cy="1248"/>
            </a:xfrm>
            <a:prstGeom prst="ellipse">
              <a:avLst/>
            </a:prstGeom>
            <a:solidFill>
              <a:srgbClr val="FFCCFF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78" name="Oval 6">
              <a:extLst>
                <a:ext uri="{FF2B5EF4-FFF2-40B4-BE49-F238E27FC236}">
                  <a16:creationId xmlns:a16="http://schemas.microsoft.com/office/drawing/2014/main" id="{80396DDA-38FE-E947-B874-CD14F800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344" cy="1248"/>
            </a:xfrm>
            <a:prstGeom prst="ellipse">
              <a:avLst/>
            </a:prstGeom>
            <a:solidFill>
              <a:srgbClr val="CCECFF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79" name="Oval 7">
              <a:extLst>
                <a:ext uri="{FF2B5EF4-FFF2-40B4-BE49-F238E27FC236}">
                  <a16:creationId xmlns:a16="http://schemas.microsoft.com/office/drawing/2014/main" id="{CDD728CC-08FC-0B42-B237-B8A64D2D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1344" cy="1248"/>
            </a:xfrm>
            <a:prstGeom prst="ellipse">
              <a:avLst/>
            </a:prstGeom>
            <a:solidFill>
              <a:srgbClr val="FFFFCC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Bookman Old Style" panose="02050604050505020204" pitchFamily="18" charset="0"/>
              </a:endParaRPr>
            </a:p>
          </p:txBody>
        </p:sp>
        <p:sp>
          <p:nvSpPr>
            <p:cNvPr id="40980" name="Text Box 8">
              <a:extLst>
                <a:ext uri="{FF2B5EF4-FFF2-40B4-BE49-F238E27FC236}">
                  <a16:creationId xmlns:a16="http://schemas.microsoft.com/office/drawing/2014/main" id="{17B6E304-9845-3A4F-B2AE-5EB7DE3CF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40981" name="Text Box 9">
              <a:extLst>
                <a:ext uri="{FF2B5EF4-FFF2-40B4-BE49-F238E27FC236}">
                  <a16:creationId xmlns:a16="http://schemas.microsoft.com/office/drawing/2014/main" id="{B87DD2B0-ED1E-4C47-967E-B1307737A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534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40982" name="Text Box 10">
              <a:extLst>
                <a:ext uri="{FF2B5EF4-FFF2-40B4-BE49-F238E27FC236}">
                  <a16:creationId xmlns:a16="http://schemas.microsoft.com/office/drawing/2014/main" id="{17A06682-F3CC-2F41-9DDA-FB8EA536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66"/>
              <a:ext cx="3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40983" name="Text Box 11">
              <a:extLst>
                <a:ext uri="{FF2B5EF4-FFF2-40B4-BE49-F238E27FC236}">
                  <a16:creationId xmlns:a16="http://schemas.microsoft.com/office/drawing/2014/main" id="{143B5AFD-3911-B94C-93C4-C14A3A5C3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158"/>
              <a:ext cx="3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B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40984" name="Text Box 12">
              <a:extLst>
                <a:ext uri="{FF2B5EF4-FFF2-40B4-BE49-F238E27FC236}">
                  <a16:creationId xmlns:a16="http://schemas.microsoft.com/office/drawing/2014/main" id="{BF213AF8-4616-7F42-A2AD-9354ABF27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40985" name="Text Box 13">
              <a:extLst>
                <a:ext uri="{FF2B5EF4-FFF2-40B4-BE49-F238E27FC236}">
                  <a16:creationId xmlns:a16="http://schemas.microsoft.com/office/drawing/2014/main" id="{282F3C30-C0DC-0D4F-9786-038FAA1AB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592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40986" name="Text Box 14">
              <a:extLst>
                <a:ext uri="{FF2B5EF4-FFF2-40B4-BE49-F238E27FC236}">
                  <a16:creationId xmlns:a16="http://schemas.microsoft.com/office/drawing/2014/main" id="{29A0C35E-D6EE-F543-9C66-E587BAC9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90"/>
              <a:ext cx="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Bookman Old Style" panose="02050604050505020204" pitchFamily="18" charset="0"/>
                </a:rPr>
                <a:t>P</a:t>
              </a:r>
              <a:r>
                <a:rPr lang="en-US" altLang="en-US" sz="2000" baseline="-25000">
                  <a:latin typeface="Bookman Old Style" panose="02050604050505020204" pitchFamily="18" charset="0"/>
                </a:rPr>
                <a:t>2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F94502A8-A19E-9F40-A955-72C7145B832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81600"/>
            <a:ext cx="384175" cy="917575"/>
            <a:chOff x="3759" y="2016"/>
            <a:chExt cx="665" cy="1586"/>
          </a:xfrm>
        </p:grpSpPr>
        <p:sp>
          <p:nvSpPr>
            <p:cNvPr id="40971" name="Freeform 16">
              <a:extLst>
                <a:ext uri="{FF2B5EF4-FFF2-40B4-BE49-F238E27FC236}">
                  <a16:creationId xmlns:a16="http://schemas.microsoft.com/office/drawing/2014/main" id="{9FAD58FF-EE5B-2543-AD07-B75825F1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318"/>
              <a:ext cx="247" cy="543"/>
            </a:xfrm>
            <a:custGeom>
              <a:avLst/>
              <a:gdLst>
                <a:gd name="T0" fmla="*/ 43 w 247"/>
                <a:gd name="T1" fmla="*/ 4 h 543"/>
                <a:gd name="T2" fmla="*/ 86 w 247"/>
                <a:gd name="T3" fmla="*/ 0 h 543"/>
                <a:gd name="T4" fmla="*/ 143 w 247"/>
                <a:gd name="T5" fmla="*/ 13 h 543"/>
                <a:gd name="T6" fmla="*/ 181 w 247"/>
                <a:gd name="T7" fmla="*/ 43 h 543"/>
                <a:gd name="T8" fmla="*/ 204 w 247"/>
                <a:gd name="T9" fmla="*/ 91 h 543"/>
                <a:gd name="T10" fmla="*/ 233 w 247"/>
                <a:gd name="T11" fmla="*/ 161 h 543"/>
                <a:gd name="T12" fmla="*/ 242 w 247"/>
                <a:gd name="T13" fmla="*/ 230 h 543"/>
                <a:gd name="T14" fmla="*/ 247 w 247"/>
                <a:gd name="T15" fmla="*/ 308 h 543"/>
                <a:gd name="T16" fmla="*/ 238 w 247"/>
                <a:gd name="T17" fmla="*/ 404 h 543"/>
                <a:gd name="T18" fmla="*/ 214 w 247"/>
                <a:gd name="T19" fmla="*/ 478 h 543"/>
                <a:gd name="T20" fmla="*/ 181 w 247"/>
                <a:gd name="T21" fmla="*/ 521 h 543"/>
                <a:gd name="T22" fmla="*/ 138 w 247"/>
                <a:gd name="T23" fmla="*/ 543 h 543"/>
                <a:gd name="T24" fmla="*/ 86 w 247"/>
                <a:gd name="T25" fmla="*/ 543 h 543"/>
                <a:gd name="T26" fmla="*/ 52 w 247"/>
                <a:gd name="T27" fmla="*/ 530 h 543"/>
                <a:gd name="T28" fmla="*/ 29 w 247"/>
                <a:gd name="T29" fmla="*/ 491 h 543"/>
                <a:gd name="T30" fmla="*/ 24 w 247"/>
                <a:gd name="T31" fmla="*/ 439 h 543"/>
                <a:gd name="T32" fmla="*/ 43 w 247"/>
                <a:gd name="T33" fmla="*/ 387 h 543"/>
                <a:gd name="T34" fmla="*/ 67 w 247"/>
                <a:gd name="T35" fmla="*/ 343 h 543"/>
                <a:gd name="T36" fmla="*/ 86 w 247"/>
                <a:gd name="T37" fmla="*/ 291 h 543"/>
                <a:gd name="T38" fmla="*/ 81 w 247"/>
                <a:gd name="T39" fmla="*/ 222 h 543"/>
                <a:gd name="T40" fmla="*/ 48 w 247"/>
                <a:gd name="T41" fmla="*/ 161 h 543"/>
                <a:gd name="T42" fmla="*/ 14 w 247"/>
                <a:gd name="T43" fmla="*/ 104 h 543"/>
                <a:gd name="T44" fmla="*/ 0 w 247"/>
                <a:gd name="T45" fmla="*/ 52 h 543"/>
                <a:gd name="T46" fmla="*/ 14 w 247"/>
                <a:gd name="T47" fmla="*/ 17 h 543"/>
                <a:gd name="T48" fmla="*/ 43 w 247"/>
                <a:gd name="T49" fmla="*/ 4 h 5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7"/>
                <a:gd name="T76" fmla="*/ 0 h 543"/>
                <a:gd name="T77" fmla="*/ 247 w 247"/>
                <a:gd name="T78" fmla="*/ 543 h 5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7" h="543">
                  <a:moveTo>
                    <a:pt x="43" y="4"/>
                  </a:moveTo>
                  <a:lnTo>
                    <a:pt x="86" y="0"/>
                  </a:lnTo>
                  <a:lnTo>
                    <a:pt x="143" y="13"/>
                  </a:lnTo>
                  <a:lnTo>
                    <a:pt x="181" y="43"/>
                  </a:lnTo>
                  <a:lnTo>
                    <a:pt x="204" y="91"/>
                  </a:lnTo>
                  <a:lnTo>
                    <a:pt x="233" y="161"/>
                  </a:lnTo>
                  <a:lnTo>
                    <a:pt x="242" y="230"/>
                  </a:lnTo>
                  <a:lnTo>
                    <a:pt x="247" y="308"/>
                  </a:lnTo>
                  <a:lnTo>
                    <a:pt x="238" y="404"/>
                  </a:lnTo>
                  <a:lnTo>
                    <a:pt x="214" y="478"/>
                  </a:lnTo>
                  <a:lnTo>
                    <a:pt x="181" y="521"/>
                  </a:lnTo>
                  <a:lnTo>
                    <a:pt x="138" y="543"/>
                  </a:lnTo>
                  <a:lnTo>
                    <a:pt x="86" y="543"/>
                  </a:lnTo>
                  <a:lnTo>
                    <a:pt x="52" y="530"/>
                  </a:lnTo>
                  <a:lnTo>
                    <a:pt x="29" y="491"/>
                  </a:lnTo>
                  <a:lnTo>
                    <a:pt x="24" y="439"/>
                  </a:lnTo>
                  <a:lnTo>
                    <a:pt x="43" y="387"/>
                  </a:lnTo>
                  <a:lnTo>
                    <a:pt x="67" y="343"/>
                  </a:lnTo>
                  <a:lnTo>
                    <a:pt x="86" y="291"/>
                  </a:lnTo>
                  <a:lnTo>
                    <a:pt x="81" y="222"/>
                  </a:lnTo>
                  <a:lnTo>
                    <a:pt x="48" y="161"/>
                  </a:lnTo>
                  <a:lnTo>
                    <a:pt x="14" y="104"/>
                  </a:lnTo>
                  <a:lnTo>
                    <a:pt x="0" y="52"/>
                  </a:lnTo>
                  <a:lnTo>
                    <a:pt x="14" y="17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17">
              <a:extLst>
                <a:ext uri="{FF2B5EF4-FFF2-40B4-BE49-F238E27FC236}">
                  <a16:creationId xmlns:a16="http://schemas.microsoft.com/office/drawing/2014/main" id="{9517979E-BFD0-FC40-A221-8C60C4B9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332"/>
              <a:ext cx="258" cy="508"/>
            </a:xfrm>
            <a:custGeom>
              <a:avLst/>
              <a:gdLst>
                <a:gd name="T0" fmla="*/ 97 w 259"/>
                <a:gd name="T1" fmla="*/ 42 h 508"/>
                <a:gd name="T2" fmla="*/ 52 w 259"/>
                <a:gd name="T3" fmla="*/ 6 h 508"/>
                <a:gd name="T4" fmla="*/ 6 w 259"/>
                <a:gd name="T5" fmla="*/ 0 h 508"/>
                <a:gd name="T6" fmla="*/ 0 w 259"/>
                <a:gd name="T7" fmla="*/ 31 h 508"/>
                <a:gd name="T8" fmla="*/ 15 w 259"/>
                <a:gd name="T9" fmla="*/ 59 h 508"/>
                <a:gd name="T10" fmla="*/ 37 w 259"/>
                <a:gd name="T11" fmla="*/ 68 h 508"/>
                <a:gd name="T12" fmla="*/ 89 w 259"/>
                <a:gd name="T13" fmla="*/ 103 h 508"/>
                <a:gd name="T14" fmla="*/ 129 w 259"/>
                <a:gd name="T15" fmla="*/ 150 h 508"/>
                <a:gd name="T16" fmla="*/ 161 w 259"/>
                <a:gd name="T17" fmla="*/ 187 h 508"/>
                <a:gd name="T18" fmla="*/ 176 w 259"/>
                <a:gd name="T19" fmla="*/ 226 h 508"/>
                <a:gd name="T20" fmla="*/ 170 w 259"/>
                <a:gd name="T21" fmla="*/ 268 h 508"/>
                <a:gd name="T22" fmla="*/ 137 w 259"/>
                <a:gd name="T23" fmla="*/ 328 h 508"/>
                <a:gd name="T24" fmla="*/ 129 w 259"/>
                <a:gd name="T25" fmla="*/ 369 h 508"/>
                <a:gd name="T26" fmla="*/ 117 w 259"/>
                <a:gd name="T27" fmla="*/ 425 h 508"/>
                <a:gd name="T28" fmla="*/ 117 w 259"/>
                <a:gd name="T29" fmla="*/ 447 h 508"/>
                <a:gd name="T30" fmla="*/ 129 w 259"/>
                <a:gd name="T31" fmla="*/ 457 h 508"/>
                <a:gd name="T32" fmla="*/ 174 w 259"/>
                <a:gd name="T33" fmla="*/ 484 h 508"/>
                <a:gd name="T34" fmla="*/ 204 w 259"/>
                <a:gd name="T35" fmla="*/ 508 h 508"/>
                <a:gd name="T36" fmla="*/ 245 w 259"/>
                <a:gd name="T37" fmla="*/ 504 h 508"/>
                <a:gd name="T38" fmla="*/ 238 w 259"/>
                <a:gd name="T39" fmla="*/ 473 h 508"/>
                <a:gd name="T40" fmla="*/ 202 w 259"/>
                <a:gd name="T41" fmla="*/ 475 h 508"/>
                <a:gd name="T42" fmla="*/ 169 w 259"/>
                <a:gd name="T43" fmla="*/ 444 h 508"/>
                <a:gd name="T44" fmla="*/ 143 w 259"/>
                <a:gd name="T45" fmla="*/ 420 h 508"/>
                <a:gd name="T46" fmla="*/ 141 w 259"/>
                <a:gd name="T47" fmla="*/ 400 h 508"/>
                <a:gd name="T48" fmla="*/ 159 w 259"/>
                <a:gd name="T49" fmla="*/ 359 h 508"/>
                <a:gd name="T50" fmla="*/ 187 w 259"/>
                <a:gd name="T51" fmla="*/ 304 h 508"/>
                <a:gd name="T52" fmla="*/ 204 w 259"/>
                <a:gd name="T53" fmla="*/ 257 h 508"/>
                <a:gd name="T54" fmla="*/ 211 w 259"/>
                <a:gd name="T55" fmla="*/ 237 h 508"/>
                <a:gd name="T56" fmla="*/ 208 w 259"/>
                <a:gd name="T57" fmla="*/ 198 h 508"/>
                <a:gd name="T58" fmla="*/ 191 w 259"/>
                <a:gd name="T59" fmla="*/ 167 h 508"/>
                <a:gd name="T60" fmla="*/ 156 w 259"/>
                <a:gd name="T61" fmla="*/ 119 h 508"/>
                <a:gd name="T62" fmla="*/ 129 w 259"/>
                <a:gd name="T63" fmla="*/ 79 h 508"/>
                <a:gd name="T64" fmla="*/ 97 w 259"/>
                <a:gd name="T65" fmla="*/ 42 h 5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9"/>
                <a:gd name="T100" fmla="*/ 0 h 508"/>
                <a:gd name="T101" fmla="*/ 259 w 259"/>
                <a:gd name="T102" fmla="*/ 508 h 5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9" h="508">
                  <a:moveTo>
                    <a:pt x="97" y="42"/>
                  </a:moveTo>
                  <a:lnTo>
                    <a:pt x="52" y="6"/>
                  </a:lnTo>
                  <a:lnTo>
                    <a:pt x="6" y="0"/>
                  </a:lnTo>
                  <a:lnTo>
                    <a:pt x="0" y="31"/>
                  </a:lnTo>
                  <a:lnTo>
                    <a:pt x="15" y="59"/>
                  </a:lnTo>
                  <a:lnTo>
                    <a:pt x="37" y="68"/>
                  </a:lnTo>
                  <a:lnTo>
                    <a:pt x="89" y="103"/>
                  </a:lnTo>
                  <a:lnTo>
                    <a:pt x="143" y="150"/>
                  </a:lnTo>
                  <a:lnTo>
                    <a:pt x="175" y="187"/>
                  </a:lnTo>
                  <a:lnTo>
                    <a:pt x="190" y="226"/>
                  </a:lnTo>
                  <a:lnTo>
                    <a:pt x="184" y="268"/>
                  </a:lnTo>
                  <a:lnTo>
                    <a:pt x="151" y="328"/>
                  </a:lnTo>
                  <a:lnTo>
                    <a:pt x="132" y="369"/>
                  </a:lnTo>
                  <a:lnTo>
                    <a:pt x="117" y="425"/>
                  </a:lnTo>
                  <a:lnTo>
                    <a:pt x="117" y="447"/>
                  </a:lnTo>
                  <a:lnTo>
                    <a:pt x="143" y="457"/>
                  </a:lnTo>
                  <a:lnTo>
                    <a:pt x="188" y="484"/>
                  </a:lnTo>
                  <a:lnTo>
                    <a:pt x="218" y="508"/>
                  </a:lnTo>
                  <a:lnTo>
                    <a:pt x="259" y="504"/>
                  </a:lnTo>
                  <a:lnTo>
                    <a:pt x="252" y="473"/>
                  </a:lnTo>
                  <a:lnTo>
                    <a:pt x="216" y="475"/>
                  </a:lnTo>
                  <a:lnTo>
                    <a:pt x="183" y="444"/>
                  </a:lnTo>
                  <a:lnTo>
                    <a:pt x="157" y="420"/>
                  </a:lnTo>
                  <a:lnTo>
                    <a:pt x="155" y="400"/>
                  </a:lnTo>
                  <a:lnTo>
                    <a:pt x="173" y="359"/>
                  </a:lnTo>
                  <a:lnTo>
                    <a:pt x="201" y="304"/>
                  </a:lnTo>
                  <a:lnTo>
                    <a:pt x="218" y="257"/>
                  </a:lnTo>
                  <a:lnTo>
                    <a:pt x="225" y="237"/>
                  </a:lnTo>
                  <a:lnTo>
                    <a:pt x="222" y="198"/>
                  </a:lnTo>
                  <a:lnTo>
                    <a:pt x="205" y="167"/>
                  </a:lnTo>
                  <a:lnTo>
                    <a:pt x="170" y="119"/>
                  </a:lnTo>
                  <a:lnTo>
                    <a:pt x="130" y="79"/>
                  </a:lnTo>
                  <a:lnTo>
                    <a:pt x="9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8">
              <a:extLst>
                <a:ext uri="{FF2B5EF4-FFF2-40B4-BE49-F238E27FC236}">
                  <a16:creationId xmlns:a16="http://schemas.microsoft.com/office/drawing/2014/main" id="{63380524-525D-DA45-9629-CCB5FCD9E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768"/>
              <a:ext cx="225" cy="804"/>
            </a:xfrm>
            <a:custGeom>
              <a:avLst/>
              <a:gdLst>
                <a:gd name="T0" fmla="*/ 208 w 225"/>
                <a:gd name="T1" fmla="*/ 0 h 802"/>
                <a:gd name="T2" fmla="*/ 171 w 225"/>
                <a:gd name="T3" fmla="*/ 12 h 802"/>
                <a:gd name="T4" fmla="*/ 154 w 225"/>
                <a:gd name="T5" fmla="*/ 32 h 802"/>
                <a:gd name="T6" fmla="*/ 133 w 225"/>
                <a:gd name="T7" fmla="*/ 97 h 802"/>
                <a:gd name="T8" fmla="*/ 108 w 225"/>
                <a:gd name="T9" fmla="*/ 224 h 802"/>
                <a:gd name="T10" fmla="*/ 104 w 225"/>
                <a:gd name="T11" fmla="*/ 312 h 802"/>
                <a:gd name="T12" fmla="*/ 104 w 225"/>
                <a:gd name="T13" fmla="*/ 445 h 802"/>
                <a:gd name="T14" fmla="*/ 121 w 225"/>
                <a:gd name="T15" fmla="*/ 526 h 802"/>
                <a:gd name="T16" fmla="*/ 146 w 225"/>
                <a:gd name="T17" fmla="*/ 637 h 802"/>
                <a:gd name="T18" fmla="*/ 154 w 225"/>
                <a:gd name="T19" fmla="*/ 701 h 802"/>
                <a:gd name="T20" fmla="*/ 142 w 225"/>
                <a:gd name="T21" fmla="*/ 733 h 802"/>
                <a:gd name="T22" fmla="*/ 83 w 225"/>
                <a:gd name="T23" fmla="*/ 753 h 802"/>
                <a:gd name="T24" fmla="*/ 17 w 225"/>
                <a:gd name="T25" fmla="*/ 766 h 802"/>
                <a:gd name="T26" fmla="*/ 0 w 225"/>
                <a:gd name="T27" fmla="*/ 782 h 802"/>
                <a:gd name="T28" fmla="*/ 8 w 225"/>
                <a:gd name="T29" fmla="*/ 802 h 802"/>
                <a:gd name="T30" fmla="*/ 29 w 225"/>
                <a:gd name="T31" fmla="*/ 830 h 802"/>
                <a:gd name="T32" fmla="*/ 54 w 225"/>
                <a:gd name="T33" fmla="*/ 826 h 802"/>
                <a:gd name="T34" fmla="*/ 79 w 225"/>
                <a:gd name="T35" fmla="*/ 802 h 802"/>
                <a:gd name="T36" fmla="*/ 121 w 225"/>
                <a:gd name="T37" fmla="*/ 778 h 802"/>
                <a:gd name="T38" fmla="*/ 167 w 225"/>
                <a:gd name="T39" fmla="*/ 761 h 802"/>
                <a:gd name="T40" fmla="*/ 192 w 225"/>
                <a:gd name="T41" fmla="*/ 761 h 802"/>
                <a:gd name="T42" fmla="*/ 208 w 225"/>
                <a:gd name="T43" fmla="*/ 749 h 802"/>
                <a:gd name="T44" fmla="*/ 204 w 225"/>
                <a:gd name="T45" fmla="*/ 713 h 802"/>
                <a:gd name="T46" fmla="*/ 200 w 225"/>
                <a:gd name="T47" fmla="*/ 685 h 802"/>
                <a:gd name="T48" fmla="*/ 175 w 225"/>
                <a:gd name="T49" fmla="*/ 626 h 802"/>
                <a:gd name="T50" fmla="*/ 150 w 225"/>
                <a:gd name="T51" fmla="*/ 510 h 802"/>
                <a:gd name="T52" fmla="*/ 146 w 225"/>
                <a:gd name="T53" fmla="*/ 413 h 802"/>
                <a:gd name="T54" fmla="*/ 142 w 225"/>
                <a:gd name="T55" fmla="*/ 340 h 802"/>
                <a:gd name="T56" fmla="*/ 158 w 225"/>
                <a:gd name="T57" fmla="*/ 252 h 802"/>
                <a:gd name="T58" fmla="*/ 175 w 225"/>
                <a:gd name="T59" fmla="*/ 173 h 802"/>
                <a:gd name="T60" fmla="*/ 208 w 225"/>
                <a:gd name="T61" fmla="*/ 93 h 802"/>
                <a:gd name="T62" fmla="*/ 225 w 225"/>
                <a:gd name="T63" fmla="*/ 40 h 802"/>
                <a:gd name="T64" fmla="*/ 208 w 225"/>
                <a:gd name="T65" fmla="*/ 0 h 8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5"/>
                <a:gd name="T100" fmla="*/ 0 h 802"/>
                <a:gd name="T101" fmla="*/ 225 w 225"/>
                <a:gd name="T102" fmla="*/ 802 h 8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5" h="802">
                  <a:moveTo>
                    <a:pt x="208" y="0"/>
                  </a:moveTo>
                  <a:lnTo>
                    <a:pt x="171" y="12"/>
                  </a:lnTo>
                  <a:lnTo>
                    <a:pt x="154" y="32"/>
                  </a:lnTo>
                  <a:lnTo>
                    <a:pt x="133" y="97"/>
                  </a:lnTo>
                  <a:lnTo>
                    <a:pt x="108" y="210"/>
                  </a:lnTo>
                  <a:lnTo>
                    <a:pt x="104" y="298"/>
                  </a:lnTo>
                  <a:lnTo>
                    <a:pt x="104" y="431"/>
                  </a:lnTo>
                  <a:lnTo>
                    <a:pt x="121" y="512"/>
                  </a:lnTo>
                  <a:lnTo>
                    <a:pt x="146" y="609"/>
                  </a:lnTo>
                  <a:lnTo>
                    <a:pt x="154" y="673"/>
                  </a:lnTo>
                  <a:lnTo>
                    <a:pt x="142" y="705"/>
                  </a:lnTo>
                  <a:lnTo>
                    <a:pt x="83" y="725"/>
                  </a:lnTo>
                  <a:lnTo>
                    <a:pt x="17" y="738"/>
                  </a:lnTo>
                  <a:lnTo>
                    <a:pt x="0" y="754"/>
                  </a:lnTo>
                  <a:lnTo>
                    <a:pt x="8" y="774"/>
                  </a:lnTo>
                  <a:lnTo>
                    <a:pt x="29" y="802"/>
                  </a:lnTo>
                  <a:lnTo>
                    <a:pt x="54" y="798"/>
                  </a:lnTo>
                  <a:lnTo>
                    <a:pt x="79" y="774"/>
                  </a:lnTo>
                  <a:lnTo>
                    <a:pt x="121" y="750"/>
                  </a:lnTo>
                  <a:lnTo>
                    <a:pt x="167" y="733"/>
                  </a:lnTo>
                  <a:lnTo>
                    <a:pt x="192" y="733"/>
                  </a:lnTo>
                  <a:lnTo>
                    <a:pt x="208" y="721"/>
                  </a:lnTo>
                  <a:lnTo>
                    <a:pt x="204" y="685"/>
                  </a:lnTo>
                  <a:lnTo>
                    <a:pt x="200" y="657"/>
                  </a:lnTo>
                  <a:lnTo>
                    <a:pt x="175" y="600"/>
                  </a:lnTo>
                  <a:lnTo>
                    <a:pt x="150" y="496"/>
                  </a:lnTo>
                  <a:lnTo>
                    <a:pt x="146" y="399"/>
                  </a:lnTo>
                  <a:lnTo>
                    <a:pt x="142" y="326"/>
                  </a:lnTo>
                  <a:lnTo>
                    <a:pt x="158" y="238"/>
                  </a:lnTo>
                  <a:lnTo>
                    <a:pt x="175" y="173"/>
                  </a:lnTo>
                  <a:lnTo>
                    <a:pt x="208" y="93"/>
                  </a:lnTo>
                  <a:lnTo>
                    <a:pt x="225" y="4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9">
              <a:extLst>
                <a:ext uri="{FF2B5EF4-FFF2-40B4-BE49-F238E27FC236}">
                  <a16:creationId xmlns:a16="http://schemas.microsoft.com/office/drawing/2014/main" id="{70B833E4-B0C1-DE4D-8545-C80EB3AAF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784"/>
              <a:ext cx="110" cy="818"/>
            </a:xfrm>
            <a:custGeom>
              <a:avLst/>
              <a:gdLst>
                <a:gd name="T0" fmla="*/ 55 w 111"/>
                <a:gd name="T1" fmla="*/ 12 h 817"/>
                <a:gd name="T2" fmla="*/ 34 w 111"/>
                <a:gd name="T3" fmla="*/ 0 h 817"/>
                <a:gd name="T4" fmla="*/ 13 w 111"/>
                <a:gd name="T5" fmla="*/ 16 h 817"/>
                <a:gd name="T6" fmla="*/ 4 w 111"/>
                <a:gd name="T7" fmla="*/ 36 h 817"/>
                <a:gd name="T8" fmla="*/ 0 w 111"/>
                <a:gd name="T9" fmla="*/ 76 h 817"/>
                <a:gd name="T10" fmla="*/ 21 w 111"/>
                <a:gd name="T11" fmla="*/ 157 h 817"/>
                <a:gd name="T12" fmla="*/ 43 w 111"/>
                <a:gd name="T13" fmla="*/ 274 h 817"/>
                <a:gd name="T14" fmla="*/ 43 w 111"/>
                <a:gd name="T15" fmla="*/ 374 h 817"/>
                <a:gd name="T16" fmla="*/ 38 w 111"/>
                <a:gd name="T17" fmla="*/ 493 h 817"/>
                <a:gd name="T18" fmla="*/ 26 w 111"/>
                <a:gd name="T19" fmla="*/ 602 h 817"/>
                <a:gd name="T20" fmla="*/ 9 w 111"/>
                <a:gd name="T21" fmla="*/ 670 h 817"/>
                <a:gd name="T22" fmla="*/ 13 w 111"/>
                <a:gd name="T23" fmla="*/ 710 h 817"/>
                <a:gd name="T24" fmla="*/ 26 w 111"/>
                <a:gd name="T25" fmla="*/ 730 h 817"/>
                <a:gd name="T26" fmla="*/ 38 w 111"/>
                <a:gd name="T27" fmla="*/ 783 h 817"/>
                <a:gd name="T28" fmla="*/ 43 w 111"/>
                <a:gd name="T29" fmla="*/ 815 h 817"/>
                <a:gd name="T30" fmla="*/ 55 w 111"/>
                <a:gd name="T31" fmla="*/ 831 h 817"/>
                <a:gd name="T32" fmla="*/ 97 w 111"/>
                <a:gd name="T33" fmla="*/ 803 h 817"/>
                <a:gd name="T34" fmla="*/ 93 w 111"/>
                <a:gd name="T35" fmla="*/ 775 h 817"/>
                <a:gd name="T36" fmla="*/ 71 w 111"/>
                <a:gd name="T37" fmla="*/ 751 h 817"/>
                <a:gd name="T38" fmla="*/ 55 w 111"/>
                <a:gd name="T39" fmla="*/ 702 h 817"/>
                <a:gd name="T40" fmla="*/ 55 w 111"/>
                <a:gd name="T41" fmla="*/ 646 h 817"/>
                <a:gd name="T42" fmla="*/ 55 w 111"/>
                <a:gd name="T43" fmla="*/ 569 h 817"/>
                <a:gd name="T44" fmla="*/ 55 w 111"/>
                <a:gd name="T45" fmla="*/ 481 h 817"/>
                <a:gd name="T46" fmla="*/ 71 w 111"/>
                <a:gd name="T47" fmla="*/ 366 h 817"/>
                <a:gd name="T48" fmla="*/ 76 w 111"/>
                <a:gd name="T49" fmla="*/ 294 h 817"/>
                <a:gd name="T50" fmla="*/ 80 w 111"/>
                <a:gd name="T51" fmla="*/ 225 h 817"/>
                <a:gd name="T52" fmla="*/ 71 w 111"/>
                <a:gd name="T53" fmla="*/ 141 h 817"/>
                <a:gd name="T54" fmla="*/ 67 w 111"/>
                <a:gd name="T55" fmla="*/ 68 h 817"/>
                <a:gd name="T56" fmla="*/ 55 w 111"/>
                <a:gd name="T57" fmla="*/ 12 h 8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1"/>
                <a:gd name="T88" fmla="*/ 0 h 817"/>
                <a:gd name="T89" fmla="*/ 111 w 111"/>
                <a:gd name="T90" fmla="*/ 817 h 8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1" h="817">
                  <a:moveTo>
                    <a:pt x="60" y="12"/>
                  </a:moveTo>
                  <a:lnTo>
                    <a:pt x="34" y="0"/>
                  </a:lnTo>
                  <a:lnTo>
                    <a:pt x="13" y="16"/>
                  </a:lnTo>
                  <a:lnTo>
                    <a:pt x="4" y="36"/>
                  </a:lnTo>
                  <a:lnTo>
                    <a:pt x="0" y="76"/>
                  </a:lnTo>
                  <a:lnTo>
                    <a:pt x="21" y="157"/>
                  </a:lnTo>
                  <a:lnTo>
                    <a:pt x="43" y="274"/>
                  </a:lnTo>
                  <a:lnTo>
                    <a:pt x="43" y="374"/>
                  </a:lnTo>
                  <a:lnTo>
                    <a:pt x="38" y="479"/>
                  </a:lnTo>
                  <a:lnTo>
                    <a:pt x="26" y="588"/>
                  </a:lnTo>
                  <a:lnTo>
                    <a:pt x="9" y="656"/>
                  </a:lnTo>
                  <a:lnTo>
                    <a:pt x="13" y="696"/>
                  </a:lnTo>
                  <a:lnTo>
                    <a:pt x="26" y="716"/>
                  </a:lnTo>
                  <a:lnTo>
                    <a:pt x="38" y="769"/>
                  </a:lnTo>
                  <a:lnTo>
                    <a:pt x="43" y="801"/>
                  </a:lnTo>
                  <a:lnTo>
                    <a:pt x="68" y="817"/>
                  </a:lnTo>
                  <a:lnTo>
                    <a:pt x="111" y="789"/>
                  </a:lnTo>
                  <a:lnTo>
                    <a:pt x="107" y="761"/>
                  </a:lnTo>
                  <a:lnTo>
                    <a:pt x="85" y="737"/>
                  </a:lnTo>
                  <a:lnTo>
                    <a:pt x="64" y="688"/>
                  </a:lnTo>
                  <a:lnTo>
                    <a:pt x="60" y="632"/>
                  </a:lnTo>
                  <a:lnTo>
                    <a:pt x="60" y="555"/>
                  </a:lnTo>
                  <a:lnTo>
                    <a:pt x="68" y="467"/>
                  </a:lnTo>
                  <a:lnTo>
                    <a:pt x="85" y="366"/>
                  </a:lnTo>
                  <a:lnTo>
                    <a:pt x="90" y="294"/>
                  </a:lnTo>
                  <a:lnTo>
                    <a:pt x="94" y="225"/>
                  </a:lnTo>
                  <a:lnTo>
                    <a:pt x="85" y="141"/>
                  </a:lnTo>
                  <a:lnTo>
                    <a:pt x="81" y="68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20">
              <a:extLst>
                <a:ext uri="{FF2B5EF4-FFF2-40B4-BE49-F238E27FC236}">
                  <a16:creationId xmlns:a16="http://schemas.microsoft.com/office/drawing/2014/main" id="{C3BBAF19-301C-D941-963D-77815BDF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2016"/>
              <a:ext cx="297" cy="296"/>
            </a:xfrm>
            <a:custGeom>
              <a:avLst/>
              <a:gdLst>
                <a:gd name="T0" fmla="*/ 107 w 297"/>
                <a:gd name="T1" fmla="*/ 148 h 297"/>
                <a:gd name="T2" fmla="*/ 103 w 297"/>
                <a:gd name="T3" fmla="*/ 100 h 297"/>
                <a:gd name="T4" fmla="*/ 110 w 297"/>
                <a:gd name="T5" fmla="*/ 54 h 297"/>
                <a:gd name="T6" fmla="*/ 126 w 297"/>
                <a:gd name="T7" fmla="*/ 17 h 297"/>
                <a:gd name="T8" fmla="*/ 156 w 297"/>
                <a:gd name="T9" fmla="*/ 4 h 297"/>
                <a:gd name="T10" fmla="*/ 183 w 297"/>
                <a:gd name="T11" fmla="*/ 0 h 297"/>
                <a:gd name="T12" fmla="*/ 217 w 297"/>
                <a:gd name="T13" fmla="*/ 4 h 297"/>
                <a:gd name="T14" fmla="*/ 251 w 297"/>
                <a:gd name="T15" fmla="*/ 25 h 297"/>
                <a:gd name="T16" fmla="*/ 274 w 297"/>
                <a:gd name="T17" fmla="*/ 50 h 297"/>
                <a:gd name="T18" fmla="*/ 289 w 297"/>
                <a:gd name="T19" fmla="*/ 88 h 297"/>
                <a:gd name="T20" fmla="*/ 293 w 297"/>
                <a:gd name="T21" fmla="*/ 142 h 297"/>
                <a:gd name="T22" fmla="*/ 297 w 297"/>
                <a:gd name="T23" fmla="*/ 178 h 297"/>
                <a:gd name="T24" fmla="*/ 286 w 297"/>
                <a:gd name="T25" fmla="*/ 224 h 297"/>
                <a:gd name="T26" fmla="*/ 270 w 297"/>
                <a:gd name="T27" fmla="*/ 254 h 297"/>
                <a:gd name="T28" fmla="*/ 248 w 297"/>
                <a:gd name="T29" fmla="*/ 270 h 297"/>
                <a:gd name="T30" fmla="*/ 217 w 297"/>
                <a:gd name="T31" fmla="*/ 283 h 297"/>
                <a:gd name="T32" fmla="*/ 183 w 297"/>
                <a:gd name="T33" fmla="*/ 283 h 297"/>
                <a:gd name="T34" fmla="*/ 160 w 297"/>
                <a:gd name="T35" fmla="*/ 266 h 297"/>
                <a:gd name="T36" fmla="*/ 141 w 297"/>
                <a:gd name="T37" fmla="*/ 245 h 297"/>
                <a:gd name="T38" fmla="*/ 122 w 297"/>
                <a:gd name="T39" fmla="*/ 212 h 297"/>
                <a:gd name="T40" fmla="*/ 114 w 297"/>
                <a:gd name="T41" fmla="*/ 183 h 297"/>
                <a:gd name="T42" fmla="*/ 84 w 297"/>
                <a:gd name="T43" fmla="*/ 212 h 297"/>
                <a:gd name="T44" fmla="*/ 42 w 297"/>
                <a:gd name="T45" fmla="*/ 233 h 297"/>
                <a:gd name="T46" fmla="*/ 23 w 297"/>
                <a:gd name="T47" fmla="*/ 245 h 297"/>
                <a:gd name="T48" fmla="*/ 4 w 297"/>
                <a:gd name="T49" fmla="*/ 233 h 297"/>
                <a:gd name="T50" fmla="*/ 0 w 297"/>
                <a:gd name="T51" fmla="*/ 212 h 297"/>
                <a:gd name="T52" fmla="*/ 11 w 297"/>
                <a:gd name="T53" fmla="*/ 199 h 297"/>
                <a:gd name="T54" fmla="*/ 30 w 297"/>
                <a:gd name="T55" fmla="*/ 183 h 297"/>
                <a:gd name="T56" fmla="*/ 65 w 297"/>
                <a:gd name="T57" fmla="*/ 183 h 297"/>
                <a:gd name="T58" fmla="*/ 107 w 297"/>
                <a:gd name="T59" fmla="*/ 148 h 29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297"/>
                <a:gd name="T92" fmla="*/ 297 w 297"/>
                <a:gd name="T93" fmla="*/ 297 h 29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297">
                  <a:moveTo>
                    <a:pt x="107" y="159"/>
                  </a:moveTo>
                  <a:lnTo>
                    <a:pt x="103" y="100"/>
                  </a:lnTo>
                  <a:lnTo>
                    <a:pt x="110" y="54"/>
                  </a:lnTo>
                  <a:lnTo>
                    <a:pt x="126" y="17"/>
                  </a:lnTo>
                  <a:lnTo>
                    <a:pt x="156" y="4"/>
                  </a:lnTo>
                  <a:lnTo>
                    <a:pt x="183" y="0"/>
                  </a:lnTo>
                  <a:lnTo>
                    <a:pt x="217" y="4"/>
                  </a:lnTo>
                  <a:lnTo>
                    <a:pt x="251" y="25"/>
                  </a:lnTo>
                  <a:lnTo>
                    <a:pt x="274" y="50"/>
                  </a:lnTo>
                  <a:lnTo>
                    <a:pt x="289" y="88"/>
                  </a:lnTo>
                  <a:lnTo>
                    <a:pt x="293" y="142"/>
                  </a:lnTo>
                  <a:lnTo>
                    <a:pt x="297" y="192"/>
                  </a:lnTo>
                  <a:lnTo>
                    <a:pt x="286" y="238"/>
                  </a:lnTo>
                  <a:lnTo>
                    <a:pt x="270" y="268"/>
                  </a:lnTo>
                  <a:lnTo>
                    <a:pt x="248" y="284"/>
                  </a:lnTo>
                  <a:lnTo>
                    <a:pt x="217" y="297"/>
                  </a:lnTo>
                  <a:lnTo>
                    <a:pt x="183" y="297"/>
                  </a:lnTo>
                  <a:lnTo>
                    <a:pt x="160" y="280"/>
                  </a:lnTo>
                  <a:lnTo>
                    <a:pt x="141" y="259"/>
                  </a:lnTo>
                  <a:lnTo>
                    <a:pt x="122" y="226"/>
                  </a:lnTo>
                  <a:lnTo>
                    <a:pt x="114" y="197"/>
                  </a:lnTo>
                  <a:lnTo>
                    <a:pt x="84" y="226"/>
                  </a:lnTo>
                  <a:lnTo>
                    <a:pt x="42" y="247"/>
                  </a:lnTo>
                  <a:lnTo>
                    <a:pt x="23" y="259"/>
                  </a:lnTo>
                  <a:lnTo>
                    <a:pt x="4" y="247"/>
                  </a:lnTo>
                  <a:lnTo>
                    <a:pt x="0" y="226"/>
                  </a:lnTo>
                  <a:lnTo>
                    <a:pt x="11" y="213"/>
                  </a:lnTo>
                  <a:lnTo>
                    <a:pt x="30" y="197"/>
                  </a:lnTo>
                  <a:lnTo>
                    <a:pt x="65" y="197"/>
                  </a:lnTo>
                  <a:lnTo>
                    <a:pt x="107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21">
              <a:extLst>
                <a:ext uri="{FF2B5EF4-FFF2-40B4-BE49-F238E27FC236}">
                  <a16:creationId xmlns:a16="http://schemas.microsoft.com/office/drawing/2014/main" id="{B06A2535-0392-1E48-A290-F9B986F0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304"/>
              <a:ext cx="379" cy="294"/>
            </a:xfrm>
            <a:custGeom>
              <a:avLst/>
              <a:gdLst>
                <a:gd name="T0" fmla="*/ 274 w 380"/>
                <a:gd name="T1" fmla="*/ 115 h 293"/>
                <a:gd name="T2" fmla="*/ 311 w 380"/>
                <a:gd name="T3" fmla="*/ 56 h 293"/>
                <a:gd name="T4" fmla="*/ 351 w 380"/>
                <a:gd name="T5" fmla="*/ 48 h 293"/>
                <a:gd name="T6" fmla="*/ 366 w 380"/>
                <a:gd name="T7" fmla="*/ 78 h 293"/>
                <a:gd name="T8" fmla="*/ 359 w 380"/>
                <a:gd name="T9" fmla="*/ 111 h 293"/>
                <a:gd name="T10" fmla="*/ 322 w 380"/>
                <a:gd name="T11" fmla="*/ 141 h 293"/>
                <a:gd name="T12" fmla="*/ 289 w 380"/>
                <a:gd name="T13" fmla="*/ 199 h 293"/>
                <a:gd name="T14" fmla="*/ 252 w 380"/>
                <a:gd name="T15" fmla="*/ 255 h 293"/>
                <a:gd name="T16" fmla="*/ 222 w 380"/>
                <a:gd name="T17" fmla="*/ 285 h 293"/>
                <a:gd name="T18" fmla="*/ 196 w 380"/>
                <a:gd name="T19" fmla="*/ 307 h 293"/>
                <a:gd name="T20" fmla="*/ 181 w 380"/>
                <a:gd name="T21" fmla="*/ 303 h 293"/>
                <a:gd name="T22" fmla="*/ 170 w 380"/>
                <a:gd name="T23" fmla="*/ 288 h 293"/>
                <a:gd name="T24" fmla="*/ 148 w 380"/>
                <a:gd name="T25" fmla="*/ 225 h 293"/>
                <a:gd name="T26" fmla="*/ 125 w 380"/>
                <a:gd name="T27" fmla="*/ 170 h 293"/>
                <a:gd name="T28" fmla="*/ 103 w 380"/>
                <a:gd name="T29" fmla="*/ 126 h 293"/>
                <a:gd name="T30" fmla="*/ 81 w 380"/>
                <a:gd name="T31" fmla="*/ 111 h 293"/>
                <a:gd name="T32" fmla="*/ 59 w 380"/>
                <a:gd name="T33" fmla="*/ 122 h 293"/>
                <a:gd name="T34" fmla="*/ 37 w 380"/>
                <a:gd name="T35" fmla="*/ 162 h 293"/>
                <a:gd name="T36" fmla="*/ 26 w 380"/>
                <a:gd name="T37" fmla="*/ 185 h 293"/>
                <a:gd name="T38" fmla="*/ 15 w 380"/>
                <a:gd name="T39" fmla="*/ 185 h 293"/>
                <a:gd name="T40" fmla="*/ 0 w 380"/>
                <a:gd name="T41" fmla="*/ 166 h 293"/>
                <a:gd name="T42" fmla="*/ 11 w 380"/>
                <a:gd name="T43" fmla="*/ 119 h 293"/>
                <a:gd name="T44" fmla="*/ 37 w 380"/>
                <a:gd name="T45" fmla="*/ 85 h 293"/>
                <a:gd name="T46" fmla="*/ 70 w 380"/>
                <a:gd name="T47" fmla="*/ 70 h 293"/>
                <a:gd name="T48" fmla="*/ 92 w 380"/>
                <a:gd name="T49" fmla="*/ 67 h 293"/>
                <a:gd name="T50" fmla="*/ 96 w 380"/>
                <a:gd name="T51" fmla="*/ 45 h 293"/>
                <a:gd name="T52" fmla="*/ 92 w 380"/>
                <a:gd name="T53" fmla="*/ 7 h 293"/>
                <a:gd name="T54" fmla="*/ 103 w 380"/>
                <a:gd name="T55" fmla="*/ 0 h 293"/>
                <a:gd name="T56" fmla="*/ 118 w 380"/>
                <a:gd name="T57" fmla="*/ 7 h 293"/>
                <a:gd name="T58" fmla="*/ 122 w 380"/>
                <a:gd name="T59" fmla="*/ 37 h 293"/>
                <a:gd name="T60" fmla="*/ 114 w 380"/>
                <a:gd name="T61" fmla="*/ 74 h 293"/>
                <a:gd name="T62" fmla="*/ 129 w 380"/>
                <a:gd name="T63" fmla="*/ 100 h 293"/>
                <a:gd name="T64" fmla="*/ 151 w 380"/>
                <a:gd name="T65" fmla="*/ 137 h 293"/>
                <a:gd name="T66" fmla="*/ 177 w 380"/>
                <a:gd name="T67" fmla="*/ 203 h 293"/>
                <a:gd name="T68" fmla="*/ 190 w 380"/>
                <a:gd name="T69" fmla="*/ 240 h 293"/>
                <a:gd name="T70" fmla="*/ 204 w 380"/>
                <a:gd name="T71" fmla="*/ 244 h 293"/>
                <a:gd name="T72" fmla="*/ 226 w 380"/>
                <a:gd name="T73" fmla="*/ 225 h 293"/>
                <a:gd name="T74" fmla="*/ 252 w 380"/>
                <a:gd name="T75" fmla="*/ 173 h 293"/>
                <a:gd name="T76" fmla="*/ 274 w 380"/>
                <a:gd name="T77" fmla="*/ 115 h 2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80"/>
                <a:gd name="T118" fmla="*/ 0 h 293"/>
                <a:gd name="T119" fmla="*/ 380 w 380"/>
                <a:gd name="T120" fmla="*/ 293 h 2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80" h="293">
                  <a:moveTo>
                    <a:pt x="288" y="115"/>
                  </a:moveTo>
                  <a:lnTo>
                    <a:pt x="325" y="56"/>
                  </a:lnTo>
                  <a:lnTo>
                    <a:pt x="365" y="48"/>
                  </a:lnTo>
                  <a:lnTo>
                    <a:pt x="380" y="78"/>
                  </a:lnTo>
                  <a:lnTo>
                    <a:pt x="373" y="111"/>
                  </a:lnTo>
                  <a:lnTo>
                    <a:pt x="336" y="141"/>
                  </a:lnTo>
                  <a:lnTo>
                    <a:pt x="303" y="185"/>
                  </a:lnTo>
                  <a:lnTo>
                    <a:pt x="266" y="241"/>
                  </a:lnTo>
                  <a:lnTo>
                    <a:pt x="236" y="271"/>
                  </a:lnTo>
                  <a:lnTo>
                    <a:pt x="210" y="293"/>
                  </a:lnTo>
                  <a:lnTo>
                    <a:pt x="181" y="289"/>
                  </a:lnTo>
                  <a:lnTo>
                    <a:pt x="170" y="274"/>
                  </a:lnTo>
                  <a:lnTo>
                    <a:pt x="148" y="211"/>
                  </a:lnTo>
                  <a:lnTo>
                    <a:pt x="125" y="156"/>
                  </a:lnTo>
                  <a:lnTo>
                    <a:pt x="103" y="126"/>
                  </a:lnTo>
                  <a:lnTo>
                    <a:pt x="81" y="111"/>
                  </a:lnTo>
                  <a:lnTo>
                    <a:pt x="59" y="122"/>
                  </a:lnTo>
                  <a:lnTo>
                    <a:pt x="37" y="148"/>
                  </a:lnTo>
                  <a:lnTo>
                    <a:pt x="26" y="171"/>
                  </a:lnTo>
                  <a:lnTo>
                    <a:pt x="15" y="171"/>
                  </a:lnTo>
                  <a:lnTo>
                    <a:pt x="0" y="152"/>
                  </a:lnTo>
                  <a:lnTo>
                    <a:pt x="11" y="119"/>
                  </a:lnTo>
                  <a:lnTo>
                    <a:pt x="37" y="85"/>
                  </a:lnTo>
                  <a:lnTo>
                    <a:pt x="70" y="70"/>
                  </a:lnTo>
                  <a:lnTo>
                    <a:pt x="92" y="67"/>
                  </a:lnTo>
                  <a:lnTo>
                    <a:pt x="96" y="45"/>
                  </a:lnTo>
                  <a:lnTo>
                    <a:pt x="92" y="7"/>
                  </a:lnTo>
                  <a:lnTo>
                    <a:pt x="103" y="0"/>
                  </a:lnTo>
                  <a:lnTo>
                    <a:pt x="118" y="7"/>
                  </a:lnTo>
                  <a:lnTo>
                    <a:pt x="122" y="37"/>
                  </a:lnTo>
                  <a:lnTo>
                    <a:pt x="114" y="74"/>
                  </a:lnTo>
                  <a:lnTo>
                    <a:pt x="129" y="100"/>
                  </a:lnTo>
                  <a:lnTo>
                    <a:pt x="151" y="137"/>
                  </a:lnTo>
                  <a:lnTo>
                    <a:pt x="177" y="189"/>
                  </a:lnTo>
                  <a:lnTo>
                    <a:pt x="203" y="226"/>
                  </a:lnTo>
                  <a:lnTo>
                    <a:pt x="218" y="230"/>
                  </a:lnTo>
                  <a:lnTo>
                    <a:pt x="240" y="211"/>
                  </a:lnTo>
                  <a:lnTo>
                    <a:pt x="266" y="159"/>
                  </a:lnTo>
                  <a:lnTo>
                    <a:pt x="28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766" name="Text Box 22">
            <a:extLst>
              <a:ext uri="{FF2B5EF4-FFF2-40B4-BE49-F238E27FC236}">
                <a16:creationId xmlns:a16="http://schemas.microsoft.com/office/drawing/2014/main" id="{8F5C5852-57C4-0C4D-8A5A-732ADE682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657600"/>
            <a:ext cx="291147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Suppose we check the parity and discover that P1 and P2 indicate an error?</a:t>
            </a: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bit B2 must have flipped</a:t>
            </a:r>
          </a:p>
          <a:p>
            <a:pPr eaLnBrk="1" hangingPunct="1"/>
            <a:endParaRPr lang="en-US" alt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What if only P2 indicates an error?</a:t>
            </a:r>
          </a:p>
          <a:p>
            <a:pPr eaLnBrk="1" hangingPunct="1"/>
            <a:r>
              <a:rPr lang="en-US" altLang="en-US" sz="1600" i="1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P2 itself had the error!</a:t>
            </a:r>
            <a:b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endParaRPr lang="en-US" alt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1600" dirty="0">
                <a:latin typeface="Bookman Old Style" panose="02050604050505020204" pitchFamily="18" charset="0"/>
              </a:rPr>
              <a:t>This is a (7,4,3) code!</a:t>
            </a:r>
            <a:br>
              <a:rPr lang="en-US" altLang="en-US" sz="1600" dirty="0">
                <a:latin typeface="Bookman Old Style" panose="02050604050505020204" pitchFamily="18" charset="0"/>
              </a:rPr>
            </a:br>
            <a:r>
              <a:rPr lang="en-US" altLang="en-US" sz="1600" dirty="0">
                <a:latin typeface="Bookman Old Style" panose="02050604050505020204" pitchFamily="18" charset="0"/>
              </a:rPr>
              <a:t>    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Note that n+1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=</a:t>
            </a:r>
            <a:r>
              <a:rPr lang="en-US" alt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 2</a:t>
            </a:r>
            <a:r>
              <a:rPr lang="en-US" altLang="en-US" sz="16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40966" name="Text Box 23">
            <a:extLst>
              <a:ext uri="{FF2B5EF4-FFF2-40B4-BE49-F238E27FC236}">
                <a16:creationId xmlns:a16="http://schemas.microsoft.com/office/drawing/2014/main" id="{BEACE502-FCA1-8942-B522-AB624899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0"/>
            <a:ext cx="2095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0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</a:rPr>
              <a:t>P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</a:rPr>
              <a:t> = B</a:t>
            </a:r>
            <a:r>
              <a:rPr lang="en-US" altLang="en-US" sz="2000" baseline="-25000">
                <a:latin typeface="Bookman Old Style" panose="02050604050505020204" pitchFamily="18" charset="0"/>
              </a:rPr>
              <a:t>1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2</a:t>
            </a:r>
            <a:r>
              <a:rPr lang="en-US" altLang="en-US" sz="2000">
                <a:latin typeface="Bookman Old Style" panose="02050604050505020204" pitchFamily="18" charset="0"/>
                <a:sym typeface="Symbol" pitchFamily="2" charset="2"/>
              </a:rPr>
              <a:t>B</a:t>
            </a:r>
            <a:r>
              <a:rPr lang="en-US" altLang="en-US" sz="2000" baseline="-25000">
                <a:latin typeface="Bookman Old Style" panose="02050604050505020204" pitchFamily="18" charset="0"/>
                <a:sym typeface="Symbol" pitchFamily="2" charset="2"/>
              </a:rPr>
              <a:t>3</a:t>
            </a:r>
          </a:p>
        </p:txBody>
      </p:sp>
      <p:sp>
        <p:nvSpPr>
          <p:cNvPr id="159768" name="Line 24">
            <a:extLst>
              <a:ext uri="{FF2B5EF4-FFF2-40B4-BE49-F238E27FC236}">
                <a16:creationId xmlns:a16="http://schemas.microsoft.com/office/drawing/2014/main" id="{A5493D3D-A615-ED4B-9F29-5566EACAC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886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9769" name="Line 25">
            <a:extLst>
              <a:ext uri="{FF2B5EF4-FFF2-40B4-BE49-F238E27FC236}">
                <a16:creationId xmlns:a16="http://schemas.microsoft.com/office/drawing/2014/main" id="{05200731-6FA0-E440-BAD2-45F370852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9" name="TextBox 27">
            <a:extLst>
              <a:ext uri="{FF2B5EF4-FFF2-40B4-BE49-F238E27FC236}">
                <a16:creationId xmlns:a16="http://schemas.microsoft.com/office/drawing/2014/main" id="{66929E41-5FE8-4C42-9125-DB8C9C91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i="1">
                <a:latin typeface="Bookman Old Style" panose="02050604050505020204" pitchFamily="18" charset="0"/>
              </a:rPr>
              <a:t>Modulo-2 addition, aka XOR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145F59B-3AD4-364D-AA73-BF97F4BE5F65}"/>
              </a:ext>
            </a:extLst>
          </p:cNvPr>
          <p:cNvSpPr>
            <a:spLocks/>
          </p:cNvSpPr>
          <p:nvPr/>
        </p:nvSpPr>
        <p:spPr bwMode="auto">
          <a:xfrm>
            <a:off x="749120" y="4832350"/>
            <a:ext cx="505006" cy="532071"/>
          </a:xfrm>
          <a:custGeom>
            <a:avLst/>
            <a:gdLst>
              <a:gd name="T0" fmla="*/ 0 w 314910"/>
              <a:gd name="T1" fmla="*/ 0 h 588493"/>
              <a:gd name="T2" fmla="*/ 309172 w 314910"/>
              <a:gd name="T3" fmla="*/ 267925 h 588493"/>
              <a:gd name="T4" fmla="*/ 30917 w 314910"/>
              <a:gd name="T5" fmla="*/ 319450 h 588493"/>
              <a:gd name="T6" fmla="*/ 206114 w 314910"/>
              <a:gd name="T7" fmla="*/ 587375 h 588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910" h="588493">
                <a:moveTo>
                  <a:pt x="0" y="0"/>
                </a:moveTo>
                <a:cubicBezTo>
                  <a:pt x="152292" y="107546"/>
                  <a:pt x="304585" y="215092"/>
                  <a:pt x="309747" y="268435"/>
                </a:cubicBezTo>
                <a:cubicBezTo>
                  <a:pt x="314910" y="321778"/>
                  <a:pt x="48183" y="266715"/>
                  <a:pt x="30975" y="320058"/>
                </a:cubicBezTo>
                <a:cubicBezTo>
                  <a:pt x="13767" y="373401"/>
                  <a:pt x="110132" y="480947"/>
                  <a:pt x="206498" y="58849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FD589F29-FA40-2744-8C3B-08E752A2A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9518" y="5181600"/>
            <a:ext cx="389160" cy="78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4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474917-E102-C146-9F8F-B8C6A8253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Checking the parity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021920D-9E19-974B-A935-E232E53F7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Transmit: Compute the parity bits and send them along with the message bits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Receive: After receiving the (possibly corrupted) message, compute a syndrome bit (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) for each parity bit.  For the code on previous slide: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If all the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are zero: no errors!  </a:t>
            </a:r>
            <a:b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altLang="en-US" sz="2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=1, then there was a parity error involving P</a:t>
            </a:r>
            <a:r>
              <a:rPr lang="en-US" altLang="en-US" sz="2000" baseline="-25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.  The particular combination of the </a:t>
            </a:r>
            <a:r>
              <a:rPr lang="en-US" altLang="en-US" sz="2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baseline="-25000" dirty="0" err="1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can be used to figure out which bit to correct.</a:t>
            </a:r>
          </a:p>
        </p:txBody>
      </p:sp>
      <p:sp>
        <p:nvSpPr>
          <p:cNvPr id="36870" name="Text Box 23">
            <a:extLst>
              <a:ext uri="{FF2B5EF4-FFF2-40B4-BE49-F238E27FC236}">
                <a16:creationId xmlns:a16="http://schemas.microsoft.com/office/drawing/2014/main" id="{99280E98-CE92-8D45-862C-DC939249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048000"/>
            <a:ext cx="3554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0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0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1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0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1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0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2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1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E</a:t>
            </a:r>
            <a:r>
              <a:rPr lang="en-US" altLang="en-US" baseline="-25000">
                <a:latin typeface="Bookman Old Style" panose="02050604050505020204" pitchFamily="18" charset="0"/>
              </a:rPr>
              <a:t>2</a:t>
            </a:r>
            <a:r>
              <a:rPr lang="en-US" altLang="en-US">
                <a:latin typeface="Bookman Old Style" panose="02050604050505020204" pitchFamily="18" charset="0"/>
              </a:rPr>
              <a:t> = B</a:t>
            </a:r>
            <a:r>
              <a:rPr lang="en-US" altLang="en-US" baseline="-25000">
                <a:latin typeface="Bookman Old Style" panose="02050604050505020204" pitchFamily="18" charset="0"/>
              </a:rPr>
              <a:t>1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2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B</a:t>
            </a:r>
            <a:r>
              <a:rPr lang="en-US" altLang="en-US" baseline="-25000">
                <a:latin typeface="Bookman Old Style" panose="02050604050505020204" pitchFamily="18" charset="0"/>
                <a:sym typeface="Symbol" pitchFamily="2" charset="2"/>
              </a:rPr>
              <a:t>3 </a:t>
            </a:r>
            <a:r>
              <a:rPr lang="en-US" altLang="en-US">
                <a:latin typeface="Bookman Old Style" panose="02050604050505020204" pitchFamily="18" charset="0"/>
                <a:sym typeface="Symbol" pitchFamily="2" charset="2"/>
              </a:rPr>
              <a:t> P</a:t>
            </a:r>
            <a:r>
              <a:rPr lang="en-US" altLang="en-US" baseline="-25000">
                <a:latin typeface="Bookman Old Style" panose="02050604050505020204" pitchFamily="18" charset="0"/>
              </a:rPr>
              <a:t>2</a:t>
            </a:r>
            <a:endParaRPr lang="en-US" altLang="en-US" baseline="-25000">
              <a:latin typeface="Bookman Old Style" panose="020506040505050202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30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935A06EB-580B-4F49-A744-B70FB0A7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panose="020B0703020202090204" pitchFamily="34" charset="0"/>
                <a:ea typeface="ＭＳ Ｐゴシック" panose="020B0600070205080204" pitchFamily="34" charset="-128"/>
              </a:rPr>
              <a:t>Using the Syndrome to Correct Errors</a:t>
            </a:r>
          </a:p>
        </p:txBody>
      </p:sp>
      <p:sp>
        <p:nvSpPr>
          <p:cNvPr id="45058" name="TextBox 2">
            <a:extLst>
              <a:ext uri="{FF2B5EF4-FFF2-40B4-BE49-F238E27FC236}">
                <a16:creationId xmlns:a16="http://schemas.microsoft.com/office/drawing/2014/main" id="{848E4357-A816-9B49-94B6-76CD062143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" y="1120775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</a:rPr>
              <a:t>Continuing example from previous slide:  there are three syndrome bits, giving us a total of 8 encodings.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80DCB-591C-7541-9BBC-0CE05E08078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7400"/>
          <a:ext cx="5181600" cy="3343275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Single Error Correction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No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P0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P1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B0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P2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B1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B2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 Old Style" charset="0"/>
                          <a:ea typeface="ＭＳ Ｐゴシック" charset="0"/>
                          <a:cs typeface="ＭＳ Ｐゴシック" charset="0"/>
                        </a:rPr>
                        <a:t>B3 has an error, flip to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091" name="TextBox 4">
            <a:extLst>
              <a:ext uri="{FF2B5EF4-FFF2-40B4-BE49-F238E27FC236}">
                <a16:creationId xmlns:a16="http://schemas.microsoft.com/office/drawing/2014/main" id="{4195460B-3AFB-4145-8713-481F87EDC68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" y="5616575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Bookman Old Style" panose="02050604050505020204" pitchFamily="18" charset="0"/>
              </a:rPr>
              <a:t>The 8 encodings indicate the 8 possible correction actions: no errors, error in one of 4 data bits, error in one of 3 parity bits.  </a:t>
            </a:r>
            <a:r>
              <a:rPr lang="en-US" altLang="en-US" sz="2000">
                <a:latin typeface="Bookman Old Style" panose="02050604050505020204" pitchFamily="18" charset="0"/>
              </a:rPr>
              <a:t>In general. </a:t>
            </a:r>
            <a:r>
              <a:rPr lang="en-US" altLang="en-US" sz="2000" dirty="0">
                <a:latin typeface="Bookman Old Style" panose="02050604050505020204" pitchFamily="18" charset="0"/>
              </a:rPr>
              <a:t>we need </a:t>
            </a: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(n+1) ≤ 2</a:t>
            </a:r>
            <a:r>
              <a:rPr lang="en-US" altLang="en-US" sz="20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en-US" sz="2000" dirty="0">
                <a:latin typeface="Bookman Old Style" panose="02050604050505020204" pitchFamily="18" charset="0"/>
              </a:rPr>
              <a:t> for single-bit error correction.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A485BB30-1F27-1E46-BB92-B2A01034B826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590800"/>
            <a:ext cx="2482850" cy="2286000"/>
            <a:chOff x="6508750" y="2590800"/>
            <a:chExt cx="2482850" cy="2286000"/>
          </a:xfrm>
        </p:grpSpPr>
        <p:grpSp>
          <p:nvGrpSpPr>
            <p:cNvPr id="45093" name="Group 90">
              <a:extLst>
                <a:ext uri="{FF2B5EF4-FFF2-40B4-BE49-F238E27FC236}">
                  <a16:creationId xmlns:a16="http://schemas.microsoft.com/office/drawing/2014/main" id="{D80CA754-700F-BF48-884A-F6E8CB88B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3956050"/>
              <a:ext cx="366713" cy="920750"/>
              <a:chOff x="2369" y="1102"/>
              <a:chExt cx="916" cy="2296"/>
            </a:xfrm>
          </p:grpSpPr>
          <p:sp>
            <p:nvSpPr>
              <p:cNvPr id="45096" name="Freeform 84">
                <a:extLst>
                  <a:ext uri="{FF2B5EF4-FFF2-40B4-BE49-F238E27FC236}">
                    <a16:creationId xmlns:a16="http://schemas.microsoft.com/office/drawing/2014/main" id="{5D9BED44-70E5-ED4E-B609-C681641D7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1192"/>
                <a:ext cx="539" cy="525"/>
              </a:xfrm>
              <a:custGeom>
                <a:avLst/>
                <a:gdLst>
                  <a:gd name="T0" fmla="*/ 164 w 538"/>
                  <a:gd name="T1" fmla="*/ 222 h 525"/>
                  <a:gd name="T2" fmla="*/ 211 w 538"/>
                  <a:gd name="T3" fmla="*/ 152 h 525"/>
                  <a:gd name="T4" fmla="*/ 263 w 538"/>
                  <a:gd name="T5" fmla="*/ 100 h 525"/>
                  <a:gd name="T6" fmla="*/ 328 w 538"/>
                  <a:gd name="T7" fmla="*/ 35 h 525"/>
                  <a:gd name="T8" fmla="*/ 392 w 538"/>
                  <a:gd name="T9" fmla="*/ 6 h 525"/>
                  <a:gd name="T10" fmla="*/ 444 w 538"/>
                  <a:gd name="T11" fmla="*/ 0 h 525"/>
                  <a:gd name="T12" fmla="*/ 497 w 538"/>
                  <a:gd name="T13" fmla="*/ 17 h 525"/>
                  <a:gd name="T14" fmla="*/ 526 w 538"/>
                  <a:gd name="T15" fmla="*/ 59 h 525"/>
                  <a:gd name="T16" fmla="*/ 550 w 538"/>
                  <a:gd name="T17" fmla="*/ 135 h 525"/>
                  <a:gd name="T18" fmla="*/ 543 w 538"/>
                  <a:gd name="T19" fmla="*/ 216 h 525"/>
                  <a:gd name="T20" fmla="*/ 520 w 538"/>
                  <a:gd name="T21" fmla="*/ 286 h 525"/>
                  <a:gd name="T22" fmla="*/ 462 w 538"/>
                  <a:gd name="T23" fmla="*/ 368 h 525"/>
                  <a:gd name="T24" fmla="*/ 398 w 538"/>
                  <a:gd name="T25" fmla="*/ 426 h 525"/>
                  <a:gd name="T26" fmla="*/ 328 w 538"/>
                  <a:gd name="T27" fmla="*/ 478 h 525"/>
                  <a:gd name="T28" fmla="*/ 240 w 538"/>
                  <a:gd name="T29" fmla="*/ 513 h 525"/>
                  <a:gd name="T30" fmla="*/ 176 w 538"/>
                  <a:gd name="T31" fmla="*/ 525 h 525"/>
                  <a:gd name="T32" fmla="*/ 147 w 538"/>
                  <a:gd name="T33" fmla="*/ 508 h 525"/>
                  <a:gd name="T34" fmla="*/ 123 w 538"/>
                  <a:gd name="T35" fmla="*/ 438 h 525"/>
                  <a:gd name="T36" fmla="*/ 129 w 538"/>
                  <a:gd name="T37" fmla="*/ 345 h 525"/>
                  <a:gd name="T38" fmla="*/ 17 w 538"/>
                  <a:gd name="T39" fmla="*/ 350 h 525"/>
                  <a:gd name="T40" fmla="*/ 0 w 538"/>
                  <a:gd name="T41" fmla="*/ 333 h 525"/>
                  <a:gd name="T42" fmla="*/ 17 w 538"/>
                  <a:gd name="T43" fmla="*/ 298 h 525"/>
                  <a:gd name="T44" fmla="*/ 135 w 538"/>
                  <a:gd name="T45" fmla="*/ 292 h 525"/>
                  <a:gd name="T46" fmla="*/ 164 w 538"/>
                  <a:gd name="T47" fmla="*/ 222 h 5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38"/>
                  <a:gd name="T73" fmla="*/ 0 h 525"/>
                  <a:gd name="T74" fmla="*/ 538 w 538"/>
                  <a:gd name="T75" fmla="*/ 525 h 5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38" h="525">
                    <a:moveTo>
                      <a:pt x="164" y="222"/>
                    </a:moveTo>
                    <a:lnTo>
                      <a:pt x="211" y="152"/>
                    </a:lnTo>
                    <a:lnTo>
                      <a:pt x="263" y="100"/>
                    </a:lnTo>
                    <a:lnTo>
                      <a:pt x="316" y="35"/>
                    </a:lnTo>
                    <a:lnTo>
                      <a:pt x="380" y="6"/>
                    </a:lnTo>
                    <a:lnTo>
                      <a:pt x="432" y="0"/>
                    </a:lnTo>
                    <a:lnTo>
                      <a:pt x="485" y="17"/>
                    </a:lnTo>
                    <a:lnTo>
                      <a:pt x="514" y="59"/>
                    </a:lnTo>
                    <a:lnTo>
                      <a:pt x="538" y="135"/>
                    </a:lnTo>
                    <a:lnTo>
                      <a:pt x="531" y="216"/>
                    </a:lnTo>
                    <a:lnTo>
                      <a:pt x="508" y="286"/>
                    </a:lnTo>
                    <a:lnTo>
                      <a:pt x="450" y="368"/>
                    </a:lnTo>
                    <a:lnTo>
                      <a:pt x="386" y="426"/>
                    </a:lnTo>
                    <a:lnTo>
                      <a:pt x="316" y="478"/>
                    </a:lnTo>
                    <a:lnTo>
                      <a:pt x="240" y="513"/>
                    </a:lnTo>
                    <a:lnTo>
                      <a:pt x="176" y="525"/>
                    </a:lnTo>
                    <a:lnTo>
                      <a:pt x="147" y="508"/>
                    </a:lnTo>
                    <a:lnTo>
                      <a:pt x="123" y="438"/>
                    </a:lnTo>
                    <a:lnTo>
                      <a:pt x="129" y="345"/>
                    </a:lnTo>
                    <a:lnTo>
                      <a:pt x="17" y="350"/>
                    </a:lnTo>
                    <a:lnTo>
                      <a:pt x="0" y="333"/>
                    </a:lnTo>
                    <a:lnTo>
                      <a:pt x="17" y="298"/>
                    </a:lnTo>
                    <a:lnTo>
                      <a:pt x="135" y="292"/>
                    </a:lnTo>
                    <a:lnTo>
                      <a:pt x="164" y="2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Freeform 85">
                <a:extLst>
                  <a:ext uri="{FF2B5EF4-FFF2-40B4-BE49-F238E27FC236}">
                    <a16:creationId xmlns:a16="http://schemas.microsoft.com/office/drawing/2014/main" id="{EAAF9EE0-11EF-5D49-BA23-F58E7CAD7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744"/>
                <a:ext cx="373" cy="773"/>
              </a:xfrm>
              <a:custGeom>
                <a:avLst/>
                <a:gdLst>
                  <a:gd name="T0" fmla="*/ 106 w 373"/>
                  <a:gd name="T1" fmla="*/ 65 h 772"/>
                  <a:gd name="T2" fmla="*/ 158 w 373"/>
                  <a:gd name="T3" fmla="*/ 18 h 772"/>
                  <a:gd name="T4" fmla="*/ 239 w 373"/>
                  <a:gd name="T5" fmla="*/ 0 h 772"/>
                  <a:gd name="T6" fmla="*/ 309 w 373"/>
                  <a:gd name="T7" fmla="*/ 12 h 772"/>
                  <a:gd name="T8" fmla="*/ 361 w 373"/>
                  <a:gd name="T9" fmla="*/ 59 h 772"/>
                  <a:gd name="T10" fmla="*/ 373 w 373"/>
                  <a:gd name="T11" fmla="*/ 94 h 772"/>
                  <a:gd name="T12" fmla="*/ 373 w 373"/>
                  <a:gd name="T13" fmla="*/ 141 h 772"/>
                  <a:gd name="T14" fmla="*/ 350 w 373"/>
                  <a:gd name="T15" fmla="*/ 182 h 772"/>
                  <a:gd name="T16" fmla="*/ 309 w 373"/>
                  <a:gd name="T17" fmla="*/ 252 h 772"/>
                  <a:gd name="T18" fmla="*/ 292 w 373"/>
                  <a:gd name="T19" fmla="*/ 334 h 772"/>
                  <a:gd name="T20" fmla="*/ 286 w 373"/>
                  <a:gd name="T21" fmla="*/ 415 h 772"/>
                  <a:gd name="T22" fmla="*/ 303 w 373"/>
                  <a:gd name="T23" fmla="*/ 491 h 772"/>
                  <a:gd name="T24" fmla="*/ 350 w 373"/>
                  <a:gd name="T25" fmla="*/ 561 h 772"/>
                  <a:gd name="T26" fmla="*/ 367 w 373"/>
                  <a:gd name="T27" fmla="*/ 631 h 772"/>
                  <a:gd name="T28" fmla="*/ 361 w 373"/>
                  <a:gd name="T29" fmla="*/ 695 h 772"/>
                  <a:gd name="T30" fmla="*/ 327 w 373"/>
                  <a:gd name="T31" fmla="*/ 749 h 772"/>
                  <a:gd name="T32" fmla="*/ 280 w 373"/>
                  <a:gd name="T33" fmla="*/ 778 h 772"/>
                  <a:gd name="T34" fmla="*/ 222 w 373"/>
                  <a:gd name="T35" fmla="*/ 784 h 772"/>
                  <a:gd name="T36" fmla="*/ 152 w 373"/>
                  <a:gd name="T37" fmla="*/ 784 h 772"/>
                  <a:gd name="T38" fmla="*/ 100 w 373"/>
                  <a:gd name="T39" fmla="*/ 754 h 772"/>
                  <a:gd name="T40" fmla="*/ 46 w 373"/>
                  <a:gd name="T41" fmla="*/ 666 h 772"/>
                  <a:gd name="T42" fmla="*/ 12 w 373"/>
                  <a:gd name="T43" fmla="*/ 590 h 772"/>
                  <a:gd name="T44" fmla="*/ 0 w 373"/>
                  <a:gd name="T45" fmla="*/ 474 h 772"/>
                  <a:gd name="T46" fmla="*/ 12 w 373"/>
                  <a:gd name="T47" fmla="*/ 357 h 772"/>
                  <a:gd name="T48" fmla="*/ 35 w 373"/>
                  <a:gd name="T49" fmla="*/ 246 h 772"/>
                  <a:gd name="T50" fmla="*/ 71 w 373"/>
                  <a:gd name="T51" fmla="*/ 135 h 772"/>
                  <a:gd name="T52" fmla="*/ 106 w 373"/>
                  <a:gd name="T53" fmla="*/ 65 h 77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73"/>
                  <a:gd name="T82" fmla="*/ 0 h 772"/>
                  <a:gd name="T83" fmla="*/ 373 w 373"/>
                  <a:gd name="T84" fmla="*/ 772 h 77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73" h="772">
                    <a:moveTo>
                      <a:pt x="106" y="65"/>
                    </a:moveTo>
                    <a:lnTo>
                      <a:pt x="158" y="18"/>
                    </a:lnTo>
                    <a:lnTo>
                      <a:pt x="239" y="0"/>
                    </a:lnTo>
                    <a:lnTo>
                      <a:pt x="309" y="12"/>
                    </a:lnTo>
                    <a:lnTo>
                      <a:pt x="361" y="59"/>
                    </a:lnTo>
                    <a:lnTo>
                      <a:pt x="373" y="94"/>
                    </a:lnTo>
                    <a:lnTo>
                      <a:pt x="373" y="141"/>
                    </a:lnTo>
                    <a:lnTo>
                      <a:pt x="350" y="182"/>
                    </a:lnTo>
                    <a:lnTo>
                      <a:pt x="309" y="252"/>
                    </a:lnTo>
                    <a:lnTo>
                      <a:pt x="292" y="334"/>
                    </a:lnTo>
                    <a:lnTo>
                      <a:pt x="286" y="403"/>
                    </a:lnTo>
                    <a:lnTo>
                      <a:pt x="303" y="479"/>
                    </a:lnTo>
                    <a:lnTo>
                      <a:pt x="350" y="549"/>
                    </a:lnTo>
                    <a:lnTo>
                      <a:pt x="367" y="619"/>
                    </a:lnTo>
                    <a:lnTo>
                      <a:pt x="361" y="683"/>
                    </a:lnTo>
                    <a:lnTo>
                      <a:pt x="327" y="737"/>
                    </a:lnTo>
                    <a:lnTo>
                      <a:pt x="280" y="766"/>
                    </a:lnTo>
                    <a:lnTo>
                      <a:pt x="222" y="772"/>
                    </a:lnTo>
                    <a:lnTo>
                      <a:pt x="152" y="772"/>
                    </a:lnTo>
                    <a:lnTo>
                      <a:pt x="100" y="742"/>
                    </a:lnTo>
                    <a:lnTo>
                      <a:pt x="46" y="654"/>
                    </a:lnTo>
                    <a:lnTo>
                      <a:pt x="12" y="578"/>
                    </a:lnTo>
                    <a:lnTo>
                      <a:pt x="0" y="462"/>
                    </a:lnTo>
                    <a:lnTo>
                      <a:pt x="12" y="357"/>
                    </a:lnTo>
                    <a:lnTo>
                      <a:pt x="35" y="246"/>
                    </a:lnTo>
                    <a:lnTo>
                      <a:pt x="71" y="135"/>
                    </a:lnTo>
                    <a:lnTo>
                      <a:pt x="10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Freeform 86">
                <a:extLst>
                  <a:ext uri="{FF2B5EF4-FFF2-40B4-BE49-F238E27FC236}">
                    <a16:creationId xmlns:a16="http://schemas.microsoft.com/office/drawing/2014/main" id="{881A481D-7329-1A4E-B621-C88144F1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1769"/>
                <a:ext cx="414" cy="695"/>
              </a:xfrm>
              <a:custGeom>
                <a:avLst/>
                <a:gdLst>
                  <a:gd name="T0" fmla="*/ 0 w 414"/>
                  <a:gd name="T1" fmla="*/ 34 h 694"/>
                  <a:gd name="T2" fmla="*/ 5 w 414"/>
                  <a:gd name="T3" fmla="*/ 5 h 694"/>
                  <a:gd name="T4" fmla="*/ 69 w 414"/>
                  <a:gd name="T5" fmla="*/ 0 h 694"/>
                  <a:gd name="T6" fmla="*/ 104 w 414"/>
                  <a:gd name="T7" fmla="*/ 29 h 694"/>
                  <a:gd name="T8" fmla="*/ 157 w 414"/>
                  <a:gd name="T9" fmla="*/ 105 h 694"/>
                  <a:gd name="T10" fmla="*/ 226 w 414"/>
                  <a:gd name="T11" fmla="*/ 204 h 694"/>
                  <a:gd name="T12" fmla="*/ 291 w 414"/>
                  <a:gd name="T13" fmla="*/ 274 h 694"/>
                  <a:gd name="T14" fmla="*/ 408 w 414"/>
                  <a:gd name="T15" fmla="*/ 414 h 694"/>
                  <a:gd name="T16" fmla="*/ 414 w 414"/>
                  <a:gd name="T17" fmla="*/ 443 h 694"/>
                  <a:gd name="T18" fmla="*/ 390 w 414"/>
                  <a:gd name="T19" fmla="*/ 461 h 694"/>
                  <a:gd name="T20" fmla="*/ 332 w 414"/>
                  <a:gd name="T21" fmla="*/ 484 h 694"/>
                  <a:gd name="T22" fmla="*/ 250 w 414"/>
                  <a:gd name="T23" fmla="*/ 502 h 694"/>
                  <a:gd name="T24" fmla="*/ 151 w 414"/>
                  <a:gd name="T25" fmla="*/ 508 h 694"/>
                  <a:gd name="T26" fmla="*/ 116 w 414"/>
                  <a:gd name="T27" fmla="*/ 513 h 694"/>
                  <a:gd name="T28" fmla="*/ 104 w 414"/>
                  <a:gd name="T29" fmla="*/ 537 h 694"/>
                  <a:gd name="T30" fmla="*/ 127 w 414"/>
                  <a:gd name="T31" fmla="*/ 577 h 694"/>
                  <a:gd name="T32" fmla="*/ 209 w 414"/>
                  <a:gd name="T33" fmla="*/ 647 h 694"/>
                  <a:gd name="T34" fmla="*/ 268 w 414"/>
                  <a:gd name="T35" fmla="*/ 665 h 694"/>
                  <a:gd name="T36" fmla="*/ 280 w 414"/>
                  <a:gd name="T37" fmla="*/ 688 h 694"/>
                  <a:gd name="T38" fmla="*/ 255 w 414"/>
                  <a:gd name="T39" fmla="*/ 706 h 694"/>
                  <a:gd name="T40" fmla="*/ 203 w 414"/>
                  <a:gd name="T41" fmla="*/ 706 h 694"/>
                  <a:gd name="T42" fmla="*/ 133 w 414"/>
                  <a:gd name="T43" fmla="*/ 665 h 694"/>
                  <a:gd name="T44" fmla="*/ 75 w 414"/>
                  <a:gd name="T45" fmla="*/ 607 h 694"/>
                  <a:gd name="T46" fmla="*/ 40 w 414"/>
                  <a:gd name="T47" fmla="*/ 554 h 694"/>
                  <a:gd name="T48" fmla="*/ 40 w 414"/>
                  <a:gd name="T49" fmla="*/ 513 h 694"/>
                  <a:gd name="T50" fmla="*/ 63 w 414"/>
                  <a:gd name="T51" fmla="*/ 484 h 694"/>
                  <a:gd name="T52" fmla="*/ 98 w 414"/>
                  <a:gd name="T53" fmla="*/ 473 h 694"/>
                  <a:gd name="T54" fmla="*/ 151 w 414"/>
                  <a:gd name="T55" fmla="*/ 467 h 694"/>
                  <a:gd name="T56" fmla="*/ 209 w 414"/>
                  <a:gd name="T57" fmla="*/ 467 h 694"/>
                  <a:gd name="T58" fmla="*/ 280 w 414"/>
                  <a:gd name="T59" fmla="*/ 455 h 694"/>
                  <a:gd name="T60" fmla="*/ 315 w 414"/>
                  <a:gd name="T61" fmla="*/ 443 h 694"/>
                  <a:gd name="T62" fmla="*/ 332 w 414"/>
                  <a:gd name="T63" fmla="*/ 426 h 694"/>
                  <a:gd name="T64" fmla="*/ 326 w 414"/>
                  <a:gd name="T65" fmla="*/ 409 h 694"/>
                  <a:gd name="T66" fmla="*/ 274 w 414"/>
                  <a:gd name="T67" fmla="*/ 362 h 694"/>
                  <a:gd name="T68" fmla="*/ 191 w 414"/>
                  <a:gd name="T69" fmla="*/ 268 h 694"/>
                  <a:gd name="T70" fmla="*/ 116 w 414"/>
                  <a:gd name="T71" fmla="*/ 199 h 694"/>
                  <a:gd name="T72" fmla="*/ 34 w 414"/>
                  <a:gd name="T73" fmla="*/ 123 h 694"/>
                  <a:gd name="T74" fmla="*/ 5 w 414"/>
                  <a:gd name="T75" fmla="*/ 69 h 694"/>
                  <a:gd name="T76" fmla="*/ 0 w 414"/>
                  <a:gd name="T77" fmla="*/ 34 h 69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14"/>
                  <a:gd name="T118" fmla="*/ 0 h 694"/>
                  <a:gd name="T119" fmla="*/ 414 w 414"/>
                  <a:gd name="T120" fmla="*/ 694 h 69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14" h="694">
                    <a:moveTo>
                      <a:pt x="0" y="34"/>
                    </a:moveTo>
                    <a:lnTo>
                      <a:pt x="5" y="5"/>
                    </a:lnTo>
                    <a:lnTo>
                      <a:pt x="69" y="0"/>
                    </a:lnTo>
                    <a:lnTo>
                      <a:pt x="104" y="29"/>
                    </a:lnTo>
                    <a:lnTo>
                      <a:pt x="157" y="105"/>
                    </a:lnTo>
                    <a:lnTo>
                      <a:pt x="226" y="204"/>
                    </a:lnTo>
                    <a:lnTo>
                      <a:pt x="291" y="274"/>
                    </a:lnTo>
                    <a:lnTo>
                      <a:pt x="408" y="402"/>
                    </a:lnTo>
                    <a:lnTo>
                      <a:pt x="414" y="431"/>
                    </a:lnTo>
                    <a:lnTo>
                      <a:pt x="390" y="449"/>
                    </a:lnTo>
                    <a:lnTo>
                      <a:pt x="332" y="472"/>
                    </a:lnTo>
                    <a:lnTo>
                      <a:pt x="250" y="490"/>
                    </a:lnTo>
                    <a:lnTo>
                      <a:pt x="151" y="496"/>
                    </a:lnTo>
                    <a:lnTo>
                      <a:pt x="116" y="501"/>
                    </a:lnTo>
                    <a:lnTo>
                      <a:pt x="104" y="525"/>
                    </a:lnTo>
                    <a:lnTo>
                      <a:pt x="127" y="565"/>
                    </a:lnTo>
                    <a:lnTo>
                      <a:pt x="209" y="635"/>
                    </a:lnTo>
                    <a:lnTo>
                      <a:pt x="268" y="653"/>
                    </a:lnTo>
                    <a:lnTo>
                      <a:pt x="280" y="676"/>
                    </a:lnTo>
                    <a:lnTo>
                      <a:pt x="255" y="694"/>
                    </a:lnTo>
                    <a:lnTo>
                      <a:pt x="203" y="694"/>
                    </a:lnTo>
                    <a:lnTo>
                      <a:pt x="133" y="653"/>
                    </a:lnTo>
                    <a:lnTo>
                      <a:pt x="75" y="595"/>
                    </a:lnTo>
                    <a:lnTo>
                      <a:pt x="40" y="542"/>
                    </a:lnTo>
                    <a:lnTo>
                      <a:pt x="40" y="501"/>
                    </a:lnTo>
                    <a:lnTo>
                      <a:pt x="63" y="472"/>
                    </a:lnTo>
                    <a:lnTo>
                      <a:pt x="98" y="461"/>
                    </a:lnTo>
                    <a:lnTo>
                      <a:pt x="151" y="455"/>
                    </a:lnTo>
                    <a:lnTo>
                      <a:pt x="209" y="455"/>
                    </a:lnTo>
                    <a:lnTo>
                      <a:pt x="280" y="443"/>
                    </a:lnTo>
                    <a:lnTo>
                      <a:pt x="315" y="431"/>
                    </a:lnTo>
                    <a:lnTo>
                      <a:pt x="332" y="414"/>
                    </a:lnTo>
                    <a:lnTo>
                      <a:pt x="326" y="397"/>
                    </a:lnTo>
                    <a:lnTo>
                      <a:pt x="274" y="350"/>
                    </a:lnTo>
                    <a:lnTo>
                      <a:pt x="191" y="268"/>
                    </a:lnTo>
                    <a:lnTo>
                      <a:pt x="116" y="199"/>
                    </a:lnTo>
                    <a:lnTo>
                      <a:pt x="34" y="123"/>
                    </a:lnTo>
                    <a:lnTo>
                      <a:pt x="5" y="6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Freeform 87">
                <a:extLst>
                  <a:ext uri="{FF2B5EF4-FFF2-40B4-BE49-F238E27FC236}">
                    <a16:creationId xmlns:a16="http://schemas.microsoft.com/office/drawing/2014/main" id="{192C9E40-E5D8-924F-8935-F47DE59F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2351"/>
                <a:ext cx="449" cy="1047"/>
              </a:xfrm>
              <a:custGeom>
                <a:avLst/>
                <a:gdLst>
                  <a:gd name="T0" fmla="*/ 222 w 449"/>
                  <a:gd name="T1" fmla="*/ 0 h 1046"/>
                  <a:gd name="T2" fmla="*/ 286 w 449"/>
                  <a:gd name="T3" fmla="*/ 12 h 1046"/>
                  <a:gd name="T4" fmla="*/ 315 w 449"/>
                  <a:gd name="T5" fmla="*/ 59 h 1046"/>
                  <a:gd name="T6" fmla="*/ 309 w 449"/>
                  <a:gd name="T7" fmla="*/ 170 h 1046"/>
                  <a:gd name="T8" fmla="*/ 298 w 449"/>
                  <a:gd name="T9" fmla="*/ 287 h 1046"/>
                  <a:gd name="T10" fmla="*/ 298 w 449"/>
                  <a:gd name="T11" fmla="*/ 409 h 1046"/>
                  <a:gd name="T12" fmla="*/ 356 w 449"/>
                  <a:gd name="T13" fmla="*/ 567 h 1046"/>
                  <a:gd name="T14" fmla="*/ 402 w 449"/>
                  <a:gd name="T15" fmla="*/ 672 h 1046"/>
                  <a:gd name="T16" fmla="*/ 426 w 449"/>
                  <a:gd name="T17" fmla="*/ 778 h 1046"/>
                  <a:gd name="T18" fmla="*/ 420 w 449"/>
                  <a:gd name="T19" fmla="*/ 871 h 1046"/>
                  <a:gd name="T20" fmla="*/ 420 w 449"/>
                  <a:gd name="T21" fmla="*/ 906 h 1046"/>
                  <a:gd name="T22" fmla="*/ 443 w 449"/>
                  <a:gd name="T23" fmla="*/ 941 h 1046"/>
                  <a:gd name="T24" fmla="*/ 449 w 449"/>
                  <a:gd name="T25" fmla="*/ 976 h 1046"/>
                  <a:gd name="T26" fmla="*/ 432 w 449"/>
                  <a:gd name="T27" fmla="*/ 993 h 1046"/>
                  <a:gd name="T28" fmla="*/ 385 w 449"/>
                  <a:gd name="T29" fmla="*/ 982 h 1046"/>
                  <a:gd name="T30" fmla="*/ 298 w 449"/>
                  <a:gd name="T31" fmla="*/ 970 h 1046"/>
                  <a:gd name="T32" fmla="*/ 193 w 449"/>
                  <a:gd name="T33" fmla="*/ 993 h 1046"/>
                  <a:gd name="T34" fmla="*/ 123 w 449"/>
                  <a:gd name="T35" fmla="*/ 1034 h 1046"/>
                  <a:gd name="T36" fmla="*/ 88 w 449"/>
                  <a:gd name="T37" fmla="*/ 1058 h 1046"/>
                  <a:gd name="T38" fmla="*/ 53 w 449"/>
                  <a:gd name="T39" fmla="*/ 1058 h 1046"/>
                  <a:gd name="T40" fmla="*/ 0 w 449"/>
                  <a:gd name="T41" fmla="*/ 982 h 1046"/>
                  <a:gd name="T42" fmla="*/ 6 w 449"/>
                  <a:gd name="T43" fmla="*/ 970 h 1046"/>
                  <a:gd name="T44" fmla="*/ 112 w 449"/>
                  <a:gd name="T45" fmla="*/ 935 h 1046"/>
                  <a:gd name="T46" fmla="*/ 234 w 449"/>
                  <a:gd name="T47" fmla="*/ 918 h 1046"/>
                  <a:gd name="T48" fmla="*/ 321 w 449"/>
                  <a:gd name="T49" fmla="*/ 912 h 1046"/>
                  <a:gd name="T50" fmla="*/ 373 w 449"/>
                  <a:gd name="T51" fmla="*/ 912 h 1046"/>
                  <a:gd name="T52" fmla="*/ 385 w 449"/>
                  <a:gd name="T53" fmla="*/ 877 h 1046"/>
                  <a:gd name="T54" fmla="*/ 368 w 449"/>
                  <a:gd name="T55" fmla="*/ 778 h 1046"/>
                  <a:gd name="T56" fmla="*/ 327 w 449"/>
                  <a:gd name="T57" fmla="*/ 672 h 1046"/>
                  <a:gd name="T58" fmla="*/ 263 w 449"/>
                  <a:gd name="T59" fmla="*/ 538 h 1046"/>
                  <a:gd name="T60" fmla="*/ 210 w 449"/>
                  <a:gd name="T61" fmla="*/ 409 h 1046"/>
                  <a:gd name="T62" fmla="*/ 187 w 449"/>
                  <a:gd name="T63" fmla="*/ 304 h 1046"/>
                  <a:gd name="T64" fmla="*/ 181 w 449"/>
                  <a:gd name="T65" fmla="*/ 188 h 1046"/>
                  <a:gd name="T66" fmla="*/ 181 w 449"/>
                  <a:gd name="T67" fmla="*/ 76 h 1046"/>
                  <a:gd name="T68" fmla="*/ 205 w 449"/>
                  <a:gd name="T69" fmla="*/ 30 h 1046"/>
                  <a:gd name="T70" fmla="*/ 222 w 449"/>
                  <a:gd name="T71" fmla="*/ 0 h 10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1046"/>
                  <a:gd name="T110" fmla="*/ 449 w 449"/>
                  <a:gd name="T111" fmla="*/ 1046 h 10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1046">
                    <a:moveTo>
                      <a:pt x="222" y="0"/>
                    </a:moveTo>
                    <a:lnTo>
                      <a:pt x="286" y="12"/>
                    </a:lnTo>
                    <a:lnTo>
                      <a:pt x="315" y="59"/>
                    </a:lnTo>
                    <a:lnTo>
                      <a:pt x="309" y="170"/>
                    </a:lnTo>
                    <a:lnTo>
                      <a:pt x="298" y="287"/>
                    </a:lnTo>
                    <a:lnTo>
                      <a:pt x="298" y="409"/>
                    </a:lnTo>
                    <a:lnTo>
                      <a:pt x="356" y="555"/>
                    </a:lnTo>
                    <a:lnTo>
                      <a:pt x="402" y="660"/>
                    </a:lnTo>
                    <a:lnTo>
                      <a:pt x="426" y="766"/>
                    </a:lnTo>
                    <a:lnTo>
                      <a:pt x="420" y="859"/>
                    </a:lnTo>
                    <a:lnTo>
                      <a:pt x="420" y="894"/>
                    </a:lnTo>
                    <a:lnTo>
                      <a:pt x="443" y="929"/>
                    </a:lnTo>
                    <a:lnTo>
                      <a:pt x="449" y="964"/>
                    </a:lnTo>
                    <a:lnTo>
                      <a:pt x="432" y="981"/>
                    </a:lnTo>
                    <a:lnTo>
                      <a:pt x="385" y="970"/>
                    </a:lnTo>
                    <a:lnTo>
                      <a:pt x="298" y="958"/>
                    </a:lnTo>
                    <a:lnTo>
                      <a:pt x="193" y="981"/>
                    </a:lnTo>
                    <a:lnTo>
                      <a:pt x="123" y="1022"/>
                    </a:lnTo>
                    <a:lnTo>
                      <a:pt x="88" y="1046"/>
                    </a:lnTo>
                    <a:lnTo>
                      <a:pt x="53" y="1046"/>
                    </a:lnTo>
                    <a:lnTo>
                      <a:pt x="0" y="970"/>
                    </a:lnTo>
                    <a:lnTo>
                      <a:pt x="6" y="958"/>
                    </a:lnTo>
                    <a:lnTo>
                      <a:pt x="112" y="923"/>
                    </a:lnTo>
                    <a:lnTo>
                      <a:pt x="234" y="906"/>
                    </a:lnTo>
                    <a:lnTo>
                      <a:pt x="321" y="900"/>
                    </a:lnTo>
                    <a:lnTo>
                      <a:pt x="373" y="900"/>
                    </a:lnTo>
                    <a:lnTo>
                      <a:pt x="385" y="865"/>
                    </a:lnTo>
                    <a:lnTo>
                      <a:pt x="368" y="766"/>
                    </a:lnTo>
                    <a:lnTo>
                      <a:pt x="327" y="660"/>
                    </a:lnTo>
                    <a:lnTo>
                      <a:pt x="263" y="526"/>
                    </a:lnTo>
                    <a:lnTo>
                      <a:pt x="210" y="409"/>
                    </a:lnTo>
                    <a:lnTo>
                      <a:pt x="187" y="304"/>
                    </a:lnTo>
                    <a:lnTo>
                      <a:pt x="181" y="188"/>
                    </a:lnTo>
                    <a:lnTo>
                      <a:pt x="181" y="76"/>
                    </a:lnTo>
                    <a:lnTo>
                      <a:pt x="205" y="3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Freeform 88">
                <a:extLst>
                  <a:ext uri="{FF2B5EF4-FFF2-40B4-BE49-F238E27FC236}">
                    <a16:creationId xmlns:a16="http://schemas.microsoft.com/office/drawing/2014/main" id="{CAB86E1C-D741-8E4B-BB57-AB8922EFC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" y="2381"/>
                <a:ext cx="373" cy="872"/>
              </a:xfrm>
              <a:custGeom>
                <a:avLst/>
                <a:gdLst>
                  <a:gd name="T0" fmla="*/ 280 w 373"/>
                  <a:gd name="T1" fmla="*/ 0 h 870"/>
                  <a:gd name="T2" fmla="*/ 332 w 373"/>
                  <a:gd name="T3" fmla="*/ 0 h 870"/>
                  <a:gd name="T4" fmla="*/ 350 w 373"/>
                  <a:gd name="T5" fmla="*/ 35 h 870"/>
                  <a:gd name="T6" fmla="*/ 361 w 373"/>
                  <a:gd name="T7" fmla="*/ 112 h 870"/>
                  <a:gd name="T8" fmla="*/ 350 w 373"/>
                  <a:gd name="T9" fmla="*/ 193 h 870"/>
                  <a:gd name="T10" fmla="*/ 321 w 373"/>
                  <a:gd name="T11" fmla="*/ 368 h 870"/>
                  <a:gd name="T12" fmla="*/ 326 w 373"/>
                  <a:gd name="T13" fmla="*/ 438 h 870"/>
                  <a:gd name="T14" fmla="*/ 361 w 373"/>
                  <a:gd name="T15" fmla="*/ 578 h 870"/>
                  <a:gd name="T16" fmla="*/ 373 w 373"/>
                  <a:gd name="T17" fmla="*/ 689 h 870"/>
                  <a:gd name="T18" fmla="*/ 373 w 373"/>
                  <a:gd name="T19" fmla="*/ 766 h 870"/>
                  <a:gd name="T20" fmla="*/ 356 w 373"/>
                  <a:gd name="T21" fmla="*/ 783 h 870"/>
                  <a:gd name="T22" fmla="*/ 303 w 373"/>
                  <a:gd name="T23" fmla="*/ 795 h 870"/>
                  <a:gd name="T24" fmla="*/ 232 w 373"/>
                  <a:gd name="T25" fmla="*/ 812 h 870"/>
                  <a:gd name="T26" fmla="*/ 163 w 373"/>
                  <a:gd name="T27" fmla="*/ 847 h 870"/>
                  <a:gd name="T28" fmla="*/ 93 w 373"/>
                  <a:gd name="T29" fmla="*/ 894 h 870"/>
                  <a:gd name="T30" fmla="*/ 64 w 373"/>
                  <a:gd name="T31" fmla="*/ 894 h 870"/>
                  <a:gd name="T32" fmla="*/ 0 w 373"/>
                  <a:gd name="T33" fmla="*/ 842 h 870"/>
                  <a:gd name="T34" fmla="*/ 6 w 373"/>
                  <a:gd name="T35" fmla="*/ 818 h 870"/>
                  <a:gd name="T36" fmla="*/ 87 w 373"/>
                  <a:gd name="T37" fmla="*/ 783 h 870"/>
                  <a:gd name="T38" fmla="*/ 227 w 373"/>
                  <a:gd name="T39" fmla="*/ 748 h 870"/>
                  <a:gd name="T40" fmla="*/ 292 w 373"/>
                  <a:gd name="T41" fmla="*/ 724 h 870"/>
                  <a:gd name="T42" fmla="*/ 303 w 373"/>
                  <a:gd name="T43" fmla="*/ 701 h 870"/>
                  <a:gd name="T44" fmla="*/ 303 w 373"/>
                  <a:gd name="T45" fmla="*/ 590 h 870"/>
                  <a:gd name="T46" fmla="*/ 280 w 373"/>
                  <a:gd name="T47" fmla="*/ 462 h 870"/>
                  <a:gd name="T48" fmla="*/ 268 w 373"/>
                  <a:gd name="T49" fmla="*/ 380 h 870"/>
                  <a:gd name="T50" fmla="*/ 257 w 373"/>
                  <a:gd name="T51" fmla="*/ 252 h 870"/>
                  <a:gd name="T52" fmla="*/ 251 w 373"/>
                  <a:gd name="T53" fmla="*/ 100 h 870"/>
                  <a:gd name="T54" fmla="*/ 257 w 373"/>
                  <a:gd name="T55" fmla="*/ 35 h 870"/>
                  <a:gd name="T56" fmla="*/ 280 w 373"/>
                  <a:gd name="T57" fmla="*/ 0 h 8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73"/>
                  <a:gd name="T88" fmla="*/ 0 h 870"/>
                  <a:gd name="T89" fmla="*/ 373 w 373"/>
                  <a:gd name="T90" fmla="*/ 870 h 8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73" h="870">
                    <a:moveTo>
                      <a:pt x="280" y="0"/>
                    </a:moveTo>
                    <a:lnTo>
                      <a:pt x="332" y="0"/>
                    </a:lnTo>
                    <a:lnTo>
                      <a:pt x="350" y="35"/>
                    </a:lnTo>
                    <a:lnTo>
                      <a:pt x="361" y="112"/>
                    </a:lnTo>
                    <a:lnTo>
                      <a:pt x="350" y="193"/>
                    </a:lnTo>
                    <a:lnTo>
                      <a:pt x="321" y="356"/>
                    </a:lnTo>
                    <a:lnTo>
                      <a:pt x="326" y="426"/>
                    </a:lnTo>
                    <a:lnTo>
                      <a:pt x="361" y="566"/>
                    </a:lnTo>
                    <a:lnTo>
                      <a:pt x="373" y="665"/>
                    </a:lnTo>
                    <a:lnTo>
                      <a:pt x="373" y="742"/>
                    </a:lnTo>
                    <a:lnTo>
                      <a:pt x="356" y="759"/>
                    </a:lnTo>
                    <a:lnTo>
                      <a:pt x="303" y="771"/>
                    </a:lnTo>
                    <a:lnTo>
                      <a:pt x="232" y="788"/>
                    </a:lnTo>
                    <a:lnTo>
                      <a:pt x="163" y="823"/>
                    </a:lnTo>
                    <a:lnTo>
                      <a:pt x="93" y="870"/>
                    </a:lnTo>
                    <a:lnTo>
                      <a:pt x="64" y="870"/>
                    </a:lnTo>
                    <a:lnTo>
                      <a:pt x="0" y="818"/>
                    </a:lnTo>
                    <a:lnTo>
                      <a:pt x="6" y="794"/>
                    </a:lnTo>
                    <a:lnTo>
                      <a:pt x="87" y="759"/>
                    </a:lnTo>
                    <a:lnTo>
                      <a:pt x="227" y="724"/>
                    </a:lnTo>
                    <a:lnTo>
                      <a:pt x="292" y="700"/>
                    </a:lnTo>
                    <a:lnTo>
                      <a:pt x="303" y="677"/>
                    </a:lnTo>
                    <a:lnTo>
                      <a:pt x="303" y="578"/>
                    </a:lnTo>
                    <a:lnTo>
                      <a:pt x="280" y="450"/>
                    </a:lnTo>
                    <a:lnTo>
                      <a:pt x="268" y="368"/>
                    </a:lnTo>
                    <a:lnTo>
                      <a:pt x="257" y="240"/>
                    </a:lnTo>
                    <a:lnTo>
                      <a:pt x="251" y="100"/>
                    </a:lnTo>
                    <a:lnTo>
                      <a:pt x="257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Freeform 89">
                <a:extLst>
                  <a:ext uri="{FF2B5EF4-FFF2-40B4-BE49-F238E27FC236}">
                    <a16:creationId xmlns:a16="http://schemas.microsoft.com/office/drawing/2014/main" id="{1F7E6285-D70A-674D-AFBE-C2F44BF4A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" y="1102"/>
                <a:ext cx="612" cy="775"/>
              </a:xfrm>
              <a:custGeom>
                <a:avLst/>
                <a:gdLst>
                  <a:gd name="T0" fmla="*/ 326 w 612"/>
                  <a:gd name="T1" fmla="*/ 764 h 776"/>
                  <a:gd name="T2" fmla="*/ 355 w 612"/>
                  <a:gd name="T3" fmla="*/ 728 h 776"/>
                  <a:gd name="T4" fmla="*/ 344 w 612"/>
                  <a:gd name="T5" fmla="*/ 676 h 776"/>
                  <a:gd name="T6" fmla="*/ 321 w 612"/>
                  <a:gd name="T7" fmla="*/ 606 h 776"/>
                  <a:gd name="T8" fmla="*/ 232 w 612"/>
                  <a:gd name="T9" fmla="*/ 524 h 776"/>
                  <a:gd name="T10" fmla="*/ 145 w 612"/>
                  <a:gd name="T11" fmla="*/ 449 h 776"/>
                  <a:gd name="T12" fmla="*/ 104 w 612"/>
                  <a:gd name="T13" fmla="*/ 379 h 776"/>
                  <a:gd name="T14" fmla="*/ 87 w 612"/>
                  <a:gd name="T15" fmla="*/ 251 h 776"/>
                  <a:gd name="T16" fmla="*/ 186 w 612"/>
                  <a:gd name="T17" fmla="*/ 216 h 776"/>
                  <a:gd name="T18" fmla="*/ 344 w 612"/>
                  <a:gd name="T19" fmla="*/ 199 h 776"/>
                  <a:gd name="T20" fmla="*/ 408 w 612"/>
                  <a:gd name="T21" fmla="*/ 205 h 776"/>
                  <a:gd name="T22" fmla="*/ 425 w 612"/>
                  <a:gd name="T23" fmla="*/ 222 h 776"/>
                  <a:gd name="T24" fmla="*/ 454 w 612"/>
                  <a:gd name="T25" fmla="*/ 193 h 776"/>
                  <a:gd name="T26" fmla="*/ 443 w 612"/>
                  <a:gd name="T27" fmla="*/ 164 h 776"/>
                  <a:gd name="T28" fmla="*/ 460 w 612"/>
                  <a:gd name="T29" fmla="*/ 111 h 776"/>
                  <a:gd name="T30" fmla="*/ 507 w 612"/>
                  <a:gd name="T31" fmla="*/ 64 h 776"/>
                  <a:gd name="T32" fmla="*/ 542 w 612"/>
                  <a:gd name="T33" fmla="*/ 52 h 776"/>
                  <a:gd name="T34" fmla="*/ 588 w 612"/>
                  <a:gd name="T35" fmla="*/ 81 h 776"/>
                  <a:gd name="T36" fmla="*/ 612 w 612"/>
                  <a:gd name="T37" fmla="*/ 52 h 776"/>
                  <a:gd name="T38" fmla="*/ 571 w 612"/>
                  <a:gd name="T39" fmla="*/ 0 h 776"/>
                  <a:gd name="T40" fmla="*/ 518 w 612"/>
                  <a:gd name="T41" fmla="*/ 0 h 776"/>
                  <a:gd name="T42" fmla="*/ 454 w 612"/>
                  <a:gd name="T43" fmla="*/ 29 h 776"/>
                  <a:gd name="T44" fmla="*/ 414 w 612"/>
                  <a:gd name="T45" fmla="*/ 105 h 776"/>
                  <a:gd name="T46" fmla="*/ 361 w 612"/>
                  <a:gd name="T47" fmla="*/ 141 h 776"/>
                  <a:gd name="T48" fmla="*/ 280 w 612"/>
                  <a:gd name="T49" fmla="*/ 152 h 776"/>
                  <a:gd name="T50" fmla="*/ 133 w 612"/>
                  <a:gd name="T51" fmla="*/ 170 h 776"/>
                  <a:gd name="T52" fmla="*/ 17 w 612"/>
                  <a:gd name="T53" fmla="*/ 205 h 776"/>
                  <a:gd name="T54" fmla="*/ 0 w 612"/>
                  <a:gd name="T55" fmla="*/ 234 h 776"/>
                  <a:gd name="T56" fmla="*/ 11 w 612"/>
                  <a:gd name="T57" fmla="*/ 327 h 776"/>
                  <a:gd name="T58" fmla="*/ 52 w 612"/>
                  <a:gd name="T59" fmla="*/ 443 h 776"/>
                  <a:gd name="T60" fmla="*/ 110 w 612"/>
                  <a:gd name="T61" fmla="*/ 548 h 776"/>
                  <a:gd name="T62" fmla="*/ 168 w 612"/>
                  <a:gd name="T63" fmla="*/ 641 h 776"/>
                  <a:gd name="T64" fmla="*/ 221 w 612"/>
                  <a:gd name="T65" fmla="*/ 705 h 776"/>
                  <a:gd name="T66" fmla="*/ 274 w 612"/>
                  <a:gd name="T67" fmla="*/ 752 h 776"/>
                  <a:gd name="T68" fmla="*/ 326 w 612"/>
                  <a:gd name="T69" fmla="*/ 764 h 7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2"/>
                  <a:gd name="T106" fmla="*/ 0 h 776"/>
                  <a:gd name="T107" fmla="*/ 612 w 612"/>
                  <a:gd name="T108" fmla="*/ 776 h 7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2" h="776">
                    <a:moveTo>
                      <a:pt x="326" y="776"/>
                    </a:moveTo>
                    <a:lnTo>
                      <a:pt x="355" y="740"/>
                    </a:lnTo>
                    <a:lnTo>
                      <a:pt x="344" y="688"/>
                    </a:lnTo>
                    <a:lnTo>
                      <a:pt x="321" y="618"/>
                    </a:lnTo>
                    <a:lnTo>
                      <a:pt x="232" y="536"/>
                    </a:lnTo>
                    <a:lnTo>
                      <a:pt x="145" y="461"/>
                    </a:lnTo>
                    <a:lnTo>
                      <a:pt x="104" y="379"/>
                    </a:lnTo>
                    <a:lnTo>
                      <a:pt x="87" y="251"/>
                    </a:lnTo>
                    <a:lnTo>
                      <a:pt x="186" y="216"/>
                    </a:lnTo>
                    <a:lnTo>
                      <a:pt x="344" y="199"/>
                    </a:lnTo>
                    <a:lnTo>
                      <a:pt x="408" y="205"/>
                    </a:lnTo>
                    <a:lnTo>
                      <a:pt x="425" y="222"/>
                    </a:lnTo>
                    <a:lnTo>
                      <a:pt x="454" y="193"/>
                    </a:lnTo>
                    <a:lnTo>
                      <a:pt x="443" y="164"/>
                    </a:lnTo>
                    <a:lnTo>
                      <a:pt x="460" y="111"/>
                    </a:lnTo>
                    <a:lnTo>
                      <a:pt x="507" y="64"/>
                    </a:lnTo>
                    <a:lnTo>
                      <a:pt x="542" y="52"/>
                    </a:lnTo>
                    <a:lnTo>
                      <a:pt x="588" y="81"/>
                    </a:lnTo>
                    <a:lnTo>
                      <a:pt x="612" y="52"/>
                    </a:lnTo>
                    <a:lnTo>
                      <a:pt x="571" y="0"/>
                    </a:lnTo>
                    <a:lnTo>
                      <a:pt x="518" y="0"/>
                    </a:lnTo>
                    <a:lnTo>
                      <a:pt x="454" y="29"/>
                    </a:lnTo>
                    <a:lnTo>
                      <a:pt x="414" y="105"/>
                    </a:lnTo>
                    <a:lnTo>
                      <a:pt x="361" y="141"/>
                    </a:lnTo>
                    <a:lnTo>
                      <a:pt x="280" y="152"/>
                    </a:lnTo>
                    <a:lnTo>
                      <a:pt x="133" y="170"/>
                    </a:lnTo>
                    <a:lnTo>
                      <a:pt x="17" y="205"/>
                    </a:lnTo>
                    <a:lnTo>
                      <a:pt x="0" y="234"/>
                    </a:lnTo>
                    <a:lnTo>
                      <a:pt x="11" y="327"/>
                    </a:lnTo>
                    <a:lnTo>
                      <a:pt x="52" y="455"/>
                    </a:lnTo>
                    <a:lnTo>
                      <a:pt x="110" y="560"/>
                    </a:lnTo>
                    <a:lnTo>
                      <a:pt x="168" y="653"/>
                    </a:lnTo>
                    <a:lnTo>
                      <a:pt x="221" y="717"/>
                    </a:lnTo>
                    <a:lnTo>
                      <a:pt x="274" y="764"/>
                    </a:lnTo>
                    <a:lnTo>
                      <a:pt x="326" y="7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4" name="TextBox 12">
              <a:extLst>
                <a:ext uri="{FF2B5EF4-FFF2-40B4-BE49-F238E27FC236}">
                  <a16:creationId xmlns:a16="http://schemas.microsoft.com/office/drawing/2014/main" id="{F3B392CF-E273-F34B-B69A-4386CBE80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0" y="2590800"/>
              <a:ext cx="248285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i="1">
                  <a:latin typeface="Bookman Old Style" panose="02050604050505020204" pitchFamily="18" charset="0"/>
                </a:rPr>
                <a:t>What happens if there is more than one error?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1B48C-B479-5843-87E5-0762724B05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990557" y="3682206"/>
              <a:ext cx="196850" cy="147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07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Summary: Basics of Information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7994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Information resolves uncertainty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N choices down to M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(N/M)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fixed-length encodings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numbers: 2</a:t>
            </a:r>
            <a:r>
              <a:rPr lang="en-US" altLang="ja-JP">
                <a:sym typeface="Symbol" charset="2"/>
              </a:rPr>
              <a:t>’s complement signed integers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not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choice</a:t>
            </a:r>
            <a:r>
              <a:rPr lang="en-US" altLang="x-none" baseline="-25000"/>
              <a:t>i</a:t>
            </a:r>
            <a:r>
              <a:rPr lang="en-US" altLang="x-none"/>
              <a:t> with probability p</a:t>
            </a:r>
            <a:r>
              <a:rPr lang="en-US" altLang="x-none" baseline="-25000"/>
              <a:t>i</a:t>
            </a:r>
            <a:r>
              <a:rPr lang="en-US" altLang="x-none"/>
              <a:t> 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 sz="2800">
                <a:sym typeface="Symbol" charset="2"/>
              </a:rPr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average amount of information = H(X) = ∑p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variable-length encodings, Huffman</a:t>
            </a:r>
            <a:r>
              <a:rPr lang="en-US" altLang="en-US">
                <a:sym typeface="Symbol" charset="2"/>
              </a:rPr>
              <a:t>’</a:t>
            </a:r>
            <a:r>
              <a:rPr lang="en-US" altLang="x-none">
                <a:sym typeface="Symbol" charset="2"/>
              </a:rPr>
              <a:t>s algorithm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detect E-bit errors: Hamming distance &gt; 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correct E-bit errors: Hamming distance &gt; 2E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ym typeface="Symbol" charset="2"/>
              </a:rPr>
              <a:t>Next time: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information electrically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the digital abstraction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combinational devices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Next Time:</a:t>
            </a:r>
            <a:br>
              <a:rPr lang="en-US" altLang="x-none" dirty="0">
                <a:latin typeface="Trebuchet MS" charset="0"/>
                <a:cs typeface="Trebuchet MS" charset="0"/>
              </a:rPr>
            </a:br>
            <a:r>
              <a:rPr lang="en-US" altLang="x-none" dirty="0">
                <a:latin typeface="Trebuchet MS" charset="0"/>
                <a:cs typeface="Trebuchet MS" charset="0"/>
              </a:rPr>
              <a:t>Encoding Information Using Voltages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2176462" cy="1173162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629400" y="1828800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I’ll have to remember to wear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 dirty="0">
                <a:latin typeface="Comic Sans MS" charset="0"/>
              </a:rPr>
              <a:t>insulating shoes</a:t>
            </a: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8205F2BB-8B07-C345-A3ED-6532B536513F}"/>
              </a:ext>
            </a:extLst>
          </p:cNvPr>
          <p:cNvSpPr>
            <a:spLocks noChangeArrowheads="1"/>
          </p:cNvSpPr>
          <p:nvPr/>
        </p:nvSpPr>
        <p:spPr bwMode="auto">
          <a:xfrm rot="21152371" flipH="1">
            <a:off x="1804628" y="2018262"/>
            <a:ext cx="603668" cy="503057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6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Example: Resolving Uncertainty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4267200"/>
            <a:ext cx="6019800" cy="219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a heart.”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not the Ace of spades.”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a face card (J, Q, K).”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 dirty="0">
                <a:solidFill>
                  <a:srgbClr val="000000"/>
                </a:solidFill>
              </a:rPr>
              <a:t>“The card is the suicide king.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7739"/>
            <a:ext cx="8229600" cy="84513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You receive some data about a card drawn at random from a standard deck of 52 playing cards.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FFBBF9-7669-7042-B333-D9234DBB84B8}"/>
              </a:ext>
            </a:extLst>
          </p:cNvPr>
          <p:cNvGrpSpPr/>
          <p:nvPr/>
        </p:nvGrpSpPr>
        <p:grpSpPr>
          <a:xfrm>
            <a:off x="797719" y="3886200"/>
            <a:ext cx="4112156" cy="461964"/>
            <a:chOff x="804863" y="3652834"/>
            <a:chExt cx="4112156" cy="461964"/>
          </a:xfrm>
        </p:grpSpPr>
        <p:sp>
          <p:nvSpPr>
            <p:cNvPr id="2" name="TextBox 1"/>
            <p:cNvSpPr txBox="1"/>
            <p:nvPr/>
          </p:nvSpPr>
          <p:spPr bwMode="auto">
            <a:xfrm>
              <a:off x="1447800" y="3652834"/>
              <a:ext cx="346921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000" i="1" dirty="0">
                  <a:latin typeface="+mj-lt"/>
                  <a:ea typeface="ＭＳ Ｐゴシック" charset="0"/>
                  <a:cs typeface="ＭＳ Ｐゴシック" charset="0"/>
                </a:rPr>
                <a:t># of possibilities remaining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804863" y="3830635"/>
              <a:ext cx="573087" cy="284163"/>
            </a:xfrm>
            <a:custGeom>
              <a:avLst/>
              <a:gdLst>
                <a:gd name="connsiteX0" fmla="*/ 573371 w 573371"/>
                <a:gd name="connsiteY0" fmla="*/ 36250 h 284083"/>
                <a:gd name="connsiteX1" fmla="*/ 93229 w 573371"/>
                <a:gd name="connsiteY1" fmla="*/ 20761 h 284083"/>
                <a:gd name="connsiteX2" fmla="*/ 298 w 573371"/>
                <a:gd name="connsiteY2" fmla="*/ 284083 h 2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371" h="284083">
                  <a:moveTo>
                    <a:pt x="573371" y="36250"/>
                  </a:moveTo>
                  <a:cubicBezTo>
                    <a:pt x="381056" y="7853"/>
                    <a:pt x="188741" y="-20544"/>
                    <a:pt x="93229" y="20761"/>
                  </a:cubicBezTo>
                  <a:cubicBezTo>
                    <a:pt x="-2283" y="62066"/>
                    <a:pt x="-993" y="173074"/>
                    <a:pt x="298" y="28408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13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5334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51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533400" y="5410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12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6858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DD49D-6FFF-754D-9181-63998601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0" y="3063719"/>
            <a:ext cx="8324309" cy="9748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Which of the following data conveys the most information,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i.e.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eliminates the most uncertainty?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F9702-11CF-124F-A0A0-8DA3FD914D97}"/>
              </a:ext>
            </a:extLst>
          </p:cNvPr>
          <p:cNvSpPr txBox="1"/>
          <p:nvPr/>
        </p:nvSpPr>
        <p:spPr>
          <a:xfrm>
            <a:off x="508872" y="1828800"/>
            <a:ext cx="810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75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Measure of uncertainty: number of possible cards</a:t>
            </a:r>
            <a:b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more possibilities → more uncertainty</a:t>
            </a:r>
          </a:p>
          <a:p>
            <a:pPr lvl="1" indent="3175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ＭＳ Ｐゴシック" charset="0"/>
                <a:cs typeface="ＭＳ Ｐゴシック" charset="0"/>
              </a:rPr>
              <a:t>initially: 52 possible cards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7AE4D2-86FE-A746-84A2-9FB8CECB1EAA}"/>
              </a:ext>
            </a:extLst>
          </p:cNvPr>
          <p:cNvGrpSpPr/>
          <p:nvPr/>
        </p:nvGrpSpPr>
        <p:grpSpPr>
          <a:xfrm>
            <a:off x="6248535" y="4053877"/>
            <a:ext cx="2438265" cy="2684265"/>
            <a:chOff x="6248535" y="4053877"/>
            <a:chExt cx="2438265" cy="2684265"/>
          </a:xfrm>
        </p:grpSpPr>
        <p:pic>
          <p:nvPicPr>
            <p:cNvPr id="1537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262" y="4053877"/>
              <a:ext cx="1676538" cy="2346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V="1">
              <a:off x="6683375" y="5791200"/>
              <a:ext cx="250825" cy="30003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4" descr="j0078710">
              <a:extLst>
                <a:ext uri="{FF2B5EF4-FFF2-40B4-BE49-F238E27FC236}">
                  <a16:creationId xmlns:a16="http://schemas.microsoft.com/office/drawing/2014/main" id="{1FD669D3-3486-0E41-83E4-DDD2005FB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48535" y="6063454"/>
              <a:ext cx="5524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9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438" grpId="0"/>
      <p:bldP spid="18439" grpId="0"/>
      <p:bldP spid="18440" grpId="0"/>
      <p:bldP spid="18441" grpId="0"/>
      <p:bldP spid="39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Quantifying Information</a:t>
            </a:r>
            <a:br>
              <a:rPr lang="en-US" altLang="x-none" dirty="0">
                <a:latin typeface="Trebuchet MS" charset="0"/>
                <a:cs typeface="Trebuchet MS" charset="0"/>
              </a:rPr>
            </a:br>
            <a:r>
              <a:rPr lang="en-US" altLang="x-none" sz="2400" dirty="0">
                <a:latin typeface="Trebuchet MS" charset="0"/>
                <a:cs typeface="Trebuchet MS" charset="0"/>
              </a:rPr>
              <a:t>(Claude Shannon, 1948)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3" y="1574800"/>
            <a:ext cx="78597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discrete random variable X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N possible values: 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Associated probabilities: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688" y="3055938"/>
            <a:ext cx="78597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received when learning that choice was x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5153025" y="1905000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5153025" y="2281238"/>
            <a:ext cx="213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/>
        </p:nvGraphicFramePr>
        <p:xfrm>
          <a:off x="1905000" y="3962400"/>
          <a:ext cx="2936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4" imgW="1028700" imgH="482600" progId="Equation.3">
                  <p:embed/>
                </p:oleObj>
              </mc:Choice>
              <mc:Fallback>
                <p:oleObj name="Equation" r:id="rId4" imgW="1028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368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C0DB525-5732-854E-9F2C-4B6EDD4B03D8}"/>
              </a:ext>
            </a:extLst>
          </p:cNvPr>
          <p:cNvGrpSpPr/>
          <p:nvPr/>
        </p:nvGrpSpPr>
        <p:grpSpPr>
          <a:xfrm>
            <a:off x="533400" y="5260048"/>
            <a:ext cx="3750664" cy="1064553"/>
            <a:chOff x="533400" y="5260048"/>
            <a:chExt cx="3750664" cy="1064553"/>
          </a:xfrm>
        </p:grpSpPr>
        <p:sp>
          <p:nvSpPr>
            <p:cNvPr id="17440" name="Text Box 13"/>
            <p:cNvSpPr txBox="1">
              <a:spLocks noChangeArrowheads="1"/>
            </p:cNvSpPr>
            <p:nvPr/>
          </p:nvSpPr>
          <p:spPr bwMode="auto">
            <a:xfrm>
              <a:off x="533400" y="5410200"/>
              <a:ext cx="3124850" cy="6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1/p</a:t>
              </a:r>
              <a:r>
                <a:rPr lang="en-US" altLang="x-none" sz="1800" i="1" baseline="-25000" dirty="0">
                  <a:latin typeface="Comic Sans MS" charset="0"/>
                </a:rPr>
                <a:t>i</a:t>
              </a:r>
              <a:r>
                <a:rPr lang="en-US" altLang="x-none" sz="1800" i="1" dirty="0">
                  <a:latin typeface="Comic Sans MS" charset="0"/>
                </a:rPr>
                <a:t> is proportional to the uncertainty of choice x</a:t>
              </a:r>
              <a:r>
                <a:rPr lang="en-US" altLang="x-none" sz="1800" i="1" baseline="-25000" dirty="0">
                  <a:latin typeface="Comic Sans MS" charset="0"/>
                </a:rPr>
                <a:t>i</a:t>
              </a:r>
              <a:r>
                <a:rPr lang="en-US" altLang="x-none" sz="1800" i="1" dirty="0">
                  <a:latin typeface="Comic Sans MS" charset="0"/>
                </a:rPr>
                <a:t>.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 flipH="1">
              <a:off x="3505200" y="5638800"/>
              <a:ext cx="228600" cy="762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26">
              <a:extLst>
                <a:ext uri="{FF2B5EF4-FFF2-40B4-BE49-F238E27FC236}">
                  <a16:creationId xmlns:a16="http://schemas.microsoft.com/office/drawing/2014/main" id="{E88B6968-56F9-9648-A7D0-1E7D39D65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649" y="5260048"/>
              <a:ext cx="471415" cy="1064553"/>
              <a:chOff x="4888" y="911"/>
              <a:chExt cx="878" cy="2473"/>
            </a:xfrm>
          </p:grpSpPr>
          <p:sp>
            <p:nvSpPr>
              <p:cNvPr id="58" name="Freeform 27">
                <a:extLst>
                  <a:ext uri="{FF2B5EF4-FFF2-40B4-BE49-F238E27FC236}">
                    <a16:creationId xmlns:a16="http://schemas.microsoft.com/office/drawing/2014/main" id="{947AC639-0FD2-E447-957D-6A14A6C80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1345"/>
                <a:ext cx="363" cy="492"/>
              </a:xfrm>
              <a:custGeom>
                <a:avLst/>
                <a:gdLst>
                  <a:gd name="T0" fmla="*/ 240 w 363"/>
                  <a:gd name="T1" fmla="*/ 123 h 492"/>
                  <a:gd name="T2" fmla="*/ 212 w 363"/>
                  <a:gd name="T3" fmla="*/ 71 h 492"/>
                  <a:gd name="T4" fmla="*/ 160 w 363"/>
                  <a:gd name="T5" fmla="*/ 38 h 492"/>
                  <a:gd name="T6" fmla="*/ 108 w 363"/>
                  <a:gd name="T7" fmla="*/ 33 h 492"/>
                  <a:gd name="T8" fmla="*/ 56 w 363"/>
                  <a:gd name="T9" fmla="*/ 52 h 492"/>
                  <a:gd name="T10" fmla="*/ 18 w 363"/>
                  <a:gd name="T11" fmla="*/ 104 h 492"/>
                  <a:gd name="T12" fmla="*/ 0 w 363"/>
                  <a:gd name="T13" fmla="*/ 194 h 492"/>
                  <a:gd name="T14" fmla="*/ 14 w 363"/>
                  <a:gd name="T15" fmla="*/ 303 h 492"/>
                  <a:gd name="T16" fmla="*/ 47 w 363"/>
                  <a:gd name="T17" fmla="*/ 397 h 492"/>
                  <a:gd name="T18" fmla="*/ 89 w 363"/>
                  <a:gd name="T19" fmla="*/ 449 h 492"/>
                  <a:gd name="T20" fmla="*/ 146 w 363"/>
                  <a:gd name="T21" fmla="*/ 483 h 492"/>
                  <a:gd name="T22" fmla="*/ 198 w 363"/>
                  <a:gd name="T23" fmla="*/ 492 h 492"/>
                  <a:gd name="T24" fmla="*/ 264 w 363"/>
                  <a:gd name="T25" fmla="*/ 468 h 492"/>
                  <a:gd name="T26" fmla="*/ 287 w 363"/>
                  <a:gd name="T27" fmla="*/ 426 h 492"/>
                  <a:gd name="T28" fmla="*/ 301 w 363"/>
                  <a:gd name="T29" fmla="*/ 350 h 492"/>
                  <a:gd name="T30" fmla="*/ 297 w 363"/>
                  <a:gd name="T31" fmla="*/ 251 h 492"/>
                  <a:gd name="T32" fmla="*/ 273 w 363"/>
                  <a:gd name="T33" fmla="*/ 161 h 492"/>
                  <a:gd name="T34" fmla="*/ 363 w 363"/>
                  <a:gd name="T35" fmla="*/ 43 h 492"/>
                  <a:gd name="T36" fmla="*/ 363 w 363"/>
                  <a:gd name="T37" fmla="*/ 19 h 492"/>
                  <a:gd name="T38" fmla="*/ 344 w 363"/>
                  <a:gd name="T39" fmla="*/ 0 h 492"/>
                  <a:gd name="T40" fmla="*/ 325 w 363"/>
                  <a:gd name="T41" fmla="*/ 9 h 492"/>
                  <a:gd name="T42" fmla="*/ 240 w 363"/>
                  <a:gd name="T43" fmla="*/ 123 h 4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3"/>
                  <a:gd name="T67" fmla="*/ 0 h 492"/>
                  <a:gd name="T68" fmla="*/ 363 w 363"/>
                  <a:gd name="T69" fmla="*/ 492 h 49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3" h="492">
                    <a:moveTo>
                      <a:pt x="240" y="123"/>
                    </a:moveTo>
                    <a:lnTo>
                      <a:pt x="212" y="71"/>
                    </a:lnTo>
                    <a:lnTo>
                      <a:pt x="160" y="38"/>
                    </a:lnTo>
                    <a:lnTo>
                      <a:pt x="108" y="33"/>
                    </a:lnTo>
                    <a:lnTo>
                      <a:pt x="56" y="52"/>
                    </a:lnTo>
                    <a:lnTo>
                      <a:pt x="18" y="104"/>
                    </a:lnTo>
                    <a:lnTo>
                      <a:pt x="0" y="194"/>
                    </a:lnTo>
                    <a:lnTo>
                      <a:pt x="14" y="303"/>
                    </a:lnTo>
                    <a:lnTo>
                      <a:pt x="47" y="397"/>
                    </a:lnTo>
                    <a:lnTo>
                      <a:pt x="89" y="449"/>
                    </a:lnTo>
                    <a:lnTo>
                      <a:pt x="146" y="483"/>
                    </a:lnTo>
                    <a:lnTo>
                      <a:pt x="198" y="492"/>
                    </a:lnTo>
                    <a:lnTo>
                      <a:pt x="264" y="468"/>
                    </a:lnTo>
                    <a:lnTo>
                      <a:pt x="287" y="426"/>
                    </a:lnTo>
                    <a:lnTo>
                      <a:pt x="301" y="350"/>
                    </a:lnTo>
                    <a:lnTo>
                      <a:pt x="297" y="251"/>
                    </a:lnTo>
                    <a:lnTo>
                      <a:pt x="273" y="161"/>
                    </a:lnTo>
                    <a:lnTo>
                      <a:pt x="363" y="43"/>
                    </a:lnTo>
                    <a:lnTo>
                      <a:pt x="363" y="19"/>
                    </a:lnTo>
                    <a:lnTo>
                      <a:pt x="344" y="0"/>
                    </a:lnTo>
                    <a:lnTo>
                      <a:pt x="325" y="9"/>
                    </a:lnTo>
                    <a:lnTo>
                      <a:pt x="24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7406A953-CAD9-FF4C-AA77-73FC35145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911"/>
                <a:ext cx="476" cy="849"/>
              </a:xfrm>
              <a:custGeom>
                <a:avLst/>
                <a:gdLst>
                  <a:gd name="T0" fmla="*/ 47 w 476"/>
                  <a:gd name="T1" fmla="*/ 849 h 849"/>
                  <a:gd name="T2" fmla="*/ 9 w 476"/>
                  <a:gd name="T3" fmla="*/ 839 h 849"/>
                  <a:gd name="T4" fmla="*/ 0 w 476"/>
                  <a:gd name="T5" fmla="*/ 787 h 849"/>
                  <a:gd name="T6" fmla="*/ 61 w 476"/>
                  <a:gd name="T7" fmla="*/ 688 h 849"/>
                  <a:gd name="T8" fmla="*/ 146 w 476"/>
                  <a:gd name="T9" fmla="*/ 528 h 849"/>
                  <a:gd name="T10" fmla="*/ 217 w 476"/>
                  <a:gd name="T11" fmla="*/ 400 h 849"/>
                  <a:gd name="T12" fmla="*/ 273 w 476"/>
                  <a:gd name="T13" fmla="*/ 245 h 849"/>
                  <a:gd name="T14" fmla="*/ 349 w 476"/>
                  <a:gd name="T15" fmla="*/ 150 h 849"/>
                  <a:gd name="T16" fmla="*/ 429 w 476"/>
                  <a:gd name="T17" fmla="*/ 14 h 849"/>
                  <a:gd name="T18" fmla="*/ 443 w 476"/>
                  <a:gd name="T19" fmla="*/ 0 h 849"/>
                  <a:gd name="T20" fmla="*/ 471 w 476"/>
                  <a:gd name="T21" fmla="*/ 4 h 849"/>
                  <a:gd name="T22" fmla="*/ 476 w 476"/>
                  <a:gd name="T23" fmla="*/ 28 h 849"/>
                  <a:gd name="T24" fmla="*/ 377 w 476"/>
                  <a:gd name="T25" fmla="*/ 150 h 849"/>
                  <a:gd name="T26" fmla="*/ 372 w 476"/>
                  <a:gd name="T27" fmla="*/ 202 h 849"/>
                  <a:gd name="T28" fmla="*/ 401 w 476"/>
                  <a:gd name="T29" fmla="*/ 254 h 849"/>
                  <a:gd name="T30" fmla="*/ 401 w 476"/>
                  <a:gd name="T31" fmla="*/ 301 h 849"/>
                  <a:gd name="T32" fmla="*/ 372 w 476"/>
                  <a:gd name="T33" fmla="*/ 330 h 849"/>
                  <a:gd name="T34" fmla="*/ 302 w 476"/>
                  <a:gd name="T35" fmla="*/ 367 h 849"/>
                  <a:gd name="T36" fmla="*/ 269 w 476"/>
                  <a:gd name="T37" fmla="*/ 377 h 849"/>
                  <a:gd name="T38" fmla="*/ 254 w 476"/>
                  <a:gd name="T39" fmla="*/ 405 h 849"/>
                  <a:gd name="T40" fmla="*/ 217 w 476"/>
                  <a:gd name="T41" fmla="*/ 518 h 849"/>
                  <a:gd name="T42" fmla="*/ 179 w 476"/>
                  <a:gd name="T43" fmla="*/ 622 h 849"/>
                  <a:gd name="T44" fmla="*/ 132 w 476"/>
                  <a:gd name="T45" fmla="*/ 745 h 849"/>
                  <a:gd name="T46" fmla="*/ 71 w 476"/>
                  <a:gd name="T47" fmla="*/ 849 h 849"/>
                  <a:gd name="T48" fmla="*/ 47 w 476"/>
                  <a:gd name="T49" fmla="*/ 849 h 8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76"/>
                  <a:gd name="T76" fmla="*/ 0 h 849"/>
                  <a:gd name="T77" fmla="*/ 476 w 476"/>
                  <a:gd name="T78" fmla="*/ 849 h 8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76" h="849">
                    <a:moveTo>
                      <a:pt x="47" y="849"/>
                    </a:moveTo>
                    <a:lnTo>
                      <a:pt x="9" y="839"/>
                    </a:lnTo>
                    <a:lnTo>
                      <a:pt x="0" y="787"/>
                    </a:lnTo>
                    <a:lnTo>
                      <a:pt x="61" y="688"/>
                    </a:lnTo>
                    <a:lnTo>
                      <a:pt x="146" y="528"/>
                    </a:lnTo>
                    <a:lnTo>
                      <a:pt x="217" y="400"/>
                    </a:lnTo>
                    <a:lnTo>
                      <a:pt x="273" y="245"/>
                    </a:lnTo>
                    <a:lnTo>
                      <a:pt x="349" y="150"/>
                    </a:lnTo>
                    <a:lnTo>
                      <a:pt x="429" y="14"/>
                    </a:lnTo>
                    <a:lnTo>
                      <a:pt x="443" y="0"/>
                    </a:lnTo>
                    <a:lnTo>
                      <a:pt x="471" y="4"/>
                    </a:lnTo>
                    <a:lnTo>
                      <a:pt x="476" y="28"/>
                    </a:lnTo>
                    <a:lnTo>
                      <a:pt x="377" y="150"/>
                    </a:lnTo>
                    <a:lnTo>
                      <a:pt x="372" y="202"/>
                    </a:lnTo>
                    <a:lnTo>
                      <a:pt x="401" y="254"/>
                    </a:lnTo>
                    <a:lnTo>
                      <a:pt x="401" y="301"/>
                    </a:lnTo>
                    <a:lnTo>
                      <a:pt x="372" y="330"/>
                    </a:lnTo>
                    <a:lnTo>
                      <a:pt x="302" y="367"/>
                    </a:lnTo>
                    <a:lnTo>
                      <a:pt x="269" y="377"/>
                    </a:lnTo>
                    <a:lnTo>
                      <a:pt x="254" y="405"/>
                    </a:lnTo>
                    <a:lnTo>
                      <a:pt x="217" y="518"/>
                    </a:lnTo>
                    <a:lnTo>
                      <a:pt x="179" y="622"/>
                    </a:lnTo>
                    <a:lnTo>
                      <a:pt x="132" y="745"/>
                    </a:lnTo>
                    <a:lnTo>
                      <a:pt x="71" y="849"/>
                    </a:lnTo>
                    <a:lnTo>
                      <a:pt x="47" y="8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9">
                <a:extLst>
                  <a:ext uri="{FF2B5EF4-FFF2-40B4-BE49-F238E27FC236}">
                    <a16:creationId xmlns:a16="http://schemas.microsoft.com/office/drawing/2014/main" id="{8D3B8B01-F511-F14B-8BCB-4DC372F18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" y="1911"/>
                <a:ext cx="280" cy="766"/>
              </a:xfrm>
              <a:custGeom>
                <a:avLst/>
                <a:gdLst>
                  <a:gd name="T0" fmla="*/ 128 w 280"/>
                  <a:gd name="T1" fmla="*/ 61 h 766"/>
                  <a:gd name="T2" fmla="*/ 180 w 280"/>
                  <a:gd name="T3" fmla="*/ 14 h 766"/>
                  <a:gd name="T4" fmla="*/ 237 w 280"/>
                  <a:gd name="T5" fmla="*/ 0 h 766"/>
                  <a:gd name="T6" fmla="*/ 275 w 280"/>
                  <a:gd name="T7" fmla="*/ 14 h 766"/>
                  <a:gd name="T8" fmla="*/ 280 w 280"/>
                  <a:gd name="T9" fmla="*/ 43 h 766"/>
                  <a:gd name="T10" fmla="*/ 247 w 280"/>
                  <a:gd name="T11" fmla="*/ 104 h 766"/>
                  <a:gd name="T12" fmla="*/ 204 w 280"/>
                  <a:gd name="T13" fmla="*/ 104 h 766"/>
                  <a:gd name="T14" fmla="*/ 161 w 280"/>
                  <a:gd name="T15" fmla="*/ 132 h 766"/>
                  <a:gd name="T16" fmla="*/ 104 w 280"/>
                  <a:gd name="T17" fmla="*/ 213 h 766"/>
                  <a:gd name="T18" fmla="*/ 66 w 280"/>
                  <a:gd name="T19" fmla="*/ 303 h 766"/>
                  <a:gd name="T20" fmla="*/ 66 w 280"/>
                  <a:gd name="T21" fmla="*/ 340 h 766"/>
                  <a:gd name="T22" fmla="*/ 90 w 280"/>
                  <a:gd name="T23" fmla="*/ 383 h 766"/>
                  <a:gd name="T24" fmla="*/ 152 w 280"/>
                  <a:gd name="T25" fmla="*/ 421 h 766"/>
                  <a:gd name="T26" fmla="*/ 209 w 280"/>
                  <a:gd name="T27" fmla="*/ 454 h 766"/>
                  <a:gd name="T28" fmla="*/ 271 w 280"/>
                  <a:gd name="T29" fmla="*/ 515 h 766"/>
                  <a:gd name="T30" fmla="*/ 275 w 280"/>
                  <a:gd name="T31" fmla="*/ 567 h 766"/>
                  <a:gd name="T32" fmla="*/ 218 w 280"/>
                  <a:gd name="T33" fmla="*/ 601 h 766"/>
                  <a:gd name="T34" fmla="*/ 176 w 280"/>
                  <a:gd name="T35" fmla="*/ 638 h 766"/>
                  <a:gd name="T36" fmla="*/ 161 w 280"/>
                  <a:gd name="T37" fmla="*/ 671 h 766"/>
                  <a:gd name="T38" fmla="*/ 171 w 280"/>
                  <a:gd name="T39" fmla="*/ 705 h 766"/>
                  <a:gd name="T40" fmla="*/ 152 w 280"/>
                  <a:gd name="T41" fmla="*/ 752 h 766"/>
                  <a:gd name="T42" fmla="*/ 123 w 280"/>
                  <a:gd name="T43" fmla="*/ 766 h 766"/>
                  <a:gd name="T44" fmla="*/ 109 w 280"/>
                  <a:gd name="T45" fmla="*/ 757 h 766"/>
                  <a:gd name="T46" fmla="*/ 114 w 280"/>
                  <a:gd name="T47" fmla="*/ 676 h 766"/>
                  <a:gd name="T48" fmla="*/ 142 w 280"/>
                  <a:gd name="T49" fmla="*/ 619 h 766"/>
                  <a:gd name="T50" fmla="*/ 195 w 280"/>
                  <a:gd name="T51" fmla="*/ 572 h 766"/>
                  <a:gd name="T52" fmla="*/ 223 w 280"/>
                  <a:gd name="T53" fmla="*/ 558 h 766"/>
                  <a:gd name="T54" fmla="*/ 199 w 280"/>
                  <a:gd name="T55" fmla="*/ 487 h 766"/>
                  <a:gd name="T56" fmla="*/ 157 w 280"/>
                  <a:gd name="T57" fmla="*/ 459 h 766"/>
                  <a:gd name="T58" fmla="*/ 81 w 280"/>
                  <a:gd name="T59" fmla="*/ 430 h 766"/>
                  <a:gd name="T60" fmla="*/ 28 w 280"/>
                  <a:gd name="T61" fmla="*/ 388 h 766"/>
                  <a:gd name="T62" fmla="*/ 0 w 280"/>
                  <a:gd name="T63" fmla="*/ 322 h 766"/>
                  <a:gd name="T64" fmla="*/ 19 w 280"/>
                  <a:gd name="T65" fmla="*/ 260 h 766"/>
                  <a:gd name="T66" fmla="*/ 71 w 280"/>
                  <a:gd name="T67" fmla="*/ 165 h 766"/>
                  <a:gd name="T68" fmla="*/ 114 w 280"/>
                  <a:gd name="T69" fmla="*/ 90 h 766"/>
                  <a:gd name="T70" fmla="*/ 128 w 280"/>
                  <a:gd name="T71" fmla="*/ 61 h 7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80"/>
                  <a:gd name="T109" fmla="*/ 0 h 766"/>
                  <a:gd name="T110" fmla="*/ 280 w 280"/>
                  <a:gd name="T111" fmla="*/ 766 h 7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80" h="766">
                    <a:moveTo>
                      <a:pt x="128" y="61"/>
                    </a:moveTo>
                    <a:lnTo>
                      <a:pt x="180" y="14"/>
                    </a:lnTo>
                    <a:lnTo>
                      <a:pt x="237" y="0"/>
                    </a:lnTo>
                    <a:lnTo>
                      <a:pt x="275" y="14"/>
                    </a:lnTo>
                    <a:lnTo>
                      <a:pt x="280" y="43"/>
                    </a:lnTo>
                    <a:lnTo>
                      <a:pt x="247" y="104"/>
                    </a:lnTo>
                    <a:lnTo>
                      <a:pt x="204" y="104"/>
                    </a:lnTo>
                    <a:lnTo>
                      <a:pt x="161" y="132"/>
                    </a:lnTo>
                    <a:lnTo>
                      <a:pt x="104" y="213"/>
                    </a:lnTo>
                    <a:lnTo>
                      <a:pt x="66" y="303"/>
                    </a:lnTo>
                    <a:lnTo>
                      <a:pt x="66" y="340"/>
                    </a:lnTo>
                    <a:lnTo>
                      <a:pt x="90" y="383"/>
                    </a:lnTo>
                    <a:lnTo>
                      <a:pt x="152" y="421"/>
                    </a:lnTo>
                    <a:lnTo>
                      <a:pt x="209" y="454"/>
                    </a:lnTo>
                    <a:lnTo>
                      <a:pt x="271" y="515"/>
                    </a:lnTo>
                    <a:lnTo>
                      <a:pt x="275" y="567"/>
                    </a:lnTo>
                    <a:lnTo>
                      <a:pt x="218" y="601"/>
                    </a:lnTo>
                    <a:lnTo>
                      <a:pt x="176" y="638"/>
                    </a:lnTo>
                    <a:lnTo>
                      <a:pt x="161" y="671"/>
                    </a:lnTo>
                    <a:lnTo>
                      <a:pt x="171" y="705"/>
                    </a:lnTo>
                    <a:lnTo>
                      <a:pt x="152" y="752"/>
                    </a:lnTo>
                    <a:lnTo>
                      <a:pt x="123" y="766"/>
                    </a:lnTo>
                    <a:lnTo>
                      <a:pt x="109" y="757"/>
                    </a:lnTo>
                    <a:lnTo>
                      <a:pt x="114" y="676"/>
                    </a:lnTo>
                    <a:lnTo>
                      <a:pt x="142" y="619"/>
                    </a:lnTo>
                    <a:lnTo>
                      <a:pt x="195" y="572"/>
                    </a:lnTo>
                    <a:lnTo>
                      <a:pt x="223" y="558"/>
                    </a:lnTo>
                    <a:lnTo>
                      <a:pt x="199" y="487"/>
                    </a:lnTo>
                    <a:lnTo>
                      <a:pt x="157" y="459"/>
                    </a:lnTo>
                    <a:lnTo>
                      <a:pt x="81" y="430"/>
                    </a:lnTo>
                    <a:lnTo>
                      <a:pt x="28" y="388"/>
                    </a:lnTo>
                    <a:lnTo>
                      <a:pt x="0" y="322"/>
                    </a:lnTo>
                    <a:lnTo>
                      <a:pt x="19" y="260"/>
                    </a:lnTo>
                    <a:lnTo>
                      <a:pt x="71" y="165"/>
                    </a:lnTo>
                    <a:lnTo>
                      <a:pt x="114" y="90"/>
                    </a:lnTo>
                    <a:lnTo>
                      <a:pt x="12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0">
                <a:extLst>
                  <a:ext uri="{FF2B5EF4-FFF2-40B4-BE49-F238E27FC236}">
                    <a16:creationId xmlns:a16="http://schemas.microsoft.com/office/drawing/2014/main" id="{C1E32610-3A6D-F242-B639-A9B44FF6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1850"/>
                <a:ext cx="293" cy="685"/>
              </a:xfrm>
              <a:custGeom>
                <a:avLst/>
                <a:gdLst>
                  <a:gd name="T0" fmla="*/ 24 w 293"/>
                  <a:gd name="T1" fmla="*/ 28 h 685"/>
                  <a:gd name="T2" fmla="*/ 71 w 293"/>
                  <a:gd name="T3" fmla="*/ 4 h 685"/>
                  <a:gd name="T4" fmla="*/ 109 w 293"/>
                  <a:gd name="T5" fmla="*/ 0 h 685"/>
                  <a:gd name="T6" fmla="*/ 175 w 293"/>
                  <a:gd name="T7" fmla="*/ 42 h 685"/>
                  <a:gd name="T8" fmla="*/ 213 w 293"/>
                  <a:gd name="T9" fmla="*/ 85 h 685"/>
                  <a:gd name="T10" fmla="*/ 242 w 293"/>
                  <a:gd name="T11" fmla="*/ 146 h 685"/>
                  <a:gd name="T12" fmla="*/ 265 w 293"/>
                  <a:gd name="T13" fmla="*/ 226 h 685"/>
                  <a:gd name="T14" fmla="*/ 289 w 293"/>
                  <a:gd name="T15" fmla="*/ 349 h 685"/>
                  <a:gd name="T16" fmla="*/ 293 w 293"/>
                  <a:gd name="T17" fmla="*/ 486 h 685"/>
                  <a:gd name="T18" fmla="*/ 279 w 293"/>
                  <a:gd name="T19" fmla="*/ 576 h 685"/>
                  <a:gd name="T20" fmla="*/ 256 w 293"/>
                  <a:gd name="T21" fmla="*/ 618 h 685"/>
                  <a:gd name="T22" fmla="*/ 194 w 293"/>
                  <a:gd name="T23" fmla="*/ 661 h 685"/>
                  <a:gd name="T24" fmla="*/ 128 w 293"/>
                  <a:gd name="T25" fmla="*/ 685 h 685"/>
                  <a:gd name="T26" fmla="*/ 86 w 293"/>
                  <a:gd name="T27" fmla="*/ 685 h 685"/>
                  <a:gd name="T28" fmla="*/ 48 w 293"/>
                  <a:gd name="T29" fmla="*/ 675 h 685"/>
                  <a:gd name="T30" fmla="*/ 24 w 293"/>
                  <a:gd name="T31" fmla="*/ 618 h 685"/>
                  <a:gd name="T32" fmla="*/ 15 w 293"/>
                  <a:gd name="T33" fmla="*/ 548 h 685"/>
                  <a:gd name="T34" fmla="*/ 34 w 293"/>
                  <a:gd name="T35" fmla="*/ 500 h 685"/>
                  <a:gd name="T36" fmla="*/ 57 w 293"/>
                  <a:gd name="T37" fmla="*/ 458 h 685"/>
                  <a:gd name="T38" fmla="*/ 52 w 293"/>
                  <a:gd name="T39" fmla="*/ 401 h 685"/>
                  <a:gd name="T40" fmla="*/ 43 w 293"/>
                  <a:gd name="T41" fmla="*/ 330 h 685"/>
                  <a:gd name="T42" fmla="*/ 24 w 293"/>
                  <a:gd name="T43" fmla="*/ 259 h 685"/>
                  <a:gd name="T44" fmla="*/ 0 w 293"/>
                  <a:gd name="T45" fmla="*/ 184 h 685"/>
                  <a:gd name="T46" fmla="*/ 0 w 293"/>
                  <a:gd name="T47" fmla="*/ 127 h 685"/>
                  <a:gd name="T48" fmla="*/ 15 w 293"/>
                  <a:gd name="T49" fmla="*/ 66 h 685"/>
                  <a:gd name="T50" fmla="*/ 24 w 293"/>
                  <a:gd name="T51" fmla="*/ 28 h 6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685"/>
                  <a:gd name="T80" fmla="*/ 293 w 293"/>
                  <a:gd name="T81" fmla="*/ 685 h 6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685">
                    <a:moveTo>
                      <a:pt x="24" y="28"/>
                    </a:moveTo>
                    <a:lnTo>
                      <a:pt x="71" y="4"/>
                    </a:lnTo>
                    <a:lnTo>
                      <a:pt x="109" y="0"/>
                    </a:lnTo>
                    <a:lnTo>
                      <a:pt x="175" y="42"/>
                    </a:lnTo>
                    <a:lnTo>
                      <a:pt x="213" y="85"/>
                    </a:lnTo>
                    <a:lnTo>
                      <a:pt x="242" y="146"/>
                    </a:lnTo>
                    <a:lnTo>
                      <a:pt x="265" y="226"/>
                    </a:lnTo>
                    <a:lnTo>
                      <a:pt x="289" y="349"/>
                    </a:lnTo>
                    <a:lnTo>
                      <a:pt x="293" y="486"/>
                    </a:lnTo>
                    <a:lnTo>
                      <a:pt x="279" y="576"/>
                    </a:lnTo>
                    <a:lnTo>
                      <a:pt x="256" y="618"/>
                    </a:lnTo>
                    <a:lnTo>
                      <a:pt x="194" y="661"/>
                    </a:lnTo>
                    <a:lnTo>
                      <a:pt x="128" y="685"/>
                    </a:lnTo>
                    <a:lnTo>
                      <a:pt x="86" y="685"/>
                    </a:lnTo>
                    <a:lnTo>
                      <a:pt x="48" y="675"/>
                    </a:lnTo>
                    <a:lnTo>
                      <a:pt x="24" y="618"/>
                    </a:lnTo>
                    <a:lnTo>
                      <a:pt x="15" y="548"/>
                    </a:lnTo>
                    <a:lnTo>
                      <a:pt x="34" y="500"/>
                    </a:lnTo>
                    <a:lnTo>
                      <a:pt x="57" y="458"/>
                    </a:lnTo>
                    <a:lnTo>
                      <a:pt x="52" y="401"/>
                    </a:lnTo>
                    <a:lnTo>
                      <a:pt x="43" y="330"/>
                    </a:lnTo>
                    <a:lnTo>
                      <a:pt x="24" y="259"/>
                    </a:lnTo>
                    <a:lnTo>
                      <a:pt x="0" y="184"/>
                    </a:lnTo>
                    <a:lnTo>
                      <a:pt x="0" y="127"/>
                    </a:lnTo>
                    <a:lnTo>
                      <a:pt x="15" y="66"/>
                    </a:ln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31">
                <a:extLst>
                  <a:ext uri="{FF2B5EF4-FFF2-40B4-BE49-F238E27FC236}">
                    <a16:creationId xmlns:a16="http://schemas.microsoft.com/office/drawing/2014/main" id="{1B4363A0-4985-4547-AD6A-A00846F2A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" y="2397"/>
                <a:ext cx="382" cy="878"/>
              </a:xfrm>
              <a:custGeom>
                <a:avLst/>
                <a:gdLst>
                  <a:gd name="T0" fmla="*/ 0 w 382"/>
                  <a:gd name="T1" fmla="*/ 76 h 878"/>
                  <a:gd name="T2" fmla="*/ 0 w 382"/>
                  <a:gd name="T3" fmla="*/ 38 h 878"/>
                  <a:gd name="T4" fmla="*/ 33 w 382"/>
                  <a:gd name="T5" fmla="*/ 0 h 878"/>
                  <a:gd name="T6" fmla="*/ 57 w 382"/>
                  <a:gd name="T7" fmla="*/ 14 h 878"/>
                  <a:gd name="T8" fmla="*/ 170 w 382"/>
                  <a:gd name="T9" fmla="*/ 165 h 878"/>
                  <a:gd name="T10" fmla="*/ 226 w 382"/>
                  <a:gd name="T11" fmla="*/ 250 h 878"/>
                  <a:gd name="T12" fmla="*/ 241 w 382"/>
                  <a:gd name="T13" fmla="*/ 326 h 878"/>
                  <a:gd name="T14" fmla="*/ 245 w 382"/>
                  <a:gd name="T15" fmla="*/ 406 h 878"/>
                  <a:gd name="T16" fmla="*/ 236 w 382"/>
                  <a:gd name="T17" fmla="*/ 515 h 878"/>
                  <a:gd name="T18" fmla="*/ 203 w 382"/>
                  <a:gd name="T19" fmla="*/ 633 h 878"/>
                  <a:gd name="T20" fmla="*/ 170 w 382"/>
                  <a:gd name="T21" fmla="*/ 703 h 878"/>
                  <a:gd name="T22" fmla="*/ 156 w 382"/>
                  <a:gd name="T23" fmla="*/ 774 h 878"/>
                  <a:gd name="T24" fmla="*/ 160 w 382"/>
                  <a:gd name="T25" fmla="*/ 807 h 878"/>
                  <a:gd name="T26" fmla="*/ 179 w 382"/>
                  <a:gd name="T27" fmla="*/ 817 h 878"/>
                  <a:gd name="T28" fmla="*/ 292 w 382"/>
                  <a:gd name="T29" fmla="*/ 812 h 878"/>
                  <a:gd name="T30" fmla="*/ 368 w 382"/>
                  <a:gd name="T31" fmla="*/ 826 h 878"/>
                  <a:gd name="T32" fmla="*/ 382 w 382"/>
                  <a:gd name="T33" fmla="*/ 845 h 878"/>
                  <a:gd name="T34" fmla="*/ 382 w 382"/>
                  <a:gd name="T35" fmla="*/ 859 h 878"/>
                  <a:gd name="T36" fmla="*/ 321 w 382"/>
                  <a:gd name="T37" fmla="*/ 878 h 878"/>
                  <a:gd name="T38" fmla="*/ 307 w 382"/>
                  <a:gd name="T39" fmla="*/ 873 h 878"/>
                  <a:gd name="T40" fmla="*/ 255 w 382"/>
                  <a:gd name="T41" fmla="*/ 850 h 878"/>
                  <a:gd name="T42" fmla="*/ 203 w 382"/>
                  <a:gd name="T43" fmla="*/ 850 h 878"/>
                  <a:gd name="T44" fmla="*/ 132 w 382"/>
                  <a:gd name="T45" fmla="*/ 850 h 878"/>
                  <a:gd name="T46" fmla="*/ 108 w 382"/>
                  <a:gd name="T47" fmla="*/ 854 h 878"/>
                  <a:gd name="T48" fmla="*/ 99 w 382"/>
                  <a:gd name="T49" fmla="*/ 836 h 878"/>
                  <a:gd name="T50" fmla="*/ 99 w 382"/>
                  <a:gd name="T51" fmla="*/ 807 h 878"/>
                  <a:gd name="T52" fmla="*/ 123 w 382"/>
                  <a:gd name="T53" fmla="*/ 718 h 878"/>
                  <a:gd name="T54" fmla="*/ 165 w 382"/>
                  <a:gd name="T55" fmla="*/ 623 h 878"/>
                  <a:gd name="T56" fmla="*/ 193 w 382"/>
                  <a:gd name="T57" fmla="*/ 529 h 878"/>
                  <a:gd name="T58" fmla="*/ 198 w 382"/>
                  <a:gd name="T59" fmla="*/ 458 h 878"/>
                  <a:gd name="T60" fmla="*/ 193 w 382"/>
                  <a:gd name="T61" fmla="*/ 359 h 878"/>
                  <a:gd name="T62" fmla="*/ 174 w 382"/>
                  <a:gd name="T63" fmla="*/ 302 h 878"/>
                  <a:gd name="T64" fmla="*/ 127 w 382"/>
                  <a:gd name="T65" fmla="*/ 231 h 878"/>
                  <a:gd name="T66" fmla="*/ 61 w 382"/>
                  <a:gd name="T67" fmla="*/ 165 h 878"/>
                  <a:gd name="T68" fmla="*/ 14 w 382"/>
                  <a:gd name="T69" fmla="*/ 127 h 878"/>
                  <a:gd name="T70" fmla="*/ 0 w 382"/>
                  <a:gd name="T71" fmla="*/ 104 h 878"/>
                  <a:gd name="T72" fmla="*/ 0 w 382"/>
                  <a:gd name="T73" fmla="*/ 76 h 8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82"/>
                  <a:gd name="T112" fmla="*/ 0 h 878"/>
                  <a:gd name="T113" fmla="*/ 382 w 382"/>
                  <a:gd name="T114" fmla="*/ 878 h 8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82" h="878">
                    <a:moveTo>
                      <a:pt x="0" y="76"/>
                    </a:moveTo>
                    <a:lnTo>
                      <a:pt x="0" y="38"/>
                    </a:lnTo>
                    <a:lnTo>
                      <a:pt x="33" y="0"/>
                    </a:lnTo>
                    <a:lnTo>
                      <a:pt x="57" y="14"/>
                    </a:lnTo>
                    <a:lnTo>
                      <a:pt x="170" y="165"/>
                    </a:lnTo>
                    <a:lnTo>
                      <a:pt x="226" y="250"/>
                    </a:lnTo>
                    <a:lnTo>
                      <a:pt x="241" y="326"/>
                    </a:lnTo>
                    <a:lnTo>
                      <a:pt x="245" y="406"/>
                    </a:lnTo>
                    <a:lnTo>
                      <a:pt x="236" y="515"/>
                    </a:lnTo>
                    <a:lnTo>
                      <a:pt x="203" y="633"/>
                    </a:lnTo>
                    <a:lnTo>
                      <a:pt x="170" y="703"/>
                    </a:lnTo>
                    <a:lnTo>
                      <a:pt x="156" y="774"/>
                    </a:lnTo>
                    <a:lnTo>
                      <a:pt x="160" y="807"/>
                    </a:lnTo>
                    <a:lnTo>
                      <a:pt x="179" y="817"/>
                    </a:lnTo>
                    <a:lnTo>
                      <a:pt x="292" y="812"/>
                    </a:lnTo>
                    <a:lnTo>
                      <a:pt x="368" y="826"/>
                    </a:lnTo>
                    <a:lnTo>
                      <a:pt x="382" y="845"/>
                    </a:lnTo>
                    <a:lnTo>
                      <a:pt x="382" y="859"/>
                    </a:lnTo>
                    <a:lnTo>
                      <a:pt x="321" y="878"/>
                    </a:lnTo>
                    <a:lnTo>
                      <a:pt x="307" y="873"/>
                    </a:lnTo>
                    <a:lnTo>
                      <a:pt x="255" y="850"/>
                    </a:lnTo>
                    <a:lnTo>
                      <a:pt x="203" y="850"/>
                    </a:lnTo>
                    <a:lnTo>
                      <a:pt x="132" y="850"/>
                    </a:lnTo>
                    <a:lnTo>
                      <a:pt x="108" y="854"/>
                    </a:lnTo>
                    <a:lnTo>
                      <a:pt x="99" y="836"/>
                    </a:lnTo>
                    <a:lnTo>
                      <a:pt x="99" y="807"/>
                    </a:lnTo>
                    <a:lnTo>
                      <a:pt x="123" y="718"/>
                    </a:lnTo>
                    <a:lnTo>
                      <a:pt x="165" y="623"/>
                    </a:lnTo>
                    <a:lnTo>
                      <a:pt x="193" y="529"/>
                    </a:lnTo>
                    <a:lnTo>
                      <a:pt x="198" y="458"/>
                    </a:lnTo>
                    <a:lnTo>
                      <a:pt x="193" y="359"/>
                    </a:lnTo>
                    <a:lnTo>
                      <a:pt x="174" y="302"/>
                    </a:lnTo>
                    <a:lnTo>
                      <a:pt x="127" y="231"/>
                    </a:lnTo>
                    <a:lnTo>
                      <a:pt x="61" y="165"/>
                    </a:lnTo>
                    <a:lnTo>
                      <a:pt x="14" y="127"/>
                    </a:lnTo>
                    <a:lnTo>
                      <a:pt x="0" y="10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D6E6E5CA-140A-4F47-A5AA-AC94E5A3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2445"/>
                <a:ext cx="321" cy="939"/>
              </a:xfrm>
              <a:custGeom>
                <a:avLst/>
                <a:gdLst>
                  <a:gd name="T0" fmla="*/ 227 w 321"/>
                  <a:gd name="T1" fmla="*/ 23 h 939"/>
                  <a:gd name="T2" fmla="*/ 255 w 321"/>
                  <a:gd name="T3" fmla="*/ 0 h 939"/>
                  <a:gd name="T4" fmla="*/ 312 w 321"/>
                  <a:gd name="T5" fmla="*/ 0 h 939"/>
                  <a:gd name="T6" fmla="*/ 321 w 321"/>
                  <a:gd name="T7" fmla="*/ 28 h 939"/>
                  <a:gd name="T8" fmla="*/ 312 w 321"/>
                  <a:gd name="T9" fmla="*/ 103 h 939"/>
                  <a:gd name="T10" fmla="*/ 260 w 321"/>
                  <a:gd name="T11" fmla="*/ 198 h 939"/>
                  <a:gd name="T12" fmla="*/ 237 w 321"/>
                  <a:gd name="T13" fmla="*/ 301 h 939"/>
                  <a:gd name="T14" fmla="*/ 227 w 321"/>
                  <a:gd name="T15" fmla="*/ 429 h 939"/>
                  <a:gd name="T16" fmla="*/ 260 w 321"/>
                  <a:gd name="T17" fmla="*/ 575 h 939"/>
                  <a:gd name="T18" fmla="*/ 303 w 321"/>
                  <a:gd name="T19" fmla="*/ 717 h 939"/>
                  <a:gd name="T20" fmla="*/ 307 w 321"/>
                  <a:gd name="T21" fmla="*/ 773 h 939"/>
                  <a:gd name="T22" fmla="*/ 288 w 321"/>
                  <a:gd name="T23" fmla="*/ 792 h 939"/>
                  <a:gd name="T24" fmla="*/ 222 w 321"/>
                  <a:gd name="T25" fmla="*/ 792 h 939"/>
                  <a:gd name="T26" fmla="*/ 156 w 321"/>
                  <a:gd name="T27" fmla="*/ 816 h 939"/>
                  <a:gd name="T28" fmla="*/ 114 w 321"/>
                  <a:gd name="T29" fmla="*/ 877 h 939"/>
                  <a:gd name="T30" fmla="*/ 76 w 321"/>
                  <a:gd name="T31" fmla="*/ 934 h 939"/>
                  <a:gd name="T32" fmla="*/ 57 w 321"/>
                  <a:gd name="T33" fmla="*/ 939 h 939"/>
                  <a:gd name="T34" fmla="*/ 0 w 321"/>
                  <a:gd name="T35" fmla="*/ 905 h 939"/>
                  <a:gd name="T36" fmla="*/ 0 w 321"/>
                  <a:gd name="T37" fmla="*/ 882 h 939"/>
                  <a:gd name="T38" fmla="*/ 76 w 321"/>
                  <a:gd name="T39" fmla="*/ 816 h 939"/>
                  <a:gd name="T40" fmla="*/ 166 w 321"/>
                  <a:gd name="T41" fmla="*/ 773 h 939"/>
                  <a:gd name="T42" fmla="*/ 237 w 321"/>
                  <a:gd name="T43" fmla="*/ 750 h 939"/>
                  <a:gd name="T44" fmla="*/ 251 w 321"/>
                  <a:gd name="T45" fmla="*/ 740 h 939"/>
                  <a:gd name="T46" fmla="*/ 246 w 321"/>
                  <a:gd name="T47" fmla="*/ 698 h 939"/>
                  <a:gd name="T48" fmla="*/ 222 w 321"/>
                  <a:gd name="T49" fmla="*/ 594 h 939"/>
                  <a:gd name="T50" fmla="*/ 194 w 321"/>
                  <a:gd name="T51" fmla="*/ 476 h 939"/>
                  <a:gd name="T52" fmla="*/ 180 w 321"/>
                  <a:gd name="T53" fmla="*/ 415 h 939"/>
                  <a:gd name="T54" fmla="*/ 175 w 321"/>
                  <a:gd name="T55" fmla="*/ 344 h 939"/>
                  <a:gd name="T56" fmla="*/ 185 w 321"/>
                  <a:gd name="T57" fmla="*/ 264 h 939"/>
                  <a:gd name="T58" fmla="*/ 203 w 321"/>
                  <a:gd name="T59" fmla="*/ 132 h 939"/>
                  <a:gd name="T60" fmla="*/ 227 w 321"/>
                  <a:gd name="T61" fmla="*/ 23 h 93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1"/>
                  <a:gd name="T94" fmla="*/ 0 h 939"/>
                  <a:gd name="T95" fmla="*/ 321 w 321"/>
                  <a:gd name="T96" fmla="*/ 939 h 93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1" h="939">
                    <a:moveTo>
                      <a:pt x="227" y="23"/>
                    </a:moveTo>
                    <a:lnTo>
                      <a:pt x="255" y="0"/>
                    </a:lnTo>
                    <a:lnTo>
                      <a:pt x="312" y="0"/>
                    </a:lnTo>
                    <a:lnTo>
                      <a:pt x="321" y="28"/>
                    </a:lnTo>
                    <a:lnTo>
                      <a:pt x="312" y="103"/>
                    </a:lnTo>
                    <a:lnTo>
                      <a:pt x="260" y="198"/>
                    </a:lnTo>
                    <a:lnTo>
                      <a:pt x="237" y="301"/>
                    </a:lnTo>
                    <a:lnTo>
                      <a:pt x="227" y="429"/>
                    </a:lnTo>
                    <a:lnTo>
                      <a:pt x="260" y="575"/>
                    </a:lnTo>
                    <a:lnTo>
                      <a:pt x="303" y="717"/>
                    </a:lnTo>
                    <a:lnTo>
                      <a:pt x="307" y="773"/>
                    </a:lnTo>
                    <a:lnTo>
                      <a:pt x="288" y="792"/>
                    </a:lnTo>
                    <a:lnTo>
                      <a:pt x="222" y="792"/>
                    </a:lnTo>
                    <a:lnTo>
                      <a:pt x="156" y="816"/>
                    </a:lnTo>
                    <a:lnTo>
                      <a:pt x="114" y="877"/>
                    </a:lnTo>
                    <a:lnTo>
                      <a:pt x="76" y="934"/>
                    </a:lnTo>
                    <a:lnTo>
                      <a:pt x="57" y="939"/>
                    </a:lnTo>
                    <a:lnTo>
                      <a:pt x="0" y="905"/>
                    </a:lnTo>
                    <a:lnTo>
                      <a:pt x="0" y="882"/>
                    </a:lnTo>
                    <a:lnTo>
                      <a:pt x="76" y="816"/>
                    </a:lnTo>
                    <a:lnTo>
                      <a:pt x="166" y="773"/>
                    </a:lnTo>
                    <a:lnTo>
                      <a:pt x="237" y="750"/>
                    </a:lnTo>
                    <a:lnTo>
                      <a:pt x="251" y="740"/>
                    </a:lnTo>
                    <a:lnTo>
                      <a:pt x="246" y="698"/>
                    </a:lnTo>
                    <a:lnTo>
                      <a:pt x="222" y="594"/>
                    </a:lnTo>
                    <a:lnTo>
                      <a:pt x="194" y="476"/>
                    </a:lnTo>
                    <a:lnTo>
                      <a:pt x="180" y="415"/>
                    </a:lnTo>
                    <a:lnTo>
                      <a:pt x="175" y="344"/>
                    </a:lnTo>
                    <a:lnTo>
                      <a:pt x="185" y="264"/>
                    </a:lnTo>
                    <a:lnTo>
                      <a:pt x="203" y="132"/>
                    </a:lnTo>
                    <a:lnTo>
                      <a:pt x="2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EEFA0A-443C-A646-B947-A57EAB46E0D0}"/>
              </a:ext>
            </a:extLst>
          </p:cNvPr>
          <p:cNvGrpSpPr/>
          <p:nvPr/>
        </p:nvGrpSpPr>
        <p:grpSpPr>
          <a:xfrm>
            <a:off x="5334000" y="3733800"/>
            <a:ext cx="3124200" cy="2707788"/>
            <a:chOff x="5334000" y="3733800"/>
            <a:chExt cx="3124200" cy="2707788"/>
          </a:xfrm>
        </p:grpSpPr>
        <p:sp>
          <p:nvSpPr>
            <p:cNvPr id="17417" name="Text Box 13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124200" cy="1200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Information is measured in bits (binary digits) = number of 0/1</a:t>
              </a:r>
              <a:r>
                <a:rPr lang="ja-JP" altLang="en-US" sz="1800" i="1">
                  <a:latin typeface="Comic Sans MS" charset="0"/>
                </a:rPr>
                <a:t>’</a:t>
              </a:r>
              <a:r>
                <a:rPr lang="en-US" altLang="ja-JP" sz="1800" i="1" dirty="0">
                  <a:latin typeface="Comic Sans MS" charset="0"/>
                </a:rPr>
                <a:t>s required to encode choice(s)</a:t>
              </a:r>
              <a:endParaRPr lang="en-US" altLang="x-none" sz="1800" i="1" dirty="0">
                <a:latin typeface="Comic Sans MS" charset="0"/>
              </a:endParaRPr>
            </a:p>
          </p:txBody>
        </p:sp>
        <p:sp>
          <p:nvSpPr>
            <p:cNvPr id="17411" name="Line 15"/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n>
                  <a:solidFill>
                    <a:srgbClr val="0000FF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813E7D2-5C94-354E-BE2C-D67FB7C193F2}"/>
                </a:ext>
              </a:extLst>
            </p:cNvPr>
            <p:cNvGrpSpPr/>
            <p:nvPr/>
          </p:nvGrpSpPr>
          <p:grpSpPr>
            <a:xfrm>
              <a:off x="6553200" y="4991100"/>
              <a:ext cx="649801" cy="1450488"/>
              <a:chOff x="8154541" y="5264696"/>
              <a:chExt cx="512762" cy="1144588"/>
            </a:xfrm>
          </p:grpSpPr>
          <p:sp>
            <p:nvSpPr>
              <p:cNvPr id="65" name="Freeform 1534">
                <a:extLst>
                  <a:ext uri="{FF2B5EF4-FFF2-40B4-BE49-F238E27FC236}">
                    <a16:creationId xmlns:a16="http://schemas.microsoft.com/office/drawing/2014/main" id="{B9BE8CD8-45C2-4B48-8E0B-6F00AD352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35">
                <a:extLst>
                  <a:ext uri="{FF2B5EF4-FFF2-40B4-BE49-F238E27FC236}">
                    <a16:creationId xmlns:a16="http://schemas.microsoft.com/office/drawing/2014/main" id="{F0E67C79-F3D5-0F47-BFF6-80BC4F9A8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536">
                <a:extLst>
                  <a:ext uri="{FF2B5EF4-FFF2-40B4-BE49-F238E27FC236}">
                    <a16:creationId xmlns:a16="http://schemas.microsoft.com/office/drawing/2014/main" id="{74934548-2238-FE44-A07B-E0FECC4A2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537">
                <a:extLst>
                  <a:ext uri="{FF2B5EF4-FFF2-40B4-BE49-F238E27FC236}">
                    <a16:creationId xmlns:a16="http://schemas.microsoft.com/office/drawing/2014/main" id="{AB749096-DAB0-FF49-B8A9-DDF5925F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538">
                <a:extLst>
                  <a:ext uri="{FF2B5EF4-FFF2-40B4-BE49-F238E27FC236}">
                    <a16:creationId xmlns:a16="http://schemas.microsoft.com/office/drawing/2014/main" id="{19CBD856-71BC-DE42-93EF-FBB726208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539">
                <a:extLst>
                  <a:ext uri="{FF2B5EF4-FFF2-40B4-BE49-F238E27FC236}">
                    <a16:creationId xmlns:a16="http://schemas.microsoft.com/office/drawing/2014/main" id="{BF9E75B8-CA4C-844B-9CD8-4AB65984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0486" grpId="0"/>
      <p:bldP spid="204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Conveyed by Data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1350" y="2889250"/>
            <a:ext cx="7859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Common case: Suppose you</a:t>
            </a:r>
            <a:r>
              <a:rPr lang="en-US" altLang="ja-JP"/>
              <a:t>’re faced with N equally probable choices, and you receive data that narrows it down to M choices.  The probability that data would be sent is M∙(1/N) so the amount of information you</a:t>
            </a:r>
            <a:r>
              <a:rPr lang="fr-FR" altLang="ja-JP"/>
              <a:t> have</a:t>
            </a:r>
            <a:r>
              <a:rPr lang="en-US" altLang="ja-JP"/>
              <a:t> received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47700" y="1057275"/>
            <a:ext cx="7789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Even when data doesn</a:t>
            </a:r>
            <a:r>
              <a:rPr lang="en-US" altLang="en-US" dirty="0"/>
              <a:t>’</a:t>
            </a:r>
            <a:r>
              <a:rPr lang="en-US" altLang="x-none" dirty="0"/>
              <a:t>t resolve all the uncertainty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28146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4" imgW="1295400" imgH="482600" progId="Equation.3">
                  <p:embed/>
                </p:oleObj>
              </mc:Choice>
              <mc:Fallback>
                <p:oleObj name="Equation" r:id="rId4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8146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4038" y="5076825"/>
          <a:ext cx="5627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6" imgW="2590800" imgH="469900" progId="Equation.3">
                  <p:embed/>
                </p:oleObj>
              </mc:Choice>
              <mc:Fallback>
                <p:oleObj name="Equation" r:id="rId6" imgW="2590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76825"/>
                        <a:ext cx="5627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14800" y="1600200"/>
          <a:ext cx="42735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8" imgW="2247900" imgH="584200" progId="Equation.3">
                  <p:embed/>
                </p:oleObj>
              </mc:Choice>
              <mc:Fallback>
                <p:oleObj name="Equation" r:id="rId8" imgW="2247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42735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Example: Information Content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Examples: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in one coin flip: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card drawn from fresh deck is a heart: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roll of 2 dice: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2662238"/>
            <a:ext cx="6540500" cy="466725"/>
            <a:chOff x="2209800" y="2662238"/>
            <a:chExt cx="6540500" cy="466725"/>
          </a:xfrm>
        </p:grpSpPr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2209800" y="2662238"/>
              <a:ext cx="373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3352800" y="2667000"/>
              <a:ext cx="373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9" name="TextBox 31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273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(2/1) = 1 bit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09800" y="3838574"/>
            <a:ext cx="7004050" cy="466725"/>
            <a:chOff x="2209800" y="3881438"/>
            <a:chExt cx="7004050" cy="466725"/>
          </a:xfrm>
        </p:grpSpPr>
        <p:sp>
          <p:nvSpPr>
            <p:cNvPr id="21514" name="TextBox 32"/>
            <p:cNvSpPr txBox="1">
              <a:spLocks noChangeArrowheads="1"/>
            </p:cNvSpPr>
            <p:nvPr/>
          </p:nvSpPr>
          <p:spPr bwMode="auto">
            <a:xfrm>
              <a:off x="2209800" y="3881438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52</a:t>
              </a:r>
            </a:p>
          </p:txBody>
        </p:sp>
        <p:sp>
          <p:nvSpPr>
            <p:cNvPr id="21515" name="TextBox 33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</a:t>
              </a:r>
            </a:p>
          </p:txBody>
        </p:sp>
        <p:sp>
          <p:nvSpPr>
            <p:cNvPr id="21516" name="TextBox 34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19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(52/13) = 2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82813" y="5019675"/>
            <a:ext cx="6656387" cy="466725"/>
            <a:chOff x="2182813" y="5024438"/>
            <a:chExt cx="6656387" cy="466725"/>
          </a:xfrm>
        </p:grpSpPr>
        <p:sp>
          <p:nvSpPr>
            <p:cNvPr id="21511" name="TextBox 35"/>
            <p:cNvSpPr txBox="1">
              <a:spLocks noChangeArrowheads="1"/>
            </p:cNvSpPr>
            <p:nvPr/>
          </p:nvSpPr>
          <p:spPr bwMode="auto">
            <a:xfrm>
              <a:off x="2182813" y="5024438"/>
              <a:ext cx="560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36</a:t>
              </a:r>
            </a:p>
          </p:txBody>
        </p:sp>
        <p:sp>
          <p:nvSpPr>
            <p:cNvPr id="21512" name="TextBox 36"/>
            <p:cNvSpPr txBox="1">
              <a:spLocks noChangeArrowheads="1"/>
            </p:cNvSpPr>
            <p:nvPr/>
          </p:nvSpPr>
          <p:spPr bwMode="auto">
            <a:xfrm>
              <a:off x="3360738" y="50292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3" name="TextBox 37"/>
            <p:cNvSpPr txBox="1">
              <a:spLocks noChangeArrowheads="1"/>
            </p:cNvSpPr>
            <p:nvPr/>
          </p:nvSpPr>
          <p:spPr bwMode="auto">
            <a:xfrm>
              <a:off x="6013450" y="5029200"/>
              <a:ext cx="2825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 dirty="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 dirty="0">
                  <a:solidFill>
                    <a:srgbClr val="FF0000"/>
                  </a:solidFill>
                  <a:latin typeface="Comic Sans MS" charset="0"/>
                </a:rPr>
                <a:t>(36/1) = 5.17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54401-6D15-684F-BBAE-7FA41EB1BF60}"/>
              </a:ext>
            </a:extLst>
          </p:cNvPr>
          <p:cNvGrpSpPr/>
          <p:nvPr/>
        </p:nvGrpSpPr>
        <p:grpSpPr>
          <a:xfrm>
            <a:off x="6072853" y="5595962"/>
            <a:ext cx="2012004" cy="907730"/>
            <a:chOff x="6072853" y="5595962"/>
            <a:chExt cx="2012004" cy="907730"/>
          </a:xfrm>
        </p:grpSpPr>
        <p:sp>
          <p:nvSpPr>
            <p:cNvPr id="21521" name="TextBox 3"/>
            <p:cNvSpPr txBox="1">
              <a:spLocks noChangeArrowheads="1"/>
            </p:cNvSpPr>
            <p:nvPr/>
          </p:nvSpPr>
          <p:spPr bwMode="auto">
            <a:xfrm flipH="1">
              <a:off x="6072853" y="5595962"/>
              <a:ext cx="14077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latin typeface="Comic Sans MS" charset="0"/>
                </a:rPr>
                <a:t>.17 bits ???</a:t>
              </a:r>
            </a:p>
          </p:txBody>
        </p:sp>
        <p:cxnSp>
          <p:nvCxnSpPr>
            <p:cNvPr id="6" name="Straight Connector 5"/>
            <p:cNvCxnSpPr>
              <a:endCxn id="21521" idx="1"/>
            </p:cNvCxnSpPr>
            <p:nvPr/>
          </p:nvCxnSpPr>
          <p:spPr bwMode="auto">
            <a:xfrm flipH="1" flipV="1">
              <a:off x="7480611" y="5780628"/>
              <a:ext cx="235305" cy="4393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76">
              <a:extLst>
                <a:ext uri="{FF2B5EF4-FFF2-40B4-BE49-F238E27FC236}">
                  <a16:creationId xmlns:a16="http://schemas.microsoft.com/office/drawing/2014/main" id="{4CECA181-B271-1041-B704-7D57EA1B1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5612203"/>
              <a:ext cx="312457" cy="891489"/>
              <a:chOff x="2928" y="3026"/>
              <a:chExt cx="738" cy="1851"/>
            </a:xfrm>
          </p:grpSpPr>
          <p:sp>
            <p:nvSpPr>
              <p:cNvPr id="40" name="Freeform 77">
                <a:extLst>
                  <a:ext uri="{FF2B5EF4-FFF2-40B4-BE49-F238E27FC236}">
                    <a16:creationId xmlns:a16="http://schemas.microsoft.com/office/drawing/2014/main" id="{723450CA-F2C6-8846-BC19-5FC5614A2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CBD836E5-7F46-4E4D-B7DA-4633567E1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9">
                <a:extLst>
                  <a:ext uri="{FF2B5EF4-FFF2-40B4-BE49-F238E27FC236}">
                    <a16:creationId xmlns:a16="http://schemas.microsoft.com/office/drawing/2014/main" id="{FFDF7C5C-1D49-4646-B198-F4654FE5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80">
                <a:extLst>
                  <a:ext uri="{FF2B5EF4-FFF2-40B4-BE49-F238E27FC236}">
                    <a16:creationId xmlns:a16="http://schemas.microsoft.com/office/drawing/2014/main" id="{A5E64713-445B-4D40-AAB8-18B76E1B5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81">
                <a:extLst>
                  <a:ext uri="{FF2B5EF4-FFF2-40B4-BE49-F238E27FC236}">
                    <a16:creationId xmlns:a16="http://schemas.microsoft.com/office/drawing/2014/main" id="{3DF84BB7-9E17-3946-9DB5-018BD8DB3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82">
                <a:extLst>
                  <a:ext uri="{FF2B5EF4-FFF2-40B4-BE49-F238E27FC236}">
                    <a16:creationId xmlns:a16="http://schemas.microsoft.com/office/drawing/2014/main" id="{6EFD8D36-1687-FE4A-AA1D-01069C508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Probability &amp; Information Content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11363"/>
          <a:ext cx="7924800" cy="22860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not the Ace of spades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face card (J, Q,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the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suicide king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1" name="TextBox 6"/>
          <p:cNvSpPr txBox="1">
            <a:spLocks noChangeArrowheads="1"/>
          </p:cNvSpPr>
          <p:nvPr/>
        </p:nvSpPr>
        <p:spPr bwMode="auto">
          <a:xfrm>
            <a:off x="7543800" y="954088"/>
            <a:ext cx="1493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Comic Sans MS" charset="0"/>
              </a:rPr>
              <a:t>Information</a:t>
            </a:r>
            <a:br>
              <a:rPr lang="en-US" altLang="x-none" sz="1800" dirty="0">
                <a:latin typeface="Comic Sans MS" charset="0"/>
              </a:rPr>
            </a:br>
            <a:r>
              <a:rPr lang="en-US" altLang="x-none" sz="1800" dirty="0">
                <a:latin typeface="Comic Sans MS" charset="0"/>
              </a:rPr>
              <a:t>content</a:t>
            </a:r>
          </a:p>
        </p:txBody>
      </p:sp>
      <p:cxnSp>
        <p:nvCxnSpPr>
          <p:cNvPr id="9" name="Straight Connector 8"/>
          <p:cNvCxnSpPr>
            <a:endCxn id="23581" idx="1"/>
          </p:cNvCxnSpPr>
          <p:nvPr/>
        </p:nvCxnSpPr>
        <p:spPr>
          <a:xfrm flipV="1">
            <a:off x="7467600" y="1277938"/>
            <a:ext cx="76200" cy="9366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2438400"/>
            <a:ext cx="2517775" cy="461963"/>
            <a:chOff x="4876800" y="2438400"/>
            <a:chExt cx="2517775" cy="461963"/>
          </a:xfrm>
        </p:grpSpPr>
        <p:sp>
          <p:nvSpPr>
            <p:cNvPr id="23594" name="TextBox 50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13/52</a:t>
              </a:r>
            </a:p>
          </p:txBody>
        </p:sp>
        <p:sp>
          <p:nvSpPr>
            <p:cNvPr id="23595" name="TextBox 60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1069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 bits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2895600"/>
            <a:ext cx="3214688" cy="461963"/>
            <a:chOff x="4876800" y="2895600"/>
            <a:chExt cx="3214688" cy="461963"/>
          </a:xfrm>
        </p:grpSpPr>
        <p:sp>
          <p:nvSpPr>
            <p:cNvPr id="23592" name="TextBox 6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51/52</a:t>
              </a:r>
            </a:p>
          </p:txBody>
        </p:sp>
        <p:sp>
          <p:nvSpPr>
            <p:cNvPr id="23593" name="TextBox 62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0.028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0" y="3352800"/>
            <a:ext cx="3214688" cy="461963"/>
            <a:chOff x="4876800" y="3352800"/>
            <a:chExt cx="3214688" cy="461963"/>
          </a:xfrm>
        </p:grpSpPr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4876800" y="33528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12/52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2.115 bits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6800" y="3810000"/>
            <a:ext cx="2838450" cy="461963"/>
            <a:chOff x="4876800" y="3810000"/>
            <a:chExt cx="2838450" cy="461963"/>
          </a:xfrm>
        </p:grpSpPr>
        <p:sp>
          <p:nvSpPr>
            <p:cNvPr id="23588" name="TextBox 65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9064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1/52</a:t>
              </a:r>
            </a:p>
          </p:txBody>
        </p:sp>
        <p:sp>
          <p:nvSpPr>
            <p:cNvPr id="23589" name="TextBox 66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5.7 bits</a:t>
              </a:r>
            </a:p>
          </p:txBody>
        </p:sp>
      </p:grpSp>
      <p:grpSp>
        <p:nvGrpSpPr>
          <p:cNvPr id="61" name="Group 269">
            <a:extLst>
              <a:ext uri="{FF2B5EF4-FFF2-40B4-BE49-F238E27FC236}">
                <a16:creationId xmlns:a16="http://schemas.microsoft.com/office/drawing/2014/main" id="{D14A2BC1-7C8A-A046-9968-22EB7AD58FB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08184" y="1215554"/>
            <a:ext cx="459416" cy="740246"/>
            <a:chOff x="2670" y="703"/>
            <a:chExt cx="337" cy="543"/>
          </a:xfrm>
        </p:grpSpPr>
        <p:sp>
          <p:nvSpPr>
            <p:cNvPr id="62" name="Freeform 270">
              <a:extLst>
                <a:ext uri="{FF2B5EF4-FFF2-40B4-BE49-F238E27FC236}">
                  <a16:creationId xmlns:a16="http://schemas.microsoft.com/office/drawing/2014/main" id="{39B8EA36-7D81-B34D-BAAC-51D2F94A9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703"/>
              <a:ext cx="107" cy="113"/>
            </a:xfrm>
            <a:custGeom>
              <a:avLst/>
              <a:gdLst>
                <a:gd name="T0" fmla="*/ 53 w 107"/>
                <a:gd name="T1" fmla="*/ 0 h 113"/>
                <a:gd name="T2" fmla="*/ 66 w 107"/>
                <a:gd name="T3" fmla="*/ 2 h 113"/>
                <a:gd name="T4" fmla="*/ 73 w 107"/>
                <a:gd name="T5" fmla="*/ 11 h 113"/>
                <a:gd name="T6" fmla="*/ 76 w 107"/>
                <a:gd name="T7" fmla="*/ 28 h 113"/>
                <a:gd name="T8" fmla="*/ 74 w 107"/>
                <a:gd name="T9" fmla="*/ 49 h 113"/>
                <a:gd name="T10" fmla="*/ 69 w 107"/>
                <a:gd name="T11" fmla="*/ 62 h 113"/>
                <a:gd name="T12" fmla="*/ 63 w 107"/>
                <a:gd name="T13" fmla="*/ 78 h 113"/>
                <a:gd name="T14" fmla="*/ 98 w 107"/>
                <a:gd name="T15" fmla="*/ 99 h 113"/>
                <a:gd name="T16" fmla="*/ 107 w 107"/>
                <a:gd name="T17" fmla="*/ 106 h 113"/>
                <a:gd name="T18" fmla="*/ 102 w 107"/>
                <a:gd name="T19" fmla="*/ 113 h 113"/>
                <a:gd name="T20" fmla="*/ 84 w 107"/>
                <a:gd name="T21" fmla="*/ 99 h 113"/>
                <a:gd name="T22" fmla="*/ 57 w 107"/>
                <a:gd name="T23" fmla="*/ 88 h 113"/>
                <a:gd name="T24" fmla="*/ 45 w 107"/>
                <a:gd name="T25" fmla="*/ 101 h 113"/>
                <a:gd name="T26" fmla="*/ 31 w 107"/>
                <a:gd name="T27" fmla="*/ 111 h 113"/>
                <a:gd name="T28" fmla="*/ 20 w 107"/>
                <a:gd name="T29" fmla="*/ 111 h 113"/>
                <a:gd name="T30" fmla="*/ 9 w 107"/>
                <a:gd name="T31" fmla="*/ 111 h 113"/>
                <a:gd name="T32" fmla="*/ 4 w 107"/>
                <a:gd name="T33" fmla="*/ 103 h 113"/>
                <a:gd name="T34" fmla="*/ 0 w 107"/>
                <a:gd name="T35" fmla="*/ 86 h 113"/>
                <a:gd name="T36" fmla="*/ 0 w 107"/>
                <a:gd name="T37" fmla="*/ 67 h 113"/>
                <a:gd name="T38" fmla="*/ 4 w 107"/>
                <a:gd name="T39" fmla="*/ 52 h 113"/>
                <a:gd name="T40" fmla="*/ 19 w 107"/>
                <a:gd name="T41" fmla="*/ 29 h 113"/>
                <a:gd name="T42" fmla="*/ 36 w 107"/>
                <a:gd name="T43" fmla="*/ 13 h 113"/>
                <a:gd name="T44" fmla="*/ 47 w 107"/>
                <a:gd name="T45" fmla="*/ 5 h 113"/>
                <a:gd name="T46" fmla="*/ 57 w 107"/>
                <a:gd name="T47" fmla="*/ 2 h 113"/>
                <a:gd name="T48" fmla="*/ 53 w 107"/>
                <a:gd name="T49" fmla="*/ 0 h 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113"/>
                <a:gd name="T77" fmla="*/ 107 w 107"/>
                <a:gd name="T78" fmla="*/ 113 h 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113">
                  <a:moveTo>
                    <a:pt x="53" y="0"/>
                  </a:moveTo>
                  <a:lnTo>
                    <a:pt x="66" y="2"/>
                  </a:lnTo>
                  <a:lnTo>
                    <a:pt x="73" y="11"/>
                  </a:lnTo>
                  <a:lnTo>
                    <a:pt x="76" y="28"/>
                  </a:lnTo>
                  <a:lnTo>
                    <a:pt x="74" y="49"/>
                  </a:lnTo>
                  <a:lnTo>
                    <a:pt x="69" y="62"/>
                  </a:lnTo>
                  <a:lnTo>
                    <a:pt x="63" y="78"/>
                  </a:lnTo>
                  <a:lnTo>
                    <a:pt x="98" y="99"/>
                  </a:lnTo>
                  <a:lnTo>
                    <a:pt x="107" y="106"/>
                  </a:lnTo>
                  <a:lnTo>
                    <a:pt x="102" y="113"/>
                  </a:lnTo>
                  <a:lnTo>
                    <a:pt x="84" y="99"/>
                  </a:lnTo>
                  <a:lnTo>
                    <a:pt x="57" y="88"/>
                  </a:lnTo>
                  <a:lnTo>
                    <a:pt x="45" y="101"/>
                  </a:lnTo>
                  <a:lnTo>
                    <a:pt x="31" y="111"/>
                  </a:lnTo>
                  <a:lnTo>
                    <a:pt x="20" y="111"/>
                  </a:lnTo>
                  <a:lnTo>
                    <a:pt x="9" y="111"/>
                  </a:lnTo>
                  <a:lnTo>
                    <a:pt x="4" y="103"/>
                  </a:lnTo>
                  <a:lnTo>
                    <a:pt x="0" y="86"/>
                  </a:lnTo>
                  <a:lnTo>
                    <a:pt x="0" y="67"/>
                  </a:lnTo>
                  <a:lnTo>
                    <a:pt x="4" y="52"/>
                  </a:lnTo>
                  <a:lnTo>
                    <a:pt x="19" y="29"/>
                  </a:lnTo>
                  <a:lnTo>
                    <a:pt x="36" y="13"/>
                  </a:lnTo>
                  <a:lnTo>
                    <a:pt x="47" y="5"/>
                  </a:lnTo>
                  <a:lnTo>
                    <a:pt x="57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71">
              <a:extLst>
                <a:ext uri="{FF2B5EF4-FFF2-40B4-BE49-F238E27FC236}">
                  <a16:creationId xmlns:a16="http://schemas.microsoft.com/office/drawing/2014/main" id="{5C986820-B4BA-6043-ACE7-0AD0C292BD1E}"/>
                </a:ext>
              </a:extLst>
            </p:cNvPr>
            <p:cNvSpPr>
              <a:spLocks/>
            </p:cNvSpPr>
            <p:nvPr/>
          </p:nvSpPr>
          <p:spPr bwMode="auto">
            <a:xfrm rot="2020429">
              <a:off x="2785" y="915"/>
              <a:ext cx="222" cy="99"/>
            </a:xfrm>
            <a:custGeom>
              <a:avLst/>
              <a:gdLst>
                <a:gd name="T0" fmla="*/ 3 w 222"/>
                <a:gd name="T1" fmla="*/ 0 h 99"/>
                <a:gd name="T2" fmla="*/ 24 w 222"/>
                <a:gd name="T3" fmla="*/ 3 h 99"/>
                <a:gd name="T4" fmla="*/ 61 w 222"/>
                <a:gd name="T5" fmla="*/ 20 h 99"/>
                <a:gd name="T6" fmla="*/ 94 w 222"/>
                <a:gd name="T7" fmla="*/ 34 h 99"/>
                <a:gd name="T8" fmla="*/ 131 w 222"/>
                <a:gd name="T9" fmla="*/ 46 h 99"/>
                <a:gd name="T10" fmla="*/ 157 w 222"/>
                <a:gd name="T11" fmla="*/ 59 h 99"/>
                <a:gd name="T12" fmla="*/ 193 w 222"/>
                <a:gd name="T13" fmla="*/ 73 h 99"/>
                <a:gd name="T14" fmla="*/ 222 w 222"/>
                <a:gd name="T15" fmla="*/ 86 h 99"/>
                <a:gd name="T16" fmla="*/ 220 w 222"/>
                <a:gd name="T17" fmla="*/ 91 h 99"/>
                <a:gd name="T18" fmla="*/ 211 w 222"/>
                <a:gd name="T19" fmla="*/ 94 h 99"/>
                <a:gd name="T20" fmla="*/ 186 w 222"/>
                <a:gd name="T21" fmla="*/ 80 h 99"/>
                <a:gd name="T22" fmla="*/ 184 w 222"/>
                <a:gd name="T23" fmla="*/ 89 h 99"/>
                <a:gd name="T24" fmla="*/ 178 w 222"/>
                <a:gd name="T25" fmla="*/ 96 h 99"/>
                <a:gd name="T26" fmla="*/ 168 w 222"/>
                <a:gd name="T27" fmla="*/ 99 h 99"/>
                <a:gd name="T28" fmla="*/ 158 w 222"/>
                <a:gd name="T29" fmla="*/ 93 h 99"/>
                <a:gd name="T30" fmla="*/ 150 w 222"/>
                <a:gd name="T31" fmla="*/ 85 h 99"/>
                <a:gd name="T32" fmla="*/ 151 w 222"/>
                <a:gd name="T33" fmla="*/ 73 h 99"/>
                <a:gd name="T34" fmla="*/ 153 w 222"/>
                <a:gd name="T35" fmla="*/ 67 h 99"/>
                <a:gd name="T36" fmla="*/ 129 w 222"/>
                <a:gd name="T37" fmla="*/ 55 h 99"/>
                <a:gd name="T38" fmla="*/ 117 w 222"/>
                <a:gd name="T39" fmla="*/ 52 h 99"/>
                <a:gd name="T40" fmla="*/ 94 w 222"/>
                <a:gd name="T41" fmla="*/ 47 h 99"/>
                <a:gd name="T42" fmla="*/ 64 w 222"/>
                <a:gd name="T43" fmla="*/ 36 h 99"/>
                <a:gd name="T44" fmla="*/ 39 w 222"/>
                <a:gd name="T45" fmla="*/ 24 h 99"/>
                <a:gd name="T46" fmla="*/ 21 w 222"/>
                <a:gd name="T47" fmla="*/ 19 h 99"/>
                <a:gd name="T48" fmla="*/ 3 w 222"/>
                <a:gd name="T49" fmla="*/ 20 h 99"/>
                <a:gd name="T50" fmla="*/ 0 w 222"/>
                <a:gd name="T51" fmla="*/ 7 h 99"/>
                <a:gd name="T52" fmla="*/ 8 w 222"/>
                <a:gd name="T53" fmla="*/ 0 h 99"/>
                <a:gd name="T54" fmla="*/ 12 w 222"/>
                <a:gd name="T55" fmla="*/ 0 h 99"/>
                <a:gd name="T56" fmla="*/ 3 w 222"/>
                <a:gd name="T57" fmla="*/ 0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2"/>
                <a:gd name="T88" fmla="*/ 0 h 99"/>
                <a:gd name="T89" fmla="*/ 222 w 222"/>
                <a:gd name="T90" fmla="*/ 99 h 9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2" h="99">
                  <a:moveTo>
                    <a:pt x="3" y="0"/>
                  </a:moveTo>
                  <a:lnTo>
                    <a:pt x="24" y="3"/>
                  </a:lnTo>
                  <a:lnTo>
                    <a:pt x="61" y="20"/>
                  </a:lnTo>
                  <a:lnTo>
                    <a:pt x="94" y="34"/>
                  </a:lnTo>
                  <a:lnTo>
                    <a:pt x="131" y="46"/>
                  </a:lnTo>
                  <a:lnTo>
                    <a:pt x="157" y="59"/>
                  </a:lnTo>
                  <a:lnTo>
                    <a:pt x="193" y="73"/>
                  </a:lnTo>
                  <a:lnTo>
                    <a:pt x="222" y="86"/>
                  </a:lnTo>
                  <a:lnTo>
                    <a:pt x="220" y="91"/>
                  </a:lnTo>
                  <a:lnTo>
                    <a:pt x="211" y="94"/>
                  </a:lnTo>
                  <a:lnTo>
                    <a:pt x="186" y="80"/>
                  </a:lnTo>
                  <a:lnTo>
                    <a:pt x="184" y="89"/>
                  </a:lnTo>
                  <a:lnTo>
                    <a:pt x="178" y="96"/>
                  </a:lnTo>
                  <a:lnTo>
                    <a:pt x="168" y="99"/>
                  </a:lnTo>
                  <a:lnTo>
                    <a:pt x="158" y="93"/>
                  </a:lnTo>
                  <a:lnTo>
                    <a:pt x="150" y="85"/>
                  </a:lnTo>
                  <a:lnTo>
                    <a:pt x="151" y="73"/>
                  </a:lnTo>
                  <a:lnTo>
                    <a:pt x="153" y="67"/>
                  </a:lnTo>
                  <a:lnTo>
                    <a:pt x="129" y="55"/>
                  </a:lnTo>
                  <a:lnTo>
                    <a:pt x="117" y="52"/>
                  </a:lnTo>
                  <a:lnTo>
                    <a:pt x="94" y="47"/>
                  </a:lnTo>
                  <a:lnTo>
                    <a:pt x="64" y="36"/>
                  </a:lnTo>
                  <a:lnTo>
                    <a:pt x="39" y="24"/>
                  </a:lnTo>
                  <a:lnTo>
                    <a:pt x="21" y="19"/>
                  </a:lnTo>
                  <a:lnTo>
                    <a:pt x="3" y="20"/>
                  </a:lnTo>
                  <a:lnTo>
                    <a:pt x="0" y="7"/>
                  </a:lnTo>
                  <a:lnTo>
                    <a:pt x="8" y="0"/>
                  </a:lnTo>
                  <a:lnTo>
                    <a:pt x="1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72">
              <a:extLst>
                <a:ext uri="{FF2B5EF4-FFF2-40B4-BE49-F238E27FC236}">
                  <a16:creationId xmlns:a16="http://schemas.microsoft.com/office/drawing/2014/main" id="{D5251CAF-1FD7-3E41-89F6-C22A62BD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835"/>
              <a:ext cx="72" cy="212"/>
            </a:xfrm>
            <a:custGeom>
              <a:avLst/>
              <a:gdLst>
                <a:gd name="T0" fmla="*/ 41 w 72"/>
                <a:gd name="T1" fmla="*/ 0 h 212"/>
                <a:gd name="T2" fmla="*/ 51 w 72"/>
                <a:gd name="T3" fmla="*/ 0 h 212"/>
                <a:gd name="T4" fmla="*/ 59 w 72"/>
                <a:gd name="T5" fmla="*/ 5 h 212"/>
                <a:gd name="T6" fmla="*/ 68 w 72"/>
                <a:gd name="T7" fmla="*/ 18 h 212"/>
                <a:gd name="T8" fmla="*/ 71 w 72"/>
                <a:gd name="T9" fmla="*/ 34 h 212"/>
                <a:gd name="T10" fmla="*/ 72 w 72"/>
                <a:gd name="T11" fmla="*/ 75 h 212"/>
                <a:gd name="T12" fmla="*/ 70 w 72"/>
                <a:gd name="T13" fmla="*/ 109 h 212"/>
                <a:gd name="T14" fmla="*/ 63 w 72"/>
                <a:gd name="T15" fmla="*/ 145 h 212"/>
                <a:gd name="T16" fmla="*/ 55 w 72"/>
                <a:gd name="T17" fmla="*/ 181 h 212"/>
                <a:gd name="T18" fmla="*/ 44 w 72"/>
                <a:gd name="T19" fmla="*/ 202 h 212"/>
                <a:gd name="T20" fmla="*/ 31 w 72"/>
                <a:gd name="T21" fmla="*/ 212 h 212"/>
                <a:gd name="T22" fmla="*/ 20 w 72"/>
                <a:gd name="T23" fmla="*/ 212 h 212"/>
                <a:gd name="T24" fmla="*/ 6 w 72"/>
                <a:gd name="T25" fmla="*/ 202 h 212"/>
                <a:gd name="T26" fmla="*/ 1 w 72"/>
                <a:gd name="T27" fmla="*/ 188 h 212"/>
                <a:gd name="T28" fmla="*/ 0 w 72"/>
                <a:gd name="T29" fmla="*/ 164 h 212"/>
                <a:gd name="T30" fmla="*/ 1 w 72"/>
                <a:gd name="T31" fmla="*/ 133 h 212"/>
                <a:gd name="T32" fmla="*/ 8 w 72"/>
                <a:gd name="T33" fmla="*/ 94 h 212"/>
                <a:gd name="T34" fmla="*/ 17 w 72"/>
                <a:gd name="T35" fmla="*/ 46 h 212"/>
                <a:gd name="T36" fmla="*/ 28 w 72"/>
                <a:gd name="T37" fmla="*/ 10 h 212"/>
                <a:gd name="T38" fmla="*/ 35 w 72"/>
                <a:gd name="T39" fmla="*/ 5 h 212"/>
                <a:gd name="T40" fmla="*/ 41 w 72"/>
                <a:gd name="T41" fmla="*/ 0 h 2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212"/>
                <a:gd name="T65" fmla="*/ 72 w 72"/>
                <a:gd name="T66" fmla="*/ 212 h 2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212">
                  <a:moveTo>
                    <a:pt x="41" y="0"/>
                  </a:moveTo>
                  <a:lnTo>
                    <a:pt x="51" y="0"/>
                  </a:lnTo>
                  <a:lnTo>
                    <a:pt x="59" y="5"/>
                  </a:lnTo>
                  <a:lnTo>
                    <a:pt x="68" y="18"/>
                  </a:lnTo>
                  <a:lnTo>
                    <a:pt x="71" y="34"/>
                  </a:lnTo>
                  <a:lnTo>
                    <a:pt x="72" y="75"/>
                  </a:lnTo>
                  <a:lnTo>
                    <a:pt x="70" y="109"/>
                  </a:lnTo>
                  <a:lnTo>
                    <a:pt x="63" y="145"/>
                  </a:lnTo>
                  <a:lnTo>
                    <a:pt x="55" y="181"/>
                  </a:lnTo>
                  <a:lnTo>
                    <a:pt x="44" y="202"/>
                  </a:lnTo>
                  <a:lnTo>
                    <a:pt x="31" y="212"/>
                  </a:lnTo>
                  <a:lnTo>
                    <a:pt x="20" y="212"/>
                  </a:lnTo>
                  <a:lnTo>
                    <a:pt x="6" y="202"/>
                  </a:lnTo>
                  <a:lnTo>
                    <a:pt x="1" y="188"/>
                  </a:lnTo>
                  <a:lnTo>
                    <a:pt x="0" y="164"/>
                  </a:lnTo>
                  <a:lnTo>
                    <a:pt x="1" y="133"/>
                  </a:lnTo>
                  <a:lnTo>
                    <a:pt x="8" y="94"/>
                  </a:lnTo>
                  <a:lnTo>
                    <a:pt x="17" y="46"/>
                  </a:lnTo>
                  <a:lnTo>
                    <a:pt x="28" y="10"/>
                  </a:lnTo>
                  <a:lnTo>
                    <a:pt x="35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73">
              <a:extLst>
                <a:ext uri="{FF2B5EF4-FFF2-40B4-BE49-F238E27FC236}">
                  <a16:creationId xmlns:a16="http://schemas.microsoft.com/office/drawing/2014/main" id="{F39300DC-5E49-B848-8769-AE550290A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824"/>
              <a:ext cx="103" cy="194"/>
            </a:xfrm>
            <a:custGeom>
              <a:avLst/>
              <a:gdLst>
                <a:gd name="T0" fmla="*/ 79 w 103"/>
                <a:gd name="T1" fmla="*/ 8 h 194"/>
                <a:gd name="T2" fmla="*/ 90 w 103"/>
                <a:gd name="T3" fmla="*/ 0 h 194"/>
                <a:gd name="T4" fmla="*/ 98 w 103"/>
                <a:gd name="T5" fmla="*/ 0 h 194"/>
                <a:gd name="T6" fmla="*/ 103 w 103"/>
                <a:gd name="T7" fmla="*/ 6 h 194"/>
                <a:gd name="T8" fmla="*/ 100 w 103"/>
                <a:gd name="T9" fmla="*/ 18 h 194"/>
                <a:gd name="T10" fmla="*/ 94 w 103"/>
                <a:gd name="T11" fmla="*/ 26 h 194"/>
                <a:gd name="T12" fmla="*/ 81 w 103"/>
                <a:gd name="T13" fmla="*/ 34 h 194"/>
                <a:gd name="T14" fmla="*/ 56 w 103"/>
                <a:gd name="T15" fmla="*/ 45 h 194"/>
                <a:gd name="T16" fmla="*/ 25 w 103"/>
                <a:gd name="T17" fmla="*/ 65 h 194"/>
                <a:gd name="T18" fmla="*/ 13 w 103"/>
                <a:gd name="T19" fmla="*/ 66 h 194"/>
                <a:gd name="T20" fmla="*/ 20 w 103"/>
                <a:gd name="T21" fmla="*/ 84 h 194"/>
                <a:gd name="T22" fmla="*/ 33 w 103"/>
                <a:gd name="T23" fmla="*/ 104 h 194"/>
                <a:gd name="T24" fmla="*/ 44 w 103"/>
                <a:gd name="T25" fmla="*/ 128 h 194"/>
                <a:gd name="T26" fmla="*/ 49 w 103"/>
                <a:gd name="T27" fmla="*/ 153 h 194"/>
                <a:gd name="T28" fmla="*/ 47 w 103"/>
                <a:gd name="T29" fmla="*/ 161 h 194"/>
                <a:gd name="T30" fmla="*/ 40 w 103"/>
                <a:gd name="T31" fmla="*/ 166 h 194"/>
                <a:gd name="T32" fmla="*/ 31 w 103"/>
                <a:gd name="T33" fmla="*/ 169 h 194"/>
                <a:gd name="T34" fmla="*/ 22 w 103"/>
                <a:gd name="T35" fmla="*/ 177 h 194"/>
                <a:gd name="T36" fmla="*/ 18 w 103"/>
                <a:gd name="T37" fmla="*/ 185 h 194"/>
                <a:gd name="T38" fmla="*/ 16 w 103"/>
                <a:gd name="T39" fmla="*/ 194 h 194"/>
                <a:gd name="T40" fmla="*/ 9 w 103"/>
                <a:gd name="T41" fmla="*/ 194 h 194"/>
                <a:gd name="T42" fmla="*/ 7 w 103"/>
                <a:gd name="T43" fmla="*/ 187 h 194"/>
                <a:gd name="T44" fmla="*/ 11 w 103"/>
                <a:gd name="T45" fmla="*/ 176 h 194"/>
                <a:gd name="T46" fmla="*/ 24 w 103"/>
                <a:gd name="T47" fmla="*/ 168 h 194"/>
                <a:gd name="T48" fmla="*/ 32 w 103"/>
                <a:gd name="T49" fmla="*/ 161 h 194"/>
                <a:gd name="T50" fmla="*/ 38 w 103"/>
                <a:gd name="T51" fmla="*/ 156 h 194"/>
                <a:gd name="T52" fmla="*/ 41 w 103"/>
                <a:gd name="T53" fmla="*/ 148 h 194"/>
                <a:gd name="T54" fmla="*/ 38 w 103"/>
                <a:gd name="T55" fmla="*/ 128 h 194"/>
                <a:gd name="T56" fmla="*/ 27 w 103"/>
                <a:gd name="T57" fmla="*/ 112 h 194"/>
                <a:gd name="T58" fmla="*/ 18 w 103"/>
                <a:gd name="T59" fmla="*/ 99 h 194"/>
                <a:gd name="T60" fmla="*/ 7 w 103"/>
                <a:gd name="T61" fmla="*/ 83 h 194"/>
                <a:gd name="T62" fmla="*/ 0 w 103"/>
                <a:gd name="T63" fmla="*/ 68 h 194"/>
                <a:gd name="T64" fmla="*/ 0 w 103"/>
                <a:gd name="T65" fmla="*/ 60 h 194"/>
                <a:gd name="T66" fmla="*/ 6 w 103"/>
                <a:gd name="T67" fmla="*/ 55 h 194"/>
                <a:gd name="T68" fmla="*/ 29 w 103"/>
                <a:gd name="T69" fmla="*/ 40 h 194"/>
                <a:gd name="T70" fmla="*/ 52 w 103"/>
                <a:gd name="T71" fmla="*/ 26 h 194"/>
                <a:gd name="T72" fmla="*/ 74 w 103"/>
                <a:gd name="T73" fmla="*/ 13 h 194"/>
                <a:gd name="T74" fmla="*/ 79 w 103"/>
                <a:gd name="T75" fmla="*/ 8 h 1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3"/>
                <a:gd name="T115" fmla="*/ 0 h 194"/>
                <a:gd name="T116" fmla="*/ 103 w 103"/>
                <a:gd name="T117" fmla="*/ 194 h 1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3" h="194">
                  <a:moveTo>
                    <a:pt x="79" y="8"/>
                  </a:moveTo>
                  <a:lnTo>
                    <a:pt x="90" y="0"/>
                  </a:lnTo>
                  <a:lnTo>
                    <a:pt x="98" y="0"/>
                  </a:lnTo>
                  <a:lnTo>
                    <a:pt x="103" y="6"/>
                  </a:lnTo>
                  <a:lnTo>
                    <a:pt x="100" y="18"/>
                  </a:lnTo>
                  <a:lnTo>
                    <a:pt x="94" y="26"/>
                  </a:lnTo>
                  <a:lnTo>
                    <a:pt x="81" y="34"/>
                  </a:lnTo>
                  <a:lnTo>
                    <a:pt x="56" y="45"/>
                  </a:lnTo>
                  <a:lnTo>
                    <a:pt x="25" y="65"/>
                  </a:lnTo>
                  <a:lnTo>
                    <a:pt x="13" y="66"/>
                  </a:lnTo>
                  <a:lnTo>
                    <a:pt x="20" y="84"/>
                  </a:lnTo>
                  <a:lnTo>
                    <a:pt x="33" y="104"/>
                  </a:lnTo>
                  <a:lnTo>
                    <a:pt x="44" y="128"/>
                  </a:lnTo>
                  <a:lnTo>
                    <a:pt x="49" y="153"/>
                  </a:lnTo>
                  <a:lnTo>
                    <a:pt x="47" y="161"/>
                  </a:lnTo>
                  <a:lnTo>
                    <a:pt x="40" y="166"/>
                  </a:lnTo>
                  <a:lnTo>
                    <a:pt x="31" y="169"/>
                  </a:lnTo>
                  <a:lnTo>
                    <a:pt x="22" y="177"/>
                  </a:lnTo>
                  <a:lnTo>
                    <a:pt x="18" y="185"/>
                  </a:lnTo>
                  <a:lnTo>
                    <a:pt x="16" y="194"/>
                  </a:lnTo>
                  <a:lnTo>
                    <a:pt x="9" y="194"/>
                  </a:lnTo>
                  <a:lnTo>
                    <a:pt x="7" y="187"/>
                  </a:lnTo>
                  <a:lnTo>
                    <a:pt x="11" y="176"/>
                  </a:lnTo>
                  <a:lnTo>
                    <a:pt x="24" y="168"/>
                  </a:lnTo>
                  <a:lnTo>
                    <a:pt x="32" y="161"/>
                  </a:lnTo>
                  <a:lnTo>
                    <a:pt x="38" y="156"/>
                  </a:lnTo>
                  <a:lnTo>
                    <a:pt x="41" y="148"/>
                  </a:lnTo>
                  <a:lnTo>
                    <a:pt x="38" y="128"/>
                  </a:lnTo>
                  <a:lnTo>
                    <a:pt x="27" y="112"/>
                  </a:lnTo>
                  <a:lnTo>
                    <a:pt x="18" y="99"/>
                  </a:lnTo>
                  <a:lnTo>
                    <a:pt x="7" y="83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55"/>
                  </a:lnTo>
                  <a:lnTo>
                    <a:pt x="29" y="40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74">
              <a:extLst>
                <a:ext uri="{FF2B5EF4-FFF2-40B4-BE49-F238E27FC236}">
                  <a16:creationId xmlns:a16="http://schemas.microsoft.com/office/drawing/2014/main" id="{045EDFE2-BAFB-294A-93ED-8999BA4A9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028"/>
              <a:ext cx="68" cy="211"/>
            </a:xfrm>
            <a:custGeom>
              <a:avLst/>
              <a:gdLst>
                <a:gd name="T0" fmla="*/ 13 w 68"/>
                <a:gd name="T1" fmla="*/ 24 h 211"/>
                <a:gd name="T2" fmla="*/ 4 w 68"/>
                <a:gd name="T3" fmla="*/ 10 h 211"/>
                <a:gd name="T4" fmla="*/ 7 w 68"/>
                <a:gd name="T5" fmla="*/ 0 h 211"/>
                <a:gd name="T6" fmla="*/ 16 w 68"/>
                <a:gd name="T7" fmla="*/ 0 h 211"/>
                <a:gd name="T8" fmla="*/ 26 w 68"/>
                <a:gd name="T9" fmla="*/ 11 h 211"/>
                <a:gd name="T10" fmla="*/ 39 w 68"/>
                <a:gd name="T11" fmla="*/ 35 h 211"/>
                <a:gd name="T12" fmla="*/ 47 w 68"/>
                <a:gd name="T13" fmla="*/ 57 h 211"/>
                <a:gd name="T14" fmla="*/ 53 w 68"/>
                <a:gd name="T15" fmla="*/ 79 h 211"/>
                <a:gd name="T16" fmla="*/ 56 w 68"/>
                <a:gd name="T17" fmla="*/ 99 h 211"/>
                <a:gd name="T18" fmla="*/ 55 w 68"/>
                <a:gd name="T19" fmla="*/ 109 h 211"/>
                <a:gd name="T20" fmla="*/ 48 w 68"/>
                <a:gd name="T21" fmla="*/ 122 h 211"/>
                <a:gd name="T22" fmla="*/ 37 w 68"/>
                <a:gd name="T23" fmla="*/ 156 h 211"/>
                <a:gd name="T24" fmla="*/ 25 w 68"/>
                <a:gd name="T25" fmla="*/ 176 h 211"/>
                <a:gd name="T26" fmla="*/ 22 w 68"/>
                <a:gd name="T27" fmla="*/ 185 h 211"/>
                <a:gd name="T28" fmla="*/ 34 w 68"/>
                <a:gd name="T29" fmla="*/ 186 h 211"/>
                <a:gd name="T30" fmla="*/ 49 w 68"/>
                <a:gd name="T31" fmla="*/ 186 h 211"/>
                <a:gd name="T32" fmla="*/ 68 w 68"/>
                <a:gd name="T33" fmla="*/ 194 h 211"/>
                <a:gd name="T34" fmla="*/ 67 w 68"/>
                <a:gd name="T35" fmla="*/ 200 h 211"/>
                <a:gd name="T36" fmla="*/ 64 w 68"/>
                <a:gd name="T37" fmla="*/ 207 h 211"/>
                <a:gd name="T38" fmla="*/ 58 w 68"/>
                <a:gd name="T39" fmla="*/ 211 h 211"/>
                <a:gd name="T40" fmla="*/ 46 w 68"/>
                <a:gd name="T41" fmla="*/ 206 h 211"/>
                <a:gd name="T42" fmla="*/ 34 w 68"/>
                <a:gd name="T43" fmla="*/ 198 h 211"/>
                <a:gd name="T44" fmla="*/ 16 w 68"/>
                <a:gd name="T45" fmla="*/ 197 h 211"/>
                <a:gd name="T46" fmla="*/ 4 w 68"/>
                <a:gd name="T47" fmla="*/ 200 h 211"/>
                <a:gd name="T48" fmla="*/ 0 w 68"/>
                <a:gd name="T49" fmla="*/ 195 h 211"/>
                <a:gd name="T50" fmla="*/ 0 w 68"/>
                <a:gd name="T51" fmla="*/ 189 h 211"/>
                <a:gd name="T52" fmla="*/ 6 w 68"/>
                <a:gd name="T53" fmla="*/ 182 h 211"/>
                <a:gd name="T54" fmla="*/ 16 w 68"/>
                <a:gd name="T55" fmla="*/ 171 h 211"/>
                <a:gd name="T56" fmla="*/ 33 w 68"/>
                <a:gd name="T57" fmla="*/ 143 h 211"/>
                <a:gd name="T58" fmla="*/ 40 w 68"/>
                <a:gd name="T59" fmla="*/ 117 h 211"/>
                <a:gd name="T60" fmla="*/ 42 w 68"/>
                <a:gd name="T61" fmla="*/ 93 h 211"/>
                <a:gd name="T62" fmla="*/ 42 w 68"/>
                <a:gd name="T63" fmla="*/ 80 h 211"/>
                <a:gd name="T64" fmla="*/ 36 w 68"/>
                <a:gd name="T65" fmla="*/ 57 h 211"/>
                <a:gd name="T66" fmla="*/ 20 w 68"/>
                <a:gd name="T67" fmla="*/ 32 h 211"/>
                <a:gd name="T68" fmla="*/ 9 w 68"/>
                <a:gd name="T69" fmla="*/ 19 h 211"/>
                <a:gd name="T70" fmla="*/ 13 w 68"/>
                <a:gd name="T71" fmla="*/ 24 h 21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"/>
                <a:gd name="T109" fmla="*/ 0 h 211"/>
                <a:gd name="T110" fmla="*/ 68 w 68"/>
                <a:gd name="T111" fmla="*/ 211 h 21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" h="211">
                  <a:moveTo>
                    <a:pt x="13" y="24"/>
                  </a:moveTo>
                  <a:lnTo>
                    <a:pt x="4" y="10"/>
                  </a:lnTo>
                  <a:lnTo>
                    <a:pt x="7" y="0"/>
                  </a:lnTo>
                  <a:lnTo>
                    <a:pt x="16" y="0"/>
                  </a:lnTo>
                  <a:lnTo>
                    <a:pt x="26" y="11"/>
                  </a:lnTo>
                  <a:lnTo>
                    <a:pt x="39" y="35"/>
                  </a:lnTo>
                  <a:lnTo>
                    <a:pt x="47" y="57"/>
                  </a:lnTo>
                  <a:lnTo>
                    <a:pt x="53" y="79"/>
                  </a:lnTo>
                  <a:lnTo>
                    <a:pt x="56" y="99"/>
                  </a:lnTo>
                  <a:lnTo>
                    <a:pt x="55" y="109"/>
                  </a:lnTo>
                  <a:lnTo>
                    <a:pt x="48" y="122"/>
                  </a:lnTo>
                  <a:lnTo>
                    <a:pt x="37" y="156"/>
                  </a:lnTo>
                  <a:lnTo>
                    <a:pt x="25" y="176"/>
                  </a:lnTo>
                  <a:lnTo>
                    <a:pt x="22" y="185"/>
                  </a:lnTo>
                  <a:lnTo>
                    <a:pt x="34" y="186"/>
                  </a:lnTo>
                  <a:lnTo>
                    <a:pt x="49" y="186"/>
                  </a:lnTo>
                  <a:lnTo>
                    <a:pt x="68" y="194"/>
                  </a:lnTo>
                  <a:lnTo>
                    <a:pt x="67" y="200"/>
                  </a:lnTo>
                  <a:lnTo>
                    <a:pt x="64" y="207"/>
                  </a:lnTo>
                  <a:lnTo>
                    <a:pt x="58" y="211"/>
                  </a:lnTo>
                  <a:lnTo>
                    <a:pt x="46" y="206"/>
                  </a:lnTo>
                  <a:lnTo>
                    <a:pt x="34" y="198"/>
                  </a:lnTo>
                  <a:lnTo>
                    <a:pt x="16" y="197"/>
                  </a:lnTo>
                  <a:lnTo>
                    <a:pt x="4" y="200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6" y="182"/>
                  </a:lnTo>
                  <a:lnTo>
                    <a:pt x="16" y="171"/>
                  </a:lnTo>
                  <a:lnTo>
                    <a:pt x="33" y="143"/>
                  </a:lnTo>
                  <a:lnTo>
                    <a:pt x="40" y="117"/>
                  </a:lnTo>
                  <a:lnTo>
                    <a:pt x="42" y="93"/>
                  </a:lnTo>
                  <a:lnTo>
                    <a:pt x="42" y="80"/>
                  </a:lnTo>
                  <a:lnTo>
                    <a:pt x="36" y="57"/>
                  </a:lnTo>
                  <a:lnTo>
                    <a:pt x="20" y="32"/>
                  </a:lnTo>
                  <a:lnTo>
                    <a:pt x="9" y="19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5">
              <a:extLst>
                <a:ext uri="{FF2B5EF4-FFF2-40B4-BE49-F238E27FC236}">
                  <a16:creationId xmlns:a16="http://schemas.microsoft.com/office/drawing/2014/main" id="{D3F5B0BB-AAB4-3E44-BB40-2204D7CB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014"/>
              <a:ext cx="101" cy="232"/>
            </a:xfrm>
            <a:custGeom>
              <a:avLst/>
              <a:gdLst>
                <a:gd name="T0" fmla="*/ 59 w 101"/>
                <a:gd name="T1" fmla="*/ 41 h 232"/>
                <a:gd name="T2" fmla="*/ 74 w 101"/>
                <a:gd name="T3" fmla="*/ 18 h 232"/>
                <a:gd name="T4" fmla="*/ 88 w 101"/>
                <a:gd name="T5" fmla="*/ 0 h 232"/>
                <a:gd name="T6" fmla="*/ 97 w 101"/>
                <a:gd name="T7" fmla="*/ 2 h 232"/>
                <a:gd name="T8" fmla="*/ 101 w 101"/>
                <a:gd name="T9" fmla="*/ 9 h 232"/>
                <a:gd name="T10" fmla="*/ 101 w 101"/>
                <a:gd name="T11" fmla="*/ 23 h 232"/>
                <a:gd name="T12" fmla="*/ 93 w 101"/>
                <a:gd name="T13" fmla="*/ 31 h 232"/>
                <a:gd name="T14" fmla="*/ 79 w 101"/>
                <a:gd name="T15" fmla="*/ 41 h 232"/>
                <a:gd name="T16" fmla="*/ 68 w 101"/>
                <a:gd name="T17" fmla="*/ 54 h 232"/>
                <a:gd name="T18" fmla="*/ 55 w 101"/>
                <a:gd name="T19" fmla="*/ 72 h 232"/>
                <a:gd name="T20" fmla="*/ 50 w 101"/>
                <a:gd name="T21" fmla="*/ 85 h 232"/>
                <a:gd name="T22" fmla="*/ 44 w 101"/>
                <a:gd name="T23" fmla="*/ 100 h 232"/>
                <a:gd name="T24" fmla="*/ 41 w 101"/>
                <a:gd name="T25" fmla="*/ 121 h 232"/>
                <a:gd name="T26" fmla="*/ 41 w 101"/>
                <a:gd name="T27" fmla="*/ 140 h 232"/>
                <a:gd name="T28" fmla="*/ 44 w 101"/>
                <a:gd name="T29" fmla="*/ 163 h 232"/>
                <a:gd name="T30" fmla="*/ 52 w 101"/>
                <a:gd name="T31" fmla="*/ 185 h 232"/>
                <a:gd name="T32" fmla="*/ 59 w 101"/>
                <a:gd name="T33" fmla="*/ 198 h 232"/>
                <a:gd name="T34" fmla="*/ 63 w 101"/>
                <a:gd name="T35" fmla="*/ 207 h 232"/>
                <a:gd name="T36" fmla="*/ 63 w 101"/>
                <a:gd name="T37" fmla="*/ 214 h 232"/>
                <a:gd name="T38" fmla="*/ 59 w 101"/>
                <a:gd name="T39" fmla="*/ 217 h 232"/>
                <a:gd name="T40" fmla="*/ 48 w 101"/>
                <a:gd name="T41" fmla="*/ 217 h 232"/>
                <a:gd name="T42" fmla="*/ 32 w 101"/>
                <a:gd name="T43" fmla="*/ 220 h 232"/>
                <a:gd name="T44" fmla="*/ 19 w 101"/>
                <a:gd name="T45" fmla="*/ 225 h 232"/>
                <a:gd name="T46" fmla="*/ 12 w 101"/>
                <a:gd name="T47" fmla="*/ 232 h 232"/>
                <a:gd name="T48" fmla="*/ 5 w 101"/>
                <a:gd name="T49" fmla="*/ 229 h 232"/>
                <a:gd name="T50" fmla="*/ 0 w 101"/>
                <a:gd name="T51" fmla="*/ 220 h 232"/>
                <a:gd name="T52" fmla="*/ 1 w 101"/>
                <a:gd name="T53" fmla="*/ 212 h 232"/>
                <a:gd name="T54" fmla="*/ 14 w 101"/>
                <a:gd name="T55" fmla="*/ 206 h 232"/>
                <a:gd name="T56" fmla="*/ 34 w 101"/>
                <a:gd name="T57" fmla="*/ 204 h 232"/>
                <a:gd name="T58" fmla="*/ 53 w 101"/>
                <a:gd name="T59" fmla="*/ 204 h 232"/>
                <a:gd name="T60" fmla="*/ 45 w 101"/>
                <a:gd name="T61" fmla="*/ 194 h 232"/>
                <a:gd name="T62" fmla="*/ 41 w 101"/>
                <a:gd name="T63" fmla="*/ 181 h 232"/>
                <a:gd name="T64" fmla="*/ 36 w 101"/>
                <a:gd name="T65" fmla="*/ 163 h 232"/>
                <a:gd name="T66" fmla="*/ 30 w 101"/>
                <a:gd name="T67" fmla="*/ 144 h 232"/>
                <a:gd name="T68" fmla="*/ 30 w 101"/>
                <a:gd name="T69" fmla="*/ 122 h 232"/>
                <a:gd name="T70" fmla="*/ 32 w 101"/>
                <a:gd name="T71" fmla="*/ 100 h 232"/>
                <a:gd name="T72" fmla="*/ 38 w 101"/>
                <a:gd name="T73" fmla="*/ 80 h 232"/>
                <a:gd name="T74" fmla="*/ 50 w 101"/>
                <a:gd name="T75" fmla="*/ 54 h 232"/>
                <a:gd name="T76" fmla="*/ 59 w 101"/>
                <a:gd name="T77" fmla="*/ 41 h 2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"/>
                <a:gd name="T118" fmla="*/ 0 h 232"/>
                <a:gd name="T119" fmla="*/ 101 w 101"/>
                <a:gd name="T120" fmla="*/ 232 h 2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" h="232">
                  <a:moveTo>
                    <a:pt x="59" y="41"/>
                  </a:moveTo>
                  <a:lnTo>
                    <a:pt x="74" y="18"/>
                  </a:lnTo>
                  <a:lnTo>
                    <a:pt x="88" y="0"/>
                  </a:lnTo>
                  <a:lnTo>
                    <a:pt x="97" y="2"/>
                  </a:lnTo>
                  <a:lnTo>
                    <a:pt x="101" y="9"/>
                  </a:lnTo>
                  <a:lnTo>
                    <a:pt x="101" y="23"/>
                  </a:lnTo>
                  <a:lnTo>
                    <a:pt x="93" y="31"/>
                  </a:lnTo>
                  <a:lnTo>
                    <a:pt x="79" y="41"/>
                  </a:lnTo>
                  <a:lnTo>
                    <a:pt x="68" y="54"/>
                  </a:lnTo>
                  <a:lnTo>
                    <a:pt x="55" y="72"/>
                  </a:lnTo>
                  <a:lnTo>
                    <a:pt x="50" y="85"/>
                  </a:lnTo>
                  <a:lnTo>
                    <a:pt x="44" y="100"/>
                  </a:lnTo>
                  <a:lnTo>
                    <a:pt x="41" y="121"/>
                  </a:lnTo>
                  <a:lnTo>
                    <a:pt x="41" y="140"/>
                  </a:lnTo>
                  <a:lnTo>
                    <a:pt x="44" y="163"/>
                  </a:lnTo>
                  <a:lnTo>
                    <a:pt x="52" y="185"/>
                  </a:lnTo>
                  <a:lnTo>
                    <a:pt x="59" y="198"/>
                  </a:lnTo>
                  <a:lnTo>
                    <a:pt x="63" y="207"/>
                  </a:lnTo>
                  <a:lnTo>
                    <a:pt x="63" y="214"/>
                  </a:lnTo>
                  <a:lnTo>
                    <a:pt x="59" y="217"/>
                  </a:lnTo>
                  <a:lnTo>
                    <a:pt x="48" y="217"/>
                  </a:lnTo>
                  <a:lnTo>
                    <a:pt x="32" y="220"/>
                  </a:lnTo>
                  <a:lnTo>
                    <a:pt x="19" y="225"/>
                  </a:lnTo>
                  <a:lnTo>
                    <a:pt x="12" y="232"/>
                  </a:lnTo>
                  <a:lnTo>
                    <a:pt x="5" y="229"/>
                  </a:lnTo>
                  <a:lnTo>
                    <a:pt x="0" y="220"/>
                  </a:lnTo>
                  <a:lnTo>
                    <a:pt x="1" y="212"/>
                  </a:lnTo>
                  <a:lnTo>
                    <a:pt x="14" y="206"/>
                  </a:lnTo>
                  <a:lnTo>
                    <a:pt x="34" y="204"/>
                  </a:lnTo>
                  <a:lnTo>
                    <a:pt x="53" y="204"/>
                  </a:lnTo>
                  <a:lnTo>
                    <a:pt x="45" y="194"/>
                  </a:lnTo>
                  <a:lnTo>
                    <a:pt x="41" y="181"/>
                  </a:lnTo>
                  <a:lnTo>
                    <a:pt x="36" y="163"/>
                  </a:lnTo>
                  <a:lnTo>
                    <a:pt x="30" y="144"/>
                  </a:lnTo>
                  <a:lnTo>
                    <a:pt x="30" y="122"/>
                  </a:lnTo>
                  <a:lnTo>
                    <a:pt x="32" y="100"/>
                  </a:lnTo>
                  <a:lnTo>
                    <a:pt x="38" y="80"/>
                  </a:lnTo>
                  <a:lnTo>
                    <a:pt x="50" y="54"/>
                  </a:lnTo>
                  <a:lnTo>
                    <a:pt x="5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5F281-E3AC-E94F-851E-EF6864FC9646}"/>
              </a:ext>
            </a:extLst>
          </p:cNvPr>
          <p:cNvGrpSpPr/>
          <p:nvPr/>
        </p:nvGrpSpPr>
        <p:grpSpPr>
          <a:xfrm>
            <a:off x="1765434" y="4572000"/>
            <a:ext cx="5778366" cy="1938992"/>
            <a:chOff x="1765434" y="4572000"/>
            <a:chExt cx="5778366" cy="1938992"/>
          </a:xfrm>
        </p:grpSpPr>
        <p:sp>
          <p:nvSpPr>
            <p:cNvPr id="23596" name="TextBox 5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6482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Shannon</a:t>
              </a:r>
              <a:r>
                <a:rPr lang="en-US" altLang="en-US" sz="2000" i="1" dirty="0">
                  <a:latin typeface="Comic Sans MS" charset="0"/>
                </a:rPr>
                <a:t>’</a:t>
              </a:r>
              <a:r>
                <a:rPr lang="en-US" altLang="x-none" sz="2000" i="1" dirty="0">
                  <a:latin typeface="Comic Sans MS" charset="0"/>
                </a:rPr>
                <a:t>s definition for information content lines up nicely with our intuition: we get more information when the data resolves more uncertainty about the randomly selected card.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590800" y="4800600"/>
              <a:ext cx="304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055DEC7-4D4C-6B47-8AB1-6998319E6A17}"/>
                </a:ext>
              </a:extLst>
            </p:cNvPr>
            <p:cNvGrpSpPr/>
            <p:nvPr/>
          </p:nvGrpSpPr>
          <p:grpSpPr>
            <a:xfrm flipH="1">
              <a:off x="1765434" y="4648200"/>
              <a:ext cx="825366" cy="1842385"/>
              <a:chOff x="8154541" y="5264696"/>
              <a:chExt cx="512762" cy="1144588"/>
            </a:xfrm>
          </p:grpSpPr>
          <p:sp>
            <p:nvSpPr>
              <p:cNvPr id="69" name="Freeform 1534">
                <a:extLst>
                  <a:ext uri="{FF2B5EF4-FFF2-40B4-BE49-F238E27FC236}">
                    <a16:creationId xmlns:a16="http://schemas.microsoft.com/office/drawing/2014/main" id="{BEEC78B0-5E98-DB40-9573-41707383A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535">
                <a:extLst>
                  <a:ext uri="{FF2B5EF4-FFF2-40B4-BE49-F238E27FC236}">
                    <a16:creationId xmlns:a16="http://schemas.microsoft.com/office/drawing/2014/main" id="{A60E1CA3-925F-3746-B172-9AC646AE1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536">
                <a:extLst>
                  <a:ext uri="{FF2B5EF4-FFF2-40B4-BE49-F238E27FC236}">
                    <a16:creationId xmlns:a16="http://schemas.microsoft.com/office/drawing/2014/main" id="{5859A0A5-0C37-7B43-AC43-E10AA31A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537">
                <a:extLst>
                  <a:ext uri="{FF2B5EF4-FFF2-40B4-BE49-F238E27FC236}">
                    <a16:creationId xmlns:a16="http://schemas.microsoft.com/office/drawing/2014/main" id="{7BC1BDB5-AB9B-0D47-BCBE-6120AE165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538">
                <a:extLst>
                  <a:ext uri="{FF2B5EF4-FFF2-40B4-BE49-F238E27FC236}">
                    <a16:creationId xmlns:a16="http://schemas.microsoft.com/office/drawing/2014/main" id="{3045F405-15BA-B640-9D3C-913A3E25B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539">
                <a:extLst>
                  <a:ext uri="{FF2B5EF4-FFF2-40B4-BE49-F238E27FC236}">
                    <a16:creationId xmlns:a16="http://schemas.microsoft.com/office/drawing/2014/main" id="{EBC1D648-1A40-0B4A-8557-F2EAC9130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Entropy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 information theory,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entropy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H(X) is the average amount of information contained in each piece of data received about the value of X:</a:t>
            </a:r>
            <a:endParaRPr lang="en-US" sz="2400" dirty="0">
              <a:latin typeface="+mj-lt"/>
              <a:ea typeface="ＭＳ Ｐゴシック" charset="0"/>
              <a:cs typeface="Bookman Old Style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1925" y="3557588"/>
            <a:ext cx="377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u="sng" dirty="0">
                <a:latin typeface="+mj-lt"/>
              </a:rPr>
              <a:t>Example</a:t>
            </a:r>
            <a:r>
              <a:rPr lang="en-US" sz="2400" b="0" dirty="0">
                <a:latin typeface="+mj-lt"/>
              </a:rPr>
              <a:t>: X={A, B, C, D}</a:t>
            </a:r>
            <a:endParaRPr lang="en-US" sz="2400" b="0" u="sng" dirty="0">
              <a:latin typeface="+mj-lt"/>
            </a:endParaRPr>
          </a:p>
        </p:txBody>
      </p:sp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914400" y="4135438"/>
          <a:ext cx="3657600" cy="22653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03" name="Object 6"/>
          <p:cNvGraphicFramePr>
            <a:graphicFrameLocks noChangeAspect="1"/>
          </p:cNvGraphicFramePr>
          <p:nvPr/>
        </p:nvGraphicFramePr>
        <p:xfrm>
          <a:off x="2133600" y="2362200"/>
          <a:ext cx="45529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4" imgW="2095500" imgH="482600" progId="Equation.3">
                  <p:embed/>
                </p:oleObj>
              </mc:Choice>
              <mc:Fallback>
                <p:oleObj name="Equation" r:id="rId4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5529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8"/>
          <p:cNvSpPr txBox="1">
            <a:spLocks noChangeArrowheads="1"/>
          </p:cNvSpPr>
          <p:nvPr/>
        </p:nvSpPr>
        <p:spPr bwMode="auto">
          <a:xfrm>
            <a:off x="4953000" y="4297363"/>
            <a:ext cx="323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H(X) = (1/3)(1.58)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(1/2)(1) +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(1/12)(3.58) +</a:t>
            </a:r>
            <a:br>
              <a:rPr lang="en-US" altLang="x-none" b="1" dirty="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(1/12)(3.58)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= 1.626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7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3262</Words>
  <Application>Microsoft Macintosh PowerPoint</Application>
  <PresentationFormat>On-screen Show (4:3)</PresentationFormat>
  <Paragraphs>536</Paragraphs>
  <Slides>38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Bookman Old Style</vt:lpstr>
      <vt:lpstr>Calibri</vt:lpstr>
      <vt:lpstr>Comic Sans MS</vt:lpstr>
      <vt:lpstr>Gill Sans MT</vt:lpstr>
      <vt:lpstr>Lucida Sans Typewriter</vt:lpstr>
      <vt:lpstr>Tekton Pro</vt:lpstr>
      <vt:lpstr>Trebuchet MS</vt:lpstr>
      <vt:lpstr>Office Theme</vt:lpstr>
      <vt:lpstr>Equation</vt:lpstr>
      <vt:lpstr>1. Basics of Information</vt:lpstr>
      <vt:lpstr>Quantifying Information</vt:lpstr>
      <vt:lpstr>What is “Information”?</vt:lpstr>
      <vt:lpstr>Example: Resolving Uncertainty</vt:lpstr>
      <vt:lpstr>Quantifying Information (Claude Shannon, 1948)</vt:lpstr>
      <vt:lpstr>Information Conveyed by Data</vt:lpstr>
      <vt:lpstr>Example: Information Content</vt:lpstr>
      <vt:lpstr>Probability &amp; Information Content</vt:lpstr>
      <vt:lpstr>Entropy</vt:lpstr>
      <vt:lpstr>Meaning of Entropy</vt:lpstr>
      <vt:lpstr>Encoding Information</vt:lpstr>
      <vt:lpstr>Encodings</vt:lpstr>
      <vt:lpstr>Encodings as Binary Trees</vt:lpstr>
      <vt:lpstr>Fixed-length Encodings</vt:lpstr>
      <vt:lpstr>Encoding Positive Integers</vt:lpstr>
      <vt:lpstr>Hexademical Notation</vt:lpstr>
      <vt:lpstr>Encoding Signed Integers</vt:lpstr>
      <vt:lpstr>Two’s Complement Encoding</vt:lpstr>
      <vt:lpstr>More Two’s Complement</vt:lpstr>
      <vt:lpstr>Variable-length Encodings</vt:lpstr>
      <vt:lpstr>Variable-length Encodings</vt:lpstr>
      <vt:lpstr>Example</vt:lpstr>
      <vt:lpstr>Huffman’s Algorithm</vt:lpstr>
      <vt:lpstr>Can We Do Better?</vt:lpstr>
      <vt:lpstr>Error Detection and Correction</vt:lpstr>
      <vt:lpstr>Error Detection and Correction</vt:lpstr>
      <vt:lpstr>Hamming Distance</vt:lpstr>
      <vt:lpstr>Hamming Distance &amp; Bit Errors</vt:lpstr>
      <vt:lpstr>Single-bit Error Detection</vt:lpstr>
      <vt:lpstr>Parity check = Detect Single-bit errors</vt:lpstr>
      <vt:lpstr>Detecting Multi-bit Errors</vt:lpstr>
      <vt:lpstr>Single-bit Error Correction</vt:lpstr>
      <vt:lpstr>(n,k,d) Systematic Block Codes</vt:lpstr>
      <vt:lpstr>Hamming Single-Error-Correcting Codes</vt:lpstr>
      <vt:lpstr>Checking the parity</vt:lpstr>
      <vt:lpstr>Using the Syndrome to Correct Errors</vt:lpstr>
      <vt:lpstr>Summary: Basics of Information</vt:lpstr>
      <vt:lpstr>Next Time: Encoding Information Using Voltages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167</cp:revision>
  <cp:lastPrinted>2015-09-03T13:55:16Z</cp:lastPrinted>
  <dcterms:created xsi:type="dcterms:W3CDTF">2010-02-03T13:36:01Z</dcterms:created>
  <dcterms:modified xsi:type="dcterms:W3CDTF">2020-08-15T01:30:37Z</dcterms:modified>
</cp:coreProperties>
</file>