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2" r:id="rId2"/>
    <p:sldId id="28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92" r:id="rId12"/>
    <p:sldId id="293" r:id="rId13"/>
    <p:sldId id="294" r:id="rId14"/>
    <p:sldId id="266" r:id="rId15"/>
    <p:sldId id="267" r:id="rId16"/>
    <p:sldId id="268" r:id="rId17"/>
    <p:sldId id="269" r:id="rId18"/>
    <p:sldId id="270" r:id="rId19"/>
    <p:sldId id="295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6"/>
    <p:restoredTop sz="92334"/>
  </p:normalViewPr>
  <p:slideViewPr>
    <p:cSldViewPr showGuides="1">
      <p:cViewPr varScale="1">
        <p:scale>
          <a:sx n="135" d="100"/>
          <a:sy n="135" d="100"/>
        </p:scale>
        <p:origin x="1624" y="168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3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99AAE7-9D32-B246-B54D-15F49437A54A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65B3A6-ACAF-2449-8974-033D8D064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1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8161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716"/>
            <a:ext cx="5485772" cy="411385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Model A: R3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Model B: R2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Model C: R1</a:t>
            </a:r>
          </a:p>
        </p:txBody>
      </p:sp>
    </p:spTree>
    <p:extLst>
      <p:ext uri="{BB962C8B-B14F-4D97-AF65-F5344CB8AC3E}">
        <p14:creationId xmlns:p14="http://schemas.microsoft.com/office/powerpoint/2010/main" val="606854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716"/>
            <a:ext cx="5485772" cy="411385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User has handler R3 on system C.  R3 is the only handler that calls Scheduler() and C is not timeshared  it’s the only OS that would have a scheduler. 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1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716"/>
            <a:ext cx="5485772" cy="411385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User has handler R1 on system A.  R1 is the only handler that assumes keyboard 0. The model A user was using a handler (R3) which called scheduler when the buffer R1 A was empty which in theory wastes fewer CPU cycles than busy looping. So when the user substitutes R1, the program busy loops  when the buffer is empty. The model B user wouldn't have the same  complaint since the handler she was using (R2) already loops. 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716"/>
            <a:ext cx="5485772" cy="411385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User has handler R3 on system B.  The model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B, who used to use R2, </a:t>
            </a:r>
            <a:r>
              <a:rPr lang="en-US" dirty="0">
                <a:ea typeface="ＭＳ Ｐゴシック" charset="0"/>
                <a:cs typeface="ＭＳ Ｐゴシック" charset="0"/>
              </a:rPr>
              <a:t>is happy because we’ve replaced the kernel busy loop in the old handler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with </a:t>
            </a:r>
            <a:r>
              <a:rPr lang="en-US" dirty="0">
                <a:ea typeface="ＭＳ Ｐゴシック" charset="0"/>
                <a:cs typeface="ＭＳ Ｐゴシック" charset="0"/>
              </a:rPr>
              <a:t>a call to scheduler.</a:t>
            </a:r>
          </a:p>
        </p:txBody>
      </p:sp>
    </p:spTree>
    <p:extLst>
      <p:ext uri="{BB962C8B-B14F-4D97-AF65-F5344CB8AC3E}">
        <p14:creationId xmlns:p14="http://schemas.microsoft.com/office/powerpoint/2010/main" val="126683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https://openclipart.org/detail/234997/push-back-time</a:t>
            </a:r>
          </a:p>
        </p:txBody>
      </p:sp>
    </p:spTree>
    <p:extLst>
      <p:ext uri="{BB962C8B-B14F-4D97-AF65-F5344CB8AC3E}">
        <p14:creationId xmlns:p14="http://schemas.microsoft.com/office/powerpoint/2010/main" val="1589087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https://openclipart.org/detail/190427/death-and-the-hour-glass</a:t>
            </a:r>
          </a:p>
        </p:txBody>
      </p:sp>
    </p:spTree>
    <p:extLst>
      <p:ext uri="{BB962C8B-B14F-4D97-AF65-F5344CB8AC3E}">
        <p14:creationId xmlns:p14="http://schemas.microsoft.com/office/powerpoint/2010/main" val="1679415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68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71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5B3A6-ACAF-2449-8974-033D8D064B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5B3A6-ACAF-2449-8974-033D8D064B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9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0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78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91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625975"/>
            <a:ext cx="5076825" cy="27495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https://openclipart.org/detail/176068/international-space-station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https://openclipart.org/detail/38137/kid-shaking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AutoNum type="arabicPeriod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Since G can be delayed by a max of 10ms, no other device can take more than 10ms for service in a weak priority system – hence C must take &lt;= 10ms.</a:t>
            </a:r>
          </a:p>
          <a:p>
            <a:pPr>
              <a:buFontTx/>
              <a:buAutoNum type="arabicPeriod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If C service takes 10, then G must be highest since it can be delayed by at most 10.  S must be next, with a max latency of 20; then C.</a:t>
            </a:r>
          </a:p>
          <a:p>
            <a:pPr>
              <a:buFontTx/>
              <a:buAutoNum type="arabicPeriod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16.6% S + 25% G + 10% C = 51.66%, leaving 48.33% for app.</a:t>
            </a:r>
          </a:p>
          <a:p>
            <a:pPr>
              <a:buFontTx/>
              <a:buAutoNum type="arabicPeriod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Since we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re asked for delay to COMPLETION of service, we must include service times of each device in its own delay: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S delayed by C, G = 10 + 10 (+ 5 svc time) = 25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G delayed by C = 10 (+ 10 svc time) = 20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C  delayed by S, G = 5 + 10 (+ 10 svc time) = 25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54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873625"/>
            <a:ext cx="5076825" cy="18319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AutoNum type="arabicPeriod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Assume C is assigned the lowest (strong) priority.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If we maximize the svc time of C, its service might be interrupted by several requests from higher priority devices (G and S)…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In its 100ms window, 4 S requests and 3 G requests can happen (and will be given priority over C service.  Thus, in this window, there is then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100 – 3*20 – 4*5 = 50ms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left for C service.</a:t>
            </a:r>
          </a:p>
        </p:txBody>
      </p:sp>
    </p:spTree>
    <p:extLst>
      <p:ext uri="{BB962C8B-B14F-4D97-AF65-F5344CB8AC3E}">
        <p14:creationId xmlns:p14="http://schemas.microsoft.com/office/powerpoint/2010/main" val="2056220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2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8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https://openclipart.org/detail/192993/silhouette-of-female-typing-on-a-computer</a:t>
            </a:r>
          </a:p>
        </p:txBody>
      </p:sp>
    </p:spTree>
    <p:extLst>
      <p:ext uri="{BB962C8B-B14F-4D97-AF65-F5344CB8AC3E}">
        <p14:creationId xmlns:p14="http://schemas.microsoft.com/office/powerpoint/2010/main" val="143496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9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6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55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6156695-2D85-B940-9E68-D0450D81C687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6949CB0-BCEE-194D-A667-7CDDA0D0D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2D0305F-709D-364D-8E4C-4FEDB1F3F3ED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29D98F2-9B84-D146-9AD6-3BEBD8246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EE87164-F62C-F947-846B-719A004F240D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8DB6742-6C9E-A74A-A987-D0E95AD1C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5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2866AEC-F3F5-2D41-B6BB-BCCC71FAE341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693F33B-4EC1-AC48-9D38-BDD32D6F6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EE85971-1283-7845-95F8-216A9BE81014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AB800F0-6A1B-5B4D-A725-3E85F5357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3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8EAEBD2-EC6B-AA41-8017-5F9DA522F307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434282B-1FF1-B846-B23A-184F68994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7CCFB9C-083A-B348-A341-F417248A0B44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566F734-0B19-C844-9E5C-9A92B71A9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1AB4C5B-2656-9F40-B2C2-FEB411E104CE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B11B856-A982-0B4C-A197-B312D25E6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1D776B2-EDD8-714B-B930-4E32967DF7AF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BD9EDBB-0E70-DC4E-ABE0-3B1681E2E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78ED644-F65C-6B48-960F-C6A6E22D434A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4C34316-B530-3B4E-AA72-4B45A81B1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608168A-C16C-E544-B922-1A864068BF00}" type="datetime1">
              <a:rPr lang="en-US"/>
              <a:pPr>
                <a:defRPr/>
              </a:pPr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759D49E-79FB-5D42-9708-F88EE410B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9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63" r:id="rId2"/>
    <p:sldLayoutId id="2147484964" r:id="rId3"/>
    <p:sldLayoutId id="2147484965" r:id="rId4"/>
    <p:sldLayoutId id="2147484966" r:id="rId5"/>
    <p:sldLayoutId id="2147484967" r:id="rId6"/>
    <p:sldLayoutId id="2147484968" r:id="rId7"/>
    <p:sldLayoutId id="2147484969" r:id="rId8"/>
    <p:sldLayoutId id="2147484970" r:id="rId9"/>
    <p:sldLayoutId id="2147484971" r:id="rId10"/>
    <p:sldLayoutId id="2147484972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18. Devices and Interrupts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6.004x Computation Structures</a:t>
            </a:r>
          </a:p>
          <a:p>
            <a:pPr>
              <a:defRPr/>
            </a:pPr>
            <a:r>
              <a:rPr lang="en-US" dirty="0" smtClean="0"/>
              <a:t>Part </a:t>
            </a:r>
            <a:r>
              <a:rPr lang="en-US" dirty="0"/>
              <a:t>3</a:t>
            </a:r>
            <a:r>
              <a:rPr lang="en-US" dirty="0" smtClean="0"/>
              <a:t> – Computer Organization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Copyright © 2016 MIT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381000" y="5029200"/>
            <a:ext cx="8382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7113" indent="-1027113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+mn-lt"/>
              </a:rPr>
              <a:t>Model A:	A timeshared Beta system whose OS kernel is uninterruptable</a:t>
            </a:r>
          </a:p>
          <a:p>
            <a:pPr eaLnBrk="1" hangingPunct="1"/>
            <a:r>
              <a:rPr lang="en-US" sz="2000" b="0">
                <a:latin typeface="+mn-lt"/>
              </a:rPr>
              <a:t>Model B:	A timeshared Beta system which enables device interrupts during handing of SVC traps</a:t>
            </a:r>
          </a:p>
          <a:p>
            <a:pPr eaLnBrk="1" hangingPunct="1"/>
            <a:r>
              <a:rPr lang="en-US" sz="2000" b="0">
                <a:latin typeface="+mn-lt"/>
              </a:rPr>
              <a:t>Model C:	A single-process (not timeshared) system which runs dedicated application code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554661" y="1447800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R1</a:t>
            </a: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554661" y="2667000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R2</a:t>
            </a:r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1554661" y="3886200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Match Handler to 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0426" y="1058882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() {  // Version R1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if 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(0))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else</a:t>
            </a: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[0] 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(0);</a:t>
            </a: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{  // Version R2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while 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)); 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{  // Version R3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Scheduler();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 else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grpSp>
        <p:nvGrpSpPr>
          <p:cNvPr id="28680" name="Group 28679"/>
          <p:cNvGrpSpPr/>
          <p:nvPr/>
        </p:nvGrpSpPr>
        <p:grpSpPr>
          <a:xfrm>
            <a:off x="4572000" y="533400"/>
            <a:ext cx="4419600" cy="1376065"/>
            <a:chOff x="4572000" y="533400"/>
            <a:chExt cx="4419600" cy="1376065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7315200" y="1209810"/>
              <a:ext cx="361419" cy="580889"/>
              <a:chOff x="2838890" y="729676"/>
              <a:chExt cx="1234915" cy="198481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reeform 25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>
              <a:off x="7543800" y="5334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Always reads from the same buffer</a:t>
              </a:r>
              <a:endParaRPr lang="en-US" sz="1600" i="1" dirty="0">
                <a:solidFill>
                  <a:srgbClr val="3266FF"/>
                </a:solidFill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572000" y="1329160"/>
              <a:ext cx="2660930" cy="35237"/>
            </a:xfrm>
            <a:prstGeom prst="line">
              <a:avLst/>
            </a:prstGeom>
            <a:ln w="12700">
              <a:solidFill>
                <a:srgbClr val="3266FF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629400" y="1337221"/>
              <a:ext cx="603530" cy="572244"/>
            </a:xfrm>
            <a:prstGeom prst="line">
              <a:avLst/>
            </a:prstGeom>
            <a:ln w="12700">
              <a:solidFill>
                <a:srgbClr val="3266FF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73" name="Group 28672"/>
          <p:cNvGrpSpPr/>
          <p:nvPr/>
        </p:nvGrpSpPr>
        <p:grpSpPr>
          <a:xfrm>
            <a:off x="635977" y="1383359"/>
            <a:ext cx="825031" cy="401269"/>
            <a:chOff x="672075" y="1383359"/>
            <a:chExt cx="825031" cy="401269"/>
          </a:xfrm>
        </p:grpSpPr>
        <p:sp>
          <p:nvSpPr>
            <p:cNvPr id="31" name="Freeform 30"/>
            <p:cNvSpPr/>
            <p:nvPr/>
          </p:nvSpPr>
          <p:spPr>
            <a:xfrm>
              <a:off x="1039906" y="1577706"/>
              <a:ext cx="457200" cy="206922"/>
            </a:xfrm>
            <a:custGeom>
              <a:avLst/>
              <a:gdLst>
                <a:gd name="connsiteX0" fmla="*/ 457200 w 457200"/>
                <a:gd name="connsiteY0" fmla="*/ 206270 h 206922"/>
                <a:gd name="connsiteX1" fmla="*/ 143435 w 457200"/>
                <a:gd name="connsiteY1" fmla="*/ 179376 h 206922"/>
                <a:gd name="connsiteX2" fmla="*/ 304800 w 457200"/>
                <a:gd name="connsiteY2" fmla="*/ 26976 h 206922"/>
                <a:gd name="connsiteX3" fmla="*/ 0 w 457200"/>
                <a:gd name="connsiteY3" fmla="*/ 82 h 20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6922">
                  <a:moveTo>
                    <a:pt x="457200" y="206270"/>
                  </a:moveTo>
                  <a:cubicBezTo>
                    <a:pt x="313017" y="207764"/>
                    <a:pt x="168835" y="209258"/>
                    <a:pt x="143435" y="179376"/>
                  </a:cubicBezTo>
                  <a:cubicBezTo>
                    <a:pt x="118035" y="149494"/>
                    <a:pt x="328706" y="56858"/>
                    <a:pt x="304800" y="26976"/>
                  </a:cubicBezTo>
                  <a:cubicBezTo>
                    <a:pt x="280894" y="-2906"/>
                    <a:pt x="0" y="82"/>
                    <a:pt x="0" y="8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72" name="TextBox 28671"/>
            <p:cNvSpPr txBox="1"/>
            <p:nvPr/>
          </p:nvSpPr>
          <p:spPr>
            <a:xfrm>
              <a:off x="672075" y="1383359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latin typeface="+mj-lt"/>
                </a:rPr>
                <a:t>C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28681" name="Group 28680"/>
          <p:cNvGrpSpPr/>
          <p:nvPr/>
        </p:nvGrpSpPr>
        <p:grpSpPr>
          <a:xfrm>
            <a:off x="5578068" y="2126717"/>
            <a:ext cx="3337332" cy="1148527"/>
            <a:chOff x="5578068" y="2126717"/>
            <a:chExt cx="3337332" cy="1148527"/>
          </a:xfrm>
        </p:grpSpPr>
        <p:grpSp>
          <p:nvGrpSpPr>
            <p:cNvPr id="63" name="Group 62"/>
            <p:cNvGrpSpPr/>
            <p:nvPr/>
          </p:nvGrpSpPr>
          <p:grpSpPr>
            <a:xfrm flipH="1">
              <a:off x="7052220" y="2694355"/>
              <a:ext cx="361419" cy="580889"/>
              <a:chOff x="2838890" y="729676"/>
              <a:chExt cx="1234915" cy="1984813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Freeform 81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 79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3" name="Straight Connector 82"/>
            <p:cNvCxnSpPr/>
            <p:nvPr/>
          </p:nvCxnSpPr>
          <p:spPr>
            <a:xfrm flipH="1">
              <a:off x="5578068" y="2816704"/>
              <a:ext cx="1403836" cy="44583"/>
            </a:xfrm>
            <a:prstGeom prst="line">
              <a:avLst/>
            </a:prstGeom>
            <a:ln w="12700">
              <a:solidFill>
                <a:srgbClr val="3266FF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331134" y="2126717"/>
              <a:ext cx="1584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Oops!  </a:t>
              </a:r>
            </a:p>
            <a:p>
              <a:r>
                <a:rPr lang="en-US" sz="1600" i="1" dirty="0" smtClean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Infinite loop?</a:t>
              </a:r>
              <a:endParaRPr lang="en-US" sz="1600" i="1" dirty="0">
                <a:solidFill>
                  <a:srgbClr val="3266FF"/>
                </a:solidFill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5977" y="2558063"/>
            <a:ext cx="825031" cy="401269"/>
            <a:chOff x="672075" y="1383359"/>
            <a:chExt cx="825031" cy="401269"/>
          </a:xfrm>
        </p:grpSpPr>
        <p:sp>
          <p:nvSpPr>
            <p:cNvPr id="89" name="Freeform 88"/>
            <p:cNvSpPr/>
            <p:nvPr/>
          </p:nvSpPr>
          <p:spPr>
            <a:xfrm>
              <a:off x="1039906" y="1577706"/>
              <a:ext cx="457200" cy="206922"/>
            </a:xfrm>
            <a:custGeom>
              <a:avLst/>
              <a:gdLst>
                <a:gd name="connsiteX0" fmla="*/ 457200 w 457200"/>
                <a:gd name="connsiteY0" fmla="*/ 206270 h 206922"/>
                <a:gd name="connsiteX1" fmla="*/ 143435 w 457200"/>
                <a:gd name="connsiteY1" fmla="*/ 179376 h 206922"/>
                <a:gd name="connsiteX2" fmla="*/ 304800 w 457200"/>
                <a:gd name="connsiteY2" fmla="*/ 26976 h 206922"/>
                <a:gd name="connsiteX3" fmla="*/ 0 w 457200"/>
                <a:gd name="connsiteY3" fmla="*/ 82 h 20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6922">
                  <a:moveTo>
                    <a:pt x="457200" y="206270"/>
                  </a:moveTo>
                  <a:cubicBezTo>
                    <a:pt x="313017" y="207764"/>
                    <a:pt x="168835" y="209258"/>
                    <a:pt x="143435" y="179376"/>
                  </a:cubicBezTo>
                  <a:cubicBezTo>
                    <a:pt x="118035" y="149494"/>
                    <a:pt x="328706" y="56858"/>
                    <a:pt x="304800" y="26976"/>
                  </a:cubicBezTo>
                  <a:cubicBezTo>
                    <a:pt x="280894" y="-2906"/>
                    <a:pt x="0" y="82"/>
                    <a:pt x="0" y="8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2075" y="1383359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j-lt"/>
                </a:rPr>
                <a:t>B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35977" y="3743639"/>
            <a:ext cx="825031" cy="401269"/>
            <a:chOff x="672075" y="1383359"/>
            <a:chExt cx="825031" cy="401269"/>
          </a:xfrm>
        </p:grpSpPr>
        <p:sp>
          <p:nvSpPr>
            <p:cNvPr id="92" name="Freeform 91"/>
            <p:cNvSpPr/>
            <p:nvPr/>
          </p:nvSpPr>
          <p:spPr>
            <a:xfrm>
              <a:off x="1039906" y="1577706"/>
              <a:ext cx="457200" cy="206922"/>
            </a:xfrm>
            <a:custGeom>
              <a:avLst/>
              <a:gdLst>
                <a:gd name="connsiteX0" fmla="*/ 457200 w 457200"/>
                <a:gd name="connsiteY0" fmla="*/ 206270 h 206922"/>
                <a:gd name="connsiteX1" fmla="*/ 143435 w 457200"/>
                <a:gd name="connsiteY1" fmla="*/ 179376 h 206922"/>
                <a:gd name="connsiteX2" fmla="*/ 304800 w 457200"/>
                <a:gd name="connsiteY2" fmla="*/ 26976 h 206922"/>
                <a:gd name="connsiteX3" fmla="*/ 0 w 457200"/>
                <a:gd name="connsiteY3" fmla="*/ 82 h 20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6922">
                  <a:moveTo>
                    <a:pt x="457200" y="206270"/>
                  </a:moveTo>
                  <a:cubicBezTo>
                    <a:pt x="313017" y="207764"/>
                    <a:pt x="168835" y="209258"/>
                    <a:pt x="143435" y="179376"/>
                  </a:cubicBezTo>
                  <a:cubicBezTo>
                    <a:pt x="118035" y="149494"/>
                    <a:pt x="328706" y="56858"/>
                    <a:pt x="304800" y="26976"/>
                  </a:cubicBezTo>
                  <a:cubicBezTo>
                    <a:pt x="280894" y="-2906"/>
                    <a:pt x="0" y="82"/>
                    <a:pt x="0" y="8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2075" y="1383359"/>
              <a:ext cx="359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8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4"/>
          <p:cNvSpPr txBox="1">
            <a:spLocks noChangeArrowheads="1"/>
          </p:cNvSpPr>
          <p:nvPr/>
        </p:nvSpPr>
        <p:spPr bwMode="auto">
          <a:xfrm>
            <a:off x="381000" y="4038600"/>
            <a:ext cx="838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7113" indent="-1027113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+mn-lt"/>
              </a:rPr>
              <a:t>Model A:	A timeshared Beta system whose OS kernel is uninterruptable</a:t>
            </a:r>
          </a:p>
          <a:p>
            <a:pPr eaLnBrk="1" hangingPunct="1"/>
            <a:r>
              <a:rPr lang="en-US" sz="1800" b="0">
                <a:latin typeface="+mn-lt"/>
              </a:rPr>
              <a:t>Model B:	A timeshared Beta system which enables device interrupts during handing of SVC traps</a:t>
            </a:r>
          </a:p>
          <a:p>
            <a:pPr eaLnBrk="1" hangingPunct="1"/>
            <a:r>
              <a:rPr lang="en-US" sz="1800" b="0">
                <a:latin typeface="+mn-lt"/>
              </a:rPr>
              <a:t>Model C:	A single-process (not timeshared) system which runs dedicated application code</a:t>
            </a:r>
          </a:p>
        </p:txBody>
      </p:sp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533400" y="5872371"/>
            <a:ext cx="8305800" cy="70788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 anchorCtr="0">
            <a:spAutoFit/>
          </a:bodyPr>
          <a:lstStyle>
            <a:lvl1pPr marL="2289175" indent="-2289175" eaLnBrk="0" hangingPunct="0"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+mj-lt"/>
              </a:rPr>
              <a:t>Which handler &amp; OS?</a:t>
            </a:r>
          </a:p>
          <a:p>
            <a:pPr algn="ctr" eaLnBrk="1" hangingPunct="1"/>
            <a:r>
              <a:rPr lang="en-US" sz="2000" b="0">
                <a:latin typeface="+mj-lt"/>
              </a:rPr>
              <a:t>“I get compile-time errors; Scheduler and ProcTbl are undefined!”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40261" y="5413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R1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40261" y="17605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R2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40261" y="29797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6026" y="152400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() {  // Version R1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if 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(0))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else</a:t>
            </a: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[0] 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(0);</a:t>
            </a: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{  // Version R2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while 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)); 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{  // Version R3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Scheduler();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 else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743200"/>
            <a:ext cx="914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4876800"/>
            <a:ext cx="9906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80858"/>
              </p:ext>
            </p:extLst>
          </p:nvPr>
        </p:nvGraphicFramePr>
        <p:xfrm>
          <a:off x="6621685" y="1018838"/>
          <a:ext cx="2211728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32"/>
                <a:gridCol w="552932"/>
                <a:gridCol w="552932"/>
                <a:gridCol w="552932"/>
              </a:tblGrid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271865" y="1541502"/>
            <a:ext cx="921600" cy="1386880"/>
            <a:chOff x="7271865" y="1541502"/>
            <a:chExt cx="921600" cy="1386880"/>
          </a:xfrm>
        </p:grpSpPr>
        <p:sp>
          <p:nvSpPr>
            <p:cNvPr id="4" name="TextBox 3"/>
            <p:cNvSpPr txBox="1"/>
            <p:nvPr/>
          </p:nvSpPr>
          <p:spPr>
            <a:xfrm>
              <a:off x="7271865" y="154150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12465" y="154304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7275135" y="2069068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848600" y="2559050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 flipH="1">
            <a:off x="8382000" y="2069068"/>
            <a:ext cx="3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5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4"/>
          <p:cNvSpPr txBox="1">
            <a:spLocks noChangeArrowheads="1"/>
          </p:cNvSpPr>
          <p:nvPr/>
        </p:nvSpPr>
        <p:spPr bwMode="auto">
          <a:xfrm>
            <a:off x="381000" y="4038600"/>
            <a:ext cx="838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7113" indent="-1027113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+mn-lt"/>
              </a:rPr>
              <a:t>Model A:	A timeshared Beta system whose OS kernel is uninterruptable</a:t>
            </a:r>
          </a:p>
          <a:p>
            <a:pPr eaLnBrk="1" hangingPunct="1"/>
            <a:r>
              <a:rPr lang="en-US" sz="1800" b="0">
                <a:latin typeface="+mn-lt"/>
              </a:rPr>
              <a:t>Model B:	A timeshared Beta system which enables device interrupts during handing of SVC traps</a:t>
            </a:r>
          </a:p>
          <a:p>
            <a:pPr eaLnBrk="1" hangingPunct="1"/>
            <a:r>
              <a:rPr lang="en-US" sz="1800" b="0">
                <a:latin typeface="+mn-lt"/>
              </a:rPr>
              <a:t>Model C:	A single-process (not timeshared) system which runs dedicated application code</a:t>
            </a: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304800" y="5638800"/>
            <a:ext cx="8686800" cy="92333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28850" indent="-222885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j-lt"/>
              </a:rPr>
              <a:t>Which handler &amp; OS?</a:t>
            </a:r>
          </a:p>
          <a:p>
            <a:pPr marL="1588" indent="-1588" algn="ctr" eaLnBrk="1" hangingPunct="1"/>
            <a:r>
              <a:rPr lang="en-US" sz="1800" b="0" dirty="0">
                <a:latin typeface="+mj-lt"/>
              </a:rPr>
              <a:t>“Hey, now the system always reads everybody’s input from keyboard </a:t>
            </a:r>
            <a:r>
              <a:rPr lang="en-US" sz="1800" b="0" dirty="0" smtClean="0">
                <a:latin typeface="+mj-lt"/>
              </a:rPr>
              <a:t>0.</a:t>
            </a:r>
          </a:p>
          <a:p>
            <a:pPr marL="1588" indent="-1588" algn="ctr" eaLnBrk="1" hangingPunct="1"/>
            <a:r>
              <a:rPr lang="en-US" sz="1800" b="0" dirty="0" smtClean="0">
                <a:latin typeface="+mj-lt"/>
              </a:rPr>
              <a:t>In addition, it </a:t>
            </a:r>
            <a:r>
              <a:rPr lang="en-US" sz="1800" b="0" dirty="0">
                <a:latin typeface="+mj-lt"/>
              </a:rPr>
              <a:t>seems to waste a lot more CPU cycles than it used to.”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99774" y="5413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R1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99774" y="17605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R2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99774" y="29797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5539" y="152400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() {  // Version R1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if 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(0))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else</a:t>
            </a: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[0] 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(0);</a:t>
            </a: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{  // Version R2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while 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)); 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{  // Version R3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Scheduler();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 else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327482"/>
            <a:ext cx="914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973" y="3970909"/>
            <a:ext cx="1014714" cy="44869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31922"/>
              </p:ext>
            </p:extLst>
          </p:nvPr>
        </p:nvGraphicFramePr>
        <p:xfrm>
          <a:off x="6621685" y="1018838"/>
          <a:ext cx="2211728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32"/>
                <a:gridCol w="552932"/>
                <a:gridCol w="552932"/>
                <a:gridCol w="552932"/>
              </a:tblGrid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12465" y="15430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275135" y="2069068"/>
            <a:ext cx="1453140" cy="861257"/>
            <a:chOff x="7275135" y="2069068"/>
            <a:chExt cx="1453140" cy="861257"/>
          </a:xfrm>
        </p:grpSpPr>
        <p:sp>
          <p:nvSpPr>
            <p:cNvPr id="16" name="TextBox 15"/>
            <p:cNvSpPr txBox="1"/>
            <p:nvPr/>
          </p:nvSpPr>
          <p:spPr>
            <a:xfrm>
              <a:off x="8380103" y="25609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7275135" y="2069068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848600" y="2559050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8382000" y="2069068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4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4"/>
          <p:cNvSpPr txBox="1">
            <a:spLocks noChangeArrowheads="1"/>
          </p:cNvSpPr>
          <p:nvPr/>
        </p:nvSpPr>
        <p:spPr bwMode="auto">
          <a:xfrm>
            <a:off x="381000" y="4038600"/>
            <a:ext cx="838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7113" indent="-1027113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+mn-lt"/>
              </a:rPr>
              <a:t>Model A:	A timeshared Beta system whose OS kernel is uninterruptable</a:t>
            </a:r>
          </a:p>
          <a:p>
            <a:pPr eaLnBrk="1" hangingPunct="1"/>
            <a:r>
              <a:rPr lang="en-US" sz="1800" b="0">
                <a:latin typeface="+mn-lt"/>
              </a:rPr>
              <a:t>Model B:	A timeshared Beta system which enables device interrupts during handing of SVC traps</a:t>
            </a:r>
          </a:p>
          <a:p>
            <a:pPr eaLnBrk="1" hangingPunct="1"/>
            <a:r>
              <a:rPr lang="en-US" sz="1800" b="0">
                <a:latin typeface="+mn-lt"/>
              </a:rPr>
              <a:t>Model C:	A single-process (not timeshared) system which runs dedicated application code</a:t>
            </a:r>
          </a:p>
        </p:txBody>
      </p:sp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304800" y="5562600"/>
            <a:ext cx="8686800" cy="10156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28850" indent="-222885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-1588" algn="ctr" eaLnBrk="1" hangingPunct="1"/>
            <a:r>
              <a:rPr lang="en-US" sz="2000" b="0" dirty="0">
                <a:latin typeface="+mj-lt"/>
              </a:rPr>
              <a:t>Which handler &amp; OS?	</a:t>
            </a:r>
          </a:p>
          <a:p>
            <a:pPr marL="1588" indent="-1588" algn="ctr" eaLnBrk="1" hangingPunct="1"/>
            <a:r>
              <a:rPr lang="en-US" sz="2000" b="0" dirty="0">
                <a:latin typeface="+mj-lt"/>
              </a:rPr>
              <a:t>“Neat, the new system seems to work </a:t>
            </a:r>
            <a:r>
              <a:rPr lang="en-US" sz="2000" b="0" dirty="0" smtClean="0">
                <a:latin typeface="+mj-lt"/>
              </a:rPr>
              <a:t>fine.</a:t>
            </a:r>
          </a:p>
          <a:p>
            <a:pPr marL="1588" indent="-1588" algn="ctr" eaLnBrk="1" hangingPunct="1"/>
            <a:r>
              <a:rPr lang="en-US" sz="2000" b="0" dirty="0" smtClean="0">
                <a:latin typeface="+mj-lt"/>
              </a:rPr>
              <a:t>It </a:t>
            </a:r>
            <a:r>
              <a:rPr lang="en-US" sz="2000" b="0">
                <a:latin typeface="+mj-lt"/>
              </a:rPr>
              <a:t>even </a:t>
            </a:r>
            <a:r>
              <a:rPr lang="en-US" sz="2000" b="0" smtClean="0">
                <a:latin typeface="+mj-lt"/>
              </a:rPr>
              <a:t>wastes </a:t>
            </a:r>
            <a:r>
              <a:rPr lang="en-US" sz="2000" b="0" dirty="0">
                <a:latin typeface="+mj-lt"/>
              </a:rPr>
              <a:t>less CPU time than it used to!”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40261" y="5413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R1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40261" y="17605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R2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40261" y="29797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6026" y="152400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() {  // Version R1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if 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(0))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else</a:t>
            </a: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[0] 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(0);</a:t>
            </a: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 smtClean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{  // Version R2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while 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)); 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{  // Version R3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  Scheduler();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 else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2743200"/>
            <a:ext cx="914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4320064"/>
            <a:ext cx="990600" cy="404336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56501"/>
              </p:ext>
            </p:extLst>
          </p:nvPr>
        </p:nvGraphicFramePr>
        <p:xfrm>
          <a:off x="6621685" y="1018838"/>
          <a:ext cx="2211728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32"/>
                <a:gridCol w="552932"/>
                <a:gridCol w="552932"/>
                <a:gridCol w="552932"/>
              </a:tblGrid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 flipH="1">
            <a:off x="7275135" y="2069068"/>
            <a:ext cx="3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0103" y="2069068"/>
            <a:ext cx="348172" cy="861257"/>
            <a:chOff x="8380103" y="2069068"/>
            <a:chExt cx="348172" cy="861257"/>
          </a:xfrm>
        </p:grpSpPr>
        <p:sp>
          <p:nvSpPr>
            <p:cNvPr id="17" name="TextBox 16"/>
            <p:cNvSpPr txBox="1"/>
            <p:nvPr/>
          </p:nvSpPr>
          <p:spPr>
            <a:xfrm>
              <a:off x="8380103" y="25609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8382000" y="2069068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73725" y="1542325"/>
            <a:ext cx="886912" cy="370049"/>
            <a:chOff x="7273725" y="1542325"/>
            <a:chExt cx="886912" cy="370049"/>
          </a:xfrm>
        </p:grpSpPr>
        <p:sp>
          <p:nvSpPr>
            <p:cNvPr id="15" name="TextBox 14"/>
            <p:cNvSpPr txBox="1"/>
            <p:nvPr/>
          </p:nvSpPr>
          <p:spPr>
            <a:xfrm>
              <a:off x="7812465" y="154304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7273725" y="1542325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ChangeArrowheads="1"/>
          </p:cNvSpPr>
          <p:nvPr/>
        </p:nvSpPr>
        <p:spPr bwMode="auto">
          <a:xfrm>
            <a:off x="1077913" y="2438400"/>
            <a:ext cx="5227637" cy="36988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Side-effects of CPU virtualization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+ abstraction of machine resources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	(memory, I/O, registers, etc. )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+ multiple 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processes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 executing concurrently 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+ better CPU utilization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-  Processing throughput is more </a:t>
            </a: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variable</a:t>
            </a:r>
            <a:b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</a:b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Our approach to dealing with the asynchronous world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- I/O - separate 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event handling</a:t>
            </a:r>
            <a:r>
              <a:rPr lang="ja-JP" altLang="en-US" sz="2000" dirty="0" smtClean="0">
                <a:latin typeface="+mj-lt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 from 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event processing</a:t>
            </a:r>
            <a:r>
              <a:rPr lang="ja-JP" altLang="en-US" sz="2000" dirty="0" smtClean="0">
                <a:latin typeface="+mj-lt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</a:b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Difficult to meet 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hard deadlines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- control </a:t>
            </a: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applications, e.g., ESC on cars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- playing videos/</a:t>
            </a:r>
            <a: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  <a:t>MP3s</a:t>
            </a:r>
            <a:br>
              <a:rPr lang="en-US" altLang="ja-JP" sz="2000" dirty="0" smtClean="0">
                <a:latin typeface="+mj-lt"/>
                <a:ea typeface="ＭＳ Ｐゴシック" charset="0"/>
                <a:cs typeface="ＭＳ Ｐゴシック" charset="0"/>
              </a:rPr>
            </a:b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Real-time as an alternative to time-sliced 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or fixed-priority preemptive scheduling </a:t>
            </a: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Need for “Real Time”</a:t>
            </a:r>
          </a:p>
        </p:txBody>
      </p:sp>
      <p:pic>
        <p:nvPicPr>
          <p:cNvPr id="3" name="Picture 2" descr="push_back_time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0"/>
            <a:ext cx="21336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8" grpId="0" animBg="1"/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685800" y="1143000"/>
            <a:ext cx="76962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indent="1588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One way to measure the real-time performance of a system is </a:t>
            </a:r>
            <a:r>
              <a:rPr lang="en-US" sz="2000" i="1" dirty="0">
                <a:solidFill>
                  <a:srgbClr val="CC0000"/>
                </a:solidFill>
                <a:latin typeface="+mj-lt"/>
              </a:rPr>
              <a:t>INTERRUPT LATENCY:</a:t>
            </a:r>
          </a:p>
          <a:p>
            <a:pPr marL="228600" indent="-228600">
              <a:lnSpc>
                <a:spcPct val="85000"/>
              </a:lnSpc>
              <a:defRPr/>
            </a:pPr>
            <a:endParaRPr lang="en-US" sz="2000" i="1" dirty="0">
              <a:latin typeface="+mj-lt"/>
            </a:endParaRPr>
          </a:p>
          <a:p>
            <a:pPr marL="685800" lvl="1" indent="-228600">
              <a:lnSpc>
                <a:spcPct val="85000"/>
              </a:lnSpc>
              <a:buFontTx/>
              <a:buChar char="•"/>
              <a:defRPr/>
            </a:pPr>
            <a:r>
              <a:rPr lang="en-US" sz="2000" i="1" dirty="0">
                <a:latin typeface="+mj-lt"/>
              </a:rPr>
              <a:t>HOW MUCH TIME can elapse between an interrupt request and the START of its handler?</a:t>
            </a:r>
          </a:p>
          <a:p>
            <a:pPr marL="685800" lvl="1" indent="-228600">
              <a:lnSpc>
                <a:spcPct val="85000"/>
              </a:lnSpc>
              <a:buFontTx/>
              <a:buChar char="•"/>
              <a:defRPr/>
            </a:pPr>
            <a:endParaRPr lang="en-US" sz="2000" i="1" dirty="0">
              <a:latin typeface="+mj-lt"/>
            </a:endParaRPr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1600200" y="2965450"/>
            <a:ext cx="516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6788150" y="2838450"/>
            <a:ext cx="6223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time</a:t>
            </a: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 flipV="1">
            <a:off x="2559050" y="30353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2028825" y="3600450"/>
            <a:ext cx="105251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Request</a:t>
            </a:r>
          </a:p>
        </p:txBody>
      </p:sp>
      <p:sp>
        <p:nvSpPr>
          <p:cNvPr id="33799" name="Rectangle 8" descr="Wide downward diagonal"/>
          <p:cNvSpPr>
            <a:spLocks noChangeArrowheads="1"/>
          </p:cNvSpPr>
          <p:nvPr/>
        </p:nvSpPr>
        <p:spPr bwMode="auto">
          <a:xfrm>
            <a:off x="4622800" y="2667000"/>
            <a:ext cx="1435100" cy="2921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828" name="Line 28"/>
          <p:cNvSpPr>
            <a:spLocks noChangeShapeType="1"/>
          </p:cNvSpPr>
          <p:nvPr/>
        </p:nvSpPr>
        <p:spPr bwMode="auto">
          <a:xfrm flipV="1">
            <a:off x="6513513" y="3035298"/>
            <a:ext cx="7940" cy="820739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827" name="Rectangle 30"/>
          <p:cNvSpPr>
            <a:spLocks noChangeArrowheads="1"/>
          </p:cNvSpPr>
          <p:nvPr/>
        </p:nvSpPr>
        <p:spPr bwMode="auto">
          <a:xfrm>
            <a:off x="762000" y="4572000"/>
            <a:ext cx="7620000" cy="162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indent="1588" eaLnBrk="0" hangingPunct="0">
              <a:lnSpc>
                <a:spcPct val="85000"/>
              </a:lnSpc>
              <a:defRPr/>
            </a:pPr>
            <a:r>
              <a:rPr lang="en-US" sz="2000" dirty="0" smtClean="0">
                <a:latin typeface="+mj-lt"/>
              </a:rPr>
              <a:t>Sometimes bad </a:t>
            </a:r>
            <a:r>
              <a:rPr lang="en-US" sz="2000" dirty="0">
                <a:latin typeface="+mj-lt"/>
              </a:rPr>
              <a:t>things happen when service is delayed </a:t>
            </a:r>
            <a:r>
              <a:rPr lang="en-US" sz="2000" dirty="0" smtClean="0">
                <a:latin typeface="+mj-lt"/>
              </a:rPr>
              <a:t>beyond its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“dead”-line</a:t>
            </a:r>
            <a:r>
              <a:rPr lang="en-US" sz="2000" dirty="0" smtClean="0">
                <a:latin typeface="+mj-lt"/>
              </a:rPr>
              <a:t>:</a:t>
            </a:r>
            <a:endParaRPr lang="en-US" sz="2000" dirty="0">
              <a:latin typeface="+mj-lt"/>
            </a:endParaRPr>
          </a:p>
          <a:p>
            <a:pPr marL="228600" indent="-228600" eaLnBrk="0" hangingPunct="0">
              <a:lnSpc>
                <a:spcPct val="85000"/>
              </a:lnSpc>
              <a:defRPr/>
            </a:pPr>
            <a:endParaRPr lang="en-US" sz="2000" dirty="0">
              <a:latin typeface="+mj-lt"/>
            </a:endParaRPr>
          </a:p>
          <a:p>
            <a:pPr marL="685800" lvl="1" indent="-228600"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Missed characters</a:t>
            </a:r>
          </a:p>
          <a:p>
            <a:pPr marL="685800" lvl="1" indent="-228600" eaLnBrk="0" hangingPunct="0">
              <a:lnSpc>
                <a:spcPct val="85000"/>
              </a:lnSpc>
              <a:defRPr/>
            </a:pPr>
            <a:r>
              <a:rPr lang="en-US" sz="2000" dirty="0" smtClean="0">
                <a:latin typeface="+mj-lt"/>
              </a:rPr>
              <a:t>Automobile crashes</a:t>
            </a:r>
            <a:endParaRPr lang="en-US" sz="2000" dirty="0">
              <a:latin typeface="+mj-lt"/>
            </a:endParaRPr>
          </a:p>
          <a:p>
            <a:pPr marL="685800" lvl="1" indent="-228600"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Nuclear meltdowns</a:t>
            </a:r>
          </a:p>
        </p:txBody>
      </p:sp>
      <p:sp>
        <p:nvSpPr>
          <p:cNvPr id="33804" name="AutoShape 31"/>
          <p:cNvSpPr>
            <a:spLocks noChangeAspect="1" noChangeArrowheads="1" noTextEdit="1"/>
          </p:cNvSpPr>
          <p:nvPr/>
        </p:nvSpPr>
        <p:spPr bwMode="auto">
          <a:xfrm>
            <a:off x="6000750" y="5029200"/>
            <a:ext cx="245745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4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Interrupt Latency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14800" y="5349875"/>
            <a:ext cx="1522413" cy="830263"/>
            <a:chOff x="4114800" y="5349875"/>
            <a:chExt cx="1522413" cy="830263"/>
          </a:xfrm>
        </p:grpSpPr>
        <p:sp>
          <p:nvSpPr>
            <p:cNvPr id="33807" name="Text Box 34"/>
            <p:cNvSpPr txBox="1">
              <a:spLocks noChangeArrowheads="1"/>
            </p:cNvSpPr>
            <p:nvPr/>
          </p:nvSpPr>
          <p:spPr bwMode="auto">
            <a:xfrm>
              <a:off x="4319588" y="5349875"/>
              <a:ext cx="1317625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ja-JP" altLang="en-US" sz="1600" dirty="0" smtClean="0">
                  <a:latin typeface="+mj-lt"/>
                </a:rPr>
                <a:t>“</a:t>
              </a:r>
              <a:r>
                <a:rPr lang="en-US" altLang="ja-JP" sz="1600" dirty="0" smtClean="0">
                  <a:latin typeface="+mj-lt"/>
                </a:rPr>
                <a:t>HARD</a:t>
              </a:r>
              <a:r>
                <a:rPr lang="ja-JP" altLang="en-US" sz="1600" dirty="0" smtClean="0">
                  <a:latin typeface="+mj-lt"/>
                </a:rPr>
                <a:t>”</a:t>
              </a:r>
              <a:endParaRPr lang="en-US" altLang="ja-JP" sz="1600" dirty="0" smtClean="0">
                <a:latin typeface="+mj-lt"/>
              </a:endParaRP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+mj-lt"/>
                </a:rPr>
                <a:t>Real time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+mj-lt"/>
                </a:rPr>
                <a:t>constraints</a:t>
              </a:r>
            </a:p>
          </p:txBody>
        </p:sp>
        <p:sp>
          <p:nvSpPr>
            <p:cNvPr id="3" name="Right Brace 2"/>
            <p:cNvSpPr/>
            <p:nvPr/>
          </p:nvSpPr>
          <p:spPr bwMode="auto">
            <a:xfrm>
              <a:off x="4114800" y="5410200"/>
              <a:ext cx="228600" cy="76200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4832" name="Picture 7" descr="deathandthehourglass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029200"/>
            <a:ext cx="1219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67000" y="3041650"/>
            <a:ext cx="1905000" cy="617539"/>
            <a:chOff x="2667000" y="3041650"/>
            <a:chExt cx="1905000" cy="617539"/>
          </a:xfrm>
        </p:grpSpPr>
        <p:sp>
          <p:nvSpPr>
            <p:cNvPr id="33831" name="Rectangle 24"/>
            <p:cNvSpPr>
              <a:spLocks noChangeArrowheads="1"/>
            </p:cNvSpPr>
            <p:nvPr/>
          </p:nvSpPr>
          <p:spPr bwMode="auto">
            <a:xfrm>
              <a:off x="2941638" y="3371851"/>
              <a:ext cx="13557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Latency (L)</a:t>
              </a:r>
              <a:endParaRPr 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3464718" y="2243932"/>
              <a:ext cx="309564" cy="19050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0262" y="3044888"/>
            <a:ext cx="1417637" cy="849156"/>
            <a:chOff x="4640262" y="3044888"/>
            <a:chExt cx="1417637" cy="849156"/>
          </a:xfrm>
        </p:grpSpPr>
        <p:sp>
          <p:nvSpPr>
            <p:cNvPr id="33802" name="Rectangle 25"/>
            <p:cNvSpPr>
              <a:spLocks noChangeArrowheads="1"/>
            </p:cNvSpPr>
            <p:nvPr/>
          </p:nvSpPr>
          <p:spPr bwMode="auto">
            <a:xfrm>
              <a:off x="4859070" y="3371850"/>
              <a:ext cx="1040349" cy="52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 dirty="0">
                  <a:latin typeface="+mj-lt"/>
                </a:rPr>
                <a:t>Service</a:t>
              </a:r>
            </a:p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 dirty="0" smtClean="0">
                  <a:latin typeface="+mj-lt"/>
                </a:rPr>
                <a:t>Time (S)</a:t>
              </a:r>
              <a:endParaRPr lang="en-US" dirty="0">
                <a:latin typeface="+mj-lt"/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 rot="5400000">
              <a:off x="5210999" y="2474151"/>
              <a:ext cx="276164" cy="1417637"/>
            </a:xfrm>
            <a:prstGeom prst="righ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79684" y="3878263"/>
            <a:ext cx="3941768" cy="604837"/>
            <a:chOff x="2579684" y="3878263"/>
            <a:chExt cx="3941768" cy="604837"/>
          </a:xfrm>
        </p:grpSpPr>
        <p:sp>
          <p:nvSpPr>
            <p:cNvPr id="33829" name="Rectangle 29"/>
            <p:cNvSpPr>
              <a:spLocks noChangeArrowheads="1"/>
            </p:cNvSpPr>
            <p:nvPr/>
          </p:nvSpPr>
          <p:spPr bwMode="auto">
            <a:xfrm>
              <a:off x="3817937" y="4195762"/>
              <a:ext cx="1516063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FF0000"/>
                  </a:solidFill>
                  <a:latin typeface="+mj-lt"/>
                </a:rPr>
                <a:t>Deadline (D)</a:t>
              </a:r>
              <a:endParaRPr 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8" name="Right Brace 37"/>
            <p:cNvSpPr/>
            <p:nvPr/>
          </p:nvSpPr>
          <p:spPr>
            <a:xfrm rot="5400000">
              <a:off x="4396581" y="2061366"/>
              <a:ext cx="307973" cy="3941768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04039" y="3209930"/>
            <a:ext cx="1917431" cy="752470"/>
            <a:chOff x="6904039" y="3452336"/>
            <a:chExt cx="1917431" cy="752470"/>
          </a:xfrm>
        </p:grpSpPr>
        <p:sp>
          <p:nvSpPr>
            <p:cNvPr id="26" name="Text Box 55"/>
            <p:cNvSpPr txBox="1">
              <a:spLocks noChangeArrowheads="1"/>
            </p:cNvSpPr>
            <p:nvPr/>
          </p:nvSpPr>
          <p:spPr bwMode="auto">
            <a:xfrm flipH="1">
              <a:off x="7271764" y="3452336"/>
              <a:ext cx="1549706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 smtClean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What is largest L such that L</a:t>
              </a:r>
              <a:r>
                <a:rPr lang="en-US" sz="1400" i="1" baseline="-25000" dirty="0" smtClean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MAX</a:t>
              </a:r>
              <a:r>
                <a:rPr lang="en-US" sz="1400" i="1" dirty="0" smtClean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+ S = D?</a:t>
              </a:r>
              <a:endParaRPr lang="en-US" sz="1400" i="1" dirty="0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grpSp>
          <p:nvGrpSpPr>
            <p:cNvPr id="27" name="Group 57"/>
            <p:cNvGrpSpPr>
              <a:grpSpLocks/>
            </p:cNvGrpSpPr>
            <p:nvPr/>
          </p:nvGrpSpPr>
          <p:grpSpPr bwMode="auto">
            <a:xfrm flipH="1">
              <a:off x="6904039" y="3580542"/>
              <a:ext cx="386298" cy="624264"/>
              <a:chOff x="2838890" y="729676"/>
              <a:chExt cx="1234915" cy="1984813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296839" y="1137665"/>
                <a:ext cx="0" cy="7112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296839" y="1848892"/>
                <a:ext cx="277856" cy="81597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080729" y="1848892"/>
                <a:ext cx="216110" cy="81597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61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564403" y="2692434"/>
                  <a:ext cx="246983" cy="1102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Freeform 47"/>
                <p:cNvSpPr/>
                <p:nvPr/>
              </p:nvSpPr>
              <p:spPr>
                <a:xfrm>
                  <a:off x="3574694" y="2582166"/>
                  <a:ext cx="231545" cy="12680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2" name="Group 62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2854328" y="2675898"/>
                  <a:ext cx="236691" cy="3859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45"/>
                <p:cNvSpPr/>
                <p:nvPr/>
              </p:nvSpPr>
              <p:spPr>
                <a:xfrm>
                  <a:off x="2838890" y="2576658"/>
                  <a:ext cx="252129" cy="13783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301983" y="1214853"/>
                <a:ext cx="308729" cy="2315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3631294" y="1165234"/>
                <a:ext cx="283003" cy="2701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3096164" y="1225879"/>
                <a:ext cx="190384" cy="3142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091020" y="1540143"/>
                <a:ext cx="174946" cy="286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3914297" y="1049451"/>
                <a:ext cx="159508" cy="12680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18043755">
                <a:off x="3078883" y="1825370"/>
                <a:ext cx="209508" cy="11320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1" name="Group 69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132184" y="735191"/>
                  <a:ext cx="355037" cy="40247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3147618" y="751729"/>
                  <a:ext cx="499113" cy="22604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3121893" y="729676"/>
                  <a:ext cx="308729" cy="22604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animBg="1"/>
      <p:bldP spid="338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81000" y="2644775"/>
            <a:ext cx="8283575" cy="210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228600" indent="-228600">
              <a:lnSpc>
                <a:spcPct val="89000"/>
              </a:lnSpc>
              <a:defRPr/>
            </a:pPr>
            <a:r>
              <a:rPr lang="en-US" sz="2000" dirty="0">
                <a:latin typeface="+mj-lt"/>
              </a:rPr>
              <a:t>What causes interrupt latency:</a:t>
            </a:r>
          </a:p>
          <a:p>
            <a:pPr marL="228600" indent="-228600">
              <a:lnSpc>
                <a:spcPct val="89000"/>
              </a:lnSpc>
              <a:defRPr/>
            </a:pPr>
            <a:endParaRPr lang="en-US" dirty="0">
              <a:latin typeface="+mj-lt"/>
            </a:endParaRPr>
          </a:p>
          <a:p>
            <a:pPr marL="68580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State save, context switch.</a:t>
            </a:r>
          </a:p>
          <a:p>
            <a:pPr marL="68580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Periods of </a:t>
            </a:r>
            <a:r>
              <a:rPr lang="en-US" sz="2000" dirty="0" smtClean="0">
                <a:latin typeface="+mj-lt"/>
              </a:rPr>
              <a:t>un-</a:t>
            </a:r>
            <a:r>
              <a:rPr lang="en-US" sz="2000" dirty="0" err="1" smtClean="0">
                <a:latin typeface="+mj-lt"/>
              </a:rPr>
              <a:t>interruptability</a:t>
            </a:r>
            <a:r>
              <a:rPr lang="en-US" sz="2000" dirty="0">
                <a:latin typeface="+mj-lt"/>
              </a:rPr>
              <a:t>:</a:t>
            </a:r>
          </a:p>
          <a:p>
            <a:pPr marL="1143000" lvl="2" indent="-228600">
              <a:lnSpc>
                <a:spcPct val="89000"/>
              </a:lnSpc>
              <a:buFont typeface="Wingdings" charset="0"/>
              <a:buChar char="§"/>
              <a:defRPr/>
            </a:pPr>
            <a:r>
              <a:rPr lang="en-US" dirty="0">
                <a:latin typeface="+mj-lt"/>
              </a:rPr>
              <a:t>Long, uninterruptable instructions </a:t>
            </a:r>
            <a:r>
              <a:rPr lang="en-US" dirty="0" smtClean="0">
                <a:latin typeface="+mj-lt"/>
              </a:rPr>
              <a:t>– e.g. </a:t>
            </a:r>
            <a:r>
              <a:rPr lang="en-US" dirty="0">
                <a:latin typeface="+mj-lt"/>
              </a:rPr>
              <a:t>block </a:t>
            </a:r>
            <a:r>
              <a:rPr lang="en-US" dirty="0" smtClean="0">
                <a:latin typeface="+mj-lt"/>
              </a:rPr>
              <a:t>moves</a:t>
            </a:r>
            <a:endParaRPr lang="en-US" dirty="0">
              <a:latin typeface="+mj-lt"/>
            </a:endParaRPr>
          </a:p>
          <a:p>
            <a:pPr marL="1143000" lvl="2" indent="-228600">
              <a:lnSpc>
                <a:spcPct val="89000"/>
              </a:lnSpc>
              <a:buFont typeface="Wingdings" charset="0"/>
              <a:buChar char="§"/>
              <a:defRPr/>
            </a:pPr>
            <a:r>
              <a:rPr lang="en-US" dirty="0">
                <a:latin typeface="+mj-lt"/>
              </a:rPr>
              <a:t>Explicitly disabled periods (</a:t>
            </a:r>
            <a:r>
              <a:rPr lang="en-US" dirty="0" smtClean="0">
                <a:latin typeface="+mj-lt"/>
              </a:rPr>
              <a:t>e.g. .during </a:t>
            </a:r>
            <a:r>
              <a:rPr lang="en-US" dirty="0">
                <a:latin typeface="+mj-lt"/>
              </a:rPr>
              <a:t>service of other interrupts).</a:t>
            </a:r>
          </a:p>
          <a:p>
            <a:pPr lvl="2">
              <a:lnSpc>
                <a:spcPct val="89000"/>
              </a:lnSpc>
              <a:defRPr/>
            </a:pPr>
            <a:endParaRPr lang="en-US" dirty="0">
              <a:latin typeface="+mj-lt"/>
            </a:endParaRPr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auto">
          <a:xfrm>
            <a:off x="1644650" y="1593850"/>
            <a:ext cx="516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6832600" y="1466850"/>
            <a:ext cx="6223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time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 flipV="1">
            <a:off x="2603500" y="16637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2073275" y="2228850"/>
            <a:ext cx="105251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Request</a:t>
            </a:r>
          </a:p>
        </p:txBody>
      </p:sp>
      <p:sp>
        <p:nvSpPr>
          <p:cNvPr id="35847" name="Rectangle 8" descr="Wide downward diagonal"/>
          <p:cNvSpPr>
            <a:spLocks noChangeArrowheads="1"/>
          </p:cNvSpPr>
          <p:nvPr/>
        </p:nvSpPr>
        <p:spPr bwMode="auto">
          <a:xfrm>
            <a:off x="4667250" y="1295400"/>
            <a:ext cx="1435100" cy="2921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71" name="Group 9"/>
          <p:cNvGrpSpPr>
            <a:grpSpLocks/>
          </p:cNvGrpSpPr>
          <p:nvPr/>
        </p:nvGrpSpPr>
        <p:grpSpPr bwMode="auto">
          <a:xfrm>
            <a:off x="4684713" y="1690688"/>
            <a:ext cx="1409700" cy="269875"/>
            <a:chOff x="2271" y="3469"/>
            <a:chExt cx="888" cy="170"/>
          </a:xfrm>
        </p:grpSpPr>
        <p:grpSp>
          <p:nvGrpSpPr>
            <p:cNvPr id="36951" name="Group 10"/>
            <p:cNvGrpSpPr>
              <a:grpSpLocks/>
            </p:cNvGrpSpPr>
            <p:nvPr/>
          </p:nvGrpSpPr>
          <p:grpSpPr bwMode="auto">
            <a:xfrm>
              <a:off x="2271" y="3469"/>
              <a:ext cx="446" cy="170"/>
              <a:chOff x="2271" y="3469"/>
              <a:chExt cx="446" cy="170"/>
            </a:xfrm>
          </p:grpSpPr>
          <p:sp>
            <p:nvSpPr>
              <p:cNvPr id="35894" name="Arc 11"/>
              <p:cNvSpPr>
                <a:spLocks/>
              </p:cNvSpPr>
              <p:nvPr/>
            </p:nvSpPr>
            <p:spPr bwMode="auto">
              <a:xfrm>
                <a:off x="2271" y="3469"/>
                <a:ext cx="223" cy="86"/>
              </a:xfrm>
              <a:custGeom>
                <a:avLst/>
                <a:gdLst>
                  <a:gd name="T0" fmla="*/ 0 w 21600"/>
                  <a:gd name="T1" fmla="*/ 0 h 21784"/>
                  <a:gd name="T2" fmla="*/ 0 w 21600"/>
                  <a:gd name="T3" fmla="*/ 0 h 21784"/>
                  <a:gd name="T4" fmla="*/ 0 w 21600"/>
                  <a:gd name="T5" fmla="*/ 0 h 2178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84"/>
                  <a:gd name="T11" fmla="*/ 21600 w 21600"/>
                  <a:gd name="T12" fmla="*/ 21784 h 217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84" fill="none" extrusionOk="0">
                    <a:moveTo>
                      <a:pt x="21455" y="21783"/>
                    </a:moveTo>
                    <a:cubicBezTo>
                      <a:pt x="9582" y="21703"/>
                      <a:pt x="0" y="12056"/>
                      <a:pt x="0" y="184"/>
                    </a:cubicBezTo>
                    <a:cubicBezTo>
                      <a:pt x="0" y="122"/>
                      <a:pt x="0" y="61"/>
                      <a:pt x="0" y="-1"/>
                    </a:cubicBezTo>
                  </a:path>
                  <a:path w="21600" h="21784" stroke="0" extrusionOk="0">
                    <a:moveTo>
                      <a:pt x="21455" y="21783"/>
                    </a:moveTo>
                    <a:cubicBezTo>
                      <a:pt x="9582" y="21703"/>
                      <a:pt x="0" y="12056"/>
                      <a:pt x="0" y="184"/>
                    </a:cubicBezTo>
                    <a:cubicBezTo>
                      <a:pt x="0" y="122"/>
                      <a:pt x="0" y="61"/>
                      <a:pt x="0" y="-1"/>
                    </a:cubicBezTo>
                    <a:lnTo>
                      <a:pt x="21600" y="184"/>
                    </a:lnTo>
                    <a:lnTo>
                      <a:pt x="21455" y="21783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95" name="Arc 12"/>
              <p:cNvSpPr>
                <a:spLocks/>
              </p:cNvSpPr>
              <p:nvPr/>
            </p:nvSpPr>
            <p:spPr bwMode="auto">
              <a:xfrm>
                <a:off x="2493" y="3554"/>
                <a:ext cx="224" cy="85"/>
              </a:xfrm>
              <a:custGeom>
                <a:avLst/>
                <a:gdLst>
                  <a:gd name="T0" fmla="*/ 0 w 21737"/>
                  <a:gd name="T1" fmla="*/ 0 h 21600"/>
                  <a:gd name="T2" fmla="*/ 0 w 21737"/>
                  <a:gd name="T3" fmla="*/ 0 h 21600"/>
                  <a:gd name="T4" fmla="*/ 0 w 2173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37"/>
                  <a:gd name="T10" fmla="*/ 0 h 21600"/>
                  <a:gd name="T11" fmla="*/ 21737 w 2173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37" h="21600" fill="none" extrusionOk="0">
                    <a:moveTo>
                      <a:pt x="0" y="0"/>
                    </a:moveTo>
                    <a:cubicBezTo>
                      <a:pt x="46" y="0"/>
                      <a:pt x="92" y="-1"/>
                      <a:pt x="138" y="-1"/>
                    </a:cubicBezTo>
                    <a:cubicBezTo>
                      <a:pt x="11993" y="-1"/>
                      <a:pt x="21633" y="9556"/>
                      <a:pt x="21737" y="21411"/>
                    </a:cubicBezTo>
                  </a:path>
                  <a:path w="21737" h="21600" stroke="0" extrusionOk="0">
                    <a:moveTo>
                      <a:pt x="0" y="0"/>
                    </a:moveTo>
                    <a:cubicBezTo>
                      <a:pt x="46" y="0"/>
                      <a:pt x="92" y="-1"/>
                      <a:pt x="138" y="-1"/>
                    </a:cubicBezTo>
                    <a:cubicBezTo>
                      <a:pt x="11993" y="-1"/>
                      <a:pt x="21633" y="9556"/>
                      <a:pt x="21737" y="21411"/>
                    </a:cubicBezTo>
                    <a:lnTo>
                      <a:pt x="1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6952" name="Group 13"/>
            <p:cNvGrpSpPr>
              <a:grpSpLocks/>
            </p:cNvGrpSpPr>
            <p:nvPr/>
          </p:nvGrpSpPr>
          <p:grpSpPr bwMode="auto">
            <a:xfrm>
              <a:off x="2715" y="3469"/>
              <a:ext cx="444" cy="170"/>
              <a:chOff x="2715" y="3469"/>
              <a:chExt cx="444" cy="170"/>
            </a:xfrm>
          </p:grpSpPr>
          <p:sp>
            <p:nvSpPr>
              <p:cNvPr id="35892" name="Arc 14"/>
              <p:cNvSpPr>
                <a:spLocks/>
              </p:cNvSpPr>
              <p:nvPr/>
            </p:nvSpPr>
            <p:spPr bwMode="auto">
              <a:xfrm>
                <a:off x="2936" y="3469"/>
                <a:ext cx="223" cy="86"/>
              </a:xfrm>
              <a:custGeom>
                <a:avLst/>
                <a:gdLst>
                  <a:gd name="T0" fmla="*/ 0 w 21745"/>
                  <a:gd name="T1" fmla="*/ 0 h 21786"/>
                  <a:gd name="T2" fmla="*/ 0 w 21745"/>
                  <a:gd name="T3" fmla="*/ 0 h 21786"/>
                  <a:gd name="T4" fmla="*/ 0 w 21745"/>
                  <a:gd name="T5" fmla="*/ 0 h 21786"/>
                  <a:gd name="T6" fmla="*/ 0 60000 65536"/>
                  <a:gd name="T7" fmla="*/ 0 60000 65536"/>
                  <a:gd name="T8" fmla="*/ 0 60000 65536"/>
                  <a:gd name="T9" fmla="*/ 0 w 21745"/>
                  <a:gd name="T10" fmla="*/ 0 h 21786"/>
                  <a:gd name="T11" fmla="*/ 21745 w 21745"/>
                  <a:gd name="T12" fmla="*/ 21786 h 217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45" h="21786" fill="none" extrusionOk="0">
                    <a:moveTo>
                      <a:pt x="21744" y="-1"/>
                    </a:moveTo>
                    <a:cubicBezTo>
                      <a:pt x="21744" y="61"/>
                      <a:pt x="21745" y="123"/>
                      <a:pt x="21745" y="186"/>
                    </a:cubicBezTo>
                    <a:cubicBezTo>
                      <a:pt x="21745" y="12115"/>
                      <a:pt x="12074" y="21786"/>
                      <a:pt x="145" y="21786"/>
                    </a:cubicBezTo>
                    <a:cubicBezTo>
                      <a:pt x="96" y="21785"/>
                      <a:pt x="48" y="21785"/>
                      <a:pt x="0" y="21785"/>
                    </a:cubicBezTo>
                  </a:path>
                  <a:path w="21745" h="21786" stroke="0" extrusionOk="0">
                    <a:moveTo>
                      <a:pt x="21744" y="-1"/>
                    </a:moveTo>
                    <a:cubicBezTo>
                      <a:pt x="21744" y="61"/>
                      <a:pt x="21745" y="123"/>
                      <a:pt x="21745" y="186"/>
                    </a:cubicBezTo>
                    <a:cubicBezTo>
                      <a:pt x="21745" y="12115"/>
                      <a:pt x="12074" y="21786"/>
                      <a:pt x="145" y="21786"/>
                    </a:cubicBezTo>
                    <a:cubicBezTo>
                      <a:pt x="96" y="21785"/>
                      <a:pt x="48" y="21785"/>
                      <a:pt x="0" y="21785"/>
                    </a:cubicBezTo>
                    <a:lnTo>
                      <a:pt x="145" y="186"/>
                    </a:lnTo>
                    <a:lnTo>
                      <a:pt x="21744" y="-1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93" name="Arc 15"/>
              <p:cNvSpPr>
                <a:spLocks/>
              </p:cNvSpPr>
              <p:nvPr/>
            </p:nvSpPr>
            <p:spPr bwMode="auto">
              <a:xfrm>
                <a:off x="2715" y="3554"/>
                <a:ext cx="222" cy="85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4"/>
                    </a:moveTo>
                    <a:cubicBezTo>
                      <a:pt x="100" y="9613"/>
                      <a:pt x="9655" y="78"/>
                      <a:pt x="21457" y="0"/>
                    </a:cubicBezTo>
                  </a:path>
                  <a:path w="21599" h="21600" stroke="0" extrusionOk="0">
                    <a:moveTo>
                      <a:pt x="-1" y="21414"/>
                    </a:moveTo>
                    <a:cubicBezTo>
                      <a:pt x="100" y="9613"/>
                      <a:pt x="9655" y="78"/>
                      <a:pt x="21457" y="0"/>
                    </a:cubicBezTo>
                    <a:lnTo>
                      <a:pt x="21599" y="21600"/>
                    </a:lnTo>
                    <a:lnTo>
                      <a:pt x="-1" y="21414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6872" name="Group 16"/>
          <p:cNvGrpSpPr>
            <a:grpSpLocks/>
          </p:cNvGrpSpPr>
          <p:nvPr/>
        </p:nvGrpSpPr>
        <p:grpSpPr bwMode="auto">
          <a:xfrm>
            <a:off x="2633663" y="1690688"/>
            <a:ext cx="2011362" cy="269875"/>
            <a:chOff x="979" y="3469"/>
            <a:chExt cx="1267" cy="170"/>
          </a:xfrm>
        </p:grpSpPr>
        <p:grpSp>
          <p:nvGrpSpPr>
            <p:cNvPr id="36945" name="Group 17"/>
            <p:cNvGrpSpPr>
              <a:grpSpLocks/>
            </p:cNvGrpSpPr>
            <p:nvPr/>
          </p:nvGrpSpPr>
          <p:grpSpPr bwMode="auto">
            <a:xfrm>
              <a:off x="979" y="3469"/>
              <a:ext cx="634" cy="170"/>
              <a:chOff x="979" y="3469"/>
              <a:chExt cx="634" cy="170"/>
            </a:xfrm>
          </p:grpSpPr>
          <p:sp>
            <p:nvSpPr>
              <p:cNvPr id="35888" name="Arc 18"/>
              <p:cNvSpPr>
                <a:spLocks/>
              </p:cNvSpPr>
              <p:nvPr/>
            </p:nvSpPr>
            <p:spPr bwMode="auto">
              <a:xfrm>
                <a:off x="979" y="3469"/>
                <a:ext cx="317" cy="85"/>
              </a:xfrm>
              <a:custGeom>
                <a:avLst/>
                <a:gdLst>
                  <a:gd name="T0" fmla="*/ 0 w 21600"/>
                  <a:gd name="T1" fmla="*/ 0 h 21785"/>
                  <a:gd name="T2" fmla="*/ 0 w 21600"/>
                  <a:gd name="T3" fmla="*/ 0 h 21785"/>
                  <a:gd name="T4" fmla="*/ 0 w 21600"/>
                  <a:gd name="T5" fmla="*/ 0 h 217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85"/>
                  <a:gd name="T11" fmla="*/ 21600 w 21600"/>
                  <a:gd name="T12" fmla="*/ 21785 h 217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85" fill="none" extrusionOk="0">
                    <a:moveTo>
                      <a:pt x="21448" y="21785"/>
                    </a:moveTo>
                    <a:cubicBezTo>
                      <a:pt x="9578" y="21702"/>
                      <a:pt x="0" y="12056"/>
                      <a:pt x="0" y="186"/>
                    </a:cubicBezTo>
                    <a:cubicBezTo>
                      <a:pt x="0" y="123"/>
                      <a:pt x="0" y="61"/>
                      <a:pt x="0" y="-1"/>
                    </a:cubicBezTo>
                  </a:path>
                  <a:path w="21600" h="21785" stroke="0" extrusionOk="0">
                    <a:moveTo>
                      <a:pt x="21448" y="21785"/>
                    </a:moveTo>
                    <a:cubicBezTo>
                      <a:pt x="9578" y="21702"/>
                      <a:pt x="0" y="12056"/>
                      <a:pt x="0" y="186"/>
                    </a:cubicBezTo>
                    <a:cubicBezTo>
                      <a:pt x="0" y="123"/>
                      <a:pt x="0" y="61"/>
                      <a:pt x="0" y="-1"/>
                    </a:cubicBezTo>
                    <a:lnTo>
                      <a:pt x="21600" y="186"/>
                    </a:lnTo>
                    <a:lnTo>
                      <a:pt x="21448" y="21785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89" name="Arc 19"/>
              <p:cNvSpPr>
                <a:spLocks/>
              </p:cNvSpPr>
              <p:nvPr/>
            </p:nvSpPr>
            <p:spPr bwMode="auto">
              <a:xfrm>
                <a:off x="1294" y="3555"/>
                <a:ext cx="319" cy="84"/>
              </a:xfrm>
              <a:custGeom>
                <a:avLst/>
                <a:gdLst>
                  <a:gd name="T0" fmla="*/ 0 w 21742"/>
                  <a:gd name="T1" fmla="*/ 0 h 21600"/>
                  <a:gd name="T2" fmla="*/ 0 w 21742"/>
                  <a:gd name="T3" fmla="*/ 0 h 21600"/>
                  <a:gd name="T4" fmla="*/ 0 w 217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42"/>
                  <a:gd name="T10" fmla="*/ 0 h 21600"/>
                  <a:gd name="T11" fmla="*/ 21742 w 217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42" h="21600" fill="none" extrusionOk="0">
                    <a:moveTo>
                      <a:pt x="0" y="0"/>
                    </a:moveTo>
                    <a:cubicBezTo>
                      <a:pt x="47" y="0"/>
                      <a:pt x="95" y="-1"/>
                      <a:pt x="143" y="-1"/>
                    </a:cubicBezTo>
                    <a:cubicBezTo>
                      <a:pt x="11998" y="-1"/>
                      <a:pt x="21638" y="9555"/>
                      <a:pt x="21742" y="21410"/>
                    </a:cubicBezTo>
                  </a:path>
                  <a:path w="21742" h="21600" stroke="0" extrusionOk="0">
                    <a:moveTo>
                      <a:pt x="0" y="0"/>
                    </a:moveTo>
                    <a:cubicBezTo>
                      <a:pt x="47" y="0"/>
                      <a:pt x="95" y="-1"/>
                      <a:pt x="143" y="-1"/>
                    </a:cubicBezTo>
                    <a:cubicBezTo>
                      <a:pt x="11998" y="-1"/>
                      <a:pt x="21638" y="9555"/>
                      <a:pt x="21742" y="21410"/>
                    </a:cubicBezTo>
                    <a:lnTo>
                      <a:pt x="143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6946" name="Group 20"/>
            <p:cNvGrpSpPr>
              <a:grpSpLocks/>
            </p:cNvGrpSpPr>
            <p:nvPr/>
          </p:nvGrpSpPr>
          <p:grpSpPr bwMode="auto">
            <a:xfrm>
              <a:off x="1612" y="3469"/>
              <a:ext cx="634" cy="170"/>
              <a:chOff x="1612" y="3469"/>
              <a:chExt cx="634" cy="170"/>
            </a:xfrm>
          </p:grpSpPr>
          <p:sp>
            <p:nvSpPr>
              <p:cNvPr id="35886" name="Arc 21"/>
              <p:cNvSpPr>
                <a:spLocks/>
              </p:cNvSpPr>
              <p:nvPr/>
            </p:nvSpPr>
            <p:spPr bwMode="auto">
              <a:xfrm>
                <a:off x="1928" y="3469"/>
                <a:ext cx="318" cy="85"/>
              </a:xfrm>
              <a:custGeom>
                <a:avLst/>
                <a:gdLst>
                  <a:gd name="T0" fmla="*/ 0 w 21700"/>
                  <a:gd name="T1" fmla="*/ 0 h 21788"/>
                  <a:gd name="T2" fmla="*/ 0 w 21700"/>
                  <a:gd name="T3" fmla="*/ 0 h 21788"/>
                  <a:gd name="T4" fmla="*/ 0 w 21700"/>
                  <a:gd name="T5" fmla="*/ 0 h 21788"/>
                  <a:gd name="T6" fmla="*/ 0 60000 65536"/>
                  <a:gd name="T7" fmla="*/ 0 60000 65536"/>
                  <a:gd name="T8" fmla="*/ 0 60000 65536"/>
                  <a:gd name="T9" fmla="*/ 0 w 21700"/>
                  <a:gd name="T10" fmla="*/ 0 h 21788"/>
                  <a:gd name="T11" fmla="*/ 21700 w 21700"/>
                  <a:gd name="T12" fmla="*/ 21788 h 217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0" h="21788" fill="none" extrusionOk="0">
                    <a:moveTo>
                      <a:pt x="21699" y="-1"/>
                    </a:moveTo>
                    <a:cubicBezTo>
                      <a:pt x="21699" y="62"/>
                      <a:pt x="21700" y="125"/>
                      <a:pt x="21700" y="188"/>
                    </a:cubicBezTo>
                    <a:cubicBezTo>
                      <a:pt x="21700" y="12117"/>
                      <a:pt x="12029" y="21788"/>
                      <a:pt x="100" y="21788"/>
                    </a:cubicBezTo>
                    <a:cubicBezTo>
                      <a:pt x="66" y="21787"/>
                      <a:pt x="33" y="21787"/>
                      <a:pt x="0" y="21787"/>
                    </a:cubicBezTo>
                  </a:path>
                  <a:path w="21700" h="21788" stroke="0" extrusionOk="0">
                    <a:moveTo>
                      <a:pt x="21699" y="-1"/>
                    </a:moveTo>
                    <a:cubicBezTo>
                      <a:pt x="21699" y="62"/>
                      <a:pt x="21700" y="125"/>
                      <a:pt x="21700" y="188"/>
                    </a:cubicBezTo>
                    <a:cubicBezTo>
                      <a:pt x="21700" y="12117"/>
                      <a:pt x="12029" y="21788"/>
                      <a:pt x="100" y="21788"/>
                    </a:cubicBezTo>
                    <a:cubicBezTo>
                      <a:pt x="66" y="21787"/>
                      <a:pt x="33" y="21787"/>
                      <a:pt x="0" y="21787"/>
                    </a:cubicBezTo>
                    <a:lnTo>
                      <a:pt x="100" y="188"/>
                    </a:lnTo>
                    <a:lnTo>
                      <a:pt x="21699" y="-1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87" name="Arc 22"/>
              <p:cNvSpPr>
                <a:spLocks/>
              </p:cNvSpPr>
              <p:nvPr/>
            </p:nvSpPr>
            <p:spPr bwMode="auto">
              <a:xfrm>
                <a:off x="1612" y="3555"/>
                <a:ext cx="317" cy="84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2"/>
                    </a:moveTo>
                    <a:cubicBezTo>
                      <a:pt x="102" y="9595"/>
                      <a:pt x="9682" y="53"/>
                      <a:pt x="21501" y="0"/>
                    </a:cubicBezTo>
                  </a:path>
                  <a:path w="21599" h="21600" stroke="0" extrusionOk="0">
                    <a:moveTo>
                      <a:pt x="-1" y="21412"/>
                    </a:moveTo>
                    <a:cubicBezTo>
                      <a:pt x="102" y="9595"/>
                      <a:pt x="9682" y="53"/>
                      <a:pt x="21501" y="0"/>
                    </a:cubicBezTo>
                    <a:lnTo>
                      <a:pt x="21599" y="21600"/>
                    </a:lnTo>
                    <a:lnTo>
                      <a:pt x="-1" y="21412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5850" name="Rectangle 23"/>
          <p:cNvSpPr>
            <a:spLocks noChangeArrowheads="1"/>
          </p:cNvSpPr>
          <p:nvPr/>
        </p:nvSpPr>
        <p:spPr bwMode="auto">
          <a:xfrm>
            <a:off x="3157538" y="2000250"/>
            <a:ext cx="101441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solidFill>
                  <a:srgbClr val="CC0000"/>
                </a:solidFill>
                <a:latin typeface="+mj-lt"/>
              </a:rPr>
              <a:t>Latency</a:t>
            </a:r>
          </a:p>
        </p:txBody>
      </p:sp>
      <p:sp>
        <p:nvSpPr>
          <p:cNvPr id="35851" name="Rectangle 24"/>
          <p:cNvSpPr>
            <a:spLocks noChangeArrowheads="1"/>
          </p:cNvSpPr>
          <p:nvPr/>
        </p:nvSpPr>
        <p:spPr bwMode="auto">
          <a:xfrm>
            <a:off x="4957763" y="2000250"/>
            <a:ext cx="931862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Service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Time</a:t>
            </a:r>
          </a:p>
        </p:txBody>
      </p:sp>
      <p:sp>
        <p:nvSpPr>
          <p:cNvPr id="35852" name="Line 25"/>
          <p:cNvSpPr>
            <a:spLocks noChangeShapeType="1"/>
          </p:cNvSpPr>
          <p:nvPr/>
        </p:nvSpPr>
        <p:spPr bwMode="auto">
          <a:xfrm flipV="1">
            <a:off x="6565900" y="16637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53" name="Rectangle 26"/>
          <p:cNvSpPr>
            <a:spLocks noChangeArrowheads="1"/>
          </p:cNvSpPr>
          <p:nvPr/>
        </p:nvSpPr>
        <p:spPr bwMode="auto">
          <a:xfrm>
            <a:off x="5935663" y="2228850"/>
            <a:ext cx="12446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Deadline?</a:t>
            </a:r>
          </a:p>
        </p:txBody>
      </p:sp>
      <p:sp>
        <p:nvSpPr>
          <p:cNvPr id="368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Sources of Interrupt Latency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533400" y="4800600"/>
            <a:ext cx="8534400" cy="153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9000"/>
              </a:lnSpc>
              <a:defRPr/>
            </a:pPr>
            <a:r>
              <a:rPr lang="en-US" dirty="0">
                <a:latin typeface="+mj-lt"/>
              </a:rPr>
              <a:t>GOAL:  BOUND (and minimize) interrupt latency!</a:t>
            </a:r>
          </a:p>
          <a:p>
            <a:pPr marL="228600" indent="-228600">
              <a:lnSpc>
                <a:spcPct val="89000"/>
              </a:lnSpc>
              <a:defRPr/>
            </a:pPr>
            <a:endParaRPr lang="en-US" dirty="0">
              <a:latin typeface="+mj-lt"/>
            </a:endParaRPr>
          </a:p>
          <a:p>
            <a:pPr marL="28575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Optimize interrupt sequence context switch</a:t>
            </a:r>
          </a:p>
          <a:p>
            <a:pPr marL="28575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Make unbounded-time instructions </a:t>
            </a:r>
            <a:r>
              <a:rPr lang="en-US" i="1" dirty="0" err="1">
                <a:latin typeface="+mj-lt"/>
              </a:rPr>
              <a:t>interruptable</a:t>
            </a:r>
            <a:r>
              <a:rPr lang="en-US" dirty="0">
                <a:latin typeface="+mj-lt"/>
              </a:rPr>
              <a:t> (state in registers,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).</a:t>
            </a:r>
          </a:p>
          <a:p>
            <a:pPr marL="28575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Avoid/minimize disable time</a:t>
            </a:r>
          </a:p>
          <a:p>
            <a:pPr marL="28575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Allow handlers to be interrupted, in certain </a:t>
            </a:r>
            <a:r>
              <a:rPr lang="en-US" dirty="0" smtClean="0">
                <a:latin typeface="+mj-lt"/>
              </a:rPr>
              <a:t>cases.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670300"/>
            <a:ext cx="1371600" cy="1092200"/>
            <a:chOff x="0" y="3670300"/>
            <a:chExt cx="1371600" cy="1092200"/>
          </a:xfrm>
        </p:grpSpPr>
        <p:sp>
          <p:nvSpPr>
            <p:cNvPr id="36924" name="Text Box 55"/>
            <p:cNvSpPr txBox="1">
              <a:spLocks noChangeArrowheads="1"/>
            </p:cNvSpPr>
            <p:nvPr/>
          </p:nvSpPr>
          <p:spPr bwMode="auto">
            <a:xfrm>
              <a:off x="0" y="3670300"/>
              <a:ext cx="115252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But, this is application dependent!</a:t>
              </a:r>
            </a:p>
          </p:txBody>
        </p:sp>
        <p:grpSp>
          <p:nvGrpSpPr>
            <p:cNvPr id="36925" name="Group 57"/>
            <p:cNvGrpSpPr>
              <a:grpSpLocks/>
            </p:cNvGrpSpPr>
            <p:nvPr/>
          </p:nvGrpSpPr>
          <p:grpSpPr bwMode="auto">
            <a:xfrm>
              <a:off x="990600" y="4191000"/>
              <a:ext cx="381000" cy="571500"/>
              <a:chOff x="2838890" y="729676"/>
              <a:chExt cx="1234915" cy="1984813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296839" y="1137665"/>
                <a:ext cx="0" cy="7112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96839" y="1848892"/>
                <a:ext cx="277856" cy="81597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3080729" y="1848892"/>
                <a:ext cx="216110" cy="81597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929" name="Group 61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564403" y="2692434"/>
                  <a:ext cx="246983" cy="1102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 76"/>
                <p:cNvSpPr/>
                <p:nvPr/>
              </p:nvSpPr>
              <p:spPr>
                <a:xfrm>
                  <a:off x="3574694" y="2582166"/>
                  <a:ext cx="231545" cy="12680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6930" name="Group 62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2854328" y="2675898"/>
                  <a:ext cx="236691" cy="3859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Freeform 74"/>
                <p:cNvSpPr/>
                <p:nvPr/>
              </p:nvSpPr>
              <p:spPr>
                <a:xfrm>
                  <a:off x="2838890" y="2576658"/>
                  <a:ext cx="252129" cy="13783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3301983" y="1214853"/>
                <a:ext cx="308729" cy="2315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68" idx="0"/>
              </p:cNvCxnSpPr>
              <p:nvPr/>
            </p:nvCxnSpPr>
            <p:spPr>
              <a:xfrm flipV="1">
                <a:off x="3631294" y="1165234"/>
                <a:ext cx="283003" cy="2701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096164" y="1225879"/>
                <a:ext cx="190384" cy="3142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091020" y="1540143"/>
                <a:ext cx="174946" cy="286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>
                <a:off x="3914297" y="1049451"/>
                <a:ext cx="159508" cy="12680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8043755">
                <a:off x="3078883" y="1825370"/>
                <a:ext cx="209508" cy="11320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6937" name="Group 69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3132184" y="735191"/>
                  <a:ext cx="355037" cy="40247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3147618" y="751729"/>
                  <a:ext cx="499113" cy="22604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3121893" y="729676"/>
                  <a:ext cx="308729" cy="22604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419600" y="2509838"/>
            <a:ext cx="2481263" cy="901700"/>
            <a:chOff x="4419600" y="2509837"/>
            <a:chExt cx="2481097" cy="902446"/>
          </a:xfrm>
        </p:grpSpPr>
        <p:sp>
          <p:nvSpPr>
            <p:cNvPr id="36903" name="Text Box 35"/>
            <p:cNvSpPr txBox="1">
              <a:spLocks noChangeArrowheads="1"/>
            </p:cNvSpPr>
            <p:nvPr/>
          </p:nvSpPr>
          <p:spPr bwMode="auto">
            <a:xfrm>
              <a:off x="4724400" y="2509837"/>
              <a:ext cx="21762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can consider this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when we write our O/S</a:t>
              </a:r>
            </a:p>
          </p:txBody>
        </p:sp>
        <p:grpSp>
          <p:nvGrpSpPr>
            <p:cNvPr id="36904" name="Group 77"/>
            <p:cNvGrpSpPr>
              <a:grpSpLocks/>
            </p:cNvGrpSpPr>
            <p:nvPr/>
          </p:nvGrpSpPr>
          <p:grpSpPr bwMode="auto">
            <a:xfrm flipH="1">
              <a:off x="4419600" y="2743200"/>
              <a:ext cx="460285" cy="669083"/>
              <a:chOff x="7029890" y="822266"/>
              <a:chExt cx="1314829" cy="191127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H="1">
                <a:off x="7487702" y="1226746"/>
                <a:ext cx="276604" cy="6399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7487702" y="1866678"/>
                <a:ext cx="276604" cy="8169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7270047" y="1866678"/>
                <a:ext cx="217655" cy="8169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908" name="Group 81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564238" y="2691796"/>
                  <a:ext cx="244861" cy="907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Freeform 96"/>
                <p:cNvSpPr/>
                <p:nvPr/>
              </p:nvSpPr>
              <p:spPr>
                <a:xfrm>
                  <a:off x="3573307" y="2582871"/>
                  <a:ext cx="226723" cy="12254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6909" name="Group 82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2856859" y="2673640"/>
                  <a:ext cx="235794" cy="408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Freeform 94"/>
                <p:cNvSpPr/>
                <p:nvPr/>
              </p:nvSpPr>
              <p:spPr>
                <a:xfrm>
                  <a:off x="2838721" y="2573792"/>
                  <a:ext cx="253932" cy="14069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7741632" y="1340208"/>
                <a:ext cx="235793" cy="33131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981961" y="1689676"/>
                <a:ext cx="226724" cy="33585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7288185" y="1312977"/>
                <a:ext cx="412639" cy="2450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7283652" y="1558057"/>
                <a:ext cx="172310" cy="2904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reeform 87"/>
              <p:cNvSpPr/>
              <p:nvPr/>
            </p:nvSpPr>
            <p:spPr>
              <a:xfrm rot="5052553">
                <a:off x="8199545" y="2030124"/>
                <a:ext cx="158847" cy="13150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8043755">
                <a:off x="7269959" y="1844037"/>
                <a:ext cx="204233" cy="11336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6916" name="Group 89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3136387" y="709090"/>
                  <a:ext cx="344929" cy="40810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3143528" y="724996"/>
                  <a:ext cx="503776" cy="22219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3133582" y="713895"/>
                  <a:ext cx="308620" cy="22218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05600" y="2971800"/>
            <a:ext cx="1958975" cy="744538"/>
            <a:chOff x="6705600" y="2971800"/>
            <a:chExt cx="1959164" cy="745283"/>
          </a:xfrm>
        </p:grpSpPr>
        <p:sp>
          <p:nvSpPr>
            <p:cNvPr id="36882" name="Text Box 45"/>
            <p:cNvSpPr txBox="1">
              <a:spLocks noChangeArrowheads="1"/>
            </p:cNvSpPr>
            <p:nvPr/>
          </p:nvSpPr>
          <p:spPr bwMode="auto">
            <a:xfrm>
              <a:off x="7086600" y="2971800"/>
              <a:ext cx="15781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can address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this in our ISA</a:t>
              </a:r>
            </a:p>
          </p:txBody>
        </p:sp>
        <p:grpSp>
          <p:nvGrpSpPr>
            <p:cNvPr id="36883" name="Group 97"/>
            <p:cNvGrpSpPr>
              <a:grpSpLocks/>
            </p:cNvGrpSpPr>
            <p:nvPr/>
          </p:nvGrpSpPr>
          <p:grpSpPr bwMode="auto">
            <a:xfrm flipH="1">
              <a:off x="6705600" y="3048000"/>
              <a:ext cx="460285" cy="669083"/>
              <a:chOff x="7029890" y="822266"/>
              <a:chExt cx="1314829" cy="1911273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H="1">
                <a:off x="7487562" y="1226484"/>
                <a:ext cx="276649" cy="6400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487562" y="1866527"/>
                <a:ext cx="276649" cy="817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7269872" y="1866527"/>
                <a:ext cx="217690" cy="817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887" name="Group 101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3564141" y="2691791"/>
                  <a:ext cx="244901" cy="907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 116"/>
                <p:cNvSpPr/>
                <p:nvPr/>
              </p:nvSpPr>
              <p:spPr>
                <a:xfrm>
                  <a:off x="3573211" y="2582848"/>
                  <a:ext cx="226760" cy="12256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6888" name="Group 102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flipH="1">
                  <a:off x="2856648" y="2673634"/>
                  <a:ext cx="235831" cy="4085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Freeform 114"/>
                <p:cNvSpPr/>
                <p:nvPr/>
              </p:nvSpPr>
              <p:spPr>
                <a:xfrm>
                  <a:off x="2838507" y="2573769"/>
                  <a:ext cx="253972" cy="14072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7741534" y="1339966"/>
                <a:ext cx="235831" cy="3313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981902" y="1689495"/>
                <a:ext cx="226761" cy="33591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288013" y="1312730"/>
                <a:ext cx="412706" cy="2451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283479" y="1557853"/>
                <a:ext cx="172338" cy="29051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reeform 107"/>
              <p:cNvSpPr/>
              <p:nvPr/>
            </p:nvSpPr>
            <p:spPr>
              <a:xfrm rot="5052553">
                <a:off x="8199520" y="2030002"/>
                <a:ext cx="158875" cy="13152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8043755">
                <a:off x="7269782" y="1843883"/>
                <a:ext cx="204268" cy="11338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6895" name="Group 109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3136090" y="708902"/>
                  <a:ext cx="344988" cy="40817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>
                  <a:off x="3143232" y="724810"/>
                  <a:ext cx="503863" cy="222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3133284" y="713707"/>
                  <a:ext cx="308674" cy="222224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4660900" y="960438"/>
            <a:ext cx="13589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u="sng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u="sng">
                <a:latin typeface="+mj-lt"/>
              </a:rPr>
              <a:t>DEVICE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u="sng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Keyboard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Disk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Printer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6032500" y="960438"/>
            <a:ext cx="10541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Service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u="sng">
                <a:latin typeface="+mj-lt"/>
              </a:rPr>
              <a:t>Time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800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500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400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3505200" y="960438"/>
            <a:ext cx="1355725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Actual w/c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u="sng" dirty="0">
                <a:latin typeface="+mj-lt"/>
              </a:rPr>
              <a:t>Latency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61913" y="960438"/>
            <a:ext cx="30622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"TOY" System scenario: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09600" y="3124200"/>
            <a:ext cx="7696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What is the WORST CASE latency seen by each device?</a:t>
            </a:r>
          </a:p>
        </p:txBody>
      </p:sp>
      <p:sp>
        <p:nvSpPr>
          <p:cNvPr id="37895" name="Freeform 8"/>
          <p:cNvSpPr>
            <a:spLocks/>
          </p:cNvSpPr>
          <p:nvPr/>
        </p:nvSpPr>
        <p:spPr bwMode="auto">
          <a:xfrm>
            <a:off x="7853363" y="4205288"/>
            <a:ext cx="192087" cy="79375"/>
          </a:xfrm>
          <a:custGeom>
            <a:avLst/>
            <a:gdLst>
              <a:gd name="T0" fmla="*/ 2147483647 w 96"/>
              <a:gd name="T1" fmla="*/ 2147483647 h 47"/>
              <a:gd name="T2" fmla="*/ 0 w 96"/>
              <a:gd name="T3" fmla="*/ 2147483647 h 47"/>
              <a:gd name="T4" fmla="*/ 0 w 96"/>
              <a:gd name="T5" fmla="*/ 2147483647 h 47"/>
              <a:gd name="T6" fmla="*/ 0 w 96"/>
              <a:gd name="T7" fmla="*/ 0 h 47"/>
              <a:gd name="T8" fmla="*/ 2147483647 w 9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7"/>
              <a:gd name="T17" fmla="*/ 96 w 9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7">
                <a:moveTo>
                  <a:pt x="96" y="24"/>
                </a:moveTo>
                <a:lnTo>
                  <a:pt x="0" y="47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1189038" y="4246563"/>
            <a:ext cx="66643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81350" y="3848100"/>
            <a:ext cx="2251075" cy="1058863"/>
            <a:chOff x="610" y="2646"/>
            <a:chExt cx="1418" cy="667"/>
          </a:xfrm>
        </p:grpSpPr>
        <p:sp>
          <p:nvSpPr>
            <p:cNvPr id="37916" name="Rectangle 11"/>
            <p:cNvSpPr>
              <a:spLocks noChangeArrowheads="1"/>
            </p:cNvSpPr>
            <p:nvPr/>
          </p:nvSpPr>
          <p:spPr bwMode="auto">
            <a:xfrm>
              <a:off x="610" y="3139"/>
              <a:ext cx="7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Req: K,P,D </a:t>
              </a:r>
              <a:endParaRPr lang="en-US" sz="2400">
                <a:latin typeface="+mj-lt"/>
              </a:endParaRPr>
            </a:p>
          </p:txBody>
        </p:sp>
        <p:grpSp>
          <p:nvGrpSpPr>
            <p:cNvPr id="38941" name="Group 12"/>
            <p:cNvGrpSpPr>
              <a:grpSpLocks/>
            </p:cNvGrpSpPr>
            <p:nvPr/>
          </p:nvGrpSpPr>
          <p:grpSpPr bwMode="auto">
            <a:xfrm>
              <a:off x="771" y="2936"/>
              <a:ext cx="59" cy="152"/>
              <a:chOff x="544" y="3941"/>
              <a:chExt cx="47" cy="143"/>
            </a:xfrm>
          </p:grpSpPr>
          <p:sp>
            <p:nvSpPr>
              <p:cNvPr id="37921" name="Freeform 13"/>
              <p:cNvSpPr>
                <a:spLocks/>
              </p:cNvSpPr>
              <p:nvPr/>
            </p:nvSpPr>
            <p:spPr bwMode="auto">
              <a:xfrm>
                <a:off x="544" y="3941"/>
                <a:ext cx="47" cy="95"/>
              </a:xfrm>
              <a:custGeom>
                <a:avLst/>
                <a:gdLst>
                  <a:gd name="T0" fmla="*/ 23 w 47"/>
                  <a:gd name="T1" fmla="*/ 0 h 95"/>
                  <a:gd name="T2" fmla="*/ 47 w 47"/>
                  <a:gd name="T3" fmla="*/ 95 h 95"/>
                  <a:gd name="T4" fmla="*/ 23 w 47"/>
                  <a:gd name="T5" fmla="*/ 95 h 95"/>
                  <a:gd name="T6" fmla="*/ 0 w 47"/>
                  <a:gd name="T7" fmla="*/ 95 h 95"/>
                  <a:gd name="T8" fmla="*/ 23 w 47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95"/>
                  <a:gd name="T17" fmla="*/ 47 w 47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95">
                    <a:moveTo>
                      <a:pt x="23" y="0"/>
                    </a:moveTo>
                    <a:lnTo>
                      <a:pt x="47" y="95"/>
                    </a:lnTo>
                    <a:lnTo>
                      <a:pt x="23" y="95"/>
                    </a:lnTo>
                    <a:lnTo>
                      <a:pt x="0" y="9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22" name="Line 14"/>
              <p:cNvSpPr>
                <a:spLocks noChangeShapeType="1"/>
              </p:cNvSpPr>
              <p:nvPr/>
            </p:nvSpPr>
            <p:spPr bwMode="auto">
              <a:xfrm flipV="1">
                <a:off x="567" y="4036"/>
                <a:ext cx="1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7918" name="Rectangle 15"/>
            <p:cNvSpPr>
              <a:spLocks noChangeArrowheads="1"/>
            </p:cNvSpPr>
            <p:nvPr/>
          </p:nvSpPr>
          <p:spPr bwMode="auto">
            <a:xfrm>
              <a:off x="1376" y="2646"/>
              <a:ext cx="292" cy="23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P</a:t>
              </a:r>
            </a:p>
          </p:txBody>
        </p:sp>
        <p:sp>
          <p:nvSpPr>
            <p:cNvPr id="37919" name="Rectangle 16" descr="25%"/>
            <p:cNvSpPr>
              <a:spLocks noChangeArrowheads="1"/>
            </p:cNvSpPr>
            <p:nvPr/>
          </p:nvSpPr>
          <p:spPr bwMode="auto">
            <a:xfrm>
              <a:off x="805" y="2646"/>
              <a:ext cx="571" cy="2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K</a:t>
              </a:r>
            </a:p>
          </p:txBody>
        </p:sp>
        <p:sp>
          <p:nvSpPr>
            <p:cNvPr id="37920" name="Rectangle 17"/>
            <p:cNvSpPr>
              <a:spLocks noChangeArrowheads="1"/>
            </p:cNvSpPr>
            <p:nvPr/>
          </p:nvSpPr>
          <p:spPr bwMode="auto">
            <a:xfrm>
              <a:off x="1668" y="2646"/>
              <a:ext cx="360" cy="2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D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958850" y="3848100"/>
            <a:ext cx="2266950" cy="1046163"/>
            <a:chOff x="1973" y="2646"/>
            <a:chExt cx="1428" cy="659"/>
          </a:xfrm>
        </p:grpSpPr>
        <p:sp>
          <p:nvSpPr>
            <p:cNvPr id="37910" name="Rectangle 19"/>
            <p:cNvSpPr>
              <a:spLocks noChangeArrowheads="1"/>
            </p:cNvSpPr>
            <p:nvPr/>
          </p:nvSpPr>
          <p:spPr bwMode="auto">
            <a:xfrm>
              <a:off x="1973" y="3131"/>
              <a:ext cx="7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Req: D,P,K</a:t>
              </a:r>
              <a:endParaRPr lang="en-US" sz="2400">
                <a:latin typeface="+mj-lt"/>
              </a:endParaRPr>
            </a:p>
          </p:txBody>
        </p:sp>
        <p:sp>
          <p:nvSpPr>
            <p:cNvPr id="37911" name="Freeform 20"/>
            <p:cNvSpPr>
              <a:spLocks/>
            </p:cNvSpPr>
            <p:nvPr/>
          </p:nvSpPr>
          <p:spPr bwMode="auto">
            <a:xfrm>
              <a:off x="2124" y="2928"/>
              <a:ext cx="60" cy="101"/>
            </a:xfrm>
            <a:custGeom>
              <a:avLst/>
              <a:gdLst>
                <a:gd name="T0" fmla="*/ 2150 w 48"/>
                <a:gd name="T1" fmla="*/ 0 h 95"/>
                <a:gd name="T2" fmla="*/ 4200 w 48"/>
                <a:gd name="T3" fmla="*/ 323 h 95"/>
                <a:gd name="T4" fmla="*/ 2150 w 48"/>
                <a:gd name="T5" fmla="*/ 323 h 95"/>
                <a:gd name="T6" fmla="*/ 0 w 48"/>
                <a:gd name="T7" fmla="*/ 323 h 95"/>
                <a:gd name="T8" fmla="*/ 2150 w 48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95"/>
                <a:gd name="T17" fmla="*/ 48 w 48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95">
                  <a:moveTo>
                    <a:pt x="24" y="0"/>
                  </a:moveTo>
                  <a:lnTo>
                    <a:pt x="48" y="95"/>
                  </a:lnTo>
                  <a:lnTo>
                    <a:pt x="24" y="95"/>
                  </a:lnTo>
                  <a:lnTo>
                    <a:pt x="0" y="9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2" name="Line 21"/>
            <p:cNvSpPr>
              <a:spLocks noChangeShapeType="1"/>
            </p:cNvSpPr>
            <p:nvPr/>
          </p:nvSpPr>
          <p:spPr bwMode="auto">
            <a:xfrm flipV="1">
              <a:off x="2154" y="3029"/>
              <a:ext cx="1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3" name="Rectangle 22"/>
            <p:cNvSpPr>
              <a:spLocks noChangeArrowheads="1"/>
            </p:cNvSpPr>
            <p:nvPr/>
          </p:nvSpPr>
          <p:spPr bwMode="auto">
            <a:xfrm>
              <a:off x="2169" y="2646"/>
              <a:ext cx="360" cy="2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D</a:t>
              </a:r>
            </a:p>
          </p:txBody>
        </p:sp>
        <p:sp>
          <p:nvSpPr>
            <p:cNvPr id="37914" name="Rectangle 23"/>
            <p:cNvSpPr>
              <a:spLocks noChangeArrowheads="1"/>
            </p:cNvSpPr>
            <p:nvPr/>
          </p:nvSpPr>
          <p:spPr bwMode="auto">
            <a:xfrm>
              <a:off x="2529" y="2646"/>
              <a:ext cx="291" cy="23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P</a:t>
              </a:r>
            </a:p>
          </p:txBody>
        </p:sp>
        <p:sp>
          <p:nvSpPr>
            <p:cNvPr id="37915" name="Rectangle 24"/>
            <p:cNvSpPr>
              <a:spLocks noChangeArrowheads="1"/>
            </p:cNvSpPr>
            <p:nvPr/>
          </p:nvSpPr>
          <p:spPr bwMode="auto">
            <a:xfrm>
              <a:off x="2820" y="2646"/>
              <a:ext cx="581" cy="2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K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356225" y="3848100"/>
            <a:ext cx="2266950" cy="1046163"/>
            <a:chOff x="3346" y="2646"/>
            <a:chExt cx="1428" cy="659"/>
          </a:xfrm>
        </p:grpSpPr>
        <p:sp>
          <p:nvSpPr>
            <p:cNvPr id="37904" name="Rectangle 26"/>
            <p:cNvSpPr>
              <a:spLocks noChangeArrowheads="1"/>
            </p:cNvSpPr>
            <p:nvPr/>
          </p:nvSpPr>
          <p:spPr bwMode="auto">
            <a:xfrm>
              <a:off x="3346" y="3131"/>
              <a:ext cx="7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Req: K,D,P</a:t>
              </a:r>
              <a:endParaRPr lang="en-US" sz="2400">
                <a:latin typeface="+mj-lt"/>
              </a:endParaRPr>
            </a:p>
          </p:txBody>
        </p:sp>
        <p:sp>
          <p:nvSpPr>
            <p:cNvPr id="37905" name="Freeform 27"/>
            <p:cNvSpPr>
              <a:spLocks/>
            </p:cNvSpPr>
            <p:nvPr/>
          </p:nvSpPr>
          <p:spPr bwMode="auto">
            <a:xfrm>
              <a:off x="3497" y="2928"/>
              <a:ext cx="60" cy="101"/>
            </a:xfrm>
            <a:custGeom>
              <a:avLst/>
              <a:gdLst>
                <a:gd name="T0" fmla="*/ 2150 w 48"/>
                <a:gd name="T1" fmla="*/ 0 h 95"/>
                <a:gd name="T2" fmla="*/ 4200 w 48"/>
                <a:gd name="T3" fmla="*/ 323 h 95"/>
                <a:gd name="T4" fmla="*/ 2150 w 48"/>
                <a:gd name="T5" fmla="*/ 323 h 95"/>
                <a:gd name="T6" fmla="*/ 0 w 48"/>
                <a:gd name="T7" fmla="*/ 323 h 95"/>
                <a:gd name="T8" fmla="*/ 2150 w 48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95"/>
                <a:gd name="T17" fmla="*/ 48 w 48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95">
                  <a:moveTo>
                    <a:pt x="24" y="0"/>
                  </a:moveTo>
                  <a:lnTo>
                    <a:pt x="48" y="95"/>
                  </a:lnTo>
                  <a:lnTo>
                    <a:pt x="24" y="95"/>
                  </a:lnTo>
                  <a:lnTo>
                    <a:pt x="0" y="9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06" name="Line 28"/>
            <p:cNvSpPr>
              <a:spLocks noChangeShapeType="1"/>
            </p:cNvSpPr>
            <p:nvPr/>
          </p:nvSpPr>
          <p:spPr bwMode="auto">
            <a:xfrm flipH="1" flipV="1">
              <a:off x="3524" y="2980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07" name="Rectangle 29"/>
            <p:cNvSpPr>
              <a:spLocks noChangeArrowheads="1"/>
            </p:cNvSpPr>
            <p:nvPr/>
          </p:nvSpPr>
          <p:spPr bwMode="auto">
            <a:xfrm>
              <a:off x="3542" y="2646"/>
              <a:ext cx="582" cy="2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K</a:t>
              </a:r>
            </a:p>
          </p:txBody>
        </p:sp>
        <p:sp>
          <p:nvSpPr>
            <p:cNvPr id="37908" name="Rectangle 30"/>
            <p:cNvSpPr>
              <a:spLocks noChangeArrowheads="1"/>
            </p:cNvSpPr>
            <p:nvPr/>
          </p:nvSpPr>
          <p:spPr bwMode="auto">
            <a:xfrm>
              <a:off x="4124" y="2646"/>
              <a:ext cx="360" cy="2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D</a:t>
              </a:r>
            </a:p>
          </p:txBody>
        </p:sp>
        <p:sp>
          <p:nvSpPr>
            <p:cNvPr id="37909" name="Rectangle 31"/>
            <p:cNvSpPr>
              <a:spLocks noChangeArrowheads="1"/>
            </p:cNvSpPr>
            <p:nvPr/>
          </p:nvSpPr>
          <p:spPr bwMode="auto">
            <a:xfrm>
              <a:off x="4484" y="2646"/>
              <a:ext cx="290" cy="23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P</a:t>
              </a:r>
            </a:p>
          </p:txBody>
        </p:sp>
      </p:grpSp>
      <p:sp>
        <p:nvSpPr>
          <p:cNvPr id="37900" name="Rectangle 32"/>
          <p:cNvSpPr>
            <a:spLocks noChangeArrowheads="1"/>
          </p:cNvSpPr>
          <p:nvPr/>
        </p:nvSpPr>
        <p:spPr bwMode="auto">
          <a:xfrm>
            <a:off x="285750" y="5105400"/>
            <a:ext cx="8483092" cy="109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Assumptions:</a:t>
            </a:r>
          </a:p>
          <a:p>
            <a:pPr marL="228600" lvl="1" indent="-228600" eaLnBrk="0" hangingPunct="0">
              <a:lnSpc>
                <a:spcPct val="85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Infrequent interrupt requests (each happens only once/scenario)</a:t>
            </a:r>
          </a:p>
          <a:p>
            <a:pPr marL="228600" lvl="1" indent="-228600" eaLnBrk="0" hangingPunct="0">
              <a:lnSpc>
                <a:spcPct val="85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Simultaneous requests might be served in ANY order…. Whence</a:t>
            </a:r>
          </a:p>
          <a:p>
            <a:pPr marL="228600" lvl="1" indent="-228600" eaLnBrk="0" hangingPunct="0">
              <a:lnSpc>
                <a:spcPct val="85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Service of EACH device might be delayed by ALL others</a:t>
            </a:r>
            <a:r>
              <a:rPr lang="en-US" sz="2000" dirty="0" smtClean="0">
                <a:latin typeface="+mj-lt"/>
              </a:rPr>
              <a:t>!</a:t>
            </a:r>
            <a:endParaRPr lang="en-US" sz="2000" dirty="0">
              <a:latin typeface="+mj-lt"/>
            </a:endParaRPr>
          </a:p>
        </p:txBody>
      </p:sp>
      <p:sp>
        <p:nvSpPr>
          <p:cNvPr id="975905" name="Text Box 33"/>
          <p:cNvSpPr txBox="1">
            <a:spLocks noChangeArrowheads="1"/>
          </p:cNvSpPr>
          <p:nvPr/>
        </p:nvSpPr>
        <p:spPr bwMode="auto">
          <a:xfrm>
            <a:off x="2451100" y="1584325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  <a:latin typeface="+mj-lt"/>
              </a:rPr>
              <a:t>500 + 400 = 900</a:t>
            </a:r>
          </a:p>
        </p:txBody>
      </p:sp>
      <p:sp>
        <p:nvSpPr>
          <p:cNvPr id="975906" name="Text Box 34"/>
          <p:cNvSpPr txBox="1">
            <a:spLocks noChangeArrowheads="1"/>
          </p:cNvSpPr>
          <p:nvPr/>
        </p:nvSpPr>
        <p:spPr bwMode="auto">
          <a:xfrm>
            <a:off x="2374900" y="2041525"/>
            <a:ext cx="2189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  <a:latin typeface="+mj-lt"/>
              </a:rPr>
              <a:t>800 + 400 = 1200</a:t>
            </a:r>
          </a:p>
        </p:txBody>
      </p:sp>
      <p:sp>
        <p:nvSpPr>
          <p:cNvPr id="975907" name="Text Box 35"/>
          <p:cNvSpPr txBox="1">
            <a:spLocks noChangeArrowheads="1"/>
          </p:cNvSpPr>
          <p:nvPr/>
        </p:nvSpPr>
        <p:spPr bwMode="auto">
          <a:xfrm>
            <a:off x="2451100" y="2511425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  <a:latin typeface="+mj-lt"/>
              </a:rPr>
              <a:t>800+ 500 = 1300</a:t>
            </a:r>
          </a:p>
        </p:txBody>
      </p:sp>
      <p:sp>
        <p:nvSpPr>
          <p:cNvPr id="389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Scheduling of Multiple Devices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62800" y="1752600"/>
            <a:ext cx="1829252" cy="1015663"/>
            <a:chOff x="7333157" y="1956137"/>
            <a:chExt cx="1829252" cy="1015663"/>
          </a:xfrm>
        </p:grpSpPr>
        <p:grpSp>
          <p:nvGrpSpPr>
            <p:cNvPr id="36" name="Group 35"/>
            <p:cNvGrpSpPr/>
            <p:nvPr/>
          </p:nvGrpSpPr>
          <p:grpSpPr>
            <a:xfrm flipH="1">
              <a:off x="7333157" y="2065850"/>
              <a:ext cx="520206" cy="836100"/>
              <a:chOff x="6026434" y="3307400"/>
              <a:chExt cx="1234915" cy="1984813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6485116" y="3717471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85116" y="4425749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6268668" y="4425749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 52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6491955" y="3795083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6819744" y="3742746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6084639" y="3806101"/>
                <a:ext cx="390790" cy="1332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084639" y="3624454"/>
                <a:ext cx="106359" cy="3005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>
                <a:off x="7100853" y="3625489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5816398">
                <a:off x="6159753" y="3491447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TextBox 2"/>
            <p:cNvSpPr txBox="1"/>
            <p:nvPr/>
          </p:nvSpPr>
          <p:spPr>
            <a:xfrm>
              <a:off x="7924800" y="1956137"/>
              <a:ext cx="12376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Can we do better?</a:t>
              </a:r>
              <a:endParaRPr lang="en-US" sz="2000" dirty="0">
                <a:solidFill>
                  <a:srgbClr val="3266FF"/>
                </a:solidFill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05" grpId="0" autoUpdateAnimBg="0"/>
      <p:bldP spid="975906" grpId="0" autoUpdateAnimBg="0"/>
      <p:bldP spid="97590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533400" y="1255713"/>
            <a:ext cx="38862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ISSUE: Processor becomes </a:t>
            </a:r>
            <a:r>
              <a:rPr lang="en-US" sz="2000" dirty="0" err="1">
                <a:latin typeface="+mj-lt"/>
              </a:rPr>
              <a:t>interruptable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on returning to user mode, </a:t>
            </a:r>
            <a:r>
              <a:rPr lang="en-US" sz="2000" dirty="0">
                <a:latin typeface="+mj-lt"/>
              </a:rPr>
              <a:t>several interrupt requests are pending.  Which is served first?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49238" y="4227513"/>
            <a:ext cx="4475162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6000"/>
              </a:lnSpc>
              <a:defRPr/>
            </a:pPr>
            <a:r>
              <a:rPr lang="en-US" sz="2000" dirty="0">
                <a:latin typeface="+mj-lt"/>
              </a:rPr>
              <a:t>Latencies with WEAK PRIORITIES:</a:t>
            </a:r>
          </a:p>
          <a:p>
            <a:pPr marL="228600" indent="-228600">
              <a:lnSpc>
                <a:spcPct val="86000"/>
              </a:lnSpc>
              <a:defRPr/>
            </a:pPr>
            <a:r>
              <a:rPr lang="en-US" sz="2000" dirty="0">
                <a:latin typeface="+mj-lt"/>
              </a:rPr>
              <a:t>   Service of each device might be delayed by:</a:t>
            </a:r>
          </a:p>
          <a:p>
            <a:pPr marL="455613" lvl="1" indent="-228600">
              <a:lnSpc>
                <a:spcPct val="86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Service of 1 other (arbitrary) device, whose interrupt request was just honored;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+</a:t>
            </a:r>
          </a:p>
          <a:p>
            <a:pPr marL="455613" lvl="1" indent="-228600">
              <a:lnSpc>
                <a:spcPct val="86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Service of ALL higher-priority devices.</a:t>
            </a:r>
          </a:p>
        </p:txBody>
      </p:sp>
      <p:grpSp>
        <p:nvGrpSpPr>
          <p:cNvPr id="40963" name="Group 5"/>
          <p:cNvGrpSpPr>
            <a:grpSpLocks/>
          </p:cNvGrpSpPr>
          <p:nvPr/>
        </p:nvGrpSpPr>
        <p:grpSpPr bwMode="auto">
          <a:xfrm>
            <a:off x="4648200" y="1484313"/>
            <a:ext cx="4330700" cy="1173162"/>
            <a:chOff x="480" y="2876"/>
            <a:chExt cx="3496" cy="948"/>
          </a:xfrm>
        </p:grpSpPr>
        <p:grpSp>
          <p:nvGrpSpPr>
            <p:cNvPr id="40977" name="Group 6"/>
            <p:cNvGrpSpPr>
              <a:grpSpLocks/>
            </p:cNvGrpSpPr>
            <p:nvPr/>
          </p:nvGrpSpPr>
          <p:grpSpPr bwMode="auto">
            <a:xfrm>
              <a:off x="671" y="3086"/>
              <a:ext cx="3019" cy="143"/>
              <a:chOff x="671" y="3086"/>
              <a:chExt cx="3019" cy="143"/>
            </a:xfrm>
          </p:grpSpPr>
          <p:sp>
            <p:nvSpPr>
              <p:cNvPr id="39987" name="Line 7"/>
              <p:cNvSpPr>
                <a:spLocks noChangeShapeType="1"/>
              </p:cNvSpPr>
              <p:nvPr/>
            </p:nvSpPr>
            <p:spPr bwMode="auto">
              <a:xfrm>
                <a:off x="671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8" name="Line 8"/>
              <p:cNvSpPr>
                <a:spLocks noChangeShapeType="1"/>
              </p:cNvSpPr>
              <p:nvPr/>
            </p:nvSpPr>
            <p:spPr bwMode="auto">
              <a:xfrm>
                <a:off x="743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9" name="Line 9"/>
              <p:cNvSpPr>
                <a:spLocks noChangeShapeType="1"/>
              </p:cNvSpPr>
              <p:nvPr/>
            </p:nvSpPr>
            <p:spPr bwMode="auto">
              <a:xfrm>
                <a:off x="814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0" name="Line 10"/>
              <p:cNvSpPr>
                <a:spLocks noChangeShapeType="1"/>
              </p:cNvSpPr>
              <p:nvPr/>
            </p:nvSpPr>
            <p:spPr bwMode="auto">
              <a:xfrm>
                <a:off x="888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1" name="Line 11"/>
              <p:cNvSpPr>
                <a:spLocks noChangeShapeType="1"/>
              </p:cNvSpPr>
              <p:nvPr/>
            </p:nvSpPr>
            <p:spPr bwMode="auto">
              <a:xfrm>
                <a:off x="959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2" name="Line 12"/>
              <p:cNvSpPr>
                <a:spLocks noChangeShapeType="1"/>
              </p:cNvSpPr>
              <p:nvPr/>
            </p:nvSpPr>
            <p:spPr bwMode="auto">
              <a:xfrm>
                <a:off x="1031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3" name="Line 13"/>
              <p:cNvSpPr>
                <a:spLocks noChangeShapeType="1"/>
              </p:cNvSpPr>
              <p:nvPr/>
            </p:nvSpPr>
            <p:spPr bwMode="auto">
              <a:xfrm>
                <a:off x="1103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4" name="Line 14"/>
              <p:cNvSpPr>
                <a:spLocks noChangeShapeType="1"/>
              </p:cNvSpPr>
              <p:nvPr/>
            </p:nvSpPr>
            <p:spPr bwMode="auto">
              <a:xfrm>
                <a:off x="1175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5" name="Line 15"/>
              <p:cNvSpPr>
                <a:spLocks noChangeShapeType="1"/>
              </p:cNvSpPr>
              <p:nvPr/>
            </p:nvSpPr>
            <p:spPr bwMode="auto">
              <a:xfrm>
                <a:off x="1246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6" name="Line 16"/>
              <p:cNvSpPr>
                <a:spLocks noChangeShapeType="1"/>
              </p:cNvSpPr>
              <p:nvPr/>
            </p:nvSpPr>
            <p:spPr bwMode="auto">
              <a:xfrm>
                <a:off x="1318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7" name="Line 17"/>
              <p:cNvSpPr>
                <a:spLocks noChangeShapeType="1"/>
              </p:cNvSpPr>
              <p:nvPr/>
            </p:nvSpPr>
            <p:spPr bwMode="auto">
              <a:xfrm>
                <a:off x="1390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8" name="Line 18"/>
              <p:cNvSpPr>
                <a:spLocks noChangeShapeType="1"/>
              </p:cNvSpPr>
              <p:nvPr/>
            </p:nvSpPr>
            <p:spPr bwMode="auto">
              <a:xfrm>
                <a:off x="1462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9" name="Line 19"/>
              <p:cNvSpPr>
                <a:spLocks noChangeShapeType="1"/>
              </p:cNvSpPr>
              <p:nvPr/>
            </p:nvSpPr>
            <p:spPr bwMode="auto">
              <a:xfrm>
                <a:off x="1533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0" name="Line 20"/>
              <p:cNvSpPr>
                <a:spLocks noChangeShapeType="1"/>
              </p:cNvSpPr>
              <p:nvPr/>
            </p:nvSpPr>
            <p:spPr bwMode="auto">
              <a:xfrm>
                <a:off x="1605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1" name="Line 21"/>
              <p:cNvSpPr>
                <a:spLocks noChangeShapeType="1"/>
              </p:cNvSpPr>
              <p:nvPr/>
            </p:nvSpPr>
            <p:spPr bwMode="auto">
              <a:xfrm>
                <a:off x="1677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2" name="Line 22"/>
              <p:cNvSpPr>
                <a:spLocks noChangeShapeType="1"/>
              </p:cNvSpPr>
              <p:nvPr/>
            </p:nvSpPr>
            <p:spPr bwMode="auto">
              <a:xfrm>
                <a:off x="1749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3" name="Line 23"/>
              <p:cNvSpPr>
                <a:spLocks noChangeShapeType="1"/>
              </p:cNvSpPr>
              <p:nvPr/>
            </p:nvSpPr>
            <p:spPr bwMode="auto">
              <a:xfrm>
                <a:off x="1820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4" name="Line 24"/>
              <p:cNvSpPr>
                <a:spLocks noChangeShapeType="1"/>
              </p:cNvSpPr>
              <p:nvPr/>
            </p:nvSpPr>
            <p:spPr bwMode="auto">
              <a:xfrm>
                <a:off x="1894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5" name="Line 25"/>
              <p:cNvSpPr>
                <a:spLocks noChangeShapeType="1"/>
              </p:cNvSpPr>
              <p:nvPr/>
            </p:nvSpPr>
            <p:spPr bwMode="auto">
              <a:xfrm>
                <a:off x="1965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6" name="Line 26"/>
              <p:cNvSpPr>
                <a:spLocks noChangeShapeType="1"/>
              </p:cNvSpPr>
              <p:nvPr/>
            </p:nvSpPr>
            <p:spPr bwMode="auto">
              <a:xfrm>
                <a:off x="2036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7" name="Line 27"/>
              <p:cNvSpPr>
                <a:spLocks noChangeShapeType="1"/>
              </p:cNvSpPr>
              <p:nvPr/>
            </p:nvSpPr>
            <p:spPr bwMode="auto">
              <a:xfrm>
                <a:off x="2108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8" name="Line 28"/>
              <p:cNvSpPr>
                <a:spLocks noChangeShapeType="1"/>
              </p:cNvSpPr>
              <p:nvPr/>
            </p:nvSpPr>
            <p:spPr bwMode="auto">
              <a:xfrm>
                <a:off x="2181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9" name="Line 29"/>
              <p:cNvSpPr>
                <a:spLocks noChangeShapeType="1"/>
              </p:cNvSpPr>
              <p:nvPr/>
            </p:nvSpPr>
            <p:spPr bwMode="auto">
              <a:xfrm>
                <a:off x="2252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0" name="Line 30"/>
              <p:cNvSpPr>
                <a:spLocks noChangeShapeType="1"/>
              </p:cNvSpPr>
              <p:nvPr/>
            </p:nvSpPr>
            <p:spPr bwMode="auto">
              <a:xfrm>
                <a:off x="2324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1" name="Line 31"/>
              <p:cNvSpPr>
                <a:spLocks noChangeShapeType="1"/>
              </p:cNvSpPr>
              <p:nvPr/>
            </p:nvSpPr>
            <p:spPr bwMode="auto">
              <a:xfrm>
                <a:off x="2396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2" name="Line 32"/>
              <p:cNvSpPr>
                <a:spLocks noChangeShapeType="1"/>
              </p:cNvSpPr>
              <p:nvPr/>
            </p:nvSpPr>
            <p:spPr bwMode="auto">
              <a:xfrm>
                <a:off x="2468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3" name="Line 33"/>
              <p:cNvSpPr>
                <a:spLocks noChangeShapeType="1"/>
              </p:cNvSpPr>
              <p:nvPr/>
            </p:nvSpPr>
            <p:spPr bwMode="auto">
              <a:xfrm>
                <a:off x="2539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4" name="Line 34"/>
              <p:cNvSpPr>
                <a:spLocks noChangeShapeType="1"/>
              </p:cNvSpPr>
              <p:nvPr/>
            </p:nvSpPr>
            <p:spPr bwMode="auto">
              <a:xfrm>
                <a:off x="2611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5" name="Line 35"/>
              <p:cNvSpPr>
                <a:spLocks noChangeShapeType="1"/>
              </p:cNvSpPr>
              <p:nvPr/>
            </p:nvSpPr>
            <p:spPr bwMode="auto">
              <a:xfrm>
                <a:off x="2683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6" name="Line 36"/>
              <p:cNvSpPr>
                <a:spLocks noChangeShapeType="1"/>
              </p:cNvSpPr>
              <p:nvPr/>
            </p:nvSpPr>
            <p:spPr bwMode="auto">
              <a:xfrm>
                <a:off x="2755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7" name="Line 37"/>
              <p:cNvSpPr>
                <a:spLocks noChangeShapeType="1"/>
              </p:cNvSpPr>
              <p:nvPr/>
            </p:nvSpPr>
            <p:spPr bwMode="auto">
              <a:xfrm>
                <a:off x="2828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8" name="Line 38"/>
              <p:cNvSpPr>
                <a:spLocks noChangeShapeType="1"/>
              </p:cNvSpPr>
              <p:nvPr/>
            </p:nvSpPr>
            <p:spPr bwMode="auto">
              <a:xfrm>
                <a:off x="2898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9" name="Line 39"/>
              <p:cNvSpPr>
                <a:spLocks noChangeShapeType="1"/>
              </p:cNvSpPr>
              <p:nvPr/>
            </p:nvSpPr>
            <p:spPr bwMode="auto">
              <a:xfrm>
                <a:off x="2970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0" name="Line 40"/>
              <p:cNvSpPr>
                <a:spLocks noChangeShapeType="1"/>
              </p:cNvSpPr>
              <p:nvPr/>
            </p:nvSpPr>
            <p:spPr bwMode="auto">
              <a:xfrm>
                <a:off x="3042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1" name="Line 41"/>
              <p:cNvSpPr>
                <a:spLocks noChangeShapeType="1"/>
              </p:cNvSpPr>
              <p:nvPr/>
            </p:nvSpPr>
            <p:spPr bwMode="auto">
              <a:xfrm>
                <a:off x="3114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2" name="Line 42"/>
              <p:cNvSpPr>
                <a:spLocks noChangeShapeType="1"/>
              </p:cNvSpPr>
              <p:nvPr/>
            </p:nvSpPr>
            <p:spPr bwMode="auto">
              <a:xfrm>
                <a:off x="3187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3" name="Line 43"/>
              <p:cNvSpPr>
                <a:spLocks noChangeShapeType="1"/>
              </p:cNvSpPr>
              <p:nvPr/>
            </p:nvSpPr>
            <p:spPr bwMode="auto">
              <a:xfrm>
                <a:off x="3258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4" name="Line 44"/>
              <p:cNvSpPr>
                <a:spLocks noChangeShapeType="1"/>
              </p:cNvSpPr>
              <p:nvPr/>
            </p:nvSpPr>
            <p:spPr bwMode="auto">
              <a:xfrm>
                <a:off x="3329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5" name="Line 45"/>
              <p:cNvSpPr>
                <a:spLocks noChangeShapeType="1"/>
              </p:cNvSpPr>
              <p:nvPr/>
            </p:nvSpPr>
            <p:spPr bwMode="auto">
              <a:xfrm>
                <a:off x="3401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6" name="Line 46"/>
              <p:cNvSpPr>
                <a:spLocks noChangeShapeType="1"/>
              </p:cNvSpPr>
              <p:nvPr/>
            </p:nvSpPr>
            <p:spPr bwMode="auto">
              <a:xfrm>
                <a:off x="3474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7" name="Line 47"/>
              <p:cNvSpPr>
                <a:spLocks noChangeShapeType="1"/>
              </p:cNvSpPr>
              <p:nvPr/>
            </p:nvSpPr>
            <p:spPr bwMode="auto">
              <a:xfrm>
                <a:off x="3545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8" name="Line 48"/>
              <p:cNvSpPr>
                <a:spLocks noChangeShapeType="1"/>
              </p:cNvSpPr>
              <p:nvPr/>
            </p:nvSpPr>
            <p:spPr bwMode="auto">
              <a:xfrm>
                <a:off x="3617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9" name="Line 49"/>
              <p:cNvSpPr>
                <a:spLocks noChangeShapeType="1"/>
              </p:cNvSpPr>
              <p:nvPr/>
            </p:nvSpPr>
            <p:spPr bwMode="auto">
              <a:xfrm>
                <a:off x="3689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0978" name="Group 50"/>
            <p:cNvGrpSpPr>
              <a:grpSpLocks/>
            </p:cNvGrpSpPr>
            <p:nvPr/>
          </p:nvGrpSpPr>
          <p:grpSpPr bwMode="auto">
            <a:xfrm>
              <a:off x="600" y="3134"/>
              <a:ext cx="3376" cy="47"/>
              <a:chOff x="600" y="3134"/>
              <a:chExt cx="3376" cy="47"/>
            </a:xfrm>
          </p:grpSpPr>
          <p:sp>
            <p:nvSpPr>
              <p:cNvPr id="39985" name="Freeform 51"/>
              <p:cNvSpPr>
                <a:spLocks/>
              </p:cNvSpPr>
              <p:nvPr/>
            </p:nvSpPr>
            <p:spPr bwMode="auto">
              <a:xfrm>
                <a:off x="3880" y="3134"/>
                <a:ext cx="96" cy="47"/>
              </a:xfrm>
              <a:custGeom>
                <a:avLst/>
                <a:gdLst>
                  <a:gd name="T0" fmla="*/ 96 w 96"/>
                  <a:gd name="T1" fmla="*/ 23 h 47"/>
                  <a:gd name="T2" fmla="*/ 0 w 96"/>
                  <a:gd name="T3" fmla="*/ 47 h 47"/>
                  <a:gd name="T4" fmla="*/ 0 w 96"/>
                  <a:gd name="T5" fmla="*/ 23 h 47"/>
                  <a:gd name="T6" fmla="*/ 0 w 96"/>
                  <a:gd name="T7" fmla="*/ 0 h 47"/>
                  <a:gd name="T8" fmla="*/ 96 w 96"/>
                  <a:gd name="T9" fmla="*/ 2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3"/>
                    </a:moveTo>
                    <a:lnTo>
                      <a:pt x="0" y="47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96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6" name="Line 52"/>
              <p:cNvSpPr>
                <a:spLocks noChangeShapeType="1"/>
              </p:cNvSpPr>
              <p:nvPr/>
            </p:nvSpPr>
            <p:spPr bwMode="auto">
              <a:xfrm>
                <a:off x="600" y="3157"/>
                <a:ext cx="327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0979" name="Group 53"/>
            <p:cNvGrpSpPr>
              <a:grpSpLocks/>
            </p:cNvGrpSpPr>
            <p:nvPr/>
          </p:nvGrpSpPr>
          <p:grpSpPr bwMode="auto">
            <a:xfrm>
              <a:off x="963" y="2876"/>
              <a:ext cx="359" cy="285"/>
              <a:chOff x="963" y="2876"/>
              <a:chExt cx="359" cy="285"/>
            </a:xfrm>
          </p:grpSpPr>
          <p:sp>
            <p:nvSpPr>
              <p:cNvPr id="39983" name="Rectangle 54"/>
              <p:cNvSpPr>
                <a:spLocks noChangeArrowheads="1"/>
              </p:cNvSpPr>
              <p:nvPr/>
            </p:nvSpPr>
            <p:spPr bwMode="auto">
              <a:xfrm>
                <a:off x="963" y="2876"/>
                <a:ext cx="359" cy="285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4" name="Rectangle 55"/>
              <p:cNvSpPr>
                <a:spLocks noChangeArrowheads="1"/>
              </p:cNvSpPr>
              <p:nvPr/>
            </p:nvSpPr>
            <p:spPr bwMode="auto">
              <a:xfrm>
                <a:off x="1126" y="2918"/>
                <a:ext cx="13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40980" name="Group 56"/>
            <p:cNvGrpSpPr>
              <a:grpSpLocks/>
            </p:cNvGrpSpPr>
            <p:nvPr/>
          </p:nvGrpSpPr>
          <p:grpSpPr bwMode="auto">
            <a:xfrm>
              <a:off x="675" y="2876"/>
              <a:ext cx="288" cy="285"/>
              <a:chOff x="675" y="2876"/>
              <a:chExt cx="288" cy="285"/>
            </a:xfrm>
          </p:grpSpPr>
          <p:sp>
            <p:nvSpPr>
              <p:cNvPr id="39981" name="Rectangle 57"/>
              <p:cNvSpPr>
                <a:spLocks noChangeArrowheads="1"/>
              </p:cNvSpPr>
              <p:nvPr/>
            </p:nvSpPr>
            <p:spPr bwMode="auto">
              <a:xfrm>
                <a:off x="675" y="2876"/>
                <a:ext cx="288" cy="28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2" name="Rectangle 58"/>
              <p:cNvSpPr>
                <a:spLocks noChangeArrowheads="1"/>
              </p:cNvSpPr>
              <p:nvPr/>
            </p:nvSpPr>
            <p:spPr bwMode="auto">
              <a:xfrm>
                <a:off x="767" y="2918"/>
                <a:ext cx="10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40981" name="Group 59"/>
            <p:cNvGrpSpPr>
              <a:grpSpLocks/>
            </p:cNvGrpSpPr>
            <p:nvPr/>
          </p:nvGrpSpPr>
          <p:grpSpPr bwMode="auto">
            <a:xfrm>
              <a:off x="1322" y="2876"/>
              <a:ext cx="575" cy="285"/>
              <a:chOff x="1322" y="2876"/>
              <a:chExt cx="575" cy="285"/>
            </a:xfrm>
          </p:grpSpPr>
          <p:sp>
            <p:nvSpPr>
              <p:cNvPr id="39979" name="Rectangle 60"/>
              <p:cNvSpPr>
                <a:spLocks noChangeArrowheads="1"/>
              </p:cNvSpPr>
              <p:nvPr/>
            </p:nvSpPr>
            <p:spPr bwMode="auto">
              <a:xfrm>
                <a:off x="1322" y="2876"/>
                <a:ext cx="575" cy="28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0" name="Rectangle 61"/>
              <p:cNvSpPr>
                <a:spLocks noChangeArrowheads="1"/>
              </p:cNvSpPr>
              <p:nvPr/>
            </p:nvSpPr>
            <p:spPr bwMode="auto">
              <a:xfrm>
                <a:off x="1558" y="2918"/>
                <a:ext cx="12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K</a:t>
                </a: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40982" name="Group 62"/>
            <p:cNvGrpSpPr>
              <a:grpSpLocks/>
            </p:cNvGrpSpPr>
            <p:nvPr/>
          </p:nvGrpSpPr>
          <p:grpSpPr bwMode="auto">
            <a:xfrm>
              <a:off x="480" y="3292"/>
              <a:ext cx="451" cy="532"/>
              <a:chOff x="480" y="3292"/>
              <a:chExt cx="451" cy="532"/>
            </a:xfrm>
          </p:grpSpPr>
          <p:sp>
            <p:nvSpPr>
              <p:cNvPr id="39974" name="Rectangle 63"/>
              <p:cNvSpPr>
                <a:spLocks noChangeArrowheads="1"/>
              </p:cNvSpPr>
              <p:nvPr/>
            </p:nvSpPr>
            <p:spPr bwMode="auto">
              <a:xfrm>
                <a:off x="520" y="3483"/>
                <a:ext cx="355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Req: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39975" name="Rectangle 64"/>
              <p:cNvSpPr>
                <a:spLocks noChangeArrowheads="1"/>
              </p:cNvSpPr>
              <p:nvPr/>
            </p:nvSpPr>
            <p:spPr bwMode="auto">
              <a:xfrm>
                <a:off x="480" y="3625"/>
                <a:ext cx="4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P,K,D</a:t>
                </a:r>
                <a:endParaRPr lang="en-US" sz="1600">
                  <a:latin typeface="+mj-lt"/>
                </a:endParaRPr>
              </a:p>
            </p:txBody>
          </p:sp>
          <p:grpSp>
            <p:nvGrpSpPr>
              <p:cNvPr id="41000" name="Group 65"/>
              <p:cNvGrpSpPr>
                <a:grpSpLocks/>
              </p:cNvGrpSpPr>
              <p:nvPr/>
            </p:nvGrpSpPr>
            <p:grpSpPr bwMode="auto">
              <a:xfrm>
                <a:off x="648" y="3292"/>
                <a:ext cx="47" cy="143"/>
                <a:chOff x="648" y="3292"/>
                <a:chExt cx="47" cy="143"/>
              </a:xfrm>
            </p:grpSpPr>
            <p:sp>
              <p:nvSpPr>
                <p:cNvPr id="39977" name="Freeform 66"/>
                <p:cNvSpPr>
                  <a:spLocks/>
                </p:cNvSpPr>
                <p:nvPr/>
              </p:nvSpPr>
              <p:spPr bwMode="auto">
                <a:xfrm>
                  <a:off x="648" y="3292"/>
                  <a:ext cx="47" cy="95"/>
                </a:xfrm>
                <a:custGeom>
                  <a:avLst/>
                  <a:gdLst>
                    <a:gd name="T0" fmla="*/ 23 w 47"/>
                    <a:gd name="T1" fmla="*/ 0 h 95"/>
                    <a:gd name="T2" fmla="*/ 47 w 47"/>
                    <a:gd name="T3" fmla="*/ 95 h 95"/>
                    <a:gd name="T4" fmla="*/ 23 w 47"/>
                    <a:gd name="T5" fmla="*/ 95 h 95"/>
                    <a:gd name="T6" fmla="*/ 0 w 47"/>
                    <a:gd name="T7" fmla="*/ 95 h 95"/>
                    <a:gd name="T8" fmla="*/ 23 w 47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95"/>
                    <a:gd name="T17" fmla="*/ 47 w 47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95">
                      <a:moveTo>
                        <a:pt x="23" y="0"/>
                      </a:moveTo>
                      <a:lnTo>
                        <a:pt x="47" y="95"/>
                      </a:lnTo>
                      <a:lnTo>
                        <a:pt x="23" y="95"/>
                      </a:lnTo>
                      <a:lnTo>
                        <a:pt x="0" y="9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7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671" y="3387"/>
                  <a:ext cx="1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0983" name="Group 68"/>
            <p:cNvGrpSpPr>
              <a:grpSpLocks/>
            </p:cNvGrpSpPr>
            <p:nvPr/>
          </p:nvGrpSpPr>
          <p:grpSpPr bwMode="auto">
            <a:xfrm>
              <a:off x="2132" y="3261"/>
              <a:ext cx="451" cy="533"/>
              <a:chOff x="2132" y="3261"/>
              <a:chExt cx="451" cy="533"/>
            </a:xfrm>
          </p:grpSpPr>
          <p:sp>
            <p:nvSpPr>
              <p:cNvPr id="39969" name="Rectangle 69"/>
              <p:cNvSpPr>
                <a:spLocks noChangeArrowheads="1"/>
              </p:cNvSpPr>
              <p:nvPr/>
            </p:nvSpPr>
            <p:spPr bwMode="auto">
              <a:xfrm>
                <a:off x="2172" y="3451"/>
                <a:ext cx="355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Req: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39970" name="Rectangle 70"/>
              <p:cNvSpPr>
                <a:spLocks noChangeArrowheads="1"/>
              </p:cNvSpPr>
              <p:nvPr/>
            </p:nvSpPr>
            <p:spPr bwMode="auto">
              <a:xfrm>
                <a:off x="2132" y="3596"/>
                <a:ext cx="451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K,P,D</a:t>
                </a:r>
                <a:endParaRPr lang="en-US" sz="1600">
                  <a:latin typeface="+mj-lt"/>
                </a:endParaRPr>
              </a:p>
            </p:txBody>
          </p:sp>
          <p:grpSp>
            <p:nvGrpSpPr>
              <p:cNvPr id="40995" name="Group 71"/>
              <p:cNvGrpSpPr>
                <a:grpSpLocks/>
              </p:cNvGrpSpPr>
              <p:nvPr/>
            </p:nvGrpSpPr>
            <p:grpSpPr bwMode="auto">
              <a:xfrm>
                <a:off x="2300" y="3261"/>
                <a:ext cx="48" cy="142"/>
                <a:chOff x="2300" y="3261"/>
                <a:chExt cx="48" cy="142"/>
              </a:xfrm>
            </p:grpSpPr>
            <p:sp>
              <p:nvSpPr>
                <p:cNvPr id="39972" name="Freeform 72"/>
                <p:cNvSpPr>
                  <a:spLocks/>
                </p:cNvSpPr>
                <p:nvPr/>
              </p:nvSpPr>
              <p:spPr bwMode="auto">
                <a:xfrm>
                  <a:off x="2300" y="3261"/>
                  <a:ext cx="51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7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324" y="3356"/>
                  <a:ext cx="1" cy="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0984" name="Group 74"/>
            <p:cNvGrpSpPr>
              <a:grpSpLocks/>
            </p:cNvGrpSpPr>
            <p:nvPr/>
          </p:nvGrpSpPr>
          <p:grpSpPr bwMode="auto">
            <a:xfrm>
              <a:off x="2328" y="2876"/>
              <a:ext cx="574" cy="285"/>
              <a:chOff x="2328" y="2876"/>
              <a:chExt cx="574" cy="285"/>
            </a:xfrm>
          </p:grpSpPr>
          <p:sp>
            <p:nvSpPr>
              <p:cNvPr id="39967" name="Rectangle 75"/>
              <p:cNvSpPr>
                <a:spLocks noChangeArrowheads="1"/>
              </p:cNvSpPr>
              <p:nvPr/>
            </p:nvSpPr>
            <p:spPr bwMode="auto">
              <a:xfrm>
                <a:off x="2328" y="2876"/>
                <a:ext cx="574" cy="28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68" name="Rectangle 76"/>
              <p:cNvSpPr>
                <a:spLocks noChangeArrowheads="1"/>
              </p:cNvSpPr>
              <p:nvPr/>
            </p:nvSpPr>
            <p:spPr bwMode="auto">
              <a:xfrm>
                <a:off x="2562" y="2918"/>
                <a:ext cx="123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K</a:t>
                </a: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40985" name="Group 77"/>
            <p:cNvGrpSpPr>
              <a:grpSpLocks/>
            </p:cNvGrpSpPr>
            <p:nvPr/>
          </p:nvGrpSpPr>
          <p:grpSpPr bwMode="auto">
            <a:xfrm>
              <a:off x="3262" y="2876"/>
              <a:ext cx="287" cy="285"/>
              <a:chOff x="3262" y="2876"/>
              <a:chExt cx="287" cy="285"/>
            </a:xfrm>
          </p:grpSpPr>
          <p:sp>
            <p:nvSpPr>
              <p:cNvPr id="39965" name="Rectangle 78"/>
              <p:cNvSpPr>
                <a:spLocks noChangeArrowheads="1"/>
              </p:cNvSpPr>
              <p:nvPr/>
            </p:nvSpPr>
            <p:spPr bwMode="auto">
              <a:xfrm>
                <a:off x="3262" y="2876"/>
                <a:ext cx="287" cy="28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66" name="Rectangle 79"/>
              <p:cNvSpPr>
                <a:spLocks noChangeArrowheads="1"/>
              </p:cNvSpPr>
              <p:nvPr/>
            </p:nvSpPr>
            <p:spPr bwMode="auto">
              <a:xfrm>
                <a:off x="3353" y="2918"/>
                <a:ext cx="10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40986" name="Group 80"/>
            <p:cNvGrpSpPr>
              <a:grpSpLocks/>
            </p:cNvGrpSpPr>
            <p:nvPr/>
          </p:nvGrpSpPr>
          <p:grpSpPr bwMode="auto">
            <a:xfrm>
              <a:off x="2902" y="2876"/>
              <a:ext cx="360" cy="285"/>
              <a:chOff x="2902" y="2876"/>
              <a:chExt cx="360" cy="285"/>
            </a:xfrm>
          </p:grpSpPr>
          <p:sp>
            <p:nvSpPr>
              <p:cNvPr id="39963" name="Rectangle 81"/>
              <p:cNvSpPr>
                <a:spLocks noChangeArrowheads="1"/>
              </p:cNvSpPr>
              <p:nvPr/>
            </p:nvSpPr>
            <p:spPr bwMode="auto">
              <a:xfrm>
                <a:off x="2902" y="2876"/>
                <a:ext cx="360" cy="285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64" name="Rectangle 82"/>
              <p:cNvSpPr>
                <a:spLocks noChangeArrowheads="1"/>
              </p:cNvSpPr>
              <p:nvPr/>
            </p:nvSpPr>
            <p:spPr bwMode="auto">
              <a:xfrm>
                <a:off x="3066" y="2918"/>
                <a:ext cx="13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600">
                  <a:latin typeface="+mj-lt"/>
                </a:endParaRPr>
              </a:p>
            </p:txBody>
          </p:sp>
        </p:grpSp>
      </p:grpSp>
      <p:sp>
        <p:nvSpPr>
          <p:cNvPr id="39941" name="Rectangle 83"/>
          <p:cNvSpPr>
            <a:spLocks noChangeArrowheads="1"/>
          </p:cNvSpPr>
          <p:nvPr/>
        </p:nvSpPr>
        <p:spPr bwMode="auto">
          <a:xfrm>
            <a:off x="6040438" y="3846513"/>
            <a:ext cx="13589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u="sng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u="sng">
                <a:latin typeface="+mj-lt"/>
              </a:rPr>
              <a:t>DEVICE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u="sng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Keyboard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Disk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Printer</a:t>
            </a:r>
          </a:p>
        </p:txBody>
      </p:sp>
      <p:sp>
        <p:nvSpPr>
          <p:cNvPr id="39942" name="Rectangle 84"/>
          <p:cNvSpPr>
            <a:spLocks noChangeArrowheads="1"/>
          </p:cNvSpPr>
          <p:nvPr/>
        </p:nvSpPr>
        <p:spPr bwMode="auto">
          <a:xfrm>
            <a:off x="7412038" y="3846513"/>
            <a:ext cx="10541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Service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u="sng">
                <a:latin typeface="+mj-lt"/>
              </a:rPr>
              <a:t>Time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800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500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400</a:t>
            </a:r>
          </a:p>
        </p:txBody>
      </p:sp>
      <p:sp>
        <p:nvSpPr>
          <p:cNvPr id="39943" name="Rectangle 85"/>
          <p:cNvSpPr>
            <a:spLocks noChangeArrowheads="1"/>
          </p:cNvSpPr>
          <p:nvPr/>
        </p:nvSpPr>
        <p:spPr bwMode="auto">
          <a:xfrm>
            <a:off x="4800600" y="3846513"/>
            <a:ext cx="14478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Actual w/c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Latency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</p:txBody>
      </p:sp>
      <p:sp>
        <p:nvSpPr>
          <p:cNvPr id="976982" name="Text Box 86"/>
          <p:cNvSpPr txBox="1">
            <a:spLocks noChangeArrowheads="1"/>
          </p:cNvSpPr>
          <p:nvPr/>
        </p:nvSpPr>
        <p:spPr bwMode="auto">
          <a:xfrm>
            <a:off x="5241925" y="4432300"/>
            <a:ext cx="61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900</a:t>
            </a:r>
          </a:p>
        </p:txBody>
      </p:sp>
      <p:sp>
        <p:nvSpPr>
          <p:cNvPr id="976983" name="Text Box 87"/>
          <p:cNvSpPr txBox="1">
            <a:spLocks noChangeArrowheads="1"/>
          </p:cNvSpPr>
          <p:nvPr/>
        </p:nvSpPr>
        <p:spPr bwMode="auto">
          <a:xfrm>
            <a:off x="5241925" y="4867275"/>
            <a:ext cx="61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  <a:latin typeface="+mj-lt"/>
              </a:rPr>
              <a:t>800</a:t>
            </a:r>
          </a:p>
        </p:txBody>
      </p:sp>
      <p:sp>
        <p:nvSpPr>
          <p:cNvPr id="976984" name="Text Box 88"/>
          <p:cNvSpPr txBox="1">
            <a:spLocks noChangeArrowheads="1"/>
          </p:cNvSpPr>
          <p:nvPr/>
        </p:nvSpPr>
        <p:spPr bwMode="auto">
          <a:xfrm>
            <a:off x="5189538" y="5397500"/>
            <a:ext cx="823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  <a:latin typeface="+mj-lt"/>
              </a:rPr>
              <a:t>1300</a:t>
            </a:r>
          </a:p>
        </p:txBody>
      </p:sp>
      <p:sp>
        <p:nvSpPr>
          <p:cNvPr id="39947" name="Rectangle 89"/>
          <p:cNvSpPr>
            <a:spLocks noChangeArrowheads="1"/>
          </p:cNvSpPr>
          <p:nvPr/>
        </p:nvSpPr>
        <p:spPr bwMode="auto">
          <a:xfrm>
            <a:off x="457201" y="3048000"/>
            <a:ext cx="8382000" cy="5745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2000" dirty="0">
                <a:solidFill>
                  <a:srgbClr val="CC0000"/>
                </a:solidFill>
                <a:latin typeface="+mj-lt"/>
              </a:rPr>
              <a:t>WEAK PRIORITY ORDERING</a:t>
            </a:r>
            <a:r>
              <a:rPr lang="en-US" sz="2000" dirty="0">
                <a:latin typeface="+mj-lt"/>
              </a:rPr>
              <a:t>:  Check in prescribed sequence</a:t>
            </a:r>
            <a:r>
              <a:rPr lang="en-US" sz="2000">
                <a:latin typeface="+mj-lt"/>
              </a:rPr>
              <a:t>, </a:t>
            </a:r>
            <a:r>
              <a:rPr lang="en-US" sz="2000" smtClean="0">
                <a:latin typeface="+mj-lt"/>
              </a:rPr>
              <a:t>e.g.:</a:t>
            </a:r>
            <a:endParaRPr lang="en-US" sz="2000" dirty="0">
              <a:latin typeface="+mj-lt"/>
            </a:endParaRP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   DISK &gt; PRINTER &gt; KEYBOARD.</a:t>
            </a:r>
          </a:p>
        </p:txBody>
      </p: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4706938" y="4810125"/>
            <a:ext cx="3614737" cy="1779588"/>
            <a:chOff x="2965" y="3030"/>
            <a:chExt cx="2277" cy="1121"/>
          </a:xfrm>
        </p:grpSpPr>
        <p:grpSp>
          <p:nvGrpSpPr>
            <p:cNvPr id="40973" name="Group 91"/>
            <p:cNvGrpSpPr>
              <a:grpSpLocks/>
            </p:cNvGrpSpPr>
            <p:nvPr/>
          </p:nvGrpSpPr>
          <p:grpSpPr bwMode="auto">
            <a:xfrm>
              <a:off x="3189" y="3030"/>
              <a:ext cx="846" cy="766"/>
              <a:chOff x="3189" y="3030"/>
              <a:chExt cx="846" cy="766"/>
            </a:xfrm>
          </p:grpSpPr>
          <p:sp>
            <p:nvSpPr>
              <p:cNvPr id="39951" name="Oval 92"/>
              <p:cNvSpPr>
                <a:spLocks noChangeArrowheads="1"/>
              </p:cNvSpPr>
              <p:nvPr/>
            </p:nvSpPr>
            <p:spPr bwMode="auto">
              <a:xfrm>
                <a:off x="3189" y="3030"/>
                <a:ext cx="672" cy="32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52" name="Freeform 93"/>
              <p:cNvSpPr>
                <a:spLocks/>
              </p:cNvSpPr>
              <p:nvPr/>
            </p:nvSpPr>
            <p:spPr bwMode="auto">
              <a:xfrm>
                <a:off x="3803" y="3290"/>
                <a:ext cx="232" cy="506"/>
              </a:xfrm>
              <a:custGeom>
                <a:avLst/>
                <a:gdLst>
                  <a:gd name="T0" fmla="*/ 0 w 288"/>
                  <a:gd name="T1" fmla="*/ 0 h 576"/>
                  <a:gd name="T2" fmla="*/ 192 w 288"/>
                  <a:gd name="T3" fmla="*/ 2 h 576"/>
                  <a:gd name="T4" fmla="*/ 96 w 288"/>
                  <a:gd name="T5" fmla="*/ 2 h 576"/>
                  <a:gd name="T6" fmla="*/ 288 w 288"/>
                  <a:gd name="T7" fmla="*/ 2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576"/>
                  <a:gd name="T14" fmla="*/ 288 w 288"/>
                  <a:gd name="T15" fmla="*/ 576 h 576"/>
                  <a:gd name="connsiteX0" fmla="*/ 0 w 11783"/>
                  <a:gd name="connsiteY0" fmla="*/ 0 h 22853"/>
                  <a:gd name="connsiteX1" fmla="*/ 6667 w 11783"/>
                  <a:gd name="connsiteY1" fmla="*/ 5000 h 22853"/>
                  <a:gd name="connsiteX2" fmla="*/ 3333 w 11783"/>
                  <a:gd name="connsiteY2" fmla="*/ 5833 h 22853"/>
                  <a:gd name="connsiteX3" fmla="*/ 11783 w 11783"/>
                  <a:gd name="connsiteY3" fmla="*/ 22853 h 22853"/>
                  <a:gd name="connsiteX0" fmla="*/ 0 w 11783"/>
                  <a:gd name="connsiteY0" fmla="*/ 0 h 22853"/>
                  <a:gd name="connsiteX1" fmla="*/ 6667 w 11783"/>
                  <a:gd name="connsiteY1" fmla="*/ 5000 h 22853"/>
                  <a:gd name="connsiteX2" fmla="*/ 4374 w 11783"/>
                  <a:gd name="connsiteY2" fmla="*/ 10795 h 22853"/>
                  <a:gd name="connsiteX3" fmla="*/ 11783 w 11783"/>
                  <a:gd name="connsiteY3" fmla="*/ 22853 h 22853"/>
                  <a:gd name="connsiteX0" fmla="*/ 0 w 11783"/>
                  <a:gd name="connsiteY0" fmla="*/ 0 h 22853"/>
                  <a:gd name="connsiteX1" fmla="*/ 6667 w 11783"/>
                  <a:gd name="connsiteY1" fmla="*/ 5000 h 22853"/>
                  <a:gd name="connsiteX2" fmla="*/ 4671 w 11783"/>
                  <a:gd name="connsiteY2" fmla="*/ 11714 h 22853"/>
                  <a:gd name="connsiteX3" fmla="*/ 11783 w 11783"/>
                  <a:gd name="connsiteY3" fmla="*/ 22853 h 22853"/>
                  <a:gd name="connsiteX0" fmla="*/ 0 w 11783"/>
                  <a:gd name="connsiteY0" fmla="*/ 0 h 22853"/>
                  <a:gd name="connsiteX1" fmla="*/ 6667 w 11783"/>
                  <a:gd name="connsiteY1" fmla="*/ 5000 h 22853"/>
                  <a:gd name="connsiteX2" fmla="*/ 4671 w 11783"/>
                  <a:gd name="connsiteY2" fmla="*/ 11714 h 22853"/>
                  <a:gd name="connsiteX3" fmla="*/ 11783 w 11783"/>
                  <a:gd name="connsiteY3" fmla="*/ 22853 h 22853"/>
                  <a:gd name="connsiteX0" fmla="*/ 0 w 11783"/>
                  <a:gd name="connsiteY0" fmla="*/ 0 h 22853"/>
                  <a:gd name="connsiteX1" fmla="*/ 6667 w 11783"/>
                  <a:gd name="connsiteY1" fmla="*/ 5000 h 22853"/>
                  <a:gd name="connsiteX2" fmla="*/ 4671 w 11783"/>
                  <a:gd name="connsiteY2" fmla="*/ 11714 h 22853"/>
                  <a:gd name="connsiteX3" fmla="*/ 11783 w 11783"/>
                  <a:gd name="connsiteY3" fmla="*/ 22853 h 22853"/>
                  <a:gd name="connsiteX0" fmla="*/ 0 w 8065"/>
                  <a:gd name="connsiteY0" fmla="*/ 0 h 21750"/>
                  <a:gd name="connsiteX1" fmla="*/ 2949 w 8065"/>
                  <a:gd name="connsiteY1" fmla="*/ 3897 h 21750"/>
                  <a:gd name="connsiteX2" fmla="*/ 953 w 8065"/>
                  <a:gd name="connsiteY2" fmla="*/ 10611 h 21750"/>
                  <a:gd name="connsiteX3" fmla="*/ 8065 w 8065"/>
                  <a:gd name="connsiteY3" fmla="*/ 21750 h 2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5" h="21750">
                    <a:moveTo>
                      <a:pt x="0" y="0"/>
                    </a:moveTo>
                    <a:cubicBezTo>
                      <a:pt x="3056" y="2014"/>
                      <a:pt x="2790" y="2129"/>
                      <a:pt x="2949" y="3897"/>
                    </a:cubicBezTo>
                    <a:cubicBezTo>
                      <a:pt x="3108" y="5665"/>
                      <a:pt x="844" y="7756"/>
                      <a:pt x="953" y="10611"/>
                    </a:cubicBezTo>
                    <a:cubicBezTo>
                      <a:pt x="1360" y="13650"/>
                      <a:pt x="5009" y="20083"/>
                      <a:pt x="8065" y="2175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9950" name="Text Box 94"/>
            <p:cNvSpPr txBox="1">
              <a:spLocks noChangeArrowheads="1"/>
            </p:cNvSpPr>
            <p:nvPr/>
          </p:nvSpPr>
          <p:spPr bwMode="auto">
            <a:xfrm>
              <a:off x="2965" y="3744"/>
              <a:ext cx="2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800" smtClean="0">
                  <a:solidFill>
                    <a:schemeClr val="accent2"/>
                  </a:solidFill>
                  <a:latin typeface="+mj-lt"/>
                </a:rPr>
                <a:t>vs 1200 –</a:t>
              </a:r>
            </a:p>
            <a:p>
              <a:pPr algn="ctr" eaLnBrk="1" hangingPunct="1">
                <a:defRPr/>
              </a:pPr>
              <a:r>
                <a:rPr lang="en-US" sz="1800" smtClean="0">
                  <a:solidFill>
                    <a:schemeClr val="accent2"/>
                  </a:solidFill>
                  <a:latin typeface="+mj-lt"/>
                </a:rPr>
                <a:t>Now delayed by only 1 service!</a:t>
              </a:r>
            </a:p>
          </p:txBody>
        </p:sp>
      </p:grpSp>
      <p:sp>
        <p:nvSpPr>
          <p:cNvPr id="409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Weak (Non-preemptive) Priorities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82" grpId="0" autoUpdateAnimBg="0"/>
      <p:bldP spid="976983" grpId="0" autoUpdateAnimBg="0"/>
      <p:bldP spid="9769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Priorities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How should priorities be assigned given hard real-time constraints?  We’ll assume each device has a service deadline D.  </a:t>
            </a:r>
          </a:p>
          <a:p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If not otherwise specified, assume D is the time until the next request for the same device, e.g., the keyboard handler should be finished processing one character before the next arrives.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“Earliest Deadline” </a:t>
            </a:r>
            <a:r>
              <a:rPr lang="en-US" sz="2000" dirty="0" smtClean="0">
                <a:latin typeface="+mj-lt"/>
              </a:rPr>
              <a:t>is a strategy for assigning priorities that is guaranteed to meet the deadlines if any priority assignment can meet the deadlines:</a:t>
            </a:r>
          </a:p>
          <a:p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Sort the requests by their deadlines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Assign the highest priority to the earliest deadline, second priority to the next deadline, and so 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Weak priority scheduling: choose the pending request with the highest priority, i.e., that has the earliest deadline.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296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"/>
          <p:cNvSpPr>
            <a:spLocks noChangeArrowheads="1"/>
          </p:cNvSpPr>
          <p:nvPr/>
        </p:nvSpPr>
        <p:spPr bwMode="auto">
          <a:xfrm>
            <a:off x="542925" y="3352800"/>
            <a:ext cx="7381875" cy="2438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1622425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Timer</a:t>
            </a:r>
            <a:br>
              <a:rPr lang="en-US" sz="1400">
                <a:latin typeface="+mn-lt"/>
              </a:rPr>
            </a:br>
            <a:r>
              <a:rPr lang="en-US" sz="1400">
                <a:latin typeface="+mn-lt"/>
              </a:rPr>
              <a:t>Handler</a:t>
            </a:r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 rot="-5400000">
            <a:off x="-153193" y="4420393"/>
            <a:ext cx="901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/>
          <a:p>
            <a:pPr defTabSz="1316038" eaLnBrk="0" hangingPunct="0">
              <a:lnSpc>
                <a:spcPct val="90000"/>
              </a:lnSpc>
            </a:pPr>
            <a:r>
              <a:rPr lang="en-US" sz="1300">
                <a:solidFill>
                  <a:srgbClr val="000000"/>
                </a:solidFill>
              </a:rPr>
              <a:t>KERNEL</a:t>
            </a:r>
          </a:p>
        </p:txBody>
      </p:sp>
      <p:grpSp>
        <p:nvGrpSpPr>
          <p:cNvPr id="17412" name="Group 17"/>
          <p:cNvGrpSpPr>
            <a:grpSpLocks/>
          </p:cNvGrpSpPr>
          <p:nvPr/>
        </p:nvGrpSpPr>
        <p:grpSpPr bwMode="auto">
          <a:xfrm>
            <a:off x="609600" y="3390900"/>
            <a:ext cx="1431925" cy="430213"/>
            <a:chOff x="838200" y="3390900"/>
            <a:chExt cx="1431925" cy="430213"/>
          </a:xfrm>
        </p:grpSpPr>
        <p:sp>
          <p:nvSpPr>
            <p:cNvPr id="36895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DPYNUM=0</a:t>
              </a:r>
            </a:p>
          </p:txBody>
        </p:sp>
        <p:sp>
          <p:nvSpPr>
            <p:cNvPr id="36900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P1:</a:t>
              </a:r>
            </a:p>
          </p:txBody>
        </p:sp>
      </p:grpSp>
      <p:grpSp>
        <p:nvGrpSpPr>
          <p:cNvPr id="17413" name="Group 2"/>
          <p:cNvGrpSpPr>
            <a:grpSpLocks/>
          </p:cNvGrpSpPr>
          <p:nvPr/>
        </p:nvGrpSpPr>
        <p:grpSpPr bwMode="auto">
          <a:xfrm>
            <a:off x="533400" y="1371600"/>
            <a:ext cx="1828800" cy="1524000"/>
            <a:chOff x="228600" y="1524000"/>
            <a:chExt cx="1828800" cy="1524000"/>
          </a:xfrm>
        </p:grpSpPr>
        <p:sp>
          <p:nvSpPr>
            <p:cNvPr id="17462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38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7464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loop:SVC(0)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SVC(1)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174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OS Organization: I/O Devices</a:t>
            </a:r>
          </a:p>
        </p:txBody>
      </p:sp>
      <p:grpSp>
        <p:nvGrpSpPr>
          <p:cNvPr id="17415" name="Group 59"/>
          <p:cNvGrpSpPr>
            <a:grpSpLocks/>
          </p:cNvGrpSpPr>
          <p:nvPr/>
        </p:nvGrpSpPr>
        <p:grpSpPr bwMode="auto">
          <a:xfrm>
            <a:off x="2819400" y="1371600"/>
            <a:ext cx="1828800" cy="1524000"/>
            <a:chOff x="228600" y="1524000"/>
            <a:chExt cx="1828800" cy="1524000"/>
          </a:xfrm>
        </p:grpSpPr>
        <p:sp>
          <p:nvSpPr>
            <p:cNvPr id="17459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8334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17461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loop:SVC(2)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SVC(3)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grpSp>
        <p:nvGrpSpPr>
          <p:cNvPr id="17416" name="Group 63"/>
          <p:cNvGrpSpPr>
            <a:grpSpLocks/>
          </p:cNvGrpSpPr>
          <p:nvPr/>
        </p:nvGrpSpPr>
        <p:grpSpPr bwMode="auto">
          <a:xfrm>
            <a:off x="5791200" y="1371600"/>
            <a:ext cx="1828800" cy="1524000"/>
            <a:chOff x="228600" y="1524000"/>
            <a:chExt cx="1828800" cy="1524000"/>
          </a:xfrm>
        </p:grpSpPr>
        <p:sp>
          <p:nvSpPr>
            <p:cNvPr id="17456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56011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PN</a:t>
              </a:r>
            </a:p>
          </p:txBody>
        </p:sp>
        <p:sp>
          <p:nvSpPr>
            <p:cNvPr id="17458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loop:SVC(3)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SVC(1)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6" name="Right Brace 5"/>
          <p:cNvSpPr/>
          <p:nvPr/>
        </p:nvSpPr>
        <p:spPr>
          <a:xfrm>
            <a:off x="8077200" y="1371600"/>
            <a:ext cx="228600" cy="15240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5800" y="1806575"/>
            <a:ext cx="8651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User</a:t>
            </a:r>
          </a:p>
          <a:p>
            <a:pPr>
              <a:defRPr/>
            </a:pPr>
            <a:r>
              <a:rPr lang="en-US" dirty="0">
                <a:latin typeface="+mj-lt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</a:rPr>
              <a:t>PC[31]=0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124200"/>
            <a:ext cx="70866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>
            <a:off x="8077200" y="3352800"/>
            <a:ext cx="228600" cy="24384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305800" y="4092575"/>
            <a:ext cx="9286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Kernel</a:t>
            </a:r>
          </a:p>
          <a:p>
            <a:pPr>
              <a:defRPr/>
            </a:pPr>
            <a:r>
              <a:rPr lang="en-US" dirty="0">
                <a:latin typeface="+mj-lt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</a:rPr>
              <a:t>PC[31]=1</a:t>
            </a:r>
          </a:p>
        </p:txBody>
      </p:sp>
      <p:sp>
        <p:nvSpPr>
          <p:cNvPr id="17422" name="Rectangle 10"/>
          <p:cNvSpPr>
            <a:spLocks noChangeArrowheads="1"/>
          </p:cNvSpPr>
          <p:nvPr/>
        </p:nvSpPr>
        <p:spPr bwMode="auto">
          <a:xfrm rot="-5400000">
            <a:off x="-588168" y="2055018"/>
            <a:ext cx="17716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/>
          <a:p>
            <a:pPr defTabSz="1316038" eaLnBrk="0" hangingPunct="0">
              <a:lnSpc>
                <a:spcPct val="90000"/>
              </a:lnSpc>
            </a:pPr>
            <a:r>
              <a:rPr lang="en-US" sz="1300">
                <a:solidFill>
                  <a:srgbClr val="000000"/>
                </a:solidFill>
              </a:rPr>
              <a:t>USER PROCESSES</a:t>
            </a:r>
          </a:p>
        </p:txBody>
      </p:sp>
      <p:pic>
        <p:nvPicPr>
          <p:cNvPr id="17423" name="Picture 76" descr="Anonymous-Time-icon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60531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77" descr="Minduka-Keyboard-ABNT2-Pt-Br-8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5943600"/>
            <a:ext cx="1184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78" descr="Anonymous-Mouse-icon-8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198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079625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AutoShape 6"/>
          <p:cNvSpPr>
            <a:spLocks noChangeArrowheads="1"/>
          </p:cNvSpPr>
          <p:nvPr/>
        </p:nvSpPr>
        <p:spPr bwMode="auto">
          <a:xfrm>
            <a:off x="1622425" y="44958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Scheduler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2079625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29" name="Group 89"/>
          <p:cNvGrpSpPr>
            <a:grpSpLocks/>
          </p:cNvGrpSpPr>
          <p:nvPr/>
        </p:nvGrpSpPr>
        <p:grpSpPr bwMode="auto">
          <a:xfrm>
            <a:off x="2819400" y="3379788"/>
            <a:ext cx="1431925" cy="430212"/>
            <a:chOff x="838200" y="3390900"/>
            <a:chExt cx="1431925" cy="430213"/>
          </a:xfrm>
        </p:grpSpPr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DPYNUM=1</a:t>
              </a: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P2:</a:t>
              </a:r>
            </a:p>
          </p:txBody>
        </p:sp>
      </p:grpSp>
      <p:grpSp>
        <p:nvGrpSpPr>
          <p:cNvPr id="17430" name="Group 92"/>
          <p:cNvGrpSpPr>
            <a:grpSpLocks/>
          </p:cNvGrpSpPr>
          <p:nvPr/>
        </p:nvGrpSpPr>
        <p:grpSpPr bwMode="auto">
          <a:xfrm>
            <a:off x="5791200" y="3379788"/>
            <a:ext cx="1447800" cy="430212"/>
            <a:chOff x="822325" y="3390900"/>
            <a:chExt cx="1447800" cy="430213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DPYNUM=27</a:t>
              </a: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822325" y="3390900"/>
              <a:ext cx="466725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PN: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968875" y="19050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s-IS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53000" y="33528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s-IS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auto">
          <a:xfrm>
            <a:off x="2819400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Keyboard</a:t>
            </a:r>
            <a:br>
              <a:rPr lang="en-US" sz="1400">
                <a:latin typeface="+mn-lt"/>
              </a:rPr>
            </a:br>
            <a:r>
              <a:rPr lang="en-US" sz="1400">
                <a:latin typeface="+mn-lt"/>
              </a:rPr>
              <a:t>Handler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3276600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AutoShape 6"/>
          <p:cNvSpPr>
            <a:spLocks noChangeArrowheads="1"/>
          </p:cNvSpPr>
          <p:nvPr/>
        </p:nvSpPr>
        <p:spPr bwMode="auto">
          <a:xfrm>
            <a:off x="2819400" y="4495800"/>
            <a:ext cx="968375" cy="474663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Key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Buffer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3276600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utoShape 6"/>
          <p:cNvSpPr>
            <a:spLocks noChangeArrowheads="1"/>
          </p:cNvSpPr>
          <p:nvPr/>
        </p:nvSpPr>
        <p:spPr bwMode="auto">
          <a:xfrm>
            <a:off x="4038600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Mouse</a:t>
            </a:r>
            <a:br>
              <a:rPr lang="en-US" sz="1400">
                <a:latin typeface="+mn-lt"/>
              </a:rPr>
            </a:br>
            <a:r>
              <a:rPr lang="en-US" sz="1400">
                <a:latin typeface="+mn-lt"/>
              </a:rPr>
              <a:t>Handler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4495800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AutoShape 6"/>
          <p:cNvSpPr>
            <a:spLocks noChangeArrowheads="1"/>
          </p:cNvSpPr>
          <p:nvPr/>
        </p:nvSpPr>
        <p:spPr bwMode="auto">
          <a:xfrm>
            <a:off x="4038600" y="4495800"/>
            <a:ext cx="968375" cy="474663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Click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Buffer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4495800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AutoShape 6"/>
          <p:cNvSpPr>
            <a:spLocks noChangeArrowheads="1"/>
          </p:cNvSpPr>
          <p:nvPr/>
        </p:nvSpPr>
        <p:spPr bwMode="auto">
          <a:xfrm>
            <a:off x="685800" y="4495800"/>
            <a:ext cx="762000" cy="1143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Saved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Regs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(MState)</a:t>
            </a: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auto">
          <a:xfrm>
            <a:off x="5918200" y="5181600"/>
            <a:ext cx="10445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Illegal Op</a:t>
            </a:r>
            <a:br>
              <a:rPr lang="en-US" sz="1400">
                <a:latin typeface="+mn-lt"/>
              </a:rPr>
            </a:br>
            <a:r>
              <a:rPr lang="en-US" sz="1400">
                <a:latin typeface="+mn-lt"/>
              </a:rPr>
              <a:t>Handler</a:t>
            </a: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auto">
          <a:xfrm>
            <a:off x="5334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Yield</a:t>
            </a:r>
          </a:p>
        </p:txBody>
      </p:sp>
      <p:sp>
        <p:nvSpPr>
          <p:cNvPr id="110" name="AutoShape 6"/>
          <p:cNvSpPr>
            <a:spLocks noChangeArrowheads="1"/>
          </p:cNvSpPr>
          <p:nvPr/>
        </p:nvSpPr>
        <p:spPr bwMode="auto">
          <a:xfrm>
            <a:off x="6096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WrCh</a:t>
            </a: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auto">
          <a:xfrm>
            <a:off x="6858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GetKey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481888" y="4468813"/>
            <a:ext cx="44132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s-IS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cxnSp>
        <p:nvCxnSpPr>
          <p:cNvPr id="113" name="Straight Arrow Connector 112"/>
          <p:cNvCxnSpPr>
            <a:endCxn id="108" idx="2"/>
          </p:cNvCxnSpPr>
          <p:nvPr/>
        </p:nvCxnSpPr>
        <p:spPr>
          <a:xfrm flipH="1" flipV="1">
            <a:off x="5676900" y="4970463"/>
            <a:ext cx="723900" cy="211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0" idx="2"/>
          </p:cNvCxnSpPr>
          <p:nvPr/>
        </p:nvCxnSpPr>
        <p:spPr>
          <a:xfrm flipV="1">
            <a:off x="6438900" y="4970463"/>
            <a:ext cx="0" cy="1936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7" idx="0"/>
          </p:cNvCxnSpPr>
          <p:nvPr/>
        </p:nvCxnSpPr>
        <p:spPr>
          <a:xfrm flipV="1">
            <a:off x="6440488" y="4970463"/>
            <a:ext cx="811212" cy="211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 rot="5400000">
            <a:off x="3924300" y="1333500"/>
            <a:ext cx="228600" cy="5334000"/>
          </a:xfrm>
          <a:prstGeom prst="rightBrace">
            <a:avLst>
              <a:gd name="adj1" fmla="val 8333"/>
              <a:gd name="adj2" fmla="val 8656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085975" y="4191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90800" y="4267200"/>
            <a:ext cx="2667000" cy="24384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586480" y="3806518"/>
            <a:ext cx="3721324" cy="877242"/>
          </a:xfrm>
          <a:custGeom>
            <a:avLst/>
            <a:gdLst>
              <a:gd name="connsiteX0" fmla="*/ 0 w 3718560"/>
              <a:gd name="connsiteY0" fmla="*/ 775287 h 775287"/>
              <a:gd name="connsiteX1" fmla="*/ 518160 w 3718560"/>
              <a:gd name="connsiteY1" fmla="*/ 145367 h 775287"/>
              <a:gd name="connsiteX2" fmla="*/ 3037840 w 3718560"/>
              <a:gd name="connsiteY2" fmla="*/ 43767 h 775287"/>
              <a:gd name="connsiteX3" fmla="*/ 3718560 w 3718560"/>
              <a:gd name="connsiteY3" fmla="*/ 724487 h 775287"/>
              <a:gd name="connsiteX0" fmla="*/ 0 w 3718560"/>
              <a:gd name="connsiteY0" fmla="*/ 845258 h 845258"/>
              <a:gd name="connsiteX1" fmla="*/ 508000 w 3718560"/>
              <a:gd name="connsiteY1" fmla="*/ 73098 h 845258"/>
              <a:gd name="connsiteX2" fmla="*/ 3037840 w 3718560"/>
              <a:gd name="connsiteY2" fmla="*/ 113738 h 845258"/>
              <a:gd name="connsiteX3" fmla="*/ 3718560 w 3718560"/>
              <a:gd name="connsiteY3" fmla="*/ 794458 h 845258"/>
              <a:gd name="connsiteX0" fmla="*/ 0 w 3721324"/>
              <a:gd name="connsiteY0" fmla="*/ 877242 h 877242"/>
              <a:gd name="connsiteX1" fmla="*/ 508000 w 3721324"/>
              <a:gd name="connsiteY1" fmla="*/ 105082 h 877242"/>
              <a:gd name="connsiteX2" fmla="*/ 3251200 w 3721324"/>
              <a:gd name="connsiteY2" fmla="*/ 84762 h 877242"/>
              <a:gd name="connsiteX3" fmla="*/ 3718560 w 3721324"/>
              <a:gd name="connsiteY3" fmla="*/ 826442 h 87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1324" h="877242">
                <a:moveTo>
                  <a:pt x="0" y="877242"/>
                </a:moveTo>
                <a:cubicBezTo>
                  <a:pt x="5926" y="623242"/>
                  <a:pt x="-33867" y="237162"/>
                  <a:pt x="508000" y="105082"/>
                </a:cubicBezTo>
                <a:cubicBezTo>
                  <a:pt x="1049867" y="-26998"/>
                  <a:pt x="2716107" y="-35465"/>
                  <a:pt x="3251200" y="84762"/>
                </a:cubicBezTo>
                <a:cubicBezTo>
                  <a:pt x="3786293" y="204989"/>
                  <a:pt x="3718560" y="826442"/>
                  <a:pt x="3718560" y="826442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57200" y="990600"/>
            <a:ext cx="8229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indent="1588" eaLnBrk="0" hangingPunct="0">
              <a:lnSpc>
                <a:spcPct val="91000"/>
              </a:lnSpc>
              <a:defRPr/>
            </a:pPr>
            <a:r>
              <a:rPr lang="en-US" sz="2000" dirty="0">
                <a:latin typeface="+mj-lt"/>
              </a:rPr>
              <a:t>Without preemption, ANY interrupt service can delay ANY other service request… the slowest service time constrains response to fastest devices.  Often, tight deadlines can’</a:t>
            </a:r>
            <a:r>
              <a:rPr lang="en-US" altLang="ja-JP" sz="2000" dirty="0">
                <a:latin typeface="+mj-lt"/>
              </a:rPr>
              <a:t>t be met using this scheme alone.</a:t>
            </a:r>
          </a:p>
          <a:p>
            <a:pPr indent="1588" eaLnBrk="0" hangingPunct="0">
              <a:lnSpc>
                <a:spcPct val="91000"/>
              </a:lnSpc>
              <a:defRPr/>
            </a:pPr>
            <a:endParaRPr lang="en-US" sz="2000" dirty="0">
              <a:latin typeface="+mj-lt"/>
            </a:endParaRPr>
          </a:p>
          <a:p>
            <a:pPr indent="1588" eaLnBrk="0" hangingPunct="0">
              <a:lnSpc>
                <a:spcPct val="91000"/>
              </a:lnSpc>
              <a:defRPr/>
            </a:pPr>
            <a:r>
              <a:rPr lang="en-US" sz="2000" dirty="0">
                <a:latin typeface="+mj-lt"/>
              </a:rPr>
              <a:t>EXAMPLE: 800 </a:t>
            </a:r>
            <a:r>
              <a:rPr lang="en-US" sz="2000" dirty="0" err="1">
                <a:latin typeface="+mj-lt"/>
              </a:rPr>
              <a:t>uSec</a:t>
            </a:r>
            <a:r>
              <a:rPr lang="en-US" sz="2000" dirty="0">
                <a:latin typeface="+mj-lt"/>
              </a:rPr>
              <a:t> deadline (hence 300 </a:t>
            </a:r>
            <a:r>
              <a:rPr lang="en-US" sz="2000" dirty="0" err="1">
                <a:latin typeface="+mj-lt"/>
              </a:rPr>
              <a:t>uSec</a:t>
            </a:r>
            <a:r>
              <a:rPr lang="en-US" sz="2000" dirty="0">
                <a:latin typeface="+mj-lt"/>
              </a:rPr>
              <a:t> maximum interrupt latency) on disk service, to avoid missing next sector...</a:t>
            </a:r>
          </a:p>
        </p:txBody>
      </p:sp>
      <p:sp>
        <p:nvSpPr>
          <p:cNvPr id="41988" name="Rectangle 9"/>
          <p:cNvSpPr>
            <a:spLocks noChangeArrowheads="1"/>
          </p:cNvSpPr>
          <p:nvPr/>
        </p:nvSpPr>
        <p:spPr bwMode="auto">
          <a:xfrm>
            <a:off x="539750" y="5557838"/>
            <a:ext cx="82169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7000"/>
              </a:lnSpc>
              <a:spcBef>
                <a:spcPct val="16000"/>
              </a:spcBef>
              <a:defRPr/>
            </a:pPr>
            <a:r>
              <a:rPr lang="en-US" sz="2000" dirty="0">
                <a:latin typeface="+mj-lt"/>
              </a:rPr>
              <a:t>need </a:t>
            </a:r>
            <a:r>
              <a:rPr lang="en-US" sz="2000" dirty="0">
                <a:solidFill>
                  <a:srgbClr val="CC0000"/>
                </a:solidFill>
                <a:latin typeface="+mj-lt"/>
              </a:rPr>
              <a:t>PREEMPTION</a:t>
            </a:r>
            <a:r>
              <a:rPr lang="en-US" sz="2000" dirty="0">
                <a:latin typeface="+mj-lt"/>
              </a:rPr>
              <a:t>:  Allow handlers for LOWER PRIORITY interrupts to be interrupted by HIGHER priority requests!</a:t>
            </a:r>
          </a:p>
        </p:txBody>
      </p:sp>
      <p:sp>
        <p:nvSpPr>
          <p:cNvPr id="977932" name="Text Box 12"/>
          <p:cNvSpPr txBox="1">
            <a:spLocks noChangeArrowheads="1"/>
          </p:cNvSpPr>
          <p:nvPr/>
        </p:nvSpPr>
        <p:spPr bwMode="auto">
          <a:xfrm>
            <a:off x="2263262" y="4103053"/>
            <a:ext cx="47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 smtClean="0">
                <a:latin typeface="+mj-lt"/>
              </a:rPr>
              <a:t>~0</a:t>
            </a:r>
          </a:p>
        </p:txBody>
      </p:sp>
      <p:sp>
        <p:nvSpPr>
          <p:cNvPr id="977933" name="Text Box 13"/>
          <p:cNvSpPr txBox="1">
            <a:spLocks noChangeArrowheads="1"/>
          </p:cNvSpPr>
          <p:nvPr/>
        </p:nvSpPr>
        <p:spPr bwMode="auto">
          <a:xfrm>
            <a:off x="1701287" y="4476433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 smtClean="0">
                <a:latin typeface="+mj-lt"/>
              </a:rPr>
              <a:t>[D] 500</a:t>
            </a:r>
          </a:p>
        </p:txBody>
      </p:sp>
      <p:sp>
        <p:nvSpPr>
          <p:cNvPr id="977934" name="Text Box 14"/>
          <p:cNvSpPr txBox="1">
            <a:spLocks noChangeArrowheads="1"/>
          </p:cNvSpPr>
          <p:nvPr/>
        </p:nvSpPr>
        <p:spPr bwMode="auto">
          <a:xfrm>
            <a:off x="1367020" y="3713480"/>
            <a:ext cx="1372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 smtClean="0">
                <a:latin typeface="+mj-lt"/>
              </a:rPr>
              <a:t>[D,P]   900</a:t>
            </a:r>
          </a:p>
        </p:txBody>
      </p:sp>
      <p:sp>
        <p:nvSpPr>
          <p:cNvPr id="41994" name="Rectangle 15"/>
          <p:cNvSpPr>
            <a:spLocks noChangeArrowheads="1"/>
          </p:cNvSpPr>
          <p:nvPr/>
        </p:nvSpPr>
        <p:spPr bwMode="auto">
          <a:xfrm>
            <a:off x="539750" y="4951413"/>
            <a:ext cx="82169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7000"/>
              </a:lnSpc>
              <a:spcBef>
                <a:spcPct val="16000"/>
              </a:spcBef>
              <a:defRPr/>
            </a:pPr>
            <a:r>
              <a:rPr lang="en-US" sz="2000" dirty="0">
                <a:latin typeface="+mj-lt"/>
              </a:rPr>
              <a:t>CAN'T SATISFY the disk requirement in this system using weak priorities!</a:t>
            </a:r>
          </a:p>
        </p:txBody>
      </p:sp>
      <p:sp>
        <p:nvSpPr>
          <p:cNvPr id="43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Need for Preemption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6275"/>
              </p:ext>
            </p:extLst>
          </p:nvPr>
        </p:nvGraphicFramePr>
        <p:xfrm>
          <a:off x="2939537" y="3082925"/>
          <a:ext cx="557815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576"/>
                <a:gridCol w="1066800"/>
                <a:gridCol w="1143000"/>
                <a:gridCol w="1066800"/>
                <a:gridCol w="7489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Latency</a:t>
                      </a:r>
                      <a:r>
                        <a:rPr lang="en-US" b="0" baseline="0" dirty="0" smtClean="0"/>
                        <a:t> using</a:t>
                      </a:r>
                      <a:br>
                        <a:rPr lang="en-US" b="0" baseline="0" dirty="0" smtClean="0"/>
                      </a:br>
                      <a:r>
                        <a:rPr lang="en-US" b="0" baseline="0" dirty="0" smtClean="0"/>
                        <a:t>weak priority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Device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Service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Time (S)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Deadline</a:t>
                      </a:r>
                    </a:p>
                    <a:p>
                      <a:pPr algn="ctr"/>
                      <a:r>
                        <a:rPr lang="en-US" b="0" baseline="0" dirty="0" smtClean="0"/>
                        <a:t>(D)</a:t>
                      </a:r>
                      <a:endParaRPr lang="en-US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</a:t>
                      </a:r>
                      <a:r>
                        <a:rPr lang="en-US" b="0" baseline="-25000" dirty="0" smtClean="0"/>
                        <a:t>MAX</a:t>
                      </a:r>
                      <a:endParaRPr lang="en-US" b="0" baseline="-25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Keyboard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300us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81000" y="3095625"/>
            <a:ext cx="2456937" cy="1761489"/>
            <a:chOff x="765688" y="3095625"/>
            <a:chExt cx="2456937" cy="1761489"/>
          </a:xfrm>
        </p:grpSpPr>
        <p:sp>
          <p:nvSpPr>
            <p:cNvPr id="977930" name="Text Box 10"/>
            <p:cNvSpPr txBox="1">
              <a:spLocks noChangeArrowheads="1"/>
            </p:cNvSpPr>
            <p:nvPr/>
          </p:nvSpPr>
          <p:spPr bwMode="auto">
            <a:xfrm>
              <a:off x="1752600" y="3095625"/>
              <a:ext cx="14700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+mj-lt"/>
                </a:rPr>
                <a:t>Latency w/</a:t>
              </a:r>
              <a:br>
                <a:rPr lang="en-US" sz="1800" dirty="0" smtClean="0">
                  <a:latin typeface="+mj-lt"/>
                </a:rPr>
              </a:br>
              <a:r>
                <a:rPr lang="en-US" sz="1800" u="sng" dirty="0" smtClean="0">
                  <a:latin typeface="+mj-lt"/>
                </a:rPr>
                <a:t>preemption</a:t>
              </a:r>
            </a:p>
          </p:txBody>
        </p:sp>
        <p:sp>
          <p:nvSpPr>
            <p:cNvPr id="977931" name="Text Box 11"/>
            <p:cNvSpPr txBox="1">
              <a:spLocks noChangeArrowheads="1"/>
            </p:cNvSpPr>
            <p:nvPr/>
          </p:nvSpPr>
          <p:spPr bwMode="auto">
            <a:xfrm>
              <a:off x="765688" y="3373438"/>
              <a:ext cx="10102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u="sng" dirty="0" smtClean="0">
                  <a:latin typeface="+mj-lt"/>
                </a:rPr>
                <a:t>Priority</a:t>
              </a:r>
              <a:endParaRPr lang="en-US" sz="1400" u="sng" dirty="0" smtClean="0">
                <a:latin typeface="+mj-l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flipH="1">
              <a:off x="1089660" y="3684588"/>
              <a:ext cx="26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j-lt"/>
                </a:rPr>
                <a:t>1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1089660" y="4065081"/>
              <a:ext cx="26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j-lt"/>
                </a:rPr>
                <a:t>3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1089660" y="4457004"/>
              <a:ext cx="26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2</a:t>
              </a:r>
              <a:endParaRPr lang="en-US" sz="2000" dirty="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0" y="4082812"/>
            <a:ext cx="5418896" cy="374192"/>
            <a:chOff x="3200400" y="4082812"/>
            <a:chExt cx="5418896" cy="374192"/>
          </a:xfrm>
        </p:grpSpPr>
        <p:sp>
          <p:nvSpPr>
            <p:cNvPr id="5" name="Oval 4"/>
            <p:cNvSpPr/>
            <p:nvPr/>
          </p:nvSpPr>
          <p:spPr>
            <a:xfrm>
              <a:off x="3200400" y="4103053"/>
              <a:ext cx="990600" cy="35395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28696" y="4082812"/>
              <a:ext cx="990600" cy="35395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977932" grpId="0" autoUpdateAnimBg="0"/>
      <p:bldP spid="977933" grpId="0" autoUpdateAnimBg="0"/>
      <p:bldP spid="9779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687388" y="1962150"/>
            <a:ext cx="8151812" cy="217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228600" indent="-228600">
              <a:lnSpc>
                <a:spcPct val="87000"/>
              </a:lnSpc>
              <a:spcBef>
                <a:spcPct val="16000"/>
              </a:spcBef>
              <a:defRPr/>
            </a:pPr>
            <a:r>
              <a:rPr lang="en-US" sz="2000" dirty="0">
                <a:latin typeface="+mj-lt"/>
              </a:rPr>
              <a:t>SCHEME:</a:t>
            </a:r>
          </a:p>
          <a:p>
            <a:pPr marL="685800" lvl="1" indent="-228600">
              <a:lnSpc>
                <a:spcPct val="87000"/>
              </a:lnSpc>
              <a:spcBef>
                <a:spcPct val="16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Expand supervisor bit in PC to be a PRIORITY integer PRI (</a:t>
            </a:r>
            <a:r>
              <a:rPr lang="en-US" sz="2000" dirty="0" err="1">
                <a:latin typeface="+mj-lt"/>
              </a:rPr>
              <a:t>eg</a:t>
            </a:r>
            <a:r>
              <a:rPr lang="en-US" sz="2000" dirty="0">
                <a:latin typeface="+mj-lt"/>
              </a:rPr>
              <a:t>, 3 bits for 8 levels)</a:t>
            </a:r>
          </a:p>
          <a:p>
            <a:pPr marL="685800" lvl="1" indent="-228600">
              <a:lnSpc>
                <a:spcPct val="87000"/>
              </a:lnSpc>
              <a:spcBef>
                <a:spcPct val="16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ASSIGN a priority to each device.</a:t>
            </a:r>
          </a:p>
          <a:p>
            <a:pPr marL="685800" lvl="1" indent="-228600">
              <a:lnSpc>
                <a:spcPct val="87000"/>
              </a:lnSpc>
              <a:spcBef>
                <a:spcPct val="16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Prior to each instruction execution:</a:t>
            </a:r>
          </a:p>
          <a:p>
            <a:pPr marL="1143000" lvl="2" indent="-228600">
              <a:lnSpc>
                <a:spcPct val="87000"/>
              </a:lnSpc>
              <a:spcBef>
                <a:spcPct val="16000"/>
              </a:spcBef>
              <a:buFont typeface="Wingdings" charset="0"/>
              <a:buChar char="§"/>
              <a:defRPr/>
            </a:pPr>
            <a:r>
              <a:rPr lang="en-US" sz="2000" dirty="0">
                <a:latin typeface="+mj-lt"/>
              </a:rPr>
              <a:t>Find priority </a:t>
            </a:r>
            <a:r>
              <a:rPr lang="en-US" sz="2000" dirty="0" smtClean="0">
                <a:latin typeface="+mj-lt"/>
              </a:rPr>
              <a:t>P</a:t>
            </a:r>
            <a:r>
              <a:rPr lang="en-US" sz="2000" baseline="-25000" dirty="0" smtClean="0">
                <a:latin typeface="+mj-lt"/>
              </a:rPr>
              <a:t>DEV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of highest requesting device, say D</a:t>
            </a:r>
            <a:r>
              <a:rPr lang="en-US" sz="2000" baseline="-25000" dirty="0">
                <a:latin typeface="+mj-lt"/>
              </a:rPr>
              <a:t>i</a:t>
            </a:r>
          </a:p>
          <a:p>
            <a:pPr marL="1143000" lvl="2" indent="-228600">
              <a:lnSpc>
                <a:spcPct val="87000"/>
              </a:lnSpc>
              <a:spcBef>
                <a:spcPct val="16000"/>
              </a:spcBef>
              <a:buFont typeface="Wingdings" charset="0"/>
              <a:buChar char="§"/>
              <a:defRPr/>
            </a:pPr>
            <a:r>
              <a:rPr lang="en-US" sz="2000" dirty="0">
                <a:latin typeface="+mj-lt"/>
              </a:rPr>
              <a:t>Take interrupt if and only if </a:t>
            </a:r>
            <a:r>
              <a:rPr lang="en-US" sz="2000" dirty="0" smtClean="0">
                <a:latin typeface="+mj-lt"/>
              </a:rPr>
              <a:t>P</a:t>
            </a:r>
            <a:r>
              <a:rPr lang="en-US" sz="2000" baseline="-25000" dirty="0" smtClean="0">
                <a:latin typeface="+mj-lt"/>
              </a:rPr>
              <a:t>DEV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&gt; PRI, set PRI = </a:t>
            </a:r>
            <a:r>
              <a:rPr lang="en-US" sz="2000" dirty="0" smtClean="0">
                <a:latin typeface="+mj-lt"/>
              </a:rPr>
              <a:t>P</a:t>
            </a:r>
            <a:r>
              <a:rPr lang="en-US" sz="2000" baseline="-25000" dirty="0" smtClean="0">
                <a:latin typeface="+mj-lt"/>
              </a:rPr>
              <a:t>DEV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611188" y="4924425"/>
            <a:ext cx="799941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Strong priorities: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 KEY:  Priority in Processor state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     Allows interruption of (certain) handlers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     Allows preemption, but not reentrance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 BENEFIT: Latency seen at high priorities UNAFFECTED by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service times at low priorities.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2755900" y="4364038"/>
            <a:ext cx="51593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PC:</a:t>
            </a:r>
          </a:p>
        </p:txBody>
      </p:sp>
      <p:grpSp>
        <p:nvGrpSpPr>
          <p:cNvPr id="45060" name="Group 6"/>
          <p:cNvGrpSpPr>
            <a:grpSpLocks/>
          </p:cNvGrpSpPr>
          <p:nvPr/>
        </p:nvGrpSpPr>
        <p:grpSpPr bwMode="auto">
          <a:xfrm>
            <a:off x="3471863" y="4344988"/>
            <a:ext cx="2922587" cy="379412"/>
            <a:chOff x="2187" y="2456"/>
            <a:chExt cx="1841" cy="239"/>
          </a:xfrm>
        </p:grpSpPr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2212" y="2456"/>
              <a:ext cx="1816" cy="2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2494" y="2456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2610" y="2468"/>
              <a:ext cx="130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>
                  <a:latin typeface="+mj-lt"/>
                </a:rPr>
                <a:t>Program Counter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2187" y="2468"/>
              <a:ext cx="32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>
                  <a:latin typeface="+mj-lt"/>
                </a:rPr>
                <a:t>PRI</a:t>
              </a:r>
            </a:p>
          </p:txBody>
        </p:sp>
        <p:grpSp>
          <p:nvGrpSpPr>
            <p:cNvPr id="45067" name="Group 11"/>
            <p:cNvGrpSpPr>
              <a:grpSpLocks/>
            </p:cNvGrpSpPr>
            <p:nvPr/>
          </p:nvGrpSpPr>
          <p:grpSpPr bwMode="auto">
            <a:xfrm>
              <a:off x="2318" y="2599"/>
              <a:ext cx="96" cy="96"/>
              <a:chOff x="3456" y="2880"/>
              <a:chExt cx="96" cy="192"/>
            </a:xfrm>
          </p:grpSpPr>
          <p:sp>
            <p:nvSpPr>
              <p:cNvPr id="44044" name="Line 12"/>
              <p:cNvSpPr>
                <a:spLocks noChangeShapeType="1"/>
              </p:cNvSpPr>
              <p:nvPr/>
            </p:nvSpPr>
            <p:spPr bwMode="auto">
              <a:xfrm>
                <a:off x="3456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4045" name="Line 13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44038" name="Rectangle 89"/>
          <p:cNvSpPr>
            <a:spLocks noChangeArrowheads="1"/>
          </p:cNvSpPr>
          <p:nvPr/>
        </p:nvSpPr>
        <p:spPr bwMode="auto">
          <a:xfrm>
            <a:off x="531813" y="1066800"/>
            <a:ext cx="8078787" cy="8445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>
                <a:solidFill>
                  <a:srgbClr val="CC0000"/>
                </a:solidFill>
                <a:latin typeface="+mj-lt"/>
              </a:rPr>
              <a:t>STRONG PRIORITY ORDERING</a:t>
            </a:r>
            <a:r>
              <a:rPr lang="en-US" sz="2000">
                <a:latin typeface="+mj-lt"/>
              </a:rPr>
              <a:t>:  Allow handlers for LOWER PRIORITY interrupts to be preempted (interrupted) by HIGHER PRIORITY requests.</a:t>
            </a:r>
          </a:p>
        </p:txBody>
      </p:sp>
      <p:sp>
        <p:nvSpPr>
          <p:cNvPr id="450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Strong Priority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457200" y="1295553"/>
            <a:ext cx="64754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>
                <a:latin typeface="+mj-lt"/>
              </a:rPr>
              <a:t>Consider interrupts which recur at bounded rates:</a:t>
            </a: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73100" y="4445000"/>
            <a:ext cx="2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453389" y="5465151"/>
            <a:ext cx="8167083" cy="101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o</a:t>
            </a:r>
            <a:r>
              <a:rPr lang="en-US" dirty="0">
                <a:latin typeface="+mj-lt"/>
              </a:rPr>
              <a:t>te that interrupt LATENCIES don't tell the whole story—consider COMPLETION TIMES, </a:t>
            </a:r>
            <a:r>
              <a:rPr lang="en-US" dirty="0" smtClean="0">
                <a:latin typeface="+mj-lt"/>
              </a:rPr>
              <a:t>e.g., </a:t>
            </a:r>
            <a:r>
              <a:rPr lang="en-US" dirty="0">
                <a:latin typeface="+mj-lt"/>
              </a:rPr>
              <a:t>for Keyboard </a:t>
            </a:r>
            <a:r>
              <a:rPr lang="en-US">
                <a:latin typeface="+mj-lt"/>
              </a:rPr>
              <a:t>in </a:t>
            </a:r>
            <a:r>
              <a:rPr lang="en-US" smtClean="0">
                <a:latin typeface="+mj-lt"/>
              </a:rPr>
              <a:t>the example above.</a:t>
            </a:r>
            <a:endParaRPr lang="en-US" dirty="0">
              <a:latin typeface="+mj-lt"/>
            </a:endParaRPr>
          </a:p>
          <a:p>
            <a:pPr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Keyboard service not complete until </a:t>
            </a:r>
            <a:r>
              <a:rPr lang="en-US" dirty="0" smtClean="0">
                <a:latin typeface="+mj-lt"/>
              </a:rPr>
              <a:t>3 </a:t>
            </a:r>
            <a:r>
              <a:rPr lang="en-US" dirty="0" err="1" smtClean="0">
                <a:latin typeface="+mj-lt"/>
              </a:rPr>
              <a:t>ms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after </a:t>
            </a:r>
            <a:r>
              <a:rPr lang="en-US" dirty="0" smtClean="0">
                <a:latin typeface="+mj-lt"/>
              </a:rPr>
              <a:t>request!</a:t>
            </a:r>
            <a:endParaRPr lang="en-US" dirty="0">
              <a:latin typeface="+mj-lt"/>
            </a:endParaRPr>
          </a:p>
        </p:txBody>
      </p:sp>
      <p:grpSp>
        <p:nvGrpSpPr>
          <p:cNvPr id="47114" name="Group 12"/>
          <p:cNvGrpSpPr>
            <a:grpSpLocks/>
          </p:cNvGrpSpPr>
          <p:nvPr/>
        </p:nvGrpSpPr>
        <p:grpSpPr bwMode="auto">
          <a:xfrm>
            <a:off x="2438400" y="3962400"/>
            <a:ext cx="4292600" cy="1295400"/>
            <a:chOff x="400" y="3264"/>
            <a:chExt cx="3376" cy="1018"/>
          </a:xfrm>
        </p:grpSpPr>
        <p:grpSp>
          <p:nvGrpSpPr>
            <p:cNvPr id="47116" name="Group 13"/>
            <p:cNvGrpSpPr>
              <a:grpSpLocks/>
            </p:cNvGrpSpPr>
            <p:nvPr/>
          </p:nvGrpSpPr>
          <p:grpSpPr bwMode="auto">
            <a:xfrm>
              <a:off x="472" y="3478"/>
              <a:ext cx="3018" cy="143"/>
              <a:chOff x="472" y="3478"/>
              <a:chExt cx="3018" cy="143"/>
            </a:xfrm>
          </p:grpSpPr>
          <p:sp>
            <p:nvSpPr>
              <p:cNvPr id="46149" name="Line 14"/>
              <p:cNvSpPr>
                <a:spLocks noChangeShapeType="1"/>
              </p:cNvSpPr>
              <p:nvPr/>
            </p:nvSpPr>
            <p:spPr bwMode="auto">
              <a:xfrm>
                <a:off x="472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0" name="Line 15"/>
              <p:cNvSpPr>
                <a:spLocks noChangeShapeType="1"/>
              </p:cNvSpPr>
              <p:nvPr/>
            </p:nvSpPr>
            <p:spPr bwMode="auto">
              <a:xfrm>
                <a:off x="545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1" name="Line 16"/>
              <p:cNvSpPr>
                <a:spLocks noChangeShapeType="1"/>
              </p:cNvSpPr>
              <p:nvPr/>
            </p:nvSpPr>
            <p:spPr bwMode="auto">
              <a:xfrm>
                <a:off x="616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2" name="Line 17"/>
              <p:cNvSpPr>
                <a:spLocks noChangeShapeType="1"/>
              </p:cNvSpPr>
              <p:nvPr/>
            </p:nvSpPr>
            <p:spPr bwMode="auto">
              <a:xfrm>
                <a:off x="687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3" name="Line 18"/>
              <p:cNvSpPr>
                <a:spLocks noChangeShapeType="1"/>
              </p:cNvSpPr>
              <p:nvPr/>
            </p:nvSpPr>
            <p:spPr bwMode="auto">
              <a:xfrm>
                <a:off x="761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4" name="Line 19"/>
              <p:cNvSpPr>
                <a:spLocks noChangeShapeType="1"/>
              </p:cNvSpPr>
              <p:nvPr/>
            </p:nvSpPr>
            <p:spPr bwMode="auto">
              <a:xfrm>
                <a:off x="832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5" name="Line 20"/>
              <p:cNvSpPr>
                <a:spLocks noChangeShapeType="1"/>
              </p:cNvSpPr>
              <p:nvPr/>
            </p:nvSpPr>
            <p:spPr bwMode="auto">
              <a:xfrm>
                <a:off x="903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6" name="Line 21"/>
              <p:cNvSpPr>
                <a:spLocks noChangeShapeType="1"/>
              </p:cNvSpPr>
              <p:nvPr/>
            </p:nvSpPr>
            <p:spPr bwMode="auto">
              <a:xfrm>
                <a:off x="977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7" name="Line 22"/>
              <p:cNvSpPr>
                <a:spLocks noChangeShapeType="1"/>
              </p:cNvSpPr>
              <p:nvPr/>
            </p:nvSpPr>
            <p:spPr bwMode="auto">
              <a:xfrm>
                <a:off x="1047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8" name="Line 23"/>
              <p:cNvSpPr>
                <a:spLocks noChangeShapeType="1"/>
              </p:cNvSpPr>
              <p:nvPr/>
            </p:nvSpPr>
            <p:spPr bwMode="auto">
              <a:xfrm>
                <a:off x="1118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9" name="Line 24"/>
              <p:cNvSpPr>
                <a:spLocks noChangeShapeType="1"/>
              </p:cNvSpPr>
              <p:nvPr/>
            </p:nvSpPr>
            <p:spPr bwMode="auto">
              <a:xfrm>
                <a:off x="1190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0" name="Line 25"/>
              <p:cNvSpPr>
                <a:spLocks noChangeShapeType="1"/>
              </p:cNvSpPr>
              <p:nvPr/>
            </p:nvSpPr>
            <p:spPr bwMode="auto">
              <a:xfrm>
                <a:off x="1263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1" name="Line 26"/>
              <p:cNvSpPr>
                <a:spLocks noChangeShapeType="1"/>
              </p:cNvSpPr>
              <p:nvPr/>
            </p:nvSpPr>
            <p:spPr bwMode="auto">
              <a:xfrm>
                <a:off x="1334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2" name="Line 27"/>
              <p:cNvSpPr>
                <a:spLocks noChangeShapeType="1"/>
              </p:cNvSpPr>
              <p:nvPr/>
            </p:nvSpPr>
            <p:spPr bwMode="auto">
              <a:xfrm>
                <a:off x="1406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3" name="Line 28"/>
              <p:cNvSpPr>
                <a:spLocks noChangeShapeType="1"/>
              </p:cNvSpPr>
              <p:nvPr/>
            </p:nvSpPr>
            <p:spPr bwMode="auto">
              <a:xfrm>
                <a:off x="1477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4" name="Line 29"/>
              <p:cNvSpPr>
                <a:spLocks noChangeShapeType="1"/>
              </p:cNvSpPr>
              <p:nvPr/>
            </p:nvSpPr>
            <p:spPr bwMode="auto">
              <a:xfrm>
                <a:off x="1550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5" name="Line 30"/>
              <p:cNvSpPr>
                <a:spLocks noChangeShapeType="1"/>
              </p:cNvSpPr>
              <p:nvPr/>
            </p:nvSpPr>
            <p:spPr bwMode="auto">
              <a:xfrm>
                <a:off x="1621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6" name="Line 31"/>
              <p:cNvSpPr>
                <a:spLocks noChangeShapeType="1"/>
              </p:cNvSpPr>
              <p:nvPr/>
            </p:nvSpPr>
            <p:spPr bwMode="auto">
              <a:xfrm>
                <a:off x="1693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7" name="Line 32"/>
              <p:cNvSpPr>
                <a:spLocks noChangeShapeType="1"/>
              </p:cNvSpPr>
              <p:nvPr/>
            </p:nvSpPr>
            <p:spPr bwMode="auto">
              <a:xfrm>
                <a:off x="1766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8" name="Line 33"/>
              <p:cNvSpPr>
                <a:spLocks noChangeShapeType="1"/>
              </p:cNvSpPr>
              <p:nvPr/>
            </p:nvSpPr>
            <p:spPr bwMode="auto">
              <a:xfrm>
                <a:off x="1837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9" name="Line 34"/>
              <p:cNvSpPr>
                <a:spLocks noChangeShapeType="1"/>
              </p:cNvSpPr>
              <p:nvPr/>
            </p:nvSpPr>
            <p:spPr bwMode="auto">
              <a:xfrm>
                <a:off x="1908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0" name="Line 35"/>
              <p:cNvSpPr>
                <a:spLocks noChangeShapeType="1"/>
              </p:cNvSpPr>
              <p:nvPr/>
            </p:nvSpPr>
            <p:spPr bwMode="auto">
              <a:xfrm>
                <a:off x="1982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1" name="Line 36"/>
              <p:cNvSpPr>
                <a:spLocks noChangeShapeType="1"/>
              </p:cNvSpPr>
              <p:nvPr/>
            </p:nvSpPr>
            <p:spPr bwMode="auto">
              <a:xfrm>
                <a:off x="2052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2" name="Line 37"/>
              <p:cNvSpPr>
                <a:spLocks noChangeShapeType="1"/>
              </p:cNvSpPr>
              <p:nvPr/>
            </p:nvSpPr>
            <p:spPr bwMode="auto">
              <a:xfrm>
                <a:off x="2124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3" name="Line 38"/>
              <p:cNvSpPr>
                <a:spLocks noChangeShapeType="1"/>
              </p:cNvSpPr>
              <p:nvPr/>
            </p:nvSpPr>
            <p:spPr bwMode="auto">
              <a:xfrm>
                <a:off x="2197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4" name="Line 39"/>
              <p:cNvSpPr>
                <a:spLocks noChangeShapeType="1"/>
              </p:cNvSpPr>
              <p:nvPr/>
            </p:nvSpPr>
            <p:spPr bwMode="auto">
              <a:xfrm>
                <a:off x="2268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5" name="Line 40"/>
              <p:cNvSpPr>
                <a:spLocks noChangeShapeType="1"/>
              </p:cNvSpPr>
              <p:nvPr/>
            </p:nvSpPr>
            <p:spPr bwMode="auto">
              <a:xfrm>
                <a:off x="2339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6" name="Line 41"/>
              <p:cNvSpPr>
                <a:spLocks noChangeShapeType="1"/>
              </p:cNvSpPr>
              <p:nvPr/>
            </p:nvSpPr>
            <p:spPr bwMode="auto">
              <a:xfrm>
                <a:off x="2411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7" name="Line 42"/>
              <p:cNvSpPr>
                <a:spLocks noChangeShapeType="1"/>
              </p:cNvSpPr>
              <p:nvPr/>
            </p:nvSpPr>
            <p:spPr bwMode="auto">
              <a:xfrm>
                <a:off x="2484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8" name="Line 43"/>
              <p:cNvSpPr>
                <a:spLocks noChangeShapeType="1"/>
              </p:cNvSpPr>
              <p:nvPr/>
            </p:nvSpPr>
            <p:spPr bwMode="auto">
              <a:xfrm>
                <a:off x="2555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9" name="Line 44"/>
              <p:cNvSpPr>
                <a:spLocks noChangeShapeType="1"/>
              </p:cNvSpPr>
              <p:nvPr/>
            </p:nvSpPr>
            <p:spPr bwMode="auto">
              <a:xfrm>
                <a:off x="2627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0" name="Line 45"/>
              <p:cNvSpPr>
                <a:spLocks noChangeShapeType="1"/>
              </p:cNvSpPr>
              <p:nvPr/>
            </p:nvSpPr>
            <p:spPr bwMode="auto">
              <a:xfrm>
                <a:off x="2700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1" name="Line 46"/>
              <p:cNvSpPr>
                <a:spLocks noChangeShapeType="1"/>
              </p:cNvSpPr>
              <p:nvPr/>
            </p:nvSpPr>
            <p:spPr bwMode="auto">
              <a:xfrm>
                <a:off x="2770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2" name="Line 47"/>
              <p:cNvSpPr>
                <a:spLocks noChangeShapeType="1"/>
              </p:cNvSpPr>
              <p:nvPr/>
            </p:nvSpPr>
            <p:spPr bwMode="auto">
              <a:xfrm>
                <a:off x="2842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3" name="Line 48"/>
              <p:cNvSpPr>
                <a:spLocks noChangeShapeType="1"/>
              </p:cNvSpPr>
              <p:nvPr/>
            </p:nvSpPr>
            <p:spPr bwMode="auto">
              <a:xfrm>
                <a:off x="2916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4" name="Line 49"/>
              <p:cNvSpPr>
                <a:spLocks noChangeShapeType="1"/>
              </p:cNvSpPr>
              <p:nvPr/>
            </p:nvSpPr>
            <p:spPr bwMode="auto">
              <a:xfrm>
                <a:off x="2986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5" name="Line 50"/>
              <p:cNvSpPr>
                <a:spLocks noChangeShapeType="1"/>
              </p:cNvSpPr>
              <p:nvPr/>
            </p:nvSpPr>
            <p:spPr bwMode="auto">
              <a:xfrm>
                <a:off x="3058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6" name="Line 51"/>
              <p:cNvSpPr>
                <a:spLocks noChangeShapeType="1"/>
              </p:cNvSpPr>
              <p:nvPr/>
            </p:nvSpPr>
            <p:spPr bwMode="auto">
              <a:xfrm>
                <a:off x="3131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7" name="Line 52"/>
              <p:cNvSpPr>
                <a:spLocks noChangeShapeType="1"/>
              </p:cNvSpPr>
              <p:nvPr/>
            </p:nvSpPr>
            <p:spPr bwMode="auto">
              <a:xfrm>
                <a:off x="3202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8" name="Line 53"/>
              <p:cNvSpPr>
                <a:spLocks noChangeShapeType="1"/>
              </p:cNvSpPr>
              <p:nvPr/>
            </p:nvSpPr>
            <p:spPr bwMode="auto">
              <a:xfrm>
                <a:off x="3273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9" name="Line 54"/>
              <p:cNvSpPr>
                <a:spLocks noChangeShapeType="1"/>
              </p:cNvSpPr>
              <p:nvPr/>
            </p:nvSpPr>
            <p:spPr bwMode="auto">
              <a:xfrm>
                <a:off x="3345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90" name="Line 55"/>
              <p:cNvSpPr>
                <a:spLocks noChangeShapeType="1"/>
              </p:cNvSpPr>
              <p:nvPr/>
            </p:nvSpPr>
            <p:spPr bwMode="auto">
              <a:xfrm>
                <a:off x="3418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91" name="Line 56"/>
              <p:cNvSpPr>
                <a:spLocks noChangeShapeType="1"/>
              </p:cNvSpPr>
              <p:nvPr/>
            </p:nvSpPr>
            <p:spPr bwMode="auto">
              <a:xfrm>
                <a:off x="3489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7117" name="Group 57"/>
            <p:cNvGrpSpPr>
              <a:grpSpLocks/>
            </p:cNvGrpSpPr>
            <p:nvPr/>
          </p:nvGrpSpPr>
          <p:grpSpPr bwMode="auto">
            <a:xfrm>
              <a:off x="400" y="3526"/>
              <a:ext cx="3376" cy="47"/>
              <a:chOff x="400" y="3526"/>
              <a:chExt cx="3376" cy="47"/>
            </a:xfrm>
          </p:grpSpPr>
          <p:sp>
            <p:nvSpPr>
              <p:cNvPr id="46147" name="Freeform 58"/>
              <p:cNvSpPr>
                <a:spLocks/>
              </p:cNvSpPr>
              <p:nvPr/>
            </p:nvSpPr>
            <p:spPr bwMode="auto">
              <a:xfrm>
                <a:off x="3680" y="3526"/>
                <a:ext cx="96" cy="47"/>
              </a:xfrm>
              <a:custGeom>
                <a:avLst/>
                <a:gdLst>
                  <a:gd name="T0" fmla="*/ 96 w 96"/>
                  <a:gd name="T1" fmla="*/ 24 h 47"/>
                  <a:gd name="T2" fmla="*/ 0 w 96"/>
                  <a:gd name="T3" fmla="*/ 47 h 47"/>
                  <a:gd name="T4" fmla="*/ 0 w 96"/>
                  <a:gd name="T5" fmla="*/ 24 h 47"/>
                  <a:gd name="T6" fmla="*/ 0 w 96"/>
                  <a:gd name="T7" fmla="*/ 0 h 47"/>
                  <a:gd name="T8" fmla="*/ 96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4"/>
                    </a:moveTo>
                    <a:lnTo>
                      <a:pt x="0" y="47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48" name="Line 59"/>
              <p:cNvSpPr>
                <a:spLocks noChangeShapeType="1"/>
              </p:cNvSpPr>
              <p:nvPr/>
            </p:nvSpPr>
            <p:spPr bwMode="auto">
              <a:xfrm>
                <a:off x="400" y="3550"/>
                <a:ext cx="328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6094" name="Rectangle 60"/>
            <p:cNvSpPr>
              <a:spLocks noChangeArrowheads="1"/>
            </p:cNvSpPr>
            <p:nvPr/>
          </p:nvSpPr>
          <p:spPr bwMode="auto">
            <a:xfrm>
              <a:off x="476" y="3268"/>
              <a:ext cx="358" cy="28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095" name="Rectangle 61"/>
            <p:cNvSpPr>
              <a:spLocks noChangeArrowheads="1"/>
            </p:cNvSpPr>
            <p:nvPr/>
          </p:nvSpPr>
          <p:spPr bwMode="auto">
            <a:xfrm>
              <a:off x="834" y="3268"/>
              <a:ext cx="286" cy="28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096" name="Rectangle 62"/>
            <p:cNvSpPr>
              <a:spLocks noChangeArrowheads="1"/>
            </p:cNvSpPr>
            <p:nvPr/>
          </p:nvSpPr>
          <p:spPr bwMode="auto">
            <a:xfrm>
              <a:off x="1122" y="3268"/>
              <a:ext cx="72" cy="28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21" name="Group 63"/>
            <p:cNvGrpSpPr>
              <a:grpSpLocks/>
            </p:cNvGrpSpPr>
            <p:nvPr/>
          </p:nvGrpSpPr>
          <p:grpSpPr bwMode="auto">
            <a:xfrm>
              <a:off x="416" y="3613"/>
              <a:ext cx="129" cy="669"/>
              <a:chOff x="416" y="3613"/>
              <a:chExt cx="129" cy="669"/>
            </a:xfrm>
          </p:grpSpPr>
          <p:sp>
            <p:nvSpPr>
              <p:cNvPr id="46141" name="Rectangle 64"/>
              <p:cNvSpPr>
                <a:spLocks noChangeArrowheads="1"/>
              </p:cNvSpPr>
              <p:nvPr/>
            </p:nvSpPr>
            <p:spPr bwMode="auto">
              <a:xfrm>
                <a:off x="416" y="3807"/>
                <a:ext cx="129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D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46142" name="Rectangle 65"/>
              <p:cNvSpPr>
                <a:spLocks noChangeArrowheads="1"/>
              </p:cNvSpPr>
              <p:nvPr/>
            </p:nvSpPr>
            <p:spPr bwMode="auto">
              <a:xfrm>
                <a:off x="424" y="3948"/>
                <a:ext cx="101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46143" name="Rectangle 66"/>
              <p:cNvSpPr>
                <a:spLocks noChangeArrowheads="1"/>
              </p:cNvSpPr>
              <p:nvPr/>
            </p:nvSpPr>
            <p:spPr bwMode="auto">
              <a:xfrm>
                <a:off x="424" y="4089"/>
                <a:ext cx="121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K</a:t>
                </a:r>
                <a:endParaRPr lang="en-US" sz="1600">
                  <a:latin typeface="+mj-lt"/>
                </a:endParaRPr>
              </a:p>
            </p:txBody>
          </p:sp>
          <p:grpSp>
            <p:nvGrpSpPr>
              <p:cNvPr id="47168" name="Group 67"/>
              <p:cNvGrpSpPr>
                <a:grpSpLocks/>
              </p:cNvGrpSpPr>
              <p:nvPr/>
            </p:nvGrpSpPr>
            <p:grpSpPr bwMode="auto">
              <a:xfrm>
                <a:off x="448" y="3613"/>
                <a:ext cx="48" cy="143"/>
                <a:chOff x="448" y="3613"/>
                <a:chExt cx="48" cy="143"/>
              </a:xfrm>
            </p:grpSpPr>
            <p:sp>
              <p:nvSpPr>
                <p:cNvPr id="46145" name="Freeform 68"/>
                <p:cNvSpPr>
                  <a:spLocks/>
                </p:cNvSpPr>
                <p:nvPr/>
              </p:nvSpPr>
              <p:spPr bwMode="auto">
                <a:xfrm>
                  <a:off x="451" y="3613"/>
                  <a:ext cx="45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6146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72" y="3708"/>
                  <a:ext cx="1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7122" name="Group 70"/>
            <p:cNvGrpSpPr>
              <a:grpSpLocks/>
            </p:cNvGrpSpPr>
            <p:nvPr/>
          </p:nvGrpSpPr>
          <p:grpSpPr bwMode="auto">
            <a:xfrm>
              <a:off x="1142" y="3637"/>
              <a:ext cx="101" cy="384"/>
              <a:chOff x="1142" y="3637"/>
              <a:chExt cx="101" cy="384"/>
            </a:xfrm>
          </p:grpSpPr>
          <p:grpSp>
            <p:nvGrpSpPr>
              <p:cNvPr id="47161" name="Group 71"/>
              <p:cNvGrpSpPr>
                <a:grpSpLocks/>
              </p:cNvGrpSpPr>
              <p:nvPr/>
            </p:nvGrpSpPr>
            <p:grpSpPr bwMode="auto">
              <a:xfrm>
                <a:off x="1166" y="3637"/>
                <a:ext cx="48" cy="143"/>
                <a:chOff x="1166" y="3637"/>
                <a:chExt cx="48" cy="143"/>
              </a:xfrm>
            </p:grpSpPr>
            <p:sp>
              <p:nvSpPr>
                <p:cNvPr id="46139" name="Freeform 72"/>
                <p:cNvSpPr>
                  <a:spLocks/>
                </p:cNvSpPr>
                <p:nvPr/>
              </p:nvSpPr>
              <p:spPr bwMode="auto">
                <a:xfrm>
                  <a:off x="1163" y="3637"/>
                  <a:ext cx="51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6140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190" y="3732"/>
                  <a:ext cx="0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6138" name="Rectangle 74"/>
              <p:cNvSpPr>
                <a:spLocks noChangeArrowheads="1"/>
              </p:cNvSpPr>
              <p:nvPr/>
            </p:nvSpPr>
            <p:spPr bwMode="auto">
              <a:xfrm>
                <a:off x="1142" y="3827"/>
                <a:ext cx="10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1600">
                  <a:latin typeface="+mj-lt"/>
                </a:endParaRPr>
              </a:p>
            </p:txBody>
          </p:sp>
        </p:grpSp>
        <p:sp>
          <p:nvSpPr>
            <p:cNvPr id="46099" name="Rectangle 75"/>
            <p:cNvSpPr>
              <a:spLocks noChangeArrowheads="1"/>
            </p:cNvSpPr>
            <p:nvPr/>
          </p:nvSpPr>
          <p:spPr bwMode="auto">
            <a:xfrm>
              <a:off x="1194" y="3268"/>
              <a:ext cx="287" cy="28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00" name="Rectangle 76"/>
            <p:cNvSpPr>
              <a:spLocks noChangeArrowheads="1"/>
            </p:cNvSpPr>
            <p:nvPr/>
          </p:nvSpPr>
          <p:spPr bwMode="auto">
            <a:xfrm>
              <a:off x="1481" y="3268"/>
              <a:ext cx="431" cy="28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25" name="Group 77"/>
            <p:cNvGrpSpPr>
              <a:grpSpLocks/>
            </p:cNvGrpSpPr>
            <p:nvPr/>
          </p:nvGrpSpPr>
          <p:grpSpPr bwMode="auto">
            <a:xfrm>
              <a:off x="1861" y="3613"/>
              <a:ext cx="129" cy="526"/>
              <a:chOff x="1861" y="3613"/>
              <a:chExt cx="129" cy="526"/>
            </a:xfrm>
          </p:grpSpPr>
          <p:grpSp>
            <p:nvGrpSpPr>
              <p:cNvPr id="47156" name="Group 78"/>
              <p:cNvGrpSpPr>
                <a:grpSpLocks/>
              </p:cNvGrpSpPr>
              <p:nvPr/>
            </p:nvGrpSpPr>
            <p:grpSpPr bwMode="auto">
              <a:xfrm>
                <a:off x="1884" y="3613"/>
                <a:ext cx="48" cy="143"/>
                <a:chOff x="1884" y="3613"/>
                <a:chExt cx="48" cy="143"/>
              </a:xfrm>
            </p:grpSpPr>
            <p:sp>
              <p:nvSpPr>
                <p:cNvPr id="46135" name="Freeform 79"/>
                <p:cNvSpPr>
                  <a:spLocks/>
                </p:cNvSpPr>
                <p:nvPr/>
              </p:nvSpPr>
              <p:spPr bwMode="auto">
                <a:xfrm>
                  <a:off x="1884" y="3613"/>
                  <a:ext cx="45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613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908" y="3708"/>
                  <a:ext cx="1" cy="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6133" name="Rectangle 81"/>
              <p:cNvSpPr>
                <a:spLocks noChangeArrowheads="1"/>
              </p:cNvSpPr>
              <p:nvPr/>
            </p:nvSpPr>
            <p:spPr bwMode="auto">
              <a:xfrm>
                <a:off x="1861" y="3803"/>
                <a:ext cx="101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46134" name="Rectangle 82"/>
              <p:cNvSpPr>
                <a:spLocks noChangeArrowheads="1"/>
              </p:cNvSpPr>
              <p:nvPr/>
            </p:nvSpPr>
            <p:spPr bwMode="auto">
              <a:xfrm>
                <a:off x="1861" y="3945"/>
                <a:ext cx="13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600">
                  <a:latin typeface="+mj-lt"/>
                </a:endParaRPr>
              </a:p>
            </p:txBody>
          </p:sp>
        </p:grpSp>
        <p:sp>
          <p:nvSpPr>
            <p:cNvPr id="46102" name="Rectangle 83"/>
            <p:cNvSpPr>
              <a:spLocks noChangeArrowheads="1"/>
            </p:cNvSpPr>
            <p:nvPr/>
          </p:nvSpPr>
          <p:spPr bwMode="auto">
            <a:xfrm>
              <a:off x="2272" y="3268"/>
              <a:ext cx="287" cy="28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03" name="Rectangle 84"/>
            <p:cNvSpPr>
              <a:spLocks noChangeArrowheads="1"/>
            </p:cNvSpPr>
            <p:nvPr/>
          </p:nvSpPr>
          <p:spPr bwMode="auto">
            <a:xfrm>
              <a:off x="2559" y="3268"/>
              <a:ext cx="72" cy="28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04" name="Rectangle 85"/>
            <p:cNvSpPr>
              <a:spLocks noChangeArrowheads="1"/>
            </p:cNvSpPr>
            <p:nvPr/>
          </p:nvSpPr>
          <p:spPr bwMode="auto">
            <a:xfrm>
              <a:off x="1912" y="3268"/>
              <a:ext cx="360" cy="28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29" name="Group 86"/>
            <p:cNvGrpSpPr>
              <a:grpSpLocks/>
            </p:cNvGrpSpPr>
            <p:nvPr/>
          </p:nvGrpSpPr>
          <p:grpSpPr bwMode="auto">
            <a:xfrm>
              <a:off x="2579" y="3637"/>
              <a:ext cx="101" cy="384"/>
              <a:chOff x="2579" y="3637"/>
              <a:chExt cx="101" cy="384"/>
            </a:xfrm>
          </p:grpSpPr>
          <p:grpSp>
            <p:nvGrpSpPr>
              <p:cNvPr id="47152" name="Group 87"/>
              <p:cNvGrpSpPr>
                <a:grpSpLocks/>
              </p:cNvGrpSpPr>
              <p:nvPr/>
            </p:nvGrpSpPr>
            <p:grpSpPr bwMode="auto">
              <a:xfrm>
                <a:off x="2603" y="3637"/>
                <a:ext cx="48" cy="143"/>
                <a:chOff x="2603" y="3637"/>
                <a:chExt cx="48" cy="143"/>
              </a:xfrm>
            </p:grpSpPr>
            <p:sp>
              <p:nvSpPr>
                <p:cNvPr id="46130" name="Freeform 88"/>
                <p:cNvSpPr>
                  <a:spLocks/>
                </p:cNvSpPr>
                <p:nvPr/>
              </p:nvSpPr>
              <p:spPr bwMode="auto">
                <a:xfrm>
                  <a:off x="2600" y="3637"/>
                  <a:ext cx="51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6131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627" y="3732"/>
                  <a:ext cx="0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6129" name="Rectangle 90"/>
              <p:cNvSpPr>
                <a:spLocks noChangeArrowheads="1"/>
              </p:cNvSpPr>
              <p:nvPr/>
            </p:nvSpPr>
            <p:spPr bwMode="auto">
              <a:xfrm>
                <a:off x="2579" y="3827"/>
                <a:ext cx="10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1600">
                  <a:latin typeface="+mj-lt"/>
                </a:endParaRPr>
              </a:p>
            </p:txBody>
          </p:sp>
        </p:grpSp>
        <p:sp>
          <p:nvSpPr>
            <p:cNvPr id="46106" name="Rectangle 91"/>
            <p:cNvSpPr>
              <a:spLocks noChangeArrowheads="1"/>
            </p:cNvSpPr>
            <p:nvPr/>
          </p:nvSpPr>
          <p:spPr bwMode="auto">
            <a:xfrm>
              <a:off x="2631" y="3268"/>
              <a:ext cx="287" cy="28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31" name="Group 92"/>
            <p:cNvGrpSpPr>
              <a:grpSpLocks/>
            </p:cNvGrpSpPr>
            <p:nvPr/>
          </p:nvGrpSpPr>
          <p:grpSpPr bwMode="auto">
            <a:xfrm>
              <a:off x="3297" y="3613"/>
              <a:ext cx="129" cy="526"/>
              <a:chOff x="3297" y="3613"/>
              <a:chExt cx="129" cy="526"/>
            </a:xfrm>
          </p:grpSpPr>
          <p:grpSp>
            <p:nvGrpSpPr>
              <p:cNvPr id="47147" name="Group 93"/>
              <p:cNvGrpSpPr>
                <a:grpSpLocks/>
              </p:cNvGrpSpPr>
              <p:nvPr/>
            </p:nvGrpSpPr>
            <p:grpSpPr bwMode="auto">
              <a:xfrm>
                <a:off x="3321" y="3613"/>
                <a:ext cx="48" cy="143"/>
                <a:chOff x="3321" y="3613"/>
                <a:chExt cx="48" cy="143"/>
              </a:xfrm>
            </p:grpSpPr>
            <p:sp>
              <p:nvSpPr>
                <p:cNvPr id="46126" name="Freeform 94"/>
                <p:cNvSpPr>
                  <a:spLocks/>
                </p:cNvSpPr>
                <p:nvPr/>
              </p:nvSpPr>
              <p:spPr bwMode="auto">
                <a:xfrm>
                  <a:off x="3318" y="3613"/>
                  <a:ext cx="51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612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345" y="3708"/>
                  <a:ext cx="0" cy="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6124" name="Rectangle 96"/>
              <p:cNvSpPr>
                <a:spLocks noChangeArrowheads="1"/>
              </p:cNvSpPr>
              <p:nvPr/>
            </p:nvSpPr>
            <p:spPr bwMode="auto">
              <a:xfrm>
                <a:off x="3297" y="3803"/>
                <a:ext cx="101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46125" name="Rectangle 97"/>
              <p:cNvSpPr>
                <a:spLocks noChangeArrowheads="1"/>
              </p:cNvSpPr>
              <p:nvPr/>
            </p:nvSpPr>
            <p:spPr bwMode="auto">
              <a:xfrm>
                <a:off x="3297" y="3945"/>
                <a:ext cx="13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600">
                  <a:latin typeface="+mj-lt"/>
                </a:endParaRPr>
              </a:p>
            </p:txBody>
          </p:sp>
        </p:grpSp>
        <p:sp>
          <p:nvSpPr>
            <p:cNvPr id="46108" name="Rectangle 98"/>
            <p:cNvSpPr>
              <a:spLocks noChangeArrowheads="1"/>
            </p:cNvSpPr>
            <p:nvPr/>
          </p:nvSpPr>
          <p:spPr bwMode="auto">
            <a:xfrm>
              <a:off x="3349" y="3268"/>
              <a:ext cx="216" cy="28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09" name="Line 99"/>
            <p:cNvSpPr>
              <a:spLocks noChangeShapeType="1"/>
            </p:cNvSpPr>
            <p:nvPr/>
          </p:nvSpPr>
          <p:spPr bwMode="auto">
            <a:xfrm flipH="1">
              <a:off x="3489" y="3264"/>
              <a:ext cx="72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10" name="Line 100"/>
            <p:cNvSpPr>
              <a:spLocks noChangeShapeType="1"/>
            </p:cNvSpPr>
            <p:nvPr/>
          </p:nvSpPr>
          <p:spPr bwMode="auto">
            <a:xfrm flipH="1">
              <a:off x="3416" y="3264"/>
              <a:ext cx="145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11" name="Line 101"/>
            <p:cNvSpPr>
              <a:spLocks noChangeShapeType="1"/>
            </p:cNvSpPr>
            <p:nvPr/>
          </p:nvSpPr>
          <p:spPr bwMode="auto">
            <a:xfrm flipH="1">
              <a:off x="3345" y="3264"/>
              <a:ext cx="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12" name="Line 102"/>
            <p:cNvSpPr>
              <a:spLocks noChangeShapeType="1"/>
            </p:cNvSpPr>
            <p:nvPr/>
          </p:nvSpPr>
          <p:spPr bwMode="auto">
            <a:xfrm>
              <a:off x="3345" y="3264"/>
              <a:ext cx="1" cy="2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13" name="Line 103"/>
            <p:cNvSpPr>
              <a:spLocks noChangeShapeType="1"/>
            </p:cNvSpPr>
            <p:nvPr/>
          </p:nvSpPr>
          <p:spPr bwMode="auto">
            <a:xfrm>
              <a:off x="3345" y="3550"/>
              <a:ext cx="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14" name="Rectangle 104"/>
            <p:cNvSpPr>
              <a:spLocks noChangeArrowheads="1"/>
            </p:cNvSpPr>
            <p:nvPr/>
          </p:nvSpPr>
          <p:spPr bwMode="auto">
            <a:xfrm>
              <a:off x="647" y="3311"/>
              <a:ext cx="1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600">
                <a:latin typeface="+mj-lt"/>
              </a:endParaRPr>
            </a:p>
          </p:txBody>
        </p:sp>
        <p:sp>
          <p:nvSpPr>
            <p:cNvPr id="46115" name="Rectangle 105"/>
            <p:cNvSpPr>
              <a:spLocks noChangeArrowheads="1"/>
            </p:cNvSpPr>
            <p:nvPr/>
          </p:nvSpPr>
          <p:spPr bwMode="auto">
            <a:xfrm>
              <a:off x="936" y="3311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P</a:t>
              </a:r>
              <a:endParaRPr lang="en-US" sz="1600">
                <a:latin typeface="+mj-lt"/>
              </a:endParaRPr>
            </a:p>
          </p:txBody>
        </p:sp>
        <p:sp>
          <p:nvSpPr>
            <p:cNvPr id="46116" name="Rectangle 106"/>
            <p:cNvSpPr>
              <a:spLocks noChangeArrowheads="1"/>
            </p:cNvSpPr>
            <p:nvPr/>
          </p:nvSpPr>
          <p:spPr bwMode="auto">
            <a:xfrm>
              <a:off x="1654" y="3311"/>
              <a:ext cx="1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K</a:t>
              </a:r>
              <a:endParaRPr lang="en-US" sz="1600">
                <a:latin typeface="+mj-lt"/>
              </a:endParaRPr>
            </a:p>
          </p:txBody>
        </p:sp>
        <p:sp>
          <p:nvSpPr>
            <p:cNvPr id="46117" name="Rectangle 107"/>
            <p:cNvSpPr>
              <a:spLocks noChangeArrowheads="1"/>
            </p:cNvSpPr>
            <p:nvPr/>
          </p:nvSpPr>
          <p:spPr bwMode="auto">
            <a:xfrm>
              <a:off x="2084" y="3311"/>
              <a:ext cx="1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600">
                <a:latin typeface="+mj-lt"/>
              </a:endParaRPr>
            </a:p>
          </p:txBody>
        </p:sp>
        <p:sp>
          <p:nvSpPr>
            <p:cNvPr id="46118" name="Rectangle 108"/>
            <p:cNvSpPr>
              <a:spLocks noChangeArrowheads="1"/>
            </p:cNvSpPr>
            <p:nvPr/>
          </p:nvSpPr>
          <p:spPr bwMode="auto">
            <a:xfrm>
              <a:off x="2371" y="3311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P</a:t>
              </a:r>
              <a:endParaRPr lang="en-US" sz="1600">
                <a:latin typeface="+mj-lt"/>
              </a:endParaRPr>
            </a:p>
          </p:txBody>
        </p:sp>
        <p:sp>
          <p:nvSpPr>
            <p:cNvPr id="46119" name="Rectangle 109"/>
            <p:cNvSpPr>
              <a:spLocks noChangeArrowheads="1"/>
            </p:cNvSpPr>
            <p:nvPr/>
          </p:nvSpPr>
          <p:spPr bwMode="auto">
            <a:xfrm>
              <a:off x="3441" y="3311"/>
              <a:ext cx="1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600">
                <a:latin typeface="+mj-lt"/>
              </a:endParaRPr>
            </a:p>
          </p:txBody>
        </p:sp>
        <p:sp>
          <p:nvSpPr>
            <p:cNvPr id="46120" name="Line 110"/>
            <p:cNvSpPr>
              <a:spLocks noChangeShapeType="1"/>
            </p:cNvSpPr>
            <p:nvPr/>
          </p:nvSpPr>
          <p:spPr bwMode="auto">
            <a:xfrm>
              <a:off x="3632" y="3264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21" name="Rectangle 111"/>
            <p:cNvSpPr>
              <a:spLocks noChangeArrowheads="1"/>
            </p:cNvSpPr>
            <p:nvPr/>
          </p:nvSpPr>
          <p:spPr bwMode="auto">
            <a:xfrm>
              <a:off x="1294" y="3311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P</a:t>
              </a:r>
              <a:endParaRPr lang="en-US" sz="1600">
                <a:latin typeface="+mj-lt"/>
              </a:endParaRPr>
            </a:p>
          </p:txBody>
        </p:sp>
        <p:sp>
          <p:nvSpPr>
            <p:cNvPr id="46122" name="Rectangle 112"/>
            <p:cNvSpPr>
              <a:spLocks noChangeArrowheads="1"/>
            </p:cNvSpPr>
            <p:nvPr/>
          </p:nvSpPr>
          <p:spPr bwMode="auto">
            <a:xfrm>
              <a:off x="2730" y="3311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P</a:t>
              </a:r>
              <a:endParaRPr lang="en-US" sz="1600">
                <a:latin typeface="+mj-lt"/>
              </a:endParaRPr>
            </a:p>
          </p:txBody>
        </p:sp>
      </p:grpSp>
      <p:sp>
        <p:nvSpPr>
          <p:cNvPr id="471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Recurring Interrupts</a:t>
            </a: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61722"/>
              </p:ext>
            </p:extLst>
          </p:nvPr>
        </p:nvGraphicFramePr>
        <p:xfrm>
          <a:off x="457200" y="1828800"/>
          <a:ext cx="81632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752600"/>
                <a:gridCol w="1295400"/>
                <a:gridCol w="1143000"/>
                <a:gridCol w="1143000"/>
                <a:gridCol w="762000"/>
                <a:gridCol w="924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Priority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Latency</a:t>
                      </a:r>
                      <a:r>
                        <a:rPr lang="en-US" b="0" baseline="0" dirty="0" smtClean="0"/>
                        <a:t> using</a:t>
                      </a:r>
                      <a:br>
                        <a:rPr lang="en-US" b="0" baseline="0" dirty="0" smtClean="0"/>
                      </a:br>
                      <a:r>
                        <a:rPr lang="en-US" b="0" baseline="0" dirty="0" smtClean="0"/>
                        <a:t>strong priority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Device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Service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Time (S)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Deadline</a:t>
                      </a:r>
                    </a:p>
                    <a:p>
                      <a:pPr algn="ctr"/>
                      <a:r>
                        <a:rPr lang="en-US" b="0" baseline="0" dirty="0" smtClean="0"/>
                        <a:t>(D)</a:t>
                      </a:r>
                      <a:endParaRPr lang="en-US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</a:t>
                      </a:r>
                      <a:r>
                        <a:rPr lang="en-US" b="0" baseline="-25000" dirty="0" smtClean="0"/>
                        <a:t>MAX</a:t>
                      </a:r>
                      <a:endParaRPr lang="en-US" b="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Max</a:t>
                      </a:r>
                    </a:p>
                    <a:p>
                      <a:pPr algn="ctr"/>
                      <a:r>
                        <a:rPr lang="en-US" b="0" baseline="0" dirty="0" smtClean="0"/>
                        <a:t>Freq.</a:t>
                      </a:r>
                      <a:endParaRPr lang="en-US" b="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Keyboard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100/s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500/s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Table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12629"/>
              </p:ext>
            </p:extLst>
          </p:nvPr>
        </p:nvGraphicFramePr>
        <p:xfrm>
          <a:off x="457200" y="3276600"/>
          <a:ext cx="83311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914400"/>
                <a:gridCol w="1143000"/>
                <a:gridCol w="990600"/>
                <a:gridCol w="1066800"/>
                <a:gridCol w="762000"/>
                <a:gridCol w="838200"/>
                <a:gridCol w="2235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Latency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Device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Service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>Time (S)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Deadline</a:t>
                      </a:r>
                    </a:p>
                    <a:p>
                      <a:pPr algn="ctr"/>
                      <a:r>
                        <a:rPr lang="en-US" b="0" baseline="0" dirty="0" smtClean="0"/>
                        <a:t>(D)</a:t>
                      </a:r>
                      <a:endParaRPr lang="en-US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</a:t>
                      </a:r>
                      <a:r>
                        <a:rPr lang="en-US" b="0" baseline="-25000" dirty="0" smtClean="0"/>
                        <a:t>MAX</a:t>
                      </a:r>
                      <a:endParaRPr lang="en-US" b="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Max</a:t>
                      </a:r>
                    </a:p>
                    <a:p>
                      <a:pPr algn="ctr"/>
                      <a:r>
                        <a:rPr lang="en-US" b="0" baseline="0" dirty="0" smtClean="0"/>
                        <a:t>Freq.</a:t>
                      </a:r>
                      <a:endParaRPr lang="en-US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%</a:t>
                      </a:r>
                    </a:p>
                    <a:p>
                      <a:pPr algn="ctr"/>
                      <a:r>
                        <a:rPr lang="en-US" b="0" baseline="0" dirty="0" smtClean="0"/>
                        <a:t>Load</a:t>
                      </a:r>
                      <a:endParaRPr lang="en-US" b="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Keyboard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100/s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500/s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1000/s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622300" y="990600"/>
            <a:ext cx="74549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180000"/>
              </a:lnSpc>
              <a:spcBef>
                <a:spcPct val="72000"/>
              </a:spcBef>
              <a:defRPr/>
            </a:pPr>
            <a:r>
              <a:rPr lang="en-US" sz="2000">
                <a:latin typeface="+mj-lt"/>
              </a:rPr>
              <a:t>How much CPU time  is consumed by interrupt service?</a:t>
            </a:r>
          </a:p>
        </p:txBody>
      </p:sp>
      <p:grpSp>
        <p:nvGrpSpPr>
          <p:cNvPr id="49161" name="Group 11"/>
          <p:cNvGrpSpPr>
            <a:grpSpLocks/>
          </p:cNvGrpSpPr>
          <p:nvPr/>
        </p:nvGrpSpPr>
        <p:grpSpPr bwMode="auto">
          <a:xfrm>
            <a:off x="1931988" y="2222500"/>
            <a:ext cx="5383212" cy="830263"/>
            <a:chOff x="493" y="1880"/>
            <a:chExt cx="3391" cy="523"/>
          </a:xfrm>
        </p:grpSpPr>
        <p:grpSp>
          <p:nvGrpSpPr>
            <p:cNvPr id="49171" name="Group 12"/>
            <p:cNvGrpSpPr>
              <a:grpSpLocks/>
            </p:cNvGrpSpPr>
            <p:nvPr/>
          </p:nvGrpSpPr>
          <p:grpSpPr bwMode="auto">
            <a:xfrm>
              <a:off x="493" y="2121"/>
              <a:ext cx="52" cy="282"/>
              <a:chOff x="493" y="2121"/>
              <a:chExt cx="52" cy="282"/>
            </a:xfrm>
          </p:grpSpPr>
          <p:sp>
            <p:nvSpPr>
              <p:cNvPr id="48367" name="Rectangle 13"/>
              <p:cNvSpPr>
                <a:spLocks noChangeArrowheads="1"/>
              </p:cNvSpPr>
              <p:nvPr/>
            </p:nvSpPr>
            <p:spPr bwMode="auto">
              <a:xfrm>
                <a:off x="493" y="2202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368" name="Rectangle 14"/>
              <p:cNvSpPr>
                <a:spLocks noChangeArrowheads="1"/>
              </p:cNvSpPr>
              <p:nvPr/>
            </p:nvSpPr>
            <p:spPr bwMode="auto">
              <a:xfrm>
                <a:off x="496" y="2264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369" name="Rectangle 15"/>
              <p:cNvSpPr>
                <a:spLocks noChangeArrowheads="1"/>
              </p:cNvSpPr>
              <p:nvPr/>
            </p:nvSpPr>
            <p:spPr bwMode="auto">
              <a:xfrm>
                <a:off x="496" y="2325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K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49394" name="Group 16"/>
              <p:cNvGrpSpPr>
                <a:grpSpLocks/>
              </p:cNvGrpSpPr>
              <p:nvPr/>
            </p:nvGrpSpPr>
            <p:grpSpPr bwMode="auto">
              <a:xfrm>
                <a:off x="506" y="2121"/>
                <a:ext cx="20" cy="61"/>
                <a:chOff x="506" y="2121"/>
                <a:chExt cx="20" cy="61"/>
              </a:xfrm>
            </p:grpSpPr>
            <p:sp>
              <p:nvSpPr>
                <p:cNvPr id="48371" name="Freeform 17"/>
                <p:cNvSpPr>
                  <a:spLocks/>
                </p:cNvSpPr>
                <p:nvPr/>
              </p:nvSpPr>
              <p:spPr bwMode="auto">
                <a:xfrm>
                  <a:off x="506" y="212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7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16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9172" name="Group 19"/>
            <p:cNvGrpSpPr>
              <a:grpSpLocks/>
            </p:cNvGrpSpPr>
            <p:nvPr/>
          </p:nvGrpSpPr>
          <p:grpSpPr bwMode="auto">
            <a:xfrm>
              <a:off x="792" y="2131"/>
              <a:ext cx="40" cy="160"/>
              <a:chOff x="792" y="2131"/>
              <a:chExt cx="40" cy="160"/>
            </a:xfrm>
          </p:grpSpPr>
          <p:grpSp>
            <p:nvGrpSpPr>
              <p:cNvPr id="49387" name="Group 20"/>
              <p:cNvGrpSpPr>
                <a:grpSpLocks/>
              </p:cNvGrpSpPr>
              <p:nvPr/>
            </p:nvGrpSpPr>
            <p:grpSpPr bwMode="auto">
              <a:xfrm>
                <a:off x="801" y="2131"/>
                <a:ext cx="20" cy="61"/>
                <a:chOff x="801" y="2131"/>
                <a:chExt cx="20" cy="61"/>
              </a:xfrm>
            </p:grpSpPr>
            <p:sp>
              <p:nvSpPr>
                <p:cNvPr id="48365" name="Freeform 21"/>
                <p:cNvSpPr>
                  <a:spLocks/>
                </p:cNvSpPr>
                <p:nvPr/>
              </p:nvSpPr>
              <p:spPr bwMode="auto">
                <a:xfrm>
                  <a:off x="801" y="213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6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811" y="217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64" name="Rectangle 23"/>
              <p:cNvSpPr>
                <a:spLocks noChangeArrowheads="1"/>
              </p:cNvSpPr>
              <p:nvPr/>
            </p:nvSpPr>
            <p:spPr bwMode="auto">
              <a:xfrm>
                <a:off x="792" y="2213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173" name="Group 24"/>
            <p:cNvGrpSpPr>
              <a:grpSpLocks/>
            </p:cNvGrpSpPr>
            <p:nvPr/>
          </p:nvGrpSpPr>
          <p:grpSpPr bwMode="auto">
            <a:xfrm>
              <a:off x="1087" y="2121"/>
              <a:ext cx="52" cy="221"/>
              <a:chOff x="1087" y="2121"/>
              <a:chExt cx="52" cy="221"/>
            </a:xfrm>
          </p:grpSpPr>
          <p:grpSp>
            <p:nvGrpSpPr>
              <p:cNvPr id="49382" name="Group 25"/>
              <p:cNvGrpSpPr>
                <a:grpSpLocks/>
              </p:cNvGrpSpPr>
              <p:nvPr/>
            </p:nvGrpSpPr>
            <p:grpSpPr bwMode="auto">
              <a:xfrm>
                <a:off x="1097" y="2121"/>
                <a:ext cx="19" cy="61"/>
                <a:chOff x="1097" y="2121"/>
                <a:chExt cx="19" cy="61"/>
              </a:xfrm>
            </p:grpSpPr>
            <p:sp>
              <p:nvSpPr>
                <p:cNvPr id="48361" name="Freeform 26"/>
                <p:cNvSpPr>
                  <a:spLocks/>
                </p:cNvSpPr>
                <p:nvPr/>
              </p:nvSpPr>
              <p:spPr bwMode="auto">
                <a:xfrm>
                  <a:off x="1097" y="2121"/>
                  <a:ext cx="19" cy="41"/>
                </a:xfrm>
                <a:custGeom>
                  <a:avLst/>
                  <a:gdLst>
                    <a:gd name="T0" fmla="*/ 9 w 19"/>
                    <a:gd name="T1" fmla="*/ 0 h 41"/>
                    <a:gd name="T2" fmla="*/ 19 w 19"/>
                    <a:gd name="T3" fmla="*/ 41 h 41"/>
                    <a:gd name="T4" fmla="*/ 9 w 19"/>
                    <a:gd name="T5" fmla="*/ 41 h 41"/>
                    <a:gd name="T6" fmla="*/ 0 w 19"/>
                    <a:gd name="T7" fmla="*/ 41 h 41"/>
                    <a:gd name="T8" fmla="*/ 9 w 19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41"/>
                    <a:gd name="T17" fmla="*/ 19 w 19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41">
                      <a:moveTo>
                        <a:pt x="9" y="0"/>
                      </a:moveTo>
                      <a:lnTo>
                        <a:pt x="19" y="41"/>
                      </a:lnTo>
                      <a:lnTo>
                        <a:pt x="9" y="41"/>
                      </a:lnTo>
                      <a:lnTo>
                        <a:pt x="0" y="4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106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59" name="Rectangle 28"/>
              <p:cNvSpPr>
                <a:spLocks noChangeArrowheads="1"/>
              </p:cNvSpPr>
              <p:nvPr/>
            </p:nvSpPr>
            <p:spPr bwMode="auto">
              <a:xfrm>
                <a:off x="1087" y="2202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360" name="Rectangle 29"/>
              <p:cNvSpPr>
                <a:spLocks noChangeArrowheads="1"/>
              </p:cNvSpPr>
              <p:nvPr/>
            </p:nvSpPr>
            <p:spPr bwMode="auto">
              <a:xfrm>
                <a:off x="1087" y="2264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</p:grpSp>
        <p:sp>
          <p:nvSpPr>
            <p:cNvPr id="48150" name="Rectangle 30"/>
            <p:cNvSpPr>
              <a:spLocks noChangeArrowheads="1"/>
            </p:cNvSpPr>
            <p:nvPr/>
          </p:nvSpPr>
          <p:spPr bwMode="auto">
            <a:xfrm>
              <a:off x="517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1" name="Rectangle 31"/>
            <p:cNvSpPr>
              <a:spLocks noChangeArrowheads="1"/>
            </p:cNvSpPr>
            <p:nvPr/>
          </p:nvSpPr>
          <p:spPr bwMode="auto">
            <a:xfrm>
              <a:off x="665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2" name="Rectangle 32"/>
            <p:cNvSpPr>
              <a:spLocks noChangeArrowheads="1"/>
            </p:cNvSpPr>
            <p:nvPr/>
          </p:nvSpPr>
          <p:spPr bwMode="auto">
            <a:xfrm>
              <a:off x="783" y="1880"/>
              <a:ext cx="31" cy="124"/>
            </a:xfrm>
            <a:prstGeom prst="rect">
              <a:avLst/>
            </a:prstGeom>
            <a:solidFill>
              <a:srgbClr val="FFFF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3" name="Rectangle 33"/>
            <p:cNvSpPr>
              <a:spLocks noChangeArrowheads="1"/>
            </p:cNvSpPr>
            <p:nvPr/>
          </p:nvSpPr>
          <p:spPr bwMode="auto">
            <a:xfrm>
              <a:off x="930" y="1880"/>
              <a:ext cx="179" cy="124"/>
            </a:xfrm>
            <a:prstGeom prst="rect">
              <a:avLst/>
            </a:prstGeom>
            <a:solidFill>
              <a:srgbClr val="FFFF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4" name="Rectangle 34"/>
            <p:cNvSpPr>
              <a:spLocks noChangeArrowheads="1"/>
            </p:cNvSpPr>
            <p:nvPr/>
          </p:nvSpPr>
          <p:spPr bwMode="auto">
            <a:xfrm>
              <a:off x="1255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5" name="Rectangle 35"/>
            <p:cNvSpPr>
              <a:spLocks noChangeArrowheads="1"/>
            </p:cNvSpPr>
            <p:nvPr/>
          </p:nvSpPr>
          <p:spPr bwMode="auto">
            <a:xfrm>
              <a:off x="1107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6" name="Rectangle 36"/>
            <p:cNvSpPr>
              <a:spLocks noChangeArrowheads="1"/>
            </p:cNvSpPr>
            <p:nvPr/>
          </p:nvSpPr>
          <p:spPr bwMode="auto">
            <a:xfrm>
              <a:off x="812" y="1880"/>
              <a:ext cx="120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7" name="Rectangle 37"/>
            <p:cNvSpPr>
              <a:spLocks noChangeArrowheads="1"/>
            </p:cNvSpPr>
            <p:nvPr/>
          </p:nvSpPr>
          <p:spPr bwMode="auto">
            <a:xfrm>
              <a:off x="1373" y="1880"/>
              <a:ext cx="31" cy="124"/>
            </a:xfrm>
            <a:prstGeom prst="rect">
              <a:avLst/>
            </a:prstGeom>
            <a:solidFill>
              <a:srgbClr val="FFFF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8" name="Rectangle 38"/>
            <p:cNvSpPr>
              <a:spLocks noChangeArrowheads="1"/>
            </p:cNvSpPr>
            <p:nvPr/>
          </p:nvSpPr>
          <p:spPr bwMode="auto">
            <a:xfrm>
              <a:off x="1403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83" name="Group 39"/>
            <p:cNvGrpSpPr>
              <a:grpSpLocks/>
            </p:cNvGrpSpPr>
            <p:nvPr/>
          </p:nvGrpSpPr>
          <p:grpSpPr bwMode="auto">
            <a:xfrm>
              <a:off x="1382" y="2131"/>
              <a:ext cx="40" cy="160"/>
              <a:chOff x="1382" y="2131"/>
              <a:chExt cx="40" cy="160"/>
            </a:xfrm>
          </p:grpSpPr>
          <p:grpSp>
            <p:nvGrpSpPr>
              <p:cNvPr id="49378" name="Group 40"/>
              <p:cNvGrpSpPr>
                <a:grpSpLocks/>
              </p:cNvGrpSpPr>
              <p:nvPr/>
            </p:nvGrpSpPr>
            <p:grpSpPr bwMode="auto">
              <a:xfrm>
                <a:off x="1392" y="2131"/>
                <a:ext cx="20" cy="61"/>
                <a:chOff x="1392" y="2131"/>
                <a:chExt cx="20" cy="61"/>
              </a:xfrm>
            </p:grpSpPr>
            <p:sp>
              <p:nvSpPr>
                <p:cNvPr id="48356" name="Freeform 41"/>
                <p:cNvSpPr>
                  <a:spLocks/>
                </p:cNvSpPr>
                <p:nvPr/>
              </p:nvSpPr>
              <p:spPr bwMode="auto">
                <a:xfrm>
                  <a:off x="1392" y="213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5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402" y="217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55" name="Rectangle 43"/>
              <p:cNvSpPr>
                <a:spLocks noChangeArrowheads="1"/>
              </p:cNvSpPr>
              <p:nvPr/>
            </p:nvSpPr>
            <p:spPr bwMode="auto">
              <a:xfrm>
                <a:off x="1382" y="2213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184" name="Group 44"/>
            <p:cNvGrpSpPr>
              <a:grpSpLocks/>
            </p:cNvGrpSpPr>
            <p:nvPr/>
          </p:nvGrpSpPr>
          <p:grpSpPr bwMode="auto">
            <a:xfrm>
              <a:off x="1677" y="2121"/>
              <a:ext cx="52" cy="221"/>
              <a:chOff x="1677" y="2121"/>
              <a:chExt cx="52" cy="221"/>
            </a:xfrm>
          </p:grpSpPr>
          <p:grpSp>
            <p:nvGrpSpPr>
              <p:cNvPr id="49373" name="Group 45"/>
              <p:cNvGrpSpPr>
                <a:grpSpLocks/>
              </p:cNvGrpSpPr>
              <p:nvPr/>
            </p:nvGrpSpPr>
            <p:grpSpPr bwMode="auto">
              <a:xfrm>
                <a:off x="1687" y="2121"/>
                <a:ext cx="20" cy="61"/>
                <a:chOff x="1687" y="2121"/>
                <a:chExt cx="20" cy="61"/>
              </a:xfrm>
            </p:grpSpPr>
            <p:sp>
              <p:nvSpPr>
                <p:cNvPr id="48352" name="Freeform 46"/>
                <p:cNvSpPr>
                  <a:spLocks/>
                </p:cNvSpPr>
                <p:nvPr/>
              </p:nvSpPr>
              <p:spPr bwMode="auto">
                <a:xfrm>
                  <a:off x="1687" y="212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5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697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50" name="Rectangle 48"/>
              <p:cNvSpPr>
                <a:spLocks noChangeArrowheads="1"/>
              </p:cNvSpPr>
              <p:nvPr/>
            </p:nvSpPr>
            <p:spPr bwMode="auto">
              <a:xfrm>
                <a:off x="1677" y="2202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351" name="Rectangle 49"/>
              <p:cNvSpPr>
                <a:spLocks noChangeArrowheads="1"/>
              </p:cNvSpPr>
              <p:nvPr/>
            </p:nvSpPr>
            <p:spPr bwMode="auto">
              <a:xfrm>
                <a:off x="1677" y="2264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185" name="Group 50"/>
            <p:cNvGrpSpPr>
              <a:grpSpLocks/>
            </p:cNvGrpSpPr>
            <p:nvPr/>
          </p:nvGrpSpPr>
          <p:grpSpPr bwMode="auto">
            <a:xfrm>
              <a:off x="1972" y="2131"/>
              <a:ext cx="40" cy="160"/>
              <a:chOff x="1972" y="2131"/>
              <a:chExt cx="40" cy="160"/>
            </a:xfrm>
          </p:grpSpPr>
          <p:grpSp>
            <p:nvGrpSpPr>
              <p:cNvPr id="49369" name="Group 51"/>
              <p:cNvGrpSpPr>
                <a:grpSpLocks/>
              </p:cNvGrpSpPr>
              <p:nvPr/>
            </p:nvGrpSpPr>
            <p:grpSpPr bwMode="auto">
              <a:xfrm>
                <a:off x="1982" y="2131"/>
                <a:ext cx="20" cy="61"/>
                <a:chOff x="1982" y="2131"/>
                <a:chExt cx="20" cy="61"/>
              </a:xfrm>
            </p:grpSpPr>
            <p:sp>
              <p:nvSpPr>
                <p:cNvPr id="48347" name="Freeform 52"/>
                <p:cNvSpPr>
                  <a:spLocks/>
                </p:cNvSpPr>
                <p:nvPr/>
              </p:nvSpPr>
              <p:spPr bwMode="auto">
                <a:xfrm>
                  <a:off x="1982" y="213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4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992" y="217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46" name="Rectangle 54"/>
              <p:cNvSpPr>
                <a:spLocks noChangeArrowheads="1"/>
              </p:cNvSpPr>
              <p:nvPr/>
            </p:nvSpPr>
            <p:spPr bwMode="auto">
              <a:xfrm>
                <a:off x="1972" y="2213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186" name="Group 55"/>
            <p:cNvGrpSpPr>
              <a:grpSpLocks/>
            </p:cNvGrpSpPr>
            <p:nvPr/>
          </p:nvGrpSpPr>
          <p:grpSpPr bwMode="auto">
            <a:xfrm>
              <a:off x="2268" y="2121"/>
              <a:ext cx="52" cy="221"/>
              <a:chOff x="2268" y="2121"/>
              <a:chExt cx="52" cy="221"/>
            </a:xfrm>
          </p:grpSpPr>
          <p:grpSp>
            <p:nvGrpSpPr>
              <p:cNvPr id="49364" name="Group 56"/>
              <p:cNvGrpSpPr>
                <a:grpSpLocks/>
              </p:cNvGrpSpPr>
              <p:nvPr/>
            </p:nvGrpSpPr>
            <p:grpSpPr bwMode="auto">
              <a:xfrm>
                <a:off x="2277" y="2121"/>
                <a:ext cx="20" cy="61"/>
                <a:chOff x="2277" y="2121"/>
                <a:chExt cx="20" cy="61"/>
              </a:xfrm>
            </p:grpSpPr>
            <p:sp>
              <p:nvSpPr>
                <p:cNvPr id="48343" name="Freeform 57"/>
                <p:cNvSpPr>
                  <a:spLocks/>
                </p:cNvSpPr>
                <p:nvPr/>
              </p:nvSpPr>
              <p:spPr bwMode="auto">
                <a:xfrm>
                  <a:off x="2277" y="212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4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287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41" name="Rectangle 59"/>
              <p:cNvSpPr>
                <a:spLocks noChangeArrowheads="1"/>
              </p:cNvSpPr>
              <p:nvPr/>
            </p:nvSpPr>
            <p:spPr bwMode="auto">
              <a:xfrm>
                <a:off x="2268" y="2202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342" name="Rectangle 60"/>
              <p:cNvSpPr>
                <a:spLocks noChangeArrowheads="1"/>
              </p:cNvSpPr>
              <p:nvPr/>
            </p:nvSpPr>
            <p:spPr bwMode="auto">
              <a:xfrm>
                <a:off x="2268" y="2264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</p:grpSp>
        <p:sp>
          <p:nvSpPr>
            <p:cNvPr id="48163" name="Rectangle 61"/>
            <p:cNvSpPr>
              <a:spLocks noChangeArrowheads="1"/>
            </p:cNvSpPr>
            <p:nvPr/>
          </p:nvSpPr>
          <p:spPr bwMode="auto">
            <a:xfrm>
              <a:off x="1698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64" name="Rectangle 62"/>
            <p:cNvSpPr>
              <a:spLocks noChangeArrowheads="1"/>
            </p:cNvSpPr>
            <p:nvPr/>
          </p:nvSpPr>
          <p:spPr bwMode="auto">
            <a:xfrm>
              <a:off x="1846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89" name="Group 63"/>
            <p:cNvGrpSpPr>
              <a:grpSpLocks/>
            </p:cNvGrpSpPr>
            <p:nvPr/>
          </p:nvGrpSpPr>
          <p:grpSpPr bwMode="auto">
            <a:xfrm>
              <a:off x="516" y="2025"/>
              <a:ext cx="2363" cy="75"/>
              <a:chOff x="516" y="2025"/>
              <a:chExt cx="2363" cy="75"/>
            </a:xfrm>
          </p:grpSpPr>
          <p:grpSp>
            <p:nvGrpSpPr>
              <p:cNvPr id="49280" name="Group 64"/>
              <p:cNvGrpSpPr>
                <a:grpSpLocks/>
              </p:cNvGrpSpPr>
              <p:nvPr/>
            </p:nvGrpSpPr>
            <p:grpSpPr bwMode="auto">
              <a:xfrm>
                <a:off x="516" y="2025"/>
                <a:ext cx="1182" cy="75"/>
                <a:chOff x="516" y="2025"/>
                <a:chExt cx="1182" cy="75"/>
              </a:xfrm>
            </p:grpSpPr>
            <p:sp>
              <p:nvSpPr>
                <p:cNvPr id="48299" name="Line 65"/>
                <p:cNvSpPr>
                  <a:spLocks noChangeShapeType="1"/>
                </p:cNvSpPr>
                <p:nvPr/>
              </p:nvSpPr>
              <p:spPr bwMode="auto">
                <a:xfrm>
                  <a:off x="516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0" name="Line 66"/>
                <p:cNvSpPr>
                  <a:spLocks noChangeShapeType="1"/>
                </p:cNvSpPr>
                <p:nvPr/>
              </p:nvSpPr>
              <p:spPr bwMode="auto">
                <a:xfrm>
                  <a:off x="54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1" name="Line 67"/>
                <p:cNvSpPr>
                  <a:spLocks noChangeShapeType="1"/>
                </p:cNvSpPr>
                <p:nvPr/>
              </p:nvSpPr>
              <p:spPr bwMode="auto">
                <a:xfrm>
                  <a:off x="57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2" name="Line 68"/>
                <p:cNvSpPr>
                  <a:spLocks noChangeShapeType="1"/>
                </p:cNvSpPr>
                <p:nvPr/>
              </p:nvSpPr>
              <p:spPr bwMode="auto">
                <a:xfrm>
                  <a:off x="60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3" name="Line 69"/>
                <p:cNvSpPr>
                  <a:spLocks noChangeShapeType="1"/>
                </p:cNvSpPr>
                <p:nvPr/>
              </p:nvSpPr>
              <p:spPr bwMode="auto">
                <a:xfrm>
                  <a:off x="63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4" name="Line 70"/>
                <p:cNvSpPr>
                  <a:spLocks noChangeShapeType="1"/>
                </p:cNvSpPr>
                <p:nvPr/>
              </p:nvSpPr>
              <p:spPr bwMode="auto">
                <a:xfrm>
                  <a:off x="664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5" name="Line 71"/>
                <p:cNvSpPr>
                  <a:spLocks noChangeShapeType="1"/>
                </p:cNvSpPr>
                <p:nvPr/>
              </p:nvSpPr>
              <p:spPr bwMode="auto">
                <a:xfrm>
                  <a:off x="69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6" name="Line 72"/>
                <p:cNvSpPr>
                  <a:spLocks noChangeShapeType="1"/>
                </p:cNvSpPr>
                <p:nvPr/>
              </p:nvSpPr>
              <p:spPr bwMode="auto">
                <a:xfrm>
                  <a:off x="72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7" name="Line 73"/>
                <p:cNvSpPr>
                  <a:spLocks noChangeShapeType="1"/>
                </p:cNvSpPr>
                <p:nvPr/>
              </p:nvSpPr>
              <p:spPr bwMode="auto">
                <a:xfrm>
                  <a:off x="75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8" name="Line 74"/>
                <p:cNvSpPr>
                  <a:spLocks noChangeShapeType="1"/>
                </p:cNvSpPr>
                <p:nvPr/>
              </p:nvSpPr>
              <p:spPr bwMode="auto">
                <a:xfrm>
                  <a:off x="78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9" name="Line 75"/>
                <p:cNvSpPr>
                  <a:spLocks noChangeShapeType="1"/>
                </p:cNvSpPr>
                <p:nvPr/>
              </p:nvSpPr>
              <p:spPr bwMode="auto">
                <a:xfrm>
                  <a:off x="811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0" name="Line 76"/>
                <p:cNvSpPr>
                  <a:spLocks noChangeShapeType="1"/>
                </p:cNvSpPr>
                <p:nvPr/>
              </p:nvSpPr>
              <p:spPr bwMode="auto">
                <a:xfrm>
                  <a:off x="84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1" name="Line 77"/>
                <p:cNvSpPr>
                  <a:spLocks noChangeShapeType="1"/>
                </p:cNvSpPr>
                <p:nvPr/>
              </p:nvSpPr>
              <p:spPr bwMode="auto">
                <a:xfrm>
                  <a:off x="87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2" name="Line 78"/>
                <p:cNvSpPr>
                  <a:spLocks noChangeShapeType="1"/>
                </p:cNvSpPr>
                <p:nvPr/>
              </p:nvSpPr>
              <p:spPr bwMode="auto">
                <a:xfrm>
                  <a:off x="90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3" name="Line 79"/>
                <p:cNvSpPr>
                  <a:spLocks noChangeShapeType="1"/>
                </p:cNvSpPr>
                <p:nvPr/>
              </p:nvSpPr>
              <p:spPr bwMode="auto">
                <a:xfrm>
                  <a:off x="92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4" name="Line 80"/>
                <p:cNvSpPr>
                  <a:spLocks noChangeShapeType="1"/>
                </p:cNvSpPr>
                <p:nvPr/>
              </p:nvSpPr>
              <p:spPr bwMode="auto">
                <a:xfrm>
                  <a:off x="959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5" name="Line 81"/>
                <p:cNvSpPr>
                  <a:spLocks noChangeShapeType="1"/>
                </p:cNvSpPr>
                <p:nvPr/>
              </p:nvSpPr>
              <p:spPr bwMode="auto">
                <a:xfrm>
                  <a:off x="98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6" name="Line 82"/>
                <p:cNvSpPr>
                  <a:spLocks noChangeShapeType="1"/>
                </p:cNvSpPr>
                <p:nvPr/>
              </p:nvSpPr>
              <p:spPr bwMode="auto">
                <a:xfrm>
                  <a:off x="101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7" name="Line 83"/>
                <p:cNvSpPr>
                  <a:spLocks noChangeShapeType="1"/>
                </p:cNvSpPr>
                <p:nvPr/>
              </p:nvSpPr>
              <p:spPr bwMode="auto">
                <a:xfrm>
                  <a:off x="1047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8" name="Line 84"/>
                <p:cNvSpPr>
                  <a:spLocks noChangeShapeType="1"/>
                </p:cNvSpPr>
                <p:nvPr/>
              </p:nvSpPr>
              <p:spPr bwMode="auto">
                <a:xfrm>
                  <a:off x="1077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9" name="Line 85"/>
                <p:cNvSpPr>
                  <a:spLocks noChangeShapeType="1"/>
                </p:cNvSpPr>
                <p:nvPr/>
              </p:nvSpPr>
              <p:spPr bwMode="auto">
                <a:xfrm>
                  <a:off x="1106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0" name="Line 86"/>
                <p:cNvSpPr>
                  <a:spLocks noChangeShapeType="1"/>
                </p:cNvSpPr>
                <p:nvPr/>
              </p:nvSpPr>
              <p:spPr bwMode="auto">
                <a:xfrm>
                  <a:off x="113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1" name="Line 87"/>
                <p:cNvSpPr>
                  <a:spLocks noChangeShapeType="1"/>
                </p:cNvSpPr>
                <p:nvPr/>
              </p:nvSpPr>
              <p:spPr bwMode="auto">
                <a:xfrm>
                  <a:off x="116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2" name="Line 88"/>
                <p:cNvSpPr>
                  <a:spLocks noChangeShapeType="1"/>
                </p:cNvSpPr>
                <p:nvPr/>
              </p:nvSpPr>
              <p:spPr bwMode="auto">
                <a:xfrm>
                  <a:off x="119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3" name="Line 89"/>
                <p:cNvSpPr>
                  <a:spLocks noChangeShapeType="1"/>
                </p:cNvSpPr>
                <p:nvPr/>
              </p:nvSpPr>
              <p:spPr bwMode="auto">
                <a:xfrm>
                  <a:off x="122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4" name="Line 90"/>
                <p:cNvSpPr>
                  <a:spLocks noChangeShapeType="1"/>
                </p:cNvSpPr>
                <p:nvPr/>
              </p:nvSpPr>
              <p:spPr bwMode="auto">
                <a:xfrm>
                  <a:off x="1254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5" name="Line 91"/>
                <p:cNvSpPr>
                  <a:spLocks noChangeShapeType="1"/>
                </p:cNvSpPr>
                <p:nvPr/>
              </p:nvSpPr>
              <p:spPr bwMode="auto">
                <a:xfrm>
                  <a:off x="128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6" name="Line 92"/>
                <p:cNvSpPr>
                  <a:spLocks noChangeShapeType="1"/>
                </p:cNvSpPr>
                <p:nvPr/>
              </p:nvSpPr>
              <p:spPr bwMode="auto">
                <a:xfrm>
                  <a:off x="131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7" name="Line 93"/>
                <p:cNvSpPr>
                  <a:spLocks noChangeShapeType="1"/>
                </p:cNvSpPr>
                <p:nvPr/>
              </p:nvSpPr>
              <p:spPr bwMode="auto">
                <a:xfrm>
                  <a:off x="134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8" name="Line 94"/>
                <p:cNvSpPr>
                  <a:spLocks noChangeShapeType="1"/>
                </p:cNvSpPr>
                <p:nvPr/>
              </p:nvSpPr>
              <p:spPr bwMode="auto">
                <a:xfrm>
                  <a:off x="137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9" name="Line 95"/>
                <p:cNvSpPr>
                  <a:spLocks noChangeShapeType="1"/>
                </p:cNvSpPr>
                <p:nvPr/>
              </p:nvSpPr>
              <p:spPr bwMode="auto">
                <a:xfrm>
                  <a:off x="1402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0" name="Line 96"/>
                <p:cNvSpPr>
                  <a:spLocks noChangeShapeType="1"/>
                </p:cNvSpPr>
                <p:nvPr/>
              </p:nvSpPr>
              <p:spPr bwMode="auto">
                <a:xfrm>
                  <a:off x="143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1" name="Line 97"/>
                <p:cNvSpPr>
                  <a:spLocks noChangeShapeType="1"/>
                </p:cNvSpPr>
                <p:nvPr/>
              </p:nvSpPr>
              <p:spPr bwMode="auto">
                <a:xfrm>
                  <a:off x="146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2" name="Line 98"/>
                <p:cNvSpPr>
                  <a:spLocks noChangeShapeType="1"/>
                </p:cNvSpPr>
                <p:nvPr/>
              </p:nvSpPr>
              <p:spPr bwMode="auto">
                <a:xfrm>
                  <a:off x="149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3" name="Line 99"/>
                <p:cNvSpPr>
                  <a:spLocks noChangeShapeType="1"/>
                </p:cNvSpPr>
                <p:nvPr/>
              </p:nvSpPr>
              <p:spPr bwMode="auto">
                <a:xfrm>
                  <a:off x="152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4" name="Line 100"/>
                <p:cNvSpPr>
                  <a:spLocks noChangeShapeType="1"/>
                </p:cNvSpPr>
                <p:nvPr/>
              </p:nvSpPr>
              <p:spPr bwMode="auto">
                <a:xfrm>
                  <a:off x="1549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5" name="Line 101"/>
                <p:cNvSpPr>
                  <a:spLocks noChangeShapeType="1"/>
                </p:cNvSpPr>
                <p:nvPr/>
              </p:nvSpPr>
              <p:spPr bwMode="auto">
                <a:xfrm>
                  <a:off x="157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6" name="Line 102"/>
                <p:cNvSpPr>
                  <a:spLocks noChangeShapeType="1"/>
                </p:cNvSpPr>
                <p:nvPr/>
              </p:nvSpPr>
              <p:spPr bwMode="auto">
                <a:xfrm>
                  <a:off x="160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7" name="Line 103"/>
                <p:cNvSpPr>
                  <a:spLocks noChangeShapeType="1"/>
                </p:cNvSpPr>
                <p:nvPr/>
              </p:nvSpPr>
              <p:spPr bwMode="auto">
                <a:xfrm>
                  <a:off x="163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8" name="Line 104"/>
                <p:cNvSpPr>
                  <a:spLocks noChangeShapeType="1"/>
                </p:cNvSpPr>
                <p:nvPr/>
              </p:nvSpPr>
              <p:spPr bwMode="auto">
                <a:xfrm>
                  <a:off x="1667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9" name="Line 105"/>
                <p:cNvSpPr>
                  <a:spLocks noChangeShapeType="1"/>
                </p:cNvSpPr>
                <p:nvPr/>
              </p:nvSpPr>
              <p:spPr bwMode="auto">
                <a:xfrm>
                  <a:off x="1697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281" name="Group 106"/>
              <p:cNvGrpSpPr>
                <a:grpSpLocks/>
              </p:cNvGrpSpPr>
              <p:nvPr/>
            </p:nvGrpSpPr>
            <p:grpSpPr bwMode="auto">
              <a:xfrm>
                <a:off x="1697" y="2025"/>
                <a:ext cx="1182" cy="75"/>
                <a:chOff x="1697" y="2025"/>
                <a:chExt cx="1182" cy="75"/>
              </a:xfrm>
            </p:grpSpPr>
            <p:sp>
              <p:nvSpPr>
                <p:cNvPr id="48258" name="Line 107"/>
                <p:cNvSpPr>
                  <a:spLocks noChangeShapeType="1"/>
                </p:cNvSpPr>
                <p:nvPr/>
              </p:nvSpPr>
              <p:spPr bwMode="auto">
                <a:xfrm>
                  <a:off x="1697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59" name="Line 108"/>
                <p:cNvSpPr>
                  <a:spLocks noChangeShapeType="1"/>
                </p:cNvSpPr>
                <p:nvPr/>
              </p:nvSpPr>
              <p:spPr bwMode="auto">
                <a:xfrm>
                  <a:off x="172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0" name="Line 109"/>
                <p:cNvSpPr>
                  <a:spLocks noChangeShapeType="1"/>
                </p:cNvSpPr>
                <p:nvPr/>
              </p:nvSpPr>
              <p:spPr bwMode="auto">
                <a:xfrm>
                  <a:off x="175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1" name="Line 110"/>
                <p:cNvSpPr>
                  <a:spLocks noChangeShapeType="1"/>
                </p:cNvSpPr>
                <p:nvPr/>
              </p:nvSpPr>
              <p:spPr bwMode="auto">
                <a:xfrm>
                  <a:off x="178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2" name="Line 111"/>
                <p:cNvSpPr>
                  <a:spLocks noChangeShapeType="1"/>
                </p:cNvSpPr>
                <p:nvPr/>
              </p:nvSpPr>
              <p:spPr bwMode="auto">
                <a:xfrm>
                  <a:off x="181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3" name="Line 112"/>
                <p:cNvSpPr>
                  <a:spLocks noChangeShapeType="1"/>
                </p:cNvSpPr>
                <p:nvPr/>
              </p:nvSpPr>
              <p:spPr bwMode="auto">
                <a:xfrm>
                  <a:off x="1845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4" name="Line 113"/>
                <p:cNvSpPr>
                  <a:spLocks noChangeShapeType="1"/>
                </p:cNvSpPr>
                <p:nvPr/>
              </p:nvSpPr>
              <p:spPr bwMode="auto">
                <a:xfrm>
                  <a:off x="187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5" name="Line 114"/>
                <p:cNvSpPr>
                  <a:spLocks noChangeShapeType="1"/>
                </p:cNvSpPr>
                <p:nvPr/>
              </p:nvSpPr>
              <p:spPr bwMode="auto">
                <a:xfrm>
                  <a:off x="190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6" name="Line 115"/>
                <p:cNvSpPr>
                  <a:spLocks noChangeShapeType="1"/>
                </p:cNvSpPr>
                <p:nvPr/>
              </p:nvSpPr>
              <p:spPr bwMode="auto">
                <a:xfrm>
                  <a:off x="193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7" name="Line 116"/>
                <p:cNvSpPr>
                  <a:spLocks noChangeShapeType="1"/>
                </p:cNvSpPr>
                <p:nvPr/>
              </p:nvSpPr>
              <p:spPr bwMode="auto">
                <a:xfrm>
                  <a:off x="196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8" name="Line 117"/>
                <p:cNvSpPr>
                  <a:spLocks noChangeShapeType="1"/>
                </p:cNvSpPr>
                <p:nvPr/>
              </p:nvSpPr>
              <p:spPr bwMode="auto">
                <a:xfrm>
                  <a:off x="1992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9" name="Line 118"/>
                <p:cNvSpPr>
                  <a:spLocks noChangeShapeType="1"/>
                </p:cNvSpPr>
                <p:nvPr/>
              </p:nvSpPr>
              <p:spPr bwMode="auto">
                <a:xfrm>
                  <a:off x="202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0" name="Line 119"/>
                <p:cNvSpPr>
                  <a:spLocks noChangeShapeType="1"/>
                </p:cNvSpPr>
                <p:nvPr/>
              </p:nvSpPr>
              <p:spPr bwMode="auto">
                <a:xfrm>
                  <a:off x="205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1" name="Line 120"/>
                <p:cNvSpPr>
                  <a:spLocks noChangeShapeType="1"/>
                </p:cNvSpPr>
                <p:nvPr/>
              </p:nvSpPr>
              <p:spPr bwMode="auto">
                <a:xfrm>
                  <a:off x="208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2" name="Line 121"/>
                <p:cNvSpPr>
                  <a:spLocks noChangeShapeType="1"/>
                </p:cNvSpPr>
                <p:nvPr/>
              </p:nvSpPr>
              <p:spPr bwMode="auto">
                <a:xfrm>
                  <a:off x="211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3" name="Line 122"/>
                <p:cNvSpPr>
                  <a:spLocks noChangeShapeType="1"/>
                </p:cNvSpPr>
                <p:nvPr/>
              </p:nvSpPr>
              <p:spPr bwMode="auto">
                <a:xfrm>
                  <a:off x="2140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4" name="Line 123"/>
                <p:cNvSpPr>
                  <a:spLocks noChangeShapeType="1"/>
                </p:cNvSpPr>
                <p:nvPr/>
              </p:nvSpPr>
              <p:spPr bwMode="auto">
                <a:xfrm>
                  <a:off x="216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5" name="Line 124"/>
                <p:cNvSpPr>
                  <a:spLocks noChangeShapeType="1"/>
                </p:cNvSpPr>
                <p:nvPr/>
              </p:nvSpPr>
              <p:spPr bwMode="auto">
                <a:xfrm>
                  <a:off x="219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6" name="Line 125"/>
                <p:cNvSpPr>
                  <a:spLocks noChangeShapeType="1"/>
                </p:cNvSpPr>
                <p:nvPr/>
              </p:nvSpPr>
              <p:spPr bwMode="auto">
                <a:xfrm>
                  <a:off x="222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7" name="Line 126"/>
                <p:cNvSpPr>
                  <a:spLocks noChangeShapeType="1"/>
                </p:cNvSpPr>
                <p:nvPr/>
              </p:nvSpPr>
              <p:spPr bwMode="auto">
                <a:xfrm>
                  <a:off x="225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8" name="Line 127"/>
                <p:cNvSpPr>
                  <a:spLocks noChangeShapeType="1"/>
                </p:cNvSpPr>
                <p:nvPr/>
              </p:nvSpPr>
              <p:spPr bwMode="auto">
                <a:xfrm>
                  <a:off x="2287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9" name="Line 128"/>
                <p:cNvSpPr>
                  <a:spLocks noChangeShapeType="1"/>
                </p:cNvSpPr>
                <p:nvPr/>
              </p:nvSpPr>
              <p:spPr bwMode="auto">
                <a:xfrm>
                  <a:off x="2317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0" name="Line 129"/>
                <p:cNvSpPr>
                  <a:spLocks noChangeShapeType="1"/>
                </p:cNvSpPr>
                <p:nvPr/>
              </p:nvSpPr>
              <p:spPr bwMode="auto">
                <a:xfrm>
                  <a:off x="234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1" name="Line 130"/>
                <p:cNvSpPr>
                  <a:spLocks noChangeShapeType="1"/>
                </p:cNvSpPr>
                <p:nvPr/>
              </p:nvSpPr>
              <p:spPr bwMode="auto">
                <a:xfrm>
                  <a:off x="237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2" name="Line 131"/>
                <p:cNvSpPr>
                  <a:spLocks noChangeShapeType="1"/>
                </p:cNvSpPr>
                <p:nvPr/>
              </p:nvSpPr>
              <p:spPr bwMode="auto">
                <a:xfrm>
                  <a:off x="240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3" name="Line 132"/>
                <p:cNvSpPr>
                  <a:spLocks noChangeShapeType="1"/>
                </p:cNvSpPr>
                <p:nvPr/>
              </p:nvSpPr>
              <p:spPr bwMode="auto">
                <a:xfrm>
                  <a:off x="2435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4" name="Line 133"/>
                <p:cNvSpPr>
                  <a:spLocks noChangeShapeType="1"/>
                </p:cNvSpPr>
                <p:nvPr/>
              </p:nvSpPr>
              <p:spPr bwMode="auto">
                <a:xfrm>
                  <a:off x="246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5" name="Line 134"/>
                <p:cNvSpPr>
                  <a:spLocks noChangeShapeType="1"/>
                </p:cNvSpPr>
                <p:nvPr/>
              </p:nvSpPr>
              <p:spPr bwMode="auto">
                <a:xfrm>
                  <a:off x="249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6" name="Line 135"/>
                <p:cNvSpPr>
                  <a:spLocks noChangeShapeType="1"/>
                </p:cNvSpPr>
                <p:nvPr/>
              </p:nvSpPr>
              <p:spPr bwMode="auto">
                <a:xfrm>
                  <a:off x="252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7" name="Line 136"/>
                <p:cNvSpPr>
                  <a:spLocks noChangeShapeType="1"/>
                </p:cNvSpPr>
                <p:nvPr/>
              </p:nvSpPr>
              <p:spPr bwMode="auto">
                <a:xfrm>
                  <a:off x="255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8" name="Line 137"/>
                <p:cNvSpPr>
                  <a:spLocks noChangeShapeType="1"/>
                </p:cNvSpPr>
                <p:nvPr/>
              </p:nvSpPr>
              <p:spPr bwMode="auto">
                <a:xfrm>
                  <a:off x="2583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9" name="Line 138"/>
                <p:cNvSpPr>
                  <a:spLocks noChangeShapeType="1"/>
                </p:cNvSpPr>
                <p:nvPr/>
              </p:nvSpPr>
              <p:spPr bwMode="auto">
                <a:xfrm>
                  <a:off x="261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0" name="Line 139"/>
                <p:cNvSpPr>
                  <a:spLocks noChangeShapeType="1"/>
                </p:cNvSpPr>
                <p:nvPr/>
              </p:nvSpPr>
              <p:spPr bwMode="auto">
                <a:xfrm>
                  <a:off x="264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1" name="Line 140"/>
                <p:cNvSpPr>
                  <a:spLocks noChangeShapeType="1"/>
                </p:cNvSpPr>
                <p:nvPr/>
              </p:nvSpPr>
              <p:spPr bwMode="auto">
                <a:xfrm>
                  <a:off x="267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2" name="Line 141"/>
                <p:cNvSpPr>
                  <a:spLocks noChangeShapeType="1"/>
                </p:cNvSpPr>
                <p:nvPr/>
              </p:nvSpPr>
              <p:spPr bwMode="auto">
                <a:xfrm>
                  <a:off x="270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3" name="Line 142"/>
                <p:cNvSpPr>
                  <a:spLocks noChangeShapeType="1"/>
                </p:cNvSpPr>
                <p:nvPr/>
              </p:nvSpPr>
              <p:spPr bwMode="auto">
                <a:xfrm>
                  <a:off x="2730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4" name="Line 143"/>
                <p:cNvSpPr>
                  <a:spLocks noChangeShapeType="1"/>
                </p:cNvSpPr>
                <p:nvPr/>
              </p:nvSpPr>
              <p:spPr bwMode="auto">
                <a:xfrm>
                  <a:off x="276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5" name="Line 144"/>
                <p:cNvSpPr>
                  <a:spLocks noChangeShapeType="1"/>
                </p:cNvSpPr>
                <p:nvPr/>
              </p:nvSpPr>
              <p:spPr bwMode="auto">
                <a:xfrm>
                  <a:off x="278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6" name="Line 145"/>
                <p:cNvSpPr>
                  <a:spLocks noChangeShapeType="1"/>
                </p:cNvSpPr>
                <p:nvPr/>
              </p:nvSpPr>
              <p:spPr bwMode="auto">
                <a:xfrm>
                  <a:off x="281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7" name="Line 146"/>
                <p:cNvSpPr>
                  <a:spLocks noChangeShapeType="1"/>
                </p:cNvSpPr>
                <p:nvPr/>
              </p:nvSpPr>
              <p:spPr bwMode="auto">
                <a:xfrm>
                  <a:off x="284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8" name="Line 147"/>
                <p:cNvSpPr>
                  <a:spLocks noChangeShapeType="1"/>
                </p:cNvSpPr>
                <p:nvPr/>
              </p:nvSpPr>
              <p:spPr bwMode="auto">
                <a:xfrm>
                  <a:off x="2878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48166" name="Rectangle 148"/>
            <p:cNvSpPr>
              <a:spLocks noChangeArrowheads="1"/>
            </p:cNvSpPr>
            <p:nvPr/>
          </p:nvSpPr>
          <p:spPr bwMode="auto">
            <a:xfrm>
              <a:off x="1993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67" name="Rectangle 149"/>
            <p:cNvSpPr>
              <a:spLocks noChangeArrowheads="1"/>
            </p:cNvSpPr>
            <p:nvPr/>
          </p:nvSpPr>
          <p:spPr bwMode="auto">
            <a:xfrm>
              <a:off x="2288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68" name="Rectangle 150"/>
            <p:cNvSpPr>
              <a:spLocks noChangeArrowheads="1"/>
            </p:cNvSpPr>
            <p:nvPr/>
          </p:nvSpPr>
          <p:spPr bwMode="auto">
            <a:xfrm>
              <a:off x="2436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69" name="Rectangle 151"/>
            <p:cNvSpPr>
              <a:spLocks noChangeArrowheads="1"/>
            </p:cNvSpPr>
            <p:nvPr/>
          </p:nvSpPr>
          <p:spPr bwMode="auto">
            <a:xfrm>
              <a:off x="2584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0" name="Rectangle 152"/>
            <p:cNvSpPr>
              <a:spLocks noChangeArrowheads="1"/>
            </p:cNvSpPr>
            <p:nvPr/>
          </p:nvSpPr>
          <p:spPr bwMode="auto">
            <a:xfrm>
              <a:off x="2879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1" name="Rectangle 153"/>
            <p:cNvSpPr>
              <a:spLocks noChangeArrowheads="1"/>
            </p:cNvSpPr>
            <p:nvPr/>
          </p:nvSpPr>
          <p:spPr bwMode="auto">
            <a:xfrm>
              <a:off x="3026" y="1880"/>
              <a:ext cx="120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2" name="Rectangle 154"/>
            <p:cNvSpPr>
              <a:spLocks noChangeArrowheads="1"/>
            </p:cNvSpPr>
            <p:nvPr/>
          </p:nvSpPr>
          <p:spPr bwMode="auto">
            <a:xfrm>
              <a:off x="3174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97" name="Group 155"/>
            <p:cNvGrpSpPr>
              <a:grpSpLocks/>
            </p:cNvGrpSpPr>
            <p:nvPr/>
          </p:nvGrpSpPr>
          <p:grpSpPr bwMode="auto">
            <a:xfrm>
              <a:off x="2287" y="2025"/>
              <a:ext cx="1182" cy="75"/>
              <a:chOff x="2287" y="2025"/>
              <a:chExt cx="1182" cy="75"/>
            </a:xfrm>
          </p:grpSpPr>
          <p:sp>
            <p:nvSpPr>
              <p:cNvPr id="48215" name="Line 156"/>
              <p:cNvSpPr>
                <a:spLocks noChangeShapeType="1"/>
              </p:cNvSpPr>
              <p:nvPr/>
            </p:nvSpPr>
            <p:spPr bwMode="auto">
              <a:xfrm>
                <a:off x="2287" y="2025"/>
                <a:ext cx="1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16" name="Line 157"/>
              <p:cNvSpPr>
                <a:spLocks noChangeShapeType="1"/>
              </p:cNvSpPr>
              <p:nvPr/>
            </p:nvSpPr>
            <p:spPr bwMode="auto">
              <a:xfrm>
                <a:off x="2317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17" name="Line 158"/>
              <p:cNvSpPr>
                <a:spLocks noChangeShapeType="1"/>
              </p:cNvSpPr>
              <p:nvPr/>
            </p:nvSpPr>
            <p:spPr bwMode="auto">
              <a:xfrm>
                <a:off x="2346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18" name="Line 159"/>
              <p:cNvSpPr>
                <a:spLocks noChangeShapeType="1"/>
              </p:cNvSpPr>
              <p:nvPr/>
            </p:nvSpPr>
            <p:spPr bwMode="auto">
              <a:xfrm>
                <a:off x="2376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19" name="Line 160"/>
              <p:cNvSpPr>
                <a:spLocks noChangeShapeType="1"/>
              </p:cNvSpPr>
              <p:nvPr/>
            </p:nvSpPr>
            <p:spPr bwMode="auto">
              <a:xfrm>
                <a:off x="2405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0" name="Line 161"/>
              <p:cNvSpPr>
                <a:spLocks noChangeShapeType="1"/>
              </p:cNvSpPr>
              <p:nvPr/>
            </p:nvSpPr>
            <p:spPr bwMode="auto">
              <a:xfrm>
                <a:off x="2435" y="2029"/>
                <a:ext cx="1" cy="6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1" name="Line 162"/>
              <p:cNvSpPr>
                <a:spLocks noChangeShapeType="1"/>
              </p:cNvSpPr>
              <p:nvPr/>
            </p:nvSpPr>
            <p:spPr bwMode="auto">
              <a:xfrm>
                <a:off x="2464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2" name="Line 163"/>
              <p:cNvSpPr>
                <a:spLocks noChangeShapeType="1"/>
              </p:cNvSpPr>
              <p:nvPr/>
            </p:nvSpPr>
            <p:spPr bwMode="auto">
              <a:xfrm>
                <a:off x="2494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3" name="Line 164"/>
              <p:cNvSpPr>
                <a:spLocks noChangeShapeType="1"/>
              </p:cNvSpPr>
              <p:nvPr/>
            </p:nvSpPr>
            <p:spPr bwMode="auto">
              <a:xfrm>
                <a:off x="2523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4" name="Line 165"/>
              <p:cNvSpPr>
                <a:spLocks noChangeShapeType="1"/>
              </p:cNvSpPr>
              <p:nvPr/>
            </p:nvSpPr>
            <p:spPr bwMode="auto">
              <a:xfrm>
                <a:off x="2553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5" name="Line 166"/>
              <p:cNvSpPr>
                <a:spLocks noChangeShapeType="1"/>
              </p:cNvSpPr>
              <p:nvPr/>
            </p:nvSpPr>
            <p:spPr bwMode="auto">
              <a:xfrm>
                <a:off x="2583" y="2025"/>
                <a:ext cx="1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6" name="Line 167"/>
              <p:cNvSpPr>
                <a:spLocks noChangeShapeType="1"/>
              </p:cNvSpPr>
              <p:nvPr/>
            </p:nvSpPr>
            <p:spPr bwMode="auto">
              <a:xfrm>
                <a:off x="2612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7" name="Line 168"/>
              <p:cNvSpPr>
                <a:spLocks noChangeShapeType="1"/>
              </p:cNvSpPr>
              <p:nvPr/>
            </p:nvSpPr>
            <p:spPr bwMode="auto">
              <a:xfrm>
                <a:off x="2642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8" name="Line 169"/>
              <p:cNvSpPr>
                <a:spLocks noChangeShapeType="1"/>
              </p:cNvSpPr>
              <p:nvPr/>
            </p:nvSpPr>
            <p:spPr bwMode="auto">
              <a:xfrm>
                <a:off x="2671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9" name="Line 170"/>
              <p:cNvSpPr>
                <a:spLocks noChangeShapeType="1"/>
              </p:cNvSpPr>
              <p:nvPr/>
            </p:nvSpPr>
            <p:spPr bwMode="auto">
              <a:xfrm>
                <a:off x="2701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0" name="Line 171"/>
              <p:cNvSpPr>
                <a:spLocks noChangeShapeType="1"/>
              </p:cNvSpPr>
              <p:nvPr/>
            </p:nvSpPr>
            <p:spPr bwMode="auto">
              <a:xfrm>
                <a:off x="2730" y="2029"/>
                <a:ext cx="1" cy="6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1" name="Line 172"/>
              <p:cNvSpPr>
                <a:spLocks noChangeShapeType="1"/>
              </p:cNvSpPr>
              <p:nvPr/>
            </p:nvSpPr>
            <p:spPr bwMode="auto">
              <a:xfrm>
                <a:off x="2760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2" name="Line 173"/>
              <p:cNvSpPr>
                <a:spLocks noChangeShapeType="1"/>
              </p:cNvSpPr>
              <p:nvPr/>
            </p:nvSpPr>
            <p:spPr bwMode="auto">
              <a:xfrm>
                <a:off x="2789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3" name="Line 174"/>
              <p:cNvSpPr>
                <a:spLocks noChangeShapeType="1"/>
              </p:cNvSpPr>
              <p:nvPr/>
            </p:nvSpPr>
            <p:spPr bwMode="auto">
              <a:xfrm>
                <a:off x="2819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4" name="Line 175"/>
              <p:cNvSpPr>
                <a:spLocks noChangeShapeType="1"/>
              </p:cNvSpPr>
              <p:nvPr/>
            </p:nvSpPr>
            <p:spPr bwMode="auto">
              <a:xfrm>
                <a:off x="2848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5" name="Line 176"/>
              <p:cNvSpPr>
                <a:spLocks noChangeShapeType="1"/>
              </p:cNvSpPr>
              <p:nvPr/>
            </p:nvSpPr>
            <p:spPr bwMode="auto">
              <a:xfrm>
                <a:off x="2878" y="2025"/>
                <a:ext cx="1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6" name="Line 177"/>
              <p:cNvSpPr>
                <a:spLocks noChangeShapeType="1"/>
              </p:cNvSpPr>
              <p:nvPr/>
            </p:nvSpPr>
            <p:spPr bwMode="auto">
              <a:xfrm>
                <a:off x="2907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7" name="Line 178"/>
              <p:cNvSpPr>
                <a:spLocks noChangeShapeType="1"/>
              </p:cNvSpPr>
              <p:nvPr/>
            </p:nvSpPr>
            <p:spPr bwMode="auto">
              <a:xfrm>
                <a:off x="2937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8" name="Line 179"/>
              <p:cNvSpPr>
                <a:spLocks noChangeShapeType="1"/>
              </p:cNvSpPr>
              <p:nvPr/>
            </p:nvSpPr>
            <p:spPr bwMode="auto">
              <a:xfrm>
                <a:off x="2966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9" name="Line 180"/>
              <p:cNvSpPr>
                <a:spLocks noChangeShapeType="1"/>
              </p:cNvSpPr>
              <p:nvPr/>
            </p:nvSpPr>
            <p:spPr bwMode="auto">
              <a:xfrm>
                <a:off x="2996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0" name="Line 181"/>
              <p:cNvSpPr>
                <a:spLocks noChangeShapeType="1"/>
              </p:cNvSpPr>
              <p:nvPr/>
            </p:nvSpPr>
            <p:spPr bwMode="auto">
              <a:xfrm>
                <a:off x="3025" y="2029"/>
                <a:ext cx="1" cy="6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1" name="Line 182"/>
              <p:cNvSpPr>
                <a:spLocks noChangeShapeType="1"/>
              </p:cNvSpPr>
              <p:nvPr/>
            </p:nvSpPr>
            <p:spPr bwMode="auto">
              <a:xfrm>
                <a:off x="3055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2" name="Line 183"/>
              <p:cNvSpPr>
                <a:spLocks noChangeShapeType="1"/>
              </p:cNvSpPr>
              <p:nvPr/>
            </p:nvSpPr>
            <p:spPr bwMode="auto">
              <a:xfrm>
                <a:off x="3084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3" name="Line 184"/>
              <p:cNvSpPr>
                <a:spLocks noChangeShapeType="1"/>
              </p:cNvSpPr>
              <p:nvPr/>
            </p:nvSpPr>
            <p:spPr bwMode="auto">
              <a:xfrm>
                <a:off x="3114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4" name="Line 185"/>
              <p:cNvSpPr>
                <a:spLocks noChangeShapeType="1"/>
              </p:cNvSpPr>
              <p:nvPr/>
            </p:nvSpPr>
            <p:spPr bwMode="auto">
              <a:xfrm>
                <a:off x="3143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5" name="Line 186"/>
              <p:cNvSpPr>
                <a:spLocks noChangeShapeType="1"/>
              </p:cNvSpPr>
              <p:nvPr/>
            </p:nvSpPr>
            <p:spPr bwMode="auto">
              <a:xfrm>
                <a:off x="3173" y="2025"/>
                <a:ext cx="1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6" name="Line 187"/>
              <p:cNvSpPr>
                <a:spLocks noChangeShapeType="1"/>
              </p:cNvSpPr>
              <p:nvPr/>
            </p:nvSpPr>
            <p:spPr bwMode="auto">
              <a:xfrm>
                <a:off x="3202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7" name="Line 188"/>
              <p:cNvSpPr>
                <a:spLocks noChangeShapeType="1"/>
              </p:cNvSpPr>
              <p:nvPr/>
            </p:nvSpPr>
            <p:spPr bwMode="auto">
              <a:xfrm>
                <a:off x="3232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8" name="Line 189"/>
              <p:cNvSpPr>
                <a:spLocks noChangeShapeType="1"/>
              </p:cNvSpPr>
              <p:nvPr/>
            </p:nvSpPr>
            <p:spPr bwMode="auto">
              <a:xfrm>
                <a:off x="3262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9" name="Line 190"/>
              <p:cNvSpPr>
                <a:spLocks noChangeShapeType="1"/>
              </p:cNvSpPr>
              <p:nvPr/>
            </p:nvSpPr>
            <p:spPr bwMode="auto">
              <a:xfrm>
                <a:off x="3291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0" name="Line 191"/>
              <p:cNvSpPr>
                <a:spLocks noChangeShapeType="1"/>
              </p:cNvSpPr>
              <p:nvPr/>
            </p:nvSpPr>
            <p:spPr bwMode="auto">
              <a:xfrm>
                <a:off x="3321" y="2029"/>
                <a:ext cx="1" cy="6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1" name="Line 192"/>
              <p:cNvSpPr>
                <a:spLocks noChangeShapeType="1"/>
              </p:cNvSpPr>
              <p:nvPr/>
            </p:nvSpPr>
            <p:spPr bwMode="auto">
              <a:xfrm>
                <a:off x="3350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2" name="Line 193"/>
              <p:cNvSpPr>
                <a:spLocks noChangeShapeType="1"/>
              </p:cNvSpPr>
              <p:nvPr/>
            </p:nvSpPr>
            <p:spPr bwMode="auto">
              <a:xfrm>
                <a:off x="3380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3" name="Line 194"/>
              <p:cNvSpPr>
                <a:spLocks noChangeShapeType="1"/>
              </p:cNvSpPr>
              <p:nvPr/>
            </p:nvSpPr>
            <p:spPr bwMode="auto">
              <a:xfrm>
                <a:off x="3409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4" name="Line 195"/>
              <p:cNvSpPr>
                <a:spLocks noChangeShapeType="1"/>
              </p:cNvSpPr>
              <p:nvPr/>
            </p:nvSpPr>
            <p:spPr bwMode="auto">
              <a:xfrm>
                <a:off x="3439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5" name="Line 196"/>
              <p:cNvSpPr>
                <a:spLocks noChangeShapeType="1"/>
              </p:cNvSpPr>
              <p:nvPr/>
            </p:nvSpPr>
            <p:spPr bwMode="auto">
              <a:xfrm>
                <a:off x="3468" y="2025"/>
                <a:ext cx="1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8174" name="Line 197"/>
            <p:cNvSpPr>
              <a:spLocks noChangeShapeType="1"/>
            </p:cNvSpPr>
            <p:nvPr/>
          </p:nvSpPr>
          <p:spPr bwMode="auto">
            <a:xfrm>
              <a:off x="3468" y="2025"/>
              <a:ext cx="1" cy="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5" name="Line 198"/>
            <p:cNvSpPr>
              <a:spLocks noChangeShapeType="1"/>
            </p:cNvSpPr>
            <p:nvPr/>
          </p:nvSpPr>
          <p:spPr bwMode="auto">
            <a:xfrm>
              <a:off x="3498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6" name="Line 199"/>
            <p:cNvSpPr>
              <a:spLocks noChangeShapeType="1"/>
            </p:cNvSpPr>
            <p:nvPr/>
          </p:nvSpPr>
          <p:spPr bwMode="auto">
            <a:xfrm>
              <a:off x="3527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7" name="Line 200"/>
            <p:cNvSpPr>
              <a:spLocks noChangeShapeType="1"/>
            </p:cNvSpPr>
            <p:nvPr/>
          </p:nvSpPr>
          <p:spPr bwMode="auto">
            <a:xfrm>
              <a:off x="3557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8" name="Line 201"/>
            <p:cNvSpPr>
              <a:spLocks noChangeShapeType="1"/>
            </p:cNvSpPr>
            <p:nvPr/>
          </p:nvSpPr>
          <p:spPr bwMode="auto">
            <a:xfrm>
              <a:off x="3586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9" name="Line 202"/>
            <p:cNvSpPr>
              <a:spLocks noChangeShapeType="1"/>
            </p:cNvSpPr>
            <p:nvPr/>
          </p:nvSpPr>
          <p:spPr bwMode="auto">
            <a:xfrm>
              <a:off x="3616" y="2029"/>
              <a:ext cx="1" cy="6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0" name="Line 203"/>
            <p:cNvSpPr>
              <a:spLocks noChangeShapeType="1"/>
            </p:cNvSpPr>
            <p:nvPr/>
          </p:nvSpPr>
          <p:spPr bwMode="auto">
            <a:xfrm>
              <a:off x="3645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1" name="Line 204"/>
            <p:cNvSpPr>
              <a:spLocks noChangeShapeType="1"/>
            </p:cNvSpPr>
            <p:nvPr/>
          </p:nvSpPr>
          <p:spPr bwMode="auto">
            <a:xfrm>
              <a:off x="3675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2" name="Line 205"/>
            <p:cNvSpPr>
              <a:spLocks noChangeShapeType="1"/>
            </p:cNvSpPr>
            <p:nvPr/>
          </p:nvSpPr>
          <p:spPr bwMode="auto">
            <a:xfrm>
              <a:off x="3704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3" name="Line 206"/>
            <p:cNvSpPr>
              <a:spLocks noChangeShapeType="1"/>
            </p:cNvSpPr>
            <p:nvPr/>
          </p:nvSpPr>
          <p:spPr bwMode="auto">
            <a:xfrm>
              <a:off x="3734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4" name="Line 207"/>
            <p:cNvSpPr>
              <a:spLocks noChangeShapeType="1"/>
            </p:cNvSpPr>
            <p:nvPr/>
          </p:nvSpPr>
          <p:spPr bwMode="auto">
            <a:xfrm>
              <a:off x="3763" y="2025"/>
              <a:ext cx="1" cy="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5" name="Line 208"/>
            <p:cNvSpPr>
              <a:spLocks noChangeShapeType="1"/>
            </p:cNvSpPr>
            <p:nvPr/>
          </p:nvSpPr>
          <p:spPr bwMode="auto">
            <a:xfrm>
              <a:off x="3793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6" name="Line 209"/>
            <p:cNvSpPr>
              <a:spLocks noChangeShapeType="1"/>
            </p:cNvSpPr>
            <p:nvPr/>
          </p:nvSpPr>
          <p:spPr bwMode="auto">
            <a:xfrm>
              <a:off x="3822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7" name="Line 210"/>
            <p:cNvSpPr>
              <a:spLocks noChangeShapeType="1"/>
            </p:cNvSpPr>
            <p:nvPr/>
          </p:nvSpPr>
          <p:spPr bwMode="auto">
            <a:xfrm>
              <a:off x="3852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8" name="Rectangle 211"/>
            <p:cNvSpPr>
              <a:spLocks noChangeArrowheads="1"/>
            </p:cNvSpPr>
            <p:nvPr/>
          </p:nvSpPr>
          <p:spPr bwMode="auto">
            <a:xfrm>
              <a:off x="3469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9" name="Rectangle 212"/>
            <p:cNvSpPr>
              <a:spLocks noChangeArrowheads="1"/>
            </p:cNvSpPr>
            <p:nvPr/>
          </p:nvSpPr>
          <p:spPr bwMode="auto">
            <a:xfrm>
              <a:off x="3617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90" name="Rectangle 213"/>
            <p:cNvSpPr>
              <a:spLocks noChangeArrowheads="1"/>
            </p:cNvSpPr>
            <p:nvPr/>
          </p:nvSpPr>
          <p:spPr bwMode="auto">
            <a:xfrm>
              <a:off x="3735" y="1880"/>
              <a:ext cx="31" cy="124"/>
            </a:xfrm>
            <a:prstGeom prst="rect">
              <a:avLst/>
            </a:prstGeom>
            <a:solidFill>
              <a:srgbClr val="FFFF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91" name="Rectangle 214"/>
            <p:cNvSpPr>
              <a:spLocks noChangeArrowheads="1"/>
            </p:cNvSpPr>
            <p:nvPr/>
          </p:nvSpPr>
          <p:spPr bwMode="auto">
            <a:xfrm>
              <a:off x="3764" y="1880"/>
              <a:ext cx="120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16" name="Group 215"/>
            <p:cNvGrpSpPr>
              <a:grpSpLocks/>
            </p:cNvGrpSpPr>
            <p:nvPr/>
          </p:nvGrpSpPr>
          <p:grpSpPr bwMode="auto">
            <a:xfrm>
              <a:off x="3445" y="2121"/>
              <a:ext cx="52" cy="282"/>
              <a:chOff x="3445" y="2121"/>
              <a:chExt cx="52" cy="282"/>
            </a:xfrm>
          </p:grpSpPr>
          <p:sp>
            <p:nvSpPr>
              <p:cNvPr id="48209" name="Rectangle 216"/>
              <p:cNvSpPr>
                <a:spLocks noChangeArrowheads="1"/>
              </p:cNvSpPr>
              <p:nvPr/>
            </p:nvSpPr>
            <p:spPr bwMode="auto">
              <a:xfrm>
                <a:off x="3445" y="2202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210" name="Rectangle 217"/>
              <p:cNvSpPr>
                <a:spLocks noChangeArrowheads="1"/>
              </p:cNvSpPr>
              <p:nvPr/>
            </p:nvSpPr>
            <p:spPr bwMode="auto">
              <a:xfrm>
                <a:off x="3448" y="2264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211" name="Rectangle 218"/>
              <p:cNvSpPr>
                <a:spLocks noChangeArrowheads="1"/>
              </p:cNvSpPr>
              <p:nvPr/>
            </p:nvSpPr>
            <p:spPr bwMode="auto">
              <a:xfrm>
                <a:off x="3448" y="2325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K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49236" name="Group 219"/>
              <p:cNvGrpSpPr>
                <a:grpSpLocks/>
              </p:cNvGrpSpPr>
              <p:nvPr/>
            </p:nvGrpSpPr>
            <p:grpSpPr bwMode="auto">
              <a:xfrm>
                <a:off x="3458" y="2121"/>
                <a:ext cx="20" cy="61"/>
                <a:chOff x="3458" y="2121"/>
                <a:chExt cx="20" cy="61"/>
              </a:xfrm>
            </p:grpSpPr>
            <p:sp>
              <p:nvSpPr>
                <p:cNvPr id="48213" name="Freeform 220"/>
                <p:cNvSpPr>
                  <a:spLocks/>
                </p:cNvSpPr>
                <p:nvPr/>
              </p:nvSpPr>
              <p:spPr bwMode="auto">
                <a:xfrm>
                  <a:off x="3458" y="212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14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3468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9217" name="Group 222"/>
            <p:cNvGrpSpPr>
              <a:grpSpLocks/>
            </p:cNvGrpSpPr>
            <p:nvPr/>
          </p:nvGrpSpPr>
          <p:grpSpPr bwMode="auto">
            <a:xfrm>
              <a:off x="2563" y="2131"/>
              <a:ext cx="40" cy="160"/>
              <a:chOff x="2563" y="2131"/>
              <a:chExt cx="40" cy="160"/>
            </a:xfrm>
          </p:grpSpPr>
          <p:grpSp>
            <p:nvGrpSpPr>
              <p:cNvPr id="49229" name="Group 223"/>
              <p:cNvGrpSpPr>
                <a:grpSpLocks/>
              </p:cNvGrpSpPr>
              <p:nvPr/>
            </p:nvGrpSpPr>
            <p:grpSpPr bwMode="auto">
              <a:xfrm>
                <a:off x="2573" y="2131"/>
                <a:ext cx="19" cy="61"/>
                <a:chOff x="2573" y="2131"/>
                <a:chExt cx="19" cy="61"/>
              </a:xfrm>
            </p:grpSpPr>
            <p:sp>
              <p:nvSpPr>
                <p:cNvPr id="48207" name="Freeform 224"/>
                <p:cNvSpPr>
                  <a:spLocks/>
                </p:cNvSpPr>
                <p:nvPr/>
              </p:nvSpPr>
              <p:spPr bwMode="auto">
                <a:xfrm>
                  <a:off x="2573" y="2131"/>
                  <a:ext cx="19" cy="41"/>
                </a:xfrm>
                <a:custGeom>
                  <a:avLst/>
                  <a:gdLst>
                    <a:gd name="T0" fmla="*/ 10 w 19"/>
                    <a:gd name="T1" fmla="*/ 0 h 41"/>
                    <a:gd name="T2" fmla="*/ 19 w 19"/>
                    <a:gd name="T3" fmla="*/ 41 h 41"/>
                    <a:gd name="T4" fmla="*/ 10 w 19"/>
                    <a:gd name="T5" fmla="*/ 41 h 41"/>
                    <a:gd name="T6" fmla="*/ 0 w 19"/>
                    <a:gd name="T7" fmla="*/ 41 h 41"/>
                    <a:gd name="T8" fmla="*/ 10 w 19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41"/>
                    <a:gd name="T17" fmla="*/ 19 w 19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41">
                      <a:moveTo>
                        <a:pt x="10" y="0"/>
                      </a:moveTo>
                      <a:lnTo>
                        <a:pt x="19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08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583" y="217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206" name="Rectangle 226"/>
              <p:cNvSpPr>
                <a:spLocks noChangeArrowheads="1"/>
              </p:cNvSpPr>
              <p:nvPr/>
            </p:nvSpPr>
            <p:spPr bwMode="auto">
              <a:xfrm>
                <a:off x="2563" y="2213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218" name="Group 227"/>
            <p:cNvGrpSpPr>
              <a:grpSpLocks/>
            </p:cNvGrpSpPr>
            <p:nvPr/>
          </p:nvGrpSpPr>
          <p:grpSpPr bwMode="auto">
            <a:xfrm>
              <a:off x="2858" y="2121"/>
              <a:ext cx="52" cy="221"/>
              <a:chOff x="2858" y="2121"/>
              <a:chExt cx="52" cy="221"/>
            </a:xfrm>
          </p:grpSpPr>
          <p:grpSp>
            <p:nvGrpSpPr>
              <p:cNvPr id="49224" name="Group 228"/>
              <p:cNvGrpSpPr>
                <a:grpSpLocks/>
              </p:cNvGrpSpPr>
              <p:nvPr/>
            </p:nvGrpSpPr>
            <p:grpSpPr bwMode="auto">
              <a:xfrm>
                <a:off x="2868" y="2121"/>
                <a:ext cx="20" cy="61"/>
                <a:chOff x="2868" y="2121"/>
                <a:chExt cx="20" cy="61"/>
              </a:xfrm>
            </p:grpSpPr>
            <p:sp>
              <p:nvSpPr>
                <p:cNvPr id="48203" name="Freeform 229"/>
                <p:cNvSpPr>
                  <a:spLocks/>
                </p:cNvSpPr>
                <p:nvPr/>
              </p:nvSpPr>
              <p:spPr bwMode="auto">
                <a:xfrm>
                  <a:off x="2868" y="212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04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2878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201" name="Rectangle 231"/>
              <p:cNvSpPr>
                <a:spLocks noChangeArrowheads="1"/>
              </p:cNvSpPr>
              <p:nvPr/>
            </p:nvSpPr>
            <p:spPr bwMode="auto">
              <a:xfrm>
                <a:off x="2858" y="2202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202" name="Rectangle 232"/>
              <p:cNvSpPr>
                <a:spLocks noChangeArrowheads="1"/>
              </p:cNvSpPr>
              <p:nvPr/>
            </p:nvSpPr>
            <p:spPr bwMode="auto">
              <a:xfrm>
                <a:off x="2858" y="2264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219" name="Group 233"/>
            <p:cNvGrpSpPr>
              <a:grpSpLocks/>
            </p:cNvGrpSpPr>
            <p:nvPr/>
          </p:nvGrpSpPr>
          <p:grpSpPr bwMode="auto">
            <a:xfrm>
              <a:off x="3153" y="2131"/>
              <a:ext cx="40" cy="160"/>
              <a:chOff x="3153" y="2131"/>
              <a:chExt cx="40" cy="160"/>
            </a:xfrm>
          </p:grpSpPr>
          <p:grpSp>
            <p:nvGrpSpPr>
              <p:cNvPr id="49220" name="Group 234"/>
              <p:cNvGrpSpPr>
                <a:grpSpLocks/>
              </p:cNvGrpSpPr>
              <p:nvPr/>
            </p:nvGrpSpPr>
            <p:grpSpPr bwMode="auto">
              <a:xfrm>
                <a:off x="3163" y="2131"/>
                <a:ext cx="20" cy="61"/>
                <a:chOff x="3163" y="2131"/>
                <a:chExt cx="20" cy="61"/>
              </a:xfrm>
            </p:grpSpPr>
            <p:sp>
              <p:nvSpPr>
                <p:cNvPr id="48198" name="Freeform 235"/>
                <p:cNvSpPr>
                  <a:spLocks/>
                </p:cNvSpPr>
                <p:nvPr/>
              </p:nvSpPr>
              <p:spPr bwMode="auto">
                <a:xfrm>
                  <a:off x="3163" y="213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199" name="Line 236"/>
                <p:cNvSpPr>
                  <a:spLocks noChangeShapeType="1"/>
                </p:cNvSpPr>
                <p:nvPr/>
              </p:nvSpPr>
              <p:spPr bwMode="auto">
                <a:xfrm flipV="1">
                  <a:off x="3173" y="217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197" name="Rectangle 237"/>
              <p:cNvSpPr>
                <a:spLocks noChangeArrowheads="1"/>
              </p:cNvSpPr>
              <p:nvPr/>
            </p:nvSpPr>
            <p:spPr bwMode="auto">
              <a:xfrm>
                <a:off x="3153" y="2213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2400">
                  <a:latin typeface="+mj-lt"/>
                </a:endParaRPr>
              </a:p>
            </p:txBody>
          </p:sp>
        </p:grpSp>
      </p:grpSp>
      <p:sp>
        <p:nvSpPr>
          <p:cNvPr id="48139" name="Line 238"/>
          <p:cNvSpPr>
            <a:spLocks noChangeShapeType="1"/>
          </p:cNvSpPr>
          <p:nvPr/>
        </p:nvSpPr>
        <p:spPr bwMode="auto">
          <a:xfrm>
            <a:off x="1987550" y="1911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8140" name="Line 239"/>
          <p:cNvSpPr>
            <a:spLocks noChangeShapeType="1"/>
          </p:cNvSpPr>
          <p:nvPr/>
        </p:nvSpPr>
        <p:spPr bwMode="auto">
          <a:xfrm>
            <a:off x="6635750" y="1911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8141" name="Line 240"/>
          <p:cNvSpPr>
            <a:spLocks noChangeShapeType="1"/>
          </p:cNvSpPr>
          <p:nvPr/>
        </p:nvSpPr>
        <p:spPr bwMode="auto">
          <a:xfrm>
            <a:off x="1993900" y="1981200"/>
            <a:ext cx="463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8142" name="Rectangle 241"/>
          <p:cNvSpPr>
            <a:spLocks noChangeArrowheads="1"/>
          </p:cNvSpPr>
          <p:nvPr/>
        </p:nvSpPr>
        <p:spPr bwMode="auto">
          <a:xfrm>
            <a:off x="3663950" y="1600200"/>
            <a:ext cx="15700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97000"/>
              </a:lnSpc>
              <a:spcBef>
                <a:spcPct val="39000"/>
              </a:spcBef>
              <a:defRPr/>
            </a:pPr>
            <a:r>
              <a:rPr lang="en-US">
                <a:latin typeface="+mj-lt"/>
              </a:rPr>
              <a:t>10 ms. cycle</a:t>
            </a:r>
          </a:p>
        </p:txBody>
      </p:sp>
      <p:sp>
        <p:nvSpPr>
          <p:cNvPr id="981234" name="Text Box 242"/>
          <p:cNvSpPr txBox="1">
            <a:spLocks noChangeArrowheads="1"/>
          </p:cNvSpPr>
          <p:nvPr/>
        </p:nvSpPr>
        <p:spPr bwMode="auto">
          <a:xfrm>
            <a:off x="6565900" y="3902636"/>
            <a:ext cx="2180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solidFill>
                  <a:srgbClr val="CC0000"/>
                </a:solidFill>
                <a:latin typeface="+mn-lt"/>
              </a:rPr>
              <a:t>800us*100/s = 8%</a:t>
            </a:r>
          </a:p>
        </p:txBody>
      </p:sp>
      <p:sp>
        <p:nvSpPr>
          <p:cNvPr id="981235" name="Text Box 243"/>
          <p:cNvSpPr txBox="1">
            <a:spLocks noChangeArrowheads="1"/>
          </p:cNvSpPr>
          <p:nvPr/>
        </p:nvSpPr>
        <p:spPr bwMode="auto">
          <a:xfrm>
            <a:off x="6565901" y="4275514"/>
            <a:ext cx="2180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solidFill>
                  <a:srgbClr val="CC0000"/>
                </a:solidFill>
                <a:latin typeface="+mn-lt"/>
              </a:rPr>
              <a:t>500us*500/s = 25%</a:t>
            </a:r>
          </a:p>
        </p:txBody>
      </p:sp>
      <p:sp>
        <p:nvSpPr>
          <p:cNvPr id="981236" name="Text Box 244"/>
          <p:cNvSpPr txBox="1">
            <a:spLocks noChangeArrowheads="1"/>
          </p:cNvSpPr>
          <p:nvPr/>
        </p:nvSpPr>
        <p:spPr bwMode="auto">
          <a:xfrm>
            <a:off x="6581776" y="4644846"/>
            <a:ext cx="2206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solidFill>
                  <a:srgbClr val="CC0000"/>
                </a:solidFill>
                <a:latin typeface="+mn-lt"/>
              </a:rPr>
              <a:t>400us*1000/s = 40%</a:t>
            </a:r>
          </a:p>
        </p:txBody>
      </p:sp>
      <p:sp>
        <p:nvSpPr>
          <p:cNvPr id="49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Interrupt Load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464314"/>
            <a:ext cx="7822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69863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User-mode share of CPU = 1 – ∑(S</a:t>
            </a:r>
            <a:r>
              <a:rPr lang="en-US" sz="2000" baseline="-25000" dirty="0" smtClean="0">
                <a:latin typeface="+mj-lt"/>
              </a:rPr>
              <a:t>DEV</a:t>
            </a:r>
            <a:r>
              <a:rPr lang="en-US" sz="2000" dirty="0" smtClean="0">
                <a:latin typeface="+mj-lt"/>
              </a:rPr>
              <a:t>*</a:t>
            </a:r>
            <a:r>
              <a:rPr lang="en-US" sz="2000" dirty="0" err="1" smtClean="0">
                <a:latin typeface="+mj-lt"/>
              </a:rPr>
              <a:t>max_freq</a:t>
            </a:r>
            <a:r>
              <a:rPr lang="en-US" sz="2000" baseline="-25000" dirty="0" err="1" smtClean="0">
                <a:latin typeface="+mj-lt"/>
              </a:rPr>
              <a:t>DEV</a:t>
            </a:r>
            <a:r>
              <a:rPr lang="en-US" sz="2000" dirty="0" smtClean="0">
                <a:latin typeface="+mj-lt"/>
              </a:rPr>
              <a:t>) = 0.27</a:t>
            </a:r>
          </a:p>
          <a:p>
            <a:pPr marL="177800" indent="-169863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Also check to see if enough CPU time to meet all deadlines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234" grpId="0" autoUpdateAnimBg="0"/>
      <p:bldP spid="981235" grpId="0" autoUpdateAnimBg="0"/>
      <p:bldP spid="981236" grpId="0" autoUpdateAnimBg="0"/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3" descr="2fcce003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76200"/>
            <a:ext cx="1617662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3200400"/>
            <a:ext cx="5791200" cy="76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86122" y="3352006"/>
            <a:ext cx="1736725" cy="1855788"/>
            <a:chOff x="3024" y="2116"/>
            <a:chExt cx="1094" cy="1169"/>
          </a:xfrm>
        </p:grpSpPr>
        <p:sp>
          <p:nvSpPr>
            <p:cNvPr id="50241" name="Rectangle 4"/>
            <p:cNvSpPr>
              <a:spLocks noChangeArrowheads="1"/>
            </p:cNvSpPr>
            <p:nvPr/>
          </p:nvSpPr>
          <p:spPr bwMode="auto">
            <a:xfrm>
              <a:off x="3024" y="2116"/>
              <a:ext cx="1094" cy="23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0242" name="Text Box 5"/>
            <p:cNvSpPr txBox="1">
              <a:spLocks noChangeArrowheads="1"/>
            </p:cNvSpPr>
            <p:nvPr/>
          </p:nvSpPr>
          <p:spPr bwMode="auto">
            <a:xfrm>
              <a:off x="3408" y="3052"/>
              <a:ext cx="7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≤</a:t>
              </a:r>
              <a:r>
                <a:rPr lang="en-US" sz="1800" dirty="0" smtClean="0">
                  <a:solidFill>
                    <a:srgbClr val="CC0000"/>
                  </a:solidFill>
                  <a:latin typeface="+mj-lt"/>
                </a:rPr>
                <a:t> 10 </a:t>
              </a:r>
              <a:r>
                <a:rPr lang="en-US" sz="1800" dirty="0" err="1" smtClean="0">
                  <a:solidFill>
                    <a:srgbClr val="CC0000"/>
                  </a:solidFill>
                  <a:latin typeface="+mj-lt"/>
                </a:rPr>
                <a:t>mS</a:t>
              </a:r>
              <a:endParaRPr lang="en-US" sz="1800" dirty="0" smtClean="0">
                <a:solidFill>
                  <a:srgbClr val="CC0000"/>
                </a:solidFill>
                <a:latin typeface="+mj-lt"/>
              </a:endParaRPr>
            </a:p>
          </p:txBody>
        </p:sp>
      </p:grpSp>
      <p:sp>
        <p:nvSpPr>
          <p:cNvPr id="50179" name="Text Box 6"/>
          <p:cNvSpPr txBox="1">
            <a:spLocks noChangeArrowheads="1"/>
          </p:cNvSpPr>
          <p:nvPr/>
        </p:nvSpPr>
        <p:spPr bwMode="auto">
          <a:xfrm>
            <a:off x="1295400" y="2882900"/>
            <a:ext cx="57912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 dirty="0" smtClean="0">
                <a:latin typeface="+mj-lt"/>
              </a:rPr>
              <a:t>Task			             Period   Service time  Deadline</a:t>
            </a:r>
          </a:p>
          <a:p>
            <a:pPr>
              <a:defRPr/>
            </a:pPr>
            <a:r>
              <a:rPr lang="en-US" sz="1600" dirty="0" smtClean="0">
                <a:latin typeface="+mj-lt"/>
              </a:rPr>
              <a:t>Supply ship guidance	      30ms   5ms 	         25ms</a:t>
            </a:r>
          </a:p>
          <a:p>
            <a:pPr>
              <a:defRPr/>
            </a:pPr>
            <a:r>
              <a:rPr lang="en-US" sz="1600" dirty="0" smtClean="0">
                <a:latin typeface="+mj-lt"/>
              </a:rPr>
              <a:t>Gyroscopes		             40	   10	                20</a:t>
            </a:r>
          </a:p>
          <a:p>
            <a:pPr>
              <a:defRPr/>
            </a:pPr>
            <a:r>
              <a:rPr lang="en-US" sz="1600" dirty="0" smtClean="0">
                <a:latin typeface="+mj-lt"/>
              </a:rPr>
              <a:t>Cabin pressure		     100       ?	                100</a:t>
            </a:r>
          </a:p>
        </p:txBody>
      </p:sp>
      <p:sp>
        <p:nvSpPr>
          <p:cNvPr id="50181" name="Text Box 282"/>
          <p:cNvSpPr txBox="1">
            <a:spLocks noChangeArrowheads="1"/>
          </p:cNvSpPr>
          <p:nvPr/>
        </p:nvSpPr>
        <p:spPr bwMode="auto">
          <a:xfrm>
            <a:off x="68263" y="1401763"/>
            <a:ext cx="86185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j-lt"/>
              </a:rPr>
              <a:t>International Space Station’</a:t>
            </a:r>
            <a:r>
              <a:rPr lang="en-US" altLang="ja-JP" sz="2000" dirty="0" smtClean="0">
                <a:latin typeface="+mj-lt"/>
              </a:rPr>
              <a:t>s on-board computer performs 3 tasks:</a:t>
            </a:r>
          </a:p>
          <a:p>
            <a:pPr lvl="1">
              <a:buFontTx/>
              <a:buChar char="•"/>
              <a:defRPr/>
            </a:pPr>
            <a:r>
              <a:rPr lang="en-US" sz="2000" dirty="0" smtClean="0">
                <a:latin typeface="+mj-lt"/>
              </a:rPr>
              <a:t> guiding incoming supply ships to a safe docking</a:t>
            </a:r>
          </a:p>
          <a:p>
            <a:pPr lvl="1">
              <a:buFontTx/>
              <a:buChar char="•"/>
              <a:defRPr/>
            </a:pPr>
            <a:r>
              <a:rPr lang="en-US" sz="2000" dirty="0" smtClean="0">
                <a:latin typeface="+mj-lt"/>
              </a:rPr>
              <a:t> monitoring gyros to keep solar panels properly oriented</a:t>
            </a:r>
          </a:p>
          <a:p>
            <a:pPr lvl="1">
              <a:buFontTx/>
              <a:buChar char="•"/>
              <a:defRPr/>
            </a:pPr>
            <a:r>
              <a:rPr lang="en-US" sz="2000" dirty="0" smtClean="0">
                <a:latin typeface="+mj-lt"/>
              </a:rPr>
              <a:t> controlling air pressure in the crew cabin</a:t>
            </a:r>
          </a:p>
        </p:txBody>
      </p:sp>
      <p:sp>
        <p:nvSpPr>
          <p:cNvPr id="50182" name="Line 283"/>
          <p:cNvSpPr>
            <a:spLocks noChangeShapeType="1"/>
          </p:cNvSpPr>
          <p:nvPr/>
        </p:nvSpPr>
        <p:spPr bwMode="auto">
          <a:xfrm>
            <a:off x="3962400" y="2895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183" name="Line 284"/>
          <p:cNvSpPr>
            <a:spLocks noChangeShapeType="1"/>
          </p:cNvSpPr>
          <p:nvPr/>
        </p:nvSpPr>
        <p:spPr bwMode="auto">
          <a:xfrm>
            <a:off x="4724400" y="2895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184" name="Line 285"/>
          <p:cNvSpPr>
            <a:spLocks noChangeShapeType="1"/>
          </p:cNvSpPr>
          <p:nvPr/>
        </p:nvSpPr>
        <p:spPr bwMode="auto">
          <a:xfrm>
            <a:off x="6019800" y="2895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185" name="Line 286"/>
          <p:cNvSpPr>
            <a:spLocks noChangeShapeType="1"/>
          </p:cNvSpPr>
          <p:nvPr/>
        </p:nvSpPr>
        <p:spPr bwMode="auto">
          <a:xfrm>
            <a:off x="1295400" y="3200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50186" name="Text Box 287"/>
          <p:cNvSpPr txBox="1">
            <a:spLocks noChangeArrowheads="1"/>
          </p:cNvSpPr>
          <p:nvPr/>
        </p:nvSpPr>
        <p:spPr bwMode="auto">
          <a:xfrm>
            <a:off x="304800" y="4262438"/>
            <a:ext cx="7178675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500"/>
              </a:lnSpc>
              <a:defRPr/>
            </a:pPr>
            <a:r>
              <a:rPr lang="en-US" sz="2000" dirty="0" smtClean="0">
                <a:latin typeface="+mj-lt"/>
              </a:rPr>
              <a:t>Assuming a </a:t>
            </a:r>
            <a:r>
              <a:rPr lang="en-US" sz="2000" dirty="0" smtClean="0">
                <a:solidFill>
                  <a:srgbClr val="CC0000"/>
                </a:solidFill>
                <a:latin typeface="+mj-lt"/>
              </a:rPr>
              <a:t>weak priority system</a:t>
            </a:r>
            <a:r>
              <a:rPr lang="en-US" sz="2000" dirty="0" smtClean="0">
                <a:latin typeface="+mj-lt"/>
              </a:rPr>
              <a:t>:</a:t>
            </a:r>
          </a:p>
          <a:p>
            <a:pPr>
              <a:lnSpc>
                <a:spcPts val="2500"/>
              </a:lnSpc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What is the maximum service time for </a:t>
            </a:r>
            <a:r>
              <a:rPr lang="ja-JP" altLang="en-US" sz="1800" dirty="0" smtClean="0">
                <a:latin typeface="+mj-lt"/>
              </a:rPr>
              <a:t>“</a:t>
            </a:r>
            <a:r>
              <a:rPr lang="en-US" altLang="ja-JP" sz="1800" dirty="0" smtClean="0">
                <a:latin typeface="+mj-lt"/>
              </a:rPr>
              <a:t>cabin pressure</a:t>
            </a:r>
            <a:r>
              <a:rPr lang="ja-JP" altLang="en-US" sz="1800" dirty="0" smtClean="0">
                <a:latin typeface="+mj-lt"/>
              </a:rPr>
              <a:t>”</a:t>
            </a:r>
            <a:r>
              <a:rPr lang="en-US" altLang="ja-JP" sz="1800" dirty="0" smtClean="0">
                <a:latin typeface="+mj-lt"/>
              </a:rPr>
              <a:t> that still allows all constraints to be met? </a:t>
            </a:r>
          </a:p>
          <a:p>
            <a:pPr>
              <a:lnSpc>
                <a:spcPts val="2500"/>
              </a:lnSpc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Give a weak priority ordering that meets the constraints</a:t>
            </a:r>
          </a:p>
          <a:p>
            <a:pPr>
              <a:lnSpc>
                <a:spcPts val="2500"/>
              </a:lnSpc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What fraction of the time will the processor spend idle?</a:t>
            </a:r>
          </a:p>
          <a:p>
            <a:pPr>
              <a:lnSpc>
                <a:spcPts val="2500"/>
              </a:lnSpc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What is the worst-case completion time for each task?</a:t>
            </a:r>
          </a:p>
        </p:txBody>
      </p:sp>
      <p:sp>
        <p:nvSpPr>
          <p:cNvPr id="982353" name="Text Box 337"/>
          <p:cNvSpPr txBox="1">
            <a:spLocks noChangeArrowheads="1"/>
          </p:cNvSpPr>
          <p:nvPr/>
        </p:nvSpPr>
        <p:spPr bwMode="auto">
          <a:xfrm>
            <a:off x="302387" y="3100388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16.67%</a:t>
            </a:r>
          </a:p>
          <a:p>
            <a:pPr algn="r"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25%</a:t>
            </a:r>
          </a:p>
          <a:p>
            <a:pPr algn="r"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10%</a:t>
            </a:r>
          </a:p>
        </p:txBody>
      </p:sp>
      <p:sp>
        <p:nvSpPr>
          <p:cNvPr id="982354" name="Text Box 338"/>
          <p:cNvSpPr txBox="1">
            <a:spLocks noChangeArrowheads="1"/>
          </p:cNvSpPr>
          <p:nvPr/>
        </p:nvSpPr>
        <p:spPr bwMode="auto">
          <a:xfrm>
            <a:off x="7162800" y="5244300"/>
            <a:ext cx="1763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G &gt; SSG &gt; CP</a:t>
            </a:r>
          </a:p>
        </p:txBody>
      </p:sp>
      <p:sp>
        <p:nvSpPr>
          <p:cNvPr id="982355" name="Text Box 339"/>
          <p:cNvSpPr txBox="1">
            <a:spLocks noChangeArrowheads="1"/>
          </p:cNvSpPr>
          <p:nvPr/>
        </p:nvSpPr>
        <p:spPr bwMode="auto">
          <a:xfrm>
            <a:off x="7162800" y="5565032"/>
            <a:ext cx="1089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48.33%</a:t>
            </a:r>
          </a:p>
        </p:txBody>
      </p:sp>
      <p:sp>
        <p:nvSpPr>
          <p:cNvPr id="982356" name="Text Box 340"/>
          <p:cNvSpPr txBox="1">
            <a:spLocks noChangeArrowheads="1"/>
          </p:cNvSpPr>
          <p:nvPr/>
        </p:nvSpPr>
        <p:spPr bwMode="auto">
          <a:xfrm>
            <a:off x="6652550" y="3154763"/>
            <a:ext cx="2294218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1880"/>
              </a:lnSpc>
              <a:defRPr/>
            </a:pPr>
            <a:r>
              <a:rPr lang="en-US" sz="1400" dirty="0" smtClean="0">
                <a:solidFill>
                  <a:srgbClr val="CC0000"/>
                </a:solidFill>
                <a:latin typeface="+mj-lt"/>
              </a:rPr>
              <a:t>C,G = 10 + 10 + (5) = 25</a:t>
            </a:r>
          </a:p>
          <a:p>
            <a:pPr>
              <a:lnSpc>
                <a:spcPts val="1880"/>
              </a:lnSpc>
              <a:defRPr/>
            </a:pPr>
            <a:r>
              <a:rPr lang="en-US" sz="1400" dirty="0" smtClean="0">
                <a:solidFill>
                  <a:srgbClr val="CC0000"/>
                </a:solidFill>
                <a:latin typeface="+mj-lt"/>
              </a:rPr>
              <a:t>C    = 10 + (10) = 20</a:t>
            </a:r>
          </a:p>
          <a:p>
            <a:pPr>
              <a:lnSpc>
                <a:spcPts val="1880"/>
              </a:lnSpc>
              <a:defRPr/>
            </a:pPr>
            <a:r>
              <a:rPr lang="en-US" sz="1400" dirty="0" smtClean="0">
                <a:solidFill>
                  <a:srgbClr val="CC0000"/>
                </a:solidFill>
                <a:latin typeface="+mj-lt"/>
              </a:rPr>
              <a:t>S,G = 5 + 10 + (10) = 25</a:t>
            </a:r>
          </a:p>
        </p:txBody>
      </p:sp>
      <p:sp>
        <p:nvSpPr>
          <p:cNvPr id="982357" name="Text Box 341"/>
          <p:cNvSpPr txBox="1">
            <a:spLocks noChangeArrowheads="1"/>
          </p:cNvSpPr>
          <p:nvPr/>
        </p:nvSpPr>
        <p:spPr bwMode="auto">
          <a:xfrm>
            <a:off x="5014250" y="3588246"/>
            <a:ext cx="488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10</a:t>
            </a:r>
          </a:p>
        </p:txBody>
      </p:sp>
      <p:sp>
        <p:nvSpPr>
          <p:cNvPr id="512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Example: Mr. Blue Visits the ISS</a:t>
            </a:r>
          </a:p>
        </p:txBody>
      </p:sp>
      <p:pic>
        <p:nvPicPr>
          <p:cNvPr id="51217" name="Picture 6" descr="58294main-The.Brain.in.Space-page-23-kid-shake.w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870075"/>
            <a:ext cx="11303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8129588" y="1989138"/>
            <a:ext cx="346075" cy="381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219" name="Group 102"/>
          <p:cNvGrpSpPr>
            <a:grpSpLocks/>
          </p:cNvGrpSpPr>
          <p:nvPr/>
        </p:nvGrpSpPr>
        <p:grpSpPr bwMode="auto">
          <a:xfrm>
            <a:off x="8174038" y="2043113"/>
            <a:ext cx="320675" cy="249237"/>
            <a:chOff x="1361847" y="721276"/>
            <a:chExt cx="519169" cy="404921"/>
          </a:xfrm>
        </p:grpSpPr>
        <p:sp>
          <p:nvSpPr>
            <p:cNvPr id="104" name="Oval 103"/>
            <p:cNvSpPr/>
            <p:nvPr/>
          </p:nvSpPr>
          <p:spPr>
            <a:xfrm>
              <a:off x="1366987" y="721276"/>
              <a:ext cx="352109" cy="404921"/>
            </a:xfrm>
            <a:prstGeom prst="ellipse">
              <a:avLst/>
            </a:pr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1377268" y="739329"/>
              <a:ext cx="503748" cy="224384"/>
            </a:xfrm>
            <a:custGeom>
              <a:avLst/>
              <a:gdLst>
                <a:gd name="connsiteX0" fmla="*/ 0 w 773907"/>
                <a:gd name="connsiteY0" fmla="*/ 343065 h 343065"/>
                <a:gd name="connsiteX1" fmla="*/ 347133 w 773907"/>
                <a:gd name="connsiteY1" fmla="*/ 122931 h 343065"/>
                <a:gd name="connsiteX2" fmla="*/ 613833 w 773907"/>
                <a:gd name="connsiteY2" fmla="*/ 8631 h 343065"/>
                <a:gd name="connsiteX3" fmla="*/ 757766 w 773907"/>
                <a:gd name="connsiteY3" fmla="*/ 12865 h 343065"/>
                <a:gd name="connsiteX4" fmla="*/ 770466 w 773907"/>
                <a:gd name="connsiteY4" fmla="*/ 50965 h 3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907" h="343065">
                  <a:moveTo>
                    <a:pt x="0" y="343065"/>
                  </a:moveTo>
                  <a:cubicBezTo>
                    <a:pt x="122414" y="260867"/>
                    <a:pt x="244828" y="178670"/>
                    <a:pt x="347133" y="122931"/>
                  </a:cubicBezTo>
                  <a:cubicBezTo>
                    <a:pt x="449439" y="67192"/>
                    <a:pt x="545394" y="26975"/>
                    <a:pt x="613833" y="8631"/>
                  </a:cubicBezTo>
                  <a:cubicBezTo>
                    <a:pt x="682272" y="-9713"/>
                    <a:pt x="731661" y="5809"/>
                    <a:pt x="757766" y="12865"/>
                  </a:cubicBezTo>
                  <a:cubicBezTo>
                    <a:pt x="783871" y="19921"/>
                    <a:pt x="770466" y="50965"/>
                    <a:pt x="770466" y="50965"/>
                  </a:cubicBezTo>
                </a:path>
              </a:pathLst>
            </a:cu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1361847" y="723854"/>
              <a:ext cx="308417" cy="221804"/>
            </a:xfrm>
            <a:custGeom>
              <a:avLst/>
              <a:gdLst>
                <a:gd name="connsiteX0" fmla="*/ 9753 w 308703"/>
                <a:gd name="connsiteY0" fmla="*/ 222824 h 223347"/>
                <a:gd name="connsiteX1" fmla="*/ 28803 w 308703"/>
                <a:gd name="connsiteY1" fmla="*/ 108524 h 223347"/>
                <a:gd name="connsiteX2" fmla="*/ 124053 w 308703"/>
                <a:gd name="connsiteY2" fmla="*/ 19624 h 223347"/>
                <a:gd name="connsiteX3" fmla="*/ 225653 w 308703"/>
                <a:gd name="connsiteY3" fmla="*/ 574 h 223347"/>
                <a:gd name="connsiteX4" fmla="*/ 282803 w 308703"/>
                <a:gd name="connsiteY4" fmla="*/ 32324 h 223347"/>
                <a:gd name="connsiteX5" fmla="*/ 301853 w 308703"/>
                <a:gd name="connsiteY5" fmla="*/ 57724 h 223347"/>
                <a:gd name="connsiteX6" fmla="*/ 168503 w 308703"/>
                <a:gd name="connsiteY6" fmla="*/ 146624 h 223347"/>
                <a:gd name="connsiteX7" fmla="*/ 9753 w 308703"/>
                <a:gd name="connsiteY7" fmla="*/ 222824 h 22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703" h="223347">
                  <a:moveTo>
                    <a:pt x="9753" y="222824"/>
                  </a:moveTo>
                  <a:cubicBezTo>
                    <a:pt x="-13530" y="216474"/>
                    <a:pt x="9753" y="142391"/>
                    <a:pt x="28803" y="108524"/>
                  </a:cubicBezTo>
                  <a:cubicBezTo>
                    <a:pt x="47853" y="74657"/>
                    <a:pt x="91245" y="37616"/>
                    <a:pt x="124053" y="19624"/>
                  </a:cubicBezTo>
                  <a:cubicBezTo>
                    <a:pt x="156861" y="1632"/>
                    <a:pt x="199195" y="-1543"/>
                    <a:pt x="225653" y="574"/>
                  </a:cubicBezTo>
                  <a:cubicBezTo>
                    <a:pt x="252111" y="2691"/>
                    <a:pt x="270103" y="22799"/>
                    <a:pt x="282803" y="32324"/>
                  </a:cubicBezTo>
                  <a:cubicBezTo>
                    <a:pt x="295503" y="41849"/>
                    <a:pt x="320903" y="38674"/>
                    <a:pt x="301853" y="57724"/>
                  </a:cubicBezTo>
                  <a:cubicBezTo>
                    <a:pt x="282803" y="76774"/>
                    <a:pt x="215070" y="116991"/>
                    <a:pt x="168503" y="146624"/>
                  </a:cubicBezTo>
                  <a:cubicBezTo>
                    <a:pt x="121936" y="176257"/>
                    <a:pt x="33036" y="229174"/>
                    <a:pt x="9753" y="222824"/>
                  </a:cubicBezTo>
                  <a:close/>
                </a:path>
              </a:pathLst>
            </a:custGeom>
            <a:solidFill>
              <a:srgbClr val="3366FF"/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353" grpId="0" autoUpdateAnimBg="0"/>
      <p:bldP spid="982354" grpId="0" autoUpdateAnimBg="0"/>
      <p:bldP spid="982355" grpId="0" autoUpdateAnimBg="0"/>
      <p:bldP spid="982356" grpId="0" build="p" autoUpdateAnimBg="0"/>
      <p:bldP spid="9823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822325" y="1401763"/>
            <a:ext cx="7483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+mj-lt"/>
              </a:rPr>
              <a:t>Our Russian collaborators don’</a:t>
            </a:r>
            <a:r>
              <a:rPr lang="en-US" altLang="ja-JP" sz="2000" smtClean="0">
                <a:latin typeface="+mj-lt"/>
              </a:rPr>
              <a:t>t like the sound of a </a:t>
            </a:r>
            <a:r>
              <a:rPr lang="ja-JP" altLang="en-US" sz="2000" smtClean="0">
                <a:latin typeface="+mj-lt"/>
              </a:rPr>
              <a:t>“</a:t>
            </a:r>
            <a:r>
              <a:rPr lang="en-US" altLang="ja-JP" sz="2000" smtClean="0">
                <a:latin typeface="+mj-lt"/>
              </a:rPr>
              <a:t>weak</a:t>
            </a:r>
            <a:r>
              <a:rPr lang="ja-JP" altLang="en-US" sz="2000" smtClean="0">
                <a:latin typeface="+mj-lt"/>
              </a:rPr>
              <a:t>”</a:t>
            </a:r>
            <a:r>
              <a:rPr lang="en-US" altLang="ja-JP" sz="2000" smtClean="0">
                <a:latin typeface="+mj-lt"/>
              </a:rPr>
              <a:t> priority interrupt system and lobby heavily to use a </a:t>
            </a:r>
            <a:r>
              <a:rPr lang="ja-JP" altLang="en-US" sz="2000" smtClean="0">
                <a:latin typeface="+mj-lt"/>
              </a:rPr>
              <a:t>“</a:t>
            </a:r>
            <a:r>
              <a:rPr lang="en-US" altLang="ja-JP" sz="2000" smtClean="0">
                <a:latin typeface="+mj-lt"/>
              </a:rPr>
              <a:t>strong</a:t>
            </a:r>
            <a:r>
              <a:rPr lang="ja-JP" altLang="en-US" sz="2000" smtClean="0">
                <a:latin typeface="+mj-lt"/>
              </a:rPr>
              <a:t>”</a:t>
            </a:r>
            <a:r>
              <a:rPr lang="en-US" altLang="ja-JP" sz="2000" smtClean="0">
                <a:latin typeface="+mj-lt"/>
              </a:rPr>
              <a:t> priority interrupt system instead.</a:t>
            </a:r>
            <a:endParaRPr lang="en-US" sz="2000" smtClean="0">
              <a:latin typeface="+mj-lt"/>
            </a:endParaRPr>
          </a:p>
        </p:txBody>
      </p:sp>
      <p:grpSp>
        <p:nvGrpSpPr>
          <p:cNvPr id="53250" name="Group 4"/>
          <p:cNvGrpSpPr>
            <a:grpSpLocks/>
          </p:cNvGrpSpPr>
          <p:nvPr/>
        </p:nvGrpSpPr>
        <p:grpSpPr bwMode="auto">
          <a:xfrm>
            <a:off x="1428750" y="2544763"/>
            <a:ext cx="6553200" cy="1079500"/>
            <a:chOff x="816" y="1680"/>
            <a:chExt cx="4128" cy="680"/>
          </a:xfrm>
        </p:grpSpPr>
        <p:sp>
          <p:nvSpPr>
            <p:cNvPr id="52236" name="Text Box 5"/>
            <p:cNvSpPr txBox="1">
              <a:spLocks noChangeArrowheads="1"/>
            </p:cNvSpPr>
            <p:nvPr/>
          </p:nvSpPr>
          <p:spPr bwMode="auto">
            <a:xfrm>
              <a:off x="816" y="1680"/>
              <a:ext cx="4128" cy="6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1" dirty="0" smtClean="0">
                  <a:latin typeface="+mj-lt"/>
                </a:rPr>
                <a:t>Task			              Period 	Service time    Deadline</a:t>
              </a:r>
            </a:p>
            <a:p>
              <a:pPr>
                <a:defRPr/>
              </a:pPr>
              <a:r>
                <a:rPr lang="en-US" sz="1600" dirty="0" smtClean="0">
                  <a:latin typeface="+mj-lt"/>
                </a:rPr>
                <a:t>Supply ship guidance	      30ms	5ms	              25ms</a:t>
              </a:r>
            </a:p>
            <a:p>
              <a:pPr>
                <a:defRPr/>
              </a:pPr>
              <a:r>
                <a:rPr lang="en-US" sz="1600" dirty="0" smtClean="0">
                  <a:latin typeface="+mj-lt"/>
                </a:rPr>
                <a:t>Gyroscopes		             40	       10	              20</a:t>
              </a:r>
            </a:p>
            <a:p>
              <a:pPr>
                <a:defRPr/>
              </a:pPr>
              <a:r>
                <a:rPr lang="en-US" sz="1600" dirty="0" smtClean="0">
                  <a:latin typeface="+mj-lt"/>
                </a:rPr>
                <a:t>Cabin pressure		      100	       ?	             100</a:t>
              </a:r>
            </a:p>
          </p:txBody>
        </p:sp>
        <p:sp>
          <p:nvSpPr>
            <p:cNvPr id="52237" name="Line 6"/>
            <p:cNvSpPr>
              <a:spLocks noChangeShapeType="1"/>
            </p:cNvSpPr>
            <p:nvPr/>
          </p:nvSpPr>
          <p:spPr bwMode="auto">
            <a:xfrm>
              <a:off x="2496" y="168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2238" name="Line 7"/>
            <p:cNvSpPr>
              <a:spLocks noChangeShapeType="1"/>
            </p:cNvSpPr>
            <p:nvPr/>
          </p:nvSpPr>
          <p:spPr bwMode="auto">
            <a:xfrm>
              <a:off x="3072" y="168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2239" name="Line 8"/>
            <p:cNvSpPr>
              <a:spLocks noChangeShapeType="1"/>
            </p:cNvSpPr>
            <p:nvPr/>
          </p:nvSpPr>
          <p:spPr bwMode="auto">
            <a:xfrm>
              <a:off x="3984" y="168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2240" name="Line 9"/>
            <p:cNvSpPr>
              <a:spLocks noChangeShapeType="1"/>
            </p:cNvSpPr>
            <p:nvPr/>
          </p:nvSpPr>
          <p:spPr bwMode="auto">
            <a:xfrm>
              <a:off x="816" y="1872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2228" name="Text Box 10"/>
          <p:cNvSpPr txBox="1">
            <a:spLocks noChangeArrowheads="1"/>
          </p:cNvSpPr>
          <p:nvPr/>
        </p:nvSpPr>
        <p:spPr bwMode="auto">
          <a:xfrm>
            <a:off x="898525" y="4044950"/>
            <a:ext cx="717867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 smtClean="0">
                <a:latin typeface="+mj-lt"/>
              </a:rPr>
              <a:t>Assuming a </a:t>
            </a: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strong priority system,    </a:t>
            </a:r>
            <a:r>
              <a:rPr lang="en-US" sz="1800" dirty="0" smtClean="0">
                <a:latin typeface="+mj-lt"/>
              </a:rPr>
              <a:t>G &gt; SSG &gt; CP: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What is the maximum service time for </a:t>
            </a:r>
            <a:r>
              <a:rPr lang="ja-JP" altLang="en-US" sz="1800" dirty="0" smtClean="0">
                <a:latin typeface="+mj-lt"/>
              </a:rPr>
              <a:t>“</a:t>
            </a:r>
            <a:r>
              <a:rPr lang="en-US" altLang="ja-JP" sz="1800" dirty="0" smtClean="0">
                <a:latin typeface="+mj-lt"/>
              </a:rPr>
              <a:t>cabin pressure</a:t>
            </a:r>
            <a:r>
              <a:rPr lang="ja-JP" altLang="en-US" sz="1800" dirty="0" smtClean="0">
                <a:latin typeface="+mj-lt"/>
              </a:rPr>
              <a:t>”</a:t>
            </a:r>
            <a:r>
              <a:rPr lang="en-US" altLang="ja-JP" sz="1800" dirty="0" smtClean="0">
                <a:latin typeface="+mj-lt"/>
              </a:rPr>
              <a:t> that still allows all constraints to be met?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What fraction of the time will the processor spend idle?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AutoNum type="arabicPeriod"/>
              <a:defRPr/>
            </a:pPr>
            <a:r>
              <a:rPr lang="en-US" sz="1800" dirty="0" smtClean="0">
                <a:latin typeface="+mj-lt"/>
              </a:rPr>
              <a:t>What is the worst-case completion time for each task?</a:t>
            </a:r>
          </a:p>
        </p:txBody>
      </p:sp>
      <p:sp>
        <p:nvSpPr>
          <p:cNvPr id="983051" name="Text Box 11"/>
          <p:cNvSpPr txBox="1">
            <a:spLocks noChangeArrowheads="1"/>
          </p:cNvSpPr>
          <p:nvPr/>
        </p:nvSpPr>
        <p:spPr bwMode="auto">
          <a:xfrm>
            <a:off x="6083300" y="4735513"/>
            <a:ext cx="290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100 – (3*10) – (4*5) = 50</a:t>
            </a:r>
          </a:p>
        </p:txBody>
      </p:sp>
      <p:sp>
        <p:nvSpPr>
          <p:cNvPr id="983053" name="Text Box 13"/>
          <p:cNvSpPr txBox="1">
            <a:spLocks noChangeArrowheads="1"/>
          </p:cNvSpPr>
          <p:nvPr/>
        </p:nvSpPr>
        <p:spPr bwMode="auto">
          <a:xfrm>
            <a:off x="5286375" y="3286125"/>
            <a:ext cx="488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  <a:latin typeface="+mj-lt"/>
              </a:rPr>
              <a:t>50</a:t>
            </a:r>
          </a:p>
        </p:txBody>
      </p:sp>
      <p:sp>
        <p:nvSpPr>
          <p:cNvPr id="983054" name="Text Box 14"/>
          <p:cNvSpPr txBox="1">
            <a:spLocks noChangeArrowheads="1"/>
          </p:cNvSpPr>
          <p:nvPr/>
        </p:nvSpPr>
        <p:spPr bwMode="auto">
          <a:xfrm>
            <a:off x="400812" y="2762250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16.67%</a:t>
            </a:r>
          </a:p>
          <a:p>
            <a:pPr algn="r"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25%</a:t>
            </a:r>
          </a:p>
          <a:p>
            <a:pPr algn="r"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50%</a:t>
            </a:r>
          </a:p>
        </p:txBody>
      </p:sp>
      <p:sp>
        <p:nvSpPr>
          <p:cNvPr id="983055" name="Text Box 15"/>
          <p:cNvSpPr txBox="1">
            <a:spLocks noChangeArrowheads="1"/>
          </p:cNvSpPr>
          <p:nvPr/>
        </p:nvSpPr>
        <p:spPr bwMode="auto">
          <a:xfrm>
            <a:off x="7673975" y="51165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8.33%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734300" y="3316288"/>
            <a:ext cx="614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solidFill>
                  <a:srgbClr val="CC0000"/>
                </a:solidFill>
                <a:latin typeface="+mj-lt"/>
              </a:rPr>
              <a:t>100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729538" y="3033713"/>
            <a:ext cx="47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solidFill>
                  <a:srgbClr val="CC0000"/>
                </a:solidFill>
                <a:latin typeface="+mj-lt"/>
              </a:rPr>
              <a:t>10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58100" y="2762250"/>
            <a:ext cx="133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solidFill>
                  <a:srgbClr val="CC0000"/>
                </a:solidFill>
                <a:latin typeface="+mj-lt"/>
              </a:rPr>
              <a:t>[G] 10 + 5</a:t>
            </a:r>
          </a:p>
        </p:txBody>
      </p:sp>
      <p:sp>
        <p:nvSpPr>
          <p:cNvPr id="532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Example: Mr. Blue Visits ISS (cont’d.)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51" grpId="0" autoUpdateAnimBg="0"/>
      <p:bldP spid="983053" grpId="0" autoUpdateAnimBg="0"/>
      <p:bldP spid="983054" grpId="0" autoUpdateAnimBg="0"/>
      <p:bldP spid="983055" grpId="0" autoUpdateAnimBg="0"/>
      <p:bldP spid="16" grpId="0" build="p" autoUpdateAnimBg="0"/>
      <p:bldP spid="17" grpId="0" build="p" autoUpdateAnimBg="0"/>
      <p:bldP spid="1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Device interface – two parts: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Device side: handle interrupts from device (transparent to apps)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Application side: handle interrupts (SVCs) from application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Scheduler interaction:</a:t>
            </a:r>
          </a:p>
          <a:p>
            <a:pPr lvl="1" eaLnBrk="1" hangingPunct="1">
              <a:defRPr/>
            </a:pP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altLang="ja-JP" dirty="0">
                <a:latin typeface="+mj-lt"/>
                <a:ea typeface="ＭＳ Ｐゴシック" charset="0"/>
              </a:rPr>
              <a:t>Sleeping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altLang="ja-JP" dirty="0">
                <a:latin typeface="+mj-lt"/>
                <a:ea typeface="ＭＳ Ｐゴシック" charset="0"/>
              </a:rPr>
              <a:t> (*inactive) processes waiting for device I/O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Handler coding issues, looping thru User mode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Real Time constraints, scheduling</a:t>
            </a: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, </a:t>
            </a:r>
            <a:r>
              <a:rPr lang="en-US" sz="2000" smtClean="0">
                <a:latin typeface="+mj-lt"/>
                <a:ea typeface="ＭＳ Ｐゴシック" charset="0"/>
                <a:cs typeface="ＭＳ Ｐゴシック" charset="0"/>
              </a:rPr>
              <a:t>guarantees</a:t>
            </a: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Complex, hard scheduling problems – a black art!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Weak (non-preemptive) </a:t>
            </a:r>
            <a:r>
              <a:rPr lang="en-US" dirty="0" err="1">
                <a:latin typeface="+mj-lt"/>
                <a:ea typeface="ＭＳ Ｐゴシック" charset="0"/>
              </a:rPr>
              <a:t>vs</a:t>
            </a:r>
            <a:r>
              <a:rPr lang="en-US" dirty="0">
                <a:latin typeface="+mj-lt"/>
                <a:ea typeface="ＭＳ Ｐゴシック" charset="0"/>
              </a:rPr>
              <a:t> Strong (preemptive) priorities help…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Common real-world interrupt systems:</a:t>
            </a:r>
          </a:p>
          <a:p>
            <a:pPr lvl="2" eaLnBrk="1" hangingPunct="1">
              <a:buFontTx/>
              <a:buChar char="-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Fixed number (</a:t>
            </a:r>
            <a:r>
              <a:rPr lang="en-US" sz="2000" dirty="0" err="1">
                <a:latin typeface="+mj-lt"/>
                <a:ea typeface="ＭＳ Ｐゴシック" charset="0"/>
              </a:rPr>
              <a:t>eg</a:t>
            </a:r>
            <a:r>
              <a:rPr lang="en-US" sz="2000" dirty="0">
                <a:latin typeface="+mj-lt"/>
                <a:ea typeface="ＭＳ Ｐゴシック" charset="0"/>
              </a:rPr>
              <a:t>, 8 or 16) of strong priority levels</a:t>
            </a:r>
          </a:p>
          <a:p>
            <a:pPr lvl="2" eaLnBrk="1" hangingPunct="1">
              <a:buFontTx/>
              <a:buChar char="-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Each strong priority level can support many devices, arranged in a weak priority chain</a:t>
            </a:r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Summary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5725" y="1557338"/>
            <a:ext cx="3297238" cy="1871662"/>
            <a:chOff x="85725" y="1557338"/>
            <a:chExt cx="3297238" cy="1871662"/>
          </a:xfrm>
        </p:grpSpPr>
        <p:sp>
          <p:nvSpPr>
            <p:cNvPr id="17411" name="Text Box 13"/>
            <p:cNvSpPr txBox="1">
              <a:spLocks noChangeArrowheads="1"/>
            </p:cNvSpPr>
            <p:nvPr/>
          </p:nvSpPr>
          <p:spPr bwMode="auto">
            <a:xfrm>
              <a:off x="228600" y="3121025"/>
              <a:ext cx="25812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+mj-lt"/>
                </a:rPr>
                <a:t>SVC call from application</a:t>
              </a:r>
            </a:p>
          </p:txBody>
        </p:sp>
        <p:sp>
          <p:nvSpPr>
            <p:cNvPr id="17412" name="Text Box 18"/>
            <p:cNvSpPr txBox="1">
              <a:spLocks noChangeArrowheads="1"/>
            </p:cNvSpPr>
            <p:nvPr/>
          </p:nvSpPr>
          <p:spPr bwMode="auto">
            <a:xfrm>
              <a:off x="374650" y="1557338"/>
              <a:ext cx="184467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200" dirty="0" smtClean="0">
                  <a:latin typeface="+mj-lt"/>
                </a:rPr>
                <a:t>Application:</a:t>
              </a:r>
            </a:p>
          </p:txBody>
        </p:sp>
        <p:sp>
          <p:nvSpPr>
            <p:cNvPr id="17413" name="AutoShape 19"/>
            <p:cNvSpPr>
              <a:spLocks noChangeArrowheads="1"/>
            </p:cNvSpPr>
            <p:nvPr/>
          </p:nvSpPr>
          <p:spPr bwMode="auto">
            <a:xfrm>
              <a:off x="85725" y="2008704"/>
              <a:ext cx="3297238" cy="783193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55563" lvl="1" eaLnBrk="0" hangingPunct="0">
                <a:tabLst>
                  <a:tab pos="1376363" algn="l"/>
                </a:tabLst>
                <a:defRPr/>
              </a:pPr>
              <a:r>
                <a:rPr lang="en-US" sz="1200" dirty="0">
                  <a:latin typeface="+mj-lt"/>
                </a:rPr>
                <a:t>…</a:t>
              </a:r>
            </a:p>
            <a:p>
              <a:pPr marL="55563" lvl="1" eaLnBrk="0" hangingPunct="0">
                <a:tabLst>
                  <a:tab pos="1376363" algn="l"/>
                </a:tabLst>
                <a:defRPr/>
              </a:pPr>
              <a:r>
                <a:rPr lang="en-US" sz="1600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ReadKey</a:t>
              </a:r>
              <a:r>
                <a:rPr lang="en-US" sz="16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()</a:t>
              </a:r>
              <a: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 // read key into R0</a:t>
              </a:r>
            </a:p>
            <a:p>
              <a:pPr marL="55563" lvl="1" eaLnBrk="0" hangingPunct="0">
                <a:tabLst>
                  <a:tab pos="1376363" algn="l"/>
                </a:tabLst>
                <a:defRPr/>
              </a:pPr>
              <a:r>
                <a:rPr lang="en-US" sz="1200" dirty="0">
                  <a:latin typeface="+mj-lt"/>
                </a:rPr>
                <a:t>…</a:t>
              </a:r>
            </a:p>
          </p:txBody>
        </p:sp>
      </p:grpSp>
      <p:grpSp>
        <p:nvGrpSpPr>
          <p:cNvPr id="18436" name="Group 36"/>
          <p:cNvGrpSpPr>
            <a:grpSpLocks/>
          </p:cNvGrpSpPr>
          <p:nvPr/>
        </p:nvGrpSpPr>
        <p:grpSpPr bwMode="auto">
          <a:xfrm>
            <a:off x="7172325" y="3260725"/>
            <a:ext cx="914400" cy="2325688"/>
            <a:chOff x="4608" y="1654"/>
            <a:chExt cx="576" cy="1465"/>
          </a:xfrm>
        </p:grpSpPr>
        <p:sp>
          <p:nvSpPr>
            <p:cNvPr id="17443" name="Rectangle 29"/>
            <p:cNvSpPr>
              <a:spLocks noChangeArrowheads="1"/>
            </p:cNvSpPr>
            <p:nvPr/>
          </p:nvSpPr>
          <p:spPr bwMode="auto">
            <a:xfrm>
              <a:off x="4608" y="1654"/>
              <a:ext cx="576" cy="23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4" name="Rectangle 30"/>
            <p:cNvSpPr>
              <a:spLocks noChangeArrowheads="1"/>
            </p:cNvSpPr>
            <p:nvPr/>
          </p:nvSpPr>
          <p:spPr bwMode="auto">
            <a:xfrm>
              <a:off x="4608" y="1994"/>
              <a:ext cx="576" cy="23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5" name="Rectangle 31"/>
            <p:cNvSpPr>
              <a:spLocks noChangeArrowheads="1"/>
            </p:cNvSpPr>
            <p:nvPr/>
          </p:nvSpPr>
          <p:spPr bwMode="auto">
            <a:xfrm>
              <a:off x="4608" y="2334"/>
              <a:ext cx="576" cy="23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6" name="Rectangle 32"/>
            <p:cNvSpPr>
              <a:spLocks noChangeArrowheads="1"/>
            </p:cNvSpPr>
            <p:nvPr/>
          </p:nvSpPr>
          <p:spPr bwMode="auto">
            <a:xfrm>
              <a:off x="4608" y="2886"/>
              <a:ext cx="576" cy="23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7" name="Text Box 35"/>
            <p:cNvSpPr txBox="1">
              <a:spLocks noChangeArrowheads="1"/>
            </p:cNvSpPr>
            <p:nvPr/>
          </p:nvSpPr>
          <p:spPr bwMode="auto">
            <a:xfrm>
              <a:off x="4608" y="2448"/>
              <a:ext cx="57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3400" smtClean="0">
                  <a:latin typeface="+mj-lt"/>
                </a:rPr>
                <a:t>. . .</a:t>
              </a:r>
            </a:p>
          </p:txBody>
        </p:sp>
      </p:grpSp>
      <p:sp>
        <p:nvSpPr>
          <p:cNvPr id="949285" name="Text Box 37"/>
          <p:cNvSpPr txBox="1">
            <a:spLocks noChangeArrowheads="1"/>
          </p:cNvSpPr>
          <p:nvPr/>
        </p:nvSpPr>
        <p:spPr bwMode="auto">
          <a:xfrm>
            <a:off x="7324725" y="3289300"/>
            <a:ext cx="669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ja-JP" altLang="en-US" sz="2200" smtClean="0">
                <a:latin typeface="+mj-lt"/>
              </a:rPr>
              <a:t>“</a:t>
            </a:r>
            <a:r>
              <a:rPr lang="en-US" altLang="ja-JP" sz="2200" smtClean="0">
                <a:latin typeface="+mj-lt"/>
              </a:rPr>
              <a:t>A</a:t>
            </a:r>
            <a:r>
              <a:rPr lang="ja-JP" altLang="en-US" sz="2200" smtClean="0">
                <a:latin typeface="+mj-lt"/>
              </a:rPr>
              <a:t>”</a:t>
            </a:r>
            <a:endParaRPr lang="en-US" sz="2200" smtClean="0">
              <a:latin typeface="+mj-lt"/>
            </a:endParaRPr>
          </a:p>
        </p:txBody>
      </p:sp>
      <p:sp>
        <p:nvSpPr>
          <p:cNvPr id="949289" name="Freeform 41"/>
          <p:cNvSpPr>
            <a:spLocks/>
          </p:cNvSpPr>
          <p:nvPr/>
        </p:nvSpPr>
        <p:spPr bwMode="auto">
          <a:xfrm>
            <a:off x="5724525" y="3149600"/>
            <a:ext cx="1676400" cy="369888"/>
          </a:xfrm>
          <a:custGeom>
            <a:avLst/>
            <a:gdLst>
              <a:gd name="T0" fmla="*/ 2147483647 w 1056"/>
              <a:gd name="T1" fmla="*/ 2147483647 h 168"/>
              <a:gd name="T2" fmla="*/ 2147483647 w 1056"/>
              <a:gd name="T3" fmla="*/ 0 h 168"/>
              <a:gd name="T4" fmla="*/ 2147483647 w 1056"/>
              <a:gd name="T5" fmla="*/ 2147483647 h 168"/>
              <a:gd name="T6" fmla="*/ 0 w 1056"/>
              <a:gd name="T7" fmla="*/ 2147483647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168"/>
              <a:gd name="T14" fmla="*/ 1056 w 105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168">
                <a:moveTo>
                  <a:pt x="1056" y="144"/>
                </a:moveTo>
                <a:cubicBezTo>
                  <a:pt x="932" y="72"/>
                  <a:pt x="808" y="0"/>
                  <a:pt x="672" y="0"/>
                </a:cubicBezTo>
                <a:cubicBezTo>
                  <a:pt x="536" y="0"/>
                  <a:pt x="352" y="120"/>
                  <a:pt x="240" y="144"/>
                </a:cubicBezTo>
                <a:cubicBezTo>
                  <a:pt x="128" y="168"/>
                  <a:pt x="40" y="144"/>
                  <a:pt x="0" y="14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49290" name="Freeform 42"/>
          <p:cNvSpPr>
            <a:spLocks/>
          </p:cNvSpPr>
          <p:nvPr/>
        </p:nvSpPr>
        <p:spPr bwMode="auto">
          <a:xfrm>
            <a:off x="5492750" y="3568700"/>
            <a:ext cx="1830388" cy="1360488"/>
          </a:xfrm>
          <a:custGeom>
            <a:avLst/>
            <a:gdLst>
              <a:gd name="T0" fmla="*/ 0 w 1247"/>
              <a:gd name="T1" fmla="*/ 2147483647 h 984"/>
              <a:gd name="T2" fmla="*/ 2147483647 w 1247"/>
              <a:gd name="T3" fmla="*/ 2147483647 h 984"/>
              <a:gd name="T4" fmla="*/ 2147483647 w 1247"/>
              <a:gd name="T5" fmla="*/ 2147483647 h 984"/>
              <a:gd name="T6" fmla="*/ 2147483647 w 1247"/>
              <a:gd name="T7" fmla="*/ 0 h 984"/>
              <a:gd name="T8" fmla="*/ 0 60000 65536"/>
              <a:gd name="T9" fmla="*/ 0 60000 65536"/>
              <a:gd name="T10" fmla="*/ 0 60000 65536"/>
              <a:gd name="T11" fmla="*/ 0 60000 65536"/>
              <a:gd name="T12" fmla="*/ 0 w 1247"/>
              <a:gd name="T13" fmla="*/ 0 h 984"/>
              <a:gd name="T14" fmla="*/ 1247 w 1247"/>
              <a:gd name="T15" fmla="*/ 984 h 984"/>
              <a:gd name="connsiteX0" fmla="*/ 0 w 9245"/>
              <a:gd name="connsiteY0" fmla="*/ 36848 h 36848"/>
              <a:gd name="connsiteX1" fmla="*/ 2324 w 9245"/>
              <a:gd name="connsiteY1" fmla="*/ 8537 h 36848"/>
              <a:gd name="connsiteX2" fmla="*/ 1931 w 9245"/>
              <a:gd name="connsiteY2" fmla="*/ 4634 h 36848"/>
              <a:gd name="connsiteX3" fmla="*/ 9245 w 9245"/>
              <a:gd name="connsiteY3" fmla="*/ 0 h 36848"/>
              <a:gd name="connsiteX0" fmla="*/ 0 w 10000"/>
              <a:gd name="connsiteY0" fmla="*/ 10000 h 10000"/>
              <a:gd name="connsiteX1" fmla="*/ 4332 w 10000"/>
              <a:gd name="connsiteY1" fmla="*/ 6110 h 10000"/>
              <a:gd name="connsiteX2" fmla="*/ 2089 w 10000"/>
              <a:gd name="connsiteY2" fmla="*/ 1258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4332 w 10000"/>
              <a:gd name="connsiteY1" fmla="*/ 6110 h 10000"/>
              <a:gd name="connsiteX2" fmla="*/ 3870 w 10000"/>
              <a:gd name="connsiteY2" fmla="*/ 809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075" y="9801"/>
                  <a:pt x="3687" y="7642"/>
                  <a:pt x="4332" y="6110"/>
                </a:cubicBezTo>
                <a:cubicBezTo>
                  <a:pt x="4977" y="4578"/>
                  <a:pt x="2621" y="1195"/>
                  <a:pt x="3870" y="809"/>
                </a:cubicBezTo>
                <a:cubicBezTo>
                  <a:pt x="5119" y="422"/>
                  <a:pt x="8352" y="262"/>
                  <a:pt x="10000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19" name="Text Box 44"/>
          <p:cNvSpPr txBox="1">
            <a:spLocks noChangeArrowheads="1"/>
          </p:cNvSpPr>
          <p:nvPr/>
        </p:nvSpPr>
        <p:spPr bwMode="auto">
          <a:xfrm>
            <a:off x="6554788" y="2219325"/>
            <a:ext cx="2033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200" smtClean="0">
                <a:latin typeface="+mj-lt"/>
              </a:rPr>
              <a:t>Device Buffer</a:t>
            </a:r>
          </a:p>
          <a:p>
            <a:pPr algn="ctr" eaLnBrk="1" hangingPunct="1">
              <a:defRPr/>
            </a:pPr>
            <a:r>
              <a:rPr lang="en-US" sz="1800" smtClean="0">
                <a:latin typeface="+mj-lt"/>
              </a:rPr>
              <a:t>(in OS Kernel)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85800" y="4953000"/>
            <a:ext cx="5722938" cy="1327150"/>
            <a:chOff x="432" y="3120"/>
            <a:chExt cx="3605" cy="836"/>
          </a:xfrm>
        </p:grpSpPr>
        <p:grpSp>
          <p:nvGrpSpPr>
            <p:cNvPr id="18461" name="Group 14"/>
            <p:cNvGrpSpPr>
              <a:grpSpLocks/>
            </p:cNvGrpSpPr>
            <p:nvPr/>
          </p:nvGrpSpPr>
          <p:grpSpPr bwMode="auto">
            <a:xfrm>
              <a:off x="1782" y="3136"/>
              <a:ext cx="2255" cy="820"/>
              <a:chOff x="680" y="3263"/>
              <a:chExt cx="2059" cy="820"/>
            </a:xfrm>
          </p:grpSpPr>
          <p:sp>
            <p:nvSpPr>
              <p:cNvPr id="17441" name="AutoShape 15"/>
              <p:cNvSpPr>
                <a:spLocks noChangeArrowheads="1"/>
              </p:cNvSpPr>
              <p:nvPr/>
            </p:nvSpPr>
            <p:spPr bwMode="auto">
              <a:xfrm>
                <a:off x="680" y="3263"/>
                <a:ext cx="2059" cy="45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200" dirty="0" err="1">
                    <a:latin typeface="Lucida Sans Typewriter" charset="0"/>
                    <a:ea typeface="Lucida Sans Typewriter" charset="0"/>
                    <a:cs typeface="Lucida Sans Typewriter" charset="0"/>
                  </a:rPr>
                  <a:t>KeyHit_h</a:t>
                </a:r>
                <a:r>
                  <a:rPr lang="en-US" sz="1200" dirty="0">
                    <a:latin typeface="Lucida Sans Typewriter" charset="0"/>
                    <a:ea typeface="Lucida Sans Typewriter" charset="0"/>
                    <a:cs typeface="Lucida Sans Typewriter" charset="0"/>
                  </a:rPr>
                  <a:t>() {</a:t>
                </a:r>
                <a:br>
                  <a:rPr lang="en-US" sz="1200" dirty="0">
                    <a:latin typeface="Lucida Sans Typewriter" charset="0"/>
                    <a:ea typeface="Lucida Sans Typewriter" charset="0"/>
                    <a:cs typeface="Lucida Sans Typewriter" charset="0"/>
                  </a:rPr>
                </a:br>
                <a:r>
                  <a:rPr lang="en-US" sz="1200" dirty="0">
                    <a:latin typeface="Lucida Sans Typewriter" charset="0"/>
                    <a:ea typeface="Lucida Sans Typewriter" charset="0"/>
                    <a:cs typeface="Lucida Sans Typewriter" charset="0"/>
                  </a:rPr>
                  <a:t>   (read ASCII code, put in buffer)</a:t>
                </a:r>
              </a:p>
              <a:p>
                <a:pPr eaLnBrk="0" hangingPunct="0">
                  <a:defRPr/>
                </a:pPr>
                <a:r>
                  <a:rPr lang="en-US" sz="1200" dirty="0">
                    <a:latin typeface="Lucida Sans Typewriter" charset="0"/>
                    <a:ea typeface="Lucida Sans Typewriter" charset="0"/>
                    <a:cs typeface="Lucida Sans Typewriter" charset="0"/>
                  </a:rPr>
                  <a:t>}</a:t>
                </a:r>
              </a:p>
            </p:txBody>
          </p:sp>
          <p:sp>
            <p:nvSpPr>
              <p:cNvPr id="17442" name="Text Box 16"/>
              <p:cNvSpPr txBox="1">
                <a:spLocks noChangeArrowheads="1"/>
              </p:cNvSpPr>
              <p:nvPr/>
            </p:nvSpPr>
            <p:spPr bwMode="auto">
              <a:xfrm>
                <a:off x="768" y="3889"/>
                <a:ext cx="15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smtClean="0">
                    <a:latin typeface="+mj-lt"/>
                  </a:rPr>
                  <a:t>INTERRUPT from Keyboard n</a:t>
                </a:r>
              </a:p>
            </p:txBody>
          </p:sp>
        </p:grpSp>
        <p:sp>
          <p:nvSpPr>
            <p:cNvPr id="17439" name="Freeform 25"/>
            <p:cNvSpPr>
              <a:spLocks/>
            </p:cNvSpPr>
            <p:nvPr/>
          </p:nvSpPr>
          <p:spPr bwMode="auto">
            <a:xfrm rot="5400000" flipH="1" flipV="1">
              <a:off x="1352" y="3074"/>
              <a:ext cx="274" cy="703"/>
            </a:xfrm>
            <a:custGeom>
              <a:avLst/>
              <a:gdLst>
                <a:gd name="T0" fmla="*/ 0 w 672"/>
                <a:gd name="T1" fmla="*/ 2147483647 h 274"/>
                <a:gd name="T2" fmla="*/ 0 w 672"/>
                <a:gd name="T3" fmla="*/ 2147483647 h 274"/>
                <a:gd name="T4" fmla="*/ 0 w 672"/>
                <a:gd name="T5" fmla="*/ 2147483647 h 274"/>
                <a:gd name="T6" fmla="*/ 0 60000 65536"/>
                <a:gd name="T7" fmla="*/ 0 60000 65536"/>
                <a:gd name="T8" fmla="*/ 0 60000 65536"/>
                <a:gd name="T9" fmla="*/ 0 w 672"/>
                <a:gd name="T10" fmla="*/ 0 h 274"/>
                <a:gd name="T11" fmla="*/ 672 w 672"/>
                <a:gd name="T12" fmla="*/ 274 h 274"/>
                <a:gd name="connsiteX0" fmla="*/ 0 w 16033"/>
                <a:gd name="connsiteY0" fmla="*/ 483 h 30642"/>
                <a:gd name="connsiteX1" fmla="*/ 8051 w 16033"/>
                <a:gd name="connsiteY1" fmla="*/ 702 h 30642"/>
                <a:gd name="connsiteX2" fmla="*/ 16033 w 16033"/>
                <a:gd name="connsiteY2" fmla="*/ 30642 h 30642"/>
                <a:gd name="connsiteX0" fmla="*/ 0 w 16033"/>
                <a:gd name="connsiteY0" fmla="*/ 0 h 30159"/>
                <a:gd name="connsiteX1" fmla="*/ 12075 w 16033"/>
                <a:gd name="connsiteY1" fmla="*/ 12025 h 30159"/>
                <a:gd name="connsiteX2" fmla="*/ 16033 w 16033"/>
                <a:gd name="connsiteY2" fmla="*/ 30159 h 30159"/>
                <a:gd name="connsiteX0" fmla="*/ 0 w 16033"/>
                <a:gd name="connsiteY0" fmla="*/ 0 h 30159"/>
                <a:gd name="connsiteX1" fmla="*/ 12075 w 16033"/>
                <a:gd name="connsiteY1" fmla="*/ 12025 h 30159"/>
                <a:gd name="connsiteX2" fmla="*/ 16033 w 16033"/>
                <a:gd name="connsiteY2" fmla="*/ 30159 h 3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33" h="30159">
                  <a:moveTo>
                    <a:pt x="0" y="0"/>
                  </a:moveTo>
                  <a:cubicBezTo>
                    <a:pt x="1339" y="36"/>
                    <a:pt x="11917" y="8721"/>
                    <a:pt x="12075" y="12025"/>
                  </a:cubicBezTo>
                  <a:cubicBezTo>
                    <a:pt x="13741" y="13485"/>
                    <a:pt x="15631" y="28371"/>
                    <a:pt x="16033" y="3015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0" name="Text Box 45"/>
            <p:cNvSpPr txBox="1">
              <a:spLocks noChangeArrowheads="1"/>
            </p:cNvSpPr>
            <p:nvPr/>
          </p:nvSpPr>
          <p:spPr bwMode="auto">
            <a:xfrm>
              <a:off x="432" y="3120"/>
              <a:ext cx="111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+mj-lt"/>
                </a:rPr>
                <a:t>INTERRUPT to OS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6410325" y="3303588"/>
            <a:ext cx="762000" cy="307975"/>
            <a:chOff x="4128" y="1681"/>
            <a:chExt cx="480" cy="194"/>
          </a:xfrm>
        </p:grpSpPr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>
              <a:off x="4320" y="176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7" name="Text Box 46"/>
            <p:cNvSpPr txBox="1">
              <a:spLocks noChangeArrowheads="1"/>
            </p:cNvSpPr>
            <p:nvPr/>
          </p:nvSpPr>
          <p:spPr bwMode="auto">
            <a:xfrm>
              <a:off x="4128" y="1681"/>
              <a:ext cx="2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smtClean="0">
                  <a:latin typeface="+mj-lt"/>
                </a:rPr>
                <a:t>IN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8086725" y="3303588"/>
            <a:ext cx="976313" cy="307975"/>
            <a:chOff x="5184" y="1681"/>
            <a:chExt cx="615" cy="194"/>
          </a:xfrm>
        </p:grpSpPr>
        <p:sp>
          <p:nvSpPr>
            <p:cNvPr id="17434" name="Line 40"/>
            <p:cNvSpPr>
              <a:spLocks noChangeShapeType="1"/>
            </p:cNvSpPr>
            <p:nvPr/>
          </p:nvSpPr>
          <p:spPr bwMode="auto">
            <a:xfrm flipH="1">
              <a:off x="5184" y="177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5" name="Text Box 47"/>
            <p:cNvSpPr txBox="1">
              <a:spLocks noChangeArrowheads="1"/>
            </p:cNvSpPr>
            <p:nvPr/>
          </p:nvSpPr>
          <p:spPr bwMode="auto">
            <a:xfrm>
              <a:off x="5424" y="1681"/>
              <a:ext cx="3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smtClean="0">
                  <a:latin typeface="+mj-lt"/>
                </a:rPr>
                <a:t>OUT</a:t>
              </a:r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667000" y="2133601"/>
            <a:ext cx="3060700" cy="1681162"/>
            <a:chOff x="1680" y="1344"/>
            <a:chExt cx="1928" cy="1059"/>
          </a:xfrm>
        </p:grpSpPr>
        <p:sp>
          <p:nvSpPr>
            <p:cNvPr id="17431" name="AutoShape 3"/>
            <p:cNvSpPr>
              <a:spLocks noChangeArrowheads="1"/>
            </p:cNvSpPr>
            <p:nvPr/>
          </p:nvSpPr>
          <p:spPr bwMode="auto">
            <a:xfrm>
              <a:off x="1680" y="1824"/>
              <a:ext cx="1928" cy="57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eaLnBrk="0" hangingPunct="0">
                <a:tabLst>
                  <a:tab pos="341313" algn="l"/>
                </a:tabLst>
                <a:defRPr/>
              </a:pPr>
              <a:r>
                <a:rPr lang="en-US" sz="1200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ReadKey_h</a:t>
              </a:r>
              <a: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() {</a:t>
              </a:r>
              <a:b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</a:br>
              <a: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	(remove next char </a:t>
              </a:r>
              <a:r>
                <a:rPr lang="en-US" sz="1200" dirty="0" smtClean="0">
                  <a:latin typeface="Lucida Sans Typewriter" charset="0"/>
                  <a:ea typeface="Lucida Sans Typewriter" charset="0"/>
                  <a:cs typeface="Lucida Sans Typewriter" charset="0"/>
                </a:rPr>
                <a:t>from</a:t>
              </a:r>
              <a:br>
                <a:rPr lang="en-US" sz="1200" dirty="0" smtClean="0">
                  <a:latin typeface="Lucida Sans Typewriter" charset="0"/>
                  <a:ea typeface="Lucida Sans Typewriter" charset="0"/>
                  <a:cs typeface="Lucida Sans Typewriter" charset="0"/>
                </a:rPr>
              </a:br>
              <a:r>
                <a:rPr lang="en-US" sz="1200" dirty="0" smtClean="0">
                  <a:latin typeface="Lucida Sans Typewriter" charset="0"/>
                  <a:ea typeface="Lucida Sans Typewriter" charset="0"/>
                  <a:cs typeface="Lucida Sans Typewriter" charset="0"/>
                </a:rPr>
                <a:t>    buffer, return </a:t>
              </a:r>
              <a: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in R0)</a:t>
              </a:r>
            </a:p>
            <a:p>
              <a:pPr eaLnBrk="0" hangingPunct="0">
                <a:tabLst>
                  <a:tab pos="341313" algn="l"/>
                </a:tabLst>
                <a:defRPr/>
              </a:pPr>
              <a: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   …}</a:t>
              </a:r>
            </a:p>
          </p:txBody>
        </p:sp>
        <p:sp>
          <p:nvSpPr>
            <p:cNvPr id="17432" name="Freeform 6"/>
            <p:cNvSpPr>
              <a:spLocks/>
            </p:cNvSpPr>
            <p:nvPr/>
          </p:nvSpPr>
          <p:spPr bwMode="auto">
            <a:xfrm>
              <a:off x="2009" y="1521"/>
              <a:ext cx="719" cy="299"/>
            </a:xfrm>
            <a:custGeom>
              <a:avLst/>
              <a:gdLst>
                <a:gd name="T0" fmla="*/ 0 w 672"/>
                <a:gd name="T1" fmla="*/ 34 h 274"/>
                <a:gd name="T2" fmla="*/ 59446 w 672"/>
                <a:gd name="T3" fmla="*/ 40 h 274"/>
                <a:gd name="T4" fmla="*/ 73842 w 672"/>
                <a:gd name="T5" fmla="*/ 274 h 274"/>
                <a:gd name="T6" fmla="*/ 0 60000 65536"/>
                <a:gd name="T7" fmla="*/ 0 60000 65536"/>
                <a:gd name="T8" fmla="*/ 0 60000 65536"/>
                <a:gd name="T9" fmla="*/ 0 w 672"/>
                <a:gd name="T10" fmla="*/ 0 h 274"/>
                <a:gd name="T11" fmla="*/ 672 w 672"/>
                <a:gd name="T12" fmla="*/ 274 h 274"/>
                <a:gd name="connsiteX0" fmla="*/ 0 w 8046"/>
                <a:gd name="connsiteY0" fmla="*/ 0 h 12818"/>
                <a:gd name="connsiteX1" fmla="*/ 6097 w 8046"/>
                <a:gd name="connsiteY1" fmla="*/ 4278 h 12818"/>
                <a:gd name="connsiteX2" fmla="*/ 8046 w 8046"/>
                <a:gd name="connsiteY2" fmla="*/ 12818 h 12818"/>
                <a:gd name="connsiteX0" fmla="*/ 0 w 10000"/>
                <a:gd name="connsiteY0" fmla="*/ 0 h 10000"/>
                <a:gd name="connsiteX1" fmla="*/ 8139 w 10000"/>
                <a:gd name="connsiteY1" fmla="*/ 1324 h 10000"/>
                <a:gd name="connsiteX2" fmla="*/ 10000 w 10000"/>
                <a:gd name="connsiteY2" fmla="*/ 10000 h 10000"/>
                <a:gd name="connsiteX0" fmla="*/ 0 w 10000"/>
                <a:gd name="connsiteY0" fmla="*/ 0 h 10000"/>
                <a:gd name="connsiteX1" fmla="*/ 8139 w 10000"/>
                <a:gd name="connsiteY1" fmla="*/ 1324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1664" y="28"/>
                    <a:pt x="6067" y="185"/>
                    <a:pt x="8139" y="1324"/>
                  </a:cubicBezTo>
                  <a:cubicBezTo>
                    <a:pt x="10209" y="2464"/>
                    <a:pt x="9967" y="4005"/>
                    <a:pt x="10000" y="100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3" name="Text Box 20"/>
            <p:cNvSpPr txBox="1">
              <a:spLocks noChangeArrowheads="1"/>
            </p:cNvSpPr>
            <p:nvPr/>
          </p:nvSpPr>
          <p:spPr bwMode="auto">
            <a:xfrm>
              <a:off x="2131" y="1344"/>
              <a:ext cx="7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smtClean="0">
                  <a:latin typeface="+mj-lt"/>
                </a:rPr>
                <a:t>TRAP to OS</a:t>
              </a:r>
            </a:p>
          </p:txBody>
        </p:sp>
      </p:grpSp>
      <p:sp>
        <p:nvSpPr>
          <p:cNvPr id="949298" name="Freeform 50"/>
          <p:cNvSpPr>
            <a:spLocks/>
          </p:cNvSpPr>
          <p:nvPr/>
        </p:nvSpPr>
        <p:spPr bwMode="auto">
          <a:xfrm flipH="1" flipV="1">
            <a:off x="636193" y="2647594"/>
            <a:ext cx="2553279" cy="984161"/>
          </a:xfrm>
          <a:custGeom>
            <a:avLst/>
            <a:gdLst>
              <a:gd name="T0" fmla="*/ 0 w 672"/>
              <a:gd name="T1" fmla="*/ 2147483647 h 274"/>
              <a:gd name="T2" fmla="*/ 2147483647 w 672"/>
              <a:gd name="T3" fmla="*/ 2147483647 h 274"/>
              <a:gd name="T4" fmla="*/ 2147483647 w 672"/>
              <a:gd name="T5" fmla="*/ 2147483647 h 274"/>
              <a:gd name="T6" fmla="*/ 0 60000 65536"/>
              <a:gd name="T7" fmla="*/ 0 60000 65536"/>
              <a:gd name="T8" fmla="*/ 0 60000 65536"/>
              <a:gd name="T9" fmla="*/ 0 w 672"/>
              <a:gd name="T10" fmla="*/ 0 h 274"/>
              <a:gd name="T11" fmla="*/ 672 w 672"/>
              <a:gd name="T12" fmla="*/ 274 h 274"/>
              <a:gd name="connsiteX0" fmla="*/ 0 w 39680"/>
              <a:gd name="connsiteY0" fmla="*/ 483 h 13182"/>
              <a:gd name="connsiteX1" fmla="*/ 8051 w 39680"/>
              <a:gd name="connsiteY1" fmla="*/ 702 h 13182"/>
              <a:gd name="connsiteX2" fmla="*/ 39680 w 39680"/>
              <a:gd name="connsiteY2" fmla="*/ 13182 h 13182"/>
              <a:gd name="connsiteX0" fmla="*/ 0 w 47868"/>
              <a:gd name="connsiteY0" fmla="*/ 0 h 25595"/>
              <a:gd name="connsiteX1" fmla="*/ 16239 w 47868"/>
              <a:gd name="connsiteY1" fmla="*/ 13115 h 25595"/>
              <a:gd name="connsiteX2" fmla="*/ 47868 w 47868"/>
              <a:gd name="connsiteY2" fmla="*/ 25595 h 25595"/>
              <a:gd name="connsiteX0" fmla="*/ 0 w 47868"/>
              <a:gd name="connsiteY0" fmla="*/ 0 h 25595"/>
              <a:gd name="connsiteX1" fmla="*/ 18286 w 47868"/>
              <a:gd name="connsiteY1" fmla="*/ 22070 h 25595"/>
              <a:gd name="connsiteX2" fmla="*/ 47868 w 47868"/>
              <a:gd name="connsiteY2" fmla="*/ 25595 h 25595"/>
              <a:gd name="connsiteX0" fmla="*/ 0 w 47868"/>
              <a:gd name="connsiteY0" fmla="*/ 0 h 25595"/>
              <a:gd name="connsiteX1" fmla="*/ 18286 w 47868"/>
              <a:gd name="connsiteY1" fmla="*/ 22070 h 25595"/>
              <a:gd name="connsiteX2" fmla="*/ 47868 w 47868"/>
              <a:gd name="connsiteY2" fmla="*/ 25595 h 25595"/>
              <a:gd name="connsiteX0" fmla="*/ 0 w 47868"/>
              <a:gd name="connsiteY0" fmla="*/ 0 h 25595"/>
              <a:gd name="connsiteX1" fmla="*/ 18286 w 47868"/>
              <a:gd name="connsiteY1" fmla="*/ 22070 h 25595"/>
              <a:gd name="connsiteX2" fmla="*/ 47868 w 47868"/>
              <a:gd name="connsiteY2" fmla="*/ 25595 h 25595"/>
              <a:gd name="connsiteX0" fmla="*/ 0 w 47868"/>
              <a:gd name="connsiteY0" fmla="*/ 0 h 25595"/>
              <a:gd name="connsiteX1" fmla="*/ 7540 w 47868"/>
              <a:gd name="connsiteY1" fmla="*/ 936 h 25595"/>
              <a:gd name="connsiteX2" fmla="*/ 47868 w 47868"/>
              <a:gd name="connsiteY2" fmla="*/ 25595 h 25595"/>
              <a:gd name="connsiteX0" fmla="*/ 0 w 47868"/>
              <a:gd name="connsiteY0" fmla="*/ 0 h 25595"/>
              <a:gd name="connsiteX1" fmla="*/ 7540 w 47868"/>
              <a:gd name="connsiteY1" fmla="*/ 936 h 25595"/>
              <a:gd name="connsiteX2" fmla="*/ 16298 w 47868"/>
              <a:gd name="connsiteY2" fmla="*/ 22605 h 25595"/>
              <a:gd name="connsiteX3" fmla="*/ 47868 w 47868"/>
              <a:gd name="connsiteY3" fmla="*/ 25595 h 25595"/>
              <a:gd name="connsiteX0" fmla="*/ 0 w 47868"/>
              <a:gd name="connsiteY0" fmla="*/ 0 h 25831"/>
              <a:gd name="connsiteX1" fmla="*/ 7540 w 47868"/>
              <a:gd name="connsiteY1" fmla="*/ 936 h 25831"/>
              <a:gd name="connsiteX2" fmla="*/ 16298 w 47868"/>
              <a:gd name="connsiteY2" fmla="*/ 22605 h 25831"/>
              <a:gd name="connsiteX3" fmla="*/ 47868 w 47868"/>
              <a:gd name="connsiteY3" fmla="*/ 25595 h 2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" h="25831">
                <a:moveTo>
                  <a:pt x="0" y="0"/>
                </a:moveTo>
                <a:cubicBezTo>
                  <a:pt x="4153" y="1111"/>
                  <a:pt x="5873" y="-524"/>
                  <a:pt x="7540" y="936"/>
                </a:cubicBezTo>
                <a:cubicBezTo>
                  <a:pt x="11877" y="2913"/>
                  <a:pt x="9577" y="18495"/>
                  <a:pt x="16298" y="22605"/>
                </a:cubicBezTo>
                <a:cubicBezTo>
                  <a:pt x="23019" y="26715"/>
                  <a:pt x="39366" y="25813"/>
                  <a:pt x="47868" y="25595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6410325" y="3817938"/>
            <a:ext cx="762000" cy="307975"/>
            <a:chOff x="4128" y="1681"/>
            <a:chExt cx="480" cy="194"/>
          </a:xfrm>
        </p:grpSpPr>
        <p:sp>
          <p:nvSpPr>
            <p:cNvPr id="17429" name="Line 59"/>
            <p:cNvSpPr>
              <a:spLocks noChangeShapeType="1"/>
            </p:cNvSpPr>
            <p:nvPr/>
          </p:nvSpPr>
          <p:spPr bwMode="auto">
            <a:xfrm>
              <a:off x="4320" y="176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0" name="Text Box 60"/>
            <p:cNvSpPr txBox="1">
              <a:spLocks noChangeArrowheads="1"/>
            </p:cNvSpPr>
            <p:nvPr/>
          </p:nvSpPr>
          <p:spPr bwMode="auto">
            <a:xfrm>
              <a:off x="4128" y="1681"/>
              <a:ext cx="2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smtClean="0">
                  <a:latin typeface="+mj-lt"/>
                </a:rPr>
                <a:t>IN</a:t>
              </a: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8086725" y="3817938"/>
            <a:ext cx="976313" cy="307975"/>
            <a:chOff x="5184" y="1681"/>
            <a:chExt cx="615" cy="194"/>
          </a:xfrm>
        </p:grpSpPr>
        <p:sp>
          <p:nvSpPr>
            <p:cNvPr id="17427" name="Line 62"/>
            <p:cNvSpPr>
              <a:spLocks noChangeShapeType="1"/>
            </p:cNvSpPr>
            <p:nvPr/>
          </p:nvSpPr>
          <p:spPr bwMode="auto">
            <a:xfrm flipH="1">
              <a:off x="5184" y="177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8" name="Text Box 63"/>
            <p:cNvSpPr txBox="1">
              <a:spLocks noChangeArrowheads="1"/>
            </p:cNvSpPr>
            <p:nvPr/>
          </p:nvSpPr>
          <p:spPr bwMode="auto">
            <a:xfrm>
              <a:off x="5424" y="1681"/>
              <a:ext cx="3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smtClean="0">
                  <a:latin typeface="+mj-lt"/>
                </a:rPr>
                <a:t>OUT</a:t>
              </a:r>
            </a:p>
          </p:txBody>
        </p:sp>
      </p:grpSp>
      <p:sp>
        <p:nvSpPr>
          <p:cNvPr id="184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Asynchronous I/O Handling</a:t>
            </a:r>
          </a:p>
        </p:txBody>
      </p:sp>
      <p:pic>
        <p:nvPicPr>
          <p:cNvPr id="18449" name="Picture 77" descr="Minduka-Keyboard-ABNT2-Pt-Br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18288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49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4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85" grpId="0"/>
      <p:bldP spid="94928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0" name="Rectangle 10"/>
          <p:cNvSpPr>
            <a:spLocks noChangeArrowheads="1"/>
          </p:cNvSpPr>
          <p:nvPr/>
        </p:nvSpPr>
        <p:spPr bwMode="auto">
          <a:xfrm>
            <a:off x="2209800" y="5365750"/>
            <a:ext cx="5334000" cy="12017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921609" name="Rectangle 9"/>
          <p:cNvSpPr>
            <a:spLocks noChangeArrowheads="1"/>
          </p:cNvSpPr>
          <p:nvPr/>
        </p:nvSpPr>
        <p:spPr bwMode="auto">
          <a:xfrm>
            <a:off x="2209800" y="4413250"/>
            <a:ext cx="5334000" cy="922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" y="990600"/>
            <a:ext cx="79248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OPERATION:  NO attention to Keyboard during normal operation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• on key strike: hardware asserts IRQ to request interrupt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• USER program interrupted, PC+4 of interrupted inst. saved in XP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• state of USER program saved on KERNEL stack;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• Keyboard handler invoked, runs to completion;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• state of USER program restored; program resumes.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endParaRPr lang="en-US" sz="2000" dirty="0">
              <a:latin typeface="+mj-lt"/>
            </a:endParaRPr>
          </a:p>
          <a:p>
            <a:pPr marL="228600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TRANSPARENT to USER program.</a:t>
            </a:r>
          </a:p>
        </p:txBody>
      </p:sp>
      <p:sp>
        <p:nvSpPr>
          <p:cNvPr id="204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Interrupt-based Asynch I/O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609600" y="3886200"/>
            <a:ext cx="5972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Keyboard Interrupt Handler (in O.S. KERNEL):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8925" y="4491038"/>
            <a:ext cx="7026275" cy="2036762"/>
            <a:chOff x="288925" y="4491038"/>
            <a:chExt cx="7026275" cy="2036762"/>
          </a:xfrm>
        </p:grpSpPr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>
              <a:off x="1219200" y="5430838"/>
              <a:ext cx="228600" cy="134937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460" name="Rectangle 3"/>
            <p:cNvSpPr>
              <a:spLocks noChangeArrowheads="1"/>
            </p:cNvSpPr>
            <p:nvPr/>
          </p:nvSpPr>
          <p:spPr bwMode="auto">
            <a:xfrm>
              <a:off x="2368550" y="4491038"/>
              <a:ext cx="4946650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struct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Device {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 char Flag, Data;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} Keyboard;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endParaRPr lang="en-US" dirty="0">
                <a:latin typeface="Lucida Sans Typewriter" charset="0"/>
                <a:ea typeface="Lucida Sans Typewriter" charset="0"/>
                <a:cs typeface="Lucida Sans Typewriter" charset="0"/>
              </a:endParaRP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KeyHit_h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() {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 Buffer[</a:t>
              </a: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inptr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] = </a:t>
              </a: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Keyboard.Data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;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 </a:t>
              </a: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inptr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= (</a:t>
              </a: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inptr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+ 1) % BUFSIZE;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}</a:t>
              </a:r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>
              <a:off x="288925" y="4495800"/>
              <a:ext cx="1463675" cy="107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Assume each keyboard has an associated buffer</a:t>
              </a:r>
            </a:p>
          </p:txBody>
        </p:sp>
        <p:grpSp>
          <p:nvGrpSpPr>
            <p:cNvPr id="20489" name="Group 10"/>
            <p:cNvGrpSpPr>
              <a:grpSpLocks/>
            </p:cNvGrpSpPr>
            <p:nvPr/>
          </p:nvGrpSpPr>
          <p:grpSpPr bwMode="auto">
            <a:xfrm>
              <a:off x="1295400" y="5334000"/>
              <a:ext cx="742950" cy="1193800"/>
              <a:chOff x="2838890" y="729676"/>
              <a:chExt cx="1234915" cy="198481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298025" y="1138781"/>
                <a:ext cx="0" cy="70999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298025" y="1848773"/>
                <a:ext cx="274426" cy="81556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081651" y="1848773"/>
                <a:ext cx="216374" cy="81556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3" name="Group 14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567174" y="2690735"/>
                  <a:ext cx="242762" cy="131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Freeform 29"/>
                <p:cNvSpPr/>
                <p:nvPr/>
              </p:nvSpPr>
              <p:spPr>
                <a:xfrm>
                  <a:off x="3577729" y="2582520"/>
                  <a:ext cx="224292" cy="12405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0494" name="Group 15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2854722" y="2674899"/>
                  <a:ext cx="237484" cy="39590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2838890" y="2574603"/>
                  <a:ext cx="250678" cy="13724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>
                <a:off x="3303302" y="1217962"/>
                <a:ext cx="308730" cy="22962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21" idx="0"/>
              </p:cNvCxnSpPr>
              <p:nvPr/>
            </p:nvCxnSpPr>
            <p:spPr>
              <a:xfrm flipV="1">
                <a:off x="3633142" y="1165174"/>
                <a:ext cx="279703" cy="26921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3094845" y="1228519"/>
                <a:ext cx="192625" cy="31144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92206" y="1539966"/>
                <a:ext cx="171517" cy="28769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 20"/>
              <p:cNvSpPr/>
              <p:nvPr/>
            </p:nvSpPr>
            <p:spPr>
              <a:xfrm>
                <a:off x="3912845" y="1049042"/>
                <a:ext cx="160960" cy="12932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8043755">
                <a:off x="3080305" y="1826354"/>
                <a:ext cx="205872" cy="11346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0501" name="Group 22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134425" y="732316"/>
                  <a:ext cx="353587" cy="406464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3144980" y="750791"/>
                  <a:ext cx="503994" cy="22434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3121232" y="729676"/>
                  <a:ext cx="308728" cy="22434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10" grpId="0" animBg="1"/>
      <p:bldP spid="921609" grpId="0" animBg="1"/>
      <p:bldP spid="92160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339138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1588">
              <a:spcBef>
                <a:spcPct val="20000"/>
              </a:spcBef>
              <a:defRPr/>
            </a:pPr>
            <a:r>
              <a:rPr lang="en-US" sz="2000" dirty="0" smtClean="0">
                <a:latin typeface="+mj-lt"/>
              </a:rPr>
              <a:t>SVC recap: SVC, encoded as illegal instruction, causes an exception.  OS notices special SVC </a:t>
            </a:r>
            <a:r>
              <a:rPr lang="en-US" sz="2000" dirty="0" err="1" smtClean="0">
                <a:latin typeface="+mj-lt"/>
              </a:rPr>
              <a:t>opcode</a:t>
            </a:r>
            <a:r>
              <a:rPr lang="en-US" sz="2000" dirty="0" smtClean="0">
                <a:latin typeface="+mj-lt"/>
              </a:rPr>
              <a:t>, dispatches to appropriate sub-handler based on index in low-bits of SVC inst.</a:t>
            </a:r>
          </a:p>
          <a:p>
            <a:pPr marL="0" indent="1588">
              <a:spcBef>
                <a:spcPct val="20000"/>
              </a:spcBef>
              <a:defRPr/>
            </a:pPr>
            <a:r>
              <a:rPr lang="en-US" sz="2000" dirty="0" smtClean="0">
                <a:latin typeface="+mj-lt"/>
              </a:rPr>
              <a:t>First draft of a </a:t>
            </a:r>
            <a:r>
              <a:rPr lang="en-US" sz="2000" dirty="0" err="1" smtClean="0">
                <a:latin typeface="+mj-lt"/>
              </a:rPr>
              <a:t>ReadKey</a:t>
            </a:r>
            <a:r>
              <a:rPr lang="en-US" sz="2000" dirty="0" smtClean="0">
                <a:latin typeface="+mj-lt"/>
              </a:rPr>
              <a:t> SVC handler (supporting a </a:t>
            </a:r>
            <a:r>
              <a:rPr lang="en-US" sz="2000" i="1" dirty="0">
                <a:latin typeface="+mj-lt"/>
              </a:rPr>
              <a:t>v</a:t>
            </a:r>
            <a:r>
              <a:rPr lang="en-US" sz="2000" i="1" dirty="0" smtClean="0">
                <a:latin typeface="+mj-lt"/>
              </a:rPr>
              <a:t>irtual  </a:t>
            </a:r>
            <a:r>
              <a:rPr lang="en-US" sz="2000" dirty="0" smtClean="0">
                <a:latin typeface="+mj-lt"/>
              </a:rPr>
              <a:t>keyboard): returns next keystroke on a user’</a:t>
            </a:r>
            <a:r>
              <a:rPr lang="en-US" altLang="ja-JP" sz="2000" dirty="0" smtClean="0">
                <a:latin typeface="+mj-lt"/>
              </a:rPr>
              <a:t>s keyboard in response to the SVC request:</a:t>
            </a:r>
            <a:endParaRPr lang="en-US" sz="2000" dirty="0" smtClean="0">
              <a:latin typeface="+mj-lt"/>
            </a:endParaRPr>
          </a:p>
        </p:txBody>
      </p:sp>
      <p:sp>
        <p:nvSpPr>
          <p:cNvPr id="922631" name="Text Box 7"/>
          <p:cNvSpPr txBox="1">
            <a:spLocks noChangeArrowheads="1"/>
          </p:cNvSpPr>
          <p:nvPr/>
        </p:nvSpPr>
        <p:spPr bwMode="auto">
          <a:xfrm>
            <a:off x="1143000" y="5715000"/>
            <a:ext cx="6916738" cy="71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2000" dirty="0" smtClean="0">
                <a:latin typeface="+mj-lt"/>
              </a:rPr>
              <a:t>Problem: Can’t</a:t>
            </a:r>
            <a:r>
              <a:rPr lang="en-US" altLang="ja-JP" sz="2000" dirty="0" smtClean="0">
                <a:latin typeface="+mj-lt"/>
              </a:rPr>
              <a:t> interrupt code running in the supervisor mode… so the buffer never gets filled.</a:t>
            </a:r>
            <a:endParaRPr lang="en-US" sz="1800" dirty="0" smtClean="0">
              <a:latin typeface="+mj-lt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57200" y="3104441"/>
            <a:ext cx="6934200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ReadKey_h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while (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/* busy wait loop */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]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457200" y="3106270"/>
            <a:ext cx="7543800" cy="230575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ReadKey_h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while 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/* busy wait loop */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 smtClean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 smtClean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= 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225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ReadKey SVC: Attempt #1</a:t>
            </a:r>
          </a:p>
        </p:txBody>
      </p:sp>
      <p:pic>
        <p:nvPicPr>
          <p:cNvPr id="22534" name="Picture 1" descr="famale-computer-silhouette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19400"/>
            <a:ext cx="1868488" cy="195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  <p:bldP spid="215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0463"/>
            <a:ext cx="7772400" cy="74453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BETTER keyboard SVC handler: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914400" y="2057400"/>
            <a:ext cx="7312025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ReadKey_h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 (</a:t>
            </a:r>
            <a:r>
              <a:rPr lang="en-US" dirty="0" err="1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/* busy wait loop */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 smtClean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 smtClean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[XP</a:t>
            </a: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 = </a:t>
            </a:r>
            <a:r>
              <a:rPr lang="en-US" dirty="0" err="1" smtClean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 smtClean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[XP</a:t>
            </a: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]-4;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 else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en-US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]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923662" name="Text Box 14"/>
          <p:cNvSpPr txBox="1">
            <a:spLocks noChangeArrowheads="1"/>
          </p:cNvSpPr>
          <p:nvPr/>
        </p:nvSpPr>
        <p:spPr bwMode="auto">
          <a:xfrm>
            <a:off x="1066800" y="5791200"/>
            <a:ext cx="7159625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+mj-lt"/>
              </a:rPr>
              <a:t>Problem: The process just wastes its time-slice waiting for someone to hit a key...</a:t>
            </a:r>
          </a:p>
        </p:txBody>
      </p:sp>
      <p:sp>
        <p:nvSpPr>
          <p:cNvPr id="23558" name="Text Box 16"/>
          <p:cNvSpPr txBox="1">
            <a:spLocks noChangeArrowheads="1"/>
          </p:cNvSpPr>
          <p:nvPr/>
        </p:nvSpPr>
        <p:spPr bwMode="auto">
          <a:xfrm>
            <a:off x="822325" y="5165725"/>
            <a:ext cx="323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smtClean="0">
                <a:latin typeface="+mj-lt"/>
              </a:rPr>
              <a:t>This one actually works!</a:t>
            </a:r>
          </a:p>
        </p:txBody>
      </p:sp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ReadKey SVC: Attempt #2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4762" y="1797020"/>
            <a:ext cx="1203325" cy="2405093"/>
            <a:chOff x="7624762" y="1797020"/>
            <a:chExt cx="1203325" cy="2405093"/>
          </a:xfrm>
        </p:grpSpPr>
        <p:sp>
          <p:nvSpPr>
            <p:cNvPr id="24579" name="Text Box 12"/>
            <p:cNvSpPr txBox="1">
              <a:spLocks noChangeArrowheads="1"/>
            </p:cNvSpPr>
            <p:nvPr/>
          </p:nvSpPr>
          <p:spPr bwMode="auto">
            <a:xfrm>
              <a:off x="7624762" y="1797020"/>
              <a:ext cx="1203325" cy="107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That’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 a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funny way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to write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 loop</a:t>
              </a:r>
              <a:endParaRPr lang="en-US" sz="16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>
              <a:off x="8368320" y="2904331"/>
              <a:ext cx="218281" cy="371476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4584" name="Group 16"/>
            <p:cNvGrpSpPr>
              <a:grpSpLocks/>
            </p:cNvGrpSpPr>
            <p:nvPr/>
          </p:nvGrpSpPr>
          <p:grpSpPr bwMode="auto">
            <a:xfrm flipH="1">
              <a:off x="8359588" y="3468688"/>
              <a:ext cx="455613" cy="733425"/>
              <a:chOff x="2838890" y="729676"/>
              <a:chExt cx="1234915" cy="198481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299295" y="1137810"/>
                <a:ext cx="0" cy="7088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299295" y="1846670"/>
                <a:ext cx="275381" cy="81626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3079849" y="1846670"/>
                <a:ext cx="219446" cy="81626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88" name="Group 20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566071" y="2688712"/>
                  <a:ext cx="240959" cy="1289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 35"/>
                <p:cNvSpPr/>
                <p:nvPr/>
              </p:nvSpPr>
              <p:spPr>
                <a:xfrm>
                  <a:off x="3574676" y="2581309"/>
                  <a:ext cx="223747" cy="12458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4589" name="Group 21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2856101" y="2675825"/>
                  <a:ext cx="236657" cy="3866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33"/>
                <p:cNvSpPr/>
                <p:nvPr/>
              </p:nvSpPr>
              <p:spPr>
                <a:xfrm>
                  <a:off x="2838890" y="2572719"/>
                  <a:ext cx="249564" cy="14177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3303596" y="1219435"/>
                <a:ext cx="309804" cy="22769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endCxn id="27" idx="0"/>
              </p:cNvCxnSpPr>
              <p:nvPr/>
            </p:nvCxnSpPr>
            <p:spPr>
              <a:xfrm flipV="1">
                <a:off x="3630612" y="1163587"/>
                <a:ext cx="283987" cy="2706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3097060" y="1228027"/>
                <a:ext cx="189325" cy="3136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92759" y="1541646"/>
                <a:ext cx="172113" cy="28783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26"/>
              <p:cNvSpPr/>
              <p:nvPr/>
            </p:nvSpPr>
            <p:spPr>
              <a:xfrm>
                <a:off x="3914599" y="1047590"/>
                <a:ext cx="159206" cy="12888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8043755">
                <a:off x="3080010" y="1825101"/>
                <a:ext cx="206214" cy="11187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596" name="Group 28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3135786" y="733973"/>
                  <a:ext cx="352833" cy="40383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3148693" y="751158"/>
                  <a:ext cx="499130" cy="22339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3122876" y="729676"/>
                  <a:ext cx="305503" cy="22339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914400" y="1295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EVEN BETTER: On I/O wait, YIELD remainder of quantum: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914400" y="1858963"/>
            <a:ext cx="7312025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ReadKey_h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if 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[XP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] = </a:t>
            </a:r>
            <a:r>
              <a:rPr lang="en-US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[XP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]-4;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Scheduler( );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 else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en-US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[0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]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924677" name="Rectangle 5"/>
          <p:cNvSpPr>
            <a:spLocks noChangeArrowheads="1"/>
          </p:cNvSpPr>
          <p:nvPr/>
        </p:nvSpPr>
        <p:spPr bwMode="auto">
          <a:xfrm>
            <a:off x="914400" y="4660900"/>
            <a:ext cx="716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000">
                <a:latin typeface="+mj-lt"/>
              </a:rPr>
              <a:t>RESULT: Better CPU utilization!!</a:t>
            </a:r>
          </a:p>
        </p:txBody>
      </p:sp>
      <p:sp>
        <p:nvSpPr>
          <p:cNvPr id="924678" name="Rectangle 6"/>
          <p:cNvSpPr>
            <a:spLocks noChangeArrowheads="1"/>
          </p:cNvSpPr>
          <p:nvPr/>
        </p:nvSpPr>
        <p:spPr bwMode="auto">
          <a:xfrm>
            <a:off x="914400" y="5181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000">
                <a:latin typeface="+mj-lt"/>
              </a:rPr>
              <a:t>Does timesharing cause CPU use to be less efficient?</a:t>
            </a:r>
          </a:p>
          <a:p>
            <a:pPr marL="685800" lvl="1" indent="-228600">
              <a:spcBef>
                <a:spcPct val="20000"/>
              </a:spcBef>
              <a:buFontTx/>
              <a:buChar char="•"/>
              <a:defRPr/>
            </a:pPr>
            <a:r>
              <a:rPr lang="en-US">
                <a:latin typeface="+mj-lt"/>
              </a:rPr>
              <a:t>COST: Scheduling, context-switching overhead; but</a:t>
            </a:r>
          </a:p>
          <a:p>
            <a:pPr marL="685800" lvl="1" indent="-228600">
              <a:spcBef>
                <a:spcPct val="20000"/>
              </a:spcBef>
              <a:buFontTx/>
              <a:buChar char="•"/>
              <a:defRPr/>
            </a:pPr>
            <a:r>
              <a:rPr lang="en-US">
                <a:latin typeface="+mj-lt"/>
              </a:rPr>
              <a:t>GAIN: Productive use of idle time of one process by running another.</a:t>
            </a:r>
          </a:p>
        </p:txBody>
      </p: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charset="0"/>
                <a:ea typeface="ＭＳ Ｐゴシック" charset="0"/>
              </a:rPr>
              <a:t>ReadKey</a:t>
            </a:r>
            <a:r>
              <a:rPr lang="en-US" dirty="0">
                <a:latin typeface="Trebuchet MS" charset="0"/>
                <a:ea typeface="ＭＳ Ｐゴシック" charset="0"/>
              </a:rPr>
              <a:t> SVC: Attempt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7" grpId="0"/>
      <p:bldP spid="9246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pPr marL="3175" indent="-3175"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To improve efficiency further, we can avoid scheduling processes in prolonged I/O wait:</a:t>
            </a:r>
          </a:p>
          <a:p>
            <a:pPr marL="403225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Processes can be in </a:t>
            </a:r>
            <a:r>
              <a:rPr lang="en-US" dirty="0">
                <a:solidFill>
                  <a:srgbClr val="CC0000"/>
                </a:solidFill>
                <a:latin typeface="+mj-lt"/>
                <a:ea typeface="ＭＳ Ｐゴシック" charset="0"/>
              </a:rPr>
              <a:t>ACTIVE</a:t>
            </a:r>
            <a:r>
              <a:rPr lang="en-US" dirty="0">
                <a:latin typeface="+mj-lt"/>
                <a:ea typeface="ＭＳ Ｐゴシック" charset="0"/>
              </a:rPr>
              <a:t> or </a:t>
            </a:r>
            <a:r>
              <a:rPr lang="en-US" dirty="0">
                <a:solidFill>
                  <a:srgbClr val="CC0000"/>
                </a:solidFill>
                <a:latin typeface="+mj-lt"/>
                <a:ea typeface="ＭＳ Ｐゴシック" charset="0"/>
              </a:rPr>
              <a:t>WAITING</a:t>
            </a:r>
            <a:r>
              <a:rPr lang="en-US" dirty="0">
                <a:latin typeface="+mj-lt"/>
                <a:ea typeface="ＭＳ Ｐゴシック" charset="0"/>
              </a:rPr>
              <a:t> (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altLang="ja-JP" dirty="0">
                <a:latin typeface="+mj-lt"/>
                <a:ea typeface="ＭＳ Ｐゴシック" charset="0"/>
              </a:rPr>
              <a:t>sleeping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altLang="ja-JP" dirty="0">
                <a:latin typeface="+mj-lt"/>
                <a:ea typeface="ＭＳ Ｐゴシック" charset="0"/>
              </a:rPr>
              <a:t>) states;</a:t>
            </a:r>
          </a:p>
          <a:p>
            <a:pPr marL="403225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Scheduler cycles among </a:t>
            </a:r>
            <a:r>
              <a:rPr lang="en-US" dirty="0">
                <a:solidFill>
                  <a:srgbClr val="CC0000"/>
                </a:solidFill>
                <a:latin typeface="+mj-lt"/>
                <a:ea typeface="ＭＳ Ｐゴシック" charset="0"/>
              </a:rPr>
              <a:t>ACTIVE PROCESSES</a:t>
            </a:r>
            <a:r>
              <a:rPr lang="en-US" dirty="0">
                <a:latin typeface="+mj-lt"/>
                <a:ea typeface="ＭＳ Ｐゴシック" charset="0"/>
              </a:rPr>
              <a:t> only;</a:t>
            </a:r>
          </a:p>
          <a:p>
            <a:pPr marL="403225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Active process moves to </a:t>
            </a:r>
            <a:r>
              <a:rPr lang="en-US" dirty="0">
                <a:solidFill>
                  <a:srgbClr val="CC0000"/>
                </a:solidFill>
                <a:latin typeface="+mj-lt"/>
                <a:ea typeface="ＭＳ Ｐゴシック" charset="0"/>
              </a:rPr>
              <a:t>WAITING</a:t>
            </a:r>
            <a:r>
              <a:rPr lang="en-US" dirty="0">
                <a:latin typeface="+mj-lt"/>
                <a:ea typeface="ＭＳ Ｐゴシック" charset="0"/>
              </a:rPr>
              <a:t> status when it tries to read a character and buffer is empty;</a:t>
            </a:r>
          </a:p>
          <a:p>
            <a:pPr marL="403225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Waiting processes each contain a code (</a:t>
            </a:r>
            <a:r>
              <a:rPr lang="en-US" dirty="0" err="1">
                <a:latin typeface="+mj-lt"/>
                <a:ea typeface="ＭＳ Ｐゴシック" charset="0"/>
              </a:rPr>
              <a:t>eg</a:t>
            </a:r>
            <a:r>
              <a:rPr lang="en-US" dirty="0">
                <a:latin typeface="+mj-lt"/>
                <a:ea typeface="ＭＳ Ｐゴシック" charset="0"/>
              </a:rPr>
              <a:t>, in PCB) designating what they are waiting for (</a:t>
            </a:r>
            <a:r>
              <a:rPr lang="en-US" dirty="0" err="1">
                <a:latin typeface="+mj-lt"/>
                <a:ea typeface="ＭＳ Ｐゴシック" charset="0"/>
              </a:rPr>
              <a:t>eg</a:t>
            </a:r>
            <a:r>
              <a:rPr lang="en-US" dirty="0">
                <a:latin typeface="+mj-lt"/>
                <a:ea typeface="ＭＳ Ｐゴシック" charset="0"/>
              </a:rPr>
              <a:t>, keyboard N);</a:t>
            </a:r>
          </a:p>
          <a:p>
            <a:pPr marL="403225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Device interrupts (</a:t>
            </a:r>
            <a:r>
              <a:rPr lang="en-US" dirty="0" err="1">
                <a:latin typeface="+mj-lt"/>
                <a:ea typeface="ＭＳ Ｐゴシック" charset="0"/>
              </a:rPr>
              <a:t>eg</a:t>
            </a:r>
            <a:r>
              <a:rPr lang="en-US" dirty="0">
                <a:latin typeface="+mj-lt"/>
                <a:ea typeface="ＭＳ Ｐゴシック" charset="0"/>
              </a:rPr>
              <a:t>, on keyboard N) move any processes waiting on that device to </a:t>
            </a:r>
            <a:r>
              <a:rPr lang="en-US" dirty="0">
                <a:solidFill>
                  <a:srgbClr val="CC0000"/>
                </a:solidFill>
                <a:latin typeface="+mj-lt"/>
                <a:ea typeface="ＭＳ Ｐゴシック" charset="0"/>
              </a:rPr>
              <a:t>ACTIVE</a:t>
            </a:r>
            <a:r>
              <a:rPr lang="en-US" dirty="0">
                <a:latin typeface="+mj-lt"/>
                <a:ea typeface="ＭＳ Ｐゴシック" charset="0"/>
              </a:rPr>
              <a:t> state.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latin typeface="+mj-lt"/>
              <a:ea typeface="ＭＳ Ｐゴシック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UNIX kernel utilities:</a:t>
            </a:r>
          </a:p>
          <a:p>
            <a:pPr marL="403225" lvl="1" eaLnBrk="1" hangingPunct="1">
              <a:spcBef>
                <a:spcPct val="0"/>
              </a:spcBef>
              <a:defRPr/>
            </a:pPr>
            <a:r>
              <a:rPr lang="en-US" sz="1800" dirty="0">
                <a:latin typeface="Lucida Sans Typewriter"/>
                <a:ea typeface="ＭＳ Ｐゴシック" charset="0"/>
                <a:cs typeface="Lucida Sans Typewriter"/>
              </a:rPr>
              <a:t>sleep(reason) </a:t>
            </a:r>
            <a:r>
              <a:rPr lang="en-US" dirty="0">
                <a:latin typeface="+mj-lt"/>
                <a:ea typeface="ＭＳ Ｐゴシック" charset="0"/>
              </a:rPr>
              <a:t>- Puts </a:t>
            </a:r>
            <a:r>
              <a:rPr lang="en-US" dirty="0" err="1">
                <a:latin typeface="+mj-lt"/>
                <a:ea typeface="ＭＳ Ｐゴシック" charset="0"/>
              </a:rPr>
              <a:t>CurProc</a:t>
            </a:r>
            <a:r>
              <a:rPr lang="en-US" dirty="0">
                <a:latin typeface="+mj-lt"/>
                <a:ea typeface="ＭＳ Ｐゴシック" charset="0"/>
              </a:rPr>
              <a:t> to sleep. 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altLang="ja-JP" dirty="0">
                <a:latin typeface="+mj-lt"/>
                <a:ea typeface="ＭＳ Ｐゴシック" charset="0"/>
              </a:rPr>
              <a:t>Reason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altLang="ja-JP" dirty="0">
                <a:latin typeface="+mj-lt"/>
                <a:ea typeface="ＭＳ Ｐゴシック" charset="0"/>
              </a:rPr>
              <a:t> is an arbitrary binary value giving a condition for reactivation.</a:t>
            </a:r>
          </a:p>
          <a:p>
            <a:pPr marL="403225" lvl="1" eaLnBrk="1" hangingPunct="1">
              <a:defRPr/>
            </a:pPr>
            <a:r>
              <a:rPr lang="en-US" sz="1800" dirty="0">
                <a:latin typeface="Lucida Sans Typewriter"/>
                <a:ea typeface="ＭＳ Ｐゴシック" charset="0"/>
                <a:cs typeface="Lucida Sans Typewriter"/>
              </a:rPr>
              <a:t>wakeup(reason) </a:t>
            </a:r>
            <a:r>
              <a:rPr lang="en-US" dirty="0">
                <a:latin typeface="+mj-lt"/>
                <a:ea typeface="ＭＳ Ｐゴシック" charset="0"/>
              </a:rPr>
              <a:t>- Makes active any process in </a:t>
            </a:r>
            <a:r>
              <a:rPr lang="en-US" sz="1800" dirty="0">
                <a:latin typeface="Lucida Sans Typewriter"/>
                <a:ea typeface="ＭＳ Ｐゴシック" charset="0"/>
                <a:cs typeface="Lucida Sans Typewriter"/>
              </a:rPr>
              <a:t>sleep(reason)</a:t>
            </a:r>
            <a:r>
              <a:rPr lang="en-US" dirty="0">
                <a:latin typeface="+mj-lt"/>
                <a:ea typeface="ＭＳ Ｐゴシック" charset="0"/>
              </a:rPr>
              <a:t>.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Sophisticated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3"/>
          <p:cNvSpPr>
            <a:spLocks noChangeArrowheads="1"/>
          </p:cNvSpPr>
          <p:nvPr/>
        </p:nvSpPr>
        <p:spPr bwMode="auto">
          <a:xfrm>
            <a:off x="838200" y="1485900"/>
            <a:ext cx="3057525" cy="15319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200" dirty="0" err="1"/>
              <a:t>ReadKey_h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…</a:t>
            </a:r>
            <a:br>
              <a:rPr lang="en-US" sz="1200" dirty="0"/>
            </a:br>
            <a:r>
              <a:rPr lang="en-US" sz="1200" dirty="0"/>
              <a:t>   if (</a:t>
            </a:r>
            <a:r>
              <a:rPr lang="en-US" sz="1200" dirty="0" err="1"/>
              <a:t>BufferEmpty</a:t>
            </a:r>
            <a:r>
              <a:rPr lang="en-US" sz="1200" dirty="0"/>
              <a:t>(</a:t>
            </a:r>
            <a:r>
              <a:rPr lang="en-US" sz="1200" dirty="0" err="1"/>
              <a:t>kbdnum</a:t>
            </a:r>
            <a:r>
              <a:rPr lang="en-US" sz="1200" dirty="0"/>
              <a:t>))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User.Regs</a:t>
            </a:r>
            <a:r>
              <a:rPr lang="en-US" sz="1200" dirty="0"/>
              <a:t>[XP] = </a:t>
            </a:r>
            <a:r>
              <a:rPr lang="en-US" sz="1200" dirty="0" err="1"/>
              <a:t>User.Regs</a:t>
            </a:r>
            <a:r>
              <a:rPr lang="en-US" sz="1200" dirty="0"/>
              <a:t>[XP] - 4;</a:t>
            </a:r>
            <a:br>
              <a:rPr lang="en-US" sz="1200" dirty="0"/>
            </a:br>
            <a:r>
              <a:rPr lang="en-US" sz="1200" dirty="0"/>
              <a:t>      sleep(</a:t>
            </a:r>
            <a:r>
              <a:rPr lang="en-US" sz="1200" dirty="0" err="1"/>
              <a:t>kbdnum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} else {   …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906838" y="1649417"/>
            <a:ext cx="2265362" cy="1360488"/>
            <a:chOff x="2461" y="1039"/>
            <a:chExt cx="1427" cy="857"/>
          </a:xfrm>
        </p:grpSpPr>
        <p:sp>
          <p:nvSpPr>
            <p:cNvPr id="30734" name="AutoShape 4"/>
            <p:cNvSpPr>
              <a:spLocks noChangeArrowheads="1"/>
            </p:cNvSpPr>
            <p:nvPr/>
          </p:nvSpPr>
          <p:spPr bwMode="auto">
            <a:xfrm>
              <a:off x="2598" y="1316"/>
              <a:ext cx="1290" cy="58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200" dirty="0"/>
                <a:t>sleep(status s) {</a:t>
              </a:r>
              <a:br>
                <a:rPr lang="en-US" sz="1200" dirty="0"/>
              </a:br>
              <a:r>
                <a:rPr lang="en-US" sz="1200" dirty="0"/>
                <a:t>   </a:t>
              </a:r>
              <a:r>
                <a:rPr lang="en-US" sz="1200" dirty="0" err="1"/>
                <a:t>ProcTbl</a:t>
              </a:r>
              <a:r>
                <a:rPr lang="en-US" sz="1200" dirty="0"/>
                <a:t>[Cur].status = s;</a:t>
              </a:r>
              <a:br>
                <a:rPr lang="en-US" sz="1200" dirty="0"/>
              </a:br>
              <a:r>
                <a:rPr lang="en-US" sz="1200" dirty="0"/>
                <a:t>   Scheduler();</a:t>
              </a:r>
              <a:br>
                <a:rPr lang="en-US" sz="1200" dirty="0"/>
              </a:br>
              <a:r>
                <a:rPr lang="en-US" sz="1200" dirty="0"/>
                <a:t>}</a:t>
              </a:r>
            </a:p>
          </p:txBody>
        </p:sp>
        <p:sp>
          <p:nvSpPr>
            <p:cNvPr id="30735" name="Freeform 8"/>
            <p:cNvSpPr>
              <a:spLocks/>
            </p:cNvSpPr>
            <p:nvPr/>
          </p:nvSpPr>
          <p:spPr bwMode="auto">
            <a:xfrm>
              <a:off x="2461" y="1039"/>
              <a:ext cx="672" cy="274"/>
            </a:xfrm>
            <a:custGeom>
              <a:avLst/>
              <a:gdLst>
                <a:gd name="T0" fmla="*/ 0 w 672"/>
                <a:gd name="T1" fmla="*/ 34 h 274"/>
                <a:gd name="T2" fmla="*/ 541 w 672"/>
                <a:gd name="T3" fmla="*/ 40 h 274"/>
                <a:gd name="T4" fmla="*/ 672 w 672"/>
                <a:gd name="T5" fmla="*/ 274 h 274"/>
                <a:gd name="T6" fmla="*/ 0 60000 65536"/>
                <a:gd name="T7" fmla="*/ 0 60000 65536"/>
                <a:gd name="T8" fmla="*/ 0 60000 65536"/>
                <a:gd name="T9" fmla="*/ 0 w 672"/>
                <a:gd name="T10" fmla="*/ 0 h 274"/>
                <a:gd name="T11" fmla="*/ 672 w 672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74">
                  <a:moveTo>
                    <a:pt x="0" y="34"/>
                  </a:moveTo>
                  <a:cubicBezTo>
                    <a:pt x="90" y="35"/>
                    <a:pt x="429" y="0"/>
                    <a:pt x="541" y="40"/>
                  </a:cubicBezTo>
                  <a:cubicBezTo>
                    <a:pt x="653" y="80"/>
                    <a:pt x="645" y="225"/>
                    <a:pt x="672" y="27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172200" y="2286000"/>
            <a:ext cx="2754313" cy="2152650"/>
            <a:chOff x="3888" y="1440"/>
            <a:chExt cx="1735" cy="1356"/>
          </a:xfrm>
        </p:grpSpPr>
        <p:sp>
          <p:nvSpPr>
            <p:cNvPr id="30732" name="AutoShape 5"/>
            <p:cNvSpPr>
              <a:spLocks noChangeArrowheads="1"/>
            </p:cNvSpPr>
            <p:nvPr/>
          </p:nvSpPr>
          <p:spPr bwMode="auto">
            <a:xfrm>
              <a:off x="3942" y="1731"/>
              <a:ext cx="1681" cy="106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/>
                <a:t>Scheduler() {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200"/>
                <a:t>   …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200"/>
                <a:t>   while (ProcTbl[i].status != 0) {</a:t>
              </a:r>
              <a:br>
                <a:rPr lang="en-US" sz="1200"/>
              </a:br>
              <a:r>
                <a:rPr lang="en-US" sz="1200"/>
                <a:t>      i = (i+1)%N;</a:t>
              </a:r>
              <a:br>
                <a:rPr lang="en-US" sz="1200"/>
              </a:br>
              <a:r>
                <a:rPr lang="en-US" sz="1200"/>
                <a:t>   }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200"/>
                <a:t>   …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200"/>
                <a:t>}</a:t>
              </a:r>
            </a:p>
          </p:txBody>
        </p:sp>
        <p:sp>
          <p:nvSpPr>
            <p:cNvPr id="30733" name="Freeform 9"/>
            <p:cNvSpPr>
              <a:spLocks/>
            </p:cNvSpPr>
            <p:nvPr/>
          </p:nvSpPr>
          <p:spPr bwMode="auto">
            <a:xfrm>
              <a:off x="3888" y="1440"/>
              <a:ext cx="672" cy="274"/>
            </a:xfrm>
            <a:custGeom>
              <a:avLst/>
              <a:gdLst>
                <a:gd name="T0" fmla="*/ 0 w 672"/>
                <a:gd name="T1" fmla="*/ 34 h 274"/>
                <a:gd name="T2" fmla="*/ 541 w 672"/>
                <a:gd name="T3" fmla="*/ 40 h 274"/>
                <a:gd name="T4" fmla="*/ 672 w 672"/>
                <a:gd name="T5" fmla="*/ 274 h 274"/>
                <a:gd name="T6" fmla="*/ 0 60000 65536"/>
                <a:gd name="T7" fmla="*/ 0 60000 65536"/>
                <a:gd name="T8" fmla="*/ 0 60000 65536"/>
                <a:gd name="T9" fmla="*/ 0 w 672"/>
                <a:gd name="T10" fmla="*/ 0 h 274"/>
                <a:gd name="T11" fmla="*/ 672 w 672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74">
                  <a:moveTo>
                    <a:pt x="0" y="34"/>
                  </a:moveTo>
                  <a:cubicBezTo>
                    <a:pt x="90" y="35"/>
                    <a:pt x="429" y="0"/>
                    <a:pt x="541" y="40"/>
                  </a:cubicBezTo>
                  <a:cubicBezTo>
                    <a:pt x="653" y="80"/>
                    <a:pt x="645" y="225"/>
                    <a:pt x="672" y="27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525838" y="3886200"/>
            <a:ext cx="2508250" cy="1855788"/>
            <a:chOff x="2221" y="2448"/>
            <a:chExt cx="1580" cy="1169"/>
          </a:xfrm>
        </p:grpSpPr>
        <p:sp>
          <p:nvSpPr>
            <p:cNvPr id="30730" name="AutoShape 6"/>
            <p:cNvSpPr>
              <a:spLocks noChangeArrowheads="1"/>
            </p:cNvSpPr>
            <p:nvPr/>
          </p:nvSpPr>
          <p:spPr bwMode="auto">
            <a:xfrm>
              <a:off x="2358" y="2448"/>
              <a:ext cx="1443" cy="83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200" dirty="0"/>
                <a:t>wakeup(status s) {</a:t>
              </a:r>
            </a:p>
            <a:p>
              <a:pPr eaLnBrk="0" hangingPunct="0"/>
              <a:r>
                <a:rPr lang="en-US" sz="1200" dirty="0"/>
                <a:t>   for (</a:t>
              </a:r>
              <a:r>
                <a:rPr lang="en-US" sz="1200" dirty="0" err="1"/>
                <a:t>i</a:t>
              </a:r>
              <a:r>
                <a:rPr lang="en-US" sz="1200" dirty="0"/>
                <a:t> = 0; </a:t>
              </a:r>
              <a:r>
                <a:rPr lang="en-US" sz="1200" dirty="0" err="1"/>
                <a:t>i</a:t>
              </a:r>
              <a:r>
                <a:rPr lang="en-US" sz="1200" dirty="0"/>
                <a:t> &lt; N; </a:t>
              </a:r>
              <a:r>
                <a:rPr lang="en-US" sz="1200" dirty="0" err="1"/>
                <a:t>i</a:t>
              </a:r>
              <a:r>
                <a:rPr lang="en-US" sz="1200" dirty="0"/>
                <a:t> += 1) {</a:t>
              </a:r>
            </a:p>
            <a:p>
              <a:pPr eaLnBrk="0" hangingPunct="0"/>
              <a:r>
                <a:rPr lang="en-US" sz="1200" dirty="0"/>
                <a:t>      if (</a:t>
              </a:r>
              <a:r>
                <a:rPr lang="en-US" sz="1200" dirty="0" err="1"/>
                <a:t>ProcTbl</a:t>
              </a:r>
              <a:r>
                <a:rPr lang="en-US" sz="1200" dirty="0"/>
                <a:t>[</a:t>
              </a:r>
              <a:r>
                <a:rPr lang="en-US" sz="1200" dirty="0" err="1"/>
                <a:t>i</a:t>
              </a:r>
              <a:r>
                <a:rPr lang="en-US" sz="1200" dirty="0"/>
                <a:t>].status == s)</a:t>
              </a:r>
            </a:p>
            <a:p>
              <a:pPr eaLnBrk="0" hangingPunct="0"/>
              <a:r>
                <a:rPr lang="en-US" sz="1200" dirty="0"/>
                <a:t>         </a:t>
              </a:r>
              <a:r>
                <a:rPr lang="en-US" sz="1200" dirty="0" err="1" smtClean="0"/>
                <a:t>ProcTbl</a:t>
              </a:r>
              <a:r>
                <a:rPr lang="en-US" sz="1200" dirty="0" smtClean="0"/>
                <a:t>[</a:t>
              </a:r>
              <a:r>
                <a:rPr lang="en-US" sz="1200" dirty="0" err="1" smtClean="0"/>
                <a:t>i</a:t>
              </a:r>
              <a:r>
                <a:rPr lang="en-US" sz="1200" dirty="0"/>
                <a:t>].status = 0;</a:t>
              </a:r>
            </a:p>
            <a:p>
              <a:pPr eaLnBrk="0" hangingPunct="0"/>
              <a:r>
                <a:rPr lang="en-US" sz="1200" dirty="0"/>
                <a:t>   }</a:t>
              </a:r>
            </a:p>
            <a:p>
              <a:pPr eaLnBrk="0" hangingPunct="0"/>
              <a:r>
                <a:rPr lang="en-US" sz="1200" dirty="0"/>
                <a:t>}</a:t>
              </a:r>
            </a:p>
          </p:txBody>
        </p:sp>
        <p:sp>
          <p:nvSpPr>
            <p:cNvPr id="30731" name="Freeform 10"/>
            <p:cNvSpPr>
              <a:spLocks/>
            </p:cNvSpPr>
            <p:nvPr/>
          </p:nvSpPr>
          <p:spPr bwMode="auto">
            <a:xfrm flipV="1">
              <a:off x="2221" y="3343"/>
              <a:ext cx="672" cy="274"/>
            </a:xfrm>
            <a:custGeom>
              <a:avLst/>
              <a:gdLst>
                <a:gd name="T0" fmla="*/ 0 w 672"/>
                <a:gd name="T1" fmla="*/ 34 h 274"/>
                <a:gd name="T2" fmla="*/ 541 w 672"/>
                <a:gd name="T3" fmla="*/ 40 h 274"/>
                <a:gd name="T4" fmla="*/ 672 w 672"/>
                <a:gd name="T5" fmla="*/ 274 h 274"/>
                <a:gd name="T6" fmla="*/ 0 60000 65536"/>
                <a:gd name="T7" fmla="*/ 0 60000 65536"/>
                <a:gd name="T8" fmla="*/ 0 60000 65536"/>
                <a:gd name="T9" fmla="*/ 0 w 672"/>
                <a:gd name="T10" fmla="*/ 0 h 274"/>
                <a:gd name="T11" fmla="*/ 672 w 672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74">
                  <a:moveTo>
                    <a:pt x="0" y="34"/>
                  </a:moveTo>
                  <a:cubicBezTo>
                    <a:pt x="90" y="35"/>
                    <a:pt x="429" y="0"/>
                    <a:pt x="541" y="40"/>
                  </a:cubicBezTo>
                  <a:cubicBezTo>
                    <a:pt x="653" y="80"/>
                    <a:pt x="645" y="225"/>
                    <a:pt x="672" y="27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702" name="Text Box 11"/>
          <p:cNvSpPr txBox="1">
            <a:spLocks noChangeArrowheads="1"/>
          </p:cNvSpPr>
          <p:nvPr/>
        </p:nvSpPr>
        <p:spPr bwMode="auto">
          <a:xfrm>
            <a:off x="1085850" y="3049588"/>
            <a:ext cx="2419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+mj-lt"/>
              </a:rPr>
              <a:t>SVC call from application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914400" y="4876800"/>
            <a:ext cx="2765425" cy="1604963"/>
            <a:chOff x="576" y="3072"/>
            <a:chExt cx="1742" cy="1011"/>
          </a:xfrm>
        </p:grpSpPr>
        <p:sp>
          <p:nvSpPr>
            <p:cNvPr id="30728" name="AutoShape 7"/>
            <p:cNvSpPr>
              <a:spLocks noChangeArrowheads="1"/>
            </p:cNvSpPr>
            <p:nvPr/>
          </p:nvSpPr>
          <p:spPr bwMode="auto">
            <a:xfrm>
              <a:off x="691" y="3072"/>
              <a:ext cx="1517" cy="83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200"/>
                <a:t>KeyHit_h() {</a:t>
              </a:r>
              <a:br>
                <a:rPr lang="en-US" sz="1200"/>
              </a:br>
              <a:r>
                <a:rPr lang="en-US" sz="1200"/>
                <a:t>   …</a:t>
              </a:r>
              <a:br>
                <a:rPr lang="en-US" sz="1200"/>
              </a:br>
              <a:r>
                <a:rPr lang="en-US" sz="1200"/>
                <a:t>      WriteBuffer(kbdnum, key);</a:t>
              </a:r>
              <a:br>
                <a:rPr lang="en-US" sz="1200"/>
              </a:br>
              <a:r>
                <a:rPr lang="en-US" sz="1200"/>
                <a:t>      wakeup(kbdnum);</a:t>
              </a:r>
              <a:br>
                <a:rPr lang="en-US" sz="1200"/>
              </a:br>
              <a:r>
                <a:rPr lang="en-US" sz="1200"/>
                <a:t>   …</a:t>
              </a:r>
              <a:br>
                <a:rPr lang="en-US" sz="1200"/>
              </a:br>
              <a:r>
                <a:rPr lang="en-US" sz="1200"/>
                <a:t>}</a:t>
              </a:r>
            </a:p>
          </p:txBody>
        </p:sp>
        <p:sp>
          <p:nvSpPr>
            <p:cNvPr id="29705" name="Text Box 12"/>
            <p:cNvSpPr txBox="1">
              <a:spLocks noChangeArrowheads="1"/>
            </p:cNvSpPr>
            <p:nvPr/>
          </p:nvSpPr>
          <p:spPr bwMode="auto">
            <a:xfrm>
              <a:off x="576" y="3889"/>
              <a:ext cx="174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+mj-lt"/>
                </a:rPr>
                <a:t>INTERRUPT from Keyboard n</a:t>
              </a:r>
            </a:p>
          </p:txBody>
        </p:sp>
      </p:grpSp>
      <p:sp>
        <p:nvSpPr>
          <p:cNvPr id="3072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ReadKey SVC: Attempt 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9031</TotalTime>
  <Words>2887</Words>
  <Application>Microsoft Macintosh PowerPoint</Application>
  <PresentationFormat>On-screen Show (4:3)</PresentationFormat>
  <Paragraphs>728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Bookman Old Style</vt:lpstr>
      <vt:lpstr>Calibri</vt:lpstr>
      <vt:lpstr>Comic Sans MS</vt:lpstr>
      <vt:lpstr>Courier New</vt:lpstr>
      <vt:lpstr>Gill Sans MT</vt:lpstr>
      <vt:lpstr>Lucida Sans Typewriter</vt:lpstr>
      <vt:lpstr>ＭＳ Ｐゴシック</vt:lpstr>
      <vt:lpstr>Trebuchet MS</vt:lpstr>
      <vt:lpstr>Wingdings</vt:lpstr>
      <vt:lpstr>Arial</vt:lpstr>
      <vt:lpstr>Office Theme</vt:lpstr>
      <vt:lpstr>18. Devices and Interrupts</vt:lpstr>
      <vt:lpstr>OS Organization: I/O Devices</vt:lpstr>
      <vt:lpstr>Asynchronous I/O Handling</vt:lpstr>
      <vt:lpstr>Interrupt-based Asynch I/O</vt:lpstr>
      <vt:lpstr>ReadKey SVC: Attempt #1</vt:lpstr>
      <vt:lpstr>ReadKey SVC: Attempt #2</vt:lpstr>
      <vt:lpstr>ReadKey SVC: Attempt #3</vt:lpstr>
      <vt:lpstr>Sophisticated Scheduling</vt:lpstr>
      <vt:lpstr>ReadKey SVC: Attempt #4</vt:lpstr>
      <vt:lpstr>Example: Match Handler to OS</vt:lpstr>
      <vt:lpstr>PowerPoint Presentation</vt:lpstr>
      <vt:lpstr>PowerPoint Presentation</vt:lpstr>
      <vt:lpstr>PowerPoint Presentation</vt:lpstr>
      <vt:lpstr>The Need for “Real Time”</vt:lpstr>
      <vt:lpstr>Interrupt Latency</vt:lpstr>
      <vt:lpstr>Sources of Interrupt Latency</vt:lpstr>
      <vt:lpstr>Scheduling of Multiple Devices</vt:lpstr>
      <vt:lpstr>Weak (Non-preemptive) Priorities</vt:lpstr>
      <vt:lpstr>Setting Priorities</vt:lpstr>
      <vt:lpstr>The Need for Preemption</vt:lpstr>
      <vt:lpstr>Strong Priority Implementation</vt:lpstr>
      <vt:lpstr>Recurring Interrupts</vt:lpstr>
      <vt:lpstr>Interrupt Load</vt:lpstr>
      <vt:lpstr>Example: Mr. Blue Visits the ISS</vt:lpstr>
      <vt:lpstr>Example: Mr. Blue Visits ISS (cont’d.)</vt:lpstr>
      <vt:lpstr>Summary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374</cp:revision>
  <cp:lastPrinted>2016-06-23T13:26:39Z</cp:lastPrinted>
  <dcterms:created xsi:type="dcterms:W3CDTF">2010-02-03T13:36:01Z</dcterms:created>
  <dcterms:modified xsi:type="dcterms:W3CDTF">2017-11-07T22:06:09Z</dcterms:modified>
</cp:coreProperties>
</file>