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jpg" ContentType="image/jpe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41" r:id="rId2"/>
    <p:sldId id="309" r:id="rId3"/>
    <p:sldId id="342" r:id="rId4"/>
    <p:sldId id="310" r:id="rId5"/>
    <p:sldId id="311" r:id="rId6"/>
    <p:sldId id="343" r:id="rId7"/>
    <p:sldId id="312" r:id="rId8"/>
    <p:sldId id="314" r:id="rId9"/>
    <p:sldId id="315" r:id="rId10"/>
    <p:sldId id="316" r:id="rId11"/>
    <p:sldId id="344" r:id="rId12"/>
    <p:sldId id="345" r:id="rId13"/>
    <p:sldId id="317" r:id="rId14"/>
    <p:sldId id="319" r:id="rId15"/>
    <p:sldId id="320" r:id="rId16"/>
    <p:sldId id="321" r:id="rId17"/>
    <p:sldId id="322" r:id="rId18"/>
    <p:sldId id="323" r:id="rId19"/>
    <p:sldId id="325" r:id="rId20"/>
    <p:sldId id="334" r:id="rId21"/>
    <p:sldId id="326" r:id="rId22"/>
    <p:sldId id="327" r:id="rId23"/>
    <p:sldId id="346" r:id="rId24"/>
    <p:sldId id="329" r:id="rId25"/>
    <p:sldId id="328" r:id="rId26"/>
    <p:sldId id="347" r:id="rId27"/>
    <p:sldId id="333" r:id="rId28"/>
    <p:sldId id="354" r:id="rId29"/>
    <p:sldId id="349" r:id="rId30"/>
    <p:sldId id="350" r:id="rId31"/>
    <p:sldId id="351" r:id="rId32"/>
    <p:sldId id="352" r:id="rId33"/>
    <p:sldId id="353" r:id="rId3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2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50000" autoAdjust="0"/>
  </p:normalViewPr>
  <p:slideViewPr>
    <p:cSldViewPr showGuides="1">
      <p:cViewPr varScale="1">
        <p:scale>
          <a:sx n="147" d="100"/>
          <a:sy n="147" d="100"/>
        </p:scale>
        <p:origin x="1264" y="192"/>
      </p:cViewPr>
      <p:guideLst>
        <p:guide orient="horz" pos="2304"/>
        <p:guide pos="326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54A267-6D32-4402-B19A-C2E2B0D7E352}" type="datetime1">
              <a:rPr lang="en-US"/>
              <a:pPr/>
              <a:t>6/20/17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A58CF1-A972-43D7-A5A4-4B7A32A89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6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67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 err="1" smtClean="0"/>
              <a:t>Eniac</a:t>
            </a:r>
            <a:r>
              <a:rPr lang="en-US" dirty="0" smtClean="0"/>
              <a:t>" by Unknown - U.S. Army Photo. Licensed under Public Domain via Commons - 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File:Eniac.jpg</a:t>
            </a:r>
            <a:r>
              <a:rPr lang="en-US" dirty="0" smtClean="0"/>
              <a:t>#/media/</a:t>
            </a:r>
            <a:r>
              <a:rPr lang="en-US" dirty="0" err="1" smtClean="0"/>
              <a:t>File:Eniac.jpg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5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commons.wikimedia.org</a:t>
            </a:r>
            <a:r>
              <a:rPr lang="en-US" dirty="0" smtClean="0"/>
              <a:t>/wiki/</a:t>
            </a:r>
            <a:r>
              <a:rPr lang="en-US" dirty="0" err="1" smtClean="0"/>
              <a:t>File:Two_women_operating_ENIAC.gif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9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8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5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2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52ABB-9806-46F9-9AE3-65C96367223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0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9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15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5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718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1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44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95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57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279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2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63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722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328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61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8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68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4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0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2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58CF1-A972-43D7-A5A4-4B7A32A890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8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E09AD6F9-13D0-41FB-BE7B-D9E4D2F0E92B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3ABDCC7-8E6C-4D65-8E13-250E4C7E8F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7AF488D-4D69-45D4-96A3-1C5661330254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ECDE780-3EEE-4681-8152-7A22B1EBED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30783285-9ED5-41A0-A7C6-D92511BA15FA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5AB5B35-796A-4C53-9C25-1DC3BA6AE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803D500-87BB-4950-91D6-CAE90ADA5A7C}" type="datetime1">
              <a:rPr lang="en-US" smtClean="0"/>
              <a:pPr/>
              <a:t>6/20/17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58188F51-784A-432A-8BFF-69D9703D5D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BF533223-0B88-40C3-8839-7D06D2423A38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D7773A8A-8331-49E8-8E91-4E357E0E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C1C52B-29C4-4F13-A058-4E92FD64E08C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8C70AB70-6B64-42BE-A642-BCBFB93076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F248663-A60D-448A-8FC0-03CA8A99F1EA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CF24245-5AA8-49FB-9392-A5293BF800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6D45F553-873C-4099-BC24-D40961381BAE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83606CC-0F9E-4D49-B855-A314DCB8AB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FDE9422-1655-4D93-BF44-07740897DB75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7D6FBADB-F8BC-426F-A8C8-694765DF36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CA32EA0-F3C9-4DD5-8B2D-AC3F456587CE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2807BAF5-1CBF-4668-A895-99BB675482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F12DBC1D-DE4C-42ED-8A40-DA5274C15AFB}" type="datetime1">
              <a:rPr lang="en-US" smtClean="0"/>
              <a:pPr/>
              <a:t>6/20/17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pitchFamily="34" charset="0"/>
              </a:defRPr>
            </a:lvl1pPr>
          </a:lstStyle>
          <a:p>
            <a:fld id="{0D6C1D2A-B35A-43BA-A2D3-62ADD6D52B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9" r:id="rId1"/>
    <p:sldLayoutId id="2147484470" r:id="rId2"/>
    <p:sldLayoutId id="2147484471" r:id="rId3"/>
    <p:sldLayoutId id="2147484472" r:id="rId4"/>
    <p:sldLayoutId id="2147484473" r:id="rId5"/>
    <p:sldLayoutId id="2147484474" r:id="rId6"/>
    <p:sldLayoutId id="2147484475" r:id="rId7"/>
    <p:sldLayoutId id="2147484476" r:id="rId8"/>
    <p:sldLayoutId id="2147484477" r:id="rId9"/>
    <p:sldLayoutId id="2147484478" r:id="rId10"/>
    <p:sldLayoutId id="214748447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9. Programmable Machines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6.004x Computation Structures</a:t>
            </a:r>
          </a:p>
          <a:p>
            <a:pPr>
              <a:defRPr/>
            </a:pPr>
            <a:r>
              <a:rPr lang="en-US" dirty="0" smtClean="0"/>
              <a:t>Part 2 – Computer Architecture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Copyright © 2015 MIT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0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Problem </a:t>
            </a:r>
            <a:r>
              <a:rPr lang="en-US" dirty="0" smtClean="0">
                <a:sym typeface="Wingdings" pitchFamily="2" charset="2"/>
              </a:rPr>
              <a:t> New </a:t>
            </a:r>
            <a:r>
              <a:rPr lang="en-US" dirty="0" smtClean="0"/>
              <a:t>Control FSM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solve many more problems with this </a:t>
            </a:r>
            <a:r>
              <a:rPr lang="en-US" dirty="0" err="1" smtClean="0"/>
              <a:t>datapath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Exponentiation, division, square root, …</a:t>
            </a:r>
          </a:p>
          <a:p>
            <a:pPr lvl="1"/>
            <a:r>
              <a:rPr lang="en-US" dirty="0" smtClean="0"/>
              <a:t>But nothing that requires more than four registers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By designing a control FSM, we are </a:t>
            </a:r>
            <a:r>
              <a:rPr lang="en-US" dirty="0" smtClean="0">
                <a:solidFill>
                  <a:srgbClr val="C00000"/>
                </a:solidFill>
              </a:rPr>
              <a:t>programming the </a:t>
            </a:r>
            <a:r>
              <a:rPr lang="en-US" dirty="0" err="1" smtClean="0">
                <a:solidFill>
                  <a:srgbClr val="C00000"/>
                </a:solidFill>
              </a:rPr>
              <a:t>datapath</a:t>
            </a:r>
            <a:endParaRPr lang="en-US" dirty="0" smtClean="0">
              <a:solidFill>
                <a:srgbClr val="C00000"/>
              </a:solidFill>
            </a:endParaRPr>
          </a:p>
          <a:p>
            <a:pPr lvl="2"/>
            <a:endParaRPr lang="en-US" dirty="0" smtClean="0"/>
          </a:p>
          <a:p>
            <a:r>
              <a:rPr lang="en-US" dirty="0" smtClean="0"/>
              <a:t>Early digital computers were programmed this way!</a:t>
            </a:r>
          </a:p>
          <a:p>
            <a:pPr lvl="1"/>
            <a:r>
              <a:rPr lang="en-US" dirty="0" smtClean="0"/>
              <a:t>ENIAC (1943):</a:t>
            </a:r>
          </a:p>
          <a:p>
            <a:pPr lvl="2"/>
            <a:r>
              <a:rPr lang="en-US" dirty="0" smtClean="0"/>
              <a:t>First general-purpose digital computer</a:t>
            </a:r>
          </a:p>
          <a:p>
            <a:pPr lvl="2"/>
            <a:r>
              <a:rPr lang="en-US" dirty="0" smtClean="0"/>
              <a:t>Programmed by setting huge array of dials and switches</a:t>
            </a:r>
          </a:p>
          <a:p>
            <a:pPr lvl="2"/>
            <a:r>
              <a:rPr lang="en-US" dirty="0" smtClean="0"/>
              <a:t>Reprogramming it took about 3 weeks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iac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4" y="304800"/>
            <a:ext cx="7755136" cy="5926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800600" y="6248400"/>
            <a:ext cx="3694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"</a:t>
            </a:r>
            <a:r>
              <a:rPr lang="en-US" sz="1400" dirty="0" err="1">
                <a:solidFill>
                  <a:schemeClr val="bg1"/>
                </a:solidFill>
                <a:latin typeface="+mj-lt"/>
              </a:rPr>
              <a:t>Eniac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" by Unknown - U.S. Army Photo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7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200" y="6096000"/>
            <a:ext cx="170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+mj-lt"/>
              </a:rPr>
              <a:t>U.S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. Army Photo</a:t>
            </a:r>
            <a:r>
              <a:rPr lang="en-US" sz="14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Picture 1" descr="Two_women_operating_ENIA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749300"/>
            <a:ext cx="8128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von Neumann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2133600"/>
          </a:xfrm>
        </p:spPr>
        <p:txBody>
          <a:bodyPr/>
          <a:lstStyle/>
          <a:p>
            <a:pPr marL="233363" indent="-233363"/>
            <a:r>
              <a:rPr lang="en-US" dirty="0" smtClean="0"/>
              <a:t>Many approaches to build a general-purpose computer.  Almost all modern computers are based on the von Neumann model (John von Neumann, 1945)</a:t>
            </a:r>
          </a:p>
          <a:p>
            <a:pPr marL="233363" indent="-233363"/>
            <a:r>
              <a:rPr lang="en-US" dirty="0" smtClean="0"/>
              <a:t>Components: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324600" y="3657600"/>
            <a:ext cx="1752600" cy="646331"/>
            <a:chOff x="6324600" y="3733800"/>
            <a:chExt cx="1752600" cy="646331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6324600" y="4056171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Bookman Old Style"/>
                <a:cs typeface="Bookman Old Style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7086600" y="3733800"/>
              <a:ext cx="990600" cy="64633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dirty="0" smtClean="0">
                  <a:latin typeface="Bookman Old Style"/>
                  <a:cs typeface="Bookman Old Style"/>
                </a:rPr>
                <a:t>Input/</a:t>
              </a:r>
              <a:br>
                <a:rPr lang="en-US" dirty="0" smtClean="0">
                  <a:latin typeface="Bookman Old Style"/>
                  <a:cs typeface="Bookman Old Style"/>
                </a:rPr>
              </a:br>
              <a:r>
                <a:rPr lang="en-US" dirty="0" smtClean="0">
                  <a:latin typeface="Bookman Old Style"/>
                  <a:cs typeface="Bookman Old Style"/>
                </a:rPr>
                <a:t>Output</a:t>
              </a:r>
              <a:endParaRPr lang="en-US" dirty="0">
                <a:latin typeface="Bookman Old Style"/>
                <a:cs typeface="Bookman Old Style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200" y="4648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lvl="1" indent="-173038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Bookman Old Style"/>
                <a:cs typeface="Bookman Old Style"/>
              </a:rPr>
              <a:t>Central processing </a:t>
            </a:r>
            <a:r>
              <a:rPr lang="en-US" sz="2000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>unit</a:t>
            </a:r>
            <a:r>
              <a:rPr lang="en-US" sz="2000" dirty="0" smtClean="0">
                <a:latin typeface="Bookman Old Style"/>
                <a:cs typeface="Bookman Old Style"/>
              </a:rPr>
              <a:t>:</a:t>
            </a:r>
            <a:br>
              <a:rPr lang="en-US" sz="2000" dirty="0" smtClean="0">
                <a:latin typeface="Bookman Old Style"/>
                <a:cs typeface="Bookman Old Style"/>
              </a:rPr>
            </a:br>
            <a:r>
              <a:rPr lang="en-US" sz="2000" dirty="0" smtClean="0">
                <a:latin typeface="Bookman Old Style"/>
                <a:cs typeface="Bookman Old Style"/>
              </a:rPr>
              <a:t>	Performs </a:t>
            </a:r>
            <a:r>
              <a:rPr lang="en-US" sz="2000" dirty="0">
                <a:latin typeface="Bookman Old Style"/>
                <a:cs typeface="Bookman Old Style"/>
              </a:rPr>
              <a:t>operations on </a:t>
            </a:r>
            <a:r>
              <a:rPr lang="en-US" sz="2000" dirty="0" smtClean="0">
                <a:latin typeface="Bookman Old Style"/>
                <a:cs typeface="Bookman Old Style"/>
              </a:rPr>
              <a:t>values in registers</a:t>
            </a:r>
            <a:endParaRPr lang="en-US" sz="2000" dirty="0">
              <a:latin typeface="Bookman Old Style"/>
              <a:cs typeface="Bookman Old Style"/>
            </a:endParaRPr>
          </a:p>
          <a:p>
            <a:pPr marL="173038" lvl="1" indent="-173038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>Main memory:</a:t>
            </a:r>
            <a:r>
              <a:rPr lang="en-US" sz="2000" dirty="0" smtClean="0">
                <a:latin typeface="Bookman Old Style"/>
                <a:cs typeface="Bookman Old Style"/>
              </a:rPr>
              <a:t/>
            </a:r>
            <a:br>
              <a:rPr lang="en-US" sz="2000" dirty="0" smtClean="0">
                <a:latin typeface="Bookman Old Style"/>
                <a:cs typeface="Bookman Old Style"/>
              </a:rPr>
            </a:br>
            <a:r>
              <a:rPr lang="en-US" sz="2000" dirty="0" smtClean="0">
                <a:latin typeface="Bookman Old Style"/>
                <a:cs typeface="Bookman Old Style"/>
              </a:rPr>
              <a:t>	Array </a:t>
            </a:r>
            <a:r>
              <a:rPr lang="en-US" sz="2000" dirty="0">
                <a:latin typeface="Bookman Old Style"/>
                <a:cs typeface="Bookman Old Style"/>
              </a:rPr>
              <a:t>of W words of N bits </a:t>
            </a:r>
            <a:r>
              <a:rPr lang="en-US" sz="2000" dirty="0" smtClean="0">
                <a:latin typeface="Bookman Old Style"/>
                <a:cs typeface="Bookman Old Style"/>
              </a:rPr>
              <a:t>each</a:t>
            </a:r>
          </a:p>
          <a:p>
            <a:pPr marL="173038" lvl="1" indent="-173038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Bookman Old Style"/>
                <a:cs typeface="Bookman Old Style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Bookman Old Style"/>
                <a:cs typeface="Bookman Old Style"/>
              </a:rPr>
              <a:t>/output devices </a:t>
            </a:r>
            <a:r>
              <a:rPr lang="en-US" sz="2000" dirty="0">
                <a:latin typeface="Bookman Old Style"/>
                <a:cs typeface="Bookman Old Style"/>
              </a:rPr>
              <a:t>to communicate with the outside world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819400" y="3124199"/>
            <a:ext cx="3505200" cy="1371601"/>
            <a:chOff x="2819400" y="2819398"/>
            <a:chExt cx="3505200" cy="1371601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2819400" y="3200398"/>
              <a:ext cx="3505200" cy="990601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3122359" y="2819398"/>
              <a:ext cx="287771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 smtClean="0">
                  <a:latin typeface="Bookman Old Style"/>
                  <a:cs typeface="Bookman Old Style"/>
                </a:rPr>
                <a:t>Central Processing</a:t>
              </a:r>
              <a:r>
                <a:rPr lang="en-US" dirty="0">
                  <a:latin typeface="Bookman Old Style"/>
                  <a:cs typeface="Bookman Old Style"/>
                </a:rPr>
                <a:t> </a:t>
              </a:r>
              <a:r>
                <a:rPr lang="en-US" sz="1800" dirty="0" smtClean="0">
                  <a:latin typeface="Bookman Old Style"/>
                  <a:cs typeface="Bookman Old Style"/>
                </a:rPr>
                <a:t>Unit</a:t>
              </a:r>
              <a:endParaRPr lang="en-US" sz="1800" dirty="0">
                <a:latin typeface="Bookman Old Style"/>
                <a:cs typeface="Bookman Old Style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3528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  <a:latin typeface="Bookman Old Style"/>
                  <a:cs typeface="Bookman Old Style"/>
                </a:rPr>
                <a:t>Datapath</a:t>
              </a:r>
              <a:endParaRPr lang="en-US" dirty="0">
                <a:solidFill>
                  <a:schemeClr val="tx1"/>
                </a:solidFill>
                <a:latin typeface="Bookman Old Style"/>
                <a:cs typeface="Bookman Old Style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76800" y="3352800"/>
              <a:ext cx="1371600" cy="685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Bookman Old Style"/>
                  <a:cs typeface="Bookman Old Style"/>
                </a:rPr>
                <a:t>Control</a:t>
              </a:r>
              <a:br>
                <a:rPr lang="en-US" dirty="0" smtClean="0">
                  <a:solidFill>
                    <a:schemeClr val="tx1"/>
                  </a:solidFill>
                  <a:latin typeface="Bookman Old Style"/>
                  <a:cs typeface="Bookman Old Style"/>
                </a:rPr>
              </a:br>
              <a:r>
                <a:rPr lang="en-US" dirty="0" smtClean="0">
                  <a:solidFill>
                    <a:schemeClr val="tx1"/>
                  </a:solidFill>
                  <a:latin typeface="Bookman Old Style"/>
                  <a:cs typeface="Bookman Old Style"/>
                </a:rPr>
                <a:t>FSM</a:t>
              </a:r>
              <a:endParaRPr lang="en-US" dirty="0">
                <a:solidFill>
                  <a:schemeClr val="tx1"/>
                </a:solidFill>
                <a:latin typeface="Bookman Old Style"/>
                <a:cs typeface="Bookman Old Style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267200" y="3505200"/>
              <a:ext cx="6096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4267200" y="3886200"/>
              <a:ext cx="6096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283455" y="3258979"/>
              <a:ext cx="5770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status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267200" y="3868579"/>
              <a:ext cx="6242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control</a:t>
              </a:r>
              <a:endParaRPr lang="en-US" sz="1000" dirty="0">
                <a:latin typeface="+mj-lt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248400" y="4953000"/>
            <a:ext cx="1482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man Old Style"/>
                <a:cs typeface="Bookman Old Style"/>
              </a:rPr>
              <a:t>&amp; memory</a:t>
            </a:r>
            <a:endParaRPr lang="en-US" sz="2000" dirty="0">
              <a:latin typeface="+mj-l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62000" y="3581400"/>
            <a:ext cx="2057400" cy="855821"/>
            <a:chOff x="762000" y="3581400"/>
            <a:chExt cx="2057400" cy="855821"/>
          </a:xfrm>
        </p:grpSpPr>
        <p:sp>
          <p:nvSpPr>
            <p:cNvPr id="26" name="Line 7"/>
            <p:cNvSpPr>
              <a:spLocks noChangeShapeType="1"/>
            </p:cNvSpPr>
            <p:nvPr/>
          </p:nvSpPr>
          <p:spPr bwMode="auto">
            <a:xfrm>
              <a:off x="2057400" y="41910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Bookman Old Style"/>
                <a:cs typeface="Bookman Old Style"/>
              </a:endParaRPr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762000" y="3697069"/>
              <a:ext cx="1295400" cy="646331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dirty="0" smtClean="0">
                  <a:latin typeface="Bookman Old Style"/>
                  <a:cs typeface="Bookman Old Style"/>
                </a:rPr>
                <a:t>Main</a:t>
              </a:r>
              <a:br>
                <a:rPr lang="en-US" dirty="0" smtClean="0">
                  <a:latin typeface="Bookman Old Style"/>
                  <a:cs typeface="Bookman Old Style"/>
                </a:rPr>
              </a:br>
              <a:r>
                <a:rPr lang="en-US" dirty="0" smtClean="0">
                  <a:latin typeface="Bookman Old Style"/>
                  <a:cs typeface="Bookman Old Style"/>
                </a:rPr>
                <a:t>Memory</a:t>
              </a:r>
              <a:endParaRPr lang="en-US" dirty="0">
                <a:latin typeface="Bookman Old Style"/>
                <a:cs typeface="Bookman Old Style"/>
              </a:endParaRP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2057400" y="3827621"/>
              <a:ext cx="76200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2143940" y="3581400"/>
              <a:ext cx="6754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address</a:t>
              </a:r>
              <a:endParaRPr lang="en-US" sz="1000" dirty="0">
                <a:latin typeface="+mj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00206" y="4191000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+mj-lt"/>
                </a:rPr>
                <a:t>data</a:t>
              </a:r>
              <a:endParaRPr lang="en-US" sz="100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Key Idea: Stored-Program Computer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1905000"/>
          </a:xfrm>
        </p:spPr>
        <p:txBody>
          <a:bodyPr>
            <a:normAutofit/>
          </a:bodyPr>
          <a:lstStyle/>
          <a:p>
            <a:r>
              <a:rPr lang="en-US" dirty="0" smtClean="0"/>
              <a:t>Express program as a sequence of </a:t>
            </a:r>
            <a:r>
              <a:rPr lang="en-US" dirty="0" smtClean="0">
                <a:solidFill>
                  <a:srgbClr val="C00000"/>
                </a:solidFill>
              </a:rPr>
              <a:t>coded instructions</a:t>
            </a:r>
          </a:p>
          <a:p>
            <a:r>
              <a:rPr lang="en-US" dirty="0" smtClean="0"/>
              <a:t>Memory holds both data and instructions</a:t>
            </a:r>
          </a:p>
          <a:p>
            <a:r>
              <a:rPr lang="en-US" dirty="0" smtClean="0"/>
              <a:t>CPU fetches, interprets, and executes successive instructions of the program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066800" y="3124200"/>
            <a:ext cx="3979863" cy="3314700"/>
            <a:chOff x="3014" y="1152"/>
            <a:chExt cx="2507" cy="2088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014" y="1880"/>
              <a:ext cx="816" cy="624"/>
              <a:chOff x="2239" y="1600"/>
              <a:chExt cx="816" cy="624"/>
            </a:xfrm>
          </p:grpSpPr>
          <p:sp>
            <p:nvSpPr>
              <p:cNvPr id="14372" name="Rectangle 8"/>
              <p:cNvSpPr>
                <a:spLocks noChangeArrowheads="1"/>
              </p:cNvSpPr>
              <p:nvPr/>
            </p:nvSpPr>
            <p:spPr bwMode="auto">
              <a:xfrm>
                <a:off x="2239" y="1600"/>
                <a:ext cx="816" cy="624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373" name="Text Box 9"/>
              <p:cNvSpPr txBox="1">
                <a:spLocks noChangeArrowheads="1"/>
              </p:cNvSpPr>
              <p:nvPr/>
            </p:nvSpPr>
            <p:spPr bwMode="auto">
              <a:xfrm>
                <a:off x="2256" y="1647"/>
                <a:ext cx="746" cy="5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/>
                  <a:t>Central</a:t>
                </a:r>
              </a:p>
              <a:p>
                <a:pPr algn="ctr" eaLnBrk="0" hangingPunct="0"/>
                <a:r>
                  <a:rPr lang="en-US" sz="1800"/>
                  <a:t>Processing</a:t>
                </a:r>
              </a:p>
              <a:p>
                <a:pPr algn="ctr" eaLnBrk="0" hangingPunct="0"/>
                <a:r>
                  <a:rPr lang="en-US" sz="1800"/>
                  <a:t>Unit</a:t>
                </a:r>
              </a:p>
            </p:txBody>
          </p:sp>
        </p:grpSp>
        <p:sp>
          <p:nvSpPr>
            <p:cNvPr id="14343" name="Line 13"/>
            <p:cNvSpPr>
              <a:spLocks noChangeShapeType="1"/>
            </p:cNvSpPr>
            <p:nvPr/>
          </p:nvSpPr>
          <p:spPr bwMode="auto">
            <a:xfrm>
              <a:off x="3830" y="21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4" name="Group 51"/>
            <p:cNvGrpSpPr>
              <a:grpSpLocks/>
            </p:cNvGrpSpPr>
            <p:nvPr/>
          </p:nvGrpSpPr>
          <p:grpSpPr bwMode="auto">
            <a:xfrm>
              <a:off x="4310" y="1152"/>
              <a:ext cx="1211" cy="2088"/>
              <a:chOff x="4310" y="1152"/>
              <a:chExt cx="1211" cy="2088"/>
            </a:xfrm>
          </p:grpSpPr>
          <p:grpSp>
            <p:nvGrpSpPr>
              <p:cNvPr id="5" name="Group 48"/>
              <p:cNvGrpSpPr>
                <a:grpSpLocks/>
              </p:cNvGrpSpPr>
              <p:nvPr/>
            </p:nvGrpSpPr>
            <p:grpSpPr bwMode="auto">
              <a:xfrm>
                <a:off x="4310" y="1152"/>
                <a:ext cx="1211" cy="1920"/>
                <a:chOff x="4310" y="1152"/>
                <a:chExt cx="1211" cy="1920"/>
              </a:xfrm>
            </p:grpSpPr>
            <p:sp>
              <p:nvSpPr>
                <p:cNvPr id="14347" name="Rectangle 15"/>
                <p:cNvSpPr>
                  <a:spLocks noChangeArrowheads="1"/>
                </p:cNvSpPr>
                <p:nvPr/>
              </p:nvSpPr>
              <p:spPr bwMode="auto">
                <a:xfrm>
                  <a:off x="4310" y="1152"/>
                  <a:ext cx="1210" cy="1920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416" y="1226"/>
                  <a:ext cx="977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800"/>
                    <a:t>Main Memory</a:t>
                  </a:r>
                </a:p>
              </p:txBody>
            </p:sp>
            <p:sp>
              <p:nvSpPr>
                <p:cNvPr id="14349" name="Line 30"/>
                <p:cNvSpPr>
                  <a:spLocks noChangeShapeType="1"/>
                </p:cNvSpPr>
                <p:nvPr/>
              </p:nvSpPr>
              <p:spPr bwMode="auto">
                <a:xfrm>
                  <a:off x="4416" y="219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6" name="Group 46"/>
                <p:cNvGrpSpPr>
                  <a:grpSpLocks/>
                </p:cNvGrpSpPr>
                <p:nvPr/>
              </p:nvGrpSpPr>
              <p:grpSpPr bwMode="auto">
                <a:xfrm>
                  <a:off x="4310" y="1472"/>
                  <a:ext cx="1211" cy="720"/>
                  <a:chOff x="326" y="2832"/>
                  <a:chExt cx="1211" cy="720"/>
                </a:xfrm>
              </p:grpSpPr>
              <p:sp>
                <p:nvSpPr>
                  <p:cNvPr id="1436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326" y="2832"/>
                    <a:ext cx="1211" cy="7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ECFF"/>
                      </a:gs>
                      <a:gs pos="50000">
                        <a:srgbClr val="FFFF00"/>
                      </a:gs>
                      <a:gs pos="100000">
                        <a:srgbClr val="CCECFF"/>
                      </a:gs>
                    </a:gsLst>
                    <a:lin ang="5400000" scaled="1"/>
                  </a:gra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grpSp>
                <p:nvGrpSpPr>
                  <p:cNvPr id="7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26" y="2976"/>
                    <a:ext cx="1210" cy="480"/>
                    <a:chOff x="4183" y="1536"/>
                    <a:chExt cx="1210" cy="480"/>
                  </a:xfrm>
                </p:grpSpPr>
                <p:sp>
                  <p:nvSpPr>
                    <p:cNvPr id="1436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1687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69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2016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0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1856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371" name="Line 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83" y="1536"/>
                      <a:ext cx="1210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365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976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instruction</a:t>
                    </a:r>
                  </a:p>
                </p:txBody>
              </p:sp>
              <p:sp>
                <p:nvSpPr>
                  <p:cNvPr id="1436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104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instruction</a:t>
                    </a:r>
                  </a:p>
                </p:txBody>
              </p:sp>
              <p:sp>
                <p:nvSpPr>
                  <p:cNvPr id="14367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3264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instruction</a:t>
                    </a:r>
                  </a:p>
                </p:txBody>
              </p:sp>
            </p:grpSp>
            <p:grpSp>
              <p:nvGrpSpPr>
                <p:cNvPr id="8" name="Group 45"/>
                <p:cNvGrpSpPr>
                  <a:grpSpLocks/>
                </p:cNvGrpSpPr>
                <p:nvPr/>
              </p:nvGrpSpPr>
              <p:grpSpPr bwMode="auto">
                <a:xfrm>
                  <a:off x="4310" y="2256"/>
                  <a:ext cx="1211" cy="720"/>
                  <a:chOff x="1967" y="3072"/>
                  <a:chExt cx="1211" cy="720"/>
                </a:xfrm>
              </p:grpSpPr>
              <p:grpSp>
                <p:nvGrpSpPr>
                  <p:cNvPr id="9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967" y="3072"/>
                    <a:ext cx="1211" cy="720"/>
                    <a:chOff x="1968" y="3072"/>
                    <a:chExt cx="1211" cy="720"/>
                  </a:xfrm>
                </p:grpSpPr>
                <p:sp>
                  <p:nvSpPr>
                    <p:cNvPr id="14357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68" y="3072"/>
                      <a:ext cx="1211" cy="720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CCECFF"/>
                        </a:gs>
                        <a:gs pos="50000">
                          <a:srgbClr val="FFCCFF"/>
                        </a:gs>
                        <a:gs pos="100000">
                          <a:srgbClr val="CCECFF"/>
                        </a:gs>
                      </a:gsLst>
                      <a:lin ang="5400000" scaled="1"/>
                    </a:gradFill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" name="Group 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68" y="3176"/>
                      <a:ext cx="1210" cy="480"/>
                      <a:chOff x="4183" y="1536"/>
                      <a:chExt cx="1210" cy="480"/>
                    </a:xfrm>
                  </p:grpSpPr>
                  <p:sp>
                    <p:nvSpPr>
                      <p:cNvPr id="14359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1687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60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2016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61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1856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362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4183" y="1536"/>
                        <a:ext cx="1210" cy="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35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8" y="3168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data</a:t>
                    </a:r>
                  </a:p>
                </p:txBody>
              </p:sp>
              <p:sp>
                <p:nvSpPr>
                  <p:cNvPr id="1435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8" y="3327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data</a:t>
                    </a:r>
                  </a:p>
                </p:txBody>
              </p:sp>
              <p:sp>
                <p:nvSpPr>
                  <p:cNvPr id="1435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8" y="3496"/>
                    <a:ext cx="642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/>
                      <a:t>data</a:t>
                    </a:r>
                  </a:p>
                </p:txBody>
              </p:sp>
            </p:grpSp>
            <p:sp>
              <p:nvSpPr>
                <p:cNvPr id="14352" name="Rectangle 47"/>
                <p:cNvSpPr>
                  <a:spLocks noChangeArrowheads="1"/>
                </p:cNvSpPr>
                <p:nvPr/>
              </p:nvSpPr>
              <p:spPr bwMode="auto">
                <a:xfrm>
                  <a:off x="4310" y="1152"/>
                  <a:ext cx="1210" cy="19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4346" name="Freeform 50"/>
              <p:cNvSpPr>
                <a:spLocks/>
              </p:cNvSpPr>
              <p:nvPr/>
            </p:nvSpPr>
            <p:spPr bwMode="auto">
              <a:xfrm>
                <a:off x="4320" y="3072"/>
                <a:ext cx="1200" cy="168"/>
              </a:xfrm>
              <a:custGeom>
                <a:avLst/>
                <a:gdLst>
                  <a:gd name="T0" fmla="*/ 0 w 1200"/>
                  <a:gd name="T1" fmla="*/ 0 h 168"/>
                  <a:gd name="T2" fmla="*/ 86 w 1200"/>
                  <a:gd name="T3" fmla="*/ 127 h 168"/>
                  <a:gd name="T4" fmla="*/ 355 w 1200"/>
                  <a:gd name="T5" fmla="*/ 71 h 168"/>
                  <a:gd name="T6" fmla="*/ 625 w 1200"/>
                  <a:gd name="T7" fmla="*/ 163 h 168"/>
                  <a:gd name="T8" fmla="*/ 901 w 1200"/>
                  <a:gd name="T9" fmla="*/ 41 h 168"/>
                  <a:gd name="T10" fmla="*/ 1036 w 1200"/>
                  <a:gd name="T11" fmla="*/ 133 h 168"/>
                  <a:gd name="T12" fmla="*/ 1200 w 1200"/>
                  <a:gd name="T13" fmla="*/ 0 h 1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0"/>
                  <a:gd name="T22" fmla="*/ 0 h 168"/>
                  <a:gd name="T23" fmla="*/ 1200 w 1200"/>
                  <a:gd name="T24" fmla="*/ 168 h 1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0" h="168">
                    <a:moveTo>
                      <a:pt x="0" y="0"/>
                    </a:moveTo>
                    <a:cubicBezTo>
                      <a:pt x="14" y="21"/>
                      <a:pt x="27" y="115"/>
                      <a:pt x="86" y="127"/>
                    </a:cubicBezTo>
                    <a:cubicBezTo>
                      <a:pt x="145" y="139"/>
                      <a:pt x="265" y="65"/>
                      <a:pt x="355" y="71"/>
                    </a:cubicBezTo>
                    <a:cubicBezTo>
                      <a:pt x="445" y="77"/>
                      <a:pt x="534" y="168"/>
                      <a:pt x="625" y="163"/>
                    </a:cubicBezTo>
                    <a:cubicBezTo>
                      <a:pt x="716" y="158"/>
                      <a:pt x="833" y="46"/>
                      <a:pt x="901" y="41"/>
                    </a:cubicBezTo>
                    <a:cubicBezTo>
                      <a:pt x="969" y="36"/>
                      <a:pt x="986" y="140"/>
                      <a:pt x="1036" y="133"/>
                    </a:cubicBezTo>
                    <a:cubicBezTo>
                      <a:pt x="1086" y="126"/>
                      <a:pt x="1166" y="28"/>
                      <a:pt x="1200" y="0"/>
                    </a:cubicBezTo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4880528" y="3124200"/>
            <a:ext cx="2815672" cy="885015"/>
            <a:chOff x="4880528" y="3124200"/>
            <a:chExt cx="2815672" cy="885015"/>
          </a:xfrm>
        </p:grpSpPr>
        <p:grpSp>
          <p:nvGrpSpPr>
            <p:cNvPr id="15" name="Group 14"/>
            <p:cNvGrpSpPr/>
            <p:nvPr/>
          </p:nvGrpSpPr>
          <p:grpSpPr>
            <a:xfrm>
              <a:off x="5943600" y="3124200"/>
              <a:ext cx="1752600" cy="304800"/>
              <a:chOff x="5867400" y="3276600"/>
              <a:chExt cx="1752600" cy="3048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867400" y="3276600"/>
                <a:ext cx="17526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Consolas"/>
                  <a:cs typeface="Consolas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V="1">
                <a:off x="6360860" y="3276600"/>
                <a:ext cx="0" cy="30480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805764" y="3276600"/>
                <a:ext cx="0" cy="30480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V="1">
                <a:off x="7202740" y="3276600"/>
                <a:ext cx="0" cy="30480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Freeform 13"/>
            <p:cNvSpPr/>
            <p:nvPr/>
          </p:nvSpPr>
          <p:spPr>
            <a:xfrm>
              <a:off x="4880528" y="3498036"/>
              <a:ext cx="990483" cy="511179"/>
            </a:xfrm>
            <a:custGeom>
              <a:avLst/>
              <a:gdLst>
                <a:gd name="connsiteX0" fmla="*/ 0 w 958532"/>
                <a:gd name="connsiteY0" fmla="*/ 351616 h 402669"/>
                <a:gd name="connsiteX1" fmla="*/ 487254 w 958532"/>
                <a:gd name="connsiteY1" fmla="*/ 180 h 402669"/>
                <a:gd name="connsiteX2" fmla="*/ 694936 w 958532"/>
                <a:gd name="connsiteY2" fmla="*/ 391552 h 402669"/>
                <a:gd name="connsiteX3" fmla="*/ 958532 w 958532"/>
                <a:gd name="connsiteY3" fmla="*/ 303693 h 402669"/>
                <a:gd name="connsiteX0" fmla="*/ 0 w 990483"/>
                <a:gd name="connsiteY0" fmla="*/ 511179 h 552353"/>
                <a:gd name="connsiteX1" fmla="*/ 487254 w 990483"/>
                <a:gd name="connsiteY1" fmla="*/ 159743 h 552353"/>
                <a:gd name="connsiteX2" fmla="*/ 694936 w 990483"/>
                <a:gd name="connsiteY2" fmla="*/ 551115 h 552353"/>
                <a:gd name="connsiteX3" fmla="*/ 990483 w 990483"/>
                <a:gd name="connsiteY3" fmla="*/ 0 h 552353"/>
                <a:gd name="connsiteX0" fmla="*/ 0 w 990483"/>
                <a:gd name="connsiteY0" fmla="*/ 511179 h 511179"/>
                <a:gd name="connsiteX1" fmla="*/ 487254 w 990483"/>
                <a:gd name="connsiteY1" fmla="*/ 159743 h 511179"/>
                <a:gd name="connsiteX2" fmla="*/ 647009 w 990483"/>
                <a:gd name="connsiteY2" fmla="*/ 319487 h 511179"/>
                <a:gd name="connsiteX3" fmla="*/ 990483 w 990483"/>
                <a:gd name="connsiteY3" fmla="*/ 0 h 51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0483" h="511179">
                  <a:moveTo>
                    <a:pt x="0" y="511179"/>
                  </a:moveTo>
                  <a:cubicBezTo>
                    <a:pt x="185715" y="332133"/>
                    <a:pt x="379419" y="191692"/>
                    <a:pt x="487254" y="159743"/>
                  </a:cubicBezTo>
                  <a:cubicBezTo>
                    <a:pt x="595089" y="127794"/>
                    <a:pt x="563138" y="346111"/>
                    <a:pt x="647009" y="319487"/>
                  </a:cubicBezTo>
                  <a:cubicBezTo>
                    <a:pt x="730881" y="292863"/>
                    <a:pt x="990483" y="0"/>
                    <a:pt x="990483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943600" y="3048000"/>
            <a:ext cx="466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op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25213" y="30480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ra rb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265766" y="3048000"/>
            <a:ext cx="466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rc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1200" y="3505200"/>
            <a:ext cx="215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/>
                <a:cs typeface="Consolas"/>
              </a:rPr>
              <a:t>rc ← op(ra,rb)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904491" y="5488486"/>
            <a:ext cx="2867909" cy="607514"/>
            <a:chOff x="4904491" y="5183686"/>
            <a:chExt cx="2867909" cy="607514"/>
          </a:xfrm>
        </p:grpSpPr>
        <p:sp>
          <p:nvSpPr>
            <p:cNvPr id="11" name="Rectangle 10"/>
            <p:cNvSpPr/>
            <p:nvPr/>
          </p:nvSpPr>
          <p:spPr>
            <a:xfrm>
              <a:off x="6019800" y="5486400"/>
              <a:ext cx="17526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Consolas"/>
                  <a:cs typeface="Consolas"/>
                </a:rPr>
                <a:t>0xba5eba11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04491" y="5183686"/>
              <a:ext cx="998471" cy="431308"/>
            </a:xfrm>
            <a:custGeom>
              <a:avLst/>
              <a:gdLst>
                <a:gd name="connsiteX0" fmla="*/ 0 w 998471"/>
                <a:gd name="connsiteY0" fmla="*/ 0 h 431308"/>
                <a:gd name="connsiteX1" fmla="*/ 710911 w 998471"/>
                <a:gd name="connsiteY1" fmla="*/ 167731 h 431308"/>
                <a:gd name="connsiteX2" fmla="*/ 479266 w 998471"/>
                <a:gd name="connsiteY2" fmla="*/ 303513 h 431308"/>
                <a:gd name="connsiteX3" fmla="*/ 998471 w 998471"/>
                <a:gd name="connsiteY3" fmla="*/ 431308 h 431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8471" h="431308">
                  <a:moveTo>
                    <a:pt x="0" y="0"/>
                  </a:moveTo>
                  <a:cubicBezTo>
                    <a:pt x="315516" y="58572"/>
                    <a:pt x="631033" y="117145"/>
                    <a:pt x="710911" y="167731"/>
                  </a:cubicBezTo>
                  <a:cubicBezTo>
                    <a:pt x="790789" y="218317"/>
                    <a:pt x="431339" y="259584"/>
                    <a:pt x="479266" y="303513"/>
                  </a:cubicBezTo>
                  <a:cubicBezTo>
                    <a:pt x="527193" y="347443"/>
                    <a:pt x="998471" y="431308"/>
                    <a:pt x="998471" y="431308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638800" y="4038600"/>
            <a:ext cx="3429000" cy="1477328"/>
            <a:chOff x="5867400" y="4038600"/>
            <a:chExt cx="3429000" cy="1477328"/>
          </a:xfrm>
        </p:grpSpPr>
        <p:grpSp>
          <p:nvGrpSpPr>
            <p:cNvPr id="53" name="Group 52"/>
            <p:cNvGrpSpPr/>
            <p:nvPr/>
          </p:nvGrpSpPr>
          <p:grpSpPr>
            <a:xfrm flipH="1">
              <a:off x="5867400" y="4232787"/>
              <a:ext cx="685155" cy="1101213"/>
              <a:chOff x="6026434" y="3307400"/>
              <a:chExt cx="1234915" cy="1984813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>
                <a:off x="6485116" y="3717471"/>
                <a:ext cx="0" cy="708277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485116" y="4425749"/>
                <a:ext cx="275479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H="1">
                <a:off x="6268668" y="4425749"/>
                <a:ext cx="216447" cy="816486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/>
              <p:cNvGrpSpPr/>
              <p:nvPr/>
            </p:nvGrpSpPr>
            <p:grpSpPr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71" name="Straight Connector 7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Freeform 7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Freeform 6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9" name="Straight Connector 58"/>
              <p:cNvCxnSpPr/>
              <p:nvPr/>
            </p:nvCxnSpPr>
            <p:spPr>
              <a:xfrm>
                <a:off x="6491955" y="3795083"/>
                <a:ext cx="308739" cy="230441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endCxn id="63" idx="0"/>
              </p:cNvCxnSpPr>
              <p:nvPr/>
            </p:nvCxnSpPr>
            <p:spPr>
              <a:xfrm flipV="1">
                <a:off x="6819744" y="3742746"/>
                <a:ext cx="281405" cy="27007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6084639" y="3806101"/>
                <a:ext cx="390790" cy="133258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084639" y="3624454"/>
                <a:ext cx="106359" cy="300554"/>
              </a:xfrm>
              <a:prstGeom prst="line">
                <a:avLst/>
              </a:prstGeom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7100853" y="3625489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 63"/>
              <p:cNvSpPr/>
              <p:nvPr/>
            </p:nvSpPr>
            <p:spPr>
              <a:xfrm rot="5816398">
                <a:off x="6159753" y="3491447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28575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/>
              <p:cNvGrpSpPr/>
              <p:nvPr/>
            </p:nvGrpSpPr>
            <p:grpSpPr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 6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28575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28575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" name="TextBox 20"/>
            <p:cNvSpPr txBox="1"/>
            <p:nvPr/>
          </p:nvSpPr>
          <p:spPr>
            <a:xfrm>
              <a:off x="6858000" y="4038600"/>
              <a:ext cx="2438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3366FF"/>
                  </a:solidFill>
                  <a:latin typeface="Comic Sans MS"/>
                  <a:cs typeface="Comic Sans MS"/>
                </a:rPr>
                <a:t>But, how do we know which words hold instructions and which words hold data?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553200" y="4191000"/>
              <a:ext cx="304800" cy="76200"/>
            </a:xfrm>
            <a:prstGeom prst="line">
              <a:avLst/>
            </a:prstGeom>
            <a:ln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279400" y="4237038"/>
            <a:ext cx="3292475" cy="544512"/>
            <a:chOff x="176" y="2669"/>
            <a:chExt cx="2074" cy="343"/>
          </a:xfrm>
        </p:grpSpPr>
        <p:sp>
          <p:nvSpPr>
            <p:cNvPr id="15447" name="AutoShape 83"/>
            <p:cNvSpPr>
              <a:spLocks noChangeArrowheads="1"/>
            </p:cNvSpPr>
            <p:nvPr/>
          </p:nvSpPr>
          <p:spPr bwMode="auto">
            <a:xfrm>
              <a:off x="747" y="2669"/>
              <a:ext cx="1503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48" name="Text Box 85"/>
            <p:cNvSpPr txBox="1">
              <a:spLocks noChangeArrowheads="1"/>
            </p:cNvSpPr>
            <p:nvPr/>
          </p:nvSpPr>
          <p:spPr bwMode="auto">
            <a:xfrm>
              <a:off x="176" y="2800"/>
              <a:ext cx="589" cy="21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registers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712788" y="5511800"/>
            <a:ext cx="2640012" cy="587375"/>
            <a:chOff x="449" y="3472"/>
            <a:chExt cx="1663" cy="370"/>
          </a:xfrm>
        </p:grpSpPr>
        <p:sp>
          <p:nvSpPr>
            <p:cNvPr id="15445" name="Text Box 86"/>
            <p:cNvSpPr txBox="1">
              <a:spLocks noChangeArrowheads="1"/>
            </p:cNvSpPr>
            <p:nvPr/>
          </p:nvSpPr>
          <p:spPr bwMode="auto">
            <a:xfrm>
              <a:off x="449" y="3630"/>
              <a:ext cx="667" cy="21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operations</a:t>
              </a:r>
            </a:p>
          </p:txBody>
        </p:sp>
        <p:sp>
          <p:nvSpPr>
            <p:cNvPr id="15446" name="AutoShape 84"/>
            <p:cNvSpPr>
              <a:spLocks noChangeArrowheads="1"/>
            </p:cNvSpPr>
            <p:nvPr/>
          </p:nvSpPr>
          <p:spPr bwMode="auto">
            <a:xfrm>
              <a:off x="1002" y="3472"/>
              <a:ext cx="1110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Anatomy of a von Neumann Computer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647950" y="1135063"/>
            <a:ext cx="1317625" cy="11398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 rot="-5400000">
            <a:off x="1935162" y="1562101"/>
            <a:ext cx="1139825" cy="2857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200"/>
              <a:t>Internal storage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965575" y="1135063"/>
            <a:ext cx="2519363" cy="1139825"/>
            <a:chOff x="3965575" y="1135063"/>
            <a:chExt cx="2519363" cy="1139825"/>
          </a:xfrm>
        </p:grpSpPr>
        <p:sp>
          <p:nvSpPr>
            <p:cNvPr id="15364" name="Rectangle 4"/>
            <p:cNvSpPr>
              <a:spLocks noChangeArrowheads="1"/>
            </p:cNvSpPr>
            <p:nvPr/>
          </p:nvSpPr>
          <p:spPr bwMode="auto">
            <a:xfrm>
              <a:off x="4881563" y="1135063"/>
              <a:ext cx="1603375" cy="113982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/>
                <a:t>Control</a:t>
              </a:r>
              <a:br>
                <a:rPr lang="en-US"/>
              </a:br>
              <a:r>
                <a:rPr lang="en-US"/>
                <a:t>Unit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65575" y="1274763"/>
              <a:ext cx="915988" cy="700087"/>
              <a:chOff x="3965575" y="1274763"/>
              <a:chExt cx="915988" cy="700087"/>
            </a:xfrm>
          </p:grpSpPr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>
                <a:off x="3965575" y="1914525"/>
                <a:ext cx="9159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Line 8"/>
              <p:cNvSpPr>
                <a:spLocks noChangeShapeType="1"/>
              </p:cNvSpPr>
              <p:nvPr/>
            </p:nvSpPr>
            <p:spPr bwMode="auto">
              <a:xfrm flipH="1">
                <a:off x="3965575" y="1495425"/>
                <a:ext cx="9159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2" name="Text Box 12"/>
              <p:cNvSpPr txBox="1">
                <a:spLocks noChangeArrowheads="1"/>
              </p:cNvSpPr>
              <p:nvPr/>
            </p:nvSpPr>
            <p:spPr bwMode="auto">
              <a:xfrm>
                <a:off x="4092575" y="1274763"/>
                <a:ext cx="693738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/>
                  <a:t>control</a:t>
                </a:r>
              </a:p>
            </p:txBody>
          </p:sp>
          <p:sp>
            <p:nvSpPr>
              <p:cNvPr id="15373" name="Text Box 13"/>
              <p:cNvSpPr txBox="1">
                <a:spLocks noChangeArrowheads="1"/>
              </p:cNvSpPr>
              <p:nvPr/>
            </p:nvSpPr>
            <p:spPr bwMode="auto">
              <a:xfrm>
                <a:off x="4067175" y="1670050"/>
                <a:ext cx="684213" cy="30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400"/>
                  <a:t>status</a:t>
                </a:r>
              </a:p>
            </p:txBody>
          </p:sp>
        </p:grp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55600" y="1820863"/>
            <a:ext cx="3378200" cy="4191000"/>
            <a:chOff x="224" y="1147"/>
            <a:chExt cx="2128" cy="2640"/>
          </a:xfrm>
        </p:grpSpPr>
        <p:grpSp>
          <p:nvGrpSpPr>
            <p:cNvPr id="5" name="Group 82"/>
            <p:cNvGrpSpPr>
              <a:grpSpLocks/>
            </p:cNvGrpSpPr>
            <p:nvPr/>
          </p:nvGrpSpPr>
          <p:grpSpPr bwMode="auto">
            <a:xfrm>
              <a:off x="224" y="2347"/>
              <a:ext cx="2128" cy="1440"/>
              <a:chOff x="224" y="2544"/>
              <a:chExt cx="2128" cy="1440"/>
            </a:xfrm>
          </p:grpSpPr>
          <p:grpSp>
            <p:nvGrpSpPr>
              <p:cNvPr id="6" name="Group 18"/>
              <p:cNvGrpSpPr>
                <a:grpSpLocks/>
              </p:cNvGrpSpPr>
              <p:nvPr/>
            </p:nvGrpSpPr>
            <p:grpSpPr bwMode="auto">
              <a:xfrm>
                <a:off x="864" y="2928"/>
                <a:ext cx="192" cy="96"/>
                <a:chOff x="576" y="2784"/>
                <a:chExt cx="192" cy="96"/>
              </a:xfrm>
            </p:grpSpPr>
            <p:sp>
              <p:nvSpPr>
                <p:cNvPr id="15443" name="Rectangle 19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192" cy="96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4" name="Freeform 20"/>
                <p:cNvSpPr>
                  <a:spLocks/>
                </p:cNvSpPr>
                <p:nvPr/>
              </p:nvSpPr>
              <p:spPr bwMode="auto">
                <a:xfrm>
                  <a:off x="576" y="2784"/>
                  <a:ext cx="48" cy="96"/>
                </a:xfrm>
                <a:custGeom>
                  <a:avLst/>
                  <a:gdLst>
                    <a:gd name="T0" fmla="*/ 0 w 48"/>
                    <a:gd name="T1" fmla="*/ 0 h 96"/>
                    <a:gd name="T2" fmla="*/ 48 w 48"/>
                    <a:gd name="T3" fmla="*/ 48 h 96"/>
                    <a:gd name="T4" fmla="*/ 0 w 48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0" y="0"/>
                      </a:moveTo>
                      <a:lnTo>
                        <a:pt x="48" y="48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1152" y="2928"/>
                <a:ext cx="192" cy="96"/>
                <a:chOff x="576" y="2784"/>
                <a:chExt cx="192" cy="96"/>
              </a:xfrm>
            </p:grpSpPr>
            <p:sp>
              <p:nvSpPr>
                <p:cNvPr id="15441" name="Rectangle 22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192" cy="96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2" name="Freeform 23"/>
                <p:cNvSpPr>
                  <a:spLocks/>
                </p:cNvSpPr>
                <p:nvPr/>
              </p:nvSpPr>
              <p:spPr bwMode="auto">
                <a:xfrm>
                  <a:off x="576" y="2784"/>
                  <a:ext cx="48" cy="96"/>
                </a:xfrm>
                <a:custGeom>
                  <a:avLst/>
                  <a:gdLst>
                    <a:gd name="T0" fmla="*/ 0 w 48"/>
                    <a:gd name="T1" fmla="*/ 0 h 96"/>
                    <a:gd name="T2" fmla="*/ 48 w 48"/>
                    <a:gd name="T3" fmla="*/ 48 h 96"/>
                    <a:gd name="T4" fmla="*/ 0 w 48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0" y="0"/>
                      </a:moveTo>
                      <a:lnTo>
                        <a:pt x="48" y="48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1440" y="2928"/>
                <a:ext cx="192" cy="96"/>
                <a:chOff x="576" y="2784"/>
                <a:chExt cx="192" cy="96"/>
              </a:xfrm>
            </p:grpSpPr>
            <p:sp>
              <p:nvSpPr>
                <p:cNvPr id="15439" name="Rectangle 25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192" cy="96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0" name="Freeform 26"/>
                <p:cNvSpPr>
                  <a:spLocks/>
                </p:cNvSpPr>
                <p:nvPr/>
              </p:nvSpPr>
              <p:spPr bwMode="auto">
                <a:xfrm>
                  <a:off x="576" y="2784"/>
                  <a:ext cx="48" cy="96"/>
                </a:xfrm>
                <a:custGeom>
                  <a:avLst/>
                  <a:gdLst>
                    <a:gd name="T0" fmla="*/ 0 w 48"/>
                    <a:gd name="T1" fmla="*/ 0 h 96"/>
                    <a:gd name="T2" fmla="*/ 48 w 48"/>
                    <a:gd name="T3" fmla="*/ 48 h 96"/>
                    <a:gd name="T4" fmla="*/ 0 w 48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0" y="0"/>
                      </a:moveTo>
                      <a:lnTo>
                        <a:pt x="48" y="48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2016" y="2928"/>
                <a:ext cx="192" cy="96"/>
                <a:chOff x="576" y="2784"/>
                <a:chExt cx="192" cy="96"/>
              </a:xfrm>
            </p:grpSpPr>
            <p:sp>
              <p:nvSpPr>
                <p:cNvPr id="15437" name="Rectangle 28"/>
                <p:cNvSpPr>
                  <a:spLocks noChangeArrowheads="1"/>
                </p:cNvSpPr>
                <p:nvPr/>
              </p:nvSpPr>
              <p:spPr bwMode="auto">
                <a:xfrm>
                  <a:off x="576" y="2784"/>
                  <a:ext cx="192" cy="96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38" name="Freeform 29"/>
                <p:cNvSpPr>
                  <a:spLocks/>
                </p:cNvSpPr>
                <p:nvPr/>
              </p:nvSpPr>
              <p:spPr bwMode="auto">
                <a:xfrm>
                  <a:off x="576" y="2784"/>
                  <a:ext cx="48" cy="96"/>
                </a:xfrm>
                <a:custGeom>
                  <a:avLst/>
                  <a:gdLst>
                    <a:gd name="T0" fmla="*/ 0 w 48"/>
                    <a:gd name="T1" fmla="*/ 0 h 96"/>
                    <a:gd name="T2" fmla="*/ 48 w 48"/>
                    <a:gd name="T3" fmla="*/ 48 h 96"/>
                    <a:gd name="T4" fmla="*/ 0 w 48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96"/>
                    <a:gd name="T11" fmla="*/ 48 w 48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96">
                      <a:moveTo>
                        <a:pt x="0" y="0"/>
                      </a:moveTo>
                      <a:lnTo>
                        <a:pt x="48" y="48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CCEC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3" name="AutoShape 30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288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4" name="AutoShape 31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288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5" name="Freeform 32"/>
              <p:cNvSpPr>
                <a:spLocks/>
              </p:cNvSpPr>
              <p:nvPr/>
            </p:nvSpPr>
            <p:spPr bwMode="auto">
              <a:xfrm>
                <a:off x="1248" y="3696"/>
                <a:ext cx="594" cy="144"/>
              </a:xfrm>
              <a:custGeom>
                <a:avLst/>
                <a:gdLst>
                  <a:gd name="T0" fmla="*/ 0 w 594"/>
                  <a:gd name="T1" fmla="*/ 0 h 144"/>
                  <a:gd name="T2" fmla="*/ 96 w 594"/>
                  <a:gd name="T3" fmla="*/ 144 h 144"/>
                  <a:gd name="T4" fmla="*/ 492 w 594"/>
                  <a:gd name="T5" fmla="*/ 144 h 144"/>
                  <a:gd name="T6" fmla="*/ 594 w 594"/>
                  <a:gd name="T7" fmla="*/ 0 h 144"/>
                  <a:gd name="T8" fmla="*/ 336 w 594"/>
                  <a:gd name="T9" fmla="*/ 0 h 144"/>
                  <a:gd name="T10" fmla="*/ 288 w 594"/>
                  <a:gd name="T11" fmla="*/ 48 h 144"/>
                  <a:gd name="T12" fmla="*/ 240 w 594"/>
                  <a:gd name="T13" fmla="*/ 0 h 144"/>
                  <a:gd name="T14" fmla="*/ 0 w 594"/>
                  <a:gd name="T15" fmla="*/ 0 h 14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94"/>
                  <a:gd name="T25" fmla="*/ 0 h 144"/>
                  <a:gd name="T26" fmla="*/ 594 w 594"/>
                  <a:gd name="T27" fmla="*/ 144 h 14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94" h="144">
                    <a:moveTo>
                      <a:pt x="0" y="0"/>
                    </a:moveTo>
                    <a:lnTo>
                      <a:pt x="96" y="144"/>
                    </a:lnTo>
                    <a:lnTo>
                      <a:pt x="492" y="144"/>
                    </a:lnTo>
                    <a:lnTo>
                      <a:pt x="594" y="0"/>
                    </a:lnTo>
                    <a:lnTo>
                      <a:pt x="336" y="0"/>
                    </a:lnTo>
                    <a:lnTo>
                      <a:pt x="288" y="48"/>
                    </a:lnTo>
                    <a:lnTo>
                      <a:pt x="24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6" name="Line 33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7" name="Line 34"/>
              <p:cNvSpPr>
                <a:spLocks noChangeShapeType="1"/>
              </p:cNvSpPr>
              <p:nvPr/>
            </p:nvSpPr>
            <p:spPr bwMode="auto">
              <a:xfrm flipH="1">
                <a:off x="1152" y="3024"/>
                <a:ext cx="9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8" name="Line 35"/>
              <p:cNvSpPr>
                <a:spLocks noChangeShapeType="1"/>
              </p:cNvSpPr>
              <p:nvPr/>
            </p:nvSpPr>
            <p:spPr bwMode="auto">
              <a:xfrm flipH="1">
                <a:off x="1200" y="3024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09" name="Line 36"/>
              <p:cNvSpPr>
                <a:spLocks noChangeShapeType="1"/>
              </p:cNvSpPr>
              <p:nvPr/>
            </p:nvSpPr>
            <p:spPr bwMode="auto">
              <a:xfrm flipH="1">
                <a:off x="1296" y="3024"/>
                <a:ext cx="81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0" name="Line 37"/>
              <p:cNvSpPr>
                <a:spLocks noChangeShapeType="1"/>
              </p:cNvSpPr>
              <p:nvPr/>
            </p:nvSpPr>
            <p:spPr bwMode="auto">
              <a:xfrm>
                <a:off x="960" y="3024"/>
                <a:ext cx="81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1" name="Line 38"/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57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2" name="Line 39"/>
              <p:cNvSpPr>
                <a:spLocks noChangeShapeType="1"/>
              </p:cNvSpPr>
              <p:nvPr/>
            </p:nvSpPr>
            <p:spPr bwMode="auto">
              <a:xfrm>
                <a:off x="1536" y="3024"/>
                <a:ext cx="336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3" name="Line 40"/>
              <p:cNvSpPr>
                <a:spLocks noChangeShapeType="1"/>
              </p:cNvSpPr>
              <p:nvPr/>
            </p:nvSpPr>
            <p:spPr bwMode="auto">
              <a:xfrm flipH="1">
                <a:off x="1968" y="3024"/>
                <a:ext cx="14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4" name="Text Box 41"/>
              <p:cNvSpPr txBox="1">
                <a:spLocks noChangeArrowheads="1"/>
              </p:cNvSpPr>
              <p:nvPr/>
            </p:nvSpPr>
            <p:spPr bwMode="auto">
              <a:xfrm>
                <a:off x="1670" y="2851"/>
                <a:ext cx="2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/>
                  <a:t>…</a:t>
                </a:r>
              </a:p>
            </p:txBody>
          </p:sp>
          <p:sp>
            <p:nvSpPr>
              <p:cNvPr id="15415" name="Freeform 42"/>
              <p:cNvSpPr>
                <a:spLocks/>
              </p:cNvSpPr>
              <p:nvPr/>
            </p:nvSpPr>
            <p:spPr bwMode="auto">
              <a:xfrm>
                <a:off x="1200" y="3456"/>
                <a:ext cx="144" cy="240"/>
              </a:xfrm>
              <a:custGeom>
                <a:avLst/>
                <a:gdLst>
                  <a:gd name="T0" fmla="*/ 0 w 144"/>
                  <a:gd name="T1" fmla="*/ 0 h 240"/>
                  <a:gd name="T2" fmla="*/ 0 w 144"/>
                  <a:gd name="T3" fmla="*/ 96 h 240"/>
                  <a:gd name="T4" fmla="*/ 144 w 144"/>
                  <a:gd name="T5" fmla="*/ 96 h 240"/>
                  <a:gd name="T6" fmla="*/ 144 w 14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240"/>
                  <a:gd name="T14" fmla="*/ 144 w 14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240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  <a:lnTo>
                      <a:pt x="144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6" name="Freeform 43"/>
              <p:cNvSpPr>
                <a:spLocks/>
              </p:cNvSpPr>
              <p:nvPr/>
            </p:nvSpPr>
            <p:spPr bwMode="auto">
              <a:xfrm flipH="1">
                <a:off x="1728" y="3456"/>
                <a:ext cx="144" cy="240"/>
              </a:xfrm>
              <a:custGeom>
                <a:avLst/>
                <a:gdLst>
                  <a:gd name="T0" fmla="*/ 0 w 144"/>
                  <a:gd name="T1" fmla="*/ 0 h 240"/>
                  <a:gd name="T2" fmla="*/ 0 w 144"/>
                  <a:gd name="T3" fmla="*/ 96 h 240"/>
                  <a:gd name="T4" fmla="*/ 144 w 144"/>
                  <a:gd name="T5" fmla="*/ 96 h 240"/>
                  <a:gd name="T6" fmla="*/ 144 w 14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240"/>
                  <a:gd name="T14" fmla="*/ 144 w 144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240">
                    <a:moveTo>
                      <a:pt x="0" y="0"/>
                    </a:moveTo>
                    <a:lnTo>
                      <a:pt x="0" y="96"/>
                    </a:lnTo>
                    <a:lnTo>
                      <a:pt x="144" y="96"/>
                    </a:lnTo>
                    <a:lnTo>
                      <a:pt x="144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7" name="Line 44"/>
              <p:cNvSpPr>
                <a:spLocks noChangeShapeType="1"/>
              </p:cNvSpPr>
              <p:nvPr/>
            </p:nvSpPr>
            <p:spPr bwMode="auto">
              <a:xfrm>
                <a:off x="960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Line 45"/>
              <p:cNvSpPr>
                <a:spLocks noChangeShapeType="1"/>
              </p:cNvSpPr>
              <p:nvPr/>
            </p:nvSpPr>
            <p:spPr bwMode="auto">
              <a:xfrm>
                <a:off x="1152" y="37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9" name="Line 46"/>
              <p:cNvSpPr>
                <a:spLocks noChangeShapeType="1"/>
              </p:cNvSpPr>
              <p:nvPr/>
            </p:nvSpPr>
            <p:spPr bwMode="auto">
              <a:xfrm>
                <a:off x="1776" y="379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0" name="Freeform 47"/>
              <p:cNvSpPr>
                <a:spLocks/>
              </p:cNvSpPr>
              <p:nvPr/>
            </p:nvSpPr>
            <p:spPr bwMode="auto">
              <a:xfrm>
                <a:off x="720" y="2880"/>
                <a:ext cx="144" cy="48"/>
              </a:xfrm>
              <a:custGeom>
                <a:avLst/>
                <a:gdLst>
                  <a:gd name="T0" fmla="*/ 144 w 144"/>
                  <a:gd name="T1" fmla="*/ 48 h 48"/>
                  <a:gd name="T2" fmla="*/ 144 w 144"/>
                  <a:gd name="T3" fmla="*/ 0 h 48"/>
                  <a:gd name="T4" fmla="*/ 0 w 144"/>
                  <a:gd name="T5" fmla="*/ 0 h 48"/>
                  <a:gd name="T6" fmla="*/ 48 w 144"/>
                  <a:gd name="T7" fmla="*/ 0 h 4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4"/>
                  <a:gd name="T13" fmla="*/ 0 h 48"/>
                  <a:gd name="T14" fmla="*/ 144 w 144"/>
                  <a:gd name="T15" fmla="*/ 48 h 4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4" h="48">
                    <a:moveTo>
                      <a:pt x="144" y="48"/>
                    </a:moveTo>
                    <a:lnTo>
                      <a:pt x="144" y="0"/>
                    </a:lnTo>
                    <a:lnTo>
                      <a:pt x="0" y="0"/>
                    </a:lnTo>
                    <a:lnTo>
                      <a:pt x="48" y="0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1" name="Freeform 48"/>
              <p:cNvSpPr>
                <a:spLocks/>
              </p:cNvSpPr>
              <p:nvPr/>
            </p:nvSpPr>
            <p:spPr bwMode="auto">
              <a:xfrm>
                <a:off x="720" y="2832"/>
                <a:ext cx="432" cy="96"/>
              </a:xfrm>
              <a:custGeom>
                <a:avLst/>
                <a:gdLst>
                  <a:gd name="T0" fmla="*/ 0 w 432"/>
                  <a:gd name="T1" fmla="*/ 0 h 96"/>
                  <a:gd name="T2" fmla="*/ 432 w 432"/>
                  <a:gd name="T3" fmla="*/ 0 h 96"/>
                  <a:gd name="T4" fmla="*/ 432 w 432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32"/>
                  <a:gd name="T10" fmla="*/ 0 h 96"/>
                  <a:gd name="T11" fmla="*/ 432 w 432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" h="96">
                    <a:moveTo>
                      <a:pt x="0" y="0"/>
                    </a:moveTo>
                    <a:lnTo>
                      <a:pt x="432" y="0"/>
                    </a:lnTo>
                    <a:lnTo>
                      <a:pt x="432" y="96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2" name="Freeform 49"/>
              <p:cNvSpPr>
                <a:spLocks/>
              </p:cNvSpPr>
              <p:nvPr/>
            </p:nvSpPr>
            <p:spPr bwMode="auto">
              <a:xfrm>
                <a:off x="720" y="2784"/>
                <a:ext cx="720" cy="144"/>
              </a:xfrm>
              <a:custGeom>
                <a:avLst/>
                <a:gdLst>
                  <a:gd name="T0" fmla="*/ 0 w 720"/>
                  <a:gd name="T1" fmla="*/ 0 h 144"/>
                  <a:gd name="T2" fmla="*/ 720 w 720"/>
                  <a:gd name="T3" fmla="*/ 0 h 144"/>
                  <a:gd name="T4" fmla="*/ 720 w 720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720"/>
                  <a:gd name="T10" fmla="*/ 0 h 144"/>
                  <a:gd name="T11" fmla="*/ 720 w 720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20" h="144">
                    <a:moveTo>
                      <a:pt x="0" y="0"/>
                    </a:moveTo>
                    <a:lnTo>
                      <a:pt x="720" y="0"/>
                    </a:lnTo>
                    <a:lnTo>
                      <a:pt x="720" y="144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3" name="Freeform 50"/>
              <p:cNvSpPr>
                <a:spLocks/>
              </p:cNvSpPr>
              <p:nvPr/>
            </p:nvSpPr>
            <p:spPr bwMode="auto">
              <a:xfrm>
                <a:off x="720" y="2640"/>
                <a:ext cx="1296" cy="288"/>
              </a:xfrm>
              <a:custGeom>
                <a:avLst/>
                <a:gdLst>
                  <a:gd name="T0" fmla="*/ 0 w 1296"/>
                  <a:gd name="T1" fmla="*/ 0 h 192"/>
                  <a:gd name="T2" fmla="*/ 1296 w 1296"/>
                  <a:gd name="T3" fmla="*/ 0 h 192"/>
                  <a:gd name="T4" fmla="*/ 1296 w 1296"/>
                  <a:gd name="T5" fmla="*/ 126158 h 192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92"/>
                  <a:gd name="T11" fmla="*/ 1296 w 12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92">
                    <a:moveTo>
                      <a:pt x="0" y="0"/>
                    </a:moveTo>
                    <a:lnTo>
                      <a:pt x="1296" y="0"/>
                    </a:lnTo>
                    <a:lnTo>
                      <a:pt x="1296" y="192"/>
                    </a:lnTo>
                  </a:path>
                </a:pathLst>
              </a:cu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4" name="AutoShape 51"/>
              <p:cNvSpPr>
                <a:spLocks noChangeArrowheads="1"/>
              </p:cNvSpPr>
              <p:nvPr/>
            </p:nvSpPr>
            <p:spPr bwMode="auto">
              <a:xfrm rot="5400000">
                <a:off x="480" y="2688"/>
                <a:ext cx="384" cy="9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5" name="Freeform 52"/>
              <p:cNvSpPr>
                <a:spLocks/>
              </p:cNvSpPr>
              <p:nvPr/>
            </p:nvSpPr>
            <p:spPr bwMode="auto">
              <a:xfrm>
                <a:off x="960" y="2544"/>
                <a:ext cx="1392" cy="1440"/>
              </a:xfrm>
              <a:custGeom>
                <a:avLst/>
                <a:gdLst>
                  <a:gd name="T0" fmla="*/ 0 w 1392"/>
                  <a:gd name="T1" fmla="*/ 384 h 1440"/>
                  <a:gd name="T2" fmla="*/ 0 w 1392"/>
                  <a:gd name="T3" fmla="*/ 0 h 1440"/>
                  <a:gd name="T4" fmla="*/ 1392 w 1392"/>
                  <a:gd name="T5" fmla="*/ 0 h 1440"/>
                  <a:gd name="T6" fmla="*/ 1392 w 1392"/>
                  <a:gd name="T7" fmla="*/ 1440 h 1440"/>
                  <a:gd name="T8" fmla="*/ 576 w 1392"/>
                  <a:gd name="T9" fmla="*/ 1440 h 1440"/>
                  <a:gd name="T10" fmla="*/ 576 w 1392"/>
                  <a:gd name="T11" fmla="*/ 1296 h 144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92"/>
                  <a:gd name="T19" fmla="*/ 0 h 1440"/>
                  <a:gd name="T20" fmla="*/ 1392 w 1392"/>
                  <a:gd name="T21" fmla="*/ 1440 h 144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92" h="1440">
                    <a:moveTo>
                      <a:pt x="0" y="384"/>
                    </a:moveTo>
                    <a:lnTo>
                      <a:pt x="0" y="0"/>
                    </a:lnTo>
                    <a:lnTo>
                      <a:pt x="1392" y="0"/>
                    </a:lnTo>
                    <a:lnTo>
                      <a:pt x="1392" y="1440"/>
                    </a:lnTo>
                    <a:lnTo>
                      <a:pt x="576" y="1440"/>
                    </a:lnTo>
                    <a:lnTo>
                      <a:pt x="576" y="12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6" name="Line 53"/>
              <p:cNvSpPr>
                <a:spLocks noChangeShapeType="1"/>
              </p:cNvSpPr>
              <p:nvPr/>
            </p:nvSpPr>
            <p:spPr bwMode="auto">
              <a:xfrm>
                <a:off x="1248" y="25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Line 54"/>
              <p:cNvSpPr>
                <a:spLocks noChangeShapeType="1"/>
              </p:cNvSpPr>
              <p:nvPr/>
            </p:nvSpPr>
            <p:spPr bwMode="auto">
              <a:xfrm>
                <a:off x="1536" y="25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8" name="Line 55"/>
              <p:cNvSpPr>
                <a:spLocks noChangeShapeType="1"/>
              </p:cNvSpPr>
              <p:nvPr/>
            </p:nvSpPr>
            <p:spPr bwMode="auto">
              <a:xfrm>
                <a:off x="2112" y="2544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9" name="Line 56"/>
              <p:cNvSpPr>
                <a:spLocks noChangeShapeType="1"/>
              </p:cNvSpPr>
              <p:nvPr/>
            </p:nvSpPr>
            <p:spPr bwMode="auto">
              <a:xfrm>
                <a:off x="480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0" name="Text Box 57"/>
              <p:cNvSpPr txBox="1">
                <a:spLocks noChangeArrowheads="1"/>
              </p:cNvSpPr>
              <p:nvPr/>
            </p:nvSpPr>
            <p:spPr bwMode="auto">
              <a:xfrm>
                <a:off x="224" y="2659"/>
                <a:ext cx="297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dest</a:t>
                </a:r>
              </a:p>
            </p:txBody>
          </p:sp>
          <p:sp>
            <p:nvSpPr>
              <p:cNvPr id="15431" name="Text Box 58"/>
              <p:cNvSpPr txBox="1">
                <a:spLocks noChangeArrowheads="1"/>
              </p:cNvSpPr>
              <p:nvPr/>
            </p:nvSpPr>
            <p:spPr bwMode="auto">
              <a:xfrm>
                <a:off x="704" y="3332"/>
                <a:ext cx="269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asel</a:t>
                </a:r>
              </a:p>
            </p:txBody>
          </p:sp>
          <p:sp>
            <p:nvSpPr>
              <p:cNvPr id="15432" name="Text Box 59"/>
              <p:cNvSpPr txBox="1">
                <a:spLocks noChangeArrowheads="1"/>
              </p:cNvSpPr>
              <p:nvPr/>
            </p:nvSpPr>
            <p:spPr bwMode="auto">
              <a:xfrm>
                <a:off x="1002" y="3716"/>
                <a:ext cx="193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fn</a:t>
                </a:r>
              </a:p>
            </p:txBody>
          </p:sp>
          <p:sp>
            <p:nvSpPr>
              <p:cNvPr id="15433" name="Text Box 60"/>
              <p:cNvSpPr txBox="1">
                <a:spLocks noChangeArrowheads="1"/>
              </p:cNvSpPr>
              <p:nvPr/>
            </p:nvSpPr>
            <p:spPr bwMode="auto">
              <a:xfrm>
                <a:off x="2071" y="3332"/>
                <a:ext cx="268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bsel</a:t>
                </a:r>
              </a:p>
            </p:txBody>
          </p:sp>
          <p:sp>
            <p:nvSpPr>
              <p:cNvPr id="15434" name="Text Box 61"/>
              <p:cNvSpPr txBox="1">
                <a:spLocks noChangeArrowheads="1"/>
              </p:cNvSpPr>
              <p:nvPr/>
            </p:nvSpPr>
            <p:spPr bwMode="auto">
              <a:xfrm>
                <a:off x="1872" y="3715"/>
                <a:ext cx="375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status</a:t>
                </a:r>
              </a:p>
            </p:txBody>
          </p:sp>
          <p:sp>
            <p:nvSpPr>
              <p:cNvPr id="15435" name="Line 62"/>
              <p:cNvSpPr>
                <a:spLocks noChangeShapeType="1"/>
              </p:cNvSpPr>
              <p:nvPr/>
            </p:nvSpPr>
            <p:spPr bwMode="auto">
              <a:xfrm flipH="1">
                <a:off x="1968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6" name="Text Box 63"/>
              <p:cNvSpPr txBox="1">
                <a:spLocks noChangeArrowheads="1"/>
              </p:cNvSpPr>
              <p:nvPr/>
            </p:nvSpPr>
            <p:spPr bwMode="auto">
              <a:xfrm>
                <a:off x="1392" y="3716"/>
                <a:ext cx="275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/>
                  <a:t>ALU</a:t>
                </a:r>
              </a:p>
            </p:txBody>
          </p:sp>
        </p:grpSp>
        <p:sp>
          <p:nvSpPr>
            <p:cNvPr id="15398" name="Freeform 64"/>
            <p:cNvSpPr>
              <a:spLocks/>
            </p:cNvSpPr>
            <p:nvPr/>
          </p:nvSpPr>
          <p:spPr bwMode="auto">
            <a:xfrm>
              <a:off x="888" y="1147"/>
              <a:ext cx="456" cy="1056"/>
            </a:xfrm>
            <a:custGeom>
              <a:avLst/>
              <a:gdLst>
                <a:gd name="T0" fmla="*/ 456 w 456"/>
                <a:gd name="T1" fmla="*/ 0 h 1056"/>
                <a:gd name="T2" fmla="*/ 168 w 456"/>
                <a:gd name="T3" fmla="*/ 192 h 1056"/>
                <a:gd name="T4" fmla="*/ 24 w 456"/>
                <a:gd name="T5" fmla="*/ 528 h 1056"/>
                <a:gd name="T6" fmla="*/ 24 w 456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1056"/>
                <a:gd name="T14" fmla="*/ 456 w 45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1056">
                  <a:moveTo>
                    <a:pt x="456" y="0"/>
                  </a:moveTo>
                  <a:cubicBezTo>
                    <a:pt x="348" y="52"/>
                    <a:pt x="240" y="104"/>
                    <a:pt x="168" y="192"/>
                  </a:cubicBezTo>
                  <a:cubicBezTo>
                    <a:pt x="96" y="280"/>
                    <a:pt x="48" y="384"/>
                    <a:pt x="24" y="528"/>
                  </a:cubicBezTo>
                  <a:cubicBezTo>
                    <a:pt x="0" y="672"/>
                    <a:pt x="12" y="864"/>
                    <a:pt x="24" y="1056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65"/>
          <p:cNvGrpSpPr>
            <a:grpSpLocks/>
          </p:cNvGrpSpPr>
          <p:nvPr/>
        </p:nvGrpSpPr>
        <p:grpSpPr bwMode="auto">
          <a:xfrm>
            <a:off x="4343400" y="1820863"/>
            <a:ext cx="4191000" cy="4283075"/>
            <a:chOff x="2736" y="1344"/>
            <a:chExt cx="2640" cy="2698"/>
          </a:xfrm>
        </p:grpSpPr>
        <p:sp>
          <p:nvSpPr>
            <p:cNvPr id="15385" name="Freeform 66"/>
            <p:cNvSpPr>
              <a:spLocks/>
            </p:cNvSpPr>
            <p:nvPr/>
          </p:nvSpPr>
          <p:spPr bwMode="auto">
            <a:xfrm flipH="1">
              <a:off x="4296" y="1344"/>
              <a:ext cx="456" cy="1056"/>
            </a:xfrm>
            <a:custGeom>
              <a:avLst/>
              <a:gdLst>
                <a:gd name="T0" fmla="*/ 456 w 456"/>
                <a:gd name="T1" fmla="*/ 0 h 1056"/>
                <a:gd name="T2" fmla="*/ 168 w 456"/>
                <a:gd name="T3" fmla="*/ 192 h 1056"/>
                <a:gd name="T4" fmla="*/ 24 w 456"/>
                <a:gd name="T5" fmla="*/ 528 h 1056"/>
                <a:gd name="T6" fmla="*/ 24 w 456"/>
                <a:gd name="T7" fmla="*/ 1056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56"/>
                <a:gd name="T13" fmla="*/ 0 h 1056"/>
                <a:gd name="T14" fmla="*/ 456 w 45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56" h="1056">
                  <a:moveTo>
                    <a:pt x="456" y="0"/>
                  </a:moveTo>
                  <a:cubicBezTo>
                    <a:pt x="348" y="52"/>
                    <a:pt x="240" y="104"/>
                    <a:pt x="168" y="192"/>
                  </a:cubicBezTo>
                  <a:cubicBezTo>
                    <a:pt x="96" y="280"/>
                    <a:pt x="48" y="384"/>
                    <a:pt x="24" y="528"/>
                  </a:cubicBezTo>
                  <a:cubicBezTo>
                    <a:pt x="0" y="672"/>
                    <a:pt x="12" y="864"/>
                    <a:pt x="24" y="1056"/>
                  </a:cubicBezTo>
                </a:path>
              </a:pathLst>
            </a:custGeom>
            <a:noFill/>
            <a:ln w="571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Rectangle 67"/>
            <p:cNvSpPr>
              <a:spLocks noChangeArrowheads="1"/>
            </p:cNvSpPr>
            <p:nvPr/>
          </p:nvSpPr>
          <p:spPr bwMode="auto">
            <a:xfrm>
              <a:off x="3216" y="2496"/>
              <a:ext cx="576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/>
                <a:t>PC</a:t>
              </a:r>
            </a:p>
          </p:txBody>
        </p:sp>
        <p:sp>
          <p:nvSpPr>
            <p:cNvPr id="15387" name="Freeform 68"/>
            <p:cNvSpPr>
              <a:spLocks/>
            </p:cNvSpPr>
            <p:nvPr/>
          </p:nvSpPr>
          <p:spPr bwMode="auto">
            <a:xfrm>
              <a:off x="3216" y="2520"/>
              <a:ext cx="96" cy="96"/>
            </a:xfrm>
            <a:custGeom>
              <a:avLst/>
              <a:gdLst>
                <a:gd name="T0" fmla="*/ 0 w 96"/>
                <a:gd name="T1" fmla="*/ 0 h 96"/>
                <a:gd name="T2" fmla="*/ 96 w 96"/>
                <a:gd name="T3" fmla="*/ 48 h 96"/>
                <a:gd name="T4" fmla="*/ 0 w 96"/>
                <a:gd name="T5" fmla="*/ 96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8" name="Line 69"/>
            <p:cNvSpPr>
              <a:spLocks noChangeShapeType="1"/>
            </p:cNvSpPr>
            <p:nvPr/>
          </p:nvSpPr>
          <p:spPr bwMode="auto">
            <a:xfrm>
              <a:off x="4272" y="240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9" name="Rectangle 70"/>
            <p:cNvSpPr>
              <a:spLocks noChangeArrowheads="1"/>
            </p:cNvSpPr>
            <p:nvPr/>
          </p:nvSpPr>
          <p:spPr bwMode="auto">
            <a:xfrm>
              <a:off x="4272" y="2544"/>
              <a:ext cx="72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200" dirty="0">
                  <a:latin typeface="Tekton Pro Cond" pitchFamily="-84" charset="0"/>
                </a:rPr>
                <a:t>1101000111011</a:t>
              </a:r>
            </a:p>
          </p:txBody>
        </p:sp>
        <p:sp>
          <p:nvSpPr>
            <p:cNvPr id="15390" name="Freeform 71"/>
            <p:cNvSpPr>
              <a:spLocks/>
            </p:cNvSpPr>
            <p:nvPr/>
          </p:nvSpPr>
          <p:spPr bwMode="auto">
            <a:xfrm>
              <a:off x="3784" y="2520"/>
              <a:ext cx="488" cy="184"/>
            </a:xfrm>
            <a:custGeom>
              <a:avLst/>
              <a:gdLst>
                <a:gd name="T0" fmla="*/ 8 w 488"/>
                <a:gd name="T1" fmla="*/ 24 h 184"/>
                <a:gd name="T2" fmla="*/ 152 w 488"/>
                <a:gd name="T3" fmla="*/ 24 h 184"/>
                <a:gd name="T4" fmla="*/ 56 w 488"/>
                <a:gd name="T5" fmla="*/ 168 h 184"/>
                <a:gd name="T6" fmla="*/ 488 w 488"/>
                <a:gd name="T7" fmla="*/ 120 h 1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8"/>
                <a:gd name="T13" fmla="*/ 0 h 184"/>
                <a:gd name="T14" fmla="*/ 488 w 488"/>
                <a:gd name="T15" fmla="*/ 184 h 1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8" h="184">
                  <a:moveTo>
                    <a:pt x="8" y="24"/>
                  </a:moveTo>
                  <a:cubicBezTo>
                    <a:pt x="76" y="12"/>
                    <a:pt x="144" y="0"/>
                    <a:pt x="152" y="24"/>
                  </a:cubicBezTo>
                  <a:cubicBezTo>
                    <a:pt x="160" y="48"/>
                    <a:pt x="0" y="152"/>
                    <a:pt x="56" y="168"/>
                  </a:cubicBezTo>
                  <a:cubicBezTo>
                    <a:pt x="112" y="184"/>
                    <a:pt x="300" y="152"/>
                    <a:pt x="488" y="12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1" name="Rectangle 72"/>
            <p:cNvSpPr>
              <a:spLocks noChangeArrowheads="1"/>
            </p:cNvSpPr>
            <p:nvPr/>
          </p:nvSpPr>
          <p:spPr bwMode="auto">
            <a:xfrm>
              <a:off x="2736" y="2981"/>
              <a:ext cx="2640" cy="106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228600" indent="-228600" eaLnBrk="0" hangingPunct="0">
                <a:lnSpc>
                  <a:spcPct val="85000"/>
                </a:lnSpc>
              </a:pPr>
              <a:r>
                <a:rPr lang="en-US" sz="1800" dirty="0">
                  <a:latin typeface="+mj-lt"/>
                </a:rPr>
                <a:t>• </a:t>
              </a:r>
              <a:r>
                <a:rPr lang="en-US" sz="1800" dirty="0" smtClean="0">
                  <a:solidFill>
                    <a:srgbClr val="C00000"/>
                  </a:solidFill>
                  <a:latin typeface="+mj-lt"/>
                </a:rPr>
                <a:t>Instructions</a:t>
              </a:r>
              <a:r>
                <a:rPr lang="en-US" sz="1800" dirty="0" smtClean="0">
                  <a:latin typeface="+mj-lt"/>
                </a:rPr>
                <a:t> </a:t>
              </a:r>
              <a:r>
                <a:rPr lang="en-US" sz="1800" b="0" dirty="0" smtClean="0">
                  <a:latin typeface="+mj-lt"/>
                </a:rPr>
                <a:t>coded </a:t>
              </a:r>
              <a:r>
                <a:rPr lang="en-US" sz="1800" b="0" dirty="0">
                  <a:latin typeface="+mj-lt"/>
                </a:rPr>
                <a:t>as binary data</a:t>
              </a:r>
            </a:p>
            <a:p>
              <a:pPr marL="685800" lvl="1" indent="-228600" eaLnBrk="0" hangingPunct="0">
                <a:lnSpc>
                  <a:spcPct val="85000"/>
                </a:lnSpc>
              </a:pPr>
              <a:endParaRPr lang="en-US" sz="1800" b="0" dirty="0">
                <a:latin typeface="+mj-lt"/>
              </a:endParaRPr>
            </a:p>
            <a:p>
              <a:pPr marL="228600" indent="-228600" eaLnBrk="0" hangingPunct="0">
                <a:lnSpc>
                  <a:spcPct val="85000"/>
                </a:lnSpc>
              </a:pPr>
              <a:r>
                <a:rPr lang="en-US" sz="1800" b="0" dirty="0" smtClean="0">
                  <a:latin typeface="+mj-lt"/>
                </a:rPr>
                <a:t>• </a:t>
              </a:r>
              <a:r>
                <a:rPr lang="en-US" sz="1800" b="0" dirty="0" smtClean="0">
                  <a:solidFill>
                    <a:srgbClr val="C00000"/>
                  </a:solidFill>
                  <a:latin typeface="+mj-lt"/>
                </a:rPr>
                <a:t>Program Counter </a:t>
              </a:r>
              <a:r>
                <a:rPr lang="en-US" sz="1800" b="0" dirty="0">
                  <a:latin typeface="+mj-lt"/>
                </a:rPr>
                <a:t>or </a:t>
              </a:r>
              <a:r>
                <a:rPr lang="en-US" sz="1800" dirty="0">
                  <a:latin typeface="+mj-lt"/>
                </a:rPr>
                <a:t>PC</a:t>
              </a:r>
              <a:r>
                <a:rPr lang="en-US" sz="1800" b="0" dirty="0">
                  <a:latin typeface="+mj-lt"/>
                </a:rPr>
                <a:t>: Address of </a:t>
              </a:r>
              <a:r>
                <a:rPr lang="en-US" sz="1800" b="0" dirty="0" smtClean="0">
                  <a:latin typeface="+mj-lt"/>
                </a:rPr>
                <a:t>the instruction </a:t>
              </a:r>
              <a:r>
                <a:rPr lang="en-US" sz="1800" b="0" dirty="0">
                  <a:latin typeface="+mj-lt"/>
                </a:rPr>
                <a:t>to be executed</a:t>
              </a:r>
            </a:p>
            <a:p>
              <a:pPr marL="228600" indent="-228600" eaLnBrk="0" hangingPunct="0">
                <a:lnSpc>
                  <a:spcPct val="85000"/>
                </a:lnSpc>
              </a:pPr>
              <a:endParaRPr lang="en-US" sz="1800" b="0" dirty="0">
                <a:latin typeface="+mj-lt"/>
              </a:endParaRPr>
            </a:p>
            <a:p>
              <a:pPr marL="228600" indent="-228600" eaLnBrk="0" hangingPunct="0">
                <a:lnSpc>
                  <a:spcPct val="85000"/>
                </a:lnSpc>
              </a:pPr>
              <a:r>
                <a:rPr lang="en-US" sz="1800" b="0" dirty="0">
                  <a:latin typeface="+mj-lt"/>
                </a:rPr>
                <a:t>• </a:t>
              </a:r>
              <a:r>
                <a:rPr lang="en-US" sz="1800" b="0" dirty="0" smtClean="0">
                  <a:latin typeface="+mj-lt"/>
                </a:rPr>
                <a:t>Logic to translate </a:t>
              </a:r>
              <a:r>
                <a:rPr lang="en-US" sz="1800" b="0" dirty="0">
                  <a:latin typeface="+mj-lt"/>
                </a:rPr>
                <a:t>instructions into control signals for </a:t>
              </a:r>
              <a:r>
                <a:rPr lang="en-US" sz="1800" b="0" dirty="0" err="1" smtClean="0">
                  <a:latin typeface="+mj-lt"/>
                </a:rPr>
                <a:t>datapath</a:t>
              </a:r>
              <a:endParaRPr lang="en-US" sz="1800" b="0" dirty="0">
                <a:latin typeface="+mj-lt"/>
              </a:endParaRPr>
            </a:p>
          </p:txBody>
        </p:sp>
        <p:sp>
          <p:nvSpPr>
            <p:cNvPr id="15392" name="Line 73"/>
            <p:cNvSpPr>
              <a:spLocks noChangeShapeType="1"/>
            </p:cNvSpPr>
            <p:nvPr/>
          </p:nvSpPr>
          <p:spPr bwMode="auto">
            <a:xfrm>
              <a:off x="4992" y="2405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96" name="Text Box 77"/>
            <p:cNvSpPr txBox="1">
              <a:spLocks noChangeArrowheads="1"/>
            </p:cNvSpPr>
            <p:nvPr/>
          </p:nvSpPr>
          <p:spPr bwMode="auto">
            <a:xfrm>
              <a:off x="4272" y="2688"/>
              <a:ext cx="652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R1 </a:t>
              </a:r>
              <a:r>
                <a:rPr lang="en-US" sz="1200">
                  <a:sym typeface="Symbol" pitchFamily="18" charset="2"/>
                </a:rPr>
                <a:t>←R2+R3</a:t>
              </a:r>
              <a:endParaRPr lang="en-US" sz="120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25988" y="2274888"/>
            <a:ext cx="2233612" cy="482600"/>
            <a:chOff x="4725988" y="2274888"/>
            <a:chExt cx="2233612" cy="482600"/>
          </a:xfrm>
        </p:grpSpPr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 flipV="1">
              <a:off x="5875338" y="2274888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Text Box 14"/>
            <p:cNvSpPr txBox="1">
              <a:spLocks noChangeArrowheads="1"/>
            </p:cNvSpPr>
            <p:nvPr/>
          </p:nvSpPr>
          <p:spPr bwMode="auto">
            <a:xfrm>
              <a:off x="5899150" y="2397125"/>
              <a:ext cx="1060450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instructions</a:t>
              </a:r>
            </a:p>
          </p:txBody>
        </p:sp>
        <p:sp>
          <p:nvSpPr>
            <p:cNvPr id="15378" name="Line 78"/>
            <p:cNvSpPr>
              <a:spLocks noChangeShapeType="1"/>
            </p:cNvSpPr>
            <p:nvPr/>
          </p:nvSpPr>
          <p:spPr bwMode="auto">
            <a:xfrm>
              <a:off x="5526088" y="2278063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Text Box 79"/>
            <p:cNvSpPr txBox="1">
              <a:spLocks noChangeArrowheads="1"/>
            </p:cNvSpPr>
            <p:nvPr/>
          </p:nvSpPr>
          <p:spPr bwMode="auto">
            <a:xfrm>
              <a:off x="4725988" y="2355850"/>
              <a:ext cx="766762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address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286000" y="2278063"/>
            <a:ext cx="4256088" cy="836612"/>
            <a:chOff x="2286000" y="2278063"/>
            <a:chExt cx="4256088" cy="836612"/>
          </a:xfrm>
        </p:grpSpPr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362200" y="2754313"/>
              <a:ext cx="4179888" cy="360362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 smtClean="0"/>
                <a:t>Main Memory</a:t>
              </a:r>
              <a:endParaRPr lang="en-US" dirty="0"/>
            </a:p>
          </p:txBody>
        </p:sp>
        <p:sp>
          <p:nvSpPr>
            <p:cNvPr id="15371" name="Line 11"/>
            <p:cNvSpPr>
              <a:spLocks noChangeShapeType="1"/>
            </p:cNvSpPr>
            <p:nvPr/>
          </p:nvSpPr>
          <p:spPr bwMode="auto">
            <a:xfrm>
              <a:off x="3548063" y="2278063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3571875" y="2400300"/>
              <a:ext cx="523875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data</a:t>
              </a:r>
            </a:p>
          </p:txBody>
        </p:sp>
        <p:sp>
          <p:nvSpPr>
            <p:cNvPr id="15380" name="Line 80"/>
            <p:cNvSpPr>
              <a:spLocks noChangeShapeType="1"/>
            </p:cNvSpPr>
            <p:nvPr/>
          </p:nvSpPr>
          <p:spPr bwMode="auto">
            <a:xfrm>
              <a:off x="3086100" y="2278063"/>
              <a:ext cx="0" cy="479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Text Box 81"/>
            <p:cNvSpPr txBox="1">
              <a:spLocks noChangeArrowheads="1"/>
            </p:cNvSpPr>
            <p:nvPr/>
          </p:nvSpPr>
          <p:spPr bwMode="auto">
            <a:xfrm>
              <a:off x="2286000" y="2355850"/>
              <a:ext cx="766763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/>
                <a:t>address</a:t>
              </a:r>
            </a:p>
          </p:txBody>
        </p:sp>
      </p:grpSp>
      <p:pic>
        <p:nvPicPr>
          <p:cNvPr id="15383" name="Picture 11" descr="MCBD05199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0029" y="1066800"/>
            <a:ext cx="824871" cy="70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84" name="Picture 12" descr="MCBD07821_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066800"/>
            <a:ext cx="92085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Instructions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8229600" cy="5059363"/>
          </a:xfrm>
        </p:spPr>
        <p:txBody>
          <a:bodyPr>
            <a:normAutofit/>
          </a:bodyPr>
          <a:lstStyle/>
          <a:p>
            <a:r>
              <a:rPr lang="en-US" dirty="0" smtClean="0"/>
              <a:t>Instructions are the fundamental unit of work</a:t>
            </a:r>
          </a:p>
          <a:p>
            <a:r>
              <a:rPr lang="en-US" dirty="0" smtClean="0"/>
              <a:t>Each instruction specifies:</a:t>
            </a:r>
          </a:p>
          <a:p>
            <a:pPr lvl="1"/>
            <a:r>
              <a:rPr lang="en-US" dirty="0" smtClean="0"/>
              <a:t>An operation or </a:t>
            </a:r>
            <a:r>
              <a:rPr lang="en-US" dirty="0" err="1" smtClean="0">
                <a:solidFill>
                  <a:srgbClr val="FF0000"/>
                </a:solidFill>
              </a:rPr>
              <a:t>opcode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be performed</a:t>
            </a:r>
          </a:p>
          <a:p>
            <a:pPr lvl="1"/>
            <a:r>
              <a:rPr lang="en-US" dirty="0" smtClean="0"/>
              <a:t>Source </a:t>
            </a:r>
            <a:r>
              <a:rPr lang="en-US" dirty="0">
                <a:solidFill>
                  <a:srgbClr val="FF0000"/>
                </a:solidFill>
              </a:rPr>
              <a:t>operands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destination </a:t>
            </a:r>
            <a:r>
              <a:rPr lang="en-US" dirty="0" smtClean="0"/>
              <a:t>for the result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In a von Neumann machine, instructions</a:t>
            </a:r>
            <a:br>
              <a:rPr lang="en-US" dirty="0" smtClean="0"/>
            </a:br>
            <a:r>
              <a:rPr lang="en-US" dirty="0" smtClean="0"/>
              <a:t>are executed sequentially</a:t>
            </a:r>
          </a:p>
          <a:p>
            <a:pPr lvl="1"/>
            <a:r>
              <a:rPr lang="en-US" dirty="0" smtClean="0"/>
              <a:t>CPU logically implements this loop:</a:t>
            </a:r>
          </a:p>
          <a:p>
            <a:pPr lvl="1"/>
            <a:r>
              <a:rPr lang="en-US" dirty="0" smtClean="0"/>
              <a:t>By default, the next PC is current</a:t>
            </a:r>
            <a:br>
              <a:rPr lang="en-US" dirty="0" smtClean="0"/>
            </a:br>
            <a:r>
              <a:rPr lang="en-US" dirty="0" smtClean="0"/>
              <a:t>PC + size of current instruction</a:t>
            </a:r>
            <a:br>
              <a:rPr lang="en-US" dirty="0" smtClean="0"/>
            </a:br>
            <a:r>
              <a:rPr lang="en-US" dirty="0" smtClean="0"/>
              <a:t>unless the instruction says otherwise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6200000" flipH="1">
            <a:off x="6877050" y="4057650"/>
            <a:ext cx="2590800" cy="1485900"/>
          </a:xfrm>
          <a:prstGeom prst="bentConnector3">
            <a:avLst>
              <a:gd name="adj1" fmla="val -11682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477000" y="3505200"/>
            <a:ext cx="2438400" cy="2667000"/>
            <a:chOff x="6477000" y="3505200"/>
            <a:chExt cx="2438400" cy="2667000"/>
          </a:xfrm>
        </p:grpSpPr>
        <p:cxnSp>
          <p:nvCxnSpPr>
            <p:cNvPr id="16" name="Elbow Connector 15"/>
            <p:cNvCxnSpPr>
              <a:stCxn id="7" idx="2"/>
            </p:cNvCxnSpPr>
            <p:nvPr/>
          </p:nvCxnSpPr>
          <p:spPr>
            <a:xfrm rot="16200000" flipH="1">
              <a:off x="7067550" y="4248150"/>
              <a:ext cx="2209800" cy="1485900"/>
            </a:xfrm>
            <a:prstGeom prst="bentConnector3">
              <a:avLst>
                <a:gd name="adj1" fmla="val 11380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477000" y="35052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Fetch instruction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77000" y="39624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Decode instruction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77000" y="44196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Read </a:t>
              </a:r>
              <a:r>
                <a:rPr lang="en-US" dirty="0" err="1" smtClean="0"/>
                <a:t>src</a:t>
              </a:r>
              <a:r>
                <a:rPr lang="en-US" dirty="0" smtClean="0"/>
                <a:t> operands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77000" y="48768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Execute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77000" y="53340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Write </a:t>
              </a:r>
              <a:r>
                <a:rPr lang="en-US" dirty="0" err="1" smtClean="0"/>
                <a:t>dst</a:t>
              </a:r>
              <a:r>
                <a:rPr lang="en-US" dirty="0" smtClean="0"/>
                <a:t> operand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77000" y="5791200"/>
              <a:ext cx="1905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Compute next PC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(ISA)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458200" cy="5410200"/>
          </a:xfrm>
        </p:spPr>
        <p:txBody>
          <a:bodyPr>
            <a:noAutofit/>
          </a:bodyPr>
          <a:lstStyle/>
          <a:p>
            <a:pPr marL="169863" indent="-169863"/>
            <a:r>
              <a:rPr lang="en-US" sz="2000" dirty="0" smtClean="0"/>
              <a:t>ISA: The contract between software and hardware</a:t>
            </a:r>
          </a:p>
          <a:p>
            <a:pPr marL="511175" lvl="1"/>
            <a:r>
              <a:rPr lang="en-US" dirty="0" smtClean="0"/>
              <a:t>Functional definition of </a:t>
            </a:r>
            <a:r>
              <a:rPr lang="en-US" dirty="0" smtClean="0">
                <a:solidFill>
                  <a:srgbClr val="C00000"/>
                </a:solidFill>
              </a:rPr>
              <a:t>operations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storage locations</a:t>
            </a:r>
            <a:endParaRPr lang="en-US" dirty="0" smtClean="0"/>
          </a:p>
          <a:p>
            <a:pPr marL="511175" lvl="1"/>
            <a:r>
              <a:rPr lang="en-US" dirty="0" smtClean="0">
                <a:solidFill>
                  <a:srgbClr val="C00000"/>
                </a:solidFill>
              </a:rPr>
              <a:t>Precise description </a:t>
            </a:r>
            <a:r>
              <a:rPr lang="en-US" dirty="0" smtClean="0"/>
              <a:t>of how software can invoke and access them</a:t>
            </a:r>
          </a:p>
          <a:p>
            <a:pPr marL="169863" indent="-169863">
              <a:lnSpc>
                <a:spcPct val="130000"/>
              </a:lnSpc>
            </a:pPr>
            <a:r>
              <a:rPr lang="en-US" sz="2000" dirty="0" smtClean="0"/>
              <a:t>The ISA is a new layer of abstraction:</a:t>
            </a:r>
          </a:p>
          <a:p>
            <a:pPr marL="511175" lvl="1"/>
            <a:r>
              <a:rPr lang="en-US" dirty="0" smtClean="0"/>
              <a:t>ISA specifies </a:t>
            </a:r>
            <a:r>
              <a:rPr lang="en-US" dirty="0" smtClean="0">
                <a:solidFill>
                  <a:srgbClr val="C00000"/>
                </a:solidFill>
              </a:rPr>
              <a:t>what</a:t>
            </a:r>
            <a:r>
              <a:rPr lang="en-US" dirty="0" smtClean="0"/>
              <a:t> the hardware provides, </a:t>
            </a:r>
            <a:r>
              <a:rPr lang="en-US" dirty="0" smtClean="0">
                <a:solidFill>
                  <a:srgbClr val="C00000"/>
                </a:solidFill>
              </a:rPr>
              <a:t>not how </a:t>
            </a:r>
            <a:r>
              <a:rPr lang="en-US" dirty="0" smtClean="0"/>
              <a:t>it’s implemented</a:t>
            </a:r>
          </a:p>
          <a:p>
            <a:pPr marL="511175" lvl="1"/>
            <a:r>
              <a:rPr lang="en-US" dirty="0" smtClean="0"/>
              <a:t>Hides the complexity of CPU implementation</a:t>
            </a:r>
          </a:p>
          <a:p>
            <a:pPr marL="511175" lvl="1"/>
            <a:r>
              <a:rPr lang="en-US" dirty="0" smtClean="0"/>
              <a:t>Enables fast innovation in hardware (no need to change software!)</a:t>
            </a:r>
          </a:p>
          <a:p>
            <a:pPr marL="796925" lvl="2"/>
            <a:r>
              <a:rPr lang="en-US" sz="1600" dirty="0" smtClean="0"/>
              <a:t>8086 (1978): 29 thousand transistors, 5 MHz, 0.33 MIPS</a:t>
            </a:r>
          </a:p>
          <a:p>
            <a:pPr marL="796925" lvl="2"/>
            <a:r>
              <a:rPr lang="en-US" sz="1600" dirty="0" smtClean="0"/>
              <a:t>Pentium 4 (2003): 44 million transistors, 4 GHz, ~5000 MIPS</a:t>
            </a:r>
          </a:p>
          <a:p>
            <a:pPr marL="796925" lvl="2"/>
            <a:r>
              <a:rPr lang="en-US" sz="1600" dirty="0" smtClean="0"/>
              <a:t>Both implement x86 ISA</a:t>
            </a:r>
          </a:p>
          <a:p>
            <a:pPr marL="511175" lvl="1"/>
            <a:r>
              <a:rPr lang="en-US" dirty="0" smtClean="0"/>
              <a:t>Dark side: Commercially successful ISAs last for decades</a:t>
            </a:r>
          </a:p>
          <a:p>
            <a:pPr marL="796925" lvl="2"/>
            <a:r>
              <a:rPr lang="en-US" sz="1600" dirty="0" smtClean="0"/>
              <a:t>Today’s x86 CPUs carry baggage of design decisions from the 70’s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 Design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Designing an ISA is hard:</a:t>
            </a:r>
          </a:p>
          <a:p>
            <a:pPr lvl="1"/>
            <a:r>
              <a:rPr lang="en-US" dirty="0" smtClean="0"/>
              <a:t>How many operations?</a:t>
            </a:r>
          </a:p>
          <a:p>
            <a:pPr lvl="1"/>
            <a:r>
              <a:rPr lang="en-US" dirty="0" smtClean="0"/>
              <a:t>What types of storage, how much?</a:t>
            </a:r>
          </a:p>
          <a:p>
            <a:pPr lvl="1"/>
            <a:r>
              <a:rPr lang="en-US" dirty="0" smtClean="0"/>
              <a:t>How to encode instructions?</a:t>
            </a:r>
          </a:p>
          <a:p>
            <a:pPr lvl="1"/>
            <a:r>
              <a:rPr lang="en-US" dirty="0" smtClean="0"/>
              <a:t>How to future-proof?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How to decide? Take a </a:t>
            </a:r>
            <a:r>
              <a:rPr lang="en-US" dirty="0" smtClean="0">
                <a:solidFill>
                  <a:srgbClr val="C00000"/>
                </a:solidFill>
              </a:rPr>
              <a:t>quantitative approach</a:t>
            </a:r>
          </a:p>
          <a:p>
            <a:pPr lvl="1"/>
            <a:r>
              <a:rPr lang="en-US" dirty="0" smtClean="0"/>
              <a:t>Take a set of representative benchmark programs</a:t>
            </a:r>
          </a:p>
          <a:p>
            <a:pPr lvl="1"/>
            <a:r>
              <a:rPr lang="en-US" dirty="0" smtClean="0"/>
              <a:t>Evaluate versions of your ISA and implementation with and without feature</a:t>
            </a:r>
          </a:p>
          <a:p>
            <a:pPr lvl="1"/>
            <a:r>
              <a:rPr lang="en-US" dirty="0" smtClean="0"/>
              <a:t>Pick what works best overall (performance, energy, area…)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Corollary: </a:t>
            </a:r>
            <a:r>
              <a:rPr lang="en-US" dirty="0" smtClean="0">
                <a:solidFill>
                  <a:srgbClr val="C00000"/>
                </a:solidFill>
              </a:rPr>
              <a:t>Optimize the common case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031889" y="6019800"/>
            <a:ext cx="7121511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Let’s design our own instruction set: the Beta!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ISA: Storage</a:t>
            </a:r>
            <a:endParaRPr lang="en-US" dirty="0"/>
          </a:p>
        </p:txBody>
      </p: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152400" y="1525588"/>
            <a:ext cx="2438400" cy="609600"/>
            <a:chOff x="3792" y="1008"/>
            <a:chExt cx="1536" cy="384"/>
          </a:xfrm>
        </p:grpSpPr>
        <p:sp>
          <p:nvSpPr>
            <p:cNvPr id="9" name="Rectangle 68"/>
            <p:cNvSpPr>
              <a:spLocks noChangeArrowheads="1"/>
            </p:cNvSpPr>
            <p:nvPr/>
          </p:nvSpPr>
          <p:spPr bwMode="auto">
            <a:xfrm>
              <a:off x="4176" y="1104"/>
              <a:ext cx="1008" cy="192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71"/>
            <p:cNvSpPr txBox="1">
              <a:spLocks noChangeArrowheads="1"/>
            </p:cNvSpPr>
            <p:nvPr/>
          </p:nvSpPr>
          <p:spPr bwMode="auto">
            <a:xfrm>
              <a:off x="3841" y="1104"/>
              <a:ext cx="2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800"/>
                <a:t>PC</a:t>
              </a:r>
            </a:p>
          </p:txBody>
        </p:sp>
        <p:sp>
          <p:nvSpPr>
            <p:cNvPr id="13" name="Rectangle 72"/>
            <p:cNvSpPr>
              <a:spLocks noChangeArrowheads="1"/>
            </p:cNvSpPr>
            <p:nvPr/>
          </p:nvSpPr>
          <p:spPr bwMode="auto">
            <a:xfrm>
              <a:off x="3792" y="1008"/>
              <a:ext cx="1536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123"/>
          <p:cNvGrpSpPr>
            <a:grpSpLocks/>
          </p:cNvGrpSpPr>
          <p:nvPr/>
        </p:nvGrpSpPr>
        <p:grpSpPr bwMode="auto">
          <a:xfrm>
            <a:off x="104775" y="1066800"/>
            <a:ext cx="2486025" cy="4498975"/>
            <a:chOff x="66" y="830"/>
            <a:chExt cx="1566" cy="2834"/>
          </a:xfrm>
        </p:grpSpPr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621" y="830"/>
              <a:ext cx="708" cy="2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 b="1" dirty="0" smtClean="0"/>
                <a:t>CPU State</a:t>
              </a:r>
              <a:endParaRPr lang="en-US" sz="1800" b="1" dirty="0"/>
            </a:p>
          </p:txBody>
        </p:sp>
        <p:grpSp>
          <p:nvGrpSpPr>
            <p:cNvPr id="16" name="Group 73"/>
            <p:cNvGrpSpPr>
              <a:grpSpLocks/>
            </p:cNvGrpSpPr>
            <p:nvPr/>
          </p:nvGrpSpPr>
          <p:grpSpPr bwMode="auto">
            <a:xfrm>
              <a:off x="66" y="1834"/>
              <a:ext cx="1566" cy="1536"/>
              <a:chOff x="3762" y="1584"/>
              <a:chExt cx="1566" cy="1536"/>
            </a:xfrm>
          </p:grpSpPr>
          <p:sp>
            <p:nvSpPr>
              <p:cNvPr id="49" name="Rectangle 74"/>
              <p:cNvSpPr>
                <a:spLocks noChangeArrowheads="1"/>
              </p:cNvSpPr>
              <p:nvPr/>
            </p:nvSpPr>
            <p:spPr bwMode="auto">
              <a:xfrm>
                <a:off x="4176" y="1680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75"/>
              <p:cNvSpPr txBox="1">
                <a:spLocks noChangeArrowheads="1"/>
              </p:cNvSpPr>
              <p:nvPr/>
            </p:nvSpPr>
            <p:spPr bwMode="auto">
              <a:xfrm>
                <a:off x="3853" y="1680"/>
                <a:ext cx="25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 dirty="0"/>
                  <a:t>r0</a:t>
                </a:r>
              </a:p>
            </p:txBody>
          </p:sp>
          <p:sp>
            <p:nvSpPr>
              <p:cNvPr id="51" name="Rectangle 76"/>
              <p:cNvSpPr>
                <a:spLocks noChangeArrowheads="1"/>
              </p:cNvSpPr>
              <p:nvPr/>
            </p:nvSpPr>
            <p:spPr bwMode="auto">
              <a:xfrm>
                <a:off x="3792" y="1584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77"/>
              <p:cNvSpPr>
                <a:spLocks noChangeArrowheads="1"/>
              </p:cNvSpPr>
              <p:nvPr/>
            </p:nvSpPr>
            <p:spPr bwMode="auto">
              <a:xfrm>
                <a:off x="4176" y="1872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Text Box 78"/>
              <p:cNvSpPr txBox="1">
                <a:spLocks noChangeArrowheads="1"/>
              </p:cNvSpPr>
              <p:nvPr/>
            </p:nvSpPr>
            <p:spPr bwMode="auto">
              <a:xfrm>
                <a:off x="3853" y="1872"/>
                <a:ext cx="25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r1</a:t>
                </a:r>
              </a:p>
            </p:txBody>
          </p:sp>
          <p:sp>
            <p:nvSpPr>
              <p:cNvPr id="54" name="Rectangle 79"/>
              <p:cNvSpPr>
                <a:spLocks noChangeArrowheads="1"/>
              </p:cNvSpPr>
              <p:nvPr/>
            </p:nvSpPr>
            <p:spPr bwMode="auto">
              <a:xfrm>
                <a:off x="3792" y="1776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Rectangle 80"/>
              <p:cNvSpPr>
                <a:spLocks noChangeArrowheads="1"/>
              </p:cNvSpPr>
              <p:nvPr/>
            </p:nvSpPr>
            <p:spPr bwMode="auto">
              <a:xfrm>
                <a:off x="4176" y="2064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81"/>
              <p:cNvSpPr txBox="1">
                <a:spLocks noChangeArrowheads="1"/>
              </p:cNvSpPr>
              <p:nvPr/>
            </p:nvSpPr>
            <p:spPr bwMode="auto">
              <a:xfrm>
                <a:off x="3853" y="2064"/>
                <a:ext cx="25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r2</a:t>
                </a:r>
              </a:p>
            </p:txBody>
          </p:sp>
          <p:sp>
            <p:nvSpPr>
              <p:cNvPr id="57" name="Rectangle 82"/>
              <p:cNvSpPr>
                <a:spLocks noChangeArrowheads="1"/>
              </p:cNvSpPr>
              <p:nvPr/>
            </p:nvSpPr>
            <p:spPr bwMode="auto">
              <a:xfrm>
                <a:off x="3792" y="1968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Rectangle 83"/>
              <p:cNvSpPr>
                <a:spLocks noChangeArrowheads="1"/>
              </p:cNvSpPr>
              <p:nvPr/>
            </p:nvSpPr>
            <p:spPr bwMode="auto">
              <a:xfrm>
                <a:off x="4176" y="2256"/>
                <a:ext cx="1008" cy="57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Text Box 84"/>
              <p:cNvSpPr txBox="1">
                <a:spLocks noChangeArrowheads="1"/>
              </p:cNvSpPr>
              <p:nvPr/>
            </p:nvSpPr>
            <p:spPr bwMode="auto">
              <a:xfrm>
                <a:off x="3908" y="2400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...</a:t>
                </a:r>
              </a:p>
            </p:txBody>
          </p:sp>
          <p:sp>
            <p:nvSpPr>
              <p:cNvPr id="60" name="Rectangle 85"/>
              <p:cNvSpPr>
                <a:spLocks noChangeArrowheads="1"/>
              </p:cNvSpPr>
              <p:nvPr/>
            </p:nvSpPr>
            <p:spPr bwMode="auto">
              <a:xfrm>
                <a:off x="3792" y="2160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86"/>
              <p:cNvSpPr>
                <a:spLocks noChangeArrowheads="1"/>
              </p:cNvSpPr>
              <p:nvPr/>
            </p:nvSpPr>
            <p:spPr bwMode="auto">
              <a:xfrm>
                <a:off x="4176" y="2832"/>
                <a:ext cx="1008" cy="192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87"/>
              <p:cNvSpPr txBox="1">
                <a:spLocks noChangeArrowheads="1"/>
              </p:cNvSpPr>
              <p:nvPr/>
            </p:nvSpPr>
            <p:spPr bwMode="auto">
              <a:xfrm>
                <a:off x="3762" y="2832"/>
                <a:ext cx="35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800"/>
                  <a:t>r31</a:t>
                </a:r>
              </a:p>
            </p:txBody>
          </p:sp>
          <p:sp>
            <p:nvSpPr>
              <p:cNvPr id="63" name="Rectangle 88"/>
              <p:cNvSpPr>
                <a:spLocks noChangeArrowheads="1"/>
              </p:cNvSpPr>
              <p:nvPr/>
            </p:nvSpPr>
            <p:spPr bwMode="auto">
              <a:xfrm>
                <a:off x="3792" y="2736"/>
                <a:ext cx="1536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89"/>
              <p:cNvSpPr>
                <a:spLocks noChangeArrowheads="1"/>
              </p:cNvSpPr>
              <p:nvPr/>
            </p:nvSpPr>
            <p:spPr bwMode="auto">
              <a:xfrm>
                <a:off x="4272" y="2834"/>
                <a:ext cx="89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Consolas"/>
                    <a:cs typeface="Consolas"/>
                  </a:rPr>
                  <a:t>000000....0</a:t>
                </a:r>
              </a:p>
            </p:txBody>
          </p:sp>
          <p:grpSp>
            <p:nvGrpSpPr>
              <p:cNvPr id="18" name="Group 90"/>
              <p:cNvGrpSpPr>
                <a:grpSpLocks/>
              </p:cNvGrpSpPr>
              <p:nvPr/>
            </p:nvGrpSpPr>
            <p:grpSpPr bwMode="auto">
              <a:xfrm>
                <a:off x="4176" y="2402"/>
                <a:ext cx="1008" cy="192"/>
                <a:chOff x="4176" y="2402"/>
                <a:chExt cx="1008" cy="192"/>
              </a:xfrm>
            </p:grpSpPr>
            <p:sp>
              <p:nvSpPr>
                <p:cNvPr id="66" name="Line 91"/>
                <p:cNvSpPr>
                  <a:spLocks noChangeShapeType="1"/>
                </p:cNvSpPr>
                <p:nvPr/>
              </p:nvSpPr>
              <p:spPr bwMode="auto">
                <a:xfrm>
                  <a:off x="4176" y="2544"/>
                  <a:ext cx="100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4320" y="2402"/>
                  <a:ext cx="76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b="0"/>
                    <a:t>32-bit </a:t>
                  </a:r>
                  <a:r>
                    <a:rPr lang="ja-JP" altLang="en-US" sz="1400" b="0"/>
                    <a:t>“</a:t>
                  </a:r>
                  <a:r>
                    <a:rPr lang="en-US" altLang="ja-JP" sz="1400" b="0"/>
                    <a:t>words</a:t>
                  </a:r>
                  <a:r>
                    <a:rPr lang="ja-JP" altLang="en-US" sz="1400" b="0"/>
                    <a:t>”</a:t>
                  </a:r>
                  <a:endParaRPr lang="en-US" sz="1400" b="0"/>
                </a:p>
              </p:txBody>
            </p:sp>
          </p:grpSp>
        </p:grpSp>
        <p:sp>
          <p:nvSpPr>
            <p:cNvPr id="48" name="Rectangle 120"/>
            <p:cNvSpPr>
              <a:spLocks noChangeArrowheads="1"/>
            </p:cNvSpPr>
            <p:nvPr/>
          </p:nvSpPr>
          <p:spPr bwMode="auto">
            <a:xfrm>
              <a:off x="407" y="3452"/>
              <a:ext cx="114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800"/>
                <a:t>General Registers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505200" y="1066800"/>
            <a:ext cx="5131909" cy="4498975"/>
            <a:chOff x="3505200" y="1066800"/>
            <a:chExt cx="5131909" cy="4498975"/>
          </a:xfrm>
        </p:grpSpPr>
        <p:sp>
          <p:nvSpPr>
            <p:cNvPr id="69" name="Line 112"/>
            <p:cNvSpPr>
              <a:spLocks noChangeShapeType="1"/>
            </p:cNvSpPr>
            <p:nvPr/>
          </p:nvSpPr>
          <p:spPr bwMode="auto">
            <a:xfrm flipV="1">
              <a:off x="5254625" y="2263775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121"/>
            <p:cNvGrpSpPr>
              <a:grpSpLocks/>
            </p:cNvGrpSpPr>
            <p:nvPr/>
          </p:nvGrpSpPr>
          <p:grpSpPr bwMode="auto">
            <a:xfrm>
              <a:off x="3505200" y="1066800"/>
              <a:ext cx="1752600" cy="4498975"/>
              <a:chOff x="2162" y="830"/>
              <a:chExt cx="1104" cy="2834"/>
            </a:xfrm>
          </p:grpSpPr>
          <p:sp>
            <p:nvSpPr>
              <p:cNvPr id="17" name="Rectangle 51"/>
              <p:cNvSpPr>
                <a:spLocks noChangeArrowheads="1"/>
              </p:cNvSpPr>
              <p:nvPr/>
            </p:nvSpPr>
            <p:spPr bwMode="auto">
              <a:xfrm>
                <a:off x="2197" y="830"/>
                <a:ext cx="961" cy="21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800" b="1" dirty="0"/>
                  <a:t>Main Memory</a:t>
                </a:r>
              </a:p>
            </p:txBody>
          </p:sp>
          <p:grpSp>
            <p:nvGrpSpPr>
              <p:cNvPr id="7" name="Group 93"/>
              <p:cNvGrpSpPr>
                <a:grpSpLocks/>
              </p:cNvGrpSpPr>
              <p:nvPr/>
            </p:nvGrpSpPr>
            <p:grpSpPr bwMode="auto">
              <a:xfrm>
                <a:off x="2162" y="1042"/>
                <a:ext cx="1104" cy="2622"/>
                <a:chOff x="576" y="384"/>
                <a:chExt cx="1104" cy="2622"/>
              </a:xfrm>
            </p:grpSpPr>
            <p:grpSp>
              <p:nvGrpSpPr>
                <p:cNvPr id="8" name="Group 94"/>
                <p:cNvGrpSpPr>
                  <a:grpSpLocks/>
                </p:cNvGrpSpPr>
                <p:nvPr/>
              </p:nvGrpSpPr>
              <p:grpSpPr bwMode="auto">
                <a:xfrm>
                  <a:off x="576" y="384"/>
                  <a:ext cx="1104" cy="2622"/>
                  <a:chOff x="576" y="384"/>
                  <a:chExt cx="1104" cy="2622"/>
                </a:xfrm>
              </p:grpSpPr>
              <p:sp>
                <p:nvSpPr>
                  <p:cNvPr id="41" name="Rectangle 95"/>
                  <p:cNvSpPr>
                    <a:spLocks noChangeArrowheads="1"/>
                  </p:cNvSpPr>
                  <p:nvPr/>
                </p:nvSpPr>
                <p:spPr bwMode="auto">
                  <a:xfrm>
                    <a:off x="576" y="816"/>
                    <a:ext cx="1008" cy="1728"/>
                  </a:xfrm>
                  <a:prstGeom prst="rect">
                    <a:avLst/>
                  </a:pr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672" y="384"/>
                    <a:ext cx="1008" cy="38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97"/>
                  <p:cNvSpPr>
                    <a:spLocks/>
                  </p:cNvSpPr>
                  <p:nvPr/>
                </p:nvSpPr>
                <p:spPr bwMode="auto">
                  <a:xfrm>
                    <a:off x="576" y="384"/>
                    <a:ext cx="1009" cy="462"/>
                  </a:xfrm>
                  <a:custGeom>
                    <a:avLst/>
                    <a:gdLst>
                      <a:gd name="T0" fmla="*/ 1 w 1009"/>
                      <a:gd name="T1" fmla="*/ 462 h 462"/>
                      <a:gd name="T2" fmla="*/ 1 w 1009"/>
                      <a:gd name="T3" fmla="*/ 411 h 462"/>
                      <a:gd name="T4" fmla="*/ 283 w 1009"/>
                      <a:gd name="T5" fmla="*/ 77 h 462"/>
                      <a:gd name="T6" fmla="*/ 658 w 1009"/>
                      <a:gd name="T7" fmla="*/ 294 h 462"/>
                      <a:gd name="T8" fmla="*/ 1009 w 1009"/>
                      <a:gd name="T9" fmla="*/ 28 h 462"/>
                      <a:gd name="T10" fmla="*/ 1009 w 1009"/>
                      <a:gd name="T11" fmla="*/ 462 h 4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09"/>
                      <a:gd name="T19" fmla="*/ 0 h 462"/>
                      <a:gd name="T20" fmla="*/ 1009 w 1009"/>
                      <a:gd name="T21" fmla="*/ 462 h 4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09" h="462">
                        <a:moveTo>
                          <a:pt x="1" y="462"/>
                        </a:moveTo>
                        <a:cubicBezTo>
                          <a:pt x="1" y="454"/>
                          <a:pt x="0" y="462"/>
                          <a:pt x="1" y="411"/>
                        </a:cubicBezTo>
                        <a:cubicBezTo>
                          <a:pt x="3" y="324"/>
                          <a:pt x="174" y="96"/>
                          <a:pt x="283" y="77"/>
                        </a:cubicBezTo>
                        <a:cubicBezTo>
                          <a:pt x="392" y="58"/>
                          <a:pt x="537" y="302"/>
                          <a:pt x="658" y="294"/>
                        </a:cubicBezTo>
                        <a:cubicBezTo>
                          <a:pt x="779" y="286"/>
                          <a:pt x="951" y="0"/>
                          <a:pt x="1009" y="28"/>
                        </a:cubicBezTo>
                        <a:cubicBezTo>
                          <a:pt x="1009" y="288"/>
                          <a:pt x="1009" y="372"/>
                          <a:pt x="1009" y="462"/>
                        </a:cubicBezTo>
                      </a:path>
                    </a:pathLst>
                  </a:cu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 98"/>
                  <p:cNvSpPr>
                    <a:spLocks/>
                  </p:cNvSpPr>
                  <p:nvPr/>
                </p:nvSpPr>
                <p:spPr bwMode="auto">
                  <a:xfrm flipH="1" flipV="1">
                    <a:off x="576" y="2544"/>
                    <a:ext cx="1009" cy="462"/>
                  </a:xfrm>
                  <a:custGeom>
                    <a:avLst/>
                    <a:gdLst>
                      <a:gd name="T0" fmla="*/ 1 w 1009"/>
                      <a:gd name="T1" fmla="*/ 462 h 462"/>
                      <a:gd name="T2" fmla="*/ 1 w 1009"/>
                      <a:gd name="T3" fmla="*/ 411 h 462"/>
                      <a:gd name="T4" fmla="*/ 283 w 1009"/>
                      <a:gd name="T5" fmla="*/ 77 h 462"/>
                      <a:gd name="T6" fmla="*/ 658 w 1009"/>
                      <a:gd name="T7" fmla="*/ 294 h 462"/>
                      <a:gd name="T8" fmla="*/ 1009 w 1009"/>
                      <a:gd name="T9" fmla="*/ 28 h 462"/>
                      <a:gd name="T10" fmla="*/ 1009 w 1009"/>
                      <a:gd name="T11" fmla="*/ 462 h 46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009"/>
                      <a:gd name="T19" fmla="*/ 0 h 462"/>
                      <a:gd name="T20" fmla="*/ 1009 w 1009"/>
                      <a:gd name="T21" fmla="*/ 462 h 462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009" h="462">
                        <a:moveTo>
                          <a:pt x="1" y="462"/>
                        </a:moveTo>
                        <a:cubicBezTo>
                          <a:pt x="1" y="454"/>
                          <a:pt x="0" y="462"/>
                          <a:pt x="1" y="411"/>
                        </a:cubicBezTo>
                        <a:cubicBezTo>
                          <a:pt x="3" y="324"/>
                          <a:pt x="174" y="96"/>
                          <a:pt x="283" y="77"/>
                        </a:cubicBezTo>
                        <a:cubicBezTo>
                          <a:pt x="392" y="58"/>
                          <a:pt x="537" y="302"/>
                          <a:pt x="658" y="294"/>
                        </a:cubicBezTo>
                        <a:cubicBezTo>
                          <a:pt x="779" y="286"/>
                          <a:pt x="951" y="0"/>
                          <a:pt x="1009" y="28"/>
                        </a:cubicBezTo>
                        <a:cubicBezTo>
                          <a:pt x="1009" y="288"/>
                          <a:pt x="1009" y="372"/>
                          <a:pt x="1009" y="462"/>
                        </a:cubicBezTo>
                      </a:path>
                    </a:pathLst>
                  </a:custGeom>
                  <a:solidFill>
                    <a:srgbClr val="CC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" name="Group 99"/>
                <p:cNvGrpSpPr>
                  <a:grpSpLocks/>
                </p:cNvGrpSpPr>
                <p:nvPr/>
              </p:nvGrpSpPr>
              <p:grpSpPr bwMode="auto">
                <a:xfrm>
                  <a:off x="577" y="912"/>
                  <a:ext cx="1017" cy="1048"/>
                  <a:chOff x="3172" y="2570"/>
                  <a:chExt cx="963" cy="1048"/>
                </a:xfrm>
              </p:grpSpPr>
              <p:sp>
                <p:nvSpPr>
                  <p:cNvPr id="32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172" y="2570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2" y="2763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3409" y="2574"/>
                    <a:ext cx="0" cy="18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3649" y="2574"/>
                    <a:ext cx="0" cy="18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3889" y="2574"/>
                    <a:ext cx="0" cy="18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Rectangle 105"/>
                  <p:cNvSpPr>
                    <a:spLocks noChangeArrowheads="1"/>
                  </p:cNvSpPr>
                  <p:nvPr/>
                </p:nvSpPr>
                <p:spPr bwMode="auto">
                  <a:xfrm>
                    <a:off x="3889" y="2570"/>
                    <a:ext cx="1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90000"/>
                      </a:lnSpc>
                    </a:pPr>
                    <a:r>
                      <a:rPr lang="en-US" sz="1800"/>
                      <a:t>0</a:t>
                    </a:r>
                  </a:p>
                </p:txBody>
              </p:sp>
              <p:sp>
                <p:nvSpPr>
                  <p:cNvPr id="38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570"/>
                    <a:ext cx="1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90000"/>
                      </a:lnSpc>
                    </a:pPr>
                    <a:r>
                      <a:rPr lang="en-US" sz="1800"/>
                      <a:t>1</a:t>
                    </a:r>
                  </a:p>
                </p:txBody>
              </p:sp>
              <p:sp>
                <p:nvSpPr>
                  <p:cNvPr id="39" name="Rectangle 107"/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570"/>
                    <a:ext cx="1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90000"/>
                      </a:lnSpc>
                    </a:pPr>
                    <a:r>
                      <a:rPr lang="en-US" sz="1800"/>
                      <a:t>2</a:t>
                    </a:r>
                  </a:p>
                </p:txBody>
              </p:sp>
              <p:sp>
                <p:nvSpPr>
                  <p:cNvPr id="40" name="Rectangle 108"/>
                  <p:cNvSpPr>
                    <a:spLocks noChangeArrowheads="1"/>
                  </p:cNvSpPr>
                  <p:nvPr/>
                </p:nvSpPr>
                <p:spPr bwMode="auto">
                  <a:xfrm>
                    <a:off x="3217" y="2570"/>
                    <a:ext cx="194" cy="21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90000"/>
                      </a:lnSpc>
                    </a:pPr>
                    <a:r>
                      <a:rPr lang="en-US" sz="1800"/>
                      <a:t>3</a:t>
                    </a:r>
                  </a:p>
                </p:txBody>
              </p:sp>
              <p:sp>
                <p:nvSpPr>
                  <p:cNvPr id="65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3" y="2934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5" y="3105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7" y="3276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79" y="3447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Line 101"/>
                  <p:cNvSpPr>
                    <a:spLocks noChangeShapeType="1"/>
                  </p:cNvSpPr>
                  <p:nvPr/>
                </p:nvSpPr>
                <p:spPr bwMode="auto">
                  <a:xfrm>
                    <a:off x="3181" y="3618"/>
                    <a:ext cx="95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" name="Group 109"/>
                <p:cNvGrpSpPr>
                  <a:grpSpLocks/>
                </p:cNvGrpSpPr>
                <p:nvPr/>
              </p:nvGrpSpPr>
              <p:grpSpPr bwMode="auto">
                <a:xfrm>
                  <a:off x="576" y="2188"/>
                  <a:ext cx="1008" cy="336"/>
                  <a:chOff x="2304" y="2428"/>
                  <a:chExt cx="1008" cy="336"/>
                </a:xfrm>
              </p:grpSpPr>
              <p:sp>
                <p:nvSpPr>
                  <p:cNvPr id="28" name="Rectangle 110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572"/>
                    <a:ext cx="536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b="0"/>
                      <a:t>(4 bytes)</a:t>
                    </a:r>
                  </a:p>
                </p:txBody>
              </p:sp>
              <p:grpSp>
                <p:nvGrpSpPr>
                  <p:cNvPr id="14" name="Group 111"/>
                  <p:cNvGrpSpPr>
                    <a:grpSpLocks/>
                  </p:cNvGrpSpPr>
                  <p:nvPr/>
                </p:nvGrpSpPr>
                <p:grpSpPr bwMode="auto">
                  <a:xfrm>
                    <a:off x="2304" y="2428"/>
                    <a:ext cx="1008" cy="192"/>
                    <a:chOff x="4176" y="3292"/>
                    <a:chExt cx="1008" cy="192"/>
                  </a:xfrm>
                </p:grpSpPr>
                <p:sp>
                  <p:nvSpPr>
                    <p:cNvPr id="30" name="Line 1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176" y="3434"/>
                      <a:ext cx="100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stealth" w="med" len="med"/>
                      <a:tailEnd type="stealth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Text Box 11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320" y="3292"/>
                      <a:ext cx="769" cy="1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1400" b="0" dirty="0"/>
                        <a:t>32-bit </a:t>
                      </a:r>
                      <a:r>
                        <a:rPr lang="ja-JP" altLang="en-US" sz="1400" b="0" dirty="0"/>
                        <a:t>“</a:t>
                      </a:r>
                      <a:r>
                        <a:rPr lang="en-US" altLang="ja-JP" sz="1400" b="0" dirty="0"/>
                        <a:t>words</a:t>
                      </a:r>
                      <a:r>
                        <a:rPr lang="ja-JP" altLang="en-US" sz="1400" b="0" dirty="0"/>
                        <a:t>”</a:t>
                      </a:r>
                      <a:endParaRPr lang="en-US" sz="1400" b="0" dirty="0"/>
                    </a:p>
                  </p:txBody>
                </p:sp>
              </p:grpSp>
            </p:grpSp>
            <p:sp>
              <p:nvSpPr>
                <p:cNvPr id="22" name="Text Box 114"/>
                <p:cNvSpPr txBox="1">
                  <a:spLocks noChangeArrowheads="1"/>
                </p:cNvSpPr>
                <p:nvPr/>
              </p:nvSpPr>
              <p:spPr bwMode="auto">
                <a:xfrm>
                  <a:off x="1440" y="768"/>
                  <a:ext cx="167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0"/>
                    <a:t>0</a:t>
                  </a:r>
                </a:p>
              </p:txBody>
            </p:sp>
            <p:sp>
              <p:nvSpPr>
                <p:cNvPr id="23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576" y="768"/>
                  <a:ext cx="240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1000" b="0"/>
                    <a:t>31</a:t>
                  </a:r>
                </a:p>
              </p:txBody>
            </p:sp>
          </p:grpSp>
        </p:grpSp>
        <p:sp>
          <p:nvSpPr>
            <p:cNvPr id="70" name="Text Box 113"/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3226909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b="0" dirty="0" smtClean="0">
                  <a:solidFill>
                    <a:srgbClr val="C00000"/>
                  </a:solidFill>
                  <a:latin typeface="+mj-lt"/>
                </a:rPr>
                <a:t>Up to </a:t>
              </a:r>
              <a:r>
                <a:rPr lang="en-US" sz="2000" b="0" dirty="0" smtClean="0">
                  <a:latin typeface="+mj-lt"/>
                </a:rPr>
                <a:t>2</a:t>
              </a:r>
              <a:r>
                <a:rPr lang="en-US" sz="2000" b="0" baseline="30000" dirty="0" smtClean="0">
                  <a:latin typeface="+mj-lt"/>
                </a:rPr>
                <a:t>32</a:t>
              </a:r>
              <a:r>
                <a:rPr lang="en-US" sz="2000" b="0" dirty="0" smtClean="0">
                  <a:latin typeface="+mj-lt"/>
                </a:rPr>
                <a:t> bytes (4GB of memory) organized as </a:t>
              </a:r>
              <a:r>
                <a:rPr lang="en-US" sz="2000" dirty="0" smtClean="0">
                  <a:latin typeface="+mj-lt"/>
                </a:rPr>
                <a:t>2</a:t>
              </a:r>
              <a:r>
                <a:rPr lang="en-US" sz="2000" baseline="30000" dirty="0" smtClean="0">
                  <a:latin typeface="+mj-lt"/>
                </a:rPr>
                <a:t>30 </a:t>
              </a:r>
              <a:r>
                <a:rPr lang="en-US" sz="2000" dirty="0" smtClean="0">
                  <a:latin typeface="+mj-lt"/>
                </a:rPr>
                <a:t>4-byte words </a:t>
              </a:r>
              <a:endParaRPr lang="en-US" sz="2000" b="0" dirty="0">
                <a:latin typeface="+mj-lt"/>
              </a:endParaRPr>
            </a:p>
          </p:txBody>
        </p:sp>
      </p:grpSp>
      <p:sp>
        <p:nvSpPr>
          <p:cNvPr id="75" name="Text Box 58"/>
          <p:cNvSpPr txBox="1">
            <a:spLocks noChangeArrowheads="1"/>
          </p:cNvSpPr>
          <p:nvPr/>
        </p:nvSpPr>
        <p:spPr bwMode="auto">
          <a:xfrm>
            <a:off x="3657599" y="5616714"/>
            <a:ext cx="563880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latin typeface="+mj-lt"/>
              </a:rPr>
              <a:t>Why separate registers and main memory?</a:t>
            </a:r>
          </a:p>
          <a:p>
            <a:pPr eaLnBrk="0" hangingPunct="0"/>
            <a:r>
              <a:rPr lang="en-US" sz="2000" dirty="0" smtClean="0">
                <a:solidFill>
                  <a:srgbClr val="0070C0"/>
                </a:solidFill>
                <a:latin typeface="+mj-lt"/>
              </a:rPr>
              <a:t>Tradeoff</a:t>
            </a:r>
            <a:r>
              <a:rPr lang="en-US" sz="2000" dirty="0" smtClean="0">
                <a:latin typeface="+mj-lt"/>
              </a:rPr>
              <a:t>: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Size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err="1" smtClean="0">
                <a:latin typeface="+mj-lt"/>
              </a:rPr>
              <a:t>vs</a:t>
            </a:r>
            <a:r>
              <a:rPr lang="en-US" sz="2000" dirty="0" smtClean="0">
                <a:latin typeface="+mj-lt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+mj-lt"/>
              </a:rPr>
              <a:t>speed and energy</a:t>
            </a:r>
          </a:p>
        </p:txBody>
      </p:sp>
      <p:sp>
        <p:nvSpPr>
          <p:cNvPr id="68" name="Text Box 58"/>
          <p:cNvSpPr txBox="1">
            <a:spLocks noChangeArrowheads="1"/>
          </p:cNvSpPr>
          <p:nvPr/>
        </p:nvSpPr>
        <p:spPr bwMode="auto">
          <a:xfrm>
            <a:off x="1431925" y="5909846"/>
            <a:ext cx="2454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C00000"/>
                </a:solidFill>
              </a:rPr>
              <a:t>r31 hardwired to 0</a:t>
            </a:r>
          </a:p>
        </p:txBody>
      </p:sp>
      <p:sp>
        <p:nvSpPr>
          <p:cNvPr id="72" name="Freeform 84"/>
          <p:cNvSpPr>
            <a:spLocks/>
          </p:cNvSpPr>
          <p:nvPr/>
        </p:nvSpPr>
        <p:spPr bwMode="auto">
          <a:xfrm rot="2240650">
            <a:off x="2033489" y="5296120"/>
            <a:ext cx="1090461" cy="369332"/>
          </a:xfrm>
          <a:custGeom>
            <a:avLst/>
            <a:gdLst>
              <a:gd name="T0" fmla="*/ 2147483647 w 438"/>
              <a:gd name="T1" fmla="*/ 2147483647 h 288"/>
              <a:gd name="T2" fmla="*/ 2147483647 w 438"/>
              <a:gd name="T3" fmla="*/ 2147483647 h 288"/>
              <a:gd name="T4" fmla="*/ 2147483647 w 438"/>
              <a:gd name="T5" fmla="*/ 2147483647 h 288"/>
              <a:gd name="T6" fmla="*/ 0 w 438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438"/>
              <a:gd name="T13" fmla="*/ 0 h 288"/>
              <a:gd name="T14" fmla="*/ 438 w 438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8" h="288">
                <a:moveTo>
                  <a:pt x="438" y="288"/>
                </a:moveTo>
                <a:cubicBezTo>
                  <a:pt x="360" y="192"/>
                  <a:pt x="294" y="117"/>
                  <a:pt x="250" y="96"/>
                </a:cubicBezTo>
                <a:cubicBezTo>
                  <a:pt x="206" y="75"/>
                  <a:pt x="218" y="177"/>
                  <a:pt x="176" y="161"/>
                </a:cubicBezTo>
                <a:cubicBezTo>
                  <a:pt x="134" y="145"/>
                  <a:pt x="37" y="34"/>
                  <a:pt x="0" y="0"/>
                </a:cubicBezTo>
              </a:path>
            </a:pathLst>
          </a:cu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905000"/>
            <a:ext cx="6245225" cy="3146524"/>
            <a:chOff x="2514600" y="1905000"/>
            <a:chExt cx="6245225" cy="3146524"/>
          </a:xfrm>
        </p:grpSpPr>
        <p:sp>
          <p:nvSpPr>
            <p:cNvPr id="71" name="Text Box 58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3349625" cy="2308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 smtClean="0">
                  <a:latin typeface="+mj-lt"/>
                </a:rPr>
                <a:t>Each </a:t>
              </a:r>
              <a:r>
                <a:rPr lang="en-US" dirty="0">
                  <a:latin typeface="+mj-lt"/>
                </a:rPr>
                <a:t>memory word is 32-bits wide, </a:t>
              </a:r>
              <a:r>
                <a:rPr lang="en-US" dirty="0" smtClean="0">
                  <a:latin typeface="+mj-lt"/>
                </a:rPr>
                <a:t>but for </a:t>
              </a:r>
              <a:r>
                <a:rPr lang="en-US" dirty="0">
                  <a:latin typeface="+mj-lt"/>
                </a:rPr>
                <a:t>historical reasons the </a:t>
              </a:r>
              <a:r>
                <a:rPr lang="en-US" dirty="0">
                  <a:latin typeface="+mj-lt"/>
                  <a:sym typeface="Symbol" pitchFamily="18" charset="2"/>
                </a:rPr>
                <a:t>β uses byte memory addresses.  Since each word contains four 8-bit bytes, addresses of consecutive words differ by 4.</a:t>
              </a:r>
              <a:endParaRPr lang="en-US" dirty="0">
                <a:latin typeface="+mj-lt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514600" y="1905000"/>
              <a:ext cx="995591" cy="2002425"/>
              <a:chOff x="2514600" y="1905000"/>
              <a:chExt cx="995591" cy="2002425"/>
            </a:xfrm>
          </p:grpSpPr>
          <p:sp>
            <p:nvSpPr>
              <p:cNvPr id="78" name="Text Box 75"/>
              <p:cNvSpPr txBox="1">
                <a:spLocks noChangeArrowheads="1"/>
              </p:cNvSpPr>
              <p:nvPr/>
            </p:nvSpPr>
            <p:spPr bwMode="auto">
              <a:xfrm>
                <a:off x="2925694" y="2236120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FF0000"/>
                    </a:solidFill>
                    <a:latin typeface="Consolas"/>
                    <a:cs typeface="Consolas"/>
                  </a:rPr>
                  <a:t>0x00</a:t>
                </a:r>
                <a:endParaRPr lang="en-US" sz="1400" dirty="0">
                  <a:solidFill>
                    <a:srgbClr val="FF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79" name="Text Box 75"/>
              <p:cNvSpPr txBox="1">
                <a:spLocks noChangeArrowheads="1"/>
              </p:cNvSpPr>
              <p:nvPr/>
            </p:nvSpPr>
            <p:spPr bwMode="auto">
              <a:xfrm>
                <a:off x="2925694" y="2514600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FF0000"/>
                    </a:solidFill>
                    <a:latin typeface="Consolas"/>
                    <a:cs typeface="Consolas"/>
                  </a:rPr>
                  <a:t>0x04</a:t>
                </a:r>
                <a:endParaRPr lang="en-US" sz="1400" dirty="0">
                  <a:solidFill>
                    <a:srgbClr val="FF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80" name="Text Box 75"/>
              <p:cNvSpPr txBox="1">
                <a:spLocks noChangeArrowheads="1"/>
              </p:cNvSpPr>
              <p:nvPr/>
            </p:nvSpPr>
            <p:spPr bwMode="auto">
              <a:xfrm>
                <a:off x="2927358" y="2787768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FF0000"/>
                    </a:solidFill>
                    <a:latin typeface="Consolas"/>
                    <a:cs typeface="Consolas"/>
                  </a:rPr>
                  <a:t>0x08</a:t>
                </a:r>
                <a:endParaRPr lang="en-US" sz="1400" dirty="0">
                  <a:solidFill>
                    <a:srgbClr val="FF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2925694" y="3048000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FF0000"/>
                    </a:solidFill>
                    <a:latin typeface="Consolas"/>
                    <a:cs typeface="Consolas"/>
                  </a:rPr>
                  <a:t>0x0C</a:t>
                </a:r>
              </a:p>
            </p:txBody>
          </p:sp>
          <p:sp>
            <p:nvSpPr>
              <p:cNvPr id="82" name="Text Box 75"/>
              <p:cNvSpPr txBox="1">
                <a:spLocks noChangeArrowheads="1"/>
              </p:cNvSpPr>
              <p:nvPr/>
            </p:nvSpPr>
            <p:spPr bwMode="auto">
              <a:xfrm>
                <a:off x="2930685" y="3335820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FF0000"/>
                    </a:solidFill>
                    <a:latin typeface="Consolas"/>
                    <a:cs typeface="Consolas"/>
                  </a:rPr>
                  <a:t>0x10</a:t>
                </a:r>
                <a:endParaRPr lang="en-US" sz="1400" dirty="0">
                  <a:solidFill>
                    <a:srgbClr val="FF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83" name="Text Box 75"/>
              <p:cNvSpPr txBox="1">
                <a:spLocks noChangeArrowheads="1"/>
              </p:cNvSpPr>
              <p:nvPr/>
            </p:nvSpPr>
            <p:spPr bwMode="auto">
              <a:xfrm>
                <a:off x="2925769" y="3599648"/>
                <a:ext cx="579506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dirty="0" smtClean="0">
                    <a:solidFill>
                      <a:srgbClr val="FF0000"/>
                    </a:solidFill>
                    <a:latin typeface="Consolas"/>
                    <a:cs typeface="Consolas"/>
                  </a:rPr>
                  <a:t>0x12</a:t>
                </a:r>
                <a:endParaRPr lang="en-US" sz="1400" dirty="0">
                  <a:solidFill>
                    <a:srgbClr val="FF0000"/>
                  </a:solidFill>
                  <a:latin typeface="Consolas"/>
                  <a:cs typeface="Consolas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514600" y="1905000"/>
                <a:ext cx="9904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  <a:latin typeface="+mj-lt"/>
                  </a:rPr>
                  <a:t>Address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68" grpId="0"/>
      <p:bldP spid="68" grpId="1"/>
      <p:bldP spid="7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Factorial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4130" y="1905000"/>
            <a:ext cx="2215270" cy="2138066"/>
            <a:chOff x="685800" y="2133600"/>
            <a:chExt cx="2215270" cy="2138066"/>
          </a:xfrm>
        </p:grpSpPr>
        <p:sp>
          <p:nvSpPr>
            <p:cNvPr id="10" name="TextBox 9"/>
            <p:cNvSpPr txBox="1"/>
            <p:nvPr/>
          </p:nvSpPr>
          <p:spPr>
            <a:xfrm>
              <a:off x="685800" y="2517339"/>
              <a:ext cx="2215270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a = 1;</a:t>
              </a:r>
            </a:p>
            <a:p>
              <a:r>
                <a:rPr lang="en-US" dirty="0" err="1" smtClean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b = N;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dirty="0" smtClean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o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a = a * b;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b = b – 1;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 while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(b != 0)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" y="2133600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C:</a:t>
              </a:r>
              <a:endParaRPr lang="en-US" sz="2400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752600" y="986135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factorial(N) = N! = N*(N-1)*…*1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00" y="4114800"/>
            <a:ext cx="37510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initially: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  1, b = 5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fter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1: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  5, b = 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after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2: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20,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after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60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b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after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4: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120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b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after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5: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= 1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b =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Done!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Storage Conventions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sz="quarter" idx="1"/>
          </p:nvPr>
        </p:nvSpPr>
        <p:spPr>
          <a:xfrm>
            <a:off x="457200" y="1066801"/>
            <a:ext cx="8229600" cy="2438400"/>
          </a:xfrm>
        </p:spPr>
        <p:txBody>
          <a:bodyPr/>
          <a:lstStyle/>
          <a:p>
            <a:r>
              <a:rPr lang="en-US" dirty="0" smtClean="0"/>
              <a:t>Variables live in memory</a:t>
            </a:r>
          </a:p>
          <a:p>
            <a:r>
              <a:rPr lang="en-US" dirty="0" smtClean="0"/>
              <a:t>Registers hold temporary values</a:t>
            </a:r>
          </a:p>
          <a:p>
            <a:r>
              <a:rPr lang="en-US" dirty="0" smtClean="0"/>
              <a:t>To operate with memory variables</a:t>
            </a:r>
          </a:p>
          <a:p>
            <a:pPr lvl="1"/>
            <a:r>
              <a:rPr lang="en-US" dirty="0" smtClean="0"/>
              <a:t>Load them</a:t>
            </a:r>
          </a:p>
          <a:p>
            <a:pPr lvl="1"/>
            <a:r>
              <a:rPr lang="en-US" dirty="0" smtClean="0"/>
              <a:t>Compute on them</a:t>
            </a:r>
          </a:p>
          <a:p>
            <a:pPr lvl="1"/>
            <a:r>
              <a:rPr lang="en-US" dirty="0" smtClean="0"/>
              <a:t>Store the results</a:t>
            </a:r>
            <a:endParaRPr lang="en-US" dirty="0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3906838" y="42624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3906838" y="45672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3906838" y="48736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3906838" y="51784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2819400" y="395605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Consolas"/>
                <a:cs typeface="Consolas"/>
              </a:rPr>
              <a:t>0x1000:</a:t>
            </a: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2815067" y="426085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Consolas"/>
                <a:cs typeface="Consolas"/>
              </a:rPr>
              <a:t>0x1004:</a:t>
            </a: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2815067" y="4567238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latin typeface="Consolas"/>
                <a:cs typeface="Consolas"/>
              </a:rPr>
              <a:t>0x</a:t>
            </a:r>
            <a:r>
              <a:rPr lang="en-US" sz="1800">
                <a:latin typeface="Consolas"/>
                <a:cs typeface="Consolas"/>
              </a:rPr>
              <a:t>1008: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815067" y="5176838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Consolas"/>
                <a:cs typeface="Consolas"/>
              </a:rPr>
              <a:t>0x1010:</a:t>
            </a: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815067" y="487680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Consolas"/>
                <a:cs typeface="Consolas"/>
              </a:rPr>
              <a:t>0x100C:</a:t>
            </a: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649788" y="3956050"/>
            <a:ext cx="288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n</a:t>
            </a: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4649788" y="4260850"/>
            <a:ext cx="263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649788" y="4567238"/>
            <a:ext cx="277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x</a:t>
            </a: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4649788" y="4872038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y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00488" y="3733800"/>
            <a:ext cx="1528762" cy="1974850"/>
            <a:chOff x="3889" y="721"/>
            <a:chExt cx="963" cy="1244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889" y="722"/>
              <a:ext cx="963" cy="121"/>
              <a:chOff x="3889" y="722"/>
              <a:chExt cx="963" cy="121"/>
            </a:xfrm>
          </p:grpSpPr>
          <p:sp>
            <p:nvSpPr>
              <p:cNvPr id="24613" name="Arc 19"/>
              <p:cNvSpPr>
                <a:spLocks/>
              </p:cNvSpPr>
              <p:nvPr/>
            </p:nvSpPr>
            <p:spPr bwMode="auto">
              <a:xfrm>
                <a:off x="4376" y="722"/>
                <a:ext cx="476" cy="68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</a:path>
                  <a:path w="21598" h="21600" stroke="0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  <a:lnTo>
                      <a:pt x="21598" y="21600"/>
                    </a:lnTo>
                    <a:lnTo>
                      <a:pt x="0" y="2128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Arc 20"/>
              <p:cNvSpPr>
                <a:spLocks/>
              </p:cNvSpPr>
              <p:nvPr/>
            </p:nvSpPr>
            <p:spPr bwMode="auto">
              <a:xfrm>
                <a:off x="3889" y="774"/>
                <a:ext cx="478" cy="69"/>
              </a:xfrm>
              <a:custGeom>
                <a:avLst/>
                <a:gdLst>
                  <a:gd name="T0" fmla="*/ 0 w 21646"/>
                  <a:gd name="T1" fmla="*/ 0 h 21920"/>
                  <a:gd name="T2" fmla="*/ 0 w 21646"/>
                  <a:gd name="T3" fmla="*/ 0 h 21920"/>
                  <a:gd name="T4" fmla="*/ 0 w 21646"/>
                  <a:gd name="T5" fmla="*/ 0 h 2192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920"/>
                  <a:gd name="T11" fmla="*/ 21646 w 21646"/>
                  <a:gd name="T12" fmla="*/ 21920 h 21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920" fill="none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</a:path>
                  <a:path w="21646" h="21920" stroke="0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  <a:lnTo>
                      <a:pt x="46" y="320"/>
                    </a:lnTo>
                    <a:lnTo>
                      <a:pt x="2164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8" name="Line 21"/>
            <p:cNvSpPr>
              <a:spLocks noChangeShapeType="1"/>
            </p:cNvSpPr>
            <p:nvPr/>
          </p:nvSpPr>
          <p:spPr bwMode="auto">
            <a:xfrm>
              <a:off x="3889" y="850"/>
              <a:ext cx="0" cy="1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22"/>
            <p:cNvSpPr>
              <a:spLocks noChangeShapeType="1"/>
            </p:cNvSpPr>
            <p:nvPr/>
          </p:nvSpPr>
          <p:spPr bwMode="auto">
            <a:xfrm>
              <a:off x="4851" y="721"/>
              <a:ext cx="0" cy="1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889" y="1844"/>
              <a:ext cx="963" cy="121"/>
              <a:chOff x="3889" y="1844"/>
              <a:chExt cx="963" cy="121"/>
            </a:xfrm>
          </p:grpSpPr>
          <p:sp>
            <p:nvSpPr>
              <p:cNvPr id="24611" name="Arc 24"/>
              <p:cNvSpPr>
                <a:spLocks/>
              </p:cNvSpPr>
              <p:nvPr/>
            </p:nvSpPr>
            <p:spPr bwMode="auto">
              <a:xfrm>
                <a:off x="4376" y="1844"/>
                <a:ext cx="476" cy="68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</a:path>
                  <a:path w="21598" h="21600" stroke="0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  <a:lnTo>
                      <a:pt x="21598" y="21600"/>
                    </a:lnTo>
                    <a:lnTo>
                      <a:pt x="0" y="2128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Arc 25"/>
              <p:cNvSpPr>
                <a:spLocks/>
              </p:cNvSpPr>
              <p:nvPr/>
            </p:nvSpPr>
            <p:spPr bwMode="auto">
              <a:xfrm>
                <a:off x="3889" y="1896"/>
                <a:ext cx="478" cy="69"/>
              </a:xfrm>
              <a:custGeom>
                <a:avLst/>
                <a:gdLst>
                  <a:gd name="T0" fmla="*/ 0 w 21646"/>
                  <a:gd name="T1" fmla="*/ 0 h 21920"/>
                  <a:gd name="T2" fmla="*/ 0 w 21646"/>
                  <a:gd name="T3" fmla="*/ 0 h 21920"/>
                  <a:gd name="T4" fmla="*/ 0 w 21646"/>
                  <a:gd name="T5" fmla="*/ 0 h 2192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920"/>
                  <a:gd name="T11" fmla="*/ 21646 w 21646"/>
                  <a:gd name="T12" fmla="*/ 21920 h 21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920" fill="none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</a:path>
                  <a:path w="21646" h="21920" stroke="0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  <a:lnTo>
                      <a:pt x="46" y="320"/>
                    </a:lnTo>
                    <a:lnTo>
                      <a:pt x="2164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93" name="Line 26"/>
          <p:cNvSpPr>
            <a:spLocks noChangeShapeType="1"/>
          </p:cNvSpPr>
          <p:nvPr/>
        </p:nvSpPr>
        <p:spPr bwMode="auto">
          <a:xfrm>
            <a:off x="3906838" y="39576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27"/>
          <p:cNvSpPr>
            <a:spLocks noChangeShapeType="1"/>
          </p:cNvSpPr>
          <p:nvPr/>
        </p:nvSpPr>
        <p:spPr bwMode="auto">
          <a:xfrm>
            <a:off x="3906838" y="54832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15000" y="3429000"/>
            <a:ext cx="2287588" cy="2026832"/>
            <a:chOff x="5715000" y="3429000"/>
            <a:chExt cx="2287588" cy="2026832"/>
          </a:xfrm>
        </p:grpSpPr>
        <p:sp>
          <p:nvSpPr>
            <p:cNvPr id="24597" name="Rectangle 30"/>
            <p:cNvSpPr>
              <a:spLocks noChangeArrowheads="1"/>
            </p:cNvSpPr>
            <p:nvPr/>
          </p:nvSpPr>
          <p:spPr bwMode="auto">
            <a:xfrm>
              <a:off x="5791200" y="3429000"/>
              <a:ext cx="1578784" cy="5929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x, y;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y = x * 37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;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8" name="Rectangle 31"/>
            <p:cNvSpPr>
              <a:spLocks noChangeArrowheads="1"/>
            </p:cNvSpPr>
            <p:nvPr/>
          </p:nvSpPr>
          <p:spPr bwMode="auto">
            <a:xfrm>
              <a:off x="5715000" y="4572000"/>
              <a:ext cx="2287588" cy="883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R0 ← </a:t>
              </a:r>
              <a:r>
                <a:rPr lang="en-US" sz="1800" dirty="0" err="1" smtClean="0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[0x1008]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latin typeface="Consolas" pitchFamily="49" charset="0"/>
                  <a:cs typeface="Consolas" pitchFamily="49" charset="0"/>
                </a:rPr>
                <a:t>R0 ←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R0 * 37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0x100C]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← R0 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6477000" y="4114800"/>
              <a:ext cx="304800" cy="381000"/>
            </a:xfrm>
            <a:prstGeom prst="downArrow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ISA: Instructions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r>
              <a:rPr lang="en-US" dirty="0" smtClean="0"/>
              <a:t>Three types of instructions:</a:t>
            </a:r>
          </a:p>
          <a:p>
            <a:pPr lvl="1"/>
            <a:r>
              <a:rPr lang="en-US" dirty="0" smtClean="0"/>
              <a:t>Arithmetic and logical: Perform operations on general registers</a:t>
            </a:r>
          </a:p>
          <a:p>
            <a:pPr lvl="1"/>
            <a:r>
              <a:rPr lang="en-US" dirty="0" smtClean="0"/>
              <a:t>Loads and stores: Move data between general registers and main memory</a:t>
            </a:r>
          </a:p>
          <a:p>
            <a:pPr lvl="1"/>
            <a:r>
              <a:rPr lang="en-US" dirty="0"/>
              <a:t>Branches: Conditionally change the program counter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All instructions have a fixed length: 32 bits (4 bytes)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Tradeoff</a:t>
            </a:r>
            <a:r>
              <a:rPr lang="en-US" dirty="0" smtClean="0"/>
              <a:t> (</a:t>
            </a:r>
            <a:r>
              <a:rPr lang="en-US" dirty="0" err="1" smtClean="0"/>
              <a:t>vs</a:t>
            </a:r>
            <a:r>
              <a:rPr lang="en-US" dirty="0" smtClean="0"/>
              <a:t> variable-length instructions):</a:t>
            </a:r>
          </a:p>
          <a:p>
            <a:pPr lvl="2"/>
            <a:r>
              <a:rPr lang="en-US" dirty="0" smtClean="0">
                <a:solidFill>
                  <a:srgbClr val="00B050"/>
                </a:solidFill>
              </a:rPr>
              <a:t>Simpler decoding logic, next PC is easy to compute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Larger code size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Beta ALU Instructions</a:t>
            </a:r>
          </a:p>
        </p:txBody>
      </p:sp>
      <p:sp>
        <p:nvSpPr>
          <p:cNvPr id="19458" name="Rectangle 21"/>
          <p:cNvSpPr>
            <a:spLocks noChangeArrowheads="1"/>
          </p:cNvSpPr>
          <p:nvPr/>
        </p:nvSpPr>
        <p:spPr bwMode="auto">
          <a:xfrm>
            <a:off x="298663" y="1524000"/>
            <a:ext cx="388568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 smtClean="0">
                <a:latin typeface="+mj-lt"/>
              </a:rPr>
              <a:t>Example </a:t>
            </a:r>
            <a:r>
              <a:rPr lang="en-US" dirty="0">
                <a:latin typeface="+mj-lt"/>
              </a:rPr>
              <a:t>coded </a:t>
            </a:r>
            <a:r>
              <a:rPr lang="en-US" dirty="0" smtClean="0">
                <a:latin typeface="+mj-lt"/>
              </a:rPr>
              <a:t>instruction: ADD</a:t>
            </a:r>
            <a:endParaRPr lang="en-US" dirty="0">
              <a:latin typeface="+mj-lt"/>
            </a:endParaRPr>
          </a:p>
        </p:txBody>
      </p:sp>
      <p:sp>
        <p:nvSpPr>
          <p:cNvPr id="19459" name="Rectangle 22"/>
          <p:cNvSpPr>
            <a:spLocks noChangeArrowheads="1"/>
          </p:cNvSpPr>
          <p:nvPr/>
        </p:nvSpPr>
        <p:spPr bwMode="auto">
          <a:xfrm>
            <a:off x="366713" y="3658135"/>
            <a:ext cx="8167687" cy="6488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2000" dirty="0">
                <a:latin typeface="+mj-lt"/>
              </a:rPr>
              <a:t>32-bit hex: 0x80611000</a:t>
            </a:r>
          </a:p>
          <a:p>
            <a:pPr eaLnBrk="0" hangingPunct="0">
              <a:lnSpc>
                <a:spcPct val="90000"/>
              </a:lnSpc>
            </a:pPr>
            <a:r>
              <a:rPr lang="en-US" sz="2000" dirty="0" smtClean="0">
                <a:latin typeface="+mj-lt"/>
              </a:rPr>
              <a:t>We</a:t>
            </a:r>
            <a:r>
              <a:rPr lang="en-US" sz="2000" i="1" dirty="0" smtClean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prefer to </a:t>
            </a:r>
            <a:r>
              <a:rPr lang="en-US" sz="2000" dirty="0" smtClean="0">
                <a:latin typeface="+mj-lt"/>
              </a:rPr>
              <a:t>write a </a:t>
            </a:r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symbolic representation</a:t>
            </a:r>
            <a:r>
              <a:rPr lang="en-US" sz="2000" dirty="0" smtClean="0">
                <a:latin typeface="+mj-lt"/>
              </a:rPr>
              <a:t>: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(r1,r2,r3)</a:t>
            </a:r>
            <a:endParaRPr lang="en-US" sz="2000" dirty="0">
              <a:solidFill>
                <a:srgbClr val="CC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60" name="Rectangle 20"/>
          <p:cNvSpPr>
            <a:spLocks noChangeArrowheads="1"/>
          </p:cNvSpPr>
          <p:nvPr/>
        </p:nvSpPr>
        <p:spPr bwMode="auto">
          <a:xfrm>
            <a:off x="381000" y="4552950"/>
            <a:ext cx="3006725" cy="345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ADD(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ra,rb,rc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):</a:t>
            </a:r>
          </a:p>
        </p:txBody>
      </p:sp>
      <p:sp>
        <p:nvSpPr>
          <p:cNvPr id="19461" name="Rectangle 41"/>
          <p:cNvSpPr>
            <a:spLocks noChangeArrowheads="1"/>
          </p:cNvSpPr>
          <p:nvPr/>
        </p:nvSpPr>
        <p:spPr bwMode="auto">
          <a:xfrm>
            <a:off x="914400" y="5486400"/>
            <a:ext cx="3090863" cy="925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marL="174625" indent="-174625" eaLnBrk="0" hangingPunct="0">
              <a:lnSpc>
                <a:spcPct val="90000"/>
              </a:lnSpc>
            </a:pPr>
            <a:r>
              <a:rPr lang="en-US" altLang="ja-JP" sz="2000" dirty="0">
                <a:latin typeface="+mj-lt"/>
              </a:rPr>
              <a:t>“Add the contents of </a:t>
            </a:r>
            <a:r>
              <a:rPr lang="en-US" altLang="ja-JP" sz="2000" dirty="0" err="1">
                <a:latin typeface="+mj-lt"/>
              </a:rPr>
              <a:t>ra</a:t>
            </a:r>
            <a:r>
              <a:rPr lang="en-US" altLang="ja-JP" sz="2000" dirty="0">
                <a:latin typeface="+mj-lt"/>
              </a:rPr>
              <a:t> to the contents of </a:t>
            </a:r>
            <a:r>
              <a:rPr lang="en-US" altLang="ja-JP" sz="2000" dirty="0" err="1">
                <a:latin typeface="+mj-lt"/>
              </a:rPr>
              <a:t>rb</a:t>
            </a:r>
            <a:r>
              <a:rPr lang="en-US" altLang="ja-JP" sz="2000" dirty="0">
                <a:latin typeface="+mj-lt"/>
              </a:rPr>
              <a:t>; store the result in </a:t>
            </a:r>
            <a:r>
              <a:rPr lang="en-US" altLang="ja-JP" sz="2000" dirty="0" err="1">
                <a:latin typeface="+mj-lt"/>
              </a:rPr>
              <a:t>rc</a:t>
            </a:r>
            <a:r>
              <a:rPr lang="en-US" altLang="ja-JP" sz="2000" dirty="0">
                <a:latin typeface="+mj-lt"/>
              </a:rPr>
              <a:t>”</a:t>
            </a:r>
            <a:endParaRPr lang="en-US" sz="2000" dirty="0">
              <a:latin typeface="+mj-lt"/>
            </a:endParaRPr>
          </a:p>
        </p:txBody>
      </p:sp>
      <p:grpSp>
        <p:nvGrpSpPr>
          <p:cNvPr id="2" name="Group 136"/>
          <p:cNvGrpSpPr>
            <a:grpSpLocks/>
          </p:cNvGrpSpPr>
          <p:nvPr/>
        </p:nvGrpSpPr>
        <p:grpSpPr bwMode="auto">
          <a:xfrm>
            <a:off x="228600" y="2222501"/>
            <a:ext cx="2592388" cy="1250952"/>
            <a:chOff x="144" y="1403"/>
            <a:chExt cx="1633" cy="788"/>
          </a:xfrm>
        </p:grpSpPr>
        <p:grpSp>
          <p:nvGrpSpPr>
            <p:cNvPr id="3" name="Group 123"/>
            <p:cNvGrpSpPr>
              <a:grpSpLocks/>
            </p:cNvGrpSpPr>
            <p:nvPr/>
          </p:nvGrpSpPr>
          <p:grpSpPr bwMode="auto">
            <a:xfrm>
              <a:off x="144" y="1476"/>
              <a:ext cx="1392" cy="715"/>
              <a:chOff x="72" y="1556"/>
              <a:chExt cx="1392" cy="715"/>
            </a:xfrm>
          </p:grpSpPr>
          <p:sp>
            <p:nvSpPr>
              <p:cNvPr id="19557" name="Freeform 53"/>
              <p:cNvSpPr>
                <a:spLocks/>
              </p:cNvSpPr>
              <p:nvPr/>
            </p:nvSpPr>
            <p:spPr bwMode="auto">
              <a:xfrm flipH="1">
                <a:off x="1009" y="1556"/>
                <a:ext cx="336" cy="233"/>
              </a:xfrm>
              <a:custGeom>
                <a:avLst/>
                <a:gdLst>
                  <a:gd name="T0" fmla="*/ 336 w 336"/>
                  <a:gd name="T1" fmla="*/ 144 h 152"/>
                  <a:gd name="T2" fmla="*/ 192 w 336"/>
                  <a:gd name="T3" fmla="*/ 48 h 152"/>
                  <a:gd name="T4" fmla="*/ 192 w 336"/>
                  <a:gd name="T5" fmla="*/ 144 h 152"/>
                  <a:gd name="T6" fmla="*/ 0 w 336"/>
                  <a:gd name="T7" fmla="*/ 0 h 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36"/>
                  <a:gd name="T13" fmla="*/ 0 h 152"/>
                  <a:gd name="T14" fmla="*/ 336 w 336"/>
                  <a:gd name="T15" fmla="*/ 152 h 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36" h="152">
                    <a:moveTo>
                      <a:pt x="336" y="144"/>
                    </a:moveTo>
                    <a:cubicBezTo>
                      <a:pt x="276" y="96"/>
                      <a:pt x="216" y="48"/>
                      <a:pt x="192" y="48"/>
                    </a:cubicBezTo>
                    <a:cubicBezTo>
                      <a:pt x="168" y="48"/>
                      <a:pt x="224" y="152"/>
                      <a:pt x="192" y="144"/>
                    </a:cubicBezTo>
                    <a:cubicBezTo>
                      <a:pt x="160" y="136"/>
                      <a:pt x="80" y="6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19558" name="Text Box 54"/>
              <p:cNvSpPr txBox="1">
                <a:spLocks noChangeArrowheads="1"/>
              </p:cNvSpPr>
              <p:nvPr/>
            </p:nvSpPr>
            <p:spPr bwMode="auto">
              <a:xfrm>
                <a:off x="72" y="1689"/>
                <a:ext cx="139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US" sz="1800" dirty="0">
                    <a:solidFill>
                      <a:srgbClr val="CC0000"/>
                    </a:solidFill>
                    <a:latin typeface="+mj-lt"/>
                  </a:rPr>
                  <a:t>OPCODE = 100000, </a:t>
                </a:r>
                <a:r>
                  <a:rPr lang="en-US" sz="1800" dirty="0" smtClean="0">
                    <a:solidFill>
                      <a:srgbClr val="CC0000"/>
                    </a:solidFill>
                    <a:latin typeface="+mj-lt"/>
                  </a:rPr>
                  <a:t>encodes </a:t>
                </a:r>
                <a:r>
                  <a:rPr lang="en-US" sz="1800" dirty="0">
                    <a:solidFill>
                      <a:srgbClr val="CC0000"/>
                    </a:solidFill>
                    <a:latin typeface="+mj-lt"/>
                  </a:rPr>
                  <a:t>ADD</a:t>
                </a:r>
              </a:p>
            </p:txBody>
          </p:sp>
        </p:grpSp>
        <p:sp>
          <p:nvSpPr>
            <p:cNvPr id="19556" name="AutoShape 122"/>
            <p:cNvSpPr>
              <a:spLocks/>
            </p:cNvSpPr>
            <p:nvPr/>
          </p:nvSpPr>
          <p:spPr bwMode="auto">
            <a:xfrm rot="16200000">
              <a:off x="1445" y="1159"/>
              <a:ext cx="87" cy="576"/>
            </a:xfrm>
            <a:prstGeom prst="leftBrace">
              <a:avLst>
                <a:gd name="adj1" fmla="val 6458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4" name="Group 135"/>
          <p:cNvGrpSpPr>
            <a:grpSpLocks/>
          </p:cNvGrpSpPr>
          <p:nvPr/>
        </p:nvGrpSpPr>
        <p:grpSpPr bwMode="auto">
          <a:xfrm>
            <a:off x="2325688" y="2222500"/>
            <a:ext cx="1779587" cy="1435101"/>
            <a:chOff x="1465" y="1403"/>
            <a:chExt cx="1121" cy="904"/>
          </a:xfrm>
        </p:grpSpPr>
        <p:sp>
          <p:nvSpPr>
            <p:cNvPr id="19552" name="AutoShape 125"/>
            <p:cNvSpPr>
              <a:spLocks/>
            </p:cNvSpPr>
            <p:nvPr/>
          </p:nvSpPr>
          <p:spPr bwMode="auto">
            <a:xfrm rot="16200000">
              <a:off x="1948" y="1231"/>
              <a:ext cx="88" cy="432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53" name="Rectangle 126"/>
            <p:cNvSpPr>
              <a:spLocks noChangeArrowheads="1"/>
            </p:cNvSpPr>
            <p:nvPr/>
          </p:nvSpPr>
          <p:spPr bwMode="auto">
            <a:xfrm>
              <a:off x="1465" y="1725"/>
              <a:ext cx="1121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err="1">
                  <a:solidFill>
                    <a:srgbClr val="CC0000"/>
                  </a:solidFill>
                  <a:latin typeface="+mj-lt"/>
                </a:rPr>
                <a:t>r</a:t>
              </a:r>
              <a:r>
                <a:rPr lang="en-US" baseline="-25000" dirty="0" err="1">
                  <a:solidFill>
                    <a:srgbClr val="CC0000"/>
                  </a:solidFill>
                  <a:latin typeface="+mj-lt"/>
                </a:rPr>
                <a:t>c</a:t>
              </a: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=3, </a:t>
              </a:r>
            </a:p>
            <a:p>
              <a:pPr algn="ctr"/>
              <a:r>
                <a:rPr lang="en-US" sz="1800" dirty="0" smtClean="0">
                  <a:solidFill>
                    <a:srgbClr val="CC0000"/>
                  </a:solidFill>
                  <a:latin typeface="+mj-lt"/>
                </a:rPr>
                <a:t>encodes </a:t>
              </a: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R3 as destination </a:t>
              </a:r>
            </a:p>
          </p:txBody>
        </p:sp>
        <p:sp>
          <p:nvSpPr>
            <p:cNvPr id="19554" name="Line 131"/>
            <p:cNvSpPr>
              <a:spLocks noChangeShapeType="1"/>
            </p:cNvSpPr>
            <p:nvPr/>
          </p:nvSpPr>
          <p:spPr bwMode="auto">
            <a:xfrm flipV="1">
              <a:off x="1945" y="1476"/>
              <a:ext cx="65" cy="3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5" name="Group 134"/>
          <p:cNvGrpSpPr>
            <a:grpSpLocks/>
          </p:cNvGrpSpPr>
          <p:nvPr/>
        </p:nvGrpSpPr>
        <p:grpSpPr bwMode="auto">
          <a:xfrm>
            <a:off x="3657600" y="2209800"/>
            <a:ext cx="3398838" cy="1357313"/>
            <a:chOff x="2304" y="1395"/>
            <a:chExt cx="2141" cy="855"/>
          </a:xfrm>
        </p:grpSpPr>
        <p:sp>
          <p:nvSpPr>
            <p:cNvPr id="19547" name="Freeform 51"/>
            <p:cNvSpPr>
              <a:spLocks/>
            </p:cNvSpPr>
            <p:nvPr/>
          </p:nvSpPr>
          <p:spPr bwMode="auto">
            <a:xfrm>
              <a:off x="2473" y="1480"/>
              <a:ext cx="711" cy="233"/>
            </a:xfrm>
            <a:custGeom>
              <a:avLst/>
              <a:gdLst>
                <a:gd name="T0" fmla="*/ 1911123188 w 265"/>
                <a:gd name="T1" fmla="*/ 26 h 288"/>
                <a:gd name="T2" fmla="*/ 1088717417 w 265"/>
                <a:gd name="T3" fmla="*/ 9 h 288"/>
                <a:gd name="T4" fmla="*/ 792152437 w 265"/>
                <a:gd name="T5" fmla="*/ 22 h 288"/>
                <a:gd name="T6" fmla="*/ 0 w 265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288"/>
                <a:gd name="T14" fmla="*/ 265 w 265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288">
                  <a:moveTo>
                    <a:pt x="265" y="288"/>
                  </a:moveTo>
                  <a:cubicBezTo>
                    <a:pt x="218" y="192"/>
                    <a:pt x="177" y="105"/>
                    <a:pt x="151" y="96"/>
                  </a:cubicBezTo>
                  <a:cubicBezTo>
                    <a:pt x="125" y="87"/>
                    <a:pt x="135" y="252"/>
                    <a:pt x="110" y="236"/>
                  </a:cubicBezTo>
                  <a:cubicBezTo>
                    <a:pt x="85" y="220"/>
                    <a:pt x="23" y="49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48" name="AutoShape 128"/>
            <p:cNvSpPr>
              <a:spLocks/>
            </p:cNvSpPr>
            <p:nvPr/>
          </p:nvSpPr>
          <p:spPr bwMode="auto">
            <a:xfrm rot="16200000">
              <a:off x="2428" y="1280"/>
              <a:ext cx="87" cy="335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19549" name="AutoShape 129"/>
            <p:cNvSpPr>
              <a:spLocks/>
            </p:cNvSpPr>
            <p:nvPr/>
          </p:nvSpPr>
          <p:spPr bwMode="auto">
            <a:xfrm rot="16200000">
              <a:off x="2928" y="1203"/>
              <a:ext cx="96" cy="48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50" name="Freeform 132"/>
            <p:cNvSpPr>
              <a:spLocks/>
            </p:cNvSpPr>
            <p:nvPr/>
          </p:nvSpPr>
          <p:spPr bwMode="auto">
            <a:xfrm>
              <a:off x="2947" y="1440"/>
              <a:ext cx="438" cy="233"/>
            </a:xfrm>
            <a:custGeom>
              <a:avLst/>
              <a:gdLst>
                <a:gd name="T0" fmla="*/ 438 w 438"/>
                <a:gd name="T1" fmla="*/ 288 h 288"/>
                <a:gd name="T2" fmla="*/ 250 w 438"/>
                <a:gd name="T3" fmla="*/ 96 h 288"/>
                <a:gd name="T4" fmla="*/ 176 w 438"/>
                <a:gd name="T5" fmla="*/ 161 h 288"/>
                <a:gd name="T6" fmla="*/ 0 w 43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288"/>
                <a:gd name="T14" fmla="*/ 438 w 43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288">
                  <a:moveTo>
                    <a:pt x="438" y="288"/>
                  </a:moveTo>
                  <a:cubicBezTo>
                    <a:pt x="360" y="192"/>
                    <a:pt x="294" y="117"/>
                    <a:pt x="250" y="96"/>
                  </a:cubicBezTo>
                  <a:cubicBezTo>
                    <a:pt x="206" y="75"/>
                    <a:pt x="218" y="177"/>
                    <a:pt x="176" y="161"/>
                  </a:cubicBezTo>
                  <a:cubicBezTo>
                    <a:pt x="134" y="145"/>
                    <a:pt x="37" y="34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9551" name="Rectangle 133"/>
            <p:cNvSpPr>
              <a:spLocks noChangeArrowheads="1"/>
            </p:cNvSpPr>
            <p:nvPr/>
          </p:nvSpPr>
          <p:spPr bwMode="auto">
            <a:xfrm>
              <a:off x="2352" y="1668"/>
              <a:ext cx="209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dirty="0" err="1">
                  <a:solidFill>
                    <a:srgbClr val="CC0000"/>
                  </a:solidFill>
                  <a:latin typeface="+mj-lt"/>
                </a:rPr>
                <a:t>r</a:t>
              </a:r>
              <a:r>
                <a:rPr lang="en-US" baseline="-25000" dirty="0" err="1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=1, </a:t>
              </a:r>
              <a:r>
                <a:rPr lang="en-US" dirty="0" err="1">
                  <a:solidFill>
                    <a:srgbClr val="CC0000"/>
                  </a:solidFill>
                  <a:latin typeface="+mj-lt"/>
                </a:rPr>
                <a:t>r</a:t>
              </a:r>
              <a:r>
                <a:rPr lang="en-US" baseline="-25000" dirty="0" err="1">
                  <a:solidFill>
                    <a:srgbClr val="CC0000"/>
                  </a:solidFill>
                  <a:latin typeface="+mj-lt"/>
                </a:rPr>
                <a:t>b</a:t>
              </a: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=2</a:t>
              </a:r>
            </a:p>
            <a:p>
              <a:pPr algn="ctr"/>
              <a:r>
                <a:rPr lang="en-US" sz="1800" dirty="0" smtClean="0">
                  <a:solidFill>
                    <a:srgbClr val="CC0000"/>
                  </a:solidFill>
                  <a:latin typeface="+mj-lt"/>
                </a:rPr>
                <a:t>encodes </a:t>
              </a: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R1 and R2 as</a:t>
              </a:r>
            </a:p>
            <a:p>
              <a:pPr algn="ctr"/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 source locations</a:t>
              </a:r>
            </a:p>
          </p:txBody>
        </p:sp>
      </p:grpSp>
      <p:sp>
        <p:nvSpPr>
          <p:cNvPr id="19465" name="Rectangle 138"/>
          <p:cNvSpPr>
            <a:spLocks noChangeArrowheads="1"/>
          </p:cNvSpPr>
          <p:nvPr/>
        </p:nvSpPr>
        <p:spPr bwMode="auto">
          <a:xfrm>
            <a:off x="640142" y="4953000"/>
            <a:ext cx="3703258" cy="341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</a:t>
            </a:r>
            <a:r>
              <a:rPr lang="en-US" i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+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</a:t>
            </a:r>
          </a:p>
        </p:txBody>
      </p:sp>
      <p:grpSp>
        <p:nvGrpSpPr>
          <p:cNvPr id="7" name="Group 143"/>
          <p:cNvGrpSpPr>
            <a:grpSpLocks/>
          </p:cNvGrpSpPr>
          <p:nvPr/>
        </p:nvGrpSpPr>
        <p:grpSpPr bwMode="auto">
          <a:xfrm>
            <a:off x="1752600" y="1747837"/>
            <a:ext cx="5181600" cy="609600"/>
            <a:chOff x="1632" y="3168"/>
            <a:chExt cx="3264" cy="384"/>
          </a:xfrm>
        </p:grpSpPr>
        <p:sp>
          <p:nvSpPr>
            <p:cNvPr id="19470" name="Rectangle 144"/>
            <p:cNvSpPr>
              <a:spLocks noChangeArrowheads="1"/>
            </p:cNvSpPr>
            <p:nvPr/>
          </p:nvSpPr>
          <p:spPr bwMode="auto">
            <a:xfrm>
              <a:off x="1632" y="3168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145"/>
            <p:cNvGrpSpPr>
              <a:grpSpLocks/>
            </p:cNvGrpSpPr>
            <p:nvPr/>
          </p:nvGrpSpPr>
          <p:grpSpPr bwMode="auto">
            <a:xfrm>
              <a:off x="1728" y="3264"/>
              <a:ext cx="3072" cy="192"/>
              <a:chOff x="1920" y="1728"/>
              <a:chExt cx="3072" cy="192"/>
            </a:xfrm>
          </p:grpSpPr>
          <p:grpSp>
            <p:nvGrpSpPr>
              <p:cNvPr id="9" name="Group 146"/>
              <p:cNvGrpSpPr>
                <a:grpSpLocks/>
              </p:cNvGrpSpPr>
              <p:nvPr/>
            </p:nvGrpSpPr>
            <p:grpSpPr bwMode="auto">
              <a:xfrm>
                <a:off x="1920" y="1728"/>
                <a:ext cx="3072" cy="192"/>
                <a:chOff x="1728" y="288"/>
                <a:chExt cx="3072" cy="192"/>
              </a:xfrm>
            </p:grpSpPr>
            <p:grpSp>
              <p:nvGrpSpPr>
                <p:cNvPr id="10" name="Group 147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19513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4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5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6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7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8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19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0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1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2" name="Line 1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3" name="Line 15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4" name="Line 1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5" name="Line 1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6" name="Line 16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7" name="Line 16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8" name="Line 1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29" name="Line 16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0" name="Line 1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1" name="Line 1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2" name="Line 16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3" name="Line 1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4" name="Line 1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5" name="Line 17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6" name="Line 1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7" name="Line 1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8" name="Line 1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39" name="Line 17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40" name="Line 17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41" name="Line 17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42" name="Line 1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43" name="Line 1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2" name="Rectangle 179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07" name="Line 180"/>
              <p:cNvSpPr>
                <a:spLocks noChangeShapeType="1"/>
              </p:cNvSpPr>
              <p:nvPr/>
            </p:nvSpPr>
            <p:spPr bwMode="auto">
              <a:xfrm>
                <a:off x="249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8" name="Line 181"/>
              <p:cNvSpPr>
                <a:spLocks noChangeShapeType="1"/>
              </p:cNvSpPr>
              <p:nvPr/>
            </p:nvSpPr>
            <p:spPr bwMode="auto">
              <a:xfrm>
                <a:off x="297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09" name="Line 182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10" name="Line 183"/>
              <p:cNvSpPr>
                <a:spLocks noChangeShapeType="1"/>
              </p:cNvSpPr>
              <p:nvPr/>
            </p:nvSpPr>
            <p:spPr bwMode="auto">
              <a:xfrm>
                <a:off x="3936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85"/>
            <p:cNvGrpSpPr>
              <a:grpSpLocks/>
            </p:cNvGrpSpPr>
            <p:nvPr/>
          </p:nvGrpSpPr>
          <p:grpSpPr bwMode="auto">
            <a:xfrm>
              <a:off x="1680" y="3254"/>
              <a:ext cx="3167" cy="204"/>
              <a:chOff x="1872" y="3446"/>
              <a:chExt cx="3167" cy="204"/>
            </a:xfrm>
          </p:grpSpPr>
          <p:sp>
            <p:nvSpPr>
              <p:cNvPr id="19474" name="Text Box 186"/>
              <p:cNvSpPr txBox="1">
                <a:spLocks noChangeArrowheads="1"/>
              </p:cNvSpPr>
              <p:nvPr/>
            </p:nvSpPr>
            <p:spPr bwMode="auto">
              <a:xfrm>
                <a:off x="187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75" name="Text Box 187"/>
              <p:cNvSpPr txBox="1">
                <a:spLocks noChangeArrowheads="1"/>
              </p:cNvSpPr>
              <p:nvPr/>
            </p:nvSpPr>
            <p:spPr bwMode="auto">
              <a:xfrm>
                <a:off x="1968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76" name="Text Box 188"/>
              <p:cNvSpPr txBox="1">
                <a:spLocks noChangeArrowheads="1"/>
              </p:cNvSpPr>
              <p:nvPr/>
            </p:nvSpPr>
            <p:spPr bwMode="auto">
              <a:xfrm>
                <a:off x="2064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77" name="Text Box 189"/>
              <p:cNvSpPr txBox="1">
                <a:spLocks noChangeArrowheads="1"/>
              </p:cNvSpPr>
              <p:nvPr/>
            </p:nvSpPr>
            <p:spPr bwMode="auto">
              <a:xfrm>
                <a:off x="2160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78" name="Text Box 190"/>
              <p:cNvSpPr txBox="1">
                <a:spLocks noChangeArrowheads="1"/>
              </p:cNvSpPr>
              <p:nvPr/>
            </p:nvSpPr>
            <p:spPr bwMode="auto">
              <a:xfrm>
                <a:off x="2256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79" name="Text Box 191"/>
              <p:cNvSpPr txBox="1">
                <a:spLocks noChangeArrowheads="1"/>
              </p:cNvSpPr>
              <p:nvPr/>
            </p:nvSpPr>
            <p:spPr bwMode="auto">
              <a:xfrm>
                <a:off x="235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0" name="Text Box 192"/>
              <p:cNvSpPr txBox="1">
                <a:spLocks noChangeArrowheads="1"/>
              </p:cNvSpPr>
              <p:nvPr/>
            </p:nvSpPr>
            <p:spPr bwMode="auto">
              <a:xfrm>
                <a:off x="2448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1" name="Text Box 193"/>
              <p:cNvSpPr txBox="1">
                <a:spLocks noChangeArrowheads="1"/>
              </p:cNvSpPr>
              <p:nvPr/>
            </p:nvSpPr>
            <p:spPr bwMode="auto">
              <a:xfrm>
                <a:off x="2544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2" name="Text Box 194"/>
              <p:cNvSpPr txBox="1">
                <a:spLocks noChangeArrowheads="1"/>
              </p:cNvSpPr>
              <p:nvPr/>
            </p:nvSpPr>
            <p:spPr bwMode="auto">
              <a:xfrm>
                <a:off x="2640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3" name="Text Box 195"/>
              <p:cNvSpPr txBox="1">
                <a:spLocks noChangeArrowheads="1"/>
              </p:cNvSpPr>
              <p:nvPr/>
            </p:nvSpPr>
            <p:spPr bwMode="auto">
              <a:xfrm>
                <a:off x="2736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84" name="Text Box 196"/>
              <p:cNvSpPr txBox="1">
                <a:spLocks noChangeArrowheads="1"/>
              </p:cNvSpPr>
              <p:nvPr/>
            </p:nvSpPr>
            <p:spPr bwMode="auto">
              <a:xfrm>
                <a:off x="283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85" name="Text Box 197"/>
              <p:cNvSpPr txBox="1">
                <a:spLocks noChangeArrowheads="1"/>
              </p:cNvSpPr>
              <p:nvPr/>
            </p:nvSpPr>
            <p:spPr bwMode="auto">
              <a:xfrm>
                <a:off x="2928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6" name="Text Box 198"/>
              <p:cNvSpPr txBox="1">
                <a:spLocks noChangeArrowheads="1"/>
              </p:cNvSpPr>
              <p:nvPr/>
            </p:nvSpPr>
            <p:spPr bwMode="auto">
              <a:xfrm>
                <a:off x="3024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7" name="Text Box 199"/>
              <p:cNvSpPr txBox="1">
                <a:spLocks noChangeArrowheads="1"/>
              </p:cNvSpPr>
              <p:nvPr/>
            </p:nvSpPr>
            <p:spPr bwMode="auto">
              <a:xfrm>
                <a:off x="3120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8" name="Text Box 200"/>
              <p:cNvSpPr txBox="1">
                <a:spLocks noChangeArrowheads="1"/>
              </p:cNvSpPr>
              <p:nvPr/>
            </p:nvSpPr>
            <p:spPr bwMode="auto">
              <a:xfrm>
                <a:off x="3216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89" name="Text Box 201"/>
              <p:cNvSpPr txBox="1">
                <a:spLocks noChangeArrowheads="1"/>
              </p:cNvSpPr>
              <p:nvPr/>
            </p:nvSpPr>
            <p:spPr bwMode="auto">
              <a:xfrm>
                <a:off x="331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90" name="Text Box 202"/>
              <p:cNvSpPr txBox="1">
                <a:spLocks noChangeArrowheads="1"/>
              </p:cNvSpPr>
              <p:nvPr/>
            </p:nvSpPr>
            <p:spPr bwMode="auto">
              <a:xfrm>
                <a:off x="3408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91" name="Text Box 203"/>
              <p:cNvSpPr txBox="1">
                <a:spLocks noChangeArrowheads="1"/>
              </p:cNvSpPr>
              <p:nvPr/>
            </p:nvSpPr>
            <p:spPr bwMode="auto">
              <a:xfrm>
                <a:off x="3504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92" name="Text Box 204"/>
              <p:cNvSpPr txBox="1">
                <a:spLocks noChangeArrowheads="1"/>
              </p:cNvSpPr>
              <p:nvPr/>
            </p:nvSpPr>
            <p:spPr bwMode="auto">
              <a:xfrm>
                <a:off x="3600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93" name="Text Box 205"/>
              <p:cNvSpPr txBox="1">
                <a:spLocks noChangeArrowheads="1"/>
              </p:cNvSpPr>
              <p:nvPr/>
            </p:nvSpPr>
            <p:spPr bwMode="auto">
              <a:xfrm>
                <a:off x="3696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19494" name="Text Box 206"/>
              <p:cNvSpPr txBox="1">
                <a:spLocks noChangeArrowheads="1"/>
              </p:cNvSpPr>
              <p:nvPr/>
            </p:nvSpPr>
            <p:spPr bwMode="auto">
              <a:xfrm>
                <a:off x="3792" y="345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19495" name="Text Box 206"/>
              <p:cNvSpPr txBox="1">
                <a:spLocks noChangeArrowheads="1"/>
              </p:cNvSpPr>
              <p:nvPr/>
            </p:nvSpPr>
            <p:spPr bwMode="auto">
              <a:xfrm>
                <a:off x="3888" y="3456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496" name="Text Box 206"/>
              <p:cNvSpPr txBox="1">
                <a:spLocks noChangeArrowheads="1"/>
              </p:cNvSpPr>
              <p:nvPr/>
            </p:nvSpPr>
            <p:spPr bwMode="auto">
              <a:xfrm>
                <a:off x="3984" y="3455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497" name="Text Box 206"/>
              <p:cNvSpPr txBox="1">
                <a:spLocks noChangeArrowheads="1"/>
              </p:cNvSpPr>
              <p:nvPr/>
            </p:nvSpPr>
            <p:spPr bwMode="auto">
              <a:xfrm>
                <a:off x="4080" y="3454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498" name="Text Box 206"/>
              <p:cNvSpPr txBox="1">
                <a:spLocks noChangeArrowheads="1"/>
              </p:cNvSpPr>
              <p:nvPr/>
            </p:nvSpPr>
            <p:spPr bwMode="auto">
              <a:xfrm>
                <a:off x="4176" y="3453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499" name="Text Box 206"/>
              <p:cNvSpPr txBox="1">
                <a:spLocks noChangeArrowheads="1"/>
              </p:cNvSpPr>
              <p:nvPr/>
            </p:nvSpPr>
            <p:spPr bwMode="auto">
              <a:xfrm>
                <a:off x="4272" y="3452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0" name="Text Box 206"/>
              <p:cNvSpPr txBox="1">
                <a:spLocks noChangeArrowheads="1"/>
              </p:cNvSpPr>
              <p:nvPr/>
            </p:nvSpPr>
            <p:spPr bwMode="auto">
              <a:xfrm>
                <a:off x="4368" y="3451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1" name="Text Box 206"/>
              <p:cNvSpPr txBox="1">
                <a:spLocks noChangeArrowheads="1"/>
              </p:cNvSpPr>
              <p:nvPr/>
            </p:nvSpPr>
            <p:spPr bwMode="auto">
              <a:xfrm>
                <a:off x="4464" y="3450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2" name="Text Box 206"/>
              <p:cNvSpPr txBox="1">
                <a:spLocks noChangeArrowheads="1"/>
              </p:cNvSpPr>
              <p:nvPr/>
            </p:nvSpPr>
            <p:spPr bwMode="auto">
              <a:xfrm>
                <a:off x="4560" y="3449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3" name="Text Box 206"/>
              <p:cNvSpPr txBox="1">
                <a:spLocks noChangeArrowheads="1"/>
              </p:cNvSpPr>
              <p:nvPr/>
            </p:nvSpPr>
            <p:spPr bwMode="auto">
              <a:xfrm>
                <a:off x="4656" y="3448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4" name="Text Box 206"/>
              <p:cNvSpPr txBox="1">
                <a:spLocks noChangeArrowheads="1"/>
              </p:cNvSpPr>
              <p:nvPr/>
            </p:nvSpPr>
            <p:spPr bwMode="auto">
              <a:xfrm>
                <a:off x="4752" y="3447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  <p:sp>
            <p:nvSpPr>
              <p:cNvPr id="19505" name="Text Box 206"/>
              <p:cNvSpPr txBox="1">
                <a:spLocks noChangeArrowheads="1"/>
              </p:cNvSpPr>
              <p:nvPr/>
            </p:nvSpPr>
            <p:spPr bwMode="auto">
              <a:xfrm>
                <a:off x="4848" y="3446"/>
                <a:ext cx="191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>
                    <a:solidFill>
                      <a:srgbClr val="CCCCCC"/>
                    </a:solidFill>
                  </a:rPr>
                  <a:t>0</a:t>
                </a:r>
              </a:p>
            </p:txBody>
          </p:sp>
        </p:grpSp>
        <p:sp>
          <p:nvSpPr>
            <p:cNvPr id="19473" name="Text Box 184"/>
            <p:cNvSpPr txBox="1">
              <a:spLocks noChangeArrowheads="1"/>
            </p:cNvSpPr>
            <p:nvPr/>
          </p:nvSpPr>
          <p:spPr bwMode="auto">
            <a:xfrm>
              <a:off x="3696" y="3264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unused</a:t>
              </a:r>
              <a:endParaRPr lang="en-US" sz="1600" i="1" baseline="-25000"/>
            </a:p>
          </p:txBody>
        </p:sp>
      </p:grpSp>
      <p:grpSp>
        <p:nvGrpSpPr>
          <p:cNvPr id="12" name="Group 121"/>
          <p:cNvGrpSpPr>
            <a:grpSpLocks/>
          </p:cNvGrpSpPr>
          <p:nvPr/>
        </p:nvGrpSpPr>
        <p:grpSpPr bwMode="auto">
          <a:xfrm>
            <a:off x="1752600" y="914400"/>
            <a:ext cx="5181600" cy="609600"/>
            <a:chOff x="1632" y="1872"/>
            <a:chExt cx="3264" cy="384"/>
          </a:xfrm>
        </p:grpSpPr>
        <p:sp>
          <p:nvSpPr>
            <p:cNvPr id="151" name="Rectangle 122"/>
            <p:cNvSpPr>
              <a:spLocks noChangeArrowheads="1"/>
            </p:cNvSpPr>
            <p:nvPr/>
          </p:nvSpPr>
          <p:spPr bwMode="auto">
            <a:xfrm>
              <a:off x="1632" y="187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23"/>
            <p:cNvGrpSpPr>
              <a:grpSpLocks/>
            </p:cNvGrpSpPr>
            <p:nvPr/>
          </p:nvGrpSpPr>
          <p:grpSpPr bwMode="auto">
            <a:xfrm>
              <a:off x="1728" y="1968"/>
              <a:ext cx="3072" cy="192"/>
              <a:chOff x="576" y="3984"/>
              <a:chExt cx="3072" cy="192"/>
            </a:xfrm>
          </p:grpSpPr>
          <p:grpSp>
            <p:nvGrpSpPr>
              <p:cNvPr id="14" name="Group 124"/>
              <p:cNvGrpSpPr>
                <a:grpSpLocks/>
              </p:cNvGrpSpPr>
              <p:nvPr/>
            </p:nvGrpSpPr>
            <p:grpSpPr bwMode="auto">
              <a:xfrm>
                <a:off x="576" y="3984"/>
                <a:ext cx="3072" cy="192"/>
                <a:chOff x="1728" y="288"/>
                <a:chExt cx="3072" cy="192"/>
              </a:xfrm>
            </p:grpSpPr>
            <p:grpSp>
              <p:nvGrpSpPr>
                <p:cNvPr id="15" name="Group 125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165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8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9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0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1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2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3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7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3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6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7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8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9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0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1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2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3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4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5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4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9" name="Line 158"/>
              <p:cNvSpPr>
                <a:spLocks noChangeShapeType="1"/>
              </p:cNvSpPr>
              <p:nvPr/>
            </p:nvSpPr>
            <p:spPr bwMode="auto">
              <a:xfrm>
                <a:off x="115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159"/>
              <p:cNvSpPr>
                <a:spLocks noChangeShapeType="1"/>
              </p:cNvSpPr>
              <p:nvPr/>
            </p:nvSpPr>
            <p:spPr bwMode="auto">
              <a:xfrm>
                <a:off x="163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Line 160"/>
              <p:cNvSpPr>
                <a:spLocks noChangeShapeType="1"/>
              </p:cNvSpPr>
              <p:nvPr/>
            </p:nvSpPr>
            <p:spPr bwMode="auto">
              <a:xfrm>
                <a:off x="211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Line 161"/>
              <p:cNvSpPr>
                <a:spLocks noChangeShapeType="1"/>
              </p:cNvSpPr>
              <p:nvPr/>
            </p:nvSpPr>
            <p:spPr bwMode="auto">
              <a:xfrm>
                <a:off x="259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" name="Text Box 162"/>
            <p:cNvSpPr txBox="1">
              <a:spLocks noChangeArrowheads="1"/>
            </p:cNvSpPr>
            <p:nvPr/>
          </p:nvSpPr>
          <p:spPr bwMode="auto">
            <a:xfrm>
              <a:off x="1685" y="196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154" name="Text Box 163"/>
            <p:cNvSpPr txBox="1">
              <a:spLocks noChangeArrowheads="1"/>
            </p:cNvSpPr>
            <p:nvPr/>
          </p:nvSpPr>
          <p:spPr bwMode="auto">
            <a:xfrm>
              <a:off x="2400" y="192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155" name="Text Box 164"/>
            <p:cNvSpPr txBox="1">
              <a:spLocks noChangeArrowheads="1"/>
            </p:cNvSpPr>
            <p:nvPr/>
          </p:nvSpPr>
          <p:spPr bwMode="auto">
            <a:xfrm>
              <a:off x="2832" y="192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56" name="Text Box 165"/>
            <p:cNvSpPr txBox="1">
              <a:spLocks noChangeArrowheads="1"/>
            </p:cNvSpPr>
            <p:nvPr/>
          </p:nvSpPr>
          <p:spPr bwMode="auto">
            <a:xfrm>
              <a:off x="3312" y="192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b</a:t>
              </a:r>
            </a:p>
          </p:txBody>
        </p:sp>
        <p:sp>
          <p:nvSpPr>
            <p:cNvPr id="157" name="Text Box 166"/>
            <p:cNvSpPr txBox="1">
              <a:spLocks noChangeArrowheads="1"/>
            </p:cNvSpPr>
            <p:nvPr/>
          </p:nvSpPr>
          <p:spPr bwMode="auto">
            <a:xfrm>
              <a:off x="3744" y="1968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unused</a:t>
              </a:r>
              <a:endParaRPr lang="en-US" sz="1600" i="1" baseline="-25000"/>
            </a:p>
          </p:txBody>
        </p:sp>
      </p:grpSp>
      <p:sp>
        <p:nvSpPr>
          <p:cNvPr id="196" name="Rectangle 21"/>
          <p:cNvSpPr>
            <a:spLocks noChangeArrowheads="1"/>
          </p:cNvSpPr>
          <p:nvPr/>
        </p:nvSpPr>
        <p:spPr bwMode="auto">
          <a:xfrm>
            <a:off x="321492" y="1066800"/>
            <a:ext cx="1074013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 smtClean="0">
                <a:latin typeface="+mj-lt"/>
              </a:rPr>
              <a:t>Format:</a:t>
            </a:r>
            <a:endParaRPr lang="en-US" dirty="0">
              <a:latin typeface="+mj-l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4572000" y="4495800"/>
            <a:ext cx="4281488" cy="1968501"/>
            <a:chOff x="4572000" y="4495800"/>
            <a:chExt cx="4281488" cy="1968501"/>
          </a:xfrm>
        </p:grpSpPr>
        <p:sp>
          <p:nvSpPr>
            <p:cNvPr id="19544" name="Rectangle 141"/>
            <p:cNvSpPr>
              <a:spLocks noChangeArrowheads="1"/>
            </p:cNvSpPr>
            <p:nvPr/>
          </p:nvSpPr>
          <p:spPr bwMode="auto">
            <a:xfrm>
              <a:off x="4572000" y="4495800"/>
              <a:ext cx="4281488" cy="19685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546" name="Text Box 140"/>
            <p:cNvSpPr txBox="1">
              <a:spLocks noChangeArrowheads="1"/>
            </p:cNvSpPr>
            <p:nvPr/>
          </p:nvSpPr>
          <p:spPr bwMode="auto">
            <a:xfrm>
              <a:off x="4578710" y="4552951"/>
              <a:ext cx="3173806" cy="641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latin typeface="+mj-lt"/>
                </a:rPr>
                <a:t>Similar instructions for other ALU </a:t>
              </a:r>
              <a:r>
                <a:rPr lang="en-US" sz="1800" dirty="0" smtClean="0">
                  <a:latin typeface="+mj-lt"/>
                </a:rPr>
                <a:t>operations:</a:t>
              </a:r>
              <a:endParaRPr lang="en-US" sz="1800" dirty="0">
                <a:latin typeface="+mj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724400" y="5181600"/>
            <a:ext cx="4110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/>
            <a:r>
              <a:rPr lang="en-US" dirty="0">
                <a:latin typeface="+mj-lt"/>
              </a:rPr>
              <a:t>arithmetic: ADD, SUB, MUL, DIV</a:t>
            </a:r>
          </a:p>
          <a:p>
            <a:pPr eaLnBrk="0" hangingPunct="0"/>
            <a:r>
              <a:rPr lang="en-US" dirty="0">
                <a:latin typeface="+mj-lt"/>
              </a:rPr>
              <a:t>compare: CMPEQ, CMPLT, CMPLE</a:t>
            </a:r>
          </a:p>
          <a:p>
            <a:pPr eaLnBrk="0" hangingPunct="0"/>
            <a:r>
              <a:rPr lang="en-US" dirty="0" err="1">
                <a:latin typeface="+mj-lt"/>
              </a:rPr>
              <a:t>boolean</a:t>
            </a:r>
            <a:r>
              <a:rPr lang="en-US" dirty="0">
                <a:latin typeface="+mj-lt"/>
              </a:rPr>
              <a:t>: AND, OR, XOR, XNOR</a:t>
            </a:r>
          </a:p>
          <a:p>
            <a:pPr eaLnBrk="0" hangingPunct="0"/>
            <a:r>
              <a:rPr lang="en-US" dirty="0">
                <a:latin typeface="+mj-lt"/>
              </a:rPr>
              <a:t>shift: SHL, SHR, </a:t>
            </a:r>
            <a:r>
              <a:rPr lang="en-US" dirty="0" smtClean="0">
                <a:latin typeface="+mj-lt"/>
              </a:rPr>
              <a:t>SRA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5" grpId="0"/>
      <p:bldP spid="18" grpId="0" uiExpan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81000" y="3254062"/>
            <a:ext cx="4283076" cy="609212"/>
            <a:chOff x="176" y="2669"/>
            <a:chExt cx="2074" cy="295"/>
          </a:xfrm>
        </p:grpSpPr>
        <p:sp>
          <p:nvSpPr>
            <p:cNvPr id="15447" name="AutoShape 83"/>
            <p:cNvSpPr>
              <a:spLocks noChangeArrowheads="1"/>
            </p:cNvSpPr>
            <p:nvPr/>
          </p:nvSpPr>
          <p:spPr bwMode="auto">
            <a:xfrm>
              <a:off x="747" y="2669"/>
              <a:ext cx="1503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48" name="Text Box 85"/>
            <p:cNvSpPr txBox="1">
              <a:spLocks noChangeArrowheads="1"/>
            </p:cNvSpPr>
            <p:nvPr/>
          </p:nvSpPr>
          <p:spPr bwMode="auto">
            <a:xfrm>
              <a:off x="176" y="2800"/>
              <a:ext cx="609" cy="16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32 registers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1143000" y="4833937"/>
            <a:ext cx="2819400" cy="728663"/>
            <a:chOff x="449" y="3472"/>
            <a:chExt cx="1663" cy="370"/>
          </a:xfrm>
        </p:grpSpPr>
        <p:sp>
          <p:nvSpPr>
            <p:cNvPr id="15445" name="Text Box 86"/>
            <p:cNvSpPr txBox="1">
              <a:spLocks noChangeArrowheads="1"/>
            </p:cNvSpPr>
            <p:nvPr/>
          </p:nvSpPr>
          <p:spPr bwMode="auto">
            <a:xfrm>
              <a:off x="449" y="3630"/>
              <a:ext cx="667" cy="21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operations</a:t>
              </a:r>
            </a:p>
          </p:txBody>
        </p:sp>
        <p:sp>
          <p:nvSpPr>
            <p:cNvPr id="15446" name="AutoShape 84"/>
            <p:cNvSpPr>
              <a:spLocks noChangeArrowheads="1"/>
            </p:cNvSpPr>
            <p:nvPr/>
          </p:nvSpPr>
          <p:spPr bwMode="auto">
            <a:xfrm>
              <a:off x="1002" y="3472"/>
              <a:ext cx="1110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Sketch #1</a:t>
            </a:r>
          </a:p>
        </p:txBody>
      </p: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762167" y="2590799"/>
            <a:ext cx="4063833" cy="2853203"/>
            <a:chOff x="301" y="2544"/>
            <a:chExt cx="2051" cy="1440"/>
          </a:xfrm>
        </p:grpSpPr>
        <p:grpSp>
          <p:nvGrpSpPr>
            <p:cNvPr id="6" name="Group 18"/>
            <p:cNvGrpSpPr>
              <a:grpSpLocks/>
            </p:cNvGrpSpPr>
            <p:nvPr/>
          </p:nvGrpSpPr>
          <p:grpSpPr bwMode="auto">
            <a:xfrm>
              <a:off x="864" y="2928"/>
              <a:ext cx="192" cy="96"/>
              <a:chOff x="576" y="2784"/>
              <a:chExt cx="192" cy="96"/>
            </a:xfrm>
          </p:grpSpPr>
          <p:sp>
            <p:nvSpPr>
              <p:cNvPr id="15443" name="Rectangle 19"/>
              <p:cNvSpPr>
                <a:spLocks noChangeArrowheads="1"/>
              </p:cNvSpPr>
              <p:nvPr/>
            </p:nvSpPr>
            <p:spPr bwMode="auto">
              <a:xfrm>
                <a:off x="576" y="2784"/>
                <a:ext cx="192" cy="9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4" name="Freeform 20"/>
              <p:cNvSpPr>
                <a:spLocks/>
              </p:cNvSpPr>
              <p:nvPr/>
            </p:nvSpPr>
            <p:spPr bwMode="auto">
              <a:xfrm>
                <a:off x="576" y="278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1152" y="2928"/>
              <a:ext cx="192" cy="96"/>
              <a:chOff x="576" y="2784"/>
              <a:chExt cx="192" cy="96"/>
            </a:xfrm>
          </p:grpSpPr>
          <p:sp>
            <p:nvSpPr>
              <p:cNvPr id="15441" name="Rectangle 22"/>
              <p:cNvSpPr>
                <a:spLocks noChangeArrowheads="1"/>
              </p:cNvSpPr>
              <p:nvPr/>
            </p:nvSpPr>
            <p:spPr bwMode="auto">
              <a:xfrm>
                <a:off x="576" y="2784"/>
                <a:ext cx="192" cy="9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2" name="Freeform 23"/>
              <p:cNvSpPr>
                <a:spLocks/>
              </p:cNvSpPr>
              <p:nvPr/>
            </p:nvSpPr>
            <p:spPr bwMode="auto">
              <a:xfrm>
                <a:off x="576" y="278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440" y="2928"/>
              <a:ext cx="192" cy="96"/>
              <a:chOff x="576" y="2784"/>
              <a:chExt cx="192" cy="96"/>
            </a:xfrm>
          </p:grpSpPr>
          <p:sp>
            <p:nvSpPr>
              <p:cNvPr id="15439" name="Rectangle 25"/>
              <p:cNvSpPr>
                <a:spLocks noChangeArrowheads="1"/>
              </p:cNvSpPr>
              <p:nvPr/>
            </p:nvSpPr>
            <p:spPr bwMode="auto">
              <a:xfrm>
                <a:off x="576" y="2784"/>
                <a:ext cx="192" cy="96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0" name="Freeform 26"/>
              <p:cNvSpPr>
                <a:spLocks/>
              </p:cNvSpPr>
              <p:nvPr/>
            </p:nvSpPr>
            <p:spPr bwMode="auto">
              <a:xfrm>
                <a:off x="576" y="2784"/>
                <a:ext cx="48" cy="96"/>
              </a:xfrm>
              <a:custGeom>
                <a:avLst/>
                <a:gdLst>
                  <a:gd name="T0" fmla="*/ 0 w 48"/>
                  <a:gd name="T1" fmla="*/ 0 h 96"/>
                  <a:gd name="T2" fmla="*/ 48 w 48"/>
                  <a:gd name="T3" fmla="*/ 48 h 96"/>
                  <a:gd name="T4" fmla="*/ 0 w 48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48"/>
                  <a:gd name="T10" fmla="*/ 0 h 96"/>
                  <a:gd name="T11" fmla="*/ 48 w 48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" h="96">
                    <a:moveTo>
                      <a:pt x="0" y="0"/>
                    </a:moveTo>
                    <a:lnTo>
                      <a:pt x="48" y="48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CCE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03" name="AutoShape 30"/>
            <p:cNvSpPr>
              <a:spLocks noChangeArrowheads="1"/>
            </p:cNvSpPr>
            <p:nvPr/>
          </p:nvSpPr>
          <p:spPr bwMode="auto">
            <a:xfrm>
              <a:off x="1056" y="3360"/>
              <a:ext cx="2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AutoShape 31"/>
            <p:cNvSpPr>
              <a:spLocks noChangeArrowheads="1"/>
            </p:cNvSpPr>
            <p:nvPr/>
          </p:nvSpPr>
          <p:spPr bwMode="auto">
            <a:xfrm>
              <a:off x="1728" y="3360"/>
              <a:ext cx="288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5" name="Freeform 32"/>
            <p:cNvSpPr>
              <a:spLocks/>
            </p:cNvSpPr>
            <p:nvPr/>
          </p:nvSpPr>
          <p:spPr bwMode="auto">
            <a:xfrm>
              <a:off x="1248" y="3696"/>
              <a:ext cx="594" cy="144"/>
            </a:xfrm>
            <a:custGeom>
              <a:avLst/>
              <a:gdLst>
                <a:gd name="T0" fmla="*/ 0 w 594"/>
                <a:gd name="T1" fmla="*/ 0 h 144"/>
                <a:gd name="T2" fmla="*/ 96 w 594"/>
                <a:gd name="T3" fmla="*/ 144 h 144"/>
                <a:gd name="T4" fmla="*/ 492 w 594"/>
                <a:gd name="T5" fmla="*/ 144 h 144"/>
                <a:gd name="T6" fmla="*/ 594 w 594"/>
                <a:gd name="T7" fmla="*/ 0 h 144"/>
                <a:gd name="T8" fmla="*/ 336 w 594"/>
                <a:gd name="T9" fmla="*/ 0 h 144"/>
                <a:gd name="T10" fmla="*/ 288 w 594"/>
                <a:gd name="T11" fmla="*/ 48 h 144"/>
                <a:gd name="T12" fmla="*/ 240 w 594"/>
                <a:gd name="T13" fmla="*/ 0 h 144"/>
                <a:gd name="T14" fmla="*/ 0 w 594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94"/>
                <a:gd name="T25" fmla="*/ 0 h 144"/>
                <a:gd name="T26" fmla="*/ 594 w 594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94" h="144">
                  <a:moveTo>
                    <a:pt x="0" y="0"/>
                  </a:moveTo>
                  <a:lnTo>
                    <a:pt x="96" y="144"/>
                  </a:lnTo>
                  <a:lnTo>
                    <a:pt x="492" y="144"/>
                  </a:lnTo>
                  <a:lnTo>
                    <a:pt x="594" y="0"/>
                  </a:lnTo>
                  <a:lnTo>
                    <a:pt x="336" y="0"/>
                  </a:lnTo>
                  <a:lnTo>
                    <a:pt x="288" y="48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6" name="Line 33"/>
            <p:cNvSpPr>
              <a:spLocks noChangeShapeType="1"/>
            </p:cNvSpPr>
            <p:nvPr/>
          </p:nvSpPr>
          <p:spPr bwMode="auto">
            <a:xfrm>
              <a:off x="960" y="3024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7" name="Line 34"/>
            <p:cNvSpPr>
              <a:spLocks noChangeShapeType="1"/>
            </p:cNvSpPr>
            <p:nvPr/>
          </p:nvSpPr>
          <p:spPr bwMode="auto">
            <a:xfrm flipH="1">
              <a:off x="1152" y="3024"/>
              <a:ext cx="9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8" name="Line 35"/>
            <p:cNvSpPr>
              <a:spLocks noChangeShapeType="1"/>
            </p:cNvSpPr>
            <p:nvPr/>
          </p:nvSpPr>
          <p:spPr bwMode="auto">
            <a:xfrm flipH="1">
              <a:off x="1200" y="3024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9" name="Line 36"/>
            <p:cNvSpPr>
              <a:spLocks noChangeShapeType="1"/>
            </p:cNvSpPr>
            <p:nvPr/>
          </p:nvSpPr>
          <p:spPr bwMode="auto">
            <a:xfrm flipH="1">
              <a:off x="1296" y="3024"/>
              <a:ext cx="81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0" name="Line 37"/>
            <p:cNvSpPr>
              <a:spLocks noChangeShapeType="1"/>
            </p:cNvSpPr>
            <p:nvPr/>
          </p:nvSpPr>
          <p:spPr bwMode="auto">
            <a:xfrm>
              <a:off x="960" y="3024"/>
              <a:ext cx="81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1" name="Line 38"/>
            <p:cNvSpPr>
              <a:spLocks noChangeShapeType="1"/>
            </p:cNvSpPr>
            <p:nvPr/>
          </p:nvSpPr>
          <p:spPr bwMode="auto">
            <a:xfrm>
              <a:off x="1248" y="3024"/>
              <a:ext cx="57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2" name="Line 39"/>
            <p:cNvSpPr>
              <a:spLocks noChangeShapeType="1"/>
            </p:cNvSpPr>
            <p:nvPr/>
          </p:nvSpPr>
          <p:spPr bwMode="auto">
            <a:xfrm>
              <a:off x="1536" y="3024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3" name="Line 40"/>
            <p:cNvSpPr>
              <a:spLocks noChangeShapeType="1"/>
            </p:cNvSpPr>
            <p:nvPr/>
          </p:nvSpPr>
          <p:spPr bwMode="auto">
            <a:xfrm flipH="1">
              <a:off x="1968" y="3024"/>
              <a:ext cx="14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4" name="Text Box 41"/>
            <p:cNvSpPr txBox="1">
              <a:spLocks noChangeArrowheads="1"/>
            </p:cNvSpPr>
            <p:nvPr/>
          </p:nvSpPr>
          <p:spPr bwMode="auto">
            <a:xfrm>
              <a:off x="1670" y="2851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/>
                <a:t>…</a:t>
              </a:r>
            </a:p>
          </p:txBody>
        </p:sp>
        <p:sp>
          <p:nvSpPr>
            <p:cNvPr id="15415" name="Freeform 42"/>
            <p:cNvSpPr>
              <a:spLocks/>
            </p:cNvSpPr>
            <p:nvPr/>
          </p:nvSpPr>
          <p:spPr bwMode="auto">
            <a:xfrm>
              <a:off x="1200" y="3456"/>
              <a:ext cx="144" cy="240"/>
            </a:xfrm>
            <a:custGeom>
              <a:avLst/>
              <a:gdLst>
                <a:gd name="T0" fmla="*/ 0 w 144"/>
                <a:gd name="T1" fmla="*/ 0 h 240"/>
                <a:gd name="T2" fmla="*/ 0 w 144"/>
                <a:gd name="T3" fmla="*/ 96 h 240"/>
                <a:gd name="T4" fmla="*/ 144 w 144"/>
                <a:gd name="T5" fmla="*/ 96 h 240"/>
                <a:gd name="T6" fmla="*/ 144 w 14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40"/>
                <a:gd name="T14" fmla="*/ 144 w 14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40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  <a:lnTo>
                    <a:pt x="144" y="24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6" name="Freeform 43"/>
            <p:cNvSpPr>
              <a:spLocks/>
            </p:cNvSpPr>
            <p:nvPr/>
          </p:nvSpPr>
          <p:spPr bwMode="auto">
            <a:xfrm flipH="1">
              <a:off x="1728" y="3456"/>
              <a:ext cx="144" cy="240"/>
            </a:xfrm>
            <a:custGeom>
              <a:avLst/>
              <a:gdLst>
                <a:gd name="T0" fmla="*/ 0 w 144"/>
                <a:gd name="T1" fmla="*/ 0 h 240"/>
                <a:gd name="T2" fmla="*/ 0 w 144"/>
                <a:gd name="T3" fmla="*/ 96 h 240"/>
                <a:gd name="T4" fmla="*/ 144 w 144"/>
                <a:gd name="T5" fmla="*/ 96 h 240"/>
                <a:gd name="T6" fmla="*/ 144 w 14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240"/>
                <a:gd name="T14" fmla="*/ 144 w 144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240">
                  <a:moveTo>
                    <a:pt x="0" y="0"/>
                  </a:moveTo>
                  <a:lnTo>
                    <a:pt x="0" y="96"/>
                  </a:lnTo>
                  <a:lnTo>
                    <a:pt x="144" y="96"/>
                  </a:lnTo>
                  <a:lnTo>
                    <a:pt x="144" y="24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7" name="Line 44"/>
            <p:cNvSpPr>
              <a:spLocks noChangeShapeType="1"/>
            </p:cNvSpPr>
            <p:nvPr/>
          </p:nvSpPr>
          <p:spPr bwMode="auto">
            <a:xfrm>
              <a:off x="960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18" name="Line 45"/>
            <p:cNvSpPr>
              <a:spLocks noChangeShapeType="1"/>
            </p:cNvSpPr>
            <p:nvPr/>
          </p:nvSpPr>
          <p:spPr bwMode="auto">
            <a:xfrm>
              <a:off x="1152" y="37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0" name="Freeform 47"/>
            <p:cNvSpPr>
              <a:spLocks/>
            </p:cNvSpPr>
            <p:nvPr/>
          </p:nvSpPr>
          <p:spPr bwMode="auto">
            <a:xfrm>
              <a:off x="720" y="2880"/>
              <a:ext cx="144" cy="48"/>
            </a:xfrm>
            <a:custGeom>
              <a:avLst/>
              <a:gdLst>
                <a:gd name="T0" fmla="*/ 144 w 144"/>
                <a:gd name="T1" fmla="*/ 48 h 48"/>
                <a:gd name="T2" fmla="*/ 144 w 144"/>
                <a:gd name="T3" fmla="*/ 0 h 48"/>
                <a:gd name="T4" fmla="*/ 0 w 144"/>
                <a:gd name="T5" fmla="*/ 0 h 48"/>
                <a:gd name="T6" fmla="*/ 48 w 144"/>
                <a:gd name="T7" fmla="*/ 0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4"/>
                <a:gd name="T13" fmla="*/ 0 h 48"/>
                <a:gd name="T14" fmla="*/ 144 w 144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4" h="48">
                  <a:moveTo>
                    <a:pt x="144" y="48"/>
                  </a:moveTo>
                  <a:lnTo>
                    <a:pt x="144" y="0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Freeform 48"/>
            <p:cNvSpPr>
              <a:spLocks/>
            </p:cNvSpPr>
            <p:nvPr/>
          </p:nvSpPr>
          <p:spPr bwMode="auto">
            <a:xfrm>
              <a:off x="720" y="2832"/>
              <a:ext cx="432" cy="96"/>
            </a:xfrm>
            <a:custGeom>
              <a:avLst/>
              <a:gdLst>
                <a:gd name="T0" fmla="*/ 0 w 432"/>
                <a:gd name="T1" fmla="*/ 0 h 96"/>
                <a:gd name="T2" fmla="*/ 432 w 432"/>
                <a:gd name="T3" fmla="*/ 0 h 96"/>
                <a:gd name="T4" fmla="*/ 432 w 432"/>
                <a:gd name="T5" fmla="*/ 96 h 96"/>
                <a:gd name="T6" fmla="*/ 0 60000 65536"/>
                <a:gd name="T7" fmla="*/ 0 60000 65536"/>
                <a:gd name="T8" fmla="*/ 0 60000 65536"/>
                <a:gd name="T9" fmla="*/ 0 w 432"/>
                <a:gd name="T10" fmla="*/ 0 h 96"/>
                <a:gd name="T11" fmla="*/ 432 w 432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96">
                  <a:moveTo>
                    <a:pt x="0" y="0"/>
                  </a:moveTo>
                  <a:lnTo>
                    <a:pt x="432" y="0"/>
                  </a:lnTo>
                  <a:lnTo>
                    <a:pt x="432" y="96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2" name="Freeform 49"/>
            <p:cNvSpPr>
              <a:spLocks/>
            </p:cNvSpPr>
            <p:nvPr/>
          </p:nvSpPr>
          <p:spPr bwMode="auto">
            <a:xfrm>
              <a:off x="720" y="2784"/>
              <a:ext cx="720" cy="144"/>
            </a:xfrm>
            <a:custGeom>
              <a:avLst/>
              <a:gdLst>
                <a:gd name="T0" fmla="*/ 0 w 720"/>
                <a:gd name="T1" fmla="*/ 0 h 144"/>
                <a:gd name="T2" fmla="*/ 720 w 720"/>
                <a:gd name="T3" fmla="*/ 0 h 144"/>
                <a:gd name="T4" fmla="*/ 720 w 720"/>
                <a:gd name="T5" fmla="*/ 144 h 144"/>
                <a:gd name="T6" fmla="*/ 0 60000 65536"/>
                <a:gd name="T7" fmla="*/ 0 60000 65536"/>
                <a:gd name="T8" fmla="*/ 0 60000 65536"/>
                <a:gd name="T9" fmla="*/ 0 w 720"/>
                <a:gd name="T10" fmla="*/ 0 h 144"/>
                <a:gd name="T11" fmla="*/ 720 w 720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144">
                  <a:moveTo>
                    <a:pt x="0" y="0"/>
                  </a:moveTo>
                  <a:lnTo>
                    <a:pt x="720" y="0"/>
                  </a:lnTo>
                  <a:lnTo>
                    <a:pt x="720" y="144"/>
                  </a:lnTo>
                </a:path>
              </a:pathLst>
            </a:cu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4" name="AutoShape 51"/>
            <p:cNvSpPr>
              <a:spLocks noChangeArrowheads="1"/>
            </p:cNvSpPr>
            <p:nvPr/>
          </p:nvSpPr>
          <p:spPr bwMode="auto">
            <a:xfrm rot="5400000">
              <a:off x="480" y="2688"/>
              <a:ext cx="384" cy="9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5" name="Freeform 52"/>
            <p:cNvSpPr>
              <a:spLocks/>
            </p:cNvSpPr>
            <p:nvPr/>
          </p:nvSpPr>
          <p:spPr bwMode="auto">
            <a:xfrm>
              <a:off x="960" y="2544"/>
              <a:ext cx="1392" cy="1440"/>
            </a:xfrm>
            <a:custGeom>
              <a:avLst/>
              <a:gdLst>
                <a:gd name="T0" fmla="*/ 0 w 1392"/>
                <a:gd name="T1" fmla="*/ 384 h 1440"/>
                <a:gd name="T2" fmla="*/ 0 w 1392"/>
                <a:gd name="T3" fmla="*/ 0 h 1440"/>
                <a:gd name="T4" fmla="*/ 1392 w 1392"/>
                <a:gd name="T5" fmla="*/ 0 h 1440"/>
                <a:gd name="T6" fmla="*/ 1392 w 1392"/>
                <a:gd name="T7" fmla="*/ 1440 h 1440"/>
                <a:gd name="T8" fmla="*/ 576 w 1392"/>
                <a:gd name="T9" fmla="*/ 1440 h 1440"/>
                <a:gd name="T10" fmla="*/ 576 w 1392"/>
                <a:gd name="T11" fmla="*/ 1296 h 14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2"/>
                <a:gd name="T19" fmla="*/ 0 h 1440"/>
                <a:gd name="T20" fmla="*/ 1392 w 1392"/>
                <a:gd name="T21" fmla="*/ 1440 h 14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2" h="1440">
                  <a:moveTo>
                    <a:pt x="0" y="384"/>
                  </a:moveTo>
                  <a:lnTo>
                    <a:pt x="0" y="0"/>
                  </a:lnTo>
                  <a:lnTo>
                    <a:pt x="1392" y="0"/>
                  </a:lnTo>
                  <a:lnTo>
                    <a:pt x="1392" y="1440"/>
                  </a:lnTo>
                  <a:lnTo>
                    <a:pt x="576" y="1440"/>
                  </a:lnTo>
                  <a:lnTo>
                    <a:pt x="576" y="12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triangle" w="sm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Line 53"/>
            <p:cNvSpPr>
              <a:spLocks noChangeShapeType="1"/>
            </p:cNvSpPr>
            <p:nvPr/>
          </p:nvSpPr>
          <p:spPr bwMode="auto">
            <a:xfrm>
              <a:off x="1248" y="25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7" name="Line 54"/>
            <p:cNvSpPr>
              <a:spLocks noChangeShapeType="1"/>
            </p:cNvSpPr>
            <p:nvPr/>
          </p:nvSpPr>
          <p:spPr bwMode="auto">
            <a:xfrm>
              <a:off x="1536" y="254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9" name="Line 56"/>
            <p:cNvSpPr>
              <a:spLocks noChangeShapeType="1"/>
            </p:cNvSpPr>
            <p:nvPr/>
          </p:nvSpPr>
          <p:spPr bwMode="auto">
            <a:xfrm>
              <a:off x="48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0" name="Text Box 57"/>
            <p:cNvSpPr txBox="1">
              <a:spLocks noChangeArrowheads="1"/>
            </p:cNvSpPr>
            <p:nvPr/>
          </p:nvSpPr>
          <p:spPr bwMode="auto">
            <a:xfrm>
              <a:off x="301" y="2611"/>
              <a:ext cx="19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5431" name="Text Box 58"/>
            <p:cNvSpPr txBox="1">
              <a:spLocks noChangeArrowheads="1"/>
            </p:cNvSpPr>
            <p:nvPr/>
          </p:nvSpPr>
          <p:spPr bwMode="auto">
            <a:xfrm>
              <a:off x="801" y="3275"/>
              <a:ext cx="19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5432" name="Text Box 59"/>
            <p:cNvSpPr txBox="1">
              <a:spLocks noChangeArrowheads="1"/>
            </p:cNvSpPr>
            <p:nvPr/>
          </p:nvSpPr>
          <p:spPr bwMode="auto">
            <a:xfrm>
              <a:off x="1002" y="3716"/>
              <a:ext cx="193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fn</a:t>
              </a:r>
            </a:p>
          </p:txBody>
        </p:sp>
        <p:sp>
          <p:nvSpPr>
            <p:cNvPr id="15435" name="Line 62"/>
            <p:cNvSpPr>
              <a:spLocks noChangeShapeType="1"/>
            </p:cNvSpPr>
            <p:nvPr/>
          </p:nvSpPr>
          <p:spPr bwMode="auto">
            <a:xfrm flipH="1">
              <a:off x="1968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Text Box 63"/>
            <p:cNvSpPr txBox="1">
              <a:spLocks noChangeArrowheads="1"/>
            </p:cNvSpPr>
            <p:nvPr/>
          </p:nvSpPr>
          <p:spPr bwMode="auto">
            <a:xfrm>
              <a:off x="1392" y="3716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/>
                <a:t>ALU</a:t>
              </a:r>
            </a:p>
          </p:txBody>
        </p:sp>
        <p:sp>
          <p:nvSpPr>
            <p:cNvPr id="91" name="Text Box 57"/>
            <p:cNvSpPr txBox="1">
              <a:spLocks noChangeArrowheads="1"/>
            </p:cNvSpPr>
            <p:nvPr/>
          </p:nvSpPr>
          <p:spPr bwMode="auto">
            <a:xfrm>
              <a:off x="2032" y="2904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38" name="Text Box 58"/>
            <p:cNvSpPr txBox="1">
              <a:spLocks noChangeArrowheads="1"/>
            </p:cNvSpPr>
            <p:nvPr/>
          </p:nvSpPr>
          <p:spPr bwMode="auto">
            <a:xfrm>
              <a:off x="2105" y="3275"/>
              <a:ext cx="196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b="1">
                  <a:solidFill>
                    <a:srgbClr val="FF0000"/>
                  </a:solidFill>
                </a:rPr>
                <a:t>r</a:t>
              </a:r>
              <a:r>
                <a:rPr lang="en-US" sz="2000" b="1" baseline="-25000">
                  <a:solidFill>
                    <a:srgbClr val="FF0000"/>
                  </a:solidFill>
                </a:rPr>
                <a:t>b</a:t>
              </a:r>
            </a:p>
          </p:txBody>
        </p:sp>
      </p:grpSp>
      <p:sp>
        <p:nvSpPr>
          <p:cNvPr id="15386" name="Rectangle 67"/>
          <p:cNvSpPr>
            <a:spLocks noChangeArrowheads="1"/>
          </p:cNvSpPr>
          <p:nvPr/>
        </p:nvSpPr>
        <p:spPr bwMode="auto">
          <a:xfrm>
            <a:off x="6400800" y="35814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PC</a:t>
            </a:r>
          </a:p>
        </p:txBody>
      </p:sp>
      <p:sp>
        <p:nvSpPr>
          <p:cNvPr id="15387" name="Freeform 68"/>
          <p:cNvSpPr>
            <a:spLocks/>
          </p:cNvSpPr>
          <p:nvPr/>
        </p:nvSpPr>
        <p:spPr bwMode="auto">
          <a:xfrm>
            <a:off x="6400800" y="3619500"/>
            <a:ext cx="152400" cy="152400"/>
          </a:xfrm>
          <a:custGeom>
            <a:avLst/>
            <a:gdLst>
              <a:gd name="T0" fmla="*/ 0 w 96"/>
              <a:gd name="T1" fmla="*/ 0 h 96"/>
              <a:gd name="T2" fmla="*/ 96 w 96"/>
              <a:gd name="T3" fmla="*/ 48 h 96"/>
              <a:gd name="T4" fmla="*/ 0 w 96"/>
              <a:gd name="T5" fmla="*/ 96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0"/>
                </a:moveTo>
                <a:lnTo>
                  <a:pt x="96" y="48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1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Now that we have our first set of instructions, we can create a more concrete implementation sketch:</a:t>
            </a:r>
          </a:p>
        </p:txBody>
      </p:sp>
      <p:grpSp>
        <p:nvGrpSpPr>
          <p:cNvPr id="92" name="Group 121"/>
          <p:cNvGrpSpPr>
            <a:grpSpLocks/>
          </p:cNvGrpSpPr>
          <p:nvPr/>
        </p:nvGrpSpPr>
        <p:grpSpPr bwMode="auto">
          <a:xfrm>
            <a:off x="1981200" y="1828800"/>
            <a:ext cx="5181590" cy="609600"/>
            <a:chOff x="1632" y="1872"/>
            <a:chExt cx="3264" cy="384"/>
          </a:xfrm>
        </p:grpSpPr>
        <p:sp>
          <p:nvSpPr>
            <p:cNvPr id="93" name="Rectangle 122"/>
            <p:cNvSpPr>
              <a:spLocks noChangeArrowheads="1"/>
            </p:cNvSpPr>
            <p:nvPr/>
          </p:nvSpPr>
          <p:spPr bwMode="auto">
            <a:xfrm>
              <a:off x="1632" y="187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600"/>
            </a:p>
          </p:txBody>
        </p:sp>
        <p:grpSp>
          <p:nvGrpSpPr>
            <p:cNvPr id="94" name="Group 123"/>
            <p:cNvGrpSpPr>
              <a:grpSpLocks/>
            </p:cNvGrpSpPr>
            <p:nvPr/>
          </p:nvGrpSpPr>
          <p:grpSpPr bwMode="auto">
            <a:xfrm>
              <a:off x="1728" y="1968"/>
              <a:ext cx="3072" cy="192"/>
              <a:chOff x="576" y="3984"/>
              <a:chExt cx="3072" cy="192"/>
            </a:xfrm>
          </p:grpSpPr>
          <p:grpSp>
            <p:nvGrpSpPr>
              <p:cNvPr id="100" name="Group 124"/>
              <p:cNvGrpSpPr>
                <a:grpSpLocks/>
              </p:cNvGrpSpPr>
              <p:nvPr/>
            </p:nvGrpSpPr>
            <p:grpSpPr bwMode="auto">
              <a:xfrm>
                <a:off x="576" y="3984"/>
                <a:ext cx="3072" cy="192"/>
                <a:chOff x="1728" y="288"/>
                <a:chExt cx="3072" cy="192"/>
              </a:xfrm>
            </p:grpSpPr>
            <p:grpSp>
              <p:nvGrpSpPr>
                <p:cNvPr id="105" name="Group 125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107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08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09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0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1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2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3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4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5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6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7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8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19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0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1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2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3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4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5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6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7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8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29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0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1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2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3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4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5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6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  <p:sp>
                <p:nvSpPr>
                  <p:cNvPr id="137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600"/>
                  </a:p>
                </p:txBody>
              </p:sp>
            </p:grpSp>
            <p:sp>
              <p:nvSpPr>
                <p:cNvPr id="106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01" name="Line 158"/>
              <p:cNvSpPr>
                <a:spLocks noChangeShapeType="1"/>
              </p:cNvSpPr>
              <p:nvPr/>
            </p:nvSpPr>
            <p:spPr bwMode="auto">
              <a:xfrm>
                <a:off x="115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2" name="Line 159"/>
              <p:cNvSpPr>
                <a:spLocks noChangeShapeType="1"/>
              </p:cNvSpPr>
              <p:nvPr/>
            </p:nvSpPr>
            <p:spPr bwMode="auto">
              <a:xfrm>
                <a:off x="163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3" name="Line 160"/>
              <p:cNvSpPr>
                <a:spLocks noChangeShapeType="1"/>
              </p:cNvSpPr>
              <p:nvPr/>
            </p:nvSpPr>
            <p:spPr bwMode="auto">
              <a:xfrm>
                <a:off x="211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04" name="Line 161"/>
              <p:cNvSpPr>
                <a:spLocks noChangeShapeType="1"/>
              </p:cNvSpPr>
              <p:nvPr/>
            </p:nvSpPr>
            <p:spPr bwMode="auto">
              <a:xfrm>
                <a:off x="259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95" name="Text Box 162"/>
            <p:cNvSpPr txBox="1">
              <a:spLocks noChangeArrowheads="1"/>
            </p:cNvSpPr>
            <p:nvPr/>
          </p:nvSpPr>
          <p:spPr bwMode="auto">
            <a:xfrm>
              <a:off x="1685" y="1963"/>
              <a:ext cx="60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dirty="0"/>
                <a:t>OPCODE</a:t>
              </a:r>
            </a:p>
          </p:txBody>
        </p:sp>
        <p:sp>
          <p:nvSpPr>
            <p:cNvPr id="96" name="Text Box 163"/>
            <p:cNvSpPr txBox="1">
              <a:spLocks noChangeArrowheads="1"/>
            </p:cNvSpPr>
            <p:nvPr/>
          </p:nvSpPr>
          <p:spPr bwMode="auto">
            <a:xfrm>
              <a:off x="2400" y="1920"/>
              <a:ext cx="2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r</a:t>
              </a:r>
              <a:r>
                <a:rPr lang="en-US" baseline="-25000"/>
                <a:t>c</a:t>
              </a:r>
            </a:p>
          </p:txBody>
        </p:sp>
        <p:sp>
          <p:nvSpPr>
            <p:cNvPr id="97" name="Text Box 164"/>
            <p:cNvSpPr txBox="1">
              <a:spLocks noChangeArrowheads="1"/>
            </p:cNvSpPr>
            <p:nvPr/>
          </p:nvSpPr>
          <p:spPr bwMode="auto">
            <a:xfrm>
              <a:off x="2832" y="1920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a</a:t>
              </a:r>
            </a:p>
          </p:txBody>
        </p:sp>
        <p:sp>
          <p:nvSpPr>
            <p:cNvPr id="98" name="Text Box 165"/>
            <p:cNvSpPr txBox="1">
              <a:spLocks noChangeArrowheads="1"/>
            </p:cNvSpPr>
            <p:nvPr/>
          </p:nvSpPr>
          <p:spPr bwMode="auto">
            <a:xfrm>
              <a:off x="3312" y="1920"/>
              <a:ext cx="3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  <a:r>
                <a:rPr lang="en-US" baseline="-25000"/>
                <a:t>b</a:t>
              </a:r>
            </a:p>
          </p:txBody>
        </p:sp>
        <p:sp>
          <p:nvSpPr>
            <p:cNvPr id="99" name="Text Box 166"/>
            <p:cNvSpPr txBox="1">
              <a:spLocks noChangeArrowheads="1"/>
            </p:cNvSpPr>
            <p:nvPr/>
          </p:nvSpPr>
          <p:spPr bwMode="auto">
            <a:xfrm>
              <a:off x="3744" y="1968"/>
              <a:ext cx="105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i="1"/>
                <a:t>unused</a:t>
              </a:r>
              <a:endParaRPr lang="en-US" sz="1400" i="1" baseline="-25000"/>
            </a:p>
          </p:txBody>
        </p:sp>
      </p:grpSp>
      <p:sp>
        <p:nvSpPr>
          <p:cNvPr id="16" name="Oval 15"/>
          <p:cNvSpPr/>
          <p:nvPr/>
        </p:nvSpPr>
        <p:spPr>
          <a:xfrm>
            <a:off x="6705600" y="4114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386" idx="2"/>
          </p:cNvCxnSpPr>
          <p:nvPr/>
        </p:nvCxnSpPr>
        <p:spPr>
          <a:xfrm>
            <a:off x="6858000" y="3810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24600" y="42672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9800" y="4038600"/>
            <a:ext cx="34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97612" y="4054574"/>
            <a:ext cx="34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+</a:t>
            </a:r>
          </a:p>
        </p:txBody>
      </p:sp>
      <p:sp>
        <p:nvSpPr>
          <p:cNvPr id="24" name="Freeform 23"/>
          <p:cNvSpPr/>
          <p:nvPr/>
        </p:nvSpPr>
        <p:spPr>
          <a:xfrm>
            <a:off x="6853507" y="3292008"/>
            <a:ext cx="894152" cy="1365809"/>
          </a:xfrm>
          <a:custGeom>
            <a:avLst/>
            <a:gdLst>
              <a:gd name="connsiteX0" fmla="*/ 7988 w 902618"/>
              <a:gd name="connsiteY0" fmla="*/ 1134180 h 1373796"/>
              <a:gd name="connsiteX1" fmla="*/ 15975 w 902618"/>
              <a:gd name="connsiteY1" fmla="*/ 1373796 h 1373796"/>
              <a:gd name="connsiteX2" fmla="*/ 902618 w 902618"/>
              <a:gd name="connsiteY2" fmla="*/ 1365809 h 1373796"/>
              <a:gd name="connsiteX3" fmla="*/ 870667 w 902618"/>
              <a:gd name="connsiteY3" fmla="*/ 0 h 1373796"/>
              <a:gd name="connsiteX4" fmla="*/ 0 w 902618"/>
              <a:gd name="connsiteY4" fmla="*/ 0 h 1373796"/>
              <a:gd name="connsiteX5" fmla="*/ 0 w 902618"/>
              <a:gd name="connsiteY5" fmla="*/ 271564 h 1373796"/>
              <a:gd name="connsiteX0" fmla="*/ 7988 w 902618"/>
              <a:gd name="connsiteY0" fmla="*/ 1134180 h 1382262"/>
              <a:gd name="connsiteX1" fmla="*/ 20208 w 902618"/>
              <a:gd name="connsiteY1" fmla="*/ 1382262 h 1382262"/>
              <a:gd name="connsiteX2" fmla="*/ 902618 w 902618"/>
              <a:gd name="connsiteY2" fmla="*/ 1365809 h 1382262"/>
              <a:gd name="connsiteX3" fmla="*/ 870667 w 902618"/>
              <a:gd name="connsiteY3" fmla="*/ 0 h 1382262"/>
              <a:gd name="connsiteX4" fmla="*/ 0 w 902618"/>
              <a:gd name="connsiteY4" fmla="*/ 0 h 1382262"/>
              <a:gd name="connsiteX5" fmla="*/ 0 w 902618"/>
              <a:gd name="connsiteY5" fmla="*/ 271564 h 1382262"/>
              <a:gd name="connsiteX0" fmla="*/ 7988 w 902618"/>
              <a:gd name="connsiteY0" fmla="*/ 1134180 h 1365809"/>
              <a:gd name="connsiteX1" fmla="*/ 7508 w 902618"/>
              <a:gd name="connsiteY1" fmla="*/ 1365329 h 1365809"/>
              <a:gd name="connsiteX2" fmla="*/ 902618 w 902618"/>
              <a:gd name="connsiteY2" fmla="*/ 1365809 h 1365809"/>
              <a:gd name="connsiteX3" fmla="*/ 870667 w 902618"/>
              <a:gd name="connsiteY3" fmla="*/ 0 h 1365809"/>
              <a:gd name="connsiteX4" fmla="*/ 0 w 902618"/>
              <a:gd name="connsiteY4" fmla="*/ 0 h 1365809"/>
              <a:gd name="connsiteX5" fmla="*/ 0 w 902618"/>
              <a:gd name="connsiteY5" fmla="*/ 271564 h 1365809"/>
              <a:gd name="connsiteX0" fmla="*/ 7988 w 894152"/>
              <a:gd name="connsiteY0" fmla="*/ 1134180 h 1365809"/>
              <a:gd name="connsiteX1" fmla="*/ 7508 w 894152"/>
              <a:gd name="connsiteY1" fmla="*/ 1365329 h 1365809"/>
              <a:gd name="connsiteX2" fmla="*/ 894152 w 894152"/>
              <a:gd name="connsiteY2" fmla="*/ 1365809 h 1365809"/>
              <a:gd name="connsiteX3" fmla="*/ 870667 w 894152"/>
              <a:gd name="connsiteY3" fmla="*/ 0 h 1365809"/>
              <a:gd name="connsiteX4" fmla="*/ 0 w 894152"/>
              <a:gd name="connsiteY4" fmla="*/ 0 h 1365809"/>
              <a:gd name="connsiteX5" fmla="*/ 0 w 894152"/>
              <a:gd name="connsiteY5" fmla="*/ 271564 h 136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152" h="1365809">
                <a:moveTo>
                  <a:pt x="7988" y="1134180"/>
                </a:moveTo>
                <a:lnTo>
                  <a:pt x="7508" y="1365329"/>
                </a:lnTo>
                <a:lnTo>
                  <a:pt x="894152" y="1365809"/>
                </a:lnTo>
                <a:lnTo>
                  <a:pt x="870667" y="0"/>
                </a:lnTo>
                <a:lnTo>
                  <a:pt x="0" y="0"/>
                </a:lnTo>
                <a:lnTo>
                  <a:pt x="0" y="271564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6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 We Support Constant Operands?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295400"/>
            <a:ext cx="8458200" cy="2438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Many programs use small constants frequently</a:t>
            </a:r>
          </a:p>
          <a:p>
            <a:pPr marL="457200" lvl="1" indent="0">
              <a:buNone/>
            </a:pPr>
            <a:r>
              <a:rPr lang="en-US" dirty="0" smtClean="0"/>
              <a:t>e.g., our factorial example: 0, 1, -1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Tradeoff</a:t>
            </a:r>
            <a:r>
              <a:rPr lang="en-US" dirty="0" smtClean="0"/>
              <a:t>: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When used, they save registers and instructions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More </a:t>
            </a:r>
            <a:r>
              <a:rPr lang="en-US" dirty="0" err="1" smtClean="0">
                <a:solidFill>
                  <a:srgbClr val="C00000"/>
                </a:solidFill>
              </a:rPr>
              <a:t>opcodes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C00000"/>
                </a:solidFill>
              </a:rPr>
              <a:t> more complex control logic and </a:t>
            </a:r>
            <a:r>
              <a:rPr lang="en-US" dirty="0" err="1" smtClean="0">
                <a:solidFill>
                  <a:srgbClr val="C00000"/>
                </a:solidFill>
              </a:rPr>
              <a:t>datapath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276600"/>
            <a:ext cx="8077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</a:rPr>
              <a:t>Analyzing operands when running SPEC CPU benchmarks, we find that constant operands appear in</a:t>
            </a:r>
          </a:p>
          <a:p>
            <a:pPr marL="56515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&gt;50% of executed arithmetic instructions</a:t>
            </a:r>
          </a:p>
          <a:p>
            <a:pPr marL="1022350" lvl="1" indent="-342900">
              <a:buFont typeface="Courier New"/>
              <a:buChar char="o"/>
            </a:pPr>
            <a:r>
              <a:rPr lang="en-US" sz="2000" i="1" dirty="0" smtClean="0">
                <a:latin typeface="+mj-lt"/>
              </a:rPr>
              <a:t>Loop increments, scaling </a:t>
            </a:r>
            <a:r>
              <a:rPr lang="en-US" sz="2000" i="1" dirty="0" err="1" smtClean="0">
                <a:latin typeface="+mj-lt"/>
              </a:rPr>
              <a:t>indicies</a:t>
            </a:r>
            <a:endParaRPr lang="en-US" sz="2000" i="1" dirty="0" smtClean="0">
              <a:latin typeface="+mj-lt"/>
            </a:endParaRPr>
          </a:p>
          <a:p>
            <a:pPr marL="56515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&gt;80% of executed compare instructions</a:t>
            </a:r>
          </a:p>
          <a:p>
            <a:pPr marL="1022350" lvl="1" indent="-342900">
              <a:buFont typeface="Courier New"/>
              <a:buChar char="o"/>
            </a:pPr>
            <a:r>
              <a:rPr lang="en-US" sz="2000" i="1" dirty="0" smtClean="0">
                <a:latin typeface="+mj-lt"/>
              </a:rPr>
              <a:t>Loop termination condition</a:t>
            </a:r>
          </a:p>
          <a:p>
            <a:pPr marL="565150" indent="-342900">
              <a:buFont typeface="Arial"/>
              <a:buChar char="•"/>
            </a:pPr>
            <a:r>
              <a:rPr lang="en-US" sz="2400" dirty="0" smtClean="0">
                <a:latin typeface="+mj-lt"/>
              </a:rPr>
              <a:t>&gt;25% of executed load instructions</a:t>
            </a:r>
          </a:p>
          <a:p>
            <a:pPr marL="1022350" lvl="1" indent="-342900">
              <a:buFont typeface="Courier New"/>
              <a:buChar char="o"/>
            </a:pPr>
            <a:r>
              <a:rPr lang="en-US" sz="2000" i="1" dirty="0" smtClean="0">
                <a:latin typeface="+mj-lt"/>
              </a:rPr>
              <a:t>Offsets into data structures</a:t>
            </a:r>
            <a:endParaRPr lang="en-US" sz="2400" i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Beta ALU Instructions with Constant</a:t>
            </a:r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4343400" y="4491036"/>
            <a:ext cx="4801249" cy="1968501"/>
            <a:chOff x="2947" y="2868"/>
            <a:chExt cx="2624" cy="1240"/>
          </a:xfrm>
        </p:grpSpPr>
        <p:sp>
          <p:nvSpPr>
            <p:cNvPr id="20571" name="Rectangle 88"/>
            <p:cNvSpPr>
              <a:spLocks noChangeArrowheads="1"/>
            </p:cNvSpPr>
            <p:nvPr/>
          </p:nvSpPr>
          <p:spPr bwMode="auto">
            <a:xfrm>
              <a:off x="2947" y="2868"/>
              <a:ext cx="2582" cy="124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72" name="Rectangle 89"/>
            <p:cNvSpPr>
              <a:spLocks noChangeArrowheads="1"/>
            </p:cNvSpPr>
            <p:nvPr/>
          </p:nvSpPr>
          <p:spPr bwMode="auto">
            <a:xfrm>
              <a:off x="2989" y="3271"/>
              <a:ext cx="2582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800" dirty="0">
                  <a:latin typeface="+mj-lt"/>
                </a:rPr>
                <a:t>arithmetic: ADDC, SUBC, MULC, DIVC</a:t>
              </a:r>
            </a:p>
            <a:p>
              <a:pPr eaLnBrk="0" hangingPunct="0"/>
              <a:r>
                <a:rPr lang="en-US" sz="1800" dirty="0">
                  <a:latin typeface="+mj-lt"/>
                </a:rPr>
                <a:t>compare: CMPEQC, CMPLTC, CMPLEC</a:t>
              </a:r>
            </a:p>
            <a:p>
              <a:pPr eaLnBrk="0" hangingPunct="0"/>
              <a:r>
                <a:rPr lang="en-US" sz="1800" dirty="0" err="1">
                  <a:latin typeface="+mj-lt"/>
                </a:rPr>
                <a:t>boolean</a:t>
              </a:r>
              <a:r>
                <a:rPr lang="en-US" sz="1800" dirty="0">
                  <a:latin typeface="+mj-lt"/>
                </a:rPr>
                <a:t>: ANDC, ORC, XORC, XNORC</a:t>
              </a:r>
            </a:p>
            <a:p>
              <a:pPr eaLnBrk="0" hangingPunct="0"/>
              <a:r>
                <a:rPr lang="en-US" sz="1800" dirty="0">
                  <a:latin typeface="+mj-lt"/>
                </a:rPr>
                <a:t>shift: SHLC, SHRC, </a:t>
              </a:r>
              <a:r>
                <a:rPr lang="en-US" sz="1800" dirty="0" smtClean="0">
                  <a:latin typeface="+mj-lt"/>
                </a:rPr>
                <a:t>SRAC</a:t>
              </a:r>
              <a:endParaRPr lang="en-US" sz="1800" dirty="0">
                <a:latin typeface="+mj-lt"/>
              </a:endParaRPr>
            </a:p>
          </p:txBody>
        </p:sp>
        <p:sp>
          <p:nvSpPr>
            <p:cNvPr id="20573" name="Text Box 90"/>
            <p:cNvSpPr txBox="1">
              <a:spLocks noChangeArrowheads="1"/>
            </p:cNvSpPr>
            <p:nvPr/>
          </p:nvSpPr>
          <p:spPr bwMode="auto">
            <a:xfrm>
              <a:off x="2997" y="2868"/>
              <a:ext cx="191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dirty="0">
                  <a:latin typeface="+mj-lt"/>
                </a:rPr>
                <a:t>Similar instructions for other ALU operations: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1489733"/>
            <a:ext cx="8839200" cy="4682467"/>
            <a:chOff x="152400" y="1489733"/>
            <a:chExt cx="8839200" cy="4682467"/>
          </a:xfrm>
        </p:grpSpPr>
        <p:sp>
          <p:nvSpPr>
            <p:cNvPr id="20482" name="Rectangle 3"/>
            <p:cNvSpPr>
              <a:spLocks noChangeArrowheads="1"/>
            </p:cNvSpPr>
            <p:nvPr/>
          </p:nvSpPr>
          <p:spPr bwMode="auto">
            <a:xfrm>
              <a:off x="304800" y="1489733"/>
              <a:ext cx="7542130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 smtClean="0">
                  <a:latin typeface="+mj-lt"/>
                </a:rPr>
                <a:t>Example instruction</a:t>
              </a:r>
              <a:r>
                <a:rPr lang="en-US" dirty="0">
                  <a:latin typeface="+mj-lt"/>
                </a:rPr>
                <a:t>: </a:t>
              </a:r>
              <a:r>
                <a:rPr lang="en-US" dirty="0" smtClean="0">
                  <a:latin typeface="+mj-lt"/>
                </a:rPr>
                <a:t>ADDC adds register contents and constant:</a:t>
              </a:r>
              <a:endParaRPr lang="en-US" dirty="0">
                <a:latin typeface="+mj-lt"/>
              </a:endParaRPr>
            </a:p>
          </p:txBody>
        </p:sp>
        <p:sp>
          <p:nvSpPr>
            <p:cNvPr id="20483" name="Rectangle 5"/>
            <p:cNvSpPr>
              <a:spLocks noChangeArrowheads="1"/>
            </p:cNvSpPr>
            <p:nvPr/>
          </p:nvSpPr>
          <p:spPr bwMode="auto">
            <a:xfrm>
              <a:off x="206375" y="3886200"/>
              <a:ext cx="7794625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latin typeface="+mj-lt"/>
                </a:rPr>
                <a:t>Symbolic version:  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ADDC(r1,-3,r3)</a:t>
              </a:r>
            </a:p>
          </p:txBody>
        </p:sp>
        <p:sp>
          <p:nvSpPr>
            <p:cNvPr id="20484" name="Rectangle 6"/>
            <p:cNvSpPr>
              <a:spLocks noChangeArrowheads="1"/>
            </p:cNvSpPr>
            <p:nvPr/>
          </p:nvSpPr>
          <p:spPr bwMode="auto">
            <a:xfrm>
              <a:off x="457200" y="5528434"/>
              <a:ext cx="3700463" cy="6437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ja-JP" sz="2000" dirty="0">
                  <a:latin typeface="+mj-lt"/>
                </a:rPr>
                <a:t>“Add the contents of </a:t>
              </a:r>
              <a:r>
                <a:rPr lang="en-US" altLang="ja-JP" sz="2000" dirty="0" err="1">
                  <a:latin typeface="+mj-lt"/>
                </a:rPr>
                <a:t>ra</a:t>
              </a:r>
              <a:r>
                <a:rPr lang="en-US" altLang="ja-JP" sz="2000" dirty="0">
                  <a:latin typeface="+mj-lt"/>
                </a:rPr>
                <a:t> to const; store the result in </a:t>
              </a:r>
              <a:r>
                <a:rPr lang="en-US" altLang="ja-JP" sz="2000" dirty="0" err="1">
                  <a:latin typeface="+mj-lt"/>
                </a:rPr>
                <a:t>rc</a:t>
              </a:r>
              <a:r>
                <a:rPr lang="en-US" altLang="ja-JP" sz="2000" dirty="0">
                  <a:latin typeface="+mj-lt"/>
                </a:rPr>
                <a:t>”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2" name="Group 71"/>
            <p:cNvGrpSpPr>
              <a:grpSpLocks/>
            </p:cNvGrpSpPr>
            <p:nvPr/>
          </p:nvGrpSpPr>
          <p:grpSpPr bwMode="auto">
            <a:xfrm>
              <a:off x="228600" y="2227556"/>
              <a:ext cx="2317750" cy="1209676"/>
              <a:chOff x="144" y="1404"/>
              <a:chExt cx="1460" cy="762"/>
            </a:xfrm>
          </p:grpSpPr>
          <p:grpSp>
            <p:nvGrpSpPr>
              <p:cNvPr id="3" name="Group 72"/>
              <p:cNvGrpSpPr>
                <a:grpSpLocks/>
              </p:cNvGrpSpPr>
              <p:nvPr/>
            </p:nvGrpSpPr>
            <p:grpSpPr bwMode="auto">
              <a:xfrm>
                <a:off x="144" y="1476"/>
                <a:ext cx="1392" cy="690"/>
                <a:chOff x="72" y="1556"/>
                <a:chExt cx="1392" cy="690"/>
              </a:xfrm>
            </p:grpSpPr>
            <p:sp>
              <p:nvSpPr>
                <p:cNvPr id="20579" name="Freeform 73"/>
                <p:cNvSpPr>
                  <a:spLocks/>
                </p:cNvSpPr>
                <p:nvPr/>
              </p:nvSpPr>
              <p:spPr bwMode="auto">
                <a:xfrm flipH="1">
                  <a:off x="1009" y="1556"/>
                  <a:ext cx="336" cy="233"/>
                </a:xfrm>
                <a:custGeom>
                  <a:avLst/>
                  <a:gdLst>
                    <a:gd name="T0" fmla="*/ 336 w 336"/>
                    <a:gd name="T1" fmla="*/ 144 h 152"/>
                    <a:gd name="T2" fmla="*/ 192 w 336"/>
                    <a:gd name="T3" fmla="*/ 48 h 152"/>
                    <a:gd name="T4" fmla="*/ 192 w 336"/>
                    <a:gd name="T5" fmla="*/ 144 h 152"/>
                    <a:gd name="T6" fmla="*/ 0 w 336"/>
                    <a:gd name="T7" fmla="*/ 0 h 15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36"/>
                    <a:gd name="T13" fmla="*/ 0 h 152"/>
                    <a:gd name="T14" fmla="*/ 336 w 336"/>
                    <a:gd name="T15" fmla="*/ 152 h 15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36" h="152">
                      <a:moveTo>
                        <a:pt x="336" y="144"/>
                      </a:moveTo>
                      <a:cubicBezTo>
                        <a:pt x="276" y="96"/>
                        <a:pt x="216" y="48"/>
                        <a:pt x="192" y="48"/>
                      </a:cubicBezTo>
                      <a:cubicBezTo>
                        <a:pt x="168" y="48"/>
                        <a:pt x="224" y="152"/>
                        <a:pt x="192" y="144"/>
                      </a:cubicBezTo>
                      <a:cubicBezTo>
                        <a:pt x="160" y="136"/>
                        <a:pt x="80" y="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rgbClr val="CC0000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latin typeface="+mj-lt"/>
                  </a:endParaRPr>
                </a:p>
              </p:txBody>
            </p:sp>
            <p:sp>
              <p:nvSpPr>
                <p:cNvPr id="20580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72" y="1664"/>
                  <a:ext cx="1392" cy="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/>
                  <a:r>
                    <a:rPr lang="en-US" sz="1800" dirty="0">
                      <a:solidFill>
                        <a:srgbClr val="CC0000"/>
                      </a:solidFill>
                      <a:latin typeface="+mj-lt"/>
                    </a:rPr>
                    <a:t>OPCODE = 110000, encoding ADDC</a:t>
                  </a:r>
                </a:p>
              </p:txBody>
            </p:sp>
          </p:grpSp>
          <p:sp>
            <p:nvSpPr>
              <p:cNvPr id="20578" name="AutoShape 75"/>
              <p:cNvSpPr>
                <a:spLocks/>
              </p:cNvSpPr>
              <p:nvPr/>
            </p:nvSpPr>
            <p:spPr bwMode="auto">
              <a:xfrm rot="16200000">
                <a:off x="1438" y="1310"/>
                <a:ext cx="72" cy="260"/>
              </a:xfrm>
              <a:prstGeom prst="leftBrace">
                <a:avLst>
                  <a:gd name="adj1" fmla="val 64583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grpSp>
          <p:nvGrpSpPr>
            <p:cNvPr id="4" name="Group 76"/>
            <p:cNvGrpSpPr>
              <a:grpSpLocks/>
            </p:cNvGrpSpPr>
            <p:nvPr/>
          </p:nvGrpSpPr>
          <p:grpSpPr bwMode="auto">
            <a:xfrm>
              <a:off x="2325688" y="2228850"/>
              <a:ext cx="1779587" cy="1433513"/>
              <a:chOff x="1465" y="1404"/>
              <a:chExt cx="1121" cy="903"/>
            </a:xfrm>
          </p:grpSpPr>
          <p:sp>
            <p:nvSpPr>
              <p:cNvPr id="20574" name="AutoShape 77"/>
              <p:cNvSpPr>
                <a:spLocks/>
              </p:cNvSpPr>
              <p:nvPr/>
            </p:nvSpPr>
            <p:spPr bwMode="auto">
              <a:xfrm rot="16200000">
                <a:off x="1957" y="1312"/>
                <a:ext cx="72" cy="255"/>
              </a:xfrm>
              <a:prstGeom prst="leftBrace">
                <a:avLst>
                  <a:gd name="adj1" fmla="val 555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20575" name="Rectangle 78"/>
              <p:cNvSpPr>
                <a:spLocks noChangeArrowheads="1"/>
              </p:cNvSpPr>
              <p:nvPr/>
            </p:nvSpPr>
            <p:spPr bwMode="auto">
              <a:xfrm>
                <a:off x="1465" y="1725"/>
                <a:ext cx="1121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>
                    <a:solidFill>
                      <a:srgbClr val="CC0000"/>
                    </a:solidFill>
                    <a:latin typeface="+mj-lt"/>
                  </a:rPr>
                  <a:t>r</a:t>
                </a:r>
                <a:r>
                  <a:rPr lang="en-US" baseline="-25000">
                    <a:solidFill>
                      <a:srgbClr val="CC0000"/>
                    </a:solidFill>
                    <a:latin typeface="+mj-lt"/>
                  </a:rPr>
                  <a:t>c</a:t>
                </a:r>
                <a:r>
                  <a:rPr lang="en-US" sz="1800">
                    <a:solidFill>
                      <a:srgbClr val="CC0000"/>
                    </a:solidFill>
                    <a:latin typeface="+mj-lt"/>
                  </a:rPr>
                  <a:t>=3,</a:t>
                </a:r>
              </a:p>
              <a:p>
                <a:pPr algn="ctr"/>
                <a:r>
                  <a:rPr lang="en-US" sz="1800">
                    <a:solidFill>
                      <a:srgbClr val="CC0000"/>
                    </a:solidFill>
                    <a:latin typeface="+mj-lt"/>
                  </a:rPr>
                  <a:t>encoding R3 as destination </a:t>
                </a:r>
              </a:p>
            </p:txBody>
          </p:sp>
          <p:sp>
            <p:nvSpPr>
              <p:cNvPr id="20576" name="Line 79"/>
              <p:cNvSpPr>
                <a:spLocks noChangeShapeType="1"/>
              </p:cNvSpPr>
              <p:nvPr/>
            </p:nvSpPr>
            <p:spPr bwMode="auto">
              <a:xfrm flipV="1">
                <a:off x="1945" y="1476"/>
                <a:ext cx="65" cy="308"/>
              </a:xfrm>
              <a:prstGeom prst="line">
                <a:avLst/>
              </a:prstGeom>
              <a:noFill/>
              <a:ln w="9525">
                <a:solidFill>
                  <a:srgbClr val="C0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latin typeface="+mj-lt"/>
                </a:endParaRPr>
              </a:p>
            </p:txBody>
          </p:sp>
        </p:grpSp>
        <p:sp>
          <p:nvSpPr>
            <p:cNvPr id="20487" name="Freeform 81"/>
            <p:cNvSpPr>
              <a:spLocks/>
            </p:cNvSpPr>
            <p:nvPr/>
          </p:nvSpPr>
          <p:spPr bwMode="auto">
            <a:xfrm>
              <a:off x="3925888" y="2349500"/>
              <a:ext cx="1128712" cy="393700"/>
            </a:xfrm>
            <a:custGeom>
              <a:avLst/>
              <a:gdLst>
                <a:gd name="T0" fmla="*/ 2147483647 w 265"/>
                <a:gd name="T1" fmla="*/ 2147483647 h 288"/>
                <a:gd name="T2" fmla="*/ 2147483647 w 265"/>
                <a:gd name="T3" fmla="*/ 2147483647 h 288"/>
                <a:gd name="T4" fmla="*/ 2147483647 w 265"/>
                <a:gd name="T5" fmla="*/ 2147483647 h 288"/>
                <a:gd name="T6" fmla="*/ 0 w 265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5"/>
                <a:gd name="T13" fmla="*/ 0 h 288"/>
                <a:gd name="T14" fmla="*/ 265 w 265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5" h="288">
                  <a:moveTo>
                    <a:pt x="265" y="288"/>
                  </a:moveTo>
                  <a:cubicBezTo>
                    <a:pt x="218" y="192"/>
                    <a:pt x="177" y="105"/>
                    <a:pt x="151" y="96"/>
                  </a:cubicBezTo>
                  <a:cubicBezTo>
                    <a:pt x="125" y="87"/>
                    <a:pt x="135" y="252"/>
                    <a:pt x="110" y="236"/>
                  </a:cubicBezTo>
                  <a:cubicBezTo>
                    <a:pt x="85" y="220"/>
                    <a:pt x="23" y="49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88" name="AutoShape 82"/>
            <p:cNvSpPr>
              <a:spLocks/>
            </p:cNvSpPr>
            <p:nvPr/>
          </p:nvSpPr>
          <p:spPr bwMode="auto">
            <a:xfrm rot="-5400000">
              <a:off x="3854450" y="1905000"/>
              <a:ext cx="114300" cy="76200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9" name="AutoShape 83"/>
            <p:cNvSpPr>
              <a:spLocks/>
            </p:cNvSpPr>
            <p:nvPr/>
          </p:nvSpPr>
          <p:spPr bwMode="auto">
            <a:xfrm rot="-5400000">
              <a:off x="5511800" y="1069975"/>
              <a:ext cx="107950" cy="2438400"/>
            </a:xfrm>
            <a:prstGeom prst="leftBrace">
              <a:avLst>
                <a:gd name="adj1" fmla="val 18823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0" name="Freeform 84"/>
            <p:cNvSpPr>
              <a:spLocks/>
            </p:cNvSpPr>
            <p:nvPr/>
          </p:nvSpPr>
          <p:spPr bwMode="auto">
            <a:xfrm>
              <a:off x="5632450" y="2374900"/>
              <a:ext cx="1152525" cy="457200"/>
            </a:xfrm>
            <a:custGeom>
              <a:avLst/>
              <a:gdLst>
                <a:gd name="T0" fmla="*/ 2147483647 w 438"/>
                <a:gd name="T1" fmla="*/ 2147483647 h 288"/>
                <a:gd name="T2" fmla="*/ 2147483647 w 438"/>
                <a:gd name="T3" fmla="*/ 2147483647 h 288"/>
                <a:gd name="T4" fmla="*/ 2147483647 w 438"/>
                <a:gd name="T5" fmla="*/ 2147483647 h 288"/>
                <a:gd name="T6" fmla="*/ 0 w 438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8"/>
                <a:gd name="T13" fmla="*/ 0 h 288"/>
                <a:gd name="T14" fmla="*/ 438 w 438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8" h="288">
                  <a:moveTo>
                    <a:pt x="438" y="288"/>
                  </a:moveTo>
                  <a:cubicBezTo>
                    <a:pt x="360" y="192"/>
                    <a:pt x="294" y="117"/>
                    <a:pt x="250" y="96"/>
                  </a:cubicBezTo>
                  <a:cubicBezTo>
                    <a:pt x="206" y="75"/>
                    <a:pt x="218" y="177"/>
                    <a:pt x="176" y="161"/>
                  </a:cubicBezTo>
                  <a:cubicBezTo>
                    <a:pt x="134" y="145"/>
                    <a:pt x="37" y="34"/>
                    <a:pt x="0" y="0"/>
                  </a:cubicBezTo>
                </a:path>
              </a:pathLst>
            </a:cu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491" name="Rectangle 85"/>
            <p:cNvSpPr>
              <a:spLocks noChangeArrowheads="1"/>
            </p:cNvSpPr>
            <p:nvPr/>
          </p:nvSpPr>
          <p:spPr bwMode="auto">
            <a:xfrm>
              <a:off x="4346575" y="2647950"/>
              <a:ext cx="1662113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CC0000"/>
                  </a:solidFill>
                  <a:latin typeface="+mj-lt"/>
                </a:rPr>
                <a:t>r</a:t>
              </a:r>
              <a:r>
                <a:rPr lang="en-US" baseline="-25000">
                  <a:solidFill>
                    <a:srgbClr val="CC0000"/>
                  </a:solidFill>
                  <a:latin typeface="+mj-lt"/>
                </a:rPr>
                <a:t>a</a:t>
              </a:r>
              <a:r>
                <a:rPr lang="en-US" sz="1800">
                  <a:solidFill>
                    <a:srgbClr val="CC0000"/>
                  </a:solidFill>
                  <a:latin typeface="+mj-lt"/>
                </a:rPr>
                <a:t>=1,</a:t>
              </a:r>
            </a:p>
            <a:p>
              <a:pPr algn="ctr"/>
              <a:r>
                <a:rPr lang="en-US" sz="1800">
                  <a:solidFill>
                    <a:srgbClr val="CC0000"/>
                  </a:solidFill>
                  <a:latin typeface="+mj-lt"/>
                </a:rPr>
                <a:t>encoding R1 as first operand</a:t>
              </a:r>
            </a:p>
          </p:txBody>
        </p:sp>
        <p:sp>
          <p:nvSpPr>
            <p:cNvPr id="20492" name="Rectangle 86"/>
            <p:cNvSpPr>
              <a:spLocks noChangeArrowheads="1"/>
            </p:cNvSpPr>
            <p:nvPr/>
          </p:nvSpPr>
          <p:spPr bwMode="auto">
            <a:xfrm>
              <a:off x="228600" y="4953000"/>
              <a:ext cx="4209807" cy="3416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rc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ra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] +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sext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(const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</a:t>
              </a:r>
            </a:p>
          </p:txBody>
        </p:sp>
        <p:sp>
          <p:nvSpPr>
            <p:cNvPr id="20494" name="Rectangle 236"/>
            <p:cNvSpPr>
              <a:spLocks noChangeArrowheads="1"/>
            </p:cNvSpPr>
            <p:nvPr/>
          </p:nvSpPr>
          <p:spPr bwMode="auto">
            <a:xfrm>
              <a:off x="6096000" y="2738438"/>
              <a:ext cx="2895600" cy="1692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CC0000"/>
                  </a:solidFill>
                  <a:latin typeface="+mj-lt"/>
                </a:rPr>
                <a:t>16-bit two’s complement constant, </a:t>
              </a: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encoding -3 as second </a:t>
              </a:r>
              <a:r>
                <a:rPr lang="en-US" sz="1800" dirty="0" smtClean="0">
                  <a:solidFill>
                    <a:srgbClr val="CC0000"/>
                  </a:solidFill>
                  <a:latin typeface="+mj-lt"/>
                </a:rPr>
                <a:t>operand </a:t>
              </a:r>
              <a:r>
                <a:rPr lang="en-US" sz="1600" dirty="0" smtClean="0">
                  <a:solidFill>
                    <a:srgbClr val="CC0000"/>
                  </a:solidFill>
                  <a:latin typeface="+mj-lt"/>
                </a:rPr>
                <a:t>(will be sign</a:t>
              </a:r>
              <a:r>
                <a:rPr lang="en-US" sz="1600" dirty="0">
                  <a:solidFill>
                    <a:srgbClr val="CC0000"/>
                  </a:solidFill>
                  <a:latin typeface="+mj-lt"/>
                </a:rPr>
                <a:t>-</a:t>
              </a:r>
              <a:r>
                <a:rPr lang="en-US" sz="1600" dirty="0" smtClean="0">
                  <a:solidFill>
                    <a:srgbClr val="CC0000"/>
                  </a:solidFill>
                  <a:latin typeface="+mj-lt"/>
                </a:rPr>
                <a:t>extended to become 32-bit two’s complement operand)</a:t>
              </a:r>
              <a:endParaRPr lang="en-US" sz="1600" dirty="0">
                <a:solidFill>
                  <a:srgbClr val="CC0000"/>
                </a:solidFill>
                <a:latin typeface="+mj-lt"/>
              </a:endParaRPr>
            </a:p>
          </p:txBody>
        </p:sp>
        <p:sp>
          <p:nvSpPr>
            <p:cNvPr id="20495" name="Rectangle 309"/>
            <p:cNvSpPr>
              <a:spLocks noChangeArrowheads="1"/>
            </p:cNvSpPr>
            <p:nvPr/>
          </p:nvSpPr>
          <p:spPr bwMode="auto">
            <a:xfrm>
              <a:off x="152400" y="4572000"/>
              <a:ext cx="2462214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latin typeface="Consolas" pitchFamily="49" charset="0"/>
                  <a:cs typeface="Consolas" pitchFamily="49" charset="0"/>
                </a:rPr>
                <a:t>ADDC(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ra,const,rc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):</a:t>
              </a:r>
            </a:p>
          </p:txBody>
        </p:sp>
        <p:grpSp>
          <p:nvGrpSpPr>
            <p:cNvPr id="6" name="Group 310"/>
            <p:cNvGrpSpPr>
              <a:grpSpLocks/>
            </p:cNvGrpSpPr>
            <p:nvPr/>
          </p:nvGrpSpPr>
          <p:grpSpPr bwMode="auto">
            <a:xfrm>
              <a:off x="1752600" y="1752600"/>
              <a:ext cx="5181600" cy="609600"/>
              <a:chOff x="1632" y="3600"/>
              <a:chExt cx="3264" cy="384"/>
            </a:xfrm>
          </p:grpSpPr>
          <p:sp>
            <p:nvSpPr>
              <p:cNvPr id="20500" name="Rectangle 311"/>
              <p:cNvSpPr>
                <a:spLocks noChangeArrowheads="1"/>
              </p:cNvSpPr>
              <p:nvPr/>
            </p:nvSpPr>
            <p:spPr bwMode="auto">
              <a:xfrm>
                <a:off x="1632" y="3600"/>
                <a:ext cx="326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312"/>
              <p:cNvGrpSpPr>
                <a:grpSpLocks/>
              </p:cNvGrpSpPr>
              <p:nvPr/>
            </p:nvGrpSpPr>
            <p:grpSpPr bwMode="auto">
              <a:xfrm>
                <a:off x="1728" y="3696"/>
                <a:ext cx="3072" cy="192"/>
                <a:chOff x="1728" y="1728"/>
                <a:chExt cx="3072" cy="192"/>
              </a:xfrm>
            </p:grpSpPr>
            <p:grpSp>
              <p:nvGrpSpPr>
                <p:cNvPr id="8" name="Group 313"/>
                <p:cNvGrpSpPr>
                  <a:grpSpLocks/>
                </p:cNvGrpSpPr>
                <p:nvPr/>
              </p:nvGrpSpPr>
              <p:grpSpPr bwMode="auto">
                <a:xfrm>
                  <a:off x="1728" y="1728"/>
                  <a:ext cx="3072" cy="192"/>
                  <a:chOff x="1728" y="288"/>
                  <a:chExt cx="3072" cy="192"/>
                </a:xfrm>
              </p:grpSpPr>
              <p:grpSp>
                <p:nvGrpSpPr>
                  <p:cNvPr id="9" name="Group 314"/>
                  <p:cNvGrpSpPr>
                    <a:grpSpLocks/>
                  </p:cNvGrpSpPr>
                  <p:nvPr/>
                </p:nvGrpSpPr>
                <p:grpSpPr bwMode="auto">
                  <a:xfrm>
                    <a:off x="1824" y="432"/>
                    <a:ext cx="2880" cy="48"/>
                    <a:chOff x="1968" y="1776"/>
                    <a:chExt cx="2880" cy="192"/>
                  </a:xfrm>
                </p:grpSpPr>
                <p:sp>
                  <p:nvSpPr>
                    <p:cNvPr id="20540" name="Line 3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9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1" name="Line 3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2" name="Line 31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1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3" name="Line 3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2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4" name="Line 3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3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5" name="Line 32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6" name="Line 3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54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7" name="Line 3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64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8" name="Line 32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3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49" name="Line 32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3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0" name="Line 32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92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1" name="Line 32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02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2" name="Line 32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2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3" name="Line 32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1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4" name="Line 32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1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5" name="Line 3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40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6" name="Line 33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50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7" name="Line 33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0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8" name="Line 33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69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59" name="Line 33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79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0" name="Line 33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1" name="Line 33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98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2" name="Line 3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8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3" name="Line 33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17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4" name="Line 3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27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5" name="Line 3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6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6" name="Line 3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464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7" name="Line 34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560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8" name="Line 34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656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69" name="Line 3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52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570" name="Line 3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848" y="1776"/>
                      <a:ext cx="0" cy="192"/>
                    </a:xfrm>
                    <a:prstGeom prst="line">
                      <a:avLst/>
                    </a:prstGeom>
                    <a:noFill/>
                    <a:ln w="3175">
                      <a:solidFill>
                        <a:srgbClr val="66FFFF"/>
                      </a:solidFill>
                      <a:prstDash val="lgDash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0539" name="Rectangle 34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88"/>
                    <a:ext cx="3072" cy="19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535" name="Line 347"/>
                <p:cNvSpPr>
                  <a:spLocks noChangeShapeType="1"/>
                </p:cNvSpPr>
                <p:nvPr/>
              </p:nvSpPr>
              <p:spPr bwMode="auto">
                <a:xfrm>
                  <a:off x="2304" y="17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6" name="Line 348"/>
                <p:cNvSpPr>
                  <a:spLocks noChangeShapeType="1"/>
                </p:cNvSpPr>
                <p:nvPr/>
              </p:nvSpPr>
              <p:spPr bwMode="auto">
                <a:xfrm>
                  <a:off x="2784" y="17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7" name="Line 349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02" name="Text Box 350"/>
              <p:cNvSpPr txBox="1">
                <a:spLocks noChangeArrowheads="1"/>
              </p:cNvSpPr>
              <p:nvPr/>
            </p:nvSpPr>
            <p:spPr bwMode="auto">
              <a:xfrm>
                <a:off x="168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03" name="Text Box 351"/>
              <p:cNvSpPr txBox="1">
                <a:spLocks noChangeArrowheads="1"/>
              </p:cNvSpPr>
              <p:nvPr/>
            </p:nvSpPr>
            <p:spPr bwMode="auto">
              <a:xfrm>
                <a:off x="177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04" name="Text Box 352"/>
              <p:cNvSpPr txBox="1">
                <a:spLocks noChangeArrowheads="1"/>
              </p:cNvSpPr>
              <p:nvPr/>
            </p:nvSpPr>
            <p:spPr bwMode="auto">
              <a:xfrm>
                <a:off x="187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5" name="Text Box 353"/>
              <p:cNvSpPr txBox="1">
                <a:spLocks noChangeArrowheads="1"/>
              </p:cNvSpPr>
              <p:nvPr/>
            </p:nvSpPr>
            <p:spPr bwMode="auto">
              <a:xfrm>
                <a:off x="196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6" name="Text Box 354"/>
              <p:cNvSpPr txBox="1">
                <a:spLocks noChangeArrowheads="1"/>
              </p:cNvSpPr>
              <p:nvPr/>
            </p:nvSpPr>
            <p:spPr bwMode="auto">
              <a:xfrm>
                <a:off x="206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7" name="Text Box 355"/>
              <p:cNvSpPr txBox="1">
                <a:spLocks noChangeArrowheads="1"/>
              </p:cNvSpPr>
              <p:nvPr/>
            </p:nvSpPr>
            <p:spPr bwMode="auto">
              <a:xfrm>
                <a:off x="216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8" name="Text Box 356"/>
              <p:cNvSpPr txBox="1">
                <a:spLocks noChangeArrowheads="1"/>
              </p:cNvSpPr>
              <p:nvPr/>
            </p:nvSpPr>
            <p:spPr bwMode="auto">
              <a:xfrm>
                <a:off x="225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09" name="Text Box 357"/>
              <p:cNvSpPr txBox="1">
                <a:spLocks noChangeArrowheads="1"/>
              </p:cNvSpPr>
              <p:nvPr/>
            </p:nvSpPr>
            <p:spPr bwMode="auto">
              <a:xfrm>
                <a:off x="235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0" name="Text Box 358"/>
              <p:cNvSpPr txBox="1">
                <a:spLocks noChangeArrowheads="1"/>
              </p:cNvSpPr>
              <p:nvPr/>
            </p:nvSpPr>
            <p:spPr bwMode="auto">
              <a:xfrm>
                <a:off x="244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1" name="Text Box 359"/>
              <p:cNvSpPr txBox="1">
                <a:spLocks noChangeArrowheads="1"/>
              </p:cNvSpPr>
              <p:nvPr/>
            </p:nvSpPr>
            <p:spPr bwMode="auto">
              <a:xfrm>
                <a:off x="254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12" name="Text Box 360"/>
              <p:cNvSpPr txBox="1">
                <a:spLocks noChangeArrowheads="1"/>
              </p:cNvSpPr>
              <p:nvPr/>
            </p:nvSpPr>
            <p:spPr bwMode="auto">
              <a:xfrm>
                <a:off x="264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13" name="Text Box 361"/>
              <p:cNvSpPr txBox="1">
                <a:spLocks noChangeArrowheads="1"/>
              </p:cNvSpPr>
              <p:nvPr/>
            </p:nvSpPr>
            <p:spPr bwMode="auto">
              <a:xfrm>
                <a:off x="273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4" name="Text Box 362"/>
              <p:cNvSpPr txBox="1">
                <a:spLocks noChangeArrowheads="1"/>
              </p:cNvSpPr>
              <p:nvPr/>
            </p:nvSpPr>
            <p:spPr bwMode="auto">
              <a:xfrm>
                <a:off x="283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5" name="Text Box 363"/>
              <p:cNvSpPr txBox="1">
                <a:spLocks noChangeArrowheads="1"/>
              </p:cNvSpPr>
              <p:nvPr/>
            </p:nvSpPr>
            <p:spPr bwMode="auto">
              <a:xfrm>
                <a:off x="292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6" name="Text Box 364"/>
              <p:cNvSpPr txBox="1">
                <a:spLocks noChangeArrowheads="1"/>
              </p:cNvSpPr>
              <p:nvPr/>
            </p:nvSpPr>
            <p:spPr bwMode="auto">
              <a:xfrm>
                <a:off x="302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17" name="Text Box 365"/>
              <p:cNvSpPr txBox="1">
                <a:spLocks noChangeArrowheads="1"/>
              </p:cNvSpPr>
              <p:nvPr/>
            </p:nvSpPr>
            <p:spPr bwMode="auto">
              <a:xfrm>
                <a:off x="312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18" name="Text Box 366"/>
              <p:cNvSpPr txBox="1">
                <a:spLocks noChangeArrowheads="1"/>
              </p:cNvSpPr>
              <p:nvPr/>
            </p:nvSpPr>
            <p:spPr bwMode="auto">
              <a:xfrm>
                <a:off x="321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19" name="Text Box 367"/>
              <p:cNvSpPr txBox="1">
                <a:spLocks noChangeArrowheads="1"/>
              </p:cNvSpPr>
              <p:nvPr/>
            </p:nvSpPr>
            <p:spPr bwMode="auto">
              <a:xfrm>
                <a:off x="331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0" name="Text Box 368"/>
              <p:cNvSpPr txBox="1">
                <a:spLocks noChangeArrowheads="1"/>
              </p:cNvSpPr>
              <p:nvPr/>
            </p:nvSpPr>
            <p:spPr bwMode="auto">
              <a:xfrm>
                <a:off x="340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1" name="Text Box 369"/>
              <p:cNvSpPr txBox="1">
                <a:spLocks noChangeArrowheads="1"/>
              </p:cNvSpPr>
              <p:nvPr/>
            </p:nvSpPr>
            <p:spPr bwMode="auto">
              <a:xfrm>
                <a:off x="350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2" name="Text Box 370"/>
              <p:cNvSpPr txBox="1">
                <a:spLocks noChangeArrowheads="1"/>
              </p:cNvSpPr>
              <p:nvPr/>
            </p:nvSpPr>
            <p:spPr bwMode="auto">
              <a:xfrm>
                <a:off x="360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3" name="Text Box 371"/>
              <p:cNvSpPr txBox="1">
                <a:spLocks noChangeArrowheads="1"/>
              </p:cNvSpPr>
              <p:nvPr/>
            </p:nvSpPr>
            <p:spPr bwMode="auto">
              <a:xfrm>
                <a:off x="369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4" name="Text Box 372"/>
              <p:cNvSpPr txBox="1">
                <a:spLocks noChangeArrowheads="1"/>
              </p:cNvSpPr>
              <p:nvPr/>
            </p:nvSpPr>
            <p:spPr bwMode="auto">
              <a:xfrm>
                <a:off x="379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5" name="Text Box 373"/>
              <p:cNvSpPr txBox="1">
                <a:spLocks noChangeArrowheads="1"/>
              </p:cNvSpPr>
              <p:nvPr/>
            </p:nvSpPr>
            <p:spPr bwMode="auto">
              <a:xfrm>
                <a:off x="388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6" name="Text Box 374"/>
              <p:cNvSpPr txBox="1">
                <a:spLocks noChangeArrowheads="1"/>
              </p:cNvSpPr>
              <p:nvPr/>
            </p:nvSpPr>
            <p:spPr bwMode="auto">
              <a:xfrm>
                <a:off x="398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7" name="Text Box 375"/>
              <p:cNvSpPr txBox="1">
                <a:spLocks noChangeArrowheads="1"/>
              </p:cNvSpPr>
              <p:nvPr/>
            </p:nvSpPr>
            <p:spPr bwMode="auto">
              <a:xfrm>
                <a:off x="408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8" name="Text Box 376"/>
              <p:cNvSpPr txBox="1">
                <a:spLocks noChangeArrowheads="1"/>
              </p:cNvSpPr>
              <p:nvPr/>
            </p:nvSpPr>
            <p:spPr bwMode="auto">
              <a:xfrm>
                <a:off x="417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29" name="Text Box 377"/>
              <p:cNvSpPr txBox="1">
                <a:spLocks noChangeArrowheads="1"/>
              </p:cNvSpPr>
              <p:nvPr/>
            </p:nvSpPr>
            <p:spPr bwMode="auto">
              <a:xfrm>
                <a:off x="4272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30" name="Text Box 378"/>
              <p:cNvSpPr txBox="1">
                <a:spLocks noChangeArrowheads="1"/>
              </p:cNvSpPr>
              <p:nvPr/>
            </p:nvSpPr>
            <p:spPr bwMode="auto">
              <a:xfrm>
                <a:off x="4368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31" name="Text Box 379"/>
              <p:cNvSpPr txBox="1">
                <a:spLocks noChangeArrowheads="1"/>
              </p:cNvSpPr>
              <p:nvPr/>
            </p:nvSpPr>
            <p:spPr bwMode="auto">
              <a:xfrm>
                <a:off x="4464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0532" name="Text Box 380"/>
              <p:cNvSpPr txBox="1">
                <a:spLocks noChangeArrowheads="1"/>
              </p:cNvSpPr>
              <p:nvPr/>
            </p:nvSpPr>
            <p:spPr bwMode="auto">
              <a:xfrm>
                <a:off x="4560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0</a:t>
                </a:r>
              </a:p>
            </p:txBody>
          </p:sp>
          <p:sp>
            <p:nvSpPr>
              <p:cNvPr id="20533" name="Text Box 381"/>
              <p:cNvSpPr txBox="1">
                <a:spLocks noChangeArrowheads="1"/>
              </p:cNvSpPr>
              <p:nvPr/>
            </p:nvSpPr>
            <p:spPr bwMode="auto">
              <a:xfrm>
                <a:off x="4656" y="3697"/>
                <a:ext cx="18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</p:grpSp>
      </p:grpSp>
      <p:sp>
        <p:nvSpPr>
          <p:cNvPr id="99" name="Rectangle 21"/>
          <p:cNvSpPr>
            <a:spLocks noChangeArrowheads="1"/>
          </p:cNvSpPr>
          <p:nvPr/>
        </p:nvSpPr>
        <p:spPr bwMode="auto">
          <a:xfrm>
            <a:off x="321492" y="1066800"/>
            <a:ext cx="1074013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 smtClean="0">
                <a:latin typeface="+mj-lt"/>
              </a:rPr>
              <a:t>Format:</a:t>
            </a:r>
            <a:endParaRPr lang="en-US" dirty="0">
              <a:latin typeface="+mj-lt"/>
            </a:endParaRPr>
          </a:p>
        </p:txBody>
      </p:sp>
      <p:grpSp>
        <p:nvGrpSpPr>
          <p:cNvPr id="10" name="Group 167"/>
          <p:cNvGrpSpPr>
            <a:grpSpLocks/>
          </p:cNvGrpSpPr>
          <p:nvPr/>
        </p:nvGrpSpPr>
        <p:grpSpPr bwMode="auto">
          <a:xfrm>
            <a:off x="1752600" y="914400"/>
            <a:ext cx="5181600" cy="609600"/>
            <a:chOff x="1680" y="2352"/>
            <a:chExt cx="3264" cy="384"/>
          </a:xfrm>
        </p:grpSpPr>
        <p:grpSp>
          <p:nvGrpSpPr>
            <p:cNvPr id="11" name="Group 168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12" name="Group 169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112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1" name="Rectangle 201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Rectangle 202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203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204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205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206"/>
            <p:cNvSpPr txBox="1">
              <a:spLocks noChangeArrowheads="1"/>
            </p:cNvSpPr>
            <p:nvPr/>
          </p:nvSpPr>
          <p:spPr bwMode="auto">
            <a:xfrm>
              <a:off x="1739" y="244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107" name="Text Box 207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2000" baseline="-25000" dirty="0" err="1"/>
                <a:t>c</a:t>
              </a:r>
              <a:endParaRPr lang="en-US" sz="2000" baseline="-25000" dirty="0"/>
            </a:p>
          </p:txBody>
        </p:sp>
        <p:sp>
          <p:nvSpPr>
            <p:cNvPr id="108" name="Text Box 208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09" name="Text Box 209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81000" y="3254062"/>
            <a:ext cx="4283076" cy="609212"/>
            <a:chOff x="176" y="2669"/>
            <a:chExt cx="2074" cy="295"/>
          </a:xfrm>
        </p:grpSpPr>
        <p:sp>
          <p:nvSpPr>
            <p:cNvPr id="15447" name="AutoShape 83"/>
            <p:cNvSpPr>
              <a:spLocks noChangeArrowheads="1"/>
            </p:cNvSpPr>
            <p:nvPr/>
          </p:nvSpPr>
          <p:spPr bwMode="auto">
            <a:xfrm>
              <a:off x="747" y="2669"/>
              <a:ext cx="1503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448" name="Text Box 85"/>
            <p:cNvSpPr txBox="1">
              <a:spLocks noChangeArrowheads="1"/>
            </p:cNvSpPr>
            <p:nvPr/>
          </p:nvSpPr>
          <p:spPr bwMode="auto">
            <a:xfrm>
              <a:off x="176" y="2800"/>
              <a:ext cx="609" cy="164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32 registers</a:t>
              </a: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1143000" y="5367337"/>
            <a:ext cx="2819400" cy="728663"/>
            <a:chOff x="449" y="3472"/>
            <a:chExt cx="1663" cy="370"/>
          </a:xfrm>
        </p:grpSpPr>
        <p:sp>
          <p:nvSpPr>
            <p:cNvPr id="15445" name="Text Box 86"/>
            <p:cNvSpPr txBox="1">
              <a:spLocks noChangeArrowheads="1"/>
            </p:cNvSpPr>
            <p:nvPr/>
          </p:nvSpPr>
          <p:spPr bwMode="auto">
            <a:xfrm>
              <a:off x="449" y="3630"/>
              <a:ext cx="667" cy="21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operations</a:t>
              </a:r>
            </a:p>
          </p:txBody>
        </p:sp>
        <p:sp>
          <p:nvSpPr>
            <p:cNvPr id="15446" name="AutoShape 84"/>
            <p:cNvSpPr>
              <a:spLocks noChangeArrowheads="1"/>
            </p:cNvSpPr>
            <p:nvPr/>
          </p:nvSpPr>
          <p:spPr bwMode="auto">
            <a:xfrm>
              <a:off x="1002" y="3472"/>
              <a:ext cx="1110" cy="219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Implementation Sketch #2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1877690" y="3351653"/>
            <a:ext cx="380427" cy="190214"/>
            <a:chOff x="576" y="2784"/>
            <a:chExt cx="192" cy="96"/>
          </a:xfrm>
        </p:grpSpPr>
        <p:sp>
          <p:nvSpPr>
            <p:cNvPr id="15443" name="Rectangle 19"/>
            <p:cNvSpPr>
              <a:spLocks noChangeArrowheads="1"/>
            </p:cNvSpPr>
            <p:nvPr/>
          </p:nvSpPr>
          <p:spPr bwMode="auto">
            <a:xfrm>
              <a:off x="576" y="2784"/>
              <a:ext cx="192" cy="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Freeform 20"/>
            <p:cNvSpPr>
              <a:spLocks/>
            </p:cNvSpPr>
            <p:nvPr/>
          </p:nvSpPr>
          <p:spPr bwMode="auto">
            <a:xfrm>
              <a:off x="576" y="2784"/>
              <a:ext cx="48" cy="9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448331" y="3351653"/>
            <a:ext cx="380427" cy="190214"/>
            <a:chOff x="576" y="2784"/>
            <a:chExt cx="192" cy="96"/>
          </a:xfrm>
        </p:grpSpPr>
        <p:sp>
          <p:nvSpPr>
            <p:cNvPr id="15441" name="Rectangle 22"/>
            <p:cNvSpPr>
              <a:spLocks noChangeArrowheads="1"/>
            </p:cNvSpPr>
            <p:nvPr/>
          </p:nvSpPr>
          <p:spPr bwMode="auto">
            <a:xfrm>
              <a:off x="576" y="2784"/>
              <a:ext cx="192" cy="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Freeform 23"/>
            <p:cNvSpPr>
              <a:spLocks/>
            </p:cNvSpPr>
            <p:nvPr/>
          </p:nvSpPr>
          <p:spPr bwMode="auto">
            <a:xfrm>
              <a:off x="576" y="2784"/>
              <a:ext cx="48" cy="9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018971" y="3351653"/>
            <a:ext cx="380427" cy="190214"/>
            <a:chOff x="576" y="2784"/>
            <a:chExt cx="192" cy="96"/>
          </a:xfrm>
        </p:grpSpPr>
        <p:sp>
          <p:nvSpPr>
            <p:cNvPr id="15439" name="Rectangle 25"/>
            <p:cNvSpPr>
              <a:spLocks noChangeArrowheads="1"/>
            </p:cNvSpPr>
            <p:nvPr/>
          </p:nvSpPr>
          <p:spPr bwMode="auto">
            <a:xfrm>
              <a:off x="576" y="2784"/>
              <a:ext cx="192" cy="9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Freeform 26"/>
            <p:cNvSpPr>
              <a:spLocks/>
            </p:cNvSpPr>
            <p:nvPr/>
          </p:nvSpPr>
          <p:spPr bwMode="auto">
            <a:xfrm>
              <a:off x="576" y="2784"/>
              <a:ext cx="48" cy="9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48 h 96"/>
                <a:gd name="T4" fmla="*/ 0 w 48"/>
                <a:gd name="T5" fmla="*/ 96 h 96"/>
                <a:gd name="T6" fmla="*/ 0 60000 65536"/>
                <a:gd name="T7" fmla="*/ 0 60000 65536"/>
                <a:gd name="T8" fmla="*/ 0 60000 65536"/>
                <a:gd name="T9" fmla="*/ 0 w 48"/>
                <a:gd name="T10" fmla="*/ 0 h 96"/>
                <a:gd name="T11" fmla="*/ 48 w 48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96">
                  <a:moveTo>
                    <a:pt x="0" y="0"/>
                  </a:moveTo>
                  <a:lnTo>
                    <a:pt x="48" y="48"/>
                  </a:lnTo>
                  <a:lnTo>
                    <a:pt x="0" y="96"/>
                  </a:lnTo>
                </a:path>
              </a:pathLst>
            </a:cu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03" name="AutoShape 30"/>
          <p:cNvSpPr>
            <a:spLocks noChangeArrowheads="1"/>
          </p:cNvSpPr>
          <p:nvPr/>
        </p:nvSpPr>
        <p:spPr bwMode="auto">
          <a:xfrm>
            <a:off x="2258117" y="4207614"/>
            <a:ext cx="570641" cy="19021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AutoShape 31"/>
          <p:cNvSpPr>
            <a:spLocks noChangeArrowheads="1"/>
          </p:cNvSpPr>
          <p:nvPr/>
        </p:nvSpPr>
        <p:spPr bwMode="auto">
          <a:xfrm>
            <a:off x="3589612" y="4207614"/>
            <a:ext cx="570641" cy="19021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Freeform 32"/>
          <p:cNvSpPr>
            <a:spLocks/>
          </p:cNvSpPr>
          <p:nvPr/>
        </p:nvSpPr>
        <p:spPr bwMode="auto">
          <a:xfrm>
            <a:off x="2638544" y="5406761"/>
            <a:ext cx="1176946" cy="285320"/>
          </a:xfrm>
          <a:custGeom>
            <a:avLst/>
            <a:gdLst>
              <a:gd name="T0" fmla="*/ 0 w 594"/>
              <a:gd name="T1" fmla="*/ 0 h 144"/>
              <a:gd name="T2" fmla="*/ 96 w 594"/>
              <a:gd name="T3" fmla="*/ 144 h 144"/>
              <a:gd name="T4" fmla="*/ 492 w 594"/>
              <a:gd name="T5" fmla="*/ 144 h 144"/>
              <a:gd name="T6" fmla="*/ 594 w 594"/>
              <a:gd name="T7" fmla="*/ 0 h 144"/>
              <a:gd name="T8" fmla="*/ 336 w 594"/>
              <a:gd name="T9" fmla="*/ 0 h 144"/>
              <a:gd name="T10" fmla="*/ 288 w 594"/>
              <a:gd name="T11" fmla="*/ 48 h 144"/>
              <a:gd name="T12" fmla="*/ 240 w 594"/>
              <a:gd name="T13" fmla="*/ 0 h 144"/>
              <a:gd name="T14" fmla="*/ 0 w 594"/>
              <a:gd name="T15" fmla="*/ 0 h 1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94"/>
              <a:gd name="T25" fmla="*/ 0 h 144"/>
              <a:gd name="T26" fmla="*/ 594 w 594"/>
              <a:gd name="T27" fmla="*/ 144 h 1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94" h="144">
                <a:moveTo>
                  <a:pt x="0" y="0"/>
                </a:moveTo>
                <a:lnTo>
                  <a:pt x="96" y="144"/>
                </a:lnTo>
                <a:lnTo>
                  <a:pt x="492" y="144"/>
                </a:lnTo>
                <a:lnTo>
                  <a:pt x="594" y="0"/>
                </a:lnTo>
                <a:lnTo>
                  <a:pt x="336" y="0"/>
                </a:lnTo>
                <a:lnTo>
                  <a:pt x="288" y="48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Line 33"/>
          <p:cNvSpPr>
            <a:spLocks noChangeShapeType="1"/>
          </p:cNvSpPr>
          <p:nvPr/>
        </p:nvSpPr>
        <p:spPr bwMode="auto">
          <a:xfrm>
            <a:off x="2067904" y="3541867"/>
            <a:ext cx="285320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Line 34"/>
          <p:cNvSpPr>
            <a:spLocks noChangeShapeType="1"/>
          </p:cNvSpPr>
          <p:nvPr/>
        </p:nvSpPr>
        <p:spPr bwMode="auto">
          <a:xfrm flipH="1">
            <a:off x="2448331" y="3541867"/>
            <a:ext cx="190214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Line 35"/>
          <p:cNvSpPr>
            <a:spLocks noChangeShapeType="1"/>
          </p:cNvSpPr>
          <p:nvPr/>
        </p:nvSpPr>
        <p:spPr bwMode="auto">
          <a:xfrm flipH="1">
            <a:off x="2543438" y="3541867"/>
            <a:ext cx="665747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Line 36"/>
          <p:cNvSpPr>
            <a:spLocks noChangeShapeType="1"/>
          </p:cNvSpPr>
          <p:nvPr/>
        </p:nvSpPr>
        <p:spPr bwMode="auto">
          <a:xfrm flipH="1">
            <a:off x="2733651" y="3541867"/>
            <a:ext cx="1616815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Line 37"/>
          <p:cNvSpPr>
            <a:spLocks noChangeShapeType="1"/>
          </p:cNvSpPr>
          <p:nvPr/>
        </p:nvSpPr>
        <p:spPr bwMode="auto">
          <a:xfrm>
            <a:off x="2067904" y="3541867"/>
            <a:ext cx="1616815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Line 38"/>
          <p:cNvSpPr>
            <a:spLocks noChangeShapeType="1"/>
          </p:cNvSpPr>
          <p:nvPr/>
        </p:nvSpPr>
        <p:spPr bwMode="auto">
          <a:xfrm>
            <a:off x="2638544" y="3541867"/>
            <a:ext cx="1141281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Line 39"/>
          <p:cNvSpPr>
            <a:spLocks noChangeShapeType="1"/>
          </p:cNvSpPr>
          <p:nvPr/>
        </p:nvSpPr>
        <p:spPr bwMode="auto">
          <a:xfrm>
            <a:off x="3209185" y="3541867"/>
            <a:ext cx="665747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Line 40"/>
          <p:cNvSpPr>
            <a:spLocks noChangeShapeType="1"/>
          </p:cNvSpPr>
          <p:nvPr/>
        </p:nvSpPr>
        <p:spPr bwMode="auto">
          <a:xfrm flipH="1">
            <a:off x="4065146" y="3541867"/>
            <a:ext cx="285320" cy="6657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Text Box 41"/>
          <p:cNvSpPr txBox="1">
            <a:spLocks noChangeArrowheads="1"/>
          </p:cNvSpPr>
          <p:nvPr/>
        </p:nvSpPr>
        <p:spPr bwMode="auto">
          <a:xfrm>
            <a:off x="3474691" y="3199086"/>
            <a:ext cx="546864" cy="495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…</a:t>
            </a:r>
          </a:p>
        </p:txBody>
      </p:sp>
      <p:sp>
        <p:nvSpPr>
          <p:cNvPr id="15415" name="Freeform 42"/>
          <p:cNvSpPr>
            <a:spLocks/>
          </p:cNvSpPr>
          <p:nvPr/>
        </p:nvSpPr>
        <p:spPr bwMode="auto">
          <a:xfrm>
            <a:off x="2543438" y="4397828"/>
            <a:ext cx="285320" cy="1012372"/>
          </a:xfrm>
          <a:custGeom>
            <a:avLst/>
            <a:gdLst>
              <a:gd name="T0" fmla="*/ 0 w 144"/>
              <a:gd name="T1" fmla="*/ 0 h 240"/>
              <a:gd name="T2" fmla="*/ 0 w 144"/>
              <a:gd name="T3" fmla="*/ 96 h 240"/>
              <a:gd name="T4" fmla="*/ 144 w 144"/>
              <a:gd name="T5" fmla="*/ 96 h 240"/>
              <a:gd name="T6" fmla="*/ 144 w 14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40"/>
              <a:gd name="T14" fmla="*/ 144 w 14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40">
                <a:moveTo>
                  <a:pt x="0" y="0"/>
                </a:moveTo>
                <a:lnTo>
                  <a:pt x="0" y="96"/>
                </a:lnTo>
                <a:lnTo>
                  <a:pt x="144" y="96"/>
                </a:lnTo>
                <a:lnTo>
                  <a:pt x="144" y="2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Freeform 43"/>
          <p:cNvSpPr>
            <a:spLocks/>
          </p:cNvSpPr>
          <p:nvPr/>
        </p:nvSpPr>
        <p:spPr bwMode="auto">
          <a:xfrm flipH="1">
            <a:off x="3657600" y="4397828"/>
            <a:ext cx="217332" cy="475534"/>
          </a:xfrm>
          <a:custGeom>
            <a:avLst/>
            <a:gdLst>
              <a:gd name="T0" fmla="*/ 0 w 144"/>
              <a:gd name="T1" fmla="*/ 0 h 240"/>
              <a:gd name="T2" fmla="*/ 0 w 144"/>
              <a:gd name="T3" fmla="*/ 96 h 240"/>
              <a:gd name="T4" fmla="*/ 144 w 144"/>
              <a:gd name="T5" fmla="*/ 96 h 240"/>
              <a:gd name="T6" fmla="*/ 144 w 144"/>
              <a:gd name="T7" fmla="*/ 24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40"/>
              <a:gd name="T14" fmla="*/ 144 w 144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40">
                <a:moveTo>
                  <a:pt x="0" y="0"/>
                </a:moveTo>
                <a:lnTo>
                  <a:pt x="0" y="96"/>
                </a:lnTo>
                <a:lnTo>
                  <a:pt x="144" y="96"/>
                </a:lnTo>
                <a:lnTo>
                  <a:pt x="144" y="24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Line 44"/>
          <p:cNvSpPr>
            <a:spLocks noChangeShapeType="1"/>
          </p:cNvSpPr>
          <p:nvPr/>
        </p:nvSpPr>
        <p:spPr bwMode="auto">
          <a:xfrm>
            <a:off x="2067904" y="4302721"/>
            <a:ext cx="285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Line 45"/>
          <p:cNvSpPr>
            <a:spLocks noChangeShapeType="1"/>
          </p:cNvSpPr>
          <p:nvPr/>
        </p:nvSpPr>
        <p:spPr bwMode="auto">
          <a:xfrm>
            <a:off x="2448331" y="5596975"/>
            <a:ext cx="285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Freeform 47"/>
          <p:cNvSpPr>
            <a:spLocks/>
          </p:cNvSpPr>
          <p:nvPr/>
        </p:nvSpPr>
        <p:spPr bwMode="auto">
          <a:xfrm>
            <a:off x="1592370" y="3256546"/>
            <a:ext cx="285320" cy="95107"/>
          </a:xfrm>
          <a:custGeom>
            <a:avLst/>
            <a:gdLst>
              <a:gd name="T0" fmla="*/ 144 w 144"/>
              <a:gd name="T1" fmla="*/ 48 h 48"/>
              <a:gd name="T2" fmla="*/ 144 w 144"/>
              <a:gd name="T3" fmla="*/ 0 h 48"/>
              <a:gd name="T4" fmla="*/ 0 w 144"/>
              <a:gd name="T5" fmla="*/ 0 h 48"/>
              <a:gd name="T6" fmla="*/ 48 w 144"/>
              <a:gd name="T7" fmla="*/ 0 h 48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48"/>
              <a:gd name="T14" fmla="*/ 144 w 144"/>
              <a:gd name="T15" fmla="*/ 48 h 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48">
                <a:moveTo>
                  <a:pt x="144" y="48"/>
                </a:moveTo>
                <a:lnTo>
                  <a:pt x="144" y="0"/>
                </a:lnTo>
                <a:lnTo>
                  <a:pt x="0" y="0"/>
                </a:lnTo>
                <a:lnTo>
                  <a:pt x="48" y="0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Freeform 48"/>
          <p:cNvSpPr>
            <a:spLocks/>
          </p:cNvSpPr>
          <p:nvPr/>
        </p:nvSpPr>
        <p:spPr bwMode="auto">
          <a:xfrm>
            <a:off x="1592370" y="3161440"/>
            <a:ext cx="855961" cy="190214"/>
          </a:xfrm>
          <a:custGeom>
            <a:avLst/>
            <a:gdLst>
              <a:gd name="T0" fmla="*/ 0 w 432"/>
              <a:gd name="T1" fmla="*/ 0 h 96"/>
              <a:gd name="T2" fmla="*/ 432 w 432"/>
              <a:gd name="T3" fmla="*/ 0 h 96"/>
              <a:gd name="T4" fmla="*/ 432 w 432"/>
              <a:gd name="T5" fmla="*/ 96 h 96"/>
              <a:gd name="T6" fmla="*/ 0 60000 65536"/>
              <a:gd name="T7" fmla="*/ 0 60000 65536"/>
              <a:gd name="T8" fmla="*/ 0 60000 65536"/>
              <a:gd name="T9" fmla="*/ 0 w 432"/>
              <a:gd name="T10" fmla="*/ 0 h 96"/>
              <a:gd name="T11" fmla="*/ 432 w 432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">
                <a:moveTo>
                  <a:pt x="0" y="0"/>
                </a:moveTo>
                <a:lnTo>
                  <a:pt x="432" y="0"/>
                </a:lnTo>
                <a:lnTo>
                  <a:pt x="432" y="96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Freeform 49"/>
          <p:cNvSpPr>
            <a:spLocks/>
          </p:cNvSpPr>
          <p:nvPr/>
        </p:nvSpPr>
        <p:spPr bwMode="auto">
          <a:xfrm>
            <a:off x="1592370" y="3066333"/>
            <a:ext cx="1426602" cy="285320"/>
          </a:xfrm>
          <a:custGeom>
            <a:avLst/>
            <a:gdLst>
              <a:gd name="T0" fmla="*/ 0 w 720"/>
              <a:gd name="T1" fmla="*/ 0 h 144"/>
              <a:gd name="T2" fmla="*/ 720 w 720"/>
              <a:gd name="T3" fmla="*/ 0 h 144"/>
              <a:gd name="T4" fmla="*/ 720 w 720"/>
              <a:gd name="T5" fmla="*/ 144 h 144"/>
              <a:gd name="T6" fmla="*/ 0 60000 65536"/>
              <a:gd name="T7" fmla="*/ 0 60000 65536"/>
              <a:gd name="T8" fmla="*/ 0 60000 65536"/>
              <a:gd name="T9" fmla="*/ 0 w 720"/>
              <a:gd name="T10" fmla="*/ 0 h 144"/>
              <a:gd name="T11" fmla="*/ 720 w 720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0" h="144">
                <a:moveTo>
                  <a:pt x="0" y="0"/>
                </a:moveTo>
                <a:lnTo>
                  <a:pt x="720" y="0"/>
                </a:lnTo>
                <a:lnTo>
                  <a:pt x="720" y="144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AutoShape 51"/>
          <p:cNvSpPr>
            <a:spLocks noChangeArrowheads="1"/>
          </p:cNvSpPr>
          <p:nvPr/>
        </p:nvSpPr>
        <p:spPr bwMode="auto">
          <a:xfrm rot="5400000">
            <a:off x="1116836" y="2876119"/>
            <a:ext cx="760854" cy="19021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Freeform 52"/>
          <p:cNvSpPr>
            <a:spLocks/>
          </p:cNvSpPr>
          <p:nvPr/>
        </p:nvSpPr>
        <p:spPr bwMode="auto">
          <a:xfrm>
            <a:off x="2067904" y="2590799"/>
            <a:ext cx="2758096" cy="3429001"/>
          </a:xfrm>
          <a:custGeom>
            <a:avLst/>
            <a:gdLst>
              <a:gd name="T0" fmla="*/ 0 w 1392"/>
              <a:gd name="T1" fmla="*/ 384 h 1440"/>
              <a:gd name="T2" fmla="*/ 0 w 1392"/>
              <a:gd name="T3" fmla="*/ 0 h 1440"/>
              <a:gd name="T4" fmla="*/ 1392 w 1392"/>
              <a:gd name="T5" fmla="*/ 0 h 1440"/>
              <a:gd name="T6" fmla="*/ 1392 w 1392"/>
              <a:gd name="T7" fmla="*/ 1440 h 1440"/>
              <a:gd name="T8" fmla="*/ 576 w 1392"/>
              <a:gd name="T9" fmla="*/ 1440 h 1440"/>
              <a:gd name="T10" fmla="*/ 576 w 1392"/>
              <a:gd name="T11" fmla="*/ 1296 h 14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2"/>
              <a:gd name="T19" fmla="*/ 0 h 1440"/>
              <a:gd name="T20" fmla="*/ 1392 w 1392"/>
              <a:gd name="T21" fmla="*/ 1440 h 14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2" h="1440">
                <a:moveTo>
                  <a:pt x="0" y="384"/>
                </a:moveTo>
                <a:lnTo>
                  <a:pt x="0" y="0"/>
                </a:lnTo>
                <a:lnTo>
                  <a:pt x="1392" y="0"/>
                </a:lnTo>
                <a:lnTo>
                  <a:pt x="1392" y="1440"/>
                </a:lnTo>
                <a:lnTo>
                  <a:pt x="576" y="1440"/>
                </a:lnTo>
                <a:lnTo>
                  <a:pt x="576" y="129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sm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Line 53"/>
          <p:cNvSpPr>
            <a:spLocks noChangeShapeType="1"/>
          </p:cNvSpPr>
          <p:nvPr/>
        </p:nvSpPr>
        <p:spPr bwMode="auto">
          <a:xfrm>
            <a:off x="2638544" y="2590799"/>
            <a:ext cx="0" cy="7608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Line 54"/>
          <p:cNvSpPr>
            <a:spLocks noChangeShapeType="1"/>
          </p:cNvSpPr>
          <p:nvPr/>
        </p:nvSpPr>
        <p:spPr bwMode="auto">
          <a:xfrm>
            <a:off x="3209185" y="2590799"/>
            <a:ext cx="0" cy="7608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29" name="Line 56"/>
          <p:cNvSpPr>
            <a:spLocks noChangeShapeType="1"/>
          </p:cNvSpPr>
          <p:nvPr/>
        </p:nvSpPr>
        <p:spPr bwMode="auto">
          <a:xfrm>
            <a:off x="1116836" y="2971226"/>
            <a:ext cx="285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0" name="Text Box 57"/>
          <p:cNvSpPr txBox="1">
            <a:spLocks noChangeArrowheads="1"/>
          </p:cNvSpPr>
          <p:nvPr/>
        </p:nvSpPr>
        <p:spPr bwMode="auto">
          <a:xfrm>
            <a:off x="762167" y="2723552"/>
            <a:ext cx="3555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</a:t>
            </a:r>
            <a:r>
              <a:rPr lang="en-US" sz="2000" baseline="-25000"/>
              <a:t>c</a:t>
            </a:r>
          </a:p>
        </p:txBody>
      </p:sp>
      <p:sp>
        <p:nvSpPr>
          <p:cNvPr id="15431" name="Text Box 58"/>
          <p:cNvSpPr txBox="1">
            <a:spLocks noChangeArrowheads="1"/>
          </p:cNvSpPr>
          <p:nvPr/>
        </p:nvSpPr>
        <p:spPr bwMode="auto">
          <a:xfrm>
            <a:off x="1752863" y="4039196"/>
            <a:ext cx="365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</a:t>
            </a:r>
            <a:r>
              <a:rPr lang="en-US" sz="2000" baseline="-25000"/>
              <a:t>a</a:t>
            </a:r>
          </a:p>
        </p:txBody>
      </p:sp>
      <p:sp>
        <p:nvSpPr>
          <p:cNvPr id="15432" name="Text Box 59"/>
          <p:cNvSpPr txBox="1">
            <a:spLocks noChangeArrowheads="1"/>
          </p:cNvSpPr>
          <p:nvPr/>
        </p:nvSpPr>
        <p:spPr bwMode="auto">
          <a:xfrm>
            <a:off x="2151122" y="5446389"/>
            <a:ext cx="382408" cy="34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fn</a:t>
            </a:r>
          </a:p>
        </p:txBody>
      </p:sp>
      <p:sp>
        <p:nvSpPr>
          <p:cNvPr id="15435" name="Line 62"/>
          <p:cNvSpPr>
            <a:spLocks noChangeShapeType="1"/>
          </p:cNvSpPr>
          <p:nvPr/>
        </p:nvSpPr>
        <p:spPr bwMode="auto">
          <a:xfrm flipH="1">
            <a:off x="4065146" y="4302721"/>
            <a:ext cx="2853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Text Box 63"/>
          <p:cNvSpPr txBox="1">
            <a:spLocks noChangeArrowheads="1"/>
          </p:cNvSpPr>
          <p:nvPr/>
        </p:nvSpPr>
        <p:spPr bwMode="auto">
          <a:xfrm>
            <a:off x="2923865" y="5446389"/>
            <a:ext cx="544883" cy="34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/>
              <a:t>ALU</a:t>
            </a:r>
          </a:p>
        </p:txBody>
      </p:sp>
      <p:sp>
        <p:nvSpPr>
          <p:cNvPr id="91" name="Text Box 57"/>
          <p:cNvSpPr txBox="1">
            <a:spLocks noChangeArrowheads="1"/>
          </p:cNvSpPr>
          <p:nvPr/>
        </p:nvSpPr>
        <p:spPr bwMode="auto">
          <a:xfrm>
            <a:off x="4191955" y="3304100"/>
            <a:ext cx="269469" cy="27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200" b="1"/>
              <a:t>0</a:t>
            </a:r>
          </a:p>
        </p:txBody>
      </p:sp>
      <p:sp>
        <p:nvSpPr>
          <p:cNvPr id="138" name="Text Box 58"/>
          <p:cNvSpPr txBox="1">
            <a:spLocks noChangeArrowheads="1"/>
          </p:cNvSpPr>
          <p:nvPr/>
        </p:nvSpPr>
        <p:spPr bwMode="auto">
          <a:xfrm>
            <a:off x="4336596" y="4039196"/>
            <a:ext cx="3651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/>
              <a:t>r</a:t>
            </a:r>
            <a:r>
              <a:rPr lang="en-US" sz="2000" baseline="-25000"/>
              <a:t>b</a:t>
            </a:r>
          </a:p>
        </p:txBody>
      </p:sp>
      <p:sp>
        <p:nvSpPr>
          <p:cNvPr id="15386" name="Rectangle 67"/>
          <p:cNvSpPr>
            <a:spLocks noChangeArrowheads="1"/>
          </p:cNvSpPr>
          <p:nvPr/>
        </p:nvSpPr>
        <p:spPr bwMode="auto">
          <a:xfrm>
            <a:off x="6400800" y="3581400"/>
            <a:ext cx="914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PC</a:t>
            </a:r>
          </a:p>
        </p:txBody>
      </p:sp>
      <p:sp>
        <p:nvSpPr>
          <p:cNvPr id="15387" name="Freeform 68"/>
          <p:cNvSpPr>
            <a:spLocks/>
          </p:cNvSpPr>
          <p:nvPr/>
        </p:nvSpPr>
        <p:spPr bwMode="auto">
          <a:xfrm>
            <a:off x="6400800" y="3619500"/>
            <a:ext cx="152400" cy="152400"/>
          </a:xfrm>
          <a:custGeom>
            <a:avLst/>
            <a:gdLst>
              <a:gd name="T0" fmla="*/ 0 w 96"/>
              <a:gd name="T1" fmla="*/ 0 h 96"/>
              <a:gd name="T2" fmla="*/ 96 w 96"/>
              <a:gd name="T3" fmla="*/ 48 h 96"/>
              <a:gd name="T4" fmla="*/ 0 w 96"/>
              <a:gd name="T5" fmla="*/ 96 h 96"/>
              <a:gd name="T6" fmla="*/ 0 60000 65536"/>
              <a:gd name="T7" fmla="*/ 0 60000 65536"/>
              <a:gd name="T8" fmla="*/ 0 60000 65536"/>
              <a:gd name="T9" fmla="*/ 0 w 96"/>
              <a:gd name="T10" fmla="*/ 0 h 96"/>
              <a:gd name="T11" fmla="*/ 96 w 96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96">
                <a:moveTo>
                  <a:pt x="0" y="0"/>
                </a:moveTo>
                <a:lnTo>
                  <a:pt x="96" y="48"/>
                </a:lnTo>
                <a:lnTo>
                  <a:pt x="0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1" y="1143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Next we add the datapath hardware to support small constants as the second ALU operand:</a:t>
            </a:r>
          </a:p>
        </p:txBody>
      </p:sp>
      <p:sp>
        <p:nvSpPr>
          <p:cNvPr id="16" name="Oval 15"/>
          <p:cNvSpPr/>
          <p:nvPr/>
        </p:nvSpPr>
        <p:spPr>
          <a:xfrm>
            <a:off x="6705600" y="41148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15386" idx="2"/>
          </p:cNvCxnSpPr>
          <p:nvPr/>
        </p:nvCxnSpPr>
        <p:spPr>
          <a:xfrm>
            <a:off x="6858000" y="3810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24600" y="4267200"/>
            <a:ext cx="381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19800" y="4038600"/>
            <a:ext cx="34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4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697612" y="4054574"/>
            <a:ext cx="34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+</a:t>
            </a:r>
          </a:p>
        </p:txBody>
      </p:sp>
      <p:sp>
        <p:nvSpPr>
          <p:cNvPr id="24" name="Freeform 23"/>
          <p:cNvSpPr/>
          <p:nvPr/>
        </p:nvSpPr>
        <p:spPr>
          <a:xfrm>
            <a:off x="6853507" y="3292008"/>
            <a:ext cx="894152" cy="1365809"/>
          </a:xfrm>
          <a:custGeom>
            <a:avLst/>
            <a:gdLst>
              <a:gd name="connsiteX0" fmla="*/ 7988 w 902618"/>
              <a:gd name="connsiteY0" fmla="*/ 1134180 h 1373796"/>
              <a:gd name="connsiteX1" fmla="*/ 15975 w 902618"/>
              <a:gd name="connsiteY1" fmla="*/ 1373796 h 1373796"/>
              <a:gd name="connsiteX2" fmla="*/ 902618 w 902618"/>
              <a:gd name="connsiteY2" fmla="*/ 1365809 h 1373796"/>
              <a:gd name="connsiteX3" fmla="*/ 870667 w 902618"/>
              <a:gd name="connsiteY3" fmla="*/ 0 h 1373796"/>
              <a:gd name="connsiteX4" fmla="*/ 0 w 902618"/>
              <a:gd name="connsiteY4" fmla="*/ 0 h 1373796"/>
              <a:gd name="connsiteX5" fmla="*/ 0 w 902618"/>
              <a:gd name="connsiteY5" fmla="*/ 271564 h 1373796"/>
              <a:gd name="connsiteX0" fmla="*/ 7988 w 902618"/>
              <a:gd name="connsiteY0" fmla="*/ 1134180 h 1382262"/>
              <a:gd name="connsiteX1" fmla="*/ 20208 w 902618"/>
              <a:gd name="connsiteY1" fmla="*/ 1382262 h 1382262"/>
              <a:gd name="connsiteX2" fmla="*/ 902618 w 902618"/>
              <a:gd name="connsiteY2" fmla="*/ 1365809 h 1382262"/>
              <a:gd name="connsiteX3" fmla="*/ 870667 w 902618"/>
              <a:gd name="connsiteY3" fmla="*/ 0 h 1382262"/>
              <a:gd name="connsiteX4" fmla="*/ 0 w 902618"/>
              <a:gd name="connsiteY4" fmla="*/ 0 h 1382262"/>
              <a:gd name="connsiteX5" fmla="*/ 0 w 902618"/>
              <a:gd name="connsiteY5" fmla="*/ 271564 h 1382262"/>
              <a:gd name="connsiteX0" fmla="*/ 7988 w 902618"/>
              <a:gd name="connsiteY0" fmla="*/ 1134180 h 1365809"/>
              <a:gd name="connsiteX1" fmla="*/ 7508 w 902618"/>
              <a:gd name="connsiteY1" fmla="*/ 1365329 h 1365809"/>
              <a:gd name="connsiteX2" fmla="*/ 902618 w 902618"/>
              <a:gd name="connsiteY2" fmla="*/ 1365809 h 1365809"/>
              <a:gd name="connsiteX3" fmla="*/ 870667 w 902618"/>
              <a:gd name="connsiteY3" fmla="*/ 0 h 1365809"/>
              <a:gd name="connsiteX4" fmla="*/ 0 w 902618"/>
              <a:gd name="connsiteY4" fmla="*/ 0 h 1365809"/>
              <a:gd name="connsiteX5" fmla="*/ 0 w 902618"/>
              <a:gd name="connsiteY5" fmla="*/ 271564 h 1365809"/>
              <a:gd name="connsiteX0" fmla="*/ 7988 w 894152"/>
              <a:gd name="connsiteY0" fmla="*/ 1134180 h 1365809"/>
              <a:gd name="connsiteX1" fmla="*/ 7508 w 894152"/>
              <a:gd name="connsiteY1" fmla="*/ 1365329 h 1365809"/>
              <a:gd name="connsiteX2" fmla="*/ 894152 w 894152"/>
              <a:gd name="connsiteY2" fmla="*/ 1365809 h 1365809"/>
              <a:gd name="connsiteX3" fmla="*/ 870667 w 894152"/>
              <a:gd name="connsiteY3" fmla="*/ 0 h 1365809"/>
              <a:gd name="connsiteX4" fmla="*/ 0 w 894152"/>
              <a:gd name="connsiteY4" fmla="*/ 0 h 1365809"/>
              <a:gd name="connsiteX5" fmla="*/ 0 w 894152"/>
              <a:gd name="connsiteY5" fmla="*/ 271564 h 136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4152" h="1365809">
                <a:moveTo>
                  <a:pt x="7988" y="1134180"/>
                </a:moveTo>
                <a:lnTo>
                  <a:pt x="7508" y="1365329"/>
                </a:lnTo>
                <a:lnTo>
                  <a:pt x="894152" y="1365809"/>
                </a:lnTo>
                <a:lnTo>
                  <a:pt x="870667" y="0"/>
                </a:lnTo>
                <a:lnTo>
                  <a:pt x="0" y="0"/>
                </a:lnTo>
                <a:lnTo>
                  <a:pt x="0" y="271564"/>
                </a:lnTo>
              </a:path>
            </a:pathLst>
          </a:custGeom>
          <a:ln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Group 167"/>
          <p:cNvGrpSpPr>
            <a:grpSpLocks/>
          </p:cNvGrpSpPr>
          <p:nvPr/>
        </p:nvGrpSpPr>
        <p:grpSpPr bwMode="auto">
          <a:xfrm>
            <a:off x="1981200" y="1828800"/>
            <a:ext cx="5181600" cy="609600"/>
            <a:chOff x="1680" y="2352"/>
            <a:chExt cx="3264" cy="384"/>
          </a:xfrm>
        </p:grpSpPr>
        <p:grpSp>
          <p:nvGrpSpPr>
            <p:cNvPr id="140" name="Group 168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150" name="Group 169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152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1" name="Rectangle 201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1" name="Rectangle 202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03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204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205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06"/>
            <p:cNvSpPr txBox="1">
              <a:spLocks noChangeArrowheads="1"/>
            </p:cNvSpPr>
            <p:nvPr/>
          </p:nvSpPr>
          <p:spPr bwMode="auto">
            <a:xfrm>
              <a:off x="1739" y="244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146" name="Text Box 207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2000" baseline="-25000" dirty="0" err="1"/>
                <a:t>c</a:t>
              </a:r>
              <a:endParaRPr lang="en-US" sz="2000" baseline="-25000" dirty="0"/>
            </a:p>
          </p:txBody>
        </p:sp>
        <p:sp>
          <p:nvSpPr>
            <p:cNvPr id="148" name="Text Box 208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49" name="Text Box 209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  <p:sp>
        <p:nvSpPr>
          <p:cNvPr id="183" name="AutoShape 31"/>
          <p:cNvSpPr>
            <a:spLocks noChangeArrowheads="1"/>
          </p:cNvSpPr>
          <p:nvPr/>
        </p:nvSpPr>
        <p:spPr bwMode="auto">
          <a:xfrm>
            <a:off x="3200400" y="4876800"/>
            <a:ext cx="570641" cy="190214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Line 62"/>
          <p:cNvSpPr>
            <a:spLocks noChangeShapeType="1"/>
          </p:cNvSpPr>
          <p:nvPr/>
        </p:nvSpPr>
        <p:spPr bwMode="auto">
          <a:xfrm flipH="1">
            <a:off x="3690950" y="4987925"/>
            <a:ext cx="28532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5" name="Text Box 58"/>
          <p:cNvSpPr txBox="1">
            <a:spLocks noChangeArrowheads="1"/>
          </p:cNvSpPr>
          <p:nvPr/>
        </p:nvSpPr>
        <p:spPr bwMode="auto">
          <a:xfrm>
            <a:off x="3911786" y="4800600"/>
            <a:ext cx="595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</a:rPr>
              <a:t>bsel</a:t>
            </a:r>
            <a:endParaRPr lang="en-US" sz="1600" b="1" baseline="-25000">
              <a:solidFill>
                <a:srgbClr val="FF0000"/>
              </a:solidFill>
            </a:endParaRPr>
          </a:p>
        </p:txBody>
      </p:sp>
      <p:sp>
        <p:nvSpPr>
          <p:cNvPr id="186" name="Line 54"/>
          <p:cNvSpPr>
            <a:spLocks noChangeShapeType="1"/>
          </p:cNvSpPr>
          <p:nvPr/>
        </p:nvSpPr>
        <p:spPr bwMode="auto">
          <a:xfrm>
            <a:off x="3489224" y="5069134"/>
            <a:ext cx="0" cy="3410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7" name="Line 54"/>
          <p:cNvSpPr>
            <a:spLocks noChangeShapeType="1"/>
          </p:cNvSpPr>
          <p:nvPr/>
        </p:nvSpPr>
        <p:spPr bwMode="auto">
          <a:xfrm>
            <a:off x="3352800" y="4648200"/>
            <a:ext cx="0" cy="228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8" name="Text Box 58"/>
          <p:cNvSpPr txBox="1">
            <a:spLocks noChangeArrowheads="1"/>
          </p:cNvSpPr>
          <p:nvPr/>
        </p:nvSpPr>
        <p:spPr bwMode="auto">
          <a:xfrm>
            <a:off x="2514600" y="4385846"/>
            <a:ext cx="116510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>
                <a:solidFill>
                  <a:srgbClr val="FF0000"/>
                </a:solidFill>
              </a:rPr>
              <a:t>sxt(const)</a:t>
            </a:r>
            <a:endParaRPr lang="en-US" sz="1600" b="1" baseline="-25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3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ym typeface="Symbol" pitchFamily="18" charset="2"/>
              </a:rPr>
              <a:t>Beta Load and Store Instructions</a:t>
            </a:r>
          </a:p>
        </p:txBody>
      </p:sp>
      <p:sp>
        <p:nvSpPr>
          <p:cNvPr id="23554" name="Rectangle 10"/>
          <p:cNvSpPr>
            <a:spLocks noChangeArrowheads="1"/>
          </p:cNvSpPr>
          <p:nvPr/>
        </p:nvSpPr>
        <p:spPr bwMode="auto">
          <a:xfrm>
            <a:off x="484188" y="2630488"/>
            <a:ext cx="7120540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dirty="0">
                <a:latin typeface="Consolas" pitchFamily="49" charset="0"/>
                <a:cs typeface="Consolas" pitchFamily="49" charset="0"/>
              </a:rPr>
              <a:t>LD(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ra,const,rc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]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Mem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sext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(const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)]</a:t>
            </a:r>
          </a:p>
        </p:txBody>
      </p:sp>
      <p:sp>
        <p:nvSpPr>
          <p:cNvPr id="23556" name="Rectangle 12"/>
          <p:cNvSpPr>
            <a:spLocks noChangeArrowheads="1"/>
          </p:cNvSpPr>
          <p:nvPr/>
        </p:nvSpPr>
        <p:spPr bwMode="auto">
          <a:xfrm>
            <a:off x="914400" y="3003550"/>
            <a:ext cx="7620000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ja-JP" dirty="0" smtClean="0">
                <a:latin typeface="Bookman Old Style" pitchFamily="18" charset="0"/>
              </a:rPr>
              <a:t>Load </a:t>
            </a:r>
            <a:r>
              <a:rPr lang="en-US" altLang="ja-JP" dirty="0" err="1" smtClean="0">
                <a:latin typeface="Bookman Old Style" pitchFamily="18" charset="0"/>
              </a:rPr>
              <a:t>rc</a:t>
            </a:r>
            <a:r>
              <a:rPr lang="en-US" altLang="ja-JP" dirty="0" smtClean="0">
                <a:latin typeface="Bookman Old Style" pitchFamily="18" charset="0"/>
              </a:rPr>
              <a:t> with the </a:t>
            </a:r>
            <a:r>
              <a:rPr lang="en-US" altLang="ja-JP" dirty="0">
                <a:latin typeface="Bookman Old Style" pitchFamily="18" charset="0"/>
              </a:rPr>
              <a:t>contents of the memory location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84188" y="3505200"/>
            <a:ext cx="7897812" cy="766718"/>
            <a:chOff x="484188" y="3505200"/>
            <a:chExt cx="7897812" cy="766718"/>
          </a:xfrm>
        </p:grpSpPr>
        <p:sp>
          <p:nvSpPr>
            <p:cNvPr id="23555" name="Rectangle 11"/>
            <p:cNvSpPr>
              <a:spLocks noChangeArrowheads="1"/>
            </p:cNvSpPr>
            <p:nvPr/>
          </p:nvSpPr>
          <p:spPr bwMode="auto">
            <a:xfrm>
              <a:off x="484188" y="3505200"/>
              <a:ext cx="7120540" cy="3390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dirty="0">
                  <a:latin typeface="Consolas" pitchFamily="49" charset="0"/>
                  <a:cs typeface="Consolas" pitchFamily="49" charset="0"/>
                </a:rPr>
                <a:t>ST(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rc,const,ra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)   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>
                  <a:latin typeface="Consolas" pitchFamily="49" charset="0"/>
                  <a:cs typeface="Consolas" pitchFamily="49" charset="0"/>
                </a:rPr>
                <a:t>ra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] +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sext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(const)]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 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err="1" smtClean="0">
                  <a:latin typeface="Consolas" pitchFamily="49" charset="0"/>
                  <a:cs typeface="Consolas" pitchFamily="49" charset="0"/>
                </a:rPr>
                <a:t>rc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]</a:t>
              </a:r>
            </a:p>
          </p:txBody>
        </p:sp>
        <p:sp>
          <p:nvSpPr>
            <p:cNvPr id="23557" name="Rectangle 13"/>
            <p:cNvSpPr>
              <a:spLocks noChangeArrowheads="1"/>
            </p:cNvSpPr>
            <p:nvPr/>
          </p:nvSpPr>
          <p:spPr bwMode="auto">
            <a:xfrm>
              <a:off x="914400" y="3928234"/>
              <a:ext cx="7467600" cy="3436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altLang="ja-JP" dirty="0" smtClean="0">
                  <a:latin typeface="Bookman Old Style" pitchFamily="18" charset="0"/>
                </a:rPr>
                <a:t>Store </a:t>
              </a:r>
              <a:r>
                <a:rPr lang="en-US" altLang="ja-JP" dirty="0">
                  <a:latin typeface="Bookman Old Style" pitchFamily="18" charset="0"/>
                </a:rPr>
                <a:t>the contents of </a:t>
              </a:r>
              <a:r>
                <a:rPr lang="en-US" altLang="ja-JP" dirty="0" err="1">
                  <a:latin typeface="Bookman Old Style" pitchFamily="18" charset="0"/>
                </a:rPr>
                <a:t>rc</a:t>
              </a:r>
              <a:r>
                <a:rPr lang="en-US" altLang="ja-JP" dirty="0">
                  <a:latin typeface="Bookman Old Style" pitchFamily="18" charset="0"/>
                </a:rPr>
                <a:t> into the memory location</a:t>
              </a:r>
            </a:p>
          </p:txBody>
        </p:sp>
      </p:grp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762000" y="1828800"/>
            <a:ext cx="5181600" cy="609600"/>
            <a:chOff x="1680" y="2352"/>
            <a:chExt cx="3264" cy="384"/>
          </a:xfrm>
        </p:grpSpPr>
        <p:grpSp>
          <p:nvGrpSpPr>
            <p:cNvPr id="3" name="Group 32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4" name="Group 33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3573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5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6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7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7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0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1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2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3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4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5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6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7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8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8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0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1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2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3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4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5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6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7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99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0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1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2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03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572" name="Rectangle 65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563" name="Rectangle 66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67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68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Line 69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Text Box 70"/>
            <p:cNvSpPr txBox="1">
              <a:spLocks noChangeArrowheads="1"/>
            </p:cNvSpPr>
            <p:nvPr/>
          </p:nvSpPr>
          <p:spPr bwMode="auto">
            <a:xfrm>
              <a:off x="1728" y="2432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23568" name="Text Box 71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23569" name="Text Box 72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23570" name="Text Box 73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  <p:cxnSp>
        <p:nvCxnSpPr>
          <p:cNvPr id="23560" name="Straight Connector 53"/>
          <p:cNvCxnSpPr>
            <a:cxnSpLocks noChangeShapeType="1"/>
          </p:cNvCxnSpPr>
          <p:nvPr/>
        </p:nvCxnSpPr>
        <p:spPr bwMode="auto">
          <a:xfrm>
            <a:off x="4657078" y="2590800"/>
            <a:ext cx="2590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</p:cxnSp>
      <p:sp>
        <p:nvSpPr>
          <p:cNvPr id="23561" name="TextBox 55"/>
          <p:cNvSpPr txBox="1">
            <a:spLocks noChangeArrowheads="1"/>
          </p:cNvSpPr>
          <p:nvPr/>
        </p:nvSpPr>
        <p:spPr bwMode="auto">
          <a:xfrm>
            <a:off x="5329673" y="2286000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Bookman Old Style" pitchFamily="18" charset="0"/>
                <a:cs typeface="Consolas" pitchFamily="49" charset="0"/>
              </a:rPr>
              <a:t>address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57200" y="1044714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Loads and stores move data between the internal registers and main memory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145900" y="1600200"/>
            <a:ext cx="2693300" cy="830997"/>
            <a:chOff x="6145900" y="1600200"/>
            <a:chExt cx="2693300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6629400" y="1600200"/>
              <a:ext cx="2209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+mj-lt"/>
                </a:rPr>
                <a:t>Address calculation is just like ADDC instruction!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6145900" y="2013479"/>
              <a:ext cx="486934" cy="368479"/>
            </a:xfrm>
            <a:custGeom>
              <a:avLst/>
              <a:gdLst>
                <a:gd name="connsiteX0" fmla="*/ 486934 w 486934"/>
                <a:gd name="connsiteY0" fmla="*/ 0 h 368479"/>
                <a:gd name="connsiteX1" fmla="*/ 381651 w 486934"/>
                <a:gd name="connsiteY1" fmla="*/ 276359 h 368479"/>
                <a:gd name="connsiteX2" fmla="*/ 210566 w 486934"/>
                <a:gd name="connsiteY2" fmla="*/ 111859 h 368479"/>
                <a:gd name="connsiteX3" fmla="*/ 0 w 486934"/>
                <a:gd name="connsiteY3" fmla="*/ 368479 h 368479"/>
                <a:gd name="connsiteX0" fmla="*/ 486934 w 486934"/>
                <a:gd name="connsiteY0" fmla="*/ 0 h 368479"/>
                <a:gd name="connsiteX1" fmla="*/ 302688 w 486934"/>
                <a:gd name="connsiteY1" fmla="*/ 243459 h 368479"/>
                <a:gd name="connsiteX2" fmla="*/ 210566 w 486934"/>
                <a:gd name="connsiteY2" fmla="*/ 111859 h 368479"/>
                <a:gd name="connsiteX3" fmla="*/ 0 w 486934"/>
                <a:gd name="connsiteY3" fmla="*/ 368479 h 368479"/>
                <a:gd name="connsiteX0" fmla="*/ 486934 w 486934"/>
                <a:gd name="connsiteY0" fmla="*/ 0 h 368479"/>
                <a:gd name="connsiteX1" fmla="*/ 302688 w 486934"/>
                <a:gd name="connsiteY1" fmla="*/ 243459 h 368479"/>
                <a:gd name="connsiteX2" fmla="*/ 210566 w 486934"/>
                <a:gd name="connsiteY2" fmla="*/ 111859 h 368479"/>
                <a:gd name="connsiteX3" fmla="*/ 0 w 486934"/>
                <a:gd name="connsiteY3" fmla="*/ 368479 h 36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6934" h="368479">
                  <a:moveTo>
                    <a:pt x="486934" y="0"/>
                  </a:moveTo>
                  <a:cubicBezTo>
                    <a:pt x="457323" y="128858"/>
                    <a:pt x="375070" y="251136"/>
                    <a:pt x="302688" y="243459"/>
                  </a:cubicBezTo>
                  <a:cubicBezTo>
                    <a:pt x="230306" y="235782"/>
                    <a:pt x="261014" y="91022"/>
                    <a:pt x="210566" y="111859"/>
                  </a:cubicBezTo>
                  <a:cubicBezTo>
                    <a:pt x="160118" y="132696"/>
                    <a:pt x="0" y="368479"/>
                    <a:pt x="0" y="368479"/>
                  </a:cubicBezTo>
                </a:path>
              </a:pathLst>
            </a:custGeom>
            <a:ln w="19050" cmpd="sng"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/>
          <p:cNvSpPr/>
          <p:nvPr/>
        </p:nvSpPr>
        <p:spPr>
          <a:xfrm>
            <a:off x="533400" y="43434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Bookman Old Style" pitchFamily="18" charset="0"/>
              </a:rPr>
              <a:t>To access memory the CPU has to generate an address.  LD and ST compute the address by adding the sign-extended constant to the contents of register ra.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Bookman Old Style" pitchFamily="18" charset="0"/>
              </a:rPr>
              <a:t>To access a constant address, specify R31 as ra.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>
                <a:latin typeface="Bookman Old Style" pitchFamily="18" charset="0"/>
              </a:rPr>
              <a:t>To use only a register value as the address, specify a constant of 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Using LD and ST</a:t>
            </a:r>
          </a:p>
        </p:txBody>
      </p:sp>
      <p:sp>
        <p:nvSpPr>
          <p:cNvPr id="40" name="Content Placeholder 39"/>
          <p:cNvSpPr>
            <a:spLocks noGrp="1"/>
          </p:cNvSpPr>
          <p:nvPr>
            <p:ph sz="quarter" idx="1"/>
          </p:nvPr>
        </p:nvSpPr>
        <p:spPr>
          <a:xfrm>
            <a:off x="457200" y="1066801"/>
            <a:ext cx="8229600" cy="2438400"/>
          </a:xfrm>
        </p:spPr>
        <p:txBody>
          <a:bodyPr/>
          <a:lstStyle/>
          <a:p>
            <a:r>
              <a:rPr lang="en-US" dirty="0" smtClean="0"/>
              <a:t>Variables live in memory</a:t>
            </a:r>
          </a:p>
          <a:p>
            <a:r>
              <a:rPr lang="en-US" dirty="0" smtClean="0"/>
              <a:t>Registers hold temporary values</a:t>
            </a:r>
          </a:p>
          <a:p>
            <a:r>
              <a:rPr lang="en-US" dirty="0" smtClean="0"/>
              <a:t>To operate with memory variables</a:t>
            </a:r>
          </a:p>
          <a:p>
            <a:pPr lvl="1"/>
            <a:r>
              <a:rPr lang="en-US" dirty="0" smtClean="0"/>
              <a:t>Load them</a:t>
            </a:r>
          </a:p>
          <a:p>
            <a:pPr lvl="1"/>
            <a:r>
              <a:rPr lang="en-US" dirty="0" smtClean="0"/>
              <a:t>Compute on them</a:t>
            </a:r>
          </a:p>
          <a:p>
            <a:pPr lvl="1"/>
            <a:r>
              <a:rPr lang="en-US" dirty="0" smtClean="0"/>
              <a:t>Store the results</a:t>
            </a:r>
            <a:endParaRPr lang="en-US" dirty="0"/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3906838" y="42624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5"/>
          <p:cNvSpPr>
            <a:spLocks noChangeShapeType="1"/>
          </p:cNvSpPr>
          <p:nvPr/>
        </p:nvSpPr>
        <p:spPr bwMode="auto">
          <a:xfrm>
            <a:off x="3906838" y="45672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6"/>
          <p:cNvSpPr>
            <a:spLocks noChangeShapeType="1"/>
          </p:cNvSpPr>
          <p:nvPr/>
        </p:nvSpPr>
        <p:spPr bwMode="auto">
          <a:xfrm>
            <a:off x="3906838" y="48736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7"/>
          <p:cNvSpPr>
            <a:spLocks noChangeShapeType="1"/>
          </p:cNvSpPr>
          <p:nvPr/>
        </p:nvSpPr>
        <p:spPr bwMode="auto">
          <a:xfrm>
            <a:off x="3906838" y="51784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2819400" y="395605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Consolas"/>
                <a:cs typeface="Consolas"/>
              </a:rPr>
              <a:t>0x1000:</a:t>
            </a:r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2815067" y="426085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Consolas"/>
                <a:cs typeface="Consolas"/>
              </a:rPr>
              <a:t>0x1004:</a:t>
            </a:r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2815067" y="4567238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>
                <a:latin typeface="Consolas"/>
                <a:cs typeface="Consolas"/>
              </a:rPr>
              <a:t>0x</a:t>
            </a:r>
            <a:r>
              <a:rPr lang="en-US" sz="1800">
                <a:latin typeface="Consolas"/>
                <a:cs typeface="Consolas"/>
              </a:rPr>
              <a:t>1008:</a:t>
            </a:r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2815067" y="5176838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 dirty="0">
                <a:latin typeface="Consolas"/>
                <a:cs typeface="Consolas"/>
              </a:rPr>
              <a:t>0x1010:</a:t>
            </a:r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2815067" y="4876800"/>
            <a:ext cx="1071133" cy="3436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>
                <a:latin typeface="Consolas"/>
                <a:cs typeface="Consolas"/>
              </a:rPr>
              <a:t>0x100C:</a:t>
            </a:r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4649788" y="3956050"/>
            <a:ext cx="2889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n</a:t>
            </a:r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4649788" y="4260850"/>
            <a:ext cx="26352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r</a:t>
            </a:r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4649788" y="4567238"/>
            <a:ext cx="277812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x</a:t>
            </a:r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4649788" y="4872038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800"/>
              <a:t>y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900488" y="3733800"/>
            <a:ext cx="1528762" cy="1974850"/>
            <a:chOff x="3889" y="721"/>
            <a:chExt cx="963" cy="1244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889" y="722"/>
              <a:ext cx="963" cy="121"/>
              <a:chOff x="3889" y="722"/>
              <a:chExt cx="963" cy="121"/>
            </a:xfrm>
          </p:grpSpPr>
          <p:sp>
            <p:nvSpPr>
              <p:cNvPr id="24613" name="Arc 19"/>
              <p:cNvSpPr>
                <a:spLocks/>
              </p:cNvSpPr>
              <p:nvPr/>
            </p:nvSpPr>
            <p:spPr bwMode="auto">
              <a:xfrm>
                <a:off x="4376" y="722"/>
                <a:ext cx="476" cy="68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</a:path>
                  <a:path w="21598" h="21600" stroke="0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  <a:lnTo>
                      <a:pt x="21598" y="21600"/>
                    </a:lnTo>
                    <a:lnTo>
                      <a:pt x="0" y="2128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4" name="Arc 20"/>
              <p:cNvSpPr>
                <a:spLocks/>
              </p:cNvSpPr>
              <p:nvPr/>
            </p:nvSpPr>
            <p:spPr bwMode="auto">
              <a:xfrm>
                <a:off x="3889" y="774"/>
                <a:ext cx="478" cy="69"/>
              </a:xfrm>
              <a:custGeom>
                <a:avLst/>
                <a:gdLst>
                  <a:gd name="T0" fmla="*/ 0 w 21646"/>
                  <a:gd name="T1" fmla="*/ 0 h 21920"/>
                  <a:gd name="T2" fmla="*/ 0 w 21646"/>
                  <a:gd name="T3" fmla="*/ 0 h 21920"/>
                  <a:gd name="T4" fmla="*/ 0 w 21646"/>
                  <a:gd name="T5" fmla="*/ 0 h 2192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920"/>
                  <a:gd name="T11" fmla="*/ 21646 w 21646"/>
                  <a:gd name="T12" fmla="*/ 21920 h 21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920" fill="none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</a:path>
                  <a:path w="21646" h="21920" stroke="0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  <a:lnTo>
                      <a:pt x="46" y="320"/>
                    </a:lnTo>
                    <a:lnTo>
                      <a:pt x="2164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608" name="Line 21"/>
            <p:cNvSpPr>
              <a:spLocks noChangeShapeType="1"/>
            </p:cNvSpPr>
            <p:nvPr/>
          </p:nvSpPr>
          <p:spPr bwMode="auto">
            <a:xfrm>
              <a:off x="3889" y="850"/>
              <a:ext cx="0" cy="1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Line 22"/>
            <p:cNvSpPr>
              <a:spLocks noChangeShapeType="1"/>
            </p:cNvSpPr>
            <p:nvPr/>
          </p:nvSpPr>
          <p:spPr bwMode="auto">
            <a:xfrm>
              <a:off x="4851" y="721"/>
              <a:ext cx="0" cy="11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3889" y="1844"/>
              <a:ext cx="963" cy="121"/>
              <a:chOff x="3889" y="1844"/>
              <a:chExt cx="963" cy="121"/>
            </a:xfrm>
          </p:grpSpPr>
          <p:sp>
            <p:nvSpPr>
              <p:cNvPr id="24611" name="Arc 24"/>
              <p:cNvSpPr>
                <a:spLocks/>
              </p:cNvSpPr>
              <p:nvPr/>
            </p:nvSpPr>
            <p:spPr bwMode="auto">
              <a:xfrm>
                <a:off x="4376" y="1844"/>
                <a:ext cx="476" cy="68"/>
              </a:xfrm>
              <a:custGeom>
                <a:avLst/>
                <a:gdLst>
                  <a:gd name="T0" fmla="*/ 0 w 21598"/>
                  <a:gd name="T1" fmla="*/ 0 h 21600"/>
                  <a:gd name="T2" fmla="*/ 0 w 21598"/>
                  <a:gd name="T3" fmla="*/ 0 h 21600"/>
                  <a:gd name="T4" fmla="*/ 0 w 2159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8"/>
                  <a:gd name="T10" fmla="*/ 0 h 21600"/>
                  <a:gd name="T11" fmla="*/ 21598 w 2159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8" h="21600" fill="none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</a:path>
                  <a:path w="21598" h="21600" stroke="0" extrusionOk="0">
                    <a:moveTo>
                      <a:pt x="0" y="21280"/>
                    </a:moveTo>
                    <a:cubicBezTo>
                      <a:pt x="174" y="9494"/>
                      <a:pt x="9765" y="24"/>
                      <a:pt x="21553" y="0"/>
                    </a:cubicBezTo>
                    <a:lnTo>
                      <a:pt x="21598" y="21600"/>
                    </a:lnTo>
                    <a:lnTo>
                      <a:pt x="0" y="2128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Arc 25"/>
              <p:cNvSpPr>
                <a:spLocks/>
              </p:cNvSpPr>
              <p:nvPr/>
            </p:nvSpPr>
            <p:spPr bwMode="auto">
              <a:xfrm>
                <a:off x="3889" y="1896"/>
                <a:ext cx="478" cy="69"/>
              </a:xfrm>
              <a:custGeom>
                <a:avLst/>
                <a:gdLst>
                  <a:gd name="T0" fmla="*/ 0 w 21646"/>
                  <a:gd name="T1" fmla="*/ 0 h 21920"/>
                  <a:gd name="T2" fmla="*/ 0 w 21646"/>
                  <a:gd name="T3" fmla="*/ 0 h 21920"/>
                  <a:gd name="T4" fmla="*/ 0 w 21646"/>
                  <a:gd name="T5" fmla="*/ 0 h 21920"/>
                  <a:gd name="T6" fmla="*/ 0 60000 65536"/>
                  <a:gd name="T7" fmla="*/ 0 60000 65536"/>
                  <a:gd name="T8" fmla="*/ 0 60000 65536"/>
                  <a:gd name="T9" fmla="*/ 0 w 21646"/>
                  <a:gd name="T10" fmla="*/ 0 h 21920"/>
                  <a:gd name="T11" fmla="*/ 21646 w 21646"/>
                  <a:gd name="T12" fmla="*/ 21920 h 2192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46" h="21920" fill="none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</a:path>
                  <a:path w="21646" h="21920" stroke="0" extrusionOk="0">
                    <a:moveTo>
                      <a:pt x="21643" y="0"/>
                    </a:moveTo>
                    <a:cubicBezTo>
                      <a:pt x="21645" y="106"/>
                      <a:pt x="21646" y="213"/>
                      <a:pt x="21646" y="320"/>
                    </a:cubicBezTo>
                    <a:cubicBezTo>
                      <a:pt x="21646" y="12249"/>
                      <a:pt x="11975" y="21920"/>
                      <a:pt x="46" y="21920"/>
                    </a:cubicBezTo>
                    <a:cubicBezTo>
                      <a:pt x="30" y="21919"/>
                      <a:pt x="15" y="21919"/>
                      <a:pt x="0" y="21919"/>
                    </a:cubicBezTo>
                    <a:lnTo>
                      <a:pt x="46" y="320"/>
                    </a:lnTo>
                    <a:lnTo>
                      <a:pt x="21643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4593" name="Line 26"/>
          <p:cNvSpPr>
            <a:spLocks noChangeShapeType="1"/>
          </p:cNvSpPr>
          <p:nvPr/>
        </p:nvSpPr>
        <p:spPr bwMode="auto">
          <a:xfrm>
            <a:off x="3906838" y="3957638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Line 27"/>
          <p:cNvSpPr>
            <a:spLocks noChangeShapeType="1"/>
          </p:cNvSpPr>
          <p:nvPr/>
        </p:nvSpPr>
        <p:spPr bwMode="auto">
          <a:xfrm>
            <a:off x="3906838" y="5483225"/>
            <a:ext cx="1514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15000" y="2514600"/>
            <a:ext cx="2287588" cy="2026832"/>
            <a:chOff x="5715000" y="3429000"/>
            <a:chExt cx="2287588" cy="2026832"/>
          </a:xfrm>
        </p:grpSpPr>
        <p:sp>
          <p:nvSpPr>
            <p:cNvPr id="24597" name="Rectangle 30"/>
            <p:cNvSpPr>
              <a:spLocks noChangeArrowheads="1"/>
            </p:cNvSpPr>
            <p:nvPr/>
          </p:nvSpPr>
          <p:spPr bwMode="auto">
            <a:xfrm>
              <a:off x="5791200" y="3429000"/>
              <a:ext cx="1578784" cy="59298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800" dirty="0" err="1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x, y;</a:t>
              </a:r>
            </a:p>
            <a:p>
              <a:pPr eaLnBrk="0" hangingPunct="0">
                <a:lnSpc>
                  <a:spcPct val="90000"/>
                </a:lnSpc>
              </a:pPr>
              <a:r>
                <a:rPr lang="en-US" sz="1800" dirty="0">
                  <a:latin typeface="Consolas" pitchFamily="49" charset="0"/>
                  <a:cs typeface="Consolas" pitchFamily="49" charset="0"/>
                </a:rPr>
                <a:t>y = x * 37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;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598" name="Rectangle 31"/>
            <p:cNvSpPr>
              <a:spLocks noChangeArrowheads="1"/>
            </p:cNvSpPr>
            <p:nvPr/>
          </p:nvSpPr>
          <p:spPr bwMode="auto">
            <a:xfrm>
              <a:off x="5715000" y="4572000"/>
              <a:ext cx="2287588" cy="8838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R0 ← </a:t>
              </a:r>
              <a:r>
                <a:rPr lang="en-US" sz="1800" dirty="0" err="1" smtClean="0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[0x1008]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>
                  <a:latin typeface="Consolas" pitchFamily="49" charset="0"/>
                  <a:cs typeface="Consolas" pitchFamily="49" charset="0"/>
                </a:rPr>
                <a:t>R0 ←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R0 * 37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dirty="0" err="1">
                  <a:latin typeface="Consolas" pitchFamily="49" charset="0"/>
                  <a:cs typeface="Consolas" pitchFamily="49" charset="0"/>
                </a:rPr>
                <a:t>Mem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0x100C]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← R0 </a:t>
              </a:r>
            </a:p>
          </p:txBody>
        </p:sp>
        <p:sp>
          <p:nvSpPr>
            <p:cNvPr id="5" name="Down Arrow 4"/>
            <p:cNvSpPr/>
            <p:nvPr/>
          </p:nvSpPr>
          <p:spPr>
            <a:xfrm>
              <a:off x="6477000" y="4114800"/>
              <a:ext cx="304800" cy="381000"/>
            </a:xfrm>
            <a:prstGeom prst="downArrow">
              <a:avLst/>
            </a:prstGeom>
            <a:solidFill>
              <a:srgbClr val="3366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6553200" y="4648200"/>
            <a:ext cx="304800" cy="381000"/>
          </a:xfrm>
          <a:prstGeom prst="downArrow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5715000" y="5135968"/>
            <a:ext cx="2514600" cy="8838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sz="18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LD(R31,0x1008,R0)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MULC(R0,37,R0)</a:t>
            </a:r>
          </a:p>
          <a:p>
            <a:pPr eaLnBrk="0" hangingPunct="0">
              <a:lnSpc>
                <a:spcPct val="6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ST(R0,0x100C,R31) </a:t>
            </a:r>
          </a:p>
        </p:txBody>
      </p:sp>
    </p:spTree>
    <p:extLst>
      <p:ext uri="{BB962C8B-B14F-4D97-AF65-F5344CB8AC3E}">
        <p14:creationId xmlns:p14="http://schemas.microsoft.com/office/powerpoint/2010/main" val="17155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Solve Factorial With ALU Instructions?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No! Recall high-level FSM: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Factorial needs to </a:t>
            </a:r>
            <a:r>
              <a:rPr lang="en-US" dirty="0" smtClean="0">
                <a:solidFill>
                  <a:srgbClr val="C00000"/>
                </a:solidFill>
              </a:rPr>
              <a:t>loop</a:t>
            </a:r>
            <a:endParaRPr lang="en-US" dirty="0" smtClean="0"/>
          </a:p>
          <a:p>
            <a:r>
              <a:rPr lang="en-US" dirty="0" smtClean="0"/>
              <a:t>So far we can only encode sequences of operations on registers</a:t>
            </a:r>
          </a:p>
          <a:p>
            <a:r>
              <a:rPr lang="en-US" dirty="0" smtClean="0"/>
              <a:t>Need a way to change the PC based on data values!</a:t>
            </a:r>
          </a:p>
          <a:p>
            <a:pPr lvl="1"/>
            <a:r>
              <a:rPr lang="en-US" dirty="0"/>
              <a:t>Called “branching”.  If the branch is taken, the PC is changed.  If the branch is not taken, keep executing sequentially.</a:t>
            </a:r>
          </a:p>
        </p:txBody>
      </p:sp>
      <p:sp>
        <p:nvSpPr>
          <p:cNvPr id="9" name="Rectangle 8"/>
          <p:cNvSpPr/>
          <p:nvPr/>
        </p:nvSpPr>
        <p:spPr>
          <a:xfrm>
            <a:off x="1219200" y="2819400"/>
            <a:ext cx="152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a * b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2819400"/>
            <a:ext cx="160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 - 1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53000" y="2814935"/>
            <a:ext cx="175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Conditional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branch</a:t>
            </a:r>
          </a:p>
        </p:txBody>
      </p:sp>
      <p:grpSp>
        <p:nvGrpSpPr>
          <p:cNvPr id="18" name="Group 20"/>
          <p:cNvGrpSpPr/>
          <p:nvPr/>
        </p:nvGrpSpPr>
        <p:grpSpPr>
          <a:xfrm>
            <a:off x="1295400" y="1524000"/>
            <a:ext cx="6703286" cy="1292278"/>
            <a:chOff x="1069114" y="3810000"/>
            <a:chExt cx="6703286" cy="1292278"/>
          </a:xfrm>
        </p:grpSpPr>
        <p:sp>
          <p:nvSpPr>
            <p:cNvPr id="19" name="Oval 18"/>
            <p:cNvSpPr/>
            <p:nvPr/>
          </p:nvSpPr>
          <p:spPr>
            <a:xfrm>
              <a:off x="1450114" y="441428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/>
                <a:t>mul</a:t>
              </a:r>
              <a:endParaRPr lang="en-US" dirty="0" smtClean="0"/>
            </a:p>
          </p:txBody>
        </p:sp>
        <p:sp>
          <p:nvSpPr>
            <p:cNvPr id="20" name="Oval 19"/>
            <p:cNvSpPr/>
            <p:nvPr/>
          </p:nvSpPr>
          <p:spPr>
            <a:xfrm>
              <a:off x="3429000" y="441428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sub</a:t>
              </a:r>
            </a:p>
          </p:txBody>
        </p:sp>
        <p:cxnSp>
          <p:nvCxnSpPr>
            <p:cNvPr id="21" name="Straight Arrow Connector 20"/>
            <p:cNvCxnSpPr>
              <a:endCxn id="19" idx="2"/>
            </p:cNvCxnSpPr>
            <p:nvPr/>
          </p:nvCxnSpPr>
          <p:spPr>
            <a:xfrm>
              <a:off x="1069114" y="4484132"/>
              <a:ext cx="381000" cy="273051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9" idx="6"/>
              <a:endCxn id="20" idx="2"/>
            </p:cNvCxnSpPr>
            <p:nvPr/>
          </p:nvCxnSpPr>
          <p:spPr>
            <a:xfrm>
              <a:off x="2135914" y="4757183"/>
              <a:ext cx="1293086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/>
            <p:cNvCxnSpPr>
              <a:stCxn id="27" idx="0"/>
              <a:endCxn id="19" idx="0"/>
            </p:cNvCxnSpPr>
            <p:nvPr/>
          </p:nvCxnSpPr>
          <p:spPr>
            <a:xfrm rot="16200000" flipV="1">
              <a:off x="3695760" y="2511538"/>
              <a:ext cx="2195" cy="3807686"/>
            </a:xfrm>
            <a:prstGeom prst="curvedConnector3">
              <a:avLst>
                <a:gd name="adj1" fmla="val 10514579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7086600" y="441647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done</a:t>
              </a:r>
            </a:p>
          </p:txBody>
        </p:sp>
        <p:cxnSp>
          <p:nvCxnSpPr>
            <p:cNvPr id="25" name="Straight Arrow Connector 24"/>
            <p:cNvCxnSpPr>
              <a:stCxn id="20" idx="6"/>
              <a:endCxn id="27" idx="2"/>
            </p:cNvCxnSpPr>
            <p:nvPr/>
          </p:nvCxnSpPr>
          <p:spPr>
            <a:xfrm>
              <a:off x="4114800" y="4757183"/>
              <a:ext cx="1143000" cy="219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24" idx="7"/>
              <a:endCxn id="24" idx="1"/>
            </p:cNvCxnSpPr>
            <p:nvPr/>
          </p:nvCxnSpPr>
          <p:spPr>
            <a:xfrm rot="16200000" flipV="1">
              <a:off x="7429500" y="4274444"/>
              <a:ext cx="12700" cy="484934"/>
            </a:xfrm>
            <a:prstGeom prst="curvedConnector3">
              <a:avLst>
                <a:gd name="adj1" fmla="val 259081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5257800" y="441647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loop</a:t>
              </a:r>
            </a:p>
          </p:txBody>
        </p:sp>
        <p:cxnSp>
          <p:nvCxnSpPr>
            <p:cNvPr id="28" name="Straight Arrow Connector 27"/>
            <p:cNvCxnSpPr>
              <a:stCxn id="27" idx="6"/>
              <a:endCxn id="24" idx="2"/>
            </p:cNvCxnSpPr>
            <p:nvPr/>
          </p:nvCxnSpPr>
          <p:spPr>
            <a:xfrm>
              <a:off x="5943600" y="4759378"/>
              <a:ext cx="1143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085891" y="4331732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 == 0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581400" y="3810000"/>
              <a:ext cx="7686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 != 0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64098" y="1371600"/>
            <a:ext cx="1748969" cy="617034"/>
            <a:chOff x="5464098" y="1371600"/>
            <a:chExt cx="1748969" cy="617034"/>
          </a:xfrm>
        </p:grpSpPr>
        <p:sp>
          <p:nvSpPr>
            <p:cNvPr id="3" name="TextBox 2"/>
            <p:cNvSpPr txBox="1"/>
            <p:nvPr/>
          </p:nvSpPr>
          <p:spPr>
            <a:xfrm>
              <a:off x="5486400" y="1371600"/>
              <a:ext cx="1726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Branch taken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5464098" y="1746402"/>
              <a:ext cx="563756" cy="242232"/>
            </a:xfrm>
            <a:custGeom>
              <a:avLst/>
              <a:gdLst>
                <a:gd name="connsiteX0" fmla="*/ 563756 w 563756"/>
                <a:gd name="connsiteY0" fmla="*/ 19208 h 242232"/>
                <a:gd name="connsiteX1" fmla="*/ 346926 w 563756"/>
                <a:gd name="connsiteY1" fmla="*/ 167891 h 242232"/>
                <a:gd name="connsiteX2" fmla="*/ 272585 w 563756"/>
                <a:gd name="connsiteY2" fmla="*/ 622 h 242232"/>
                <a:gd name="connsiteX3" fmla="*/ 0 w 563756"/>
                <a:gd name="connsiteY3" fmla="*/ 242232 h 2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756" h="242232">
                  <a:moveTo>
                    <a:pt x="563756" y="19208"/>
                  </a:moveTo>
                  <a:cubicBezTo>
                    <a:pt x="479605" y="95098"/>
                    <a:pt x="395454" y="170989"/>
                    <a:pt x="346926" y="167891"/>
                  </a:cubicBezTo>
                  <a:cubicBezTo>
                    <a:pt x="298398" y="164793"/>
                    <a:pt x="330406" y="-11768"/>
                    <a:pt x="272585" y="622"/>
                  </a:cubicBezTo>
                  <a:cubicBezTo>
                    <a:pt x="214764" y="13012"/>
                    <a:pt x="0" y="242232"/>
                    <a:pt x="0" y="242232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34098" y="2540000"/>
            <a:ext cx="1876502" cy="1078131"/>
            <a:chOff x="6734098" y="2540000"/>
            <a:chExt cx="1876502" cy="1078131"/>
          </a:xfrm>
        </p:grpSpPr>
        <p:sp>
          <p:nvSpPr>
            <p:cNvPr id="31" name="TextBox 30"/>
            <p:cNvSpPr txBox="1"/>
            <p:nvPr/>
          </p:nvSpPr>
          <p:spPr>
            <a:xfrm>
              <a:off x="6934200" y="2971800"/>
              <a:ext cx="1676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Branch not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</a:t>
              </a:r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taken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6734098" y="2540000"/>
              <a:ext cx="439853" cy="483220"/>
            </a:xfrm>
            <a:custGeom>
              <a:avLst/>
              <a:gdLst>
                <a:gd name="connsiteX0" fmla="*/ 439853 w 439853"/>
                <a:gd name="connsiteY0" fmla="*/ 483220 h 483220"/>
                <a:gd name="connsiteX1" fmla="*/ 322146 w 439853"/>
                <a:gd name="connsiteY1" fmla="*/ 173463 h 483220"/>
                <a:gd name="connsiteX2" fmla="*/ 198243 w 439853"/>
                <a:gd name="connsiteY2" fmla="*/ 315951 h 483220"/>
                <a:gd name="connsiteX3" fmla="*/ 0 w 439853"/>
                <a:gd name="connsiteY3" fmla="*/ 0 h 483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853" h="483220">
                  <a:moveTo>
                    <a:pt x="439853" y="483220"/>
                  </a:moveTo>
                  <a:cubicBezTo>
                    <a:pt x="401133" y="342280"/>
                    <a:pt x="362414" y="201341"/>
                    <a:pt x="322146" y="173463"/>
                  </a:cubicBezTo>
                  <a:cubicBezTo>
                    <a:pt x="281878" y="145585"/>
                    <a:pt x="251934" y="344861"/>
                    <a:pt x="198243" y="315951"/>
                  </a:cubicBezTo>
                  <a:cubicBezTo>
                    <a:pt x="144552" y="287041"/>
                    <a:pt x="0" y="0"/>
                    <a:pt x="0" y="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4800" y="1600200"/>
            <a:ext cx="1762021" cy="667215"/>
            <a:chOff x="304800" y="1600200"/>
            <a:chExt cx="1762021" cy="667215"/>
          </a:xfrm>
        </p:grpSpPr>
        <p:sp>
          <p:nvSpPr>
            <p:cNvPr id="32" name="TextBox 31"/>
            <p:cNvSpPr txBox="1"/>
            <p:nvPr/>
          </p:nvSpPr>
          <p:spPr>
            <a:xfrm>
              <a:off x="304800" y="1600200"/>
              <a:ext cx="17620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Branch target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1344341" y="1945268"/>
              <a:ext cx="526586" cy="322147"/>
            </a:xfrm>
            <a:custGeom>
              <a:avLst/>
              <a:gdLst>
                <a:gd name="connsiteX0" fmla="*/ 0 w 526586"/>
                <a:gd name="connsiteY0" fmla="*/ 0 h 322147"/>
                <a:gd name="connsiteX1" fmla="*/ 204439 w 526586"/>
                <a:gd name="connsiteY1" fmla="*/ 161073 h 322147"/>
                <a:gd name="connsiteX2" fmla="*/ 235415 w 526586"/>
                <a:gd name="connsiteY2" fmla="*/ 24781 h 322147"/>
                <a:gd name="connsiteX3" fmla="*/ 526586 w 526586"/>
                <a:gd name="connsiteY3" fmla="*/ 322147 h 32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586" h="322147">
                  <a:moveTo>
                    <a:pt x="0" y="0"/>
                  </a:moveTo>
                  <a:cubicBezTo>
                    <a:pt x="82601" y="78471"/>
                    <a:pt x="165203" y="156943"/>
                    <a:pt x="204439" y="161073"/>
                  </a:cubicBezTo>
                  <a:cubicBezTo>
                    <a:pt x="243675" y="165203"/>
                    <a:pt x="181724" y="-2065"/>
                    <a:pt x="235415" y="24781"/>
                  </a:cubicBezTo>
                  <a:cubicBezTo>
                    <a:pt x="289106" y="51627"/>
                    <a:pt x="526586" y="322147"/>
                    <a:pt x="526586" y="322147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92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Factorial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04130" y="1905000"/>
            <a:ext cx="2215270" cy="2138066"/>
            <a:chOff x="685800" y="2133600"/>
            <a:chExt cx="2215270" cy="2138066"/>
          </a:xfrm>
        </p:grpSpPr>
        <p:sp>
          <p:nvSpPr>
            <p:cNvPr id="10" name="TextBox 9"/>
            <p:cNvSpPr txBox="1"/>
            <p:nvPr/>
          </p:nvSpPr>
          <p:spPr>
            <a:xfrm>
              <a:off x="685800" y="2517339"/>
              <a:ext cx="2215270" cy="17543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a = 1;</a:t>
              </a:r>
            </a:p>
            <a:p>
              <a:r>
                <a:rPr lang="en-US" dirty="0" err="1" smtClean="0">
                  <a:solidFill>
                    <a:srgbClr val="92D050"/>
                  </a:solidFill>
                  <a:latin typeface="Consolas" pitchFamily="49" charset="0"/>
                  <a:cs typeface="Consolas" pitchFamily="49" charset="0"/>
                </a:rPr>
                <a:t>int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b = N;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d</a:t>
              </a:r>
              <a:r>
                <a:rPr lang="en-US" dirty="0" smtClean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o 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{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a = a * b;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b = b – 1;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}</a:t>
              </a:r>
              <a:r>
                <a:rPr lang="en-US" dirty="0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rPr>
                <a:t> while</a:t>
              </a:r>
              <a:r>
                <a:rPr lang="en-US" dirty="0">
                  <a:latin typeface="Consolas" pitchFamily="49" charset="0"/>
                  <a:cs typeface="Consolas" pitchFamily="49" charset="0"/>
                </a:rPr>
                <a:t> (b != 0)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" y="2133600"/>
              <a:ext cx="444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C:</a:t>
              </a:r>
              <a:endParaRPr lang="en-US" sz="2400" b="1" dirty="0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752600" y="986135"/>
            <a:ext cx="5452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factorial(N) = N! = N*(N-1)*…*1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581400" y="4419600"/>
            <a:ext cx="5334000" cy="1905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Helpful to translate into hardware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D-registers</a:t>
            </a:r>
            <a:r>
              <a:rPr lang="en-US" dirty="0" smtClean="0"/>
              <a:t> (a, b)</a:t>
            </a:r>
          </a:p>
          <a:p>
            <a:pPr lvl="1"/>
            <a:r>
              <a:rPr lang="en-US" dirty="0" smtClean="0"/>
              <a:t>2-bits of state (start, loop, done)</a:t>
            </a:r>
          </a:p>
          <a:p>
            <a:pPr lvl="1"/>
            <a:r>
              <a:rPr lang="en-US" dirty="0" smtClean="0"/>
              <a:t>Boolean transitions (b’==0, b’!=0)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Register assignments </a:t>
            </a:r>
            <a:r>
              <a:rPr lang="en-US" dirty="0" smtClean="0"/>
              <a:t>in states</a:t>
            </a:r>
            <a:br>
              <a:rPr lang="en-US" dirty="0" smtClean="0"/>
            </a:br>
            <a:r>
              <a:rPr lang="en-US" dirty="0" smtClean="0"/>
              <a:t>(e.g., a </a:t>
            </a:r>
            <a:r>
              <a:rPr lang="en-US" dirty="0" smtClean="0">
                <a:sym typeface="Wingdings" pitchFamily="2" charset="2"/>
              </a:rPr>
              <a:t> a * b</a:t>
            </a:r>
            <a:r>
              <a:rPr lang="en-US" dirty="0" smtClean="0"/>
              <a:t>)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191000" y="1905000"/>
            <a:ext cx="4038600" cy="2479596"/>
            <a:chOff x="4191000" y="1905000"/>
            <a:chExt cx="4038600" cy="2479596"/>
          </a:xfrm>
        </p:grpSpPr>
        <p:sp>
          <p:nvSpPr>
            <p:cNvPr id="28" name="TextBox 27"/>
            <p:cNvSpPr txBox="1"/>
            <p:nvPr/>
          </p:nvSpPr>
          <p:spPr>
            <a:xfrm>
              <a:off x="4191000" y="1905000"/>
              <a:ext cx="2192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High-level FSM:</a:t>
              </a:r>
              <a:endParaRPr lang="en-US" sz="2400" b="1" dirty="0"/>
            </a:p>
          </p:txBody>
        </p:sp>
        <p:grpSp>
          <p:nvGrpSpPr>
            <p:cNvPr id="2" name="Group 32"/>
            <p:cNvGrpSpPr/>
            <p:nvPr/>
          </p:nvGrpSpPr>
          <p:grpSpPr>
            <a:xfrm>
              <a:off x="4191000" y="2442865"/>
              <a:ext cx="4038600" cy="1941731"/>
              <a:chOff x="4191000" y="2442865"/>
              <a:chExt cx="4038600" cy="1941731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4343400" y="297626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start</a:t>
                </a:r>
                <a:endParaRPr 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867400" y="297626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loop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391400" y="2976265"/>
                <a:ext cx="685800" cy="685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 smtClean="0"/>
                  <a:t>done</a:t>
                </a: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191000" y="3738265"/>
                <a:ext cx="990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a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1</a:t>
                </a:r>
              </a:p>
              <a:p>
                <a:pPr algn="ctr"/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b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N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410200" y="3738265"/>
                <a:ext cx="16002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a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a * b</a:t>
                </a:r>
              </a:p>
              <a:p>
                <a:pPr algn="ctr"/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b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b - 1</a:t>
                </a:r>
              </a:p>
            </p:txBody>
          </p:sp>
          <p:cxnSp>
            <p:nvCxnSpPr>
              <p:cNvPr id="18" name="Straight Arrow Connector 17"/>
              <p:cNvCxnSpPr>
                <a:stCxn id="11" idx="6"/>
                <a:endCxn id="12" idx="2"/>
              </p:cNvCxnSpPr>
              <p:nvPr/>
            </p:nvCxnSpPr>
            <p:spPr>
              <a:xfrm>
                <a:off x="5029200" y="3319165"/>
                <a:ext cx="838200" cy="0"/>
              </a:xfrm>
              <a:prstGeom prst="straightConnector1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2" idx="6"/>
                <a:endCxn id="13" idx="2"/>
              </p:cNvCxnSpPr>
              <p:nvPr/>
            </p:nvCxnSpPr>
            <p:spPr>
              <a:xfrm>
                <a:off x="6553200" y="3319165"/>
                <a:ext cx="838200" cy="0"/>
              </a:xfrm>
              <a:prstGeom prst="straightConnector1">
                <a:avLst/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urved Connector 22"/>
              <p:cNvCxnSpPr>
                <a:stCxn id="12" idx="7"/>
                <a:endCxn id="12" idx="1"/>
              </p:cNvCxnSpPr>
              <p:nvPr/>
            </p:nvCxnSpPr>
            <p:spPr>
              <a:xfrm rot="16200000" flipV="1">
                <a:off x="6210300" y="2834231"/>
                <a:ext cx="12700" cy="484934"/>
              </a:xfrm>
              <a:prstGeom prst="curvedConnector3">
                <a:avLst>
                  <a:gd name="adj1" fmla="val 2590811"/>
                </a:avLst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5715000" y="2442865"/>
                <a:ext cx="990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b’!=0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457950" y="2948464"/>
                <a:ext cx="990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itchFamily="49" charset="0"/>
                    <a:cs typeface="Consolas" pitchFamily="49" charset="0"/>
                  </a:rPr>
                  <a:t>b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’==0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239000" y="3733800"/>
                <a:ext cx="9906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a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a</a:t>
                </a:r>
              </a:p>
              <a:p>
                <a:pPr algn="ctr"/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b 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  <a:sym typeface="Wingdings" pitchFamily="2" charset="2"/>
                  </a:rPr>
                  <a:t></a:t>
                </a:r>
                <a:r>
                  <a:rPr lang="en-US" dirty="0" smtClean="0">
                    <a:latin typeface="Consolas" pitchFamily="49" charset="0"/>
                    <a:cs typeface="Consolas" pitchFamily="49" charset="0"/>
                  </a:rPr>
                  <a:t> b</a:t>
                </a:r>
              </a:p>
            </p:txBody>
          </p:sp>
          <p:cxnSp>
            <p:nvCxnSpPr>
              <p:cNvPr id="30" name="Curved Connector 29"/>
              <p:cNvCxnSpPr>
                <a:stCxn id="13" idx="7"/>
                <a:endCxn id="13" idx="1"/>
              </p:cNvCxnSpPr>
              <p:nvPr/>
            </p:nvCxnSpPr>
            <p:spPr>
              <a:xfrm rot="16200000" flipV="1">
                <a:off x="7734300" y="2834231"/>
                <a:ext cx="12700" cy="484934"/>
              </a:xfrm>
              <a:prstGeom prst="curvedConnector3">
                <a:avLst>
                  <a:gd name="adj1" fmla="val 2590811"/>
                </a:avLst>
              </a:prstGeom>
              <a:ln w="1905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52400" y="4114800"/>
            <a:ext cx="30759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start: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1,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5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5,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4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20,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3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60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2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120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1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loop: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20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b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←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0</a:t>
            </a:r>
            <a:endParaRPr lang="en-US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one: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sym typeface="Symbol" pitchFamily="18" charset="2"/>
              </a:rPr>
              <a:t>Beta Branch Instructions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4419598" y="3581399"/>
            <a:ext cx="4800602" cy="2135188"/>
            <a:chOff x="209" y="1440"/>
            <a:chExt cx="3024" cy="1345"/>
          </a:xfrm>
        </p:grpSpPr>
        <p:sp>
          <p:nvSpPr>
            <p:cNvPr id="29749" name="Rectangle 65"/>
            <p:cNvSpPr>
              <a:spLocks noChangeArrowheads="1"/>
            </p:cNvSpPr>
            <p:nvPr/>
          </p:nvSpPr>
          <p:spPr bwMode="auto">
            <a:xfrm>
              <a:off x="576" y="1680"/>
              <a:ext cx="2173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NPC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PC + 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/>
              </a:r>
              <a:br>
                <a:rPr lang="en-US" sz="1800" dirty="0">
                  <a:latin typeface="Consolas" pitchFamily="49" charset="0"/>
                  <a:cs typeface="Consolas" pitchFamily="49" charset="0"/>
                </a:rPr>
              </a:b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rc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 NPC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1800" dirty="0">
                  <a:latin typeface="Consolas" pitchFamily="49" charset="0"/>
                  <a:cs typeface="Consolas" pitchFamily="49" charset="0"/>
                </a:rPr>
                <a:t>if (</a:t>
              </a:r>
              <a:r>
                <a:rPr lang="en-US" sz="1800" dirty="0" err="1" smtClean="0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800" dirty="0" err="1" smtClean="0">
                  <a:latin typeface="Consolas" pitchFamily="49" charset="0"/>
                  <a:cs typeface="Consolas" pitchFamily="49" charset="0"/>
                </a:rPr>
                <a:t>ra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!=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0)</a:t>
              </a:r>
            </a:p>
            <a:p>
              <a:r>
                <a:rPr lang="en-US" sz="1800" dirty="0">
                  <a:latin typeface="Consolas" pitchFamily="49" charset="0"/>
                  <a:cs typeface="Consolas" pitchFamily="49" charset="0"/>
                </a:rPr>
                <a:t>      PC 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 NPC 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+ 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4*offset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    PC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 NPC</a:t>
              </a:r>
              <a:endParaRPr lang="en-US" dirty="0" smtClean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750" name="Text Box 66"/>
            <p:cNvSpPr txBox="1">
              <a:spLocks noChangeArrowheads="1"/>
            </p:cNvSpPr>
            <p:nvPr/>
          </p:nvSpPr>
          <p:spPr bwMode="auto">
            <a:xfrm>
              <a:off x="209" y="1440"/>
              <a:ext cx="30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BNE(</a:t>
              </a:r>
              <a:r>
                <a:rPr lang="en-US" sz="1800" dirty="0" err="1" smtClean="0">
                  <a:latin typeface="Consolas" pitchFamily="49" charset="0"/>
                  <a:cs typeface="Consolas" pitchFamily="49" charset="0"/>
                </a:rPr>
                <a:t>ra,offset,rc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1800" dirty="0" smtClean="0">
                  <a:latin typeface="+mj-lt"/>
                  <a:cs typeface="Courier New" pitchFamily="49" charset="0"/>
                </a:rPr>
                <a:t>Branch </a:t>
              </a:r>
              <a:r>
                <a:rPr lang="en-US" sz="1800" dirty="0">
                  <a:latin typeface="+mj-lt"/>
                  <a:cs typeface="Courier New" pitchFamily="49" charset="0"/>
                </a:rPr>
                <a:t>if not equal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76198" y="3581400"/>
            <a:ext cx="4484689" cy="2135189"/>
            <a:chOff x="217" y="1440"/>
            <a:chExt cx="2825" cy="1345"/>
          </a:xfrm>
        </p:grpSpPr>
        <p:sp>
          <p:nvSpPr>
            <p:cNvPr id="29747" name="Rectangle 69"/>
            <p:cNvSpPr>
              <a:spLocks noChangeArrowheads="1"/>
            </p:cNvSpPr>
            <p:nvPr/>
          </p:nvSpPr>
          <p:spPr bwMode="auto">
            <a:xfrm>
              <a:off x="576" y="1680"/>
              <a:ext cx="2173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NPC 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PC + 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4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/>
              </a:r>
              <a:br>
                <a:rPr lang="en-US" sz="1800" dirty="0">
                  <a:latin typeface="Consolas" pitchFamily="49" charset="0"/>
                  <a:cs typeface="Consolas" pitchFamily="49" charset="0"/>
                </a:rPr>
              </a:b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800" dirty="0" err="1">
                  <a:latin typeface="Consolas" pitchFamily="49" charset="0"/>
                  <a:cs typeface="Consolas" pitchFamily="49" charset="0"/>
                </a:rPr>
                <a:t>rc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 NPC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  <a:p>
              <a:pPr eaLnBrk="0" hangingPunct="0"/>
              <a:r>
                <a:rPr lang="en-US" sz="1800" dirty="0">
                  <a:latin typeface="Consolas" pitchFamily="49" charset="0"/>
                  <a:cs typeface="Consolas" pitchFamily="49" charset="0"/>
                </a:rPr>
                <a:t>if (</a:t>
              </a:r>
              <a:r>
                <a:rPr lang="en-US" sz="1800" dirty="0" err="1" smtClean="0">
                  <a:latin typeface="Consolas" pitchFamily="49" charset="0"/>
                  <a:cs typeface="Consolas" pitchFamily="49" charset="0"/>
                </a:rPr>
                <a:t>Reg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sz="1800" dirty="0" err="1" smtClean="0">
                  <a:latin typeface="Consolas" pitchFamily="49" charset="0"/>
                  <a:cs typeface="Consolas" pitchFamily="49" charset="0"/>
                </a:rPr>
                <a:t>ra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] </a:t>
              </a:r>
              <a:r>
                <a:rPr lang="en-US" sz="1800" dirty="0">
                  <a:solidFill>
                    <a:srgbClr val="FF3300"/>
                  </a:solidFill>
                  <a:latin typeface="Consolas" pitchFamily="49" charset="0"/>
                  <a:cs typeface="Consolas" pitchFamily="49" charset="0"/>
                </a:rPr>
                <a:t>==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 0)</a:t>
              </a:r>
            </a:p>
            <a:p>
              <a:pPr eaLnBrk="0" hangingPunct="0"/>
              <a:r>
                <a:rPr lang="en-US" sz="1800" dirty="0">
                  <a:latin typeface="Consolas" pitchFamily="49" charset="0"/>
                  <a:cs typeface="Consolas" pitchFamily="49" charset="0"/>
                </a:rPr>
                <a:t>      PC 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 NPC </a:t>
              </a:r>
              <a:r>
                <a:rPr lang="en-US" sz="1800" dirty="0">
                  <a:latin typeface="Consolas" pitchFamily="49" charset="0"/>
                  <a:cs typeface="Consolas" pitchFamily="49" charset="0"/>
                </a:rPr>
                <a:t>+ 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4*offset</a:t>
              </a:r>
            </a:p>
            <a:p>
              <a:pPr eaLnBrk="0" hangingPunct="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else</a:t>
              </a:r>
            </a:p>
            <a:p>
              <a:pPr eaLnBrk="0" hangingPunct="0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     PC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 NPC</a:t>
              </a:r>
              <a:endParaRPr lang="en-US" sz="18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748" name="Text Box 70"/>
            <p:cNvSpPr txBox="1">
              <a:spLocks noChangeArrowheads="1"/>
            </p:cNvSpPr>
            <p:nvPr/>
          </p:nvSpPr>
          <p:spPr bwMode="auto">
            <a:xfrm>
              <a:off x="217" y="1440"/>
              <a:ext cx="2825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BEQ(</a:t>
              </a:r>
              <a:r>
                <a:rPr lang="en-US" sz="1800" dirty="0" err="1" smtClean="0">
                  <a:latin typeface="Consolas" pitchFamily="49" charset="0"/>
                  <a:cs typeface="Consolas" pitchFamily="49" charset="0"/>
                </a:rPr>
                <a:t>ra,offset,rc</a:t>
              </a:r>
              <a:r>
                <a:rPr lang="en-US" sz="1800" dirty="0" smtClean="0">
                  <a:latin typeface="Consolas" pitchFamily="49" charset="0"/>
                  <a:cs typeface="Consolas" pitchFamily="49" charset="0"/>
                </a:rPr>
                <a:t>)</a:t>
              </a:r>
              <a:r>
                <a:rPr lang="en-US" sz="2000" dirty="0" smtClean="0"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sz="1800" dirty="0" smtClean="0">
                  <a:latin typeface="+mj-lt"/>
                  <a:cs typeface="Courier New" pitchFamily="49" charset="0"/>
                </a:rPr>
                <a:t>Branch </a:t>
              </a:r>
              <a:r>
                <a:rPr lang="en-US" sz="1800" dirty="0">
                  <a:latin typeface="+mj-lt"/>
                  <a:cs typeface="Courier New" pitchFamily="49" charset="0"/>
                </a:rPr>
                <a:t>if equal</a:t>
              </a:r>
            </a:p>
          </p:txBody>
        </p:sp>
      </p:grpSp>
      <p:sp>
        <p:nvSpPr>
          <p:cNvPr id="29700" name="AutoShape 6"/>
          <p:cNvSpPr>
            <a:spLocks noChangeArrowheads="1"/>
          </p:cNvSpPr>
          <p:nvPr/>
        </p:nvSpPr>
        <p:spPr bwMode="auto">
          <a:xfrm>
            <a:off x="5715000" y="2362200"/>
            <a:ext cx="3200400" cy="106997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1800"/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5791200" y="2514600"/>
            <a:ext cx="3054350" cy="844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1800" dirty="0" smtClean="0">
                <a:latin typeface="+mj-lt"/>
              </a:rPr>
              <a:t>“</a:t>
            </a:r>
            <a:r>
              <a:rPr lang="en-US" altLang="ja-JP" sz="1800" dirty="0" smtClean="0">
                <a:latin typeface="+mj-lt"/>
              </a:rPr>
              <a:t>offset</a:t>
            </a:r>
            <a:r>
              <a:rPr lang="en-US" altLang="ja-JP" sz="1800" dirty="0">
                <a:latin typeface="+mj-lt"/>
              </a:rPr>
              <a:t>” is a SIGNED CONSTANT encoded as part of the instruction!</a:t>
            </a:r>
            <a:endParaRPr lang="en-US" sz="1800" dirty="0">
              <a:latin typeface="+mj-lt"/>
            </a:endParaRPr>
          </a:p>
        </p:txBody>
      </p: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381000" y="2819400"/>
            <a:ext cx="5181600" cy="609600"/>
            <a:chOff x="1680" y="2352"/>
            <a:chExt cx="3264" cy="384"/>
          </a:xfrm>
        </p:grpSpPr>
        <p:grpSp>
          <p:nvGrpSpPr>
            <p:cNvPr id="5" name="Group 72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6" name="Group 73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29716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7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19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0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1" name="Line 79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3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4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6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8" name="Line 86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29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0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1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2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3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4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5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6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8" name="Line 96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39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0" name="Line 98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1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2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3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4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46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15" name="Rectangle 105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06" name="Rectangle 106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7" name="Line 107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8" name="Line 108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109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Text Box 110"/>
            <p:cNvSpPr txBox="1">
              <a:spLocks noChangeArrowheads="1"/>
            </p:cNvSpPr>
            <p:nvPr/>
          </p:nvSpPr>
          <p:spPr bwMode="auto">
            <a:xfrm>
              <a:off x="1758" y="2468"/>
              <a:ext cx="615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dirty="0"/>
                <a:t>BEQ or BNE</a:t>
              </a:r>
            </a:p>
          </p:txBody>
        </p:sp>
        <p:sp>
          <p:nvSpPr>
            <p:cNvPr id="29711" name="Text Box 111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29712" name="Text Box 112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29713" name="Text Box 113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  <p:sp>
        <p:nvSpPr>
          <p:cNvPr id="29703" name="Text Box 114"/>
          <p:cNvSpPr txBox="1">
            <a:spLocks noChangeArrowheads="1"/>
          </p:cNvSpPr>
          <p:nvPr/>
        </p:nvSpPr>
        <p:spPr bwMode="auto">
          <a:xfrm>
            <a:off x="381000" y="1066800"/>
            <a:ext cx="83820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+mj-lt"/>
              </a:rPr>
              <a:t>The Beta</a:t>
            </a:r>
            <a:r>
              <a:rPr lang="en-US" altLang="en-US" sz="2000" dirty="0">
                <a:latin typeface="+mj-lt"/>
              </a:rPr>
              <a:t>’</a:t>
            </a:r>
            <a:r>
              <a:rPr lang="en-US" altLang="ja-JP" sz="2000" dirty="0">
                <a:latin typeface="+mj-lt"/>
              </a:rPr>
              <a:t>s </a:t>
            </a:r>
            <a:r>
              <a:rPr lang="en-US" altLang="ja-JP" sz="2000" i="1" dirty="0">
                <a:latin typeface="+mj-lt"/>
              </a:rPr>
              <a:t>branch instructions</a:t>
            </a:r>
            <a:r>
              <a:rPr lang="en-US" altLang="ja-JP" sz="2000" dirty="0">
                <a:latin typeface="+mj-lt"/>
              </a:rPr>
              <a:t> provide a way </a:t>
            </a:r>
            <a:r>
              <a:rPr lang="en-US" altLang="ja-JP" sz="2000" dirty="0" smtClean="0">
                <a:latin typeface="+mj-lt"/>
              </a:rPr>
              <a:t>to conditionally change </a:t>
            </a:r>
            <a:r>
              <a:rPr lang="en-US" altLang="ja-JP" sz="2000" dirty="0">
                <a:latin typeface="+mj-lt"/>
              </a:rPr>
              <a:t>the PC to point to </a:t>
            </a:r>
            <a:r>
              <a:rPr lang="en-US" altLang="ja-JP" sz="2000" dirty="0" smtClean="0">
                <a:latin typeface="+mj-lt"/>
              </a:rPr>
              <a:t>a </a:t>
            </a:r>
            <a:r>
              <a:rPr lang="en-US" altLang="ja-JP" sz="2000" dirty="0">
                <a:latin typeface="+mj-lt"/>
              </a:rPr>
              <a:t>nearby </a:t>
            </a:r>
            <a:r>
              <a:rPr lang="en-US" altLang="ja-JP" sz="2000" dirty="0" smtClean="0">
                <a:latin typeface="+mj-lt"/>
              </a:rPr>
              <a:t>location...</a:t>
            </a:r>
            <a:endParaRPr lang="en-US" altLang="ja-JP" sz="2000" dirty="0">
              <a:latin typeface="+mj-lt"/>
            </a:endParaRPr>
          </a:p>
          <a:p>
            <a:pPr>
              <a:spcBef>
                <a:spcPct val="50000"/>
              </a:spcBef>
            </a:pPr>
            <a:r>
              <a:rPr lang="en-US" sz="2000" dirty="0" smtClean="0">
                <a:latin typeface="+mj-lt"/>
              </a:rPr>
              <a:t>... and</a:t>
            </a:r>
            <a:r>
              <a:rPr lang="en-US" sz="2000" dirty="0">
                <a:latin typeface="+mj-lt"/>
              </a:rPr>
              <a:t>, optionally, remembering (in </a:t>
            </a:r>
            <a:r>
              <a:rPr lang="en-US" sz="2000" dirty="0" err="1">
                <a:latin typeface="+mj-lt"/>
              </a:rPr>
              <a:t>Rc</a:t>
            </a:r>
            <a:r>
              <a:rPr lang="en-US" sz="2000" dirty="0">
                <a:latin typeface="+mj-lt"/>
              </a:rPr>
              <a:t>) where we came from (useful for procedure calls).</a:t>
            </a:r>
          </a:p>
        </p:txBody>
      </p:sp>
      <p:sp>
        <p:nvSpPr>
          <p:cNvPr id="29704" name="Text Box 116"/>
          <p:cNvSpPr txBox="1">
            <a:spLocks noChangeArrowheads="1"/>
          </p:cNvSpPr>
          <p:nvPr/>
        </p:nvSpPr>
        <p:spPr bwMode="auto">
          <a:xfrm>
            <a:off x="457200" y="5867400"/>
            <a:ext cx="82296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nsolas" pitchFamily="49" charset="0"/>
                <a:cs typeface="Consolas" pitchFamily="49" charset="0"/>
              </a:rPr>
              <a:t>offset = distance in words to branch target, counting from the instruction following the BEQ/BNE.  Range: -32768 to +32767.</a:t>
            </a:r>
          </a:p>
        </p:txBody>
      </p:sp>
    </p:spTree>
    <p:extLst>
      <p:ext uri="{BB962C8B-B14F-4D97-AF65-F5344CB8AC3E}">
        <p14:creationId xmlns:p14="http://schemas.microsoft.com/office/powerpoint/2010/main" val="220919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We Solve Factorial Now?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3200400"/>
            <a:ext cx="8991600" cy="304800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 smtClean="0"/>
              <a:t>Remember control FSM for our simple programmable </a:t>
            </a:r>
            <a:r>
              <a:rPr lang="en-US" dirty="0" err="1" smtClean="0"/>
              <a:t>datapath</a:t>
            </a:r>
            <a:r>
              <a:rPr lang="en-US" dirty="0" smtClean="0"/>
              <a:t>?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Control FSM states </a:t>
            </a:r>
            <a:r>
              <a:rPr lang="en-US" dirty="0" smtClean="0">
                <a:sym typeface="Wingdings" pitchFamily="2" charset="2"/>
              </a:rPr>
              <a:t> instructions!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Not the case in general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Happens here because </a:t>
            </a:r>
            <a:r>
              <a:rPr lang="en-US" dirty="0" err="1" smtClean="0">
                <a:sym typeface="Wingdings" pitchFamily="2" charset="2"/>
              </a:rPr>
              <a:t>datapath</a:t>
            </a:r>
            <a:r>
              <a:rPr lang="en-US" dirty="0" smtClean="0">
                <a:sym typeface="Wingdings" pitchFamily="2" charset="2"/>
              </a:rPr>
              <a:t> is similar to basic von Neumann </a:t>
            </a:r>
            <a:r>
              <a:rPr lang="en-US" dirty="0" err="1" smtClean="0">
                <a:sym typeface="Wingdings" pitchFamily="2" charset="2"/>
              </a:rPr>
              <a:t>datapath</a:t>
            </a:r>
            <a:endParaRPr lang="en-US" dirty="0" smtClean="0">
              <a:sym typeface="Wingdings" pitchFamily="2" charset="2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124200" y="1143000"/>
            <a:ext cx="5486400" cy="17394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				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Assume r1 = N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ADDC(r31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1,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r0)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L:MUL(r0, r1, r0)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r0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r0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*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SUBC(r1,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1,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r1)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r1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r1 – </a:t>
            </a:r>
            <a:r>
              <a:rPr lang="en-US" sz="16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BNE(r1, L, 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r31)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if r1 != 0, run MUL next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  <a:tabLst>
                <a:tab pos="858838" algn="l"/>
              </a:tabLst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			    </a:t>
            </a:r>
            <a:r>
              <a:rPr lang="en-US" sz="1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at this point, r0 = N!</a:t>
            </a:r>
            <a:endParaRPr lang="en-US" sz="16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1143000"/>
            <a:ext cx="2215270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 = 1;</a:t>
            </a:r>
          </a:p>
          <a:p>
            <a:r>
              <a:rPr lang="en-US" dirty="0" err="1" smtClean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 = N;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a = a * b;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mtClean="0">
                <a:latin typeface="Consolas" pitchFamily="49" charset="0"/>
                <a:cs typeface="Consolas" pitchFamily="49" charset="0"/>
              </a:rPr>
              <a:t> b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 b – 1;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r>
              <a:rPr lang="en-US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while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(b != 0) </a:t>
            </a:r>
          </a:p>
        </p:txBody>
      </p:sp>
      <p:cxnSp>
        <p:nvCxnSpPr>
          <p:cNvPr id="22" name="Curved Connector 21"/>
          <p:cNvCxnSpPr/>
          <p:nvPr/>
        </p:nvCxnSpPr>
        <p:spPr>
          <a:xfrm rot="10800000">
            <a:off x="7543800" y="1828800"/>
            <a:ext cx="457200" cy="381000"/>
          </a:xfrm>
          <a:prstGeom prst="curvedConnector3">
            <a:avLst>
              <a:gd name="adj1" fmla="val -21028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0"/>
          <p:cNvGrpSpPr/>
          <p:nvPr/>
        </p:nvGrpSpPr>
        <p:grpSpPr>
          <a:xfrm>
            <a:off x="1069114" y="3581400"/>
            <a:ext cx="6703286" cy="1292278"/>
            <a:chOff x="1069114" y="3810000"/>
            <a:chExt cx="6703286" cy="1292278"/>
          </a:xfrm>
        </p:grpSpPr>
        <p:sp>
          <p:nvSpPr>
            <p:cNvPr id="27" name="Oval 26"/>
            <p:cNvSpPr/>
            <p:nvPr/>
          </p:nvSpPr>
          <p:spPr>
            <a:xfrm>
              <a:off x="1450114" y="441428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/>
                <a:t>loopmul</a:t>
              </a:r>
              <a:endParaRPr lang="en-US" dirty="0" smtClean="0"/>
            </a:p>
          </p:txBody>
        </p:sp>
        <p:sp>
          <p:nvSpPr>
            <p:cNvPr id="28" name="Oval 27"/>
            <p:cNvSpPr/>
            <p:nvPr/>
          </p:nvSpPr>
          <p:spPr>
            <a:xfrm>
              <a:off x="3429000" y="4414283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loop</a:t>
              </a:r>
            </a:p>
            <a:p>
              <a:pPr algn="ctr"/>
              <a:r>
                <a:rPr lang="en-US" dirty="0" smtClean="0"/>
                <a:t>sub</a:t>
              </a:r>
            </a:p>
          </p:txBody>
        </p:sp>
        <p:cxnSp>
          <p:nvCxnSpPr>
            <p:cNvPr id="29" name="Straight Arrow Connector 28"/>
            <p:cNvCxnSpPr>
              <a:endCxn id="27" idx="2"/>
            </p:cNvCxnSpPr>
            <p:nvPr/>
          </p:nvCxnSpPr>
          <p:spPr>
            <a:xfrm>
              <a:off x="1069114" y="4484132"/>
              <a:ext cx="381000" cy="273051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6"/>
              <a:endCxn id="28" idx="2"/>
            </p:cNvCxnSpPr>
            <p:nvPr/>
          </p:nvCxnSpPr>
          <p:spPr>
            <a:xfrm>
              <a:off x="2135914" y="4757183"/>
              <a:ext cx="1293086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38" idx="0"/>
              <a:endCxn id="27" idx="0"/>
            </p:cNvCxnSpPr>
            <p:nvPr/>
          </p:nvCxnSpPr>
          <p:spPr>
            <a:xfrm rot="16200000" flipV="1">
              <a:off x="3695760" y="2511538"/>
              <a:ext cx="2195" cy="3807686"/>
            </a:xfrm>
            <a:prstGeom prst="curvedConnector3">
              <a:avLst>
                <a:gd name="adj1" fmla="val 10514579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086600" y="441647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done</a:t>
              </a:r>
            </a:p>
          </p:txBody>
        </p:sp>
        <p:cxnSp>
          <p:nvCxnSpPr>
            <p:cNvPr id="33" name="Straight Arrow Connector 32"/>
            <p:cNvCxnSpPr>
              <a:stCxn id="28" idx="6"/>
              <a:endCxn id="38" idx="2"/>
            </p:cNvCxnSpPr>
            <p:nvPr/>
          </p:nvCxnSpPr>
          <p:spPr>
            <a:xfrm>
              <a:off x="4114800" y="4757183"/>
              <a:ext cx="1143000" cy="2195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32" idx="7"/>
              <a:endCxn id="32" idx="1"/>
            </p:cNvCxnSpPr>
            <p:nvPr/>
          </p:nvCxnSpPr>
          <p:spPr>
            <a:xfrm rot="16200000" flipV="1">
              <a:off x="7429500" y="4274444"/>
              <a:ext cx="12700" cy="484934"/>
            </a:xfrm>
            <a:prstGeom prst="curvedConnector3">
              <a:avLst>
                <a:gd name="adj1" fmla="val 259081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5257800" y="4416478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err="1" smtClean="0"/>
                <a:t>loopbne</a:t>
              </a:r>
              <a:endParaRPr lang="en-US" dirty="0" smtClean="0"/>
            </a:p>
          </p:txBody>
        </p:sp>
        <p:cxnSp>
          <p:nvCxnSpPr>
            <p:cNvPr id="41" name="Straight Arrow Connector 40"/>
            <p:cNvCxnSpPr>
              <a:stCxn id="38" idx="6"/>
              <a:endCxn id="32" idx="2"/>
            </p:cNvCxnSpPr>
            <p:nvPr/>
          </p:nvCxnSpPr>
          <p:spPr>
            <a:xfrm>
              <a:off x="5943600" y="4759378"/>
              <a:ext cx="1143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085891" y="4331732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 == 1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81400" y="3810000"/>
              <a:ext cx="8483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z == 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77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JMP Instruction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Branches transfer control to some predetermined destination specified by a constant in the instruction.  It will be useful to be able to transfer control to a computed address.</a:t>
            </a:r>
            <a:endParaRPr lang="en-US" sz="2000" dirty="0">
              <a:latin typeface="+mj-lt"/>
            </a:endParaRP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905000" y="2438400"/>
            <a:ext cx="5181600" cy="609600"/>
            <a:chOff x="1680" y="2352"/>
            <a:chExt cx="3264" cy="384"/>
          </a:xfrm>
        </p:grpSpPr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15" name="Group 33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17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41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Rectangle 65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Rectangle 66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7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69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70"/>
            <p:cNvSpPr txBox="1">
              <a:spLocks noChangeArrowheads="1"/>
            </p:cNvSpPr>
            <p:nvPr/>
          </p:nvSpPr>
          <p:spPr bwMode="auto">
            <a:xfrm>
              <a:off x="1728" y="2400"/>
              <a:ext cx="6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onsolas"/>
                  <a:cs typeface="Consolas"/>
                </a:rPr>
                <a:t>011011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12" name="Text Box 71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13" name="Text Box 72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4" name="Text Box 73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 dirty="0" smtClean="0">
                  <a:solidFill>
                    <a:schemeClr val="bg1">
                      <a:lumMod val="75000"/>
                    </a:schemeClr>
                  </a:solidFill>
                </a:rPr>
                <a:t>unused</a:t>
              </a:r>
              <a:endParaRPr lang="en-US" sz="1600" i="1" baseline="-25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057400" y="3025914"/>
            <a:ext cx="4215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JMP</a:t>
            </a:r>
            <a:r>
              <a:rPr lang="en-US" sz="2000" dirty="0"/>
              <a:t>(</a:t>
            </a:r>
            <a:r>
              <a:rPr lang="en-US" sz="2000" dirty="0" err="1"/>
              <a:t>Ra,Rc</a:t>
            </a:r>
            <a:r>
              <a:rPr lang="en-US" sz="2000" dirty="0"/>
              <a:t>):	</a:t>
            </a:r>
            <a:r>
              <a:rPr lang="en-US" sz="2000" dirty="0" err="1"/>
              <a:t>Reg</a:t>
            </a:r>
            <a:r>
              <a:rPr lang="en-US" sz="2000" dirty="0"/>
              <a:t>[</a:t>
            </a:r>
            <a:r>
              <a:rPr lang="en-US" sz="2000" dirty="0" err="1"/>
              <a:t>Rc</a:t>
            </a:r>
            <a:r>
              <a:rPr lang="en-US" sz="2000" dirty="0"/>
              <a:t>]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 PC + </a:t>
            </a:r>
            <a:r>
              <a:rPr lang="en-US" sz="2000" dirty="0" smtClean="0"/>
              <a:t>4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PC </a:t>
            </a:r>
            <a:r>
              <a:rPr lang="en-US" sz="2000" dirty="0">
                <a:sym typeface="Symbol"/>
              </a:rPr>
              <a:t></a:t>
            </a:r>
            <a:r>
              <a:rPr lang="en-US" sz="2000" dirty="0"/>
              <a:t> </a:t>
            </a:r>
            <a:r>
              <a:rPr lang="en-US" sz="2000" dirty="0" err="1"/>
              <a:t>Reg</a:t>
            </a:r>
            <a:r>
              <a:rPr lang="en-US" sz="2000" dirty="0"/>
              <a:t>[Ra] </a:t>
            </a:r>
            <a:endParaRPr lang="en-US" sz="2000" dirty="0">
              <a:latin typeface="+mj-lt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57200" y="3867090"/>
            <a:ext cx="4561480" cy="2259926"/>
            <a:chOff x="457200" y="3867090"/>
            <a:chExt cx="4561480" cy="2259926"/>
          </a:xfrm>
        </p:grpSpPr>
        <p:sp>
          <p:nvSpPr>
            <p:cNvPr id="49" name="TextBox 48"/>
            <p:cNvSpPr txBox="1"/>
            <p:nvPr/>
          </p:nvSpPr>
          <p:spPr>
            <a:xfrm>
              <a:off x="609600" y="3867090"/>
              <a:ext cx="44090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Useful for procedure call return…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50" name="Text Box 70"/>
            <p:cNvSpPr txBox="1">
              <a:spLocks noChangeArrowheads="1"/>
            </p:cNvSpPr>
            <p:nvPr/>
          </p:nvSpPr>
          <p:spPr bwMode="auto">
            <a:xfrm>
              <a:off x="457200" y="4495800"/>
              <a:ext cx="3710020" cy="1631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onsolas"/>
                  <a:cs typeface="Consolas"/>
                </a:rPr>
                <a:t>        …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[0x100] BEQ(R31,sqrt,R28)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        …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[0x678] BEQ(R31,sqrt,R28)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        …</a:t>
              </a:r>
              <a:endParaRPr lang="en-US" sz="2000" dirty="0">
                <a:latin typeface="Consolas"/>
                <a:cs typeface="Consolas"/>
              </a:endParaRPr>
            </a:p>
          </p:txBody>
        </p:sp>
      </p:grpSp>
      <p:sp>
        <p:nvSpPr>
          <p:cNvPr id="51" name="Text Box 70"/>
          <p:cNvSpPr txBox="1">
            <a:spLocks noChangeArrowheads="1"/>
          </p:cNvSpPr>
          <p:nvPr/>
        </p:nvSpPr>
        <p:spPr bwMode="auto">
          <a:xfrm>
            <a:off x="5867400" y="4648200"/>
            <a:ext cx="27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 smtClean="0">
                <a:latin typeface="Consolas"/>
                <a:cs typeface="Consolas"/>
              </a:rPr>
              <a:t>sqrt</a:t>
            </a:r>
            <a:r>
              <a:rPr lang="en-US" sz="2000" dirty="0" smtClean="0">
                <a:latin typeface="Consolas"/>
                <a:cs typeface="Consolas"/>
              </a:rPr>
              <a:t>: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    …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 JMP(R28,R31)</a:t>
            </a:r>
            <a:endParaRPr lang="en-US" sz="2000" dirty="0">
              <a:latin typeface="Consolas"/>
              <a:cs typeface="Consolas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4144217" y="4624933"/>
            <a:ext cx="1570783" cy="404267"/>
            <a:chOff x="4144217" y="4624933"/>
            <a:chExt cx="1570783" cy="404267"/>
          </a:xfrm>
        </p:grpSpPr>
        <p:cxnSp>
          <p:nvCxnSpPr>
            <p:cNvPr id="53" name="Straight Arrow Connector 52"/>
            <p:cNvCxnSpPr/>
            <p:nvPr/>
          </p:nvCxnSpPr>
          <p:spPr>
            <a:xfrm flipV="1">
              <a:off x="4191000" y="4876800"/>
              <a:ext cx="15240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21254277">
              <a:off x="4144217" y="4624933"/>
              <a:ext cx="14651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+mj-lt"/>
                </a:rPr>
                <a:t>R28 = 0x104</a:t>
              </a:r>
              <a:endParaRPr lang="en-US" sz="16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251076" y="5029200"/>
            <a:ext cx="1551082" cy="629361"/>
            <a:chOff x="4251076" y="5029200"/>
            <a:chExt cx="1551082" cy="629361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4251076" y="5029200"/>
              <a:ext cx="1540124" cy="62936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20229950">
              <a:off x="4312447" y="5307107"/>
              <a:ext cx="1489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  <a:latin typeface="+mj-lt"/>
                </a:rPr>
                <a:t>R28 = 0x67C</a:t>
              </a:r>
              <a:endParaRPr lang="en-US" sz="1600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6400800" y="6153090"/>
            <a:ext cx="2514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+mj-lt"/>
              </a:rPr>
              <a:t>2</a:t>
            </a:r>
            <a:r>
              <a:rPr lang="en-US" baseline="30000" dirty="0" smtClean="0">
                <a:solidFill>
                  <a:srgbClr val="FF0000"/>
                </a:solidFill>
                <a:latin typeface="+mj-lt"/>
              </a:rPr>
              <a:t>nd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 time: PC←0x67C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400800" y="5610876"/>
            <a:ext cx="2428870" cy="549656"/>
            <a:chOff x="6400800" y="5610876"/>
            <a:chExt cx="2428870" cy="549656"/>
          </a:xfrm>
        </p:grpSpPr>
        <p:sp>
          <p:nvSpPr>
            <p:cNvPr id="59" name="TextBox 58"/>
            <p:cNvSpPr txBox="1"/>
            <p:nvPr/>
          </p:nvSpPr>
          <p:spPr>
            <a:xfrm>
              <a:off x="6400800" y="5791200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1</a:t>
              </a:r>
              <a:r>
                <a:rPr lang="en-US" baseline="30000" dirty="0" smtClean="0">
                  <a:solidFill>
                    <a:srgbClr val="FF0000"/>
                  </a:solidFill>
                  <a:latin typeface="+mj-lt"/>
                </a:rPr>
                <a:t>st</a:t>
              </a:r>
              <a:r>
                <a:rPr lang="en-US" dirty="0" smtClean="0">
                  <a:solidFill>
                    <a:srgbClr val="FF0000"/>
                  </a:solidFill>
                  <a:latin typeface="+mj-lt"/>
                </a:rPr>
                <a:t> time: PC←0x104</a:t>
              </a:r>
            </a:p>
          </p:txBody>
        </p:sp>
        <p:sp>
          <p:nvSpPr>
            <p:cNvPr id="62" name="Freeform 61"/>
            <p:cNvSpPr/>
            <p:nvPr/>
          </p:nvSpPr>
          <p:spPr>
            <a:xfrm>
              <a:off x="6589872" y="5610876"/>
              <a:ext cx="290637" cy="233786"/>
            </a:xfrm>
            <a:custGeom>
              <a:avLst/>
              <a:gdLst>
                <a:gd name="connsiteX0" fmla="*/ 290637 w 290637"/>
                <a:gd name="connsiteY0" fmla="*/ 0 h 233786"/>
                <a:gd name="connsiteX1" fmla="*/ 221136 w 290637"/>
                <a:gd name="connsiteY1" fmla="*/ 145326 h 233786"/>
                <a:gd name="connsiteX2" fmla="*/ 113727 w 290637"/>
                <a:gd name="connsiteY2" fmla="*/ 50548 h 233786"/>
                <a:gd name="connsiteX3" fmla="*/ 0 w 290637"/>
                <a:gd name="connsiteY3" fmla="*/ 233786 h 23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637" h="233786">
                  <a:moveTo>
                    <a:pt x="290637" y="0"/>
                  </a:moveTo>
                  <a:cubicBezTo>
                    <a:pt x="270629" y="68450"/>
                    <a:pt x="250621" y="136901"/>
                    <a:pt x="221136" y="145326"/>
                  </a:cubicBezTo>
                  <a:cubicBezTo>
                    <a:pt x="191651" y="153751"/>
                    <a:pt x="150583" y="35805"/>
                    <a:pt x="113727" y="50548"/>
                  </a:cubicBezTo>
                  <a:cubicBezTo>
                    <a:pt x="76871" y="65291"/>
                    <a:pt x="38435" y="149538"/>
                    <a:pt x="0" y="233786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Down Arrow 65"/>
          <p:cNvSpPr/>
          <p:nvPr/>
        </p:nvSpPr>
        <p:spPr>
          <a:xfrm>
            <a:off x="2590800" y="5181600"/>
            <a:ext cx="2286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>
            <a:off x="2590800" y="5854763"/>
            <a:ext cx="228600" cy="3048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  <p:bldP spid="66" grpId="0" animBg="1"/>
      <p:bldP spid="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ISA 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Storage:</a:t>
            </a:r>
          </a:p>
          <a:p>
            <a:pPr lvl="1"/>
            <a:r>
              <a:rPr lang="en-US" dirty="0" smtClean="0"/>
              <a:t>Processor: 32 registers (r31 hardwired to 0) and PC</a:t>
            </a:r>
          </a:p>
          <a:p>
            <a:pPr lvl="1"/>
            <a:r>
              <a:rPr lang="en-US" dirty="0" smtClean="0"/>
              <a:t>Main memory: 32-bit byte addresses; each memory access involves a 32-bit word.  Since there are 4 bytes/word, all addresses will be a multiple of 4.</a:t>
            </a:r>
          </a:p>
          <a:p>
            <a:endParaRPr lang="en-US" dirty="0" smtClean="0"/>
          </a:p>
          <a:p>
            <a:pPr lvl="5"/>
            <a:endParaRPr lang="en-US" dirty="0" smtClean="0"/>
          </a:p>
          <a:p>
            <a:r>
              <a:rPr lang="en-US" dirty="0" smtClean="0"/>
              <a:t>Instruction formats:</a:t>
            </a:r>
          </a:p>
          <a:p>
            <a:endParaRPr lang="en-US" dirty="0" smtClean="0"/>
          </a:p>
          <a:p>
            <a:pPr lvl="4"/>
            <a:endParaRPr lang="en-US" dirty="0" smtClean="0"/>
          </a:p>
          <a:p>
            <a:r>
              <a:rPr lang="en-US" dirty="0" smtClean="0"/>
              <a:t>Instruction types:</a:t>
            </a:r>
          </a:p>
          <a:p>
            <a:pPr lvl="1"/>
            <a:r>
              <a:rPr lang="en-US" dirty="0" smtClean="0"/>
              <a:t>ALU: Two input registers, or register and constant</a:t>
            </a:r>
          </a:p>
          <a:p>
            <a:pPr lvl="1"/>
            <a:r>
              <a:rPr lang="en-US" dirty="0" smtClean="0"/>
              <a:t>Loads and stores</a:t>
            </a:r>
          </a:p>
          <a:p>
            <a:pPr lvl="1"/>
            <a:r>
              <a:rPr lang="en-US" dirty="0"/>
              <a:t>Branches, Jumps</a:t>
            </a:r>
          </a:p>
        </p:txBody>
      </p:sp>
      <p:grpSp>
        <p:nvGrpSpPr>
          <p:cNvPr id="3" name="Group 121"/>
          <p:cNvGrpSpPr>
            <a:grpSpLocks/>
          </p:cNvGrpSpPr>
          <p:nvPr/>
        </p:nvGrpSpPr>
        <p:grpSpPr bwMode="auto">
          <a:xfrm>
            <a:off x="3962400" y="3276600"/>
            <a:ext cx="5181600" cy="609600"/>
            <a:chOff x="1632" y="1872"/>
            <a:chExt cx="3264" cy="384"/>
          </a:xfrm>
        </p:grpSpPr>
        <p:sp>
          <p:nvSpPr>
            <p:cNvPr id="7" name="Rectangle 122"/>
            <p:cNvSpPr>
              <a:spLocks noChangeArrowheads="1"/>
            </p:cNvSpPr>
            <p:nvPr/>
          </p:nvSpPr>
          <p:spPr bwMode="auto">
            <a:xfrm>
              <a:off x="1632" y="187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23"/>
            <p:cNvGrpSpPr>
              <a:grpSpLocks/>
            </p:cNvGrpSpPr>
            <p:nvPr/>
          </p:nvGrpSpPr>
          <p:grpSpPr bwMode="auto">
            <a:xfrm>
              <a:off x="1728" y="1968"/>
              <a:ext cx="3072" cy="192"/>
              <a:chOff x="576" y="3984"/>
              <a:chExt cx="3072" cy="192"/>
            </a:xfrm>
          </p:grpSpPr>
          <p:grpSp>
            <p:nvGrpSpPr>
              <p:cNvPr id="6" name="Group 124"/>
              <p:cNvGrpSpPr>
                <a:grpSpLocks/>
              </p:cNvGrpSpPr>
              <p:nvPr/>
            </p:nvGrpSpPr>
            <p:grpSpPr bwMode="auto">
              <a:xfrm>
                <a:off x="576" y="3984"/>
                <a:ext cx="3072" cy="192"/>
                <a:chOff x="1728" y="288"/>
                <a:chExt cx="3072" cy="192"/>
              </a:xfrm>
            </p:grpSpPr>
            <p:grpSp>
              <p:nvGrpSpPr>
                <p:cNvPr id="8" name="Group 125"/>
                <p:cNvGrpSpPr>
                  <a:grpSpLocks/>
                </p:cNvGrpSpPr>
                <p:nvPr/>
              </p:nvGrpSpPr>
              <p:grpSpPr bwMode="auto">
                <a:xfrm>
                  <a:off x="1824" y="432"/>
                  <a:ext cx="2880" cy="48"/>
                  <a:chOff x="1968" y="1776"/>
                  <a:chExt cx="2880" cy="192"/>
                </a:xfrm>
              </p:grpSpPr>
              <p:sp>
                <p:nvSpPr>
                  <p:cNvPr id="21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" name="Line 12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0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3" name="Line 1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1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1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13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4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Line 1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4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" name="Line 13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0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3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" name="Line 13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2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" name="Line 13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2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" name="Line 1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2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" name="Line 13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1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" name="Line 14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1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" name="Line 1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0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" name="Line 1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" name="Line 1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0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" name="Line 14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9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8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2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98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3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8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4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5" name="Line 1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7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" name="Line 1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6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" name="Line 1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464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1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60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1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656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" name="Line 15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2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Line 1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776"/>
                    <a:ext cx="0" cy="192"/>
                  </a:xfrm>
                  <a:prstGeom prst="line">
                    <a:avLst/>
                  </a:prstGeom>
                  <a:noFill/>
                  <a:ln w="3175">
                    <a:solidFill>
                      <a:srgbClr val="66FFFF"/>
                    </a:solidFill>
                    <a:prstDash val="lgDash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" name="Rectangle 157"/>
                <p:cNvSpPr>
                  <a:spLocks noChangeArrowheads="1"/>
                </p:cNvSpPr>
                <p:nvPr/>
              </p:nvSpPr>
              <p:spPr bwMode="auto">
                <a:xfrm>
                  <a:off x="1728" y="288"/>
                  <a:ext cx="3072" cy="19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Line 158"/>
              <p:cNvSpPr>
                <a:spLocks noChangeShapeType="1"/>
              </p:cNvSpPr>
              <p:nvPr/>
            </p:nvSpPr>
            <p:spPr bwMode="auto">
              <a:xfrm>
                <a:off x="115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159"/>
              <p:cNvSpPr>
                <a:spLocks noChangeShapeType="1"/>
              </p:cNvSpPr>
              <p:nvPr/>
            </p:nvSpPr>
            <p:spPr bwMode="auto">
              <a:xfrm>
                <a:off x="163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60"/>
              <p:cNvSpPr>
                <a:spLocks noChangeShapeType="1"/>
              </p:cNvSpPr>
              <p:nvPr/>
            </p:nvSpPr>
            <p:spPr bwMode="auto">
              <a:xfrm>
                <a:off x="211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61"/>
              <p:cNvSpPr>
                <a:spLocks noChangeShapeType="1"/>
              </p:cNvSpPr>
              <p:nvPr/>
            </p:nvSpPr>
            <p:spPr bwMode="auto">
              <a:xfrm>
                <a:off x="2592" y="398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 Box 162"/>
            <p:cNvSpPr txBox="1">
              <a:spLocks noChangeArrowheads="1"/>
            </p:cNvSpPr>
            <p:nvPr/>
          </p:nvSpPr>
          <p:spPr bwMode="auto">
            <a:xfrm>
              <a:off x="1685" y="196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10" name="Text Box 163"/>
            <p:cNvSpPr txBox="1">
              <a:spLocks noChangeArrowheads="1"/>
            </p:cNvSpPr>
            <p:nvPr/>
          </p:nvSpPr>
          <p:spPr bwMode="auto">
            <a:xfrm>
              <a:off x="2400" y="192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/>
                <a:t>r</a:t>
              </a:r>
              <a:r>
                <a:rPr lang="en-US" sz="2000" baseline="-25000"/>
                <a:t>c</a:t>
              </a:r>
            </a:p>
          </p:txBody>
        </p:sp>
        <p:sp>
          <p:nvSpPr>
            <p:cNvPr id="11" name="Text Box 164"/>
            <p:cNvSpPr txBox="1">
              <a:spLocks noChangeArrowheads="1"/>
            </p:cNvSpPr>
            <p:nvPr/>
          </p:nvSpPr>
          <p:spPr bwMode="auto">
            <a:xfrm>
              <a:off x="2832" y="192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12" name="Text Box 165"/>
            <p:cNvSpPr txBox="1">
              <a:spLocks noChangeArrowheads="1"/>
            </p:cNvSpPr>
            <p:nvPr/>
          </p:nvSpPr>
          <p:spPr bwMode="auto">
            <a:xfrm>
              <a:off x="3312" y="192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b</a:t>
              </a:r>
            </a:p>
          </p:txBody>
        </p:sp>
        <p:sp>
          <p:nvSpPr>
            <p:cNvPr id="13" name="Text Box 166"/>
            <p:cNvSpPr txBox="1">
              <a:spLocks noChangeArrowheads="1"/>
            </p:cNvSpPr>
            <p:nvPr/>
          </p:nvSpPr>
          <p:spPr bwMode="auto">
            <a:xfrm>
              <a:off x="3744" y="1968"/>
              <a:ext cx="105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i="1"/>
                <a:t>unused</a:t>
              </a:r>
              <a:endParaRPr lang="en-US" sz="1600" i="1" baseline="-25000"/>
            </a:p>
          </p:txBody>
        </p:sp>
      </p:grpSp>
      <p:grpSp>
        <p:nvGrpSpPr>
          <p:cNvPr id="14" name="Group 167"/>
          <p:cNvGrpSpPr>
            <a:grpSpLocks/>
          </p:cNvGrpSpPr>
          <p:nvPr/>
        </p:nvGrpSpPr>
        <p:grpSpPr bwMode="auto">
          <a:xfrm>
            <a:off x="3962400" y="3810000"/>
            <a:ext cx="5181600" cy="609600"/>
            <a:chOff x="1680" y="2352"/>
            <a:chExt cx="3264" cy="384"/>
          </a:xfrm>
        </p:grpSpPr>
        <p:grpSp>
          <p:nvGrpSpPr>
            <p:cNvPr id="19" name="Group 168"/>
            <p:cNvGrpSpPr>
              <a:grpSpLocks/>
            </p:cNvGrpSpPr>
            <p:nvPr/>
          </p:nvGrpSpPr>
          <p:grpSpPr bwMode="auto">
            <a:xfrm>
              <a:off x="1776" y="2448"/>
              <a:ext cx="3072" cy="192"/>
              <a:chOff x="1728" y="288"/>
              <a:chExt cx="3072" cy="192"/>
            </a:xfrm>
          </p:grpSpPr>
          <p:grpSp>
            <p:nvGrpSpPr>
              <p:cNvPr id="52" name="Group 169"/>
              <p:cNvGrpSpPr>
                <a:grpSpLocks/>
              </p:cNvGrpSpPr>
              <p:nvPr/>
            </p:nvGrpSpPr>
            <p:grpSpPr bwMode="auto">
              <a:xfrm>
                <a:off x="1824" y="432"/>
                <a:ext cx="2880" cy="48"/>
                <a:chOff x="1968" y="1776"/>
                <a:chExt cx="2880" cy="192"/>
              </a:xfrm>
            </p:grpSpPr>
            <p:sp>
              <p:nvSpPr>
                <p:cNvPr id="64" name="Line 170"/>
                <p:cNvSpPr>
                  <a:spLocks noChangeShapeType="1"/>
                </p:cNvSpPr>
                <p:nvPr/>
              </p:nvSpPr>
              <p:spPr bwMode="auto">
                <a:xfrm flipV="1">
                  <a:off x="19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Line 171"/>
                <p:cNvSpPr>
                  <a:spLocks noChangeShapeType="1"/>
                </p:cNvSpPr>
                <p:nvPr/>
              </p:nvSpPr>
              <p:spPr bwMode="auto">
                <a:xfrm flipV="1">
                  <a:off x="20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172"/>
                <p:cNvSpPr>
                  <a:spLocks noChangeShapeType="1"/>
                </p:cNvSpPr>
                <p:nvPr/>
              </p:nvSpPr>
              <p:spPr bwMode="auto">
                <a:xfrm flipV="1">
                  <a:off x="21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22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23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4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254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264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273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3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292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181"/>
                <p:cNvSpPr>
                  <a:spLocks noChangeShapeType="1"/>
                </p:cNvSpPr>
                <p:nvPr/>
              </p:nvSpPr>
              <p:spPr bwMode="auto">
                <a:xfrm flipV="1">
                  <a:off x="302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312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Line 183"/>
                <p:cNvSpPr>
                  <a:spLocks noChangeShapeType="1"/>
                </p:cNvSpPr>
                <p:nvPr/>
              </p:nvSpPr>
              <p:spPr bwMode="auto">
                <a:xfrm flipV="1">
                  <a:off x="321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Line 184"/>
                <p:cNvSpPr>
                  <a:spLocks noChangeShapeType="1"/>
                </p:cNvSpPr>
                <p:nvPr/>
              </p:nvSpPr>
              <p:spPr bwMode="auto">
                <a:xfrm flipV="1">
                  <a:off x="331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40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186"/>
                <p:cNvSpPr>
                  <a:spLocks noChangeShapeType="1"/>
                </p:cNvSpPr>
                <p:nvPr/>
              </p:nvSpPr>
              <p:spPr bwMode="auto">
                <a:xfrm flipV="1">
                  <a:off x="350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Line 187"/>
                <p:cNvSpPr>
                  <a:spLocks noChangeShapeType="1"/>
                </p:cNvSpPr>
                <p:nvPr/>
              </p:nvSpPr>
              <p:spPr bwMode="auto">
                <a:xfrm flipV="1">
                  <a:off x="360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188"/>
                <p:cNvSpPr>
                  <a:spLocks noChangeShapeType="1"/>
                </p:cNvSpPr>
                <p:nvPr/>
              </p:nvSpPr>
              <p:spPr bwMode="auto">
                <a:xfrm flipV="1">
                  <a:off x="369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379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Line 190"/>
                <p:cNvSpPr>
                  <a:spLocks noChangeShapeType="1"/>
                </p:cNvSpPr>
                <p:nvPr/>
              </p:nvSpPr>
              <p:spPr bwMode="auto">
                <a:xfrm flipV="1">
                  <a:off x="388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Line 191"/>
                <p:cNvSpPr>
                  <a:spLocks noChangeShapeType="1"/>
                </p:cNvSpPr>
                <p:nvPr/>
              </p:nvSpPr>
              <p:spPr bwMode="auto">
                <a:xfrm flipV="1">
                  <a:off x="398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192"/>
                <p:cNvSpPr>
                  <a:spLocks noChangeShapeType="1"/>
                </p:cNvSpPr>
                <p:nvPr/>
              </p:nvSpPr>
              <p:spPr bwMode="auto">
                <a:xfrm flipV="1">
                  <a:off x="408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417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194"/>
                <p:cNvSpPr>
                  <a:spLocks noChangeShapeType="1"/>
                </p:cNvSpPr>
                <p:nvPr/>
              </p:nvSpPr>
              <p:spPr bwMode="auto">
                <a:xfrm flipV="1">
                  <a:off x="427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195"/>
                <p:cNvSpPr>
                  <a:spLocks noChangeShapeType="1"/>
                </p:cNvSpPr>
                <p:nvPr/>
              </p:nvSpPr>
              <p:spPr bwMode="auto">
                <a:xfrm flipV="1">
                  <a:off x="436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196"/>
                <p:cNvSpPr>
                  <a:spLocks noChangeShapeType="1"/>
                </p:cNvSpPr>
                <p:nvPr/>
              </p:nvSpPr>
              <p:spPr bwMode="auto">
                <a:xfrm flipV="1">
                  <a:off x="4464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197"/>
                <p:cNvSpPr>
                  <a:spLocks noChangeShapeType="1"/>
                </p:cNvSpPr>
                <p:nvPr/>
              </p:nvSpPr>
              <p:spPr bwMode="auto">
                <a:xfrm flipV="1">
                  <a:off x="4560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Line 198"/>
                <p:cNvSpPr>
                  <a:spLocks noChangeShapeType="1"/>
                </p:cNvSpPr>
                <p:nvPr/>
              </p:nvSpPr>
              <p:spPr bwMode="auto">
                <a:xfrm flipV="1">
                  <a:off x="4656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Line 199"/>
                <p:cNvSpPr>
                  <a:spLocks noChangeShapeType="1"/>
                </p:cNvSpPr>
                <p:nvPr/>
              </p:nvSpPr>
              <p:spPr bwMode="auto">
                <a:xfrm flipV="1">
                  <a:off x="4752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Line 200"/>
                <p:cNvSpPr>
                  <a:spLocks noChangeShapeType="1"/>
                </p:cNvSpPr>
                <p:nvPr/>
              </p:nvSpPr>
              <p:spPr bwMode="auto">
                <a:xfrm flipV="1">
                  <a:off x="4848" y="1776"/>
                  <a:ext cx="0" cy="192"/>
                </a:xfrm>
                <a:prstGeom prst="line">
                  <a:avLst/>
                </a:prstGeom>
                <a:noFill/>
                <a:ln w="3175">
                  <a:solidFill>
                    <a:srgbClr val="66FFFF"/>
                  </a:solidFill>
                  <a:prstDash val="lg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Rectangle 201"/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3072" cy="19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Rectangle 202"/>
            <p:cNvSpPr>
              <a:spLocks noChangeArrowheads="1"/>
            </p:cNvSpPr>
            <p:nvPr/>
          </p:nvSpPr>
          <p:spPr bwMode="auto">
            <a:xfrm>
              <a:off x="1680" y="2352"/>
              <a:ext cx="326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3"/>
            <p:cNvSpPr>
              <a:spLocks noChangeShapeType="1"/>
            </p:cNvSpPr>
            <p:nvPr/>
          </p:nvSpPr>
          <p:spPr bwMode="auto">
            <a:xfrm>
              <a:off x="235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04"/>
            <p:cNvSpPr>
              <a:spLocks noChangeShapeType="1"/>
            </p:cNvSpPr>
            <p:nvPr/>
          </p:nvSpPr>
          <p:spPr bwMode="auto">
            <a:xfrm>
              <a:off x="283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05"/>
            <p:cNvSpPr>
              <a:spLocks noChangeShapeType="1"/>
            </p:cNvSpPr>
            <p:nvPr/>
          </p:nvSpPr>
          <p:spPr bwMode="auto">
            <a:xfrm>
              <a:off x="3312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206"/>
            <p:cNvSpPr txBox="1">
              <a:spLocks noChangeArrowheads="1"/>
            </p:cNvSpPr>
            <p:nvPr/>
          </p:nvSpPr>
          <p:spPr bwMode="auto">
            <a:xfrm>
              <a:off x="1739" y="2443"/>
              <a:ext cx="676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OPCODE</a:t>
              </a:r>
            </a:p>
          </p:txBody>
        </p:sp>
        <p:sp>
          <p:nvSpPr>
            <p:cNvPr id="59" name="Text Box 207"/>
            <p:cNvSpPr txBox="1">
              <a:spLocks noChangeArrowheads="1"/>
            </p:cNvSpPr>
            <p:nvPr/>
          </p:nvSpPr>
          <p:spPr bwMode="auto">
            <a:xfrm>
              <a:off x="2448" y="2400"/>
              <a:ext cx="2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/>
                <a:t>r</a:t>
              </a:r>
              <a:r>
                <a:rPr lang="en-US" sz="2000" baseline="-25000" dirty="0" err="1"/>
                <a:t>c</a:t>
              </a:r>
              <a:endParaRPr lang="en-US" sz="2000" baseline="-25000" dirty="0"/>
            </a:p>
          </p:txBody>
        </p:sp>
        <p:sp>
          <p:nvSpPr>
            <p:cNvPr id="60" name="Text Box 208"/>
            <p:cNvSpPr txBox="1">
              <a:spLocks noChangeArrowheads="1"/>
            </p:cNvSpPr>
            <p:nvPr/>
          </p:nvSpPr>
          <p:spPr bwMode="auto">
            <a:xfrm>
              <a:off x="2832" y="2400"/>
              <a:ext cx="3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/>
                <a:t>r</a:t>
              </a:r>
              <a:r>
                <a:rPr lang="en-US" sz="2000" baseline="-25000"/>
                <a:t>a</a:t>
              </a:r>
            </a:p>
          </p:txBody>
        </p:sp>
        <p:sp>
          <p:nvSpPr>
            <p:cNvPr id="61" name="Text Box 209"/>
            <p:cNvSpPr txBox="1">
              <a:spLocks noChangeArrowheads="1"/>
            </p:cNvSpPr>
            <p:nvPr/>
          </p:nvSpPr>
          <p:spPr bwMode="auto">
            <a:xfrm>
              <a:off x="3312" y="2448"/>
              <a:ext cx="15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16-bit signed constant </a:t>
              </a:r>
              <a:endParaRPr lang="en-US" sz="1600" baseline="-25000"/>
            </a:p>
          </p:txBody>
        </p:sp>
      </p:grpSp>
      <p:cxnSp>
        <p:nvCxnSpPr>
          <p:cNvPr id="96" name="Straight Connector 95"/>
          <p:cNvCxnSpPr/>
          <p:nvPr/>
        </p:nvCxnSpPr>
        <p:spPr>
          <a:xfrm>
            <a:off x="4114800" y="4419600"/>
            <a:ext cx="4876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Box 207"/>
          <p:cNvSpPr txBox="1">
            <a:spLocks noChangeArrowheads="1"/>
          </p:cNvSpPr>
          <p:nvPr/>
        </p:nvSpPr>
        <p:spPr bwMode="auto">
          <a:xfrm>
            <a:off x="4114800" y="4403725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32 bits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1901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r>
              <a:rPr lang="en-US" dirty="0" smtClean="0"/>
              <a:t> for Factorial</a:t>
            </a:r>
            <a:endParaRPr lang="en-US" dirty="0"/>
          </a:p>
        </p:txBody>
      </p:sp>
      <p:sp>
        <p:nvSpPr>
          <p:cNvPr id="79" name="Content Placeholder 78"/>
          <p:cNvSpPr>
            <a:spLocks noGrp="1"/>
          </p:cNvSpPr>
          <p:nvPr>
            <p:ph sz="quarter" idx="1"/>
          </p:nvPr>
        </p:nvSpPr>
        <p:spPr>
          <a:xfrm>
            <a:off x="4876800" y="1219200"/>
            <a:ext cx="41148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Draw registers</a:t>
            </a:r>
          </a:p>
          <a:p>
            <a:r>
              <a:rPr lang="en-US" dirty="0" smtClean="0"/>
              <a:t>Draw combinational circuit for each assignment</a:t>
            </a:r>
          </a:p>
          <a:p>
            <a:r>
              <a:rPr lang="en-US" dirty="0" smtClean="0"/>
              <a:t>Connect to input </a:t>
            </a:r>
            <a:r>
              <a:rPr lang="en-US" dirty="0" err="1" smtClean="0"/>
              <a:t>muxes</a:t>
            </a:r>
            <a:endParaRPr lang="en-US" dirty="0"/>
          </a:p>
        </p:txBody>
      </p:sp>
      <p:sp>
        <p:nvSpPr>
          <p:cNvPr id="71" name="Freeform 5"/>
          <p:cNvSpPr>
            <a:spLocks/>
          </p:cNvSpPr>
          <p:nvPr/>
        </p:nvSpPr>
        <p:spPr bwMode="auto">
          <a:xfrm flipH="1">
            <a:off x="1602155" y="3505200"/>
            <a:ext cx="1598257" cy="1733550"/>
          </a:xfrm>
          <a:custGeom>
            <a:avLst/>
            <a:gdLst>
              <a:gd name="T0" fmla="*/ 0 w 769"/>
              <a:gd name="T1" fmla="*/ 1632 h 1825"/>
              <a:gd name="T2" fmla="*/ 0 w 769"/>
              <a:gd name="T3" fmla="*/ 1824 h 1825"/>
              <a:gd name="T4" fmla="*/ 768 w 769"/>
              <a:gd name="T5" fmla="*/ 1824 h 1825"/>
              <a:gd name="T6" fmla="*/ 768 w 769"/>
              <a:gd name="T7" fmla="*/ 0 h 1825"/>
              <a:gd name="T8" fmla="*/ 96 w 769"/>
              <a:gd name="T9" fmla="*/ 0 h 1825"/>
              <a:gd name="T10" fmla="*/ 96 w 769"/>
              <a:gd name="T11" fmla="*/ 288 h 1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9"/>
              <a:gd name="T19" fmla="*/ 0 h 1825"/>
              <a:gd name="T20" fmla="*/ 769 w 769"/>
              <a:gd name="T21" fmla="*/ 1825 h 1825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1881 w 10620"/>
              <a:gd name="connsiteY4" fmla="*/ 0 h 10000"/>
              <a:gd name="connsiteX5" fmla="*/ 1881 w 10620"/>
              <a:gd name="connsiteY5" fmla="*/ 1578 h 10000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1881 w 10620"/>
              <a:gd name="connsiteY4" fmla="*/ 0 h 10000"/>
              <a:gd name="connsiteX5" fmla="*/ 2532 w 10620"/>
              <a:gd name="connsiteY5" fmla="*/ 2637 h 10000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2532 w 10620"/>
              <a:gd name="connsiteY4" fmla="*/ 0 h 10000"/>
              <a:gd name="connsiteX5" fmla="*/ 2532 w 10620"/>
              <a:gd name="connsiteY5" fmla="*/ 26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0" h="10000">
                <a:moveTo>
                  <a:pt x="0" y="10000"/>
                </a:moveTo>
                <a:lnTo>
                  <a:pt x="633" y="9995"/>
                </a:lnTo>
                <a:lnTo>
                  <a:pt x="10620" y="9995"/>
                </a:lnTo>
                <a:lnTo>
                  <a:pt x="10620" y="0"/>
                </a:lnTo>
                <a:lnTo>
                  <a:pt x="2532" y="0"/>
                </a:lnTo>
                <a:lnTo>
                  <a:pt x="2532" y="2637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5"/>
          <p:cNvSpPr>
            <a:spLocks/>
          </p:cNvSpPr>
          <p:nvPr/>
        </p:nvSpPr>
        <p:spPr bwMode="auto">
          <a:xfrm>
            <a:off x="5842000" y="3543300"/>
            <a:ext cx="1295400" cy="1676400"/>
          </a:xfrm>
          <a:custGeom>
            <a:avLst/>
            <a:gdLst>
              <a:gd name="T0" fmla="*/ 0 w 769"/>
              <a:gd name="T1" fmla="*/ 1632 h 1825"/>
              <a:gd name="T2" fmla="*/ 0 w 769"/>
              <a:gd name="T3" fmla="*/ 1824 h 1825"/>
              <a:gd name="T4" fmla="*/ 768 w 769"/>
              <a:gd name="T5" fmla="*/ 1824 h 1825"/>
              <a:gd name="T6" fmla="*/ 768 w 769"/>
              <a:gd name="T7" fmla="*/ 0 h 1825"/>
              <a:gd name="T8" fmla="*/ 96 w 769"/>
              <a:gd name="T9" fmla="*/ 0 h 1825"/>
              <a:gd name="T10" fmla="*/ 96 w 769"/>
              <a:gd name="T11" fmla="*/ 288 h 1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9"/>
              <a:gd name="T19" fmla="*/ 0 h 1825"/>
              <a:gd name="T20" fmla="*/ 769 w 769"/>
              <a:gd name="T21" fmla="*/ 1825 h 1825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1881 w 10620"/>
              <a:gd name="connsiteY4" fmla="*/ 0 h 10000"/>
              <a:gd name="connsiteX5" fmla="*/ 1881 w 10620"/>
              <a:gd name="connsiteY5" fmla="*/ 1578 h 10000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1881 w 10620"/>
              <a:gd name="connsiteY4" fmla="*/ 0 h 10000"/>
              <a:gd name="connsiteX5" fmla="*/ 2532 w 10620"/>
              <a:gd name="connsiteY5" fmla="*/ 2637 h 10000"/>
              <a:gd name="connsiteX0" fmla="*/ 0 w 10620"/>
              <a:gd name="connsiteY0" fmla="*/ 10000 h 10000"/>
              <a:gd name="connsiteX1" fmla="*/ 633 w 10620"/>
              <a:gd name="connsiteY1" fmla="*/ 9995 h 10000"/>
              <a:gd name="connsiteX2" fmla="*/ 10620 w 10620"/>
              <a:gd name="connsiteY2" fmla="*/ 9995 h 10000"/>
              <a:gd name="connsiteX3" fmla="*/ 10620 w 10620"/>
              <a:gd name="connsiteY3" fmla="*/ 0 h 10000"/>
              <a:gd name="connsiteX4" fmla="*/ 2532 w 10620"/>
              <a:gd name="connsiteY4" fmla="*/ 0 h 10000"/>
              <a:gd name="connsiteX5" fmla="*/ 2532 w 10620"/>
              <a:gd name="connsiteY5" fmla="*/ 26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0" h="10000">
                <a:moveTo>
                  <a:pt x="0" y="10000"/>
                </a:moveTo>
                <a:lnTo>
                  <a:pt x="633" y="9995"/>
                </a:lnTo>
                <a:lnTo>
                  <a:pt x="10620" y="9995"/>
                </a:lnTo>
                <a:lnTo>
                  <a:pt x="10620" y="0"/>
                </a:lnTo>
                <a:lnTo>
                  <a:pt x="2532" y="0"/>
                </a:lnTo>
                <a:lnTo>
                  <a:pt x="2532" y="2637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28600" y="2311638"/>
            <a:ext cx="42672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" name="Group 83"/>
          <p:cNvGrpSpPr/>
          <p:nvPr/>
        </p:nvGrpSpPr>
        <p:grpSpPr>
          <a:xfrm>
            <a:off x="381000" y="990600"/>
            <a:ext cx="4038600" cy="1941731"/>
            <a:chOff x="381000" y="990600"/>
            <a:chExt cx="4038600" cy="1941731"/>
          </a:xfrm>
        </p:grpSpPr>
        <p:sp>
          <p:nvSpPr>
            <p:cNvPr id="7" name="Oval 6"/>
            <p:cNvSpPr/>
            <p:nvPr/>
          </p:nvSpPr>
          <p:spPr>
            <a:xfrm>
              <a:off x="533400" y="1524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2057400" y="1524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loop</a:t>
              </a:r>
              <a:endParaRPr lang="en-US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3581400" y="1524000"/>
              <a:ext cx="685800" cy="685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 smtClean="0"/>
                <a:t>done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" y="2286000"/>
              <a:ext cx="990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1</a:t>
              </a:r>
            </a:p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N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00200" y="2286000"/>
              <a:ext cx="16002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a * b</a:t>
              </a:r>
            </a:p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b - 1</a:t>
              </a:r>
            </a:p>
          </p:txBody>
        </p:sp>
        <p:cxnSp>
          <p:nvCxnSpPr>
            <p:cNvPr id="12" name="Straight Arrow Connector 11"/>
            <p:cNvCxnSpPr>
              <a:stCxn id="7" idx="6"/>
              <a:endCxn id="8" idx="2"/>
            </p:cNvCxnSpPr>
            <p:nvPr/>
          </p:nvCxnSpPr>
          <p:spPr>
            <a:xfrm>
              <a:off x="1219200" y="1866900"/>
              <a:ext cx="8382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9" idx="2"/>
            </p:cNvCxnSpPr>
            <p:nvPr/>
          </p:nvCxnSpPr>
          <p:spPr>
            <a:xfrm>
              <a:off x="2743200" y="1866900"/>
              <a:ext cx="8382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8" idx="7"/>
              <a:endCxn id="8" idx="1"/>
            </p:cNvCxnSpPr>
            <p:nvPr/>
          </p:nvCxnSpPr>
          <p:spPr>
            <a:xfrm rot="16200000" flipV="1">
              <a:off x="2400300" y="1381966"/>
              <a:ext cx="12700" cy="484934"/>
            </a:xfrm>
            <a:prstGeom prst="curvedConnector3">
              <a:avLst>
                <a:gd name="adj1" fmla="val 259081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905000" y="990600"/>
              <a:ext cx="990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 != 0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647950" y="1496199"/>
              <a:ext cx="990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 == 0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29000" y="2281535"/>
              <a:ext cx="990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a</a:t>
              </a:r>
            </a:p>
            <a:p>
              <a:pPr algn="ctr"/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en-US" dirty="0" smtClean="0">
                  <a:latin typeface="Consolas" pitchFamily="49" charset="0"/>
                  <a:cs typeface="Consolas" pitchFamily="49" charset="0"/>
                  <a:sym typeface="Wingdings" pitchFamily="2" charset="2"/>
                </a:rPr>
                <a:t></a:t>
              </a:r>
              <a:r>
                <a:rPr lang="en-US" dirty="0" smtClean="0">
                  <a:latin typeface="Consolas" pitchFamily="49" charset="0"/>
                  <a:cs typeface="Consolas" pitchFamily="49" charset="0"/>
                </a:rPr>
                <a:t> b</a:t>
              </a:r>
            </a:p>
          </p:txBody>
        </p:sp>
        <p:cxnSp>
          <p:nvCxnSpPr>
            <p:cNvPr id="52" name="Curved Connector 51"/>
            <p:cNvCxnSpPr>
              <a:stCxn id="9" idx="7"/>
              <a:endCxn id="9" idx="1"/>
            </p:cNvCxnSpPr>
            <p:nvPr/>
          </p:nvCxnSpPr>
          <p:spPr>
            <a:xfrm rot="16200000" flipV="1">
              <a:off x="3924300" y="1381966"/>
              <a:ext cx="12700" cy="484934"/>
            </a:xfrm>
            <a:prstGeom prst="curvedConnector3">
              <a:avLst>
                <a:gd name="adj1" fmla="val 2590811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02"/>
          <p:cNvGrpSpPr/>
          <p:nvPr/>
        </p:nvGrpSpPr>
        <p:grpSpPr>
          <a:xfrm>
            <a:off x="3252787" y="2971800"/>
            <a:ext cx="540121" cy="1008063"/>
            <a:chOff x="3252787" y="2971800"/>
            <a:chExt cx="540121" cy="1008063"/>
          </a:xfrm>
        </p:grpSpPr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429000" y="3276600"/>
              <a:ext cx="0" cy="703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3252787" y="2971800"/>
              <a:ext cx="373063" cy="4175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1</a:t>
              </a:r>
            </a:p>
          </p:txBody>
        </p:sp>
        <p:cxnSp>
          <p:nvCxnSpPr>
            <p:cNvPr id="81" name="Straight Connector 80"/>
            <p:cNvCxnSpPr/>
            <p:nvPr/>
          </p:nvCxnSpPr>
          <p:spPr>
            <a:xfrm flipV="1">
              <a:off x="3352800" y="3505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36"/>
            <p:cNvSpPr>
              <a:spLocks noChangeArrowheads="1"/>
            </p:cNvSpPr>
            <p:nvPr/>
          </p:nvSpPr>
          <p:spPr bwMode="auto">
            <a:xfrm>
              <a:off x="3419845" y="3429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 smtClean="0"/>
                <a:t>32</a:t>
              </a:r>
              <a:endParaRPr lang="en-US" sz="1200" i="1" dirty="0"/>
            </a:p>
          </p:txBody>
        </p:sp>
      </p:grpSp>
      <p:grpSp>
        <p:nvGrpSpPr>
          <p:cNvPr id="18" name="Group 103"/>
          <p:cNvGrpSpPr/>
          <p:nvPr/>
        </p:nvGrpSpPr>
        <p:grpSpPr>
          <a:xfrm>
            <a:off x="5189537" y="3009900"/>
            <a:ext cx="563563" cy="969963"/>
            <a:chOff x="5189537" y="3009900"/>
            <a:chExt cx="563563" cy="969963"/>
          </a:xfrm>
        </p:grpSpPr>
        <p:sp>
          <p:nvSpPr>
            <p:cNvPr id="38" name="Line 34"/>
            <p:cNvSpPr>
              <a:spLocks noChangeShapeType="1"/>
            </p:cNvSpPr>
            <p:nvPr/>
          </p:nvSpPr>
          <p:spPr bwMode="auto">
            <a:xfrm>
              <a:off x="5562600" y="3276600"/>
              <a:ext cx="0" cy="703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5387975" y="3009900"/>
              <a:ext cx="365125" cy="4175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/>
                <a:t>N</a:t>
              </a: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V="1">
              <a:off x="5486400" y="3505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36"/>
            <p:cNvSpPr>
              <a:spLocks noChangeArrowheads="1"/>
            </p:cNvSpPr>
            <p:nvPr/>
          </p:nvSpPr>
          <p:spPr bwMode="auto">
            <a:xfrm>
              <a:off x="5189537" y="3429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 smtClean="0"/>
                <a:t>32</a:t>
              </a:r>
              <a:endParaRPr lang="en-US" sz="1200" i="1" dirty="0"/>
            </a:p>
          </p:txBody>
        </p:sp>
      </p:grpSp>
      <p:grpSp>
        <p:nvGrpSpPr>
          <p:cNvPr id="19" name="Group 101"/>
          <p:cNvGrpSpPr/>
          <p:nvPr/>
        </p:nvGrpSpPr>
        <p:grpSpPr>
          <a:xfrm>
            <a:off x="1691629" y="3810000"/>
            <a:ext cx="1950097" cy="703263"/>
            <a:chOff x="1691629" y="3810000"/>
            <a:chExt cx="1950097" cy="703263"/>
          </a:xfrm>
        </p:grpSpPr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2649538" y="3992563"/>
              <a:ext cx="992188" cy="153988"/>
            </a:xfrm>
            <a:custGeom>
              <a:avLst/>
              <a:gdLst>
                <a:gd name="T0" fmla="*/ 0 w 625"/>
                <a:gd name="T1" fmla="*/ 0 h 97"/>
                <a:gd name="T2" fmla="*/ 48 w 625"/>
                <a:gd name="T3" fmla="*/ 96 h 97"/>
                <a:gd name="T4" fmla="*/ 576 w 625"/>
                <a:gd name="T5" fmla="*/ 96 h 97"/>
                <a:gd name="T6" fmla="*/ 624 w 625"/>
                <a:gd name="T7" fmla="*/ 0 h 97"/>
                <a:gd name="T8" fmla="*/ 0 w 62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97"/>
                <a:gd name="T17" fmla="*/ 625 w 62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97">
                  <a:moveTo>
                    <a:pt x="0" y="0"/>
                  </a:moveTo>
                  <a:lnTo>
                    <a:pt x="48" y="96"/>
                  </a:lnTo>
                  <a:lnTo>
                    <a:pt x="576" y="96"/>
                  </a:lnTo>
                  <a:lnTo>
                    <a:pt x="624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3200400" y="4157663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>
              <a:off x="2281238" y="4068763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2695575" y="3967163"/>
              <a:ext cx="885825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000" i="1" dirty="0"/>
                <a:t>0  </a:t>
              </a:r>
              <a:r>
                <a:rPr lang="en-US" sz="1000" i="1" dirty="0" smtClean="0"/>
                <a:t>    1      2</a:t>
              </a:r>
              <a:endParaRPr lang="en-US" i="1" dirty="0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1691629" y="3854450"/>
              <a:ext cx="645819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wa</a:t>
              </a:r>
              <a:r>
                <a:rPr lang="en-US" i="1" baseline="-25000" dirty="0" err="1" smtClean="0"/>
                <a:t>SEL</a:t>
              </a:r>
              <a:endParaRPr lang="en-US" i="1" baseline="-25000" dirty="0"/>
            </a:p>
          </p:txBody>
        </p:sp>
        <p:cxnSp>
          <p:nvCxnSpPr>
            <p:cNvPr id="70" name="Straight Connector 69"/>
            <p:cNvCxnSpPr/>
            <p:nvPr/>
          </p:nvCxnSpPr>
          <p:spPr>
            <a:xfrm flipV="1">
              <a:off x="3124200" y="4267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2379292" y="3996584"/>
              <a:ext cx="76200" cy="152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36"/>
            <p:cNvSpPr>
              <a:spLocks noChangeArrowheads="1"/>
            </p:cNvSpPr>
            <p:nvPr/>
          </p:nvSpPr>
          <p:spPr bwMode="auto">
            <a:xfrm>
              <a:off x="2251816" y="3810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 smtClean="0"/>
                <a:t>2</a:t>
              </a:r>
              <a:endParaRPr lang="en-US" sz="1200" i="1" dirty="0"/>
            </a:p>
          </p:txBody>
        </p:sp>
        <p:sp>
          <p:nvSpPr>
            <p:cNvPr id="90" name="Rectangle 36"/>
            <p:cNvSpPr>
              <a:spLocks noChangeArrowheads="1"/>
            </p:cNvSpPr>
            <p:nvPr/>
          </p:nvSpPr>
          <p:spPr bwMode="auto">
            <a:xfrm>
              <a:off x="3200400" y="4191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 smtClean="0"/>
                <a:t>32</a:t>
              </a:r>
              <a:endParaRPr lang="en-US" sz="1200" i="1" dirty="0"/>
            </a:p>
          </p:txBody>
        </p:sp>
      </p:grpSp>
      <p:grpSp>
        <p:nvGrpSpPr>
          <p:cNvPr id="20" name="Group 104"/>
          <p:cNvGrpSpPr/>
          <p:nvPr/>
        </p:nvGrpSpPr>
        <p:grpSpPr>
          <a:xfrm>
            <a:off x="4359350" y="3801454"/>
            <a:ext cx="1949376" cy="711809"/>
            <a:chOff x="4359350" y="3801454"/>
            <a:chExt cx="1949376" cy="711809"/>
          </a:xfrm>
        </p:grpSpPr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4948238" y="4068763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100"/>
            <p:cNvGrpSpPr/>
            <p:nvPr/>
          </p:nvGrpSpPr>
          <p:grpSpPr>
            <a:xfrm>
              <a:off x="4359350" y="3801454"/>
              <a:ext cx="1949376" cy="711809"/>
              <a:chOff x="4359350" y="3801454"/>
              <a:chExt cx="1949376" cy="711809"/>
            </a:xfrm>
          </p:grpSpPr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5316538" y="3992563"/>
                <a:ext cx="992188" cy="153988"/>
              </a:xfrm>
              <a:custGeom>
                <a:avLst/>
                <a:gdLst>
                  <a:gd name="T0" fmla="*/ 0 w 625"/>
                  <a:gd name="T1" fmla="*/ 0 h 97"/>
                  <a:gd name="T2" fmla="*/ 48 w 625"/>
                  <a:gd name="T3" fmla="*/ 96 h 97"/>
                  <a:gd name="T4" fmla="*/ 576 w 625"/>
                  <a:gd name="T5" fmla="*/ 96 h 97"/>
                  <a:gd name="T6" fmla="*/ 624 w 625"/>
                  <a:gd name="T7" fmla="*/ 0 h 97"/>
                  <a:gd name="T8" fmla="*/ 0 w 625"/>
                  <a:gd name="T9" fmla="*/ 0 h 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25"/>
                  <a:gd name="T16" fmla="*/ 0 h 97"/>
                  <a:gd name="T17" fmla="*/ 625 w 625"/>
                  <a:gd name="T18" fmla="*/ 97 h 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25" h="97">
                    <a:moveTo>
                      <a:pt x="0" y="0"/>
                    </a:moveTo>
                    <a:lnTo>
                      <a:pt x="48" y="96"/>
                    </a:lnTo>
                    <a:lnTo>
                      <a:pt x="576" y="96"/>
                    </a:lnTo>
                    <a:lnTo>
                      <a:pt x="624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5"/>
              <p:cNvSpPr>
                <a:spLocks noChangeShapeType="1"/>
              </p:cNvSpPr>
              <p:nvPr/>
            </p:nvSpPr>
            <p:spPr bwMode="auto">
              <a:xfrm>
                <a:off x="5849938" y="4157663"/>
                <a:ext cx="0" cy="355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5391150" y="3967163"/>
                <a:ext cx="914400" cy="2282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000" i="1" dirty="0"/>
                  <a:t>0      </a:t>
                </a:r>
                <a:r>
                  <a:rPr lang="en-US" sz="1000" i="1" dirty="0" smtClean="0"/>
                  <a:t>1      2</a:t>
                </a:r>
                <a:endParaRPr lang="en-US" i="1" dirty="0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359350" y="3854450"/>
                <a:ext cx="641202" cy="33906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i="1" dirty="0" err="1" smtClean="0"/>
                  <a:t>wb</a:t>
                </a:r>
                <a:r>
                  <a:rPr lang="en-US" i="1" baseline="-25000" dirty="0" err="1" smtClean="0"/>
                  <a:t>SEL</a:t>
                </a:r>
                <a:endParaRPr lang="en-US" i="1" baseline="-25000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5791200" y="4267200"/>
                <a:ext cx="1524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5029200" y="3996584"/>
                <a:ext cx="76200" cy="152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4918207" y="3801454"/>
                <a:ext cx="373063" cy="2559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i="1" dirty="0" smtClean="0"/>
                  <a:t>2</a:t>
                </a:r>
                <a:endParaRPr lang="en-US" sz="1200" i="1" dirty="0"/>
              </a:p>
            </p:txBody>
          </p:sp>
          <p:sp>
            <p:nvSpPr>
              <p:cNvPr id="91" name="Rectangle 36"/>
              <p:cNvSpPr>
                <a:spLocks noChangeArrowheads="1"/>
              </p:cNvSpPr>
              <p:nvPr/>
            </p:nvSpPr>
            <p:spPr bwMode="auto">
              <a:xfrm>
                <a:off x="5875337" y="4191000"/>
                <a:ext cx="373063" cy="25596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90000"/>
                  </a:lnSpc>
                </a:pPr>
                <a:r>
                  <a:rPr lang="en-US" sz="1200" i="1" dirty="0" smtClean="0"/>
                  <a:t>32</a:t>
                </a:r>
                <a:endParaRPr lang="en-US" sz="1200" i="1" dirty="0"/>
              </a:p>
            </p:txBody>
          </p:sp>
        </p:grpSp>
      </p:grpSp>
      <p:grpSp>
        <p:nvGrpSpPr>
          <p:cNvPr id="23" name="Group 98"/>
          <p:cNvGrpSpPr/>
          <p:nvPr/>
        </p:nvGrpSpPr>
        <p:grpSpPr>
          <a:xfrm>
            <a:off x="1374275" y="3352799"/>
            <a:ext cx="4483600" cy="2922969"/>
            <a:chOff x="1374275" y="3352799"/>
            <a:chExt cx="4483600" cy="2922969"/>
          </a:xfrm>
        </p:grpSpPr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2984500" y="5486400"/>
              <a:ext cx="977900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67" name="Line 34"/>
            <p:cNvSpPr>
              <a:spLocks noChangeShapeType="1"/>
            </p:cNvSpPr>
            <p:nvPr/>
          </p:nvSpPr>
          <p:spPr bwMode="auto">
            <a:xfrm>
              <a:off x="3733800" y="5224092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34"/>
            <p:cNvSpPr>
              <a:spLocks noChangeShapeType="1"/>
            </p:cNvSpPr>
            <p:nvPr/>
          </p:nvSpPr>
          <p:spPr bwMode="auto">
            <a:xfrm>
              <a:off x="3724275" y="5219700"/>
              <a:ext cx="213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Freeform 5"/>
            <p:cNvSpPr>
              <a:spLocks/>
            </p:cNvSpPr>
            <p:nvPr/>
          </p:nvSpPr>
          <p:spPr bwMode="auto">
            <a:xfrm flipH="1">
              <a:off x="1374275" y="3352799"/>
              <a:ext cx="2054725" cy="2895739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0 w 9987"/>
                <a:gd name="connsiteY0" fmla="*/ 8942 h 9995"/>
                <a:gd name="connsiteX1" fmla="*/ 0 w 9987"/>
                <a:gd name="connsiteY1" fmla="*/ 9995 h 9995"/>
                <a:gd name="connsiteX2" fmla="*/ 9987 w 9987"/>
                <a:gd name="connsiteY2" fmla="*/ 9995 h 9995"/>
                <a:gd name="connsiteX3" fmla="*/ 9987 w 9987"/>
                <a:gd name="connsiteY3" fmla="*/ 0 h 9995"/>
                <a:gd name="connsiteX4" fmla="*/ 1248 w 9987"/>
                <a:gd name="connsiteY4" fmla="*/ 0 h 9995"/>
                <a:gd name="connsiteX5" fmla="*/ 1217 w 9987"/>
                <a:gd name="connsiteY5" fmla="*/ 2137 h 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7" h="9995">
                  <a:moveTo>
                    <a:pt x="0" y="8942"/>
                  </a:moveTo>
                  <a:lnTo>
                    <a:pt x="0" y="9995"/>
                  </a:lnTo>
                  <a:lnTo>
                    <a:pt x="9987" y="9995"/>
                  </a:lnTo>
                  <a:lnTo>
                    <a:pt x="9987" y="0"/>
                  </a:lnTo>
                  <a:lnTo>
                    <a:pt x="1248" y="0"/>
                  </a:lnTo>
                  <a:cubicBezTo>
                    <a:pt x="1238" y="712"/>
                    <a:pt x="1227" y="1425"/>
                    <a:pt x="1217" y="2137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3352800" y="60198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36"/>
            <p:cNvSpPr>
              <a:spLocks noChangeArrowheads="1"/>
            </p:cNvSpPr>
            <p:nvPr/>
          </p:nvSpPr>
          <p:spPr bwMode="auto">
            <a:xfrm>
              <a:off x="3429000" y="60198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 smtClean="0"/>
                <a:t>32</a:t>
              </a:r>
              <a:endParaRPr lang="en-US" sz="1200" i="1" dirty="0"/>
            </a:p>
          </p:txBody>
        </p:sp>
      </p:grpSp>
      <p:grpSp>
        <p:nvGrpSpPr>
          <p:cNvPr id="24" name="Group 96"/>
          <p:cNvGrpSpPr/>
          <p:nvPr/>
        </p:nvGrpSpPr>
        <p:grpSpPr>
          <a:xfrm>
            <a:off x="2292350" y="4537075"/>
            <a:ext cx="1816100" cy="949324"/>
            <a:chOff x="2292350" y="4537075"/>
            <a:chExt cx="1816100" cy="949324"/>
          </a:xfrm>
        </p:grpSpPr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3200400" y="4995862"/>
              <a:ext cx="0" cy="4905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7"/>
            <p:cNvGrpSpPr>
              <a:grpSpLocks/>
            </p:cNvGrpSpPr>
            <p:nvPr/>
          </p:nvGrpSpPr>
          <p:grpSpPr bwMode="auto">
            <a:xfrm>
              <a:off x="2292350" y="4537075"/>
              <a:ext cx="1816100" cy="444500"/>
              <a:chOff x="1742" y="2183"/>
              <a:chExt cx="1144" cy="28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60" name="Rectangle 9"/>
              <p:cNvSpPr>
                <a:spLocks noChangeArrowheads="1"/>
              </p:cNvSpPr>
              <p:nvPr/>
            </p:nvSpPr>
            <p:spPr bwMode="auto">
              <a:xfrm>
                <a:off x="1742" y="2183"/>
                <a:ext cx="1144" cy="280"/>
              </a:xfrm>
              <a:prstGeom prst="rect">
                <a:avLst/>
              </a:prstGeom>
              <a:grpFill/>
              <a:ln w="1270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Rectangle 10"/>
              <p:cNvSpPr>
                <a:spLocks noChangeArrowheads="1"/>
              </p:cNvSpPr>
              <p:nvPr/>
            </p:nvSpPr>
            <p:spPr bwMode="auto">
              <a:xfrm>
                <a:off x="1742" y="2183"/>
                <a:ext cx="1144" cy="28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62" name="Freeform 11"/>
              <p:cNvSpPr>
                <a:spLocks/>
              </p:cNvSpPr>
              <p:nvPr/>
            </p:nvSpPr>
            <p:spPr bwMode="auto">
              <a:xfrm>
                <a:off x="1742" y="2253"/>
                <a:ext cx="145" cy="145"/>
              </a:xfrm>
              <a:custGeom>
                <a:avLst/>
                <a:gdLst>
                  <a:gd name="T0" fmla="*/ 0 w 145"/>
                  <a:gd name="T1" fmla="*/ 144 h 145"/>
                  <a:gd name="T2" fmla="*/ 144 w 145"/>
                  <a:gd name="T3" fmla="*/ 72 h 145"/>
                  <a:gd name="T4" fmla="*/ 0 w 145"/>
                  <a:gd name="T5" fmla="*/ 0 h 145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145"/>
                  <a:gd name="T11" fmla="*/ 145 w 145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145">
                    <a:moveTo>
                      <a:pt x="0" y="144"/>
                    </a:moveTo>
                    <a:lnTo>
                      <a:pt x="144" y="72"/>
                    </a:lnTo>
                    <a:lnTo>
                      <a:pt x="0" y="0"/>
                    </a:lnTo>
                  </a:path>
                </a:pathLst>
              </a:custGeom>
              <a:grp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 flipV="1">
              <a:off x="3124200" y="5029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36"/>
            <p:cNvSpPr>
              <a:spLocks noChangeArrowheads="1"/>
            </p:cNvSpPr>
            <p:nvPr/>
          </p:nvSpPr>
          <p:spPr bwMode="auto">
            <a:xfrm>
              <a:off x="3200400" y="5001832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 smtClean="0"/>
                <a:t>32</a:t>
              </a:r>
              <a:endParaRPr lang="en-US" sz="1200" i="1" dirty="0"/>
            </a:p>
          </p:txBody>
        </p:sp>
      </p:grpSp>
      <p:grpSp>
        <p:nvGrpSpPr>
          <p:cNvPr id="26" name="Group 97"/>
          <p:cNvGrpSpPr/>
          <p:nvPr/>
        </p:nvGrpSpPr>
        <p:grpSpPr>
          <a:xfrm>
            <a:off x="4959350" y="4537075"/>
            <a:ext cx="1816100" cy="1108074"/>
            <a:chOff x="4959350" y="4537075"/>
            <a:chExt cx="1816100" cy="1108074"/>
          </a:xfrm>
        </p:grpSpPr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5848350" y="4995862"/>
              <a:ext cx="1588" cy="649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56"/>
            <p:cNvGrpSpPr>
              <a:grpSpLocks/>
            </p:cNvGrpSpPr>
            <p:nvPr/>
          </p:nvGrpSpPr>
          <p:grpSpPr bwMode="auto">
            <a:xfrm>
              <a:off x="4959350" y="4537075"/>
              <a:ext cx="1816100" cy="444500"/>
              <a:chOff x="3422" y="2183"/>
              <a:chExt cx="1144" cy="28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5" name="Rectangle 16"/>
              <p:cNvSpPr>
                <a:spLocks noChangeArrowheads="1"/>
              </p:cNvSpPr>
              <p:nvPr/>
            </p:nvSpPr>
            <p:spPr bwMode="auto">
              <a:xfrm>
                <a:off x="3422" y="2183"/>
                <a:ext cx="1144" cy="280"/>
              </a:xfrm>
              <a:prstGeom prst="rect">
                <a:avLst/>
              </a:prstGeom>
              <a:grpFill/>
              <a:ln w="1270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Rectangle 17"/>
              <p:cNvSpPr>
                <a:spLocks noChangeArrowheads="1"/>
              </p:cNvSpPr>
              <p:nvPr/>
            </p:nvSpPr>
            <p:spPr bwMode="auto">
              <a:xfrm>
                <a:off x="3422" y="2183"/>
                <a:ext cx="1144" cy="280"/>
              </a:xfrm>
              <a:prstGeom prst="rect">
                <a:avLst/>
              </a:prstGeom>
              <a:grpFill/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57" name="Freeform 18"/>
              <p:cNvSpPr>
                <a:spLocks/>
              </p:cNvSpPr>
              <p:nvPr/>
            </p:nvSpPr>
            <p:spPr bwMode="auto">
              <a:xfrm>
                <a:off x="3422" y="2253"/>
                <a:ext cx="145" cy="145"/>
              </a:xfrm>
              <a:custGeom>
                <a:avLst/>
                <a:gdLst>
                  <a:gd name="T0" fmla="*/ 0 w 145"/>
                  <a:gd name="T1" fmla="*/ 144 h 145"/>
                  <a:gd name="T2" fmla="*/ 144 w 145"/>
                  <a:gd name="T3" fmla="*/ 72 h 145"/>
                  <a:gd name="T4" fmla="*/ 0 w 145"/>
                  <a:gd name="T5" fmla="*/ 0 h 145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145"/>
                  <a:gd name="T11" fmla="*/ 145 w 145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145">
                    <a:moveTo>
                      <a:pt x="0" y="144"/>
                    </a:moveTo>
                    <a:lnTo>
                      <a:pt x="144" y="72"/>
                    </a:lnTo>
                    <a:lnTo>
                      <a:pt x="0" y="0"/>
                    </a:lnTo>
                  </a:path>
                </a:pathLst>
              </a:custGeom>
              <a:grp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66" name="Straight Connector 65"/>
            <p:cNvCxnSpPr/>
            <p:nvPr/>
          </p:nvCxnSpPr>
          <p:spPr>
            <a:xfrm flipV="1">
              <a:off x="5791200" y="5029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36"/>
            <p:cNvSpPr>
              <a:spLocks noChangeArrowheads="1"/>
            </p:cNvSpPr>
            <p:nvPr/>
          </p:nvSpPr>
          <p:spPr bwMode="auto">
            <a:xfrm>
              <a:off x="5867400" y="4953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 smtClean="0"/>
                <a:t>32</a:t>
              </a:r>
              <a:endParaRPr lang="en-US" sz="1200" i="1" dirty="0"/>
            </a:p>
          </p:txBody>
        </p:sp>
      </p:grpSp>
      <p:grpSp>
        <p:nvGrpSpPr>
          <p:cNvPr id="30" name="Group 99"/>
          <p:cNvGrpSpPr/>
          <p:nvPr/>
        </p:nvGrpSpPr>
        <p:grpSpPr>
          <a:xfrm>
            <a:off x="5638800" y="3371850"/>
            <a:ext cx="1676400" cy="3059171"/>
            <a:chOff x="5638800" y="3371850"/>
            <a:chExt cx="1676400" cy="3059171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5848301" y="3371850"/>
              <a:ext cx="1466899" cy="3059171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2029 w 12016"/>
                <a:gd name="connsiteY0" fmla="*/ 8942 h 9995"/>
                <a:gd name="connsiteX1" fmla="*/ 2029 w 12016"/>
                <a:gd name="connsiteY1" fmla="*/ 9995 h 9995"/>
                <a:gd name="connsiteX2" fmla="*/ 12016 w 12016"/>
                <a:gd name="connsiteY2" fmla="*/ 9995 h 9995"/>
                <a:gd name="connsiteX3" fmla="*/ 12016 w 12016"/>
                <a:gd name="connsiteY3" fmla="*/ 0 h 9995"/>
                <a:gd name="connsiteX4" fmla="*/ 0 w 12016"/>
                <a:gd name="connsiteY4" fmla="*/ 0 h 9995"/>
                <a:gd name="connsiteX5" fmla="*/ 3277 w 12016"/>
                <a:gd name="connsiteY5" fmla="*/ 1578 h 9995"/>
                <a:gd name="connsiteX0" fmla="*/ 1689 w 10000"/>
                <a:gd name="connsiteY0" fmla="*/ 8946 h 10000"/>
                <a:gd name="connsiteX1" fmla="*/ 1689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0 h 10000"/>
                <a:gd name="connsiteX4" fmla="*/ 0 w 10000"/>
                <a:gd name="connsiteY4" fmla="*/ 0 h 10000"/>
                <a:gd name="connsiteX5" fmla="*/ 0 w 10000"/>
                <a:gd name="connsiteY5" fmla="*/ 199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689" y="8946"/>
                  </a:moveTo>
                  <a:lnTo>
                    <a:pt x="1689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0" y="0"/>
                  </a:lnTo>
                  <a:lnTo>
                    <a:pt x="0" y="199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5638800" y="5651500"/>
              <a:ext cx="977900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73" name="Line 31"/>
            <p:cNvSpPr>
              <a:spLocks noChangeShapeType="1"/>
            </p:cNvSpPr>
            <p:nvPr/>
          </p:nvSpPr>
          <p:spPr bwMode="auto">
            <a:xfrm>
              <a:off x="6400800" y="5486400"/>
              <a:ext cx="0" cy="165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6210300" y="5223533"/>
              <a:ext cx="386325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smtClean="0"/>
                <a:t>-1</a:t>
              </a:r>
              <a:endParaRPr lang="en-US" i="1" dirty="0"/>
            </a:p>
          </p:txBody>
        </p:sp>
        <p:cxnSp>
          <p:nvCxnSpPr>
            <p:cNvPr id="80" name="Straight Connector 79"/>
            <p:cNvCxnSpPr/>
            <p:nvPr/>
          </p:nvCxnSpPr>
          <p:spPr>
            <a:xfrm flipV="1">
              <a:off x="6019800" y="6172200"/>
              <a:ext cx="1524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36"/>
            <p:cNvSpPr>
              <a:spLocks noChangeArrowheads="1"/>
            </p:cNvSpPr>
            <p:nvPr/>
          </p:nvSpPr>
          <p:spPr bwMode="auto">
            <a:xfrm>
              <a:off x="6103937" y="6096000"/>
              <a:ext cx="373063" cy="2559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200" i="1" dirty="0" smtClean="0"/>
                <a:t>32</a:t>
              </a:r>
              <a:endParaRPr lang="en-US" sz="1200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FSM for Factorial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24400" y="990600"/>
            <a:ext cx="4343400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Draw combinational logic for transition conditions</a:t>
            </a:r>
          </a:p>
          <a:p>
            <a:r>
              <a:rPr lang="en-US" dirty="0" smtClean="0"/>
              <a:t>Implement control FSM:</a:t>
            </a:r>
          </a:p>
          <a:p>
            <a:pPr lvl="1"/>
            <a:r>
              <a:rPr lang="en-US" dirty="0" smtClean="0"/>
              <a:t>States: High-level FSM states</a:t>
            </a:r>
          </a:p>
          <a:p>
            <a:pPr lvl="1"/>
            <a:r>
              <a:rPr lang="en-US" dirty="0" smtClean="0"/>
              <a:t>Inputs: Transition logic outputs</a:t>
            </a:r>
          </a:p>
          <a:p>
            <a:pPr lvl="1"/>
            <a:r>
              <a:rPr lang="en-US" dirty="0" smtClean="0"/>
              <a:t>Outputs: </a:t>
            </a:r>
            <a:r>
              <a:rPr lang="en-US" dirty="0" err="1" smtClean="0"/>
              <a:t>Mux</a:t>
            </a:r>
            <a:r>
              <a:rPr lang="en-US" dirty="0" smtClean="0"/>
              <a:t> select signals</a:t>
            </a:r>
          </a:p>
        </p:txBody>
      </p:sp>
      <p:sp>
        <p:nvSpPr>
          <p:cNvPr id="6" name="Oval 5"/>
          <p:cNvSpPr/>
          <p:nvPr/>
        </p:nvSpPr>
        <p:spPr>
          <a:xfrm>
            <a:off x="533400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start</a:t>
            </a:r>
          </a:p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057400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loop</a:t>
            </a:r>
          </a:p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81400" y="1524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done</a:t>
            </a:r>
          </a:p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0" y="2286000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1</a:t>
            </a:r>
          </a:p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00200" y="2286000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 * b</a:t>
            </a:r>
          </a:p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 - 1</a:t>
            </a:r>
          </a:p>
        </p:txBody>
      </p:sp>
      <p:cxnSp>
        <p:nvCxnSpPr>
          <p:cNvPr id="11" name="Straight Arrow Connector 10"/>
          <p:cNvCxnSpPr>
            <a:stCxn id="6" idx="6"/>
            <a:endCxn id="7" idx="2"/>
          </p:cNvCxnSpPr>
          <p:nvPr/>
        </p:nvCxnSpPr>
        <p:spPr>
          <a:xfrm>
            <a:off x="1219200" y="1866900"/>
            <a:ext cx="8382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6"/>
            <a:endCxn id="8" idx="2"/>
          </p:cNvCxnSpPr>
          <p:nvPr/>
        </p:nvCxnSpPr>
        <p:spPr>
          <a:xfrm>
            <a:off x="2743200" y="1866900"/>
            <a:ext cx="8382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7"/>
            <a:endCxn id="7" idx="1"/>
          </p:cNvCxnSpPr>
          <p:nvPr/>
        </p:nvCxnSpPr>
        <p:spPr>
          <a:xfrm rot="16200000" flipV="1">
            <a:off x="2400300" y="1381966"/>
            <a:ext cx="12700" cy="484934"/>
          </a:xfrm>
          <a:prstGeom prst="curvedConnector3">
            <a:avLst>
              <a:gd name="adj1" fmla="val 2590811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05000" y="990600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b’!=0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47950" y="1496199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b’==0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9000" y="2281535"/>
            <a:ext cx="99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a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a</a:t>
            </a:r>
          </a:p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b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</a:t>
            </a:r>
          </a:p>
        </p:txBody>
      </p:sp>
      <p:sp>
        <p:nvSpPr>
          <p:cNvPr id="34" name="Rectangle 36"/>
          <p:cNvSpPr>
            <a:spLocks noChangeArrowheads="1"/>
          </p:cNvSpPr>
          <p:nvPr/>
        </p:nvSpPr>
        <p:spPr bwMode="auto">
          <a:xfrm>
            <a:off x="1836737" y="3017779"/>
            <a:ext cx="373063" cy="417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/>
              <a:t>1</a:t>
            </a:r>
          </a:p>
        </p:txBody>
      </p:sp>
      <p:sp>
        <p:nvSpPr>
          <p:cNvPr id="35" name="Rectangle 37"/>
          <p:cNvSpPr>
            <a:spLocks noChangeArrowheads="1"/>
          </p:cNvSpPr>
          <p:nvPr/>
        </p:nvSpPr>
        <p:spPr bwMode="auto">
          <a:xfrm>
            <a:off x="3200400" y="3055879"/>
            <a:ext cx="365125" cy="4175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/>
              <a:t>N</a:t>
            </a:r>
          </a:p>
        </p:txBody>
      </p:sp>
      <p:grpSp>
        <p:nvGrpSpPr>
          <p:cNvPr id="20" name="Group 54"/>
          <p:cNvGrpSpPr/>
          <p:nvPr/>
        </p:nvGrpSpPr>
        <p:grpSpPr>
          <a:xfrm>
            <a:off x="228600" y="3322579"/>
            <a:ext cx="4648200" cy="3154421"/>
            <a:chOff x="228600" y="3322579"/>
            <a:chExt cx="5410200" cy="3154421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4171901" y="3417829"/>
              <a:ext cx="1466899" cy="3059171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2029 w 12016"/>
                <a:gd name="connsiteY0" fmla="*/ 8942 h 9995"/>
                <a:gd name="connsiteX1" fmla="*/ 2029 w 12016"/>
                <a:gd name="connsiteY1" fmla="*/ 9995 h 9995"/>
                <a:gd name="connsiteX2" fmla="*/ 12016 w 12016"/>
                <a:gd name="connsiteY2" fmla="*/ 9995 h 9995"/>
                <a:gd name="connsiteX3" fmla="*/ 12016 w 12016"/>
                <a:gd name="connsiteY3" fmla="*/ 0 h 9995"/>
                <a:gd name="connsiteX4" fmla="*/ 0 w 12016"/>
                <a:gd name="connsiteY4" fmla="*/ 0 h 9995"/>
                <a:gd name="connsiteX5" fmla="*/ 3277 w 12016"/>
                <a:gd name="connsiteY5" fmla="*/ 1578 h 9995"/>
                <a:gd name="connsiteX0" fmla="*/ 1689 w 10000"/>
                <a:gd name="connsiteY0" fmla="*/ 8946 h 10000"/>
                <a:gd name="connsiteX1" fmla="*/ 1689 w 10000"/>
                <a:gd name="connsiteY1" fmla="*/ 10000 h 10000"/>
                <a:gd name="connsiteX2" fmla="*/ 10000 w 10000"/>
                <a:gd name="connsiteY2" fmla="*/ 10000 h 10000"/>
                <a:gd name="connsiteX3" fmla="*/ 10000 w 10000"/>
                <a:gd name="connsiteY3" fmla="*/ 0 h 10000"/>
                <a:gd name="connsiteX4" fmla="*/ 0 w 10000"/>
                <a:gd name="connsiteY4" fmla="*/ 0 h 10000"/>
                <a:gd name="connsiteX5" fmla="*/ 0 w 10000"/>
                <a:gd name="connsiteY5" fmla="*/ 199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1689" y="8946"/>
                  </a:moveTo>
                  <a:lnTo>
                    <a:pt x="1689" y="10000"/>
                  </a:lnTo>
                  <a:lnTo>
                    <a:pt x="10000" y="10000"/>
                  </a:lnTo>
                  <a:lnTo>
                    <a:pt x="10000" y="0"/>
                  </a:lnTo>
                  <a:lnTo>
                    <a:pt x="0" y="0"/>
                  </a:lnTo>
                  <a:lnTo>
                    <a:pt x="0" y="1993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2054725" y="5041841"/>
              <a:ext cx="0" cy="4905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H="1">
              <a:off x="4171950" y="5041841"/>
              <a:ext cx="1588" cy="649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57"/>
            <p:cNvGrpSpPr>
              <a:grpSpLocks/>
            </p:cNvGrpSpPr>
            <p:nvPr/>
          </p:nvGrpSpPr>
          <p:grpSpPr bwMode="auto">
            <a:xfrm>
              <a:off x="1146675" y="4583054"/>
              <a:ext cx="1816100" cy="444500"/>
              <a:chOff x="1742" y="2183"/>
              <a:chExt cx="1144" cy="280"/>
            </a:xfrm>
          </p:grpSpPr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1742" y="2183"/>
                <a:ext cx="1144" cy="280"/>
              </a:xfrm>
              <a:prstGeom prst="rect">
                <a:avLst/>
              </a:prstGeom>
              <a:solidFill>
                <a:srgbClr val="FFFFFF"/>
              </a:solidFill>
              <a:ln w="1270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742" y="2183"/>
                <a:ext cx="1144" cy="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1742" y="2253"/>
                <a:ext cx="145" cy="145"/>
              </a:xfrm>
              <a:custGeom>
                <a:avLst/>
                <a:gdLst>
                  <a:gd name="T0" fmla="*/ 0 w 145"/>
                  <a:gd name="T1" fmla="*/ 144 h 145"/>
                  <a:gd name="T2" fmla="*/ 144 w 145"/>
                  <a:gd name="T3" fmla="*/ 72 h 145"/>
                  <a:gd name="T4" fmla="*/ 0 w 145"/>
                  <a:gd name="T5" fmla="*/ 0 h 145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145"/>
                  <a:gd name="T11" fmla="*/ 145 w 145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145">
                    <a:moveTo>
                      <a:pt x="0" y="144"/>
                    </a:moveTo>
                    <a:lnTo>
                      <a:pt x="144" y="7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" name="Group 56"/>
            <p:cNvGrpSpPr>
              <a:grpSpLocks/>
            </p:cNvGrpSpPr>
            <p:nvPr/>
          </p:nvGrpSpPr>
          <p:grpSpPr bwMode="auto">
            <a:xfrm>
              <a:off x="3282950" y="4583054"/>
              <a:ext cx="1816100" cy="444500"/>
              <a:chOff x="3422" y="2183"/>
              <a:chExt cx="1144" cy="280"/>
            </a:xfrm>
          </p:grpSpPr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3422" y="2183"/>
                <a:ext cx="1144" cy="280"/>
              </a:xfrm>
              <a:prstGeom prst="rect">
                <a:avLst/>
              </a:prstGeom>
              <a:solidFill>
                <a:srgbClr val="FFFFFF"/>
              </a:solidFill>
              <a:ln w="1270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17"/>
              <p:cNvSpPr>
                <a:spLocks noChangeArrowheads="1"/>
              </p:cNvSpPr>
              <p:nvPr/>
            </p:nvSpPr>
            <p:spPr bwMode="auto">
              <a:xfrm>
                <a:off x="3422" y="2183"/>
                <a:ext cx="1144" cy="28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54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 smtClean="0"/>
                  <a:t>b</a:t>
                </a:r>
                <a:endParaRPr lang="en-US" dirty="0"/>
              </a:p>
            </p:txBody>
          </p:sp>
          <p:sp>
            <p:nvSpPr>
              <p:cNvPr id="27" name="Freeform 18"/>
              <p:cNvSpPr>
                <a:spLocks/>
              </p:cNvSpPr>
              <p:nvPr/>
            </p:nvSpPr>
            <p:spPr bwMode="auto">
              <a:xfrm>
                <a:off x="3422" y="2253"/>
                <a:ext cx="145" cy="145"/>
              </a:xfrm>
              <a:custGeom>
                <a:avLst/>
                <a:gdLst>
                  <a:gd name="T0" fmla="*/ 0 w 145"/>
                  <a:gd name="T1" fmla="*/ 144 h 145"/>
                  <a:gd name="T2" fmla="*/ 144 w 145"/>
                  <a:gd name="T3" fmla="*/ 72 h 145"/>
                  <a:gd name="T4" fmla="*/ 0 w 145"/>
                  <a:gd name="T5" fmla="*/ 0 h 145"/>
                  <a:gd name="T6" fmla="*/ 0 60000 65536"/>
                  <a:gd name="T7" fmla="*/ 0 60000 65536"/>
                  <a:gd name="T8" fmla="*/ 0 60000 65536"/>
                  <a:gd name="T9" fmla="*/ 0 w 145"/>
                  <a:gd name="T10" fmla="*/ 0 h 145"/>
                  <a:gd name="T11" fmla="*/ 145 w 145"/>
                  <a:gd name="T12" fmla="*/ 145 h 1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5" h="145">
                    <a:moveTo>
                      <a:pt x="0" y="144"/>
                    </a:moveTo>
                    <a:lnTo>
                      <a:pt x="144" y="72"/>
                    </a:lnTo>
                    <a:lnTo>
                      <a:pt x="0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1503863" y="4038542"/>
              <a:ext cx="992188" cy="153988"/>
            </a:xfrm>
            <a:custGeom>
              <a:avLst/>
              <a:gdLst>
                <a:gd name="T0" fmla="*/ 0 w 625"/>
                <a:gd name="T1" fmla="*/ 0 h 97"/>
                <a:gd name="T2" fmla="*/ 48 w 625"/>
                <a:gd name="T3" fmla="*/ 96 h 97"/>
                <a:gd name="T4" fmla="*/ 576 w 625"/>
                <a:gd name="T5" fmla="*/ 96 h 97"/>
                <a:gd name="T6" fmla="*/ 624 w 625"/>
                <a:gd name="T7" fmla="*/ 0 h 97"/>
                <a:gd name="T8" fmla="*/ 0 w 62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97"/>
                <a:gd name="T17" fmla="*/ 625 w 62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97">
                  <a:moveTo>
                    <a:pt x="0" y="0"/>
                  </a:moveTo>
                  <a:lnTo>
                    <a:pt x="48" y="96"/>
                  </a:lnTo>
                  <a:lnTo>
                    <a:pt x="576" y="96"/>
                  </a:lnTo>
                  <a:lnTo>
                    <a:pt x="624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2283325" y="3322579"/>
              <a:ext cx="0" cy="703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2054725" y="4203642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3640138" y="4038542"/>
              <a:ext cx="992188" cy="153988"/>
            </a:xfrm>
            <a:custGeom>
              <a:avLst/>
              <a:gdLst>
                <a:gd name="T0" fmla="*/ 0 w 625"/>
                <a:gd name="T1" fmla="*/ 0 h 97"/>
                <a:gd name="T2" fmla="*/ 48 w 625"/>
                <a:gd name="T3" fmla="*/ 96 h 97"/>
                <a:gd name="T4" fmla="*/ 576 w 625"/>
                <a:gd name="T5" fmla="*/ 96 h 97"/>
                <a:gd name="T6" fmla="*/ 624 w 625"/>
                <a:gd name="T7" fmla="*/ 0 h 97"/>
                <a:gd name="T8" fmla="*/ 0 w 625"/>
                <a:gd name="T9" fmla="*/ 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5"/>
                <a:gd name="T16" fmla="*/ 0 h 97"/>
                <a:gd name="T17" fmla="*/ 625 w 625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5" h="97">
                  <a:moveTo>
                    <a:pt x="0" y="0"/>
                  </a:moveTo>
                  <a:lnTo>
                    <a:pt x="48" y="96"/>
                  </a:lnTo>
                  <a:lnTo>
                    <a:pt x="576" y="96"/>
                  </a:lnTo>
                  <a:lnTo>
                    <a:pt x="624" y="0"/>
                  </a:lnTo>
                  <a:lnTo>
                    <a:pt x="0" y="0"/>
                  </a:lnTo>
                </a:path>
              </a:pathLst>
            </a:custGeom>
            <a:solidFill>
              <a:srgbClr val="CCECFF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3886200" y="3322579"/>
              <a:ext cx="0" cy="7032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4173538" y="4203642"/>
              <a:ext cx="0" cy="35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1135563" y="4114742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71838" y="4114742"/>
              <a:ext cx="355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43"/>
            <p:cNvSpPr>
              <a:spLocks noChangeArrowheads="1"/>
            </p:cNvSpPr>
            <p:nvPr/>
          </p:nvSpPr>
          <p:spPr bwMode="auto">
            <a:xfrm>
              <a:off x="3714750" y="4013142"/>
              <a:ext cx="914400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000" i="1" dirty="0"/>
                <a:t>0  </a:t>
              </a:r>
              <a:r>
                <a:rPr lang="en-US" sz="1000" i="1" dirty="0" smtClean="0"/>
                <a:t>   1     2</a:t>
              </a:r>
              <a:endParaRPr lang="en-US" i="1" dirty="0"/>
            </a:p>
          </p:txBody>
        </p:sp>
        <p:sp>
          <p:nvSpPr>
            <p:cNvPr id="39" name="Rectangle 44"/>
            <p:cNvSpPr>
              <a:spLocks noChangeArrowheads="1"/>
            </p:cNvSpPr>
            <p:nvPr/>
          </p:nvSpPr>
          <p:spPr bwMode="auto">
            <a:xfrm>
              <a:off x="1549900" y="4013142"/>
              <a:ext cx="885825" cy="228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sz="1000" i="1" dirty="0"/>
                <a:t>0 </a:t>
              </a:r>
              <a:r>
                <a:rPr lang="en-US" sz="1000" i="1" dirty="0" smtClean="0"/>
                <a:t>    1     2</a:t>
              </a:r>
              <a:endParaRPr lang="en-US" i="1" dirty="0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93018" y="3900429"/>
              <a:ext cx="75169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wa</a:t>
              </a:r>
              <a:r>
                <a:rPr lang="en-US" i="1" baseline="-25000" dirty="0" err="1" smtClean="0"/>
                <a:t>SEL</a:t>
              </a:r>
              <a:endParaRPr lang="en-US" i="1" baseline="-25000" dirty="0"/>
            </a:p>
          </p:txBody>
        </p:sp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2630393" y="3900429"/>
              <a:ext cx="746317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wb</a:t>
              </a:r>
              <a:r>
                <a:rPr lang="en-US" i="1" baseline="-25000" dirty="0" err="1" smtClean="0"/>
                <a:t>SEL</a:t>
              </a:r>
              <a:endParaRPr lang="en-US" i="1" baseline="-25000" dirty="0"/>
            </a:p>
          </p:txBody>
        </p:sp>
        <p:sp>
          <p:nvSpPr>
            <p:cNvPr id="42" name="Rectangle 17"/>
            <p:cNvSpPr>
              <a:spLocks noChangeArrowheads="1"/>
            </p:cNvSpPr>
            <p:nvPr/>
          </p:nvSpPr>
          <p:spPr bwMode="auto">
            <a:xfrm>
              <a:off x="1838825" y="5532379"/>
              <a:ext cx="977900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*</a:t>
              </a:r>
              <a:endParaRPr lang="en-US" dirty="0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2588125" y="5252979"/>
              <a:ext cx="0" cy="27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>
              <a:off x="2578600" y="5265679"/>
              <a:ext cx="2133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 flipH="1">
              <a:off x="228600" y="3398778"/>
              <a:ext cx="2054725" cy="2895739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0 w 9987"/>
                <a:gd name="connsiteY0" fmla="*/ 8942 h 9995"/>
                <a:gd name="connsiteX1" fmla="*/ 0 w 9987"/>
                <a:gd name="connsiteY1" fmla="*/ 9995 h 9995"/>
                <a:gd name="connsiteX2" fmla="*/ 9987 w 9987"/>
                <a:gd name="connsiteY2" fmla="*/ 9995 h 9995"/>
                <a:gd name="connsiteX3" fmla="*/ 9987 w 9987"/>
                <a:gd name="connsiteY3" fmla="*/ 0 h 9995"/>
                <a:gd name="connsiteX4" fmla="*/ 1248 w 9987"/>
                <a:gd name="connsiteY4" fmla="*/ 0 h 9995"/>
                <a:gd name="connsiteX5" fmla="*/ 1217 w 9987"/>
                <a:gd name="connsiteY5" fmla="*/ 2137 h 9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87" h="9995">
                  <a:moveTo>
                    <a:pt x="0" y="8942"/>
                  </a:moveTo>
                  <a:lnTo>
                    <a:pt x="0" y="9995"/>
                  </a:lnTo>
                  <a:lnTo>
                    <a:pt x="9987" y="9995"/>
                  </a:lnTo>
                  <a:lnTo>
                    <a:pt x="9987" y="0"/>
                  </a:lnTo>
                  <a:lnTo>
                    <a:pt x="1248" y="0"/>
                  </a:lnTo>
                  <a:cubicBezTo>
                    <a:pt x="1238" y="712"/>
                    <a:pt x="1227" y="1425"/>
                    <a:pt x="1217" y="2137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"/>
            <p:cNvSpPr>
              <a:spLocks/>
            </p:cNvSpPr>
            <p:nvPr/>
          </p:nvSpPr>
          <p:spPr bwMode="auto">
            <a:xfrm flipH="1">
              <a:off x="456480" y="3551179"/>
              <a:ext cx="1598257" cy="1733550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1881 w 10620"/>
                <a:gd name="connsiteY4" fmla="*/ 0 h 10000"/>
                <a:gd name="connsiteX5" fmla="*/ 1881 w 10620"/>
                <a:gd name="connsiteY5" fmla="*/ 1578 h 10000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1881 w 10620"/>
                <a:gd name="connsiteY4" fmla="*/ 0 h 10000"/>
                <a:gd name="connsiteX5" fmla="*/ 2532 w 10620"/>
                <a:gd name="connsiteY5" fmla="*/ 2637 h 10000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2532 w 10620"/>
                <a:gd name="connsiteY4" fmla="*/ 0 h 10000"/>
                <a:gd name="connsiteX5" fmla="*/ 2532 w 10620"/>
                <a:gd name="connsiteY5" fmla="*/ 26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0" h="10000">
                  <a:moveTo>
                    <a:pt x="0" y="10000"/>
                  </a:moveTo>
                  <a:lnTo>
                    <a:pt x="633" y="9995"/>
                  </a:lnTo>
                  <a:lnTo>
                    <a:pt x="10620" y="9995"/>
                  </a:lnTo>
                  <a:lnTo>
                    <a:pt x="10620" y="0"/>
                  </a:lnTo>
                  <a:lnTo>
                    <a:pt x="2532" y="0"/>
                  </a:lnTo>
                  <a:lnTo>
                    <a:pt x="2532" y="2637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3962400" y="5697479"/>
              <a:ext cx="977900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+</a:t>
              </a:r>
              <a:endParaRPr lang="en-US" dirty="0"/>
            </a:p>
          </p:txBody>
        </p:sp>
        <p:sp>
          <p:nvSpPr>
            <p:cNvPr id="48" name="Line 31"/>
            <p:cNvSpPr>
              <a:spLocks noChangeShapeType="1"/>
            </p:cNvSpPr>
            <p:nvPr/>
          </p:nvSpPr>
          <p:spPr bwMode="auto">
            <a:xfrm>
              <a:off x="4724400" y="5532379"/>
              <a:ext cx="0" cy="165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>
              <a:off x="4533900" y="5269512"/>
              <a:ext cx="386325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smtClean="0"/>
                <a:t>-1</a:t>
              </a:r>
              <a:endParaRPr lang="en-US" i="1" dirty="0"/>
            </a:p>
          </p:txBody>
        </p:sp>
        <p:sp>
          <p:nvSpPr>
            <p:cNvPr id="50" name="Freeform 5"/>
            <p:cNvSpPr>
              <a:spLocks/>
            </p:cNvSpPr>
            <p:nvPr/>
          </p:nvSpPr>
          <p:spPr bwMode="auto">
            <a:xfrm>
              <a:off x="4165600" y="3589279"/>
              <a:ext cx="1295400" cy="1676400"/>
            </a:xfrm>
            <a:custGeom>
              <a:avLst/>
              <a:gdLst>
                <a:gd name="T0" fmla="*/ 0 w 769"/>
                <a:gd name="T1" fmla="*/ 1632 h 1825"/>
                <a:gd name="T2" fmla="*/ 0 w 769"/>
                <a:gd name="T3" fmla="*/ 1824 h 1825"/>
                <a:gd name="T4" fmla="*/ 768 w 769"/>
                <a:gd name="T5" fmla="*/ 1824 h 1825"/>
                <a:gd name="T6" fmla="*/ 768 w 769"/>
                <a:gd name="T7" fmla="*/ 0 h 1825"/>
                <a:gd name="T8" fmla="*/ 96 w 769"/>
                <a:gd name="T9" fmla="*/ 0 h 1825"/>
                <a:gd name="T10" fmla="*/ 96 w 769"/>
                <a:gd name="T11" fmla="*/ 288 h 182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69"/>
                <a:gd name="T19" fmla="*/ 0 h 1825"/>
                <a:gd name="T20" fmla="*/ 769 w 769"/>
                <a:gd name="T21" fmla="*/ 1825 h 1825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1881 w 10620"/>
                <a:gd name="connsiteY4" fmla="*/ 0 h 10000"/>
                <a:gd name="connsiteX5" fmla="*/ 1881 w 10620"/>
                <a:gd name="connsiteY5" fmla="*/ 1578 h 10000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1881 w 10620"/>
                <a:gd name="connsiteY4" fmla="*/ 0 h 10000"/>
                <a:gd name="connsiteX5" fmla="*/ 2532 w 10620"/>
                <a:gd name="connsiteY5" fmla="*/ 2637 h 10000"/>
                <a:gd name="connsiteX0" fmla="*/ 0 w 10620"/>
                <a:gd name="connsiteY0" fmla="*/ 10000 h 10000"/>
                <a:gd name="connsiteX1" fmla="*/ 633 w 10620"/>
                <a:gd name="connsiteY1" fmla="*/ 9995 h 10000"/>
                <a:gd name="connsiteX2" fmla="*/ 10620 w 10620"/>
                <a:gd name="connsiteY2" fmla="*/ 9995 h 10000"/>
                <a:gd name="connsiteX3" fmla="*/ 10620 w 10620"/>
                <a:gd name="connsiteY3" fmla="*/ 0 h 10000"/>
                <a:gd name="connsiteX4" fmla="*/ 2532 w 10620"/>
                <a:gd name="connsiteY4" fmla="*/ 0 h 10000"/>
                <a:gd name="connsiteX5" fmla="*/ 2532 w 10620"/>
                <a:gd name="connsiteY5" fmla="*/ 263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0" h="10000">
                  <a:moveTo>
                    <a:pt x="0" y="10000"/>
                  </a:moveTo>
                  <a:lnTo>
                    <a:pt x="633" y="9995"/>
                  </a:lnTo>
                  <a:lnTo>
                    <a:pt x="10620" y="9995"/>
                  </a:lnTo>
                  <a:lnTo>
                    <a:pt x="10620" y="0"/>
                  </a:lnTo>
                  <a:lnTo>
                    <a:pt x="2532" y="0"/>
                  </a:lnTo>
                  <a:lnTo>
                    <a:pt x="2532" y="2637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228600" y="990600"/>
            <a:ext cx="4267200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54" name="Group 78"/>
          <p:cNvGrpSpPr/>
          <p:nvPr/>
        </p:nvGrpSpPr>
        <p:grpSpPr>
          <a:xfrm>
            <a:off x="3581400" y="4343400"/>
            <a:ext cx="2211768" cy="2167153"/>
            <a:chOff x="3581400" y="4343400"/>
            <a:chExt cx="2211768" cy="2167153"/>
          </a:xfrm>
        </p:grpSpPr>
        <p:sp>
          <p:nvSpPr>
            <p:cNvPr id="53" name="Line 34"/>
            <p:cNvSpPr>
              <a:spLocks noChangeShapeType="1"/>
            </p:cNvSpPr>
            <p:nvPr/>
          </p:nvSpPr>
          <p:spPr bwMode="auto">
            <a:xfrm>
              <a:off x="5604616" y="5283438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7"/>
            <p:cNvSpPr>
              <a:spLocks noChangeArrowheads="1"/>
            </p:cNvSpPr>
            <p:nvPr/>
          </p:nvSpPr>
          <p:spPr bwMode="auto">
            <a:xfrm>
              <a:off x="4953000" y="5536962"/>
              <a:ext cx="840168" cy="444500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==</a:t>
              </a:r>
              <a:endParaRPr lang="en-US" dirty="0"/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>
              <a:off x="5181600" y="4343400"/>
              <a:ext cx="17092" cy="119380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36"/>
            <p:cNvSpPr>
              <a:spLocks noChangeArrowheads="1"/>
            </p:cNvSpPr>
            <p:nvPr/>
          </p:nvSpPr>
          <p:spPr bwMode="auto">
            <a:xfrm>
              <a:off x="5455650" y="4953000"/>
              <a:ext cx="30938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smtClean="0"/>
                <a:t>0</a:t>
              </a:r>
              <a:endParaRPr lang="en-US" i="1" dirty="0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3581400" y="4343400"/>
              <a:ext cx="1600200" cy="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5384563" y="5994162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5249254" y="6171486"/>
              <a:ext cx="283732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smtClean="0"/>
                <a:t>z</a:t>
              </a:r>
              <a:endParaRPr lang="en-US" i="1" baseline="-25000" dirty="0"/>
            </a:p>
          </p:txBody>
        </p:sp>
      </p:grpSp>
      <p:cxnSp>
        <p:nvCxnSpPr>
          <p:cNvPr id="66" name="Elbow Connector 65"/>
          <p:cNvCxnSpPr>
            <a:stCxn id="61" idx="0"/>
            <a:endCxn id="63" idx="2"/>
          </p:cNvCxnSpPr>
          <p:nvPr/>
        </p:nvCxnSpPr>
        <p:spPr>
          <a:xfrm rot="5400000" flipH="1" flipV="1">
            <a:off x="4696167" y="4809753"/>
            <a:ext cx="2056686" cy="666780"/>
          </a:xfrm>
          <a:prstGeom prst="bentConnector3">
            <a:avLst>
              <a:gd name="adj1" fmla="val -23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46"/>
          <p:cNvSpPr>
            <a:spLocks noChangeArrowheads="1"/>
          </p:cNvSpPr>
          <p:nvPr/>
        </p:nvSpPr>
        <p:spPr bwMode="auto">
          <a:xfrm>
            <a:off x="5736068" y="4343400"/>
            <a:ext cx="283732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smtClean="0"/>
              <a:t>z</a:t>
            </a:r>
            <a:endParaRPr lang="en-US" i="1" baseline="-25000" dirty="0"/>
          </a:p>
        </p:txBody>
      </p:sp>
      <p:grpSp>
        <p:nvGrpSpPr>
          <p:cNvPr id="55" name="Group 79"/>
          <p:cNvGrpSpPr/>
          <p:nvPr/>
        </p:nvGrpSpPr>
        <p:grpSpPr>
          <a:xfrm>
            <a:off x="5410200" y="3200400"/>
            <a:ext cx="3048000" cy="914400"/>
            <a:chOff x="5410200" y="3200400"/>
            <a:chExt cx="3048000" cy="914400"/>
          </a:xfrm>
        </p:grpSpPr>
        <p:sp>
          <p:nvSpPr>
            <p:cNvPr id="63" name="AutoShape 51"/>
            <p:cNvSpPr>
              <a:spLocks noChangeArrowheads="1"/>
            </p:cNvSpPr>
            <p:nvPr/>
          </p:nvSpPr>
          <p:spPr bwMode="auto">
            <a:xfrm>
              <a:off x="5410200" y="3200400"/>
              <a:ext cx="1295400" cy="9144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/>
                <a:t>Control</a:t>
              </a:r>
              <a:br>
                <a:rPr lang="en-US" sz="1800" dirty="0"/>
              </a:br>
              <a:r>
                <a:rPr lang="en-US" sz="1800" dirty="0"/>
                <a:t>FSM</a:t>
              </a:r>
            </a:p>
          </p:txBody>
        </p:sp>
        <p:sp>
          <p:nvSpPr>
            <p:cNvPr id="64" name="Freeform 18"/>
            <p:cNvSpPr>
              <a:spLocks/>
            </p:cNvSpPr>
            <p:nvPr/>
          </p:nvSpPr>
          <p:spPr bwMode="auto">
            <a:xfrm>
              <a:off x="5415395" y="3556476"/>
              <a:ext cx="197767" cy="230188"/>
            </a:xfrm>
            <a:custGeom>
              <a:avLst/>
              <a:gdLst>
                <a:gd name="T0" fmla="*/ 0 w 145"/>
                <a:gd name="T1" fmla="*/ 144 h 145"/>
                <a:gd name="T2" fmla="*/ 144 w 145"/>
                <a:gd name="T3" fmla="*/ 72 h 145"/>
                <a:gd name="T4" fmla="*/ 0 w 145"/>
                <a:gd name="T5" fmla="*/ 0 h 145"/>
                <a:gd name="T6" fmla="*/ 0 60000 65536"/>
                <a:gd name="T7" fmla="*/ 0 60000 65536"/>
                <a:gd name="T8" fmla="*/ 0 60000 65536"/>
                <a:gd name="T9" fmla="*/ 0 w 145"/>
                <a:gd name="T10" fmla="*/ 0 h 145"/>
                <a:gd name="T11" fmla="*/ 145 w 1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45">
                  <a:moveTo>
                    <a:pt x="0" y="144"/>
                  </a:moveTo>
                  <a:lnTo>
                    <a:pt x="144" y="72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38"/>
            <p:cNvSpPr>
              <a:spLocks noChangeShapeType="1"/>
            </p:cNvSpPr>
            <p:nvPr/>
          </p:nvSpPr>
          <p:spPr bwMode="auto">
            <a:xfrm>
              <a:off x="6705600" y="3505200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39"/>
            <p:cNvSpPr>
              <a:spLocks noChangeShapeType="1"/>
            </p:cNvSpPr>
            <p:nvPr/>
          </p:nvSpPr>
          <p:spPr bwMode="auto">
            <a:xfrm>
              <a:off x="6705600" y="3810000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45"/>
            <p:cNvSpPr>
              <a:spLocks noChangeArrowheads="1"/>
            </p:cNvSpPr>
            <p:nvPr/>
          </p:nvSpPr>
          <p:spPr bwMode="auto">
            <a:xfrm>
              <a:off x="7048062" y="3318533"/>
              <a:ext cx="645819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wa</a:t>
              </a:r>
              <a:r>
                <a:rPr lang="en-US" i="1" baseline="-25000" dirty="0" err="1" smtClean="0"/>
                <a:t>SEL</a:t>
              </a:r>
              <a:endParaRPr lang="en-US" i="1" baseline="-25000" dirty="0"/>
            </a:p>
          </p:txBody>
        </p:sp>
        <p:sp>
          <p:nvSpPr>
            <p:cNvPr id="73" name="Rectangle 45"/>
            <p:cNvSpPr>
              <a:spLocks noChangeArrowheads="1"/>
            </p:cNvSpPr>
            <p:nvPr/>
          </p:nvSpPr>
          <p:spPr bwMode="auto">
            <a:xfrm>
              <a:off x="7054316" y="3657600"/>
              <a:ext cx="641202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wb</a:t>
              </a:r>
              <a:r>
                <a:rPr lang="en-US" i="1" baseline="-25000" dirty="0" err="1" smtClean="0"/>
                <a:t>SEL</a:t>
              </a:r>
              <a:endParaRPr lang="en-US" i="1" baseline="-25000" dirty="0"/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7624637" y="3276600"/>
              <a:ext cx="83356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smtClean="0"/>
                <a:t>(2 bits)</a:t>
              </a:r>
              <a:endParaRPr lang="en-US" i="1" dirty="0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7624637" y="3623333"/>
              <a:ext cx="83356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smtClean="0"/>
                <a:t>(2 bits)</a:t>
              </a:r>
              <a:endParaRPr lang="en-US" i="1" dirty="0"/>
            </a:p>
          </p:txBody>
        </p:sp>
      </p:grp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482984"/>
              </p:ext>
            </p:extLst>
          </p:nvPr>
        </p:nvGraphicFramePr>
        <p:xfrm>
          <a:off x="6248400" y="4267200"/>
          <a:ext cx="2743200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/>
                <a:gridCol w="548640"/>
                <a:gridCol w="548640"/>
                <a:gridCol w="548640"/>
                <a:gridCol w="548640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wa</a:t>
                      </a:r>
                      <a:r>
                        <a:rPr lang="en-US" sz="1400" i="1" baseline="-2500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err="1" smtClean="0">
                          <a:solidFill>
                            <a:schemeClr val="tx1"/>
                          </a:solidFill>
                        </a:rPr>
                        <a:t>wb</a:t>
                      </a:r>
                      <a:r>
                        <a:rPr lang="en-US" sz="1400" i="1" baseline="-25000" dirty="0" err="1" smtClean="0">
                          <a:solidFill>
                            <a:schemeClr val="tx1"/>
                          </a:solidFill>
                        </a:rPr>
                        <a:t>SEL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8" name="Line 34"/>
          <p:cNvSpPr>
            <a:spLocks noChangeShapeType="1"/>
          </p:cNvSpPr>
          <p:nvPr/>
        </p:nvSpPr>
        <p:spPr bwMode="auto">
          <a:xfrm flipV="1">
            <a:off x="7345091" y="4267200"/>
            <a:ext cx="4293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7" name="Curved Connector 76"/>
          <p:cNvCxnSpPr>
            <a:stCxn id="8" idx="7"/>
            <a:endCxn id="8" idx="1"/>
          </p:cNvCxnSpPr>
          <p:nvPr/>
        </p:nvCxnSpPr>
        <p:spPr>
          <a:xfrm rot="16200000" flipV="1">
            <a:off x="3924300" y="1381966"/>
            <a:ext cx="12700" cy="484934"/>
          </a:xfrm>
          <a:prstGeom prst="curvedConnector3">
            <a:avLst>
              <a:gd name="adj1" fmla="val 2590811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FSM Hardware</a:t>
            </a:r>
            <a:endParaRPr lang="en-US" dirty="0"/>
          </a:p>
        </p:txBody>
      </p: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2056"/>
              </p:ext>
            </p:extLst>
          </p:nvPr>
        </p:nvGraphicFramePr>
        <p:xfrm>
          <a:off x="6477000" y="2133600"/>
          <a:ext cx="1676400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005"/>
                <a:gridCol w="966395"/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A[2:0]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 smtClean="0">
                          <a:solidFill>
                            <a:schemeClr val="tx1"/>
                          </a:solidFill>
                        </a:rPr>
                        <a:t> D[5:0]</a:t>
                      </a:r>
                      <a:endParaRPr lang="en-US" sz="140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10 00 01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10 00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01 01 01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01 01 10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00 10 10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00 10 10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9" name="Rectangle 3"/>
          <p:cNvSpPr>
            <a:spLocks noChangeArrowheads="1"/>
          </p:cNvSpPr>
          <p:nvPr/>
        </p:nvSpPr>
        <p:spPr bwMode="auto">
          <a:xfrm>
            <a:off x="2209800" y="1524000"/>
            <a:ext cx="1905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>
              <a:defRPr/>
            </a:pPr>
            <a:endParaRPr lang="en-US" sz="2000" dirty="0">
              <a:latin typeface="+mj-lt"/>
            </a:endParaRPr>
          </a:p>
        </p:txBody>
      </p:sp>
      <p:sp>
        <p:nvSpPr>
          <p:cNvPr id="80" name="Freeform 4"/>
          <p:cNvSpPr>
            <a:spLocks/>
          </p:cNvSpPr>
          <p:nvPr/>
        </p:nvSpPr>
        <p:spPr bwMode="auto">
          <a:xfrm>
            <a:off x="3438525" y="3200400"/>
            <a:ext cx="1285875" cy="1752600"/>
          </a:xfrm>
          <a:custGeom>
            <a:avLst/>
            <a:gdLst>
              <a:gd name="T0" fmla="*/ 2147483647 w 810"/>
              <a:gd name="T1" fmla="*/ 2147483647 h 1104"/>
              <a:gd name="T2" fmla="*/ 2147483647 w 810"/>
              <a:gd name="T3" fmla="*/ 0 h 1104"/>
              <a:gd name="T4" fmla="*/ 2147483647 w 810"/>
              <a:gd name="T5" fmla="*/ 2147483647 h 1104"/>
              <a:gd name="T6" fmla="*/ 0 w 810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10"/>
              <a:gd name="T13" fmla="*/ 0 h 1104"/>
              <a:gd name="T14" fmla="*/ 810 w 810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0" h="1104">
                <a:moveTo>
                  <a:pt x="426" y="4"/>
                </a:moveTo>
                <a:lnTo>
                  <a:pt x="810" y="0"/>
                </a:lnTo>
                <a:lnTo>
                  <a:pt x="810" y="1104"/>
                </a:lnTo>
                <a:lnTo>
                  <a:pt x="0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1" name="Freeform 5"/>
          <p:cNvSpPr>
            <a:spLocks/>
          </p:cNvSpPr>
          <p:nvPr/>
        </p:nvSpPr>
        <p:spPr bwMode="auto">
          <a:xfrm>
            <a:off x="1600200" y="3200400"/>
            <a:ext cx="1362075" cy="1752600"/>
          </a:xfrm>
          <a:custGeom>
            <a:avLst/>
            <a:gdLst>
              <a:gd name="T0" fmla="*/ 2147483647 w 858"/>
              <a:gd name="T1" fmla="*/ 0 h 1104"/>
              <a:gd name="T2" fmla="*/ 0 w 858"/>
              <a:gd name="T3" fmla="*/ 0 h 1104"/>
              <a:gd name="T4" fmla="*/ 0 w 858"/>
              <a:gd name="T5" fmla="*/ 2147483647 h 1104"/>
              <a:gd name="T6" fmla="*/ 2147483647 w 858"/>
              <a:gd name="T7" fmla="*/ 2147483647 h 1104"/>
              <a:gd name="T8" fmla="*/ 0 60000 65536"/>
              <a:gd name="T9" fmla="*/ 0 60000 65536"/>
              <a:gd name="T10" fmla="*/ 0 60000 65536"/>
              <a:gd name="T11" fmla="*/ 0 60000 65536"/>
              <a:gd name="T12" fmla="*/ 0 w 858"/>
              <a:gd name="T13" fmla="*/ 0 h 1104"/>
              <a:gd name="T14" fmla="*/ 858 w 858"/>
              <a:gd name="T15" fmla="*/ 1104 h 11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8" h="1104">
                <a:moveTo>
                  <a:pt x="384" y="0"/>
                </a:moveTo>
                <a:lnTo>
                  <a:pt x="0" y="0"/>
                </a:lnTo>
                <a:lnTo>
                  <a:pt x="0" y="1104"/>
                </a:lnTo>
                <a:lnTo>
                  <a:pt x="858" y="110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2" name="Line 7"/>
          <p:cNvSpPr>
            <a:spLocks noChangeShapeType="1"/>
          </p:cNvSpPr>
          <p:nvPr/>
        </p:nvSpPr>
        <p:spPr bwMode="auto">
          <a:xfrm>
            <a:off x="1447800" y="2362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>
            <a:off x="4114800" y="22860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4" name="Line 9"/>
          <p:cNvSpPr>
            <a:spLocks noChangeShapeType="1"/>
          </p:cNvSpPr>
          <p:nvPr/>
        </p:nvSpPr>
        <p:spPr bwMode="auto">
          <a:xfrm flipV="1">
            <a:off x="3200400" y="5715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85" name="Text Box 10"/>
          <p:cNvSpPr txBox="1">
            <a:spLocks noChangeArrowheads="1"/>
          </p:cNvSpPr>
          <p:nvPr/>
        </p:nvSpPr>
        <p:spPr bwMode="auto">
          <a:xfrm>
            <a:off x="4851400" y="2057400"/>
            <a:ext cx="8161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 smtClean="0">
                <a:latin typeface="+mj-lt"/>
              </a:rPr>
              <a:t>wa</a:t>
            </a:r>
            <a:r>
              <a:rPr lang="en-US" sz="1800" baseline="-25000" dirty="0" err="1" smtClean="0">
                <a:latin typeface="+mj-lt"/>
              </a:rPr>
              <a:t>SEL</a:t>
            </a:r>
            <a:endParaRPr lang="en-US" sz="1800" baseline="-25000" dirty="0" smtClean="0">
              <a:latin typeface="+mj-lt"/>
            </a:endParaRPr>
          </a:p>
        </p:txBody>
      </p:sp>
      <p:sp>
        <p:nvSpPr>
          <p:cNvPr id="86" name="Text Box 11"/>
          <p:cNvSpPr txBox="1">
            <a:spLocks noChangeArrowheads="1"/>
          </p:cNvSpPr>
          <p:nvPr/>
        </p:nvSpPr>
        <p:spPr bwMode="auto">
          <a:xfrm>
            <a:off x="4876800" y="3276600"/>
            <a:ext cx="7334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+mj-lt"/>
              </a:rPr>
              <a:t>Next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state</a:t>
            </a:r>
          </a:p>
        </p:txBody>
      </p:sp>
      <p:sp>
        <p:nvSpPr>
          <p:cNvPr id="87" name="Text Box 12"/>
          <p:cNvSpPr txBox="1">
            <a:spLocks noChangeArrowheads="1"/>
          </p:cNvSpPr>
          <p:nvPr/>
        </p:nvSpPr>
        <p:spPr bwMode="auto">
          <a:xfrm>
            <a:off x="381000" y="3298825"/>
            <a:ext cx="10953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>
                <a:latin typeface="+mj-lt"/>
              </a:rPr>
              <a:t>Current</a:t>
            </a:r>
            <a:br>
              <a:rPr lang="en-US" sz="1800" dirty="0" smtClean="0">
                <a:latin typeface="+mj-lt"/>
              </a:rPr>
            </a:br>
            <a:r>
              <a:rPr lang="en-US" sz="1800" dirty="0" smtClean="0">
                <a:latin typeface="+mj-lt"/>
              </a:rPr>
              <a:t>state</a:t>
            </a:r>
          </a:p>
        </p:txBody>
      </p:sp>
      <p:sp>
        <p:nvSpPr>
          <p:cNvPr id="88" name="Text Box 13"/>
          <p:cNvSpPr txBox="1">
            <a:spLocks noChangeArrowheads="1"/>
          </p:cNvSpPr>
          <p:nvPr/>
        </p:nvSpPr>
        <p:spPr bwMode="auto">
          <a:xfrm>
            <a:off x="1009650" y="2209800"/>
            <a:ext cx="44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>
                <a:latin typeface="+mj-lt"/>
              </a:rPr>
              <a:t>IN</a:t>
            </a:r>
          </a:p>
        </p:txBody>
      </p:sp>
      <p:sp>
        <p:nvSpPr>
          <p:cNvPr id="89" name="Line 16"/>
          <p:cNvSpPr>
            <a:spLocks noChangeShapeType="1"/>
          </p:cNvSpPr>
          <p:nvPr/>
        </p:nvSpPr>
        <p:spPr bwMode="auto">
          <a:xfrm>
            <a:off x="4572000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0" name="Text Box 17"/>
          <p:cNvSpPr txBox="1">
            <a:spLocks noChangeArrowheads="1"/>
          </p:cNvSpPr>
          <p:nvPr/>
        </p:nvSpPr>
        <p:spPr bwMode="auto">
          <a:xfrm>
            <a:off x="4864100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+mj-lt"/>
              </a:rPr>
              <a:t>2</a:t>
            </a:r>
          </a:p>
        </p:txBody>
      </p:sp>
      <p:sp>
        <p:nvSpPr>
          <p:cNvPr id="91" name="Line 18"/>
          <p:cNvSpPr>
            <a:spLocks noChangeShapeType="1"/>
          </p:cNvSpPr>
          <p:nvPr/>
        </p:nvSpPr>
        <p:spPr bwMode="auto">
          <a:xfrm>
            <a:off x="1439863" y="4114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2" name="Text Box 19"/>
          <p:cNvSpPr txBox="1">
            <a:spLocks noChangeArrowheads="1"/>
          </p:cNvSpPr>
          <p:nvPr/>
        </p:nvSpPr>
        <p:spPr bwMode="auto">
          <a:xfrm>
            <a:off x="1731963" y="4038600"/>
            <a:ext cx="336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 smtClean="0">
                <a:latin typeface="+mj-lt"/>
              </a:rPr>
              <a:t>2</a:t>
            </a:r>
          </a:p>
        </p:txBody>
      </p:sp>
      <p:grpSp>
        <p:nvGrpSpPr>
          <p:cNvPr id="93" name="Group 25"/>
          <p:cNvGrpSpPr>
            <a:grpSpLocks/>
          </p:cNvGrpSpPr>
          <p:nvPr/>
        </p:nvGrpSpPr>
        <p:grpSpPr bwMode="auto">
          <a:xfrm>
            <a:off x="2971800" y="4343400"/>
            <a:ext cx="457200" cy="1371600"/>
            <a:chOff x="2784" y="2736"/>
            <a:chExt cx="288" cy="864"/>
          </a:xfrm>
        </p:grpSpPr>
        <p:sp>
          <p:nvSpPr>
            <p:cNvPr id="94" name="Rectangle 26"/>
            <p:cNvSpPr>
              <a:spLocks noChangeArrowheads="1"/>
            </p:cNvSpPr>
            <p:nvPr/>
          </p:nvSpPr>
          <p:spPr bwMode="auto">
            <a:xfrm>
              <a:off x="2784" y="2736"/>
              <a:ext cx="288" cy="8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95" name="Freeform 27"/>
            <p:cNvSpPr>
              <a:spLocks/>
            </p:cNvSpPr>
            <p:nvPr/>
          </p:nvSpPr>
          <p:spPr bwMode="auto">
            <a:xfrm>
              <a:off x="2856" y="3443"/>
              <a:ext cx="144" cy="157"/>
            </a:xfrm>
            <a:custGeom>
              <a:avLst/>
              <a:gdLst>
                <a:gd name="T0" fmla="*/ 0 w 96"/>
                <a:gd name="T1" fmla="*/ 12873194 h 96"/>
                <a:gd name="T2" fmla="*/ 810324 w 96"/>
                <a:gd name="T3" fmla="*/ 0 h 96"/>
                <a:gd name="T4" fmla="*/ 1617380 w 96"/>
                <a:gd name="T5" fmla="*/ 12873194 h 96"/>
                <a:gd name="T6" fmla="*/ 0 60000 65536"/>
                <a:gd name="T7" fmla="*/ 0 60000 65536"/>
                <a:gd name="T8" fmla="*/ 0 60000 65536"/>
                <a:gd name="T9" fmla="*/ 0 w 96"/>
                <a:gd name="T10" fmla="*/ 0 h 96"/>
                <a:gd name="T11" fmla="*/ 96 w 96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96">
                  <a:moveTo>
                    <a:pt x="0" y="96"/>
                  </a:moveTo>
                  <a:lnTo>
                    <a:pt x="48" y="0"/>
                  </a:lnTo>
                  <a:lnTo>
                    <a:pt x="96" y="96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96" name="Line 8"/>
          <p:cNvSpPr>
            <a:spLocks noChangeShapeType="1"/>
          </p:cNvSpPr>
          <p:nvPr/>
        </p:nvSpPr>
        <p:spPr bwMode="auto">
          <a:xfrm>
            <a:off x="4114800" y="27432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7" name="Text Box 10"/>
          <p:cNvSpPr txBox="1">
            <a:spLocks noChangeArrowheads="1"/>
          </p:cNvSpPr>
          <p:nvPr/>
        </p:nvSpPr>
        <p:spPr bwMode="auto">
          <a:xfrm>
            <a:off x="4851400" y="25146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 smtClean="0">
                <a:latin typeface="+mj-lt"/>
              </a:rPr>
              <a:t>wb</a:t>
            </a:r>
            <a:r>
              <a:rPr lang="en-US" sz="1800" baseline="-25000" dirty="0" err="1" smtClean="0">
                <a:latin typeface="+mj-lt"/>
              </a:rPr>
              <a:t>SEL</a:t>
            </a:r>
            <a:endParaRPr lang="en-US" sz="1800" baseline="-25000" dirty="0" smtClean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6121" y="1425714"/>
            <a:ext cx="1928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ROM</a:t>
            </a:r>
          </a:p>
          <a:p>
            <a:pPr algn="ctr"/>
            <a:r>
              <a:rPr lang="en-US" sz="2000" dirty="0" smtClean="0">
                <a:latin typeface="+mj-lt"/>
              </a:rPr>
              <a:t>8 </a:t>
            </a:r>
            <a:r>
              <a:rPr lang="en-US" sz="2000" dirty="0" err="1" smtClean="0">
                <a:latin typeface="+mj-lt"/>
              </a:rPr>
              <a:t>locs</a:t>
            </a:r>
            <a:r>
              <a:rPr lang="en-US" sz="2000" dirty="0" smtClean="0">
                <a:latin typeface="+mj-lt"/>
              </a:rPr>
              <a:t> x 6 bits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09800" y="2209800"/>
            <a:ext cx="525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A[0]</a:t>
            </a:r>
            <a:endParaRPr lang="en-US" sz="1400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09800" y="3048000"/>
            <a:ext cx="694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A[2:1]</a:t>
            </a:r>
            <a:endParaRPr lang="en-US" sz="1400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29000" y="3048000"/>
            <a:ext cx="71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D[1:0]</a:t>
            </a:r>
            <a:endParaRPr lang="en-US" sz="1400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400800" y="1676400"/>
            <a:ext cx="1969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ROM contents</a:t>
            </a:r>
            <a:endParaRPr lang="en-US" sz="2000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29000" y="2590800"/>
            <a:ext cx="71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D[3:2]</a:t>
            </a:r>
            <a:endParaRPr lang="en-US" sz="14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429000" y="2133600"/>
            <a:ext cx="715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D[5:4]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51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Far: Single-Purpose </a:t>
            </a:r>
            <a:r>
              <a:rPr lang="en-US" dirty="0" smtClean="0">
                <a:sym typeface="Wingdings" pitchFamily="2" charset="2"/>
              </a:rPr>
              <a:t>Hardware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 smtClean="0"/>
              <a:t>Problem</a:t>
            </a:r>
            <a:r>
              <a:rPr lang="en-US" dirty="0" smtClean="0">
                <a:sym typeface="Wingdings" pitchFamily="2" charset="2"/>
              </a:rPr>
              <a:t> Procedure (High-level FSM) Implementation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olidFill>
                  <a:srgbClr val="C00000"/>
                </a:solidFill>
                <a:sym typeface="Wingdings" pitchFamily="2" charset="2"/>
              </a:rPr>
              <a:t>Systematic way</a:t>
            </a:r>
            <a:r>
              <a:rPr lang="en-US" dirty="0" smtClean="0">
                <a:sym typeface="Wingdings" pitchFamily="2" charset="2"/>
              </a:rPr>
              <a:t> to implement high-level FSM as a </a:t>
            </a:r>
            <a:r>
              <a:rPr lang="en-US" dirty="0" err="1" smtClean="0">
                <a:sym typeface="Wingdings" pitchFamily="2" charset="2"/>
              </a:rPr>
              <a:t>datapath</a:t>
            </a:r>
            <a:r>
              <a:rPr lang="en-US" dirty="0" smtClean="0">
                <a:sym typeface="Wingdings" pitchFamily="2" charset="2"/>
              </a:rPr>
              <a:t> + control FSM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Is this implementation an FSM itself?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so, can you draw the truth table?</a:t>
            </a:r>
          </a:p>
          <a:p>
            <a:pPr lvl="1">
              <a:buNone/>
            </a:pP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How should we generalize our approach so we can solve many problems with one set of hardware?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More storage for operands and results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 larger repertoire of operations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General-purpose </a:t>
            </a:r>
            <a:r>
              <a:rPr lang="en-US" dirty="0" err="1" smtClean="0">
                <a:sym typeface="Wingdings" pitchFamily="2" charset="2"/>
              </a:rPr>
              <a:t>datapath</a:t>
            </a:r>
            <a:endParaRPr lang="en-US" dirty="0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ine 32"/>
          <p:cNvSpPr>
            <a:spLocks noChangeShapeType="1"/>
          </p:cNvSpPr>
          <p:nvPr/>
        </p:nvSpPr>
        <p:spPr bwMode="auto">
          <a:xfrm flipV="1">
            <a:off x="1981200" y="3200261"/>
            <a:ext cx="0" cy="838200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32"/>
          <p:cNvSpPr>
            <a:spLocks noChangeShapeType="1"/>
          </p:cNvSpPr>
          <p:nvPr/>
        </p:nvSpPr>
        <p:spPr bwMode="auto">
          <a:xfrm flipV="1">
            <a:off x="1828800" y="2590661"/>
            <a:ext cx="0" cy="1447800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 flipV="1">
            <a:off x="1676400" y="1981061"/>
            <a:ext cx="0" cy="2057400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2"/>
          <p:cNvSpPr>
            <a:spLocks noChangeShapeType="1"/>
          </p:cNvSpPr>
          <p:nvPr/>
        </p:nvSpPr>
        <p:spPr bwMode="auto">
          <a:xfrm flipV="1">
            <a:off x="2133600" y="3809861"/>
            <a:ext cx="0" cy="228600"/>
          </a:xfrm>
          <a:prstGeom prst="line">
            <a:avLst/>
          </a:prstGeom>
          <a:noFill/>
          <a:ln w="25400">
            <a:solidFill>
              <a:srgbClr val="7030A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Programmable </a:t>
            </a:r>
            <a:r>
              <a:rPr lang="en-US" dirty="0" err="1" smtClean="0"/>
              <a:t>Datapath</a:t>
            </a:r>
            <a:endParaRPr lang="en-US" dirty="0"/>
          </a:p>
        </p:txBody>
      </p:sp>
      <p:sp>
        <p:nvSpPr>
          <p:cNvPr id="83" name="Content Placeholder 82"/>
          <p:cNvSpPr>
            <a:spLocks noGrp="1"/>
          </p:cNvSpPr>
          <p:nvPr>
            <p:ph sz="quarter" idx="1"/>
          </p:nvPr>
        </p:nvSpPr>
        <p:spPr>
          <a:xfrm>
            <a:off x="4724400" y="1219200"/>
            <a:ext cx="4114800" cy="2362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Each cycle, this </a:t>
            </a:r>
            <a:r>
              <a:rPr lang="en-US" dirty="0" err="1" smtClean="0"/>
              <a:t>datapath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Reads two </a:t>
            </a:r>
            <a:r>
              <a:rPr lang="en-US" dirty="0" smtClean="0">
                <a:solidFill>
                  <a:srgbClr val="C00000"/>
                </a:solidFill>
              </a:rPr>
              <a:t>operands</a:t>
            </a:r>
            <a:r>
              <a:rPr lang="en-US" dirty="0" smtClean="0"/>
              <a:t> (a, b) from 4 registers (R0-R3)</a:t>
            </a:r>
          </a:p>
          <a:p>
            <a:pPr lvl="1"/>
            <a:r>
              <a:rPr lang="en-US" dirty="0" smtClean="0"/>
              <a:t>Performs one </a:t>
            </a:r>
            <a:r>
              <a:rPr lang="en-US" dirty="0" smtClean="0">
                <a:solidFill>
                  <a:srgbClr val="C00000"/>
                </a:solidFill>
              </a:rPr>
              <a:t>operation</a:t>
            </a:r>
            <a:r>
              <a:rPr lang="en-US" dirty="0" smtClean="0"/>
              <a:t> of +, -, *, NAND on operands</a:t>
            </a:r>
          </a:p>
          <a:p>
            <a:pPr lvl="1"/>
            <a:r>
              <a:rPr lang="en-US" dirty="0" smtClean="0"/>
              <a:t>Optionally </a:t>
            </a:r>
            <a:r>
              <a:rPr lang="en-US" dirty="0" smtClean="0">
                <a:solidFill>
                  <a:srgbClr val="C00000"/>
                </a:solidFill>
              </a:rPr>
              <a:t>writes result </a:t>
            </a:r>
            <a:r>
              <a:rPr lang="en-US" dirty="0" smtClean="0"/>
              <a:t>to a register</a:t>
            </a:r>
          </a:p>
          <a:p>
            <a:r>
              <a:rPr lang="en-US" dirty="0" smtClean="0"/>
              <a:t>Control FSM: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95400" y="1523861"/>
            <a:ext cx="1560311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7" name="Freeform 11"/>
          <p:cNvSpPr>
            <a:spLocks/>
          </p:cNvSpPr>
          <p:nvPr/>
        </p:nvSpPr>
        <p:spPr bwMode="auto">
          <a:xfrm>
            <a:off x="1295400" y="1742327"/>
            <a:ext cx="197767" cy="230188"/>
          </a:xfrm>
          <a:custGeom>
            <a:avLst/>
            <a:gdLst>
              <a:gd name="T0" fmla="*/ 0 w 145"/>
              <a:gd name="T1" fmla="*/ 144 h 145"/>
              <a:gd name="T2" fmla="*/ 144 w 145"/>
              <a:gd name="T3" fmla="*/ 72 h 145"/>
              <a:gd name="T4" fmla="*/ 0 w 145"/>
              <a:gd name="T5" fmla="*/ 0 h 145"/>
              <a:gd name="T6" fmla="*/ 0 60000 65536"/>
              <a:gd name="T7" fmla="*/ 0 60000 65536"/>
              <a:gd name="T8" fmla="*/ 0 60000 65536"/>
              <a:gd name="T9" fmla="*/ 0 w 145"/>
              <a:gd name="T10" fmla="*/ 0 h 145"/>
              <a:gd name="T11" fmla="*/ 145 w 14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45">
                <a:moveTo>
                  <a:pt x="0" y="144"/>
                </a:moveTo>
                <a:lnTo>
                  <a:pt x="144" y="7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308520" y="2133461"/>
            <a:ext cx="1560311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9" name="Freeform 11"/>
          <p:cNvSpPr>
            <a:spLocks/>
          </p:cNvSpPr>
          <p:nvPr/>
        </p:nvSpPr>
        <p:spPr bwMode="auto">
          <a:xfrm>
            <a:off x="1308520" y="2343381"/>
            <a:ext cx="197767" cy="230188"/>
          </a:xfrm>
          <a:custGeom>
            <a:avLst/>
            <a:gdLst>
              <a:gd name="T0" fmla="*/ 0 w 145"/>
              <a:gd name="T1" fmla="*/ 144 h 145"/>
              <a:gd name="T2" fmla="*/ 144 w 145"/>
              <a:gd name="T3" fmla="*/ 72 h 145"/>
              <a:gd name="T4" fmla="*/ 0 w 145"/>
              <a:gd name="T5" fmla="*/ 0 h 145"/>
              <a:gd name="T6" fmla="*/ 0 60000 65536"/>
              <a:gd name="T7" fmla="*/ 0 60000 65536"/>
              <a:gd name="T8" fmla="*/ 0 60000 65536"/>
              <a:gd name="T9" fmla="*/ 0 w 145"/>
              <a:gd name="T10" fmla="*/ 0 h 145"/>
              <a:gd name="T11" fmla="*/ 145 w 14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45">
                <a:moveTo>
                  <a:pt x="0" y="144"/>
                </a:moveTo>
                <a:lnTo>
                  <a:pt x="144" y="7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295400" y="2743061"/>
            <a:ext cx="1560311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295400" y="2952981"/>
            <a:ext cx="197767" cy="230188"/>
          </a:xfrm>
          <a:custGeom>
            <a:avLst/>
            <a:gdLst>
              <a:gd name="T0" fmla="*/ 0 w 145"/>
              <a:gd name="T1" fmla="*/ 144 h 145"/>
              <a:gd name="T2" fmla="*/ 144 w 145"/>
              <a:gd name="T3" fmla="*/ 72 h 145"/>
              <a:gd name="T4" fmla="*/ 0 w 145"/>
              <a:gd name="T5" fmla="*/ 0 h 145"/>
              <a:gd name="T6" fmla="*/ 0 60000 65536"/>
              <a:gd name="T7" fmla="*/ 0 60000 65536"/>
              <a:gd name="T8" fmla="*/ 0 60000 65536"/>
              <a:gd name="T9" fmla="*/ 0 w 145"/>
              <a:gd name="T10" fmla="*/ 0 h 145"/>
              <a:gd name="T11" fmla="*/ 145 w 14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45">
                <a:moveTo>
                  <a:pt x="0" y="144"/>
                </a:moveTo>
                <a:lnTo>
                  <a:pt x="144" y="7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95400" y="3352661"/>
            <a:ext cx="1560311" cy="444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1295400" y="3562581"/>
            <a:ext cx="197767" cy="230188"/>
          </a:xfrm>
          <a:custGeom>
            <a:avLst/>
            <a:gdLst>
              <a:gd name="T0" fmla="*/ 0 w 145"/>
              <a:gd name="T1" fmla="*/ 144 h 145"/>
              <a:gd name="T2" fmla="*/ 144 w 145"/>
              <a:gd name="T3" fmla="*/ 72 h 145"/>
              <a:gd name="T4" fmla="*/ 0 w 145"/>
              <a:gd name="T5" fmla="*/ 0 h 145"/>
              <a:gd name="T6" fmla="*/ 0 60000 65536"/>
              <a:gd name="T7" fmla="*/ 0 60000 65536"/>
              <a:gd name="T8" fmla="*/ 0 60000 65536"/>
              <a:gd name="T9" fmla="*/ 0 w 145"/>
              <a:gd name="T10" fmla="*/ 0 h 145"/>
              <a:gd name="T11" fmla="*/ 145 w 145"/>
              <a:gd name="T12" fmla="*/ 145 h 1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145">
                <a:moveTo>
                  <a:pt x="0" y="144"/>
                </a:moveTo>
                <a:lnTo>
                  <a:pt x="144" y="72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33"/>
          <p:cNvSpPr>
            <a:spLocks/>
          </p:cNvSpPr>
          <p:nvPr/>
        </p:nvSpPr>
        <p:spPr bwMode="auto">
          <a:xfrm rot="16200000">
            <a:off x="2935533" y="1944794"/>
            <a:ext cx="1066799" cy="224934"/>
          </a:xfrm>
          <a:custGeom>
            <a:avLst/>
            <a:gdLst>
              <a:gd name="T0" fmla="*/ 0 w 625"/>
              <a:gd name="T1" fmla="*/ 0 h 97"/>
              <a:gd name="T2" fmla="*/ 48 w 625"/>
              <a:gd name="T3" fmla="*/ 96 h 97"/>
              <a:gd name="T4" fmla="*/ 576 w 625"/>
              <a:gd name="T5" fmla="*/ 96 h 97"/>
              <a:gd name="T6" fmla="*/ 624 w 625"/>
              <a:gd name="T7" fmla="*/ 0 h 97"/>
              <a:gd name="T8" fmla="*/ 0 w 625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97"/>
              <a:gd name="T17" fmla="*/ 625 w 625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97">
                <a:moveTo>
                  <a:pt x="0" y="0"/>
                </a:moveTo>
                <a:lnTo>
                  <a:pt x="48" y="96"/>
                </a:lnTo>
                <a:lnTo>
                  <a:pt x="576" y="96"/>
                </a:lnTo>
                <a:lnTo>
                  <a:pt x="624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33"/>
          <p:cNvSpPr>
            <a:spLocks/>
          </p:cNvSpPr>
          <p:nvPr/>
        </p:nvSpPr>
        <p:spPr bwMode="auto">
          <a:xfrm rot="16200000">
            <a:off x="2931868" y="3163994"/>
            <a:ext cx="1066799" cy="224934"/>
          </a:xfrm>
          <a:custGeom>
            <a:avLst/>
            <a:gdLst>
              <a:gd name="T0" fmla="*/ 0 w 625"/>
              <a:gd name="T1" fmla="*/ 0 h 97"/>
              <a:gd name="T2" fmla="*/ 48 w 625"/>
              <a:gd name="T3" fmla="*/ 96 h 97"/>
              <a:gd name="T4" fmla="*/ 576 w 625"/>
              <a:gd name="T5" fmla="*/ 96 h 97"/>
              <a:gd name="T6" fmla="*/ 624 w 625"/>
              <a:gd name="T7" fmla="*/ 0 h 97"/>
              <a:gd name="T8" fmla="*/ 0 w 625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97"/>
              <a:gd name="T17" fmla="*/ 625 w 625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97">
                <a:moveTo>
                  <a:pt x="0" y="0"/>
                </a:moveTo>
                <a:lnTo>
                  <a:pt x="48" y="96"/>
                </a:lnTo>
                <a:lnTo>
                  <a:pt x="576" y="96"/>
                </a:lnTo>
                <a:lnTo>
                  <a:pt x="624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062864" y="48004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09800" y="48004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-</a:t>
            </a:r>
            <a:endParaRPr lang="en-US" dirty="0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350832" y="48004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493832" y="48004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NAND</a:t>
            </a:r>
            <a:endParaRPr lang="en-US" dirty="0"/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865432" y="4813161"/>
            <a:ext cx="840168" cy="444500"/>
          </a:xfrm>
          <a:prstGeom prst="rect">
            <a:avLst/>
          </a:prstGeom>
          <a:solidFill>
            <a:srgbClr val="CCEC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==?</a:t>
            </a:r>
            <a:endParaRPr lang="en-US" dirty="0"/>
          </a:p>
        </p:txBody>
      </p:sp>
      <p:sp>
        <p:nvSpPr>
          <p:cNvPr id="22" name="Freeform 33"/>
          <p:cNvSpPr>
            <a:spLocks/>
          </p:cNvSpPr>
          <p:nvPr/>
        </p:nvSpPr>
        <p:spPr bwMode="auto">
          <a:xfrm rot="16200000" flipV="1">
            <a:off x="-344733" y="2550729"/>
            <a:ext cx="2286000" cy="232264"/>
          </a:xfrm>
          <a:custGeom>
            <a:avLst/>
            <a:gdLst>
              <a:gd name="T0" fmla="*/ 0 w 625"/>
              <a:gd name="T1" fmla="*/ 0 h 97"/>
              <a:gd name="T2" fmla="*/ 48 w 625"/>
              <a:gd name="T3" fmla="*/ 96 h 97"/>
              <a:gd name="T4" fmla="*/ 576 w 625"/>
              <a:gd name="T5" fmla="*/ 96 h 97"/>
              <a:gd name="T6" fmla="*/ 624 w 625"/>
              <a:gd name="T7" fmla="*/ 0 h 97"/>
              <a:gd name="T8" fmla="*/ 0 w 625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97"/>
              <a:gd name="T17" fmla="*/ 625 w 625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97">
                <a:moveTo>
                  <a:pt x="0" y="0"/>
                </a:moveTo>
                <a:lnTo>
                  <a:pt x="48" y="96"/>
                </a:lnTo>
                <a:lnTo>
                  <a:pt x="576" y="96"/>
                </a:lnTo>
                <a:lnTo>
                  <a:pt x="624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39"/>
          <p:cNvSpPr>
            <a:spLocks noChangeShapeType="1"/>
          </p:cNvSpPr>
          <p:nvPr/>
        </p:nvSpPr>
        <p:spPr bwMode="auto">
          <a:xfrm>
            <a:off x="6248400" y="5257661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33"/>
          <p:cNvSpPr>
            <a:spLocks/>
          </p:cNvSpPr>
          <p:nvPr/>
        </p:nvSpPr>
        <p:spPr bwMode="auto">
          <a:xfrm>
            <a:off x="1066800" y="5714861"/>
            <a:ext cx="4267200" cy="304800"/>
          </a:xfrm>
          <a:custGeom>
            <a:avLst/>
            <a:gdLst>
              <a:gd name="T0" fmla="*/ 0 w 625"/>
              <a:gd name="T1" fmla="*/ 0 h 97"/>
              <a:gd name="T2" fmla="*/ 48 w 625"/>
              <a:gd name="T3" fmla="*/ 96 h 97"/>
              <a:gd name="T4" fmla="*/ 576 w 625"/>
              <a:gd name="T5" fmla="*/ 96 h 97"/>
              <a:gd name="T6" fmla="*/ 624 w 625"/>
              <a:gd name="T7" fmla="*/ 0 h 97"/>
              <a:gd name="T8" fmla="*/ 0 w 625"/>
              <a:gd name="T9" fmla="*/ 0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5"/>
              <a:gd name="T16" fmla="*/ 0 h 97"/>
              <a:gd name="T17" fmla="*/ 625 w 625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5" h="97">
                <a:moveTo>
                  <a:pt x="0" y="0"/>
                </a:moveTo>
                <a:lnTo>
                  <a:pt x="48" y="96"/>
                </a:lnTo>
                <a:lnTo>
                  <a:pt x="576" y="96"/>
                </a:lnTo>
                <a:lnTo>
                  <a:pt x="624" y="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5" name="Rectangle 46"/>
          <p:cNvSpPr>
            <a:spLocks noChangeArrowheads="1"/>
          </p:cNvSpPr>
          <p:nvPr/>
        </p:nvSpPr>
        <p:spPr bwMode="auto">
          <a:xfrm>
            <a:off x="6324600" y="5714861"/>
            <a:ext cx="283732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smtClean="0"/>
              <a:t>z</a:t>
            </a:r>
            <a:endParaRPr lang="en-US" i="1" baseline="-25000" dirty="0"/>
          </a:p>
        </p:txBody>
      </p:sp>
      <p:sp>
        <p:nvSpPr>
          <p:cNvPr id="26" name="Line 32"/>
          <p:cNvSpPr>
            <a:spLocks noChangeShapeType="1"/>
          </p:cNvSpPr>
          <p:nvPr/>
        </p:nvSpPr>
        <p:spPr bwMode="auto">
          <a:xfrm>
            <a:off x="1447800" y="525766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32"/>
          <p:cNvSpPr>
            <a:spLocks noChangeShapeType="1"/>
          </p:cNvSpPr>
          <p:nvPr/>
        </p:nvSpPr>
        <p:spPr bwMode="auto">
          <a:xfrm>
            <a:off x="2590800" y="525766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2"/>
          <p:cNvSpPr>
            <a:spLocks noChangeShapeType="1"/>
          </p:cNvSpPr>
          <p:nvPr/>
        </p:nvSpPr>
        <p:spPr bwMode="auto">
          <a:xfrm>
            <a:off x="3733800" y="525766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>
            <a:off x="4876800" y="5257661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895600" y="1752461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895600" y="1752461"/>
            <a:ext cx="4572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2895600" y="1904861"/>
            <a:ext cx="457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2895600" y="2362061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2895600" y="2133461"/>
            <a:ext cx="457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895600" y="2971661"/>
            <a:ext cx="457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2"/>
          <p:cNvSpPr>
            <a:spLocks noChangeShapeType="1"/>
          </p:cNvSpPr>
          <p:nvPr/>
        </p:nvSpPr>
        <p:spPr bwMode="auto">
          <a:xfrm>
            <a:off x="2895600" y="3581261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V="1">
            <a:off x="2895600" y="2438261"/>
            <a:ext cx="45720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3581400" y="2057261"/>
            <a:ext cx="45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5"/>
          <p:cNvSpPr>
            <a:spLocks/>
          </p:cNvSpPr>
          <p:nvPr/>
        </p:nvSpPr>
        <p:spPr bwMode="auto">
          <a:xfrm flipH="1">
            <a:off x="152400" y="4038461"/>
            <a:ext cx="3048000" cy="2209939"/>
          </a:xfrm>
          <a:custGeom>
            <a:avLst/>
            <a:gdLst>
              <a:gd name="T0" fmla="*/ 0 w 769"/>
              <a:gd name="T1" fmla="*/ 1632 h 1825"/>
              <a:gd name="T2" fmla="*/ 0 w 769"/>
              <a:gd name="T3" fmla="*/ 1824 h 1825"/>
              <a:gd name="T4" fmla="*/ 768 w 769"/>
              <a:gd name="T5" fmla="*/ 1824 h 1825"/>
              <a:gd name="T6" fmla="*/ 768 w 769"/>
              <a:gd name="T7" fmla="*/ 0 h 1825"/>
              <a:gd name="T8" fmla="*/ 96 w 769"/>
              <a:gd name="T9" fmla="*/ 0 h 1825"/>
              <a:gd name="T10" fmla="*/ 96 w 769"/>
              <a:gd name="T11" fmla="*/ 288 h 182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69"/>
              <a:gd name="T19" fmla="*/ 0 h 1825"/>
              <a:gd name="T20" fmla="*/ 769 w 769"/>
              <a:gd name="T21" fmla="*/ 1825 h 1825"/>
              <a:gd name="connsiteX0" fmla="*/ 0 w 9987"/>
              <a:gd name="connsiteY0" fmla="*/ 8942 h 9995"/>
              <a:gd name="connsiteX1" fmla="*/ 0 w 9987"/>
              <a:gd name="connsiteY1" fmla="*/ 9995 h 9995"/>
              <a:gd name="connsiteX2" fmla="*/ 9987 w 9987"/>
              <a:gd name="connsiteY2" fmla="*/ 9995 h 9995"/>
              <a:gd name="connsiteX3" fmla="*/ 9987 w 9987"/>
              <a:gd name="connsiteY3" fmla="*/ 0 h 9995"/>
              <a:gd name="connsiteX4" fmla="*/ 1248 w 9987"/>
              <a:gd name="connsiteY4" fmla="*/ 0 h 9995"/>
              <a:gd name="connsiteX5" fmla="*/ 1217 w 9987"/>
              <a:gd name="connsiteY5" fmla="*/ 2137 h 9995"/>
              <a:gd name="connsiteX0" fmla="*/ 0 w 10000"/>
              <a:gd name="connsiteY0" fmla="*/ 8946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1250 w 10000"/>
              <a:gd name="connsiteY4" fmla="*/ 0 h 10000"/>
              <a:gd name="connsiteX0" fmla="*/ 0 w 10000"/>
              <a:gd name="connsiteY0" fmla="*/ 8946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8500 w 10000"/>
              <a:gd name="connsiteY4" fmla="*/ 0 h 10000"/>
              <a:gd name="connsiteX0" fmla="*/ 0 w 10000"/>
              <a:gd name="connsiteY0" fmla="*/ 8946 h 10000"/>
              <a:gd name="connsiteX1" fmla="*/ 0 w 10000"/>
              <a:gd name="connsiteY1" fmla="*/ 10000 h 10000"/>
              <a:gd name="connsiteX2" fmla="*/ 10000 w 10000"/>
              <a:gd name="connsiteY2" fmla="*/ 10000 h 10000"/>
              <a:gd name="connsiteX3" fmla="*/ 10000 w 10000"/>
              <a:gd name="connsiteY3" fmla="*/ 0 h 10000"/>
              <a:gd name="connsiteX4" fmla="*/ 350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8946"/>
                </a:moveTo>
                <a:lnTo>
                  <a:pt x="0" y="10000"/>
                </a:lnTo>
                <a:lnTo>
                  <a:pt x="10000" y="10000"/>
                </a:lnTo>
                <a:lnTo>
                  <a:pt x="10000" y="0"/>
                </a:lnTo>
                <a:lnTo>
                  <a:pt x="3500" y="0"/>
                </a:lnTo>
              </a:path>
            </a:pathLst>
          </a:custGeom>
          <a:noFill/>
          <a:ln w="25400" cap="rnd">
            <a:solidFill>
              <a:srgbClr val="7030A0"/>
            </a:solidFill>
            <a:round/>
            <a:headEnd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3581400" y="3276461"/>
            <a:ext cx="762000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914400" y="1642077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9"/>
          <p:cNvSpPr>
            <a:spLocks noChangeShapeType="1"/>
          </p:cNvSpPr>
          <p:nvPr/>
        </p:nvSpPr>
        <p:spPr bwMode="auto">
          <a:xfrm>
            <a:off x="914400" y="220966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39"/>
          <p:cNvSpPr>
            <a:spLocks noChangeShapeType="1"/>
          </p:cNvSpPr>
          <p:nvPr/>
        </p:nvSpPr>
        <p:spPr bwMode="auto">
          <a:xfrm>
            <a:off x="914400" y="281926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39"/>
          <p:cNvSpPr>
            <a:spLocks noChangeShapeType="1"/>
          </p:cNvSpPr>
          <p:nvPr/>
        </p:nvSpPr>
        <p:spPr bwMode="auto">
          <a:xfrm>
            <a:off x="914400" y="3428861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32"/>
          <p:cNvSpPr>
            <a:spLocks noChangeShapeType="1"/>
          </p:cNvSpPr>
          <p:nvPr/>
        </p:nvSpPr>
        <p:spPr bwMode="auto">
          <a:xfrm>
            <a:off x="12192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>
            <a:off x="23622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35052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32"/>
          <p:cNvSpPr>
            <a:spLocks noChangeShapeType="1"/>
          </p:cNvSpPr>
          <p:nvPr/>
        </p:nvSpPr>
        <p:spPr bwMode="auto">
          <a:xfrm>
            <a:off x="47244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32"/>
          <p:cNvSpPr>
            <a:spLocks noChangeShapeType="1"/>
          </p:cNvSpPr>
          <p:nvPr/>
        </p:nvSpPr>
        <p:spPr bwMode="auto">
          <a:xfrm>
            <a:off x="1676400" y="4495661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auto">
          <a:xfrm>
            <a:off x="2895600" y="4495661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4038600" y="4495661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32"/>
          <p:cNvSpPr>
            <a:spLocks noChangeShapeType="1"/>
          </p:cNvSpPr>
          <p:nvPr/>
        </p:nvSpPr>
        <p:spPr bwMode="auto">
          <a:xfrm>
            <a:off x="5181600" y="4495661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>
            <a:off x="3479562" y="1345823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32"/>
          <p:cNvSpPr>
            <a:spLocks noChangeShapeType="1"/>
          </p:cNvSpPr>
          <p:nvPr/>
        </p:nvSpPr>
        <p:spPr bwMode="auto">
          <a:xfrm flipV="1">
            <a:off x="3479562" y="3759299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45"/>
          <p:cNvSpPr>
            <a:spLocks noChangeArrowheads="1"/>
          </p:cNvSpPr>
          <p:nvPr/>
        </p:nvSpPr>
        <p:spPr bwMode="auto">
          <a:xfrm>
            <a:off x="3505200" y="1142861"/>
            <a:ext cx="43107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 smtClean="0"/>
              <a:t>a</a:t>
            </a:r>
            <a:r>
              <a:rPr lang="en-US" i="1" baseline="-25000" dirty="0" err="1" smtClean="0"/>
              <a:t>SEL</a:t>
            </a:r>
            <a:endParaRPr lang="en-US" i="1" baseline="-25000" dirty="0"/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3469866" y="3775594"/>
            <a:ext cx="501741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 smtClean="0"/>
              <a:t>b</a:t>
            </a:r>
            <a:r>
              <a:rPr lang="en-US" i="1" baseline="-25000" dirty="0" err="1" smtClean="0"/>
              <a:t>SEL</a:t>
            </a:r>
            <a:endParaRPr lang="en-US" i="1" baseline="-25000" dirty="0"/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>
            <a:off x="304800" y="2666861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45"/>
          <p:cNvSpPr>
            <a:spLocks noChangeArrowheads="1"/>
          </p:cNvSpPr>
          <p:nvPr/>
        </p:nvSpPr>
        <p:spPr bwMode="auto">
          <a:xfrm>
            <a:off x="54970" y="2285861"/>
            <a:ext cx="525786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 smtClean="0"/>
              <a:t>w</a:t>
            </a:r>
            <a:r>
              <a:rPr lang="en-US" i="1" baseline="-25000" dirty="0" err="1" smtClean="0"/>
              <a:t>SEL</a:t>
            </a:r>
            <a:endParaRPr lang="en-US" i="1" baseline="-25000" dirty="0"/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1676400" y="4495660"/>
            <a:ext cx="4343400" cy="139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32"/>
          <p:cNvSpPr>
            <a:spLocks noChangeShapeType="1"/>
          </p:cNvSpPr>
          <p:nvPr/>
        </p:nvSpPr>
        <p:spPr bwMode="auto">
          <a:xfrm>
            <a:off x="1219200" y="4343260"/>
            <a:ext cx="5257800" cy="13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32"/>
          <p:cNvSpPr>
            <a:spLocks noChangeShapeType="1"/>
          </p:cNvSpPr>
          <p:nvPr/>
        </p:nvSpPr>
        <p:spPr bwMode="auto">
          <a:xfrm>
            <a:off x="838200" y="5867261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45"/>
          <p:cNvSpPr>
            <a:spLocks noChangeArrowheads="1"/>
          </p:cNvSpPr>
          <p:nvPr/>
        </p:nvSpPr>
        <p:spPr bwMode="auto">
          <a:xfrm>
            <a:off x="304800" y="5680594"/>
            <a:ext cx="617158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 smtClean="0"/>
              <a:t>op</a:t>
            </a:r>
            <a:r>
              <a:rPr lang="en-US" i="1" baseline="-25000" dirty="0" err="1" smtClean="0"/>
              <a:t>SEL</a:t>
            </a:r>
            <a:endParaRPr lang="en-US" i="1" baseline="-25000" dirty="0"/>
          </a:p>
        </p:txBody>
      </p:sp>
      <p:sp>
        <p:nvSpPr>
          <p:cNvPr id="72" name="Line 32"/>
          <p:cNvSpPr>
            <a:spLocks noChangeShapeType="1"/>
          </p:cNvSpPr>
          <p:nvPr/>
        </p:nvSpPr>
        <p:spPr bwMode="auto">
          <a:xfrm>
            <a:off x="4038600" y="2057261"/>
            <a:ext cx="0" cy="2286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>
            <a:off x="4343400" y="3276461"/>
            <a:ext cx="0" cy="12192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6477000" y="4343261"/>
            <a:ext cx="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32"/>
          <p:cNvSpPr>
            <a:spLocks noChangeShapeType="1"/>
          </p:cNvSpPr>
          <p:nvPr/>
        </p:nvSpPr>
        <p:spPr bwMode="auto">
          <a:xfrm>
            <a:off x="6019800" y="4495800"/>
            <a:ext cx="0" cy="3048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05"/>
          <p:cNvGrpSpPr/>
          <p:nvPr/>
        </p:nvGrpSpPr>
        <p:grpSpPr>
          <a:xfrm>
            <a:off x="6858000" y="3623333"/>
            <a:ext cx="2209800" cy="1939267"/>
            <a:chOff x="6858000" y="3276600"/>
            <a:chExt cx="2209800" cy="1939267"/>
          </a:xfrm>
        </p:grpSpPr>
        <p:sp>
          <p:nvSpPr>
            <p:cNvPr id="84" name="AutoShape 51"/>
            <p:cNvSpPr>
              <a:spLocks noChangeArrowheads="1"/>
            </p:cNvSpPr>
            <p:nvPr/>
          </p:nvSpPr>
          <p:spPr bwMode="auto">
            <a:xfrm>
              <a:off x="6858000" y="3276600"/>
              <a:ext cx="1295400" cy="144780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800" dirty="0"/>
                <a:t>Control</a:t>
              </a:r>
              <a:br>
                <a:rPr lang="en-US" sz="1800" dirty="0"/>
              </a:br>
              <a:r>
                <a:rPr lang="en-US" sz="1800" dirty="0"/>
                <a:t>FSM</a:t>
              </a:r>
            </a:p>
          </p:txBody>
        </p:sp>
        <p:sp>
          <p:nvSpPr>
            <p:cNvPr id="85" name="Freeform 18"/>
            <p:cNvSpPr>
              <a:spLocks/>
            </p:cNvSpPr>
            <p:nvPr/>
          </p:nvSpPr>
          <p:spPr bwMode="auto">
            <a:xfrm>
              <a:off x="6863195" y="3884612"/>
              <a:ext cx="197767" cy="230188"/>
            </a:xfrm>
            <a:custGeom>
              <a:avLst/>
              <a:gdLst>
                <a:gd name="T0" fmla="*/ 0 w 145"/>
                <a:gd name="T1" fmla="*/ 144 h 145"/>
                <a:gd name="T2" fmla="*/ 144 w 145"/>
                <a:gd name="T3" fmla="*/ 72 h 145"/>
                <a:gd name="T4" fmla="*/ 0 w 145"/>
                <a:gd name="T5" fmla="*/ 0 h 145"/>
                <a:gd name="T6" fmla="*/ 0 60000 65536"/>
                <a:gd name="T7" fmla="*/ 0 60000 65536"/>
                <a:gd name="T8" fmla="*/ 0 60000 65536"/>
                <a:gd name="T9" fmla="*/ 0 w 145"/>
                <a:gd name="T10" fmla="*/ 0 h 145"/>
                <a:gd name="T11" fmla="*/ 145 w 145"/>
                <a:gd name="T12" fmla="*/ 145 h 1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" h="145">
                  <a:moveTo>
                    <a:pt x="0" y="144"/>
                  </a:moveTo>
                  <a:lnTo>
                    <a:pt x="144" y="72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>
              <a:off x="8153400" y="3463267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>
              <a:off x="8153400" y="3733800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Rectangle 45"/>
            <p:cNvSpPr>
              <a:spLocks noChangeArrowheads="1"/>
            </p:cNvSpPr>
            <p:nvPr/>
          </p:nvSpPr>
          <p:spPr bwMode="auto">
            <a:xfrm>
              <a:off x="8448993" y="3276600"/>
              <a:ext cx="50174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a</a:t>
              </a:r>
              <a:r>
                <a:rPr lang="en-US" i="1" baseline="-25000" dirty="0" err="1" smtClean="0"/>
                <a:t>SEL</a:t>
              </a:r>
              <a:endParaRPr lang="en-US" i="1" baseline="-25000" dirty="0"/>
            </a:p>
          </p:txBody>
        </p:sp>
        <p:sp>
          <p:nvSpPr>
            <p:cNvPr id="89" name="Rectangle 45"/>
            <p:cNvSpPr>
              <a:spLocks noChangeArrowheads="1"/>
            </p:cNvSpPr>
            <p:nvPr/>
          </p:nvSpPr>
          <p:spPr bwMode="auto">
            <a:xfrm>
              <a:off x="8448993" y="3581400"/>
              <a:ext cx="501741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b</a:t>
              </a:r>
              <a:r>
                <a:rPr lang="en-US" i="1" baseline="-25000" dirty="0" err="1" smtClean="0"/>
                <a:t>SEL</a:t>
              </a:r>
              <a:endParaRPr lang="en-US" i="1" baseline="-25000" dirty="0"/>
            </a:p>
          </p:txBody>
        </p:sp>
        <p:sp>
          <p:nvSpPr>
            <p:cNvPr id="92" name="Line 39"/>
            <p:cNvSpPr>
              <a:spLocks noChangeShapeType="1"/>
            </p:cNvSpPr>
            <p:nvPr/>
          </p:nvSpPr>
          <p:spPr bwMode="auto">
            <a:xfrm>
              <a:off x="8153400" y="4004333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Rectangle 45"/>
            <p:cNvSpPr>
              <a:spLocks noChangeArrowheads="1"/>
            </p:cNvSpPr>
            <p:nvPr/>
          </p:nvSpPr>
          <p:spPr bwMode="auto">
            <a:xfrm>
              <a:off x="8450643" y="3851933"/>
              <a:ext cx="617157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op</a:t>
              </a:r>
              <a:r>
                <a:rPr lang="en-US" i="1" baseline="-25000" dirty="0" err="1" smtClean="0"/>
                <a:t>SEL</a:t>
              </a:r>
              <a:endParaRPr lang="en-US" i="1" baseline="-25000" dirty="0"/>
            </a:p>
          </p:txBody>
        </p:sp>
        <p:sp>
          <p:nvSpPr>
            <p:cNvPr id="94" name="Line 39"/>
            <p:cNvSpPr>
              <a:spLocks noChangeShapeType="1"/>
            </p:cNvSpPr>
            <p:nvPr/>
          </p:nvSpPr>
          <p:spPr bwMode="auto">
            <a:xfrm>
              <a:off x="8153400" y="4232933"/>
              <a:ext cx="3055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Rectangle 45"/>
            <p:cNvSpPr>
              <a:spLocks noChangeArrowheads="1"/>
            </p:cNvSpPr>
            <p:nvPr/>
          </p:nvSpPr>
          <p:spPr bwMode="auto">
            <a:xfrm>
              <a:off x="8436971" y="4080533"/>
              <a:ext cx="525786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w</a:t>
              </a:r>
              <a:r>
                <a:rPr lang="en-US" i="1" baseline="-25000" dirty="0" err="1" smtClean="0"/>
                <a:t>SEL</a:t>
              </a:r>
              <a:endParaRPr lang="en-US" i="1" baseline="-25000" dirty="0"/>
            </a:p>
          </p:txBody>
        </p:sp>
        <p:sp>
          <p:nvSpPr>
            <p:cNvPr id="96" name="Line 39"/>
            <p:cNvSpPr>
              <a:spLocks noChangeShapeType="1"/>
            </p:cNvSpPr>
            <p:nvPr/>
          </p:nvSpPr>
          <p:spPr bwMode="auto">
            <a:xfrm flipV="1">
              <a:off x="7467600" y="47244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7543800" y="4876800"/>
              <a:ext cx="283732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smtClean="0"/>
                <a:t>z</a:t>
              </a:r>
              <a:endParaRPr lang="en-US" i="1" baseline="-25000" dirty="0"/>
            </a:p>
          </p:txBody>
        </p:sp>
        <p:sp>
          <p:nvSpPr>
            <p:cNvPr id="100" name="Line 39"/>
            <p:cNvSpPr>
              <a:spLocks noChangeShapeType="1"/>
            </p:cNvSpPr>
            <p:nvPr/>
          </p:nvSpPr>
          <p:spPr bwMode="auto">
            <a:xfrm flipV="1">
              <a:off x="8153400" y="44958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45"/>
            <p:cNvSpPr>
              <a:spLocks noChangeArrowheads="1"/>
            </p:cNvSpPr>
            <p:nvPr/>
          </p:nvSpPr>
          <p:spPr bwMode="auto">
            <a:xfrm>
              <a:off x="8475031" y="4343400"/>
              <a:ext cx="492123" cy="3390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90000"/>
                </a:lnSpc>
              </a:pPr>
              <a:r>
                <a:rPr lang="en-US" i="1" dirty="0" err="1" smtClean="0"/>
                <a:t>w</a:t>
              </a:r>
              <a:r>
                <a:rPr lang="en-US" i="1" baseline="-25000" dirty="0" err="1" smtClean="0"/>
                <a:t>EN</a:t>
              </a:r>
              <a:endParaRPr lang="en-US" i="1" baseline="-25000" dirty="0"/>
            </a:p>
          </p:txBody>
        </p:sp>
      </p:grpSp>
      <p:sp>
        <p:nvSpPr>
          <p:cNvPr id="103" name="Rectangle 45"/>
          <p:cNvSpPr>
            <a:spLocks noChangeArrowheads="1"/>
          </p:cNvSpPr>
          <p:nvPr/>
        </p:nvSpPr>
        <p:spPr bwMode="auto">
          <a:xfrm>
            <a:off x="93031" y="2667000"/>
            <a:ext cx="492123" cy="3390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i="1" dirty="0" err="1" smtClean="0"/>
              <a:t>w</a:t>
            </a:r>
            <a:r>
              <a:rPr lang="en-US" i="1" baseline="-25000" dirty="0" err="1" smtClean="0"/>
              <a:t>EN</a:t>
            </a:r>
            <a:endParaRPr lang="en-US" i="1" baseline="-25000" dirty="0"/>
          </a:p>
        </p:txBody>
      </p:sp>
      <p:sp>
        <p:nvSpPr>
          <p:cNvPr id="90" name="Rectangle 45"/>
          <p:cNvSpPr>
            <a:spLocks noChangeArrowheads="1"/>
          </p:cNvSpPr>
          <p:nvPr/>
        </p:nvSpPr>
        <p:spPr bwMode="auto">
          <a:xfrm>
            <a:off x="1299177" y="1506908"/>
            <a:ext cx="330220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i="1" dirty="0" smtClean="0"/>
              <a:t>LE</a:t>
            </a:r>
            <a:endParaRPr lang="en-US" sz="1400" i="1" baseline="-25000" dirty="0"/>
          </a:p>
        </p:txBody>
      </p:sp>
      <p:sp>
        <p:nvSpPr>
          <p:cNvPr id="91" name="Rectangle 45"/>
          <p:cNvSpPr>
            <a:spLocks noChangeArrowheads="1"/>
          </p:cNvSpPr>
          <p:nvPr/>
        </p:nvSpPr>
        <p:spPr bwMode="auto">
          <a:xfrm>
            <a:off x="1295400" y="2112717"/>
            <a:ext cx="330220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i="1" dirty="0" smtClean="0"/>
              <a:t>LE</a:t>
            </a:r>
            <a:endParaRPr lang="en-US" sz="1400" i="1" baseline="-25000" dirty="0"/>
          </a:p>
        </p:txBody>
      </p:sp>
      <p:sp>
        <p:nvSpPr>
          <p:cNvPr id="99" name="Rectangle 45"/>
          <p:cNvSpPr>
            <a:spLocks noChangeArrowheads="1"/>
          </p:cNvSpPr>
          <p:nvPr/>
        </p:nvSpPr>
        <p:spPr bwMode="auto">
          <a:xfrm>
            <a:off x="1295400" y="2713771"/>
            <a:ext cx="330220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i="1" dirty="0" smtClean="0"/>
              <a:t>LE</a:t>
            </a:r>
            <a:endParaRPr lang="en-US" sz="1400" i="1" baseline="-25000" dirty="0"/>
          </a:p>
        </p:txBody>
      </p:sp>
      <p:sp>
        <p:nvSpPr>
          <p:cNvPr id="104" name="Rectangle 45"/>
          <p:cNvSpPr>
            <a:spLocks noChangeArrowheads="1"/>
          </p:cNvSpPr>
          <p:nvPr/>
        </p:nvSpPr>
        <p:spPr bwMode="auto">
          <a:xfrm>
            <a:off x="1295400" y="3318616"/>
            <a:ext cx="330220" cy="2836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90000"/>
              </a:lnSpc>
            </a:pPr>
            <a:r>
              <a:rPr lang="en-US" sz="1400" i="1" dirty="0" smtClean="0"/>
              <a:t>LE</a:t>
            </a:r>
            <a:endParaRPr lang="en-US" sz="1400" i="1" baseline="-25000" dirty="0"/>
          </a:p>
        </p:txBody>
      </p:sp>
      <p:sp>
        <p:nvSpPr>
          <p:cNvPr id="105" name="Line 39"/>
          <p:cNvSpPr>
            <a:spLocks noChangeShapeType="1"/>
          </p:cNvSpPr>
          <p:nvPr/>
        </p:nvSpPr>
        <p:spPr bwMode="auto">
          <a:xfrm flipV="1">
            <a:off x="381000" y="30480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95400" y="5669245"/>
            <a:ext cx="377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0                1               2                3</a:t>
            </a:r>
            <a:endParaRPr 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95400"/>
            <a:ext cx="8991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Assume initial register contents: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Control FSM: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Control FSM for Factorial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50114" y="314221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loopmul</a:t>
            </a:r>
            <a:endParaRPr lang="en-US" dirty="0" smtClean="0"/>
          </a:p>
        </p:txBody>
      </p:sp>
      <p:sp>
        <p:nvSpPr>
          <p:cNvPr id="8" name="Oval 7"/>
          <p:cNvSpPr/>
          <p:nvPr/>
        </p:nvSpPr>
        <p:spPr>
          <a:xfrm>
            <a:off x="3429000" y="314221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loop</a:t>
            </a:r>
          </a:p>
          <a:p>
            <a:pPr algn="ctr"/>
            <a:r>
              <a:rPr lang="en-US" dirty="0" smtClean="0"/>
              <a:t>sub</a:t>
            </a:r>
          </a:p>
        </p:txBody>
      </p: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1069114" y="3212068"/>
            <a:ext cx="381000" cy="273051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6"/>
            <a:endCxn id="8" idx="2"/>
          </p:cNvCxnSpPr>
          <p:nvPr/>
        </p:nvCxnSpPr>
        <p:spPr>
          <a:xfrm>
            <a:off x="2135914" y="3485119"/>
            <a:ext cx="129308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29" idx="0"/>
            <a:endCxn id="7" idx="0"/>
          </p:cNvCxnSpPr>
          <p:nvPr/>
        </p:nvCxnSpPr>
        <p:spPr>
          <a:xfrm rot="16200000" flipV="1">
            <a:off x="3695760" y="1239474"/>
            <a:ext cx="2195" cy="3807686"/>
          </a:xfrm>
          <a:prstGeom prst="curvedConnector3">
            <a:avLst>
              <a:gd name="adj1" fmla="val 1051457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086600" y="314441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done</a:t>
            </a:r>
          </a:p>
        </p:txBody>
      </p:sp>
      <p:cxnSp>
        <p:nvCxnSpPr>
          <p:cNvPr id="20" name="Straight Arrow Connector 19"/>
          <p:cNvCxnSpPr>
            <a:stCxn id="8" idx="6"/>
            <a:endCxn id="29" idx="2"/>
          </p:cNvCxnSpPr>
          <p:nvPr/>
        </p:nvCxnSpPr>
        <p:spPr>
          <a:xfrm>
            <a:off x="4114800" y="3485119"/>
            <a:ext cx="1143000" cy="2195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638800" y="1009471"/>
            <a:ext cx="18309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R0 value = 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R1 value = N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R2 value = -1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R3 value =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Curved Connector 21"/>
          <p:cNvCxnSpPr>
            <a:stCxn id="16" idx="7"/>
            <a:endCxn id="16" idx="1"/>
          </p:cNvCxnSpPr>
          <p:nvPr/>
        </p:nvCxnSpPr>
        <p:spPr>
          <a:xfrm rot="16200000" flipV="1">
            <a:off x="7429500" y="3002380"/>
            <a:ext cx="12700" cy="484934"/>
          </a:xfrm>
          <a:prstGeom prst="curvedConnector3">
            <a:avLst>
              <a:gd name="adj1" fmla="val 2590811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69114" y="3840539"/>
            <a:ext cx="143500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asel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bsel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opsel</a:t>
            </a:r>
            <a:r>
              <a:rPr lang="en-US" dirty="0" smtClean="0"/>
              <a:t> = 2 (*)</a:t>
            </a:r>
          </a:p>
          <a:p>
            <a:r>
              <a:rPr lang="en-US" dirty="0" err="1" smtClean="0"/>
              <a:t>wen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wsel</a:t>
            </a:r>
            <a:r>
              <a:rPr lang="en-US" dirty="0" smtClean="0"/>
              <a:t> = 0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807416" y="3840539"/>
            <a:ext cx="107914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asel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bsel</a:t>
            </a:r>
            <a:r>
              <a:rPr lang="en-US" dirty="0" smtClean="0"/>
              <a:t> = 3</a:t>
            </a:r>
          </a:p>
          <a:p>
            <a:r>
              <a:rPr lang="en-US" dirty="0" err="1" smtClean="0"/>
              <a:t>opsel</a:t>
            </a:r>
            <a:r>
              <a:rPr lang="en-US" dirty="0" smtClean="0"/>
              <a:t> = X</a:t>
            </a:r>
          </a:p>
          <a:p>
            <a:r>
              <a:rPr lang="en-US" dirty="0" err="1" smtClean="0"/>
              <a:t>wen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wsel</a:t>
            </a:r>
            <a:r>
              <a:rPr lang="en-US" dirty="0" smtClean="0"/>
              <a:t> = X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73638" y="3840539"/>
            <a:ext cx="142218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asel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bsel</a:t>
            </a:r>
            <a:r>
              <a:rPr lang="en-US" dirty="0" smtClean="0"/>
              <a:t> = 2</a:t>
            </a:r>
          </a:p>
          <a:p>
            <a:r>
              <a:rPr lang="en-US" dirty="0" err="1" smtClean="0"/>
              <a:t>opsel</a:t>
            </a:r>
            <a:r>
              <a:rPr lang="en-US" dirty="0" smtClean="0"/>
              <a:t> = 0 (+)</a:t>
            </a:r>
          </a:p>
          <a:p>
            <a:r>
              <a:rPr lang="en-US" dirty="0" err="1" smtClean="0"/>
              <a:t>wen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wsel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5257800" y="314441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loopbeq</a:t>
            </a:r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762000" y="5345668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R0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R0 * R1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43200" y="5345668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</a:rPr>
              <a:t>R1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 R1 + R2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Straight Arrow Connector 32"/>
          <p:cNvCxnSpPr>
            <a:stCxn id="29" idx="6"/>
            <a:endCxn id="16" idx="2"/>
          </p:cNvCxnSpPr>
          <p:nvPr/>
        </p:nvCxnSpPr>
        <p:spPr>
          <a:xfrm>
            <a:off x="5943600" y="3487314"/>
            <a:ext cx="1143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876800" y="3840539"/>
            <a:ext cx="115288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asel</a:t>
            </a:r>
            <a:r>
              <a:rPr lang="en-US" dirty="0" smtClean="0"/>
              <a:t> = 1</a:t>
            </a:r>
          </a:p>
          <a:p>
            <a:r>
              <a:rPr lang="en-US" dirty="0" err="1" smtClean="0"/>
              <a:t>bsel</a:t>
            </a:r>
            <a:r>
              <a:rPr lang="en-US" dirty="0" smtClean="0"/>
              <a:t> = 3</a:t>
            </a:r>
          </a:p>
          <a:p>
            <a:r>
              <a:rPr lang="en-US" dirty="0" err="1" smtClean="0"/>
              <a:t>opsel</a:t>
            </a:r>
            <a:r>
              <a:rPr lang="en-US" dirty="0" smtClean="0"/>
              <a:t> = X</a:t>
            </a:r>
          </a:p>
          <a:p>
            <a:r>
              <a:rPr lang="en-US" dirty="0" err="1" smtClean="0"/>
              <a:t>wen</a:t>
            </a:r>
            <a:r>
              <a:rPr lang="en-US" dirty="0" smtClean="0"/>
              <a:t> = 0</a:t>
            </a:r>
          </a:p>
          <a:p>
            <a:r>
              <a:rPr lang="en-US" dirty="0" err="1" smtClean="0"/>
              <a:t>wsel</a:t>
            </a:r>
            <a:r>
              <a:rPr lang="en-US" dirty="0" smtClean="0"/>
              <a:t> = X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77000" y="5345668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N! in R0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85891" y="3059668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 == 1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581400" y="2537936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z ==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10240</TotalTime>
  <Words>2789</Words>
  <Application>Microsoft Macintosh PowerPoint</Application>
  <PresentationFormat>On-screen Show (4:3)</PresentationFormat>
  <Paragraphs>820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Bookman Old Style</vt:lpstr>
      <vt:lpstr>Calibri</vt:lpstr>
      <vt:lpstr>Comic Sans MS</vt:lpstr>
      <vt:lpstr>Consolas</vt:lpstr>
      <vt:lpstr>Courier New</vt:lpstr>
      <vt:lpstr>Gill Sans MT</vt:lpstr>
      <vt:lpstr>ＭＳ Ｐゴシック</vt:lpstr>
      <vt:lpstr>Symbol</vt:lpstr>
      <vt:lpstr>Tekton Pro Cond</vt:lpstr>
      <vt:lpstr>Trebuchet MS</vt:lpstr>
      <vt:lpstr>Wingdings</vt:lpstr>
      <vt:lpstr>Arial</vt:lpstr>
      <vt:lpstr>Office Theme</vt:lpstr>
      <vt:lpstr>9. Programmable Machines</vt:lpstr>
      <vt:lpstr>Example: Factorial</vt:lpstr>
      <vt:lpstr>Example: Factorial</vt:lpstr>
      <vt:lpstr>Datapath for Factorial</vt:lpstr>
      <vt:lpstr>Control FSM for Factorial</vt:lpstr>
      <vt:lpstr>Control FSM Hardware</vt:lpstr>
      <vt:lpstr>So Far: Single-Purpose Hardware</vt:lpstr>
      <vt:lpstr>A Simple Programmable Datapath</vt:lpstr>
      <vt:lpstr>A Control FSM for Factorial</vt:lpstr>
      <vt:lpstr>New Problem  New Control FSM</vt:lpstr>
      <vt:lpstr>PowerPoint Presentation</vt:lpstr>
      <vt:lpstr>PowerPoint Presentation</vt:lpstr>
      <vt:lpstr>The von Neumann Model</vt:lpstr>
      <vt:lpstr>Key Idea: Stored-Program Computer</vt:lpstr>
      <vt:lpstr>Anatomy of a von Neumann Computer</vt:lpstr>
      <vt:lpstr>Instructions</vt:lpstr>
      <vt:lpstr>Instruction Set Architecture (ISA)</vt:lpstr>
      <vt:lpstr>Instruction Set Architecture Design</vt:lpstr>
      <vt:lpstr>Beta ISA: Storage</vt:lpstr>
      <vt:lpstr>Storage Conventions</vt:lpstr>
      <vt:lpstr>Beta ISA: Instructions</vt:lpstr>
      <vt:lpstr>Beta ALU Instructions</vt:lpstr>
      <vt:lpstr>Implementation Sketch #1</vt:lpstr>
      <vt:lpstr>Should We Support Constant Operands?</vt:lpstr>
      <vt:lpstr>Beta ALU Instructions with Constant</vt:lpstr>
      <vt:lpstr>Implementation Sketch #2</vt:lpstr>
      <vt:lpstr>Beta Load and Store Instructions</vt:lpstr>
      <vt:lpstr>Using LD and ST</vt:lpstr>
      <vt:lpstr>Can We Solve Factorial With ALU Instructions?</vt:lpstr>
      <vt:lpstr>Beta Branch Instructions</vt:lpstr>
      <vt:lpstr>Can We Solve Factorial Now?</vt:lpstr>
      <vt:lpstr>Beta JMP Instruction</vt:lpstr>
      <vt:lpstr>Beta ISA Summary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Microsoft Office User</cp:lastModifiedBy>
  <cp:revision>352</cp:revision>
  <cp:lastPrinted>2015-11-23T20:06:59Z</cp:lastPrinted>
  <dcterms:created xsi:type="dcterms:W3CDTF">2010-02-03T13:36:01Z</dcterms:created>
  <dcterms:modified xsi:type="dcterms:W3CDTF">2017-06-20T18:25:16Z</dcterms:modified>
</cp:coreProperties>
</file>