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90" r:id="rId2"/>
    <p:sldId id="377" r:id="rId3"/>
    <p:sldId id="396" r:id="rId4"/>
    <p:sldId id="397" r:id="rId5"/>
    <p:sldId id="385" r:id="rId6"/>
    <p:sldId id="386" r:id="rId7"/>
    <p:sldId id="378" r:id="rId8"/>
    <p:sldId id="398" r:id="rId9"/>
    <p:sldId id="399" r:id="rId10"/>
    <p:sldId id="388" r:id="rId11"/>
    <p:sldId id="389" r:id="rId12"/>
    <p:sldId id="400" r:id="rId13"/>
    <p:sldId id="401" r:id="rId14"/>
    <p:sldId id="402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53F"/>
    <a:srgbClr val="FFC3F7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66"/>
  </p:normalViewPr>
  <p:slideViewPr>
    <p:cSldViewPr showGuides="1">
      <p:cViewPr varScale="1">
        <p:scale>
          <a:sx n="98" d="100"/>
          <a:sy n="98" d="100"/>
        </p:scale>
        <p:origin x="1264" y="184"/>
      </p:cViewPr>
      <p:guideLst>
        <p:guide orient="horz" pos="1056"/>
        <p:guide pos="30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3" d="100"/>
        <a:sy n="193" d="100"/>
      </p:scale>
      <p:origin x="0" y="10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54A267-6D32-4402-B19A-C2E2B0D7E352}" type="datetime1">
              <a:rPr lang="en-US"/>
              <a:pPr/>
              <a:t>6/21/17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A58CF1-A972-43D7-A5A4-4B7A32A89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91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41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4127934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https://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openclipart.org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/detail/183525/eco-green-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recyling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-work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3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4127934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5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4127934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4127934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07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0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3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4127934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145" y="4353095"/>
            <a:ext cx="5078156" cy="4127934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E09AD6F9-13D0-41FB-BE7B-D9E4D2F0E92B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3ABDCC7-8E6C-4D65-8E13-250E4C7E8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7AF488D-4D69-45D4-96A3-1C5661330254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ECDE780-3EEE-4681-8152-7A22B1EBED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30783285-9ED5-41A0-A7C6-D92511BA15FA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5AB5B35-796A-4C53-9C25-1DC3BA6AE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6000" y="1485900"/>
            <a:ext cx="3454400" cy="461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485900"/>
            <a:ext cx="3454400" cy="4610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1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803D500-87BB-4950-91D6-CAE90ADA5A7C}" type="datetime1">
              <a:rPr lang="en-US" smtClean="0"/>
              <a:pPr/>
              <a:t>6/21/17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58188F51-784A-432A-8BFF-69D9703D5D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BF533223-0B88-40C3-8839-7D06D2423A38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D7773A8A-8331-49E8-8E91-4E357E0E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C1C52B-29C4-4F13-A058-4E92FD64E08C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C70AB70-6B64-42BE-A642-BCBFB930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F248663-A60D-448A-8FC0-03CA8A99F1EA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CF24245-5AA8-49FB-9392-A5293BF80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D45F553-873C-4099-BC24-D40961381BAE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83606CC-0F9E-4D49-B855-A314DCB8A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FDE9422-1655-4D93-BF44-07740897DB75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D6FBADB-F8BC-426F-A8C8-694765DF3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A32EA0-F3C9-4DD5-8B2D-AC3F456587CE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807BAF5-1CBF-4668-A895-99BB675482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12DBC1D-DE4C-42ED-8A40-DA5274C15AFB}" type="datetime1">
              <a:rPr lang="en-US" smtClean="0"/>
              <a:pPr/>
              <a:t>6/21/17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D6C1D2A-B35A-43BA-A2D3-62ADD6D52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  <p:sldLayoutId id="214748448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wmf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rebuchet MS" charset="0"/>
                <a:ea typeface="ＭＳ Ｐゴシック" charset="0"/>
              </a:rPr>
              <a:t>10b. Models </a:t>
            </a:r>
            <a:r>
              <a:rPr lang="en-US" dirty="0" smtClean="0">
                <a:latin typeface="Trebuchet MS" charset="0"/>
                <a:ea typeface="ＭＳ Ｐゴシック" charset="0"/>
              </a:rPr>
              <a:t>of Computation</a:t>
            </a:r>
            <a:endParaRPr lang="en-US" dirty="0">
              <a:latin typeface="Trebuchet MS" charset="0"/>
              <a:ea typeface="ＭＳ Ｐゴシック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6.004x Computation Structures</a:t>
            </a:r>
          </a:p>
          <a:p>
            <a:pPr>
              <a:defRPr/>
            </a:pPr>
            <a:r>
              <a:rPr lang="en-US" dirty="0" smtClean="0"/>
              <a:t>Part 2 – Computer Architecture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Copyright © 2015 MIT EECS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Universality</a:t>
            </a:r>
            <a:endParaRPr lang="en-US" dirty="0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85800" y="1905000"/>
            <a:ext cx="2659063" cy="762000"/>
            <a:chOff x="1135" y="2784"/>
            <a:chExt cx="1675" cy="480"/>
          </a:xfrm>
        </p:grpSpPr>
        <p:sp>
          <p:nvSpPr>
            <p:cNvPr id="4" name="Rectangle 29"/>
            <p:cNvSpPr>
              <a:spLocks noChangeArrowheads="1"/>
            </p:cNvSpPr>
            <p:nvPr/>
          </p:nvSpPr>
          <p:spPr bwMode="auto">
            <a:xfrm>
              <a:off x="1538" y="2832"/>
              <a:ext cx="432" cy="43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5" name="Text Box 30"/>
            <p:cNvSpPr txBox="1">
              <a:spLocks noChangeArrowheads="1"/>
            </p:cNvSpPr>
            <p:nvPr/>
          </p:nvSpPr>
          <p:spPr bwMode="auto">
            <a:xfrm>
              <a:off x="1536" y="2848"/>
              <a:ext cx="42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200" b="0" dirty="0">
                  <a:latin typeface="+mj-lt"/>
                </a:rPr>
                <a:t>T</a:t>
              </a:r>
              <a:r>
                <a:rPr lang="en-US" sz="3200" b="0" baseline="-25000" dirty="0">
                  <a:latin typeface="+mj-lt"/>
                </a:rPr>
                <a:t>U</a:t>
              </a:r>
            </a:p>
          </p:txBody>
        </p:sp>
        <p:sp>
          <p:nvSpPr>
            <p:cNvPr id="6" name="Line 31"/>
            <p:cNvSpPr>
              <a:spLocks noChangeShapeType="1"/>
            </p:cNvSpPr>
            <p:nvPr/>
          </p:nvSpPr>
          <p:spPr bwMode="auto">
            <a:xfrm>
              <a:off x="1298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1135" y="2784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+mj-lt"/>
                </a:rPr>
                <a:t>k</a:t>
              </a:r>
            </a:p>
          </p:txBody>
        </p:sp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1298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9" name="Text Box 34"/>
            <p:cNvSpPr txBox="1">
              <a:spLocks noChangeArrowheads="1"/>
            </p:cNvSpPr>
            <p:nvPr/>
          </p:nvSpPr>
          <p:spPr bwMode="auto">
            <a:xfrm>
              <a:off x="1153" y="3024"/>
              <a:ext cx="1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+mj-lt"/>
                </a:rPr>
                <a:t>j</a:t>
              </a: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1970" y="30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1" name="Text Box 36"/>
            <p:cNvSpPr txBox="1">
              <a:spLocks noChangeArrowheads="1"/>
            </p:cNvSpPr>
            <p:nvPr/>
          </p:nvSpPr>
          <p:spPr bwMode="auto">
            <a:xfrm>
              <a:off x="2256" y="2882"/>
              <a:ext cx="55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2800" b="0">
                  <a:latin typeface="+mj-lt"/>
                </a:rPr>
                <a:t>T</a:t>
              </a:r>
              <a:r>
                <a:rPr lang="en-US" sz="2800" b="0" baseline="-25000">
                  <a:latin typeface="+mj-lt"/>
                </a:rPr>
                <a:t>k</a:t>
              </a:r>
              <a:r>
                <a:rPr lang="en-US" sz="2800" b="0">
                  <a:latin typeface="+mj-lt"/>
                </a:rPr>
                <a:t>[j]</a:t>
              </a:r>
            </a:p>
          </p:txBody>
        </p:sp>
      </p:grpSp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3581400" y="1271587"/>
            <a:ext cx="51816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31825" indent="-1746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0" dirty="0">
                <a:latin typeface="+mj-lt"/>
              </a:rPr>
              <a:t>What’</a:t>
            </a:r>
            <a:r>
              <a:rPr lang="en-US" altLang="ja-JP" b="0" dirty="0">
                <a:latin typeface="+mj-lt"/>
              </a:rPr>
              <a:t>s going on here?</a:t>
            </a:r>
          </a:p>
          <a:p>
            <a:pPr marL="227013" lvl="1" indent="-6350">
              <a:spcBef>
                <a:spcPct val="50000"/>
              </a:spcBef>
            </a:pPr>
            <a:r>
              <a:rPr lang="en-US" sz="2000" b="0" dirty="0">
                <a:latin typeface="+mj-lt"/>
              </a:rPr>
              <a:t>k encodes a </a:t>
            </a:r>
            <a:r>
              <a:rPr lang="ja-JP" altLang="en-US" sz="2000" b="0" dirty="0">
                <a:latin typeface="+mj-lt"/>
              </a:rPr>
              <a:t>“</a:t>
            </a:r>
            <a:r>
              <a:rPr lang="en-US" altLang="ja-JP" sz="2000" b="0" dirty="0">
                <a:latin typeface="+mj-lt"/>
              </a:rPr>
              <a:t>program</a:t>
            </a:r>
            <a:r>
              <a:rPr lang="ja-JP" altLang="en-US" sz="2000" b="0" dirty="0">
                <a:latin typeface="+mj-lt"/>
              </a:rPr>
              <a:t>”</a:t>
            </a:r>
            <a:r>
              <a:rPr lang="en-US" altLang="ja-JP" sz="2000" b="0" dirty="0">
                <a:latin typeface="+mj-lt"/>
              </a:rPr>
              <a:t> – </a:t>
            </a:r>
            <a:r>
              <a:rPr lang="en-US" altLang="ja-JP" sz="2000" b="0" dirty="0" smtClean="0">
                <a:latin typeface="+mj-lt"/>
              </a:rPr>
              <a:t>a description </a:t>
            </a:r>
            <a:r>
              <a:rPr lang="en-US" altLang="ja-JP" sz="2000" b="0" dirty="0">
                <a:latin typeface="+mj-lt"/>
              </a:rPr>
              <a:t>of some arbitrary machine.</a:t>
            </a:r>
          </a:p>
          <a:p>
            <a:pPr marL="227013" lvl="1" indent="-6350">
              <a:spcBef>
                <a:spcPct val="50000"/>
              </a:spcBef>
            </a:pPr>
            <a:r>
              <a:rPr lang="en-US" sz="2000" b="0" dirty="0">
                <a:latin typeface="+mj-lt"/>
              </a:rPr>
              <a:t>j encodes the input data to be used.</a:t>
            </a:r>
          </a:p>
          <a:p>
            <a:pPr marL="227013" lvl="1" indent="-6350">
              <a:spcBef>
                <a:spcPct val="50000"/>
              </a:spcBef>
            </a:pPr>
            <a:r>
              <a:rPr lang="en-US" sz="2000" b="0" dirty="0">
                <a:latin typeface="+mj-lt"/>
              </a:rPr>
              <a:t>T</a:t>
            </a:r>
            <a:r>
              <a:rPr lang="en-US" sz="2000" b="0" baseline="-25000" dirty="0">
                <a:latin typeface="+mj-lt"/>
              </a:rPr>
              <a:t>U</a:t>
            </a:r>
            <a:r>
              <a:rPr lang="en-US" sz="2000" b="0" dirty="0">
                <a:latin typeface="+mj-lt"/>
              </a:rPr>
              <a:t> </a:t>
            </a:r>
            <a:r>
              <a:rPr lang="en-US" sz="2000" b="0" i="1" dirty="0">
                <a:latin typeface="+mj-lt"/>
              </a:rPr>
              <a:t>interprets</a:t>
            </a:r>
            <a:r>
              <a:rPr lang="en-US" sz="2000" b="0" dirty="0">
                <a:latin typeface="+mj-lt"/>
              </a:rPr>
              <a:t> the program, emulating its processing of the data!</a:t>
            </a:r>
          </a:p>
        </p:txBody>
      </p: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1676400" y="4267201"/>
            <a:ext cx="6019800" cy="1828801"/>
            <a:chOff x="288" y="1392"/>
            <a:chExt cx="2544" cy="1152"/>
          </a:xfrm>
        </p:grpSpPr>
        <p:sp>
          <p:nvSpPr>
            <p:cNvPr id="15" name="AutoShape 44"/>
            <p:cNvSpPr>
              <a:spLocks noChangeArrowheads="1"/>
            </p:cNvSpPr>
            <p:nvPr/>
          </p:nvSpPr>
          <p:spPr bwMode="auto">
            <a:xfrm>
              <a:off x="288" y="1392"/>
              <a:ext cx="2544" cy="1152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800">
                <a:latin typeface="+mj-lt"/>
              </a:endParaRPr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336" y="1440"/>
              <a:ext cx="2496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+mj-lt"/>
                </a:rPr>
                <a:t>KEY IDEA: </a:t>
              </a:r>
              <a:r>
                <a:rPr lang="en-US" sz="2800" u="sng" dirty="0">
                  <a:latin typeface="+mj-lt"/>
                </a:rPr>
                <a:t>Interpretation</a:t>
              </a:r>
              <a:r>
                <a:rPr lang="en-US" sz="2800" dirty="0">
                  <a:latin typeface="+mj-lt"/>
                </a:rPr>
                <a:t>.  </a:t>
              </a:r>
              <a:r>
                <a:rPr lang="en-US" sz="2400" dirty="0">
                  <a:latin typeface="+mj-lt"/>
                </a:rPr>
                <a:t>Manipulate </a:t>
              </a:r>
              <a:r>
                <a:rPr lang="en-US" sz="2400" i="1" dirty="0">
                  <a:latin typeface="+mj-lt"/>
                </a:rPr>
                <a:t>coded representations</a:t>
              </a:r>
              <a:r>
                <a:rPr lang="en-US" sz="2400" dirty="0">
                  <a:latin typeface="+mj-lt"/>
                </a:rPr>
                <a:t>  of computing machines, rather than the machines themselves.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6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Universality</a:t>
            </a:r>
            <a:endParaRPr lang="en-US" dirty="0"/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457200" y="1295400"/>
            <a:ext cx="8153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25475" indent="-16827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0" indent="0"/>
            <a:r>
              <a:rPr lang="en-US" sz="2000" b="0" dirty="0" smtClean="0">
                <a:latin typeface="+mj-lt"/>
              </a:rPr>
              <a:t>The </a:t>
            </a:r>
            <a:r>
              <a:rPr lang="en-US" sz="2000" b="0" i="1" dirty="0">
                <a:latin typeface="+mj-lt"/>
              </a:rPr>
              <a:t>Universal Turing Machine</a:t>
            </a:r>
            <a:r>
              <a:rPr lang="en-US" sz="2000" b="0" dirty="0">
                <a:latin typeface="+mj-lt"/>
              </a:rPr>
              <a:t> is the paradigm for modern general-purpose </a:t>
            </a:r>
            <a:r>
              <a:rPr lang="en-US" sz="2000" b="0" dirty="0" smtClean="0">
                <a:latin typeface="+mj-lt"/>
              </a:rPr>
              <a:t>computers!</a:t>
            </a:r>
            <a:endParaRPr lang="en-US" sz="2000" b="0" dirty="0">
              <a:latin typeface="+mj-lt"/>
            </a:endParaRPr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457200" y="2209800"/>
            <a:ext cx="8153400" cy="144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25475" indent="-16827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230188" lvl="1" indent="0">
              <a:lnSpc>
                <a:spcPct val="110000"/>
              </a:lnSpc>
            </a:pPr>
            <a:r>
              <a:rPr lang="en-US" sz="2000" b="0" dirty="0" smtClean="0">
                <a:latin typeface="+mj-lt"/>
              </a:rPr>
              <a:t>Basic </a:t>
            </a:r>
            <a:r>
              <a:rPr lang="en-US" sz="2000" b="0" dirty="0">
                <a:latin typeface="+mj-lt"/>
              </a:rPr>
              <a:t>threshold test:  Is your </a:t>
            </a:r>
            <a:r>
              <a:rPr lang="en-US" sz="2000" b="0" dirty="0" smtClean="0">
                <a:latin typeface="+mj-lt"/>
              </a:rPr>
              <a:t>computer </a:t>
            </a:r>
            <a:r>
              <a:rPr lang="en-US" sz="2000" b="0" i="1" dirty="0" smtClean="0">
                <a:solidFill>
                  <a:srgbClr val="FF0000"/>
                </a:solidFill>
                <a:latin typeface="+mj-lt"/>
              </a:rPr>
              <a:t>Turing Universal </a:t>
            </a:r>
            <a:r>
              <a:rPr lang="en-US" sz="2000" b="0" dirty="0" smtClean="0">
                <a:latin typeface="+mj-lt"/>
              </a:rPr>
              <a:t>?</a:t>
            </a:r>
          </a:p>
          <a:p>
            <a:pPr marL="914400" lvl="1" indent="-225425">
              <a:lnSpc>
                <a:spcPct val="110000"/>
              </a:lnSpc>
              <a:buFont typeface="Arial"/>
              <a:buChar char="•"/>
            </a:pPr>
            <a:r>
              <a:rPr lang="en-US" sz="2000" b="0" dirty="0" smtClean="0">
                <a:latin typeface="+mj-lt"/>
              </a:rPr>
              <a:t>If </a:t>
            </a:r>
            <a:r>
              <a:rPr lang="en-US" sz="2000" b="0" dirty="0">
                <a:latin typeface="+mj-lt"/>
              </a:rPr>
              <a:t>so, it can emulate every other Turing machine</a:t>
            </a:r>
            <a:r>
              <a:rPr lang="en-US" sz="2000" b="0" dirty="0" smtClean="0">
                <a:latin typeface="+mj-lt"/>
              </a:rPr>
              <a:t>!</a:t>
            </a:r>
            <a:endParaRPr lang="en-US" sz="2000" b="0" dirty="0">
              <a:latin typeface="+mj-lt"/>
            </a:endParaRPr>
          </a:p>
          <a:p>
            <a:pPr marL="914400" lvl="1" indent="-225425">
              <a:lnSpc>
                <a:spcPct val="110000"/>
              </a:lnSpc>
              <a:buFont typeface="Arial"/>
              <a:buChar char="•"/>
            </a:pPr>
            <a:r>
              <a:rPr lang="en-US" sz="2000" b="0" dirty="0" smtClean="0">
                <a:latin typeface="+mj-lt"/>
              </a:rPr>
              <a:t>Thus, your computer can compute any computable function</a:t>
            </a:r>
            <a:endParaRPr lang="en-US" sz="2000" b="0" dirty="0">
              <a:latin typeface="+mj-lt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457200" y="3886200"/>
            <a:ext cx="8153400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25475" indent="-16827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230188" lvl="1" indent="0">
              <a:lnSpc>
                <a:spcPct val="110000"/>
              </a:lnSpc>
            </a:pPr>
            <a:r>
              <a:rPr lang="en-US" sz="2000" b="0" dirty="0" smtClean="0">
                <a:latin typeface="+mj-lt"/>
              </a:rPr>
              <a:t>To </a:t>
            </a:r>
            <a:r>
              <a:rPr lang="en-US" sz="2000" b="0" dirty="0">
                <a:latin typeface="+mj-lt"/>
              </a:rPr>
              <a:t>show your </a:t>
            </a:r>
            <a:r>
              <a:rPr lang="en-US" sz="2000" b="0" dirty="0" smtClean="0">
                <a:latin typeface="+mj-lt"/>
              </a:rPr>
              <a:t>computer is </a:t>
            </a:r>
            <a:r>
              <a:rPr lang="en-US" sz="2000" b="0" dirty="0">
                <a:latin typeface="+mj-lt"/>
              </a:rPr>
              <a:t>Universal: demonstrate that it can emulate some known UTM</a:t>
            </a:r>
            <a:r>
              <a:rPr lang="en-US" sz="2000" b="0" dirty="0" smtClean="0">
                <a:latin typeface="+mj-lt"/>
              </a:rPr>
              <a:t>.</a:t>
            </a:r>
          </a:p>
          <a:p>
            <a:pPr marL="915988" lvl="2">
              <a:lnSpc>
                <a:spcPct val="110000"/>
              </a:lnSpc>
              <a:buFontTx/>
              <a:buChar char="•"/>
            </a:pPr>
            <a:r>
              <a:rPr lang="en-US" sz="2000" b="0" dirty="0" smtClean="0">
                <a:latin typeface="+mj-lt"/>
              </a:rPr>
              <a:t>Actually given finite memory, can only emulate UTMs + inputs up to a certain size</a:t>
            </a:r>
          </a:p>
          <a:p>
            <a:pPr marL="915988" lvl="2">
              <a:lnSpc>
                <a:spcPct val="110000"/>
              </a:lnSpc>
              <a:buFontTx/>
              <a:buChar char="•"/>
            </a:pPr>
            <a:r>
              <a:rPr lang="en-US" sz="2000" b="0" dirty="0" smtClean="0">
                <a:latin typeface="+mj-lt"/>
              </a:rPr>
              <a:t>This is not a high bar: conditional branches (BEQ) and some simple arithmetic (SUB) are enough.</a:t>
            </a:r>
            <a:endParaRPr lang="en-US" sz="20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138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Coded Algorithms: Key to CS</a:t>
            </a:r>
            <a:br>
              <a:rPr lang="en-US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data </a:t>
            </a:r>
            <a:r>
              <a:rPr lang="en-US" sz="2400" dirty="0" err="1">
                <a:ea typeface="ＭＳ Ｐゴシック" charset="0"/>
              </a:rPr>
              <a:t>vs</a:t>
            </a:r>
            <a:r>
              <a:rPr lang="en-US" sz="2400" dirty="0">
                <a:ea typeface="ＭＳ Ｐゴシック" charset="0"/>
              </a:rPr>
              <a:t> hardware</a:t>
            </a:r>
          </a:p>
        </p:txBody>
      </p:sp>
      <p:sp>
        <p:nvSpPr>
          <p:cNvPr id="53250" name="Text Box 143"/>
          <p:cNvSpPr txBox="1">
            <a:spLocks noChangeArrowheads="1"/>
          </p:cNvSpPr>
          <p:nvPr/>
        </p:nvSpPr>
        <p:spPr bwMode="auto">
          <a:xfrm>
            <a:off x="2743200" y="1676400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631825" indent="-1746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+mj-lt"/>
              </a:rPr>
              <a:t>Algorithms as data:</a:t>
            </a:r>
            <a:r>
              <a:rPr lang="en-US" sz="1600" b="0">
                <a:latin typeface="+mj-lt"/>
              </a:rPr>
              <a:t> enables</a:t>
            </a:r>
          </a:p>
          <a:p>
            <a:pPr lvl="1"/>
            <a:r>
              <a:rPr lang="en-US" sz="1600" b="0">
                <a:latin typeface="+mj-lt"/>
              </a:rPr>
              <a:t>COMPILERS: analyze, optimize, transform behavior</a:t>
            </a:r>
          </a:p>
        </p:txBody>
      </p:sp>
      <p:grpSp>
        <p:nvGrpSpPr>
          <p:cNvPr id="2" name="Group 289"/>
          <p:cNvGrpSpPr>
            <a:grpSpLocks/>
          </p:cNvGrpSpPr>
          <p:nvPr/>
        </p:nvGrpSpPr>
        <p:grpSpPr bwMode="auto">
          <a:xfrm>
            <a:off x="304800" y="3886201"/>
            <a:ext cx="3886200" cy="2373313"/>
            <a:chOff x="192" y="2448"/>
            <a:chExt cx="2448" cy="1495"/>
          </a:xfrm>
        </p:grpSpPr>
        <p:grpSp>
          <p:nvGrpSpPr>
            <p:cNvPr id="53345" name="Group 245"/>
            <p:cNvGrpSpPr>
              <a:grpSpLocks/>
            </p:cNvGrpSpPr>
            <p:nvPr/>
          </p:nvGrpSpPr>
          <p:grpSpPr bwMode="auto">
            <a:xfrm>
              <a:off x="864" y="2448"/>
              <a:ext cx="1776" cy="1008"/>
              <a:chOff x="864" y="2352"/>
              <a:chExt cx="1776" cy="1008"/>
            </a:xfrm>
          </p:grpSpPr>
          <p:sp>
            <p:nvSpPr>
              <p:cNvPr id="53347" name="Oval 22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1776" cy="1008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j-lt"/>
                </a:endParaRPr>
              </a:p>
            </p:txBody>
          </p:sp>
          <p:grpSp>
            <p:nvGrpSpPr>
              <p:cNvPr id="53348" name="Group 226"/>
              <p:cNvGrpSpPr>
                <a:grpSpLocks/>
              </p:cNvGrpSpPr>
              <p:nvPr/>
            </p:nvGrpSpPr>
            <p:grpSpPr bwMode="auto">
              <a:xfrm>
                <a:off x="1200" y="2544"/>
                <a:ext cx="1248" cy="648"/>
                <a:chOff x="480" y="3024"/>
                <a:chExt cx="1248" cy="648"/>
              </a:xfrm>
            </p:grpSpPr>
            <p:grpSp>
              <p:nvGrpSpPr>
                <p:cNvPr id="53349" name="Group 222"/>
                <p:cNvGrpSpPr>
                  <a:grpSpLocks/>
                </p:cNvGrpSpPr>
                <p:nvPr/>
              </p:nvGrpSpPr>
              <p:grpSpPr bwMode="auto">
                <a:xfrm>
                  <a:off x="480" y="3024"/>
                  <a:ext cx="1248" cy="569"/>
                  <a:chOff x="480" y="3024"/>
                  <a:chExt cx="1248" cy="569"/>
                </a:xfrm>
              </p:grpSpPr>
              <p:grpSp>
                <p:nvGrpSpPr>
                  <p:cNvPr id="53353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816" y="3024"/>
                    <a:ext cx="480" cy="185"/>
                    <a:chOff x="1968" y="2784"/>
                    <a:chExt cx="2496" cy="960"/>
                  </a:xfrm>
                </p:grpSpPr>
                <p:sp>
                  <p:nvSpPr>
                    <p:cNvPr id="53396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1968" y="2784"/>
                      <a:ext cx="2496" cy="240"/>
                    </a:xfrm>
                    <a:custGeom>
                      <a:avLst/>
                      <a:gdLst>
                        <a:gd name="T0" fmla="*/ 660917 w 1593"/>
                        <a:gd name="T1" fmla="*/ 0 h 240"/>
                        <a:gd name="T2" fmla="*/ 116052211 w 1593"/>
                        <a:gd name="T3" fmla="*/ 0 h 240"/>
                        <a:gd name="T4" fmla="*/ 112476841 w 1593"/>
                        <a:gd name="T5" fmla="*/ 48 h 240"/>
                        <a:gd name="T6" fmla="*/ 119662966 w 1593"/>
                        <a:gd name="T7" fmla="*/ 96 h 240"/>
                        <a:gd name="T8" fmla="*/ 112371488 w 1593"/>
                        <a:gd name="T9" fmla="*/ 122 h 240"/>
                        <a:gd name="T10" fmla="*/ 116052211 w 1593"/>
                        <a:gd name="T11" fmla="*/ 171 h 240"/>
                        <a:gd name="T12" fmla="*/ 109197730 w 1593"/>
                        <a:gd name="T13" fmla="*/ 182 h 240"/>
                        <a:gd name="T14" fmla="*/ 116052211 w 1593"/>
                        <a:gd name="T15" fmla="*/ 240 h 240"/>
                        <a:gd name="T16" fmla="*/ 4264295 w 1593"/>
                        <a:gd name="T17" fmla="*/ 240 h 240"/>
                        <a:gd name="T18" fmla="*/ 6920515 w 1593"/>
                        <a:gd name="T19" fmla="*/ 182 h 240"/>
                        <a:gd name="T20" fmla="*/ 421811 w 1593"/>
                        <a:gd name="T21" fmla="*/ 162 h 240"/>
                        <a:gd name="T22" fmla="*/ 5569054 w 1593"/>
                        <a:gd name="T23" fmla="*/ 111 h 240"/>
                        <a:gd name="T24" fmla="*/ 0 w 1593"/>
                        <a:gd name="T25" fmla="*/ 77 h 240"/>
                        <a:gd name="T26" fmla="*/ 4745253 w 1593"/>
                        <a:gd name="T27" fmla="*/ 50 h 240"/>
                        <a:gd name="T28" fmla="*/ 660917 w 1593"/>
                        <a:gd name="T29" fmla="*/ 0 h 24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593"/>
                        <a:gd name="T46" fmla="*/ 0 h 240"/>
                        <a:gd name="T47" fmla="*/ 1593 w 1593"/>
                        <a:gd name="T48" fmla="*/ 240 h 240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593" h="240">
                          <a:moveTo>
                            <a:pt x="9" y="0"/>
                          </a:moveTo>
                          <a:lnTo>
                            <a:pt x="1545" y="0"/>
                          </a:lnTo>
                          <a:lnTo>
                            <a:pt x="1497" y="48"/>
                          </a:lnTo>
                          <a:lnTo>
                            <a:pt x="1593" y="96"/>
                          </a:lnTo>
                          <a:lnTo>
                            <a:pt x="1496" y="122"/>
                          </a:lnTo>
                          <a:lnTo>
                            <a:pt x="1545" y="171"/>
                          </a:lnTo>
                          <a:lnTo>
                            <a:pt x="1454" y="182"/>
                          </a:lnTo>
                          <a:lnTo>
                            <a:pt x="1545" y="240"/>
                          </a:lnTo>
                          <a:lnTo>
                            <a:pt x="57" y="240"/>
                          </a:lnTo>
                          <a:lnTo>
                            <a:pt x="92" y="182"/>
                          </a:lnTo>
                          <a:lnTo>
                            <a:pt x="6" y="162"/>
                          </a:lnTo>
                          <a:lnTo>
                            <a:pt x="74" y="111"/>
                          </a:lnTo>
                          <a:lnTo>
                            <a:pt x="0" y="77"/>
                          </a:lnTo>
                          <a:lnTo>
                            <a:pt x="63" y="50"/>
                          </a:lnTo>
                          <a:lnTo>
                            <a:pt x="9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7" name="Line 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8" name="Line 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9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0" name="Line 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1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2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3" name="Line 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4" name="Line 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5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2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6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7" name="Line 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408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2928" y="3024"/>
                      <a:ext cx="689" cy="720"/>
                    </a:xfrm>
                    <a:custGeom>
                      <a:avLst/>
                      <a:gdLst>
                        <a:gd name="T0" fmla="*/ 0 w 918"/>
                        <a:gd name="T1" fmla="*/ 2 h 960"/>
                        <a:gd name="T2" fmla="*/ 2 w 918"/>
                        <a:gd name="T3" fmla="*/ 2 h 960"/>
                        <a:gd name="T4" fmla="*/ 2 w 918"/>
                        <a:gd name="T5" fmla="*/ 2 h 960"/>
                        <a:gd name="T6" fmla="*/ 2 w 918"/>
                        <a:gd name="T7" fmla="*/ 2 h 960"/>
                        <a:gd name="T8" fmla="*/ 2 w 918"/>
                        <a:gd name="T9" fmla="*/ 2 h 960"/>
                        <a:gd name="T10" fmla="*/ 2 w 918"/>
                        <a:gd name="T11" fmla="*/ 2 h 960"/>
                        <a:gd name="T12" fmla="*/ 2 w 918"/>
                        <a:gd name="T13" fmla="*/ 0 h 960"/>
                        <a:gd name="T14" fmla="*/ 2 w 918"/>
                        <a:gd name="T15" fmla="*/ 2 h 960"/>
                        <a:gd name="T16" fmla="*/ 2 w 918"/>
                        <a:gd name="T17" fmla="*/ 2 h 960"/>
                        <a:gd name="T18" fmla="*/ 2 w 918"/>
                        <a:gd name="T19" fmla="*/ 2 h 960"/>
                        <a:gd name="T20" fmla="*/ 0 w 918"/>
                        <a:gd name="T21" fmla="*/ 2 h 960"/>
                        <a:gd name="T22" fmla="*/ 0 w 918"/>
                        <a:gd name="T23" fmla="*/ 2 h 960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918"/>
                        <a:gd name="T37" fmla="*/ 0 h 960"/>
                        <a:gd name="T38" fmla="*/ 918 w 918"/>
                        <a:gd name="T39" fmla="*/ 960 h 960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918" h="960">
                          <a:moveTo>
                            <a:pt x="0" y="960"/>
                          </a:moveTo>
                          <a:lnTo>
                            <a:pt x="918" y="952"/>
                          </a:lnTo>
                          <a:lnTo>
                            <a:pt x="918" y="479"/>
                          </a:lnTo>
                          <a:lnTo>
                            <a:pt x="528" y="480"/>
                          </a:lnTo>
                          <a:lnTo>
                            <a:pt x="528" y="192"/>
                          </a:lnTo>
                          <a:lnTo>
                            <a:pt x="624" y="240"/>
                          </a:lnTo>
                          <a:lnTo>
                            <a:pt x="480" y="0"/>
                          </a:lnTo>
                          <a:lnTo>
                            <a:pt x="336" y="240"/>
                          </a:lnTo>
                          <a:lnTo>
                            <a:pt x="432" y="192"/>
                          </a:lnTo>
                          <a:lnTo>
                            <a:pt x="432" y="480"/>
                          </a:lnTo>
                          <a:lnTo>
                            <a:pt x="0" y="480"/>
                          </a:lnTo>
                          <a:lnTo>
                            <a:pt x="0" y="960"/>
                          </a:lnTo>
                          <a:close/>
                        </a:path>
                      </a:pathLst>
                    </a:custGeom>
                    <a:solidFill>
                      <a:srgbClr val="FFFF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53354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1248" y="3168"/>
                    <a:ext cx="480" cy="185"/>
                    <a:chOff x="1968" y="2784"/>
                    <a:chExt cx="2496" cy="960"/>
                  </a:xfrm>
                </p:grpSpPr>
                <p:sp>
                  <p:nvSpPr>
                    <p:cNvPr id="53383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1968" y="2784"/>
                      <a:ext cx="2496" cy="240"/>
                    </a:xfrm>
                    <a:custGeom>
                      <a:avLst/>
                      <a:gdLst>
                        <a:gd name="T0" fmla="*/ 660917 w 1593"/>
                        <a:gd name="T1" fmla="*/ 0 h 240"/>
                        <a:gd name="T2" fmla="*/ 116052211 w 1593"/>
                        <a:gd name="T3" fmla="*/ 0 h 240"/>
                        <a:gd name="T4" fmla="*/ 112476841 w 1593"/>
                        <a:gd name="T5" fmla="*/ 48 h 240"/>
                        <a:gd name="T6" fmla="*/ 119662966 w 1593"/>
                        <a:gd name="T7" fmla="*/ 96 h 240"/>
                        <a:gd name="T8" fmla="*/ 112371488 w 1593"/>
                        <a:gd name="T9" fmla="*/ 122 h 240"/>
                        <a:gd name="T10" fmla="*/ 116052211 w 1593"/>
                        <a:gd name="T11" fmla="*/ 171 h 240"/>
                        <a:gd name="T12" fmla="*/ 109197730 w 1593"/>
                        <a:gd name="T13" fmla="*/ 182 h 240"/>
                        <a:gd name="T14" fmla="*/ 116052211 w 1593"/>
                        <a:gd name="T15" fmla="*/ 240 h 240"/>
                        <a:gd name="T16" fmla="*/ 4264295 w 1593"/>
                        <a:gd name="T17" fmla="*/ 240 h 240"/>
                        <a:gd name="T18" fmla="*/ 6920515 w 1593"/>
                        <a:gd name="T19" fmla="*/ 182 h 240"/>
                        <a:gd name="T20" fmla="*/ 421811 w 1593"/>
                        <a:gd name="T21" fmla="*/ 162 h 240"/>
                        <a:gd name="T22" fmla="*/ 5569054 w 1593"/>
                        <a:gd name="T23" fmla="*/ 111 h 240"/>
                        <a:gd name="T24" fmla="*/ 0 w 1593"/>
                        <a:gd name="T25" fmla="*/ 77 h 240"/>
                        <a:gd name="T26" fmla="*/ 4745253 w 1593"/>
                        <a:gd name="T27" fmla="*/ 50 h 240"/>
                        <a:gd name="T28" fmla="*/ 660917 w 1593"/>
                        <a:gd name="T29" fmla="*/ 0 h 24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593"/>
                        <a:gd name="T46" fmla="*/ 0 h 240"/>
                        <a:gd name="T47" fmla="*/ 1593 w 1593"/>
                        <a:gd name="T48" fmla="*/ 240 h 240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593" h="240">
                          <a:moveTo>
                            <a:pt x="9" y="0"/>
                          </a:moveTo>
                          <a:lnTo>
                            <a:pt x="1545" y="0"/>
                          </a:lnTo>
                          <a:lnTo>
                            <a:pt x="1497" y="48"/>
                          </a:lnTo>
                          <a:lnTo>
                            <a:pt x="1593" y="96"/>
                          </a:lnTo>
                          <a:lnTo>
                            <a:pt x="1496" y="122"/>
                          </a:lnTo>
                          <a:lnTo>
                            <a:pt x="1545" y="171"/>
                          </a:lnTo>
                          <a:lnTo>
                            <a:pt x="1454" y="182"/>
                          </a:lnTo>
                          <a:lnTo>
                            <a:pt x="1545" y="240"/>
                          </a:lnTo>
                          <a:lnTo>
                            <a:pt x="57" y="240"/>
                          </a:lnTo>
                          <a:lnTo>
                            <a:pt x="92" y="182"/>
                          </a:lnTo>
                          <a:lnTo>
                            <a:pt x="6" y="162"/>
                          </a:lnTo>
                          <a:lnTo>
                            <a:pt x="74" y="111"/>
                          </a:lnTo>
                          <a:lnTo>
                            <a:pt x="0" y="77"/>
                          </a:lnTo>
                          <a:lnTo>
                            <a:pt x="63" y="50"/>
                          </a:lnTo>
                          <a:lnTo>
                            <a:pt x="9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4" name="Line 1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5" name="Line 1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6" name="Line 1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7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8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9" name="Line 18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0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1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2" name="Line 1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2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3" name="Line 1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4" name="Line 1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95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2928" y="3024"/>
                      <a:ext cx="689" cy="720"/>
                    </a:xfrm>
                    <a:custGeom>
                      <a:avLst/>
                      <a:gdLst>
                        <a:gd name="T0" fmla="*/ 0 w 918"/>
                        <a:gd name="T1" fmla="*/ 2 h 960"/>
                        <a:gd name="T2" fmla="*/ 2 w 918"/>
                        <a:gd name="T3" fmla="*/ 2 h 960"/>
                        <a:gd name="T4" fmla="*/ 2 w 918"/>
                        <a:gd name="T5" fmla="*/ 2 h 960"/>
                        <a:gd name="T6" fmla="*/ 2 w 918"/>
                        <a:gd name="T7" fmla="*/ 2 h 960"/>
                        <a:gd name="T8" fmla="*/ 2 w 918"/>
                        <a:gd name="T9" fmla="*/ 2 h 960"/>
                        <a:gd name="T10" fmla="*/ 2 w 918"/>
                        <a:gd name="T11" fmla="*/ 2 h 960"/>
                        <a:gd name="T12" fmla="*/ 2 w 918"/>
                        <a:gd name="T13" fmla="*/ 0 h 960"/>
                        <a:gd name="T14" fmla="*/ 2 w 918"/>
                        <a:gd name="T15" fmla="*/ 2 h 960"/>
                        <a:gd name="T16" fmla="*/ 2 w 918"/>
                        <a:gd name="T17" fmla="*/ 2 h 960"/>
                        <a:gd name="T18" fmla="*/ 2 w 918"/>
                        <a:gd name="T19" fmla="*/ 2 h 960"/>
                        <a:gd name="T20" fmla="*/ 0 w 918"/>
                        <a:gd name="T21" fmla="*/ 2 h 960"/>
                        <a:gd name="T22" fmla="*/ 0 w 918"/>
                        <a:gd name="T23" fmla="*/ 2 h 960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918"/>
                        <a:gd name="T37" fmla="*/ 0 h 960"/>
                        <a:gd name="T38" fmla="*/ 918 w 918"/>
                        <a:gd name="T39" fmla="*/ 960 h 960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918" h="960">
                          <a:moveTo>
                            <a:pt x="0" y="960"/>
                          </a:moveTo>
                          <a:lnTo>
                            <a:pt x="918" y="952"/>
                          </a:lnTo>
                          <a:lnTo>
                            <a:pt x="918" y="479"/>
                          </a:lnTo>
                          <a:lnTo>
                            <a:pt x="528" y="480"/>
                          </a:lnTo>
                          <a:lnTo>
                            <a:pt x="528" y="192"/>
                          </a:lnTo>
                          <a:lnTo>
                            <a:pt x="624" y="240"/>
                          </a:lnTo>
                          <a:lnTo>
                            <a:pt x="480" y="0"/>
                          </a:lnTo>
                          <a:lnTo>
                            <a:pt x="336" y="240"/>
                          </a:lnTo>
                          <a:lnTo>
                            <a:pt x="432" y="192"/>
                          </a:lnTo>
                          <a:lnTo>
                            <a:pt x="432" y="480"/>
                          </a:lnTo>
                          <a:lnTo>
                            <a:pt x="0" y="480"/>
                          </a:lnTo>
                          <a:lnTo>
                            <a:pt x="0" y="960"/>
                          </a:lnTo>
                          <a:close/>
                        </a:path>
                      </a:pathLst>
                    </a:custGeom>
                    <a:solidFill>
                      <a:srgbClr val="FFFF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53355" name="Group 193"/>
                  <p:cNvGrpSpPr>
                    <a:grpSpLocks/>
                  </p:cNvGrpSpPr>
                  <p:nvPr/>
                </p:nvGrpSpPr>
                <p:grpSpPr bwMode="auto">
                  <a:xfrm>
                    <a:off x="480" y="3264"/>
                    <a:ext cx="480" cy="185"/>
                    <a:chOff x="1968" y="2784"/>
                    <a:chExt cx="2496" cy="960"/>
                  </a:xfrm>
                </p:grpSpPr>
                <p:sp>
                  <p:nvSpPr>
                    <p:cNvPr id="53370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1968" y="2784"/>
                      <a:ext cx="2496" cy="240"/>
                    </a:xfrm>
                    <a:custGeom>
                      <a:avLst/>
                      <a:gdLst>
                        <a:gd name="T0" fmla="*/ 660917 w 1593"/>
                        <a:gd name="T1" fmla="*/ 0 h 240"/>
                        <a:gd name="T2" fmla="*/ 116052211 w 1593"/>
                        <a:gd name="T3" fmla="*/ 0 h 240"/>
                        <a:gd name="T4" fmla="*/ 112476841 w 1593"/>
                        <a:gd name="T5" fmla="*/ 48 h 240"/>
                        <a:gd name="T6" fmla="*/ 119662966 w 1593"/>
                        <a:gd name="T7" fmla="*/ 96 h 240"/>
                        <a:gd name="T8" fmla="*/ 112371488 w 1593"/>
                        <a:gd name="T9" fmla="*/ 122 h 240"/>
                        <a:gd name="T10" fmla="*/ 116052211 w 1593"/>
                        <a:gd name="T11" fmla="*/ 171 h 240"/>
                        <a:gd name="T12" fmla="*/ 109197730 w 1593"/>
                        <a:gd name="T13" fmla="*/ 182 h 240"/>
                        <a:gd name="T14" fmla="*/ 116052211 w 1593"/>
                        <a:gd name="T15" fmla="*/ 240 h 240"/>
                        <a:gd name="T16" fmla="*/ 4264295 w 1593"/>
                        <a:gd name="T17" fmla="*/ 240 h 240"/>
                        <a:gd name="T18" fmla="*/ 6920515 w 1593"/>
                        <a:gd name="T19" fmla="*/ 182 h 240"/>
                        <a:gd name="T20" fmla="*/ 421811 w 1593"/>
                        <a:gd name="T21" fmla="*/ 162 h 240"/>
                        <a:gd name="T22" fmla="*/ 5569054 w 1593"/>
                        <a:gd name="T23" fmla="*/ 111 h 240"/>
                        <a:gd name="T24" fmla="*/ 0 w 1593"/>
                        <a:gd name="T25" fmla="*/ 77 h 240"/>
                        <a:gd name="T26" fmla="*/ 4745253 w 1593"/>
                        <a:gd name="T27" fmla="*/ 50 h 240"/>
                        <a:gd name="T28" fmla="*/ 660917 w 1593"/>
                        <a:gd name="T29" fmla="*/ 0 h 24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593"/>
                        <a:gd name="T46" fmla="*/ 0 h 240"/>
                        <a:gd name="T47" fmla="*/ 1593 w 1593"/>
                        <a:gd name="T48" fmla="*/ 240 h 240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593" h="240">
                          <a:moveTo>
                            <a:pt x="9" y="0"/>
                          </a:moveTo>
                          <a:lnTo>
                            <a:pt x="1545" y="0"/>
                          </a:lnTo>
                          <a:lnTo>
                            <a:pt x="1497" y="48"/>
                          </a:lnTo>
                          <a:lnTo>
                            <a:pt x="1593" y="96"/>
                          </a:lnTo>
                          <a:lnTo>
                            <a:pt x="1496" y="122"/>
                          </a:lnTo>
                          <a:lnTo>
                            <a:pt x="1545" y="171"/>
                          </a:lnTo>
                          <a:lnTo>
                            <a:pt x="1454" y="182"/>
                          </a:lnTo>
                          <a:lnTo>
                            <a:pt x="1545" y="240"/>
                          </a:lnTo>
                          <a:lnTo>
                            <a:pt x="57" y="240"/>
                          </a:lnTo>
                          <a:lnTo>
                            <a:pt x="92" y="182"/>
                          </a:lnTo>
                          <a:lnTo>
                            <a:pt x="6" y="162"/>
                          </a:lnTo>
                          <a:lnTo>
                            <a:pt x="74" y="111"/>
                          </a:lnTo>
                          <a:lnTo>
                            <a:pt x="0" y="77"/>
                          </a:lnTo>
                          <a:lnTo>
                            <a:pt x="63" y="50"/>
                          </a:lnTo>
                          <a:lnTo>
                            <a:pt x="9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2" name="Line 1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3" name="Line 19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4" name="Line 1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5" name="Line 1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6" name="Line 2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7" name="Line 2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8" name="Line 2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79" name="Line 2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2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0" name="Line 20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1" name="Line 20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82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2928" y="3024"/>
                      <a:ext cx="689" cy="720"/>
                    </a:xfrm>
                    <a:custGeom>
                      <a:avLst/>
                      <a:gdLst>
                        <a:gd name="T0" fmla="*/ 0 w 918"/>
                        <a:gd name="T1" fmla="*/ 2 h 960"/>
                        <a:gd name="T2" fmla="*/ 2 w 918"/>
                        <a:gd name="T3" fmla="*/ 2 h 960"/>
                        <a:gd name="T4" fmla="*/ 2 w 918"/>
                        <a:gd name="T5" fmla="*/ 2 h 960"/>
                        <a:gd name="T6" fmla="*/ 2 w 918"/>
                        <a:gd name="T7" fmla="*/ 2 h 960"/>
                        <a:gd name="T8" fmla="*/ 2 w 918"/>
                        <a:gd name="T9" fmla="*/ 2 h 960"/>
                        <a:gd name="T10" fmla="*/ 2 w 918"/>
                        <a:gd name="T11" fmla="*/ 2 h 960"/>
                        <a:gd name="T12" fmla="*/ 2 w 918"/>
                        <a:gd name="T13" fmla="*/ 0 h 960"/>
                        <a:gd name="T14" fmla="*/ 2 w 918"/>
                        <a:gd name="T15" fmla="*/ 2 h 960"/>
                        <a:gd name="T16" fmla="*/ 2 w 918"/>
                        <a:gd name="T17" fmla="*/ 2 h 960"/>
                        <a:gd name="T18" fmla="*/ 2 w 918"/>
                        <a:gd name="T19" fmla="*/ 2 h 960"/>
                        <a:gd name="T20" fmla="*/ 0 w 918"/>
                        <a:gd name="T21" fmla="*/ 2 h 960"/>
                        <a:gd name="T22" fmla="*/ 0 w 918"/>
                        <a:gd name="T23" fmla="*/ 2 h 960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918"/>
                        <a:gd name="T37" fmla="*/ 0 h 960"/>
                        <a:gd name="T38" fmla="*/ 918 w 918"/>
                        <a:gd name="T39" fmla="*/ 960 h 960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918" h="960">
                          <a:moveTo>
                            <a:pt x="0" y="960"/>
                          </a:moveTo>
                          <a:lnTo>
                            <a:pt x="918" y="952"/>
                          </a:lnTo>
                          <a:lnTo>
                            <a:pt x="918" y="479"/>
                          </a:lnTo>
                          <a:lnTo>
                            <a:pt x="528" y="480"/>
                          </a:lnTo>
                          <a:lnTo>
                            <a:pt x="528" y="192"/>
                          </a:lnTo>
                          <a:lnTo>
                            <a:pt x="624" y="240"/>
                          </a:lnTo>
                          <a:lnTo>
                            <a:pt x="480" y="0"/>
                          </a:lnTo>
                          <a:lnTo>
                            <a:pt x="336" y="240"/>
                          </a:lnTo>
                          <a:lnTo>
                            <a:pt x="432" y="192"/>
                          </a:lnTo>
                          <a:lnTo>
                            <a:pt x="432" y="480"/>
                          </a:lnTo>
                          <a:lnTo>
                            <a:pt x="0" y="480"/>
                          </a:lnTo>
                          <a:lnTo>
                            <a:pt x="0" y="960"/>
                          </a:lnTo>
                          <a:close/>
                        </a:path>
                      </a:pathLst>
                    </a:custGeom>
                    <a:solidFill>
                      <a:srgbClr val="FFFF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53356" name="Group 207"/>
                  <p:cNvGrpSpPr>
                    <a:grpSpLocks/>
                  </p:cNvGrpSpPr>
                  <p:nvPr/>
                </p:nvGrpSpPr>
                <p:grpSpPr bwMode="auto">
                  <a:xfrm>
                    <a:off x="912" y="3408"/>
                    <a:ext cx="480" cy="185"/>
                    <a:chOff x="1968" y="2784"/>
                    <a:chExt cx="2496" cy="960"/>
                  </a:xfrm>
                </p:grpSpPr>
                <p:sp>
                  <p:nvSpPr>
                    <p:cNvPr id="53357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1968" y="2784"/>
                      <a:ext cx="2496" cy="240"/>
                    </a:xfrm>
                    <a:custGeom>
                      <a:avLst/>
                      <a:gdLst>
                        <a:gd name="T0" fmla="*/ 660917 w 1593"/>
                        <a:gd name="T1" fmla="*/ 0 h 240"/>
                        <a:gd name="T2" fmla="*/ 116052211 w 1593"/>
                        <a:gd name="T3" fmla="*/ 0 h 240"/>
                        <a:gd name="T4" fmla="*/ 112476841 w 1593"/>
                        <a:gd name="T5" fmla="*/ 48 h 240"/>
                        <a:gd name="T6" fmla="*/ 119662966 w 1593"/>
                        <a:gd name="T7" fmla="*/ 96 h 240"/>
                        <a:gd name="T8" fmla="*/ 112371488 w 1593"/>
                        <a:gd name="T9" fmla="*/ 122 h 240"/>
                        <a:gd name="T10" fmla="*/ 116052211 w 1593"/>
                        <a:gd name="T11" fmla="*/ 171 h 240"/>
                        <a:gd name="T12" fmla="*/ 109197730 w 1593"/>
                        <a:gd name="T13" fmla="*/ 182 h 240"/>
                        <a:gd name="T14" fmla="*/ 116052211 w 1593"/>
                        <a:gd name="T15" fmla="*/ 240 h 240"/>
                        <a:gd name="T16" fmla="*/ 4264295 w 1593"/>
                        <a:gd name="T17" fmla="*/ 240 h 240"/>
                        <a:gd name="T18" fmla="*/ 6920515 w 1593"/>
                        <a:gd name="T19" fmla="*/ 182 h 240"/>
                        <a:gd name="T20" fmla="*/ 421811 w 1593"/>
                        <a:gd name="T21" fmla="*/ 162 h 240"/>
                        <a:gd name="T22" fmla="*/ 5569054 w 1593"/>
                        <a:gd name="T23" fmla="*/ 111 h 240"/>
                        <a:gd name="T24" fmla="*/ 0 w 1593"/>
                        <a:gd name="T25" fmla="*/ 77 h 240"/>
                        <a:gd name="T26" fmla="*/ 4745253 w 1593"/>
                        <a:gd name="T27" fmla="*/ 50 h 240"/>
                        <a:gd name="T28" fmla="*/ 660917 w 1593"/>
                        <a:gd name="T29" fmla="*/ 0 h 240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593"/>
                        <a:gd name="T46" fmla="*/ 0 h 240"/>
                        <a:gd name="T47" fmla="*/ 1593 w 1593"/>
                        <a:gd name="T48" fmla="*/ 240 h 240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593" h="240">
                          <a:moveTo>
                            <a:pt x="9" y="0"/>
                          </a:moveTo>
                          <a:lnTo>
                            <a:pt x="1545" y="0"/>
                          </a:lnTo>
                          <a:lnTo>
                            <a:pt x="1497" y="48"/>
                          </a:lnTo>
                          <a:lnTo>
                            <a:pt x="1593" y="96"/>
                          </a:lnTo>
                          <a:lnTo>
                            <a:pt x="1496" y="122"/>
                          </a:lnTo>
                          <a:lnTo>
                            <a:pt x="1545" y="171"/>
                          </a:lnTo>
                          <a:lnTo>
                            <a:pt x="1454" y="182"/>
                          </a:lnTo>
                          <a:lnTo>
                            <a:pt x="1545" y="240"/>
                          </a:lnTo>
                          <a:lnTo>
                            <a:pt x="57" y="240"/>
                          </a:lnTo>
                          <a:lnTo>
                            <a:pt x="92" y="182"/>
                          </a:lnTo>
                          <a:lnTo>
                            <a:pt x="6" y="162"/>
                          </a:lnTo>
                          <a:lnTo>
                            <a:pt x="74" y="111"/>
                          </a:lnTo>
                          <a:lnTo>
                            <a:pt x="0" y="77"/>
                          </a:lnTo>
                          <a:lnTo>
                            <a:pt x="63" y="50"/>
                          </a:lnTo>
                          <a:lnTo>
                            <a:pt x="9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58" name="Line 2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5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59" name="Line 2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48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40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32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24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08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00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92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7" name="Line 2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984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8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6" y="2784"/>
                      <a:ext cx="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  <p:sp>
                  <p:nvSpPr>
                    <p:cNvPr id="53369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2928" y="3024"/>
                      <a:ext cx="689" cy="720"/>
                    </a:xfrm>
                    <a:custGeom>
                      <a:avLst/>
                      <a:gdLst>
                        <a:gd name="T0" fmla="*/ 0 w 918"/>
                        <a:gd name="T1" fmla="*/ 2 h 960"/>
                        <a:gd name="T2" fmla="*/ 2 w 918"/>
                        <a:gd name="T3" fmla="*/ 2 h 960"/>
                        <a:gd name="T4" fmla="*/ 2 w 918"/>
                        <a:gd name="T5" fmla="*/ 2 h 960"/>
                        <a:gd name="T6" fmla="*/ 2 w 918"/>
                        <a:gd name="T7" fmla="*/ 2 h 960"/>
                        <a:gd name="T8" fmla="*/ 2 w 918"/>
                        <a:gd name="T9" fmla="*/ 2 h 960"/>
                        <a:gd name="T10" fmla="*/ 2 w 918"/>
                        <a:gd name="T11" fmla="*/ 2 h 960"/>
                        <a:gd name="T12" fmla="*/ 2 w 918"/>
                        <a:gd name="T13" fmla="*/ 0 h 960"/>
                        <a:gd name="T14" fmla="*/ 2 w 918"/>
                        <a:gd name="T15" fmla="*/ 2 h 960"/>
                        <a:gd name="T16" fmla="*/ 2 w 918"/>
                        <a:gd name="T17" fmla="*/ 2 h 960"/>
                        <a:gd name="T18" fmla="*/ 2 w 918"/>
                        <a:gd name="T19" fmla="*/ 2 h 960"/>
                        <a:gd name="T20" fmla="*/ 0 w 918"/>
                        <a:gd name="T21" fmla="*/ 2 h 960"/>
                        <a:gd name="T22" fmla="*/ 0 w 918"/>
                        <a:gd name="T23" fmla="*/ 2 h 960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918"/>
                        <a:gd name="T37" fmla="*/ 0 h 960"/>
                        <a:gd name="T38" fmla="*/ 918 w 918"/>
                        <a:gd name="T39" fmla="*/ 960 h 960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918" h="960">
                          <a:moveTo>
                            <a:pt x="0" y="960"/>
                          </a:moveTo>
                          <a:lnTo>
                            <a:pt x="918" y="952"/>
                          </a:lnTo>
                          <a:lnTo>
                            <a:pt x="918" y="479"/>
                          </a:lnTo>
                          <a:lnTo>
                            <a:pt x="528" y="480"/>
                          </a:lnTo>
                          <a:lnTo>
                            <a:pt x="528" y="192"/>
                          </a:lnTo>
                          <a:lnTo>
                            <a:pt x="624" y="240"/>
                          </a:lnTo>
                          <a:lnTo>
                            <a:pt x="480" y="0"/>
                          </a:lnTo>
                          <a:lnTo>
                            <a:pt x="336" y="240"/>
                          </a:lnTo>
                          <a:lnTo>
                            <a:pt x="432" y="192"/>
                          </a:lnTo>
                          <a:lnTo>
                            <a:pt x="432" y="480"/>
                          </a:lnTo>
                          <a:lnTo>
                            <a:pt x="0" y="480"/>
                          </a:lnTo>
                          <a:lnTo>
                            <a:pt x="0" y="960"/>
                          </a:lnTo>
                          <a:close/>
                        </a:path>
                      </a:pathLst>
                    </a:custGeom>
                    <a:solidFill>
                      <a:srgbClr val="FFFFCC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 sz="1600">
                        <a:latin typeface="+mj-lt"/>
                      </a:endParaRPr>
                    </a:p>
                  </p:txBody>
                </p:sp>
              </p:grpSp>
            </p:grpSp>
            <p:sp>
              <p:nvSpPr>
                <p:cNvPr id="53350" name="Freeform 223"/>
                <p:cNvSpPr>
                  <a:spLocks/>
                </p:cNvSpPr>
                <p:nvPr/>
              </p:nvSpPr>
              <p:spPr bwMode="auto">
                <a:xfrm>
                  <a:off x="768" y="3408"/>
                  <a:ext cx="384" cy="264"/>
                </a:xfrm>
                <a:custGeom>
                  <a:avLst/>
                  <a:gdLst>
                    <a:gd name="T0" fmla="*/ 0 w 384"/>
                    <a:gd name="T1" fmla="*/ 0 h 264"/>
                    <a:gd name="T2" fmla="*/ 144 w 384"/>
                    <a:gd name="T3" fmla="*/ 240 h 264"/>
                    <a:gd name="T4" fmla="*/ 384 w 384"/>
                    <a:gd name="T5" fmla="*/ 144 h 264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264"/>
                    <a:gd name="T11" fmla="*/ 384 w 384"/>
                    <a:gd name="T12" fmla="*/ 264 h 2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264">
                      <a:moveTo>
                        <a:pt x="0" y="0"/>
                      </a:moveTo>
                      <a:cubicBezTo>
                        <a:pt x="40" y="108"/>
                        <a:pt x="80" y="216"/>
                        <a:pt x="144" y="240"/>
                      </a:cubicBezTo>
                      <a:cubicBezTo>
                        <a:pt x="208" y="264"/>
                        <a:pt x="296" y="204"/>
                        <a:pt x="384" y="14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53351" name="Freeform 224"/>
                <p:cNvSpPr>
                  <a:spLocks/>
                </p:cNvSpPr>
                <p:nvPr/>
              </p:nvSpPr>
              <p:spPr bwMode="auto">
                <a:xfrm>
                  <a:off x="1200" y="3264"/>
                  <a:ext cx="392" cy="288"/>
                </a:xfrm>
                <a:custGeom>
                  <a:avLst/>
                  <a:gdLst>
                    <a:gd name="T0" fmla="*/ 0 w 392"/>
                    <a:gd name="T1" fmla="*/ 288 h 288"/>
                    <a:gd name="T2" fmla="*/ 336 w 392"/>
                    <a:gd name="T3" fmla="*/ 240 h 288"/>
                    <a:gd name="T4" fmla="*/ 336 w 392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392"/>
                    <a:gd name="T10" fmla="*/ 0 h 288"/>
                    <a:gd name="T11" fmla="*/ 392 w 392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92" h="288">
                      <a:moveTo>
                        <a:pt x="0" y="288"/>
                      </a:moveTo>
                      <a:cubicBezTo>
                        <a:pt x="140" y="288"/>
                        <a:pt x="280" y="288"/>
                        <a:pt x="336" y="240"/>
                      </a:cubicBezTo>
                      <a:cubicBezTo>
                        <a:pt x="392" y="192"/>
                        <a:pt x="364" y="96"/>
                        <a:pt x="33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53352" name="Freeform 225"/>
                <p:cNvSpPr>
                  <a:spLocks/>
                </p:cNvSpPr>
                <p:nvPr/>
              </p:nvSpPr>
              <p:spPr bwMode="auto">
                <a:xfrm>
                  <a:off x="1104" y="3168"/>
                  <a:ext cx="384" cy="168"/>
                </a:xfrm>
                <a:custGeom>
                  <a:avLst/>
                  <a:gdLst>
                    <a:gd name="T0" fmla="*/ 0 w 384"/>
                    <a:gd name="T1" fmla="*/ 0 h 168"/>
                    <a:gd name="T2" fmla="*/ 96 w 384"/>
                    <a:gd name="T3" fmla="*/ 144 h 168"/>
                    <a:gd name="T4" fmla="*/ 384 w 384"/>
                    <a:gd name="T5" fmla="*/ 144 h 168"/>
                    <a:gd name="T6" fmla="*/ 0 60000 65536"/>
                    <a:gd name="T7" fmla="*/ 0 60000 65536"/>
                    <a:gd name="T8" fmla="*/ 0 60000 65536"/>
                    <a:gd name="T9" fmla="*/ 0 w 384"/>
                    <a:gd name="T10" fmla="*/ 0 h 168"/>
                    <a:gd name="T11" fmla="*/ 384 w 384"/>
                    <a:gd name="T12" fmla="*/ 168 h 1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4" h="168">
                      <a:moveTo>
                        <a:pt x="0" y="0"/>
                      </a:moveTo>
                      <a:cubicBezTo>
                        <a:pt x="16" y="60"/>
                        <a:pt x="32" y="120"/>
                        <a:pt x="96" y="144"/>
                      </a:cubicBezTo>
                      <a:cubicBezTo>
                        <a:pt x="160" y="168"/>
                        <a:pt x="272" y="156"/>
                        <a:pt x="384" y="14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>
                    <a:latin typeface="+mj-lt"/>
                  </a:endParaRPr>
                </a:p>
              </p:txBody>
            </p:sp>
          </p:grpSp>
        </p:grpSp>
        <p:sp>
          <p:nvSpPr>
            <p:cNvPr id="53346" name="Text Box 144"/>
            <p:cNvSpPr txBox="1">
              <a:spLocks noChangeArrowheads="1"/>
            </p:cNvSpPr>
            <p:nvPr/>
          </p:nvSpPr>
          <p:spPr bwMode="auto">
            <a:xfrm>
              <a:off x="192" y="3264"/>
              <a:ext cx="2352" cy="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600" b="0" dirty="0">
                  <a:latin typeface="+mj-lt"/>
                </a:rPr>
                <a:t>SOFTWARE ENGINEERING:</a:t>
              </a:r>
            </a:p>
            <a:p>
              <a:pPr lvl="1"/>
              <a:r>
                <a:rPr lang="en-US" sz="1600" b="0" dirty="0">
                  <a:latin typeface="+mj-lt"/>
                </a:rPr>
                <a:t>Composition, iteration, abstraction of coded behavior</a:t>
              </a:r>
            </a:p>
            <a:p>
              <a:r>
                <a:rPr lang="en-US" sz="1600" b="0" dirty="0" smtClean="0">
                  <a:latin typeface="+mj-lt"/>
                </a:rPr>
                <a:t>       F</a:t>
              </a:r>
              <a:r>
                <a:rPr lang="en-US" sz="1600" b="0" dirty="0">
                  <a:latin typeface="+mj-lt"/>
                </a:rPr>
                <a:t>(x) = g(h(x), p((q(x)))</a:t>
              </a:r>
            </a:p>
          </p:txBody>
        </p:sp>
      </p:grpSp>
      <p:sp>
        <p:nvSpPr>
          <p:cNvPr id="53313" name="Line 124"/>
          <p:cNvSpPr>
            <a:spLocks noChangeShapeType="1"/>
          </p:cNvSpPr>
          <p:nvPr/>
        </p:nvSpPr>
        <p:spPr bwMode="auto">
          <a:xfrm>
            <a:off x="2209800" y="3124200"/>
            <a:ext cx="381000" cy="1588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j-lt"/>
            </a:endParaRPr>
          </a:p>
        </p:txBody>
      </p:sp>
      <p:sp>
        <p:nvSpPr>
          <p:cNvPr id="53314" name="Line 125"/>
          <p:cNvSpPr>
            <a:spLocks noChangeShapeType="1"/>
          </p:cNvSpPr>
          <p:nvPr/>
        </p:nvSpPr>
        <p:spPr bwMode="auto">
          <a:xfrm>
            <a:off x="1676400" y="2209800"/>
            <a:ext cx="1588" cy="38100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+mj-lt"/>
            </a:endParaRPr>
          </a:p>
        </p:txBody>
      </p:sp>
      <p:pic>
        <p:nvPicPr>
          <p:cNvPr id="3" name="Picture 2" descr="eco-green-recyling-work-icon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1066800" cy="1066800"/>
          </a:xfrm>
          <a:prstGeom prst="rect">
            <a:avLst/>
          </a:prstGeom>
        </p:spPr>
      </p:pic>
      <p:sp>
        <p:nvSpPr>
          <p:cNvPr id="53309" name="Text Box 145"/>
          <p:cNvSpPr txBox="1">
            <a:spLocks noChangeArrowheads="1"/>
          </p:cNvSpPr>
          <p:nvPr/>
        </p:nvSpPr>
        <p:spPr bwMode="auto">
          <a:xfrm>
            <a:off x="3352800" y="2362200"/>
            <a:ext cx="533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r>
              <a:rPr lang="en-US" sz="1600" b="0" dirty="0">
                <a:latin typeface="+mj-lt"/>
              </a:rPr>
              <a:t>T</a:t>
            </a:r>
            <a:r>
              <a:rPr lang="en-US" sz="1600" b="0" baseline="-25000" dirty="0">
                <a:latin typeface="+mj-lt"/>
              </a:rPr>
              <a:t>COMPILER-X-to-Y</a:t>
            </a:r>
            <a:r>
              <a:rPr lang="en-US" sz="1600" b="0" dirty="0">
                <a:latin typeface="+mj-lt"/>
              </a:rPr>
              <a:t>[P</a:t>
            </a:r>
            <a:r>
              <a:rPr lang="en-US" sz="1600" b="0" baseline="-25000" dirty="0">
                <a:latin typeface="+mj-lt"/>
              </a:rPr>
              <a:t>X</a:t>
            </a:r>
            <a:r>
              <a:rPr lang="en-US" sz="1600" b="0" dirty="0">
                <a:latin typeface="+mj-lt"/>
              </a:rPr>
              <a:t>] = P</a:t>
            </a:r>
            <a:r>
              <a:rPr lang="en-US" sz="1600" b="0" baseline="-25000" dirty="0">
                <a:latin typeface="+mj-lt"/>
              </a:rPr>
              <a:t>Y</a:t>
            </a:r>
            <a:r>
              <a:rPr lang="en-US" sz="1600" b="0" dirty="0">
                <a:latin typeface="+mj-lt"/>
              </a:rPr>
              <a:t>, such </a:t>
            </a:r>
            <a:r>
              <a:rPr lang="en-US" sz="1600" b="0" dirty="0" smtClean="0">
                <a:latin typeface="+mj-lt"/>
              </a:rPr>
              <a:t>that T</a:t>
            </a:r>
            <a:r>
              <a:rPr lang="en-US" sz="1600" b="0" baseline="-25000" dirty="0" smtClean="0">
                <a:latin typeface="+mj-lt"/>
              </a:rPr>
              <a:t>X</a:t>
            </a:r>
            <a:r>
              <a:rPr lang="en-US" sz="1600" b="0" dirty="0">
                <a:latin typeface="+mj-lt"/>
              </a:rPr>
              <a:t>[P</a:t>
            </a:r>
            <a:r>
              <a:rPr lang="en-US" sz="1600" b="0" baseline="-25000" dirty="0">
                <a:latin typeface="+mj-lt"/>
              </a:rPr>
              <a:t>X</a:t>
            </a:r>
            <a:r>
              <a:rPr lang="en-US" sz="1600" b="0" dirty="0">
                <a:latin typeface="+mj-lt"/>
              </a:rPr>
              <a:t>, z] = T</a:t>
            </a:r>
            <a:r>
              <a:rPr lang="en-US" sz="1600" b="0" baseline="-25000" dirty="0">
                <a:latin typeface="+mj-lt"/>
              </a:rPr>
              <a:t>Y</a:t>
            </a:r>
            <a:r>
              <a:rPr lang="en-US" sz="1600" b="0" dirty="0">
                <a:latin typeface="+mj-lt"/>
              </a:rPr>
              <a:t>[P</a:t>
            </a:r>
            <a:r>
              <a:rPr lang="en-US" sz="1600" b="0" baseline="-25000" dirty="0">
                <a:latin typeface="+mj-lt"/>
              </a:rPr>
              <a:t>Y</a:t>
            </a:r>
            <a:r>
              <a:rPr lang="en-US" sz="1600" b="0" dirty="0">
                <a:latin typeface="+mj-lt"/>
              </a:rPr>
              <a:t>, z]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1600200"/>
            <a:ext cx="439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+mj-lt"/>
              </a:rPr>
              <a:t>P</a:t>
            </a:r>
            <a:r>
              <a:rPr lang="en-US" sz="2000" baseline="-25000" dirty="0" err="1" smtClean="0">
                <a:latin typeface="+mj-lt"/>
              </a:rPr>
              <a:t>x</a:t>
            </a:r>
            <a:endParaRPr lang="en-US" sz="2000" baseline="-25000" dirty="0">
              <a:latin typeface="+mj-lt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276600" y="28956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+mj-lt"/>
              </a:rPr>
              <a:t>P</a:t>
            </a:r>
            <a:r>
              <a:rPr lang="en-US" sz="2000" baseline="-25000" dirty="0" err="1">
                <a:latin typeface="+mj-lt"/>
              </a:rPr>
              <a:t>y</a:t>
            </a:r>
            <a:endParaRPr lang="en-US" sz="2000" baseline="-25000" dirty="0"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447800" y="1447800"/>
            <a:ext cx="561710" cy="708025"/>
            <a:chOff x="609600" y="663575"/>
            <a:chExt cx="561710" cy="708025"/>
          </a:xfrm>
        </p:grpSpPr>
        <p:sp>
          <p:nvSpPr>
            <p:cNvPr id="165" name="Rectangle 10"/>
            <p:cNvSpPr>
              <a:spLocks noChangeArrowheads="1"/>
            </p:cNvSpPr>
            <p:nvPr/>
          </p:nvSpPr>
          <p:spPr bwMode="auto">
            <a:xfrm>
              <a:off x="609600" y="685800"/>
              <a:ext cx="533400" cy="6858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Text Box 11"/>
            <p:cNvSpPr txBox="1">
              <a:spLocks noChangeArrowheads="1"/>
            </p:cNvSpPr>
            <p:nvPr/>
          </p:nvSpPr>
          <p:spPr bwMode="auto">
            <a:xfrm>
              <a:off x="609600" y="663575"/>
              <a:ext cx="5617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400" dirty="0" err="1">
                  <a:latin typeface="+mj-lt"/>
                </a:rPr>
                <a:t>Pgm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67" name="Line 12"/>
            <p:cNvSpPr>
              <a:spLocks noChangeShapeType="1"/>
            </p:cNvSpPr>
            <p:nvPr/>
          </p:nvSpPr>
          <p:spPr bwMode="auto">
            <a:xfrm>
              <a:off x="768350" y="960438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8" name="Line 13"/>
            <p:cNvSpPr>
              <a:spLocks noChangeShapeType="1"/>
            </p:cNvSpPr>
            <p:nvPr/>
          </p:nvSpPr>
          <p:spPr bwMode="auto">
            <a:xfrm>
              <a:off x="768350" y="11049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9" name="Line 14"/>
            <p:cNvSpPr>
              <a:spLocks noChangeShapeType="1"/>
            </p:cNvSpPr>
            <p:nvPr/>
          </p:nvSpPr>
          <p:spPr bwMode="auto">
            <a:xfrm>
              <a:off x="768350" y="1219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667000" y="2743200"/>
            <a:ext cx="561710" cy="708025"/>
            <a:chOff x="609600" y="663575"/>
            <a:chExt cx="561710" cy="708025"/>
          </a:xfrm>
        </p:grpSpPr>
        <p:sp>
          <p:nvSpPr>
            <p:cNvPr id="172" name="Rectangle 10"/>
            <p:cNvSpPr>
              <a:spLocks noChangeArrowheads="1"/>
            </p:cNvSpPr>
            <p:nvPr/>
          </p:nvSpPr>
          <p:spPr bwMode="auto">
            <a:xfrm>
              <a:off x="609600" y="685800"/>
              <a:ext cx="533400" cy="685800"/>
            </a:xfrm>
            <a:prstGeom prst="rect">
              <a:avLst/>
            </a:prstGeom>
            <a:solidFill>
              <a:srgbClr val="FFC3F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3" name="Text Box 11"/>
            <p:cNvSpPr txBox="1">
              <a:spLocks noChangeArrowheads="1"/>
            </p:cNvSpPr>
            <p:nvPr/>
          </p:nvSpPr>
          <p:spPr bwMode="auto">
            <a:xfrm>
              <a:off x="609600" y="663575"/>
              <a:ext cx="5617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lang="en-US" sz="1400" dirty="0" err="1">
                  <a:latin typeface="+mj-lt"/>
                </a:rPr>
                <a:t>Pgm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74" name="Line 12"/>
            <p:cNvSpPr>
              <a:spLocks noChangeShapeType="1"/>
            </p:cNvSpPr>
            <p:nvPr/>
          </p:nvSpPr>
          <p:spPr bwMode="auto">
            <a:xfrm>
              <a:off x="768350" y="960438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5" name="Line 13"/>
            <p:cNvSpPr>
              <a:spLocks noChangeShapeType="1"/>
            </p:cNvSpPr>
            <p:nvPr/>
          </p:nvSpPr>
          <p:spPr bwMode="auto">
            <a:xfrm>
              <a:off x="768350" y="11049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6" name="Line 14"/>
            <p:cNvSpPr>
              <a:spLocks noChangeShapeType="1"/>
            </p:cNvSpPr>
            <p:nvPr/>
          </p:nvSpPr>
          <p:spPr bwMode="auto">
            <a:xfrm>
              <a:off x="768350" y="1219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95800" y="2590800"/>
            <a:ext cx="4495800" cy="3644900"/>
            <a:chOff x="4495800" y="2590800"/>
            <a:chExt cx="4495800" cy="3644900"/>
          </a:xfrm>
        </p:grpSpPr>
        <p:grpSp>
          <p:nvGrpSpPr>
            <p:cNvPr id="6" name="Group 5"/>
            <p:cNvGrpSpPr/>
            <p:nvPr/>
          </p:nvGrpSpPr>
          <p:grpSpPr>
            <a:xfrm>
              <a:off x="5867400" y="2590800"/>
              <a:ext cx="2819400" cy="2362200"/>
              <a:chOff x="5867400" y="2590800"/>
              <a:chExt cx="2819400" cy="2362200"/>
            </a:xfrm>
          </p:grpSpPr>
          <p:sp>
            <p:nvSpPr>
              <p:cNvPr id="53256" name="Oval 244"/>
              <p:cNvSpPr>
                <a:spLocks noChangeArrowheads="1"/>
              </p:cNvSpPr>
              <p:nvPr/>
            </p:nvSpPr>
            <p:spPr bwMode="auto">
              <a:xfrm>
                <a:off x="5867400" y="2590800"/>
                <a:ext cx="2819400" cy="2362200"/>
              </a:xfrm>
              <a:prstGeom prst="ellipse">
                <a:avLst/>
              </a:prstGeom>
              <a:gradFill rotWithShape="0">
                <a:gsLst>
                  <a:gs pos="0">
                    <a:srgbClr val="CCFFFF"/>
                  </a:gs>
                  <a:gs pos="100000">
                    <a:srgbClr val="FFFF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j-lt"/>
                </a:endParaRPr>
              </a:p>
            </p:txBody>
          </p:sp>
          <p:sp>
            <p:nvSpPr>
              <p:cNvPr id="53260" name="Text Box 276"/>
              <p:cNvSpPr txBox="1">
                <a:spLocks noChangeArrowheads="1"/>
              </p:cNvSpPr>
              <p:nvPr/>
            </p:nvSpPr>
            <p:spPr bwMode="auto">
              <a:xfrm>
                <a:off x="7239000" y="3048000"/>
                <a:ext cx="749300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r>
                  <a:rPr lang="en-US" sz="1600" b="0" dirty="0">
                    <a:solidFill>
                      <a:schemeClr val="accent2"/>
                    </a:solidFill>
                    <a:latin typeface="+mj-lt"/>
                  </a:rPr>
                  <a:t>P</a:t>
                </a:r>
                <a:r>
                  <a:rPr lang="en-US" sz="1600" b="0" baseline="-25000" dirty="0">
                    <a:solidFill>
                      <a:schemeClr val="accent2"/>
                    </a:solidFill>
                    <a:latin typeface="+mj-lt"/>
                  </a:rPr>
                  <a:t>LINUX</a:t>
                </a:r>
              </a:p>
            </p:txBody>
          </p:sp>
          <p:sp>
            <p:nvSpPr>
              <p:cNvPr id="53261" name="Text Box 277"/>
              <p:cNvSpPr txBox="1">
                <a:spLocks noChangeArrowheads="1"/>
              </p:cNvSpPr>
              <p:nvPr/>
            </p:nvSpPr>
            <p:spPr bwMode="auto">
              <a:xfrm>
                <a:off x="6477000" y="3048000"/>
                <a:ext cx="628650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r>
                  <a:rPr lang="en-US" sz="1600" b="0" dirty="0" err="1" smtClean="0">
                    <a:solidFill>
                      <a:srgbClr val="FF0066"/>
                    </a:solidFill>
                    <a:latin typeface="+mj-lt"/>
                  </a:rPr>
                  <a:t>P</a:t>
                </a:r>
                <a:r>
                  <a:rPr lang="en-US" sz="1600" b="0" baseline="-25000" dirty="0" err="1" smtClean="0">
                    <a:solidFill>
                      <a:srgbClr val="FF0066"/>
                    </a:solidFill>
                    <a:latin typeface="+mj-lt"/>
                  </a:rPr>
                  <a:t>Jade</a:t>
                </a:r>
                <a:endParaRPr lang="en-US" sz="1600" b="0" baseline="-25000" dirty="0">
                  <a:solidFill>
                    <a:srgbClr val="FF0066"/>
                  </a:solidFill>
                  <a:latin typeface="+mj-lt"/>
                </a:endParaRPr>
              </a:p>
            </p:txBody>
          </p:sp>
          <p:grpSp>
            <p:nvGrpSpPr>
              <p:cNvPr id="53262" name="Group 281"/>
              <p:cNvGrpSpPr>
                <a:grpSpLocks/>
              </p:cNvGrpSpPr>
              <p:nvPr/>
            </p:nvGrpSpPr>
            <p:grpSpPr bwMode="auto">
              <a:xfrm>
                <a:off x="6629400" y="3352800"/>
                <a:ext cx="1066800" cy="533400"/>
                <a:chOff x="4176" y="2064"/>
                <a:chExt cx="672" cy="336"/>
              </a:xfrm>
            </p:grpSpPr>
            <p:sp>
              <p:nvSpPr>
                <p:cNvPr id="53266" name="Line 278"/>
                <p:cNvSpPr>
                  <a:spLocks noChangeShapeType="1"/>
                </p:cNvSpPr>
                <p:nvPr/>
              </p:nvSpPr>
              <p:spPr bwMode="auto">
                <a:xfrm flipH="1">
                  <a:off x="4176" y="2064"/>
                  <a:ext cx="96" cy="240"/>
                </a:xfrm>
                <a:prstGeom prst="line">
                  <a:avLst/>
                </a:prstGeom>
                <a:noFill/>
                <a:ln w="9525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53267" name="Line 279"/>
                <p:cNvSpPr>
                  <a:spLocks noChangeShapeType="1"/>
                </p:cNvSpPr>
                <p:nvPr/>
              </p:nvSpPr>
              <p:spPr bwMode="auto">
                <a:xfrm>
                  <a:off x="4272" y="2064"/>
                  <a:ext cx="336" cy="336"/>
                </a:xfrm>
                <a:prstGeom prst="line">
                  <a:avLst/>
                </a:prstGeom>
                <a:noFill/>
                <a:ln w="9525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>
                    <a:latin typeface="+mj-lt"/>
                  </a:endParaRPr>
                </a:p>
              </p:txBody>
            </p:sp>
            <p:sp>
              <p:nvSpPr>
                <p:cNvPr id="53268" name="Line 280"/>
                <p:cNvSpPr>
                  <a:spLocks noChangeShapeType="1"/>
                </p:cNvSpPr>
                <p:nvPr/>
              </p:nvSpPr>
              <p:spPr bwMode="auto">
                <a:xfrm>
                  <a:off x="4272" y="2064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rgbClr val="FF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>
                    <a:latin typeface="+mj-lt"/>
                  </a:endParaRPr>
                </a:p>
              </p:txBody>
            </p:sp>
          </p:grpSp>
          <p:sp>
            <p:nvSpPr>
              <p:cNvPr id="53263" name="Line 283"/>
              <p:cNvSpPr>
                <a:spLocks noChangeShapeType="1"/>
              </p:cNvSpPr>
              <p:nvPr/>
            </p:nvSpPr>
            <p:spPr bwMode="auto">
              <a:xfrm>
                <a:off x="7620000" y="3352800"/>
                <a:ext cx="152400" cy="381000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j-lt"/>
                </a:endParaRPr>
              </a:p>
            </p:txBody>
          </p:sp>
          <p:sp>
            <p:nvSpPr>
              <p:cNvPr id="53264" name="Line 284"/>
              <p:cNvSpPr>
                <a:spLocks noChangeShapeType="1"/>
              </p:cNvSpPr>
              <p:nvPr/>
            </p:nvSpPr>
            <p:spPr bwMode="auto">
              <a:xfrm flipH="1">
                <a:off x="7391400" y="3352800"/>
                <a:ext cx="228600" cy="533400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j-lt"/>
                </a:endParaRPr>
              </a:p>
            </p:txBody>
          </p:sp>
          <p:sp>
            <p:nvSpPr>
              <p:cNvPr id="53265" name="Line 285"/>
              <p:cNvSpPr>
                <a:spLocks noChangeShapeType="1"/>
              </p:cNvSpPr>
              <p:nvPr/>
            </p:nvSpPr>
            <p:spPr bwMode="auto">
              <a:xfrm flipH="1">
                <a:off x="6705600" y="3352800"/>
                <a:ext cx="914400" cy="381000"/>
              </a:xfrm>
              <a:prstGeom prst="line">
                <a:avLst/>
              </a:prstGeom>
              <a:noFill/>
              <a:ln w="9525">
                <a:solidFill>
                  <a:srgbClr val="33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600">
                  <a:latin typeface="+mj-lt"/>
                </a:endParaRPr>
              </a:p>
            </p:txBody>
          </p:sp>
          <p:grpSp>
            <p:nvGrpSpPr>
              <p:cNvPr id="177" name="Group 176"/>
              <p:cNvGrpSpPr/>
              <p:nvPr/>
            </p:nvGrpSpPr>
            <p:grpSpPr>
              <a:xfrm>
                <a:off x="6400800" y="3810000"/>
                <a:ext cx="381000" cy="505732"/>
                <a:chOff x="609600" y="663575"/>
                <a:chExt cx="533400" cy="708025"/>
              </a:xfrm>
            </p:grpSpPr>
            <p:sp>
              <p:nvSpPr>
                <p:cNvPr id="178" name="Rectangle 10"/>
                <p:cNvSpPr>
                  <a:spLocks noChangeArrowheads="1"/>
                </p:cNvSpPr>
                <p:nvPr/>
              </p:nvSpPr>
              <p:spPr bwMode="auto">
                <a:xfrm>
                  <a:off x="609600" y="685800"/>
                  <a:ext cx="533400" cy="68580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09600" y="663575"/>
                  <a:ext cx="480915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l" eaLnBrk="1" hangingPunct="1"/>
                  <a:r>
                    <a:rPr lang="en-US" sz="1050" dirty="0" err="1">
                      <a:latin typeface="+mj-lt"/>
                    </a:rPr>
                    <a:t>Pgm</a:t>
                  </a:r>
                  <a:endParaRPr lang="en-US" sz="1050" dirty="0">
                    <a:latin typeface="+mj-lt"/>
                  </a:endParaRPr>
                </a:p>
              </p:txBody>
            </p:sp>
            <p:sp>
              <p:nvSpPr>
                <p:cNvPr id="180" name="Line 12"/>
                <p:cNvSpPr>
                  <a:spLocks noChangeShapeType="1"/>
                </p:cNvSpPr>
                <p:nvPr/>
              </p:nvSpPr>
              <p:spPr bwMode="auto">
                <a:xfrm>
                  <a:off x="768350" y="960438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Line 13"/>
                <p:cNvSpPr>
                  <a:spLocks noChangeShapeType="1"/>
                </p:cNvSpPr>
                <p:nvPr/>
              </p:nvSpPr>
              <p:spPr bwMode="auto">
                <a:xfrm>
                  <a:off x="768350" y="1104900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Line 14"/>
                <p:cNvSpPr>
                  <a:spLocks noChangeShapeType="1"/>
                </p:cNvSpPr>
                <p:nvPr/>
              </p:nvSpPr>
              <p:spPr bwMode="auto">
                <a:xfrm>
                  <a:off x="768350" y="1219200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7162800" y="3943443"/>
                <a:ext cx="381000" cy="505732"/>
                <a:chOff x="609600" y="663575"/>
                <a:chExt cx="533400" cy="708025"/>
              </a:xfrm>
            </p:grpSpPr>
            <p:sp>
              <p:nvSpPr>
                <p:cNvPr id="184" name="Rectangle 10"/>
                <p:cNvSpPr>
                  <a:spLocks noChangeArrowheads="1"/>
                </p:cNvSpPr>
                <p:nvPr/>
              </p:nvSpPr>
              <p:spPr bwMode="auto">
                <a:xfrm>
                  <a:off x="609600" y="685800"/>
                  <a:ext cx="533400" cy="68580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09600" y="663575"/>
                  <a:ext cx="480915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l" eaLnBrk="1" hangingPunct="1"/>
                  <a:r>
                    <a:rPr lang="en-US" sz="1050" dirty="0" err="1">
                      <a:latin typeface="+mj-lt"/>
                    </a:rPr>
                    <a:t>Pgm</a:t>
                  </a:r>
                  <a:endParaRPr lang="en-US" sz="1050" dirty="0">
                    <a:latin typeface="+mj-lt"/>
                  </a:endParaRPr>
                </a:p>
              </p:txBody>
            </p:sp>
            <p:sp>
              <p:nvSpPr>
                <p:cNvPr id="186" name="Line 12"/>
                <p:cNvSpPr>
                  <a:spLocks noChangeShapeType="1"/>
                </p:cNvSpPr>
                <p:nvPr/>
              </p:nvSpPr>
              <p:spPr bwMode="auto">
                <a:xfrm>
                  <a:off x="768350" y="960438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Line 13"/>
                <p:cNvSpPr>
                  <a:spLocks noChangeShapeType="1"/>
                </p:cNvSpPr>
                <p:nvPr/>
              </p:nvSpPr>
              <p:spPr bwMode="auto">
                <a:xfrm>
                  <a:off x="768350" y="1104900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Line 14"/>
                <p:cNvSpPr>
                  <a:spLocks noChangeShapeType="1"/>
                </p:cNvSpPr>
                <p:nvPr/>
              </p:nvSpPr>
              <p:spPr bwMode="auto">
                <a:xfrm>
                  <a:off x="768350" y="1219200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696200" y="3733800"/>
                <a:ext cx="381000" cy="505732"/>
                <a:chOff x="609600" y="663575"/>
                <a:chExt cx="533400" cy="708025"/>
              </a:xfrm>
            </p:grpSpPr>
            <p:sp>
              <p:nvSpPr>
                <p:cNvPr id="190" name="Rectangle 10"/>
                <p:cNvSpPr>
                  <a:spLocks noChangeArrowheads="1"/>
                </p:cNvSpPr>
                <p:nvPr/>
              </p:nvSpPr>
              <p:spPr bwMode="auto">
                <a:xfrm>
                  <a:off x="609600" y="685800"/>
                  <a:ext cx="533400" cy="685800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09600" y="663575"/>
                  <a:ext cx="480915" cy="2616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l" eaLnBrk="1" hangingPunct="1"/>
                  <a:r>
                    <a:rPr lang="en-US" sz="1050" dirty="0" err="1">
                      <a:latin typeface="+mj-lt"/>
                    </a:rPr>
                    <a:t>Pgm</a:t>
                  </a:r>
                  <a:endParaRPr lang="en-US" sz="1050" dirty="0">
                    <a:latin typeface="+mj-lt"/>
                  </a:endParaRPr>
                </a:p>
              </p:txBody>
            </p:sp>
            <p:sp>
              <p:nvSpPr>
                <p:cNvPr id="192" name="Line 12"/>
                <p:cNvSpPr>
                  <a:spLocks noChangeShapeType="1"/>
                </p:cNvSpPr>
                <p:nvPr/>
              </p:nvSpPr>
              <p:spPr bwMode="auto">
                <a:xfrm>
                  <a:off x="768350" y="960438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Line 13"/>
                <p:cNvSpPr>
                  <a:spLocks noChangeShapeType="1"/>
                </p:cNvSpPr>
                <p:nvPr/>
              </p:nvSpPr>
              <p:spPr bwMode="auto">
                <a:xfrm>
                  <a:off x="768350" y="1104900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Line 14"/>
                <p:cNvSpPr>
                  <a:spLocks noChangeShapeType="1"/>
                </p:cNvSpPr>
                <p:nvPr/>
              </p:nvSpPr>
              <p:spPr bwMode="auto">
                <a:xfrm>
                  <a:off x="768350" y="1219200"/>
                  <a:ext cx="3048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3255" name="Text Box 246"/>
            <p:cNvSpPr txBox="1">
              <a:spLocks noChangeArrowheads="1"/>
            </p:cNvSpPr>
            <p:nvPr/>
          </p:nvSpPr>
          <p:spPr bwMode="auto">
            <a:xfrm>
              <a:off x="4495800" y="4419600"/>
              <a:ext cx="4495800" cy="181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68275" indent="-168275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625475" indent="-168275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081088" indent="-166688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600" b="0" dirty="0">
                  <a:latin typeface="+mj-lt"/>
                </a:rPr>
                <a:t>LANGUAGE DESIGN: Separate specification from implementation</a:t>
              </a:r>
            </a:p>
            <a:p>
              <a:pPr lvl="1">
                <a:buFontTx/>
                <a:buChar char="•"/>
              </a:pPr>
              <a:r>
                <a:rPr lang="en-US" sz="1600" b="0" dirty="0">
                  <a:latin typeface="+mj-lt"/>
                </a:rPr>
                <a:t>C, Java, JSIM, Linux, ... all run on X86, Sun, ARM, JVM, CLR, ...</a:t>
              </a:r>
            </a:p>
            <a:p>
              <a:pPr lvl="1">
                <a:buFontTx/>
                <a:buChar char="•"/>
              </a:pPr>
              <a:r>
                <a:rPr lang="en-US" sz="1600" b="0" dirty="0">
                  <a:latin typeface="+mj-lt"/>
                </a:rPr>
                <a:t>Parallel development paths:</a:t>
              </a:r>
            </a:p>
            <a:p>
              <a:pPr lvl="2">
                <a:buFontTx/>
                <a:buChar char="•"/>
              </a:pPr>
              <a:r>
                <a:rPr lang="en-US" sz="1600" b="0" dirty="0">
                  <a:latin typeface="+mj-lt"/>
                </a:rPr>
                <a:t>Language/Software design</a:t>
              </a:r>
            </a:p>
            <a:p>
              <a:pPr lvl="2">
                <a:buFontTx/>
                <a:buChar char="•"/>
              </a:pPr>
              <a:r>
                <a:rPr lang="en-US" sz="1600" b="0" dirty="0">
                  <a:latin typeface="+mj-lt"/>
                </a:rPr>
                <a:t>Interpreter/Hardware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064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Uncomputability</a:t>
            </a:r>
            <a:r>
              <a:rPr lang="en-US" dirty="0" smtClean="0"/>
              <a:t> (!)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12837"/>
            <a:ext cx="8229600" cy="231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Uncomputable</a:t>
            </a:r>
            <a:r>
              <a:rPr lang="en-US" sz="2000" dirty="0" smtClean="0"/>
              <a:t> functions: There are well-defined discrete functions that a Turing machine cannot compute</a:t>
            </a:r>
          </a:p>
          <a:p>
            <a:pPr lvl="1"/>
            <a:r>
              <a:rPr lang="en-US" sz="1800" dirty="0" smtClean="0"/>
              <a:t>No algorithm can compute f(x) for arbitrary x in finite number of steps</a:t>
            </a:r>
          </a:p>
          <a:p>
            <a:pPr lvl="1"/>
            <a:r>
              <a:rPr lang="en-US" sz="1800" dirty="0" smtClean="0"/>
              <a:t>Not that we don’t know algorithm - can prove no algorithm exists</a:t>
            </a:r>
          </a:p>
          <a:p>
            <a:pPr lvl="1"/>
            <a:r>
              <a:rPr lang="en-US" sz="1800" dirty="0" smtClean="0"/>
              <a:t>Corollary: Finite memory is not the only limiting factor on whether we can solve a problem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3400" y="3581400"/>
            <a:ext cx="8229600" cy="2400657"/>
            <a:chOff x="533400" y="3581400"/>
            <a:chExt cx="8229600" cy="240065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743200" y="4343400"/>
              <a:ext cx="3505200" cy="8382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33400" y="3581400"/>
              <a:ext cx="8229600" cy="24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4625" indent="-174625"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631825" indent="-174625"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30288" algn="l"/>
                </a:tabLs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marL="4763" indent="-4763">
                <a:spcBef>
                  <a:spcPct val="50000"/>
                </a:spcBef>
              </a:pPr>
              <a:r>
                <a:rPr lang="en-US" sz="2000" b="0" dirty="0" smtClean="0">
                  <a:latin typeface="+mj-lt"/>
                </a:rPr>
                <a:t>The </a:t>
              </a:r>
              <a:r>
                <a:rPr lang="en-US" sz="2000" b="0" dirty="0">
                  <a:latin typeface="+mj-lt"/>
                </a:rPr>
                <a:t>most famous </a:t>
              </a:r>
              <a:r>
                <a:rPr lang="en-US" sz="2000" b="0" dirty="0" err="1" smtClean="0">
                  <a:latin typeface="+mj-lt"/>
                </a:rPr>
                <a:t>uncomputable</a:t>
              </a:r>
              <a:r>
                <a:rPr lang="en-US" sz="2000" b="0" dirty="0" smtClean="0">
                  <a:latin typeface="+mj-lt"/>
                </a:rPr>
                <a:t> function </a:t>
              </a:r>
              <a:r>
                <a:rPr lang="en-US" sz="2000" b="0" dirty="0">
                  <a:latin typeface="+mj-lt"/>
                </a:rPr>
                <a:t>is the so-called Halting function, </a:t>
              </a:r>
              <a:r>
                <a:rPr lang="en-US" sz="2000" b="0" dirty="0" err="1">
                  <a:latin typeface="+mj-lt"/>
                </a:rPr>
                <a:t>f</a:t>
              </a:r>
              <a:r>
                <a:rPr lang="en-US" sz="2000" b="0" baseline="-25000" dirty="0" err="1">
                  <a:latin typeface="+mj-lt"/>
                </a:rPr>
                <a:t>H</a:t>
              </a:r>
              <a:r>
                <a:rPr lang="en-US" sz="2000" b="0" dirty="0">
                  <a:latin typeface="+mj-lt"/>
                </a:rPr>
                <a:t>(k, j), defined by:</a:t>
              </a:r>
            </a:p>
            <a:p>
              <a:pPr marL="4763" lvl="1" indent="-4763">
                <a:spcBef>
                  <a:spcPct val="50000"/>
                </a:spcBef>
              </a:pPr>
              <a:r>
                <a:rPr lang="en-US" sz="2000" b="0" dirty="0" smtClean="0">
                  <a:latin typeface="+mj-lt"/>
                </a:rPr>
                <a:t>					 </a:t>
              </a:r>
              <a:r>
                <a:rPr lang="en-US" sz="2000" b="0" dirty="0" err="1" smtClean="0">
                  <a:latin typeface="+mj-lt"/>
                </a:rPr>
                <a:t>f</a:t>
              </a:r>
              <a:r>
                <a:rPr lang="en-US" sz="2000" b="0" baseline="-25000" dirty="0" err="1" smtClean="0">
                  <a:latin typeface="+mj-lt"/>
                </a:rPr>
                <a:t>H</a:t>
              </a:r>
              <a:r>
                <a:rPr lang="en-US" sz="2000" b="0" dirty="0">
                  <a:latin typeface="+mj-lt"/>
                </a:rPr>
                <a:t>(k, j)  =  1  if 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k</a:t>
              </a:r>
              <a:r>
                <a:rPr lang="en-US" sz="2000" b="0" dirty="0">
                  <a:latin typeface="+mj-lt"/>
                </a:rPr>
                <a:t>[j] halts;</a:t>
              </a:r>
            </a:p>
            <a:p>
              <a:pPr marL="4763" lvl="1" indent="-4763">
                <a:spcBef>
                  <a:spcPct val="50000"/>
                </a:spcBef>
              </a:pPr>
              <a:r>
                <a:rPr lang="en-US" sz="2000" b="0" dirty="0">
                  <a:latin typeface="+mj-lt"/>
                </a:rPr>
                <a:t>	               </a:t>
              </a:r>
              <a:r>
                <a:rPr lang="en-US" sz="2000" b="0" dirty="0" smtClean="0">
                  <a:latin typeface="+mj-lt"/>
                </a:rPr>
                <a:t>						0   </a:t>
              </a:r>
              <a:r>
                <a:rPr lang="en-US" sz="2000" b="0" dirty="0">
                  <a:latin typeface="+mj-lt"/>
                </a:rPr>
                <a:t>otherwise.</a:t>
              </a:r>
            </a:p>
            <a:p>
              <a:pPr marL="4763" indent="-4763">
                <a:spcBef>
                  <a:spcPct val="50000"/>
                </a:spcBef>
              </a:pPr>
              <a:r>
                <a:rPr lang="en-US" sz="2000" b="0" dirty="0" err="1">
                  <a:latin typeface="+mj-lt"/>
                </a:rPr>
                <a:t>f</a:t>
              </a:r>
              <a:r>
                <a:rPr lang="en-US" sz="2000" b="0" baseline="-25000" dirty="0" err="1">
                  <a:latin typeface="+mj-lt"/>
                </a:rPr>
                <a:t>H</a:t>
              </a:r>
              <a:r>
                <a:rPr lang="en-US" sz="2000" b="0" dirty="0">
                  <a:latin typeface="+mj-lt"/>
                </a:rPr>
                <a:t>(k, j) determines whether the </a:t>
              </a:r>
              <a:r>
                <a:rPr lang="en-US" sz="2000" b="0" dirty="0" err="1">
                  <a:latin typeface="+mj-lt"/>
                </a:rPr>
                <a:t>k</a:t>
              </a:r>
              <a:r>
                <a:rPr lang="en-US" sz="2000" b="0" baseline="30000" dirty="0" err="1">
                  <a:latin typeface="+mj-lt"/>
                </a:rPr>
                <a:t>th</a:t>
              </a:r>
              <a:r>
                <a:rPr lang="en-US" sz="2000" b="0" dirty="0">
                  <a:latin typeface="+mj-lt"/>
                </a:rPr>
                <a:t> TM halts when given a tape containing </a:t>
              </a:r>
              <a:r>
                <a:rPr lang="en-US" sz="1800" b="0" dirty="0">
                  <a:latin typeface="+mj-lt"/>
                </a:rPr>
                <a:t>j.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216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3"/>
          <p:cNvSpPr>
            <a:spLocks noChangeArrowheads="1"/>
          </p:cNvSpPr>
          <p:nvPr/>
        </p:nvSpPr>
        <p:spPr bwMode="auto">
          <a:xfrm>
            <a:off x="313125" y="1295400"/>
            <a:ext cx="6528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+mj-lt"/>
              </a:rPr>
              <a:t>If </a:t>
            </a:r>
            <a:r>
              <a:rPr lang="en-US" dirty="0" err="1">
                <a:latin typeface="+mj-lt"/>
              </a:rPr>
              <a:t>f</a:t>
            </a:r>
            <a:r>
              <a:rPr lang="en-US" baseline="-25000" dirty="0" err="1">
                <a:latin typeface="+mj-lt"/>
              </a:rPr>
              <a:t>H</a:t>
            </a:r>
            <a:r>
              <a:rPr lang="en-US" dirty="0">
                <a:latin typeface="+mj-lt"/>
              </a:rPr>
              <a:t> is computable, it is equivalent to some TM (say, T</a:t>
            </a:r>
            <a:r>
              <a:rPr lang="en-US" baseline="-25000" dirty="0">
                <a:latin typeface="+mj-lt"/>
              </a:rPr>
              <a:t>H</a:t>
            </a:r>
            <a:r>
              <a:rPr lang="en-US" dirty="0">
                <a:latin typeface="+mj-lt"/>
              </a:rPr>
              <a:t>):</a:t>
            </a:r>
          </a:p>
        </p:txBody>
      </p:sp>
      <p:grpSp>
        <p:nvGrpSpPr>
          <p:cNvPr id="40963" name="Group 23"/>
          <p:cNvGrpSpPr>
            <a:grpSpLocks/>
          </p:cNvGrpSpPr>
          <p:nvPr/>
        </p:nvGrpSpPr>
        <p:grpSpPr bwMode="auto">
          <a:xfrm>
            <a:off x="1801813" y="1828800"/>
            <a:ext cx="3452813" cy="762000"/>
            <a:chOff x="1085" y="1488"/>
            <a:chExt cx="2175" cy="480"/>
          </a:xfrm>
        </p:grpSpPr>
        <p:grpSp>
          <p:nvGrpSpPr>
            <p:cNvPr id="41088" name="Group 16"/>
            <p:cNvGrpSpPr>
              <a:grpSpLocks/>
            </p:cNvGrpSpPr>
            <p:nvPr/>
          </p:nvGrpSpPr>
          <p:grpSpPr bwMode="auto">
            <a:xfrm>
              <a:off x="1488" y="1536"/>
              <a:ext cx="432" cy="432"/>
              <a:chOff x="1488" y="1536"/>
              <a:chExt cx="432" cy="432"/>
            </a:xfrm>
          </p:grpSpPr>
          <p:sp>
            <p:nvSpPr>
              <p:cNvPr id="41095" name="Rectangle 14"/>
              <p:cNvSpPr>
                <a:spLocks noChangeArrowheads="1"/>
              </p:cNvSpPr>
              <p:nvPr/>
            </p:nvSpPr>
            <p:spPr bwMode="auto">
              <a:xfrm>
                <a:off x="1488" y="1536"/>
                <a:ext cx="432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1096" name="Text Box 15"/>
              <p:cNvSpPr txBox="1">
                <a:spLocks noChangeArrowheads="1"/>
              </p:cNvSpPr>
              <p:nvPr/>
            </p:nvSpPr>
            <p:spPr bwMode="auto">
              <a:xfrm>
                <a:off x="1576" y="1632"/>
                <a:ext cx="2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+mj-lt"/>
                  </a:rPr>
                  <a:t>T</a:t>
                </a:r>
                <a:r>
                  <a:rPr lang="en-US" sz="1800" b="0" baseline="-25000">
                    <a:latin typeface="+mj-lt"/>
                  </a:rPr>
                  <a:t>H</a:t>
                </a:r>
              </a:p>
            </p:txBody>
          </p:sp>
        </p:grpSp>
        <p:sp>
          <p:nvSpPr>
            <p:cNvPr id="41089" name="Line 17"/>
            <p:cNvSpPr>
              <a:spLocks noChangeShapeType="1"/>
            </p:cNvSpPr>
            <p:nvPr/>
          </p:nvSpPr>
          <p:spPr bwMode="auto">
            <a:xfrm>
              <a:off x="1248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090" name="Text Box 18"/>
            <p:cNvSpPr txBox="1">
              <a:spLocks noChangeArrowheads="1"/>
            </p:cNvSpPr>
            <p:nvPr/>
          </p:nvSpPr>
          <p:spPr bwMode="auto">
            <a:xfrm>
              <a:off x="1085" y="1488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+mj-lt"/>
                </a:rPr>
                <a:t>k</a:t>
              </a:r>
            </a:p>
          </p:txBody>
        </p:sp>
        <p:sp>
          <p:nvSpPr>
            <p:cNvPr id="41091" name="Line 19"/>
            <p:cNvSpPr>
              <a:spLocks noChangeShapeType="1"/>
            </p:cNvSpPr>
            <p:nvPr/>
          </p:nvSpPr>
          <p:spPr bwMode="auto">
            <a:xfrm>
              <a:off x="1248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092" name="Text Box 20"/>
            <p:cNvSpPr txBox="1">
              <a:spLocks noChangeArrowheads="1"/>
            </p:cNvSpPr>
            <p:nvPr/>
          </p:nvSpPr>
          <p:spPr bwMode="auto">
            <a:xfrm>
              <a:off x="1103" y="1728"/>
              <a:ext cx="1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>
                  <a:latin typeface="+mj-lt"/>
                </a:rPr>
                <a:t>j</a:t>
              </a:r>
            </a:p>
          </p:txBody>
        </p:sp>
        <p:sp>
          <p:nvSpPr>
            <p:cNvPr id="41093" name="Line 21"/>
            <p:cNvSpPr>
              <a:spLocks noChangeShapeType="1"/>
            </p:cNvSpPr>
            <p:nvPr/>
          </p:nvSpPr>
          <p:spPr bwMode="auto">
            <a:xfrm>
              <a:off x="1920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41094" name="Text Box 22"/>
            <p:cNvSpPr txBox="1">
              <a:spLocks noChangeArrowheads="1"/>
            </p:cNvSpPr>
            <p:nvPr/>
          </p:nvSpPr>
          <p:spPr bwMode="auto">
            <a:xfrm>
              <a:off x="2208" y="1586"/>
              <a:ext cx="105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600" b="0">
                  <a:latin typeface="+mj-lt"/>
                </a:rPr>
                <a:t>1 iff T</a:t>
              </a:r>
              <a:r>
                <a:rPr lang="en-US" sz="1600" b="0" baseline="-25000">
                  <a:latin typeface="+mj-lt"/>
                </a:rPr>
                <a:t>k</a:t>
              </a:r>
              <a:r>
                <a:rPr lang="en-US" sz="1600" b="0">
                  <a:latin typeface="+mj-lt"/>
                </a:rPr>
                <a:t>[j] halts,</a:t>
              </a:r>
            </a:p>
            <a:p>
              <a:r>
                <a:rPr lang="en-US" sz="1600" b="0">
                  <a:latin typeface="+mj-lt"/>
                </a:rPr>
                <a:t>else 0</a:t>
              </a:r>
            </a:p>
          </p:txBody>
        </p:sp>
      </p:grpSp>
      <p:grpSp>
        <p:nvGrpSpPr>
          <p:cNvPr id="4" name="Group 379"/>
          <p:cNvGrpSpPr>
            <a:grpSpLocks/>
          </p:cNvGrpSpPr>
          <p:nvPr/>
        </p:nvGrpSpPr>
        <p:grpSpPr bwMode="auto">
          <a:xfrm>
            <a:off x="379412" y="2819400"/>
            <a:ext cx="8231188" cy="2057400"/>
            <a:chOff x="384" y="1776"/>
            <a:chExt cx="5185" cy="1296"/>
          </a:xfrm>
        </p:grpSpPr>
        <p:sp>
          <p:nvSpPr>
            <p:cNvPr id="41066" name="Rectangle 46"/>
            <p:cNvSpPr>
              <a:spLocks noChangeArrowheads="1"/>
            </p:cNvSpPr>
            <p:nvPr/>
          </p:nvSpPr>
          <p:spPr bwMode="auto">
            <a:xfrm>
              <a:off x="384" y="1776"/>
              <a:ext cx="44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Then T</a:t>
              </a:r>
              <a:r>
                <a:rPr lang="en-US" baseline="-25000" dirty="0">
                  <a:latin typeface="+mj-lt"/>
                </a:rPr>
                <a:t>N</a:t>
              </a:r>
              <a:r>
                <a:rPr lang="en-US" dirty="0">
                  <a:latin typeface="+mj-lt"/>
                </a:rPr>
                <a:t> (N for </a:t>
              </a:r>
              <a:r>
                <a:rPr lang="ja-JP" altLang="en-US" dirty="0">
                  <a:latin typeface="+mj-lt"/>
                </a:rPr>
                <a:t>“</a:t>
              </a:r>
              <a:r>
                <a:rPr lang="en-US" altLang="ja-JP" dirty="0">
                  <a:latin typeface="+mj-lt"/>
                </a:rPr>
                <a:t>Nasty</a:t>
              </a:r>
              <a:r>
                <a:rPr lang="ja-JP" altLang="en-US" dirty="0">
                  <a:latin typeface="+mj-lt"/>
                </a:rPr>
                <a:t>”</a:t>
              </a:r>
              <a:r>
                <a:rPr lang="en-US" altLang="ja-JP" dirty="0">
                  <a:latin typeface="+mj-lt"/>
                </a:rPr>
                <a:t>), which must be computable if T</a:t>
              </a:r>
              <a:r>
                <a:rPr lang="en-US" altLang="ja-JP" baseline="-25000" dirty="0">
                  <a:latin typeface="+mj-lt"/>
                </a:rPr>
                <a:t>H</a:t>
              </a:r>
              <a:r>
                <a:rPr lang="en-US" altLang="ja-JP" dirty="0">
                  <a:latin typeface="+mj-lt"/>
                </a:rPr>
                <a:t> is:</a:t>
              </a:r>
              <a:endParaRPr lang="en-US" dirty="0">
                <a:latin typeface="+mj-lt"/>
              </a:endParaRPr>
            </a:p>
          </p:txBody>
        </p:sp>
        <p:grpSp>
          <p:nvGrpSpPr>
            <p:cNvPr id="41067" name="Group 77"/>
            <p:cNvGrpSpPr>
              <a:grpSpLocks/>
            </p:cNvGrpSpPr>
            <p:nvPr/>
          </p:nvGrpSpPr>
          <p:grpSpPr bwMode="auto">
            <a:xfrm>
              <a:off x="576" y="2112"/>
              <a:ext cx="2508" cy="960"/>
              <a:chOff x="576" y="2112"/>
              <a:chExt cx="2508" cy="960"/>
            </a:xfrm>
          </p:grpSpPr>
          <p:sp>
            <p:nvSpPr>
              <p:cNvPr id="41069" name="Rectangle 47"/>
              <p:cNvSpPr>
                <a:spLocks noChangeArrowheads="1"/>
              </p:cNvSpPr>
              <p:nvPr/>
            </p:nvSpPr>
            <p:spPr bwMode="auto">
              <a:xfrm>
                <a:off x="672" y="2112"/>
                <a:ext cx="2400" cy="96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41070" name="Group 76"/>
              <p:cNvGrpSpPr>
                <a:grpSpLocks/>
              </p:cNvGrpSpPr>
              <p:nvPr/>
            </p:nvGrpSpPr>
            <p:grpSpPr bwMode="auto">
              <a:xfrm>
                <a:off x="576" y="2112"/>
                <a:ext cx="2508" cy="809"/>
                <a:chOff x="384" y="2352"/>
                <a:chExt cx="2508" cy="809"/>
              </a:xfrm>
            </p:grpSpPr>
            <p:sp>
              <p:nvSpPr>
                <p:cNvPr id="41071" name="Rectangle 48"/>
                <p:cNvSpPr>
                  <a:spLocks noChangeArrowheads="1"/>
                </p:cNvSpPr>
                <p:nvPr/>
              </p:nvSpPr>
              <p:spPr bwMode="auto">
                <a:xfrm>
                  <a:off x="522" y="2352"/>
                  <a:ext cx="27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latin typeface="+mj-lt"/>
                    </a:rPr>
                    <a:t>T</a:t>
                  </a:r>
                  <a:r>
                    <a:rPr lang="en-US" baseline="-25000">
                      <a:latin typeface="+mj-lt"/>
                    </a:rPr>
                    <a:t>N</a:t>
                  </a:r>
                </a:p>
              </p:txBody>
            </p:sp>
            <p:grpSp>
              <p:nvGrpSpPr>
                <p:cNvPr id="41072" name="Group 50"/>
                <p:cNvGrpSpPr>
                  <a:grpSpLocks/>
                </p:cNvGrpSpPr>
                <p:nvPr/>
              </p:nvGrpSpPr>
              <p:grpSpPr bwMode="auto">
                <a:xfrm>
                  <a:off x="1008" y="2592"/>
                  <a:ext cx="432" cy="432"/>
                  <a:chOff x="1488" y="1536"/>
                  <a:chExt cx="432" cy="432"/>
                </a:xfrm>
              </p:grpSpPr>
              <p:sp>
                <p:nvSpPr>
                  <p:cNvPr id="41086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1536"/>
                    <a:ext cx="432" cy="432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>
                      <a:latin typeface="+mj-lt"/>
                    </a:endParaRPr>
                  </a:p>
                </p:txBody>
              </p:sp>
              <p:sp>
                <p:nvSpPr>
                  <p:cNvPr id="4108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69" y="1632"/>
                    <a:ext cx="298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ekton Pro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1800">
                        <a:latin typeface="+mj-lt"/>
                      </a:rPr>
                      <a:t>T</a:t>
                    </a:r>
                    <a:r>
                      <a:rPr lang="en-US" sz="1800" baseline="-25000">
                        <a:latin typeface="+mj-lt"/>
                      </a:rPr>
                      <a:t>H</a:t>
                    </a:r>
                  </a:p>
                </p:txBody>
              </p:sp>
            </p:grpSp>
            <p:sp>
              <p:nvSpPr>
                <p:cNvPr id="41073" name="Line 53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74" name="Line 55"/>
                <p:cNvSpPr>
                  <a:spLocks noChangeShapeType="1"/>
                </p:cNvSpPr>
                <p:nvPr/>
              </p:nvSpPr>
              <p:spPr bwMode="auto">
                <a:xfrm>
                  <a:off x="768" y="2928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75" name="Line 57"/>
                <p:cNvSpPr>
                  <a:spLocks noChangeShapeType="1"/>
                </p:cNvSpPr>
                <p:nvPr/>
              </p:nvSpPr>
              <p:spPr bwMode="auto">
                <a:xfrm>
                  <a:off x="1440" y="283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76" name="Line 60"/>
                <p:cNvSpPr>
                  <a:spLocks noChangeShapeType="1"/>
                </p:cNvSpPr>
                <p:nvPr/>
              </p:nvSpPr>
              <p:spPr bwMode="auto">
                <a:xfrm>
                  <a:off x="768" y="2688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77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384" y="2832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78" name="Rectangle 68"/>
                <p:cNvSpPr>
                  <a:spLocks noChangeArrowheads="1"/>
                </p:cNvSpPr>
                <p:nvPr/>
              </p:nvSpPr>
              <p:spPr bwMode="auto">
                <a:xfrm rot="2700000">
                  <a:off x="1759" y="2695"/>
                  <a:ext cx="288" cy="2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7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795" y="2690"/>
                  <a:ext cx="26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>
                      <a:latin typeface="+mj-lt"/>
                    </a:rPr>
                    <a:t>?</a:t>
                  </a:r>
                </a:p>
              </p:txBody>
            </p:sp>
            <p:sp>
              <p:nvSpPr>
                <p:cNvPr id="4108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016" y="2640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81" name="Line 71"/>
                <p:cNvSpPr>
                  <a:spLocks noChangeShapeType="1"/>
                </p:cNvSpPr>
                <p:nvPr/>
              </p:nvSpPr>
              <p:spPr bwMode="auto">
                <a:xfrm>
                  <a:off x="2016" y="2928"/>
                  <a:ext cx="33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108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054" y="2481"/>
                  <a:ext cx="21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b="0" dirty="0">
                      <a:latin typeface="+mj-lt"/>
                    </a:rPr>
                    <a:t>1</a:t>
                  </a:r>
                </a:p>
              </p:txBody>
            </p:sp>
            <p:sp>
              <p:nvSpPr>
                <p:cNvPr id="4108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061" y="2928"/>
                  <a:ext cx="21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b="0">
                      <a:latin typeface="+mj-lt"/>
                    </a:rPr>
                    <a:t>0</a:t>
                  </a:r>
                </a:p>
              </p:txBody>
            </p:sp>
            <p:sp>
              <p:nvSpPr>
                <p:cNvPr id="4108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354" y="2544"/>
                  <a:ext cx="53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b="0" dirty="0">
                      <a:latin typeface="+mj-lt"/>
                    </a:rPr>
                    <a:t>LOOP</a:t>
                  </a:r>
                </a:p>
              </p:txBody>
            </p:sp>
            <p:sp>
              <p:nvSpPr>
                <p:cNvPr id="4108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355" y="2880"/>
                  <a:ext cx="53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ekton Pro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b="0">
                      <a:latin typeface="+mj-lt"/>
                    </a:rPr>
                    <a:t>HALT</a:t>
                  </a:r>
                </a:p>
              </p:txBody>
            </p:sp>
          </p:grpSp>
        </p:grpSp>
        <p:sp>
          <p:nvSpPr>
            <p:cNvPr id="41068" name="Text Box 78"/>
            <p:cNvSpPr txBox="1">
              <a:spLocks noChangeArrowheads="1"/>
            </p:cNvSpPr>
            <p:nvPr/>
          </p:nvSpPr>
          <p:spPr bwMode="auto">
            <a:xfrm>
              <a:off x="3168" y="2338"/>
              <a:ext cx="2401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2000" b="0" dirty="0">
                  <a:latin typeface="+mj-lt"/>
                </a:rPr>
                <a:t>T</a:t>
              </a:r>
              <a:r>
                <a:rPr lang="en-US" sz="2000" b="0" baseline="-25000" dirty="0">
                  <a:latin typeface="+mj-lt"/>
                </a:rPr>
                <a:t>N</a:t>
              </a:r>
              <a:r>
                <a:rPr lang="en-US" sz="2000" b="0" dirty="0">
                  <a:latin typeface="+mj-lt"/>
                </a:rPr>
                <a:t>[x]:	LOOPS if 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x</a:t>
              </a:r>
              <a:r>
                <a:rPr lang="en-US" sz="2000" b="0" dirty="0">
                  <a:latin typeface="+mj-lt"/>
                </a:rPr>
                <a:t>[x] halts;</a:t>
              </a:r>
            </a:p>
            <a:p>
              <a:r>
                <a:rPr lang="en-US" sz="2000" b="0" dirty="0">
                  <a:latin typeface="+mj-lt"/>
                </a:rPr>
                <a:t>	</a:t>
              </a:r>
              <a:r>
                <a:rPr lang="en-US" sz="2000" b="0" dirty="0" smtClean="0">
                  <a:latin typeface="+mj-lt"/>
                </a:rPr>
                <a:t>      HALTS </a:t>
              </a:r>
              <a:r>
                <a:rPr lang="en-US" sz="2000" b="0" dirty="0">
                  <a:latin typeface="+mj-lt"/>
                </a:rPr>
                <a:t>if </a:t>
              </a:r>
              <a:r>
                <a:rPr lang="en-US" sz="2000" b="0" dirty="0" err="1">
                  <a:latin typeface="+mj-lt"/>
                </a:rPr>
                <a:t>T</a:t>
              </a:r>
              <a:r>
                <a:rPr lang="en-US" sz="2000" b="0" baseline="-25000" dirty="0" err="1">
                  <a:latin typeface="+mj-lt"/>
                </a:rPr>
                <a:t>x</a:t>
              </a:r>
              <a:r>
                <a:rPr lang="en-US" sz="2000" b="0" dirty="0">
                  <a:latin typeface="+mj-lt"/>
                </a:rPr>
                <a:t>[x] loops</a:t>
              </a:r>
            </a:p>
          </p:txBody>
        </p:sp>
      </p:grpSp>
      <p:grpSp>
        <p:nvGrpSpPr>
          <p:cNvPr id="27" name="Group 378"/>
          <p:cNvGrpSpPr>
            <a:grpSpLocks/>
          </p:cNvGrpSpPr>
          <p:nvPr/>
        </p:nvGrpSpPr>
        <p:grpSpPr bwMode="auto">
          <a:xfrm>
            <a:off x="533400" y="5181601"/>
            <a:ext cx="8001000" cy="1228726"/>
            <a:chOff x="432" y="3312"/>
            <a:chExt cx="5040" cy="774"/>
          </a:xfrm>
        </p:grpSpPr>
        <p:sp>
          <p:nvSpPr>
            <p:cNvPr id="40968" name="WordArt 373"/>
            <p:cNvSpPr>
              <a:spLocks noChangeArrowheads="1" noChangeShapeType="1" noTextEdit="1"/>
            </p:cNvSpPr>
            <p:nvPr/>
          </p:nvSpPr>
          <p:spPr bwMode="auto">
            <a:xfrm>
              <a:off x="3072" y="3600"/>
              <a:ext cx="768" cy="480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</a:bodyPr>
            <a:lstStyle/>
            <a:p>
              <a:pPr algn="ctr"/>
              <a:r>
                <a:rPr lang="en-US" sz="36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+mj-lt"/>
                  <a:ea typeface="Impact"/>
                  <a:cs typeface="Impact"/>
                </a:rPr>
                <a:t>Contradiction!</a:t>
              </a:r>
            </a:p>
          </p:txBody>
        </p:sp>
        <p:sp>
          <p:nvSpPr>
            <p:cNvPr id="40969" name="Text Box 79"/>
            <p:cNvSpPr txBox="1">
              <a:spLocks noChangeArrowheads="1"/>
            </p:cNvSpPr>
            <p:nvPr/>
          </p:nvSpPr>
          <p:spPr bwMode="auto">
            <a:xfrm>
              <a:off x="432" y="3312"/>
              <a:ext cx="35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latin typeface="+mj-lt"/>
                </a:rPr>
                <a:t>Finally, consider giving N as an argument to T</a:t>
              </a:r>
              <a:r>
                <a:rPr lang="en-US" sz="1800" b="0" baseline="-25000" dirty="0">
                  <a:latin typeface="+mj-lt"/>
                </a:rPr>
                <a:t>N</a:t>
              </a:r>
              <a:r>
                <a:rPr lang="en-US" sz="1800" b="0" dirty="0">
                  <a:latin typeface="+mj-lt"/>
                </a:rPr>
                <a:t>:</a:t>
              </a:r>
            </a:p>
          </p:txBody>
        </p:sp>
        <p:sp>
          <p:nvSpPr>
            <p:cNvPr id="40970" name="Text Box 80"/>
            <p:cNvSpPr txBox="1">
              <a:spLocks noChangeArrowheads="1"/>
            </p:cNvSpPr>
            <p:nvPr/>
          </p:nvSpPr>
          <p:spPr bwMode="auto">
            <a:xfrm>
              <a:off x="624" y="3600"/>
              <a:ext cx="243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r>
                <a:rPr lang="en-US" sz="2000" b="0" dirty="0">
                  <a:latin typeface="+mj-lt"/>
                </a:rPr>
                <a:t>T</a:t>
              </a:r>
              <a:r>
                <a:rPr lang="en-US" sz="2000" b="0" baseline="-25000" dirty="0">
                  <a:latin typeface="+mj-lt"/>
                </a:rPr>
                <a:t>N</a:t>
              </a:r>
              <a:r>
                <a:rPr lang="en-US" sz="2000" b="0" dirty="0">
                  <a:latin typeface="+mj-lt"/>
                </a:rPr>
                <a:t>[N]:	LOOPS if T</a:t>
              </a:r>
              <a:r>
                <a:rPr lang="en-US" sz="2000" b="0" baseline="-25000" dirty="0">
                  <a:latin typeface="+mj-lt"/>
                </a:rPr>
                <a:t>N</a:t>
              </a:r>
              <a:r>
                <a:rPr lang="en-US" sz="2000" b="0" dirty="0">
                  <a:latin typeface="+mj-lt"/>
                </a:rPr>
                <a:t>[N] halts;</a:t>
              </a:r>
            </a:p>
            <a:p>
              <a:r>
                <a:rPr lang="en-US" sz="2000" b="0" dirty="0">
                  <a:latin typeface="+mj-lt"/>
                </a:rPr>
                <a:t>	</a:t>
              </a:r>
              <a:r>
                <a:rPr lang="en-US" sz="2000" b="0" dirty="0" smtClean="0">
                  <a:latin typeface="+mj-lt"/>
                </a:rPr>
                <a:t>      HALTS </a:t>
              </a:r>
              <a:r>
                <a:rPr lang="en-US" sz="2000" b="0" dirty="0">
                  <a:latin typeface="+mj-lt"/>
                </a:rPr>
                <a:t>if T</a:t>
              </a:r>
              <a:r>
                <a:rPr lang="en-US" sz="2000" b="0" baseline="-25000" dirty="0">
                  <a:latin typeface="+mj-lt"/>
                </a:rPr>
                <a:t>N</a:t>
              </a:r>
              <a:r>
                <a:rPr lang="en-US" sz="2000" b="0" dirty="0">
                  <a:latin typeface="+mj-lt"/>
                </a:rPr>
                <a:t>[N] loops</a:t>
              </a:r>
            </a:p>
          </p:txBody>
        </p:sp>
        <p:sp>
          <p:nvSpPr>
            <p:cNvPr id="40971" name="Text Box 374"/>
            <p:cNvSpPr txBox="1">
              <a:spLocks noChangeArrowheads="1"/>
            </p:cNvSpPr>
            <p:nvPr/>
          </p:nvSpPr>
          <p:spPr bwMode="auto">
            <a:xfrm>
              <a:off x="3888" y="3504"/>
              <a:ext cx="158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800" b="0" dirty="0">
                  <a:latin typeface="+mj-lt"/>
                </a:rPr>
                <a:t>T</a:t>
              </a:r>
              <a:r>
                <a:rPr lang="en-US" sz="1800" b="0" baseline="-25000" dirty="0">
                  <a:latin typeface="+mj-lt"/>
                </a:rPr>
                <a:t>N</a:t>
              </a:r>
              <a:r>
                <a:rPr lang="en-US" sz="1800" b="0" dirty="0">
                  <a:latin typeface="+mj-lt"/>
                </a:rPr>
                <a:t> </a:t>
              </a:r>
              <a:r>
                <a:rPr lang="en-US" sz="1800" b="0" dirty="0" smtClean="0">
                  <a:latin typeface="+mj-lt"/>
                </a:rPr>
                <a:t>can’</a:t>
              </a:r>
              <a:r>
                <a:rPr lang="en-US" altLang="ja-JP" sz="1800" b="0" dirty="0" smtClean="0">
                  <a:latin typeface="+mj-lt"/>
                </a:rPr>
                <a:t>t </a:t>
              </a:r>
              <a:r>
                <a:rPr lang="en-US" altLang="ja-JP" sz="1800" b="0" dirty="0">
                  <a:latin typeface="+mj-lt"/>
                </a:rPr>
                <a:t>be computable, hence T</a:t>
              </a:r>
              <a:r>
                <a:rPr lang="en-US" altLang="ja-JP" sz="1800" b="0" baseline="-25000" dirty="0">
                  <a:latin typeface="+mj-lt"/>
                </a:rPr>
                <a:t>H</a:t>
              </a:r>
              <a:r>
                <a:rPr lang="en-US" altLang="ja-JP" sz="1800" b="0" dirty="0">
                  <a:latin typeface="+mj-lt"/>
                </a:rPr>
                <a:t> </a:t>
              </a:r>
              <a:r>
                <a:rPr lang="en-US" altLang="ja-JP" sz="1800" b="0" dirty="0" smtClean="0">
                  <a:latin typeface="+mj-lt"/>
                </a:rPr>
                <a:t>can’t </a:t>
              </a:r>
              <a:r>
                <a:rPr lang="en-US" altLang="ja-JP" sz="1800" b="0" dirty="0">
                  <a:latin typeface="+mj-lt"/>
                </a:rPr>
                <a:t>either!</a:t>
              </a:r>
              <a:endParaRPr lang="en-US" sz="1800" b="0" dirty="0">
                <a:latin typeface="+mj-lt"/>
              </a:endParaRPr>
            </a:p>
          </p:txBody>
        </p:sp>
      </p:grpSp>
      <p:sp>
        <p:nvSpPr>
          <p:cNvPr id="365948" name="Rectangle 380"/>
          <p:cNvSpPr>
            <a:spLocks noChangeArrowheads="1"/>
          </p:cNvSpPr>
          <p:nvPr/>
        </p:nvSpPr>
        <p:spPr bwMode="auto">
          <a:xfrm>
            <a:off x="448054" y="3886200"/>
            <a:ext cx="323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H</a:t>
            </a:r>
            <a:r>
              <a:rPr lang="en-US" dirty="0" smtClean="0"/>
              <a:t> is </a:t>
            </a:r>
            <a:r>
              <a:rPr lang="en-US" dirty="0" err="1" smtClean="0"/>
              <a:t>Uncomputable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9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Universality?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Recall: We say a set of Boolean gates is universal if we can implement any Boolean function using only gates from that set.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problems can we solve with a von Neumann computer? (e.g., the Beta)</a:t>
            </a:r>
          </a:p>
          <a:p>
            <a:pPr lvl="1"/>
            <a:r>
              <a:rPr lang="en-US" dirty="0" smtClean="0"/>
              <a:t>Everything that FSMs can solve?</a:t>
            </a:r>
          </a:p>
          <a:p>
            <a:pPr lvl="1"/>
            <a:r>
              <a:rPr lang="en-US" dirty="0" smtClean="0"/>
              <a:t>Every problem?</a:t>
            </a:r>
          </a:p>
          <a:p>
            <a:pPr lvl="1"/>
            <a:r>
              <a:rPr lang="en-US" dirty="0" smtClean="0"/>
              <a:t>Does it depend on the ISA?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Needed: a mathematical model of computation</a:t>
            </a:r>
          </a:p>
          <a:p>
            <a:pPr lvl="1"/>
            <a:r>
              <a:rPr lang="en-US" dirty="0" smtClean="0"/>
              <a:t>Prove what can be computed, what can’t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69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Models of Computation</a:t>
            </a:r>
          </a:p>
        </p:txBody>
      </p:sp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457200" y="1524000"/>
            <a:ext cx="4953000" cy="222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+mj-lt"/>
              </a:rPr>
              <a:t>The roots of computer science stem from the evaluation of many alternative mathematical </a:t>
            </a:r>
            <a:r>
              <a:rPr lang="ja-JP" altLang="en-US" dirty="0">
                <a:latin typeface="+mj-lt"/>
              </a:rPr>
              <a:t>“</a:t>
            </a:r>
            <a:r>
              <a:rPr lang="en-US" altLang="ja-JP" dirty="0">
                <a:latin typeface="+mj-lt"/>
              </a:rPr>
              <a:t>models</a:t>
            </a:r>
            <a:r>
              <a:rPr lang="ja-JP" altLang="en-US" dirty="0">
                <a:latin typeface="+mj-lt"/>
              </a:rPr>
              <a:t>”</a:t>
            </a:r>
            <a:r>
              <a:rPr lang="en-US" altLang="ja-JP" dirty="0">
                <a:latin typeface="+mj-lt"/>
              </a:rPr>
              <a:t> of computation to determine the classes of computations each could represent.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+mj-lt"/>
              </a:rPr>
              <a:t>An elusive goal was to find a </a:t>
            </a:r>
            <a:r>
              <a:rPr lang="en-US" altLang="ja-JP" dirty="0">
                <a:latin typeface="+mj-lt"/>
              </a:rPr>
              <a:t>universal model, capable of representing </a:t>
            </a:r>
            <a:r>
              <a:rPr lang="en-US" altLang="ja-JP" i="1" dirty="0">
                <a:latin typeface="+mj-lt"/>
              </a:rPr>
              <a:t>all</a:t>
            </a:r>
            <a:r>
              <a:rPr lang="en-US" altLang="ja-JP" dirty="0">
                <a:latin typeface="+mj-lt"/>
              </a:rPr>
              <a:t> practical computations...</a:t>
            </a:r>
            <a:endParaRPr lang="en-US" dirty="0">
              <a:latin typeface="+mj-lt"/>
            </a:endParaRPr>
          </a:p>
        </p:txBody>
      </p:sp>
      <p:sp>
        <p:nvSpPr>
          <p:cNvPr id="14345" name="Line 18"/>
          <p:cNvSpPr>
            <a:spLocks noChangeShapeType="1"/>
          </p:cNvSpPr>
          <p:nvPr/>
        </p:nvSpPr>
        <p:spPr bwMode="auto">
          <a:xfrm>
            <a:off x="2057400" y="4419600"/>
            <a:ext cx="228600" cy="3048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Text Box 20"/>
          <p:cNvSpPr txBox="1">
            <a:spLocks noChangeArrowheads="1"/>
          </p:cNvSpPr>
          <p:nvPr/>
        </p:nvSpPr>
        <p:spPr bwMode="auto">
          <a:xfrm>
            <a:off x="6629400" y="16764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1800"/>
          </a:p>
        </p:txBody>
      </p:sp>
      <p:sp>
        <p:nvSpPr>
          <p:cNvPr id="14341" name="Text Box 21"/>
          <p:cNvSpPr txBox="1">
            <a:spLocks noChangeArrowheads="1"/>
          </p:cNvSpPr>
          <p:nvPr/>
        </p:nvSpPr>
        <p:spPr bwMode="auto">
          <a:xfrm>
            <a:off x="6096000" y="1524000"/>
            <a:ext cx="24384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j-lt"/>
              </a:rPr>
              <a:t>switches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j-lt"/>
              </a:rPr>
              <a:t>gates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j-lt"/>
              </a:rPr>
              <a:t>combinational logic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j-lt"/>
              </a:rPr>
              <a:t>memories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b="0" dirty="0">
                <a:latin typeface="+mj-lt"/>
              </a:rPr>
              <a:t>FSMs</a:t>
            </a:r>
          </a:p>
        </p:txBody>
      </p:sp>
      <p:sp>
        <p:nvSpPr>
          <p:cNvPr id="363542" name="Text Box 22"/>
          <p:cNvSpPr txBox="1">
            <a:spLocks noChangeArrowheads="1"/>
          </p:cNvSpPr>
          <p:nvPr/>
        </p:nvSpPr>
        <p:spPr bwMode="auto">
          <a:xfrm>
            <a:off x="4038600" y="4572000"/>
            <a:ext cx="4191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/>
            <a:r>
              <a:rPr lang="en-US" sz="2800" b="0" dirty="0">
                <a:latin typeface="+mj-lt"/>
              </a:rPr>
              <a:t>Are FSMs the ultimate digital computing device?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286001" y="4572000"/>
            <a:ext cx="990600" cy="1592139"/>
            <a:chOff x="6026434" y="3307400"/>
            <a:chExt cx="1234915" cy="1984813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485116" y="3717471"/>
              <a:ext cx="0" cy="708277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485116" y="4425749"/>
              <a:ext cx="275479" cy="816486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268668" y="4425749"/>
              <a:ext cx="216447" cy="816486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6753639" y="5160849"/>
              <a:ext cx="243081" cy="123489"/>
              <a:chOff x="3566095" y="2583125"/>
              <a:chExt cx="243081" cy="12348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3566095" y="2691049"/>
                <a:ext cx="243081" cy="1281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>
                <a:off x="3575805" y="2583125"/>
                <a:ext cx="225891" cy="123489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026434" y="5151996"/>
              <a:ext cx="252852" cy="140217"/>
              <a:chOff x="2838890" y="2574272"/>
              <a:chExt cx="252852" cy="140217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 flipH="1">
                <a:off x="2855617" y="2675140"/>
                <a:ext cx="236125" cy="3934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Freeform 36"/>
              <p:cNvSpPr/>
              <p:nvPr/>
            </p:nvSpPr>
            <p:spPr>
              <a:xfrm>
                <a:off x="2838890" y="2574272"/>
                <a:ext cx="250665" cy="138814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Connector 25"/>
            <p:cNvCxnSpPr/>
            <p:nvPr/>
          </p:nvCxnSpPr>
          <p:spPr>
            <a:xfrm>
              <a:off x="6491955" y="3795083"/>
              <a:ext cx="308739" cy="230441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endCxn id="30" idx="0"/>
            </p:cNvCxnSpPr>
            <p:nvPr/>
          </p:nvCxnSpPr>
          <p:spPr>
            <a:xfrm flipV="1">
              <a:off x="6819744" y="3742746"/>
              <a:ext cx="281405" cy="270078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084639" y="3806101"/>
              <a:ext cx="390790" cy="133258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6084639" y="3624454"/>
              <a:ext cx="106359" cy="300554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7100853" y="3625489"/>
              <a:ext cx="160496" cy="129825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5816398">
              <a:off x="6159753" y="3491447"/>
              <a:ext cx="205157" cy="114446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08341" y="3307400"/>
              <a:ext cx="527419" cy="407801"/>
              <a:chOff x="3120797" y="729676"/>
              <a:chExt cx="527419" cy="407801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3133629" y="732556"/>
                <a:ext cx="352584" cy="404921"/>
              </a:xfrm>
              <a:prstGeom prst="ellipse">
                <a:avLst/>
              </a:pr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3144647" y="751731"/>
                <a:ext cx="503569" cy="22322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3120797" y="729676"/>
                <a:ext cx="308703" cy="223347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04800" y="3810000"/>
            <a:ext cx="2659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>
                <a:solidFill>
                  <a:srgbClr val="3366FF"/>
                </a:solidFill>
                <a:latin typeface="Comic Sans MS"/>
                <a:cs typeface="Comic Sans MS"/>
              </a:rPr>
              <a:t>We’ve got FSMs</a:t>
            </a:r>
            <a:r>
              <a:rPr lang="is-IS" i="1" dirty="0" smtClean="0">
                <a:solidFill>
                  <a:srgbClr val="3366FF"/>
                </a:solidFill>
                <a:latin typeface="Comic Sans MS"/>
                <a:cs typeface="Comic Sans MS"/>
              </a:rPr>
              <a:t>…</a:t>
            </a:r>
            <a:br>
              <a:rPr lang="is-IS" i="1" dirty="0" smtClean="0">
                <a:solidFill>
                  <a:srgbClr val="3366FF"/>
                </a:solidFill>
                <a:latin typeface="Comic Sans MS"/>
                <a:cs typeface="Comic Sans MS"/>
              </a:rPr>
            </a:br>
            <a:r>
              <a:rPr lang="is-IS" i="1" dirty="0" smtClean="0">
                <a:solidFill>
                  <a:srgbClr val="3366FF"/>
                </a:solidFill>
                <a:latin typeface="Comic Sans MS"/>
                <a:cs typeface="Comic Sans MS"/>
              </a:rPr>
              <a:t>what else do we need?</a:t>
            </a:r>
            <a:endParaRPr lang="en-US" i="1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30177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FSM Limitations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8305800" cy="9525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Despite their usefulness and flexibility, there are common problems that cannot be solved by any FSM. For instance:</a:t>
            </a:r>
          </a:p>
        </p:txBody>
      </p:sp>
      <p:grpSp>
        <p:nvGrpSpPr>
          <p:cNvPr id="16387" name="Group 356"/>
          <p:cNvGrpSpPr>
            <a:grpSpLocks/>
          </p:cNvGrpSpPr>
          <p:nvPr/>
        </p:nvGrpSpPr>
        <p:grpSpPr bwMode="auto">
          <a:xfrm>
            <a:off x="219075" y="1981200"/>
            <a:ext cx="3811589" cy="685800"/>
            <a:chOff x="186" y="1728"/>
            <a:chExt cx="2401" cy="432"/>
          </a:xfrm>
        </p:grpSpPr>
        <p:grpSp>
          <p:nvGrpSpPr>
            <p:cNvPr id="16405" name="Group 344"/>
            <p:cNvGrpSpPr>
              <a:grpSpLocks/>
            </p:cNvGrpSpPr>
            <p:nvPr/>
          </p:nvGrpSpPr>
          <p:grpSpPr bwMode="auto">
            <a:xfrm>
              <a:off x="864" y="1728"/>
              <a:ext cx="1392" cy="432"/>
              <a:chOff x="3936" y="1920"/>
              <a:chExt cx="1392" cy="432"/>
            </a:xfrm>
          </p:grpSpPr>
          <p:sp>
            <p:nvSpPr>
              <p:cNvPr id="16408" name="Rectangle 340"/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528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09" name="Text Box 341"/>
              <p:cNvSpPr txBox="1">
                <a:spLocks noChangeArrowheads="1"/>
              </p:cNvSpPr>
              <p:nvPr/>
            </p:nvSpPr>
            <p:spPr bwMode="auto">
              <a:xfrm>
                <a:off x="4349" y="1974"/>
                <a:ext cx="57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b="0" dirty="0" err="1">
                    <a:latin typeface="+mj-lt"/>
                  </a:rPr>
                  <a:t>Paren</a:t>
                </a:r>
                <a:endParaRPr lang="en-US" sz="1400" b="0" dirty="0">
                  <a:latin typeface="+mj-lt"/>
                </a:endParaRPr>
              </a:p>
              <a:p>
                <a:pPr algn="ctr"/>
                <a:r>
                  <a:rPr lang="en-US" sz="1400" b="0" dirty="0">
                    <a:latin typeface="+mj-lt"/>
                  </a:rPr>
                  <a:t>Checker</a:t>
                </a:r>
              </a:p>
            </p:txBody>
          </p:sp>
          <p:sp>
            <p:nvSpPr>
              <p:cNvPr id="16410" name="Line 342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11" name="Line 343"/>
              <p:cNvSpPr>
                <a:spLocks noChangeShapeType="1"/>
              </p:cNvSpPr>
              <p:nvPr/>
            </p:nvSpPr>
            <p:spPr bwMode="auto">
              <a:xfrm>
                <a:off x="4896" y="21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6406" name="Text Box 346"/>
            <p:cNvSpPr txBox="1">
              <a:spLocks noChangeArrowheads="1"/>
            </p:cNvSpPr>
            <p:nvPr/>
          </p:nvSpPr>
          <p:spPr bwMode="auto">
            <a:xfrm>
              <a:off x="186" y="1776"/>
              <a:ext cx="7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ja-JP" altLang="en-US" sz="1800" b="0" dirty="0">
                  <a:latin typeface="Consolas"/>
                  <a:cs typeface="Consolas"/>
                </a:rPr>
                <a:t>“</a:t>
              </a:r>
              <a:r>
                <a:rPr lang="en-US" altLang="ja-JP" sz="1800" b="0" dirty="0">
                  <a:latin typeface="Consolas"/>
                  <a:cs typeface="Consolas"/>
                </a:rPr>
                <a:t>(()())</a:t>
              </a:r>
              <a:r>
                <a:rPr lang="ja-JP" altLang="en-US" sz="1800" b="0" dirty="0">
                  <a:latin typeface="Consolas"/>
                  <a:cs typeface="Consolas"/>
                </a:rPr>
                <a:t>”</a:t>
              </a:r>
              <a:endParaRPr lang="en-US" sz="1800" b="0" dirty="0">
                <a:latin typeface="Consolas"/>
                <a:cs typeface="Consolas"/>
              </a:endParaRPr>
            </a:p>
          </p:txBody>
        </p:sp>
        <p:sp>
          <p:nvSpPr>
            <p:cNvPr id="16407" name="Text Box 347"/>
            <p:cNvSpPr txBox="1">
              <a:spLocks noChangeArrowheads="1"/>
            </p:cNvSpPr>
            <p:nvPr/>
          </p:nvSpPr>
          <p:spPr bwMode="auto">
            <a:xfrm>
              <a:off x="2311" y="1809"/>
              <a:ext cx="2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Consolas"/>
                  <a:cs typeface="Consolas"/>
                </a:rPr>
                <a:t>OK</a:t>
              </a:r>
            </a:p>
          </p:txBody>
        </p:sp>
      </p:grpSp>
      <p:grpSp>
        <p:nvGrpSpPr>
          <p:cNvPr id="16388" name="Group 355"/>
          <p:cNvGrpSpPr>
            <a:grpSpLocks/>
          </p:cNvGrpSpPr>
          <p:nvPr/>
        </p:nvGrpSpPr>
        <p:grpSpPr bwMode="auto">
          <a:xfrm>
            <a:off x="157164" y="3124200"/>
            <a:ext cx="3943351" cy="685800"/>
            <a:chOff x="147" y="2448"/>
            <a:chExt cx="2484" cy="432"/>
          </a:xfrm>
        </p:grpSpPr>
        <p:grpSp>
          <p:nvGrpSpPr>
            <p:cNvPr id="16398" name="Group 348"/>
            <p:cNvGrpSpPr>
              <a:grpSpLocks/>
            </p:cNvGrpSpPr>
            <p:nvPr/>
          </p:nvGrpSpPr>
          <p:grpSpPr bwMode="auto">
            <a:xfrm>
              <a:off x="864" y="2448"/>
              <a:ext cx="1392" cy="432"/>
              <a:chOff x="3936" y="1920"/>
              <a:chExt cx="1392" cy="432"/>
            </a:xfrm>
          </p:grpSpPr>
          <p:sp>
            <p:nvSpPr>
              <p:cNvPr id="16401" name="Rectangle 349"/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528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02" name="Text Box 350"/>
              <p:cNvSpPr txBox="1">
                <a:spLocks noChangeArrowheads="1"/>
              </p:cNvSpPr>
              <p:nvPr/>
            </p:nvSpPr>
            <p:spPr bwMode="auto">
              <a:xfrm>
                <a:off x="4357" y="1940"/>
                <a:ext cx="57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400" b="0" dirty="0" err="1">
                    <a:latin typeface="+mj-lt"/>
                  </a:rPr>
                  <a:t>Paren</a:t>
                </a:r>
                <a:endParaRPr lang="en-US" sz="1400" b="0" dirty="0">
                  <a:latin typeface="+mj-lt"/>
                </a:endParaRPr>
              </a:p>
              <a:p>
                <a:pPr algn="ctr"/>
                <a:r>
                  <a:rPr lang="en-US" sz="1400" b="0" dirty="0">
                    <a:latin typeface="+mj-lt"/>
                  </a:rPr>
                  <a:t>Checker</a:t>
                </a:r>
              </a:p>
            </p:txBody>
          </p:sp>
          <p:sp>
            <p:nvSpPr>
              <p:cNvPr id="16403" name="Line 351"/>
              <p:cNvSpPr>
                <a:spLocks noChangeShapeType="1"/>
              </p:cNvSpPr>
              <p:nvPr/>
            </p:nvSpPr>
            <p:spPr bwMode="auto">
              <a:xfrm>
                <a:off x="3936" y="21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6404" name="Line 352"/>
              <p:cNvSpPr>
                <a:spLocks noChangeShapeType="1"/>
              </p:cNvSpPr>
              <p:nvPr/>
            </p:nvSpPr>
            <p:spPr bwMode="auto">
              <a:xfrm>
                <a:off x="4896" y="21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16399" name="Text Box 353"/>
            <p:cNvSpPr txBox="1">
              <a:spLocks noChangeArrowheads="1"/>
            </p:cNvSpPr>
            <p:nvPr/>
          </p:nvSpPr>
          <p:spPr bwMode="auto">
            <a:xfrm>
              <a:off x="147" y="2496"/>
              <a:ext cx="8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ja-JP" altLang="en-US" sz="1800" b="0" dirty="0">
                  <a:latin typeface="Consolas"/>
                  <a:cs typeface="Consolas"/>
                </a:rPr>
                <a:t>“</a:t>
              </a:r>
              <a:r>
                <a:rPr lang="en-US" altLang="ja-JP" sz="1800" b="0" dirty="0">
                  <a:latin typeface="Consolas"/>
                  <a:cs typeface="Consolas"/>
                </a:rPr>
                <a:t>(())())</a:t>
              </a:r>
              <a:r>
                <a:rPr lang="ja-JP" altLang="en-US" sz="1800" b="0" dirty="0">
                  <a:latin typeface="Consolas"/>
                  <a:cs typeface="Consolas"/>
                </a:rPr>
                <a:t>”</a:t>
              </a:r>
              <a:endParaRPr lang="en-US" sz="1800" b="0" dirty="0">
                <a:latin typeface="Consolas"/>
                <a:cs typeface="Consolas"/>
              </a:endParaRPr>
            </a:p>
          </p:txBody>
        </p:sp>
        <p:sp>
          <p:nvSpPr>
            <p:cNvPr id="16400" name="Text Box 354"/>
            <p:cNvSpPr txBox="1">
              <a:spLocks noChangeArrowheads="1"/>
            </p:cNvSpPr>
            <p:nvPr/>
          </p:nvSpPr>
          <p:spPr bwMode="auto">
            <a:xfrm>
              <a:off x="2268" y="2529"/>
              <a:ext cx="3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Consolas"/>
                  <a:cs typeface="Consolas"/>
                </a:rPr>
                <a:t>Nix</a:t>
              </a:r>
            </a:p>
          </p:txBody>
        </p:sp>
      </p:grpSp>
      <p:sp>
        <p:nvSpPr>
          <p:cNvPr id="16389" name="Text Box 357"/>
          <p:cNvSpPr txBox="1">
            <a:spLocks noChangeArrowheads="1"/>
          </p:cNvSpPr>
          <p:nvPr/>
        </p:nvSpPr>
        <p:spPr bwMode="auto">
          <a:xfrm>
            <a:off x="4418013" y="1905000"/>
            <a:ext cx="472440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0" u="sng" dirty="0">
                <a:latin typeface="+mj-lt"/>
              </a:rPr>
              <a:t>Well-formed Parentheses Checker:</a:t>
            </a:r>
          </a:p>
          <a:p>
            <a:pPr lvl="1">
              <a:spcBef>
                <a:spcPct val="50000"/>
              </a:spcBef>
            </a:pPr>
            <a:r>
              <a:rPr lang="en-US" sz="1800" b="0" dirty="0">
                <a:latin typeface="+mj-lt"/>
              </a:rPr>
              <a:t>Given any string of coded left &amp; right </a:t>
            </a:r>
            <a:r>
              <a:rPr lang="en-US" sz="1800" b="0" dirty="0" err="1">
                <a:latin typeface="+mj-lt"/>
              </a:rPr>
              <a:t>parens</a:t>
            </a:r>
            <a:r>
              <a:rPr lang="en-US" sz="1800" b="0" dirty="0">
                <a:latin typeface="+mj-lt"/>
              </a:rPr>
              <a:t>, outputs 1 if it is balanced, else 0.</a:t>
            </a:r>
          </a:p>
          <a:p>
            <a:pPr>
              <a:spcBef>
                <a:spcPct val="50000"/>
              </a:spcBef>
            </a:pPr>
            <a:r>
              <a:rPr lang="en-US" sz="1800" b="0" dirty="0">
                <a:latin typeface="+mj-lt"/>
              </a:rPr>
              <a:t>Simple, easy to describe</a:t>
            </a:r>
            <a:r>
              <a:rPr lang="en-US" sz="1800" b="0" dirty="0" smtClean="0">
                <a:latin typeface="+mj-lt"/>
              </a:rPr>
              <a:t>.</a:t>
            </a:r>
            <a:endParaRPr lang="en-US" sz="1800" b="0" dirty="0">
              <a:latin typeface="+mj-lt"/>
            </a:endParaRPr>
          </a:p>
        </p:txBody>
      </p:sp>
      <p:grpSp>
        <p:nvGrpSpPr>
          <p:cNvPr id="6" name="Group 424"/>
          <p:cNvGrpSpPr>
            <a:grpSpLocks/>
          </p:cNvGrpSpPr>
          <p:nvPr/>
        </p:nvGrpSpPr>
        <p:grpSpPr bwMode="auto">
          <a:xfrm>
            <a:off x="381001" y="3886199"/>
            <a:ext cx="6929438" cy="2601911"/>
            <a:chOff x="240" y="2592"/>
            <a:chExt cx="4365" cy="1639"/>
          </a:xfrm>
        </p:grpSpPr>
        <p:sp>
          <p:nvSpPr>
            <p:cNvPr id="16396" name="Rectangle 345"/>
            <p:cNvSpPr>
              <a:spLocks noChangeArrowheads="1"/>
            </p:cNvSpPr>
            <p:nvPr/>
          </p:nvSpPr>
          <p:spPr bwMode="auto">
            <a:xfrm>
              <a:off x="240" y="3024"/>
              <a:ext cx="3408" cy="1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4763" indent="-4763">
                <a:lnSpc>
                  <a:spcPct val="110000"/>
                </a:lnSpc>
              </a:pPr>
              <a:r>
                <a:rPr lang="en-US" dirty="0">
                  <a:latin typeface="+mj-lt"/>
                </a:rPr>
                <a:t>PROBLEM: Requires </a:t>
              </a:r>
              <a:r>
                <a:rPr lang="en-US" i="1" dirty="0" smtClean="0">
                  <a:latin typeface="+mj-lt"/>
                </a:rPr>
                <a:t>arbitrarily</a:t>
              </a:r>
              <a:r>
                <a:rPr lang="en-US" dirty="0" smtClean="0">
                  <a:latin typeface="+mj-lt"/>
                </a:rPr>
                <a:t> </a:t>
              </a:r>
              <a:r>
                <a:rPr lang="en-US" dirty="0">
                  <a:latin typeface="+mj-lt"/>
                </a:rPr>
                <a:t>many states, depending on input.   Must "COUNT" unmatched </a:t>
              </a:r>
              <a:r>
                <a:rPr lang="en-US" dirty="0" smtClean="0">
                  <a:latin typeface="+mj-lt"/>
                </a:rPr>
                <a:t> left </a:t>
              </a:r>
              <a:r>
                <a:rPr lang="en-US" dirty="0" err="1" smtClean="0">
                  <a:latin typeface="+mj-lt"/>
                </a:rPr>
                <a:t>parens</a:t>
              </a:r>
              <a:r>
                <a:rPr lang="en-US" dirty="0">
                  <a:latin typeface="+mj-lt"/>
                </a:rPr>
                <a:t>. An FSM can only keep track of a finite number of unmatched </a:t>
              </a:r>
              <a:r>
                <a:rPr lang="en-US" dirty="0" err="1">
                  <a:latin typeface="+mj-lt"/>
                </a:rPr>
                <a:t>parens</a:t>
              </a:r>
              <a:r>
                <a:rPr lang="en-US" dirty="0">
                  <a:latin typeface="+mj-lt"/>
                </a:rPr>
                <a:t>: for every FSM, we can find a string it can’</a:t>
              </a:r>
              <a:r>
                <a:rPr lang="en-US" altLang="ja-JP" dirty="0">
                  <a:latin typeface="+mj-lt"/>
                </a:rPr>
                <a:t>t check.</a:t>
              </a:r>
              <a:endParaRPr lang="en-US" dirty="0">
                <a:latin typeface="+mj-lt"/>
              </a:endParaRPr>
            </a:p>
          </p:txBody>
        </p:sp>
        <p:sp>
          <p:nvSpPr>
            <p:cNvPr id="16397" name="Text Box 358"/>
            <p:cNvSpPr txBox="1">
              <a:spLocks noChangeArrowheads="1"/>
            </p:cNvSpPr>
            <p:nvPr/>
          </p:nvSpPr>
          <p:spPr bwMode="auto">
            <a:xfrm>
              <a:off x="3936" y="2592"/>
              <a:ext cx="66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3600" b="0" dirty="0">
                  <a:solidFill>
                    <a:srgbClr val="FF0066"/>
                  </a:solidFill>
                  <a:latin typeface="+mj-lt"/>
                </a:rPr>
                <a:t>NO!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248400" y="4412674"/>
            <a:ext cx="2587927" cy="2063765"/>
            <a:chOff x="6248400" y="4412674"/>
            <a:chExt cx="2587927" cy="2063765"/>
          </a:xfrm>
        </p:grpSpPr>
        <p:sp>
          <p:nvSpPr>
            <p:cNvPr id="16392" name="Rectangle 418"/>
            <p:cNvSpPr>
              <a:spLocks noChangeArrowheads="1"/>
            </p:cNvSpPr>
            <p:nvPr/>
          </p:nvSpPr>
          <p:spPr bwMode="auto">
            <a:xfrm>
              <a:off x="7460949" y="6140450"/>
              <a:ext cx="1375378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600" dirty="0">
                  <a:latin typeface="+mj-lt"/>
                </a:rPr>
                <a:t>Alan Turing</a:t>
              </a:r>
            </a:p>
          </p:txBody>
        </p:sp>
        <p:sp>
          <p:nvSpPr>
            <p:cNvPr id="16393" name="Text Box 420"/>
            <p:cNvSpPr txBox="1">
              <a:spLocks noChangeArrowheads="1"/>
            </p:cNvSpPr>
            <p:nvPr/>
          </p:nvSpPr>
          <p:spPr bwMode="auto">
            <a:xfrm>
              <a:off x="7428781" y="4412674"/>
              <a:ext cx="1334219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I know how</a:t>
              </a:r>
            </a:p>
            <a:p>
              <a:pPr algn="ctr"/>
              <a:r>
                <a:rPr lang="en-US" sz="1600" b="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to fix that!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8400" y="4921250"/>
              <a:ext cx="1242197" cy="1553621"/>
            </a:xfrm>
            <a:prstGeom prst="rect">
              <a:avLst/>
            </a:prstGeom>
          </p:spPr>
        </p:pic>
        <p:sp>
          <p:nvSpPr>
            <p:cNvPr id="16394" name="Line 421"/>
            <p:cNvSpPr>
              <a:spLocks noChangeShapeType="1"/>
            </p:cNvSpPr>
            <p:nvPr/>
          </p:nvSpPr>
          <p:spPr bwMode="auto">
            <a:xfrm flipV="1">
              <a:off x="7086600" y="4843463"/>
              <a:ext cx="381000" cy="2286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81000" y="4038600"/>
            <a:ext cx="5839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Can this problem be solved using an FSM?</a:t>
            </a:r>
            <a:r>
              <a:rPr lang="en-US" sz="2000" dirty="0">
                <a:latin typeface="+mj-lt"/>
              </a:rPr>
              <a:t>?</a:t>
            </a:r>
            <a:r>
              <a:rPr lang="en-US" sz="2000" dirty="0" smtClean="0">
                <a:latin typeface="+mj-lt"/>
              </a:rPr>
              <a:t>?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371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4343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-1588"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Alan Turing was one of a group of researchers studying alternative models of computation.</a:t>
            </a:r>
          </a:p>
          <a:p>
            <a:pPr marL="1588" indent="-1588">
              <a:spcBef>
                <a:spcPct val="0"/>
              </a:spcBef>
              <a:buFontTx/>
              <a:buNone/>
            </a:pPr>
            <a:endParaRPr lang="en-US" sz="2000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pPr marL="1588" indent="-1588"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He proposed a conceptual model consisting of an FSM combined with an infinite digital tape that could be read and written at each step.</a:t>
            </a:r>
          </a:p>
          <a:p>
            <a:pPr marL="228600" indent="-115888">
              <a:spcBef>
                <a:spcPct val="0"/>
              </a:spcBef>
            </a:pPr>
            <a:r>
              <a:rPr lang="en-US" sz="1800" dirty="0" smtClean="0">
                <a:latin typeface="+mj-lt"/>
                <a:ea typeface="ＭＳ Ｐゴシック" charset="0"/>
                <a:cs typeface="ＭＳ Ｐゴシック" charset="0"/>
              </a:rPr>
              <a:t>encode input as symbols on tape</a:t>
            </a:r>
          </a:p>
          <a:p>
            <a:pPr marL="228600" indent="-115888">
              <a:spcBef>
                <a:spcPct val="0"/>
              </a:spcBef>
            </a:pPr>
            <a:r>
              <a:rPr lang="en-US" sz="1800" dirty="0" smtClean="0">
                <a:latin typeface="+mj-lt"/>
                <a:ea typeface="ＭＳ Ｐゴシック" charset="0"/>
                <a:cs typeface="ＭＳ Ｐゴシック" charset="0"/>
              </a:rPr>
              <a:t>FSM reads tape/writes symbols/ changes state until it halts</a:t>
            </a:r>
          </a:p>
          <a:p>
            <a:pPr marL="228600" indent="-115888">
              <a:spcBef>
                <a:spcPct val="0"/>
              </a:spcBef>
            </a:pPr>
            <a:r>
              <a:rPr lang="en-US" sz="1800" dirty="0" smtClean="0">
                <a:latin typeface="+mj-lt"/>
                <a:ea typeface="ＭＳ Ｐゴシック" charset="0"/>
                <a:cs typeface="ＭＳ Ｐゴシック" charset="0"/>
              </a:rPr>
              <a:t>Answer encoded on tape</a:t>
            </a:r>
          </a:p>
          <a:p>
            <a:pPr marL="1588" indent="-1588">
              <a:spcBef>
                <a:spcPct val="0"/>
              </a:spcBef>
              <a:buFontTx/>
              <a:buNone/>
            </a:pPr>
            <a:endParaRPr lang="en-US" sz="2000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pPr marL="1588" indent="-1588"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Turing’s model (like others of the time) solves the "FINITE" problem of FSMs.</a:t>
            </a:r>
            <a:endParaRPr lang="en-US" sz="2000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5715000" y="2438400"/>
            <a:ext cx="2800350" cy="1905000"/>
            <a:chOff x="816" y="1248"/>
            <a:chExt cx="1764" cy="1200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266" y="1824"/>
              <a:ext cx="960" cy="6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1362" y="1968"/>
              <a:ext cx="192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S</a:t>
              </a:r>
              <a:r>
                <a:rPr lang="en-US" sz="1200" baseline="-25000"/>
                <a:t>1</a:t>
              </a:r>
            </a:p>
          </p:txBody>
        </p:sp>
        <p:sp>
          <p:nvSpPr>
            <p:cNvPr id="8" name="AutoShape 12"/>
            <p:cNvSpPr>
              <a:spLocks noChangeArrowheads="1"/>
            </p:cNvSpPr>
            <p:nvPr/>
          </p:nvSpPr>
          <p:spPr bwMode="auto">
            <a:xfrm>
              <a:off x="1578" y="1440"/>
              <a:ext cx="336" cy="384"/>
            </a:xfrm>
            <a:prstGeom prst="upArrow">
              <a:avLst>
                <a:gd name="adj1" fmla="val 52380"/>
                <a:gd name="adj2" fmla="val 44646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112"/>
            <p:cNvGrpSpPr>
              <a:grpSpLocks/>
            </p:cNvGrpSpPr>
            <p:nvPr/>
          </p:nvGrpSpPr>
          <p:grpSpPr bwMode="auto">
            <a:xfrm>
              <a:off x="816" y="1248"/>
              <a:ext cx="1764" cy="192"/>
              <a:chOff x="816" y="1248"/>
              <a:chExt cx="1764" cy="192"/>
            </a:xfrm>
          </p:grpSpPr>
          <p:sp>
            <p:nvSpPr>
              <p:cNvPr id="19" name="Freeform 31"/>
              <p:cNvSpPr>
                <a:spLocks/>
              </p:cNvSpPr>
              <p:nvPr/>
            </p:nvSpPr>
            <p:spPr bwMode="auto">
              <a:xfrm>
                <a:off x="2418" y="1248"/>
                <a:ext cx="162" cy="192"/>
              </a:xfrm>
              <a:custGeom>
                <a:avLst/>
                <a:gdLst>
                  <a:gd name="T0" fmla="*/ 0 w 162"/>
                  <a:gd name="T1" fmla="*/ 0 h 192"/>
                  <a:gd name="T2" fmla="*/ 68 w 162"/>
                  <a:gd name="T3" fmla="*/ 0 h 192"/>
                  <a:gd name="T4" fmla="*/ 126 w 162"/>
                  <a:gd name="T5" fmla="*/ 0 h 192"/>
                  <a:gd name="T6" fmla="*/ 152 w 162"/>
                  <a:gd name="T7" fmla="*/ 52 h 192"/>
                  <a:gd name="T8" fmla="*/ 132 w 162"/>
                  <a:gd name="T9" fmla="*/ 88 h 192"/>
                  <a:gd name="T10" fmla="*/ 104 w 162"/>
                  <a:gd name="T11" fmla="*/ 114 h 192"/>
                  <a:gd name="T12" fmla="*/ 108 w 162"/>
                  <a:gd name="T13" fmla="*/ 158 h 192"/>
                  <a:gd name="T14" fmla="*/ 144 w 162"/>
                  <a:gd name="T15" fmla="*/ 192 h 192"/>
                  <a:gd name="T16" fmla="*/ 0 w 162"/>
                  <a:gd name="T17" fmla="*/ 192 h 1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2"/>
                  <a:gd name="T28" fmla="*/ 0 h 192"/>
                  <a:gd name="T29" fmla="*/ 162 w 162"/>
                  <a:gd name="T30" fmla="*/ 192 h 19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2" h="192">
                    <a:moveTo>
                      <a:pt x="0" y="0"/>
                    </a:moveTo>
                    <a:lnTo>
                      <a:pt x="68" y="0"/>
                    </a:lnTo>
                    <a:lnTo>
                      <a:pt x="126" y="0"/>
                    </a:lnTo>
                    <a:cubicBezTo>
                      <a:pt x="140" y="9"/>
                      <a:pt x="151" y="37"/>
                      <a:pt x="152" y="52"/>
                    </a:cubicBezTo>
                    <a:cubicBezTo>
                      <a:pt x="153" y="67"/>
                      <a:pt x="140" y="78"/>
                      <a:pt x="132" y="88"/>
                    </a:cubicBezTo>
                    <a:cubicBezTo>
                      <a:pt x="124" y="98"/>
                      <a:pt x="108" y="102"/>
                      <a:pt x="104" y="114"/>
                    </a:cubicBezTo>
                    <a:cubicBezTo>
                      <a:pt x="90" y="142"/>
                      <a:pt x="101" y="145"/>
                      <a:pt x="108" y="158"/>
                    </a:cubicBezTo>
                    <a:cubicBezTo>
                      <a:pt x="115" y="171"/>
                      <a:pt x="162" y="186"/>
                      <a:pt x="144" y="192"/>
                    </a:cubicBezTo>
                    <a:lnTo>
                      <a:pt x="0" y="192"/>
                    </a:lnTo>
                  </a:path>
                </a:pathLst>
              </a:custGeom>
              <a:solidFill>
                <a:srgbClr val="FFCC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33"/>
              <p:cNvSpPr>
                <a:spLocks/>
              </p:cNvSpPr>
              <p:nvPr/>
            </p:nvSpPr>
            <p:spPr bwMode="auto">
              <a:xfrm flipH="1" flipV="1">
                <a:off x="816" y="1248"/>
                <a:ext cx="162" cy="192"/>
              </a:xfrm>
              <a:custGeom>
                <a:avLst/>
                <a:gdLst>
                  <a:gd name="T0" fmla="*/ 0 w 162"/>
                  <a:gd name="T1" fmla="*/ 0 h 192"/>
                  <a:gd name="T2" fmla="*/ 68 w 162"/>
                  <a:gd name="T3" fmla="*/ 0 h 192"/>
                  <a:gd name="T4" fmla="*/ 126 w 162"/>
                  <a:gd name="T5" fmla="*/ 0 h 192"/>
                  <a:gd name="T6" fmla="*/ 152 w 162"/>
                  <a:gd name="T7" fmla="*/ 52 h 192"/>
                  <a:gd name="T8" fmla="*/ 132 w 162"/>
                  <a:gd name="T9" fmla="*/ 88 h 192"/>
                  <a:gd name="T10" fmla="*/ 104 w 162"/>
                  <a:gd name="T11" fmla="*/ 114 h 192"/>
                  <a:gd name="T12" fmla="*/ 108 w 162"/>
                  <a:gd name="T13" fmla="*/ 158 h 192"/>
                  <a:gd name="T14" fmla="*/ 144 w 162"/>
                  <a:gd name="T15" fmla="*/ 192 h 192"/>
                  <a:gd name="T16" fmla="*/ 0 w 162"/>
                  <a:gd name="T17" fmla="*/ 192 h 1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2"/>
                  <a:gd name="T28" fmla="*/ 0 h 192"/>
                  <a:gd name="T29" fmla="*/ 162 w 162"/>
                  <a:gd name="T30" fmla="*/ 192 h 19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2" h="192">
                    <a:moveTo>
                      <a:pt x="0" y="0"/>
                    </a:moveTo>
                    <a:lnTo>
                      <a:pt x="68" y="0"/>
                    </a:lnTo>
                    <a:lnTo>
                      <a:pt x="126" y="0"/>
                    </a:lnTo>
                    <a:cubicBezTo>
                      <a:pt x="140" y="9"/>
                      <a:pt x="151" y="37"/>
                      <a:pt x="152" y="52"/>
                    </a:cubicBezTo>
                    <a:cubicBezTo>
                      <a:pt x="153" y="67"/>
                      <a:pt x="140" y="78"/>
                      <a:pt x="132" y="88"/>
                    </a:cubicBezTo>
                    <a:cubicBezTo>
                      <a:pt x="124" y="98"/>
                      <a:pt x="108" y="102"/>
                      <a:pt x="104" y="114"/>
                    </a:cubicBezTo>
                    <a:cubicBezTo>
                      <a:pt x="90" y="142"/>
                      <a:pt x="101" y="145"/>
                      <a:pt x="108" y="158"/>
                    </a:cubicBezTo>
                    <a:cubicBezTo>
                      <a:pt x="115" y="171"/>
                      <a:pt x="162" y="186"/>
                      <a:pt x="144" y="192"/>
                    </a:cubicBezTo>
                    <a:lnTo>
                      <a:pt x="0" y="192"/>
                    </a:lnTo>
                  </a:path>
                </a:pathLst>
              </a:custGeom>
              <a:solidFill>
                <a:srgbClr val="FFCC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1698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1794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3" name="Rectangle 15"/>
              <p:cNvSpPr>
                <a:spLocks noChangeArrowheads="1"/>
              </p:cNvSpPr>
              <p:nvPr/>
            </p:nvSpPr>
            <p:spPr bwMode="auto">
              <a:xfrm>
                <a:off x="1890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1986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5" name="Rectangle 17"/>
              <p:cNvSpPr>
                <a:spLocks noChangeArrowheads="1"/>
              </p:cNvSpPr>
              <p:nvPr/>
            </p:nvSpPr>
            <p:spPr bwMode="auto">
              <a:xfrm>
                <a:off x="1314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1410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7" name="Rectangle 19"/>
              <p:cNvSpPr>
                <a:spLocks noChangeArrowheads="1"/>
              </p:cNvSpPr>
              <p:nvPr/>
            </p:nvSpPr>
            <p:spPr bwMode="auto">
              <a:xfrm>
                <a:off x="1506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8" name="Rectangle 20"/>
              <p:cNvSpPr>
                <a:spLocks noChangeArrowheads="1"/>
              </p:cNvSpPr>
              <p:nvPr/>
            </p:nvSpPr>
            <p:spPr bwMode="auto">
              <a:xfrm>
                <a:off x="1602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9" name="Rectangle 21"/>
              <p:cNvSpPr>
                <a:spLocks noChangeArrowheads="1"/>
              </p:cNvSpPr>
              <p:nvPr/>
            </p:nvSpPr>
            <p:spPr bwMode="auto">
              <a:xfrm>
                <a:off x="2082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30" name="Rectangle 22"/>
              <p:cNvSpPr>
                <a:spLocks noChangeArrowheads="1"/>
              </p:cNvSpPr>
              <p:nvPr/>
            </p:nvSpPr>
            <p:spPr bwMode="auto">
              <a:xfrm>
                <a:off x="2178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2274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32" name="Rectangle 24"/>
              <p:cNvSpPr>
                <a:spLocks noChangeArrowheads="1"/>
              </p:cNvSpPr>
              <p:nvPr/>
            </p:nvSpPr>
            <p:spPr bwMode="auto">
              <a:xfrm>
                <a:off x="2370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33" name="Rectangle 25"/>
              <p:cNvSpPr>
                <a:spLocks noChangeArrowheads="1"/>
              </p:cNvSpPr>
              <p:nvPr/>
            </p:nvSpPr>
            <p:spPr bwMode="auto">
              <a:xfrm>
                <a:off x="930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34" name="Rectangle 26"/>
              <p:cNvSpPr>
                <a:spLocks noChangeArrowheads="1"/>
              </p:cNvSpPr>
              <p:nvPr/>
            </p:nvSpPr>
            <p:spPr bwMode="auto">
              <a:xfrm>
                <a:off x="1026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35" name="Rectangle 27"/>
              <p:cNvSpPr>
                <a:spLocks noChangeArrowheads="1"/>
              </p:cNvSpPr>
              <p:nvPr/>
            </p:nvSpPr>
            <p:spPr bwMode="auto">
              <a:xfrm>
                <a:off x="1122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36" name="Rectangle 28"/>
              <p:cNvSpPr>
                <a:spLocks noChangeArrowheads="1"/>
              </p:cNvSpPr>
              <p:nvPr/>
            </p:nvSpPr>
            <p:spPr bwMode="auto">
              <a:xfrm>
                <a:off x="1218" y="1248"/>
                <a:ext cx="96" cy="192"/>
              </a:xfrm>
              <a:prstGeom prst="rect">
                <a:avLst/>
              </a:prstGeom>
              <a:solidFill>
                <a:srgbClr val="FFCC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</p:grpSp>
        <p:sp>
          <p:nvSpPr>
            <p:cNvPr id="10" name="Oval 36"/>
            <p:cNvSpPr>
              <a:spLocks noChangeArrowheads="1"/>
            </p:cNvSpPr>
            <p:nvPr/>
          </p:nvSpPr>
          <p:spPr bwMode="auto">
            <a:xfrm>
              <a:off x="1938" y="1968"/>
              <a:ext cx="192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S</a:t>
              </a:r>
              <a:r>
                <a:rPr lang="en-US" sz="1200" baseline="-25000"/>
                <a:t>2</a:t>
              </a:r>
            </a:p>
          </p:txBody>
        </p:sp>
        <p:sp>
          <p:nvSpPr>
            <p:cNvPr id="11" name="Freeform 40"/>
            <p:cNvSpPr>
              <a:spLocks/>
            </p:cNvSpPr>
            <p:nvPr/>
          </p:nvSpPr>
          <p:spPr bwMode="auto">
            <a:xfrm>
              <a:off x="1554" y="1962"/>
              <a:ext cx="384" cy="54"/>
            </a:xfrm>
            <a:custGeom>
              <a:avLst/>
              <a:gdLst>
                <a:gd name="T0" fmla="*/ 0 w 240"/>
                <a:gd name="T1" fmla="*/ 54 h 54"/>
                <a:gd name="T2" fmla="*/ 879965 w 240"/>
                <a:gd name="T3" fmla="*/ 0 h 54"/>
                <a:gd name="T4" fmla="*/ 1811325 w 240"/>
                <a:gd name="T5" fmla="*/ 54 h 54"/>
                <a:gd name="T6" fmla="*/ 0 60000 65536"/>
                <a:gd name="T7" fmla="*/ 0 60000 65536"/>
                <a:gd name="T8" fmla="*/ 0 60000 65536"/>
                <a:gd name="T9" fmla="*/ 0 w 240"/>
                <a:gd name="T10" fmla="*/ 0 h 54"/>
                <a:gd name="T11" fmla="*/ 240 w 240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54">
                  <a:moveTo>
                    <a:pt x="0" y="54"/>
                  </a:moveTo>
                  <a:cubicBezTo>
                    <a:pt x="19" y="45"/>
                    <a:pt x="76" y="0"/>
                    <a:pt x="116" y="0"/>
                  </a:cubicBezTo>
                  <a:cubicBezTo>
                    <a:pt x="156" y="0"/>
                    <a:pt x="214" y="43"/>
                    <a:pt x="240" y="5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43"/>
            <p:cNvSpPr txBox="1">
              <a:spLocks noChangeArrowheads="1"/>
            </p:cNvSpPr>
            <p:nvPr/>
          </p:nvSpPr>
          <p:spPr bwMode="auto">
            <a:xfrm>
              <a:off x="1567" y="1844"/>
              <a:ext cx="30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800"/>
                <a:t>0,(1,R)</a:t>
              </a:r>
            </a:p>
          </p:txBody>
        </p:sp>
        <p:sp>
          <p:nvSpPr>
            <p:cNvPr id="13" name="Freeform 105"/>
            <p:cNvSpPr>
              <a:spLocks/>
            </p:cNvSpPr>
            <p:nvPr/>
          </p:nvSpPr>
          <p:spPr bwMode="auto">
            <a:xfrm>
              <a:off x="1523" y="2132"/>
              <a:ext cx="438" cy="45"/>
            </a:xfrm>
            <a:custGeom>
              <a:avLst/>
              <a:gdLst>
                <a:gd name="T0" fmla="*/ 438 w 438"/>
                <a:gd name="T1" fmla="*/ 5 h 45"/>
                <a:gd name="T2" fmla="*/ 232 w 438"/>
                <a:gd name="T3" fmla="*/ 44 h 45"/>
                <a:gd name="T4" fmla="*/ 0 w 438"/>
                <a:gd name="T5" fmla="*/ 0 h 45"/>
                <a:gd name="T6" fmla="*/ 0 60000 65536"/>
                <a:gd name="T7" fmla="*/ 0 60000 65536"/>
                <a:gd name="T8" fmla="*/ 0 60000 65536"/>
                <a:gd name="T9" fmla="*/ 0 w 438"/>
                <a:gd name="T10" fmla="*/ 0 h 45"/>
                <a:gd name="T11" fmla="*/ 438 w 438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8" h="45">
                  <a:moveTo>
                    <a:pt x="438" y="5"/>
                  </a:moveTo>
                  <a:cubicBezTo>
                    <a:pt x="404" y="11"/>
                    <a:pt x="305" y="45"/>
                    <a:pt x="232" y="44"/>
                  </a:cubicBezTo>
                  <a:cubicBezTo>
                    <a:pt x="159" y="43"/>
                    <a:pt x="48" y="9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6"/>
            <p:cNvSpPr txBox="1">
              <a:spLocks noChangeArrowheads="1"/>
            </p:cNvSpPr>
            <p:nvPr/>
          </p:nvSpPr>
          <p:spPr bwMode="auto">
            <a:xfrm>
              <a:off x="1621" y="2164"/>
              <a:ext cx="29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800"/>
                <a:t>0,(1,L)</a:t>
              </a:r>
            </a:p>
          </p:txBody>
        </p:sp>
        <p:sp>
          <p:nvSpPr>
            <p:cNvPr id="15" name="Freeform 107"/>
            <p:cNvSpPr>
              <a:spLocks/>
            </p:cNvSpPr>
            <p:nvPr/>
          </p:nvSpPr>
          <p:spPr bwMode="auto">
            <a:xfrm>
              <a:off x="1938" y="2160"/>
              <a:ext cx="112" cy="192"/>
            </a:xfrm>
            <a:custGeom>
              <a:avLst/>
              <a:gdLst>
                <a:gd name="T0" fmla="*/ 96 w 112"/>
                <a:gd name="T1" fmla="*/ 0 h 192"/>
                <a:gd name="T2" fmla="*/ 96 w 112"/>
                <a:gd name="T3" fmla="*/ 144 h 192"/>
                <a:gd name="T4" fmla="*/ 0 w 112"/>
                <a:gd name="T5" fmla="*/ 192 h 192"/>
                <a:gd name="T6" fmla="*/ 0 60000 65536"/>
                <a:gd name="T7" fmla="*/ 0 60000 65536"/>
                <a:gd name="T8" fmla="*/ 0 60000 65536"/>
                <a:gd name="T9" fmla="*/ 0 w 112"/>
                <a:gd name="T10" fmla="*/ 0 h 192"/>
                <a:gd name="T11" fmla="*/ 112 w 11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192">
                  <a:moveTo>
                    <a:pt x="96" y="0"/>
                  </a:moveTo>
                  <a:cubicBezTo>
                    <a:pt x="104" y="56"/>
                    <a:pt x="112" y="112"/>
                    <a:pt x="96" y="144"/>
                  </a:cubicBezTo>
                  <a:cubicBezTo>
                    <a:pt x="80" y="176"/>
                    <a:pt x="40" y="184"/>
                    <a:pt x="0" y="19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08"/>
            <p:cNvSpPr txBox="1">
              <a:spLocks noChangeArrowheads="1"/>
            </p:cNvSpPr>
            <p:nvPr/>
          </p:nvSpPr>
          <p:spPr bwMode="auto">
            <a:xfrm>
              <a:off x="1663" y="2289"/>
              <a:ext cx="28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800"/>
                <a:t>1,Halt</a:t>
              </a:r>
            </a:p>
          </p:txBody>
        </p:sp>
        <p:sp>
          <p:nvSpPr>
            <p:cNvPr id="17" name="Line 109"/>
            <p:cNvSpPr>
              <a:spLocks noChangeShapeType="1"/>
            </p:cNvSpPr>
            <p:nvPr/>
          </p:nvSpPr>
          <p:spPr bwMode="auto">
            <a:xfrm>
              <a:off x="1554" y="207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10"/>
            <p:cNvSpPr txBox="1">
              <a:spLocks noChangeArrowheads="1"/>
            </p:cNvSpPr>
            <p:nvPr/>
          </p:nvSpPr>
          <p:spPr bwMode="auto">
            <a:xfrm>
              <a:off x="1581" y="1962"/>
              <a:ext cx="29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800"/>
                <a:t>1,(1,L)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105400" y="1219200"/>
            <a:ext cx="3429000" cy="1124983"/>
            <a:chOff x="5105400" y="1219200"/>
            <a:chExt cx="3429000" cy="1124983"/>
          </a:xfrm>
        </p:grpSpPr>
        <p:sp>
          <p:nvSpPr>
            <p:cNvPr id="99" name="TextBox 98"/>
            <p:cNvSpPr txBox="1"/>
            <p:nvPr/>
          </p:nvSpPr>
          <p:spPr>
            <a:xfrm>
              <a:off x="5105400" y="1219200"/>
              <a:ext cx="3429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  <a:latin typeface="+mj-lt"/>
                </a:rPr>
                <a:t>Bounded tape configuration can be expressed as a (large!) integer</a:t>
              </a:r>
              <a:endParaRPr lang="en-US" i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6880509" y="2040893"/>
              <a:ext cx="562318" cy="303290"/>
            </a:xfrm>
            <a:custGeom>
              <a:avLst/>
              <a:gdLst>
                <a:gd name="connsiteX0" fmla="*/ 562318 w 562318"/>
                <a:gd name="connsiteY0" fmla="*/ 303290 h 303290"/>
                <a:gd name="connsiteX1" fmla="*/ 385409 w 562318"/>
                <a:gd name="connsiteY1" fmla="*/ 88460 h 303290"/>
                <a:gd name="connsiteX2" fmla="*/ 183227 w 562318"/>
                <a:gd name="connsiteY2" fmla="*/ 202193 h 303290"/>
                <a:gd name="connsiteX3" fmla="*/ 0 w 562318"/>
                <a:gd name="connsiteY3" fmla="*/ 0 h 30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2318" h="303290">
                  <a:moveTo>
                    <a:pt x="562318" y="303290"/>
                  </a:moveTo>
                  <a:cubicBezTo>
                    <a:pt x="505454" y="204299"/>
                    <a:pt x="448591" y="105309"/>
                    <a:pt x="385409" y="88460"/>
                  </a:cubicBezTo>
                  <a:cubicBezTo>
                    <a:pt x="322227" y="71611"/>
                    <a:pt x="247462" y="216936"/>
                    <a:pt x="183227" y="202193"/>
                  </a:cubicBezTo>
                  <a:cubicBezTo>
                    <a:pt x="118992" y="187450"/>
                    <a:pt x="0" y="0"/>
                    <a:pt x="0" y="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029200" y="3993326"/>
            <a:ext cx="3962400" cy="1148805"/>
            <a:chOff x="5029200" y="3993326"/>
            <a:chExt cx="3962400" cy="1148805"/>
          </a:xfrm>
        </p:grpSpPr>
        <p:sp>
          <p:nvSpPr>
            <p:cNvPr id="100" name="TextBox 99"/>
            <p:cNvSpPr txBox="1"/>
            <p:nvPr/>
          </p:nvSpPr>
          <p:spPr>
            <a:xfrm>
              <a:off x="5029200" y="4495800"/>
              <a:ext cx="3962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  <a:latin typeface="+mj-lt"/>
                </a:rPr>
                <a:t>FSMs can be enumerated and given a (very large) integer index.</a:t>
              </a:r>
              <a:endParaRPr lang="en-US" i="1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6027553" y="3993326"/>
              <a:ext cx="271682" cy="537077"/>
            </a:xfrm>
            <a:custGeom>
              <a:avLst/>
              <a:gdLst>
                <a:gd name="connsiteX0" fmla="*/ 271682 w 271682"/>
                <a:gd name="connsiteY0" fmla="*/ 0 h 537077"/>
                <a:gd name="connsiteX1" fmla="*/ 82136 w 271682"/>
                <a:gd name="connsiteY1" fmla="*/ 214831 h 537077"/>
                <a:gd name="connsiteX2" fmla="*/ 214818 w 271682"/>
                <a:gd name="connsiteY2" fmla="*/ 284335 h 537077"/>
                <a:gd name="connsiteX3" fmla="*/ 0 w 271682"/>
                <a:gd name="connsiteY3" fmla="*/ 537077 h 53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82" h="537077">
                  <a:moveTo>
                    <a:pt x="271682" y="0"/>
                  </a:moveTo>
                  <a:cubicBezTo>
                    <a:pt x="181647" y="83721"/>
                    <a:pt x="91613" y="167442"/>
                    <a:pt x="82136" y="214831"/>
                  </a:cubicBezTo>
                  <a:cubicBezTo>
                    <a:pt x="72659" y="262220"/>
                    <a:pt x="228507" y="230627"/>
                    <a:pt x="214818" y="284335"/>
                  </a:cubicBezTo>
                  <a:cubicBezTo>
                    <a:pt x="201129" y="338043"/>
                    <a:pt x="0" y="537077"/>
                    <a:pt x="0" y="537077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257800" y="5181600"/>
            <a:ext cx="3733801" cy="1480779"/>
            <a:chOff x="5257800" y="5181600"/>
            <a:chExt cx="3733801" cy="1480779"/>
          </a:xfrm>
        </p:grpSpPr>
        <p:grpSp>
          <p:nvGrpSpPr>
            <p:cNvPr id="103" name="Group 102"/>
            <p:cNvGrpSpPr/>
            <p:nvPr/>
          </p:nvGrpSpPr>
          <p:grpSpPr>
            <a:xfrm>
              <a:off x="5257800" y="5257800"/>
              <a:ext cx="634446" cy="1404579"/>
              <a:chOff x="4313593" y="3009422"/>
              <a:chExt cx="999529" cy="2212823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>
                <a:off x="4641850" y="3683000"/>
                <a:ext cx="159668" cy="67278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4801518" y="4355781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4585070" y="4355781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/>
              <p:cNvGrpSpPr/>
              <p:nvPr/>
            </p:nvGrpSpPr>
            <p:grpSpPr>
              <a:xfrm>
                <a:off x="5070041" y="5090881"/>
                <a:ext cx="243081" cy="123489"/>
                <a:chOff x="5001195" y="2583125"/>
                <a:chExt cx="243081" cy="123489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0011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Freeform 121"/>
                <p:cNvSpPr/>
                <p:nvPr/>
              </p:nvSpPr>
              <p:spPr>
                <a:xfrm>
                  <a:off x="50109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" name="Group 107"/>
              <p:cNvGrpSpPr/>
              <p:nvPr/>
            </p:nvGrpSpPr>
            <p:grpSpPr>
              <a:xfrm>
                <a:off x="4342836" y="5082028"/>
                <a:ext cx="252852" cy="140217"/>
                <a:chOff x="4273990" y="2574272"/>
                <a:chExt cx="252852" cy="140217"/>
              </a:xfrm>
            </p:grpSpPr>
            <p:cxnSp>
              <p:nvCxnSpPr>
                <p:cNvPr id="119" name="Straight Connector 118"/>
                <p:cNvCxnSpPr/>
                <p:nvPr/>
              </p:nvCxnSpPr>
              <p:spPr>
                <a:xfrm flipH="1">
                  <a:off x="42907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Freeform 119"/>
                <p:cNvSpPr/>
                <p:nvPr/>
              </p:nvSpPr>
              <p:spPr>
                <a:xfrm>
                  <a:off x="42739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9" name="Straight Connector 108"/>
              <p:cNvCxnSpPr/>
              <p:nvPr/>
            </p:nvCxnSpPr>
            <p:spPr>
              <a:xfrm flipV="1">
                <a:off x="4675007" y="3530600"/>
                <a:ext cx="354193" cy="226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5040896" y="3191696"/>
                <a:ext cx="138525" cy="3320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4599012" y="3752850"/>
                <a:ext cx="42838" cy="29454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596256" y="4047399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Freeform 112"/>
              <p:cNvSpPr/>
              <p:nvPr/>
            </p:nvSpPr>
            <p:spPr>
              <a:xfrm rot="19139357">
                <a:off x="5125155" y="3009422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/>
              <p:cNvSpPr/>
              <p:nvPr/>
            </p:nvSpPr>
            <p:spPr>
              <a:xfrm rot="18043755">
                <a:off x="4583784" y="4332770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 rot="20018579">
                <a:off x="4313593" y="3250132"/>
                <a:ext cx="527419" cy="407801"/>
                <a:chOff x="4555897" y="729676"/>
                <a:chExt cx="527419" cy="407801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45687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 116"/>
                <p:cNvSpPr/>
                <p:nvPr/>
              </p:nvSpPr>
              <p:spPr>
                <a:xfrm>
                  <a:off x="45797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>
                  <a:off x="45558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3" name="TextBox 122"/>
            <p:cNvSpPr txBox="1"/>
            <p:nvPr/>
          </p:nvSpPr>
          <p:spPr>
            <a:xfrm>
              <a:off x="5943601" y="5181600"/>
              <a:ext cx="3048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>
                  <a:solidFill>
                    <a:srgbClr val="3366FF"/>
                  </a:solidFill>
                  <a:latin typeface="Comic Sans MS"/>
                  <a:cs typeface="Comic Sans MS"/>
                </a:rPr>
                <a:t>We can talk about TM 347 running on input 51, producing  an answer of 42.</a:t>
              </a:r>
            </a:p>
            <a:p>
              <a:r>
                <a:rPr lang="en-US" sz="1600" i="1" dirty="0" smtClean="0">
                  <a:solidFill>
                    <a:srgbClr val="3366FF"/>
                  </a:solidFill>
                  <a:latin typeface="Comic Sans MS"/>
                  <a:cs typeface="Comic Sans MS"/>
                </a:rPr>
                <a:t>TMs as integer functions:</a:t>
              </a:r>
            </a:p>
            <a:p>
              <a:r>
                <a:rPr lang="en-US" sz="1600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 </a:t>
              </a:r>
              <a:r>
                <a:rPr lang="en-US" sz="1600" i="1" dirty="0" smtClean="0">
                  <a:solidFill>
                    <a:srgbClr val="3366FF"/>
                  </a:solidFill>
                  <a:latin typeface="Comic Sans MS"/>
                  <a:cs typeface="Comic Sans MS"/>
                </a:rPr>
                <a:t>              y = TM</a:t>
              </a:r>
              <a:r>
                <a:rPr lang="en-US" sz="1600" i="1" baseline="-25000" dirty="0" smtClean="0">
                  <a:solidFill>
                    <a:srgbClr val="3366FF"/>
                  </a:solidFill>
                  <a:latin typeface="Comic Sans MS"/>
                  <a:cs typeface="Comic Sans MS"/>
                </a:rPr>
                <a:t>I</a:t>
              </a:r>
              <a:r>
                <a:rPr lang="en-US" sz="1600" i="1" dirty="0" smtClean="0">
                  <a:solidFill>
                    <a:srgbClr val="3366FF"/>
                  </a:solidFill>
                  <a:latin typeface="Comic Sans MS"/>
                  <a:cs typeface="Comic Sans MS"/>
                </a:rPr>
                <a:t>[x]</a:t>
              </a:r>
              <a:endParaRPr lang="en-US" sz="1600" i="1" dirty="0">
                <a:solidFill>
                  <a:srgbClr val="3366FF"/>
                </a:solidFill>
                <a:latin typeface="Comic Sans MS"/>
                <a:cs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32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Models of Computation…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9925" y="1265238"/>
            <a:ext cx="2862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+mj-lt"/>
              </a:rPr>
              <a:t>Turing Machines [Turing]</a:t>
            </a:r>
            <a:endParaRPr lang="en-US" b="0" dirty="0">
              <a:latin typeface="+mj-lt"/>
            </a:endParaRPr>
          </a:p>
        </p:txBody>
      </p:sp>
      <p:grpSp>
        <p:nvGrpSpPr>
          <p:cNvPr id="191" name="Group 190"/>
          <p:cNvGrpSpPr/>
          <p:nvPr/>
        </p:nvGrpSpPr>
        <p:grpSpPr>
          <a:xfrm>
            <a:off x="609600" y="1900238"/>
            <a:ext cx="2400301" cy="800100"/>
            <a:chOff x="609600" y="1900238"/>
            <a:chExt cx="2400301" cy="800100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723900" y="1900238"/>
              <a:ext cx="22733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609600" y="2074863"/>
              <a:ext cx="2273300" cy="15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622300" y="1906588"/>
              <a:ext cx="114300" cy="174625"/>
              <a:chOff x="1416" y="1524"/>
              <a:chExt cx="72" cy="110"/>
            </a:xfrm>
          </p:grpSpPr>
          <p:sp>
            <p:nvSpPr>
              <p:cNvPr id="47" name="Arc 8"/>
              <p:cNvSpPr>
                <a:spLocks/>
              </p:cNvSpPr>
              <p:nvPr/>
            </p:nvSpPr>
            <p:spPr bwMode="auto">
              <a:xfrm>
                <a:off x="1452" y="1524"/>
                <a:ext cx="36" cy="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494"/>
                    </a:moveTo>
                    <a:cubicBezTo>
                      <a:pt x="58" y="9606"/>
                      <a:pt x="9712" y="0"/>
                      <a:pt x="21599" y="0"/>
                    </a:cubicBezTo>
                  </a:path>
                  <a:path w="21600" h="21600" stroke="0" extrusionOk="0">
                    <a:moveTo>
                      <a:pt x="0" y="21494"/>
                    </a:moveTo>
                    <a:cubicBezTo>
                      <a:pt x="58" y="9606"/>
                      <a:pt x="9712" y="0"/>
                      <a:pt x="21599" y="0"/>
                    </a:cubicBezTo>
                    <a:lnTo>
                      <a:pt x="21600" y="21600"/>
                    </a:lnTo>
                    <a:lnTo>
                      <a:pt x="0" y="21494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Arc 9"/>
              <p:cNvSpPr>
                <a:spLocks/>
              </p:cNvSpPr>
              <p:nvPr/>
            </p:nvSpPr>
            <p:spPr bwMode="auto">
              <a:xfrm>
                <a:off x="1416" y="1579"/>
                <a:ext cx="36" cy="55"/>
              </a:xfrm>
              <a:custGeom>
                <a:avLst/>
                <a:gdLst>
                  <a:gd name="T0" fmla="*/ 0 w 21600"/>
                  <a:gd name="T1" fmla="*/ 0 h 21708"/>
                  <a:gd name="T2" fmla="*/ 0 w 21600"/>
                  <a:gd name="T3" fmla="*/ 0 h 21708"/>
                  <a:gd name="T4" fmla="*/ 0 w 21600"/>
                  <a:gd name="T5" fmla="*/ 0 h 2170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08"/>
                  <a:gd name="T11" fmla="*/ 21600 w 21600"/>
                  <a:gd name="T12" fmla="*/ 21708 h 217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08" fill="none" extrusionOk="0">
                    <a:moveTo>
                      <a:pt x="21599" y="0"/>
                    </a:moveTo>
                    <a:cubicBezTo>
                      <a:pt x="21599" y="36"/>
                      <a:pt x="21600" y="72"/>
                      <a:pt x="21600" y="108"/>
                    </a:cubicBezTo>
                    <a:cubicBezTo>
                      <a:pt x="21600" y="12037"/>
                      <a:pt x="11929" y="21707"/>
                      <a:pt x="0" y="21707"/>
                    </a:cubicBezTo>
                  </a:path>
                  <a:path w="21600" h="21708" stroke="0" extrusionOk="0">
                    <a:moveTo>
                      <a:pt x="21599" y="0"/>
                    </a:moveTo>
                    <a:cubicBezTo>
                      <a:pt x="21599" y="36"/>
                      <a:pt x="21600" y="72"/>
                      <a:pt x="21600" y="108"/>
                    </a:cubicBezTo>
                    <a:cubicBezTo>
                      <a:pt x="21600" y="12037"/>
                      <a:pt x="11929" y="21707"/>
                      <a:pt x="0" y="21707"/>
                    </a:cubicBezTo>
                    <a:lnTo>
                      <a:pt x="0" y="108"/>
                    </a:lnTo>
                    <a:lnTo>
                      <a:pt x="2159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2897188" y="1906588"/>
              <a:ext cx="112713" cy="174625"/>
              <a:chOff x="2849" y="1524"/>
              <a:chExt cx="71" cy="110"/>
            </a:xfrm>
          </p:grpSpPr>
          <p:sp>
            <p:nvSpPr>
              <p:cNvPr id="45" name="Arc 11"/>
              <p:cNvSpPr>
                <a:spLocks/>
              </p:cNvSpPr>
              <p:nvPr/>
            </p:nvSpPr>
            <p:spPr bwMode="auto">
              <a:xfrm>
                <a:off x="2884" y="1524"/>
                <a:ext cx="36" cy="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492"/>
                    </a:moveTo>
                    <a:cubicBezTo>
                      <a:pt x="59" y="9604"/>
                      <a:pt x="9712" y="0"/>
                      <a:pt x="21599" y="0"/>
                    </a:cubicBezTo>
                  </a:path>
                  <a:path w="21600" h="21600" stroke="0" extrusionOk="0">
                    <a:moveTo>
                      <a:pt x="0" y="21492"/>
                    </a:moveTo>
                    <a:cubicBezTo>
                      <a:pt x="59" y="9604"/>
                      <a:pt x="9712" y="0"/>
                      <a:pt x="21599" y="0"/>
                    </a:cubicBezTo>
                    <a:lnTo>
                      <a:pt x="21600" y="21600"/>
                    </a:lnTo>
                    <a:lnTo>
                      <a:pt x="0" y="21492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Arc 12"/>
              <p:cNvSpPr>
                <a:spLocks/>
              </p:cNvSpPr>
              <p:nvPr/>
            </p:nvSpPr>
            <p:spPr bwMode="auto">
              <a:xfrm>
                <a:off x="2849" y="1579"/>
                <a:ext cx="36" cy="55"/>
              </a:xfrm>
              <a:custGeom>
                <a:avLst/>
                <a:gdLst>
                  <a:gd name="T0" fmla="*/ 0 w 21643"/>
                  <a:gd name="T1" fmla="*/ 0 h 21706"/>
                  <a:gd name="T2" fmla="*/ 0 w 21643"/>
                  <a:gd name="T3" fmla="*/ 0 h 21706"/>
                  <a:gd name="T4" fmla="*/ 0 w 21643"/>
                  <a:gd name="T5" fmla="*/ 0 h 21706"/>
                  <a:gd name="T6" fmla="*/ 0 60000 65536"/>
                  <a:gd name="T7" fmla="*/ 0 60000 65536"/>
                  <a:gd name="T8" fmla="*/ 0 60000 65536"/>
                  <a:gd name="T9" fmla="*/ 0 w 21643"/>
                  <a:gd name="T10" fmla="*/ 0 h 21706"/>
                  <a:gd name="T11" fmla="*/ 21643 w 21643"/>
                  <a:gd name="T12" fmla="*/ 21706 h 217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3" h="21706" fill="none" extrusionOk="0">
                    <a:moveTo>
                      <a:pt x="21642" y="0"/>
                    </a:moveTo>
                    <a:cubicBezTo>
                      <a:pt x="21642" y="35"/>
                      <a:pt x="21643" y="70"/>
                      <a:pt x="21643" y="106"/>
                    </a:cubicBezTo>
                    <a:cubicBezTo>
                      <a:pt x="21643" y="12035"/>
                      <a:pt x="11972" y="21706"/>
                      <a:pt x="43" y="21706"/>
                    </a:cubicBezTo>
                    <a:cubicBezTo>
                      <a:pt x="28" y="21705"/>
                      <a:pt x="14" y="21705"/>
                      <a:pt x="0" y="21705"/>
                    </a:cubicBezTo>
                  </a:path>
                  <a:path w="21643" h="21706" stroke="0" extrusionOk="0">
                    <a:moveTo>
                      <a:pt x="21642" y="0"/>
                    </a:moveTo>
                    <a:cubicBezTo>
                      <a:pt x="21642" y="35"/>
                      <a:pt x="21643" y="70"/>
                      <a:pt x="21643" y="106"/>
                    </a:cubicBezTo>
                    <a:cubicBezTo>
                      <a:pt x="21643" y="12035"/>
                      <a:pt x="11972" y="21706"/>
                      <a:pt x="43" y="21706"/>
                    </a:cubicBezTo>
                    <a:cubicBezTo>
                      <a:pt x="28" y="21705"/>
                      <a:pt x="14" y="21705"/>
                      <a:pt x="0" y="21705"/>
                    </a:cubicBezTo>
                    <a:lnTo>
                      <a:pt x="43" y="106"/>
                    </a:lnTo>
                    <a:lnTo>
                      <a:pt x="2164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723900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950913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1177925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1404938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1633538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8"/>
            <p:cNvSpPr>
              <a:spLocks noChangeShapeType="1"/>
            </p:cNvSpPr>
            <p:nvPr/>
          </p:nvSpPr>
          <p:spPr bwMode="auto">
            <a:xfrm>
              <a:off x="1860550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087563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314575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543175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2770188" y="1900238"/>
              <a:ext cx="1588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" name="Group 23"/>
            <p:cNvGrpSpPr>
              <a:grpSpLocks/>
            </p:cNvGrpSpPr>
            <p:nvPr/>
          </p:nvGrpSpPr>
          <p:grpSpPr bwMode="auto">
            <a:xfrm>
              <a:off x="1503363" y="2400300"/>
              <a:ext cx="439738" cy="276225"/>
              <a:chOff x="2037" y="1835"/>
              <a:chExt cx="277" cy="174"/>
            </a:xfrm>
          </p:grpSpPr>
          <p:sp>
            <p:nvSpPr>
              <p:cNvPr id="43" name="Rectangle 24"/>
              <p:cNvSpPr>
                <a:spLocks noChangeArrowheads="1"/>
              </p:cNvSpPr>
              <p:nvPr/>
            </p:nvSpPr>
            <p:spPr bwMode="auto">
              <a:xfrm>
                <a:off x="2037" y="1835"/>
                <a:ext cx="23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Arial" charset="0"/>
                  </a:rPr>
                  <a:t>FSM</a:t>
                </a:r>
                <a:endParaRPr lang="en-US" sz="2400" b="0"/>
              </a:p>
            </p:txBody>
          </p:sp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2252" y="1875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>
                    <a:solidFill>
                      <a:srgbClr val="000000"/>
                    </a:solidFill>
                    <a:latin typeface="Arial" charset="0"/>
                  </a:rPr>
                  <a:t> i</a:t>
                </a:r>
                <a:endParaRPr lang="en-US" sz="2400" b="0"/>
              </a:p>
            </p:txBody>
          </p:sp>
        </p:grp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1404938" y="2325688"/>
              <a:ext cx="1588" cy="374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1392238" y="2687638"/>
              <a:ext cx="708025" cy="1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2087563" y="2325688"/>
              <a:ext cx="1588" cy="374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1392238" y="2338388"/>
              <a:ext cx="303213" cy="1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H="1">
              <a:off x="1797050" y="2338388"/>
              <a:ext cx="303213" cy="1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V="1">
              <a:off x="1695450" y="2187575"/>
              <a:ext cx="1588" cy="161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V="1">
              <a:off x="1809750" y="2187575"/>
              <a:ext cx="1588" cy="161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H="1">
              <a:off x="1620838" y="2200275"/>
              <a:ext cx="87313" cy="1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>
              <a:off x="1797050" y="2200275"/>
              <a:ext cx="76200" cy="1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1620838" y="2062163"/>
              <a:ext cx="138113" cy="1508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1735138" y="2062163"/>
              <a:ext cx="134938" cy="1508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1720850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2400" b="0"/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1949450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400" b="0"/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2176463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400" b="0"/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2403475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2400" b="0"/>
            </a:p>
          </p:txBody>
        </p:sp>
        <p:sp>
          <p:nvSpPr>
            <p:cNvPr id="36" name="Rectangle 41"/>
            <p:cNvSpPr>
              <a:spLocks noChangeArrowheads="1"/>
            </p:cNvSpPr>
            <p:nvPr/>
          </p:nvSpPr>
          <p:spPr bwMode="auto">
            <a:xfrm>
              <a:off x="811213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2400" b="0"/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039813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2400" b="0"/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1266825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2400" b="0"/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1493838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2400" b="0"/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2630488" y="1900238"/>
              <a:ext cx="98425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2400" b="0"/>
            </a:p>
          </p:txBody>
        </p:sp>
      </p:grp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3195336" y="3500438"/>
            <a:ext cx="1375378" cy="315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 smtClean="0">
                <a:latin typeface="+mj-lt"/>
              </a:rPr>
              <a:t>Alan Turing</a:t>
            </a:r>
            <a:endParaRPr lang="en-US" sz="1600" dirty="0">
              <a:latin typeface="+mj-lt"/>
            </a:endParaRPr>
          </a:p>
        </p:txBody>
      </p:sp>
      <p:pic>
        <p:nvPicPr>
          <p:cNvPr id="188" name="Picture 1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676400"/>
            <a:ext cx="1485900" cy="185842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871548" y="1271588"/>
            <a:ext cx="4087859" cy="2445595"/>
            <a:chOff x="4871548" y="1271588"/>
            <a:chExt cx="4087859" cy="2445595"/>
          </a:xfrm>
        </p:grpSpPr>
        <p:sp>
          <p:nvSpPr>
            <p:cNvPr id="120" name="Rectangle 165"/>
            <p:cNvSpPr>
              <a:spLocks noChangeArrowheads="1"/>
            </p:cNvSpPr>
            <p:nvPr/>
          </p:nvSpPr>
          <p:spPr bwMode="auto">
            <a:xfrm>
              <a:off x="5041900" y="1271588"/>
              <a:ext cx="32639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+mj-lt"/>
                </a:rPr>
                <a:t>Recursive Functions [</a:t>
              </a:r>
              <a:r>
                <a:rPr lang="en-US" b="0" dirty="0" err="1">
                  <a:solidFill>
                    <a:srgbClr val="000000"/>
                  </a:solidFill>
                  <a:latin typeface="+mj-lt"/>
                </a:rPr>
                <a:t>Kleene</a:t>
              </a:r>
              <a:r>
                <a:rPr lang="en-US" b="0" dirty="0">
                  <a:solidFill>
                    <a:srgbClr val="000000"/>
                  </a:solidFill>
                  <a:latin typeface="+mj-lt"/>
                </a:rPr>
                <a:t>]</a:t>
              </a:r>
              <a:endParaRPr lang="en-US" b="0" dirty="0">
                <a:latin typeface="+mj-lt"/>
              </a:endParaRPr>
            </a:p>
          </p:txBody>
        </p:sp>
        <p:pic>
          <p:nvPicPr>
            <p:cNvPr id="121" name="Picture 16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1576388"/>
              <a:ext cx="2032000" cy="67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Rectangle 167"/>
            <p:cNvSpPr>
              <a:spLocks noChangeArrowheads="1"/>
            </p:cNvSpPr>
            <p:nvPr/>
          </p:nvSpPr>
          <p:spPr bwMode="auto">
            <a:xfrm>
              <a:off x="4871548" y="2362200"/>
              <a:ext cx="38862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>
                  <a:latin typeface="Courier New" charset="0"/>
                </a:rPr>
                <a:t>(define (fact n)</a:t>
              </a:r>
            </a:p>
            <a:p>
              <a:pPr>
                <a:lnSpc>
                  <a:spcPct val="85000"/>
                </a:lnSpc>
              </a:pPr>
              <a:r>
                <a:rPr lang="en-US">
                  <a:latin typeface="Courier New" charset="0"/>
                </a:rPr>
                <a:t>  (... (fact (- n 1)) ...)</a:t>
              </a:r>
            </a:p>
          </p:txBody>
        </p:sp>
        <p:sp>
          <p:nvSpPr>
            <p:cNvPr id="124" name="Rectangle 212"/>
            <p:cNvSpPr>
              <a:spLocks noChangeArrowheads="1"/>
            </p:cNvSpPr>
            <p:nvPr/>
          </p:nvSpPr>
          <p:spPr bwMode="auto">
            <a:xfrm>
              <a:off x="7848600" y="3124200"/>
              <a:ext cx="1110807" cy="592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latin typeface="+mj-lt"/>
                </a:rPr>
                <a:t>Stephen</a:t>
              </a:r>
            </a:p>
            <a:p>
              <a:pPr algn="ctr">
                <a:lnSpc>
                  <a:spcPct val="90000"/>
                </a:lnSpc>
              </a:pPr>
              <a:r>
                <a:rPr lang="en-US" dirty="0" err="1" smtClean="0">
                  <a:latin typeface="+mj-lt"/>
                </a:rPr>
                <a:t>Kleene</a:t>
              </a:r>
              <a:endParaRPr lang="en-US" dirty="0">
                <a:latin typeface="+mj-lt"/>
              </a:endParaRPr>
            </a:p>
          </p:txBody>
        </p:sp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8600" y="1600200"/>
              <a:ext cx="1070610" cy="15240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533400" y="4038600"/>
            <a:ext cx="4962526" cy="2521796"/>
            <a:chOff x="533400" y="4038600"/>
            <a:chExt cx="4962526" cy="2521796"/>
          </a:xfrm>
        </p:grpSpPr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584200" y="4038600"/>
              <a:ext cx="4911726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+mj-lt"/>
                </a:rPr>
                <a:t>Lambda calculus [Church, Curry, Rosser...]</a:t>
              </a:r>
              <a:endParaRPr lang="en-US" b="0" dirty="0">
                <a:latin typeface="+mj-lt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2833688" y="4602163"/>
              <a:ext cx="160338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Symbol" charset="0"/>
                </a:rPr>
                <a:t>l</a:t>
              </a:r>
              <a:endParaRPr lang="en-US" sz="2400" b="0"/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2997201" y="4602163"/>
              <a:ext cx="227013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Arial" charset="0"/>
                </a:rPr>
                <a:t>x.</a:t>
              </a:r>
              <a:endParaRPr lang="en-US" sz="2400" b="0"/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3235326" y="4602163"/>
              <a:ext cx="160338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Symbol" charset="0"/>
                </a:rPr>
                <a:t>l</a:t>
              </a:r>
              <a:endParaRPr lang="en-US" sz="2400" b="0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3398838" y="4602163"/>
              <a:ext cx="665163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Arial" charset="0"/>
                </a:rPr>
                <a:t>y.xxy</a:t>
              </a:r>
              <a:endParaRPr lang="en-US" sz="2400" b="0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849438" y="5257800"/>
              <a:ext cx="3435351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>
                  <a:latin typeface="Courier New" charset="0"/>
                </a:rPr>
                <a:t>(lambda(x)(lambda(y)(x (x y))))</a:t>
              </a:r>
            </a:p>
          </p:txBody>
        </p:sp>
        <p:sp>
          <p:nvSpPr>
            <p:cNvPr id="57" name="Rectangle 116"/>
            <p:cNvSpPr>
              <a:spLocks noChangeArrowheads="1"/>
            </p:cNvSpPr>
            <p:nvPr/>
          </p:nvSpPr>
          <p:spPr bwMode="auto">
            <a:xfrm>
              <a:off x="608532" y="5967413"/>
              <a:ext cx="1041953" cy="592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latin typeface="+mj-lt"/>
                </a:rPr>
                <a:t>Alonzo</a:t>
              </a:r>
            </a:p>
            <a:p>
              <a:pPr algn="ctr">
                <a:lnSpc>
                  <a:spcPct val="90000"/>
                </a:lnSpc>
              </a:pPr>
              <a:r>
                <a:rPr lang="en-US" dirty="0" smtClean="0">
                  <a:latin typeface="+mj-lt"/>
                </a:rPr>
                <a:t>Church</a:t>
              </a:r>
              <a:endParaRPr lang="en-US" dirty="0">
                <a:latin typeface="+mj-lt"/>
              </a:endParaRPr>
            </a:p>
          </p:txBody>
        </p:sp>
        <p:pic>
          <p:nvPicPr>
            <p:cNvPr id="190" name="Picture 18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400" y="4419600"/>
              <a:ext cx="1181100" cy="1578151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5105401" y="4448175"/>
            <a:ext cx="3930650" cy="2143909"/>
            <a:chOff x="5105401" y="4448175"/>
            <a:chExt cx="3930650" cy="2143909"/>
          </a:xfrm>
        </p:grpSpPr>
        <p:sp>
          <p:nvSpPr>
            <p:cNvPr id="169" name="Rectangle 216"/>
            <p:cNvSpPr>
              <a:spLocks noChangeArrowheads="1"/>
            </p:cNvSpPr>
            <p:nvPr/>
          </p:nvSpPr>
          <p:spPr bwMode="auto">
            <a:xfrm>
              <a:off x="5105401" y="4448175"/>
              <a:ext cx="39306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latin typeface="+mj-lt"/>
                </a:rPr>
                <a:t>Production Systems [Post, Markov]</a:t>
              </a:r>
              <a:endParaRPr lang="en-US" b="0" dirty="0">
                <a:latin typeface="+mj-lt"/>
              </a:endParaRPr>
            </a:p>
          </p:txBody>
        </p:sp>
        <p:sp>
          <p:nvSpPr>
            <p:cNvPr id="170" name="Rectangle 217"/>
            <p:cNvSpPr>
              <a:spLocks noChangeArrowheads="1"/>
            </p:cNvSpPr>
            <p:nvPr/>
          </p:nvSpPr>
          <p:spPr bwMode="auto">
            <a:xfrm>
              <a:off x="6854826" y="4983163"/>
              <a:ext cx="184150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Symbol" charset="0"/>
                </a:rPr>
                <a:t>a</a:t>
              </a:r>
              <a:endParaRPr lang="en-US" sz="2400" b="0"/>
            </a:p>
          </p:txBody>
        </p:sp>
        <p:sp>
          <p:nvSpPr>
            <p:cNvPr id="171" name="Rectangle 218"/>
            <p:cNvSpPr>
              <a:spLocks noChangeArrowheads="1"/>
            </p:cNvSpPr>
            <p:nvPr/>
          </p:nvSpPr>
          <p:spPr bwMode="auto">
            <a:xfrm>
              <a:off x="7042151" y="4983163"/>
              <a:ext cx="80963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2400" b="0"/>
            </a:p>
          </p:txBody>
        </p:sp>
        <p:sp>
          <p:nvSpPr>
            <p:cNvPr id="172" name="Rectangle 219"/>
            <p:cNvSpPr>
              <a:spLocks noChangeArrowheads="1"/>
            </p:cNvSpPr>
            <p:nvPr/>
          </p:nvSpPr>
          <p:spPr bwMode="auto">
            <a:xfrm>
              <a:off x="7104064" y="4983163"/>
              <a:ext cx="288925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Symbol" charset="0"/>
                </a:rPr>
                <a:t>→</a:t>
              </a:r>
              <a:endParaRPr lang="en-US" sz="2400" b="0"/>
            </a:p>
          </p:txBody>
        </p:sp>
        <p:sp>
          <p:nvSpPr>
            <p:cNvPr id="173" name="Rectangle 220"/>
            <p:cNvSpPr>
              <a:spLocks noChangeArrowheads="1"/>
            </p:cNvSpPr>
            <p:nvPr/>
          </p:nvSpPr>
          <p:spPr bwMode="auto">
            <a:xfrm>
              <a:off x="7404101" y="4983163"/>
              <a:ext cx="80963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Arial" charset="0"/>
                </a:rPr>
                <a:t> </a:t>
              </a:r>
              <a:endParaRPr lang="en-US" sz="2400" b="0"/>
            </a:p>
          </p:txBody>
        </p:sp>
        <p:sp>
          <p:nvSpPr>
            <p:cNvPr id="174" name="Rectangle 221"/>
            <p:cNvSpPr>
              <a:spLocks noChangeArrowheads="1"/>
            </p:cNvSpPr>
            <p:nvPr/>
          </p:nvSpPr>
          <p:spPr bwMode="auto">
            <a:xfrm>
              <a:off x="7467601" y="4983163"/>
              <a:ext cx="160338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300" b="0">
                  <a:solidFill>
                    <a:srgbClr val="000000"/>
                  </a:solidFill>
                  <a:latin typeface="Symbol" charset="0"/>
                </a:rPr>
                <a:t>b</a:t>
              </a:r>
              <a:endParaRPr lang="en-US" sz="2400" b="0"/>
            </a:p>
          </p:txBody>
        </p:sp>
        <p:sp>
          <p:nvSpPr>
            <p:cNvPr id="175" name="Rectangle 222"/>
            <p:cNvSpPr>
              <a:spLocks noChangeArrowheads="1"/>
            </p:cNvSpPr>
            <p:nvPr/>
          </p:nvSpPr>
          <p:spPr bwMode="auto">
            <a:xfrm>
              <a:off x="6561139" y="5410200"/>
              <a:ext cx="21844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>
                  <a:latin typeface="Courier New" charset="0"/>
                </a:rPr>
                <a:t>IF pulse=0 THEN</a:t>
              </a:r>
            </a:p>
            <a:p>
              <a:pPr>
                <a:lnSpc>
                  <a:spcPct val="85000"/>
                </a:lnSpc>
              </a:pPr>
              <a:r>
                <a:rPr lang="en-US">
                  <a:latin typeface="Courier New" charset="0"/>
                </a:rPr>
                <a:t>   patient=dead</a:t>
              </a:r>
            </a:p>
          </p:txBody>
        </p:sp>
        <p:sp>
          <p:nvSpPr>
            <p:cNvPr id="177" name="Rectangle 234"/>
            <p:cNvSpPr>
              <a:spLocks noChangeArrowheads="1"/>
            </p:cNvSpPr>
            <p:nvPr/>
          </p:nvSpPr>
          <p:spPr bwMode="auto">
            <a:xfrm>
              <a:off x="5435279" y="6248400"/>
              <a:ext cx="1388202" cy="343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 smtClean="0">
                  <a:latin typeface="+mj-lt"/>
                </a:rPr>
                <a:t>Emile Post</a:t>
              </a:r>
              <a:endParaRPr lang="en-US" dirty="0">
                <a:latin typeface="+mj-lt"/>
              </a:endParaRPr>
            </a:p>
          </p:txBody>
        </p:sp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38800" y="4876800"/>
              <a:ext cx="959006" cy="1308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48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Computability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952500"/>
            <a:ext cx="8229600" cy="22479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Bookman Old Style"/>
                <a:ea typeface="ＭＳ Ｐゴシック" charset="-128"/>
                <a:cs typeface="Bookman Old Styl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-1588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FACT: Each model studied is capable of computing </a:t>
            </a:r>
            <a:r>
              <a:rPr lang="en-US" sz="2000" u="sng" dirty="0" smtClean="0">
                <a:latin typeface="+mj-lt"/>
                <a:ea typeface="ＭＳ Ｐゴシック" charset="0"/>
                <a:cs typeface="ＭＳ Ｐゴシック" charset="0"/>
              </a:rPr>
              <a:t>exactly</a:t>
            </a:r>
            <a:r>
              <a:rPr lang="en-US" sz="2000" dirty="0" smtClean="0">
                <a:latin typeface="+mj-lt"/>
                <a:ea typeface="ＭＳ Ｐゴシック" charset="0"/>
                <a:cs typeface="ＭＳ Ｐゴシック" charset="0"/>
              </a:rPr>
              <a:t> the same set of integer functions!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+mj-lt"/>
                <a:ea typeface="ＭＳ Ｐゴシック" charset="0"/>
              </a:rPr>
              <a:t>Proof Technique: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+mj-lt"/>
                <a:ea typeface="ＭＳ Ｐゴシック" charset="0"/>
              </a:rPr>
              <a:t>Constructions that translate between models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latin typeface="+mj-lt"/>
              <a:ea typeface="ＭＳ Ｐゴシック" charset="0"/>
              <a:cs typeface="ＭＳ Ｐゴシック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+mj-lt"/>
                <a:ea typeface="ＭＳ Ｐゴシック" charset="0"/>
              </a:rPr>
              <a:t>BIG IDEA:</a:t>
            </a:r>
            <a:endParaRPr lang="en-US" dirty="0" smtClean="0">
              <a:latin typeface="+mj-lt"/>
              <a:ea typeface="ＭＳ Ｐゴシック" charset="0"/>
            </a:endParaRPr>
          </a:p>
          <a:p>
            <a:pPr lvl="2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latin typeface="+mj-lt"/>
                <a:ea typeface="ＭＳ Ｐゴシック" charset="0"/>
              </a:rPr>
              <a:t>Computability</a:t>
            </a:r>
            <a:r>
              <a:rPr lang="en-US" dirty="0" smtClean="0">
                <a:latin typeface="+mj-lt"/>
                <a:ea typeface="ＭＳ Ｐゴシック" charset="0"/>
              </a:rPr>
              <a:t>, </a:t>
            </a:r>
            <a:r>
              <a:rPr lang="en-US" sz="1600" dirty="0" smtClean="0">
                <a:latin typeface="+mj-lt"/>
                <a:ea typeface="ＭＳ Ｐゴシック" charset="0"/>
              </a:rPr>
              <a:t>independent of computation scheme chosen</a:t>
            </a:r>
            <a:endParaRPr lang="en-US" sz="1600" dirty="0">
              <a:latin typeface="+mj-lt"/>
              <a:ea typeface="ＭＳ Ｐゴシック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4800" y="3505200"/>
            <a:ext cx="6934200" cy="2730500"/>
            <a:chOff x="304800" y="3505200"/>
            <a:chExt cx="6934200" cy="2730500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00" y="3733800"/>
              <a:ext cx="1751872" cy="2340800"/>
            </a:xfrm>
            <a:prstGeom prst="rect">
              <a:avLst/>
            </a:prstGeom>
          </p:spPr>
        </p:pic>
        <p:grpSp>
          <p:nvGrpSpPr>
            <p:cNvPr id="6" name="Group 76"/>
            <p:cNvGrpSpPr>
              <a:grpSpLocks/>
            </p:cNvGrpSpPr>
            <p:nvPr/>
          </p:nvGrpSpPr>
          <p:grpSpPr bwMode="auto">
            <a:xfrm>
              <a:off x="1981200" y="3505200"/>
              <a:ext cx="5257800" cy="2730500"/>
              <a:chOff x="1248" y="2928"/>
              <a:chExt cx="3312" cy="1000"/>
            </a:xfrm>
          </p:grpSpPr>
          <p:sp>
            <p:nvSpPr>
              <p:cNvPr id="7" name="AutoShape 4"/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3312" cy="1000"/>
              </a:xfrm>
              <a:prstGeom prst="roundRect">
                <a:avLst>
                  <a:gd name="adj" fmla="val 12495"/>
                </a:avLst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+mn-cs"/>
                </a:endParaRPr>
              </a:p>
            </p:txBody>
          </p:sp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1344" y="3024"/>
                <a:ext cx="3208" cy="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3500" tIns="25400" rIns="63500" bIns="25400">
                <a:spAutoFit/>
              </a:bodyPr>
              <a:lstStyle/>
              <a:p>
                <a:pPr marL="228600" indent="-228600" algn="ctr">
                  <a:lnSpc>
                    <a:spcPct val="77000"/>
                  </a:lnSpc>
                </a:pPr>
                <a:r>
                  <a:rPr lang="en-US" sz="2400" u="sng" dirty="0">
                    <a:latin typeface="+mj-lt"/>
                  </a:rPr>
                  <a:t>Church's Thesis:</a:t>
                </a:r>
              </a:p>
              <a:p>
                <a:pPr marL="228600" indent="-228600" algn="ctr">
                  <a:lnSpc>
                    <a:spcPct val="77000"/>
                  </a:lnSpc>
                </a:pPr>
                <a:endParaRPr lang="en-US" sz="2400" u="sng" dirty="0">
                  <a:latin typeface="+mj-lt"/>
                </a:endParaRPr>
              </a:p>
              <a:p>
                <a:pPr marL="1588" indent="-1588">
                  <a:lnSpc>
                    <a:spcPct val="87000"/>
                  </a:lnSpc>
                </a:pPr>
                <a:r>
                  <a:rPr lang="en-US" dirty="0">
                    <a:latin typeface="+mj-lt"/>
                  </a:rPr>
                  <a:t>Every discrete function </a:t>
                </a:r>
                <a:r>
                  <a:rPr lang="en-US" dirty="0" smtClean="0">
                    <a:latin typeface="+mj-lt"/>
                  </a:rPr>
                  <a:t>computable by </a:t>
                </a:r>
                <a:r>
                  <a:rPr lang="en-US" dirty="0">
                    <a:latin typeface="+mj-lt"/>
                  </a:rPr>
                  <a:t>ANY  realizable machine </a:t>
                </a:r>
                <a:r>
                  <a:rPr lang="en-US" dirty="0" smtClean="0">
                    <a:latin typeface="+mj-lt"/>
                  </a:rPr>
                  <a:t>is computable </a:t>
                </a:r>
                <a:r>
                  <a:rPr lang="en-US" dirty="0">
                    <a:latin typeface="+mj-lt"/>
                  </a:rPr>
                  <a:t>by some Turing machine</a:t>
                </a:r>
                <a:r>
                  <a:rPr lang="en-US" dirty="0" smtClean="0">
                    <a:latin typeface="+mj-lt"/>
                  </a:rPr>
                  <a:t>.</a:t>
                </a:r>
              </a:p>
              <a:p>
                <a:pPr marL="1588" indent="-1588">
                  <a:lnSpc>
                    <a:spcPct val="87000"/>
                  </a:lnSpc>
                </a:pPr>
                <a:endParaRPr lang="en-US" dirty="0" smtClean="0">
                  <a:latin typeface="+mj-lt"/>
                </a:endParaRPr>
              </a:p>
              <a:p>
                <a:pPr algn="ctr"/>
                <a:r>
                  <a:rPr lang="en-US" sz="2000" dirty="0">
                    <a:latin typeface="+mj-lt"/>
                  </a:rPr>
                  <a:t>f(x</a:t>
                </a:r>
                <a:r>
                  <a:rPr lang="en-US" sz="2000" dirty="0" smtClean="0">
                    <a:latin typeface="+mj-lt"/>
                  </a:rPr>
                  <a:t>) </a:t>
                </a:r>
                <a:r>
                  <a:rPr lang="en-US" sz="2000" i="1" dirty="0" smtClean="0">
                    <a:latin typeface="+mj-lt"/>
                  </a:rPr>
                  <a:t>computable</a:t>
                </a:r>
                <a:r>
                  <a:rPr lang="en-US" sz="2000" dirty="0" smtClean="0">
                    <a:latin typeface="+mj-lt"/>
                  </a:rPr>
                  <a:t> ⇔ </a:t>
                </a:r>
                <a:r>
                  <a:rPr lang="en-US" sz="2000" dirty="0">
                    <a:latin typeface="+mj-lt"/>
                  </a:rPr>
                  <a:t>for some k, all </a:t>
                </a:r>
                <a:r>
                  <a:rPr lang="en-US" sz="2000" dirty="0" smtClean="0">
                    <a:latin typeface="+mj-lt"/>
                  </a:rPr>
                  <a:t>x</a:t>
                </a:r>
                <a:endParaRPr lang="en-US" sz="2000" dirty="0">
                  <a:latin typeface="+mj-lt"/>
                </a:endParaRPr>
              </a:p>
              <a:p>
                <a:pPr algn="ctr"/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f(x) = </a:t>
                </a:r>
                <a:r>
                  <a:rPr lang="en-US" sz="2000" dirty="0" err="1" smtClean="0">
                    <a:latin typeface="+mj-lt"/>
                  </a:rPr>
                  <a:t>T</a:t>
                </a:r>
                <a:r>
                  <a:rPr lang="en-US" sz="2000" baseline="-25000" dirty="0" err="1" smtClean="0">
                    <a:latin typeface="+mj-lt"/>
                  </a:rPr>
                  <a:t>k</a:t>
                </a:r>
                <a:r>
                  <a:rPr lang="en-US" sz="2000" dirty="0" smtClean="0">
                    <a:latin typeface="+mj-lt"/>
                  </a:rPr>
                  <a:t>[</a:t>
                </a:r>
                <a:r>
                  <a:rPr lang="en-US" sz="2000" dirty="0">
                    <a:latin typeface="+mj-lt"/>
                  </a:rPr>
                  <a:t>x</a:t>
                </a:r>
                <a:r>
                  <a:rPr lang="en-US" sz="2000" dirty="0" smtClean="0">
                    <a:latin typeface="+mj-lt"/>
                  </a:rPr>
                  <a:t>]</a:t>
                </a:r>
                <a:endParaRPr lang="en-US" sz="2000" dirty="0">
                  <a:latin typeface="+mj-lt"/>
                </a:endParaRPr>
              </a:p>
              <a:p>
                <a:pPr marL="1588" indent="-1588">
                  <a:lnSpc>
                    <a:spcPct val="87000"/>
                  </a:lnSpc>
                </a:pPr>
                <a:endParaRPr lang="en-US" dirty="0">
                  <a:latin typeface="+mj-lt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7391400" y="3886200"/>
            <a:ext cx="1743557" cy="2638289"/>
            <a:chOff x="7391400" y="3886200"/>
            <a:chExt cx="1743557" cy="2638289"/>
          </a:xfrm>
        </p:grpSpPr>
        <p:sp>
          <p:nvSpPr>
            <p:cNvPr id="75" name="Text Box 85"/>
            <p:cNvSpPr txBox="1">
              <a:spLocks noChangeArrowheads="1"/>
            </p:cNvSpPr>
            <p:nvPr/>
          </p:nvSpPr>
          <p:spPr bwMode="auto">
            <a:xfrm>
              <a:off x="7570306" y="3886200"/>
              <a:ext cx="1564651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i="1">
                  <a:solidFill>
                    <a:srgbClr val="3366FF"/>
                  </a:solidFill>
                  <a:latin typeface="Comic Sans MS"/>
                  <a:cs typeface="Comic Sans MS"/>
                </a:rPr>
                <a:t>unproved, but</a:t>
              </a:r>
            </a:p>
            <a:p>
              <a:pPr algn="ctr"/>
              <a:r>
                <a:rPr lang="en-US" sz="1600" b="0" i="1">
                  <a:solidFill>
                    <a:srgbClr val="3366FF"/>
                  </a:solidFill>
                  <a:latin typeface="Comic Sans MS"/>
                  <a:cs typeface="Comic Sans MS"/>
                </a:rPr>
                <a:t>universally</a:t>
              </a:r>
            </a:p>
            <a:p>
              <a:pPr algn="ctr"/>
              <a:r>
                <a:rPr lang="en-US" sz="1600" b="0" i="1">
                  <a:solidFill>
                    <a:srgbClr val="3366FF"/>
                  </a:solidFill>
                  <a:latin typeface="Comic Sans MS"/>
                  <a:cs typeface="Comic Sans MS"/>
                </a:rPr>
                <a:t>accepted...</a:t>
              </a:r>
            </a:p>
          </p:txBody>
        </p:sp>
        <p:sp>
          <p:nvSpPr>
            <p:cNvPr id="76" name="Line 86"/>
            <p:cNvSpPr>
              <a:spLocks noChangeShapeType="1"/>
            </p:cNvSpPr>
            <p:nvPr/>
          </p:nvSpPr>
          <p:spPr bwMode="auto">
            <a:xfrm flipH="1">
              <a:off x="8153400" y="4648200"/>
              <a:ext cx="304800" cy="381000"/>
            </a:xfrm>
            <a:prstGeom prst="line">
              <a:avLst/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 flipH="1">
              <a:off x="7391400" y="4953000"/>
              <a:ext cx="977752" cy="1571489"/>
              <a:chOff x="2838890" y="729676"/>
              <a:chExt cx="1234915" cy="1984813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Freeform 103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01" name="Straight Connector 100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Freeform 101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1" name="Straight Connector 90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95" idx="0"/>
              </p:cNvCxnSpPr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Freeform 94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 95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7" name="Group 96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Freeform 98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 99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5638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2590800"/>
            <a:ext cx="1887538" cy="1268413"/>
            <a:chOff x="492" y="1576"/>
            <a:chExt cx="1189" cy="799"/>
          </a:xfrm>
        </p:grpSpPr>
        <p:grpSp>
          <p:nvGrpSpPr>
            <p:cNvPr id="47230" name="Group 5"/>
            <p:cNvGrpSpPr>
              <a:grpSpLocks/>
            </p:cNvGrpSpPr>
            <p:nvPr/>
          </p:nvGrpSpPr>
          <p:grpSpPr bwMode="auto">
            <a:xfrm>
              <a:off x="492" y="1576"/>
              <a:ext cx="1189" cy="515"/>
              <a:chOff x="492" y="1576"/>
              <a:chExt cx="1189" cy="515"/>
            </a:xfrm>
          </p:grpSpPr>
          <p:sp>
            <p:nvSpPr>
              <p:cNvPr id="47232" name="Line 6"/>
              <p:cNvSpPr>
                <a:spLocks noChangeShapeType="1"/>
              </p:cNvSpPr>
              <p:nvPr/>
            </p:nvSpPr>
            <p:spPr bwMode="auto">
              <a:xfrm>
                <a:off x="554" y="1587"/>
                <a:ext cx="1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33" name="Line 7"/>
              <p:cNvSpPr>
                <a:spLocks noChangeShapeType="1"/>
              </p:cNvSpPr>
              <p:nvPr/>
            </p:nvSpPr>
            <p:spPr bwMode="auto">
              <a:xfrm>
                <a:off x="498" y="1700"/>
                <a:ext cx="1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47234" name="Group 8"/>
              <p:cNvGrpSpPr>
                <a:grpSpLocks/>
              </p:cNvGrpSpPr>
              <p:nvPr/>
            </p:nvGrpSpPr>
            <p:grpSpPr bwMode="auto">
              <a:xfrm>
                <a:off x="492" y="1588"/>
                <a:ext cx="58" cy="101"/>
                <a:chOff x="492" y="1588"/>
                <a:chExt cx="58" cy="101"/>
              </a:xfrm>
            </p:grpSpPr>
            <p:sp>
              <p:nvSpPr>
                <p:cNvPr id="47267" name="Arc 9"/>
                <p:cNvSpPr>
                  <a:spLocks/>
                </p:cNvSpPr>
                <p:nvPr/>
              </p:nvSpPr>
              <p:spPr bwMode="auto">
                <a:xfrm>
                  <a:off x="527" y="1588"/>
                  <a:ext cx="23" cy="51"/>
                </a:xfrm>
                <a:custGeom>
                  <a:avLst/>
                  <a:gdLst>
                    <a:gd name="T0" fmla="*/ 0 w 21600"/>
                    <a:gd name="T1" fmla="*/ 0 h 21579"/>
                    <a:gd name="T2" fmla="*/ 0 w 21600"/>
                    <a:gd name="T3" fmla="*/ 0 h 21579"/>
                    <a:gd name="T4" fmla="*/ 0 w 21600"/>
                    <a:gd name="T5" fmla="*/ 0 h 2157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79"/>
                    <a:gd name="T11" fmla="*/ 21600 w 21600"/>
                    <a:gd name="T12" fmla="*/ 21579 h 215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79" fill="none" extrusionOk="0">
                      <a:moveTo>
                        <a:pt x="0" y="21579"/>
                      </a:moveTo>
                      <a:cubicBezTo>
                        <a:pt x="0" y="10022"/>
                        <a:pt x="9095" y="513"/>
                        <a:pt x="20641" y="0"/>
                      </a:cubicBezTo>
                    </a:path>
                    <a:path w="21600" h="21579" stroke="0" extrusionOk="0">
                      <a:moveTo>
                        <a:pt x="0" y="21579"/>
                      </a:moveTo>
                      <a:cubicBezTo>
                        <a:pt x="0" y="10022"/>
                        <a:pt x="9095" y="513"/>
                        <a:pt x="20641" y="0"/>
                      </a:cubicBezTo>
                      <a:lnTo>
                        <a:pt x="21600" y="21579"/>
                      </a:lnTo>
                      <a:lnTo>
                        <a:pt x="0" y="2157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268" name="Arc 10"/>
                <p:cNvSpPr>
                  <a:spLocks/>
                </p:cNvSpPr>
                <p:nvPr/>
              </p:nvSpPr>
              <p:spPr bwMode="auto">
                <a:xfrm>
                  <a:off x="492" y="1638"/>
                  <a:ext cx="23" cy="5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7235" name="Group 11"/>
              <p:cNvGrpSpPr>
                <a:grpSpLocks/>
              </p:cNvGrpSpPr>
              <p:nvPr/>
            </p:nvGrpSpPr>
            <p:grpSpPr bwMode="auto">
              <a:xfrm>
                <a:off x="1624" y="1588"/>
                <a:ext cx="57" cy="101"/>
                <a:chOff x="1624" y="1588"/>
                <a:chExt cx="57" cy="101"/>
              </a:xfrm>
            </p:grpSpPr>
            <p:sp>
              <p:nvSpPr>
                <p:cNvPr id="47265" name="Arc 12"/>
                <p:cNvSpPr>
                  <a:spLocks/>
                </p:cNvSpPr>
                <p:nvPr/>
              </p:nvSpPr>
              <p:spPr bwMode="auto">
                <a:xfrm>
                  <a:off x="1658" y="1588"/>
                  <a:ext cx="23" cy="51"/>
                </a:xfrm>
                <a:custGeom>
                  <a:avLst/>
                  <a:gdLst>
                    <a:gd name="T0" fmla="*/ 0 w 21600"/>
                    <a:gd name="T1" fmla="*/ 0 h 21580"/>
                    <a:gd name="T2" fmla="*/ 0 w 21600"/>
                    <a:gd name="T3" fmla="*/ 0 h 21580"/>
                    <a:gd name="T4" fmla="*/ 0 w 21600"/>
                    <a:gd name="T5" fmla="*/ 0 h 2158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80"/>
                    <a:gd name="T11" fmla="*/ 21600 w 21600"/>
                    <a:gd name="T12" fmla="*/ 21580 h 215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80" fill="none" extrusionOk="0">
                      <a:moveTo>
                        <a:pt x="0" y="21580"/>
                      </a:moveTo>
                      <a:cubicBezTo>
                        <a:pt x="0" y="10015"/>
                        <a:pt x="9108" y="502"/>
                        <a:pt x="20662" y="0"/>
                      </a:cubicBezTo>
                    </a:path>
                    <a:path w="21600" h="21580" stroke="0" extrusionOk="0">
                      <a:moveTo>
                        <a:pt x="0" y="21580"/>
                      </a:moveTo>
                      <a:cubicBezTo>
                        <a:pt x="0" y="10015"/>
                        <a:pt x="9108" y="502"/>
                        <a:pt x="20662" y="0"/>
                      </a:cubicBezTo>
                      <a:lnTo>
                        <a:pt x="21600" y="21580"/>
                      </a:lnTo>
                      <a:lnTo>
                        <a:pt x="0" y="2158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266" name="Arc 13"/>
                <p:cNvSpPr>
                  <a:spLocks/>
                </p:cNvSpPr>
                <p:nvPr/>
              </p:nvSpPr>
              <p:spPr bwMode="auto">
                <a:xfrm>
                  <a:off x="1624" y="1638"/>
                  <a:ext cx="23" cy="51"/>
                </a:xfrm>
                <a:custGeom>
                  <a:avLst/>
                  <a:gdLst>
                    <a:gd name="T0" fmla="*/ 0 w 22559"/>
                    <a:gd name="T1" fmla="*/ 0 h 21600"/>
                    <a:gd name="T2" fmla="*/ 0 w 22559"/>
                    <a:gd name="T3" fmla="*/ 0 h 21600"/>
                    <a:gd name="T4" fmla="*/ 0 w 2255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559"/>
                    <a:gd name="T10" fmla="*/ 0 h 21600"/>
                    <a:gd name="T11" fmla="*/ 22559 w 2255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559" h="21600" fill="none" extrusionOk="0">
                      <a:moveTo>
                        <a:pt x="22559" y="0"/>
                      </a:moveTo>
                      <a:cubicBezTo>
                        <a:pt x="22559" y="11929"/>
                        <a:pt x="12888" y="21600"/>
                        <a:pt x="959" y="21600"/>
                      </a:cubicBezTo>
                      <a:cubicBezTo>
                        <a:pt x="639" y="21599"/>
                        <a:pt x="319" y="21592"/>
                        <a:pt x="0" y="21578"/>
                      </a:cubicBezTo>
                    </a:path>
                    <a:path w="22559" h="21600" stroke="0" extrusionOk="0">
                      <a:moveTo>
                        <a:pt x="22559" y="0"/>
                      </a:moveTo>
                      <a:cubicBezTo>
                        <a:pt x="22559" y="11929"/>
                        <a:pt x="12888" y="21600"/>
                        <a:pt x="959" y="21600"/>
                      </a:cubicBezTo>
                      <a:cubicBezTo>
                        <a:pt x="639" y="21599"/>
                        <a:pt x="319" y="21592"/>
                        <a:pt x="0" y="21578"/>
                      </a:cubicBezTo>
                      <a:lnTo>
                        <a:pt x="959" y="0"/>
                      </a:lnTo>
                      <a:lnTo>
                        <a:pt x="22559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7236" name="Line 14"/>
              <p:cNvSpPr>
                <a:spLocks noChangeShapeType="1"/>
              </p:cNvSpPr>
              <p:nvPr/>
            </p:nvSpPr>
            <p:spPr bwMode="auto">
              <a:xfrm>
                <a:off x="553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37" name="Line 15"/>
              <p:cNvSpPr>
                <a:spLocks noChangeShapeType="1"/>
              </p:cNvSpPr>
              <p:nvPr/>
            </p:nvSpPr>
            <p:spPr bwMode="auto">
              <a:xfrm>
                <a:off x="666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38" name="Line 16"/>
              <p:cNvSpPr>
                <a:spLocks noChangeShapeType="1"/>
              </p:cNvSpPr>
              <p:nvPr/>
            </p:nvSpPr>
            <p:spPr bwMode="auto">
              <a:xfrm>
                <a:off x="780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39" name="Line 17"/>
              <p:cNvSpPr>
                <a:spLocks noChangeShapeType="1"/>
              </p:cNvSpPr>
              <p:nvPr/>
            </p:nvSpPr>
            <p:spPr bwMode="auto">
              <a:xfrm>
                <a:off x="893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0" name="Line 18"/>
              <p:cNvSpPr>
                <a:spLocks noChangeShapeType="1"/>
              </p:cNvSpPr>
              <p:nvPr/>
            </p:nvSpPr>
            <p:spPr bwMode="auto">
              <a:xfrm>
                <a:off x="1006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1" name="Line 19"/>
              <p:cNvSpPr>
                <a:spLocks noChangeShapeType="1"/>
              </p:cNvSpPr>
              <p:nvPr/>
            </p:nvSpPr>
            <p:spPr bwMode="auto">
              <a:xfrm>
                <a:off x="1119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2" name="Line 20"/>
              <p:cNvSpPr>
                <a:spLocks noChangeShapeType="1"/>
              </p:cNvSpPr>
              <p:nvPr/>
            </p:nvSpPr>
            <p:spPr bwMode="auto">
              <a:xfrm>
                <a:off x="1232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3" name="Line 21"/>
              <p:cNvSpPr>
                <a:spLocks noChangeShapeType="1"/>
              </p:cNvSpPr>
              <p:nvPr/>
            </p:nvSpPr>
            <p:spPr bwMode="auto">
              <a:xfrm>
                <a:off x="1345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4" name="Line 22"/>
              <p:cNvSpPr>
                <a:spLocks noChangeShapeType="1"/>
              </p:cNvSpPr>
              <p:nvPr/>
            </p:nvSpPr>
            <p:spPr bwMode="auto">
              <a:xfrm>
                <a:off x="1458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5" name="Line 23"/>
              <p:cNvSpPr>
                <a:spLocks noChangeShapeType="1"/>
              </p:cNvSpPr>
              <p:nvPr/>
            </p:nvSpPr>
            <p:spPr bwMode="auto">
              <a:xfrm>
                <a:off x="1572" y="158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6" name="Rectangle 24"/>
              <p:cNvSpPr>
                <a:spLocks noChangeArrowheads="1"/>
              </p:cNvSpPr>
              <p:nvPr/>
            </p:nvSpPr>
            <p:spPr bwMode="auto">
              <a:xfrm>
                <a:off x="921" y="1897"/>
                <a:ext cx="33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FSM</a:t>
                </a:r>
              </a:p>
            </p:txBody>
          </p:sp>
          <p:sp>
            <p:nvSpPr>
              <p:cNvPr id="47247" name="Freeform 25"/>
              <p:cNvSpPr>
                <a:spLocks/>
              </p:cNvSpPr>
              <p:nvPr/>
            </p:nvSpPr>
            <p:spPr bwMode="auto">
              <a:xfrm>
                <a:off x="886" y="1863"/>
                <a:ext cx="341" cy="228"/>
              </a:xfrm>
              <a:custGeom>
                <a:avLst/>
                <a:gdLst>
                  <a:gd name="T0" fmla="*/ 0 w 341"/>
                  <a:gd name="T1" fmla="*/ 0 h 228"/>
                  <a:gd name="T2" fmla="*/ 0 w 341"/>
                  <a:gd name="T3" fmla="*/ 227 h 228"/>
                  <a:gd name="T4" fmla="*/ 340 w 341"/>
                  <a:gd name="T5" fmla="*/ 227 h 228"/>
                  <a:gd name="T6" fmla="*/ 340 w 341"/>
                  <a:gd name="T7" fmla="*/ 0 h 2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1"/>
                  <a:gd name="T13" fmla="*/ 0 h 228"/>
                  <a:gd name="T14" fmla="*/ 341 w 341"/>
                  <a:gd name="T15" fmla="*/ 228 h 2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1" h="228">
                    <a:moveTo>
                      <a:pt x="0" y="0"/>
                    </a:moveTo>
                    <a:lnTo>
                      <a:pt x="0" y="227"/>
                    </a:lnTo>
                    <a:lnTo>
                      <a:pt x="340" y="227"/>
                    </a:lnTo>
                    <a:lnTo>
                      <a:pt x="34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8" name="Line 26"/>
              <p:cNvSpPr>
                <a:spLocks noChangeShapeType="1"/>
              </p:cNvSpPr>
              <p:nvPr/>
            </p:nvSpPr>
            <p:spPr bwMode="auto">
              <a:xfrm>
                <a:off x="890" y="1867"/>
                <a:ext cx="1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49" name="Line 27"/>
              <p:cNvSpPr>
                <a:spLocks noChangeShapeType="1"/>
              </p:cNvSpPr>
              <p:nvPr/>
            </p:nvSpPr>
            <p:spPr bwMode="auto">
              <a:xfrm flipH="1">
                <a:off x="1080" y="1867"/>
                <a:ext cx="1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50" name="Line 28"/>
              <p:cNvSpPr>
                <a:spLocks noChangeShapeType="1"/>
              </p:cNvSpPr>
              <p:nvPr/>
            </p:nvSpPr>
            <p:spPr bwMode="auto">
              <a:xfrm flipV="1">
                <a:off x="1031" y="1774"/>
                <a:ext cx="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51" name="Line 29"/>
              <p:cNvSpPr>
                <a:spLocks noChangeShapeType="1"/>
              </p:cNvSpPr>
              <p:nvPr/>
            </p:nvSpPr>
            <p:spPr bwMode="auto">
              <a:xfrm flipV="1">
                <a:off x="1088" y="1774"/>
                <a:ext cx="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52" name="Line 30"/>
              <p:cNvSpPr>
                <a:spLocks noChangeShapeType="1"/>
              </p:cNvSpPr>
              <p:nvPr/>
            </p:nvSpPr>
            <p:spPr bwMode="auto">
              <a:xfrm flipH="1">
                <a:off x="996" y="1782"/>
                <a:ext cx="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53" name="Line 31"/>
              <p:cNvSpPr>
                <a:spLocks noChangeShapeType="1"/>
              </p:cNvSpPr>
              <p:nvPr/>
            </p:nvSpPr>
            <p:spPr bwMode="auto">
              <a:xfrm>
                <a:off x="1088" y="1782"/>
                <a:ext cx="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54" name="Line 32"/>
              <p:cNvSpPr>
                <a:spLocks noChangeShapeType="1"/>
              </p:cNvSpPr>
              <p:nvPr/>
            </p:nvSpPr>
            <p:spPr bwMode="auto">
              <a:xfrm flipH="1">
                <a:off x="996" y="1697"/>
                <a:ext cx="70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55" name="Line 33"/>
              <p:cNvSpPr>
                <a:spLocks noChangeShapeType="1"/>
              </p:cNvSpPr>
              <p:nvPr/>
            </p:nvSpPr>
            <p:spPr bwMode="auto">
              <a:xfrm>
                <a:off x="1060" y="1697"/>
                <a:ext cx="55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56" name="Rectangle 34"/>
              <p:cNvSpPr>
                <a:spLocks noChangeArrowheads="1"/>
              </p:cNvSpPr>
              <p:nvPr/>
            </p:nvSpPr>
            <p:spPr bwMode="auto">
              <a:xfrm>
                <a:off x="977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57" name="Rectangle 35"/>
              <p:cNvSpPr>
                <a:spLocks noChangeArrowheads="1"/>
              </p:cNvSpPr>
              <p:nvPr/>
            </p:nvSpPr>
            <p:spPr bwMode="auto">
              <a:xfrm>
                <a:off x="1090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258" name="Rectangle 36"/>
              <p:cNvSpPr>
                <a:spLocks noChangeArrowheads="1"/>
              </p:cNvSpPr>
              <p:nvPr/>
            </p:nvSpPr>
            <p:spPr bwMode="auto">
              <a:xfrm>
                <a:off x="1203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259" name="Rectangle 37"/>
              <p:cNvSpPr>
                <a:spLocks noChangeArrowheads="1"/>
              </p:cNvSpPr>
              <p:nvPr/>
            </p:nvSpPr>
            <p:spPr bwMode="auto">
              <a:xfrm>
                <a:off x="1317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60" name="Rectangle 38"/>
              <p:cNvSpPr>
                <a:spLocks noChangeArrowheads="1"/>
              </p:cNvSpPr>
              <p:nvPr/>
            </p:nvSpPr>
            <p:spPr bwMode="auto">
              <a:xfrm>
                <a:off x="525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61" name="Rectangle 39"/>
              <p:cNvSpPr>
                <a:spLocks noChangeArrowheads="1"/>
              </p:cNvSpPr>
              <p:nvPr/>
            </p:nvSpPr>
            <p:spPr bwMode="auto">
              <a:xfrm>
                <a:off x="638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62" name="Rectangle 40"/>
              <p:cNvSpPr>
                <a:spLocks noChangeArrowheads="1"/>
              </p:cNvSpPr>
              <p:nvPr/>
            </p:nvSpPr>
            <p:spPr bwMode="auto">
              <a:xfrm>
                <a:off x="751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263" name="Rectangle 41"/>
              <p:cNvSpPr>
                <a:spLocks noChangeArrowheads="1"/>
              </p:cNvSpPr>
              <p:nvPr/>
            </p:nvSpPr>
            <p:spPr bwMode="auto">
              <a:xfrm>
                <a:off x="864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64" name="Rectangle 42"/>
              <p:cNvSpPr>
                <a:spLocks noChangeArrowheads="1"/>
              </p:cNvSpPr>
              <p:nvPr/>
            </p:nvSpPr>
            <p:spPr bwMode="auto">
              <a:xfrm>
                <a:off x="1430" y="157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</p:grpSp>
        <p:sp>
          <p:nvSpPr>
            <p:cNvPr id="47231" name="Rectangle 43"/>
            <p:cNvSpPr>
              <a:spLocks noChangeArrowheads="1"/>
            </p:cNvSpPr>
            <p:nvPr/>
          </p:nvSpPr>
          <p:spPr bwMode="auto">
            <a:xfrm>
              <a:off x="502" y="2159"/>
              <a:ext cx="110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+mj-lt"/>
                </a:rPr>
                <a:t>Multiplication</a:t>
              </a:r>
            </a:p>
          </p:txBody>
        </p:sp>
      </p:grpSp>
      <p:grpSp>
        <p:nvGrpSpPr>
          <p:cNvPr id="6" name="Group 164"/>
          <p:cNvGrpSpPr>
            <a:grpSpLocks/>
          </p:cNvGrpSpPr>
          <p:nvPr/>
        </p:nvGrpSpPr>
        <p:grpSpPr bwMode="auto">
          <a:xfrm>
            <a:off x="762000" y="4495800"/>
            <a:ext cx="1887538" cy="1257300"/>
            <a:chOff x="576" y="2544"/>
            <a:chExt cx="1189" cy="792"/>
          </a:xfrm>
        </p:grpSpPr>
        <p:grpSp>
          <p:nvGrpSpPr>
            <p:cNvPr id="47191" name="Group 44"/>
            <p:cNvGrpSpPr>
              <a:grpSpLocks/>
            </p:cNvGrpSpPr>
            <p:nvPr/>
          </p:nvGrpSpPr>
          <p:grpSpPr bwMode="auto">
            <a:xfrm>
              <a:off x="576" y="2544"/>
              <a:ext cx="1189" cy="515"/>
              <a:chOff x="156" y="3016"/>
              <a:chExt cx="1189" cy="515"/>
            </a:xfrm>
          </p:grpSpPr>
          <p:sp>
            <p:nvSpPr>
              <p:cNvPr id="47193" name="Line 45"/>
              <p:cNvSpPr>
                <a:spLocks noChangeShapeType="1"/>
              </p:cNvSpPr>
              <p:nvPr/>
            </p:nvSpPr>
            <p:spPr bwMode="auto">
              <a:xfrm>
                <a:off x="218" y="3027"/>
                <a:ext cx="1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94" name="Line 46"/>
              <p:cNvSpPr>
                <a:spLocks noChangeShapeType="1"/>
              </p:cNvSpPr>
              <p:nvPr/>
            </p:nvSpPr>
            <p:spPr bwMode="auto">
              <a:xfrm>
                <a:off x="162" y="3140"/>
                <a:ext cx="1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47195" name="Group 47"/>
              <p:cNvGrpSpPr>
                <a:grpSpLocks/>
              </p:cNvGrpSpPr>
              <p:nvPr/>
            </p:nvGrpSpPr>
            <p:grpSpPr bwMode="auto">
              <a:xfrm>
                <a:off x="156" y="3028"/>
                <a:ext cx="58" cy="101"/>
                <a:chOff x="156" y="3028"/>
                <a:chExt cx="58" cy="101"/>
              </a:xfrm>
            </p:grpSpPr>
            <p:sp>
              <p:nvSpPr>
                <p:cNvPr id="47228" name="Arc 48"/>
                <p:cNvSpPr>
                  <a:spLocks/>
                </p:cNvSpPr>
                <p:nvPr/>
              </p:nvSpPr>
              <p:spPr bwMode="auto">
                <a:xfrm>
                  <a:off x="191" y="3028"/>
                  <a:ext cx="23" cy="51"/>
                </a:xfrm>
                <a:custGeom>
                  <a:avLst/>
                  <a:gdLst>
                    <a:gd name="T0" fmla="*/ 0 w 21600"/>
                    <a:gd name="T1" fmla="*/ 0 h 21579"/>
                    <a:gd name="T2" fmla="*/ 0 w 21600"/>
                    <a:gd name="T3" fmla="*/ 0 h 21579"/>
                    <a:gd name="T4" fmla="*/ 0 w 21600"/>
                    <a:gd name="T5" fmla="*/ 0 h 2157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79"/>
                    <a:gd name="T11" fmla="*/ 21600 w 21600"/>
                    <a:gd name="T12" fmla="*/ 21579 h 215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79" fill="none" extrusionOk="0">
                      <a:moveTo>
                        <a:pt x="0" y="21579"/>
                      </a:moveTo>
                      <a:cubicBezTo>
                        <a:pt x="0" y="10022"/>
                        <a:pt x="9095" y="513"/>
                        <a:pt x="20641" y="0"/>
                      </a:cubicBezTo>
                    </a:path>
                    <a:path w="21600" h="21579" stroke="0" extrusionOk="0">
                      <a:moveTo>
                        <a:pt x="0" y="21579"/>
                      </a:moveTo>
                      <a:cubicBezTo>
                        <a:pt x="0" y="10022"/>
                        <a:pt x="9095" y="513"/>
                        <a:pt x="20641" y="0"/>
                      </a:cubicBezTo>
                      <a:lnTo>
                        <a:pt x="21600" y="21579"/>
                      </a:lnTo>
                      <a:lnTo>
                        <a:pt x="0" y="2157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229" name="Arc 49"/>
                <p:cNvSpPr>
                  <a:spLocks/>
                </p:cNvSpPr>
                <p:nvPr/>
              </p:nvSpPr>
              <p:spPr bwMode="auto">
                <a:xfrm>
                  <a:off x="156" y="3078"/>
                  <a:ext cx="23" cy="5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7196" name="Group 50"/>
              <p:cNvGrpSpPr>
                <a:grpSpLocks/>
              </p:cNvGrpSpPr>
              <p:nvPr/>
            </p:nvGrpSpPr>
            <p:grpSpPr bwMode="auto">
              <a:xfrm>
                <a:off x="1288" y="3028"/>
                <a:ext cx="57" cy="101"/>
                <a:chOff x="1288" y="3028"/>
                <a:chExt cx="57" cy="101"/>
              </a:xfrm>
            </p:grpSpPr>
            <p:sp>
              <p:nvSpPr>
                <p:cNvPr id="47226" name="Arc 51"/>
                <p:cNvSpPr>
                  <a:spLocks/>
                </p:cNvSpPr>
                <p:nvPr/>
              </p:nvSpPr>
              <p:spPr bwMode="auto">
                <a:xfrm>
                  <a:off x="1322" y="3028"/>
                  <a:ext cx="23" cy="51"/>
                </a:xfrm>
                <a:custGeom>
                  <a:avLst/>
                  <a:gdLst>
                    <a:gd name="T0" fmla="*/ 0 w 21600"/>
                    <a:gd name="T1" fmla="*/ 0 h 21580"/>
                    <a:gd name="T2" fmla="*/ 0 w 21600"/>
                    <a:gd name="T3" fmla="*/ 0 h 21580"/>
                    <a:gd name="T4" fmla="*/ 0 w 21600"/>
                    <a:gd name="T5" fmla="*/ 0 h 2158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80"/>
                    <a:gd name="T11" fmla="*/ 21600 w 21600"/>
                    <a:gd name="T12" fmla="*/ 21580 h 215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80" fill="none" extrusionOk="0">
                      <a:moveTo>
                        <a:pt x="0" y="21580"/>
                      </a:moveTo>
                      <a:cubicBezTo>
                        <a:pt x="0" y="10015"/>
                        <a:pt x="9108" y="502"/>
                        <a:pt x="20662" y="0"/>
                      </a:cubicBezTo>
                    </a:path>
                    <a:path w="21600" h="21580" stroke="0" extrusionOk="0">
                      <a:moveTo>
                        <a:pt x="0" y="21580"/>
                      </a:moveTo>
                      <a:cubicBezTo>
                        <a:pt x="0" y="10015"/>
                        <a:pt x="9108" y="502"/>
                        <a:pt x="20662" y="0"/>
                      </a:cubicBezTo>
                      <a:lnTo>
                        <a:pt x="21600" y="21580"/>
                      </a:lnTo>
                      <a:lnTo>
                        <a:pt x="0" y="2158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227" name="Arc 52"/>
                <p:cNvSpPr>
                  <a:spLocks/>
                </p:cNvSpPr>
                <p:nvPr/>
              </p:nvSpPr>
              <p:spPr bwMode="auto">
                <a:xfrm>
                  <a:off x="1288" y="3078"/>
                  <a:ext cx="23" cy="51"/>
                </a:xfrm>
                <a:custGeom>
                  <a:avLst/>
                  <a:gdLst>
                    <a:gd name="T0" fmla="*/ 0 w 22559"/>
                    <a:gd name="T1" fmla="*/ 0 h 21600"/>
                    <a:gd name="T2" fmla="*/ 0 w 22559"/>
                    <a:gd name="T3" fmla="*/ 0 h 21600"/>
                    <a:gd name="T4" fmla="*/ 0 w 2255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559"/>
                    <a:gd name="T10" fmla="*/ 0 h 21600"/>
                    <a:gd name="T11" fmla="*/ 22559 w 2255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559" h="21600" fill="none" extrusionOk="0">
                      <a:moveTo>
                        <a:pt x="22559" y="0"/>
                      </a:moveTo>
                      <a:cubicBezTo>
                        <a:pt x="22559" y="11929"/>
                        <a:pt x="12888" y="21600"/>
                        <a:pt x="959" y="21600"/>
                      </a:cubicBezTo>
                      <a:cubicBezTo>
                        <a:pt x="639" y="21599"/>
                        <a:pt x="319" y="21592"/>
                        <a:pt x="0" y="21578"/>
                      </a:cubicBezTo>
                    </a:path>
                    <a:path w="22559" h="21600" stroke="0" extrusionOk="0">
                      <a:moveTo>
                        <a:pt x="22559" y="0"/>
                      </a:moveTo>
                      <a:cubicBezTo>
                        <a:pt x="22559" y="11929"/>
                        <a:pt x="12888" y="21600"/>
                        <a:pt x="959" y="21600"/>
                      </a:cubicBezTo>
                      <a:cubicBezTo>
                        <a:pt x="639" y="21599"/>
                        <a:pt x="319" y="21592"/>
                        <a:pt x="0" y="21578"/>
                      </a:cubicBezTo>
                      <a:lnTo>
                        <a:pt x="959" y="0"/>
                      </a:lnTo>
                      <a:lnTo>
                        <a:pt x="22559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7197" name="Line 53"/>
              <p:cNvSpPr>
                <a:spLocks noChangeShapeType="1"/>
              </p:cNvSpPr>
              <p:nvPr/>
            </p:nvSpPr>
            <p:spPr bwMode="auto">
              <a:xfrm>
                <a:off x="217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98" name="Line 54"/>
              <p:cNvSpPr>
                <a:spLocks noChangeShapeType="1"/>
              </p:cNvSpPr>
              <p:nvPr/>
            </p:nvSpPr>
            <p:spPr bwMode="auto">
              <a:xfrm>
                <a:off x="330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99" name="Line 55"/>
              <p:cNvSpPr>
                <a:spLocks noChangeShapeType="1"/>
              </p:cNvSpPr>
              <p:nvPr/>
            </p:nvSpPr>
            <p:spPr bwMode="auto">
              <a:xfrm>
                <a:off x="444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0" name="Line 56"/>
              <p:cNvSpPr>
                <a:spLocks noChangeShapeType="1"/>
              </p:cNvSpPr>
              <p:nvPr/>
            </p:nvSpPr>
            <p:spPr bwMode="auto">
              <a:xfrm>
                <a:off x="557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1" name="Line 57"/>
              <p:cNvSpPr>
                <a:spLocks noChangeShapeType="1"/>
              </p:cNvSpPr>
              <p:nvPr/>
            </p:nvSpPr>
            <p:spPr bwMode="auto">
              <a:xfrm>
                <a:off x="670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2" name="Line 58"/>
              <p:cNvSpPr>
                <a:spLocks noChangeShapeType="1"/>
              </p:cNvSpPr>
              <p:nvPr/>
            </p:nvSpPr>
            <p:spPr bwMode="auto">
              <a:xfrm>
                <a:off x="783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3" name="Line 59"/>
              <p:cNvSpPr>
                <a:spLocks noChangeShapeType="1"/>
              </p:cNvSpPr>
              <p:nvPr/>
            </p:nvSpPr>
            <p:spPr bwMode="auto">
              <a:xfrm>
                <a:off x="896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4" name="Line 60"/>
              <p:cNvSpPr>
                <a:spLocks noChangeShapeType="1"/>
              </p:cNvSpPr>
              <p:nvPr/>
            </p:nvSpPr>
            <p:spPr bwMode="auto">
              <a:xfrm>
                <a:off x="1009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5" name="Line 61"/>
              <p:cNvSpPr>
                <a:spLocks noChangeShapeType="1"/>
              </p:cNvSpPr>
              <p:nvPr/>
            </p:nvSpPr>
            <p:spPr bwMode="auto">
              <a:xfrm>
                <a:off x="1122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6" name="Line 62"/>
              <p:cNvSpPr>
                <a:spLocks noChangeShapeType="1"/>
              </p:cNvSpPr>
              <p:nvPr/>
            </p:nvSpPr>
            <p:spPr bwMode="auto">
              <a:xfrm>
                <a:off x="1236" y="302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7" name="Rectangle 63"/>
              <p:cNvSpPr>
                <a:spLocks noChangeArrowheads="1"/>
              </p:cNvSpPr>
              <p:nvPr/>
            </p:nvSpPr>
            <p:spPr bwMode="auto">
              <a:xfrm>
                <a:off x="585" y="3337"/>
                <a:ext cx="33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FSM</a:t>
                </a:r>
              </a:p>
            </p:txBody>
          </p:sp>
          <p:sp>
            <p:nvSpPr>
              <p:cNvPr id="47208" name="Freeform 64"/>
              <p:cNvSpPr>
                <a:spLocks/>
              </p:cNvSpPr>
              <p:nvPr/>
            </p:nvSpPr>
            <p:spPr bwMode="auto">
              <a:xfrm>
                <a:off x="550" y="3303"/>
                <a:ext cx="341" cy="228"/>
              </a:xfrm>
              <a:custGeom>
                <a:avLst/>
                <a:gdLst>
                  <a:gd name="T0" fmla="*/ 0 w 341"/>
                  <a:gd name="T1" fmla="*/ 0 h 228"/>
                  <a:gd name="T2" fmla="*/ 0 w 341"/>
                  <a:gd name="T3" fmla="*/ 227 h 228"/>
                  <a:gd name="T4" fmla="*/ 340 w 341"/>
                  <a:gd name="T5" fmla="*/ 227 h 228"/>
                  <a:gd name="T6" fmla="*/ 340 w 341"/>
                  <a:gd name="T7" fmla="*/ 0 h 2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1"/>
                  <a:gd name="T13" fmla="*/ 0 h 228"/>
                  <a:gd name="T14" fmla="*/ 341 w 341"/>
                  <a:gd name="T15" fmla="*/ 228 h 2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1" h="228">
                    <a:moveTo>
                      <a:pt x="0" y="0"/>
                    </a:moveTo>
                    <a:lnTo>
                      <a:pt x="0" y="227"/>
                    </a:lnTo>
                    <a:lnTo>
                      <a:pt x="340" y="227"/>
                    </a:lnTo>
                    <a:lnTo>
                      <a:pt x="34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09" name="Line 65"/>
              <p:cNvSpPr>
                <a:spLocks noChangeShapeType="1"/>
              </p:cNvSpPr>
              <p:nvPr/>
            </p:nvSpPr>
            <p:spPr bwMode="auto">
              <a:xfrm>
                <a:off x="554" y="3307"/>
                <a:ext cx="1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10" name="Line 66"/>
              <p:cNvSpPr>
                <a:spLocks noChangeShapeType="1"/>
              </p:cNvSpPr>
              <p:nvPr/>
            </p:nvSpPr>
            <p:spPr bwMode="auto">
              <a:xfrm flipH="1">
                <a:off x="744" y="3307"/>
                <a:ext cx="1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11" name="Line 67"/>
              <p:cNvSpPr>
                <a:spLocks noChangeShapeType="1"/>
              </p:cNvSpPr>
              <p:nvPr/>
            </p:nvSpPr>
            <p:spPr bwMode="auto">
              <a:xfrm flipV="1">
                <a:off x="695" y="3214"/>
                <a:ext cx="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12" name="Line 68"/>
              <p:cNvSpPr>
                <a:spLocks noChangeShapeType="1"/>
              </p:cNvSpPr>
              <p:nvPr/>
            </p:nvSpPr>
            <p:spPr bwMode="auto">
              <a:xfrm flipV="1">
                <a:off x="752" y="3214"/>
                <a:ext cx="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13" name="Line 69"/>
              <p:cNvSpPr>
                <a:spLocks noChangeShapeType="1"/>
              </p:cNvSpPr>
              <p:nvPr/>
            </p:nvSpPr>
            <p:spPr bwMode="auto">
              <a:xfrm flipH="1">
                <a:off x="660" y="3222"/>
                <a:ext cx="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14" name="Line 70"/>
              <p:cNvSpPr>
                <a:spLocks noChangeShapeType="1"/>
              </p:cNvSpPr>
              <p:nvPr/>
            </p:nvSpPr>
            <p:spPr bwMode="auto">
              <a:xfrm>
                <a:off x="752" y="3222"/>
                <a:ext cx="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15" name="Line 71"/>
              <p:cNvSpPr>
                <a:spLocks noChangeShapeType="1"/>
              </p:cNvSpPr>
              <p:nvPr/>
            </p:nvSpPr>
            <p:spPr bwMode="auto">
              <a:xfrm flipH="1">
                <a:off x="660" y="3137"/>
                <a:ext cx="70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16" name="Line 72"/>
              <p:cNvSpPr>
                <a:spLocks noChangeShapeType="1"/>
              </p:cNvSpPr>
              <p:nvPr/>
            </p:nvSpPr>
            <p:spPr bwMode="auto">
              <a:xfrm>
                <a:off x="724" y="3137"/>
                <a:ext cx="55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217" name="Rectangle 73"/>
              <p:cNvSpPr>
                <a:spLocks noChangeArrowheads="1"/>
              </p:cNvSpPr>
              <p:nvPr/>
            </p:nvSpPr>
            <p:spPr bwMode="auto">
              <a:xfrm>
                <a:off x="641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18" name="Rectangle 74"/>
              <p:cNvSpPr>
                <a:spLocks noChangeArrowheads="1"/>
              </p:cNvSpPr>
              <p:nvPr/>
            </p:nvSpPr>
            <p:spPr bwMode="auto">
              <a:xfrm>
                <a:off x="754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219" name="Rectangle 75"/>
              <p:cNvSpPr>
                <a:spLocks noChangeArrowheads="1"/>
              </p:cNvSpPr>
              <p:nvPr/>
            </p:nvSpPr>
            <p:spPr bwMode="auto">
              <a:xfrm>
                <a:off x="867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220" name="Rectangle 76"/>
              <p:cNvSpPr>
                <a:spLocks noChangeArrowheads="1"/>
              </p:cNvSpPr>
              <p:nvPr/>
            </p:nvSpPr>
            <p:spPr bwMode="auto">
              <a:xfrm>
                <a:off x="981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21" name="Rectangle 77"/>
              <p:cNvSpPr>
                <a:spLocks noChangeArrowheads="1"/>
              </p:cNvSpPr>
              <p:nvPr/>
            </p:nvSpPr>
            <p:spPr bwMode="auto">
              <a:xfrm>
                <a:off x="189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22" name="Rectangle 78"/>
              <p:cNvSpPr>
                <a:spLocks noChangeArrowheads="1"/>
              </p:cNvSpPr>
              <p:nvPr/>
            </p:nvSpPr>
            <p:spPr bwMode="auto">
              <a:xfrm>
                <a:off x="302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23" name="Rectangle 79"/>
              <p:cNvSpPr>
                <a:spLocks noChangeArrowheads="1"/>
              </p:cNvSpPr>
              <p:nvPr/>
            </p:nvSpPr>
            <p:spPr bwMode="auto">
              <a:xfrm>
                <a:off x="415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224" name="Rectangle 80"/>
              <p:cNvSpPr>
                <a:spLocks noChangeArrowheads="1"/>
              </p:cNvSpPr>
              <p:nvPr/>
            </p:nvSpPr>
            <p:spPr bwMode="auto">
              <a:xfrm>
                <a:off x="528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225" name="Rectangle 81"/>
              <p:cNvSpPr>
                <a:spLocks noChangeArrowheads="1"/>
              </p:cNvSpPr>
              <p:nvPr/>
            </p:nvSpPr>
            <p:spPr bwMode="auto">
              <a:xfrm>
                <a:off x="1094" y="301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</p:grpSp>
        <p:sp>
          <p:nvSpPr>
            <p:cNvPr id="47192" name="Rectangle 82"/>
            <p:cNvSpPr>
              <a:spLocks noChangeArrowheads="1"/>
            </p:cNvSpPr>
            <p:nvPr/>
          </p:nvSpPr>
          <p:spPr bwMode="auto">
            <a:xfrm>
              <a:off x="798" y="3120"/>
              <a:ext cx="63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+mj-lt"/>
                </a:rPr>
                <a:t>Sorting</a:t>
              </a:r>
            </a:p>
          </p:txBody>
        </p:sp>
      </p:grpSp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3657600" y="1524000"/>
            <a:ext cx="1887538" cy="1268413"/>
            <a:chOff x="2076" y="1096"/>
            <a:chExt cx="1189" cy="799"/>
          </a:xfrm>
        </p:grpSpPr>
        <p:grpSp>
          <p:nvGrpSpPr>
            <p:cNvPr id="47152" name="Group 84"/>
            <p:cNvGrpSpPr>
              <a:grpSpLocks/>
            </p:cNvGrpSpPr>
            <p:nvPr/>
          </p:nvGrpSpPr>
          <p:grpSpPr bwMode="auto">
            <a:xfrm>
              <a:off x="2076" y="1096"/>
              <a:ext cx="1189" cy="515"/>
              <a:chOff x="2076" y="1096"/>
              <a:chExt cx="1189" cy="515"/>
            </a:xfrm>
          </p:grpSpPr>
          <p:sp>
            <p:nvSpPr>
              <p:cNvPr id="47154" name="Line 85"/>
              <p:cNvSpPr>
                <a:spLocks noChangeShapeType="1"/>
              </p:cNvSpPr>
              <p:nvPr/>
            </p:nvSpPr>
            <p:spPr bwMode="auto">
              <a:xfrm>
                <a:off x="2138" y="1107"/>
                <a:ext cx="1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55" name="Line 86"/>
              <p:cNvSpPr>
                <a:spLocks noChangeShapeType="1"/>
              </p:cNvSpPr>
              <p:nvPr/>
            </p:nvSpPr>
            <p:spPr bwMode="auto">
              <a:xfrm>
                <a:off x="2082" y="1220"/>
                <a:ext cx="1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47156" name="Group 87"/>
              <p:cNvGrpSpPr>
                <a:grpSpLocks/>
              </p:cNvGrpSpPr>
              <p:nvPr/>
            </p:nvGrpSpPr>
            <p:grpSpPr bwMode="auto">
              <a:xfrm>
                <a:off x="2076" y="1108"/>
                <a:ext cx="58" cy="101"/>
                <a:chOff x="2076" y="1108"/>
                <a:chExt cx="58" cy="101"/>
              </a:xfrm>
            </p:grpSpPr>
            <p:sp>
              <p:nvSpPr>
                <p:cNvPr id="47189" name="Arc 88"/>
                <p:cNvSpPr>
                  <a:spLocks/>
                </p:cNvSpPr>
                <p:nvPr/>
              </p:nvSpPr>
              <p:spPr bwMode="auto">
                <a:xfrm>
                  <a:off x="2111" y="1108"/>
                  <a:ext cx="23" cy="51"/>
                </a:xfrm>
                <a:custGeom>
                  <a:avLst/>
                  <a:gdLst>
                    <a:gd name="T0" fmla="*/ 0 w 21600"/>
                    <a:gd name="T1" fmla="*/ 0 h 21579"/>
                    <a:gd name="T2" fmla="*/ 0 w 21600"/>
                    <a:gd name="T3" fmla="*/ 0 h 21579"/>
                    <a:gd name="T4" fmla="*/ 0 w 21600"/>
                    <a:gd name="T5" fmla="*/ 0 h 2157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79"/>
                    <a:gd name="T11" fmla="*/ 21600 w 21600"/>
                    <a:gd name="T12" fmla="*/ 21579 h 215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79" fill="none" extrusionOk="0">
                      <a:moveTo>
                        <a:pt x="0" y="21579"/>
                      </a:moveTo>
                      <a:cubicBezTo>
                        <a:pt x="0" y="10022"/>
                        <a:pt x="9095" y="513"/>
                        <a:pt x="20641" y="0"/>
                      </a:cubicBezTo>
                    </a:path>
                    <a:path w="21600" h="21579" stroke="0" extrusionOk="0">
                      <a:moveTo>
                        <a:pt x="0" y="21579"/>
                      </a:moveTo>
                      <a:cubicBezTo>
                        <a:pt x="0" y="10022"/>
                        <a:pt x="9095" y="513"/>
                        <a:pt x="20641" y="0"/>
                      </a:cubicBezTo>
                      <a:lnTo>
                        <a:pt x="21600" y="21579"/>
                      </a:lnTo>
                      <a:lnTo>
                        <a:pt x="0" y="2157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190" name="Arc 89"/>
                <p:cNvSpPr>
                  <a:spLocks/>
                </p:cNvSpPr>
                <p:nvPr/>
              </p:nvSpPr>
              <p:spPr bwMode="auto">
                <a:xfrm>
                  <a:off x="2076" y="1158"/>
                  <a:ext cx="23" cy="5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7157" name="Group 90"/>
              <p:cNvGrpSpPr>
                <a:grpSpLocks/>
              </p:cNvGrpSpPr>
              <p:nvPr/>
            </p:nvGrpSpPr>
            <p:grpSpPr bwMode="auto">
              <a:xfrm>
                <a:off x="3208" y="1108"/>
                <a:ext cx="57" cy="101"/>
                <a:chOff x="3208" y="1108"/>
                <a:chExt cx="57" cy="101"/>
              </a:xfrm>
            </p:grpSpPr>
            <p:sp>
              <p:nvSpPr>
                <p:cNvPr id="47187" name="Arc 91"/>
                <p:cNvSpPr>
                  <a:spLocks/>
                </p:cNvSpPr>
                <p:nvPr/>
              </p:nvSpPr>
              <p:spPr bwMode="auto">
                <a:xfrm>
                  <a:off x="3242" y="1108"/>
                  <a:ext cx="23" cy="51"/>
                </a:xfrm>
                <a:custGeom>
                  <a:avLst/>
                  <a:gdLst>
                    <a:gd name="T0" fmla="*/ 0 w 21600"/>
                    <a:gd name="T1" fmla="*/ 0 h 21580"/>
                    <a:gd name="T2" fmla="*/ 0 w 21600"/>
                    <a:gd name="T3" fmla="*/ 0 h 21580"/>
                    <a:gd name="T4" fmla="*/ 0 w 21600"/>
                    <a:gd name="T5" fmla="*/ 0 h 2158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80"/>
                    <a:gd name="T11" fmla="*/ 21600 w 21600"/>
                    <a:gd name="T12" fmla="*/ 21580 h 215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80" fill="none" extrusionOk="0">
                      <a:moveTo>
                        <a:pt x="0" y="21580"/>
                      </a:moveTo>
                      <a:cubicBezTo>
                        <a:pt x="0" y="10015"/>
                        <a:pt x="9108" y="502"/>
                        <a:pt x="20662" y="0"/>
                      </a:cubicBezTo>
                    </a:path>
                    <a:path w="21600" h="21580" stroke="0" extrusionOk="0">
                      <a:moveTo>
                        <a:pt x="0" y="21580"/>
                      </a:moveTo>
                      <a:cubicBezTo>
                        <a:pt x="0" y="10015"/>
                        <a:pt x="9108" y="502"/>
                        <a:pt x="20662" y="0"/>
                      </a:cubicBezTo>
                      <a:lnTo>
                        <a:pt x="21600" y="21580"/>
                      </a:lnTo>
                      <a:lnTo>
                        <a:pt x="0" y="2158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188" name="Arc 92"/>
                <p:cNvSpPr>
                  <a:spLocks/>
                </p:cNvSpPr>
                <p:nvPr/>
              </p:nvSpPr>
              <p:spPr bwMode="auto">
                <a:xfrm>
                  <a:off x="3208" y="1158"/>
                  <a:ext cx="23" cy="51"/>
                </a:xfrm>
                <a:custGeom>
                  <a:avLst/>
                  <a:gdLst>
                    <a:gd name="T0" fmla="*/ 0 w 22559"/>
                    <a:gd name="T1" fmla="*/ 0 h 21600"/>
                    <a:gd name="T2" fmla="*/ 0 w 22559"/>
                    <a:gd name="T3" fmla="*/ 0 h 21600"/>
                    <a:gd name="T4" fmla="*/ 0 w 2255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559"/>
                    <a:gd name="T10" fmla="*/ 0 h 21600"/>
                    <a:gd name="T11" fmla="*/ 22559 w 2255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559" h="21600" fill="none" extrusionOk="0">
                      <a:moveTo>
                        <a:pt x="22559" y="0"/>
                      </a:moveTo>
                      <a:cubicBezTo>
                        <a:pt x="22559" y="11929"/>
                        <a:pt x="12888" y="21600"/>
                        <a:pt x="959" y="21600"/>
                      </a:cubicBezTo>
                      <a:cubicBezTo>
                        <a:pt x="639" y="21599"/>
                        <a:pt x="319" y="21592"/>
                        <a:pt x="0" y="21578"/>
                      </a:cubicBezTo>
                    </a:path>
                    <a:path w="22559" h="21600" stroke="0" extrusionOk="0">
                      <a:moveTo>
                        <a:pt x="22559" y="0"/>
                      </a:moveTo>
                      <a:cubicBezTo>
                        <a:pt x="22559" y="11929"/>
                        <a:pt x="12888" y="21600"/>
                        <a:pt x="959" y="21600"/>
                      </a:cubicBezTo>
                      <a:cubicBezTo>
                        <a:pt x="639" y="21599"/>
                        <a:pt x="319" y="21592"/>
                        <a:pt x="0" y="21578"/>
                      </a:cubicBezTo>
                      <a:lnTo>
                        <a:pt x="959" y="0"/>
                      </a:lnTo>
                      <a:lnTo>
                        <a:pt x="22559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7158" name="Line 93"/>
              <p:cNvSpPr>
                <a:spLocks noChangeShapeType="1"/>
              </p:cNvSpPr>
              <p:nvPr/>
            </p:nvSpPr>
            <p:spPr bwMode="auto">
              <a:xfrm>
                <a:off x="2137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59" name="Line 94"/>
              <p:cNvSpPr>
                <a:spLocks noChangeShapeType="1"/>
              </p:cNvSpPr>
              <p:nvPr/>
            </p:nvSpPr>
            <p:spPr bwMode="auto">
              <a:xfrm>
                <a:off x="2250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0" name="Line 95"/>
              <p:cNvSpPr>
                <a:spLocks noChangeShapeType="1"/>
              </p:cNvSpPr>
              <p:nvPr/>
            </p:nvSpPr>
            <p:spPr bwMode="auto">
              <a:xfrm>
                <a:off x="2364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1" name="Line 96"/>
              <p:cNvSpPr>
                <a:spLocks noChangeShapeType="1"/>
              </p:cNvSpPr>
              <p:nvPr/>
            </p:nvSpPr>
            <p:spPr bwMode="auto">
              <a:xfrm>
                <a:off x="2477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2" name="Line 97"/>
              <p:cNvSpPr>
                <a:spLocks noChangeShapeType="1"/>
              </p:cNvSpPr>
              <p:nvPr/>
            </p:nvSpPr>
            <p:spPr bwMode="auto">
              <a:xfrm>
                <a:off x="2590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3" name="Line 98"/>
              <p:cNvSpPr>
                <a:spLocks noChangeShapeType="1"/>
              </p:cNvSpPr>
              <p:nvPr/>
            </p:nvSpPr>
            <p:spPr bwMode="auto">
              <a:xfrm>
                <a:off x="2703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4" name="Line 99"/>
              <p:cNvSpPr>
                <a:spLocks noChangeShapeType="1"/>
              </p:cNvSpPr>
              <p:nvPr/>
            </p:nvSpPr>
            <p:spPr bwMode="auto">
              <a:xfrm>
                <a:off x="2816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5" name="Line 100"/>
              <p:cNvSpPr>
                <a:spLocks noChangeShapeType="1"/>
              </p:cNvSpPr>
              <p:nvPr/>
            </p:nvSpPr>
            <p:spPr bwMode="auto">
              <a:xfrm>
                <a:off x="2929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6" name="Line 101"/>
              <p:cNvSpPr>
                <a:spLocks noChangeShapeType="1"/>
              </p:cNvSpPr>
              <p:nvPr/>
            </p:nvSpPr>
            <p:spPr bwMode="auto">
              <a:xfrm>
                <a:off x="3042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7" name="Line 102"/>
              <p:cNvSpPr>
                <a:spLocks noChangeShapeType="1"/>
              </p:cNvSpPr>
              <p:nvPr/>
            </p:nvSpPr>
            <p:spPr bwMode="auto">
              <a:xfrm>
                <a:off x="3156" y="1107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68" name="Rectangle 103"/>
              <p:cNvSpPr>
                <a:spLocks noChangeArrowheads="1"/>
              </p:cNvSpPr>
              <p:nvPr/>
            </p:nvSpPr>
            <p:spPr bwMode="auto">
              <a:xfrm>
                <a:off x="2505" y="1417"/>
                <a:ext cx="33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FSM</a:t>
                </a:r>
              </a:p>
            </p:txBody>
          </p:sp>
          <p:sp>
            <p:nvSpPr>
              <p:cNvPr id="47169" name="Freeform 104"/>
              <p:cNvSpPr>
                <a:spLocks/>
              </p:cNvSpPr>
              <p:nvPr/>
            </p:nvSpPr>
            <p:spPr bwMode="auto">
              <a:xfrm>
                <a:off x="2470" y="1383"/>
                <a:ext cx="341" cy="228"/>
              </a:xfrm>
              <a:custGeom>
                <a:avLst/>
                <a:gdLst>
                  <a:gd name="T0" fmla="*/ 0 w 341"/>
                  <a:gd name="T1" fmla="*/ 0 h 228"/>
                  <a:gd name="T2" fmla="*/ 0 w 341"/>
                  <a:gd name="T3" fmla="*/ 227 h 228"/>
                  <a:gd name="T4" fmla="*/ 340 w 341"/>
                  <a:gd name="T5" fmla="*/ 227 h 228"/>
                  <a:gd name="T6" fmla="*/ 340 w 341"/>
                  <a:gd name="T7" fmla="*/ 0 h 2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1"/>
                  <a:gd name="T13" fmla="*/ 0 h 228"/>
                  <a:gd name="T14" fmla="*/ 341 w 341"/>
                  <a:gd name="T15" fmla="*/ 228 h 2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1" h="228">
                    <a:moveTo>
                      <a:pt x="0" y="0"/>
                    </a:moveTo>
                    <a:lnTo>
                      <a:pt x="0" y="227"/>
                    </a:lnTo>
                    <a:lnTo>
                      <a:pt x="340" y="227"/>
                    </a:lnTo>
                    <a:lnTo>
                      <a:pt x="34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0" name="Line 105"/>
              <p:cNvSpPr>
                <a:spLocks noChangeShapeType="1"/>
              </p:cNvSpPr>
              <p:nvPr/>
            </p:nvSpPr>
            <p:spPr bwMode="auto">
              <a:xfrm>
                <a:off x="2474" y="1387"/>
                <a:ext cx="1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1" name="Line 106"/>
              <p:cNvSpPr>
                <a:spLocks noChangeShapeType="1"/>
              </p:cNvSpPr>
              <p:nvPr/>
            </p:nvSpPr>
            <p:spPr bwMode="auto">
              <a:xfrm flipH="1">
                <a:off x="2664" y="1387"/>
                <a:ext cx="1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2" name="Line 107"/>
              <p:cNvSpPr>
                <a:spLocks noChangeShapeType="1"/>
              </p:cNvSpPr>
              <p:nvPr/>
            </p:nvSpPr>
            <p:spPr bwMode="auto">
              <a:xfrm flipV="1">
                <a:off x="2615" y="1294"/>
                <a:ext cx="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3" name="Line 108"/>
              <p:cNvSpPr>
                <a:spLocks noChangeShapeType="1"/>
              </p:cNvSpPr>
              <p:nvPr/>
            </p:nvSpPr>
            <p:spPr bwMode="auto">
              <a:xfrm flipV="1">
                <a:off x="2672" y="1294"/>
                <a:ext cx="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4" name="Line 109"/>
              <p:cNvSpPr>
                <a:spLocks noChangeShapeType="1"/>
              </p:cNvSpPr>
              <p:nvPr/>
            </p:nvSpPr>
            <p:spPr bwMode="auto">
              <a:xfrm flipH="1">
                <a:off x="2580" y="1302"/>
                <a:ext cx="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5" name="Line 110"/>
              <p:cNvSpPr>
                <a:spLocks noChangeShapeType="1"/>
              </p:cNvSpPr>
              <p:nvPr/>
            </p:nvSpPr>
            <p:spPr bwMode="auto">
              <a:xfrm>
                <a:off x="2672" y="1302"/>
                <a:ext cx="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6" name="Line 111"/>
              <p:cNvSpPr>
                <a:spLocks noChangeShapeType="1"/>
              </p:cNvSpPr>
              <p:nvPr/>
            </p:nvSpPr>
            <p:spPr bwMode="auto">
              <a:xfrm flipH="1">
                <a:off x="2580" y="1217"/>
                <a:ext cx="70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7" name="Line 112"/>
              <p:cNvSpPr>
                <a:spLocks noChangeShapeType="1"/>
              </p:cNvSpPr>
              <p:nvPr/>
            </p:nvSpPr>
            <p:spPr bwMode="auto">
              <a:xfrm>
                <a:off x="2644" y="1217"/>
                <a:ext cx="55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78" name="Rectangle 113"/>
              <p:cNvSpPr>
                <a:spLocks noChangeArrowheads="1"/>
              </p:cNvSpPr>
              <p:nvPr/>
            </p:nvSpPr>
            <p:spPr bwMode="auto">
              <a:xfrm>
                <a:off x="2561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79" name="Rectangle 114"/>
              <p:cNvSpPr>
                <a:spLocks noChangeArrowheads="1"/>
              </p:cNvSpPr>
              <p:nvPr/>
            </p:nvSpPr>
            <p:spPr bwMode="auto">
              <a:xfrm>
                <a:off x="2674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180" name="Rectangle 115"/>
              <p:cNvSpPr>
                <a:spLocks noChangeArrowheads="1"/>
              </p:cNvSpPr>
              <p:nvPr/>
            </p:nvSpPr>
            <p:spPr bwMode="auto">
              <a:xfrm>
                <a:off x="2787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181" name="Rectangle 116"/>
              <p:cNvSpPr>
                <a:spLocks noChangeArrowheads="1"/>
              </p:cNvSpPr>
              <p:nvPr/>
            </p:nvSpPr>
            <p:spPr bwMode="auto">
              <a:xfrm>
                <a:off x="2901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82" name="Rectangle 117"/>
              <p:cNvSpPr>
                <a:spLocks noChangeArrowheads="1"/>
              </p:cNvSpPr>
              <p:nvPr/>
            </p:nvSpPr>
            <p:spPr bwMode="auto">
              <a:xfrm>
                <a:off x="2109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83" name="Rectangle 118"/>
              <p:cNvSpPr>
                <a:spLocks noChangeArrowheads="1"/>
              </p:cNvSpPr>
              <p:nvPr/>
            </p:nvSpPr>
            <p:spPr bwMode="auto">
              <a:xfrm>
                <a:off x="2222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84" name="Rectangle 119"/>
              <p:cNvSpPr>
                <a:spLocks noChangeArrowheads="1"/>
              </p:cNvSpPr>
              <p:nvPr/>
            </p:nvSpPr>
            <p:spPr bwMode="auto">
              <a:xfrm>
                <a:off x="2335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185" name="Rectangle 120"/>
              <p:cNvSpPr>
                <a:spLocks noChangeArrowheads="1"/>
              </p:cNvSpPr>
              <p:nvPr/>
            </p:nvSpPr>
            <p:spPr bwMode="auto">
              <a:xfrm>
                <a:off x="2448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86" name="Rectangle 121"/>
              <p:cNvSpPr>
                <a:spLocks noChangeArrowheads="1"/>
              </p:cNvSpPr>
              <p:nvPr/>
            </p:nvSpPr>
            <p:spPr bwMode="auto">
              <a:xfrm>
                <a:off x="3014" y="1096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</p:grpSp>
        <p:sp>
          <p:nvSpPr>
            <p:cNvPr id="47153" name="Rectangle 122"/>
            <p:cNvSpPr>
              <a:spLocks noChangeArrowheads="1"/>
            </p:cNvSpPr>
            <p:nvPr/>
          </p:nvSpPr>
          <p:spPr bwMode="auto">
            <a:xfrm>
              <a:off x="2118" y="1679"/>
              <a:ext cx="104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+mj-lt"/>
                </a:rPr>
                <a:t>Factorization</a:t>
              </a:r>
            </a:p>
          </p:txBody>
        </p:sp>
      </p:grpSp>
      <p:grpSp>
        <p:nvGrpSpPr>
          <p:cNvPr id="14" name="Group 163"/>
          <p:cNvGrpSpPr>
            <a:grpSpLocks/>
          </p:cNvGrpSpPr>
          <p:nvPr/>
        </p:nvGrpSpPr>
        <p:grpSpPr bwMode="auto">
          <a:xfrm>
            <a:off x="6172200" y="1905000"/>
            <a:ext cx="1887538" cy="1268413"/>
            <a:chOff x="3888" y="1200"/>
            <a:chExt cx="1189" cy="799"/>
          </a:xfrm>
        </p:grpSpPr>
        <p:grpSp>
          <p:nvGrpSpPr>
            <p:cNvPr id="47113" name="Group 123"/>
            <p:cNvGrpSpPr>
              <a:grpSpLocks/>
            </p:cNvGrpSpPr>
            <p:nvPr/>
          </p:nvGrpSpPr>
          <p:grpSpPr bwMode="auto">
            <a:xfrm>
              <a:off x="3888" y="1200"/>
              <a:ext cx="1189" cy="515"/>
              <a:chOff x="2988" y="2152"/>
              <a:chExt cx="1189" cy="515"/>
            </a:xfrm>
          </p:grpSpPr>
          <p:sp>
            <p:nvSpPr>
              <p:cNvPr id="47115" name="Line 124"/>
              <p:cNvSpPr>
                <a:spLocks noChangeShapeType="1"/>
              </p:cNvSpPr>
              <p:nvPr/>
            </p:nvSpPr>
            <p:spPr bwMode="auto">
              <a:xfrm>
                <a:off x="3050" y="2163"/>
                <a:ext cx="1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16" name="Line 125"/>
              <p:cNvSpPr>
                <a:spLocks noChangeShapeType="1"/>
              </p:cNvSpPr>
              <p:nvPr/>
            </p:nvSpPr>
            <p:spPr bwMode="auto">
              <a:xfrm>
                <a:off x="2994" y="2276"/>
                <a:ext cx="11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grpSp>
            <p:nvGrpSpPr>
              <p:cNvPr id="47117" name="Group 126"/>
              <p:cNvGrpSpPr>
                <a:grpSpLocks/>
              </p:cNvGrpSpPr>
              <p:nvPr/>
            </p:nvGrpSpPr>
            <p:grpSpPr bwMode="auto">
              <a:xfrm>
                <a:off x="2988" y="2164"/>
                <a:ext cx="58" cy="101"/>
                <a:chOff x="2988" y="2164"/>
                <a:chExt cx="58" cy="101"/>
              </a:xfrm>
            </p:grpSpPr>
            <p:sp>
              <p:nvSpPr>
                <p:cNvPr id="47150" name="Arc 127"/>
                <p:cNvSpPr>
                  <a:spLocks/>
                </p:cNvSpPr>
                <p:nvPr/>
              </p:nvSpPr>
              <p:spPr bwMode="auto">
                <a:xfrm>
                  <a:off x="3023" y="2164"/>
                  <a:ext cx="23" cy="51"/>
                </a:xfrm>
                <a:custGeom>
                  <a:avLst/>
                  <a:gdLst>
                    <a:gd name="T0" fmla="*/ 0 w 21600"/>
                    <a:gd name="T1" fmla="*/ 0 h 21579"/>
                    <a:gd name="T2" fmla="*/ 0 w 21600"/>
                    <a:gd name="T3" fmla="*/ 0 h 21579"/>
                    <a:gd name="T4" fmla="*/ 0 w 21600"/>
                    <a:gd name="T5" fmla="*/ 0 h 21579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79"/>
                    <a:gd name="T11" fmla="*/ 21600 w 21600"/>
                    <a:gd name="T12" fmla="*/ 21579 h 215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79" fill="none" extrusionOk="0">
                      <a:moveTo>
                        <a:pt x="0" y="21579"/>
                      </a:moveTo>
                      <a:cubicBezTo>
                        <a:pt x="0" y="10022"/>
                        <a:pt x="9095" y="513"/>
                        <a:pt x="20641" y="0"/>
                      </a:cubicBezTo>
                    </a:path>
                    <a:path w="21600" h="21579" stroke="0" extrusionOk="0">
                      <a:moveTo>
                        <a:pt x="0" y="21579"/>
                      </a:moveTo>
                      <a:cubicBezTo>
                        <a:pt x="0" y="10022"/>
                        <a:pt x="9095" y="513"/>
                        <a:pt x="20641" y="0"/>
                      </a:cubicBezTo>
                      <a:lnTo>
                        <a:pt x="21600" y="21579"/>
                      </a:lnTo>
                      <a:lnTo>
                        <a:pt x="0" y="21579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151" name="Arc 128"/>
                <p:cNvSpPr>
                  <a:spLocks/>
                </p:cNvSpPr>
                <p:nvPr/>
              </p:nvSpPr>
              <p:spPr bwMode="auto">
                <a:xfrm>
                  <a:off x="2988" y="2214"/>
                  <a:ext cx="23" cy="51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599"/>
                      </a:cubicBezTo>
                      <a:lnTo>
                        <a:pt x="0" y="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7118" name="Group 129"/>
              <p:cNvGrpSpPr>
                <a:grpSpLocks/>
              </p:cNvGrpSpPr>
              <p:nvPr/>
            </p:nvGrpSpPr>
            <p:grpSpPr bwMode="auto">
              <a:xfrm>
                <a:off x="4120" y="2164"/>
                <a:ext cx="57" cy="101"/>
                <a:chOff x="4120" y="2164"/>
                <a:chExt cx="57" cy="101"/>
              </a:xfrm>
            </p:grpSpPr>
            <p:sp>
              <p:nvSpPr>
                <p:cNvPr id="47148" name="Arc 130"/>
                <p:cNvSpPr>
                  <a:spLocks/>
                </p:cNvSpPr>
                <p:nvPr/>
              </p:nvSpPr>
              <p:spPr bwMode="auto">
                <a:xfrm>
                  <a:off x="4154" y="2164"/>
                  <a:ext cx="23" cy="51"/>
                </a:xfrm>
                <a:custGeom>
                  <a:avLst/>
                  <a:gdLst>
                    <a:gd name="T0" fmla="*/ 0 w 21600"/>
                    <a:gd name="T1" fmla="*/ 0 h 21580"/>
                    <a:gd name="T2" fmla="*/ 0 w 21600"/>
                    <a:gd name="T3" fmla="*/ 0 h 21580"/>
                    <a:gd name="T4" fmla="*/ 0 w 21600"/>
                    <a:gd name="T5" fmla="*/ 0 h 2158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80"/>
                    <a:gd name="T11" fmla="*/ 21600 w 21600"/>
                    <a:gd name="T12" fmla="*/ 21580 h 2158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80" fill="none" extrusionOk="0">
                      <a:moveTo>
                        <a:pt x="0" y="21580"/>
                      </a:moveTo>
                      <a:cubicBezTo>
                        <a:pt x="0" y="10015"/>
                        <a:pt x="9108" y="502"/>
                        <a:pt x="20662" y="0"/>
                      </a:cubicBezTo>
                    </a:path>
                    <a:path w="21600" h="21580" stroke="0" extrusionOk="0">
                      <a:moveTo>
                        <a:pt x="0" y="21580"/>
                      </a:moveTo>
                      <a:cubicBezTo>
                        <a:pt x="0" y="10015"/>
                        <a:pt x="9108" y="502"/>
                        <a:pt x="20662" y="0"/>
                      </a:cubicBezTo>
                      <a:lnTo>
                        <a:pt x="21600" y="21580"/>
                      </a:lnTo>
                      <a:lnTo>
                        <a:pt x="0" y="2158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47149" name="Arc 131"/>
                <p:cNvSpPr>
                  <a:spLocks/>
                </p:cNvSpPr>
                <p:nvPr/>
              </p:nvSpPr>
              <p:spPr bwMode="auto">
                <a:xfrm>
                  <a:off x="4120" y="2214"/>
                  <a:ext cx="23" cy="51"/>
                </a:xfrm>
                <a:custGeom>
                  <a:avLst/>
                  <a:gdLst>
                    <a:gd name="T0" fmla="*/ 0 w 22559"/>
                    <a:gd name="T1" fmla="*/ 0 h 21600"/>
                    <a:gd name="T2" fmla="*/ 0 w 22559"/>
                    <a:gd name="T3" fmla="*/ 0 h 21600"/>
                    <a:gd name="T4" fmla="*/ 0 w 2255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559"/>
                    <a:gd name="T10" fmla="*/ 0 h 21600"/>
                    <a:gd name="T11" fmla="*/ 22559 w 2255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559" h="21600" fill="none" extrusionOk="0">
                      <a:moveTo>
                        <a:pt x="22559" y="0"/>
                      </a:moveTo>
                      <a:cubicBezTo>
                        <a:pt x="22559" y="11929"/>
                        <a:pt x="12888" y="21600"/>
                        <a:pt x="959" y="21600"/>
                      </a:cubicBezTo>
                      <a:cubicBezTo>
                        <a:pt x="639" y="21599"/>
                        <a:pt x="319" y="21592"/>
                        <a:pt x="0" y="21578"/>
                      </a:cubicBezTo>
                    </a:path>
                    <a:path w="22559" h="21600" stroke="0" extrusionOk="0">
                      <a:moveTo>
                        <a:pt x="22559" y="0"/>
                      </a:moveTo>
                      <a:cubicBezTo>
                        <a:pt x="22559" y="11929"/>
                        <a:pt x="12888" y="21600"/>
                        <a:pt x="959" y="21600"/>
                      </a:cubicBezTo>
                      <a:cubicBezTo>
                        <a:pt x="639" y="21599"/>
                        <a:pt x="319" y="21592"/>
                        <a:pt x="0" y="21578"/>
                      </a:cubicBezTo>
                      <a:lnTo>
                        <a:pt x="959" y="0"/>
                      </a:lnTo>
                      <a:lnTo>
                        <a:pt x="22559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7119" name="Line 132"/>
              <p:cNvSpPr>
                <a:spLocks noChangeShapeType="1"/>
              </p:cNvSpPr>
              <p:nvPr/>
            </p:nvSpPr>
            <p:spPr bwMode="auto">
              <a:xfrm>
                <a:off x="3049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0" name="Line 133"/>
              <p:cNvSpPr>
                <a:spLocks noChangeShapeType="1"/>
              </p:cNvSpPr>
              <p:nvPr/>
            </p:nvSpPr>
            <p:spPr bwMode="auto">
              <a:xfrm>
                <a:off x="3162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1" name="Line 134"/>
              <p:cNvSpPr>
                <a:spLocks noChangeShapeType="1"/>
              </p:cNvSpPr>
              <p:nvPr/>
            </p:nvSpPr>
            <p:spPr bwMode="auto">
              <a:xfrm>
                <a:off x="3276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2" name="Line 135"/>
              <p:cNvSpPr>
                <a:spLocks noChangeShapeType="1"/>
              </p:cNvSpPr>
              <p:nvPr/>
            </p:nvSpPr>
            <p:spPr bwMode="auto">
              <a:xfrm>
                <a:off x="3389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3" name="Line 136"/>
              <p:cNvSpPr>
                <a:spLocks noChangeShapeType="1"/>
              </p:cNvSpPr>
              <p:nvPr/>
            </p:nvSpPr>
            <p:spPr bwMode="auto">
              <a:xfrm>
                <a:off x="3502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4" name="Line 137"/>
              <p:cNvSpPr>
                <a:spLocks noChangeShapeType="1"/>
              </p:cNvSpPr>
              <p:nvPr/>
            </p:nvSpPr>
            <p:spPr bwMode="auto">
              <a:xfrm>
                <a:off x="3615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5" name="Line 138"/>
              <p:cNvSpPr>
                <a:spLocks noChangeShapeType="1"/>
              </p:cNvSpPr>
              <p:nvPr/>
            </p:nvSpPr>
            <p:spPr bwMode="auto">
              <a:xfrm>
                <a:off x="3728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6" name="Line 139"/>
              <p:cNvSpPr>
                <a:spLocks noChangeShapeType="1"/>
              </p:cNvSpPr>
              <p:nvPr/>
            </p:nvSpPr>
            <p:spPr bwMode="auto">
              <a:xfrm>
                <a:off x="3841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7" name="Line 140"/>
              <p:cNvSpPr>
                <a:spLocks noChangeShapeType="1"/>
              </p:cNvSpPr>
              <p:nvPr/>
            </p:nvSpPr>
            <p:spPr bwMode="auto">
              <a:xfrm>
                <a:off x="3954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8" name="Line 141"/>
              <p:cNvSpPr>
                <a:spLocks noChangeShapeType="1"/>
              </p:cNvSpPr>
              <p:nvPr/>
            </p:nvSpPr>
            <p:spPr bwMode="auto">
              <a:xfrm>
                <a:off x="4068" y="216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29" name="Rectangle 142"/>
              <p:cNvSpPr>
                <a:spLocks noChangeArrowheads="1"/>
              </p:cNvSpPr>
              <p:nvPr/>
            </p:nvSpPr>
            <p:spPr bwMode="auto">
              <a:xfrm>
                <a:off x="3417" y="2473"/>
                <a:ext cx="33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FSM</a:t>
                </a:r>
              </a:p>
            </p:txBody>
          </p:sp>
          <p:sp>
            <p:nvSpPr>
              <p:cNvPr id="47130" name="Freeform 143"/>
              <p:cNvSpPr>
                <a:spLocks/>
              </p:cNvSpPr>
              <p:nvPr/>
            </p:nvSpPr>
            <p:spPr bwMode="auto">
              <a:xfrm>
                <a:off x="3382" y="2439"/>
                <a:ext cx="341" cy="228"/>
              </a:xfrm>
              <a:custGeom>
                <a:avLst/>
                <a:gdLst>
                  <a:gd name="T0" fmla="*/ 0 w 341"/>
                  <a:gd name="T1" fmla="*/ 0 h 228"/>
                  <a:gd name="T2" fmla="*/ 0 w 341"/>
                  <a:gd name="T3" fmla="*/ 227 h 228"/>
                  <a:gd name="T4" fmla="*/ 340 w 341"/>
                  <a:gd name="T5" fmla="*/ 227 h 228"/>
                  <a:gd name="T6" fmla="*/ 340 w 341"/>
                  <a:gd name="T7" fmla="*/ 0 h 2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1"/>
                  <a:gd name="T13" fmla="*/ 0 h 228"/>
                  <a:gd name="T14" fmla="*/ 341 w 341"/>
                  <a:gd name="T15" fmla="*/ 228 h 2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1" h="228">
                    <a:moveTo>
                      <a:pt x="0" y="0"/>
                    </a:moveTo>
                    <a:lnTo>
                      <a:pt x="0" y="227"/>
                    </a:lnTo>
                    <a:lnTo>
                      <a:pt x="340" y="227"/>
                    </a:lnTo>
                    <a:lnTo>
                      <a:pt x="34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1" name="Line 144"/>
              <p:cNvSpPr>
                <a:spLocks noChangeShapeType="1"/>
              </p:cNvSpPr>
              <p:nvPr/>
            </p:nvSpPr>
            <p:spPr bwMode="auto">
              <a:xfrm>
                <a:off x="3386" y="2443"/>
                <a:ext cx="1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2" name="Line 145"/>
              <p:cNvSpPr>
                <a:spLocks noChangeShapeType="1"/>
              </p:cNvSpPr>
              <p:nvPr/>
            </p:nvSpPr>
            <p:spPr bwMode="auto">
              <a:xfrm flipH="1">
                <a:off x="3576" y="2443"/>
                <a:ext cx="15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3" name="Line 146"/>
              <p:cNvSpPr>
                <a:spLocks noChangeShapeType="1"/>
              </p:cNvSpPr>
              <p:nvPr/>
            </p:nvSpPr>
            <p:spPr bwMode="auto">
              <a:xfrm flipV="1">
                <a:off x="3527" y="2350"/>
                <a:ext cx="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4" name="Line 147"/>
              <p:cNvSpPr>
                <a:spLocks noChangeShapeType="1"/>
              </p:cNvSpPr>
              <p:nvPr/>
            </p:nvSpPr>
            <p:spPr bwMode="auto">
              <a:xfrm flipV="1">
                <a:off x="3584" y="2350"/>
                <a:ext cx="0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5" name="Line 148"/>
              <p:cNvSpPr>
                <a:spLocks noChangeShapeType="1"/>
              </p:cNvSpPr>
              <p:nvPr/>
            </p:nvSpPr>
            <p:spPr bwMode="auto">
              <a:xfrm flipH="1">
                <a:off x="3492" y="2358"/>
                <a:ext cx="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6" name="Line 149"/>
              <p:cNvSpPr>
                <a:spLocks noChangeShapeType="1"/>
              </p:cNvSpPr>
              <p:nvPr/>
            </p:nvSpPr>
            <p:spPr bwMode="auto">
              <a:xfrm>
                <a:off x="3584" y="2358"/>
                <a:ext cx="2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7" name="Line 150"/>
              <p:cNvSpPr>
                <a:spLocks noChangeShapeType="1"/>
              </p:cNvSpPr>
              <p:nvPr/>
            </p:nvSpPr>
            <p:spPr bwMode="auto">
              <a:xfrm flipH="1">
                <a:off x="3492" y="2273"/>
                <a:ext cx="70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8" name="Line 151"/>
              <p:cNvSpPr>
                <a:spLocks noChangeShapeType="1"/>
              </p:cNvSpPr>
              <p:nvPr/>
            </p:nvSpPr>
            <p:spPr bwMode="auto">
              <a:xfrm>
                <a:off x="3556" y="2273"/>
                <a:ext cx="55" cy="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7139" name="Rectangle 152"/>
              <p:cNvSpPr>
                <a:spLocks noChangeArrowheads="1"/>
              </p:cNvSpPr>
              <p:nvPr/>
            </p:nvSpPr>
            <p:spPr bwMode="auto">
              <a:xfrm>
                <a:off x="3473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40" name="Rectangle 153"/>
              <p:cNvSpPr>
                <a:spLocks noChangeArrowheads="1"/>
              </p:cNvSpPr>
              <p:nvPr/>
            </p:nvSpPr>
            <p:spPr bwMode="auto">
              <a:xfrm>
                <a:off x="3586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141" name="Rectangle 154"/>
              <p:cNvSpPr>
                <a:spLocks noChangeArrowheads="1"/>
              </p:cNvSpPr>
              <p:nvPr/>
            </p:nvSpPr>
            <p:spPr bwMode="auto">
              <a:xfrm>
                <a:off x="3699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142" name="Rectangle 155"/>
              <p:cNvSpPr>
                <a:spLocks noChangeArrowheads="1"/>
              </p:cNvSpPr>
              <p:nvPr/>
            </p:nvSpPr>
            <p:spPr bwMode="auto">
              <a:xfrm>
                <a:off x="3813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43" name="Rectangle 156"/>
              <p:cNvSpPr>
                <a:spLocks noChangeArrowheads="1"/>
              </p:cNvSpPr>
              <p:nvPr/>
            </p:nvSpPr>
            <p:spPr bwMode="auto">
              <a:xfrm>
                <a:off x="3021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44" name="Rectangle 157"/>
              <p:cNvSpPr>
                <a:spLocks noChangeArrowheads="1"/>
              </p:cNvSpPr>
              <p:nvPr/>
            </p:nvSpPr>
            <p:spPr bwMode="auto">
              <a:xfrm>
                <a:off x="3134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45" name="Rectangle 158"/>
              <p:cNvSpPr>
                <a:spLocks noChangeArrowheads="1"/>
              </p:cNvSpPr>
              <p:nvPr/>
            </p:nvSpPr>
            <p:spPr bwMode="auto">
              <a:xfrm>
                <a:off x="3247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1</a:t>
                </a:r>
              </a:p>
            </p:txBody>
          </p:sp>
          <p:sp>
            <p:nvSpPr>
              <p:cNvPr id="47146" name="Rectangle 159"/>
              <p:cNvSpPr>
                <a:spLocks noChangeArrowheads="1"/>
              </p:cNvSpPr>
              <p:nvPr/>
            </p:nvSpPr>
            <p:spPr bwMode="auto">
              <a:xfrm>
                <a:off x="3360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  <p:sp>
            <p:nvSpPr>
              <p:cNvPr id="47147" name="Rectangle 160"/>
              <p:cNvSpPr>
                <a:spLocks noChangeArrowheads="1"/>
              </p:cNvSpPr>
              <p:nvPr/>
            </p:nvSpPr>
            <p:spPr bwMode="auto">
              <a:xfrm>
                <a:off x="3926" y="2152"/>
                <a:ext cx="1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>
                    <a:solidFill>
                      <a:srgbClr val="000000"/>
                    </a:solidFill>
                    <a:latin typeface="+mj-lt"/>
                  </a:rPr>
                  <a:t>0</a:t>
                </a:r>
              </a:p>
            </p:txBody>
          </p:sp>
        </p:grpSp>
        <p:sp>
          <p:nvSpPr>
            <p:cNvPr id="47114" name="Rectangle 161"/>
            <p:cNvSpPr>
              <a:spLocks noChangeArrowheads="1"/>
            </p:cNvSpPr>
            <p:nvPr/>
          </p:nvSpPr>
          <p:spPr bwMode="auto">
            <a:xfrm>
              <a:off x="3897" y="1783"/>
              <a:ext cx="110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+mj-lt"/>
                </a:rPr>
                <a:t>Primality Test</a:t>
              </a:r>
            </a:p>
          </p:txBody>
        </p:sp>
      </p:grpSp>
      <p:sp>
        <p:nvSpPr>
          <p:cNvPr id="373922" name="Text Box 162"/>
          <p:cNvSpPr txBox="1">
            <a:spLocks noChangeArrowheads="1"/>
          </p:cNvSpPr>
          <p:nvPr/>
        </p:nvSpPr>
        <p:spPr bwMode="auto">
          <a:xfrm>
            <a:off x="5257800" y="3505200"/>
            <a:ext cx="3352800" cy="105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b="0" i="1" dirty="0">
                <a:solidFill>
                  <a:srgbClr val="3366FF"/>
                </a:solidFill>
                <a:latin typeface="Comic Sans MS"/>
                <a:cs typeface="Comic Sans MS"/>
              </a:rPr>
              <a:t>Is there </a:t>
            </a:r>
            <a:r>
              <a:rPr lang="en-US" sz="1800" b="0" i="1" dirty="0" smtClean="0">
                <a:solidFill>
                  <a:srgbClr val="3366FF"/>
                </a:solidFill>
                <a:latin typeface="Comic Sans MS"/>
                <a:cs typeface="Comic Sans MS"/>
              </a:rPr>
              <a:t>an alternative to infinitely many</a:t>
            </a:r>
            <a:r>
              <a:rPr lang="en-US" sz="1800" b="0" i="1" dirty="0">
                <a:solidFill>
                  <a:srgbClr val="3366FF"/>
                </a:solidFill>
                <a:latin typeface="Comic Sans MS"/>
                <a:cs typeface="Comic Sans MS"/>
              </a:rPr>
              <a:t> </a:t>
            </a:r>
            <a:r>
              <a:rPr lang="en-US" sz="1800" b="0" i="1" dirty="0" smtClean="0">
                <a:solidFill>
                  <a:srgbClr val="3366FF"/>
                </a:solidFill>
                <a:latin typeface="Comic Sans MS"/>
                <a:cs typeface="Comic Sans MS"/>
              </a:rPr>
              <a:t>ad</a:t>
            </a:r>
            <a:r>
              <a:rPr lang="en-US" sz="1800" b="0" i="1" dirty="0">
                <a:solidFill>
                  <a:srgbClr val="3366FF"/>
                </a:solidFill>
                <a:latin typeface="Comic Sans MS"/>
                <a:cs typeface="Comic Sans MS"/>
              </a:rPr>
              <a:t>-</a:t>
            </a:r>
            <a:r>
              <a:rPr lang="en-US" sz="1800" b="0" i="1" dirty="0" smtClean="0">
                <a:solidFill>
                  <a:srgbClr val="3366FF"/>
                </a:solidFill>
                <a:latin typeface="Comic Sans MS"/>
                <a:cs typeface="Comic Sans MS"/>
              </a:rPr>
              <a:t>hoc Turing </a:t>
            </a:r>
            <a:r>
              <a:rPr lang="en-US" sz="1800" b="0" i="1" dirty="0">
                <a:solidFill>
                  <a:srgbClr val="3366FF"/>
                </a:solidFill>
                <a:latin typeface="Comic Sans MS"/>
                <a:cs typeface="Comic Sans MS"/>
              </a:rPr>
              <a:t>Machines?</a:t>
            </a:r>
          </a:p>
          <a:p>
            <a:endParaRPr lang="en-US" sz="1400" b="0" i="1" dirty="0">
              <a:solidFill>
                <a:srgbClr val="3366FF"/>
              </a:solidFill>
              <a:latin typeface="Comic Sans MS"/>
              <a:cs typeface="Comic Sans MS"/>
            </a:endParaRPr>
          </a:p>
        </p:txBody>
      </p:sp>
      <p:sp>
        <p:nvSpPr>
          <p:cNvPr id="47112" name="Text Box 165"/>
          <p:cNvSpPr txBox="1">
            <a:spLocks noChangeArrowheads="1"/>
          </p:cNvSpPr>
          <p:nvPr/>
        </p:nvSpPr>
        <p:spPr bwMode="auto">
          <a:xfrm>
            <a:off x="228600" y="1371600"/>
            <a:ext cx="28378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r>
              <a:rPr lang="ja-JP" altLang="en-US" sz="1800" b="0" i="1" dirty="0">
                <a:latin typeface="+mj-lt"/>
              </a:rPr>
              <a:t>“</a:t>
            </a:r>
            <a:r>
              <a:rPr lang="en-US" altLang="ja-JP" sz="1800" b="0" i="1" dirty="0">
                <a:latin typeface="+mj-lt"/>
              </a:rPr>
              <a:t>special-purpose</a:t>
            </a:r>
            <a:r>
              <a:rPr lang="ja-JP" altLang="en-US" sz="1800" b="0" i="1" dirty="0">
                <a:latin typeface="+mj-lt"/>
              </a:rPr>
              <a:t>”</a:t>
            </a:r>
            <a:endParaRPr lang="en-US" altLang="ja-JP" sz="1800" b="0" i="1" dirty="0">
              <a:latin typeface="+mj-lt"/>
            </a:endParaRPr>
          </a:p>
          <a:p>
            <a:r>
              <a:rPr lang="en-US" sz="1800" b="0" dirty="0">
                <a:latin typeface="+mj-lt"/>
              </a:rPr>
              <a:t>      Turing Machines....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ea typeface="ＭＳ Ｐゴシック" charset="0"/>
              </a:rPr>
              <a:t>meanwhile...</a:t>
            </a:r>
            <a:br>
              <a:rPr lang="en-US" sz="2000" dirty="0">
                <a:ea typeface="ＭＳ Ｐゴシック" charset="0"/>
              </a:rPr>
            </a:br>
            <a:r>
              <a:rPr lang="en-US" dirty="0">
                <a:ea typeface="ＭＳ Ｐゴシック" charset="0"/>
              </a:rPr>
              <a:t>Turing machines Galore!</a:t>
            </a:r>
            <a:endParaRPr lang="en-US" dirty="0"/>
          </a:p>
        </p:txBody>
      </p:sp>
      <p:grpSp>
        <p:nvGrpSpPr>
          <p:cNvPr id="167" name="Group 166"/>
          <p:cNvGrpSpPr/>
          <p:nvPr/>
        </p:nvGrpSpPr>
        <p:grpSpPr>
          <a:xfrm flipH="1">
            <a:off x="3954542" y="3733800"/>
            <a:ext cx="1234915" cy="1984813"/>
            <a:chOff x="6026434" y="3307400"/>
            <a:chExt cx="1234915" cy="1984813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6485116" y="3717471"/>
              <a:ext cx="0" cy="708277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485116" y="4425749"/>
              <a:ext cx="275479" cy="816486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6268668" y="4425749"/>
              <a:ext cx="216447" cy="816486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6753639" y="5160849"/>
              <a:ext cx="243081" cy="123489"/>
              <a:chOff x="3566095" y="2583125"/>
              <a:chExt cx="243081" cy="123489"/>
            </a:xfrm>
          </p:grpSpPr>
          <p:cxnSp>
            <p:nvCxnSpPr>
              <p:cNvPr id="185" name="Straight Connector 184"/>
              <p:cNvCxnSpPr/>
              <p:nvPr/>
            </p:nvCxnSpPr>
            <p:spPr>
              <a:xfrm>
                <a:off x="3566095" y="2691049"/>
                <a:ext cx="243081" cy="1281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Freeform 185"/>
              <p:cNvSpPr/>
              <p:nvPr/>
            </p:nvSpPr>
            <p:spPr>
              <a:xfrm>
                <a:off x="3575805" y="2583125"/>
                <a:ext cx="225891" cy="123489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6026434" y="5151996"/>
              <a:ext cx="252852" cy="140217"/>
              <a:chOff x="2838890" y="2574272"/>
              <a:chExt cx="252852" cy="140217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 flipH="1">
                <a:off x="2855617" y="2675140"/>
                <a:ext cx="236125" cy="3934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Freeform 183"/>
              <p:cNvSpPr/>
              <p:nvPr/>
            </p:nvSpPr>
            <p:spPr>
              <a:xfrm>
                <a:off x="2838890" y="2574272"/>
                <a:ext cx="250665" cy="138814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3" name="Straight Connector 172"/>
            <p:cNvCxnSpPr/>
            <p:nvPr/>
          </p:nvCxnSpPr>
          <p:spPr>
            <a:xfrm>
              <a:off x="6491955" y="3795083"/>
              <a:ext cx="308739" cy="230441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endCxn id="177" idx="0"/>
            </p:cNvCxnSpPr>
            <p:nvPr/>
          </p:nvCxnSpPr>
          <p:spPr>
            <a:xfrm flipV="1">
              <a:off x="6819744" y="3742746"/>
              <a:ext cx="281405" cy="270078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6084639" y="3806101"/>
              <a:ext cx="390790" cy="133258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V="1">
              <a:off x="6084639" y="3624454"/>
              <a:ext cx="106359" cy="300554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Freeform 176"/>
            <p:cNvSpPr/>
            <p:nvPr/>
          </p:nvSpPr>
          <p:spPr>
            <a:xfrm>
              <a:off x="7100853" y="3625489"/>
              <a:ext cx="160496" cy="129825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 177"/>
            <p:cNvSpPr/>
            <p:nvPr/>
          </p:nvSpPr>
          <p:spPr>
            <a:xfrm rot="5816398">
              <a:off x="6159753" y="3491447"/>
              <a:ext cx="205157" cy="114446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6308341" y="3307400"/>
              <a:ext cx="527419" cy="407801"/>
              <a:chOff x="3120797" y="729676"/>
              <a:chExt cx="527419" cy="407801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3133629" y="732556"/>
                <a:ext cx="352584" cy="404921"/>
              </a:xfrm>
              <a:prstGeom prst="ellipse">
                <a:avLst/>
              </a:pr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180"/>
              <p:cNvSpPr/>
              <p:nvPr/>
            </p:nvSpPr>
            <p:spPr>
              <a:xfrm>
                <a:off x="3144647" y="751731"/>
                <a:ext cx="503569" cy="22322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>
              <a:xfrm>
                <a:off x="3120797" y="729676"/>
                <a:ext cx="308703" cy="223347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15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9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79" name="AutoShape 63"/>
          <p:cNvSpPr>
            <a:spLocks noChangeArrowheads="1"/>
          </p:cNvSpPr>
          <p:nvPr/>
        </p:nvSpPr>
        <p:spPr bwMode="auto">
          <a:xfrm>
            <a:off x="3276600" y="2362200"/>
            <a:ext cx="2514600" cy="609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189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  <a:ea typeface="+mn-ea"/>
              <a:cs typeface="+mn-cs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7924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4763" indent="-4763">
              <a:spcBef>
                <a:spcPct val="50000"/>
              </a:spcBef>
            </a:pPr>
            <a:r>
              <a:rPr lang="en-US" sz="2000" b="0" dirty="0">
                <a:latin typeface="+mj-lt"/>
              </a:rPr>
              <a:t>Here’</a:t>
            </a:r>
            <a:r>
              <a:rPr lang="en-US" altLang="ja-JP" sz="2000" b="0" dirty="0">
                <a:latin typeface="+mj-lt"/>
              </a:rPr>
              <a:t>s an interesting function to explore: the Universal function, U, defined by</a:t>
            </a:r>
            <a:endParaRPr lang="en-US" sz="2000" b="0" dirty="0">
              <a:latin typeface="+mj-lt"/>
            </a:endParaRP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609600" y="3962400"/>
            <a:ext cx="7696200" cy="2387600"/>
            <a:chOff x="480" y="2640"/>
            <a:chExt cx="4848" cy="1504"/>
          </a:xfrm>
        </p:grpSpPr>
        <p:sp>
          <p:nvSpPr>
            <p:cNvPr id="49206" name="Text Box 5"/>
            <p:cNvSpPr txBox="1">
              <a:spLocks noChangeArrowheads="1"/>
            </p:cNvSpPr>
            <p:nvPr/>
          </p:nvSpPr>
          <p:spPr bwMode="auto">
            <a:xfrm>
              <a:off x="480" y="2640"/>
              <a:ext cx="39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74625" indent="-174625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2000" b="0" dirty="0">
                  <a:latin typeface="+mj-lt"/>
                </a:rPr>
                <a:t>SURPRISE!</a:t>
              </a:r>
              <a:r>
                <a:rPr lang="en-US" sz="1400" b="0" dirty="0">
                  <a:latin typeface="+mj-lt"/>
                </a:rPr>
                <a:t>  </a:t>
              </a:r>
              <a:r>
                <a:rPr lang="en-US" sz="1800" b="0" dirty="0">
                  <a:latin typeface="+mj-lt"/>
                </a:rPr>
                <a:t>U is computable by a Turing Machine:</a:t>
              </a:r>
            </a:p>
          </p:txBody>
        </p:sp>
        <p:grpSp>
          <p:nvGrpSpPr>
            <p:cNvPr id="49207" name="Group 16"/>
            <p:cNvGrpSpPr>
              <a:grpSpLocks/>
            </p:cNvGrpSpPr>
            <p:nvPr/>
          </p:nvGrpSpPr>
          <p:grpSpPr bwMode="auto">
            <a:xfrm>
              <a:off x="1135" y="2928"/>
              <a:ext cx="1675" cy="480"/>
              <a:chOff x="1135" y="2784"/>
              <a:chExt cx="1675" cy="480"/>
            </a:xfrm>
          </p:grpSpPr>
          <p:sp>
            <p:nvSpPr>
              <p:cNvPr id="49209" name="Rectangle 7"/>
              <p:cNvSpPr>
                <a:spLocks noChangeArrowheads="1"/>
              </p:cNvSpPr>
              <p:nvPr/>
            </p:nvSpPr>
            <p:spPr bwMode="auto">
              <a:xfrm>
                <a:off x="1538" y="2832"/>
                <a:ext cx="432" cy="43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10" name="Text Box 8"/>
              <p:cNvSpPr txBox="1">
                <a:spLocks noChangeArrowheads="1"/>
              </p:cNvSpPr>
              <p:nvPr/>
            </p:nvSpPr>
            <p:spPr bwMode="auto">
              <a:xfrm>
                <a:off x="1554" y="2832"/>
                <a:ext cx="42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3200" b="0" dirty="0">
                    <a:latin typeface="+mj-lt"/>
                  </a:rPr>
                  <a:t>T</a:t>
                </a:r>
                <a:r>
                  <a:rPr lang="en-US" sz="3200" b="0" baseline="-25000" dirty="0">
                    <a:latin typeface="+mj-lt"/>
                  </a:rPr>
                  <a:t>U</a:t>
                </a:r>
              </a:p>
            </p:txBody>
          </p:sp>
          <p:sp>
            <p:nvSpPr>
              <p:cNvPr id="49211" name="Line 9"/>
              <p:cNvSpPr>
                <a:spLocks noChangeShapeType="1"/>
              </p:cNvSpPr>
              <p:nvPr/>
            </p:nvSpPr>
            <p:spPr bwMode="auto">
              <a:xfrm>
                <a:off x="1298" y="29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12" name="Text Box 10"/>
              <p:cNvSpPr txBox="1">
                <a:spLocks noChangeArrowheads="1"/>
              </p:cNvSpPr>
              <p:nvPr/>
            </p:nvSpPr>
            <p:spPr bwMode="auto">
              <a:xfrm>
                <a:off x="1135" y="2784"/>
                <a:ext cx="21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+mj-lt"/>
                  </a:rPr>
                  <a:t>k</a:t>
                </a:r>
              </a:p>
            </p:txBody>
          </p:sp>
          <p:sp>
            <p:nvSpPr>
              <p:cNvPr id="49213" name="Line 11"/>
              <p:cNvSpPr>
                <a:spLocks noChangeShapeType="1"/>
              </p:cNvSpPr>
              <p:nvPr/>
            </p:nvSpPr>
            <p:spPr bwMode="auto">
              <a:xfrm>
                <a:off x="1298" y="31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14" name="Text Box 12"/>
              <p:cNvSpPr txBox="1">
                <a:spLocks noChangeArrowheads="1"/>
              </p:cNvSpPr>
              <p:nvPr/>
            </p:nvSpPr>
            <p:spPr bwMode="auto">
              <a:xfrm>
                <a:off x="1153" y="3024"/>
                <a:ext cx="17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b="0">
                    <a:latin typeface="+mj-lt"/>
                  </a:rPr>
                  <a:t>j</a:t>
                </a:r>
              </a:p>
            </p:txBody>
          </p:sp>
          <p:sp>
            <p:nvSpPr>
              <p:cNvPr id="49215" name="Line 13"/>
              <p:cNvSpPr>
                <a:spLocks noChangeShapeType="1"/>
              </p:cNvSpPr>
              <p:nvPr/>
            </p:nvSpPr>
            <p:spPr bwMode="auto">
              <a:xfrm>
                <a:off x="1970" y="30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49216" name="Text Box 14"/>
              <p:cNvSpPr txBox="1">
                <a:spLocks noChangeArrowheads="1"/>
              </p:cNvSpPr>
              <p:nvPr/>
            </p:nvSpPr>
            <p:spPr bwMode="auto">
              <a:xfrm>
                <a:off x="2256" y="2882"/>
                <a:ext cx="55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 Pro" charset="0"/>
                    <a:ea typeface="ＭＳ Ｐゴシック" charset="0"/>
                  </a:defRPr>
                </a:lvl9pPr>
              </a:lstStyle>
              <a:p>
                <a:r>
                  <a:rPr lang="en-US" sz="2800" b="0">
                    <a:latin typeface="+mj-lt"/>
                  </a:rPr>
                  <a:t>T</a:t>
                </a:r>
                <a:r>
                  <a:rPr lang="en-US" sz="2800" b="0" baseline="-25000">
                    <a:latin typeface="+mj-lt"/>
                  </a:rPr>
                  <a:t>k</a:t>
                </a:r>
                <a:r>
                  <a:rPr lang="en-US" sz="2800" b="0">
                    <a:latin typeface="+mj-lt"/>
                  </a:rPr>
                  <a:t>[j]</a:t>
                </a:r>
              </a:p>
            </p:txBody>
          </p:sp>
        </p:grpSp>
        <p:sp>
          <p:nvSpPr>
            <p:cNvPr id="49208" name="Text Box 15"/>
            <p:cNvSpPr txBox="1">
              <a:spLocks noChangeArrowheads="1"/>
            </p:cNvSpPr>
            <p:nvPr/>
          </p:nvSpPr>
          <p:spPr bwMode="auto">
            <a:xfrm>
              <a:off x="480" y="3504"/>
              <a:ext cx="4848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74625" indent="-174625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 Pro" charset="0"/>
                  <a:ea typeface="ＭＳ Ｐゴシック" charset="0"/>
                </a:defRPr>
              </a:lvl9pPr>
            </a:lstStyle>
            <a:p>
              <a:pPr marL="4763" indent="-4763">
                <a:spcBef>
                  <a:spcPct val="50000"/>
                </a:spcBef>
              </a:pPr>
              <a:r>
                <a:rPr lang="en-US" sz="2000" b="0" dirty="0">
                  <a:latin typeface="+mj-lt"/>
                </a:rPr>
                <a:t>In fact, there are infinitely many such machines.  Each is capable of performing </a:t>
              </a:r>
              <a:r>
                <a:rPr lang="en-US" sz="2000" b="0" i="1" dirty="0">
                  <a:latin typeface="+mj-lt"/>
                </a:rPr>
                <a:t>any</a:t>
              </a:r>
              <a:r>
                <a:rPr lang="en-US" sz="2000" b="0" dirty="0">
                  <a:latin typeface="+mj-lt"/>
                </a:rPr>
                <a:t> computation that can be performed by </a:t>
              </a:r>
              <a:r>
                <a:rPr lang="en-US" sz="2000" b="0" i="1" dirty="0">
                  <a:latin typeface="+mj-lt"/>
                </a:rPr>
                <a:t>any</a:t>
              </a:r>
              <a:r>
                <a:rPr lang="en-US" sz="2000" b="0" dirty="0">
                  <a:latin typeface="+mj-lt"/>
                </a:rPr>
                <a:t> TM! </a:t>
              </a:r>
            </a:p>
          </p:txBody>
        </p:sp>
      </p:grpSp>
      <p:sp>
        <p:nvSpPr>
          <p:cNvPr id="49158" name="Rectangle 63"/>
          <p:cNvSpPr>
            <a:spLocks noChangeArrowheads="1"/>
          </p:cNvSpPr>
          <p:nvPr/>
        </p:nvSpPr>
        <p:spPr bwMode="auto">
          <a:xfrm>
            <a:off x="3352800" y="2362200"/>
            <a:ext cx="23791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U(k, j) = </a:t>
            </a:r>
            <a:r>
              <a:rPr lang="en-US" sz="2800" dirty="0" err="1">
                <a:latin typeface="+mj-lt"/>
              </a:rPr>
              <a:t>T</a:t>
            </a:r>
            <a:r>
              <a:rPr lang="en-US" sz="2800" baseline="-25000" dirty="0" err="1">
                <a:latin typeface="+mj-lt"/>
              </a:rPr>
              <a:t>k</a:t>
            </a:r>
            <a:r>
              <a:rPr lang="en-US" sz="2800" dirty="0">
                <a:latin typeface="+mj-lt"/>
              </a:rPr>
              <a:t>[j]</a:t>
            </a:r>
          </a:p>
        </p:txBody>
      </p:sp>
      <p:sp>
        <p:nvSpPr>
          <p:cNvPr id="49159" name="Text Box 4"/>
          <p:cNvSpPr txBox="1">
            <a:spLocks noChangeArrowheads="1"/>
          </p:cNvSpPr>
          <p:nvPr/>
        </p:nvSpPr>
        <p:spPr bwMode="auto">
          <a:xfrm>
            <a:off x="533400" y="327660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0">
                <a:latin typeface="+mj-lt"/>
              </a:rPr>
              <a:t>Could this be computable???</a:t>
            </a:r>
          </a:p>
        </p:txBody>
      </p:sp>
      <p:sp>
        <p:nvSpPr>
          <p:cNvPr id="49164" name="Text Box 66"/>
          <p:cNvSpPr txBox="1">
            <a:spLocks noChangeArrowheads="1"/>
          </p:cNvSpPr>
          <p:nvPr/>
        </p:nvSpPr>
        <p:spPr bwMode="auto">
          <a:xfrm>
            <a:off x="7494786" y="1905000"/>
            <a:ext cx="16160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r>
              <a:rPr lang="en-US" sz="1400" b="0" i="1" dirty="0">
                <a:solidFill>
                  <a:srgbClr val="3366FF"/>
                </a:solidFill>
                <a:latin typeface="Comic Sans MS"/>
                <a:cs typeface="Comic Sans MS"/>
              </a:rPr>
              <a:t>it sure would be neat to have a single, general-purpose machine...</a:t>
            </a:r>
          </a:p>
        </p:txBody>
      </p:sp>
      <p:sp>
        <p:nvSpPr>
          <p:cNvPr id="49162" name="Line 67"/>
          <p:cNvSpPr>
            <a:spLocks noChangeShapeType="1"/>
          </p:cNvSpPr>
          <p:nvPr/>
        </p:nvSpPr>
        <p:spPr bwMode="auto">
          <a:xfrm flipV="1">
            <a:off x="7162800" y="2057400"/>
            <a:ext cx="381000" cy="22860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Universal Function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 flipH="1">
            <a:off x="6629400" y="2286000"/>
            <a:ext cx="765500" cy="1565904"/>
            <a:chOff x="5740840" y="729676"/>
            <a:chExt cx="970286" cy="1984813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6199522" y="1139747"/>
              <a:ext cx="0" cy="708277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199522" y="1848025"/>
              <a:ext cx="275479" cy="816486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5983074" y="1848025"/>
              <a:ext cx="216447" cy="816486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6468045" y="2583125"/>
              <a:ext cx="243081" cy="123489"/>
              <a:chOff x="3566095" y="2583125"/>
              <a:chExt cx="243081" cy="123489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3566095" y="2691049"/>
                <a:ext cx="243081" cy="12810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Freeform 85"/>
              <p:cNvSpPr/>
              <p:nvPr/>
            </p:nvSpPr>
            <p:spPr>
              <a:xfrm>
                <a:off x="3575805" y="2583125"/>
                <a:ext cx="225891" cy="123489"/>
              </a:xfrm>
              <a:custGeom>
                <a:avLst/>
                <a:gdLst>
                  <a:gd name="connsiteX0" fmla="*/ 336440 w 336440"/>
                  <a:gd name="connsiteY0" fmla="*/ 199750 h 199750"/>
                  <a:gd name="connsiteX1" fmla="*/ 215478 w 336440"/>
                  <a:gd name="connsiteY1" fmla="*/ 3214 h 199750"/>
                  <a:gd name="connsiteX2" fmla="*/ 18914 w 336440"/>
                  <a:gd name="connsiteY2" fmla="*/ 78805 h 199750"/>
                  <a:gd name="connsiteX3" fmla="*/ 18914 w 336440"/>
                  <a:gd name="connsiteY3" fmla="*/ 93923 h 199750"/>
                  <a:gd name="connsiteX0" fmla="*/ 366073 w 366073"/>
                  <a:gd name="connsiteY0" fmla="*/ 195335 h 195335"/>
                  <a:gd name="connsiteX1" fmla="*/ 215478 w 366073"/>
                  <a:gd name="connsiteY1" fmla="*/ 3032 h 195335"/>
                  <a:gd name="connsiteX2" fmla="*/ 18914 w 366073"/>
                  <a:gd name="connsiteY2" fmla="*/ 78623 h 195335"/>
                  <a:gd name="connsiteX3" fmla="*/ 18914 w 366073"/>
                  <a:gd name="connsiteY3" fmla="*/ 93741 h 195335"/>
                  <a:gd name="connsiteX0" fmla="*/ 366073 w 366073"/>
                  <a:gd name="connsiteY0" fmla="*/ 195781 h 195781"/>
                  <a:gd name="connsiteX1" fmla="*/ 215478 w 366073"/>
                  <a:gd name="connsiteY1" fmla="*/ 3478 h 195781"/>
                  <a:gd name="connsiteX2" fmla="*/ 18914 w 366073"/>
                  <a:gd name="connsiteY2" fmla="*/ 79069 h 195781"/>
                  <a:gd name="connsiteX3" fmla="*/ 18914 w 366073"/>
                  <a:gd name="connsiteY3" fmla="*/ 170387 h 195781"/>
                  <a:gd name="connsiteX0" fmla="*/ 347159 w 347159"/>
                  <a:gd name="connsiteY0" fmla="*/ 192400 h 192400"/>
                  <a:gd name="connsiteX1" fmla="*/ 196564 w 347159"/>
                  <a:gd name="connsiteY1" fmla="*/ 97 h 192400"/>
                  <a:gd name="connsiteX2" fmla="*/ 0 w 347159"/>
                  <a:gd name="connsiteY2" fmla="*/ 167006 h 192400"/>
                  <a:gd name="connsiteX0" fmla="*/ 347159 w 347159"/>
                  <a:gd name="connsiteY0" fmla="*/ 200433 h 200433"/>
                  <a:gd name="connsiteX1" fmla="*/ 196564 w 347159"/>
                  <a:gd name="connsiteY1" fmla="*/ 8130 h 200433"/>
                  <a:gd name="connsiteX2" fmla="*/ 69743 w 347159"/>
                  <a:gd name="connsiteY2" fmla="*/ 49512 h 200433"/>
                  <a:gd name="connsiteX3" fmla="*/ 0 w 347159"/>
                  <a:gd name="connsiteY3" fmla="*/ 175039 h 200433"/>
                  <a:gd name="connsiteX0" fmla="*/ 347159 w 347159"/>
                  <a:gd name="connsiteY0" fmla="*/ 174813 h 174813"/>
                  <a:gd name="connsiteX1" fmla="*/ 243131 w 347159"/>
                  <a:gd name="connsiteY1" fmla="*/ 16376 h 174813"/>
                  <a:gd name="connsiteX2" fmla="*/ 69743 w 347159"/>
                  <a:gd name="connsiteY2" fmla="*/ 23892 h 174813"/>
                  <a:gd name="connsiteX3" fmla="*/ 0 w 347159"/>
                  <a:gd name="connsiteY3" fmla="*/ 149419 h 174813"/>
                  <a:gd name="connsiteX0" fmla="*/ 347159 w 347159"/>
                  <a:gd name="connsiteY0" fmla="*/ 189783 h 189783"/>
                  <a:gd name="connsiteX1" fmla="*/ 243131 w 347159"/>
                  <a:gd name="connsiteY1" fmla="*/ 10179 h 189783"/>
                  <a:gd name="connsiteX2" fmla="*/ 69743 w 347159"/>
                  <a:gd name="connsiteY2" fmla="*/ 38862 h 189783"/>
                  <a:gd name="connsiteX3" fmla="*/ 0 w 347159"/>
                  <a:gd name="connsiteY3" fmla="*/ 164389 h 189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159" h="189783">
                    <a:moveTo>
                      <a:pt x="347159" y="189783"/>
                    </a:moveTo>
                    <a:cubicBezTo>
                      <a:pt x="313138" y="101594"/>
                      <a:pt x="289367" y="35332"/>
                      <a:pt x="243131" y="10179"/>
                    </a:cubicBezTo>
                    <a:cubicBezTo>
                      <a:pt x="196895" y="-14974"/>
                      <a:pt x="102504" y="11044"/>
                      <a:pt x="69743" y="38862"/>
                    </a:cubicBezTo>
                    <a:cubicBezTo>
                      <a:pt x="36982" y="66680"/>
                      <a:pt x="13035" y="148407"/>
                      <a:pt x="0" y="164389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5740840" y="2574272"/>
              <a:ext cx="252852" cy="140217"/>
              <a:chOff x="2838890" y="2574272"/>
              <a:chExt cx="252852" cy="140217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flipH="1">
                <a:off x="2855617" y="2675140"/>
                <a:ext cx="236125" cy="3934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Freeform 83"/>
              <p:cNvSpPr/>
              <p:nvPr/>
            </p:nvSpPr>
            <p:spPr>
              <a:xfrm>
                <a:off x="2838890" y="2574272"/>
                <a:ext cx="250665" cy="138814"/>
              </a:xfrm>
              <a:custGeom>
                <a:avLst/>
                <a:gdLst>
                  <a:gd name="connsiteX0" fmla="*/ 0 w 385233"/>
                  <a:gd name="connsiteY0" fmla="*/ 250388 h 250388"/>
                  <a:gd name="connsiteX1" fmla="*/ 160866 w 385233"/>
                  <a:gd name="connsiteY1" fmla="*/ 621 h 250388"/>
                  <a:gd name="connsiteX2" fmla="*/ 385233 w 385233"/>
                  <a:gd name="connsiteY2" fmla="*/ 174188 h 250388"/>
                  <a:gd name="connsiteX0" fmla="*/ 0 w 385233"/>
                  <a:gd name="connsiteY0" fmla="*/ 208228 h 208228"/>
                  <a:gd name="connsiteX1" fmla="*/ 97366 w 385233"/>
                  <a:gd name="connsiteY1" fmla="*/ 794 h 208228"/>
                  <a:gd name="connsiteX2" fmla="*/ 385233 w 385233"/>
                  <a:gd name="connsiteY2" fmla="*/ 132028 h 208228"/>
                  <a:gd name="connsiteX0" fmla="*/ 0 w 385233"/>
                  <a:gd name="connsiteY0" fmla="*/ 233375 h 233375"/>
                  <a:gd name="connsiteX1" fmla="*/ 97366 w 385233"/>
                  <a:gd name="connsiteY1" fmla="*/ 25941 h 233375"/>
                  <a:gd name="connsiteX2" fmla="*/ 283633 w 385233"/>
                  <a:gd name="connsiteY2" fmla="*/ 17475 h 233375"/>
                  <a:gd name="connsiteX3" fmla="*/ 385233 w 385233"/>
                  <a:gd name="connsiteY3" fmla="*/ 157175 h 233375"/>
                  <a:gd name="connsiteX0" fmla="*/ 0 w 385233"/>
                  <a:gd name="connsiteY0" fmla="*/ 228304 h 228304"/>
                  <a:gd name="connsiteX1" fmla="*/ 67733 w 385233"/>
                  <a:gd name="connsiteY1" fmla="*/ 33570 h 228304"/>
                  <a:gd name="connsiteX2" fmla="*/ 283633 w 385233"/>
                  <a:gd name="connsiteY2" fmla="*/ 12404 h 228304"/>
                  <a:gd name="connsiteX3" fmla="*/ 385233 w 385233"/>
                  <a:gd name="connsiteY3" fmla="*/ 152104 h 228304"/>
                  <a:gd name="connsiteX0" fmla="*/ 0 w 385233"/>
                  <a:gd name="connsiteY0" fmla="*/ 223905 h 223905"/>
                  <a:gd name="connsiteX1" fmla="*/ 86783 w 385233"/>
                  <a:gd name="connsiteY1" fmla="*/ 48221 h 223905"/>
                  <a:gd name="connsiteX2" fmla="*/ 283633 w 385233"/>
                  <a:gd name="connsiteY2" fmla="*/ 8005 h 223905"/>
                  <a:gd name="connsiteX3" fmla="*/ 385233 w 385233"/>
                  <a:gd name="connsiteY3" fmla="*/ 147705 h 223905"/>
                  <a:gd name="connsiteX0" fmla="*/ 0 w 385233"/>
                  <a:gd name="connsiteY0" fmla="*/ 213335 h 213335"/>
                  <a:gd name="connsiteX1" fmla="*/ 86783 w 385233"/>
                  <a:gd name="connsiteY1" fmla="*/ 37651 h 213335"/>
                  <a:gd name="connsiteX2" fmla="*/ 270933 w 385233"/>
                  <a:gd name="connsiteY2" fmla="*/ 10135 h 213335"/>
                  <a:gd name="connsiteX3" fmla="*/ 385233 w 385233"/>
                  <a:gd name="connsiteY3" fmla="*/ 137135 h 213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33" h="213335">
                    <a:moveTo>
                      <a:pt x="0" y="213335"/>
                    </a:moveTo>
                    <a:cubicBezTo>
                      <a:pt x="48330" y="94801"/>
                      <a:pt x="41628" y="71518"/>
                      <a:pt x="86783" y="37651"/>
                    </a:cubicBezTo>
                    <a:cubicBezTo>
                      <a:pt x="131938" y="3784"/>
                      <a:pt x="222955" y="-11737"/>
                      <a:pt x="270933" y="10135"/>
                    </a:cubicBezTo>
                    <a:cubicBezTo>
                      <a:pt x="318911" y="32007"/>
                      <a:pt x="359128" y="121613"/>
                      <a:pt x="385233" y="13713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3" name="Straight Connector 72"/>
            <p:cNvCxnSpPr/>
            <p:nvPr/>
          </p:nvCxnSpPr>
          <p:spPr>
            <a:xfrm>
              <a:off x="6206361" y="1217359"/>
              <a:ext cx="308739" cy="230441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254750" y="1460500"/>
              <a:ext cx="260350" cy="368300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949950" y="1228377"/>
              <a:ext cx="239886" cy="238473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956300" y="1460500"/>
              <a:ext cx="209550" cy="368300"/>
            </a:xfrm>
            <a:prstGeom prst="line">
              <a:avLst/>
            </a:prstGeom>
            <a:ln w="38100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Freeform 76"/>
            <p:cNvSpPr/>
            <p:nvPr/>
          </p:nvSpPr>
          <p:spPr>
            <a:xfrm rot="5400000">
              <a:off x="6224709" y="1822466"/>
              <a:ext cx="160496" cy="129825"/>
            </a:xfrm>
            <a:custGeom>
              <a:avLst/>
              <a:gdLst>
                <a:gd name="connsiteX0" fmla="*/ 455 w 246658"/>
                <a:gd name="connsiteY0" fmla="*/ 180206 h 199521"/>
                <a:gd name="connsiteX1" fmla="*/ 76655 w 246658"/>
                <a:gd name="connsiteY1" fmla="*/ 15106 h 199521"/>
                <a:gd name="connsiteX2" fmla="*/ 203655 w 246658"/>
                <a:gd name="connsiteY2" fmla="*/ 10872 h 199521"/>
                <a:gd name="connsiteX3" fmla="*/ 245988 w 246658"/>
                <a:gd name="connsiteY3" fmla="*/ 44739 h 199521"/>
                <a:gd name="connsiteX4" fmla="*/ 220588 w 246658"/>
                <a:gd name="connsiteY4" fmla="*/ 150572 h 199521"/>
                <a:gd name="connsiteX5" fmla="*/ 110521 w 246658"/>
                <a:gd name="connsiteY5" fmla="*/ 192906 h 199521"/>
                <a:gd name="connsiteX6" fmla="*/ 455 w 246658"/>
                <a:gd name="connsiteY6" fmla="*/ 180206 h 199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658" h="199521">
                  <a:moveTo>
                    <a:pt x="455" y="180206"/>
                  </a:moveTo>
                  <a:cubicBezTo>
                    <a:pt x="-5189" y="150573"/>
                    <a:pt x="42788" y="43328"/>
                    <a:pt x="76655" y="15106"/>
                  </a:cubicBezTo>
                  <a:cubicBezTo>
                    <a:pt x="110522" y="-13116"/>
                    <a:pt x="175433" y="5933"/>
                    <a:pt x="203655" y="10872"/>
                  </a:cubicBezTo>
                  <a:cubicBezTo>
                    <a:pt x="231877" y="15811"/>
                    <a:pt x="243166" y="21456"/>
                    <a:pt x="245988" y="44739"/>
                  </a:cubicBezTo>
                  <a:cubicBezTo>
                    <a:pt x="248810" y="68022"/>
                    <a:pt x="243166" y="125877"/>
                    <a:pt x="220588" y="150572"/>
                  </a:cubicBezTo>
                  <a:cubicBezTo>
                    <a:pt x="198010" y="175267"/>
                    <a:pt x="144388" y="187967"/>
                    <a:pt x="110521" y="192906"/>
                  </a:cubicBezTo>
                  <a:cubicBezTo>
                    <a:pt x="76654" y="197845"/>
                    <a:pt x="6099" y="209839"/>
                    <a:pt x="455" y="180206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 rot="18043755">
              <a:off x="5981788" y="1825014"/>
              <a:ext cx="205157" cy="114446"/>
            </a:xfrm>
            <a:custGeom>
              <a:avLst/>
              <a:gdLst>
                <a:gd name="connsiteX0" fmla="*/ 313899 w 315294"/>
                <a:gd name="connsiteY0" fmla="*/ 171119 h 175885"/>
                <a:gd name="connsiteX1" fmla="*/ 233465 w 315294"/>
                <a:gd name="connsiteY1" fmla="*/ 73753 h 175885"/>
                <a:gd name="connsiteX2" fmla="*/ 123399 w 315294"/>
                <a:gd name="connsiteY2" fmla="*/ 14486 h 175885"/>
                <a:gd name="connsiteX3" fmla="*/ 34499 w 315294"/>
                <a:gd name="connsiteY3" fmla="*/ 1786 h 175885"/>
                <a:gd name="connsiteX4" fmla="*/ 632 w 315294"/>
                <a:gd name="connsiteY4" fmla="*/ 44119 h 175885"/>
                <a:gd name="connsiteX5" fmla="*/ 59899 w 315294"/>
                <a:gd name="connsiteY5" fmla="*/ 124553 h 175885"/>
                <a:gd name="connsiteX6" fmla="*/ 165732 w 315294"/>
                <a:gd name="connsiteY6" fmla="*/ 158419 h 175885"/>
                <a:gd name="connsiteX7" fmla="*/ 313899 w 315294"/>
                <a:gd name="connsiteY7" fmla="*/ 171119 h 17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294" h="175885">
                  <a:moveTo>
                    <a:pt x="313899" y="171119"/>
                  </a:moveTo>
                  <a:cubicBezTo>
                    <a:pt x="325188" y="157008"/>
                    <a:pt x="265215" y="99858"/>
                    <a:pt x="233465" y="73753"/>
                  </a:cubicBezTo>
                  <a:cubicBezTo>
                    <a:pt x="201715" y="47647"/>
                    <a:pt x="156560" y="26480"/>
                    <a:pt x="123399" y="14486"/>
                  </a:cubicBezTo>
                  <a:cubicBezTo>
                    <a:pt x="90238" y="2491"/>
                    <a:pt x="54960" y="-3153"/>
                    <a:pt x="34499" y="1786"/>
                  </a:cubicBezTo>
                  <a:cubicBezTo>
                    <a:pt x="14038" y="6725"/>
                    <a:pt x="-3601" y="23658"/>
                    <a:pt x="632" y="44119"/>
                  </a:cubicBezTo>
                  <a:cubicBezTo>
                    <a:pt x="4865" y="64580"/>
                    <a:pt x="32382" y="105503"/>
                    <a:pt x="59899" y="124553"/>
                  </a:cubicBezTo>
                  <a:cubicBezTo>
                    <a:pt x="87416" y="143603"/>
                    <a:pt x="127632" y="152775"/>
                    <a:pt x="165732" y="158419"/>
                  </a:cubicBezTo>
                  <a:cubicBezTo>
                    <a:pt x="203832" y="164063"/>
                    <a:pt x="302610" y="185230"/>
                    <a:pt x="313899" y="171119"/>
                  </a:cubicBezTo>
                  <a:close/>
                </a:path>
              </a:pathLst>
            </a:custGeom>
            <a:noFill/>
            <a:ln w="38100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022747" y="729676"/>
              <a:ext cx="527419" cy="407801"/>
              <a:chOff x="3120797" y="729676"/>
              <a:chExt cx="527419" cy="407801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133629" y="732556"/>
                <a:ext cx="352584" cy="404921"/>
              </a:xfrm>
              <a:prstGeom prst="ellipse">
                <a:avLst/>
              </a:pr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3144647" y="751731"/>
                <a:ext cx="503569" cy="223227"/>
              </a:xfrm>
              <a:custGeom>
                <a:avLst/>
                <a:gdLst>
                  <a:gd name="connsiteX0" fmla="*/ 0 w 773907"/>
                  <a:gd name="connsiteY0" fmla="*/ 343065 h 343065"/>
                  <a:gd name="connsiteX1" fmla="*/ 347133 w 773907"/>
                  <a:gd name="connsiteY1" fmla="*/ 122931 h 343065"/>
                  <a:gd name="connsiteX2" fmla="*/ 613833 w 773907"/>
                  <a:gd name="connsiteY2" fmla="*/ 8631 h 343065"/>
                  <a:gd name="connsiteX3" fmla="*/ 757766 w 773907"/>
                  <a:gd name="connsiteY3" fmla="*/ 12865 h 343065"/>
                  <a:gd name="connsiteX4" fmla="*/ 770466 w 773907"/>
                  <a:gd name="connsiteY4" fmla="*/ 50965 h 34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3907" h="343065">
                    <a:moveTo>
                      <a:pt x="0" y="343065"/>
                    </a:moveTo>
                    <a:cubicBezTo>
                      <a:pt x="122414" y="260867"/>
                      <a:pt x="244828" y="178670"/>
                      <a:pt x="347133" y="122931"/>
                    </a:cubicBezTo>
                    <a:cubicBezTo>
                      <a:pt x="449439" y="67192"/>
                      <a:pt x="545394" y="26975"/>
                      <a:pt x="613833" y="8631"/>
                    </a:cubicBezTo>
                    <a:cubicBezTo>
                      <a:pt x="682272" y="-9713"/>
                      <a:pt x="731661" y="5809"/>
                      <a:pt x="757766" y="12865"/>
                    </a:cubicBezTo>
                    <a:cubicBezTo>
                      <a:pt x="783871" y="19921"/>
                      <a:pt x="770466" y="50965"/>
                      <a:pt x="770466" y="50965"/>
                    </a:cubicBezTo>
                  </a:path>
                </a:pathLst>
              </a:cu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3120797" y="729676"/>
                <a:ext cx="308703" cy="223347"/>
              </a:xfrm>
              <a:custGeom>
                <a:avLst/>
                <a:gdLst>
                  <a:gd name="connsiteX0" fmla="*/ 9753 w 308703"/>
                  <a:gd name="connsiteY0" fmla="*/ 222824 h 223347"/>
                  <a:gd name="connsiteX1" fmla="*/ 28803 w 308703"/>
                  <a:gd name="connsiteY1" fmla="*/ 108524 h 223347"/>
                  <a:gd name="connsiteX2" fmla="*/ 124053 w 308703"/>
                  <a:gd name="connsiteY2" fmla="*/ 19624 h 223347"/>
                  <a:gd name="connsiteX3" fmla="*/ 225653 w 308703"/>
                  <a:gd name="connsiteY3" fmla="*/ 574 h 223347"/>
                  <a:gd name="connsiteX4" fmla="*/ 282803 w 308703"/>
                  <a:gd name="connsiteY4" fmla="*/ 32324 h 223347"/>
                  <a:gd name="connsiteX5" fmla="*/ 301853 w 308703"/>
                  <a:gd name="connsiteY5" fmla="*/ 57724 h 223347"/>
                  <a:gd name="connsiteX6" fmla="*/ 168503 w 308703"/>
                  <a:gd name="connsiteY6" fmla="*/ 146624 h 223347"/>
                  <a:gd name="connsiteX7" fmla="*/ 9753 w 308703"/>
                  <a:gd name="connsiteY7" fmla="*/ 222824 h 22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703" h="223347">
                    <a:moveTo>
                      <a:pt x="9753" y="222824"/>
                    </a:moveTo>
                    <a:cubicBezTo>
                      <a:pt x="-13530" y="216474"/>
                      <a:pt x="9753" y="142391"/>
                      <a:pt x="28803" y="108524"/>
                    </a:cubicBezTo>
                    <a:cubicBezTo>
                      <a:pt x="47853" y="74657"/>
                      <a:pt x="91245" y="37616"/>
                      <a:pt x="124053" y="19624"/>
                    </a:cubicBezTo>
                    <a:cubicBezTo>
                      <a:pt x="156861" y="1632"/>
                      <a:pt x="199195" y="-1543"/>
                      <a:pt x="225653" y="574"/>
                    </a:cubicBezTo>
                    <a:cubicBezTo>
                      <a:pt x="252111" y="2691"/>
                      <a:pt x="270103" y="22799"/>
                      <a:pt x="282803" y="32324"/>
                    </a:cubicBezTo>
                    <a:cubicBezTo>
                      <a:pt x="295503" y="41849"/>
                      <a:pt x="320903" y="38674"/>
                      <a:pt x="301853" y="57724"/>
                    </a:cubicBezTo>
                    <a:cubicBezTo>
                      <a:pt x="282803" y="76774"/>
                      <a:pt x="215070" y="116991"/>
                      <a:pt x="168503" y="146624"/>
                    </a:cubicBezTo>
                    <a:cubicBezTo>
                      <a:pt x="121936" y="176257"/>
                      <a:pt x="33036" y="229174"/>
                      <a:pt x="9753" y="222824"/>
                    </a:cubicBezTo>
                    <a:close/>
                  </a:path>
                </a:pathLst>
              </a:custGeom>
              <a:solidFill>
                <a:srgbClr val="3366FF"/>
              </a:solidFill>
              <a:ln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95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10867</TotalTime>
  <Words>1190</Words>
  <Application>Microsoft Macintosh PowerPoint</Application>
  <PresentationFormat>On-screen Show (4:3)</PresentationFormat>
  <Paragraphs>271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Bookman Old Style</vt:lpstr>
      <vt:lpstr>Calibri</vt:lpstr>
      <vt:lpstr>Comic Sans MS</vt:lpstr>
      <vt:lpstr>Consolas</vt:lpstr>
      <vt:lpstr>Courier New</vt:lpstr>
      <vt:lpstr>Gill Sans MT</vt:lpstr>
      <vt:lpstr>Impact</vt:lpstr>
      <vt:lpstr>ＭＳ Ｐゴシック</vt:lpstr>
      <vt:lpstr>Symbol</vt:lpstr>
      <vt:lpstr>Tekton Pro</vt:lpstr>
      <vt:lpstr>Trebuchet MS</vt:lpstr>
      <vt:lpstr>Office Theme</vt:lpstr>
      <vt:lpstr>10b. Models of Computation</vt:lpstr>
      <vt:lpstr>Universality?</vt:lpstr>
      <vt:lpstr>Models of Computation</vt:lpstr>
      <vt:lpstr>FSM Limitations</vt:lpstr>
      <vt:lpstr>Turing Machines</vt:lpstr>
      <vt:lpstr>Other Models of Computation…</vt:lpstr>
      <vt:lpstr>Computability</vt:lpstr>
      <vt:lpstr>meanwhile... Turing machines Galore!</vt:lpstr>
      <vt:lpstr>The Universal Function</vt:lpstr>
      <vt:lpstr>Universality</vt:lpstr>
      <vt:lpstr>Turing Universality</vt:lpstr>
      <vt:lpstr>Coded Algorithms: Key to CS data vs hardware</vt:lpstr>
      <vt:lpstr>Uncomputability (!)</vt:lpstr>
      <vt:lpstr>Why fH is Uncomputable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Microsoft Office User</cp:lastModifiedBy>
  <cp:revision>370</cp:revision>
  <cp:lastPrinted>2015-03-12T12:51:54Z</cp:lastPrinted>
  <dcterms:created xsi:type="dcterms:W3CDTF">2010-02-03T13:36:01Z</dcterms:created>
  <dcterms:modified xsi:type="dcterms:W3CDTF">2017-06-21T12:42:51Z</dcterms:modified>
</cp:coreProperties>
</file>