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89" r:id="rId2"/>
    <p:sldId id="367" r:id="rId3"/>
    <p:sldId id="368" r:id="rId4"/>
    <p:sldId id="369" r:id="rId5"/>
    <p:sldId id="364" r:id="rId6"/>
    <p:sldId id="405" r:id="rId7"/>
    <p:sldId id="370" r:id="rId8"/>
    <p:sldId id="371" r:id="rId9"/>
    <p:sldId id="352" r:id="rId10"/>
    <p:sldId id="353" r:id="rId11"/>
    <p:sldId id="355" r:id="rId12"/>
    <p:sldId id="379" r:id="rId13"/>
    <p:sldId id="406" r:id="rId14"/>
    <p:sldId id="356" r:id="rId15"/>
    <p:sldId id="358" r:id="rId16"/>
    <p:sldId id="375" r:id="rId17"/>
    <p:sldId id="377" r:id="rId18"/>
    <p:sldId id="357" r:id="rId19"/>
    <p:sldId id="360" r:id="rId20"/>
    <p:sldId id="383" r:id="rId21"/>
    <p:sldId id="384" r:id="rId22"/>
    <p:sldId id="385" r:id="rId23"/>
    <p:sldId id="388" r:id="rId24"/>
    <p:sldId id="386" r:id="rId25"/>
    <p:sldId id="380" r:id="rId26"/>
    <p:sldId id="381" r:id="rId27"/>
    <p:sldId id="382" r:id="rId28"/>
    <p:sldId id="395" r:id="rId29"/>
    <p:sldId id="387"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2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6FF"/>
    <a:srgbClr val="CCFDCC"/>
    <a:srgbClr val="8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2"/>
    <p:restoredTop sz="99451" autoAdjust="0"/>
  </p:normalViewPr>
  <p:slideViewPr>
    <p:cSldViewPr showGuides="1">
      <p:cViewPr varScale="1">
        <p:scale>
          <a:sx n="161" d="100"/>
          <a:sy n="161" d="100"/>
        </p:scale>
        <p:origin x="208" y="200"/>
      </p:cViewPr>
      <p:guideLst>
        <p:guide orient="horz" pos="1824"/>
        <p:guide pos="2880"/>
      </p:guideLst>
    </p:cSldViewPr>
  </p:slideViewPr>
  <p:notesTextViewPr>
    <p:cViewPr>
      <p:scale>
        <a:sx n="100" d="100"/>
        <a:sy n="100" d="100"/>
      </p:scale>
      <p:origin x="0" y="0"/>
    </p:cViewPr>
  </p:notesTextViewPr>
  <p:sorterViewPr>
    <p:cViewPr varScale="1">
      <p:scale>
        <a:sx n="100" d="100"/>
        <a:sy n="100" d="100"/>
      </p:scale>
      <p:origin x="0" y="12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9/4/18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7776404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extLst>
      <p:ext uri="{BB962C8B-B14F-4D97-AF65-F5344CB8AC3E}">
        <p14:creationId xmlns:p14="http://schemas.microsoft.com/office/powerpoint/2010/main" val="108342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31975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11</a:t>
            </a:fld>
            <a:endParaRPr lang="en-US"/>
          </a:p>
        </p:txBody>
      </p:sp>
    </p:spTree>
    <p:extLst>
      <p:ext uri="{BB962C8B-B14F-4D97-AF65-F5344CB8AC3E}">
        <p14:creationId xmlns:p14="http://schemas.microsoft.com/office/powerpoint/2010/main" val="138535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12</a:t>
            </a:fld>
            <a:endParaRPr lang="en-US"/>
          </a:p>
        </p:txBody>
      </p:sp>
    </p:spTree>
    <p:extLst>
      <p:ext uri="{BB962C8B-B14F-4D97-AF65-F5344CB8AC3E}">
        <p14:creationId xmlns:p14="http://schemas.microsoft.com/office/powerpoint/2010/main" val="13460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13</a:t>
            </a:fld>
            <a:endParaRPr lang="en-US"/>
          </a:p>
        </p:txBody>
      </p:sp>
    </p:spTree>
    <p:extLst>
      <p:ext uri="{BB962C8B-B14F-4D97-AF65-F5344CB8AC3E}">
        <p14:creationId xmlns:p14="http://schemas.microsoft.com/office/powerpoint/2010/main" val="61796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14</a:t>
            </a:fld>
            <a:endParaRPr lang="en-US"/>
          </a:p>
        </p:txBody>
      </p:sp>
    </p:spTree>
    <p:extLst>
      <p:ext uri="{BB962C8B-B14F-4D97-AF65-F5344CB8AC3E}">
        <p14:creationId xmlns:p14="http://schemas.microsoft.com/office/powerpoint/2010/main" val="46200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15</a:t>
            </a:fld>
            <a:endParaRPr lang="en-US"/>
          </a:p>
        </p:txBody>
      </p:sp>
    </p:spTree>
    <p:extLst>
      <p:ext uri="{BB962C8B-B14F-4D97-AF65-F5344CB8AC3E}">
        <p14:creationId xmlns:p14="http://schemas.microsoft.com/office/powerpoint/2010/main" val="4726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16</a:t>
            </a:fld>
            <a:endParaRPr lang="en-US"/>
          </a:p>
        </p:txBody>
      </p:sp>
    </p:spTree>
    <p:extLst>
      <p:ext uri="{BB962C8B-B14F-4D97-AF65-F5344CB8AC3E}">
        <p14:creationId xmlns:p14="http://schemas.microsoft.com/office/powerpoint/2010/main" val="1267872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17</a:t>
            </a:fld>
            <a:endParaRPr lang="en-US"/>
          </a:p>
        </p:txBody>
      </p:sp>
    </p:spTree>
    <p:extLst>
      <p:ext uri="{BB962C8B-B14F-4D97-AF65-F5344CB8AC3E}">
        <p14:creationId xmlns:p14="http://schemas.microsoft.com/office/powerpoint/2010/main" val="119609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18</a:t>
            </a:fld>
            <a:endParaRPr lang="en-US"/>
          </a:p>
        </p:txBody>
      </p:sp>
    </p:spTree>
    <p:extLst>
      <p:ext uri="{BB962C8B-B14F-4D97-AF65-F5344CB8AC3E}">
        <p14:creationId xmlns:p14="http://schemas.microsoft.com/office/powerpoint/2010/main" val="197564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19</a:t>
            </a:fld>
            <a:endParaRPr lang="en-US"/>
          </a:p>
        </p:txBody>
      </p:sp>
    </p:spTree>
    <p:extLst>
      <p:ext uri="{BB962C8B-B14F-4D97-AF65-F5344CB8AC3E}">
        <p14:creationId xmlns:p14="http://schemas.microsoft.com/office/powerpoint/2010/main" val="39863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a:t>
            </a:fld>
            <a:endParaRPr lang="en-US"/>
          </a:p>
        </p:txBody>
      </p:sp>
    </p:spTree>
    <p:extLst>
      <p:ext uri="{BB962C8B-B14F-4D97-AF65-F5344CB8AC3E}">
        <p14:creationId xmlns:p14="http://schemas.microsoft.com/office/powerpoint/2010/main" val="2062598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20</a:t>
            </a:fld>
            <a:endParaRPr lang="en-US"/>
          </a:p>
        </p:txBody>
      </p:sp>
    </p:spTree>
    <p:extLst>
      <p:ext uri="{BB962C8B-B14F-4D97-AF65-F5344CB8AC3E}">
        <p14:creationId xmlns:p14="http://schemas.microsoft.com/office/powerpoint/2010/main" val="133217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21</a:t>
            </a:fld>
            <a:endParaRPr lang="en-US"/>
          </a:p>
        </p:txBody>
      </p:sp>
    </p:spTree>
    <p:extLst>
      <p:ext uri="{BB962C8B-B14F-4D97-AF65-F5344CB8AC3E}">
        <p14:creationId xmlns:p14="http://schemas.microsoft.com/office/powerpoint/2010/main" val="802499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22</a:t>
            </a:fld>
            <a:endParaRPr lang="en-US"/>
          </a:p>
        </p:txBody>
      </p:sp>
    </p:spTree>
    <p:extLst>
      <p:ext uri="{BB962C8B-B14F-4D97-AF65-F5344CB8AC3E}">
        <p14:creationId xmlns:p14="http://schemas.microsoft.com/office/powerpoint/2010/main" val="100528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23</a:t>
            </a:fld>
            <a:endParaRPr lang="en-US"/>
          </a:p>
        </p:txBody>
      </p:sp>
    </p:spTree>
    <p:extLst>
      <p:ext uri="{BB962C8B-B14F-4D97-AF65-F5344CB8AC3E}">
        <p14:creationId xmlns:p14="http://schemas.microsoft.com/office/powerpoint/2010/main" val="163440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24</a:t>
            </a:fld>
            <a:endParaRPr lang="en-US"/>
          </a:p>
        </p:txBody>
      </p:sp>
    </p:spTree>
    <p:extLst>
      <p:ext uri="{BB962C8B-B14F-4D97-AF65-F5344CB8AC3E}">
        <p14:creationId xmlns:p14="http://schemas.microsoft.com/office/powerpoint/2010/main" val="991573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25</a:t>
            </a:fld>
            <a:endParaRPr lang="en-US"/>
          </a:p>
        </p:txBody>
      </p:sp>
    </p:spTree>
    <p:extLst>
      <p:ext uri="{BB962C8B-B14F-4D97-AF65-F5344CB8AC3E}">
        <p14:creationId xmlns:p14="http://schemas.microsoft.com/office/powerpoint/2010/main" val="457693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26</a:t>
            </a:fld>
            <a:endParaRPr lang="en-US"/>
          </a:p>
        </p:txBody>
      </p:sp>
    </p:spTree>
    <p:extLst>
      <p:ext uri="{BB962C8B-B14F-4D97-AF65-F5344CB8AC3E}">
        <p14:creationId xmlns:p14="http://schemas.microsoft.com/office/powerpoint/2010/main" val="167154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27</a:t>
            </a:fld>
            <a:endParaRPr lang="en-US"/>
          </a:p>
        </p:txBody>
      </p:sp>
    </p:spTree>
    <p:extLst>
      <p:ext uri="{BB962C8B-B14F-4D97-AF65-F5344CB8AC3E}">
        <p14:creationId xmlns:p14="http://schemas.microsoft.com/office/powerpoint/2010/main" val="436311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28</a:t>
            </a:fld>
            <a:endParaRPr lang="en-US"/>
          </a:p>
        </p:txBody>
      </p:sp>
    </p:spTree>
    <p:extLst>
      <p:ext uri="{BB962C8B-B14F-4D97-AF65-F5344CB8AC3E}">
        <p14:creationId xmlns:p14="http://schemas.microsoft.com/office/powerpoint/2010/main" val="93308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https://openclipart.org/detail/140701/brain</a:t>
            </a:r>
          </a:p>
        </p:txBody>
      </p:sp>
      <p:sp>
        <p:nvSpPr>
          <p:cNvPr id="4" name="Slide Number Placeholder 3"/>
          <p:cNvSpPr>
            <a:spLocks noGrp="1"/>
          </p:cNvSpPr>
          <p:nvPr>
            <p:ph type="sldNum" sz="quarter" idx="10"/>
          </p:nvPr>
        </p:nvSpPr>
        <p:spPr/>
        <p:txBody>
          <a:bodyPr/>
          <a:lstStyle/>
          <a:p>
            <a:fld id="{96A58CF1-A972-43D7-A5A4-4B7A32A890C6}" type="slidenum">
              <a:rPr lang="en-US"/>
              <a:pPr/>
              <a:t>29</a:t>
            </a:fld>
            <a:endParaRPr lang="en-US"/>
          </a:p>
        </p:txBody>
      </p:sp>
    </p:spTree>
    <p:extLst>
      <p:ext uri="{BB962C8B-B14F-4D97-AF65-F5344CB8AC3E}">
        <p14:creationId xmlns:p14="http://schemas.microsoft.com/office/powerpoint/2010/main" val="61031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211651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37874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75335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58823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22705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119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a:latin typeface="Helvetica" pitchFamily="-107" charset="0"/>
            </a:endParaRPr>
          </a:p>
        </p:txBody>
      </p:sp>
    </p:spTree>
    <p:extLst>
      <p:ext uri="{BB962C8B-B14F-4D97-AF65-F5344CB8AC3E}">
        <p14:creationId xmlns:p14="http://schemas.microsoft.com/office/powerpoint/2010/main" val="128138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9/4/18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9/4/18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9/4/18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9/4/18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9/4/18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9/4/18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9/4/18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9/4/18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9/4/18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9/4/18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9/4/18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rdrop.com/users/paulmck/scalability/paper/whymb.2010.07.23a.pdf"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p:txBody>
          <a:bodyPr/>
          <a:lstStyle/>
          <a:p>
            <a:r>
              <a:rPr lang="en-US" dirty="0">
                <a:latin typeface="Trebuchet MS" charset="0"/>
                <a:ea typeface="ＭＳ Ｐゴシック" charset="0"/>
              </a:rPr>
              <a:t>21. Parallel Processing</a:t>
            </a:r>
          </a:p>
        </p:txBody>
      </p:sp>
      <p:sp>
        <p:nvSpPr>
          <p:cNvPr id="4" name="Subtitle 3"/>
          <p:cNvSpPr>
            <a:spLocks noGrp="1"/>
          </p:cNvSpPr>
          <p:nvPr>
            <p:ph type="subTitle" idx="1"/>
          </p:nvPr>
        </p:nvSpPr>
        <p:spPr/>
        <p:txBody>
          <a:bodyPr/>
          <a:lstStyle/>
          <a:p>
            <a:pPr>
              <a:defRPr/>
            </a:pPr>
            <a:r>
              <a:rPr lang="en-US" dirty="0"/>
              <a:t>6.004x Computation Structures</a:t>
            </a:r>
          </a:p>
          <a:p>
            <a:pPr>
              <a:defRPr/>
            </a:pPr>
            <a:r>
              <a:rPr lang="en-US" dirty="0"/>
              <a:t>Part 3 – Computer Organization</a:t>
            </a:r>
          </a:p>
          <a:p>
            <a:pPr>
              <a:defRPr/>
            </a:pPr>
            <a:endParaRPr lang="en-US" dirty="0"/>
          </a:p>
          <a:p>
            <a:pPr>
              <a:defRPr/>
            </a:pPr>
            <a:r>
              <a:rPr lang="en-US" dirty="0"/>
              <a:t>Copyright © 2016 MIT EECS</a:t>
            </a:r>
          </a:p>
        </p:txBody>
      </p:sp>
    </p:spTree>
    <p:extLst>
      <p:ext uri="{BB962C8B-B14F-4D97-AF65-F5344CB8AC3E}">
        <p14:creationId xmlns:p14="http://schemas.microsoft.com/office/powerpoint/2010/main" val="160042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a:t>Limits To Single-Processor Performance</a:t>
            </a:r>
          </a:p>
        </p:txBody>
      </p:sp>
      <p:sp>
        <p:nvSpPr>
          <p:cNvPr id="31747" name="Rectangle 3"/>
          <p:cNvSpPr>
            <a:spLocks noGrp="1" noChangeArrowheads="1"/>
          </p:cNvSpPr>
          <p:nvPr>
            <p:ph sz="quarter" idx="1"/>
          </p:nvPr>
        </p:nvSpPr>
        <p:spPr/>
        <p:txBody>
          <a:bodyPr>
            <a:normAutofit/>
          </a:bodyPr>
          <a:lstStyle/>
          <a:p>
            <a:r>
              <a:rPr lang="en-US"/>
              <a:t>Pipeline depth: </a:t>
            </a:r>
            <a:r>
              <a:rPr lang="en-US" dirty="0"/>
              <a:t>getting close to pipelining limits</a:t>
            </a:r>
          </a:p>
          <a:p>
            <a:pPr lvl="1"/>
            <a:r>
              <a:rPr lang="en-US" dirty="0">
                <a:ea typeface="ＭＳ Ｐゴシック" pitchFamily="-107" charset="-128"/>
              </a:rPr>
              <a:t>Clocking overheads, CPI degradation</a:t>
            </a:r>
          </a:p>
          <a:p>
            <a:r>
              <a:rPr lang="en-US" dirty="0"/>
              <a:t>Branch prediction &amp; memory latency l</a:t>
            </a:r>
            <a:r>
              <a:rPr lang="en-US" dirty="0">
                <a:ea typeface="ＭＳ Ｐゴシック" pitchFamily="-107" charset="-128"/>
              </a:rPr>
              <a:t>imit the practical benefits of out-of-order execution</a:t>
            </a:r>
          </a:p>
          <a:p>
            <a:r>
              <a:rPr lang="en-US" dirty="0">
                <a:solidFill>
                  <a:srgbClr val="FF0000"/>
                </a:solidFill>
              </a:rPr>
              <a:t>Power grows </a:t>
            </a:r>
            <a:r>
              <a:rPr lang="en-US" dirty="0" err="1">
                <a:solidFill>
                  <a:srgbClr val="FF0000"/>
                </a:solidFill>
              </a:rPr>
              <a:t>superlinearly</a:t>
            </a:r>
            <a:r>
              <a:rPr lang="en-US" dirty="0">
                <a:solidFill>
                  <a:srgbClr val="FF0000"/>
                </a:solidFill>
                <a:ea typeface="ＭＳ Ｐゴシック" pitchFamily="-107" charset="-128"/>
              </a:rPr>
              <a:t> with higher frequency &amp; more </a:t>
            </a:r>
            <a:r>
              <a:rPr lang="en-US" dirty="0" err="1">
                <a:solidFill>
                  <a:srgbClr val="FF0000"/>
                </a:solidFill>
                <a:ea typeface="ＭＳ Ｐゴシック" pitchFamily="-107" charset="-128"/>
              </a:rPr>
              <a:t>OoO</a:t>
            </a:r>
            <a:r>
              <a:rPr lang="en-US" dirty="0">
                <a:solidFill>
                  <a:srgbClr val="FF0000"/>
                </a:solidFill>
                <a:ea typeface="ＭＳ Ｐゴシック" pitchFamily="-107" charset="-128"/>
              </a:rPr>
              <a:t> logic</a:t>
            </a:r>
          </a:p>
          <a:p>
            <a:r>
              <a:rPr lang="en-US" dirty="0"/>
              <a:t>Extreme design complexity</a:t>
            </a:r>
            <a:endParaRPr lang="en-US" dirty="0">
              <a:ea typeface="ＭＳ Ｐゴシック" pitchFamily="-107" charset="-128"/>
            </a:endParaRPr>
          </a:p>
          <a:p>
            <a:pPr lvl="1">
              <a:buNone/>
            </a:pPr>
            <a:endParaRPr lang="en-US" dirty="0">
              <a:ea typeface="ＭＳ Ｐゴシック" pitchFamily="-107" charset="-128"/>
            </a:endParaRPr>
          </a:p>
          <a:p>
            <a:r>
              <a:rPr lang="en-US" dirty="0"/>
              <a:t>Limited ILP </a:t>
            </a:r>
            <a:r>
              <a:rPr lang="en-US" dirty="0">
                <a:sym typeface="Wingdings" pitchFamily="2" charset="2"/>
              </a:rPr>
              <a:t> </a:t>
            </a:r>
            <a:r>
              <a:rPr lang="en-US" dirty="0">
                <a:solidFill>
                  <a:srgbClr val="C00000"/>
                </a:solidFill>
                <a:sym typeface="Wingdings" pitchFamily="2" charset="2"/>
              </a:rPr>
              <a:t>Must exploit DLP and TLP</a:t>
            </a:r>
          </a:p>
          <a:p>
            <a:pPr lvl="1"/>
            <a:r>
              <a:rPr lang="en-US" dirty="0">
                <a:sym typeface="Wingdings" pitchFamily="2" charset="2"/>
              </a:rPr>
              <a:t>Data-Level Parallelism: Vector extensions, GPUs</a:t>
            </a:r>
          </a:p>
          <a:p>
            <a:pPr lvl="1"/>
            <a:r>
              <a:rPr lang="en-US" dirty="0">
                <a:sym typeface="Wingdings" pitchFamily="2" charset="2"/>
              </a:rPr>
              <a:t>Thread-Level Parallelism: Multiple threads and cores</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Data-Level Parallelism</a:t>
            </a:r>
          </a:p>
        </p:txBody>
      </p:sp>
      <p:sp>
        <p:nvSpPr>
          <p:cNvPr id="4" name="Content Placeholder 3"/>
          <p:cNvSpPr>
            <a:spLocks noGrp="1"/>
          </p:cNvSpPr>
          <p:nvPr>
            <p:ph sz="quarter" idx="1"/>
          </p:nvPr>
        </p:nvSpPr>
        <p:spPr>
          <a:xfrm>
            <a:off x="76200" y="1295400"/>
            <a:ext cx="8991600" cy="5257800"/>
          </a:xfrm>
        </p:spPr>
        <p:txBody>
          <a:bodyPr/>
          <a:lstStyle/>
          <a:p>
            <a:r>
              <a:rPr lang="en-US" dirty="0"/>
              <a:t>Same operation applied to multiple data elements</a:t>
            </a:r>
          </a:p>
          <a:p>
            <a:endParaRPr lang="en-US" dirty="0"/>
          </a:p>
          <a:p>
            <a:r>
              <a:rPr lang="en-US" dirty="0"/>
              <a:t>Exploit with </a:t>
            </a:r>
            <a:r>
              <a:rPr lang="en-US" dirty="0">
                <a:solidFill>
                  <a:srgbClr val="C00000"/>
                </a:solidFill>
              </a:rPr>
              <a:t>vector processors </a:t>
            </a:r>
            <a:r>
              <a:rPr lang="en-US" dirty="0"/>
              <a:t>or vector ISA extensions</a:t>
            </a:r>
          </a:p>
          <a:p>
            <a:endParaRPr lang="en-US" dirty="0"/>
          </a:p>
          <a:p>
            <a:endParaRPr lang="en-US" dirty="0"/>
          </a:p>
          <a:p>
            <a:endParaRPr lang="en-US" dirty="0"/>
          </a:p>
          <a:p>
            <a:endParaRPr lang="en-US" dirty="0"/>
          </a:p>
          <a:p>
            <a:endParaRPr lang="en-US" dirty="0"/>
          </a:p>
          <a:p>
            <a:endParaRPr lang="en-US" dirty="0"/>
          </a:p>
          <a:p>
            <a:pPr lvl="4"/>
            <a:endParaRPr lang="en-US" dirty="0"/>
          </a:p>
          <a:p>
            <a:pPr lvl="4"/>
            <a:r>
              <a:rPr lang="en-US" dirty="0"/>
              <a:t>Each </a:t>
            </a:r>
            <a:r>
              <a:rPr lang="en-US" dirty="0" err="1"/>
              <a:t>datapath</a:t>
            </a:r>
            <a:r>
              <a:rPr lang="en-US" dirty="0"/>
              <a:t> has its own local storage (register file)</a:t>
            </a:r>
          </a:p>
          <a:p>
            <a:pPr lvl="4"/>
            <a:r>
              <a:rPr lang="en-US" dirty="0">
                <a:solidFill>
                  <a:srgbClr val="C00000"/>
                </a:solidFill>
              </a:rPr>
              <a:t>All </a:t>
            </a:r>
            <a:r>
              <a:rPr lang="en-US" dirty="0" err="1">
                <a:solidFill>
                  <a:srgbClr val="C00000"/>
                </a:solidFill>
              </a:rPr>
              <a:t>datapaths</a:t>
            </a:r>
            <a:r>
              <a:rPr lang="en-US" dirty="0">
                <a:solidFill>
                  <a:srgbClr val="C00000"/>
                </a:solidFill>
              </a:rPr>
              <a:t> execute the same instruction</a:t>
            </a:r>
          </a:p>
          <a:p>
            <a:pPr lvl="4"/>
            <a:r>
              <a:rPr lang="en-US" dirty="0"/>
              <a:t>Memory access with vector loads and stores + wide memory port</a:t>
            </a:r>
          </a:p>
        </p:txBody>
      </p:sp>
      <p:grpSp>
        <p:nvGrpSpPr>
          <p:cNvPr id="84" name="Group 83"/>
          <p:cNvGrpSpPr/>
          <p:nvPr/>
        </p:nvGrpSpPr>
        <p:grpSpPr>
          <a:xfrm>
            <a:off x="599451" y="2997200"/>
            <a:ext cx="7182474" cy="2870200"/>
            <a:chOff x="599451" y="2997200"/>
            <a:chExt cx="7182474" cy="2870200"/>
          </a:xfrm>
        </p:grpSpPr>
        <p:sp>
          <p:nvSpPr>
            <p:cNvPr id="6" name="AutoShape 2"/>
            <p:cNvSpPr>
              <a:spLocks noChangeArrowheads="1"/>
            </p:cNvSpPr>
            <p:nvPr/>
          </p:nvSpPr>
          <p:spPr bwMode="auto">
            <a:xfrm>
              <a:off x="619125" y="3117850"/>
              <a:ext cx="838200" cy="266700"/>
            </a:xfrm>
            <a:prstGeom prst="roundRect">
              <a:avLst>
                <a:gd name="adj" fmla="val 50000"/>
              </a:avLst>
            </a:prstGeom>
            <a:solidFill>
              <a:srgbClr val="CCFFFF"/>
            </a:solidFill>
            <a:ln w="9525">
              <a:solidFill>
                <a:schemeClr val="tx1"/>
              </a:solidFill>
              <a:round/>
              <a:headEnd/>
              <a:tailEnd/>
            </a:ln>
          </p:spPr>
          <p:txBody>
            <a:bodyPr wrap="none" anchor="ctr">
              <a:spAutoFit/>
            </a:bodyPr>
            <a:lstStyle/>
            <a:p>
              <a:endParaRPr lang="en-US"/>
            </a:p>
          </p:txBody>
        </p:sp>
        <p:sp>
          <p:nvSpPr>
            <p:cNvPr id="7" name="Rectangle 3"/>
            <p:cNvSpPr>
              <a:spLocks noChangeArrowheads="1"/>
            </p:cNvSpPr>
            <p:nvPr/>
          </p:nvSpPr>
          <p:spPr bwMode="auto">
            <a:xfrm>
              <a:off x="619125" y="4108450"/>
              <a:ext cx="838200" cy="1219200"/>
            </a:xfrm>
            <a:prstGeom prst="rect">
              <a:avLst/>
            </a:prstGeom>
            <a:solidFill>
              <a:srgbClr val="C0C0C0"/>
            </a:solidFill>
            <a:ln w="9525">
              <a:solidFill>
                <a:schemeClr val="tx1"/>
              </a:solidFill>
              <a:miter lim="800000"/>
              <a:headEnd/>
              <a:tailEnd/>
            </a:ln>
          </p:spPr>
          <p:txBody>
            <a:bodyPr anchor="ctr">
              <a:spAutoFit/>
            </a:bodyPr>
            <a:lstStyle/>
            <a:p>
              <a:endParaRPr lang="en-US"/>
            </a:p>
          </p:txBody>
        </p:sp>
        <p:grpSp>
          <p:nvGrpSpPr>
            <p:cNvPr id="8" name="Group 6"/>
            <p:cNvGrpSpPr>
              <a:grpSpLocks/>
            </p:cNvGrpSpPr>
            <p:nvPr/>
          </p:nvGrpSpPr>
          <p:grpSpPr bwMode="auto">
            <a:xfrm>
              <a:off x="1914525" y="3346450"/>
              <a:ext cx="1143000" cy="1600200"/>
              <a:chOff x="1440" y="1296"/>
              <a:chExt cx="720" cy="1008"/>
            </a:xfrm>
          </p:grpSpPr>
          <p:sp>
            <p:nvSpPr>
              <p:cNvPr id="9" name="Freeform 7"/>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10" name="Freeform 8"/>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11" name="Line 9"/>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12" name="Line 10"/>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13" name="Group 11"/>
              <p:cNvGrpSpPr>
                <a:grpSpLocks/>
              </p:cNvGrpSpPr>
              <p:nvPr/>
            </p:nvGrpSpPr>
            <p:grpSpPr bwMode="auto">
              <a:xfrm>
                <a:off x="1536" y="1632"/>
                <a:ext cx="480" cy="336"/>
                <a:chOff x="1344" y="1392"/>
                <a:chExt cx="480" cy="336"/>
              </a:xfrm>
            </p:grpSpPr>
            <p:sp>
              <p:nvSpPr>
                <p:cNvPr id="20" name="Rectangle 12"/>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21" name="Text Box 13"/>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14" name="Text Box 14"/>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15" name="Line 15"/>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16" name="AutoShape 16"/>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17" name="Freeform 17"/>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18" name="Line 18"/>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19" name="AutoShape 19"/>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sp>
          <p:nvSpPr>
            <p:cNvPr id="22" name="Rectangle 20"/>
            <p:cNvSpPr>
              <a:spLocks noChangeArrowheads="1"/>
            </p:cNvSpPr>
            <p:nvPr/>
          </p:nvSpPr>
          <p:spPr bwMode="auto">
            <a:xfrm>
              <a:off x="6943725" y="3498850"/>
              <a:ext cx="838200" cy="1219200"/>
            </a:xfrm>
            <a:prstGeom prst="rect">
              <a:avLst/>
            </a:prstGeom>
            <a:solidFill>
              <a:srgbClr val="C0C0C0"/>
            </a:solidFill>
            <a:ln w="9525">
              <a:solidFill>
                <a:schemeClr val="tx1"/>
              </a:solidFill>
              <a:miter lim="800000"/>
              <a:headEnd/>
              <a:tailEnd/>
            </a:ln>
          </p:spPr>
          <p:txBody>
            <a:bodyPr anchor="ctr">
              <a:spAutoFit/>
            </a:bodyPr>
            <a:lstStyle/>
            <a:p>
              <a:endParaRPr lang="en-US"/>
            </a:p>
          </p:txBody>
        </p:sp>
        <p:sp>
          <p:nvSpPr>
            <p:cNvPr id="23" name="Rectangle 21"/>
            <p:cNvSpPr>
              <a:spLocks noChangeArrowheads="1"/>
            </p:cNvSpPr>
            <p:nvPr/>
          </p:nvSpPr>
          <p:spPr bwMode="auto">
            <a:xfrm>
              <a:off x="619125" y="3536950"/>
              <a:ext cx="838200" cy="228600"/>
            </a:xfrm>
            <a:prstGeom prst="rect">
              <a:avLst/>
            </a:prstGeom>
            <a:solidFill>
              <a:srgbClr val="CCFFFF"/>
            </a:solidFill>
            <a:ln w="9525">
              <a:solidFill>
                <a:schemeClr val="tx1"/>
              </a:solidFill>
              <a:miter lim="800000"/>
              <a:headEnd/>
              <a:tailEnd/>
            </a:ln>
          </p:spPr>
          <p:txBody>
            <a:bodyPr wrap="none" anchor="ctr">
              <a:spAutoFit/>
            </a:bodyPr>
            <a:lstStyle/>
            <a:p>
              <a:endParaRPr lang="en-US"/>
            </a:p>
          </p:txBody>
        </p:sp>
        <p:sp>
          <p:nvSpPr>
            <p:cNvPr id="24" name="Text Box 22"/>
            <p:cNvSpPr txBox="1">
              <a:spLocks noChangeArrowheads="1"/>
            </p:cNvSpPr>
            <p:nvPr/>
          </p:nvSpPr>
          <p:spPr bwMode="auto">
            <a:xfrm>
              <a:off x="846138" y="3498850"/>
              <a:ext cx="382587" cy="304800"/>
            </a:xfrm>
            <a:prstGeom prst="rect">
              <a:avLst/>
            </a:prstGeom>
            <a:noFill/>
            <a:ln w="9525">
              <a:noFill/>
              <a:miter lim="800000"/>
              <a:headEnd/>
              <a:tailEnd/>
            </a:ln>
          </p:spPr>
          <p:txBody>
            <a:bodyPr wrap="none" anchor="ctr">
              <a:spAutoFit/>
            </a:bodyPr>
            <a:lstStyle/>
            <a:p>
              <a:pPr eaLnBrk="0" hangingPunct="0"/>
              <a:r>
                <a:rPr lang="en-US" sz="1400"/>
                <a:t>PC</a:t>
              </a:r>
            </a:p>
          </p:txBody>
        </p:sp>
        <p:sp>
          <p:nvSpPr>
            <p:cNvPr id="25" name="Line 23"/>
            <p:cNvSpPr>
              <a:spLocks noChangeShapeType="1"/>
            </p:cNvSpPr>
            <p:nvPr/>
          </p:nvSpPr>
          <p:spPr bwMode="auto">
            <a:xfrm>
              <a:off x="1044575" y="3765550"/>
              <a:ext cx="0" cy="342900"/>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26" name="Text Box 24"/>
            <p:cNvSpPr txBox="1">
              <a:spLocks noChangeArrowheads="1"/>
            </p:cNvSpPr>
            <p:nvPr/>
          </p:nvSpPr>
          <p:spPr bwMode="auto">
            <a:xfrm>
              <a:off x="611188" y="3146425"/>
              <a:ext cx="863600" cy="244475"/>
            </a:xfrm>
            <a:prstGeom prst="rect">
              <a:avLst/>
            </a:prstGeom>
            <a:noFill/>
            <a:ln w="9525">
              <a:noFill/>
              <a:miter lim="800000"/>
              <a:headEnd/>
              <a:tailEnd/>
            </a:ln>
          </p:spPr>
          <p:txBody>
            <a:bodyPr wrap="none" anchor="ctr">
              <a:spAutoFit/>
            </a:bodyPr>
            <a:lstStyle/>
            <a:p>
              <a:pPr eaLnBrk="0" hangingPunct="0"/>
              <a:r>
                <a:rPr lang="en-US" sz="1000" dirty="0"/>
                <a:t>+1 or Branch</a:t>
              </a:r>
            </a:p>
          </p:txBody>
        </p:sp>
        <p:sp>
          <p:nvSpPr>
            <p:cNvPr id="27" name="Line 25"/>
            <p:cNvSpPr>
              <a:spLocks noChangeShapeType="1"/>
            </p:cNvSpPr>
            <p:nvPr/>
          </p:nvSpPr>
          <p:spPr bwMode="auto">
            <a:xfrm>
              <a:off x="1044575" y="3384550"/>
              <a:ext cx="0" cy="152400"/>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28" name="Freeform 26"/>
            <p:cNvSpPr>
              <a:spLocks/>
            </p:cNvSpPr>
            <p:nvPr/>
          </p:nvSpPr>
          <p:spPr bwMode="auto">
            <a:xfrm>
              <a:off x="1036638" y="2997200"/>
              <a:ext cx="533400" cy="914400"/>
            </a:xfrm>
            <a:custGeom>
              <a:avLst/>
              <a:gdLst>
                <a:gd name="T0" fmla="*/ 0 w 336"/>
                <a:gd name="T1" fmla="*/ 2147483647 h 576"/>
                <a:gd name="T2" fmla="*/ 2147483647 w 336"/>
                <a:gd name="T3" fmla="*/ 2147483647 h 576"/>
                <a:gd name="T4" fmla="*/ 2147483647 w 336"/>
                <a:gd name="T5" fmla="*/ 0 h 576"/>
                <a:gd name="T6" fmla="*/ 0 w 336"/>
                <a:gd name="T7" fmla="*/ 0 h 576"/>
                <a:gd name="T8" fmla="*/ 0 w 336"/>
                <a:gd name="T9" fmla="*/ 214748364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576"/>
                  </a:moveTo>
                  <a:lnTo>
                    <a:pt x="336" y="576"/>
                  </a:lnTo>
                  <a:lnTo>
                    <a:pt x="336" y="0"/>
                  </a:lnTo>
                  <a:lnTo>
                    <a:pt x="0" y="0"/>
                  </a:lnTo>
                  <a:lnTo>
                    <a:pt x="0" y="96"/>
                  </a:lnTo>
                </a:path>
              </a:pathLst>
            </a:custGeom>
            <a:noFill/>
            <a:ln w="9525">
              <a:solidFill>
                <a:schemeClr val="tx1"/>
              </a:solidFill>
              <a:round/>
              <a:headEnd/>
              <a:tailEnd type="arrow" w="sm" len="sm"/>
            </a:ln>
          </p:spPr>
          <p:txBody>
            <a:bodyPr wrap="none" anchor="ctr">
              <a:spAutoFit/>
            </a:bodyPr>
            <a:lstStyle/>
            <a:p>
              <a:endParaRPr lang="en-US"/>
            </a:p>
          </p:txBody>
        </p:sp>
        <p:sp>
          <p:nvSpPr>
            <p:cNvPr id="29" name="Line 27"/>
            <p:cNvSpPr>
              <a:spLocks noChangeShapeType="1"/>
            </p:cNvSpPr>
            <p:nvPr/>
          </p:nvSpPr>
          <p:spPr bwMode="auto">
            <a:xfrm>
              <a:off x="2524125" y="3346450"/>
              <a:ext cx="4876800" cy="0"/>
            </a:xfrm>
            <a:prstGeom prst="line">
              <a:avLst/>
            </a:prstGeom>
            <a:noFill/>
            <a:ln w="19050">
              <a:solidFill>
                <a:schemeClr val="tx1"/>
              </a:solidFill>
              <a:round/>
              <a:headEnd/>
              <a:tailEnd/>
            </a:ln>
          </p:spPr>
          <p:txBody>
            <a:bodyPr anchor="ctr">
              <a:spAutoFit/>
            </a:bodyPr>
            <a:lstStyle/>
            <a:p>
              <a:endParaRPr lang="en-US"/>
            </a:p>
          </p:txBody>
        </p:sp>
        <p:grpSp>
          <p:nvGrpSpPr>
            <p:cNvPr id="30" name="Group 28"/>
            <p:cNvGrpSpPr>
              <a:grpSpLocks/>
            </p:cNvGrpSpPr>
            <p:nvPr/>
          </p:nvGrpSpPr>
          <p:grpSpPr bwMode="auto">
            <a:xfrm>
              <a:off x="3133725" y="3346450"/>
              <a:ext cx="1143000" cy="1600200"/>
              <a:chOff x="1440" y="1296"/>
              <a:chExt cx="720" cy="1008"/>
            </a:xfrm>
          </p:grpSpPr>
          <p:sp>
            <p:nvSpPr>
              <p:cNvPr id="31" name="Freeform 29"/>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32" name="Freeform 30"/>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33" name="Line 31"/>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34" name="Line 32"/>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35" name="Group 33"/>
              <p:cNvGrpSpPr>
                <a:grpSpLocks/>
              </p:cNvGrpSpPr>
              <p:nvPr/>
            </p:nvGrpSpPr>
            <p:grpSpPr bwMode="auto">
              <a:xfrm>
                <a:off x="1536" y="1632"/>
                <a:ext cx="480" cy="336"/>
                <a:chOff x="1344" y="1392"/>
                <a:chExt cx="480" cy="336"/>
              </a:xfrm>
            </p:grpSpPr>
            <p:sp>
              <p:nvSpPr>
                <p:cNvPr id="42" name="Rectangle 34"/>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43" name="Text Box 35"/>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36" name="Text Box 36"/>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37" name="Line 37"/>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38" name="AutoShape 38"/>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39" name="Freeform 39"/>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40" name="Line 40"/>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41" name="AutoShape 41"/>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grpSp>
          <p:nvGrpSpPr>
            <p:cNvPr id="44" name="Group 42"/>
            <p:cNvGrpSpPr>
              <a:grpSpLocks/>
            </p:cNvGrpSpPr>
            <p:nvPr/>
          </p:nvGrpSpPr>
          <p:grpSpPr bwMode="auto">
            <a:xfrm>
              <a:off x="4352925" y="3346450"/>
              <a:ext cx="1143000" cy="1600200"/>
              <a:chOff x="1440" y="1296"/>
              <a:chExt cx="720" cy="1008"/>
            </a:xfrm>
          </p:grpSpPr>
          <p:sp>
            <p:nvSpPr>
              <p:cNvPr id="45" name="Freeform 43"/>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46" name="Freeform 44"/>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47" name="Line 45"/>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48" name="Line 46"/>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49" name="Group 47"/>
              <p:cNvGrpSpPr>
                <a:grpSpLocks/>
              </p:cNvGrpSpPr>
              <p:nvPr/>
            </p:nvGrpSpPr>
            <p:grpSpPr bwMode="auto">
              <a:xfrm>
                <a:off x="1536" y="1632"/>
                <a:ext cx="480" cy="336"/>
                <a:chOff x="1344" y="1392"/>
                <a:chExt cx="480" cy="336"/>
              </a:xfrm>
            </p:grpSpPr>
            <p:sp>
              <p:nvSpPr>
                <p:cNvPr id="56" name="Rectangle 48"/>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57" name="Text Box 49"/>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50" name="Text Box 50"/>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51" name="Line 51"/>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52" name="AutoShape 52"/>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53" name="Freeform 53"/>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54" name="Line 54"/>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55" name="AutoShape 55"/>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grpSp>
          <p:nvGrpSpPr>
            <p:cNvPr id="58" name="Group 56"/>
            <p:cNvGrpSpPr>
              <a:grpSpLocks/>
            </p:cNvGrpSpPr>
            <p:nvPr/>
          </p:nvGrpSpPr>
          <p:grpSpPr bwMode="auto">
            <a:xfrm>
              <a:off x="5572125" y="3346450"/>
              <a:ext cx="1143000" cy="1600200"/>
              <a:chOff x="1440" y="1296"/>
              <a:chExt cx="720" cy="1008"/>
            </a:xfrm>
          </p:grpSpPr>
          <p:sp>
            <p:nvSpPr>
              <p:cNvPr id="59" name="Freeform 57"/>
              <p:cNvSpPr>
                <a:spLocks/>
              </p:cNvSpPr>
              <p:nvPr/>
            </p:nvSpPr>
            <p:spPr bwMode="auto">
              <a:xfrm>
                <a:off x="1920" y="1296"/>
                <a:ext cx="192" cy="720"/>
              </a:xfrm>
              <a:custGeom>
                <a:avLst/>
                <a:gdLst>
                  <a:gd name="T0" fmla="*/ 0 w 192"/>
                  <a:gd name="T1" fmla="*/ 720 h 720"/>
                  <a:gd name="T2" fmla="*/ 192 w 192"/>
                  <a:gd name="T3" fmla="*/ 720 h 720"/>
                  <a:gd name="T4" fmla="*/ 192 w 192"/>
                  <a:gd name="T5" fmla="*/ 0 h 720"/>
                  <a:gd name="T6" fmla="*/ 0 60000 65536"/>
                  <a:gd name="T7" fmla="*/ 0 60000 65536"/>
                  <a:gd name="T8" fmla="*/ 0 60000 65536"/>
                  <a:gd name="T9" fmla="*/ 0 w 192"/>
                  <a:gd name="T10" fmla="*/ 0 h 720"/>
                  <a:gd name="T11" fmla="*/ 192 w 192"/>
                  <a:gd name="T12" fmla="*/ 720 h 720"/>
                </a:gdLst>
                <a:ahLst/>
                <a:cxnLst>
                  <a:cxn ang="T6">
                    <a:pos x="T0" y="T1"/>
                  </a:cxn>
                  <a:cxn ang="T7">
                    <a:pos x="T2" y="T3"/>
                  </a:cxn>
                  <a:cxn ang="T8">
                    <a:pos x="T4" y="T5"/>
                  </a:cxn>
                </a:cxnLst>
                <a:rect l="T9" t="T10" r="T11" b="T12"/>
                <a:pathLst>
                  <a:path w="192" h="720">
                    <a:moveTo>
                      <a:pt x="0" y="720"/>
                    </a:moveTo>
                    <a:lnTo>
                      <a:pt x="192" y="720"/>
                    </a:lnTo>
                    <a:lnTo>
                      <a:pt x="192" y="0"/>
                    </a:lnTo>
                  </a:path>
                </a:pathLst>
              </a:custGeom>
              <a:noFill/>
              <a:ln w="9525">
                <a:solidFill>
                  <a:schemeClr val="tx1"/>
                </a:solidFill>
                <a:round/>
                <a:headEnd/>
                <a:tailEnd type="arrow" w="sm" len="sm"/>
              </a:ln>
            </p:spPr>
            <p:txBody>
              <a:bodyPr anchor="ctr">
                <a:spAutoFit/>
              </a:bodyPr>
              <a:lstStyle/>
              <a:p>
                <a:endParaRPr lang="en-US"/>
              </a:p>
            </p:txBody>
          </p:sp>
          <p:sp>
            <p:nvSpPr>
              <p:cNvPr id="60" name="Freeform 58"/>
              <p:cNvSpPr>
                <a:spLocks/>
              </p:cNvSpPr>
              <p:nvPr/>
            </p:nvSpPr>
            <p:spPr bwMode="auto">
              <a:xfrm>
                <a:off x="1536" y="2064"/>
                <a:ext cx="480" cy="144"/>
              </a:xfrm>
              <a:custGeom>
                <a:avLst/>
                <a:gdLst>
                  <a:gd name="T0" fmla="*/ 0 w 480"/>
                  <a:gd name="T1" fmla="*/ 0 h 144"/>
                  <a:gd name="T2" fmla="*/ 192 w 480"/>
                  <a:gd name="T3" fmla="*/ 0 h 144"/>
                  <a:gd name="T4" fmla="*/ 240 w 480"/>
                  <a:gd name="T5" fmla="*/ 48 h 144"/>
                  <a:gd name="T6" fmla="*/ 288 w 480"/>
                  <a:gd name="T7" fmla="*/ 0 h 144"/>
                  <a:gd name="T8" fmla="*/ 480 w 480"/>
                  <a:gd name="T9" fmla="*/ 0 h 144"/>
                  <a:gd name="T10" fmla="*/ 336 w 480"/>
                  <a:gd name="T11" fmla="*/ 144 h 144"/>
                  <a:gd name="T12" fmla="*/ 144 w 480"/>
                  <a:gd name="T13" fmla="*/ 144 h 144"/>
                  <a:gd name="T14" fmla="*/ 0 w 480"/>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144"/>
                  <a:gd name="T26" fmla="*/ 480 w 480"/>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144">
                    <a:moveTo>
                      <a:pt x="0" y="0"/>
                    </a:moveTo>
                    <a:lnTo>
                      <a:pt x="192" y="0"/>
                    </a:lnTo>
                    <a:lnTo>
                      <a:pt x="240" y="48"/>
                    </a:lnTo>
                    <a:lnTo>
                      <a:pt x="288" y="0"/>
                    </a:lnTo>
                    <a:lnTo>
                      <a:pt x="480" y="0"/>
                    </a:lnTo>
                    <a:lnTo>
                      <a:pt x="336" y="144"/>
                    </a:lnTo>
                    <a:lnTo>
                      <a:pt x="144" y="144"/>
                    </a:lnTo>
                    <a:lnTo>
                      <a:pt x="0" y="0"/>
                    </a:lnTo>
                    <a:close/>
                  </a:path>
                </a:pathLst>
              </a:custGeom>
              <a:solidFill>
                <a:srgbClr val="99FF99"/>
              </a:solidFill>
              <a:ln w="9525">
                <a:solidFill>
                  <a:schemeClr val="tx1"/>
                </a:solidFill>
                <a:round/>
                <a:headEnd/>
                <a:tailEnd type="arrow" w="med" len="med"/>
              </a:ln>
            </p:spPr>
            <p:txBody>
              <a:bodyPr wrap="none" anchor="ctr">
                <a:spAutoFit/>
              </a:bodyPr>
              <a:lstStyle/>
              <a:p>
                <a:endParaRPr lang="en-US"/>
              </a:p>
            </p:txBody>
          </p:sp>
          <p:sp>
            <p:nvSpPr>
              <p:cNvPr id="61" name="Line 59"/>
              <p:cNvSpPr>
                <a:spLocks noChangeShapeType="1"/>
              </p:cNvSpPr>
              <p:nvPr/>
            </p:nvSpPr>
            <p:spPr bwMode="auto">
              <a:xfrm>
                <a:off x="1632"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62" name="Line 60"/>
              <p:cNvSpPr>
                <a:spLocks noChangeShapeType="1"/>
              </p:cNvSpPr>
              <p:nvPr/>
            </p:nvSpPr>
            <p:spPr bwMode="auto">
              <a:xfrm>
                <a:off x="1920" y="1968"/>
                <a:ext cx="0" cy="96"/>
              </a:xfrm>
              <a:prstGeom prst="line">
                <a:avLst/>
              </a:prstGeom>
              <a:noFill/>
              <a:ln w="9525">
                <a:solidFill>
                  <a:schemeClr val="tx1"/>
                </a:solidFill>
                <a:round/>
                <a:headEnd/>
                <a:tailEnd type="arrow" w="sm" len="sm"/>
              </a:ln>
            </p:spPr>
            <p:txBody>
              <a:bodyPr wrap="none" anchor="ctr">
                <a:spAutoFit/>
              </a:bodyPr>
              <a:lstStyle/>
              <a:p>
                <a:endParaRPr lang="en-US"/>
              </a:p>
            </p:txBody>
          </p:sp>
          <p:grpSp>
            <p:nvGrpSpPr>
              <p:cNvPr id="63" name="Group 61"/>
              <p:cNvGrpSpPr>
                <a:grpSpLocks/>
              </p:cNvGrpSpPr>
              <p:nvPr/>
            </p:nvGrpSpPr>
            <p:grpSpPr bwMode="auto">
              <a:xfrm>
                <a:off x="1536" y="1632"/>
                <a:ext cx="480" cy="336"/>
                <a:chOff x="1344" y="1392"/>
                <a:chExt cx="480" cy="336"/>
              </a:xfrm>
            </p:grpSpPr>
            <p:sp>
              <p:nvSpPr>
                <p:cNvPr id="70" name="Rectangle 62"/>
                <p:cNvSpPr>
                  <a:spLocks noChangeArrowheads="1"/>
                </p:cNvSpPr>
                <p:nvPr/>
              </p:nvSpPr>
              <p:spPr bwMode="auto">
                <a:xfrm>
                  <a:off x="1344" y="1392"/>
                  <a:ext cx="480" cy="336"/>
                </a:xfrm>
                <a:prstGeom prst="rect">
                  <a:avLst/>
                </a:prstGeom>
                <a:solidFill>
                  <a:srgbClr val="FFC9E4"/>
                </a:solidFill>
                <a:ln w="9525">
                  <a:solidFill>
                    <a:schemeClr val="tx1"/>
                  </a:solidFill>
                  <a:miter lim="800000"/>
                  <a:headEnd/>
                  <a:tailEnd/>
                </a:ln>
              </p:spPr>
              <p:txBody>
                <a:bodyPr anchor="ctr">
                  <a:spAutoFit/>
                </a:bodyPr>
                <a:lstStyle/>
                <a:p>
                  <a:endParaRPr lang="en-US"/>
                </a:p>
              </p:txBody>
            </p:sp>
            <p:sp>
              <p:nvSpPr>
                <p:cNvPr id="71" name="Text Box 63"/>
                <p:cNvSpPr txBox="1">
                  <a:spLocks noChangeArrowheads="1"/>
                </p:cNvSpPr>
                <p:nvPr/>
              </p:nvSpPr>
              <p:spPr bwMode="auto">
                <a:xfrm>
                  <a:off x="1349" y="1464"/>
                  <a:ext cx="469" cy="192"/>
                </a:xfrm>
                <a:prstGeom prst="rect">
                  <a:avLst/>
                </a:prstGeom>
                <a:solidFill>
                  <a:srgbClr val="FFC9E4"/>
                </a:solidFill>
                <a:ln w="19050">
                  <a:noFill/>
                  <a:miter lim="800000"/>
                  <a:headEnd/>
                  <a:tailEnd/>
                </a:ln>
              </p:spPr>
              <p:txBody>
                <a:bodyPr wrap="none" anchor="ctr">
                  <a:spAutoFit/>
                </a:bodyPr>
                <a:lstStyle/>
                <a:p>
                  <a:pPr eaLnBrk="0" hangingPunct="0"/>
                  <a:r>
                    <a:rPr lang="en-US" sz="1400" dirty="0" err="1"/>
                    <a:t>Reg</a:t>
                  </a:r>
                  <a:r>
                    <a:rPr lang="en-US" sz="1400" dirty="0"/>
                    <a:t> File</a:t>
                  </a:r>
                </a:p>
              </p:txBody>
            </p:sp>
          </p:grpSp>
          <p:sp>
            <p:nvSpPr>
              <p:cNvPr id="64" name="Text Box 64"/>
              <p:cNvSpPr txBox="1">
                <a:spLocks noChangeArrowheads="1"/>
              </p:cNvSpPr>
              <p:nvPr/>
            </p:nvSpPr>
            <p:spPr bwMode="auto">
              <a:xfrm>
                <a:off x="1650" y="2073"/>
                <a:ext cx="251" cy="154"/>
              </a:xfrm>
              <a:prstGeom prst="rect">
                <a:avLst/>
              </a:prstGeom>
              <a:noFill/>
              <a:ln w="19050">
                <a:noFill/>
                <a:miter lim="800000"/>
                <a:headEnd/>
                <a:tailEnd/>
              </a:ln>
            </p:spPr>
            <p:txBody>
              <a:bodyPr wrap="none" anchor="ctr">
                <a:spAutoFit/>
              </a:bodyPr>
              <a:lstStyle/>
              <a:p>
                <a:pPr eaLnBrk="0" hangingPunct="0"/>
                <a:r>
                  <a:rPr lang="en-US" sz="1000"/>
                  <a:t>ALU</a:t>
                </a:r>
                <a:endParaRPr lang="en-US" sz="1400"/>
              </a:p>
            </p:txBody>
          </p:sp>
          <p:sp>
            <p:nvSpPr>
              <p:cNvPr id="65" name="Line 65"/>
              <p:cNvSpPr>
                <a:spLocks noChangeShapeType="1"/>
              </p:cNvSpPr>
              <p:nvPr/>
            </p:nvSpPr>
            <p:spPr bwMode="auto">
              <a:xfrm>
                <a:off x="1776" y="1536"/>
                <a:ext cx="0" cy="96"/>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66" name="AutoShape 66"/>
              <p:cNvSpPr>
                <a:spLocks noChangeArrowheads="1"/>
              </p:cNvSpPr>
              <p:nvPr/>
            </p:nvSpPr>
            <p:spPr bwMode="auto">
              <a:xfrm>
                <a:off x="1680" y="1488"/>
                <a:ext cx="19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9525">
                <a:solidFill>
                  <a:schemeClr val="tx1"/>
                </a:solidFill>
                <a:miter lim="800000"/>
                <a:headEnd/>
                <a:tailEnd/>
              </a:ln>
            </p:spPr>
            <p:txBody>
              <a:bodyPr anchor="ctr">
                <a:spAutoFit/>
              </a:bodyPr>
              <a:lstStyle/>
              <a:p>
                <a:endParaRPr lang="en-US"/>
              </a:p>
            </p:txBody>
          </p:sp>
          <p:sp>
            <p:nvSpPr>
              <p:cNvPr id="67" name="Freeform 67"/>
              <p:cNvSpPr>
                <a:spLocks/>
              </p:cNvSpPr>
              <p:nvPr/>
            </p:nvSpPr>
            <p:spPr bwMode="auto">
              <a:xfrm flipH="1">
                <a:off x="1440" y="1392"/>
                <a:ext cx="336" cy="912"/>
              </a:xfrm>
              <a:custGeom>
                <a:avLst/>
                <a:gdLst>
                  <a:gd name="T0" fmla="*/ 0 w 336"/>
                  <a:gd name="T1" fmla="*/ 816 h 912"/>
                  <a:gd name="T2" fmla="*/ 0 w 336"/>
                  <a:gd name="T3" fmla="*/ 912 h 912"/>
                  <a:gd name="T4" fmla="*/ 336 w 336"/>
                  <a:gd name="T5" fmla="*/ 912 h 912"/>
                  <a:gd name="T6" fmla="*/ 336 w 336"/>
                  <a:gd name="T7" fmla="*/ 0 h 912"/>
                  <a:gd name="T8" fmla="*/ 48 w 336"/>
                  <a:gd name="T9" fmla="*/ 0 h 912"/>
                  <a:gd name="T10" fmla="*/ 48 w 336"/>
                  <a:gd name="T11" fmla="*/ 96 h 912"/>
                  <a:gd name="T12" fmla="*/ 0 60000 65536"/>
                  <a:gd name="T13" fmla="*/ 0 60000 65536"/>
                  <a:gd name="T14" fmla="*/ 0 60000 65536"/>
                  <a:gd name="T15" fmla="*/ 0 60000 65536"/>
                  <a:gd name="T16" fmla="*/ 0 60000 65536"/>
                  <a:gd name="T17" fmla="*/ 0 60000 65536"/>
                  <a:gd name="T18" fmla="*/ 0 w 336"/>
                  <a:gd name="T19" fmla="*/ 0 h 912"/>
                  <a:gd name="T20" fmla="*/ 336 w 336"/>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336" h="912">
                    <a:moveTo>
                      <a:pt x="0" y="816"/>
                    </a:moveTo>
                    <a:lnTo>
                      <a:pt x="0" y="912"/>
                    </a:lnTo>
                    <a:lnTo>
                      <a:pt x="336" y="912"/>
                    </a:lnTo>
                    <a:lnTo>
                      <a:pt x="336" y="0"/>
                    </a:lnTo>
                    <a:lnTo>
                      <a:pt x="48" y="0"/>
                    </a:lnTo>
                    <a:lnTo>
                      <a:pt x="48" y="96"/>
                    </a:lnTo>
                  </a:path>
                </a:pathLst>
              </a:custGeom>
              <a:noFill/>
              <a:ln w="9525">
                <a:solidFill>
                  <a:schemeClr val="tx1"/>
                </a:solidFill>
                <a:round/>
                <a:headEnd/>
                <a:tailEnd type="arrow" w="sm" len="sm"/>
              </a:ln>
            </p:spPr>
            <p:txBody>
              <a:bodyPr wrap="none" anchor="ctr">
                <a:spAutoFit/>
              </a:bodyPr>
              <a:lstStyle/>
              <a:p>
                <a:endParaRPr lang="en-US"/>
              </a:p>
            </p:txBody>
          </p:sp>
          <p:sp>
            <p:nvSpPr>
              <p:cNvPr id="68" name="Line 68"/>
              <p:cNvSpPr>
                <a:spLocks noChangeShapeType="1"/>
              </p:cNvSpPr>
              <p:nvPr/>
            </p:nvSpPr>
            <p:spPr bwMode="auto">
              <a:xfrm>
                <a:off x="1824" y="1296"/>
                <a:ext cx="0" cy="192"/>
              </a:xfrm>
              <a:prstGeom prst="line">
                <a:avLst/>
              </a:prstGeom>
              <a:noFill/>
              <a:ln w="9525">
                <a:solidFill>
                  <a:schemeClr val="tx1"/>
                </a:solidFill>
                <a:round/>
                <a:headEnd/>
                <a:tailEnd type="arrow" w="sm" len="sm"/>
              </a:ln>
            </p:spPr>
            <p:txBody>
              <a:bodyPr anchor="ctr">
                <a:spAutoFit/>
              </a:bodyPr>
              <a:lstStyle/>
              <a:p>
                <a:endParaRPr lang="en-US"/>
              </a:p>
            </p:txBody>
          </p:sp>
          <p:sp>
            <p:nvSpPr>
              <p:cNvPr id="69" name="AutoShape 69"/>
              <p:cNvSpPr>
                <a:spLocks noChangeArrowheads="1"/>
              </p:cNvSpPr>
              <p:nvPr/>
            </p:nvSpPr>
            <p:spPr bwMode="auto">
              <a:xfrm>
                <a:off x="2064" y="1392"/>
                <a:ext cx="96" cy="96"/>
              </a:xfrm>
              <a:prstGeom prst="triangle">
                <a:avLst>
                  <a:gd name="adj" fmla="val 50000"/>
                </a:avLst>
              </a:prstGeom>
              <a:solidFill>
                <a:srgbClr val="CCFFFF"/>
              </a:solidFill>
              <a:ln w="9525">
                <a:solidFill>
                  <a:schemeClr val="tx1"/>
                </a:solidFill>
                <a:miter lim="800000"/>
                <a:headEnd/>
                <a:tailEnd/>
              </a:ln>
            </p:spPr>
            <p:txBody>
              <a:bodyPr wrap="none" anchor="ctr">
                <a:spAutoFit/>
              </a:bodyPr>
              <a:lstStyle/>
              <a:p>
                <a:endParaRPr lang="en-US"/>
              </a:p>
            </p:txBody>
          </p:sp>
        </p:grpSp>
        <p:sp>
          <p:nvSpPr>
            <p:cNvPr id="72" name="Text Box 70"/>
            <p:cNvSpPr txBox="1">
              <a:spLocks noChangeArrowheads="1"/>
            </p:cNvSpPr>
            <p:nvPr/>
          </p:nvSpPr>
          <p:spPr bwMode="auto">
            <a:xfrm>
              <a:off x="6973174" y="3816678"/>
              <a:ext cx="771365" cy="523220"/>
            </a:xfrm>
            <a:prstGeom prst="rect">
              <a:avLst/>
            </a:prstGeom>
            <a:noFill/>
            <a:ln w="19050">
              <a:noFill/>
              <a:miter lim="800000"/>
              <a:headEnd/>
              <a:tailEnd/>
            </a:ln>
          </p:spPr>
          <p:txBody>
            <a:bodyPr wrap="none" anchor="ctr">
              <a:spAutoFit/>
            </a:bodyPr>
            <a:lstStyle/>
            <a:p>
              <a:pPr algn="ctr" eaLnBrk="0" hangingPunct="0"/>
              <a:r>
                <a:rPr lang="en-US" sz="1400" dirty="0"/>
                <a:t>Data</a:t>
              </a:r>
            </a:p>
            <a:p>
              <a:pPr algn="ctr" eaLnBrk="0" hangingPunct="0"/>
              <a:r>
                <a:rPr lang="en-US" sz="1400" dirty="0"/>
                <a:t>Memory</a:t>
              </a:r>
            </a:p>
          </p:txBody>
        </p:sp>
        <p:sp>
          <p:nvSpPr>
            <p:cNvPr id="73" name="Text Box 71"/>
            <p:cNvSpPr txBox="1">
              <a:spLocks noChangeArrowheads="1"/>
            </p:cNvSpPr>
            <p:nvPr/>
          </p:nvSpPr>
          <p:spPr bwMode="auto">
            <a:xfrm>
              <a:off x="599451" y="4464378"/>
              <a:ext cx="877548" cy="523220"/>
            </a:xfrm>
            <a:prstGeom prst="rect">
              <a:avLst/>
            </a:prstGeom>
            <a:noFill/>
            <a:ln w="19050">
              <a:noFill/>
              <a:miter lim="800000"/>
              <a:headEnd/>
              <a:tailEnd/>
            </a:ln>
          </p:spPr>
          <p:txBody>
            <a:bodyPr wrap="none" anchor="ctr">
              <a:spAutoFit/>
            </a:bodyPr>
            <a:lstStyle/>
            <a:p>
              <a:pPr algn="ctr" eaLnBrk="0" hangingPunct="0"/>
              <a:r>
                <a:rPr lang="en-US" sz="1400"/>
                <a:t>Instruction</a:t>
              </a:r>
              <a:br>
                <a:rPr lang="en-US" sz="1400"/>
              </a:br>
              <a:r>
                <a:rPr lang="en-US" sz="1400"/>
                <a:t>Memory</a:t>
              </a:r>
            </a:p>
          </p:txBody>
        </p:sp>
        <p:sp>
          <p:nvSpPr>
            <p:cNvPr id="74" name="Text Box 72"/>
            <p:cNvSpPr txBox="1">
              <a:spLocks noChangeArrowheads="1"/>
            </p:cNvSpPr>
            <p:nvPr/>
          </p:nvSpPr>
          <p:spPr bwMode="auto">
            <a:xfrm>
              <a:off x="771525" y="4062413"/>
              <a:ext cx="474663" cy="274637"/>
            </a:xfrm>
            <a:prstGeom prst="rect">
              <a:avLst/>
            </a:prstGeom>
            <a:noFill/>
            <a:ln w="19050">
              <a:noFill/>
              <a:miter lim="800000"/>
              <a:headEnd/>
              <a:tailEnd/>
            </a:ln>
          </p:spPr>
          <p:txBody>
            <a:bodyPr wrap="none" anchor="ctr">
              <a:spAutoFit/>
            </a:bodyPr>
            <a:lstStyle/>
            <a:p>
              <a:pPr eaLnBrk="0" hangingPunct="0"/>
              <a:r>
                <a:rPr lang="en-US" sz="1200"/>
                <a:t>addr</a:t>
              </a:r>
              <a:endParaRPr lang="en-US" sz="1400"/>
            </a:p>
          </p:txBody>
        </p:sp>
        <p:sp>
          <p:nvSpPr>
            <p:cNvPr id="75" name="Text Box 73"/>
            <p:cNvSpPr txBox="1">
              <a:spLocks noChangeArrowheads="1"/>
            </p:cNvSpPr>
            <p:nvPr/>
          </p:nvSpPr>
          <p:spPr bwMode="auto">
            <a:xfrm>
              <a:off x="7096125" y="4443413"/>
              <a:ext cx="474663" cy="274637"/>
            </a:xfrm>
            <a:prstGeom prst="rect">
              <a:avLst/>
            </a:prstGeom>
            <a:noFill/>
            <a:ln w="19050">
              <a:noFill/>
              <a:miter lim="800000"/>
              <a:headEnd/>
              <a:tailEnd/>
            </a:ln>
          </p:spPr>
          <p:txBody>
            <a:bodyPr wrap="none" anchor="ctr">
              <a:spAutoFit/>
            </a:bodyPr>
            <a:lstStyle/>
            <a:p>
              <a:pPr eaLnBrk="0" hangingPunct="0"/>
              <a:r>
                <a:rPr lang="en-US" sz="1200"/>
                <a:t>addr</a:t>
              </a:r>
              <a:endParaRPr lang="en-US" sz="1400"/>
            </a:p>
          </p:txBody>
        </p:sp>
        <p:sp>
          <p:nvSpPr>
            <p:cNvPr id="76" name="Text Box 74"/>
            <p:cNvSpPr txBox="1">
              <a:spLocks noChangeArrowheads="1"/>
            </p:cNvSpPr>
            <p:nvPr/>
          </p:nvSpPr>
          <p:spPr bwMode="auto">
            <a:xfrm>
              <a:off x="7092950" y="3498850"/>
              <a:ext cx="484188" cy="274638"/>
            </a:xfrm>
            <a:prstGeom prst="rect">
              <a:avLst/>
            </a:prstGeom>
            <a:noFill/>
            <a:ln w="19050">
              <a:noFill/>
              <a:miter lim="800000"/>
              <a:headEnd/>
              <a:tailEnd/>
            </a:ln>
          </p:spPr>
          <p:txBody>
            <a:bodyPr wrap="none" anchor="ctr">
              <a:spAutoFit/>
            </a:bodyPr>
            <a:lstStyle/>
            <a:p>
              <a:pPr eaLnBrk="0" hangingPunct="0"/>
              <a:r>
                <a:rPr lang="en-US" sz="1200"/>
                <a:t>data</a:t>
              </a:r>
              <a:endParaRPr lang="en-US" sz="1400"/>
            </a:p>
          </p:txBody>
        </p:sp>
        <p:sp>
          <p:nvSpPr>
            <p:cNvPr id="77" name="Line 75"/>
            <p:cNvSpPr>
              <a:spLocks noChangeShapeType="1"/>
            </p:cNvSpPr>
            <p:nvPr/>
          </p:nvSpPr>
          <p:spPr bwMode="auto">
            <a:xfrm>
              <a:off x="7400925" y="3346450"/>
              <a:ext cx="0" cy="152400"/>
            </a:xfrm>
            <a:prstGeom prst="line">
              <a:avLst/>
            </a:prstGeom>
            <a:noFill/>
            <a:ln w="9525">
              <a:solidFill>
                <a:schemeClr val="tx1"/>
              </a:solidFill>
              <a:round/>
              <a:headEnd type="arrow" w="sm" len="sm"/>
              <a:tailEnd type="arrow" w="sm" len="sm"/>
            </a:ln>
          </p:spPr>
          <p:txBody>
            <a:bodyPr wrap="none" anchor="ctr">
              <a:spAutoFit/>
            </a:bodyPr>
            <a:lstStyle/>
            <a:p>
              <a:endParaRPr lang="en-US"/>
            </a:p>
          </p:txBody>
        </p:sp>
        <p:sp>
          <p:nvSpPr>
            <p:cNvPr id="78" name="Text Box 76"/>
            <p:cNvSpPr txBox="1">
              <a:spLocks noChangeArrowheads="1"/>
            </p:cNvSpPr>
            <p:nvPr/>
          </p:nvSpPr>
          <p:spPr bwMode="auto">
            <a:xfrm>
              <a:off x="773113" y="5099050"/>
              <a:ext cx="484187" cy="274638"/>
            </a:xfrm>
            <a:prstGeom prst="rect">
              <a:avLst/>
            </a:prstGeom>
            <a:noFill/>
            <a:ln w="19050">
              <a:noFill/>
              <a:miter lim="800000"/>
              <a:headEnd/>
              <a:tailEnd/>
            </a:ln>
          </p:spPr>
          <p:txBody>
            <a:bodyPr wrap="none" anchor="ctr">
              <a:spAutoFit/>
            </a:bodyPr>
            <a:lstStyle/>
            <a:p>
              <a:pPr eaLnBrk="0" hangingPunct="0"/>
              <a:r>
                <a:rPr lang="en-US" sz="1200"/>
                <a:t>data</a:t>
              </a:r>
              <a:endParaRPr lang="en-US" sz="1400"/>
            </a:p>
          </p:txBody>
        </p:sp>
        <p:sp>
          <p:nvSpPr>
            <p:cNvPr id="79" name="AutoShape 77"/>
            <p:cNvSpPr>
              <a:spLocks noChangeArrowheads="1"/>
            </p:cNvSpPr>
            <p:nvPr/>
          </p:nvSpPr>
          <p:spPr bwMode="auto">
            <a:xfrm>
              <a:off x="6961188" y="4816475"/>
              <a:ext cx="817562" cy="434975"/>
            </a:xfrm>
            <a:prstGeom prst="roundRect">
              <a:avLst>
                <a:gd name="adj" fmla="val 14583"/>
              </a:avLst>
            </a:prstGeom>
            <a:solidFill>
              <a:srgbClr val="CCFFFF"/>
            </a:solidFill>
            <a:ln w="9525">
              <a:solidFill>
                <a:schemeClr val="tx1"/>
              </a:solidFill>
              <a:round/>
              <a:headEnd/>
              <a:tailEnd/>
            </a:ln>
          </p:spPr>
          <p:txBody>
            <a:bodyPr wrap="none" anchor="ctr">
              <a:spAutoFit/>
            </a:bodyPr>
            <a:lstStyle/>
            <a:p>
              <a:pPr algn="ctr" eaLnBrk="0" hangingPunct="0"/>
              <a:r>
                <a:rPr lang="en-US" sz="1000" dirty="0"/>
                <a:t>Addressing</a:t>
              </a:r>
              <a:br>
                <a:rPr lang="en-US" sz="1000" dirty="0"/>
              </a:br>
              <a:r>
                <a:rPr lang="en-US" sz="1000" dirty="0"/>
                <a:t>Unit</a:t>
              </a:r>
            </a:p>
          </p:txBody>
        </p:sp>
        <p:sp>
          <p:nvSpPr>
            <p:cNvPr id="80" name="Line 78"/>
            <p:cNvSpPr>
              <a:spLocks noChangeShapeType="1"/>
            </p:cNvSpPr>
            <p:nvPr/>
          </p:nvSpPr>
          <p:spPr bwMode="auto">
            <a:xfrm flipV="1">
              <a:off x="7362825" y="4718050"/>
              <a:ext cx="0" cy="106363"/>
            </a:xfrm>
            <a:prstGeom prst="line">
              <a:avLst/>
            </a:prstGeom>
            <a:noFill/>
            <a:ln w="9525">
              <a:solidFill>
                <a:schemeClr val="tx1"/>
              </a:solidFill>
              <a:round/>
              <a:headEnd/>
              <a:tailEnd type="arrow" w="sm" len="sm"/>
            </a:ln>
          </p:spPr>
          <p:txBody>
            <a:bodyPr wrap="none" anchor="ctr">
              <a:spAutoFit/>
            </a:bodyPr>
            <a:lstStyle/>
            <a:p>
              <a:endParaRPr lang="en-US"/>
            </a:p>
          </p:txBody>
        </p:sp>
        <p:sp>
          <p:nvSpPr>
            <p:cNvPr id="81" name="AutoShape 79"/>
            <p:cNvSpPr>
              <a:spLocks noChangeArrowheads="1"/>
            </p:cNvSpPr>
            <p:nvPr/>
          </p:nvSpPr>
          <p:spPr bwMode="auto">
            <a:xfrm>
              <a:off x="609600" y="5530850"/>
              <a:ext cx="763588" cy="336550"/>
            </a:xfrm>
            <a:prstGeom prst="roundRect">
              <a:avLst>
                <a:gd name="adj" fmla="val 14583"/>
              </a:avLst>
            </a:prstGeom>
            <a:solidFill>
              <a:srgbClr val="CCFFFF"/>
            </a:solidFill>
            <a:ln w="9525">
              <a:solidFill>
                <a:schemeClr val="tx1"/>
              </a:solidFill>
              <a:round/>
              <a:headEnd/>
              <a:tailEnd/>
            </a:ln>
          </p:spPr>
          <p:txBody>
            <a:bodyPr wrap="none" anchor="ctr">
              <a:spAutoFit/>
            </a:bodyPr>
            <a:lstStyle/>
            <a:p>
              <a:pPr eaLnBrk="0" hangingPunct="0"/>
              <a:r>
                <a:rPr lang="en-US" sz="1400"/>
                <a:t>Control</a:t>
              </a:r>
            </a:p>
          </p:txBody>
        </p:sp>
        <p:sp>
          <p:nvSpPr>
            <p:cNvPr id="82" name="Line 80"/>
            <p:cNvSpPr>
              <a:spLocks noChangeShapeType="1"/>
            </p:cNvSpPr>
            <p:nvPr/>
          </p:nvSpPr>
          <p:spPr bwMode="auto">
            <a:xfrm flipH="1">
              <a:off x="1000125" y="5327650"/>
              <a:ext cx="0" cy="203200"/>
            </a:xfrm>
            <a:prstGeom prst="line">
              <a:avLst/>
            </a:prstGeom>
            <a:noFill/>
            <a:ln w="9525">
              <a:solidFill>
                <a:schemeClr val="tx1"/>
              </a:solidFill>
              <a:round/>
              <a:headEnd/>
              <a:tailEnd type="arrow" w="sm" len="sm"/>
            </a:ln>
          </p:spPr>
          <p:txBody>
            <a:bodyPr anchor="ctr">
              <a:spAutoFit/>
            </a:bodyPr>
            <a:lstStyle/>
            <a:p>
              <a:endParaRPr lang="en-US"/>
            </a:p>
          </p:txBody>
        </p:sp>
      </p:grpSp>
      <p:sp>
        <p:nvSpPr>
          <p:cNvPr id="83" name="TextBox 82"/>
          <p:cNvSpPr txBox="1"/>
          <p:nvPr/>
        </p:nvSpPr>
        <p:spPr>
          <a:xfrm>
            <a:off x="1231198" y="1828800"/>
            <a:ext cx="6263253" cy="369332"/>
          </a:xfrm>
          <a:prstGeom prst="rect">
            <a:avLst/>
          </a:prstGeom>
          <a:noFill/>
        </p:spPr>
        <p:txBody>
          <a:bodyPr wrap="none" rtlCol="0">
            <a:spAutoFit/>
          </a:bodyPr>
          <a:lstStyle/>
          <a:p>
            <a:r>
              <a:rPr lang="en-US" dirty="0">
                <a:latin typeface="Consolas" pitchFamily="49" charset="0"/>
                <a:cs typeface="Consolas" pitchFamily="49" charset="0"/>
              </a:rPr>
              <a:t>for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 = 0; </a:t>
            </a:r>
            <a:r>
              <a:rPr lang="en-US" dirty="0" err="1">
                <a:latin typeface="Consolas" pitchFamily="49" charset="0"/>
                <a:cs typeface="Consolas" pitchFamily="49" charset="0"/>
              </a:rPr>
              <a:t>i</a:t>
            </a:r>
            <a:r>
              <a:rPr lang="en-US" dirty="0">
                <a:latin typeface="Consolas" pitchFamily="49" charset="0"/>
                <a:cs typeface="Consolas" pitchFamily="49" charset="0"/>
              </a:rPr>
              <a:t> &lt; 16; </a:t>
            </a:r>
            <a:r>
              <a:rPr lang="en-US" dirty="0" err="1">
                <a:latin typeface="Consolas" pitchFamily="49" charset="0"/>
                <a:cs typeface="Consolas" pitchFamily="49" charset="0"/>
              </a:rPr>
              <a:t>i</a:t>
            </a:r>
            <a:r>
              <a:rPr lang="en-US" dirty="0">
                <a:latin typeface="Consolas" pitchFamily="49" charset="0"/>
                <a:cs typeface="Consolas" pitchFamily="49" charset="0"/>
              </a:rPr>
              <a:t>++) x[</a:t>
            </a:r>
            <a:r>
              <a:rPr lang="en-US" dirty="0" err="1">
                <a:latin typeface="Consolas" pitchFamily="49" charset="0"/>
                <a:cs typeface="Consolas" pitchFamily="49" charset="0"/>
              </a:rPr>
              <a:t>i</a:t>
            </a:r>
            <a:r>
              <a:rPr lang="en-US" dirty="0">
                <a:latin typeface="Consolas" pitchFamily="49" charset="0"/>
                <a:cs typeface="Consolas" pitchFamily="49" charset="0"/>
              </a:rPr>
              <a:t>] = a[</a:t>
            </a:r>
            <a:r>
              <a:rPr lang="en-US" dirty="0" err="1">
                <a:latin typeface="Consolas" pitchFamily="49" charset="0"/>
                <a:cs typeface="Consolas" pitchFamily="49" charset="0"/>
              </a:rPr>
              <a:t>i</a:t>
            </a:r>
            <a:r>
              <a:rPr lang="en-US" dirty="0">
                <a:latin typeface="Consolas" pitchFamily="49" charset="0"/>
                <a:cs typeface="Consolas" pitchFamily="49" charset="0"/>
              </a:rPr>
              <a:t>] + b[</a:t>
            </a:r>
            <a:r>
              <a:rPr lang="en-US" dirty="0" err="1">
                <a:latin typeface="Consolas" pitchFamily="49" charset="0"/>
                <a:cs typeface="Consolas" pitchFamily="49" charset="0"/>
              </a:rPr>
              <a:t>i</a:t>
            </a: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066800" y="304800"/>
            <a:ext cx="7162800" cy="673100"/>
          </a:xfrm>
        </p:spPr>
        <p:txBody>
          <a:bodyPr/>
          <a:lstStyle/>
          <a:p>
            <a:pPr eaLnBrk="1" hangingPunct="1"/>
            <a:r>
              <a:rPr lang="en-US" dirty="0"/>
              <a:t>Vector Code Example</a:t>
            </a:r>
          </a:p>
        </p:txBody>
      </p:sp>
      <p:sp>
        <p:nvSpPr>
          <p:cNvPr id="12302" name="Text Box 5"/>
          <p:cNvSpPr txBox="1">
            <a:spLocks noChangeArrowheads="1"/>
          </p:cNvSpPr>
          <p:nvPr/>
        </p:nvSpPr>
        <p:spPr bwMode="auto">
          <a:xfrm>
            <a:off x="609600" y="2438400"/>
            <a:ext cx="3223959" cy="3631763"/>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      CMOVE(16, R0)</a:t>
            </a:r>
          </a:p>
          <a:p>
            <a:pPr eaLnBrk="0" hangingPunct="0">
              <a:lnSpc>
                <a:spcPct val="70000"/>
              </a:lnSpc>
              <a:spcBef>
                <a:spcPct val="50000"/>
              </a:spcBef>
            </a:pPr>
            <a:r>
              <a:rPr lang="en-US" sz="2000" dirty="0">
                <a:latin typeface="Consolas" pitchFamily="49" charset="0"/>
                <a:cs typeface="Consolas" pitchFamily="49" charset="0"/>
              </a:rPr>
              <a:t>loop: LD(R1, 0, R4)</a:t>
            </a:r>
          </a:p>
          <a:p>
            <a:pPr eaLnBrk="0" hangingPunct="0">
              <a:lnSpc>
                <a:spcPct val="70000"/>
              </a:lnSpc>
              <a:spcBef>
                <a:spcPct val="50000"/>
              </a:spcBef>
            </a:pPr>
            <a:r>
              <a:rPr lang="en-US" sz="2000" dirty="0">
                <a:latin typeface="Consolas" pitchFamily="49" charset="0"/>
                <a:cs typeface="Consolas" pitchFamily="49" charset="0"/>
              </a:rPr>
              <a:t>      LD(R2, 0, R5)</a:t>
            </a:r>
          </a:p>
          <a:p>
            <a:pPr eaLnBrk="0" hangingPunct="0">
              <a:lnSpc>
                <a:spcPct val="70000"/>
              </a:lnSpc>
              <a:spcBef>
                <a:spcPct val="50000"/>
              </a:spcBef>
            </a:pPr>
            <a:r>
              <a:rPr lang="en-US" sz="2000" dirty="0">
                <a:latin typeface="Consolas" pitchFamily="49" charset="0"/>
                <a:cs typeface="Consolas" pitchFamily="49" charset="0"/>
              </a:rPr>
              <a:t>      ADDC(R1, 4, R1)</a:t>
            </a:r>
          </a:p>
          <a:p>
            <a:pPr eaLnBrk="0" hangingPunct="0">
              <a:lnSpc>
                <a:spcPct val="70000"/>
              </a:lnSpc>
              <a:spcBef>
                <a:spcPct val="50000"/>
              </a:spcBef>
            </a:pPr>
            <a:r>
              <a:rPr lang="en-US" sz="2000" dirty="0">
                <a:latin typeface="Consolas" pitchFamily="49" charset="0"/>
                <a:cs typeface="Consolas" pitchFamily="49" charset="0"/>
              </a:rPr>
              <a:t>      ADDC(R2, 4, R2)</a:t>
            </a:r>
          </a:p>
          <a:p>
            <a:pPr eaLnBrk="0" hangingPunct="0">
              <a:lnSpc>
                <a:spcPct val="70000"/>
              </a:lnSpc>
              <a:spcBef>
                <a:spcPct val="50000"/>
              </a:spcBef>
            </a:pPr>
            <a:r>
              <a:rPr lang="en-US" sz="2000" dirty="0">
                <a:latin typeface="Consolas" pitchFamily="49" charset="0"/>
                <a:cs typeface="Consolas" pitchFamily="49" charset="0"/>
              </a:rPr>
              <a:t>      ADD(R4, R5, R6)</a:t>
            </a:r>
          </a:p>
          <a:p>
            <a:pPr eaLnBrk="0" hangingPunct="0">
              <a:lnSpc>
                <a:spcPct val="70000"/>
              </a:lnSpc>
              <a:spcBef>
                <a:spcPct val="50000"/>
              </a:spcBef>
            </a:pPr>
            <a:r>
              <a:rPr lang="en-US" sz="2000" dirty="0">
                <a:latin typeface="Consolas" pitchFamily="49" charset="0"/>
                <a:cs typeface="Consolas" pitchFamily="49" charset="0"/>
              </a:rPr>
              <a:t>      ST(R6, 0, R3)</a:t>
            </a:r>
          </a:p>
          <a:p>
            <a:pPr eaLnBrk="0" hangingPunct="0">
              <a:lnSpc>
                <a:spcPct val="70000"/>
              </a:lnSpc>
              <a:spcBef>
                <a:spcPct val="50000"/>
              </a:spcBef>
            </a:pPr>
            <a:r>
              <a:rPr lang="en-US" sz="2000" dirty="0">
                <a:latin typeface="Consolas" pitchFamily="49" charset="0"/>
                <a:cs typeface="Consolas" pitchFamily="49" charset="0"/>
              </a:rPr>
              <a:t>      ADDC(R3, 4, R3)</a:t>
            </a:r>
          </a:p>
          <a:p>
            <a:pPr eaLnBrk="0" hangingPunct="0">
              <a:lnSpc>
                <a:spcPct val="70000"/>
              </a:lnSpc>
              <a:spcBef>
                <a:spcPct val="50000"/>
              </a:spcBef>
            </a:pPr>
            <a:r>
              <a:rPr lang="en-US" sz="2000" dirty="0">
                <a:latin typeface="Consolas" pitchFamily="49" charset="0"/>
                <a:cs typeface="Consolas" pitchFamily="49" charset="0"/>
              </a:rPr>
              <a:t>      SUBC(R0, 1</a:t>
            </a:r>
            <a:r>
              <a:rPr lang="en-US" sz="2000">
                <a:latin typeface="Consolas" pitchFamily="49" charset="0"/>
                <a:cs typeface="Consolas" pitchFamily="49" charset="0"/>
              </a:rPr>
              <a:t>, R0)</a:t>
            </a:r>
            <a:endParaRPr lang="en-US" sz="2000" dirty="0">
              <a:latin typeface="Consolas" pitchFamily="49" charset="0"/>
              <a:cs typeface="Consolas" pitchFamily="49" charset="0"/>
            </a:endParaRPr>
          </a:p>
          <a:p>
            <a:pPr eaLnBrk="0" hangingPunct="0">
              <a:lnSpc>
                <a:spcPct val="70000"/>
              </a:lnSpc>
              <a:spcBef>
                <a:spcPct val="50000"/>
              </a:spcBef>
            </a:pPr>
            <a:r>
              <a:rPr lang="en-US" sz="2000" dirty="0">
                <a:latin typeface="Consolas" pitchFamily="49" charset="0"/>
                <a:cs typeface="Consolas" pitchFamily="49" charset="0"/>
              </a:rPr>
              <a:t>      BNE(R0, loop)</a:t>
            </a:r>
          </a:p>
        </p:txBody>
      </p:sp>
      <p:sp>
        <p:nvSpPr>
          <p:cNvPr id="12300" name="Text Box 8"/>
          <p:cNvSpPr txBox="1">
            <a:spLocks noChangeArrowheads="1"/>
          </p:cNvSpPr>
          <p:nvPr/>
        </p:nvSpPr>
        <p:spPr bwMode="auto">
          <a:xfrm>
            <a:off x="5418242" y="2514600"/>
            <a:ext cx="2582758" cy="1415772"/>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LD.V(R1, 0, V1)</a:t>
            </a:r>
          </a:p>
          <a:p>
            <a:pPr eaLnBrk="0" hangingPunct="0">
              <a:lnSpc>
                <a:spcPct val="70000"/>
              </a:lnSpc>
              <a:spcBef>
                <a:spcPct val="50000"/>
              </a:spcBef>
            </a:pPr>
            <a:r>
              <a:rPr lang="en-US" sz="2000" dirty="0">
                <a:latin typeface="Consolas" pitchFamily="49" charset="0"/>
                <a:cs typeface="Consolas" pitchFamily="49" charset="0"/>
              </a:rPr>
              <a:t>LD.V(R2, 0, V2) </a:t>
            </a:r>
          </a:p>
          <a:p>
            <a:pPr eaLnBrk="0" hangingPunct="0">
              <a:lnSpc>
                <a:spcPct val="70000"/>
              </a:lnSpc>
              <a:spcBef>
                <a:spcPct val="50000"/>
              </a:spcBef>
            </a:pPr>
            <a:r>
              <a:rPr lang="en-US" sz="2000" dirty="0">
                <a:latin typeface="Consolas" pitchFamily="49" charset="0"/>
                <a:cs typeface="Consolas" pitchFamily="49" charset="0"/>
              </a:rPr>
              <a:t>ADD.V(V1, V2, V3)</a:t>
            </a:r>
          </a:p>
          <a:p>
            <a:pPr eaLnBrk="0" hangingPunct="0">
              <a:lnSpc>
                <a:spcPct val="70000"/>
              </a:lnSpc>
              <a:spcBef>
                <a:spcPct val="50000"/>
              </a:spcBef>
            </a:pPr>
            <a:r>
              <a:rPr lang="en-US" sz="2000" dirty="0">
                <a:latin typeface="Consolas" pitchFamily="49" charset="0"/>
                <a:cs typeface="Consolas" pitchFamily="49" charset="0"/>
              </a:rPr>
              <a:t>ST.V(V3, 0, R3)</a:t>
            </a:r>
          </a:p>
        </p:txBody>
      </p:sp>
      <p:sp>
        <p:nvSpPr>
          <p:cNvPr id="12298" name="Text Box 11"/>
          <p:cNvSpPr txBox="1">
            <a:spLocks noChangeArrowheads="1"/>
          </p:cNvSpPr>
          <p:nvPr/>
        </p:nvSpPr>
        <p:spPr bwMode="auto">
          <a:xfrm>
            <a:off x="1524000" y="1208427"/>
            <a:ext cx="6532558" cy="307777"/>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0; </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16; </a:t>
            </a:r>
            <a:r>
              <a:rPr lang="en-US" sz="2000" dirty="0" err="1">
                <a:latin typeface="Consolas" pitchFamily="49" charset="0"/>
                <a:cs typeface="Consolas" pitchFamily="49" charset="0"/>
              </a:rPr>
              <a:t>i</a:t>
            </a:r>
            <a:r>
              <a:rPr lang="en-US" sz="2000" dirty="0">
                <a:latin typeface="Consolas" pitchFamily="49" charset="0"/>
                <a:cs typeface="Consolas" pitchFamily="49" charset="0"/>
              </a:rPr>
              <a:t>++)  x[</a:t>
            </a:r>
            <a:r>
              <a:rPr lang="en-US" sz="2000" dirty="0" err="1">
                <a:latin typeface="Consolas" pitchFamily="49" charset="0"/>
                <a:cs typeface="Consolas" pitchFamily="49" charset="0"/>
              </a:rPr>
              <a:t>i</a:t>
            </a:r>
            <a:r>
              <a:rPr lang="en-US" sz="2000" dirty="0">
                <a:latin typeface="Consolas" pitchFamily="49" charset="0"/>
                <a:cs typeface="Consolas" pitchFamily="49" charset="0"/>
              </a:rPr>
              <a:t>] = a[</a:t>
            </a:r>
            <a:r>
              <a:rPr lang="en-US" sz="2000" dirty="0" err="1">
                <a:latin typeface="Consolas" pitchFamily="49" charset="0"/>
                <a:cs typeface="Consolas" pitchFamily="49" charset="0"/>
              </a:rPr>
              <a:t>i</a:t>
            </a:r>
            <a:r>
              <a:rPr lang="en-US" sz="2000" dirty="0">
                <a:latin typeface="Consolas" pitchFamily="49" charset="0"/>
                <a:cs typeface="Consolas" pitchFamily="49" charset="0"/>
              </a:rPr>
              <a:t>] + b[</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p:txBody>
      </p:sp>
      <p:sp>
        <p:nvSpPr>
          <p:cNvPr id="16" name="TextBox 15"/>
          <p:cNvSpPr txBox="1"/>
          <p:nvPr/>
        </p:nvSpPr>
        <p:spPr>
          <a:xfrm>
            <a:off x="1527710" y="1962090"/>
            <a:ext cx="1901290" cy="400110"/>
          </a:xfrm>
          <a:prstGeom prst="rect">
            <a:avLst/>
          </a:prstGeom>
          <a:noFill/>
        </p:spPr>
        <p:txBody>
          <a:bodyPr wrap="none" rtlCol="0">
            <a:spAutoFit/>
          </a:bodyPr>
          <a:lstStyle/>
          <a:p>
            <a:r>
              <a:rPr lang="en-US" sz="2000" b="1" dirty="0">
                <a:latin typeface="+mn-lt"/>
              </a:rPr>
              <a:t>Beta assembly</a:t>
            </a:r>
          </a:p>
        </p:txBody>
      </p:sp>
      <p:sp>
        <p:nvSpPr>
          <p:cNvPr id="17" name="TextBox 16"/>
          <p:cNvSpPr txBox="1"/>
          <p:nvPr/>
        </p:nvSpPr>
        <p:spPr>
          <a:xfrm>
            <a:off x="5029200" y="1962090"/>
            <a:ext cx="3439852" cy="400110"/>
          </a:xfrm>
          <a:prstGeom prst="rect">
            <a:avLst/>
          </a:prstGeom>
          <a:noFill/>
        </p:spPr>
        <p:txBody>
          <a:bodyPr wrap="none" rtlCol="0">
            <a:spAutoFit/>
          </a:bodyPr>
          <a:lstStyle/>
          <a:p>
            <a:r>
              <a:rPr lang="en-US" sz="2000" b="1" dirty="0">
                <a:latin typeface="+mn-lt"/>
              </a:rPr>
              <a:t>Equivalent vector assembly</a:t>
            </a:r>
          </a:p>
        </p:txBody>
      </p:sp>
      <p:sp>
        <p:nvSpPr>
          <p:cNvPr id="2" name="TextBox 1"/>
          <p:cNvSpPr txBox="1"/>
          <p:nvPr/>
        </p:nvSpPr>
        <p:spPr>
          <a:xfrm>
            <a:off x="381000" y="6070163"/>
            <a:ext cx="4285147" cy="400110"/>
          </a:xfrm>
          <a:prstGeom prst="rect">
            <a:avLst/>
          </a:prstGeom>
          <a:noFill/>
        </p:spPr>
        <p:txBody>
          <a:bodyPr wrap="none" rtlCol="0">
            <a:spAutoFit/>
          </a:bodyPr>
          <a:lstStyle/>
          <a:p>
            <a:r>
              <a:rPr lang="en-US" sz="2000" dirty="0">
                <a:solidFill>
                  <a:srgbClr val="FF0000"/>
                </a:solidFill>
                <a:latin typeface="+mj-lt"/>
              </a:rPr>
              <a:t># of cycles = 1 + 10*15 + 9 = 160</a:t>
            </a:r>
          </a:p>
        </p:txBody>
      </p:sp>
      <p:sp>
        <p:nvSpPr>
          <p:cNvPr id="9" name="TextBox 8"/>
          <p:cNvSpPr txBox="1"/>
          <p:nvPr/>
        </p:nvSpPr>
        <p:spPr>
          <a:xfrm>
            <a:off x="5508754" y="6041068"/>
            <a:ext cx="1951175" cy="400110"/>
          </a:xfrm>
          <a:prstGeom prst="rect">
            <a:avLst/>
          </a:prstGeom>
          <a:noFill/>
        </p:spPr>
        <p:txBody>
          <a:bodyPr wrap="none" rtlCol="0">
            <a:spAutoFit/>
          </a:bodyPr>
          <a:lstStyle/>
          <a:p>
            <a:r>
              <a:rPr lang="en-US" sz="2000" dirty="0">
                <a:solidFill>
                  <a:srgbClr val="FF0000"/>
                </a:solidFill>
                <a:latin typeface="+mj-lt"/>
              </a:rPr>
              <a:t># of cycles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0"/>
      <p:bldP spid="12300" grpId="0"/>
      <p:bldP spid="16" grpId="0"/>
      <p:bldP spid="17" grpId="0"/>
      <p:bldP spid="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066800" y="304800"/>
            <a:ext cx="7162800" cy="673100"/>
          </a:xfrm>
        </p:spPr>
        <p:txBody>
          <a:bodyPr/>
          <a:lstStyle/>
          <a:p>
            <a:pPr eaLnBrk="1" hangingPunct="1"/>
            <a:r>
              <a:rPr lang="en-US" dirty="0"/>
              <a:t>Data-dependent Vector Operations</a:t>
            </a:r>
          </a:p>
        </p:txBody>
      </p:sp>
      <p:sp>
        <p:nvSpPr>
          <p:cNvPr id="12300" name="Text Box 8"/>
          <p:cNvSpPr txBox="1">
            <a:spLocks noChangeArrowheads="1"/>
          </p:cNvSpPr>
          <p:nvPr/>
        </p:nvSpPr>
        <p:spPr bwMode="auto">
          <a:xfrm>
            <a:off x="1226359" y="2499359"/>
            <a:ext cx="6532558" cy="3262432"/>
          </a:xfrm>
          <a:prstGeom prst="rect">
            <a:avLst/>
          </a:prstGeom>
          <a:noFill/>
          <a:ln w="25400">
            <a:noFill/>
            <a:miter lim="800000"/>
            <a:headEnd/>
            <a:tailEnd/>
          </a:ln>
        </p:spPr>
        <p:txBody>
          <a:bodyPr wrap="none" anchor="ctr">
            <a:spAutoFit/>
          </a:bodyPr>
          <a:lstStyle/>
          <a:p>
            <a:pPr eaLnBrk="0" hangingPunct="0">
              <a:lnSpc>
                <a:spcPct val="70000"/>
              </a:lnSpc>
              <a:spcBef>
                <a:spcPct val="50000"/>
              </a:spcBef>
            </a:pPr>
            <a:r>
              <a:rPr lang="en-US" sz="2000" dirty="0">
                <a:latin typeface="Consolas" pitchFamily="49" charset="0"/>
                <a:cs typeface="Consolas" pitchFamily="49" charset="0"/>
              </a:rPr>
              <a:t>LD.V(R1, 0, V1)  // load a[</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LD.V(R2, 0, V2)  // load b[</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LD.V(R3, 0, V3)  // load c[</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p>
          <a:p>
            <a:pPr eaLnBrk="0" hangingPunct="0">
              <a:lnSpc>
                <a:spcPct val="70000"/>
              </a:lnSpc>
              <a:spcBef>
                <a:spcPct val="50000"/>
              </a:spcBef>
            </a:pPr>
            <a:r>
              <a:rPr lang="en-US" sz="2000" dirty="0">
                <a:latin typeface="Consolas" pitchFamily="49" charset="0"/>
                <a:cs typeface="Consolas" pitchFamily="49" charset="0"/>
              </a:rPr>
              <a:t>CMPLT.V(V1, V2)  // set local predicate flags</a:t>
            </a:r>
          </a:p>
          <a:p>
            <a:pPr eaLnBrk="0" hangingPunct="0">
              <a:lnSpc>
                <a:spcPct val="70000"/>
              </a:lnSpc>
              <a:spcBef>
                <a:spcPct val="50000"/>
              </a:spcBef>
            </a:pPr>
            <a:endParaRPr lang="en-US" sz="2000" dirty="0">
              <a:latin typeface="Consolas" pitchFamily="49" charset="0"/>
              <a:cs typeface="Consolas" pitchFamily="49" charset="0"/>
            </a:endParaRPr>
          </a:p>
          <a:p>
            <a:pPr eaLnBrk="0" hangingPunct="0">
              <a:lnSpc>
                <a:spcPct val="70000"/>
              </a:lnSpc>
              <a:spcBef>
                <a:spcPct val="50000"/>
              </a:spcBef>
            </a:pPr>
            <a:r>
              <a:rPr lang="en-US" sz="2000" dirty="0">
                <a:latin typeface="Consolas" pitchFamily="49" charset="0"/>
                <a:cs typeface="Consolas" pitchFamily="49" charset="0"/>
              </a:rPr>
              <a:t>// predicated instructions perform the</a:t>
            </a:r>
          </a:p>
          <a:p>
            <a:pPr eaLnBrk="0" hangingPunct="0">
              <a:lnSpc>
                <a:spcPct val="70000"/>
              </a:lnSpc>
              <a:spcBef>
                <a:spcPct val="50000"/>
              </a:spcBef>
            </a:pPr>
            <a:r>
              <a:rPr lang="en-US" sz="2000" dirty="0">
                <a:latin typeface="Consolas" pitchFamily="49" charset="0"/>
                <a:cs typeface="Consolas" pitchFamily="49" charset="0"/>
              </a:rPr>
              <a:t>// indicated operation if the local predicate</a:t>
            </a:r>
          </a:p>
          <a:p>
            <a:pPr eaLnBrk="0" hangingPunct="0">
              <a:lnSpc>
                <a:spcPct val="70000"/>
              </a:lnSpc>
              <a:spcBef>
                <a:spcPct val="50000"/>
              </a:spcBef>
            </a:pPr>
            <a:r>
              <a:rPr lang="en-US" sz="2000" dirty="0">
                <a:latin typeface="Consolas" pitchFamily="49" charset="0"/>
                <a:cs typeface="Consolas" pitchFamily="49" charset="0"/>
              </a:rPr>
              <a:t>// flag </a:t>
            </a:r>
            <a:r>
              <a:rPr lang="en-US" sz="2000" dirty="0" err="1">
                <a:latin typeface="Consolas" pitchFamily="49" charset="0"/>
                <a:cs typeface="Consolas" pitchFamily="49" charset="0"/>
              </a:rPr>
              <a:t>istrue</a:t>
            </a:r>
            <a:r>
              <a:rPr lang="en-US" sz="2000" dirty="0">
                <a:latin typeface="Consolas" pitchFamily="49" charset="0"/>
                <a:cs typeface="Consolas" pitchFamily="49" charset="0"/>
              </a:rPr>
              <a:t> or </a:t>
            </a:r>
            <a:r>
              <a:rPr lang="en-US" sz="2000" dirty="0" err="1">
                <a:latin typeface="Consolas" pitchFamily="49" charset="0"/>
                <a:cs typeface="Consolas" pitchFamily="49" charset="0"/>
              </a:rPr>
              <a:t>isfalse</a:t>
            </a:r>
            <a:r>
              <a:rPr lang="en-US" sz="2000" dirty="0">
                <a:latin typeface="Consolas" pitchFamily="49" charset="0"/>
                <a:cs typeface="Consolas" pitchFamily="49" charset="0"/>
              </a:rPr>
              <a:t>.</a:t>
            </a:r>
          </a:p>
          <a:p>
            <a:pPr eaLnBrk="0" hangingPunct="0">
              <a:lnSpc>
                <a:spcPct val="70000"/>
              </a:lnSpc>
              <a:spcBef>
                <a:spcPct val="50000"/>
              </a:spcBef>
            </a:pPr>
            <a:r>
              <a:rPr lang="en-US" sz="2000" dirty="0" err="1">
                <a:latin typeface="Consolas" pitchFamily="49" charset="0"/>
                <a:cs typeface="Consolas" pitchFamily="49" charset="0"/>
              </a:rPr>
              <a:t>ADDC.V.iftrue</a:t>
            </a:r>
            <a:r>
              <a:rPr lang="en-US" sz="2000" dirty="0">
                <a:latin typeface="Consolas" pitchFamily="49" charset="0"/>
                <a:cs typeface="Consolas" pitchFamily="49" charset="0"/>
              </a:rPr>
              <a:t>(V3, 3, V3)</a:t>
            </a:r>
          </a:p>
        </p:txBody>
      </p:sp>
      <p:sp>
        <p:nvSpPr>
          <p:cNvPr id="12298" name="Text Box 11"/>
          <p:cNvSpPr txBox="1">
            <a:spLocks noChangeArrowheads="1"/>
          </p:cNvSpPr>
          <p:nvPr/>
        </p:nvSpPr>
        <p:spPr bwMode="auto">
          <a:xfrm>
            <a:off x="1524000" y="1008373"/>
            <a:ext cx="5262979" cy="707886"/>
          </a:xfrm>
          <a:prstGeom prst="rect">
            <a:avLst/>
          </a:prstGeom>
          <a:noFill/>
          <a:ln w="25400">
            <a:noFill/>
            <a:miter lim="800000"/>
            <a:headEnd/>
            <a:tailEnd/>
          </a:ln>
        </p:spPr>
        <p:txBody>
          <a:bodyPr wrap="none" anchor="ctr">
            <a:spAutoFit/>
          </a:bodyPr>
          <a:lstStyle/>
          <a:p>
            <a:pPr eaLnBrk="0" hangingPunct="0">
              <a:spcBef>
                <a:spcPct val="50000"/>
              </a:spcBef>
            </a:pPr>
            <a:r>
              <a:rPr lang="en-US" sz="2000" dirty="0">
                <a:latin typeface="Consolas" pitchFamily="49" charset="0"/>
                <a:cs typeface="Consolas" pitchFamily="49" charset="0"/>
              </a:rPr>
              <a:t>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0; </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16; </a:t>
            </a:r>
            <a:r>
              <a:rPr lang="en-US" sz="2000" dirty="0" err="1">
                <a:latin typeface="Consolas" pitchFamily="49" charset="0"/>
                <a:cs typeface="Consolas" pitchFamily="49" charset="0"/>
              </a:rPr>
              <a:t>i</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if (a[</a:t>
            </a:r>
            <a:r>
              <a:rPr lang="en-US" sz="2000" dirty="0" err="1">
                <a:latin typeface="Consolas" pitchFamily="49" charset="0"/>
                <a:cs typeface="Consolas" pitchFamily="49" charset="0"/>
              </a:rPr>
              <a:t>i</a:t>
            </a:r>
            <a:r>
              <a:rPr lang="en-US" sz="2000" dirty="0">
                <a:latin typeface="Consolas" pitchFamily="49" charset="0"/>
                <a:cs typeface="Consolas" pitchFamily="49" charset="0"/>
              </a:rPr>
              <a:t>] &lt; b[</a:t>
            </a:r>
            <a:r>
              <a:rPr lang="en-US" sz="2000" dirty="0" err="1">
                <a:latin typeface="Consolas" pitchFamily="49" charset="0"/>
                <a:cs typeface="Consolas" pitchFamily="49" charset="0"/>
              </a:rPr>
              <a:t>i</a:t>
            </a:r>
            <a:r>
              <a:rPr lang="en-US" sz="2000" dirty="0">
                <a:latin typeface="Consolas" pitchFamily="49" charset="0"/>
                <a:cs typeface="Consolas" pitchFamily="49" charset="0"/>
              </a:rPr>
              <a:t>]) c[</a:t>
            </a:r>
            <a:r>
              <a:rPr lang="en-US" sz="2000" dirty="0" err="1">
                <a:latin typeface="Consolas" pitchFamily="49" charset="0"/>
                <a:cs typeface="Consolas" pitchFamily="49" charset="0"/>
              </a:rPr>
              <a:t>i</a:t>
            </a:r>
            <a:r>
              <a:rPr lang="en-US" sz="2000" dirty="0">
                <a:latin typeface="Consolas" pitchFamily="49" charset="0"/>
                <a:cs typeface="Consolas" pitchFamily="49" charset="0"/>
              </a:rPr>
              <a:t>] = c[</a:t>
            </a:r>
            <a:r>
              <a:rPr lang="en-US" sz="2000" dirty="0" err="1">
                <a:latin typeface="Consolas" pitchFamily="49" charset="0"/>
                <a:cs typeface="Consolas" pitchFamily="49" charset="0"/>
              </a:rPr>
              <a:t>i</a:t>
            </a:r>
            <a:r>
              <a:rPr lang="en-US" sz="2000" dirty="0">
                <a:latin typeface="Consolas" pitchFamily="49" charset="0"/>
                <a:cs typeface="Consolas" pitchFamily="49" charset="0"/>
              </a:rPr>
              <a:t>] + 3;</a:t>
            </a:r>
          </a:p>
        </p:txBody>
      </p:sp>
      <p:sp>
        <p:nvSpPr>
          <p:cNvPr id="17" name="TextBox 16"/>
          <p:cNvSpPr txBox="1"/>
          <p:nvPr/>
        </p:nvSpPr>
        <p:spPr>
          <a:xfrm>
            <a:off x="1226359" y="1915374"/>
            <a:ext cx="3439852" cy="400110"/>
          </a:xfrm>
          <a:prstGeom prst="rect">
            <a:avLst/>
          </a:prstGeom>
          <a:noFill/>
        </p:spPr>
        <p:txBody>
          <a:bodyPr wrap="none" rtlCol="0">
            <a:spAutoFit/>
          </a:bodyPr>
          <a:lstStyle/>
          <a:p>
            <a:r>
              <a:rPr lang="en-US" sz="2000" b="1" dirty="0">
                <a:latin typeface="+mn-lt"/>
              </a:rPr>
              <a:t>Equivalent vector assembly</a:t>
            </a:r>
          </a:p>
        </p:txBody>
      </p:sp>
    </p:spTree>
    <p:extLst>
      <p:ext uri="{BB962C8B-B14F-4D97-AF65-F5344CB8AC3E}">
        <p14:creationId xmlns:p14="http://schemas.microsoft.com/office/powerpoint/2010/main" val="74655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Processing Implementations</a:t>
            </a:r>
          </a:p>
        </p:txBody>
      </p:sp>
      <p:sp>
        <p:nvSpPr>
          <p:cNvPr id="4" name="Content Placeholder 3"/>
          <p:cNvSpPr>
            <a:spLocks noGrp="1"/>
          </p:cNvSpPr>
          <p:nvPr>
            <p:ph sz="quarter" idx="1"/>
          </p:nvPr>
        </p:nvSpPr>
        <p:spPr>
          <a:xfrm>
            <a:off x="381000" y="1066800"/>
            <a:ext cx="8458200" cy="5059363"/>
          </a:xfrm>
        </p:spPr>
        <p:txBody>
          <a:bodyPr>
            <a:normAutofit fontScale="92500" lnSpcReduction="10000"/>
          </a:bodyPr>
          <a:lstStyle/>
          <a:p>
            <a:r>
              <a:rPr lang="en-US" dirty="0"/>
              <a:t>Advantages of vector ISAs:</a:t>
            </a:r>
          </a:p>
          <a:p>
            <a:pPr lvl="1"/>
            <a:r>
              <a:rPr lang="en-US" altLang="ko-KR" dirty="0">
                <a:solidFill>
                  <a:srgbClr val="92D050"/>
                </a:solidFill>
              </a:rPr>
              <a:t>Compact</a:t>
            </a:r>
            <a:r>
              <a:rPr lang="en-US" altLang="ko-KR" dirty="0"/>
              <a:t>: 1 instruction defines N operations</a:t>
            </a:r>
            <a:endParaRPr lang="en-US" altLang="ko-KR" sz="1800" dirty="0"/>
          </a:p>
          <a:p>
            <a:pPr lvl="1"/>
            <a:r>
              <a:rPr lang="en-US" altLang="ko-KR" dirty="0">
                <a:solidFill>
                  <a:srgbClr val="92D050"/>
                </a:solidFill>
              </a:rPr>
              <a:t>Parallel</a:t>
            </a:r>
            <a:r>
              <a:rPr lang="en-US" altLang="ko-KR" dirty="0"/>
              <a:t>: N operations are (data) parallel and independent</a:t>
            </a:r>
            <a:endParaRPr lang="en-US" altLang="ko-KR" sz="1800" dirty="0"/>
          </a:p>
          <a:p>
            <a:pPr lvl="1"/>
            <a:r>
              <a:rPr lang="en-US" altLang="ko-KR" dirty="0">
                <a:solidFill>
                  <a:srgbClr val="92D050"/>
                </a:solidFill>
              </a:rPr>
              <a:t>Expressive</a:t>
            </a:r>
            <a:r>
              <a:rPr lang="en-US" altLang="ko-KR" dirty="0"/>
              <a:t>: Memory operations describe regular patterns</a:t>
            </a:r>
          </a:p>
          <a:p>
            <a:pPr lvl="4"/>
            <a:endParaRPr lang="en-US" dirty="0"/>
          </a:p>
          <a:p>
            <a:r>
              <a:rPr lang="en-US" dirty="0"/>
              <a:t>Modern CPUs: Vector extensions &amp; wider registers</a:t>
            </a:r>
          </a:p>
          <a:p>
            <a:pPr lvl="1"/>
            <a:r>
              <a:rPr lang="en-US" dirty="0"/>
              <a:t>SSE: 128-bit operands (4x32-bit or 2x64-bit)</a:t>
            </a:r>
          </a:p>
          <a:p>
            <a:pPr lvl="1"/>
            <a:r>
              <a:rPr lang="en-US" dirty="0"/>
              <a:t>AVX (2011): 256-bit operands (8x32-bit or 4x64-bit)</a:t>
            </a:r>
          </a:p>
          <a:p>
            <a:pPr lvl="1"/>
            <a:r>
              <a:rPr lang="en-US" dirty="0"/>
              <a:t>AVX-512 (upcoming): 512-bit operands</a:t>
            </a:r>
          </a:p>
          <a:p>
            <a:pPr lvl="1"/>
            <a:r>
              <a:rPr lang="en-US" dirty="0"/>
              <a:t>Explicit parallelism, extracted at compile time (</a:t>
            </a:r>
            <a:r>
              <a:rPr lang="en-US" dirty="0" err="1"/>
              <a:t>vectorization</a:t>
            </a:r>
            <a:r>
              <a:rPr lang="en-US" dirty="0"/>
              <a:t>)</a:t>
            </a:r>
          </a:p>
          <a:p>
            <a:pPr lvl="4"/>
            <a:endParaRPr lang="en-US" dirty="0"/>
          </a:p>
          <a:p>
            <a:r>
              <a:rPr lang="en-US" dirty="0"/>
              <a:t>GPUs: Designed for data parallelism from the ground up</a:t>
            </a:r>
          </a:p>
          <a:p>
            <a:pPr lvl="1"/>
            <a:r>
              <a:rPr lang="en-US" dirty="0"/>
              <a:t>32 to 64 32-bit floating-point elements</a:t>
            </a:r>
          </a:p>
          <a:p>
            <a:pPr lvl="1"/>
            <a:r>
              <a:rPr lang="en-US" dirty="0"/>
              <a:t>Implicit parallelism, scalar binary with multiple instances executed in lockstep (and regrouped dynamically)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Multicore</a:t>
            </a:r>
            <a:r>
              <a:rPr lang="en-US" dirty="0"/>
              <a:t> Processors</a:t>
            </a:r>
          </a:p>
        </p:txBody>
      </p:sp>
      <p:sp>
        <p:nvSpPr>
          <p:cNvPr id="4" name="Content Placeholder 3"/>
          <p:cNvSpPr>
            <a:spLocks noGrp="1"/>
          </p:cNvSpPr>
          <p:nvPr>
            <p:ph sz="quarter" idx="1"/>
          </p:nvPr>
        </p:nvSpPr>
        <p:spPr>
          <a:xfrm>
            <a:off x="457200" y="1143000"/>
            <a:ext cx="8229600" cy="838200"/>
          </a:xfrm>
        </p:spPr>
        <p:txBody>
          <a:bodyPr>
            <a:normAutofit/>
          </a:bodyPr>
          <a:lstStyle/>
          <a:p>
            <a:pPr marL="0" indent="0">
              <a:buNone/>
            </a:pPr>
            <a:r>
              <a:rPr lang="en-US" dirty="0"/>
              <a:t>If applications have a lot of parallelism, using a larger number of simpler cores is more efficient!</a:t>
            </a:r>
          </a:p>
          <a:p>
            <a:endParaRPr lang="en-US" dirty="0"/>
          </a:p>
          <a:p>
            <a:endParaRPr lang="en-US" dirty="0"/>
          </a:p>
          <a:p>
            <a:endParaRPr lang="en-US" dirty="0"/>
          </a:p>
          <a:p>
            <a:endParaRPr lang="en-US" dirty="0"/>
          </a:p>
          <a:p>
            <a:endParaRPr lang="en-US" dirty="0"/>
          </a:p>
          <a:p>
            <a:pPr>
              <a:buNone/>
            </a:pPr>
            <a:endParaRPr lang="en-US" dirty="0"/>
          </a:p>
        </p:txBody>
      </p:sp>
      <p:cxnSp>
        <p:nvCxnSpPr>
          <p:cNvPr id="7" name="Straight Arrow Connector 6"/>
          <p:cNvCxnSpPr/>
          <p:nvPr/>
        </p:nvCxnSpPr>
        <p:spPr>
          <a:xfrm flipV="1">
            <a:off x="2362200" y="2457287"/>
            <a:ext cx="0" cy="2438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62200" y="4895687"/>
            <a:ext cx="4495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2363804" y="2450068"/>
            <a:ext cx="2059807" cy="2444817"/>
          </a:xfrm>
          <a:custGeom>
            <a:avLst/>
            <a:gdLst>
              <a:gd name="connsiteX0" fmla="*/ 0 w 2059807"/>
              <a:gd name="connsiteY0" fmla="*/ 2444817 h 2444817"/>
              <a:gd name="connsiteX1" fmla="*/ 1174282 w 2059807"/>
              <a:gd name="connsiteY1" fmla="*/ 2098307 h 2444817"/>
              <a:gd name="connsiteX2" fmla="*/ 1694047 w 2059807"/>
              <a:gd name="connsiteY2" fmla="*/ 1578543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 name="connsiteX0" fmla="*/ 0 w 2059807"/>
              <a:gd name="connsiteY0" fmla="*/ 2444817 h 2444817"/>
              <a:gd name="connsiteX1" fmla="*/ 1174282 w 2059807"/>
              <a:gd name="connsiteY1" fmla="*/ 2098307 h 2444817"/>
              <a:gd name="connsiteX2" fmla="*/ 1750996 w 2059807"/>
              <a:gd name="connsiteY2" fmla="*/ 1607419 h 2444817"/>
              <a:gd name="connsiteX3" fmla="*/ 2059807 w 2059807"/>
              <a:gd name="connsiteY3" fmla="*/ 0 h 2444817"/>
            </a:gdLst>
            <a:ahLst/>
            <a:cxnLst>
              <a:cxn ang="0">
                <a:pos x="connsiteX0" y="connsiteY0"/>
              </a:cxn>
              <a:cxn ang="0">
                <a:pos x="connsiteX1" y="connsiteY1"/>
              </a:cxn>
              <a:cxn ang="0">
                <a:pos x="connsiteX2" y="connsiteY2"/>
              </a:cxn>
              <a:cxn ang="0">
                <a:pos x="connsiteX3" y="connsiteY3"/>
              </a:cxn>
            </a:cxnLst>
            <a:rect l="l" t="t" r="r" b="b"/>
            <a:pathLst>
              <a:path w="2059807" h="2444817">
                <a:moveTo>
                  <a:pt x="0" y="2444817"/>
                </a:moveTo>
                <a:cubicBezTo>
                  <a:pt x="445970" y="2343751"/>
                  <a:pt x="882449" y="2237873"/>
                  <a:pt x="1174282" y="2098307"/>
                </a:cubicBezTo>
                <a:cubicBezTo>
                  <a:pt x="1466115" y="1958741"/>
                  <a:pt x="1515980" y="1893771"/>
                  <a:pt x="1750996" y="1607419"/>
                </a:cubicBezTo>
                <a:cubicBezTo>
                  <a:pt x="1971574" y="1276952"/>
                  <a:pt x="2010878" y="652111"/>
                  <a:pt x="2059807" y="0"/>
                </a:cubicBezTo>
              </a:path>
            </a:pathLst>
          </a:cu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3581400" y="4152937"/>
            <a:ext cx="914400" cy="381000"/>
          </a:xfrm>
          <a:prstGeom prst="straightConnector1">
            <a:avLst/>
          </a:prstGeom>
          <a:ln w="222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381100" y="2571987"/>
            <a:ext cx="76200" cy="762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4515050" y="3371687"/>
            <a:ext cx="1885750" cy="781250"/>
          </a:xfrm>
          <a:prstGeom prst="straightConnector1">
            <a:avLst/>
          </a:prstGeom>
          <a:ln w="222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05200" y="4507468"/>
            <a:ext cx="76200" cy="762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0" idx="1"/>
          </p:cNvCxnSpPr>
          <p:nvPr/>
        </p:nvCxnSpPr>
        <p:spPr>
          <a:xfrm flipH="1">
            <a:off x="3538086" y="2609687"/>
            <a:ext cx="881514" cy="193868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48606" y="4964668"/>
            <a:ext cx="1374094" cy="369332"/>
          </a:xfrm>
          <a:prstGeom prst="rect">
            <a:avLst/>
          </a:prstGeom>
          <a:noFill/>
        </p:spPr>
        <p:txBody>
          <a:bodyPr wrap="none" rtlCol="0">
            <a:spAutoFit/>
          </a:bodyPr>
          <a:lstStyle/>
          <a:p>
            <a:r>
              <a:rPr lang="en-US" dirty="0">
                <a:latin typeface="+mn-lt"/>
              </a:rPr>
              <a:t>Performance</a:t>
            </a:r>
          </a:p>
        </p:txBody>
      </p:sp>
      <p:sp>
        <p:nvSpPr>
          <p:cNvPr id="25" name="TextBox 24"/>
          <p:cNvSpPr txBox="1"/>
          <p:nvPr/>
        </p:nvSpPr>
        <p:spPr>
          <a:xfrm rot="16200000">
            <a:off x="845811" y="3444725"/>
            <a:ext cx="2206245" cy="369332"/>
          </a:xfrm>
          <a:prstGeom prst="rect">
            <a:avLst/>
          </a:prstGeom>
          <a:noFill/>
        </p:spPr>
        <p:txBody>
          <a:bodyPr wrap="none" rtlCol="0">
            <a:spAutoFit/>
          </a:bodyPr>
          <a:lstStyle/>
          <a:p>
            <a:r>
              <a:rPr lang="en-US" dirty="0">
                <a:latin typeface="+mn-lt"/>
              </a:rPr>
              <a:t>Cost (area, energy…)</a:t>
            </a:r>
          </a:p>
        </p:txBody>
      </p:sp>
      <p:sp>
        <p:nvSpPr>
          <p:cNvPr id="26" name="TextBox 25"/>
          <p:cNvSpPr txBox="1"/>
          <p:nvPr/>
        </p:nvSpPr>
        <p:spPr>
          <a:xfrm>
            <a:off x="4572000" y="2413337"/>
            <a:ext cx="2153346" cy="646331"/>
          </a:xfrm>
          <a:prstGeom prst="rect">
            <a:avLst/>
          </a:prstGeom>
          <a:noFill/>
        </p:spPr>
        <p:txBody>
          <a:bodyPr wrap="none" rtlCol="0">
            <a:spAutoFit/>
          </a:bodyPr>
          <a:lstStyle/>
          <a:p>
            <a:r>
              <a:rPr lang="en-US" dirty="0">
                <a:solidFill>
                  <a:schemeClr val="accent1">
                    <a:lumMod val="75000"/>
                  </a:schemeClr>
                </a:solidFill>
                <a:latin typeface="+mn-lt"/>
              </a:rPr>
              <a:t>Cost/</a:t>
            </a:r>
            <a:r>
              <a:rPr lang="en-US" dirty="0" err="1">
                <a:solidFill>
                  <a:schemeClr val="accent1">
                    <a:lumMod val="75000"/>
                  </a:schemeClr>
                </a:solidFill>
                <a:latin typeface="+mn-lt"/>
              </a:rPr>
              <a:t>perf</a:t>
            </a:r>
            <a:r>
              <a:rPr lang="en-US" dirty="0">
                <a:solidFill>
                  <a:schemeClr val="accent1">
                    <a:lumMod val="75000"/>
                  </a:schemeClr>
                </a:solidFill>
                <a:latin typeface="+mn-lt"/>
              </a:rPr>
              <a:t> curve of</a:t>
            </a:r>
            <a:br>
              <a:rPr lang="en-US" dirty="0">
                <a:solidFill>
                  <a:schemeClr val="accent1">
                    <a:lumMod val="75000"/>
                  </a:schemeClr>
                </a:solidFill>
                <a:latin typeface="+mn-lt"/>
              </a:rPr>
            </a:br>
            <a:r>
              <a:rPr lang="en-US" dirty="0">
                <a:solidFill>
                  <a:schemeClr val="accent1">
                    <a:lumMod val="75000"/>
                  </a:schemeClr>
                </a:solidFill>
                <a:latin typeface="+mn-lt"/>
              </a:rPr>
              <a:t>possible core designs</a:t>
            </a:r>
          </a:p>
        </p:txBody>
      </p:sp>
      <p:sp>
        <p:nvSpPr>
          <p:cNvPr id="27" name="TextBox 26"/>
          <p:cNvSpPr txBox="1"/>
          <p:nvPr/>
        </p:nvSpPr>
        <p:spPr>
          <a:xfrm>
            <a:off x="3124200" y="2145268"/>
            <a:ext cx="1113382" cy="923330"/>
          </a:xfrm>
          <a:prstGeom prst="rect">
            <a:avLst/>
          </a:prstGeom>
          <a:noFill/>
        </p:spPr>
        <p:txBody>
          <a:bodyPr wrap="none" rtlCol="0">
            <a:spAutoFit/>
          </a:bodyPr>
          <a:lstStyle/>
          <a:p>
            <a:r>
              <a:rPr lang="en-US" dirty="0">
                <a:solidFill>
                  <a:srgbClr val="C00000"/>
                </a:solidFill>
                <a:latin typeface="+mn-lt"/>
              </a:rPr>
              <a:t>High-</a:t>
            </a:r>
            <a:r>
              <a:rPr lang="en-US" dirty="0" err="1">
                <a:solidFill>
                  <a:srgbClr val="C00000"/>
                </a:solidFill>
                <a:latin typeface="+mn-lt"/>
              </a:rPr>
              <a:t>perf</a:t>
            </a:r>
            <a:r>
              <a:rPr lang="en-US" dirty="0">
                <a:solidFill>
                  <a:srgbClr val="C00000"/>
                </a:solidFill>
                <a:latin typeface="+mn-lt"/>
              </a:rPr>
              <a:t>,</a:t>
            </a:r>
            <a:br>
              <a:rPr lang="en-US" dirty="0">
                <a:solidFill>
                  <a:srgbClr val="C00000"/>
                </a:solidFill>
                <a:latin typeface="+mn-lt"/>
              </a:rPr>
            </a:br>
            <a:r>
              <a:rPr lang="en-US" dirty="0">
                <a:solidFill>
                  <a:srgbClr val="C00000"/>
                </a:solidFill>
                <a:latin typeface="+mn-lt"/>
              </a:rPr>
              <a:t>expensive</a:t>
            </a:r>
            <a:br>
              <a:rPr lang="en-US" dirty="0">
                <a:solidFill>
                  <a:srgbClr val="C00000"/>
                </a:solidFill>
                <a:latin typeface="+mn-lt"/>
              </a:rPr>
            </a:br>
            <a:r>
              <a:rPr lang="en-US" dirty="0">
                <a:solidFill>
                  <a:srgbClr val="C00000"/>
                </a:solidFill>
                <a:latin typeface="+mn-lt"/>
              </a:rPr>
              <a:t>core</a:t>
            </a:r>
          </a:p>
        </p:txBody>
      </p:sp>
      <p:sp>
        <p:nvSpPr>
          <p:cNvPr id="28" name="TextBox 27"/>
          <p:cNvSpPr txBox="1"/>
          <p:nvPr/>
        </p:nvSpPr>
        <p:spPr>
          <a:xfrm>
            <a:off x="2286000" y="3821668"/>
            <a:ext cx="1596847" cy="646331"/>
          </a:xfrm>
          <a:prstGeom prst="rect">
            <a:avLst/>
          </a:prstGeom>
          <a:noFill/>
        </p:spPr>
        <p:txBody>
          <a:bodyPr wrap="none" rtlCol="0">
            <a:spAutoFit/>
          </a:bodyPr>
          <a:lstStyle/>
          <a:p>
            <a:r>
              <a:rPr lang="en-US" dirty="0">
                <a:solidFill>
                  <a:srgbClr val="92D050"/>
                </a:solidFill>
                <a:latin typeface="+mn-lt"/>
              </a:rPr>
              <a:t>Moderate </a:t>
            </a:r>
            <a:r>
              <a:rPr lang="en-US" dirty="0" err="1">
                <a:solidFill>
                  <a:srgbClr val="92D050"/>
                </a:solidFill>
                <a:latin typeface="+mn-lt"/>
              </a:rPr>
              <a:t>perf</a:t>
            </a:r>
            <a:r>
              <a:rPr lang="en-US" dirty="0">
                <a:solidFill>
                  <a:srgbClr val="92D050"/>
                </a:solidFill>
                <a:latin typeface="+mn-lt"/>
              </a:rPr>
              <a:t>,</a:t>
            </a:r>
            <a:br>
              <a:rPr lang="en-US" dirty="0">
                <a:solidFill>
                  <a:srgbClr val="92D050"/>
                </a:solidFill>
                <a:latin typeface="+mn-lt"/>
              </a:rPr>
            </a:br>
            <a:r>
              <a:rPr lang="en-US" dirty="0">
                <a:solidFill>
                  <a:srgbClr val="92D050"/>
                </a:solidFill>
                <a:latin typeface="+mn-lt"/>
              </a:rPr>
              <a:t>efficient core</a:t>
            </a:r>
          </a:p>
        </p:txBody>
      </p:sp>
      <p:sp>
        <p:nvSpPr>
          <p:cNvPr id="29" name="TextBox 28"/>
          <p:cNvSpPr txBox="1"/>
          <p:nvPr/>
        </p:nvSpPr>
        <p:spPr>
          <a:xfrm>
            <a:off x="3886200" y="4290536"/>
            <a:ext cx="877356" cy="369332"/>
          </a:xfrm>
          <a:prstGeom prst="rect">
            <a:avLst/>
          </a:prstGeom>
          <a:noFill/>
        </p:spPr>
        <p:txBody>
          <a:bodyPr wrap="none" rtlCol="0">
            <a:spAutoFit/>
          </a:bodyPr>
          <a:lstStyle/>
          <a:p>
            <a:r>
              <a:rPr lang="en-US" dirty="0">
                <a:solidFill>
                  <a:srgbClr val="92D050"/>
                </a:solidFill>
                <a:latin typeface="+mn-lt"/>
              </a:rPr>
              <a:t>2 cores</a:t>
            </a:r>
          </a:p>
        </p:txBody>
      </p:sp>
      <p:sp>
        <p:nvSpPr>
          <p:cNvPr id="30" name="TextBox 29"/>
          <p:cNvSpPr txBox="1"/>
          <p:nvPr/>
        </p:nvSpPr>
        <p:spPr>
          <a:xfrm>
            <a:off x="6162091" y="3452336"/>
            <a:ext cx="877356" cy="369332"/>
          </a:xfrm>
          <a:prstGeom prst="rect">
            <a:avLst/>
          </a:prstGeom>
          <a:noFill/>
        </p:spPr>
        <p:txBody>
          <a:bodyPr wrap="none" rtlCol="0">
            <a:spAutoFit/>
          </a:bodyPr>
          <a:lstStyle/>
          <a:p>
            <a:r>
              <a:rPr lang="en-US" dirty="0">
                <a:solidFill>
                  <a:srgbClr val="92D050"/>
                </a:solidFill>
                <a:latin typeface="+mn-lt"/>
              </a:rPr>
              <a:t>4 cores</a:t>
            </a:r>
          </a:p>
        </p:txBody>
      </p:sp>
      <p:sp>
        <p:nvSpPr>
          <p:cNvPr id="31" name="Rectangle 30"/>
          <p:cNvSpPr/>
          <p:nvPr/>
        </p:nvSpPr>
        <p:spPr>
          <a:xfrm>
            <a:off x="457200" y="5562600"/>
            <a:ext cx="822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is the optimal tradeoff between core cost and number of cores?</a:t>
            </a:r>
          </a:p>
        </p:txBody>
      </p:sp>
      <p:grpSp>
        <p:nvGrpSpPr>
          <p:cNvPr id="8" name="Group 7"/>
          <p:cNvGrpSpPr/>
          <p:nvPr/>
        </p:nvGrpSpPr>
        <p:grpSpPr>
          <a:xfrm>
            <a:off x="2363804" y="3886200"/>
            <a:ext cx="4113196" cy="1008685"/>
            <a:chOff x="2363804" y="3886200"/>
            <a:chExt cx="4113196" cy="1008685"/>
          </a:xfrm>
        </p:grpSpPr>
        <p:sp>
          <p:nvSpPr>
            <p:cNvPr id="3" name="Oval 2"/>
            <p:cNvSpPr/>
            <p:nvPr/>
          </p:nvSpPr>
          <p:spPr>
            <a:xfrm>
              <a:off x="2895600" y="4713622"/>
              <a:ext cx="76200" cy="762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10" idx="0"/>
            </p:cNvCxnSpPr>
            <p:nvPr/>
          </p:nvCxnSpPr>
          <p:spPr>
            <a:xfrm flipV="1">
              <a:off x="2363804" y="3886200"/>
              <a:ext cx="4113196" cy="1008685"/>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29" grpId="0"/>
      <p:bldP spid="30"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3" name="Content Placeholder 2"/>
          <p:cNvSpPr>
            <a:spLocks noGrp="1"/>
          </p:cNvSpPr>
          <p:nvPr>
            <p:ph idx="1"/>
          </p:nvPr>
        </p:nvSpPr>
        <p:spPr/>
        <p:txBody>
          <a:bodyPr/>
          <a:lstStyle/>
          <a:p>
            <a:r>
              <a:rPr lang="en-US" dirty="0">
                <a:latin typeface="+mj-lt"/>
                <a:ea typeface="ＭＳ Ｐゴシック" pitchFamily="34" charset="-128"/>
              </a:rPr>
              <a:t>Speedup= </a:t>
            </a:r>
            <a:r>
              <a:rPr lang="en-US" dirty="0" err="1">
                <a:latin typeface="+mj-lt"/>
                <a:ea typeface="ＭＳ Ｐゴシック" pitchFamily="34" charset="-128"/>
              </a:rPr>
              <a:t>time</a:t>
            </a:r>
            <a:r>
              <a:rPr lang="en-US" baseline="-25000" dirty="0" err="1">
                <a:latin typeface="+mj-lt"/>
                <a:ea typeface="ＭＳ Ｐゴシック" pitchFamily="34" charset="-128"/>
              </a:rPr>
              <a:t>without</a:t>
            </a:r>
            <a:r>
              <a:rPr lang="en-US" baseline="-25000" dirty="0">
                <a:latin typeface="+mj-lt"/>
                <a:ea typeface="ＭＳ Ｐゴシック" pitchFamily="34" charset="-128"/>
              </a:rPr>
              <a:t> enhancement </a:t>
            </a: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with</a:t>
            </a:r>
            <a:r>
              <a:rPr lang="en-US" baseline="-25000" dirty="0">
                <a:latin typeface="+mj-lt"/>
                <a:ea typeface="ＭＳ Ｐゴシック" pitchFamily="34" charset="-128"/>
              </a:rPr>
              <a:t> enhancement</a:t>
            </a:r>
            <a:endParaRPr lang="en-US" dirty="0">
              <a:latin typeface="+mj-lt"/>
              <a:ea typeface="ＭＳ Ｐゴシック" pitchFamily="34" charset="-128"/>
            </a:endParaRPr>
          </a:p>
          <a:p>
            <a:r>
              <a:rPr lang="en-US" dirty="0">
                <a:latin typeface="+mj-lt"/>
                <a:ea typeface="ＭＳ Ｐゴシック" pitchFamily="34" charset="-128"/>
              </a:rPr>
              <a:t>Suppose an enhancement speeds up a fraction</a:t>
            </a:r>
            <a:r>
              <a:rPr lang="en-US" dirty="0">
                <a:solidFill>
                  <a:srgbClr val="C00000"/>
                </a:solidFill>
                <a:latin typeface="+mj-lt"/>
                <a:ea typeface="ＭＳ Ｐゴシック" pitchFamily="34" charset="-128"/>
              </a:rPr>
              <a:t> f </a:t>
            </a:r>
            <a:r>
              <a:rPr lang="en-US" dirty="0">
                <a:latin typeface="+mj-lt"/>
                <a:ea typeface="ＭＳ Ｐゴシック" pitchFamily="34" charset="-128"/>
              </a:rPr>
              <a:t>of a task by a factor of </a:t>
            </a:r>
            <a:r>
              <a:rPr lang="en-US" dirty="0">
                <a:solidFill>
                  <a:srgbClr val="C00000"/>
                </a:solidFill>
                <a:latin typeface="+mj-lt"/>
                <a:ea typeface="ＭＳ Ｐゴシック" pitchFamily="34" charset="-128"/>
              </a:rPr>
              <a:t>S</a:t>
            </a:r>
          </a:p>
          <a:p>
            <a:pPr>
              <a:buFontTx/>
              <a:buNone/>
            </a:pP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new</a:t>
            </a:r>
            <a:r>
              <a:rPr lang="en-US" baseline="-25000" dirty="0">
                <a:latin typeface="+mj-lt"/>
                <a:ea typeface="ＭＳ Ｐゴシック" pitchFamily="34" charset="-128"/>
              </a:rPr>
              <a:t> </a:t>
            </a:r>
            <a:r>
              <a:rPr lang="en-US" dirty="0">
                <a:latin typeface="+mj-lt"/>
                <a:ea typeface="ＭＳ Ｐゴシック" pitchFamily="34" charset="-128"/>
              </a:rPr>
              <a:t>= </a:t>
            </a:r>
            <a:r>
              <a:rPr lang="en-US" dirty="0" err="1">
                <a:latin typeface="+mj-lt"/>
                <a:ea typeface="ＭＳ Ｐゴシック" pitchFamily="34" charset="-128"/>
              </a:rPr>
              <a:t>time</a:t>
            </a:r>
            <a:r>
              <a:rPr lang="en-US" baseline="-25000" dirty="0" err="1">
                <a:latin typeface="+mj-lt"/>
                <a:ea typeface="ＭＳ Ｐゴシック" pitchFamily="34" charset="-128"/>
              </a:rPr>
              <a:t>old</a:t>
            </a:r>
            <a:r>
              <a:rPr lang="en-US" dirty="0">
                <a:latin typeface="+mj-lt"/>
                <a:ea typeface="ＭＳ Ｐゴシック" pitchFamily="34" charset="-128"/>
                <a:cs typeface="Arial" pitchFamily="34" charset="0"/>
              </a:rPr>
              <a:t>·( </a:t>
            </a:r>
            <a:r>
              <a:rPr lang="en-US" dirty="0">
                <a:latin typeface="+mj-lt"/>
                <a:ea typeface="ＭＳ Ｐゴシック" pitchFamily="34" charset="-128"/>
              </a:rPr>
              <a:t>(1-</a:t>
            </a:r>
            <a:r>
              <a:rPr lang="en-US" dirty="0">
                <a:solidFill>
                  <a:srgbClr val="C00000"/>
                </a:solidFill>
                <a:latin typeface="+mj-lt"/>
                <a:ea typeface="ＭＳ Ｐゴシック" pitchFamily="34" charset="-128"/>
              </a:rPr>
              <a:t>f</a:t>
            </a:r>
            <a:r>
              <a:rPr lang="en-US" dirty="0">
                <a:latin typeface="+mj-lt"/>
                <a:ea typeface="ＭＳ Ｐゴシック" pitchFamily="34" charset="-128"/>
              </a:rPr>
              <a:t>) + </a:t>
            </a:r>
            <a:r>
              <a:rPr lang="en-US" dirty="0">
                <a:solidFill>
                  <a:srgbClr val="C00000"/>
                </a:solidFill>
                <a:latin typeface="+mj-lt"/>
                <a:ea typeface="ＭＳ Ｐゴシック" pitchFamily="34" charset="-128"/>
              </a:rPr>
              <a:t>f</a:t>
            </a:r>
            <a:r>
              <a:rPr lang="en-US" dirty="0">
                <a:latin typeface="+mj-lt"/>
                <a:ea typeface="ＭＳ Ｐゴシック" pitchFamily="34" charset="-128"/>
              </a:rPr>
              <a:t>/</a:t>
            </a:r>
            <a:r>
              <a:rPr lang="en-US" dirty="0">
                <a:solidFill>
                  <a:srgbClr val="C00000"/>
                </a:solidFill>
                <a:latin typeface="+mj-lt"/>
                <a:ea typeface="ＭＳ Ｐゴシック" pitchFamily="34" charset="-128"/>
              </a:rPr>
              <a:t>S</a:t>
            </a:r>
            <a:r>
              <a:rPr lang="en-US" dirty="0">
                <a:latin typeface="+mj-lt"/>
                <a:ea typeface="ＭＳ Ｐゴシック" pitchFamily="34" charset="-128"/>
              </a:rPr>
              <a:t> )</a:t>
            </a:r>
          </a:p>
          <a:p>
            <a:pPr>
              <a:buFontTx/>
              <a:buNone/>
            </a:pPr>
            <a:r>
              <a:rPr lang="en-US" dirty="0">
                <a:solidFill>
                  <a:schemeClr val="accent1"/>
                </a:solidFill>
                <a:latin typeface="+mj-lt"/>
                <a:ea typeface="ＭＳ Ｐゴシック" pitchFamily="34" charset="-128"/>
              </a:rPr>
              <a:t>		</a:t>
            </a:r>
            <a:r>
              <a:rPr lang="en-US" dirty="0" err="1">
                <a:latin typeface="+mj-lt"/>
                <a:ea typeface="ＭＳ Ｐゴシック" pitchFamily="34" charset="-128"/>
              </a:rPr>
              <a:t>S</a:t>
            </a:r>
            <a:r>
              <a:rPr lang="en-US" baseline="-25000" dirty="0" err="1">
                <a:latin typeface="+mj-lt"/>
                <a:ea typeface="ＭＳ Ｐゴシック" pitchFamily="34" charset="-128"/>
              </a:rPr>
              <a:t>overall</a:t>
            </a:r>
            <a:r>
              <a:rPr lang="en-US" dirty="0">
                <a:latin typeface="+mj-lt"/>
                <a:ea typeface="ＭＳ Ｐゴシック" pitchFamily="34" charset="-128"/>
              </a:rPr>
              <a:t> = </a:t>
            </a:r>
            <a:r>
              <a:rPr lang="en-US" dirty="0" err="1">
                <a:latin typeface="+mj-lt"/>
                <a:ea typeface="ＭＳ Ｐゴシック" pitchFamily="34" charset="-128"/>
              </a:rPr>
              <a:t>time</a:t>
            </a:r>
            <a:r>
              <a:rPr lang="en-US" baseline="-25000" dirty="0" err="1">
                <a:latin typeface="+mj-lt"/>
                <a:ea typeface="ＭＳ Ｐゴシック" pitchFamily="34" charset="-128"/>
              </a:rPr>
              <a:t>old</a:t>
            </a:r>
            <a:r>
              <a:rPr lang="en-US" dirty="0">
                <a:latin typeface="+mj-lt"/>
                <a:ea typeface="ＭＳ Ｐゴシック" pitchFamily="34" charset="-128"/>
              </a:rPr>
              <a:t> / </a:t>
            </a:r>
            <a:r>
              <a:rPr lang="en-US" dirty="0" err="1">
                <a:latin typeface="+mj-lt"/>
                <a:ea typeface="ＭＳ Ｐゴシック" pitchFamily="34" charset="-128"/>
              </a:rPr>
              <a:t>time</a:t>
            </a:r>
            <a:r>
              <a:rPr lang="en-US" baseline="-25000" dirty="0" err="1">
                <a:latin typeface="+mj-lt"/>
                <a:ea typeface="ＭＳ Ｐゴシック" pitchFamily="34" charset="-128"/>
              </a:rPr>
              <a:t>new</a:t>
            </a:r>
            <a:r>
              <a:rPr lang="en-US" dirty="0">
                <a:latin typeface="+mj-lt"/>
                <a:ea typeface="ＭＳ Ｐゴシック" pitchFamily="34" charset="-128"/>
              </a:rPr>
              <a:t> = 1 / ( </a:t>
            </a:r>
            <a:r>
              <a:rPr lang="en-US" dirty="0">
                <a:latin typeface="+mj-lt"/>
                <a:ea typeface="ＭＳ Ｐゴシック" pitchFamily="34" charset="-128"/>
                <a:cs typeface="Arial" pitchFamily="34" charset="0"/>
              </a:rPr>
              <a:t>(1-</a:t>
            </a:r>
            <a:r>
              <a:rPr lang="en-US" dirty="0">
                <a:solidFill>
                  <a:srgbClr val="C00000"/>
                </a:solidFill>
                <a:latin typeface="+mj-lt"/>
                <a:ea typeface="ＭＳ Ｐゴシック" pitchFamily="34" charset="-128"/>
                <a:cs typeface="Arial" pitchFamily="34" charset="0"/>
              </a:rPr>
              <a:t>f</a:t>
            </a:r>
            <a:r>
              <a:rPr lang="en-US" dirty="0">
                <a:latin typeface="+mj-lt"/>
                <a:ea typeface="ＭＳ Ｐゴシック" pitchFamily="34" charset="-128"/>
                <a:cs typeface="Arial" pitchFamily="34" charset="0"/>
              </a:rPr>
              <a:t>) + </a:t>
            </a:r>
            <a:r>
              <a:rPr lang="en-US" dirty="0">
                <a:solidFill>
                  <a:srgbClr val="C00000"/>
                </a:solidFill>
                <a:latin typeface="+mj-lt"/>
                <a:ea typeface="ＭＳ Ｐゴシック" pitchFamily="34" charset="-128"/>
                <a:cs typeface="Arial" pitchFamily="34" charset="0"/>
              </a:rPr>
              <a:t>f</a:t>
            </a:r>
            <a:r>
              <a:rPr lang="en-US" dirty="0">
                <a:latin typeface="+mj-lt"/>
                <a:ea typeface="ＭＳ Ｐゴシック" pitchFamily="34" charset="-128"/>
                <a:cs typeface="Arial" pitchFamily="34" charset="0"/>
              </a:rPr>
              <a:t>/</a:t>
            </a:r>
            <a:r>
              <a:rPr lang="en-US" dirty="0">
                <a:solidFill>
                  <a:srgbClr val="C00000"/>
                </a:solidFill>
                <a:latin typeface="+mj-lt"/>
                <a:ea typeface="ＭＳ Ｐゴシック" pitchFamily="34" charset="-128"/>
                <a:cs typeface="Arial" pitchFamily="34" charset="0"/>
              </a:rPr>
              <a:t>S</a:t>
            </a:r>
            <a:r>
              <a:rPr lang="en-US" dirty="0">
                <a:solidFill>
                  <a:schemeClr val="accent1"/>
                </a:solidFill>
                <a:latin typeface="+mj-lt"/>
                <a:ea typeface="ＭＳ Ｐゴシック" pitchFamily="34" charset="-128"/>
                <a:cs typeface="Arial" pitchFamily="34" charset="0"/>
              </a:rPr>
              <a:t> </a:t>
            </a:r>
            <a:r>
              <a:rPr lang="en-US" dirty="0">
                <a:latin typeface="+mj-lt"/>
                <a:ea typeface="ＭＳ Ｐゴシック" pitchFamily="34" charset="-128"/>
                <a:cs typeface="Arial" pitchFamily="34" charset="0"/>
              </a:rPr>
              <a:t>)</a:t>
            </a:r>
            <a:endParaRPr lang="en-US" dirty="0">
              <a:solidFill>
                <a:schemeClr val="accent1"/>
              </a:solidFill>
              <a:latin typeface="+mj-lt"/>
              <a:ea typeface="ＭＳ Ｐゴシック" pitchFamily="34" charset="-128"/>
            </a:endParaRPr>
          </a:p>
          <a:p>
            <a:endParaRPr lang="en-US" dirty="0"/>
          </a:p>
        </p:txBody>
      </p:sp>
      <p:sp>
        <p:nvSpPr>
          <p:cNvPr id="4" name="Rectangle 2"/>
          <p:cNvSpPr>
            <a:spLocks noChangeArrowheads="1"/>
          </p:cNvSpPr>
          <p:nvPr/>
        </p:nvSpPr>
        <p:spPr bwMode="auto">
          <a:xfrm>
            <a:off x="5257800" y="3892551"/>
            <a:ext cx="2120900" cy="527050"/>
          </a:xfrm>
          <a:prstGeom prst="rect">
            <a:avLst/>
          </a:prstGeom>
          <a:solidFill>
            <a:srgbClr val="C0C0C0"/>
          </a:solidFill>
          <a:ln w="12700">
            <a:solidFill>
              <a:schemeClr val="tx1"/>
            </a:solidFill>
            <a:miter lim="800000"/>
            <a:headEnd/>
            <a:tailEnd/>
          </a:ln>
        </p:spPr>
        <p:txBody>
          <a:bodyPr wrap="none" lIns="90488" tIns="44450" rIns="90488" bIns="44450" anchor="ctr"/>
          <a:lstStyle/>
          <a:p>
            <a:pPr algn="ctr"/>
            <a:r>
              <a:rPr lang="en-US" sz="2800" dirty="0">
                <a:solidFill>
                  <a:srgbClr val="C00000"/>
                </a:solidFill>
                <a:latin typeface="+mn-lt"/>
              </a:rPr>
              <a:t>f</a:t>
            </a:r>
            <a:endParaRPr lang="en-US" sz="2800" baseline="-25000" dirty="0">
              <a:solidFill>
                <a:srgbClr val="C00000"/>
              </a:solidFill>
              <a:latin typeface="+mn-lt"/>
            </a:endParaRPr>
          </a:p>
        </p:txBody>
      </p:sp>
      <p:sp>
        <p:nvSpPr>
          <p:cNvPr id="5" name="Rectangle 5"/>
          <p:cNvSpPr>
            <a:spLocks noChangeArrowheads="1"/>
          </p:cNvSpPr>
          <p:nvPr/>
        </p:nvSpPr>
        <p:spPr bwMode="auto">
          <a:xfrm>
            <a:off x="1828800" y="3892551"/>
            <a:ext cx="3416300" cy="527050"/>
          </a:xfrm>
          <a:prstGeom prst="rect">
            <a:avLst/>
          </a:prstGeom>
          <a:noFill/>
          <a:ln w="12700">
            <a:solidFill>
              <a:schemeClr val="tx1"/>
            </a:solidFill>
            <a:miter lim="800000"/>
            <a:headEnd/>
            <a:tailEnd/>
          </a:ln>
        </p:spPr>
        <p:txBody>
          <a:bodyPr wrap="none" lIns="90488" tIns="44450" rIns="90488" bIns="44450" anchor="ctr"/>
          <a:lstStyle/>
          <a:p>
            <a:pPr algn="ctr"/>
            <a:r>
              <a:rPr lang="en-US" sz="2800" dirty="0">
                <a:latin typeface="+mn-lt"/>
              </a:rPr>
              <a:t>(1 - </a:t>
            </a:r>
            <a:r>
              <a:rPr lang="en-US" sz="2800" dirty="0">
                <a:solidFill>
                  <a:srgbClr val="C00000"/>
                </a:solidFill>
                <a:latin typeface="+mn-lt"/>
              </a:rPr>
              <a:t>f</a:t>
            </a:r>
            <a:r>
              <a:rPr lang="en-US" sz="2800" dirty="0">
                <a:latin typeface="+mn-lt"/>
              </a:rPr>
              <a:t>)</a:t>
            </a:r>
          </a:p>
        </p:txBody>
      </p:sp>
      <p:sp>
        <p:nvSpPr>
          <p:cNvPr id="6" name="Line 6"/>
          <p:cNvSpPr>
            <a:spLocks noChangeShapeType="1"/>
          </p:cNvSpPr>
          <p:nvPr/>
        </p:nvSpPr>
        <p:spPr bwMode="auto">
          <a:xfrm>
            <a:off x="1822450" y="3733801"/>
            <a:ext cx="5562600" cy="0"/>
          </a:xfrm>
          <a:prstGeom prst="line">
            <a:avLst/>
          </a:prstGeom>
          <a:noFill/>
          <a:ln w="12700">
            <a:solidFill>
              <a:schemeClr val="tx1"/>
            </a:solidFill>
            <a:round/>
            <a:headEnd type="triangle" w="med" len="med"/>
            <a:tailEnd type="triangle" w="med" len="med"/>
          </a:ln>
        </p:spPr>
        <p:txBody>
          <a:bodyPr/>
          <a:lstStyle/>
          <a:p>
            <a:endParaRPr lang="en-US">
              <a:latin typeface="+mn-lt"/>
            </a:endParaRPr>
          </a:p>
        </p:txBody>
      </p:sp>
      <p:sp>
        <p:nvSpPr>
          <p:cNvPr id="7" name="Rectangle 8"/>
          <p:cNvSpPr>
            <a:spLocks noChangeArrowheads="1"/>
          </p:cNvSpPr>
          <p:nvPr/>
        </p:nvSpPr>
        <p:spPr bwMode="auto">
          <a:xfrm>
            <a:off x="1828800" y="5106886"/>
            <a:ext cx="3416300" cy="527050"/>
          </a:xfrm>
          <a:prstGeom prst="rect">
            <a:avLst/>
          </a:prstGeom>
          <a:noFill/>
          <a:ln w="12700">
            <a:solidFill>
              <a:schemeClr val="tx1"/>
            </a:solidFill>
            <a:miter lim="800000"/>
            <a:headEnd/>
            <a:tailEnd/>
          </a:ln>
        </p:spPr>
        <p:txBody>
          <a:bodyPr wrap="none" lIns="90488" tIns="44450" rIns="90488" bIns="44450" anchor="ctr"/>
          <a:lstStyle/>
          <a:p>
            <a:pPr algn="ctr"/>
            <a:r>
              <a:rPr lang="en-US" sz="2800" dirty="0">
                <a:latin typeface="+mn-lt"/>
              </a:rPr>
              <a:t>(1 - </a:t>
            </a:r>
            <a:r>
              <a:rPr lang="en-US" sz="2800" dirty="0">
                <a:solidFill>
                  <a:srgbClr val="C00000"/>
                </a:solidFill>
                <a:latin typeface="+mn-lt"/>
              </a:rPr>
              <a:t>f</a:t>
            </a:r>
            <a:r>
              <a:rPr lang="en-US" sz="2800" dirty="0">
                <a:latin typeface="+mn-lt"/>
              </a:rPr>
              <a:t>)</a:t>
            </a:r>
          </a:p>
        </p:txBody>
      </p:sp>
      <p:sp>
        <p:nvSpPr>
          <p:cNvPr id="8" name="Line 9"/>
          <p:cNvSpPr>
            <a:spLocks noChangeShapeType="1"/>
          </p:cNvSpPr>
          <p:nvPr/>
        </p:nvSpPr>
        <p:spPr bwMode="auto">
          <a:xfrm>
            <a:off x="5251450" y="5100536"/>
            <a:ext cx="0" cy="538264"/>
          </a:xfrm>
          <a:prstGeom prst="line">
            <a:avLst/>
          </a:prstGeom>
          <a:noFill/>
          <a:ln w="12700">
            <a:solidFill>
              <a:schemeClr val="tx1"/>
            </a:solidFill>
            <a:round/>
            <a:headEnd/>
            <a:tailEnd/>
          </a:ln>
        </p:spPr>
        <p:txBody>
          <a:bodyPr/>
          <a:lstStyle/>
          <a:p>
            <a:endParaRPr lang="en-US">
              <a:latin typeface="+mn-lt"/>
            </a:endParaRPr>
          </a:p>
        </p:txBody>
      </p:sp>
      <p:sp>
        <p:nvSpPr>
          <p:cNvPr id="9" name="Line 10"/>
          <p:cNvSpPr>
            <a:spLocks noChangeShapeType="1"/>
          </p:cNvSpPr>
          <p:nvPr/>
        </p:nvSpPr>
        <p:spPr bwMode="auto">
          <a:xfrm>
            <a:off x="1822450" y="4948136"/>
            <a:ext cx="4495800" cy="0"/>
          </a:xfrm>
          <a:prstGeom prst="line">
            <a:avLst/>
          </a:prstGeom>
          <a:noFill/>
          <a:ln w="12700">
            <a:solidFill>
              <a:schemeClr val="tx1"/>
            </a:solidFill>
            <a:round/>
            <a:headEnd type="triangle" w="med" len="med"/>
            <a:tailEnd type="triangle" w="med" len="med"/>
          </a:ln>
        </p:spPr>
        <p:txBody>
          <a:bodyPr/>
          <a:lstStyle/>
          <a:p>
            <a:endParaRPr lang="en-US">
              <a:latin typeface="+mn-lt"/>
            </a:endParaRPr>
          </a:p>
        </p:txBody>
      </p:sp>
      <p:sp>
        <p:nvSpPr>
          <p:cNvPr id="10" name="Rectangle 11"/>
          <p:cNvSpPr>
            <a:spLocks noChangeArrowheads="1"/>
          </p:cNvSpPr>
          <p:nvPr/>
        </p:nvSpPr>
        <p:spPr bwMode="auto">
          <a:xfrm>
            <a:off x="4114800" y="4497285"/>
            <a:ext cx="1130300" cy="459100"/>
          </a:xfrm>
          <a:prstGeom prst="rect">
            <a:avLst/>
          </a:prstGeom>
          <a:noFill/>
          <a:ln w="12700">
            <a:noFill/>
            <a:miter lim="800000"/>
            <a:headEnd/>
            <a:tailEnd/>
          </a:ln>
        </p:spPr>
        <p:txBody>
          <a:bodyPr wrap="square" lIns="90488" tIns="44450" rIns="90488" bIns="44450">
            <a:spAutoFit/>
          </a:bodyPr>
          <a:lstStyle/>
          <a:p>
            <a:r>
              <a:rPr lang="en-US" sz="2400">
                <a:latin typeface="+mn-lt"/>
              </a:rPr>
              <a:t>time</a:t>
            </a:r>
            <a:r>
              <a:rPr lang="en-US" sz="2400" baseline="-25000">
                <a:latin typeface="+mn-lt"/>
              </a:rPr>
              <a:t>new</a:t>
            </a:r>
          </a:p>
        </p:txBody>
      </p:sp>
      <p:sp>
        <p:nvSpPr>
          <p:cNvPr id="11" name="Rectangle 12"/>
          <p:cNvSpPr>
            <a:spLocks noChangeArrowheads="1"/>
          </p:cNvSpPr>
          <p:nvPr/>
        </p:nvSpPr>
        <p:spPr bwMode="auto">
          <a:xfrm>
            <a:off x="5257800" y="5106886"/>
            <a:ext cx="1054100" cy="527050"/>
          </a:xfrm>
          <a:prstGeom prst="rect">
            <a:avLst/>
          </a:prstGeom>
          <a:solidFill>
            <a:srgbClr val="C0C0C0"/>
          </a:solidFill>
          <a:ln w="12700">
            <a:solidFill>
              <a:schemeClr val="tx1"/>
            </a:solidFill>
            <a:miter lim="800000"/>
            <a:headEnd/>
            <a:tailEnd/>
          </a:ln>
        </p:spPr>
        <p:txBody>
          <a:bodyPr wrap="none" anchor="ctr"/>
          <a:lstStyle/>
          <a:p>
            <a:pPr algn="ctr"/>
            <a:r>
              <a:rPr lang="en-US" sz="2800" dirty="0">
                <a:solidFill>
                  <a:srgbClr val="C00000"/>
                </a:solidFill>
                <a:latin typeface="+mn-lt"/>
              </a:rPr>
              <a:t>f/S</a:t>
            </a:r>
          </a:p>
        </p:txBody>
      </p:sp>
      <p:sp>
        <p:nvSpPr>
          <p:cNvPr id="12" name="Rectangle 7"/>
          <p:cNvSpPr>
            <a:spLocks noChangeArrowheads="1"/>
          </p:cNvSpPr>
          <p:nvPr/>
        </p:nvSpPr>
        <p:spPr bwMode="auto">
          <a:xfrm>
            <a:off x="4038600" y="3276600"/>
            <a:ext cx="1028700" cy="459100"/>
          </a:xfrm>
          <a:prstGeom prst="rect">
            <a:avLst/>
          </a:prstGeom>
          <a:noFill/>
          <a:ln w="12700">
            <a:noFill/>
            <a:miter lim="800000"/>
            <a:headEnd/>
            <a:tailEnd/>
          </a:ln>
        </p:spPr>
        <p:txBody>
          <a:bodyPr wrap="square" lIns="90488" tIns="44450" rIns="90488" bIns="44450">
            <a:spAutoFit/>
          </a:bodyPr>
          <a:lstStyle/>
          <a:p>
            <a:r>
              <a:rPr lang="en-US" sz="2400" dirty="0" err="1">
                <a:latin typeface="+mn-lt"/>
              </a:rPr>
              <a:t>time</a:t>
            </a:r>
            <a:r>
              <a:rPr lang="en-US" sz="2400" baseline="-25000" dirty="0" err="1">
                <a:latin typeface="+mn-lt"/>
              </a:rPr>
              <a:t>old</a:t>
            </a:r>
            <a:endParaRPr lang="en-US" sz="2400" baseline="-25000" dirty="0">
              <a:latin typeface="+mn-lt"/>
            </a:endParaRPr>
          </a:p>
        </p:txBody>
      </p:sp>
      <p:sp>
        <p:nvSpPr>
          <p:cNvPr id="13" name="Rectangle 12"/>
          <p:cNvSpPr/>
          <p:nvPr/>
        </p:nvSpPr>
        <p:spPr>
          <a:xfrm>
            <a:off x="1066800" y="5943600"/>
            <a:ext cx="7086600" cy="533400"/>
          </a:xfrm>
          <a:prstGeom prst="rect">
            <a:avLst/>
          </a:prstGeom>
          <a:solidFill>
            <a:srgbClr val="C0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Corollary: Make the common case fast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and Parallelism</a:t>
            </a:r>
          </a:p>
        </p:txBody>
      </p:sp>
      <p:sp>
        <p:nvSpPr>
          <p:cNvPr id="3" name="Content Placeholder 2"/>
          <p:cNvSpPr>
            <a:spLocks noGrp="1"/>
          </p:cNvSpPr>
          <p:nvPr>
            <p:ph idx="1"/>
          </p:nvPr>
        </p:nvSpPr>
        <p:spPr>
          <a:xfrm>
            <a:off x="457200" y="1066801"/>
            <a:ext cx="8229600" cy="990600"/>
          </a:xfrm>
        </p:spPr>
        <p:txBody>
          <a:bodyPr/>
          <a:lstStyle/>
          <a:p>
            <a:pPr marL="0" indent="0">
              <a:buNone/>
            </a:pPr>
            <a:r>
              <a:rPr lang="en-US" dirty="0"/>
              <a:t>What is the maximum speedup you can get by running on a multicore machine?</a:t>
            </a:r>
          </a:p>
        </p:txBody>
      </p:sp>
      <p:sp>
        <p:nvSpPr>
          <p:cNvPr id="4" name="Rectangle 3"/>
          <p:cNvSpPr/>
          <p:nvPr/>
        </p:nvSpPr>
        <p:spPr>
          <a:xfrm>
            <a:off x="2338856" y="2057401"/>
            <a:ext cx="4466287"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 1 / ( </a:t>
            </a:r>
            <a:r>
              <a:rPr lang="en-US" sz="2800" dirty="0">
                <a:latin typeface="+mj-lt"/>
                <a:cs typeface="Arial" pitchFamily="34" charset="0"/>
              </a:rPr>
              <a:t>(1-</a:t>
            </a:r>
            <a:r>
              <a:rPr lang="en-US" sz="2800" dirty="0">
                <a:solidFill>
                  <a:srgbClr val="C00000"/>
                </a:solidFill>
                <a:latin typeface="+mj-lt"/>
                <a:cs typeface="Arial" pitchFamily="34" charset="0"/>
              </a:rPr>
              <a:t>f</a:t>
            </a:r>
            <a:r>
              <a:rPr lang="en-US" sz="2800" dirty="0">
                <a:latin typeface="+mj-lt"/>
                <a:cs typeface="Arial" pitchFamily="34" charset="0"/>
              </a:rPr>
              <a:t>) + </a:t>
            </a:r>
            <a:r>
              <a:rPr lang="en-US" sz="2800" dirty="0">
                <a:solidFill>
                  <a:srgbClr val="C00000"/>
                </a:solidFill>
                <a:latin typeface="+mj-lt"/>
                <a:cs typeface="Arial" pitchFamily="34" charset="0"/>
              </a:rPr>
              <a:t>f</a:t>
            </a:r>
            <a:r>
              <a:rPr lang="en-US" sz="2800" dirty="0">
                <a:latin typeface="+mj-lt"/>
                <a:cs typeface="Arial" pitchFamily="34" charset="0"/>
              </a:rPr>
              <a:t>/</a:t>
            </a:r>
            <a:r>
              <a:rPr lang="en-US" sz="2800" dirty="0">
                <a:solidFill>
                  <a:srgbClr val="C00000"/>
                </a:solidFill>
                <a:latin typeface="+mj-lt"/>
                <a:cs typeface="Arial" pitchFamily="34" charset="0"/>
              </a:rPr>
              <a:t>S</a:t>
            </a:r>
            <a:r>
              <a:rPr lang="en-US" sz="2800" dirty="0">
                <a:solidFill>
                  <a:schemeClr val="accent1"/>
                </a:solidFill>
                <a:latin typeface="+mj-lt"/>
                <a:cs typeface="Arial" pitchFamily="34" charset="0"/>
              </a:rPr>
              <a:t> </a:t>
            </a:r>
            <a:r>
              <a:rPr lang="en-US" sz="2800" dirty="0">
                <a:latin typeface="+mj-lt"/>
                <a:cs typeface="Arial" pitchFamily="34" charset="0"/>
              </a:rPr>
              <a:t>)</a:t>
            </a:r>
            <a:endParaRPr lang="en-US" sz="2800" dirty="0">
              <a:latin typeface="+mj-lt"/>
            </a:endParaRPr>
          </a:p>
        </p:txBody>
      </p:sp>
      <p:sp>
        <p:nvSpPr>
          <p:cNvPr id="5" name="Rectangle 4"/>
          <p:cNvSpPr/>
          <p:nvPr/>
        </p:nvSpPr>
        <p:spPr>
          <a:xfrm>
            <a:off x="2209800" y="4505980"/>
            <a:ext cx="4730782" cy="523220"/>
          </a:xfrm>
          <a:prstGeom prst="rect">
            <a:avLst/>
          </a:prstGeom>
        </p:spPr>
        <p:txBody>
          <a:bodyPr wrap="none">
            <a:spAutoFit/>
          </a:bodyPr>
          <a:lstStyle/>
          <a:p>
            <a:r>
              <a:rPr lang="en-US" sz="2800" dirty="0">
                <a:latin typeface="+mj-lt"/>
              </a:rPr>
              <a:t>f = 0.9, S=∞ </a:t>
            </a:r>
            <a:r>
              <a:rPr lang="en-US" sz="2800" dirty="0">
                <a:latin typeface="+mj-lt"/>
                <a:sym typeface="Wingdings" pitchFamily="2" charset="2"/>
              </a:rPr>
              <a:t> </a:t>
            </a:r>
            <a:r>
              <a:rPr lang="en-US" sz="2800" dirty="0" err="1">
                <a:latin typeface="+mj-lt"/>
              </a:rPr>
              <a:t>S</a:t>
            </a:r>
            <a:r>
              <a:rPr lang="en-US" sz="2800" baseline="-25000" dirty="0" err="1">
                <a:latin typeface="+mj-lt"/>
              </a:rPr>
              <a:t>overall</a:t>
            </a:r>
            <a:r>
              <a:rPr lang="en-US" sz="2800" dirty="0">
                <a:latin typeface="+mj-lt"/>
              </a:rPr>
              <a:t> = 10</a:t>
            </a:r>
          </a:p>
        </p:txBody>
      </p:sp>
      <p:sp>
        <p:nvSpPr>
          <p:cNvPr id="6" name="Rectangle 5"/>
          <p:cNvSpPr/>
          <p:nvPr/>
        </p:nvSpPr>
        <p:spPr>
          <a:xfrm>
            <a:off x="533400" y="5257800"/>
            <a:ext cx="8236550" cy="461665"/>
          </a:xfrm>
          <a:prstGeom prst="rect">
            <a:avLst/>
          </a:prstGeom>
        </p:spPr>
        <p:txBody>
          <a:bodyPr wrap="none">
            <a:spAutoFit/>
          </a:bodyPr>
          <a:lstStyle/>
          <a:p>
            <a:r>
              <a:rPr lang="en-US" sz="2400" dirty="0">
                <a:latin typeface="+mj-lt"/>
              </a:rPr>
              <a:t>What</a:t>
            </a:r>
            <a:r>
              <a:rPr lang="en-US" sz="2400" dirty="0">
                <a:solidFill>
                  <a:srgbClr val="C00000"/>
                </a:solidFill>
                <a:latin typeface="+mj-lt"/>
              </a:rPr>
              <a:t> f </a:t>
            </a:r>
            <a:r>
              <a:rPr lang="en-US" sz="2400" dirty="0">
                <a:latin typeface="+mj-lt"/>
              </a:rPr>
              <a:t>do you need to use a 1000-core machine well?</a:t>
            </a:r>
          </a:p>
        </p:txBody>
      </p:sp>
      <p:grpSp>
        <p:nvGrpSpPr>
          <p:cNvPr id="13" name="Group 12"/>
          <p:cNvGrpSpPr/>
          <p:nvPr/>
        </p:nvGrpSpPr>
        <p:grpSpPr>
          <a:xfrm>
            <a:off x="2849196" y="2870200"/>
            <a:ext cx="3475404" cy="609600"/>
            <a:chOff x="3025338" y="4648200"/>
            <a:chExt cx="3475404" cy="609600"/>
          </a:xfrm>
        </p:grpSpPr>
        <p:sp>
          <p:nvSpPr>
            <p:cNvPr id="7" name="Rectangle 6"/>
            <p:cNvSpPr/>
            <p:nvPr/>
          </p:nvSpPr>
          <p:spPr>
            <a:xfrm>
              <a:off x="3025338" y="4648200"/>
              <a:ext cx="3475404"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1 / (</a:t>
              </a:r>
              <a:r>
                <a:rPr lang="en-US" sz="2800" dirty="0">
                  <a:latin typeface="+mj-lt"/>
                  <a:cs typeface="Arial" pitchFamily="34" charset="0"/>
                </a:rPr>
                <a:t>1-</a:t>
              </a:r>
              <a:r>
                <a:rPr lang="en-US" sz="2800" dirty="0">
                  <a:solidFill>
                    <a:srgbClr val="C00000"/>
                  </a:solidFill>
                  <a:latin typeface="+mj-lt"/>
                  <a:cs typeface="Arial" pitchFamily="34" charset="0"/>
                </a:rPr>
                <a:t>f</a:t>
              </a:r>
              <a:r>
                <a:rPr lang="en-US" sz="2800" dirty="0">
                  <a:latin typeface="+mj-lt"/>
                  <a:cs typeface="Arial" pitchFamily="34" charset="0"/>
                </a:rPr>
                <a:t>)</a:t>
              </a:r>
              <a:endParaRPr lang="en-US" sz="2800" dirty="0">
                <a:latin typeface="+mj-lt"/>
              </a:endParaRPr>
            </a:p>
          </p:txBody>
        </p:sp>
        <p:grpSp>
          <p:nvGrpSpPr>
            <p:cNvPr id="12" name="Group 11"/>
            <p:cNvGrpSpPr/>
            <p:nvPr/>
          </p:nvGrpSpPr>
          <p:grpSpPr>
            <a:xfrm>
              <a:off x="4326950" y="4676001"/>
              <a:ext cx="549850" cy="581799"/>
              <a:chOff x="4326950" y="4676001"/>
              <a:chExt cx="549850" cy="581799"/>
            </a:xfrm>
          </p:grpSpPr>
          <p:cxnSp>
            <p:nvCxnSpPr>
              <p:cNvPr id="9" name="Straight Arrow Connector 8"/>
              <p:cNvCxnSpPr/>
              <p:nvPr/>
            </p:nvCxnSpPr>
            <p:spPr>
              <a:xfrm>
                <a:off x="4343400" y="4953000"/>
                <a:ext cx="5334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379015" y="4676001"/>
                <a:ext cx="421585" cy="276999"/>
              </a:xfrm>
              <a:prstGeom prst="rect">
                <a:avLst/>
              </a:prstGeom>
              <a:noFill/>
            </p:spPr>
            <p:txBody>
              <a:bodyPr wrap="none" rtlCol="0">
                <a:spAutoFit/>
              </a:bodyPr>
              <a:lstStyle/>
              <a:p>
                <a:r>
                  <a:rPr lang="en-US" sz="1200" dirty="0" err="1">
                    <a:latin typeface="+mj-lt"/>
                  </a:rPr>
                  <a:t>lim</a:t>
                </a:r>
                <a:endParaRPr lang="en-US" sz="1200" dirty="0">
                  <a:latin typeface="+mj-lt"/>
                </a:endParaRPr>
              </a:p>
            </p:txBody>
          </p:sp>
          <p:sp>
            <p:nvSpPr>
              <p:cNvPr id="11" name="TextBox 10"/>
              <p:cNvSpPr txBox="1"/>
              <p:nvPr/>
            </p:nvSpPr>
            <p:spPr>
              <a:xfrm>
                <a:off x="4326950" y="4980801"/>
                <a:ext cx="549850" cy="276999"/>
              </a:xfrm>
              <a:prstGeom prst="rect">
                <a:avLst/>
              </a:prstGeom>
              <a:noFill/>
            </p:spPr>
            <p:txBody>
              <a:bodyPr wrap="none" rtlCol="0">
                <a:spAutoFit/>
              </a:bodyPr>
              <a:lstStyle/>
              <a:p>
                <a:r>
                  <a:rPr lang="en-US" sz="1200" dirty="0">
                    <a:latin typeface="+mj-lt"/>
                  </a:rPr>
                  <a:t>S→∞</a:t>
                </a:r>
              </a:p>
            </p:txBody>
          </p:sp>
        </p:grpSp>
      </p:grpSp>
      <p:sp>
        <p:nvSpPr>
          <p:cNvPr id="8" name="TextBox 7"/>
          <p:cNvSpPr txBox="1"/>
          <p:nvPr/>
        </p:nvSpPr>
        <p:spPr>
          <a:xfrm>
            <a:off x="533400" y="3588603"/>
            <a:ext cx="8153400" cy="830997"/>
          </a:xfrm>
          <a:prstGeom prst="rect">
            <a:avLst/>
          </a:prstGeom>
          <a:noFill/>
        </p:spPr>
        <p:txBody>
          <a:bodyPr wrap="square" rtlCol="0">
            <a:spAutoFit/>
          </a:bodyPr>
          <a:lstStyle/>
          <a:p>
            <a:r>
              <a:rPr lang="en-US" sz="2400" dirty="0">
                <a:latin typeface="+mj-lt"/>
              </a:rPr>
              <a:t>Say you write a program that can do 90% of the work in parallel, but the other 10% </a:t>
            </a:r>
            <a:r>
              <a:rPr lang="en-US" sz="2400">
                <a:latin typeface="+mj-lt"/>
              </a:rPr>
              <a:t>is sequential</a:t>
            </a:r>
            <a:endParaRPr lang="en-US" sz="2400" dirty="0">
              <a:latin typeface="+mj-lt"/>
            </a:endParaRPr>
          </a:p>
        </p:txBody>
      </p:sp>
      <p:sp>
        <p:nvSpPr>
          <p:cNvPr id="14" name="Rectangle 13"/>
          <p:cNvSpPr/>
          <p:nvPr/>
        </p:nvSpPr>
        <p:spPr>
          <a:xfrm>
            <a:off x="2183322" y="5877581"/>
            <a:ext cx="4674678" cy="523220"/>
          </a:xfrm>
          <a:prstGeom prst="rect">
            <a:avLst/>
          </a:prstGeom>
        </p:spPr>
        <p:txBody>
          <a:bodyPr wrap="none">
            <a:spAutoFit/>
          </a:bodyPr>
          <a:lstStyle/>
          <a:p>
            <a:r>
              <a:rPr lang="en-US" sz="2800" dirty="0" err="1">
                <a:latin typeface="+mj-lt"/>
              </a:rPr>
              <a:t>S</a:t>
            </a:r>
            <a:r>
              <a:rPr lang="en-US" sz="2800" baseline="-25000" dirty="0" err="1">
                <a:latin typeface="+mj-lt"/>
              </a:rPr>
              <a:t>overall</a:t>
            </a:r>
            <a:r>
              <a:rPr lang="en-US" sz="2800" dirty="0">
                <a:latin typeface="+mj-lt"/>
              </a:rPr>
              <a:t> = 500 </a:t>
            </a:r>
            <a:r>
              <a:rPr lang="en-US" sz="2800" dirty="0">
                <a:sym typeface="Wingdings" pitchFamily="2" charset="2"/>
              </a:rPr>
              <a:t> </a:t>
            </a:r>
            <a:r>
              <a:rPr lang="en-US" sz="2800" dirty="0">
                <a:latin typeface="+mj-lt"/>
              </a:rPr>
              <a:t>f = 0.998</a:t>
            </a:r>
            <a:r>
              <a:rPr lang="en-US" sz="2800" dirty="0">
                <a:latin typeface="+mj-lt"/>
                <a:sym typeface="Wingdings" pitchFamily="2" charset="2"/>
              </a:rPr>
              <a:t> </a:t>
            </a:r>
            <a:r>
              <a:rPr lang="en-US" sz="2800" dirty="0">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Thread-Level Parallelism</a:t>
            </a:r>
          </a:p>
        </p:txBody>
      </p:sp>
      <p:sp>
        <p:nvSpPr>
          <p:cNvPr id="4" name="Content Placeholder 3"/>
          <p:cNvSpPr>
            <a:spLocks noGrp="1"/>
          </p:cNvSpPr>
          <p:nvPr>
            <p:ph sz="quarter" idx="1"/>
          </p:nvPr>
        </p:nvSpPr>
        <p:spPr>
          <a:xfrm>
            <a:off x="152400" y="1112837"/>
            <a:ext cx="8610600" cy="5059363"/>
          </a:xfrm>
        </p:spPr>
        <p:txBody>
          <a:bodyPr>
            <a:normAutofit/>
          </a:bodyPr>
          <a:lstStyle/>
          <a:p>
            <a:r>
              <a:rPr lang="en-US" dirty="0"/>
              <a:t>Divide computation among multiple threads of execution</a:t>
            </a:r>
          </a:p>
          <a:p>
            <a:pPr lvl="1"/>
            <a:r>
              <a:rPr lang="en-US" dirty="0"/>
              <a:t>Each thread executes a different instruction stream</a:t>
            </a:r>
          </a:p>
          <a:p>
            <a:pPr lvl="1"/>
            <a:r>
              <a:rPr lang="en-US" dirty="0"/>
              <a:t>More flexible than vector processing, but more expensive</a:t>
            </a:r>
          </a:p>
          <a:p>
            <a:pPr lvl="3"/>
            <a:endParaRPr lang="en-US" dirty="0"/>
          </a:p>
          <a:p>
            <a:r>
              <a:rPr lang="en-US" dirty="0"/>
              <a:t>Communication models:</a:t>
            </a:r>
          </a:p>
          <a:p>
            <a:pPr lvl="1"/>
            <a:r>
              <a:rPr lang="en-US" dirty="0"/>
              <a:t>Shared memory:</a:t>
            </a:r>
          </a:p>
          <a:p>
            <a:pPr lvl="2"/>
            <a:r>
              <a:rPr lang="en-US" dirty="0"/>
              <a:t>Single address space</a:t>
            </a:r>
          </a:p>
          <a:p>
            <a:pPr lvl="2"/>
            <a:r>
              <a:rPr lang="en-US" dirty="0"/>
              <a:t>Implicit communication by</a:t>
            </a:r>
            <a:br>
              <a:rPr lang="en-US" dirty="0"/>
            </a:br>
            <a:r>
              <a:rPr lang="en-US" dirty="0"/>
              <a:t>memory loads &amp; stores</a:t>
            </a:r>
          </a:p>
          <a:p>
            <a:pPr lvl="1"/>
            <a:r>
              <a:rPr lang="en-US" dirty="0"/>
              <a:t>Message passing:</a:t>
            </a:r>
          </a:p>
          <a:p>
            <a:pPr lvl="2"/>
            <a:r>
              <a:rPr lang="en-US" dirty="0"/>
              <a:t>Separate address spaces</a:t>
            </a:r>
          </a:p>
          <a:p>
            <a:pPr lvl="2"/>
            <a:r>
              <a:rPr lang="en-US" dirty="0"/>
              <a:t>Explicit communication by</a:t>
            </a:r>
            <a:br>
              <a:rPr lang="en-US" dirty="0"/>
            </a:br>
            <a:r>
              <a:rPr lang="en-US" dirty="0"/>
              <a:t>sending and receiving messages</a:t>
            </a:r>
          </a:p>
          <a:p>
            <a:endParaRPr lang="en-US" dirty="0"/>
          </a:p>
          <a:p>
            <a:endParaRPr lang="en-US" dirty="0"/>
          </a:p>
        </p:txBody>
      </p:sp>
      <p:grpSp>
        <p:nvGrpSpPr>
          <p:cNvPr id="7" name="Group 31"/>
          <p:cNvGrpSpPr/>
          <p:nvPr/>
        </p:nvGrpSpPr>
        <p:grpSpPr>
          <a:xfrm>
            <a:off x="6248400" y="4343400"/>
            <a:ext cx="1524000" cy="2133600"/>
            <a:chOff x="6629400" y="4572000"/>
            <a:chExt cx="1524000" cy="2133600"/>
          </a:xfrm>
        </p:grpSpPr>
        <p:sp>
          <p:nvSpPr>
            <p:cNvPr id="13" name="Rectangle 12"/>
            <p:cNvSpPr/>
            <p:nvPr/>
          </p:nvSpPr>
          <p:spPr>
            <a:xfrm>
              <a:off x="66294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14" name="Freeform 13"/>
            <p:cNvSpPr/>
            <p:nvPr/>
          </p:nvSpPr>
          <p:spPr>
            <a:xfrm>
              <a:off x="68643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5" name="Freeform 14"/>
            <p:cNvSpPr/>
            <p:nvPr/>
          </p:nvSpPr>
          <p:spPr>
            <a:xfrm>
              <a:off x="73215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17" name="Straight Arrow Connector 16"/>
            <p:cNvCxnSpPr/>
            <p:nvPr/>
          </p:nvCxnSpPr>
          <p:spPr>
            <a:xfrm flipV="1">
              <a:off x="69342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486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391400" y="51054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28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21" name="Rectangle 20"/>
            <p:cNvSpPr/>
            <p:nvPr/>
          </p:nvSpPr>
          <p:spPr>
            <a:xfrm>
              <a:off x="7696200" y="4572000"/>
              <a:ext cx="457200" cy="533400"/>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err="1"/>
                <a:t>Mem</a:t>
              </a:r>
              <a:endParaRPr lang="en-US" sz="1600" dirty="0"/>
            </a:p>
          </p:txBody>
        </p:sp>
        <p:sp>
          <p:nvSpPr>
            <p:cNvPr id="22" name="Rectangle 21"/>
            <p:cNvSpPr/>
            <p:nvPr/>
          </p:nvSpPr>
          <p:spPr>
            <a:xfrm>
              <a:off x="6705600" y="6324600"/>
              <a:ext cx="14478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Network</a:t>
              </a:r>
            </a:p>
          </p:txBody>
        </p:sp>
        <p:cxnSp>
          <p:nvCxnSpPr>
            <p:cNvPr id="23" name="Straight Arrow Connector 22"/>
            <p:cNvCxnSpPr/>
            <p:nvPr/>
          </p:nvCxnSpPr>
          <p:spPr>
            <a:xfrm flipV="1">
              <a:off x="70104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9248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467600" y="60198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7778750" y="54102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grpSp>
        <p:nvGrpSpPr>
          <p:cNvPr id="8" name="Group 29"/>
          <p:cNvGrpSpPr/>
          <p:nvPr/>
        </p:nvGrpSpPr>
        <p:grpSpPr>
          <a:xfrm>
            <a:off x="6407150" y="2743200"/>
            <a:ext cx="1136650" cy="1447800"/>
            <a:chOff x="6858000" y="2895600"/>
            <a:chExt cx="1136650" cy="1447800"/>
          </a:xfrm>
        </p:grpSpPr>
        <p:sp>
          <p:nvSpPr>
            <p:cNvPr id="6" name="Rectangle 5"/>
            <p:cNvSpPr/>
            <p:nvPr/>
          </p:nvSpPr>
          <p:spPr>
            <a:xfrm>
              <a:off x="6858000" y="2895600"/>
              <a:ext cx="10668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a:t>
              </a:r>
              <a:endParaRPr lang="en-US" dirty="0"/>
            </a:p>
          </p:txBody>
        </p:sp>
        <p:cxnSp>
          <p:nvCxnSpPr>
            <p:cNvPr id="10" name="Straight Arrow Connector 9"/>
            <p:cNvCxnSpPr/>
            <p:nvPr/>
          </p:nvCxnSpPr>
          <p:spPr>
            <a:xfrm flipV="1">
              <a:off x="6934200" y="3429000"/>
              <a:ext cx="7620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7391400" y="3429000"/>
              <a:ext cx="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772400" y="3429000"/>
              <a:ext cx="76200" cy="3048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8580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3152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7772400" y="3733800"/>
              <a:ext cx="222250" cy="609600"/>
            </a:xfrm>
            <a:custGeom>
              <a:avLst/>
              <a:gdLst>
                <a:gd name="connsiteX0" fmla="*/ 29210 w 222250"/>
                <a:gd name="connsiteY0" fmla="*/ 0 h 914400"/>
                <a:gd name="connsiteX1" fmla="*/ 219710 w 222250"/>
                <a:gd name="connsiteY1" fmla="*/ 335280 h 914400"/>
                <a:gd name="connsiteX2" fmla="*/ 13970 w 222250"/>
                <a:gd name="connsiteY2" fmla="*/ 579120 h 914400"/>
                <a:gd name="connsiteX3" fmla="*/ 135890 w 22225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250" h="914400">
                  <a:moveTo>
                    <a:pt x="29210" y="0"/>
                  </a:moveTo>
                  <a:cubicBezTo>
                    <a:pt x="125730" y="119380"/>
                    <a:pt x="222250" y="238760"/>
                    <a:pt x="219710" y="335280"/>
                  </a:cubicBezTo>
                  <a:cubicBezTo>
                    <a:pt x="217170" y="431800"/>
                    <a:pt x="27940" y="482600"/>
                    <a:pt x="13970" y="579120"/>
                  </a:cubicBezTo>
                  <a:cubicBezTo>
                    <a:pt x="0" y="675640"/>
                    <a:pt x="67945" y="795020"/>
                    <a:pt x="135890" y="914400"/>
                  </a:cubicBezTo>
                </a:path>
              </a:pathLst>
            </a:cu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Multicore</a:t>
            </a:r>
            <a:r>
              <a:rPr lang="en-US" dirty="0"/>
              <a:t> Caches</a:t>
            </a:r>
          </a:p>
        </p:txBody>
      </p:sp>
      <p:sp>
        <p:nvSpPr>
          <p:cNvPr id="4" name="Content Placeholder 3"/>
          <p:cNvSpPr>
            <a:spLocks noGrp="1"/>
          </p:cNvSpPr>
          <p:nvPr>
            <p:ph sz="quarter" idx="1"/>
          </p:nvPr>
        </p:nvSpPr>
        <p:spPr>
          <a:xfrm>
            <a:off x="76200" y="1066800"/>
            <a:ext cx="8991600" cy="5486400"/>
          </a:xfrm>
        </p:spPr>
        <p:txBody>
          <a:bodyPr>
            <a:noAutofit/>
          </a:bodyPr>
          <a:lstStyle/>
          <a:p>
            <a:r>
              <a:rPr lang="en-US" dirty="0" err="1"/>
              <a:t>Multicores</a:t>
            </a:r>
            <a:r>
              <a:rPr lang="en-US" dirty="0"/>
              <a:t> have </a:t>
            </a:r>
            <a:r>
              <a:rPr lang="en-US" dirty="0">
                <a:solidFill>
                  <a:srgbClr val="C00000"/>
                </a:solidFill>
              </a:rPr>
              <a:t>multiple</a:t>
            </a:r>
            <a:r>
              <a:rPr lang="en-US" dirty="0"/>
              <a:t> </a:t>
            </a:r>
            <a:r>
              <a:rPr lang="en-US" dirty="0">
                <a:solidFill>
                  <a:srgbClr val="C00000"/>
                </a:solidFill>
              </a:rPr>
              <a:t>private caches </a:t>
            </a:r>
            <a:r>
              <a:rPr lang="en-US" dirty="0"/>
              <a:t>for performance</a:t>
            </a:r>
          </a:p>
          <a:p>
            <a:r>
              <a:rPr lang="en-US" dirty="0"/>
              <a:t>We want the semantics of a single shared memory</a:t>
            </a:r>
          </a:p>
          <a:p>
            <a:pPr marL="0" indent="0">
              <a:buNone/>
            </a:pPr>
            <a:br>
              <a:rPr lang="en-US" dirty="0"/>
            </a:br>
            <a:r>
              <a:rPr lang="en-US" dirty="0"/>
              <a:t> </a:t>
            </a:r>
          </a:p>
          <a:p>
            <a:endParaRPr lang="en-US" dirty="0"/>
          </a:p>
          <a:p>
            <a:endParaRPr lang="en-US" dirty="0"/>
          </a:p>
          <a:p>
            <a:endParaRPr lang="en-US" dirty="0"/>
          </a:p>
          <a:p>
            <a:endParaRPr lang="en-US" dirty="0"/>
          </a:p>
        </p:txBody>
      </p:sp>
      <p:sp>
        <p:nvSpPr>
          <p:cNvPr id="7" name="Rectangle 6"/>
          <p:cNvSpPr/>
          <p:nvPr/>
        </p:nvSpPr>
        <p:spPr>
          <a:xfrm>
            <a:off x="19812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0</a:t>
            </a:r>
          </a:p>
        </p:txBody>
      </p:sp>
      <p:sp>
        <p:nvSpPr>
          <p:cNvPr id="8" name="Rectangle 7"/>
          <p:cNvSpPr/>
          <p:nvPr/>
        </p:nvSpPr>
        <p:spPr>
          <a:xfrm>
            <a:off x="1981200" y="2286000"/>
            <a:ext cx="5638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Main Memory (x=1, y=2)</a:t>
            </a:r>
          </a:p>
        </p:txBody>
      </p:sp>
      <p:sp>
        <p:nvSpPr>
          <p:cNvPr id="12" name="Rectangle 11"/>
          <p:cNvSpPr/>
          <p:nvPr/>
        </p:nvSpPr>
        <p:spPr>
          <a:xfrm>
            <a:off x="19812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3" name="Rectangle 12"/>
          <p:cNvSpPr/>
          <p:nvPr/>
        </p:nvSpPr>
        <p:spPr>
          <a:xfrm>
            <a:off x="34290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1</a:t>
            </a:r>
          </a:p>
        </p:txBody>
      </p:sp>
      <p:sp>
        <p:nvSpPr>
          <p:cNvPr id="17" name="Rectangle 16"/>
          <p:cNvSpPr/>
          <p:nvPr/>
        </p:nvSpPr>
        <p:spPr>
          <a:xfrm>
            <a:off x="34290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8" name="Rectangle 17"/>
          <p:cNvSpPr/>
          <p:nvPr/>
        </p:nvSpPr>
        <p:spPr>
          <a:xfrm>
            <a:off x="48768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2</a:t>
            </a:r>
          </a:p>
        </p:txBody>
      </p:sp>
      <p:sp>
        <p:nvSpPr>
          <p:cNvPr id="22" name="Rectangle 21"/>
          <p:cNvSpPr/>
          <p:nvPr/>
        </p:nvSpPr>
        <p:spPr>
          <a:xfrm>
            <a:off x="48768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sp>
        <p:nvSpPr>
          <p:cNvPr id="23" name="Rectangle 22"/>
          <p:cNvSpPr/>
          <p:nvPr/>
        </p:nvSpPr>
        <p:spPr>
          <a:xfrm>
            <a:off x="63246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3</a:t>
            </a:r>
          </a:p>
        </p:txBody>
      </p:sp>
      <p:sp>
        <p:nvSpPr>
          <p:cNvPr id="27" name="Rectangle 26"/>
          <p:cNvSpPr/>
          <p:nvPr/>
        </p:nvSpPr>
        <p:spPr>
          <a:xfrm>
            <a:off x="63246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cxnSp>
        <p:nvCxnSpPr>
          <p:cNvPr id="5" name="Straight Connector 4"/>
          <p:cNvCxnSpPr/>
          <p:nvPr/>
        </p:nvCxnSpPr>
        <p:spPr>
          <a:xfrm>
            <a:off x="1981200" y="3200400"/>
            <a:ext cx="56388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8" idx="2"/>
          </p:cNvCxnSpPr>
          <p:nvPr/>
        </p:nvCxnSpPr>
        <p:spPr>
          <a:xfrm flipV="1">
            <a:off x="4800600" y="28956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6670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126185" y="3209101"/>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5626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999015"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25826" y="2873514"/>
            <a:ext cx="1202974" cy="707886"/>
          </a:xfrm>
          <a:prstGeom prst="rect">
            <a:avLst/>
          </a:prstGeom>
          <a:noFill/>
        </p:spPr>
        <p:txBody>
          <a:bodyPr wrap="none" rtlCol="0">
            <a:spAutoFit/>
          </a:bodyPr>
          <a:lstStyle/>
          <a:p>
            <a:pPr algn="r"/>
            <a:r>
              <a:rPr lang="en-US" sz="2000" dirty="0">
                <a:latin typeface="+mj-lt"/>
              </a:rPr>
              <a:t>Memory</a:t>
            </a:r>
          </a:p>
          <a:p>
            <a:pPr algn="r"/>
            <a:r>
              <a:rPr lang="en-US" sz="2000" dirty="0">
                <a:latin typeface="+mj-lt"/>
              </a:rPr>
              <a:t>bus</a:t>
            </a:r>
          </a:p>
        </p:txBody>
      </p:sp>
      <p:grpSp>
        <p:nvGrpSpPr>
          <p:cNvPr id="3" name="Group 2"/>
          <p:cNvGrpSpPr/>
          <p:nvPr/>
        </p:nvGrpSpPr>
        <p:grpSpPr>
          <a:xfrm>
            <a:off x="642938" y="4668808"/>
            <a:ext cx="7699544" cy="1655792"/>
            <a:chOff x="642938" y="4668808"/>
            <a:chExt cx="7699544" cy="1655792"/>
          </a:xfrm>
        </p:grpSpPr>
        <p:sp>
          <p:nvSpPr>
            <p:cNvPr id="60" name="Rectangle 26"/>
            <p:cNvSpPr>
              <a:spLocks noChangeArrowheads="1"/>
            </p:cNvSpPr>
            <p:nvPr/>
          </p:nvSpPr>
          <p:spPr bwMode="auto">
            <a:xfrm>
              <a:off x="1679575" y="5260719"/>
              <a:ext cx="2636838"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 (C</a:t>
              </a:r>
              <a:r>
                <a:rPr lang="en-US" sz="2400" u="sng" baseline="-25000" dirty="0">
                  <a:latin typeface="+mj-lt"/>
                </a:rPr>
                <a:t>0</a:t>
              </a:r>
              <a:r>
                <a:rPr lang="en-US" sz="2400" u="sng" dirty="0">
                  <a:latin typeface="+mj-lt"/>
                </a:rPr>
                <a:t>)</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61" name="Rectangle 27"/>
            <p:cNvSpPr>
              <a:spLocks noChangeArrowheads="1"/>
            </p:cNvSpPr>
            <p:nvPr/>
          </p:nvSpPr>
          <p:spPr bwMode="auto">
            <a:xfrm>
              <a:off x="5668963" y="5260719"/>
              <a:ext cx="2636837"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 (C</a:t>
              </a:r>
              <a:r>
                <a:rPr lang="en-US" sz="2400" u="sng" baseline="-25000" dirty="0">
                  <a:latin typeface="+mj-lt"/>
                </a:rPr>
                <a:t>1</a:t>
              </a:r>
              <a:r>
                <a:rPr lang="en-US" sz="2400" u="sng" dirty="0">
                  <a:latin typeface="+mj-lt"/>
                </a:rPr>
                <a:t>)</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62" name="Text Box 28"/>
            <p:cNvSpPr txBox="1">
              <a:spLocks noChangeArrowheads="1"/>
            </p:cNvSpPr>
            <p:nvPr/>
          </p:nvSpPr>
          <p:spPr bwMode="auto">
            <a:xfrm>
              <a:off x="642938" y="4668808"/>
              <a:ext cx="769954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r>
                <a:rPr lang="en-US" sz="2000" b="0" dirty="0">
                  <a:latin typeface="+mj-lt"/>
                </a:rPr>
                <a:t>Consider the following trivial threads running on C</a:t>
              </a:r>
              <a:r>
                <a:rPr lang="en-US" sz="2000" b="0" baseline="-25000" dirty="0">
                  <a:latin typeface="+mj-lt"/>
                </a:rPr>
                <a:t>0</a:t>
              </a:r>
              <a:r>
                <a:rPr lang="en-US" sz="2000" b="0" dirty="0">
                  <a:latin typeface="+mj-lt"/>
                </a:rPr>
                <a:t> and C</a:t>
              </a:r>
              <a:r>
                <a:rPr lang="en-US" sz="2000" b="0" baseline="-25000" dirty="0">
                  <a:latin typeface="+mj-lt"/>
                </a:rPr>
                <a:t>1</a:t>
              </a:r>
              <a:r>
                <a:rPr lang="en-US" sz="2000" b="0" dirty="0">
                  <a:latin typeface="+mj-l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Performance</a:t>
            </a:r>
          </a:p>
        </p:txBody>
      </p:sp>
      <p:sp>
        <p:nvSpPr>
          <p:cNvPr id="3" name="Content Placeholder 2"/>
          <p:cNvSpPr>
            <a:spLocks noGrp="1"/>
          </p:cNvSpPr>
          <p:nvPr>
            <p:ph sz="quarter" idx="1"/>
          </p:nvPr>
        </p:nvSpPr>
        <p:spPr>
          <a:xfrm>
            <a:off x="457200" y="2667000"/>
            <a:ext cx="8229600" cy="3809999"/>
          </a:xfrm>
        </p:spPr>
        <p:txBody>
          <a:bodyPr>
            <a:normAutofit/>
          </a:bodyPr>
          <a:lstStyle/>
          <a:p>
            <a:r>
              <a:rPr lang="en-US" dirty="0"/>
              <a:t>Pipelining lowers </a:t>
            </a:r>
            <a:r>
              <a:rPr lang="en-US" dirty="0" err="1"/>
              <a:t>t</a:t>
            </a:r>
            <a:r>
              <a:rPr lang="en-US" baseline="-25000" dirty="0" err="1"/>
              <a:t>CLK</a:t>
            </a:r>
            <a:r>
              <a:rPr lang="en-US" dirty="0"/>
              <a:t>. What about CPI?</a:t>
            </a:r>
          </a:p>
          <a:p>
            <a:pPr lvl="3"/>
            <a:endParaRPr lang="en-US" dirty="0"/>
          </a:p>
          <a:p>
            <a:r>
              <a:rPr lang="en-US" dirty="0"/>
              <a:t>CPI = </a:t>
            </a:r>
            <a:r>
              <a:rPr lang="en-US" dirty="0" err="1"/>
              <a:t>CPI</a:t>
            </a:r>
            <a:r>
              <a:rPr lang="en-US" baseline="-25000" dirty="0" err="1"/>
              <a:t>ideal</a:t>
            </a:r>
            <a:r>
              <a:rPr lang="en-US" baseline="-25000" dirty="0"/>
              <a:t> </a:t>
            </a:r>
            <a:r>
              <a:rPr lang="en-US" dirty="0"/>
              <a:t>+ </a:t>
            </a:r>
            <a:r>
              <a:rPr lang="en-US" dirty="0" err="1"/>
              <a:t>CPI</a:t>
            </a:r>
            <a:r>
              <a:rPr lang="en-US" baseline="-25000" dirty="0" err="1"/>
              <a:t>stall</a:t>
            </a:r>
            <a:endParaRPr lang="en-US" dirty="0"/>
          </a:p>
          <a:p>
            <a:pPr lvl="1"/>
            <a:r>
              <a:rPr lang="en-US" dirty="0" err="1"/>
              <a:t>CPI</a:t>
            </a:r>
            <a:r>
              <a:rPr lang="en-US" baseline="-25000" dirty="0" err="1"/>
              <a:t>ideal</a:t>
            </a:r>
            <a:r>
              <a:rPr lang="en-US" dirty="0"/>
              <a:t>: cycles per instruction if no stall</a:t>
            </a:r>
          </a:p>
          <a:p>
            <a:pPr lvl="3"/>
            <a:endParaRPr lang="en-US" dirty="0"/>
          </a:p>
          <a:p>
            <a:r>
              <a:rPr lang="en-US" dirty="0" err="1"/>
              <a:t>CPI</a:t>
            </a:r>
            <a:r>
              <a:rPr lang="en-US" baseline="-25000" dirty="0" err="1"/>
              <a:t>stall</a:t>
            </a:r>
            <a:r>
              <a:rPr lang="en-US" dirty="0"/>
              <a:t> contributors</a:t>
            </a:r>
          </a:p>
          <a:p>
            <a:pPr lvl="1"/>
            <a:r>
              <a:rPr lang="en-US" dirty="0"/>
              <a:t>Data hazards</a:t>
            </a:r>
          </a:p>
          <a:p>
            <a:pPr lvl="1"/>
            <a:r>
              <a:rPr lang="en-US" dirty="0"/>
              <a:t>Control hazards: branches, exceptions</a:t>
            </a:r>
          </a:p>
          <a:p>
            <a:pPr lvl="1"/>
            <a:r>
              <a:rPr lang="en-US" dirty="0"/>
              <a:t>Memory latency: cache misses</a:t>
            </a:r>
          </a:p>
        </p:txBody>
      </p:sp>
      <p:graphicFrame>
        <p:nvGraphicFramePr>
          <p:cNvPr id="8" name="Object 2"/>
          <p:cNvGraphicFramePr>
            <a:graphicFrameLocks noChangeAspect="1"/>
          </p:cNvGraphicFramePr>
          <p:nvPr/>
        </p:nvGraphicFramePr>
        <p:xfrm>
          <a:off x="1998663" y="1143000"/>
          <a:ext cx="5011737" cy="790575"/>
        </p:xfrm>
        <a:graphic>
          <a:graphicData uri="http://schemas.openxmlformats.org/presentationml/2006/ole">
            <mc:AlternateContent xmlns:mc="http://schemas.openxmlformats.org/markup-compatibility/2006">
              <mc:Choice xmlns:v="urn:schemas-microsoft-com:vml" Requires="v">
                <p:oleObj spid="_x0000_s3171" name="Equation" r:id="rId4" imgW="3872558" imgH="609600" progId="Equation.3">
                  <p:embed/>
                </p:oleObj>
              </mc:Choice>
              <mc:Fallback>
                <p:oleObj name="Equation" r:id="rId4" imgW="3872558" imgH="60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663" y="1143000"/>
                        <a:ext cx="5011737" cy="7905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181600" y="1962090"/>
            <a:ext cx="707245" cy="461665"/>
          </a:xfrm>
          <a:prstGeom prst="rect">
            <a:avLst/>
          </a:prstGeom>
          <a:noFill/>
        </p:spPr>
        <p:txBody>
          <a:bodyPr wrap="none" rtlCol="0">
            <a:spAutoFit/>
          </a:bodyPr>
          <a:lstStyle/>
          <a:p>
            <a:r>
              <a:rPr lang="en-US" sz="2400" dirty="0">
                <a:latin typeface="+mj-lt"/>
              </a:rPr>
              <a:t>CPI</a:t>
            </a:r>
          </a:p>
        </p:txBody>
      </p:sp>
      <p:sp>
        <p:nvSpPr>
          <p:cNvPr id="10" name="TextBox 9"/>
          <p:cNvSpPr txBox="1"/>
          <p:nvPr/>
        </p:nvSpPr>
        <p:spPr>
          <a:xfrm>
            <a:off x="6400800" y="1905000"/>
            <a:ext cx="724878" cy="461665"/>
          </a:xfrm>
          <a:prstGeom prst="rect">
            <a:avLst/>
          </a:prstGeom>
          <a:noFill/>
        </p:spPr>
        <p:txBody>
          <a:bodyPr wrap="none" rtlCol="0">
            <a:spAutoFit/>
          </a:bodyPr>
          <a:lstStyle/>
          <a:p>
            <a:pPr marL="457200" indent="-457200"/>
            <a:r>
              <a:rPr lang="en-US" sz="2400" dirty="0" err="1">
                <a:latin typeface="+mj-lt"/>
              </a:rPr>
              <a:t>t</a:t>
            </a:r>
            <a:r>
              <a:rPr lang="en-US" sz="2400" baseline="-25000" dirty="0" err="1">
                <a:latin typeface="+mj-lt"/>
              </a:rPr>
              <a:t>CLK</a:t>
            </a:r>
            <a:endParaRPr lang="en-US" sz="2400" baseline="-25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Possible Outcomes?</a:t>
            </a:r>
          </a:p>
        </p:txBody>
      </p:sp>
      <p:grpSp>
        <p:nvGrpSpPr>
          <p:cNvPr id="4" name="Group 20"/>
          <p:cNvGrpSpPr>
            <a:grpSpLocks/>
          </p:cNvGrpSpPr>
          <p:nvPr/>
        </p:nvGrpSpPr>
        <p:grpSpPr bwMode="auto">
          <a:xfrm>
            <a:off x="685800" y="3598864"/>
            <a:ext cx="7586663" cy="2582863"/>
            <a:chOff x="432" y="2267"/>
            <a:chExt cx="4779" cy="1627"/>
          </a:xfrm>
        </p:grpSpPr>
        <p:sp>
          <p:nvSpPr>
            <p:cNvPr id="5" name="Rectangle 3"/>
            <p:cNvSpPr>
              <a:spLocks noChangeArrowheads="1"/>
            </p:cNvSpPr>
            <p:nvPr/>
          </p:nvSpPr>
          <p:spPr bwMode="auto">
            <a:xfrm>
              <a:off x="796" y="2496"/>
              <a:ext cx="4415" cy="1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defTabSz="514350" eaLnBrk="0" hangingPunct="0">
                <a:lnSpc>
                  <a:spcPct val="90000"/>
                </a:lnSpc>
                <a:spcBef>
                  <a:spcPct val="10000"/>
                </a:spcBef>
              </a:pPr>
              <a:r>
                <a:rPr lang="en-US" sz="2000" u="sng">
                  <a:latin typeface="+mj-lt"/>
                </a:rPr>
                <a:t>SEQUENCE</a:t>
              </a:r>
              <a:r>
                <a:rPr lang="en-US" sz="2000">
                  <a:latin typeface="+mj-lt"/>
                </a:rPr>
                <a:t>			           </a:t>
              </a:r>
              <a:r>
                <a:rPr lang="en-US" sz="2000" u="sng">
                  <a:latin typeface="+mj-lt"/>
                </a:rPr>
                <a:t>A prints</a:t>
              </a:r>
              <a:r>
                <a:rPr lang="en-US" sz="2000">
                  <a:latin typeface="+mj-lt"/>
                </a:rPr>
                <a:t>   </a:t>
              </a:r>
              <a:r>
                <a:rPr lang="en-US" sz="2000" u="sng">
                  <a:latin typeface="+mj-lt"/>
                </a:rPr>
                <a:t>B prints</a:t>
              </a:r>
            </a:p>
            <a:p>
              <a:pPr algn="l" defTabSz="514350" eaLnBrk="0" hangingPunct="0">
                <a:lnSpc>
                  <a:spcPct val="90000"/>
                </a:lnSpc>
                <a:spcBef>
                  <a:spcPct val="10000"/>
                </a:spcBef>
              </a:pPr>
              <a:r>
                <a:rPr lang="en-US" sz="2000">
                  <a:latin typeface="+mj-lt"/>
                </a:rPr>
                <a:t>x=3; print(y); y=4; print(x);		2		1</a:t>
              </a:r>
            </a:p>
            <a:p>
              <a:pPr algn="l" defTabSz="514350" eaLnBrk="0" hangingPunct="0">
                <a:lnSpc>
                  <a:spcPct val="90000"/>
                </a:lnSpc>
                <a:spcBef>
                  <a:spcPct val="10000"/>
                </a:spcBef>
              </a:pPr>
              <a:r>
                <a:rPr lang="en-US" sz="2000">
                  <a:latin typeface="+mj-lt"/>
                </a:rPr>
                <a:t>x=3; y=4; print(y); print(x);		2		1</a:t>
              </a:r>
            </a:p>
            <a:p>
              <a:pPr algn="l" defTabSz="514350" eaLnBrk="0" hangingPunct="0">
                <a:lnSpc>
                  <a:spcPct val="90000"/>
                </a:lnSpc>
                <a:spcBef>
                  <a:spcPct val="10000"/>
                </a:spcBef>
              </a:pPr>
              <a:r>
                <a:rPr lang="en-US" sz="2000">
                  <a:latin typeface="+mj-lt"/>
                </a:rPr>
                <a:t>x=3; y=4; print(x); print(y);		2		1</a:t>
              </a:r>
            </a:p>
            <a:p>
              <a:pPr algn="l" defTabSz="514350" eaLnBrk="0" hangingPunct="0">
                <a:lnSpc>
                  <a:spcPct val="90000"/>
                </a:lnSpc>
                <a:spcBef>
                  <a:spcPct val="10000"/>
                </a:spcBef>
              </a:pPr>
              <a:r>
                <a:rPr lang="en-US" sz="2000">
                  <a:latin typeface="+mj-lt"/>
                </a:rPr>
                <a:t>y=4; x=3; print(x); print(y);		2		1</a:t>
              </a:r>
            </a:p>
            <a:p>
              <a:pPr algn="l" defTabSz="514350" eaLnBrk="0" hangingPunct="0">
                <a:lnSpc>
                  <a:spcPct val="90000"/>
                </a:lnSpc>
                <a:spcBef>
                  <a:spcPct val="10000"/>
                </a:spcBef>
              </a:pPr>
              <a:r>
                <a:rPr lang="en-US" sz="2000">
                  <a:latin typeface="+mj-lt"/>
                </a:rPr>
                <a:t>y=4; x=3; print(y); print(x);		2		1</a:t>
              </a:r>
            </a:p>
            <a:p>
              <a:pPr algn="l" defTabSz="514350" eaLnBrk="0" hangingPunct="0">
                <a:lnSpc>
                  <a:spcPct val="90000"/>
                </a:lnSpc>
                <a:spcBef>
                  <a:spcPct val="10000"/>
                </a:spcBef>
              </a:pPr>
              <a:r>
                <a:rPr lang="en-US" sz="2000">
                  <a:latin typeface="+mj-lt"/>
                </a:rPr>
                <a:t>y=4; print(x); x=3; print(y);		2		1</a:t>
              </a:r>
            </a:p>
          </p:txBody>
        </p:sp>
        <p:sp>
          <p:nvSpPr>
            <p:cNvPr id="6" name="Rectangle 4"/>
            <p:cNvSpPr>
              <a:spLocks noChangeArrowheads="1"/>
            </p:cNvSpPr>
            <p:nvPr/>
          </p:nvSpPr>
          <p:spPr bwMode="auto">
            <a:xfrm>
              <a:off x="432" y="2267"/>
              <a:ext cx="2561" cy="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a:latin typeface="+mj-lt"/>
                </a:rPr>
                <a:t>Plausible execution sequences:</a:t>
              </a:r>
            </a:p>
          </p:txBody>
        </p:sp>
      </p:grpSp>
      <p:sp>
        <p:nvSpPr>
          <p:cNvPr id="7" name="Rectangle 5"/>
          <p:cNvSpPr>
            <a:spLocks noChangeArrowheads="1"/>
          </p:cNvSpPr>
          <p:nvPr/>
        </p:nvSpPr>
        <p:spPr bwMode="auto">
          <a:xfrm>
            <a:off x="1352550" y="1371600"/>
            <a:ext cx="2636838"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8" name="Rectangle 6"/>
          <p:cNvSpPr>
            <a:spLocks noChangeArrowheads="1"/>
          </p:cNvSpPr>
          <p:nvPr/>
        </p:nvSpPr>
        <p:spPr bwMode="auto">
          <a:xfrm>
            <a:off x="5341938" y="1371600"/>
            <a:ext cx="2636837"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9" name="AutoShape 7"/>
          <p:cNvSpPr>
            <a:spLocks noChangeArrowheads="1"/>
          </p:cNvSpPr>
          <p:nvPr/>
        </p:nvSpPr>
        <p:spPr bwMode="auto">
          <a:xfrm>
            <a:off x="2008188" y="2578100"/>
            <a:ext cx="1304925" cy="600075"/>
          </a:xfrm>
          <a:prstGeom prst="roundRect">
            <a:avLst>
              <a:gd name="adj" fmla="val 12495"/>
            </a:avLst>
          </a:prstGeom>
          <a:solidFill>
            <a:srgbClr val="CCFFCC"/>
          </a:solidFill>
          <a:ln w="12700">
            <a:solidFill>
              <a:schemeClr val="tx1"/>
            </a:solidFill>
            <a:round/>
            <a:headEnd/>
            <a:tailEnd/>
          </a:ln>
        </p:spPr>
        <p:txBody>
          <a:bodyPr wrap="none" anchor="ctr"/>
          <a:lstStyle/>
          <a:p>
            <a:endParaRPr lang="en-US">
              <a:latin typeface="+mj-lt"/>
            </a:endParaRPr>
          </a:p>
        </p:txBody>
      </p:sp>
      <p:sp>
        <p:nvSpPr>
          <p:cNvPr id="10" name="Rectangle 8"/>
          <p:cNvSpPr>
            <a:spLocks noChangeArrowheads="1"/>
          </p:cNvSpPr>
          <p:nvPr/>
        </p:nvSpPr>
        <p:spPr bwMode="auto">
          <a:xfrm>
            <a:off x="1981200" y="2574925"/>
            <a:ext cx="1338263" cy="592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90000"/>
              </a:lnSpc>
              <a:tabLst>
                <a:tab pos="342900" algn="l"/>
              </a:tabLst>
            </a:pPr>
            <a:r>
              <a:rPr lang="en-US" sz="1800">
                <a:latin typeface="+mj-lt"/>
              </a:rPr>
              <a:t>$</a:t>
            </a:r>
            <a:r>
              <a:rPr lang="en-US" sz="1800" baseline="-25000">
                <a:latin typeface="+mj-lt"/>
              </a:rPr>
              <a:t>1</a:t>
            </a:r>
            <a:r>
              <a:rPr lang="en-US" sz="1800">
                <a:latin typeface="+mj-lt"/>
              </a:rPr>
              <a:t>:	x = 1</a:t>
            </a:r>
          </a:p>
          <a:p>
            <a:pPr algn="l" eaLnBrk="0" hangingPunct="0">
              <a:lnSpc>
                <a:spcPct val="90000"/>
              </a:lnSpc>
              <a:tabLst>
                <a:tab pos="342900" algn="l"/>
              </a:tabLst>
            </a:pPr>
            <a:r>
              <a:rPr lang="en-US" sz="1800">
                <a:latin typeface="+mj-lt"/>
              </a:rPr>
              <a:t>     y = 2</a:t>
            </a:r>
          </a:p>
        </p:txBody>
      </p:sp>
      <p:sp>
        <p:nvSpPr>
          <p:cNvPr id="11" name="AutoShape 9"/>
          <p:cNvSpPr>
            <a:spLocks noChangeArrowheads="1"/>
          </p:cNvSpPr>
          <p:nvPr/>
        </p:nvSpPr>
        <p:spPr bwMode="auto">
          <a:xfrm>
            <a:off x="5970588" y="2555875"/>
            <a:ext cx="1304925" cy="600075"/>
          </a:xfrm>
          <a:prstGeom prst="roundRect">
            <a:avLst>
              <a:gd name="adj" fmla="val 12495"/>
            </a:avLst>
          </a:prstGeom>
          <a:solidFill>
            <a:srgbClr val="CCFFCC"/>
          </a:solidFill>
          <a:ln w="12700">
            <a:solidFill>
              <a:schemeClr val="tx1"/>
            </a:solidFill>
            <a:round/>
            <a:headEnd/>
            <a:tailEnd/>
          </a:ln>
        </p:spPr>
        <p:txBody>
          <a:bodyPr wrap="none" anchor="ctr"/>
          <a:lstStyle/>
          <a:p>
            <a:endParaRPr lang="en-US">
              <a:latin typeface="+mj-lt"/>
            </a:endParaRPr>
          </a:p>
        </p:txBody>
      </p:sp>
      <p:sp>
        <p:nvSpPr>
          <p:cNvPr id="12" name="Rectangle 10"/>
          <p:cNvSpPr>
            <a:spLocks noChangeArrowheads="1"/>
          </p:cNvSpPr>
          <p:nvPr/>
        </p:nvSpPr>
        <p:spPr bwMode="auto">
          <a:xfrm>
            <a:off x="5943600" y="2552700"/>
            <a:ext cx="1338263" cy="592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90000"/>
              </a:lnSpc>
              <a:tabLst>
                <a:tab pos="342900" algn="l"/>
              </a:tabLst>
            </a:pPr>
            <a:r>
              <a:rPr lang="en-US" sz="1800">
                <a:latin typeface="+mj-lt"/>
              </a:rPr>
              <a:t>$</a:t>
            </a:r>
            <a:r>
              <a:rPr lang="en-US" sz="1800" baseline="-25000">
                <a:latin typeface="+mj-lt"/>
              </a:rPr>
              <a:t>2</a:t>
            </a:r>
            <a:r>
              <a:rPr lang="en-US" sz="1800">
                <a:latin typeface="+mj-lt"/>
              </a:rPr>
              <a:t>:	x = 1</a:t>
            </a:r>
          </a:p>
          <a:p>
            <a:pPr algn="l" eaLnBrk="0" hangingPunct="0">
              <a:lnSpc>
                <a:spcPct val="90000"/>
              </a:lnSpc>
              <a:tabLst>
                <a:tab pos="342900" algn="l"/>
              </a:tabLst>
            </a:pPr>
            <a:r>
              <a:rPr lang="en-US" sz="1800">
                <a:latin typeface="+mj-lt"/>
              </a:rPr>
              <a:t>     y = 2</a:t>
            </a:r>
          </a:p>
        </p:txBody>
      </p:sp>
      <p:sp>
        <p:nvSpPr>
          <p:cNvPr id="15" name="Text Box 13"/>
          <p:cNvSpPr txBox="1">
            <a:spLocks noChangeArrowheads="1"/>
          </p:cNvSpPr>
          <p:nvPr/>
        </p:nvSpPr>
        <p:spPr bwMode="auto">
          <a:xfrm>
            <a:off x="7162800" y="3960813"/>
            <a:ext cx="1855788" cy="1077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dirty="0">
                <a:solidFill>
                  <a:srgbClr val="3266FF"/>
                </a:solidFill>
                <a:latin typeface="Comic Sans MS"/>
                <a:cs typeface="Comic Sans MS"/>
              </a:rPr>
              <a:t>Hey, we get the same answer every time… Let’</a:t>
            </a:r>
            <a:r>
              <a:rPr lang="en-US" altLang="ja-JP" b="0" i="1" dirty="0">
                <a:solidFill>
                  <a:srgbClr val="3266FF"/>
                </a:solidFill>
                <a:latin typeface="Comic Sans MS"/>
                <a:cs typeface="Comic Sans MS"/>
              </a:rPr>
              <a:t>s go build it!</a:t>
            </a:r>
            <a:endParaRPr lang="en-US" b="0" i="1" dirty="0">
              <a:solidFill>
                <a:srgbClr val="3266FF"/>
              </a:solidFill>
              <a:latin typeface="Comic Sans MS"/>
              <a:cs typeface="Comic Sans MS"/>
            </a:endParaRPr>
          </a:p>
        </p:txBody>
      </p:sp>
      <p:grpSp>
        <p:nvGrpSpPr>
          <p:cNvPr id="17" name="Group 19"/>
          <p:cNvGrpSpPr>
            <a:grpSpLocks/>
          </p:cNvGrpSpPr>
          <p:nvPr/>
        </p:nvGrpSpPr>
        <p:grpSpPr bwMode="auto">
          <a:xfrm>
            <a:off x="2733676" y="2579685"/>
            <a:ext cx="4521200" cy="533399"/>
            <a:chOff x="1722" y="1769"/>
            <a:chExt cx="2848" cy="336"/>
          </a:xfrm>
        </p:grpSpPr>
        <p:sp>
          <p:nvSpPr>
            <p:cNvPr id="18" name="Text Box 15"/>
            <p:cNvSpPr txBox="1">
              <a:spLocks noChangeArrowheads="1"/>
            </p:cNvSpPr>
            <p:nvPr/>
          </p:nvSpPr>
          <p:spPr bwMode="auto">
            <a:xfrm>
              <a:off x="1722" y="1769"/>
              <a:ext cx="346"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a:solidFill>
                    <a:srgbClr val="CC0000"/>
                  </a:solidFill>
                  <a:latin typeface="+mj-lt"/>
                </a:rPr>
                <a:t>X 3</a:t>
              </a:r>
            </a:p>
          </p:txBody>
        </p:sp>
        <p:sp>
          <p:nvSpPr>
            <p:cNvPr id="19" name="Text Box 18"/>
            <p:cNvSpPr txBox="1">
              <a:spLocks noChangeArrowheads="1"/>
            </p:cNvSpPr>
            <p:nvPr/>
          </p:nvSpPr>
          <p:spPr bwMode="auto">
            <a:xfrm>
              <a:off x="4224" y="1892"/>
              <a:ext cx="346"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a:solidFill>
                    <a:srgbClr val="CC0000"/>
                  </a:solidFill>
                  <a:latin typeface="+mj-lt"/>
                </a:rPr>
                <a:t>X 4</a:t>
              </a:r>
            </a:p>
          </p:txBody>
        </p:sp>
      </p:grpSp>
      <p:grpSp>
        <p:nvGrpSpPr>
          <p:cNvPr id="20" name="Group 19"/>
          <p:cNvGrpSpPr/>
          <p:nvPr/>
        </p:nvGrpSpPr>
        <p:grpSpPr>
          <a:xfrm rot="20111314">
            <a:off x="8040127" y="5124777"/>
            <a:ext cx="486066" cy="1276619"/>
            <a:chOff x="1199294" y="2860085"/>
            <a:chExt cx="870908" cy="2287381"/>
          </a:xfrm>
        </p:grpSpPr>
        <p:cxnSp>
          <p:nvCxnSpPr>
            <p:cNvPr id="21" name="Straight Connector 20"/>
            <p:cNvCxnSpPr/>
            <p:nvPr/>
          </p:nvCxnSpPr>
          <p:spPr>
            <a:xfrm>
              <a:off x="1588706" y="3617173"/>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88706" y="4325451"/>
              <a:ext cx="328994" cy="36719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314450" y="4325451"/>
              <a:ext cx="274256" cy="4116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rot="2569498">
              <a:off x="1730229" y="4984351"/>
              <a:ext cx="243081" cy="123489"/>
              <a:chOff x="1798895" y="2571845"/>
              <a:chExt cx="243081" cy="123489"/>
            </a:xfrm>
          </p:grpSpPr>
          <p:cxnSp>
            <p:nvCxnSpPr>
              <p:cNvPr id="40" name="Straight Connector 39"/>
              <p:cNvCxnSpPr/>
              <p:nvPr/>
            </p:nvCxnSpPr>
            <p:spPr>
              <a:xfrm>
                <a:off x="1798895" y="267976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1" name="Freeform 40"/>
              <p:cNvSpPr/>
              <p:nvPr/>
            </p:nvSpPr>
            <p:spPr>
              <a:xfrm>
                <a:off x="1808605" y="257184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grpSp>
        <p:grpSp>
          <p:nvGrpSpPr>
            <p:cNvPr id="25" name="Group 24"/>
            <p:cNvGrpSpPr/>
            <p:nvPr/>
          </p:nvGrpSpPr>
          <p:grpSpPr>
            <a:xfrm rot="19794193">
              <a:off x="1345924" y="5007249"/>
              <a:ext cx="252852" cy="140217"/>
              <a:chOff x="1071690" y="2562992"/>
              <a:chExt cx="252852" cy="140217"/>
            </a:xfrm>
          </p:grpSpPr>
          <p:cxnSp>
            <p:nvCxnSpPr>
              <p:cNvPr id="38" name="Straight Connector 37"/>
              <p:cNvCxnSpPr/>
              <p:nvPr/>
            </p:nvCxnSpPr>
            <p:spPr>
              <a:xfrm flipH="1">
                <a:off x="1088417" y="266386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9" name="Freeform 38"/>
              <p:cNvSpPr/>
              <p:nvPr/>
            </p:nvSpPr>
            <p:spPr>
              <a:xfrm>
                <a:off x="1071690" y="256299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grpSp>
        <p:cxnSp>
          <p:nvCxnSpPr>
            <p:cNvPr id="26" name="Straight Connector 25"/>
            <p:cNvCxnSpPr/>
            <p:nvPr/>
          </p:nvCxnSpPr>
          <p:spPr>
            <a:xfrm flipV="1">
              <a:off x="1589194" y="3549650"/>
              <a:ext cx="417406" cy="18323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2006600" y="3105150"/>
              <a:ext cx="11901" cy="42702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1212850" y="3511550"/>
              <a:ext cx="366170" cy="213304"/>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199294" y="3073400"/>
              <a:ext cx="89756" cy="41026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rot="18313446">
              <a:off x="1925042" y="2947341"/>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sp>
          <p:nvSpPr>
            <p:cNvPr id="31" name="Freeform 30"/>
            <p:cNvSpPr/>
            <p:nvPr/>
          </p:nvSpPr>
          <p:spPr>
            <a:xfrm rot="4988674">
              <a:off x="1218570" y="2905441"/>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grpSp>
          <p:nvGrpSpPr>
            <p:cNvPr id="32" name="Group 31"/>
            <p:cNvGrpSpPr/>
            <p:nvPr/>
          </p:nvGrpSpPr>
          <p:grpSpPr>
            <a:xfrm>
              <a:off x="1420181" y="3209982"/>
              <a:ext cx="519169" cy="404921"/>
              <a:chOff x="1361847" y="721276"/>
              <a:chExt cx="519169" cy="404921"/>
            </a:xfrm>
          </p:grpSpPr>
          <p:sp>
            <p:nvSpPr>
              <p:cNvPr id="35" name="Oval 34"/>
              <p:cNvSpPr/>
              <p:nvPr/>
            </p:nvSpPr>
            <p:spPr>
              <a:xfrm>
                <a:off x="1366429" y="72127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sp>
            <p:nvSpPr>
              <p:cNvPr id="36" name="Freeform 35"/>
              <p:cNvSpPr/>
              <p:nvPr/>
            </p:nvSpPr>
            <p:spPr>
              <a:xfrm>
                <a:off x="1377447" y="74045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266FF"/>
                  </a:solidFill>
                </a:endParaRPr>
              </a:p>
            </p:txBody>
          </p:sp>
          <p:sp>
            <p:nvSpPr>
              <p:cNvPr id="37" name="Freeform 36"/>
              <p:cNvSpPr/>
              <p:nvPr/>
            </p:nvSpPr>
            <p:spPr>
              <a:xfrm>
                <a:off x="1361847" y="72332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266FF"/>
                  </a:solidFill>
                </a:endParaRPr>
              </a:p>
            </p:txBody>
          </p:sp>
        </p:grpSp>
        <p:cxnSp>
          <p:nvCxnSpPr>
            <p:cNvPr id="33" name="Straight Connector 32"/>
            <p:cNvCxnSpPr/>
            <p:nvPr/>
          </p:nvCxnSpPr>
          <p:spPr>
            <a:xfrm flipH="1">
              <a:off x="1720850" y="4706451"/>
              <a:ext cx="204406" cy="29099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308100" y="4718050"/>
              <a:ext cx="298450" cy="3175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102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Uniprocessor Outcome</a:t>
            </a:r>
          </a:p>
        </p:txBody>
      </p:sp>
      <p:sp>
        <p:nvSpPr>
          <p:cNvPr id="3" name="Rectangle 3"/>
          <p:cNvSpPr>
            <a:spLocks noChangeArrowheads="1"/>
          </p:cNvSpPr>
          <p:nvPr/>
        </p:nvSpPr>
        <p:spPr bwMode="auto">
          <a:xfrm>
            <a:off x="685800" y="1143000"/>
            <a:ext cx="8001000" cy="648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marL="3175" indent="-3175" algn="l" eaLnBrk="0" hangingPunct="0">
              <a:lnSpc>
                <a:spcPct val="90000"/>
              </a:lnSpc>
              <a:spcBef>
                <a:spcPct val="50000"/>
              </a:spcBef>
            </a:pPr>
            <a:r>
              <a:rPr lang="en-US" sz="2000" dirty="0">
                <a:latin typeface="+mj-lt"/>
              </a:rPr>
              <a:t>But, what are the possible outcomes if we ran Thread A and</a:t>
            </a:r>
            <a:br>
              <a:rPr lang="en-US" sz="2000" dirty="0">
                <a:latin typeface="+mj-lt"/>
              </a:rPr>
            </a:br>
            <a:r>
              <a:rPr lang="en-US" sz="2000" dirty="0">
                <a:latin typeface="+mj-lt"/>
              </a:rPr>
              <a:t>Thread B on a </a:t>
            </a:r>
            <a:r>
              <a:rPr lang="en-US" sz="2000" dirty="0">
                <a:solidFill>
                  <a:srgbClr val="CC0000"/>
                </a:solidFill>
                <a:latin typeface="+mj-lt"/>
              </a:rPr>
              <a:t>single timed-shared processor</a:t>
            </a:r>
            <a:r>
              <a:rPr lang="en-US" sz="2000" dirty="0">
                <a:latin typeface="+mj-lt"/>
              </a:rPr>
              <a:t>?</a:t>
            </a:r>
          </a:p>
        </p:txBody>
      </p:sp>
      <p:sp>
        <p:nvSpPr>
          <p:cNvPr id="4" name="Rectangle 4"/>
          <p:cNvSpPr>
            <a:spLocks noChangeArrowheads="1"/>
          </p:cNvSpPr>
          <p:nvPr/>
        </p:nvSpPr>
        <p:spPr bwMode="auto">
          <a:xfrm>
            <a:off x="1263650" y="3962400"/>
            <a:ext cx="7008813" cy="2218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defTabSz="514350" eaLnBrk="0" hangingPunct="0">
              <a:lnSpc>
                <a:spcPct val="90000"/>
              </a:lnSpc>
              <a:spcBef>
                <a:spcPct val="10000"/>
              </a:spcBef>
            </a:pPr>
            <a:r>
              <a:rPr lang="en-US" sz="2000" u="sng">
                <a:latin typeface="+mj-lt"/>
              </a:rPr>
              <a:t>SEQUENCE</a:t>
            </a:r>
            <a:r>
              <a:rPr lang="en-US" sz="2000">
                <a:latin typeface="+mj-lt"/>
              </a:rPr>
              <a:t>	   		            </a:t>
            </a:r>
            <a:r>
              <a:rPr lang="en-US" sz="2000" u="sng">
                <a:latin typeface="+mj-lt"/>
              </a:rPr>
              <a:t>A prints</a:t>
            </a:r>
            <a:r>
              <a:rPr lang="en-US" sz="2000">
                <a:latin typeface="+mj-lt"/>
              </a:rPr>
              <a:t>   </a:t>
            </a:r>
            <a:r>
              <a:rPr lang="en-US" sz="2000" u="sng">
                <a:latin typeface="+mj-lt"/>
              </a:rPr>
              <a:t>B prints</a:t>
            </a:r>
          </a:p>
          <a:p>
            <a:pPr algn="l" defTabSz="514350" eaLnBrk="0" hangingPunct="0">
              <a:lnSpc>
                <a:spcPct val="90000"/>
              </a:lnSpc>
              <a:spcBef>
                <a:spcPct val="10000"/>
              </a:spcBef>
            </a:pPr>
            <a:r>
              <a:rPr lang="en-US" sz="2000">
                <a:latin typeface="+mj-lt"/>
              </a:rPr>
              <a:t>x=3; print(y); y=4; print(x);		2		3</a:t>
            </a:r>
          </a:p>
          <a:p>
            <a:pPr algn="l" defTabSz="514350" eaLnBrk="0" hangingPunct="0">
              <a:lnSpc>
                <a:spcPct val="90000"/>
              </a:lnSpc>
              <a:spcBef>
                <a:spcPct val="10000"/>
              </a:spcBef>
            </a:pPr>
            <a:r>
              <a:rPr lang="en-US" sz="2000">
                <a:latin typeface="+mj-lt"/>
              </a:rPr>
              <a:t>x=3; y=4; print(y); print(x);		4		3</a:t>
            </a:r>
          </a:p>
          <a:p>
            <a:pPr algn="l" defTabSz="514350" eaLnBrk="0" hangingPunct="0">
              <a:lnSpc>
                <a:spcPct val="90000"/>
              </a:lnSpc>
              <a:spcBef>
                <a:spcPct val="10000"/>
              </a:spcBef>
            </a:pPr>
            <a:r>
              <a:rPr lang="en-US" sz="2000">
                <a:latin typeface="+mj-lt"/>
              </a:rPr>
              <a:t>x=3; y=4; print(x); print(y);		4		3</a:t>
            </a:r>
          </a:p>
          <a:p>
            <a:pPr algn="l" defTabSz="514350" eaLnBrk="0" hangingPunct="0">
              <a:lnSpc>
                <a:spcPct val="90000"/>
              </a:lnSpc>
              <a:spcBef>
                <a:spcPct val="10000"/>
              </a:spcBef>
            </a:pPr>
            <a:r>
              <a:rPr lang="en-US" sz="2000">
                <a:latin typeface="+mj-lt"/>
              </a:rPr>
              <a:t>y=4; x=3; print(x); print(y);		4		3</a:t>
            </a:r>
          </a:p>
          <a:p>
            <a:pPr algn="l" defTabSz="514350" eaLnBrk="0" hangingPunct="0">
              <a:lnSpc>
                <a:spcPct val="90000"/>
              </a:lnSpc>
              <a:spcBef>
                <a:spcPct val="10000"/>
              </a:spcBef>
            </a:pPr>
            <a:r>
              <a:rPr lang="en-US" sz="2000">
                <a:latin typeface="+mj-lt"/>
              </a:rPr>
              <a:t>y=4; x=3; print(y); print(x);		4		3</a:t>
            </a:r>
          </a:p>
          <a:p>
            <a:pPr algn="l" defTabSz="514350" eaLnBrk="0" hangingPunct="0">
              <a:lnSpc>
                <a:spcPct val="90000"/>
              </a:lnSpc>
              <a:spcBef>
                <a:spcPct val="10000"/>
              </a:spcBef>
            </a:pPr>
            <a:r>
              <a:rPr lang="en-US" sz="2000">
                <a:latin typeface="+mj-lt"/>
              </a:rPr>
              <a:t>y=4; print(x); x=3; print(y);		4		1</a:t>
            </a:r>
          </a:p>
        </p:txBody>
      </p:sp>
      <p:sp>
        <p:nvSpPr>
          <p:cNvPr id="5" name="Rectangle 5"/>
          <p:cNvSpPr>
            <a:spLocks noChangeArrowheads="1"/>
          </p:cNvSpPr>
          <p:nvPr/>
        </p:nvSpPr>
        <p:spPr bwMode="auto">
          <a:xfrm>
            <a:off x="685800" y="3505200"/>
            <a:ext cx="5801644" cy="371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a:latin typeface="+mj-lt"/>
              </a:rPr>
              <a:t>Plausible Uniprocessor execution sequences:</a:t>
            </a:r>
          </a:p>
        </p:txBody>
      </p:sp>
      <p:sp>
        <p:nvSpPr>
          <p:cNvPr id="6" name="Rectangle 6"/>
          <p:cNvSpPr>
            <a:spLocks noChangeArrowheads="1"/>
          </p:cNvSpPr>
          <p:nvPr/>
        </p:nvSpPr>
        <p:spPr bwMode="auto">
          <a:xfrm>
            <a:off x="1352550" y="1920875"/>
            <a:ext cx="2636838"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7" name="Rectangle 7"/>
          <p:cNvSpPr>
            <a:spLocks noChangeArrowheads="1"/>
          </p:cNvSpPr>
          <p:nvPr/>
        </p:nvSpPr>
        <p:spPr bwMode="auto">
          <a:xfrm>
            <a:off x="5341938" y="1920875"/>
            <a:ext cx="2636837"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grpSp>
        <p:nvGrpSpPr>
          <p:cNvPr id="40" name="Group 39"/>
          <p:cNvGrpSpPr/>
          <p:nvPr/>
        </p:nvGrpSpPr>
        <p:grpSpPr>
          <a:xfrm>
            <a:off x="7308116" y="3183583"/>
            <a:ext cx="1724204" cy="2697571"/>
            <a:chOff x="7308116" y="3183583"/>
            <a:chExt cx="1724204" cy="2697571"/>
          </a:xfrm>
        </p:grpSpPr>
        <p:sp>
          <p:nvSpPr>
            <p:cNvPr id="10" name="Text Box 17"/>
            <p:cNvSpPr txBox="1">
              <a:spLocks noChangeArrowheads="1"/>
            </p:cNvSpPr>
            <p:nvPr/>
          </p:nvSpPr>
          <p:spPr bwMode="auto">
            <a:xfrm>
              <a:off x="7614682" y="3183583"/>
              <a:ext cx="1417638"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a:solidFill>
                    <a:srgbClr val="3266FF"/>
                  </a:solidFill>
                  <a:latin typeface="Comic Sans MS"/>
                  <a:cs typeface="Comic Sans MS"/>
                </a:rPr>
                <a:t>Notice that the outcome 2, 1 does not appear in this list!</a:t>
              </a:r>
            </a:p>
          </p:txBody>
        </p:sp>
        <p:grpSp>
          <p:nvGrpSpPr>
            <p:cNvPr id="20" name="Group 19"/>
            <p:cNvGrpSpPr/>
            <p:nvPr/>
          </p:nvGrpSpPr>
          <p:grpSpPr>
            <a:xfrm flipH="1">
              <a:off x="7308116" y="4462065"/>
              <a:ext cx="882932" cy="1419089"/>
              <a:chOff x="2838890" y="729676"/>
              <a:chExt cx="1234915" cy="1984813"/>
            </a:xfrm>
          </p:grpSpPr>
          <p:cxnSp>
            <p:nvCxnSpPr>
              <p:cNvPr id="21" name="Straight Connector 20"/>
              <p:cNvCxnSpPr/>
              <p:nvPr/>
            </p:nvCxnSpPr>
            <p:spPr>
              <a:xfrm>
                <a:off x="3297572" y="1139747"/>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297572" y="1848025"/>
                <a:ext cx="275479"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3081124" y="1848025"/>
                <a:ext cx="216447"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566095" y="2583125"/>
                <a:ext cx="243081" cy="123489"/>
                <a:chOff x="3566095" y="2583125"/>
                <a:chExt cx="243081" cy="123489"/>
              </a:xfrm>
            </p:grpSpPr>
            <p:cxnSp>
              <p:nvCxnSpPr>
                <p:cNvPr id="38" name="Straight Connector 37"/>
                <p:cNvCxnSpPr/>
                <p:nvPr/>
              </p:nvCxnSpPr>
              <p:spPr>
                <a:xfrm>
                  <a:off x="3566095" y="269104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9" name="Freeform 38"/>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2838890" y="2574272"/>
                <a:ext cx="252852" cy="140217"/>
                <a:chOff x="2838890" y="2574272"/>
                <a:chExt cx="252852" cy="140217"/>
              </a:xfrm>
            </p:grpSpPr>
            <p:cxnSp>
              <p:nvCxnSpPr>
                <p:cNvPr id="36" name="Straight Connector 35"/>
                <p:cNvCxnSpPr/>
                <p:nvPr/>
              </p:nvCxnSpPr>
              <p:spPr>
                <a:xfrm flipH="1">
                  <a:off x="2855617" y="267514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7" name="Freeform 36"/>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6" name="Straight Connector 25"/>
              <p:cNvCxnSpPr/>
              <p:nvPr/>
            </p:nvCxnSpPr>
            <p:spPr>
              <a:xfrm>
                <a:off x="3304411" y="1217359"/>
                <a:ext cx="308739" cy="230441"/>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632200" y="1165022"/>
                <a:ext cx="281405" cy="270078"/>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3095065" y="1228377"/>
                <a:ext cx="192819" cy="31126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092310" y="1539643"/>
                <a:ext cx="171590" cy="28915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20797" y="729676"/>
                <a:ext cx="527419" cy="407801"/>
                <a:chOff x="3120797" y="729676"/>
                <a:chExt cx="527419" cy="407801"/>
              </a:xfrm>
            </p:grpSpPr>
            <p:sp>
              <p:nvSpPr>
                <p:cNvPr id="33" name="Oval 32"/>
                <p:cNvSpPr/>
                <p:nvPr/>
              </p:nvSpPr>
              <p:spPr>
                <a:xfrm>
                  <a:off x="3133629" y="73255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74085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Sequential Consistency</a:t>
            </a:r>
          </a:p>
        </p:txBody>
      </p:sp>
      <p:sp>
        <p:nvSpPr>
          <p:cNvPr id="3" name="Rectangle 3"/>
          <p:cNvSpPr>
            <a:spLocks noChangeArrowheads="1"/>
          </p:cNvSpPr>
          <p:nvPr/>
        </p:nvSpPr>
        <p:spPr bwMode="auto">
          <a:xfrm>
            <a:off x="457200" y="1220788"/>
            <a:ext cx="8229600" cy="1079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90000"/>
              </a:lnSpc>
              <a:spcBef>
                <a:spcPct val="50000"/>
              </a:spcBef>
            </a:pPr>
            <a:r>
              <a:rPr lang="en-US" sz="2000" dirty="0">
                <a:latin typeface="+mj-lt"/>
              </a:rPr>
              <a:t>Semantic constraint:</a:t>
            </a:r>
          </a:p>
          <a:p>
            <a:pPr lvl="1" algn="l" eaLnBrk="0" hangingPunct="0">
              <a:lnSpc>
                <a:spcPct val="90000"/>
              </a:lnSpc>
              <a:spcBef>
                <a:spcPct val="50000"/>
              </a:spcBef>
            </a:pPr>
            <a:r>
              <a:rPr lang="en-US" sz="2000" dirty="0">
                <a:latin typeface="+mj-lt"/>
              </a:rPr>
              <a:t>Result of executing N parallel threads should correspond to </a:t>
            </a:r>
            <a:r>
              <a:rPr lang="en-US" sz="2000" i="1" dirty="0">
                <a:latin typeface="+mj-lt"/>
              </a:rPr>
              <a:t>some</a:t>
            </a:r>
            <a:r>
              <a:rPr lang="en-US" sz="2000" dirty="0">
                <a:latin typeface="+mj-lt"/>
              </a:rPr>
              <a:t> interleaved execution on a single processor. </a:t>
            </a:r>
          </a:p>
        </p:txBody>
      </p:sp>
      <p:sp>
        <p:nvSpPr>
          <p:cNvPr id="4" name="Rectangle 4"/>
          <p:cNvSpPr>
            <a:spLocks noChangeArrowheads="1"/>
          </p:cNvSpPr>
          <p:nvPr/>
        </p:nvSpPr>
        <p:spPr bwMode="auto">
          <a:xfrm>
            <a:off x="534988" y="4629150"/>
            <a:ext cx="6901342" cy="1396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lnSpc>
                <a:spcPct val="90000"/>
              </a:lnSpc>
            </a:pPr>
            <a:r>
              <a:rPr lang="en-US" sz="2000" dirty="0">
                <a:latin typeface="+mj-lt"/>
              </a:rPr>
              <a:t>Possible printed values: 2, 3;   4, 3;   4, 1.</a:t>
            </a:r>
          </a:p>
          <a:p>
            <a:pPr lvl="1" algn="l" eaLnBrk="0" hangingPunct="0">
              <a:lnSpc>
                <a:spcPct val="90000"/>
              </a:lnSpc>
            </a:pPr>
            <a:r>
              <a:rPr lang="en-US" sz="1800" dirty="0">
                <a:latin typeface="+mj-lt"/>
              </a:rPr>
              <a:t>(each corresponds to at least one interleaved execution)</a:t>
            </a:r>
          </a:p>
          <a:p>
            <a:pPr algn="l" eaLnBrk="0" hangingPunct="0">
              <a:lnSpc>
                <a:spcPct val="90000"/>
              </a:lnSpc>
            </a:pPr>
            <a:endParaRPr lang="en-US" sz="1800" dirty="0">
              <a:latin typeface="+mj-lt"/>
            </a:endParaRPr>
          </a:p>
          <a:p>
            <a:pPr algn="l" eaLnBrk="0" hangingPunct="0">
              <a:lnSpc>
                <a:spcPct val="90000"/>
              </a:lnSpc>
            </a:pPr>
            <a:r>
              <a:rPr lang="en-US" sz="2000" dirty="0">
                <a:latin typeface="+mj-lt"/>
              </a:rPr>
              <a:t>IMPOSSIBLE printed values:  2, 1</a:t>
            </a:r>
          </a:p>
          <a:p>
            <a:pPr lvl="1" algn="l" eaLnBrk="0" hangingPunct="0">
              <a:lnSpc>
                <a:spcPct val="90000"/>
              </a:lnSpc>
            </a:pPr>
            <a:r>
              <a:rPr lang="en-US" sz="1800" dirty="0">
                <a:latin typeface="+mj-lt"/>
              </a:rPr>
              <a:t>(corresponds to NO valid interleaved execution).</a:t>
            </a:r>
          </a:p>
        </p:txBody>
      </p:sp>
      <p:sp>
        <p:nvSpPr>
          <p:cNvPr id="5" name="AutoShape 5"/>
          <p:cNvSpPr>
            <a:spLocks noChangeArrowheads="1"/>
          </p:cNvSpPr>
          <p:nvPr/>
        </p:nvSpPr>
        <p:spPr bwMode="auto">
          <a:xfrm>
            <a:off x="3175000" y="2365375"/>
            <a:ext cx="2882900" cy="987425"/>
          </a:xfrm>
          <a:prstGeom prst="roundRect">
            <a:avLst>
              <a:gd name="adj" fmla="val 16667"/>
            </a:avLst>
          </a:prstGeom>
          <a:solidFill>
            <a:srgbClr val="FFCC99"/>
          </a:solidFill>
          <a:ln w="9525">
            <a:solidFill>
              <a:schemeClr val="tx1"/>
            </a:solidFill>
            <a:round/>
            <a:headEnd/>
            <a:tailEnd/>
          </a:ln>
        </p:spPr>
        <p:txBody>
          <a:bodyPr wrap="none" anchor="ctr"/>
          <a:lstStyle/>
          <a:p>
            <a:endParaRPr lang="en-US">
              <a:latin typeface="+mj-lt"/>
            </a:endParaRPr>
          </a:p>
        </p:txBody>
      </p:sp>
      <p:sp>
        <p:nvSpPr>
          <p:cNvPr id="6" name="Rectangle 6"/>
          <p:cNvSpPr>
            <a:spLocks noChangeArrowheads="1"/>
          </p:cNvSpPr>
          <p:nvPr/>
        </p:nvSpPr>
        <p:spPr bwMode="auto">
          <a:xfrm>
            <a:off x="1096963" y="3368675"/>
            <a:ext cx="2636837"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7" name="Rectangle 7"/>
          <p:cNvSpPr>
            <a:spLocks noChangeArrowheads="1"/>
          </p:cNvSpPr>
          <p:nvPr/>
        </p:nvSpPr>
        <p:spPr bwMode="auto">
          <a:xfrm>
            <a:off x="5562600" y="3352800"/>
            <a:ext cx="2636838"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8" name="Rectangle 8"/>
          <p:cNvSpPr>
            <a:spLocks noChangeArrowheads="1"/>
          </p:cNvSpPr>
          <p:nvPr/>
        </p:nvSpPr>
        <p:spPr bwMode="auto">
          <a:xfrm>
            <a:off x="3175000" y="2457450"/>
            <a:ext cx="2946400" cy="8145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a:latin typeface="+mj-lt"/>
              </a:rPr>
              <a:t>Shared Memory</a:t>
            </a:r>
            <a:endParaRPr lang="en-US" sz="1800">
              <a:latin typeface="+mj-lt"/>
            </a:endParaRPr>
          </a:p>
          <a:p>
            <a:pPr algn="l" eaLnBrk="0" hangingPunct="0">
              <a:lnSpc>
                <a:spcPct val="90000"/>
              </a:lnSpc>
              <a:spcBef>
                <a:spcPct val="50000"/>
              </a:spcBef>
            </a:pPr>
            <a:r>
              <a:rPr lang="en-US" sz="1800">
                <a:latin typeface="+mj-lt"/>
              </a:rPr>
              <a:t>int x=1, y=2;</a:t>
            </a:r>
          </a:p>
        </p:txBody>
      </p:sp>
      <p:grpSp>
        <p:nvGrpSpPr>
          <p:cNvPr id="43" name="Group 42"/>
          <p:cNvGrpSpPr/>
          <p:nvPr/>
        </p:nvGrpSpPr>
        <p:grpSpPr>
          <a:xfrm>
            <a:off x="7438059" y="3657600"/>
            <a:ext cx="1599581" cy="2831819"/>
            <a:chOff x="7438059" y="3657600"/>
            <a:chExt cx="1599581" cy="2831819"/>
          </a:xfrm>
        </p:grpSpPr>
        <p:sp>
          <p:nvSpPr>
            <p:cNvPr id="11" name="Text Box 21"/>
            <p:cNvSpPr txBox="1">
              <a:spLocks noChangeArrowheads="1"/>
            </p:cNvSpPr>
            <p:nvPr/>
          </p:nvSpPr>
          <p:spPr bwMode="auto">
            <a:xfrm>
              <a:off x="7580052" y="3657600"/>
              <a:ext cx="1457588"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b="0" i="1">
                  <a:solidFill>
                    <a:srgbClr val="3266FF"/>
                  </a:solidFill>
                  <a:latin typeface="Comic Sans MS"/>
                  <a:cs typeface="Comic Sans MS"/>
                </a:rPr>
                <a:t>Weren’</a:t>
              </a:r>
              <a:r>
                <a:rPr lang="en-US" altLang="ja-JP" b="0" i="1">
                  <a:solidFill>
                    <a:srgbClr val="3266FF"/>
                  </a:solidFill>
                  <a:latin typeface="Comic Sans MS"/>
                  <a:cs typeface="Comic Sans MS"/>
                </a:rPr>
                <a:t>t caches supposed to be invisible to programs?</a:t>
              </a:r>
              <a:endParaRPr lang="en-US" b="0" i="1">
                <a:solidFill>
                  <a:srgbClr val="3266FF"/>
                </a:solidFill>
                <a:latin typeface="Comic Sans MS"/>
                <a:cs typeface="Comic Sans MS"/>
              </a:endParaRPr>
            </a:p>
          </p:txBody>
        </p:sp>
        <p:grpSp>
          <p:nvGrpSpPr>
            <p:cNvPr id="23" name="Group 22"/>
            <p:cNvGrpSpPr/>
            <p:nvPr/>
          </p:nvGrpSpPr>
          <p:grpSpPr>
            <a:xfrm flipH="1">
              <a:off x="7438059" y="4999716"/>
              <a:ext cx="728249" cy="1489703"/>
              <a:chOff x="5740840" y="729676"/>
              <a:chExt cx="970286" cy="1984813"/>
            </a:xfrm>
          </p:grpSpPr>
          <p:cxnSp>
            <p:nvCxnSpPr>
              <p:cNvPr id="24" name="Straight Connector 23"/>
              <p:cNvCxnSpPr/>
              <p:nvPr/>
            </p:nvCxnSpPr>
            <p:spPr>
              <a:xfrm>
                <a:off x="6199522" y="1139747"/>
                <a:ext cx="0" cy="708277"/>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199522" y="1848025"/>
                <a:ext cx="275479"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983074" y="1848025"/>
                <a:ext cx="216447" cy="816486"/>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6468045" y="2583125"/>
                <a:ext cx="243081" cy="123489"/>
                <a:chOff x="3566095" y="2583125"/>
                <a:chExt cx="243081" cy="123489"/>
              </a:xfrm>
            </p:grpSpPr>
            <p:cxnSp>
              <p:nvCxnSpPr>
                <p:cNvPr id="41" name="Straight Connector 40"/>
                <p:cNvCxnSpPr/>
                <p:nvPr/>
              </p:nvCxnSpPr>
              <p:spPr>
                <a:xfrm>
                  <a:off x="3566095" y="2691049"/>
                  <a:ext cx="243081" cy="1281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5740840" y="2574272"/>
                <a:ext cx="252852" cy="140217"/>
                <a:chOff x="2838890" y="2574272"/>
                <a:chExt cx="252852" cy="140217"/>
              </a:xfrm>
            </p:grpSpPr>
            <p:cxnSp>
              <p:nvCxnSpPr>
                <p:cNvPr id="39" name="Straight Connector 38"/>
                <p:cNvCxnSpPr/>
                <p:nvPr/>
              </p:nvCxnSpPr>
              <p:spPr>
                <a:xfrm flipH="1">
                  <a:off x="2855617" y="2675140"/>
                  <a:ext cx="236125" cy="39349"/>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0" name="Freeform 39"/>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9" name="Straight Connector 28"/>
              <p:cNvCxnSpPr/>
              <p:nvPr/>
            </p:nvCxnSpPr>
            <p:spPr>
              <a:xfrm>
                <a:off x="6206361" y="1217359"/>
                <a:ext cx="308739" cy="230441"/>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254750" y="1460500"/>
                <a:ext cx="260350" cy="3683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5949950" y="1228377"/>
                <a:ext cx="239886" cy="238473"/>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956300" y="1460500"/>
                <a:ext cx="209550" cy="368300"/>
              </a:xfrm>
              <a:prstGeom prst="line">
                <a:avLst/>
              </a:pr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5400000">
                <a:off x="6224709" y="1822466"/>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rot="18043755">
                <a:off x="598178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6022747" y="729676"/>
                <a:ext cx="527419" cy="407801"/>
                <a:chOff x="3120797" y="729676"/>
                <a:chExt cx="527419" cy="407801"/>
              </a:xfrm>
            </p:grpSpPr>
            <p:sp>
              <p:nvSpPr>
                <p:cNvPr id="36" name="Oval 35"/>
                <p:cNvSpPr/>
                <p:nvPr/>
              </p:nvSpPr>
              <p:spPr>
                <a:xfrm>
                  <a:off x="3133629" y="732556"/>
                  <a:ext cx="352584" cy="404921"/>
                </a:xfrm>
                <a:prstGeom prst="ellipse">
                  <a:avLst/>
                </a:prstGeom>
                <a:noFill/>
                <a:ln w="3810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3810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86856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Alternatives to Sequential Consistency?</a:t>
            </a:r>
          </a:p>
        </p:txBody>
      </p:sp>
      <p:sp>
        <p:nvSpPr>
          <p:cNvPr id="3" name="Rectangle 3"/>
          <p:cNvSpPr>
            <a:spLocks noChangeArrowheads="1"/>
          </p:cNvSpPr>
          <p:nvPr/>
        </p:nvSpPr>
        <p:spPr bwMode="auto">
          <a:xfrm>
            <a:off x="250825" y="1289050"/>
            <a:ext cx="8534400" cy="420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marL="228600" indent="-228600" algn="l" eaLnBrk="0" hangingPunct="0">
              <a:lnSpc>
                <a:spcPct val="90000"/>
              </a:lnSpc>
              <a:spcBef>
                <a:spcPct val="50000"/>
              </a:spcBef>
            </a:pPr>
            <a:r>
              <a:rPr lang="en-US" sz="2400" dirty="0">
                <a:latin typeface="+mj-lt"/>
              </a:rPr>
              <a:t>ALTERNATIVE MEMORY SEMANTICS:</a:t>
            </a:r>
          </a:p>
          <a:p>
            <a:pPr marL="228600" indent="-228600" algn="l" eaLnBrk="0" hangingPunct="0">
              <a:lnSpc>
                <a:spcPct val="90000"/>
              </a:lnSpc>
              <a:spcBef>
                <a:spcPct val="50000"/>
              </a:spcBef>
            </a:pPr>
            <a:r>
              <a:rPr lang="en-US" sz="1800" dirty="0">
                <a:latin typeface="+mj-lt"/>
              </a:rPr>
              <a:t>     </a:t>
            </a:r>
            <a:r>
              <a:rPr lang="ja-JP" altLang="en-US" sz="2000" dirty="0">
                <a:solidFill>
                  <a:srgbClr val="CC0000"/>
                </a:solidFill>
                <a:latin typeface="+mj-lt"/>
              </a:rPr>
              <a:t>“</a:t>
            </a:r>
            <a:r>
              <a:rPr lang="en-US" altLang="ja-JP" sz="2000" dirty="0">
                <a:solidFill>
                  <a:srgbClr val="CC0000"/>
                </a:solidFill>
                <a:latin typeface="+mj-lt"/>
              </a:rPr>
              <a:t>WEAK</a:t>
            </a:r>
            <a:r>
              <a:rPr lang="ja-JP" altLang="en-US" sz="2000" dirty="0">
                <a:solidFill>
                  <a:srgbClr val="CC0000"/>
                </a:solidFill>
                <a:latin typeface="+mj-lt"/>
              </a:rPr>
              <a:t>”</a:t>
            </a:r>
            <a:r>
              <a:rPr lang="en-US" altLang="ja-JP" sz="2000" dirty="0">
                <a:solidFill>
                  <a:srgbClr val="CC0000"/>
                </a:solidFill>
                <a:latin typeface="+mj-lt"/>
              </a:rPr>
              <a:t> consistency</a:t>
            </a:r>
          </a:p>
          <a:p>
            <a:pPr marL="455613" lvl="1" indent="-1588" algn="l" eaLnBrk="0" hangingPunct="0">
              <a:lnSpc>
                <a:spcPct val="90000"/>
              </a:lnSpc>
              <a:spcBef>
                <a:spcPct val="50000"/>
              </a:spcBef>
            </a:pPr>
            <a:r>
              <a:rPr lang="en-US" sz="2000" dirty="0">
                <a:latin typeface="+mj-lt"/>
              </a:rPr>
              <a:t>EASIER GOAL: Memory operations from each thread appear to be performed in order issued by that thread ;</a:t>
            </a:r>
          </a:p>
          <a:p>
            <a:pPr marL="455613" lvl="1" indent="-1588" algn="l" eaLnBrk="0" hangingPunct="0">
              <a:lnSpc>
                <a:spcPct val="90000"/>
              </a:lnSpc>
              <a:spcBef>
                <a:spcPct val="50000"/>
              </a:spcBef>
            </a:pPr>
            <a:r>
              <a:rPr lang="en-US" sz="2000" dirty="0">
                <a:latin typeface="+mj-lt"/>
              </a:rPr>
              <a:t>Memory operations from different threads may overlap in arbitrary ways (not necessarily consistent with any interleaving).</a:t>
            </a:r>
          </a:p>
          <a:p>
            <a:pPr marL="228600" indent="-228600" algn="l" eaLnBrk="0" hangingPunct="0">
              <a:lnSpc>
                <a:spcPct val="90000"/>
              </a:lnSpc>
              <a:spcBef>
                <a:spcPct val="50000"/>
              </a:spcBef>
            </a:pPr>
            <a:r>
              <a:rPr lang="en-US" sz="2400" dirty="0">
                <a:latin typeface="+mj-lt"/>
              </a:rPr>
              <a:t>ALTERNATIVE APPROACH:</a:t>
            </a:r>
            <a:endParaRPr lang="en-US" sz="1800" dirty="0">
              <a:latin typeface="+mj-lt"/>
            </a:endParaRPr>
          </a:p>
          <a:p>
            <a:pPr marL="685800" lvl="1" indent="-228600" algn="l" eaLnBrk="0" hangingPunct="0">
              <a:lnSpc>
                <a:spcPct val="90000"/>
              </a:lnSpc>
              <a:spcBef>
                <a:spcPct val="50000"/>
              </a:spcBef>
            </a:pPr>
            <a:r>
              <a:rPr lang="en-US" sz="2000" dirty="0">
                <a:latin typeface="+mj-lt"/>
              </a:rPr>
              <a:t>• Weak consistency, by default;</a:t>
            </a:r>
          </a:p>
          <a:p>
            <a:pPr marL="685800" lvl="1" indent="-228600" algn="l" eaLnBrk="0" hangingPunct="0">
              <a:lnSpc>
                <a:spcPct val="90000"/>
              </a:lnSpc>
              <a:spcBef>
                <a:spcPct val="50000"/>
              </a:spcBef>
            </a:pPr>
            <a:r>
              <a:rPr lang="en-US" sz="2000" dirty="0">
                <a:latin typeface="+mj-lt"/>
              </a:rPr>
              <a:t>• MEMORY BARRIER instruction: stalls thread until all previous memory operations have completed.</a:t>
            </a:r>
          </a:p>
        </p:txBody>
      </p:sp>
      <p:sp>
        <p:nvSpPr>
          <p:cNvPr id="4" name="TextBox 3"/>
          <p:cNvSpPr txBox="1"/>
          <p:nvPr/>
        </p:nvSpPr>
        <p:spPr>
          <a:xfrm>
            <a:off x="619195" y="5715000"/>
            <a:ext cx="8067605" cy="646331"/>
          </a:xfrm>
          <a:prstGeom prst="rect">
            <a:avLst/>
          </a:prstGeom>
          <a:noFill/>
        </p:spPr>
        <p:txBody>
          <a:bodyPr wrap="square" rtlCol="0">
            <a:spAutoFit/>
          </a:bodyPr>
          <a:lstStyle/>
          <a:p>
            <a:r>
              <a:rPr lang="en-US" dirty="0">
                <a:latin typeface="+mn-lt"/>
              </a:rPr>
              <a:t>See </a:t>
            </a:r>
            <a:r>
              <a:rPr lang="en-US" dirty="0">
                <a:latin typeface="+mn-lt"/>
                <a:hlinkClick r:id="rId3"/>
              </a:rPr>
              <a:t>http://www.rdrop.com/users/paulmck/scalability/paper/whymb.2010.07.23a.pdf</a:t>
            </a:r>
            <a:r>
              <a:rPr lang="en-US" dirty="0">
                <a:latin typeface="+mn-lt"/>
              </a:rPr>
              <a:t> for a very readable discussion of memory semantics in multicore systems.</a:t>
            </a:r>
          </a:p>
        </p:txBody>
      </p:sp>
    </p:spTree>
    <p:extLst>
      <p:ext uri="{BB962C8B-B14F-4D97-AF65-F5344CB8AC3E}">
        <p14:creationId xmlns:p14="http://schemas.microsoft.com/office/powerpoint/2010/main" val="425764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Fix: “Snoopy” Cache Coherence Protocol</a:t>
            </a:r>
            <a:endParaRPr lang="en-US" dirty="0"/>
          </a:p>
        </p:txBody>
      </p:sp>
      <p:sp>
        <p:nvSpPr>
          <p:cNvPr id="4" name="Content Placeholder 3"/>
          <p:cNvSpPr>
            <a:spLocks noGrp="1"/>
          </p:cNvSpPr>
          <p:nvPr>
            <p:ph sz="quarter" idx="4294967295"/>
          </p:nvPr>
        </p:nvSpPr>
        <p:spPr>
          <a:xfrm>
            <a:off x="0" y="1066800"/>
            <a:ext cx="8991600" cy="5486400"/>
          </a:xfrm>
        </p:spPr>
        <p:txBody>
          <a:bodyPr>
            <a:noAutofit/>
          </a:bodyPr>
          <a:lstStyle/>
          <a:p>
            <a:pPr marL="0" indent="0">
              <a:buNone/>
            </a:pPr>
            <a:endParaRPr lang="en-US" dirty="0"/>
          </a:p>
          <a:p>
            <a:pPr marL="0" indent="0">
              <a:buNone/>
            </a:pPr>
            <a:br>
              <a:rPr lang="en-US" dirty="0"/>
            </a:br>
            <a:r>
              <a:rPr lang="en-US" dirty="0"/>
              <a:t> </a:t>
            </a:r>
          </a:p>
          <a:p>
            <a:endParaRPr lang="en-US" dirty="0"/>
          </a:p>
          <a:p>
            <a:endParaRPr lang="en-US" dirty="0"/>
          </a:p>
          <a:p>
            <a:endParaRPr lang="en-US" dirty="0"/>
          </a:p>
          <a:p>
            <a:endParaRPr lang="en-US" dirty="0"/>
          </a:p>
        </p:txBody>
      </p:sp>
      <p:sp>
        <p:nvSpPr>
          <p:cNvPr id="7" name="Rectangle 6"/>
          <p:cNvSpPr/>
          <p:nvPr/>
        </p:nvSpPr>
        <p:spPr>
          <a:xfrm>
            <a:off x="19812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0</a:t>
            </a:r>
          </a:p>
        </p:txBody>
      </p:sp>
      <p:sp>
        <p:nvSpPr>
          <p:cNvPr id="8" name="Rectangle 7"/>
          <p:cNvSpPr/>
          <p:nvPr/>
        </p:nvSpPr>
        <p:spPr>
          <a:xfrm>
            <a:off x="1981200" y="2286000"/>
            <a:ext cx="5638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Main Memory (x=1, y=2)</a:t>
            </a:r>
          </a:p>
        </p:txBody>
      </p:sp>
      <p:sp>
        <p:nvSpPr>
          <p:cNvPr id="12" name="Rectangle 11"/>
          <p:cNvSpPr/>
          <p:nvPr/>
        </p:nvSpPr>
        <p:spPr>
          <a:xfrm>
            <a:off x="19812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3" name="Rectangle 12"/>
          <p:cNvSpPr/>
          <p:nvPr/>
        </p:nvSpPr>
        <p:spPr>
          <a:xfrm>
            <a:off x="34290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1</a:t>
            </a:r>
          </a:p>
        </p:txBody>
      </p:sp>
      <p:sp>
        <p:nvSpPr>
          <p:cNvPr id="17" name="Rectangle 16"/>
          <p:cNvSpPr/>
          <p:nvPr/>
        </p:nvSpPr>
        <p:spPr>
          <a:xfrm>
            <a:off x="34290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r>
              <a:rPr lang="en-US" sz="1600" dirty="0"/>
              <a:t>(x=1, y=2)</a:t>
            </a:r>
          </a:p>
        </p:txBody>
      </p:sp>
      <p:sp>
        <p:nvSpPr>
          <p:cNvPr id="18" name="Rectangle 17"/>
          <p:cNvSpPr/>
          <p:nvPr/>
        </p:nvSpPr>
        <p:spPr>
          <a:xfrm>
            <a:off x="48768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2</a:t>
            </a:r>
          </a:p>
        </p:txBody>
      </p:sp>
      <p:sp>
        <p:nvSpPr>
          <p:cNvPr id="22" name="Rectangle 21"/>
          <p:cNvSpPr/>
          <p:nvPr/>
        </p:nvSpPr>
        <p:spPr>
          <a:xfrm>
            <a:off x="48768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sp>
        <p:nvSpPr>
          <p:cNvPr id="23" name="Rectangle 22"/>
          <p:cNvSpPr/>
          <p:nvPr/>
        </p:nvSpPr>
        <p:spPr>
          <a:xfrm>
            <a:off x="6324600" y="4038600"/>
            <a:ext cx="1295400" cy="457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3</a:t>
            </a:r>
          </a:p>
        </p:txBody>
      </p:sp>
      <p:sp>
        <p:nvSpPr>
          <p:cNvPr id="27" name="Rectangle 26"/>
          <p:cNvSpPr/>
          <p:nvPr/>
        </p:nvSpPr>
        <p:spPr>
          <a:xfrm>
            <a:off x="6324600" y="3505200"/>
            <a:ext cx="129540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a:p>
            <a:pPr algn="ctr"/>
            <a:endParaRPr lang="en-US" sz="1600" dirty="0"/>
          </a:p>
        </p:txBody>
      </p:sp>
      <p:cxnSp>
        <p:nvCxnSpPr>
          <p:cNvPr id="5" name="Straight Connector 4"/>
          <p:cNvCxnSpPr/>
          <p:nvPr/>
        </p:nvCxnSpPr>
        <p:spPr>
          <a:xfrm>
            <a:off x="1981200" y="3200400"/>
            <a:ext cx="56388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8" idx="2"/>
          </p:cNvCxnSpPr>
          <p:nvPr/>
        </p:nvCxnSpPr>
        <p:spPr>
          <a:xfrm flipV="1">
            <a:off x="4800600" y="28956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6670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126185" y="3209101"/>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562600"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999015" y="3200400"/>
            <a:ext cx="0" cy="304800"/>
          </a:xfrm>
          <a:prstGeom prst="straightConnector1">
            <a:avLst/>
          </a:prstGeom>
          <a:ln>
            <a:solidFill>
              <a:srgbClr val="0000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62001" y="1143000"/>
            <a:ext cx="7848600" cy="707886"/>
          </a:xfrm>
          <a:prstGeom prst="rect">
            <a:avLst/>
          </a:prstGeom>
          <a:noFill/>
        </p:spPr>
        <p:txBody>
          <a:bodyPr wrap="square" rtlCol="0">
            <a:spAutoFit/>
          </a:bodyPr>
          <a:lstStyle/>
          <a:p>
            <a:r>
              <a:rPr lang="en-US" sz="2000" dirty="0">
                <a:latin typeface="+mj-lt"/>
              </a:rPr>
              <a:t>Idea: Have caches communicate over shared bus, letting other caches know when a shared cached value changes</a:t>
            </a:r>
          </a:p>
        </p:txBody>
      </p:sp>
      <p:sp>
        <p:nvSpPr>
          <p:cNvPr id="24" name="TextBox 23"/>
          <p:cNvSpPr txBox="1"/>
          <p:nvPr/>
        </p:nvSpPr>
        <p:spPr>
          <a:xfrm>
            <a:off x="515520" y="2873514"/>
            <a:ext cx="1313280" cy="707886"/>
          </a:xfrm>
          <a:prstGeom prst="rect">
            <a:avLst/>
          </a:prstGeom>
          <a:noFill/>
        </p:spPr>
        <p:txBody>
          <a:bodyPr wrap="none" rtlCol="0">
            <a:spAutoFit/>
          </a:bodyPr>
          <a:lstStyle/>
          <a:p>
            <a:pPr algn="r"/>
            <a:r>
              <a:rPr lang="en-US" sz="2000" dirty="0">
                <a:latin typeface="+mj-lt"/>
              </a:rPr>
              <a:t>“Snoopy”</a:t>
            </a:r>
          </a:p>
          <a:p>
            <a:pPr algn="r"/>
            <a:r>
              <a:rPr lang="en-US" sz="2000" dirty="0">
                <a:latin typeface="+mj-lt"/>
              </a:rPr>
              <a:t>bus</a:t>
            </a:r>
          </a:p>
        </p:txBody>
      </p:sp>
      <p:sp>
        <p:nvSpPr>
          <p:cNvPr id="53" name="TextBox 52"/>
          <p:cNvSpPr txBox="1"/>
          <p:nvPr/>
        </p:nvSpPr>
        <p:spPr>
          <a:xfrm>
            <a:off x="762000" y="5334000"/>
            <a:ext cx="7772400" cy="707886"/>
          </a:xfrm>
          <a:prstGeom prst="rect">
            <a:avLst/>
          </a:prstGeom>
          <a:noFill/>
        </p:spPr>
        <p:txBody>
          <a:bodyPr wrap="square" rtlCol="0">
            <a:spAutoFit/>
          </a:bodyPr>
          <a:lstStyle/>
          <a:p>
            <a:r>
              <a:rPr lang="en-US" sz="2000" dirty="0">
                <a:latin typeface="+mj-lt"/>
              </a:rPr>
              <a:t>Goal: minimize contention for snoopy bus by communicating only when necessary, i.e., when there’s a shared value.</a:t>
            </a:r>
          </a:p>
        </p:txBody>
      </p:sp>
    </p:spTree>
    <p:extLst>
      <p:ext uri="{BB962C8B-B14F-4D97-AF65-F5344CB8AC3E}">
        <p14:creationId xmlns:p14="http://schemas.microsoft.com/office/powerpoint/2010/main" val="43384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MESI Cache Coherence Protocol</a:t>
            </a:r>
          </a:p>
        </p:txBody>
      </p:sp>
      <p:sp>
        <p:nvSpPr>
          <p:cNvPr id="4" name="TextBox 3"/>
          <p:cNvSpPr txBox="1"/>
          <p:nvPr/>
        </p:nvSpPr>
        <p:spPr>
          <a:xfrm>
            <a:off x="533400" y="1801773"/>
            <a:ext cx="8077200" cy="4370427"/>
          </a:xfrm>
          <a:prstGeom prst="rect">
            <a:avLst/>
          </a:prstGeom>
          <a:noFill/>
        </p:spPr>
        <p:txBody>
          <a:bodyPr wrap="square" rtlCol="0">
            <a:spAutoFit/>
          </a:bodyPr>
          <a:lstStyle/>
          <a:p>
            <a:pPr marL="342900" indent="-342900">
              <a:buFont typeface="Arial"/>
              <a:buChar char="•"/>
            </a:pPr>
            <a:r>
              <a:rPr lang="en-US" sz="2000" b="1" i="1" dirty="0">
                <a:latin typeface="Trebuchet MS"/>
                <a:cs typeface="Trebuchet MS"/>
              </a:rPr>
              <a:t>Modified</a:t>
            </a:r>
            <a:r>
              <a:rPr lang="en-US" sz="2000" dirty="0">
                <a:latin typeface="+mj-lt"/>
              </a:rPr>
              <a:t>  </a:t>
            </a:r>
            <a:r>
              <a:rPr lang="en-US" dirty="0">
                <a:latin typeface="+mj-lt"/>
              </a:rPr>
              <a:t>The cache line is present only in the current cache, and is dirty; it has been modified from the value in main memory. The cache is required to write the data back to main memory at some time in the future, before permitting any other read of the (no longer valid) main memory state. </a:t>
            </a:r>
          </a:p>
          <a:p>
            <a:pPr marL="342900" indent="-342900">
              <a:buFont typeface="Arial"/>
              <a:buChar char="•"/>
            </a:pPr>
            <a:r>
              <a:rPr lang="en-US" sz="2000" b="1" i="1" dirty="0">
                <a:latin typeface="Trebuchet MS"/>
                <a:cs typeface="Trebuchet MS"/>
              </a:rPr>
              <a:t>Exclusive</a:t>
            </a:r>
            <a:r>
              <a:rPr lang="en-US" sz="2000" dirty="0">
                <a:latin typeface="+mj-lt"/>
              </a:rPr>
              <a:t>  </a:t>
            </a:r>
            <a:r>
              <a:rPr lang="en-US" dirty="0">
                <a:latin typeface="+mj-lt"/>
              </a:rPr>
              <a:t>The cache line is present only in the current cache, but is clean; it matches main memory. It may be changed to the Shared state at any time, in response to a bus read request. Alternatively, it may be changed to the Modified state when writing to it.</a:t>
            </a:r>
          </a:p>
          <a:p>
            <a:pPr marL="342900" indent="-342900">
              <a:buFont typeface="Arial"/>
              <a:buChar char="•"/>
            </a:pPr>
            <a:r>
              <a:rPr lang="en-US" sz="2000" b="1" i="1" dirty="0">
                <a:latin typeface="Trebuchet MS"/>
                <a:cs typeface="Trebuchet MS"/>
              </a:rPr>
              <a:t>Shared </a:t>
            </a:r>
            <a:r>
              <a:rPr lang="en-US" sz="2000" dirty="0">
                <a:latin typeface="+mj-lt"/>
              </a:rPr>
              <a:t> </a:t>
            </a:r>
            <a:r>
              <a:rPr lang="en-US" dirty="0">
                <a:latin typeface="+mj-lt"/>
              </a:rPr>
              <a:t>Indicates that this cache line may be stored in other caches of the machine and is clean; it matches the main memory. The line may be discarded (changed to the Invalid state) at any time.  </a:t>
            </a:r>
            <a:r>
              <a:rPr lang="en-US" dirty="0">
                <a:solidFill>
                  <a:srgbClr val="FF0000"/>
                </a:solidFill>
                <a:latin typeface="+mj-lt"/>
              </a:rPr>
              <a:t>Writes to SHARED cache lines get special handling</a:t>
            </a:r>
            <a:r>
              <a:rPr lang="is-IS" dirty="0">
                <a:solidFill>
                  <a:srgbClr val="FF0000"/>
                </a:solidFill>
                <a:latin typeface="+mj-lt"/>
              </a:rPr>
              <a:t>…</a:t>
            </a:r>
            <a:endParaRPr lang="en-US" dirty="0">
              <a:solidFill>
                <a:srgbClr val="FF0000"/>
              </a:solidFill>
              <a:latin typeface="+mj-lt"/>
            </a:endParaRPr>
          </a:p>
          <a:p>
            <a:pPr marL="342900" indent="-342900">
              <a:buFont typeface="Arial"/>
              <a:buChar char="•"/>
            </a:pPr>
            <a:r>
              <a:rPr lang="en-US" sz="2000" b="1" i="1" dirty="0">
                <a:latin typeface="Trebuchet MS"/>
                <a:cs typeface="Trebuchet MS"/>
              </a:rPr>
              <a:t>Invalid</a:t>
            </a:r>
            <a:r>
              <a:rPr lang="en-US" sz="2000" dirty="0">
                <a:latin typeface="+mj-lt"/>
              </a:rPr>
              <a:t>  </a:t>
            </a:r>
            <a:r>
              <a:rPr lang="en-US" dirty="0">
                <a:latin typeface="+mj-lt"/>
              </a:rPr>
              <a:t>Indicates that this cache line is invalid (unused).</a:t>
            </a:r>
          </a:p>
        </p:txBody>
      </p:sp>
      <p:sp>
        <p:nvSpPr>
          <p:cNvPr id="5" name="TextBox 4"/>
          <p:cNvSpPr txBox="1"/>
          <p:nvPr/>
        </p:nvSpPr>
        <p:spPr>
          <a:xfrm>
            <a:off x="2743200" y="6400800"/>
            <a:ext cx="3806250" cy="338554"/>
          </a:xfrm>
          <a:prstGeom prst="rect">
            <a:avLst/>
          </a:prstGeom>
          <a:noFill/>
        </p:spPr>
        <p:txBody>
          <a:bodyPr wrap="none" rtlCol="0">
            <a:spAutoFit/>
          </a:bodyPr>
          <a:lstStyle/>
          <a:p>
            <a:r>
              <a:rPr lang="en-US" sz="1600" dirty="0">
                <a:latin typeface="+mn-lt"/>
              </a:rPr>
              <a:t>https://en.wikipedia.org/wiki/MESI_protocol</a:t>
            </a:r>
          </a:p>
        </p:txBody>
      </p:sp>
      <p:grpSp>
        <p:nvGrpSpPr>
          <p:cNvPr id="10" name="Group 9"/>
          <p:cNvGrpSpPr/>
          <p:nvPr/>
        </p:nvGrpSpPr>
        <p:grpSpPr>
          <a:xfrm>
            <a:off x="1295400" y="1066800"/>
            <a:ext cx="6781800" cy="400110"/>
            <a:chOff x="990600" y="1066800"/>
            <a:chExt cx="6781800" cy="400110"/>
          </a:xfrm>
        </p:grpSpPr>
        <p:sp>
          <p:nvSpPr>
            <p:cNvPr id="6" name="TextBox 5"/>
            <p:cNvSpPr txBox="1"/>
            <p:nvPr/>
          </p:nvSpPr>
          <p:spPr>
            <a:xfrm>
              <a:off x="2514600" y="1066800"/>
              <a:ext cx="914400" cy="400110"/>
            </a:xfrm>
            <a:prstGeom prst="rect">
              <a:avLst/>
            </a:prstGeom>
            <a:solidFill>
              <a:srgbClr val="FFFF00"/>
            </a:solidFill>
            <a:ln>
              <a:solidFill>
                <a:srgbClr val="000000"/>
              </a:solidFill>
            </a:ln>
          </p:spPr>
          <p:txBody>
            <a:bodyPr wrap="square" rtlCol="0">
              <a:spAutoFit/>
            </a:bodyPr>
            <a:lstStyle/>
            <a:p>
              <a:pPr algn="ctr"/>
              <a:r>
                <a:rPr lang="en-US" sz="2000" dirty="0">
                  <a:latin typeface="+mn-lt"/>
                </a:rPr>
                <a:t>State</a:t>
              </a:r>
            </a:p>
          </p:txBody>
        </p:sp>
        <p:sp>
          <p:nvSpPr>
            <p:cNvPr id="7" name="TextBox 6"/>
            <p:cNvSpPr txBox="1"/>
            <p:nvPr/>
          </p:nvSpPr>
          <p:spPr>
            <a:xfrm>
              <a:off x="3429000" y="1066800"/>
              <a:ext cx="1524000" cy="400110"/>
            </a:xfrm>
            <a:prstGeom prst="rect">
              <a:avLst/>
            </a:prstGeom>
            <a:noFill/>
            <a:ln>
              <a:solidFill>
                <a:srgbClr val="000000"/>
              </a:solidFill>
            </a:ln>
          </p:spPr>
          <p:txBody>
            <a:bodyPr wrap="square" rtlCol="0">
              <a:spAutoFit/>
            </a:bodyPr>
            <a:lstStyle/>
            <a:p>
              <a:pPr algn="ctr"/>
              <a:r>
                <a:rPr lang="en-US" sz="2000" dirty="0">
                  <a:latin typeface="+mn-lt"/>
                </a:rPr>
                <a:t>Tag</a:t>
              </a:r>
            </a:p>
          </p:txBody>
        </p:sp>
        <p:sp>
          <p:nvSpPr>
            <p:cNvPr id="8" name="TextBox 7"/>
            <p:cNvSpPr txBox="1"/>
            <p:nvPr/>
          </p:nvSpPr>
          <p:spPr>
            <a:xfrm>
              <a:off x="4953000" y="1066800"/>
              <a:ext cx="2819400" cy="400110"/>
            </a:xfrm>
            <a:prstGeom prst="rect">
              <a:avLst/>
            </a:prstGeom>
            <a:noFill/>
            <a:ln>
              <a:solidFill>
                <a:srgbClr val="000000"/>
              </a:solidFill>
            </a:ln>
          </p:spPr>
          <p:txBody>
            <a:bodyPr wrap="square" rtlCol="0">
              <a:spAutoFit/>
            </a:bodyPr>
            <a:lstStyle/>
            <a:p>
              <a:pPr algn="ctr"/>
              <a:r>
                <a:rPr lang="en-US" sz="2000" dirty="0">
                  <a:latin typeface="+mn-lt"/>
                </a:rPr>
                <a:t>Data</a:t>
              </a:r>
            </a:p>
          </p:txBody>
        </p:sp>
        <p:sp>
          <p:nvSpPr>
            <p:cNvPr id="9" name="TextBox 8"/>
            <p:cNvSpPr txBox="1"/>
            <p:nvPr/>
          </p:nvSpPr>
          <p:spPr>
            <a:xfrm>
              <a:off x="990600" y="1066800"/>
              <a:ext cx="1371600" cy="400110"/>
            </a:xfrm>
            <a:prstGeom prst="rect">
              <a:avLst/>
            </a:prstGeom>
            <a:noFill/>
            <a:ln>
              <a:noFill/>
            </a:ln>
          </p:spPr>
          <p:txBody>
            <a:bodyPr wrap="square" rtlCol="0">
              <a:spAutoFit/>
            </a:bodyPr>
            <a:lstStyle/>
            <a:p>
              <a:pPr algn="ctr"/>
              <a:r>
                <a:rPr lang="en-US" sz="2000" dirty="0">
                  <a:latin typeface="+mn-lt"/>
                </a:rPr>
                <a:t>Cache line:</a:t>
              </a:r>
            </a:p>
          </p:txBody>
        </p:sp>
      </p:grpSp>
    </p:spTree>
    <p:extLst>
      <p:ext uri="{BB962C8B-B14F-4D97-AF65-F5344CB8AC3E}">
        <p14:creationId xmlns:p14="http://schemas.microsoft.com/office/powerpoint/2010/main" val="160995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Cache Has Two Customers!</a:t>
            </a:r>
          </a:p>
        </p:txBody>
      </p:sp>
      <p:grpSp>
        <p:nvGrpSpPr>
          <p:cNvPr id="4" name="Group 3"/>
          <p:cNvGrpSpPr/>
          <p:nvPr/>
        </p:nvGrpSpPr>
        <p:grpSpPr>
          <a:xfrm>
            <a:off x="457200" y="2743200"/>
            <a:ext cx="6781800" cy="400110"/>
            <a:chOff x="990600" y="1066800"/>
            <a:chExt cx="6781800" cy="400110"/>
          </a:xfrm>
        </p:grpSpPr>
        <p:sp>
          <p:nvSpPr>
            <p:cNvPr id="5" name="TextBox 4"/>
            <p:cNvSpPr txBox="1"/>
            <p:nvPr/>
          </p:nvSpPr>
          <p:spPr>
            <a:xfrm>
              <a:off x="2514600" y="1066800"/>
              <a:ext cx="914400" cy="400110"/>
            </a:xfrm>
            <a:prstGeom prst="rect">
              <a:avLst/>
            </a:prstGeom>
            <a:noFill/>
            <a:ln>
              <a:solidFill>
                <a:srgbClr val="000000"/>
              </a:solidFill>
            </a:ln>
          </p:spPr>
          <p:txBody>
            <a:bodyPr wrap="square" rtlCol="0">
              <a:spAutoFit/>
            </a:bodyPr>
            <a:lstStyle/>
            <a:p>
              <a:pPr algn="ctr"/>
              <a:r>
                <a:rPr lang="en-US" sz="2000" dirty="0">
                  <a:latin typeface="+mn-lt"/>
                </a:rPr>
                <a:t>State</a:t>
              </a:r>
            </a:p>
          </p:txBody>
        </p:sp>
        <p:sp>
          <p:nvSpPr>
            <p:cNvPr id="6" name="TextBox 5"/>
            <p:cNvSpPr txBox="1"/>
            <p:nvPr/>
          </p:nvSpPr>
          <p:spPr>
            <a:xfrm>
              <a:off x="3429000" y="1066800"/>
              <a:ext cx="1524000" cy="400110"/>
            </a:xfrm>
            <a:prstGeom prst="rect">
              <a:avLst/>
            </a:prstGeom>
            <a:noFill/>
            <a:ln>
              <a:solidFill>
                <a:srgbClr val="000000"/>
              </a:solidFill>
            </a:ln>
          </p:spPr>
          <p:txBody>
            <a:bodyPr wrap="square" rtlCol="0">
              <a:spAutoFit/>
            </a:bodyPr>
            <a:lstStyle/>
            <a:p>
              <a:pPr algn="ctr"/>
              <a:r>
                <a:rPr lang="en-US" sz="2000" dirty="0">
                  <a:latin typeface="+mn-lt"/>
                </a:rPr>
                <a:t>Tag</a:t>
              </a:r>
            </a:p>
          </p:txBody>
        </p:sp>
        <p:sp>
          <p:nvSpPr>
            <p:cNvPr id="7" name="TextBox 6"/>
            <p:cNvSpPr txBox="1"/>
            <p:nvPr/>
          </p:nvSpPr>
          <p:spPr>
            <a:xfrm>
              <a:off x="4953000" y="1066800"/>
              <a:ext cx="2819400" cy="400110"/>
            </a:xfrm>
            <a:prstGeom prst="rect">
              <a:avLst/>
            </a:prstGeom>
            <a:noFill/>
            <a:ln>
              <a:solidFill>
                <a:srgbClr val="000000"/>
              </a:solidFill>
            </a:ln>
          </p:spPr>
          <p:txBody>
            <a:bodyPr wrap="square" rtlCol="0">
              <a:spAutoFit/>
            </a:bodyPr>
            <a:lstStyle/>
            <a:p>
              <a:pPr algn="ctr"/>
              <a:r>
                <a:rPr lang="en-US" sz="2000" dirty="0">
                  <a:latin typeface="+mn-lt"/>
                </a:rPr>
                <a:t>Data</a:t>
              </a:r>
            </a:p>
          </p:txBody>
        </p:sp>
        <p:sp>
          <p:nvSpPr>
            <p:cNvPr id="8" name="TextBox 7"/>
            <p:cNvSpPr txBox="1"/>
            <p:nvPr/>
          </p:nvSpPr>
          <p:spPr>
            <a:xfrm>
              <a:off x="990600" y="1066800"/>
              <a:ext cx="1371600" cy="400110"/>
            </a:xfrm>
            <a:prstGeom prst="rect">
              <a:avLst/>
            </a:prstGeom>
            <a:noFill/>
            <a:ln>
              <a:noFill/>
            </a:ln>
          </p:spPr>
          <p:txBody>
            <a:bodyPr wrap="square" rtlCol="0">
              <a:spAutoFit/>
            </a:bodyPr>
            <a:lstStyle/>
            <a:p>
              <a:pPr algn="ctr"/>
              <a:r>
                <a:rPr lang="en-US" sz="2000" dirty="0">
                  <a:latin typeface="+mn-lt"/>
                </a:rPr>
                <a:t>Cache line:</a:t>
              </a:r>
            </a:p>
          </p:txBody>
        </p:sp>
      </p:grpSp>
      <p:sp>
        <p:nvSpPr>
          <p:cNvPr id="9" name="TextBox 8"/>
          <p:cNvSpPr txBox="1"/>
          <p:nvPr/>
        </p:nvSpPr>
        <p:spPr>
          <a:xfrm>
            <a:off x="1905000" y="1524000"/>
            <a:ext cx="853719" cy="707886"/>
          </a:xfrm>
          <a:prstGeom prst="rect">
            <a:avLst/>
          </a:prstGeom>
          <a:noFill/>
        </p:spPr>
        <p:txBody>
          <a:bodyPr wrap="none" rtlCol="0">
            <a:spAutoFit/>
          </a:bodyPr>
          <a:lstStyle/>
          <a:p>
            <a:r>
              <a:rPr lang="en-US" sz="2000" dirty="0">
                <a:latin typeface="+mj-lt"/>
              </a:rPr>
              <a:t>Read</a:t>
            </a:r>
          </a:p>
          <a:p>
            <a:r>
              <a:rPr lang="en-US" sz="2000" dirty="0">
                <a:latin typeface="+mj-lt"/>
              </a:rPr>
              <a:t>Write</a:t>
            </a:r>
          </a:p>
        </p:txBody>
      </p:sp>
      <p:sp>
        <p:nvSpPr>
          <p:cNvPr id="11" name="Rectangle 10"/>
          <p:cNvSpPr/>
          <p:nvPr/>
        </p:nvSpPr>
        <p:spPr>
          <a:xfrm>
            <a:off x="3505200" y="1855536"/>
            <a:ext cx="1371600" cy="381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Store queue</a:t>
            </a:r>
          </a:p>
        </p:txBody>
      </p:sp>
      <p:sp>
        <p:nvSpPr>
          <p:cNvPr id="15" name="Left Brace 14"/>
          <p:cNvSpPr/>
          <p:nvPr/>
        </p:nvSpPr>
        <p:spPr>
          <a:xfrm>
            <a:off x="1676400" y="1524000"/>
            <a:ext cx="152400" cy="762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866756" y="1676400"/>
            <a:ext cx="733444" cy="400110"/>
          </a:xfrm>
          <a:prstGeom prst="rect">
            <a:avLst/>
          </a:prstGeom>
          <a:noFill/>
        </p:spPr>
        <p:txBody>
          <a:bodyPr wrap="none" rtlCol="0">
            <a:spAutoFit/>
          </a:bodyPr>
          <a:lstStyle/>
          <a:p>
            <a:r>
              <a:rPr lang="en-US" sz="2000" dirty="0">
                <a:latin typeface="+mj-lt"/>
              </a:rPr>
              <a:t>CPU</a:t>
            </a:r>
          </a:p>
        </p:txBody>
      </p:sp>
      <p:cxnSp>
        <p:nvCxnSpPr>
          <p:cNvPr id="20" name="Straight Arrow Connector 19"/>
          <p:cNvCxnSpPr/>
          <p:nvPr/>
        </p:nvCxnSpPr>
        <p:spPr>
          <a:xfrm>
            <a:off x="2819400" y="2057400"/>
            <a:ext cx="6096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4876800" y="990600"/>
            <a:ext cx="3352800" cy="1200329"/>
            <a:chOff x="4876800" y="990600"/>
            <a:chExt cx="3352800" cy="1200329"/>
          </a:xfrm>
        </p:grpSpPr>
        <p:sp>
          <p:nvSpPr>
            <p:cNvPr id="13" name="TextBox 12"/>
            <p:cNvSpPr txBox="1"/>
            <p:nvPr/>
          </p:nvSpPr>
          <p:spPr>
            <a:xfrm>
              <a:off x="5486400" y="990600"/>
              <a:ext cx="2743200" cy="1200329"/>
            </a:xfrm>
            <a:prstGeom prst="rect">
              <a:avLst/>
            </a:prstGeom>
            <a:noFill/>
          </p:spPr>
          <p:txBody>
            <a:bodyPr wrap="square" rtlCol="0">
              <a:spAutoFit/>
            </a:bodyPr>
            <a:lstStyle/>
            <a:p>
              <a:r>
                <a:rPr lang="en-US" i="1" dirty="0">
                  <a:solidFill>
                    <a:srgbClr val="3366FF"/>
                  </a:solidFill>
                  <a:latin typeface="Comic Sans MS"/>
                  <a:cs typeface="Comic Sans MS"/>
                </a:rPr>
                <a:t>Queue up write misses,</a:t>
              </a:r>
            </a:p>
            <a:p>
              <a:r>
                <a:rPr lang="en-US" i="1" dirty="0">
                  <a:solidFill>
                    <a:srgbClr val="3366FF"/>
                  </a:solidFill>
                  <a:latin typeface="Comic Sans MS"/>
                  <a:cs typeface="Comic Sans MS"/>
                </a:rPr>
                <a:t>STORE_BARRIER inst waits until store queue is empty</a:t>
              </a:r>
            </a:p>
          </p:txBody>
        </p:sp>
        <p:grpSp>
          <p:nvGrpSpPr>
            <p:cNvPr id="21" name="Group 20"/>
            <p:cNvGrpSpPr/>
            <p:nvPr/>
          </p:nvGrpSpPr>
          <p:grpSpPr>
            <a:xfrm flipH="1">
              <a:off x="4876800" y="1219200"/>
              <a:ext cx="565126" cy="821483"/>
              <a:chOff x="7029890" y="822266"/>
              <a:chExt cx="1314829" cy="1911273"/>
            </a:xfrm>
          </p:grpSpPr>
          <p:cxnSp>
            <p:nvCxnSpPr>
              <p:cNvPr id="22" name="Straight Connector 21"/>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757095" y="2602175"/>
                <a:ext cx="243081" cy="123489"/>
                <a:chOff x="3566095" y="2583125"/>
                <a:chExt cx="243081" cy="123489"/>
              </a:xfrm>
            </p:grpSpPr>
            <p:cxnSp>
              <p:nvCxnSpPr>
                <p:cNvPr id="39" name="Straight Connector 38"/>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0" name="Freeform 39"/>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7029890" y="2593322"/>
                <a:ext cx="252852" cy="140217"/>
                <a:chOff x="2838890" y="2574272"/>
                <a:chExt cx="252852" cy="140217"/>
              </a:xfrm>
            </p:grpSpPr>
            <p:cxnSp>
              <p:nvCxnSpPr>
                <p:cNvPr id="37" name="Straight Connector 36"/>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7" name="Straight Connector 26"/>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rot="2703838">
                <a:off x="7648346" y="882075"/>
                <a:ext cx="527419" cy="407801"/>
                <a:chOff x="3120797" y="729676"/>
                <a:chExt cx="527419" cy="407801"/>
              </a:xfrm>
            </p:grpSpPr>
            <p:sp>
              <p:nvSpPr>
                <p:cNvPr id="34" name="Oval 33"/>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82" name="Group 81"/>
          <p:cNvGrpSpPr/>
          <p:nvPr/>
        </p:nvGrpSpPr>
        <p:grpSpPr>
          <a:xfrm>
            <a:off x="5867400" y="3276600"/>
            <a:ext cx="3124200" cy="2257289"/>
            <a:chOff x="5867400" y="3429000"/>
            <a:chExt cx="3124200" cy="2257289"/>
          </a:xfrm>
        </p:grpSpPr>
        <p:sp>
          <p:nvSpPr>
            <p:cNvPr id="14" name="TextBox 13"/>
            <p:cNvSpPr txBox="1"/>
            <p:nvPr/>
          </p:nvSpPr>
          <p:spPr>
            <a:xfrm>
              <a:off x="6248400" y="3429000"/>
              <a:ext cx="2743200" cy="1200329"/>
            </a:xfrm>
            <a:prstGeom prst="rect">
              <a:avLst/>
            </a:prstGeom>
            <a:noFill/>
          </p:spPr>
          <p:txBody>
            <a:bodyPr wrap="square" rtlCol="0">
              <a:spAutoFit/>
            </a:bodyPr>
            <a:lstStyle/>
            <a:p>
              <a:r>
                <a:rPr lang="en-US" i="1" dirty="0">
                  <a:solidFill>
                    <a:srgbClr val="3366FF"/>
                  </a:solidFill>
                  <a:latin typeface="Comic Sans MS"/>
                  <a:cs typeface="Comic Sans MS"/>
                </a:rPr>
                <a:t>Queue up invalidates,</a:t>
              </a:r>
            </a:p>
            <a:p>
              <a:r>
                <a:rPr lang="en-US" i="1" dirty="0">
                  <a:solidFill>
                    <a:srgbClr val="3366FF"/>
                  </a:solidFill>
                  <a:latin typeface="Comic Sans MS"/>
                  <a:cs typeface="Comic Sans MS"/>
                </a:rPr>
                <a:t>READ_BARRIER inst waits until invalidate queue is empty</a:t>
              </a:r>
            </a:p>
          </p:txBody>
        </p:sp>
        <p:grpSp>
          <p:nvGrpSpPr>
            <p:cNvPr id="62" name="Group 61"/>
            <p:cNvGrpSpPr/>
            <p:nvPr/>
          </p:nvGrpSpPr>
          <p:grpSpPr>
            <a:xfrm flipH="1">
              <a:off x="5867400" y="4648200"/>
              <a:ext cx="645880" cy="1038089"/>
              <a:chOff x="2838890" y="729676"/>
              <a:chExt cx="1234915" cy="1984813"/>
            </a:xfrm>
          </p:grpSpPr>
          <p:cxnSp>
            <p:nvCxnSpPr>
              <p:cNvPr id="63" name="Straight Connector 62"/>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3566095" y="2583125"/>
                <a:ext cx="243081" cy="123489"/>
                <a:chOff x="3566095" y="2583125"/>
                <a:chExt cx="243081" cy="123489"/>
              </a:xfrm>
            </p:grpSpPr>
            <p:cxnSp>
              <p:nvCxnSpPr>
                <p:cNvPr id="80" name="Straight Connector 79"/>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81" name="Freeform 80"/>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7" name="Group 66"/>
              <p:cNvGrpSpPr/>
              <p:nvPr/>
            </p:nvGrpSpPr>
            <p:grpSpPr>
              <a:xfrm>
                <a:off x="2838890" y="2574272"/>
                <a:ext cx="252852" cy="140217"/>
                <a:chOff x="2838890" y="2574272"/>
                <a:chExt cx="252852" cy="140217"/>
              </a:xfrm>
            </p:grpSpPr>
            <p:cxnSp>
              <p:nvCxnSpPr>
                <p:cNvPr id="78" name="Straight Connector 77"/>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79" name="Freeform 78"/>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68" name="Straight Connector 67"/>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endCxn id="72"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72" name="Freeform 71"/>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Freeform 72"/>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3120797" y="729676"/>
                <a:ext cx="527419" cy="407801"/>
                <a:chOff x="3120797" y="729676"/>
                <a:chExt cx="527419" cy="407801"/>
              </a:xfrm>
            </p:grpSpPr>
            <p:sp>
              <p:nvSpPr>
                <p:cNvPr id="75" name="Oval 74"/>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Freeform 75"/>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87" name="Group 86"/>
          <p:cNvGrpSpPr/>
          <p:nvPr/>
        </p:nvGrpSpPr>
        <p:grpSpPr>
          <a:xfrm>
            <a:off x="76200" y="3657600"/>
            <a:ext cx="5715000" cy="1938992"/>
            <a:chOff x="76200" y="3657600"/>
            <a:chExt cx="5715000" cy="1938992"/>
          </a:xfrm>
        </p:grpSpPr>
        <p:sp>
          <p:nvSpPr>
            <p:cNvPr id="10" name="TextBox 9"/>
            <p:cNvSpPr txBox="1"/>
            <p:nvPr/>
          </p:nvSpPr>
          <p:spPr>
            <a:xfrm>
              <a:off x="1981200" y="3657600"/>
              <a:ext cx="3318537" cy="1938992"/>
            </a:xfrm>
            <a:prstGeom prst="rect">
              <a:avLst/>
            </a:prstGeom>
            <a:noFill/>
          </p:spPr>
          <p:txBody>
            <a:bodyPr wrap="none" rtlCol="0">
              <a:spAutoFit/>
            </a:bodyPr>
            <a:lstStyle/>
            <a:p>
              <a:r>
                <a:rPr lang="en-US" sz="2000" dirty="0">
                  <a:latin typeface="+mj-lt"/>
                </a:rPr>
                <a:t>Read</a:t>
              </a:r>
            </a:p>
            <a:p>
              <a:r>
                <a:rPr lang="en-US" sz="2000" dirty="0">
                  <a:latin typeface="+mj-lt"/>
                </a:rPr>
                <a:t>Read w/ intent to modify</a:t>
              </a:r>
            </a:p>
            <a:p>
              <a:r>
                <a:rPr lang="en-US" sz="2000" dirty="0">
                  <a:latin typeface="+mj-lt"/>
                </a:rPr>
                <a:t>Write</a:t>
              </a:r>
            </a:p>
            <a:p>
              <a:r>
                <a:rPr lang="en-US" sz="2000" dirty="0">
                  <a:latin typeface="+mj-lt"/>
                </a:rPr>
                <a:t>Invalidate</a:t>
              </a:r>
            </a:p>
            <a:p>
              <a:r>
                <a:rPr lang="en-US" sz="2000" dirty="0">
                  <a:latin typeface="+mj-lt"/>
                </a:rPr>
                <a:t>Flags:</a:t>
              </a:r>
            </a:p>
            <a:p>
              <a:r>
                <a:rPr lang="en-US" sz="2000" dirty="0">
                  <a:latin typeface="+mj-lt"/>
                </a:rPr>
                <a:t>  shared</a:t>
              </a:r>
            </a:p>
          </p:txBody>
        </p:sp>
        <p:sp>
          <p:nvSpPr>
            <p:cNvPr id="12" name="Rectangle 11"/>
            <p:cNvSpPr/>
            <p:nvPr/>
          </p:nvSpPr>
          <p:spPr>
            <a:xfrm>
              <a:off x="3657600" y="4572000"/>
              <a:ext cx="2133600" cy="381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Invalidate queue</a:t>
              </a:r>
            </a:p>
          </p:txBody>
        </p:sp>
        <p:sp>
          <p:nvSpPr>
            <p:cNvPr id="17" name="Left Brace 16"/>
            <p:cNvSpPr/>
            <p:nvPr/>
          </p:nvSpPr>
          <p:spPr>
            <a:xfrm>
              <a:off x="1752600" y="3733800"/>
              <a:ext cx="152400" cy="1773949"/>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6200" y="4419600"/>
              <a:ext cx="1657049" cy="400110"/>
            </a:xfrm>
            <a:prstGeom prst="rect">
              <a:avLst/>
            </a:prstGeom>
            <a:noFill/>
          </p:spPr>
          <p:txBody>
            <a:bodyPr wrap="none" rtlCol="0">
              <a:spAutoFit/>
            </a:bodyPr>
            <a:lstStyle/>
            <a:p>
              <a:r>
                <a:rPr lang="en-US" sz="2000" dirty="0">
                  <a:latin typeface="+mj-lt"/>
                </a:rPr>
                <a:t>Snoopy bus</a:t>
              </a:r>
            </a:p>
          </p:txBody>
        </p:sp>
        <p:cxnSp>
          <p:nvCxnSpPr>
            <p:cNvPr id="84" name="Straight Arrow Connector 83"/>
            <p:cNvCxnSpPr>
              <a:endCxn id="12" idx="1"/>
            </p:cNvCxnSpPr>
            <p:nvPr/>
          </p:nvCxnSpPr>
          <p:spPr>
            <a:xfrm flipV="1">
              <a:off x="3352800" y="4762500"/>
              <a:ext cx="304800" cy="251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4419600" y="4267200"/>
              <a:ext cx="0" cy="29164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MESI Activity Diagram</a:t>
            </a: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0" y="939800"/>
            <a:ext cx="9144000" cy="4976493"/>
          </a:xfrm>
          <a:prstGeom prst="rect">
            <a:avLst/>
          </a:prstGeom>
        </p:spPr>
      </p:pic>
      <p:sp>
        <p:nvSpPr>
          <p:cNvPr id="5" name="TextBox 4"/>
          <p:cNvSpPr txBox="1"/>
          <p:nvPr/>
        </p:nvSpPr>
        <p:spPr>
          <a:xfrm>
            <a:off x="381000" y="6172200"/>
            <a:ext cx="8381521" cy="338554"/>
          </a:xfrm>
          <a:prstGeom prst="rect">
            <a:avLst/>
          </a:prstGeom>
          <a:noFill/>
        </p:spPr>
        <p:txBody>
          <a:bodyPr wrap="none" rtlCol="0">
            <a:spAutoFit/>
          </a:bodyPr>
          <a:lstStyle/>
          <a:p>
            <a:r>
              <a:rPr lang="en-US" sz="1600" dirty="0">
                <a:latin typeface="+mn-lt"/>
              </a:rPr>
              <a:t>CC0: https://en.wikipedia.org/wiki/MESI_protocol#/media/File:MESI_protocol_activity_diagram.png</a:t>
            </a:r>
          </a:p>
        </p:txBody>
      </p:sp>
      <p:grpSp>
        <p:nvGrpSpPr>
          <p:cNvPr id="31" name="Group 30"/>
          <p:cNvGrpSpPr/>
          <p:nvPr/>
        </p:nvGrpSpPr>
        <p:grpSpPr>
          <a:xfrm>
            <a:off x="2438400" y="1981200"/>
            <a:ext cx="1524000" cy="2133600"/>
            <a:chOff x="2438400" y="1981200"/>
            <a:chExt cx="1524000" cy="2133600"/>
          </a:xfrm>
        </p:grpSpPr>
        <p:sp>
          <p:nvSpPr>
            <p:cNvPr id="6" name="Rectangle 5"/>
            <p:cNvSpPr/>
            <p:nvPr/>
          </p:nvSpPr>
          <p:spPr>
            <a:xfrm>
              <a:off x="3200400" y="3733800"/>
              <a:ext cx="762000" cy="381000"/>
            </a:xfrm>
            <a:prstGeom prst="rect">
              <a:avLst/>
            </a:prstGeom>
            <a:solidFill>
              <a:srgbClr val="FFFF00">
                <a:alpha val="4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3048000" y="3352800"/>
              <a:ext cx="265773" cy="386335"/>
              <a:chOff x="7029890" y="822266"/>
              <a:chExt cx="1314829" cy="1911273"/>
            </a:xfrm>
          </p:grpSpPr>
          <p:cxnSp>
            <p:nvCxnSpPr>
              <p:cNvPr id="8" name="Straight Connector 7"/>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7757095" y="2602175"/>
                <a:ext cx="243081" cy="123489"/>
                <a:chOff x="3566095" y="2583125"/>
                <a:chExt cx="243081" cy="123489"/>
              </a:xfrm>
            </p:grpSpPr>
            <p:cxnSp>
              <p:nvCxnSpPr>
                <p:cNvPr id="25" name="Straight Connector 24"/>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7029890" y="2593322"/>
                <a:ext cx="252852" cy="140217"/>
                <a:chOff x="2838890" y="2574272"/>
                <a:chExt cx="252852" cy="140217"/>
              </a:xfrm>
            </p:grpSpPr>
            <p:cxnSp>
              <p:nvCxnSpPr>
                <p:cNvPr id="23" name="Straight Connector 22"/>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Connector 12"/>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rot="2703838">
                <a:off x="7648346" y="882075"/>
                <a:ext cx="527419" cy="407801"/>
                <a:chOff x="3120797" y="729676"/>
                <a:chExt cx="527419" cy="407801"/>
              </a:xfrm>
            </p:grpSpPr>
            <p:sp>
              <p:nvSpPr>
                <p:cNvPr id="20" name="Oval 19"/>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7" name="TextBox 26"/>
            <p:cNvSpPr txBox="1"/>
            <p:nvPr/>
          </p:nvSpPr>
          <p:spPr>
            <a:xfrm>
              <a:off x="2438400" y="1981200"/>
              <a:ext cx="1447800" cy="954107"/>
            </a:xfrm>
            <a:prstGeom prst="rect">
              <a:avLst/>
            </a:prstGeom>
            <a:noFill/>
          </p:spPr>
          <p:txBody>
            <a:bodyPr wrap="square" rtlCol="0">
              <a:spAutoFit/>
            </a:bodyPr>
            <a:lstStyle/>
            <a:p>
              <a:r>
                <a:rPr lang="en-US" sz="1400" dirty="0">
                  <a:solidFill>
                    <a:srgbClr val="3366FF"/>
                  </a:solidFill>
                  <a:latin typeface="Comic Sans MS"/>
                  <a:cs typeface="Comic Sans MS"/>
                </a:rPr>
                <a:t>Intel adds “F” state to choose which cache responds</a:t>
              </a:r>
            </a:p>
          </p:txBody>
        </p:sp>
        <p:cxnSp>
          <p:nvCxnSpPr>
            <p:cNvPr id="29" name="Straight Connector 28"/>
            <p:cNvCxnSpPr>
              <a:stCxn id="27" idx="2"/>
            </p:cNvCxnSpPr>
            <p:nvPr/>
          </p:nvCxnSpPr>
          <p:spPr>
            <a:xfrm>
              <a:off x="3162300" y="2935307"/>
              <a:ext cx="38100" cy="341293"/>
            </a:xfrm>
            <a:prstGeom prst="line">
              <a:avLst/>
            </a:prstGeom>
            <a:ln w="19050"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007895" y="6704263"/>
            <a:ext cx="184666" cy="400110"/>
          </a:xfrm>
          <a:prstGeom prst="rect">
            <a:avLst/>
          </a:prstGeom>
          <a:noFill/>
        </p:spPr>
        <p:txBody>
          <a:bodyPr wrap="none" rtlCol="0">
            <a:spAutoFit/>
          </a:bodyPr>
          <a:lstStyle/>
          <a:p>
            <a:endParaRPr lang="en-US" sz="2000" dirty="0">
              <a:latin typeface="+mj-lt"/>
            </a:endParaRPr>
          </a:p>
        </p:txBody>
      </p:sp>
    </p:spTree>
    <p:extLst>
      <p:ext uri="{BB962C8B-B14F-4D97-AF65-F5344CB8AC3E}">
        <p14:creationId xmlns:p14="http://schemas.microsoft.com/office/powerpoint/2010/main" val="38444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Coherence in Action</a:t>
            </a:r>
          </a:p>
        </p:txBody>
      </p:sp>
      <p:sp>
        <p:nvSpPr>
          <p:cNvPr id="7" name="Rectangle 5"/>
          <p:cNvSpPr>
            <a:spLocks noChangeArrowheads="1"/>
          </p:cNvSpPr>
          <p:nvPr/>
        </p:nvSpPr>
        <p:spPr bwMode="auto">
          <a:xfrm>
            <a:off x="1352550" y="1219200"/>
            <a:ext cx="2636838"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A</a:t>
            </a:r>
            <a:endParaRPr lang="en-US" sz="1800" dirty="0">
              <a:latin typeface="+mj-lt"/>
            </a:endParaRPr>
          </a:p>
          <a:p>
            <a:pPr algn="l" eaLnBrk="0" hangingPunct="0">
              <a:lnSpc>
                <a:spcPct val="90000"/>
              </a:lnSpc>
              <a:spcBef>
                <a:spcPct val="50000"/>
              </a:spcBef>
            </a:pPr>
            <a:r>
              <a:rPr lang="en-US" sz="1800" dirty="0">
                <a:latin typeface="+mj-lt"/>
              </a:rPr>
              <a:t>x = 3;</a:t>
            </a:r>
            <a:br>
              <a:rPr lang="en-US" sz="1800" dirty="0">
                <a:latin typeface="+mj-lt"/>
              </a:rPr>
            </a:br>
            <a:r>
              <a:rPr lang="en-US" sz="1800" dirty="0">
                <a:latin typeface="+mj-lt"/>
              </a:rPr>
              <a:t>print(y);</a:t>
            </a:r>
          </a:p>
        </p:txBody>
      </p:sp>
      <p:sp>
        <p:nvSpPr>
          <p:cNvPr id="8" name="Rectangle 6"/>
          <p:cNvSpPr>
            <a:spLocks noChangeArrowheads="1"/>
          </p:cNvSpPr>
          <p:nvPr/>
        </p:nvSpPr>
        <p:spPr bwMode="auto">
          <a:xfrm>
            <a:off x="5341938" y="1219200"/>
            <a:ext cx="2636837" cy="1063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spcBef>
                <a:spcPct val="50000"/>
              </a:spcBef>
            </a:pPr>
            <a:r>
              <a:rPr lang="en-US" sz="2400" u="sng" dirty="0">
                <a:latin typeface="+mj-lt"/>
              </a:rPr>
              <a:t>Thread B</a:t>
            </a:r>
            <a:endParaRPr lang="en-US" sz="1800" dirty="0">
              <a:latin typeface="+mj-lt"/>
            </a:endParaRPr>
          </a:p>
          <a:p>
            <a:pPr algn="l" eaLnBrk="0" hangingPunct="0">
              <a:lnSpc>
                <a:spcPct val="90000"/>
              </a:lnSpc>
              <a:spcBef>
                <a:spcPct val="50000"/>
              </a:spcBef>
            </a:pPr>
            <a:r>
              <a:rPr lang="en-US" sz="1800" dirty="0">
                <a:latin typeface="+mj-lt"/>
              </a:rPr>
              <a:t>y = 4;</a:t>
            </a:r>
            <a:br>
              <a:rPr lang="en-US" sz="1800" dirty="0">
                <a:latin typeface="+mj-lt"/>
              </a:rPr>
            </a:br>
            <a:r>
              <a:rPr lang="en-US" sz="1800" dirty="0">
                <a:latin typeface="+mj-lt"/>
              </a:rPr>
              <a:t>print(x);</a:t>
            </a:r>
          </a:p>
        </p:txBody>
      </p:sp>
      <p:sp>
        <p:nvSpPr>
          <p:cNvPr id="10" name="Rectangle 8"/>
          <p:cNvSpPr>
            <a:spLocks noChangeArrowheads="1"/>
          </p:cNvSpPr>
          <p:nvPr/>
        </p:nvSpPr>
        <p:spPr bwMode="auto">
          <a:xfrm>
            <a:off x="1581149" y="2367337"/>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=1, </a:t>
            </a:r>
            <a:r>
              <a:rPr lang="en-US" dirty="0">
                <a:latin typeface="+mj-lt"/>
              </a:rPr>
              <a:t>[S] </a:t>
            </a:r>
            <a:r>
              <a:rPr lang="en-US" sz="1800" dirty="0">
                <a:latin typeface="+mj-lt"/>
              </a:rPr>
              <a:t>y = 2</a:t>
            </a:r>
          </a:p>
        </p:txBody>
      </p:sp>
      <p:sp>
        <p:nvSpPr>
          <p:cNvPr id="20" name="Rectangle 8"/>
          <p:cNvSpPr>
            <a:spLocks noChangeArrowheads="1"/>
          </p:cNvSpPr>
          <p:nvPr/>
        </p:nvSpPr>
        <p:spPr bwMode="auto">
          <a:xfrm>
            <a:off x="5410200" y="23622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[S] </a:t>
            </a:r>
            <a:r>
              <a:rPr lang="en-US" sz="1800" dirty="0">
                <a:latin typeface="+mj-lt"/>
              </a:rPr>
              <a:t>x =1, </a:t>
            </a:r>
            <a:r>
              <a:rPr lang="en-US" dirty="0">
                <a:latin typeface="+mj-lt"/>
              </a:rPr>
              <a:t>[S] </a:t>
            </a:r>
            <a:r>
              <a:rPr lang="en-US" sz="1800" dirty="0">
                <a:latin typeface="+mj-lt"/>
              </a:rPr>
              <a:t>y = 2</a:t>
            </a:r>
          </a:p>
        </p:txBody>
      </p:sp>
      <p:grpSp>
        <p:nvGrpSpPr>
          <p:cNvPr id="23" name="Group 22"/>
          <p:cNvGrpSpPr/>
          <p:nvPr/>
        </p:nvGrpSpPr>
        <p:grpSpPr>
          <a:xfrm>
            <a:off x="457200" y="2895600"/>
            <a:ext cx="7467600" cy="776767"/>
            <a:chOff x="838200" y="3048000"/>
            <a:chExt cx="7467600" cy="776767"/>
          </a:xfrm>
        </p:grpSpPr>
        <p:sp>
          <p:nvSpPr>
            <p:cNvPr id="3" name="TextBox 2"/>
            <p:cNvSpPr txBox="1"/>
            <p:nvPr/>
          </p:nvSpPr>
          <p:spPr>
            <a:xfrm>
              <a:off x="838200" y="3048000"/>
              <a:ext cx="6067687" cy="400110"/>
            </a:xfrm>
            <a:prstGeom prst="rect">
              <a:avLst/>
            </a:prstGeom>
            <a:noFill/>
          </p:spPr>
          <p:txBody>
            <a:bodyPr wrap="none" rtlCol="0">
              <a:spAutoFit/>
            </a:bodyPr>
            <a:lstStyle/>
            <a:p>
              <a:r>
                <a:rPr lang="en-US" sz="2000" dirty="0">
                  <a:latin typeface="+mj-lt"/>
                </a:rPr>
                <a:t>1. x = 3  → $</a:t>
              </a:r>
              <a:r>
                <a:rPr lang="en-US" sz="2000" baseline="-25000" dirty="0">
                  <a:latin typeface="+mj-lt"/>
                </a:rPr>
                <a:t>0</a:t>
              </a:r>
              <a:r>
                <a:rPr lang="en-US" sz="2000" dirty="0">
                  <a:latin typeface="+mj-lt"/>
                </a:rPr>
                <a:t> sends invalidate x, update cache</a:t>
              </a:r>
            </a:p>
          </p:txBody>
        </p:sp>
        <p:sp>
          <p:nvSpPr>
            <p:cNvPr id="21"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[M] </a:t>
              </a:r>
              <a:r>
                <a:rPr lang="en-US" sz="1800" dirty="0">
                  <a:latin typeface="+mj-lt"/>
                </a:rPr>
                <a:t>x =3, </a:t>
              </a:r>
              <a:r>
                <a:rPr lang="en-US" dirty="0">
                  <a:latin typeface="+mj-lt"/>
                </a:rPr>
                <a:t>[S] </a:t>
              </a:r>
              <a:r>
                <a:rPr lang="en-US" sz="1800" dirty="0">
                  <a:latin typeface="+mj-lt"/>
                </a:rPr>
                <a:t>y = 2</a:t>
              </a:r>
            </a:p>
          </p:txBody>
        </p:sp>
        <p:sp>
          <p:nvSpPr>
            <p:cNvPr id="22" name="Rectangle 8"/>
            <p:cNvSpPr>
              <a:spLocks noChangeArrowheads="1"/>
            </p:cNvSpPr>
            <p:nvPr/>
          </p:nvSpPr>
          <p:spPr bwMode="auto">
            <a:xfrm>
              <a:off x="579120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 [S] </a:t>
              </a:r>
              <a:r>
                <a:rPr lang="en-US" sz="1800" dirty="0">
                  <a:latin typeface="+mj-lt"/>
                </a:rPr>
                <a:t>y = 2</a:t>
              </a:r>
            </a:p>
          </p:txBody>
        </p:sp>
      </p:grpSp>
      <p:grpSp>
        <p:nvGrpSpPr>
          <p:cNvPr id="24" name="Group 23"/>
          <p:cNvGrpSpPr/>
          <p:nvPr/>
        </p:nvGrpSpPr>
        <p:grpSpPr>
          <a:xfrm>
            <a:off x="457200" y="3795233"/>
            <a:ext cx="7467600" cy="776767"/>
            <a:chOff x="838200" y="3048000"/>
            <a:chExt cx="7467600" cy="776767"/>
          </a:xfrm>
        </p:grpSpPr>
        <p:sp>
          <p:nvSpPr>
            <p:cNvPr id="25" name="TextBox 24"/>
            <p:cNvSpPr txBox="1"/>
            <p:nvPr/>
          </p:nvSpPr>
          <p:spPr>
            <a:xfrm>
              <a:off x="838200" y="3048000"/>
              <a:ext cx="6054863" cy="400110"/>
            </a:xfrm>
            <a:prstGeom prst="rect">
              <a:avLst/>
            </a:prstGeom>
            <a:noFill/>
          </p:spPr>
          <p:txBody>
            <a:bodyPr wrap="none" rtlCol="0">
              <a:spAutoFit/>
            </a:bodyPr>
            <a:lstStyle/>
            <a:p>
              <a:r>
                <a:rPr lang="en-US" sz="2000" dirty="0">
                  <a:latin typeface="+mj-lt"/>
                </a:rPr>
                <a:t>2. y = 4  → $</a:t>
              </a:r>
              <a:r>
                <a:rPr lang="en-US" sz="2000" baseline="-25000" dirty="0">
                  <a:latin typeface="+mj-lt"/>
                </a:rPr>
                <a:t>1</a:t>
              </a:r>
              <a:r>
                <a:rPr lang="en-US" sz="2000" dirty="0">
                  <a:latin typeface="+mj-lt"/>
                </a:rPr>
                <a:t> sends invalidate y, update cache</a:t>
              </a:r>
            </a:p>
          </p:txBody>
        </p:sp>
        <p:sp>
          <p:nvSpPr>
            <p:cNvPr id="26"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[M] </a:t>
              </a:r>
              <a:r>
                <a:rPr lang="en-US" sz="1800" dirty="0">
                  <a:latin typeface="+mj-lt"/>
                </a:rPr>
                <a:t>x =3</a:t>
              </a:r>
            </a:p>
          </p:txBody>
        </p:sp>
        <p:sp>
          <p:nvSpPr>
            <p:cNvPr id="27" name="Rectangle 8"/>
            <p:cNvSpPr>
              <a:spLocks noChangeArrowheads="1"/>
            </p:cNvSpPr>
            <p:nvPr/>
          </p:nvSpPr>
          <p:spPr bwMode="auto">
            <a:xfrm>
              <a:off x="579120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1</a:t>
              </a:r>
              <a:r>
                <a:rPr lang="en-US" sz="1800" dirty="0">
                  <a:latin typeface="+mj-lt"/>
                </a:rPr>
                <a:t>:	</a:t>
              </a:r>
              <a:r>
                <a:rPr lang="en-US" dirty="0">
                  <a:latin typeface="+mj-lt"/>
                </a:rPr>
                <a:t> [M] </a:t>
              </a:r>
              <a:r>
                <a:rPr lang="en-US" sz="1800" dirty="0">
                  <a:latin typeface="+mj-lt"/>
                </a:rPr>
                <a:t>y = 4</a:t>
              </a:r>
            </a:p>
          </p:txBody>
        </p:sp>
      </p:grpSp>
      <p:grpSp>
        <p:nvGrpSpPr>
          <p:cNvPr id="28" name="Group 27"/>
          <p:cNvGrpSpPr/>
          <p:nvPr/>
        </p:nvGrpSpPr>
        <p:grpSpPr>
          <a:xfrm>
            <a:off x="457200" y="4685790"/>
            <a:ext cx="8547533" cy="776767"/>
            <a:chOff x="838200" y="3048000"/>
            <a:chExt cx="8547533" cy="776767"/>
          </a:xfrm>
        </p:grpSpPr>
        <p:sp>
          <p:nvSpPr>
            <p:cNvPr id="29" name="TextBox 28"/>
            <p:cNvSpPr txBox="1"/>
            <p:nvPr/>
          </p:nvSpPr>
          <p:spPr>
            <a:xfrm>
              <a:off x="838200" y="3048000"/>
              <a:ext cx="8547533" cy="400110"/>
            </a:xfrm>
            <a:prstGeom prst="rect">
              <a:avLst/>
            </a:prstGeom>
            <a:noFill/>
          </p:spPr>
          <p:txBody>
            <a:bodyPr wrap="none" rtlCol="0">
              <a:spAutoFit/>
            </a:bodyPr>
            <a:lstStyle/>
            <a:p>
              <a:r>
                <a:rPr lang="en-US" sz="2000" dirty="0">
                  <a:latin typeface="+mj-lt"/>
                </a:rPr>
                <a:t>3. print(x)  → $</a:t>
              </a:r>
              <a:r>
                <a:rPr lang="en-US" sz="2000" baseline="-25000" dirty="0">
                  <a:latin typeface="+mj-lt"/>
                </a:rPr>
                <a:t>1</a:t>
              </a:r>
              <a:r>
                <a:rPr lang="en-US" sz="2000" dirty="0">
                  <a:latin typeface="+mj-lt"/>
                </a:rPr>
                <a:t> read x, $</a:t>
              </a:r>
              <a:r>
                <a:rPr lang="en-US" sz="2000" baseline="-25000" dirty="0">
                  <a:latin typeface="+mj-lt"/>
                </a:rPr>
                <a:t>0</a:t>
              </a:r>
              <a:r>
                <a:rPr lang="en-US" sz="2000" dirty="0">
                  <a:latin typeface="+mj-lt"/>
                </a:rPr>
                <a:t> responds with Shared flag, update mem</a:t>
              </a:r>
            </a:p>
          </p:txBody>
        </p:sp>
        <p:sp>
          <p:nvSpPr>
            <p:cNvPr id="30"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=3</a:t>
              </a:r>
            </a:p>
          </p:txBody>
        </p:sp>
        <p:sp>
          <p:nvSpPr>
            <p:cNvPr id="31" name="Rectangle 8"/>
            <p:cNvSpPr>
              <a:spLocks noChangeArrowheads="1"/>
            </p:cNvSpPr>
            <p:nvPr/>
          </p:nvSpPr>
          <p:spPr bwMode="auto">
            <a:xfrm>
              <a:off x="5791199" y="3485700"/>
              <a:ext cx="2568575"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dirty="0">
                  <a:latin typeface="+mj-lt"/>
                </a:rPr>
                <a:t>$</a:t>
              </a:r>
              <a:r>
                <a:rPr lang="en-US" baseline="-25000" dirty="0">
                  <a:latin typeface="+mj-lt"/>
                </a:rPr>
                <a:t>1</a:t>
              </a:r>
              <a:r>
                <a:rPr lang="en-US" dirty="0">
                  <a:latin typeface="+mj-lt"/>
                </a:rPr>
                <a:t>:	[S] x = 3</a:t>
              </a:r>
              <a:r>
                <a:rPr lang="en-US">
                  <a:latin typeface="+mj-lt"/>
                </a:rPr>
                <a:t>, [M] </a:t>
              </a:r>
              <a:r>
                <a:rPr lang="en-US" dirty="0">
                  <a:latin typeface="+mj-lt"/>
                </a:rPr>
                <a:t>y = 4</a:t>
              </a:r>
            </a:p>
          </p:txBody>
        </p:sp>
      </p:grpSp>
      <p:grpSp>
        <p:nvGrpSpPr>
          <p:cNvPr id="32" name="Group 31"/>
          <p:cNvGrpSpPr/>
          <p:nvPr/>
        </p:nvGrpSpPr>
        <p:grpSpPr>
          <a:xfrm>
            <a:off x="457199" y="5624033"/>
            <a:ext cx="8547533" cy="776767"/>
            <a:chOff x="838200" y="3048000"/>
            <a:chExt cx="8547533" cy="776767"/>
          </a:xfrm>
        </p:grpSpPr>
        <p:sp>
          <p:nvSpPr>
            <p:cNvPr id="33" name="TextBox 32"/>
            <p:cNvSpPr txBox="1"/>
            <p:nvPr/>
          </p:nvSpPr>
          <p:spPr>
            <a:xfrm>
              <a:off x="838200" y="3048000"/>
              <a:ext cx="8547533" cy="400110"/>
            </a:xfrm>
            <a:prstGeom prst="rect">
              <a:avLst/>
            </a:prstGeom>
            <a:noFill/>
          </p:spPr>
          <p:txBody>
            <a:bodyPr wrap="none" rtlCol="0">
              <a:spAutoFit/>
            </a:bodyPr>
            <a:lstStyle/>
            <a:p>
              <a:r>
                <a:rPr lang="en-US" sz="2000" dirty="0">
                  <a:latin typeface="+mj-lt"/>
                </a:rPr>
                <a:t>4. print(y)  → $</a:t>
              </a:r>
              <a:r>
                <a:rPr lang="en-US" sz="2000" baseline="-25000" dirty="0">
                  <a:latin typeface="+mj-lt"/>
                </a:rPr>
                <a:t>0</a:t>
              </a:r>
              <a:r>
                <a:rPr lang="en-US" sz="2000" dirty="0">
                  <a:latin typeface="+mj-lt"/>
                </a:rPr>
                <a:t> read y, $</a:t>
              </a:r>
              <a:r>
                <a:rPr lang="en-US" sz="2000" baseline="-25000" dirty="0">
                  <a:latin typeface="+mj-lt"/>
                </a:rPr>
                <a:t>1</a:t>
              </a:r>
              <a:r>
                <a:rPr lang="en-US" sz="2000" dirty="0">
                  <a:latin typeface="+mj-lt"/>
                </a:rPr>
                <a:t> responds with Shared flag, update mem</a:t>
              </a:r>
            </a:p>
          </p:txBody>
        </p:sp>
        <p:sp>
          <p:nvSpPr>
            <p:cNvPr id="34" name="Rectangle 8"/>
            <p:cNvSpPr>
              <a:spLocks noChangeArrowheads="1"/>
            </p:cNvSpPr>
            <p:nvPr/>
          </p:nvSpPr>
          <p:spPr bwMode="auto">
            <a:xfrm>
              <a:off x="1962150"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sz="1800" baseline="-25000" dirty="0">
                  <a:latin typeface="+mj-lt"/>
                </a:rPr>
                <a:t>0</a:t>
              </a:r>
              <a:r>
                <a:rPr lang="en-US" sz="1800" dirty="0">
                  <a:latin typeface="+mj-lt"/>
                </a:rPr>
                <a:t>:	</a:t>
              </a:r>
              <a:r>
                <a:rPr lang="en-US" dirty="0">
                  <a:latin typeface="+mj-lt"/>
                </a:rPr>
                <a:t>[S] </a:t>
              </a:r>
              <a:r>
                <a:rPr lang="en-US" sz="1800" dirty="0">
                  <a:latin typeface="+mj-lt"/>
                </a:rPr>
                <a:t>x =3, [S] y = 4</a:t>
              </a:r>
            </a:p>
          </p:txBody>
        </p:sp>
        <p:sp>
          <p:nvSpPr>
            <p:cNvPr id="35" name="Rectangle 8"/>
            <p:cNvSpPr>
              <a:spLocks noChangeArrowheads="1"/>
            </p:cNvSpPr>
            <p:nvPr/>
          </p:nvSpPr>
          <p:spPr bwMode="auto">
            <a:xfrm>
              <a:off x="5791202" y="3485700"/>
              <a:ext cx="2514600" cy="339067"/>
            </a:xfrm>
            <a:prstGeom prst="rect">
              <a:avLst/>
            </a:prstGeom>
            <a:solidFill>
              <a:srgbClr val="CCFDCC"/>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eaLnBrk="0" hangingPunct="0">
                <a:lnSpc>
                  <a:spcPct val="90000"/>
                </a:lnSpc>
                <a:tabLst>
                  <a:tab pos="342900" algn="l"/>
                </a:tabLst>
              </a:pPr>
              <a:r>
                <a:rPr lang="en-US" sz="1800" dirty="0">
                  <a:latin typeface="+mj-lt"/>
                </a:rPr>
                <a:t>$</a:t>
              </a:r>
              <a:r>
                <a:rPr lang="en-US" baseline="-25000" dirty="0">
                  <a:latin typeface="+mj-lt"/>
                </a:rPr>
                <a:t>1</a:t>
              </a:r>
              <a:r>
                <a:rPr lang="en-US" sz="1800" dirty="0">
                  <a:latin typeface="+mj-lt"/>
                </a:rPr>
                <a:t>:	</a:t>
              </a:r>
              <a:r>
                <a:rPr lang="en-US" dirty="0">
                  <a:latin typeface="+mj-lt"/>
                </a:rPr>
                <a:t>[S] x = 3, [S] </a:t>
              </a:r>
              <a:r>
                <a:rPr lang="en-US" sz="1800" dirty="0">
                  <a:latin typeface="+mj-lt"/>
                </a:rPr>
                <a:t>y = 4</a:t>
              </a:r>
            </a:p>
          </p:txBody>
        </p:sp>
      </p:grpSp>
      <p:sp>
        <p:nvSpPr>
          <p:cNvPr id="36" name="Oval 35"/>
          <p:cNvSpPr/>
          <p:nvPr/>
        </p:nvSpPr>
        <p:spPr>
          <a:xfrm>
            <a:off x="914400" y="1676400"/>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1</a:t>
            </a:r>
          </a:p>
        </p:txBody>
      </p:sp>
      <p:sp>
        <p:nvSpPr>
          <p:cNvPr id="37" name="Oval 36"/>
          <p:cNvSpPr/>
          <p:nvPr/>
        </p:nvSpPr>
        <p:spPr>
          <a:xfrm>
            <a:off x="5000072" y="1700477"/>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2</a:t>
            </a:r>
            <a:endParaRPr lang="en-US" dirty="0">
              <a:solidFill>
                <a:schemeClr val="bg1"/>
              </a:solidFill>
            </a:endParaRPr>
          </a:p>
        </p:txBody>
      </p:sp>
      <p:sp>
        <p:nvSpPr>
          <p:cNvPr id="38" name="Oval 37"/>
          <p:cNvSpPr/>
          <p:nvPr/>
        </p:nvSpPr>
        <p:spPr>
          <a:xfrm>
            <a:off x="5000072" y="2017129"/>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3</a:t>
            </a:r>
          </a:p>
        </p:txBody>
      </p:sp>
      <p:sp>
        <p:nvSpPr>
          <p:cNvPr id="39" name="Oval 38"/>
          <p:cNvSpPr/>
          <p:nvPr/>
        </p:nvSpPr>
        <p:spPr>
          <a:xfrm>
            <a:off x="914400" y="2017129"/>
            <a:ext cx="279062" cy="2790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Tree>
    <p:extLst>
      <p:ext uri="{BB962C8B-B14F-4D97-AF65-F5344CB8AC3E}">
        <p14:creationId xmlns:p14="http://schemas.microsoft.com/office/powerpoint/2010/main" val="4434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 Processing Summary</a:t>
            </a:r>
          </a:p>
        </p:txBody>
      </p:sp>
      <p:sp>
        <p:nvSpPr>
          <p:cNvPr id="3" name="Rectangle 3"/>
          <p:cNvSpPr txBox="1">
            <a:spLocks noChangeArrowheads="1"/>
          </p:cNvSpPr>
          <p:nvPr/>
        </p:nvSpPr>
        <p:spPr>
          <a:xfrm>
            <a:off x="381000" y="1066800"/>
            <a:ext cx="8382000" cy="5410200"/>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lnSpc>
                <a:spcPct val="90000"/>
              </a:lnSpc>
              <a:buFontTx/>
              <a:buNone/>
            </a:pPr>
            <a:r>
              <a:rPr lang="en-US" dirty="0">
                <a:solidFill>
                  <a:srgbClr val="FF0000"/>
                </a:solidFill>
                <a:latin typeface="+mj-lt"/>
                <a:ea typeface="ＭＳ Ｐゴシック" charset="0"/>
                <a:cs typeface="ＭＳ Ｐゴシック" charset="0"/>
              </a:rPr>
              <a:t>Prospects for future CPU architectures:</a:t>
            </a:r>
          </a:p>
          <a:p>
            <a:pPr eaLnBrk="1" hangingPunct="1">
              <a:lnSpc>
                <a:spcPct val="90000"/>
              </a:lnSpc>
              <a:buFontTx/>
              <a:buNone/>
            </a:pPr>
            <a:r>
              <a:rPr lang="en-US" dirty="0">
                <a:latin typeface="+mj-lt"/>
                <a:ea typeface="ＭＳ Ｐゴシック" charset="0"/>
                <a:cs typeface="ＭＳ Ｐゴシック" charset="0"/>
              </a:rPr>
              <a:t>	</a:t>
            </a:r>
            <a:r>
              <a:rPr lang="en-US" sz="2000" dirty="0">
                <a:latin typeface="+mj-lt"/>
                <a:ea typeface="ＭＳ Ｐゴシック" charset="0"/>
                <a:cs typeface="ＭＳ Ｐゴシック" charset="0"/>
              </a:rPr>
              <a:t>Pipelining - Well understood, but mined-out</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Superscalar - At its practical limits</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Vector/GPU - Useful for special applications</a:t>
            </a:r>
            <a:br>
              <a:rPr lang="en-US" sz="2000" dirty="0">
                <a:latin typeface="+mj-lt"/>
                <a:ea typeface="ＭＳ Ｐゴシック" charset="0"/>
                <a:cs typeface="ＭＳ Ｐゴシック" charset="0"/>
              </a:rPr>
            </a:br>
            <a:endParaRPr lang="en-US" sz="1000" dirty="0">
              <a:latin typeface="+mj-lt"/>
              <a:ea typeface="ＭＳ Ｐゴシック" charset="0"/>
              <a:cs typeface="ＭＳ Ｐゴシック" charset="0"/>
            </a:endParaRPr>
          </a:p>
          <a:p>
            <a:pPr eaLnBrk="1" hangingPunct="1">
              <a:lnSpc>
                <a:spcPct val="90000"/>
              </a:lnSpc>
              <a:buFontTx/>
              <a:buNone/>
            </a:pPr>
            <a:r>
              <a:rPr lang="en-US" dirty="0">
                <a:solidFill>
                  <a:srgbClr val="FF0000"/>
                </a:solidFill>
                <a:latin typeface="+mj-lt"/>
                <a:ea typeface="ＭＳ Ｐゴシック" charset="0"/>
                <a:cs typeface="ＭＳ Ｐゴシック" charset="0"/>
              </a:rPr>
              <a:t>Prospects for future Computer System architectures</a:t>
            </a:r>
            <a:r>
              <a:rPr lang="en-US" dirty="0">
                <a:solidFill>
                  <a:schemeClr val="accent2"/>
                </a:solidFill>
                <a:latin typeface="+mj-lt"/>
                <a:ea typeface="ＭＳ Ｐゴシック" charset="0"/>
                <a:cs typeface="ＭＳ Ｐゴシック" charset="0"/>
              </a:rPr>
              <a:t>:</a:t>
            </a:r>
            <a:br>
              <a:rPr lang="en-US" dirty="0">
                <a:latin typeface="+mj-lt"/>
                <a:ea typeface="ＭＳ Ｐゴシック" charset="0"/>
                <a:cs typeface="ＭＳ Ｐゴシック" charset="0"/>
              </a:rPr>
            </a:br>
            <a:r>
              <a:rPr lang="en-US" sz="2000" dirty="0">
                <a:latin typeface="+mj-lt"/>
                <a:ea typeface="ＭＳ Ｐゴシック" charset="0"/>
                <a:cs typeface="ＭＳ Ｐゴシック" charset="0"/>
              </a:rPr>
              <a:t>Single-thread limits: forcing multicores, parallelism</a:t>
            </a: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r>
              <a:rPr lang="en-US" sz="2000" dirty="0">
                <a:latin typeface="+mj-lt"/>
                <a:ea typeface="ＭＳ Ｐゴシック" charset="0"/>
                <a:cs typeface="ＭＳ Ｐゴシック" charset="0"/>
              </a:rPr>
              <a:t>	Brains work well, with dismal clock</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rates … parallelism?</a:t>
            </a: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endParaRPr lang="en-US" sz="2000" dirty="0">
              <a:latin typeface="+mj-lt"/>
              <a:ea typeface="ＭＳ Ｐゴシック" charset="0"/>
              <a:cs typeface="ＭＳ Ｐゴシック" charset="0"/>
            </a:endParaRPr>
          </a:p>
          <a:p>
            <a:pPr eaLnBrk="1" hangingPunct="1">
              <a:lnSpc>
                <a:spcPct val="90000"/>
              </a:lnSpc>
              <a:buFontTx/>
              <a:buNone/>
            </a:pPr>
            <a:r>
              <a:rPr lang="en-US" sz="2000" dirty="0">
                <a:latin typeface="+mj-lt"/>
                <a:ea typeface="ＭＳ Ｐゴシック" charset="0"/>
                <a:cs typeface="ＭＳ Ｐゴシック" charset="0"/>
              </a:rPr>
              <a:t>	Needed: NEW models, NEW ideas, NEW approaches</a:t>
            </a:r>
          </a:p>
          <a:p>
            <a:pPr eaLnBrk="1" hangingPunct="1">
              <a:lnSpc>
                <a:spcPct val="90000"/>
              </a:lnSpc>
              <a:buFontTx/>
              <a:buNone/>
            </a:pPr>
            <a:endParaRPr lang="en-US" sz="1000" dirty="0">
              <a:latin typeface="+mj-lt"/>
              <a:ea typeface="ＭＳ Ｐゴシック" charset="0"/>
              <a:cs typeface="ＭＳ Ｐゴシック" charset="0"/>
            </a:endParaRPr>
          </a:p>
          <a:p>
            <a:pPr eaLnBrk="1" hangingPunct="1">
              <a:lnSpc>
                <a:spcPct val="90000"/>
              </a:lnSpc>
              <a:buFontTx/>
              <a:buNone/>
            </a:pPr>
            <a:endParaRPr lang="en-US" sz="1000" dirty="0">
              <a:latin typeface="+mj-lt"/>
              <a:ea typeface="ＭＳ Ｐゴシック" charset="0"/>
              <a:cs typeface="ＭＳ Ｐゴシック" charset="0"/>
            </a:endParaRPr>
          </a:p>
          <a:p>
            <a:pPr eaLnBrk="1" hangingPunct="1">
              <a:lnSpc>
                <a:spcPct val="90000"/>
              </a:lnSpc>
              <a:buFontTx/>
              <a:buNone/>
            </a:pPr>
            <a:r>
              <a:rPr lang="en-US" dirty="0">
                <a:solidFill>
                  <a:srgbClr val="FF0000"/>
                </a:solidFill>
                <a:latin typeface="+mj-lt"/>
                <a:ea typeface="ＭＳ Ｐゴシック" charset="0"/>
                <a:cs typeface="ＭＳ Ｐゴシック" charset="0"/>
              </a:rPr>
              <a:t>FINAL ANSWER:  It’s up to YOUR generation!</a:t>
            </a:r>
          </a:p>
        </p:txBody>
      </p:sp>
      <p:pic>
        <p:nvPicPr>
          <p:cNvPr id="4" name="Picture 3" descr="brain-1color-800p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3352800"/>
            <a:ext cx="1969625" cy="1489529"/>
          </a:xfrm>
          <a:prstGeom prst="rect">
            <a:avLst/>
          </a:prstGeom>
        </p:spPr>
      </p:pic>
    </p:spTree>
    <p:extLst>
      <p:ext uri="{BB962C8B-B14F-4D97-AF65-F5344CB8AC3E}">
        <p14:creationId xmlns:p14="http://schemas.microsoft.com/office/powerpoint/2010/main" val="16070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p:txBody>
          <a:bodyPr>
            <a:normAutofit/>
          </a:bodyPr>
          <a:lstStyle/>
          <a:p>
            <a:r>
              <a:rPr lang="en-US" dirty="0"/>
              <a:t>5-Stage Pipelined Processors</a:t>
            </a:r>
          </a:p>
        </p:txBody>
      </p:sp>
      <p:sp>
        <p:nvSpPr>
          <p:cNvPr id="1028" name="Rectangle 10"/>
          <p:cNvSpPr>
            <a:spLocks noGrp="1" noChangeArrowheads="1"/>
          </p:cNvSpPr>
          <p:nvPr>
            <p:ph type="body" sz="half" idx="2"/>
          </p:nvPr>
        </p:nvSpPr>
        <p:spPr>
          <a:xfrm>
            <a:off x="1600200" y="1219200"/>
            <a:ext cx="7467600" cy="5105400"/>
          </a:xfrm>
        </p:spPr>
        <p:txBody>
          <a:bodyPr>
            <a:noAutofit/>
          </a:bodyPr>
          <a:lstStyle/>
          <a:p>
            <a:r>
              <a:rPr lang="en-US" sz="2400" dirty="0"/>
              <a:t>Advantages</a:t>
            </a:r>
          </a:p>
          <a:p>
            <a:pPr lvl="1"/>
            <a:r>
              <a:rPr lang="en-US" dirty="0" err="1">
                <a:ea typeface="ＭＳ Ｐゴシック" pitchFamily="-107" charset="-128"/>
              </a:rPr>
              <a:t>CPI</a:t>
            </a:r>
            <a:r>
              <a:rPr lang="en-US" baseline="-25000" dirty="0" err="1">
                <a:ea typeface="ＭＳ Ｐゴシック" pitchFamily="-107" charset="-128"/>
              </a:rPr>
              <a:t>ideal</a:t>
            </a:r>
            <a:r>
              <a:rPr lang="en-US" baseline="-25000" dirty="0">
                <a:ea typeface="ＭＳ Ｐゴシック" pitchFamily="-107" charset="-128"/>
              </a:rPr>
              <a:t> </a:t>
            </a:r>
            <a:r>
              <a:rPr lang="en-US" dirty="0">
                <a:ea typeface="ＭＳ Ｐゴシック" pitchFamily="-107" charset="-128"/>
              </a:rPr>
              <a:t>is 1 (pipelining)</a:t>
            </a:r>
          </a:p>
          <a:p>
            <a:pPr lvl="1"/>
            <a:r>
              <a:rPr lang="en-US" dirty="0">
                <a:ea typeface="ＭＳ Ｐゴシック" pitchFamily="-107" charset="-128"/>
              </a:rPr>
              <a:t>Simple, elegant</a:t>
            </a:r>
          </a:p>
          <a:p>
            <a:pPr lvl="2"/>
            <a:r>
              <a:rPr lang="en-US" dirty="0">
                <a:ea typeface="ＭＳ Ｐゴシック" pitchFamily="-107" charset="-128"/>
              </a:rPr>
              <a:t>Still used in ARM &amp; MIPS processors</a:t>
            </a:r>
          </a:p>
          <a:p>
            <a:pPr lvl="8"/>
            <a:endParaRPr lang="en-US" sz="1400" dirty="0"/>
          </a:p>
          <a:p>
            <a:r>
              <a:rPr lang="en-US" sz="2400" dirty="0"/>
              <a:t>Room for improvement</a:t>
            </a:r>
          </a:p>
          <a:p>
            <a:pPr lvl="1"/>
            <a:r>
              <a:rPr lang="en-US" dirty="0">
                <a:ea typeface="ＭＳ Ｐゴシック" pitchFamily="-107" charset="-128"/>
              </a:rPr>
              <a:t>Upper performance bound is CPI=1</a:t>
            </a:r>
          </a:p>
          <a:p>
            <a:pPr lvl="1"/>
            <a:r>
              <a:rPr lang="en-US" dirty="0">
                <a:ea typeface="ＭＳ Ｐゴシック" pitchFamily="-107" charset="-128"/>
              </a:rPr>
              <a:t>High-latency instructions not handled well</a:t>
            </a:r>
          </a:p>
          <a:p>
            <a:pPr lvl="2"/>
            <a:r>
              <a:rPr lang="en-US" dirty="0">
                <a:ea typeface="ＭＳ Ｐゴシック" pitchFamily="-107" charset="-128"/>
              </a:rPr>
              <a:t>1 stage for accesses to large caches or multiplier</a:t>
            </a:r>
          </a:p>
          <a:p>
            <a:pPr lvl="2"/>
            <a:r>
              <a:rPr lang="en-US" dirty="0">
                <a:ea typeface="ＭＳ Ｐゴシック" pitchFamily="-107" charset="-128"/>
              </a:rPr>
              <a:t>Long clock cycle time </a:t>
            </a:r>
          </a:p>
          <a:p>
            <a:pPr lvl="1"/>
            <a:r>
              <a:rPr lang="en-US" dirty="0">
                <a:ea typeface="ＭＳ Ｐゴシック" pitchFamily="-107" charset="-128"/>
              </a:rPr>
              <a:t>Unnecessary stalls due to rigid pipeline</a:t>
            </a:r>
          </a:p>
          <a:p>
            <a:pPr lvl="2"/>
            <a:r>
              <a:rPr lang="en-US" dirty="0">
                <a:ea typeface="ＭＳ Ｐゴシック" pitchFamily="-107" charset="-128"/>
              </a:rPr>
              <a:t>If one instruction stalls, anything behind it stalls</a:t>
            </a:r>
          </a:p>
        </p:txBody>
      </p:sp>
      <p:grpSp>
        <p:nvGrpSpPr>
          <p:cNvPr id="7" name="Group 5"/>
          <p:cNvGrpSpPr>
            <a:grpSpLocks/>
          </p:cNvGrpSpPr>
          <p:nvPr/>
        </p:nvGrpSpPr>
        <p:grpSpPr bwMode="auto">
          <a:xfrm>
            <a:off x="228600" y="1981200"/>
            <a:ext cx="1206500" cy="373063"/>
            <a:chOff x="672" y="1824"/>
            <a:chExt cx="760" cy="235"/>
          </a:xfrm>
        </p:grpSpPr>
        <p:sp>
          <p:nvSpPr>
            <p:cNvPr id="10" name="Rectangle 9"/>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1" name="Rectangle 10"/>
            <p:cNvSpPr>
              <a:spLocks noChangeArrowheads="1"/>
            </p:cNvSpPr>
            <p:nvPr/>
          </p:nvSpPr>
          <p:spPr bwMode="auto">
            <a:xfrm>
              <a:off x="939" y="1824"/>
              <a:ext cx="220"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n-lt"/>
                </a:rPr>
                <a:t>IF</a:t>
              </a:r>
            </a:p>
          </p:txBody>
        </p:sp>
      </p:grpSp>
      <p:grpSp>
        <p:nvGrpSpPr>
          <p:cNvPr id="12" name="Group 10"/>
          <p:cNvGrpSpPr>
            <a:grpSpLocks/>
          </p:cNvGrpSpPr>
          <p:nvPr/>
        </p:nvGrpSpPr>
        <p:grpSpPr bwMode="auto">
          <a:xfrm>
            <a:off x="228600" y="4724400"/>
            <a:ext cx="1206500" cy="373063"/>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4" name="Rectangle 12"/>
            <p:cNvSpPr>
              <a:spLocks noChangeArrowheads="1"/>
            </p:cNvSpPr>
            <p:nvPr/>
          </p:nvSpPr>
          <p:spPr bwMode="auto">
            <a:xfrm>
              <a:off x="3151" y="4945"/>
              <a:ext cx="348"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WB</a:t>
              </a:r>
            </a:p>
          </p:txBody>
        </p:sp>
      </p:grpSp>
      <p:sp>
        <p:nvSpPr>
          <p:cNvPr id="15" name="Line 13"/>
          <p:cNvSpPr>
            <a:spLocks noChangeShapeType="1"/>
          </p:cNvSpPr>
          <p:nvPr/>
        </p:nvSpPr>
        <p:spPr bwMode="auto">
          <a:xfrm>
            <a:off x="838200" y="4432300"/>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16" name="Group 16"/>
          <p:cNvGrpSpPr>
            <a:grpSpLocks/>
          </p:cNvGrpSpPr>
          <p:nvPr/>
        </p:nvGrpSpPr>
        <p:grpSpPr bwMode="auto">
          <a:xfrm>
            <a:off x="228600" y="2671771"/>
            <a:ext cx="1206500" cy="368300"/>
            <a:chOff x="2932" y="4084"/>
            <a:chExt cx="760" cy="232"/>
          </a:xfrm>
        </p:grpSpPr>
        <p:sp>
          <p:nvSpPr>
            <p:cNvPr id="17"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8" name="Rectangle 18"/>
            <p:cNvSpPr>
              <a:spLocks noChangeArrowheads="1"/>
            </p:cNvSpPr>
            <p:nvPr/>
          </p:nvSpPr>
          <p:spPr bwMode="auto">
            <a:xfrm>
              <a:off x="3172" y="4089"/>
              <a:ext cx="272"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RF</a:t>
              </a:r>
            </a:p>
          </p:txBody>
        </p:sp>
      </p:grpSp>
      <p:sp>
        <p:nvSpPr>
          <p:cNvPr id="19" name="Line 19"/>
          <p:cNvSpPr>
            <a:spLocks noChangeShapeType="1"/>
          </p:cNvSpPr>
          <p:nvPr/>
        </p:nvSpPr>
        <p:spPr bwMode="auto">
          <a:xfrm>
            <a:off x="831850" y="23669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20" name="Group 22"/>
          <p:cNvGrpSpPr>
            <a:grpSpLocks/>
          </p:cNvGrpSpPr>
          <p:nvPr/>
        </p:nvGrpSpPr>
        <p:grpSpPr bwMode="auto">
          <a:xfrm>
            <a:off x="228600" y="3352800"/>
            <a:ext cx="1206500" cy="373062"/>
            <a:chOff x="2932" y="4513"/>
            <a:chExt cx="760" cy="235"/>
          </a:xfrm>
        </p:grpSpPr>
        <p:sp>
          <p:nvSpPr>
            <p:cNvPr id="21"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2" name="Rectangle 24"/>
            <p:cNvSpPr>
              <a:spLocks noChangeArrowheads="1"/>
            </p:cNvSpPr>
            <p:nvPr/>
          </p:nvSpPr>
          <p:spPr bwMode="auto">
            <a:xfrm>
              <a:off x="3103" y="4513"/>
              <a:ext cx="387"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ALU</a:t>
              </a:r>
            </a:p>
          </p:txBody>
        </p:sp>
      </p:grpSp>
      <p:sp>
        <p:nvSpPr>
          <p:cNvPr id="23" name="Line 25"/>
          <p:cNvSpPr>
            <a:spLocks noChangeShapeType="1"/>
          </p:cNvSpPr>
          <p:nvPr/>
        </p:nvSpPr>
        <p:spPr bwMode="auto">
          <a:xfrm>
            <a:off x="831850" y="30527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24" name="Rectangle 28"/>
          <p:cNvSpPr>
            <a:spLocks noChangeArrowheads="1"/>
          </p:cNvSpPr>
          <p:nvPr/>
        </p:nvSpPr>
        <p:spPr bwMode="auto">
          <a:xfrm>
            <a:off x="228600" y="4043366"/>
            <a:ext cx="1219200" cy="368300"/>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5" name="Rectangle 29"/>
          <p:cNvSpPr>
            <a:spLocks noChangeArrowheads="1"/>
          </p:cNvSpPr>
          <p:nvPr/>
        </p:nvSpPr>
        <p:spPr bwMode="auto">
          <a:xfrm>
            <a:off x="388776" y="4051300"/>
            <a:ext cx="961053" cy="339725"/>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n-lt"/>
              </a:rPr>
              <a:t>MEM</a:t>
            </a:r>
          </a:p>
        </p:txBody>
      </p:sp>
      <p:sp>
        <p:nvSpPr>
          <p:cNvPr id="26" name="Line 30"/>
          <p:cNvSpPr>
            <a:spLocks noChangeShapeType="1"/>
          </p:cNvSpPr>
          <p:nvPr/>
        </p:nvSpPr>
        <p:spPr bwMode="auto">
          <a:xfrm>
            <a:off x="862628" y="3738566"/>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dirty="0"/>
              <a:t>Improving 5-stage Pipeline Performance</a:t>
            </a:r>
          </a:p>
        </p:txBody>
      </p:sp>
      <p:sp>
        <p:nvSpPr>
          <p:cNvPr id="17411" name="Rectangle 3"/>
          <p:cNvSpPr>
            <a:spLocks noGrp="1" noChangeArrowheads="1"/>
          </p:cNvSpPr>
          <p:nvPr>
            <p:ph type="body" idx="1"/>
          </p:nvPr>
        </p:nvSpPr>
        <p:spPr/>
        <p:txBody>
          <a:bodyPr>
            <a:normAutofit/>
          </a:bodyPr>
          <a:lstStyle/>
          <a:p>
            <a:r>
              <a:rPr lang="en-US" dirty="0"/>
              <a:t>Lower </a:t>
            </a:r>
            <a:r>
              <a:rPr lang="en-US" dirty="0" err="1"/>
              <a:t>t</a:t>
            </a:r>
            <a:r>
              <a:rPr lang="en-US" baseline="-25000" dirty="0" err="1"/>
              <a:t>CLK</a:t>
            </a:r>
            <a:r>
              <a:rPr lang="en-US" dirty="0"/>
              <a:t>: </a:t>
            </a:r>
            <a:r>
              <a:rPr lang="en-US" dirty="0">
                <a:solidFill>
                  <a:srgbClr val="C00000"/>
                </a:solidFill>
              </a:rPr>
              <a:t>deeper pipelines</a:t>
            </a:r>
            <a:endParaRPr lang="en-US" u="sng" dirty="0">
              <a:solidFill>
                <a:srgbClr val="C00000"/>
              </a:solidFill>
            </a:endParaRPr>
          </a:p>
          <a:p>
            <a:pPr lvl="1"/>
            <a:r>
              <a:rPr lang="en-US" dirty="0">
                <a:ea typeface="ＭＳ Ｐゴシック" pitchFamily="-107" charset="-128"/>
              </a:rPr>
              <a:t>Overlap more instructions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Limits to Pipeline Depth</a:t>
            </a:r>
          </a:p>
        </p:txBody>
      </p:sp>
      <p:sp>
        <p:nvSpPr>
          <p:cNvPr id="18435" name="Rectangle 3"/>
          <p:cNvSpPr>
            <a:spLocks noGrp="1" noChangeArrowheads="1"/>
          </p:cNvSpPr>
          <p:nvPr>
            <p:ph type="body" idx="1"/>
          </p:nvPr>
        </p:nvSpPr>
        <p:spPr/>
        <p:txBody>
          <a:bodyPr>
            <a:noAutofit/>
          </a:bodyPr>
          <a:lstStyle/>
          <a:p>
            <a:r>
              <a:rPr lang="en-US" dirty="0"/>
              <a:t>Each pipeline stage introduces some overhead (O)</a:t>
            </a:r>
          </a:p>
          <a:p>
            <a:pPr lvl="1"/>
            <a:r>
              <a:rPr lang="en-US" dirty="0">
                <a:ea typeface="ＭＳ Ｐゴシック" pitchFamily="-107" charset="-128"/>
              </a:rPr>
              <a:t>Propagation delay of pipeline registers</a:t>
            </a:r>
          </a:p>
          <a:p>
            <a:pPr lvl="1"/>
            <a:r>
              <a:rPr lang="en-US" dirty="0">
                <a:ea typeface="ＭＳ Ｐゴシック" pitchFamily="-107" charset="-128"/>
              </a:rPr>
              <a:t>Setup and hold times</a:t>
            </a:r>
          </a:p>
          <a:p>
            <a:pPr lvl="1"/>
            <a:r>
              <a:rPr lang="en-US" dirty="0">
                <a:ea typeface="ＭＳ Ｐゴシック" pitchFamily="-107" charset="-128"/>
              </a:rPr>
              <a:t>Clock skew</a:t>
            </a:r>
          </a:p>
          <a:p>
            <a:pPr lvl="1"/>
            <a:r>
              <a:rPr lang="en-US" dirty="0">
                <a:ea typeface="ＭＳ Ｐゴシック" pitchFamily="-107" charset="-128"/>
              </a:rPr>
              <a:t>Inequalities in work per stage</a:t>
            </a:r>
          </a:p>
          <a:p>
            <a:pPr lvl="2"/>
            <a:r>
              <a:rPr lang="en-US" dirty="0">
                <a:ea typeface="ＭＳ Ｐゴシック" pitchFamily="-107" charset="-128"/>
              </a:rPr>
              <a:t>Cannot break up work into stages at</a:t>
            </a:r>
            <a:br>
              <a:rPr lang="en-US" dirty="0">
                <a:ea typeface="ＭＳ Ｐゴシック" pitchFamily="-107" charset="-128"/>
              </a:rPr>
            </a:br>
            <a:r>
              <a:rPr lang="en-US" dirty="0">
                <a:ea typeface="ＭＳ Ｐゴシック" pitchFamily="-107" charset="-128"/>
              </a:rPr>
              <a:t>arbitrary points</a:t>
            </a:r>
          </a:p>
          <a:p>
            <a:pPr lvl="1"/>
            <a:endParaRPr lang="en-US" dirty="0">
              <a:ea typeface="ＭＳ Ｐゴシック" pitchFamily="-107" charset="-128"/>
            </a:endParaRPr>
          </a:p>
          <a:p>
            <a:pPr>
              <a:buNone/>
            </a:pPr>
            <a:endParaRPr lang="en-US" dirty="0"/>
          </a:p>
          <a:p>
            <a:r>
              <a:rPr lang="en-US" dirty="0"/>
              <a:t>If original </a:t>
            </a:r>
            <a:r>
              <a:rPr lang="en-US" dirty="0" err="1"/>
              <a:t>t</a:t>
            </a:r>
            <a:r>
              <a:rPr lang="en-US" baseline="-25000" dirty="0" err="1"/>
              <a:t>CLK</a:t>
            </a:r>
            <a:r>
              <a:rPr lang="en-US" dirty="0"/>
              <a:t> was T,  with N stages </a:t>
            </a:r>
            <a:r>
              <a:rPr lang="en-US" dirty="0" err="1"/>
              <a:t>t</a:t>
            </a:r>
            <a:r>
              <a:rPr lang="en-US" baseline="-25000" dirty="0" err="1"/>
              <a:t>CLK</a:t>
            </a:r>
            <a:r>
              <a:rPr lang="en-US" dirty="0"/>
              <a:t> is T/N+O</a:t>
            </a:r>
          </a:p>
          <a:p>
            <a:pPr lvl="1"/>
            <a:r>
              <a:rPr lang="en-US" dirty="0">
                <a:ea typeface="ＭＳ Ｐゴシック" pitchFamily="-107" charset="-128"/>
              </a:rPr>
              <a:t>If N</a:t>
            </a:r>
            <a:r>
              <a:rPr lang="en-US" dirty="0">
                <a:ea typeface="ＭＳ Ｐゴシック" pitchFamily="-107" charset="-128"/>
                <a:cs typeface="Arial" charset="0"/>
              </a:rPr>
              <a:t>→</a:t>
            </a:r>
            <a:r>
              <a:rPr lang="en-US" dirty="0">
                <a:ea typeface="ＭＳ Ｐゴシック" pitchFamily="-107" charset="-128"/>
                <a:cs typeface="Arial" charset="0"/>
                <a:sym typeface="Symbol" pitchFamily="-107" charset="2"/>
              </a:rPr>
              <a:t>, speedup = T / (T/N+O) </a:t>
            </a:r>
            <a:r>
              <a:rPr lang="en-US" dirty="0">
                <a:ea typeface="ＭＳ Ｐゴシック" pitchFamily="-107" charset="-128"/>
                <a:cs typeface="Arial" charset="0"/>
              </a:rPr>
              <a:t>→ T/O</a:t>
            </a:r>
          </a:p>
          <a:p>
            <a:pPr lvl="2"/>
            <a:r>
              <a:rPr lang="en-US" dirty="0">
                <a:ea typeface="ＭＳ Ｐゴシック" pitchFamily="-107" charset="-128"/>
                <a:cs typeface="Arial" charset="0"/>
              </a:rPr>
              <a:t>Assuming that CPI stays constant</a:t>
            </a:r>
          </a:p>
          <a:p>
            <a:pPr lvl="1"/>
            <a:r>
              <a:rPr lang="en-US" dirty="0">
                <a:ea typeface="ＭＳ Ｐゴシック" pitchFamily="-107" charset="-128"/>
                <a:cs typeface="Arial" charset="0"/>
              </a:rPr>
              <a:t>Eventually overhead dominates and deeper pipelines have diminishing returns</a:t>
            </a:r>
          </a:p>
        </p:txBody>
      </p:sp>
      <p:grpSp>
        <p:nvGrpSpPr>
          <p:cNvPr id="2" name="Group 27"/>
          <p:cNvGrpSpPr/>
          <p:nvPr/>
        </p:nvGrpSpPr>
        <p:grpSpPr>
          <a:xfrm>
            <a:off x="6096000" y="2590800"/>
            <a:ext cx="2438400" cy="1143000"/>
            <a:chOff x="6781800" y="3200400"/>
            <a:chExt cx="1981200" cy="1143000"/>
          </a:xfrm>
        </p:grpSpPr>
        <p:sp>
          <p:nvSpPr>
            <p:cNvPr id="18436" name="Rectangle 3"/>
            <p:cNvSpPr>
              <a:spLocks noChangeArrowheads="1"/>
            </p:cNvSpPr>
            <p:nvPr/>
          </p:nvSpPr>
          <p:spPr bwMode="auto">
            <a:xfrm>
              <a:off x="6934200" y="3200400"/>
              <a:ext cx="1676400" cy="457200"/>
            </a:xfrm>
            <a:prstGeom prst="rect">
              <a:avLst/>
            </a:prstGeom>
            <a:solidFill>
              <a:schemeClr val="accent1">
                <a:lumMod val="40000"/>
                <a:lumOff val="60000"/>
              </a:schemeClr>
            </a:solidFill>
            <a:ln w="12700" algn="ctr">
              <a:solidFill>
                <a:schemeClr val="tx1"/>
              </a:solidFill>
              <a:round/>
              <a:headEnd/>
              <a:tailEnd/>
            </a:ln>
          </p:spPr>
          <p:txBody>
            <a:bodyPr wrap="none" anchor="ctr"/>
            <a:lstStyle/>
            <a:p>
              <a:pPr algn="ctr"/>
              <a:r>
                <a:rPr lang="en-US" dirty="0">
                  <a:latin typeface="+mn-lt"/>
                </a:rPr>
                <a:t>T</a:t>
              </a:r>
            </a:p>
          </p:txBody>
        </p:sp>
        <p:sp>
          <p:nvSpPr>
            <p:cNvPr id="18437" name="Rectangle 4"/>
            <p:cNvSpPr>
              <a:spLocks noChangeArrowheads="1"/>
            </p:cNvSpPr>
            <p:nvPr/>
          </p:nvSpPr>
          <p:spPr bwMode="auto">
            <a:xfrm>
              <a:off x="6934200" y="3886200"/>
              <a:ext cx="381000" cy="457200"/>
            </a:xfrm>
            <a:prstGeom prst="rect">
              <a:avLst/>
            </a:prstGeom>
            <a:solidFill>
              <a:schemeClr val="accent1">
                <a:lumMod val="40000"/>
                <a:lumOff val="60000"/>
              </a:schemeClr>
            </a:solidFill>
            <a:ln w="12700" algn="ctr">
              <a:solidFill>
                <a:schemeClr val="tx1"/>
              </a:solidFill>
              <a:round/>
              <a:headEnd/>
              <a:tailEnd/>
            </a:ln>
          </p:spPr>
          <p:txBody>
            <a:bodyPr wrap="none" lIns="0" rIns="0" anchor="ctr"/>
            <a:lstStyle/>
            <a:p>
              <a:pPr algn="ctr"/>
              <a:r>
                <a:rPr lang="en-US" dirty="0">
                  <a:latin typeface="+mn-lt"/>
                </a:rPr>
                <a:t>T/N</a:t>
              </a:r>
            </a:p>
          </p:txBody>
        </p:sp>
        <p:sp>
          <p:nvSpPr>
            <p:cNvPr id="18438" name="Rectangle 5"/>
            <p:cNvSpPr>
              <a:spLocks noChangeArrowheads="1"/>
            </p:cNvSpPr>
            <p:nvPr/>
          </p:nvSpPr>
          <p:spPr bwMode="auto">
            <a:xfrm>
              <a:off x="7467600" y="3886200"/>
              <a:ext cx="228600" cy="457200"/>
            </a:xfrm>
            <a:prstGeom prst="rect">
              <a:avLst/>
            </a:prstGeom>
            <a:solidFill>
              <a:schemeClr val="accent2">
                <a:lumMod val="40000"/>
                <a:lumOff val="60000"/>
              </a:schemeClr>
            </a:solidFill>
            <a:ln w="12700" algn="ctr">
              <a:solidFill>
                <a:schemeClr val="tx1"/>
              </a:solidFill>
              <a:round/>
              <a:headEnd/>
              <a:tailEnd/>
            </a:ln>
          </p:spPr>
          <p:txBody>
            <a:bodyPr wrap="none" lIns="0" rIns="0" anchor="ctr"/>
            <a:lstStyle/>
            <a:p>
              <a:pPr algn="ctr"/>
              <a:r>
                <a:rPr lang="en-US">
                  <a:latin typeface="+mn-lt"/>
                </a:rPr>
                <a:t>O</a:t>
              </a:r>
            </a:p>
          </p:txBody>
        </p:sp>
        <p:sp>
          <p:nvSpPr>
            <p:cNvPr id="18439" name="Rectangle 6"/>
            <p:cNvSpPr>
              <a:spLocks noChangeArrowheads="1"/>
            </p:cNvSpPr>
            <p:nvPr/>
          </p:nvSpPr>
          <p:spPr bwMode="auto">
            <a:xfrm>
              <a:off x="7848600" y="3886200"/>
              <a:ext cx="381000" cy="457200"/>
            </a:xfrm>
            <a:prstGeom prst="rect">
              <a:avLst/>
            </a:prstGeom>
            <a:solidFill>
              <a:schemeClr val="accent1">
                <a:lumMod val="40000"/>
                <a:lumOff val="60000"/>
              </a:schemeClr>
            </a:solidFill>
            <a:ln w="12700" algn="ctr">
              <a:solidFill>
                <a:schemeClr val="tx1"/>
              </a:solidFill>
              <a:round/>
              <a:headEnd/>
              <a:tailEnd/>
            </a:ln>
          </p:spPr>
          <p:txBody>
            <a:bodyPr wrap="none" lIns="0" rIns="0" anchor="ctr"/>
            <a:lstStyle/>
            <a:p>
              <a:pPr algn="ctr"/>
              <a:r>
                <a:rPr lang="en-US" dirty="0">
                  <a:latin typeface="+mn-lt"/>
                </a:rPr>
                <a:t>T/N</a:t>
              </a:r>
            </a:p>
          </p:txBody>
        </p:sp>
        <p:sp>
          <p:nvSpPr>
            <p:cNvPr id="18440" name="Rectangle 7"/>
            <p:cNvSpPr>
              <a:spLocks noChangeArrowheads="1"/>
            </p:cNvSpPr>
            <p:nvPr/>
          </p:nvSpPr>
          <p:spPr bwMode="auto">
            <a:xfrm>
              <a:off x="8382000" y="3886200"/>
              <a:ext cx="228600" cy="457200"/>
            </a:xfrm>
            <a:prstGeom prst="rect">
              <a:avLst/>
            </a:prstGeom>
            <a:solidFill>
              <a:schemeClr val="accent2">
                <a:lumMod val="40000"/>
                <a:lumOff val="60000"/>
              </a:schemeClr>
            </a:solidFill>
            <a:ln w="12700" algn="ctr">
              <a:solidFill>
                <a:schemeClr val="tx1"/>
              </a:solidFill>
              <a:round/>
              <a:headEnd/>
              <a:tailEnd/>
            </a:ln>
          </p:spPr>
          <p:txBody>
            <a:bodyPr wrap="none" lIns="0" rIns="0" anchor="ctr"/>
            <a:lstStyle/>
            <a:p>
              <a:pPr algn="ctr"/>
              <a:r>
                <a:rPr lang="en-US" dirty="0">
                  <a:latin typeface="+mn-lt"/>
                </a:rPr>
                <a:t>O</a:t>
              </a:r>
            </a:p>
          </p:txBody>
        </p:sp>
        <p:cxnSp>
          <p:nvCxnSpPr>
            <p:cNvPr id="18441" name="Straight Arrow Connector 9"/>
            <p:cNvCxnSpPr>
              <a:cxnSpLocks noChangeShapeType="1"/>
              <a:stCxn id="18437" idx="3"/>
              <a:endCxn id="18438" idx="1"/>
            </p:cNvCxnSpPr>
            <p:nvPr/>
          </p:nvCxnSpPr>
          <p:spPr bwMode="auto">
            <a:xfrm>
              <a:off x="7315200" y="4114800"/>
              <a:ext cx="152400" cy="1588"/>
            </a:xfrm>
            <a:prstGeom prst="straightConnector1">
              <a:avLst/>
            </a:prstGeom>
            <a:noFill/>
            <a:ln w="12700" algn="ctr">
              <a:solidFill>
                <a:schemeClr val="tx1"/>
              </a:solidFill>
              <a:round/>
              <a:headEnd/>
              <a:tailEnd type="triangle" w="med" len="med"/>
            </a:ln>
          </p:spPr>
        </p:cxnSp>
        <p:cxnSp>
          <p:nvCxnSpPr>
            <p:cNvPr id="18442" name="Straight Arrow Connector 10"/>
            <p:cNvCxnSpPr>
              <a:cxnSpLocks noChangeShapeType="1"/>
            </p:cNvCxnSpPr>
            <p:nvPr/>
          </p:nvCxnSpPr>
          <p:spPr bwMode="auto">
            <a:xfrm>
              <a:off x="7696200" y="4114800"/>
              <a:ext cx="152400" cy="1588"/>
            </a:xfrm>
            <a:prstGeom prst="straightConnector1">
              <a:avLst/>
            </a:prstGeom>
            <a:noFill/>
            <a:ln w="12700" algn="ctr">
              <a:solidFill>
                <a:schemeClr val="tx1"/>
              </a:solidFill>
              <a:round/>
              <a:headEnd/>
              <a:tailEnd type="triangle" w="med" len="med"/>
            </a:ln>
          </p:spPr>
        </p:cxnSp>
        <p:cxnSp>
          <p:nvCxnSpPr>
            <p:cNvPr id="18443" name="Straight Arrow Connector 12"/>
            <p:cNvCxnSpPr>
              <a:cxnSpLocks noChangeShapeType="1"/>
            </p:cNvCxnSpPr>
            <p:nvPr/>
          </p:nvCxnSpPr>
          <p:spPr bwMode="auto">
            <a:xfrm>
              <a:off x="8229600" y="4114800"/>
              <a:ext cx="152400" cy="1588"/>
            </a:xfrm>
            <a:prstGeom prst="straightConnector1">
              <a:avLst/>
            </a:prstGeom>
            <a:noFill/>
            <a:ln w="12700" algn="ctr">
              <a:solidFill>
                <a:schemeClr val="tx1"/>
              </a:solidFill>
              <a:round/>
              <a:headEnd/>
              <a:tailEnd type="triangle" w="med" len="med"/>
            </a:ln>
          </p:spPr>
        </p:cxnSp>
        <p:cxnSp>
          <p:nvCxnSpPr>
            <p:cNvPr id="18444" name="Straight Arrow Connector 13"/>
            <p:cNvCxnSpPr>
              <a:cxnSpLocks noChangeShapeType="1"/>
            </p:cNvCxnSpPr>
            <p:nvPr/>
          </p:nvCxnSpPr>
          <p:spPr bwMode="auto">
            <a:xfrm>
              <a:off x="8610600" y="4114800"/>
              <a:ext cx="152400" cy="1588"/>
            </a:xfrm>
            <a:prstGeom prst="straightConnector1">
              <a:avLst/>
            </a:prstGeom>
            <a:noFill/>
            <a:ln w="12700" algn="ctr">
              <a:solidFill>
                <a:schemeClr val="tx1"/>
              </a:solidFill>
              <a:round/>
              <a:headEnd/>
              <a:tailEnd type="triangle" w="med" len="med"/>
            </a:ln>
          </p:spPr>
        </p:cxnSp>
        <p:cxnSp>
          <p:nvCxnSpPr>
            <p:cNvPr id="18445" name="Straight Arrow Connector 14"/>
            <p:cNvCxnSpPr>
              <a:cxnSpLocks noChangeShapeType="1"/>
            </p:cNvCxnSpPr>
            <p:nvPr/>
          </p:nvCxnSpPr>
          <p:spPr bwMode="auto">
            <a:xfrm>
              <a:off x="6781800" y="4114800"/>
              <a:ext cx="152400" cy="1588"/>
            </a:xfrm>
            <a:prstGeom prst="straightConnector1">
              <a:avLst/>
            </a:prstGeom>
            <a:noFill/>
            <a:ln w="12700" algn="ctr">
              <a:solidFill>
                <a:schemeClr val="tx1"/>
              </a:solidFill>
              <a:round/>
              <a:headEnd/>
              <a:tailEnd type="triangle" w="med" len="med"/>
            </a:ln>
          </p:spPr>
        </p:cxnSp>
        <p:cxnSp>
          <p:nvCxnSpPr>
            <p:cNvPr id="18446" name="Straight Arrow Connector 15"/>
            <p:cNvCxnSpPr>
              <a:cxnSpLocks noChangeShapeType="1"/>
            </p:cNvCxnSpPr>
            <p:nvPr/>
          </p:nvCxnSpPr>
          <p:spPr bwMode="auto">
            <a:xfrm>
              <a:off x="8610600" y="3429000"/>
              <a:ext cx="152400" cy="1588"/>
            </a:xfrm>
            <a:prstGeom prst="straightConnector1">
              <a:avLst/>
            </a:prstGeom>
            <a:noFill/>
            <a:ln w="12700" algn="ctr">
              <a:solidFill>
                <a:schemeClr val="tx1"/>
              </a:solidFill>
              <a:round/>
              <a:headEnd/>
              <a:tailEnd type="triangle" w="med" len="med"/>
            </a:ln>
          </p:spPr>
        </p:cxnSp>
        <p:cxnSp>
          <p:nvCxnSpPr>
            <p:cNvPr id="18447" name="Straight Arrow Connector 16"/>
            <p:cNvCxnSpPr>
              <a:cxnSpLocks noChangeShapeType="1"/>
            </p:cNvCxnSpPr>
            <p:nvPr/>
          </p:nvCxnSpPr>
          <p:spPr bwMode="auto">
            <a:xfrm>
              <a:off x="6781800" y="3427413"/>
              <a:ext cx="152400" cy="1587"/>
            </a:xfrm>
            <a:prstGeom prst="straightConnector1">
              <a:avLst/>
            </a:prstGeom>
            <a:noFill/>
            <a:ln w="12700" algn="ctr">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dirty="0"/>
              <a:t>Improving 5-stage Pipeline Performance</a:t>
            </a:r>
          </a:p>
        </p:txBody>
      </p:sp>
      <p:sp>
        <p:nvSpPr>
          <p:cNvPr id="17411" name="Rectangle 3"/>
          <p:cNvSpPr>
            <a:spLocks noGrp="1" noChangeArrowheads="1"/>
          </p:cNvSpPr>
          <p:nvPr>
            <p:ph type="body" idx="1"/>
          </p:nvPr>
        </p:nvSpPr>
        <p:spPr/>
        <p:txBody>
          <a:bodyPr>
            <a:normAutofit lnSpcReduction="10000"/>
          </a:bodyPr>
          <a:lstStyle/>
          <a:p>
            <a:r>
              <a:rPr lang="en-US" dirty="0"/>
              <a:t>Lower </a:t>
            </a:r>
            <a:r>
              <a:rPr lang="en-US" dirty="0" err="1"/>
              <a:t>t</a:t>
            </a:r>
            <a:r>
              <a:rPr lang="en-US" baseline="-25000" dirty="0" err="1"/>
              <a:t>CLK</a:t>
            </a:r>
            <a:r>
              <a:rPr lang="en-US" dirty="0"/>
              <a:t>: </a:t>
            </a:r>
            <a:r>
              <a:rPr lang="en-US" dirty="0">
                <a:solidFill>
                  <a:srgbClr val="C00000"/>
                </a:solidFill>
              </a:rPr>
              <a:t>deeper pipelines</a:t>
            </a:r>
            <a:endParaRPr lang="en-US" u="sng" dirty="0">
              <a:solidFill>
                <a:srgbClr val="C00000"/>
              </a:solidFill>
            </a:endParaRPr>
          </a:p>
          <a:p>
            <a:pPr lvl="1"/>
            <a:r>
              <a:rPr lang="en-US" dirty="0">
                <a:ea typeface="ＭＳ Ｐゴシック" pitchFamily="-107" charset="-128"/>
              </a:rPr>
              <a:t>Overlap more instructions</a:t>
            </a:r>
          </a:p>
          <a:p>
            <a:r>
              <a:rPr lang="en-US" dirty="0"/>
              <a:t>Higher </a:t>
            </a:r>
            <a:r>
              <a:rPr lang="en-US" dirty="0" err="1"/>
              <a:t>CPI</a:t>
            </a:r>
            <a:r>
              <a:rPr lang="en-US" baseline="-25000" dirty="0" err="1"/>
              <a:t>ideal</a:t>
            </a:r>
            <a:r>
              <a:rPr lang="en-US" dirty="0"/>
              <a:t>: </a:t>
            </a:r>
            <a:r>
              <a:rPr lang="en-US" dirty="0">
                <a:solidFill>
                  <a:srgbClr val="C00000"/>
                </a:solidFill>
              </a:rPr>
              <a:t>wider pipelines</a:t>
            </a:r>
            <a:endParaRPr lang="en-US" b="1" i="1" u="sng" dirty="0">
              <a:solidFill>
                <a:srgbClr val="C00000"/>
              </a:solidFill>
            </a:endParaRPr>
          </a:p>
          <a:p>
            <a:pPr lvl="1"/>
            <a:r>
              <a:rPr lang="en-US" dirty="0">
                <a:ea typeface="ＭＳ Ｐゴシック" pitchFamily="-107" charset="-128"/>
              </a:rPr>
              <a:t>Each pipeline stage processes multiple instructions</a:t>
            </a:r>
          </a:p>
          <a:p>
            <a:r>
              <a:rPr lang="en-US" dirty="0"/>
              <a:t>Lower </a:t>
            </a:r>
            <a:r>
              <a:rPr lang="en-US" dirty="0" err="1"/>
              <a:t>CPI</a:t>
            </a:r>
            <a:r>
              <a:rPr lang="en-US" baseline="-25000" dirty="0" err="1"/>
              <a:t>stall</a:t>
            </a:r>
            <a:r>
              <a:rPr lang="en-US" dirty="0"/>
              <a:t>: </a:t>
            </a:r>
            <a:r>
              <a:rPr lang="en-US" dirty="0">
                <a:solidFill>
                  <a:srgbClr val="C00000"/>
                </a:solidFill>
                <a:ea typeface="ＭＳ Ｐゴシック" pitchFamily="-107" charset="-128"/>
              </a:rPr>
              <a:t>out-of-order execution</a:t>
            </a:r>
          </a:p>
          <a:p>
            <a:pPr lvl="1"/>
            <a:r>
              <a:rPr lang="en-US" dirty="0">
                <a:ea typeface="ＭＳ Ｐゴシック" pitchFamily="-107" charset="-128"/>
              </a:rPr>
              <a:t>Execute each instruction as soon as its source operands are available</a:t>
            </a:r>
          </a:p>
          <a:p>
            <a:r>
              <a:rPr lang="en-US" dirty="0"/>
              <a:t>Balance conflicting goals</a:t>
            </a:r>
          </a:p>
          <a:p>
            <a:pPr lvl="1"/>
            <a:r>
              <a:rPr lang="en-US" dirty="0">
                <a:ea typeface="ＭＳ Ｐゴシック" pitchFamily="-107" charset="-128"/>
              </a:rPr>
              <a:t>Deeper &amp; wider pipelines </a:t>
            </a:r>
            <a:r>
              <a:rPr lang="en-US" dirty="0">
                <a:ea typeface="ＭＳ Ｐゴシック" pitchFamily="-107" charset="-128"/>
                <a:sym typeface="Symbol" pitchFamily="-107" charset="2"/>
              </a:rPr>
              <a:t></a:t>
            </a:r>
            <a:r>
              <a:rPr lang="en-US" dirty="0">
                <a:ea typeface="ＭＳ Ｐゴシック" pitchFamily="-107" charset="-128"/>
              </a:rPr>
              <a:t> more control hazards</a:t>
            </a:r>
          </a:p>
          <a:p>
            <a:pPr lvl="1"/>
            <a:r>
              <a:rPr lang="en-US" dirty="0">
                <a:solidFill>
                  <a:srgbClr val="C00000"/>
                </a:solidFill>
                <a:ea typeface="ＭＳ Ｐゴシック" pitchFamily="-107" charset="-128"/>
              </a:rPr>
              <a:t>Branch prediction </a:t>
            </a:r>
          </a:p>
          <a:p>
            <a:pPr lvl="7"/>
            <a:endParaRPr lang="en-US" dirty="0">
              <a:ea typeface="ＭＳ Ｐゴシック" pitchFamily="-107" charset="-128"/>
            </a:endParaRPr>
          </a:p>
          <a:p>
            <a:r>
              <a:rPr lang="en-US" dirty="0"/>
              <a:t>It all works because of </a:t>
            </a:r>
            <a:r>
              <a:rPr lang="en-US" dirty="0">
                <a:solidFill>
                  <a:srgbClr val="C00000"/>
                </a:solidFill>
              </a:rPr>
              <a:t>instruction-level parallelism (ILP)</a:t>
            </a:r>
          </a:p>
        </p:txBody>
      </p:sp>
    </p:spTree>
    <p:extLst>
      <p:ext uri="{BB962C8B-B14F-4D97-AF65-F5344CB8AC3E}">
        <p14:creationId xmlns:p14="http://schemas.microsoft.com/office/powerpoint/2010/main" val="23207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3"/>
          <p:cNvSpPr>
            <a:spLocks noChangeArrowheads="1"/>
          </p:cNvSpPr>
          <p:nvPr/>
        </p:nvSpPr>
        <p:spPr bwMode="auto">
          <a:xfrm>
            <a:off x="3810000" y="1846664"/>
            <a:ext cx="4953000" cy="3362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square">
            <a:spAutoFit/>
          </a:bodyPr>
          <a:lstStyle/>
          <a:p>
            <a:pPr marL="0" lvl="1" algn="l">
              <a:lnSpc>
                <a:spcPct val="150000"/>
              </a:lnSpc>
            </a:pPr>
            <a:r>
              <a:rPr lang="en-US" dirty="0">
                <a:latin typeface="Lucida Sans Typewriter"/>
                <a:cs typeface="Lucida Sans Typewriter"/>
              </a:rPr>
              <a:t>loop: </a:t>
            </a:r>
          </a:p>
          <a:p>
            <a:pPr marL="0" lvl="1" algn="l">
              <a:lnSpc>
                <a:spcPct val="150000"/>
              </a:lnSpc>
            </a:pPr>
            <a:r>
              <a:rPr lang="en-US" dirty="0">
                <a:latin typeface="Lucida Sans Typewriter"/>
                <a:cs typeface="Lucida Sans Typewriter"/>
              </a:rPr>
              <a:t>   LD(n, r1) </a:t>
            </a:r>
          </a:p>
          <a:p>
            <a:pPr marL="0" lvl="1" algn="l">
              <a:lnSpc>
                <a:spcPct val="150000"/>
              </a:lnSpc>
            </a:pPr>
            <a:r>
              <a:rPr lang="en-US" dirty="0">
                <a:latin typeface="Lucida Sans Typewriter"/>
                <a:cs typeface="Lucida Sans Typewriter"/>
              </a:rPr>
              <a:t>   CMPLT(r31, r1, r2) </a:t>
            </a:r>
          </a:p>
          <a:p>
            <a:pPr marL="0" lvl="1" algn="l">
              <a:lnSpc>
                <a:spcPct val="150000"/>
              </a:lnSpc>
            </a:pPr>
            <a:r>
              <a:rPr lang="en-US" dirty="0">
                <a:latin typeface="Lucida Sans Typewriter"/>
                <a:cs typeface="Lucida Sans Typewriter"/>
              </a:rPr>
              <a:t>   BF(r2, done) </a:t>
            </a:r>
          </a:p>
          <a:p>
            <a:pPr marL="0" lvl="1" algn="l">
              <a:lnSpc>
                <a:spcPct val="150000"/>
              </a:lnSpc>
            </a:pPr>
            <a:r>
              <a:rPr lang="en-US" dirty="0">
                <a:latin typeface="Lucida Sans Typewriter"/>
                <a:cs typeface="Lucida Sans Typewriter"/>
              </a:rPr>
              <a:t>   LD(r, r2) LD(n,r1)  LD(n,r4) </a:t>
            </a:r>
          </a:p>
          <a:p>
            <a:pPr marL="0" lvl="1" algn="l">
              <a:lnSpc>
                <a:spcPct val="150000"/>
              </a:lnSpc>
            </a:pPr>
            <a:r>
              <a:rPr lang="en-US" dirty="0">
                <a:latin typeface="Lucida Sans Typewriter"/>
                <a:cs typeface="Lucida Sans Typewriter"/>
              </a:rPr>
              <a:t>   MUL(r1, r2, r3) SUBC(r4, 1, r4) </a:t>
            </a:r>
          </a:p>
          <a:p>
            <a:pPr marL="0" lvl="1" algn="l">
              <a:lnSpc>
                <a:spcPct val="150000"/>
              </a:lnSpc>
            </a:pPr>
            <a:r>
              <a:rPr lang="en-US" dirty="0">
                <a:latin typeface="Lucida Sans Typewriter"/>
                <a:cs typeface="Lucida Sans Typewriter"/>
              </a:rPr>
              <a:t>   ST(r3, r) ST(r4, n) BR(loop) </a:t>
            </a:r>
          </a:p>
          <a:p>
            <a:pPr marL="0" lvl="1" algn="l">
              <a:lnSpc>
                <a:spcPct val="150000"/>
              </a:lnSpc>
            </a:pPr>
            <a:r>
              <a:rPr lang="en-US" dirty="0">
                <a:latin typeface="Lucida Sans Typewriter"/>
                <a:cs typeface="Lucida Sans Typewriter"/>
              </a:rPr>
              <a:t>done:</a:t>
            </a:r>
          </a:p>
        </p:txBody>
      </p:sp>
      <p:sp>
        <p:nvSpPr>
          <p:cNvPr id="2051" name="Rectangle 2"/>
          <p:cNvSpPr>
            <a:spLocks noGrp="1" noChangeArrowheads="1"/>
          </p:cNvSpPr>
          <p:nvPr>
            <p:ph type="title"/>
          </p:nvPr>
        </p:nvSpPr>
        <p:spPr/>
        <p:txBody>
          <a:bodyPr/>
          <a:lstStyle/>
          <a:p>
            <a:r>
              <a:rPr lang="en-US"/>
              <a:t>Instruction Level Parallelism (ILP)</a:t>
            </a:r>
          </a:p>
        </p:txBody>
      </p:sp>
      <p:sp>
        <p:nvSpPr>
          <p:cNvPr id="26" name="Text Box 6"/>
          <p:cNvSpPr txBox="1">
            <a:spLocks noChangeArrowheads="1"/>
          </p:cNvSpPr>
          <p:nvPr/>
        </p:nvSpPr>
        <p:spPr bwMode="auto">
          <a:xfrm>
            <a:off x="914400" y="1143000"/>
            <a:ext cx="26283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en-US" sz="2400" b="0" dirty="0">
                <a:latin typeface="+mj-lt"/>
              </a:rPr>
              <a:t>Sequential Code</a:t>
            </a:r>
          </a:p>
        </p:txBody>
      </p:sp>
      <p:sp>
        <p:nvSpPr>
          <p:cNvPr id="29" name="Text Box 32"/>
          <p:cNvSpPr txBox="1">
            <a:spLocks noChangeArrowheads="1"/>
          </p:cNvSpPr>
          <p:nvPr/>
        </p:nvSpPr>
        <p:spPr bwMode="auto">
          <a:xfrm>
            <a:off x="4616450" y="1143000"/>
            <a:ext cx="32006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eaLnBrk="1" hangingPunct="1"/>
            <a:r>
              <a:rPr lang="ja-JP" altLang="en-US" sz="2400" b="0" dirty="0">
                <a:latin typeface="+mj-lt"/>
              </a:rPr>
              <a:t>“</a:t>
            </a:r>
            <a:r>
              <a:rPr lang="en-US" altLang="ja-JP" sz="2400" b="0" dirty="0">
                <a:latin typeface="+mj-lt"/>
              </a:rPr>
              <a:t>Safe</a:t>
            </a:r>
            <a:r>
              <a:rPr lang="ja-JP" altLang="en-US" sz="2400" b="0" dirty="0">
                <a:latin typeface="+mj-lt"/>
              </a:rPr>
              <a:t>”</a:t>
            </a:r>
            <a:r>
              <a:rPr lang="en-US" altLang="ja-JP" sz="2400" b="0" dirty="0">
                <a:latin typeface="+mj-lt"/>
              </a:rPr>
              <a:t> Parallel Code</a:t>
            </a:r>
            <a:endParaRPr lang="en-US" sz="2400" b="0" dirty="0">
              <a:latin typeface="+mj-lt"/>
            </a:endParaRPr>
          </a:p>
        </p:txBody>
      </p:sp>
      <p:sp>
        <p:nvSpPr>
          <p:cNvPr id="4" name="TextBox 3"/>
          <p:cNvSpPr txBox="1"/>
          <p:nvPr/>
        </p:nvSpPr>
        <p:spPr>
          <a:xfrm>
            <a:off x="381000" y="1828800"/>
            <a:ext cx="3368230" cy="4001095"/>
          </a:xfrm>
          <a:prstGeom prst="rect">
            <a:avLst/>
          </a:prstGeom>
          <a:noFill/>
        </p:spPr>
        <p:txBody>
          <a:bodyPr wrap="none" rtlCol="0">
            <a:spAutoFit/>
          </a:bodyPr>
          <a:lstStyle/>
          <a:p>
            <a:pPr marL="0" lvl="1"/>
            <a:r>
              <a:rPr lang="en-US" dirty="0">
                <a:latin typeface="Lucida Sans Typewriter"/>
                <a:cs typeface="Lucida Sans Typewriter"/>
              </a:rPr>
              <a:t>loop: </a:t>
            </a:r>
          </a:p>
          <a:p>
            <a:pPr marL="114300" lvl="1"/>
            <a:r>
              <a:rPr lang="en-US" dirty="0">
                <a:latin typeface="Lucida Sans Typewriter"/>
                <a:cs typeface="Lucida Sans Typewriter"/>
              </a:rPr>
              <a:t>   LD(n, r1) </a:t>
            </a:r>
          </a:p>
          <a:p>
            <a:pPr marL="114300" lvl="1"/>
            <a:r>
              <a:rPr lang="en-US" dirty="0">
                <a:latin typeface="Lucida Sans Typewriter"/>
                <a:cs typeface="Lucida Sans Typewriter"/>
              </a:rPr>
              <a:t>   CMPLT(r31, r1, r2) </a:t>
            </a:r>
          </a:p>
          <a:p>
            <a:pPr marL="114300" lvl="1"/>
            <a:r>
              <a:rPr lang="en-US" dirty="0">
                <a:latin typeface="Lucida Sans Typewriter"/>
                <a:cs typeface="Lucida Sans Typewriter"/>
              </a:rPr>
              <a:t>   BF(r2, done) </a:t>
            </a:r>
          </a:p>
          <a:p>
            <a:pPr marL="114300" lvl="1"/>
            <a:r>
              <a:rPr lang="en-US" dirty="0">
                <a:latin typeface="Lucida Sans Typewriter"/>
                <a:cs typeface="Lucida Sans Typewriter"/>
              </a:rPr>
              <a:t>   LD(r, r2) </a:t>
            </a:r>
          </a:p>
          <a:p>
            <a:pPr marL="114300" lvl="1"/>
            <a:r>
              <a:rPr lang="en-US" dirty="0">
                <a:latin typeface="Lucida Sans Typewriter"/>
                <a:cs typeface="Lucida Sans Typewriter"/>
              </a:rPr>
              <a:t>   LD(n,r1) </a:t>
            </a:r>
          </a:p>
          <a:p>
            <a:pPr marL="114300" lvl="1"/>
            <a:r>
              <a:rPr lang="en-US" dirty="0">
                <a:latin typeface="Lucida Sans Typewriter"/>
                <a:cs typeface="Lucida Sans Typewriter"/>
              </a:rPr>
              <a:t>   MUL(r1, r2, r3) </a:t>
            </a:r>
          </a:p>
          <a:p>
            <a:pPr marL="114300" lvl="1"/>
            <a:r>
              <a:rPr lang="en-US" dirty="0">
                <a:latin typeface="Lucida Sans Typewriter"/>
                <a:cs typeface="Lucida Sans Typewriter"/>
              </a:rPr>
              <a:t>   ST(r3, r) </a:t>
            </a:r>
          </a:p>
          <a:p>
            <a:pPr marL="114300" lvl="1"/>
            <a:r>
              <a:rPr lang="en-US" dirty="0">
                <a:latin typeface="Lucida Sans Typewriter"/>
                <a:cs typeface="Lucida Sans Typewriter"/>
              </a:rPr>
              <a:t>   LD(n,r4) </a:t>
            </a:r>
          </a:p>
          <a:p>
            <a:pPr marL="114300" lvl="1"/>
            <a:r>
              <a:rPr lang="en-US" dirty="0">
                <a:latin typeface="Lucida Sans Typewriter"/>
                <a:cs typeface="Lucida Sans Typewriter"/>
              </a:rPr>
              <a:t>   SUBC(r4, 1, r4) </a:t>
            </a:r>
          </a:p>
          <a:p>
            <a:pPr marL="114300" lvl="1"/>
            <a:r>
              <a:rPr lang="en-US" dirty="0">
                <a:latin typeface="Lucida Sans Typewriter"/>
                <a:cs typeface="Lucida Sans Typewriter"/>
              </a:rPr>
              <a:t>   ST(r4, n)</a:t>
            </a:r>
          </a:p>
          <a:p>
            <a:pPr marL="114300" lvl="1"/>
            <a:r>
              <a:rPr lang="en-US" dirty="0">
                <a:latin typeface="Lucida Sans Typewriter"/>
                <a:cs typeface="Lucida Sans Typewriter"/>
              </a:rPr>
              <a:t>   BR(loop) </a:t>
            </a:r>
          </a:p>
          <a:p>
            <a:r>
              <a:rPr lang="en-US" dirty="0">
                <a:latin typeface="Lucida Sans Typewriter"/>
                <a:cs typeface="Lucida Sans Typewriter"/>
              </a:rPr>
              <a:t>done:</a:t>
            </a:r>
          </a:p>
          <a:p>
            <a:endParaRPr lang="en-US" sz="2000" dirty="0">
              <a:latin typeface="Lucida Sans Typewriter"/>
              <a:cs typeface="Lucida Sans Typewriter"/>
            </a:endParaRPr>
          </a:p>
        </p:txBody>
      </p:sp>
      <p:sp>
        <p:nvSpPr>
          <p:cNvPr id="33" name="Line 26"/>
          <p:cNvSpPr>
            <a:spLocks noChangeShapeType="1"/>
          </p:cNvSpPr>
          <p:nvPr/>
        </p:nvSpPr>
        <p:spPr bwMode="auto">
          <a:xfrm flipV="1">
            <a:off x="4250531" y="3552115"/>
            <a:ext cx="3157538" cy="9525"/>
          </a:xfrm>
          <a:prstGeom prst="line">
            <a:avLst/>
          </a:prstGeom>
          <a:noFill/>
          <a:ln w="28575">
            <a:solidFill>
              <a:srgbClr val="FF3300"/>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nvGrpSpPr>
          <p:cNvPr id="5" name="Group 4"/>
          <p:cNvGrpSpPr/>
          <p:nvPr/>
        </p:nvGrpSpPr>
        <p:grpSpPr>
          <a:xfrm>
            <a:off x="5994819" y="4968349"/>
            <a:ext cx="3027963" cy="1630834"/>
            <a:chOff x="5994819" y="4968349"/>
            <a:chExt cx="3027963" cy="1630834"/>
          </a:xfrm>
        </p:grpSpPr>
        <p:sp>
          <p:nvSpPr>
            <p:cNvPr id="42" name="Text Box 20"/>
            <p:cNvSpPr txBox="1">
              <a:spLocks noChangeArrowheads="1"/>
            </p:cNvSpPr>
            <p:nvPr/>
          </p:nvSpPr>
          <p:spPr bwMode="auto">
            <a:xfrm>
              <a:off x="6538825" y="4968349"/>
              <a:ext cx="2483957"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eaLnBrk="0" hangingPunct="0">
                <a:defRPr sz="1600" b="1">
                  <a:solidFill>
                    <a:schemeClr val="tx1"/>
                  </a:solidFill>
                  <a:latin typeface="Tekton Pro" charset="0"/>
                  <a:ea typeface="ＭＳ Ｐゴシック" charset="0"/>
                  <a:cs typeface="ＭＳ Ｐゴシック" charset="0"/>
                </a:defRPr>
              </a:lvl1pPr>
              <a:lvl2pPr marL="742950" indent="-285750" eaLnBrk="0" hangingPunct="0">
                <a:defRPr sz="1600" b="1">
                  <a:solidFill>
                    <a:schemeClr val="tx1"/>
                  </a:solidFill>
                  <a:latin typeface="Tekton Pro" charset="0"/>
                  <a:ea typeface="ＭＳ Ｐゴシック" charset="0"/>
                </a:defRPr>
              </a:lvl2pPr>
              <a:lvl3pPr marL="1143000" indent="-228600" eaLnBrk="0" hangingPunct="0">
                <a:defRPr sz="1600" b="1">
                  <a:solidFill>
                    <a:schemeClr val="tx1"/>
                  </a:solidFill>
                  <a:latin typeface="Tekton Pro" charset="0"/>
                  <a:ea typeface="ＭＳ Ｐゴシック" charset="0"/>
                </a:defRPr>
              </a:lvl3pPr>
              <a:lvl4pPr marL="1600200" indent="-228600" eaLnBrk="0" hangingPunct="0">
                <a:defRPr sz="1600" b="1">
                  <a:solidFill>
                    <a:schemeClr val="tx1"/>
                  </a:solidFill>
                  <a:latin typeface="Tekton Pro" charset="0"/>
                  <a:ea typeface="ＭＳ Ｐゴシック" charset="0"/>
                </a:defRPr>
              </a:lvl4pPr>
              <a:lvl5pPr marL="2057400" indent="-228600" eaLnBrk="0" hangingPunct="0">
                <a:defRPr sz="1600" b="1">
                  <a:solidFill>
                    <a:schemeClr val="tx1"/>
                  </a:solidFill>
                  <a:latin typeface="Tekton Pro"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Tekton Pro"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Tekton Pro"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Tekton Pro"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Tekton Pro" charset="0"/>
                  <a:ea typeface="ＭＳ Ｐゴシック" charset="0"/>
                </a:defRPr>
              </a:lvl9pPr>
            </a:lstStyle>
            <a:p>
              <a:pPr algn="l"/>
              <a:r>
                <a:rPr lang="en-US" sz="1800" b="0" i="1" dirty="0">
                  <a:solidFill>
                    <a:srgbClr val="3266FF"/>
                  </a:solidFill>
                  <a:latin typeface="Comic Sans MS"/>
                  <a:cs typeface="Comic Sans MS"/>
                </a:rPr>
                <a:t>These last two can be solved with renaming, i.e., giving each result a unique register name.</a:t>
              </a:r>
            </a:p>
          </p:txBody>
        </p:sp>
        <p:grpSp>
          <p:nvGrpSpPr>
            <p:cNvPr id="28" name="Group 27"/>
            <p:cNvGrpSpPr/>
            <p:nvPr/>
          </p:nvGrpSpPr>
          <p:grpSpPr>
            <a:xfrm flipH="1">
              <a:off x="5994819" y="5900267"/>
              <a:ext cx="434853" cy="698916"/>
              <a:chOff x="6026434" y="3307400"/>
              <a:chExt cx="1234915" cy="1984813"/>
            </a:xfrm>
          </p:grpSpPr>
          <p:cxnSp>
            <p:nvCxnSpPr>
              <p:cNvPr id="30" name="Straight Connector 29"/>
              <p:cNvCxnSpPr/>
              <p:nvPr/>
            </p:nvCxnSpPr>
            <p:spPr>
              <a:xfrm>
                <a:off x="6485116" y="3717471"/>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485116" y="4425749"/>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6268668" y="4425749"/>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6753639" y="5160849"/>
                <a:ext cx="243081" cy="123489"/>
                <a:chOff x="3566095" y="2583125"/>
                <a:chExt cx="243081" cy="123489"/>
              </a:xfrm>
            </p:grpSpPr>
            <p:cxnSp>
              <p:nvCxnSpPr>
                <p:cNvPr id="68" name="Straight Connector 67"/>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9" name="Freeform 68"/>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5" name="Group 54"/>
              <p:cNvGrpSpPr/>
              <p:nvPr/>
            </p:nvGrpSpPr>
            <p:grpSpPr>
              <a:xfrm>
                <a:off x="6026434" y="5151996"/>
                <a:ext cx="252852" cy="140217"/>
                <a:chOff x="2838890" y="2574272"/>
                <a:chExt cx="252852" cy="140217"/>
              </a:xfrm>
            </p:grpSpPr>
            <p:cxnSp>
              <p:nvCxnSpPr>
                <p:cNvPr id="66" name="Straight Connector 65"/>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7" name="Freeform 66"/>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6" name="Straight Connector 55"/>
              <p:cNvCxnSpPr/>
              <p:nvPr/>
            </p:nvCxnSpPr>
            <p:spPr>
              <a:xfrm>
                <a:off x="6491955" y="3795083"/>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6819744" y="3742746"/>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6084639" y="3806101"/>
                <a:ext cx="390790" cy="13325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6084639" y="3624454"/>
                <a:ext cx="106359" cy="30055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100853" y="3625489"/>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p:cNvSpPr/>
              <p:nvPr/>
            </p:nvSpPr>
            <p:spPr>
              <a:xfrm rot="5816398">
                <a:off x="6159753" y="3491447"/>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Group 61"/>
              <p:cNvGrpSpPr/>
              <p:nvPr/>
            </p:nvGrpSpPr>
            <p:grpSpPr>
              <a:xfrm>
                <a:off x="6308341" y="3307400"/>
                <a:ext cx="527419" cy="407801"/>
                <a:chOff x="3120797" y="729676"/>
                <a:chExt cx="527419" cy="407801"/>
              </a:xfrm>
            </p:grpSpPr>
            <p:sp>
              <p:nvSpPr>
                <p:cNvPr id="63" name="Oval 62"/>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Freeform 63"/>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6" name="Group 5"/>
          <p:cNvGrpSpPr/>
          <p:nvPr/>
        </p:nvGrpSpPr>
        <p:grpSpPr>
          <a:xfrm>
            <a:off x="3797196" y="2657885"/>
            <a:ext cx="4541790" cy="3124945"/>
            <a:chOff x="3797196" y="2657885"/>
            <a:chExt cx="4541790" cy="3124945"/>
          </a:xfrm>
        </p:grpSpPr>
        <p:sp>
          <p:nvSpPr>
            <p:cNvPr id="31" name="Line 24"/>
            <p:cNvSpPr>
              <a:spLocks noChangeShapeType="1"/>
            </p:cNvSpPr>
            <p:nvPr/>
          </p:nvSpPr>
          <p:spPr bwMode="auto">
            <a:xfrm>
              <a:off x="5295106" y="2657885"/>
              <a:ext cx="686909" cy="191064"/>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2" name="Line 25"/>
            <p:cNvSpPr>
              <a:spLocks noChangeShapeType="1"/>
            </p:cNvSpPr>
            <p:nvPr/>
          </p:nvSpPr>
          <p:spPr bwMode="auto">
            <a:xfrm flipH="1">
              <a:off x="4953000" y="3048456"/>
              <a:ext cx="1586706" cy="220223"/>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4" name="Line 27"/>
            <p:cNvSpPr>
              <a:spLocks noChangeShapeType="1"/>
            </p:cNvSpPr>
            <p:nvPr/>
          </p:nvSpPr>
          <p:spPr bwMode="auto">
            <a:xfrm>
              <a:off x="5295106" y="3891004"/>
              <a:ext cx="267494" cy="215456"/>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5" name="Line 28"/>
            <p:cNvSpPr>
              <a:spLocks noChangeShapeType="1"/>
            </p:cNvSpPr>
            <p:nvPr/>
          </p:nvSpPr>
          <p:spPr bwMode="auto">
            <a:xfrm flipH="1">
              <a:off x="5181600" y="3889871"/>
              <a:ext cx="1268412" cy="216589"/>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6" name="Line 29"/>
            <p:cNvSpPr>
              <a:spLocks noChangeShapeType="1"/>
            </p:cNvSpPr>
            <p:nvPr/>
          </p:nvSpPr>
          <p:spPr bwMode="auto">
            <a:xfrm flipH="1">
              <a:off x="7391400" y="3888448"/>
              <a:ext cx="519906" cy="191922"/>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7" name="Line 30"/>
            <p:cNvSpPr>
              <a:spLocks noChangeShapeType="1"/>
            </p:cNvSpPr>
            <p:nvPr/>
          </p:nvSpPr>
          <p:spPr bwMode="auto">
            <a:xfrm flipH="1">
              <a:off x="4906168" y="4269761"/>
              <a:ext cx="1238250" cy="228600"/>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38" name="Line 31"/>
            <p:cNvSpPr>
              <a:spLocks noChangeShapeType="1"/>
            </p:cNvSpPr>
            <p:nvPr/>
          </p:nvSpPr>
          <p:spPr bwMode="auto">
            <a:xfrm flipH="1">
              <a:off x="6326742" y="4285065"/>
              <a:ext cx="2012244" cy="212376"/>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40" name="Line 24"/>
            <p:cNvSpPr>
              <a:spLocks noChangeShapeType="1"/>
            </p:cNvSpPr>
            <p:nvPr/>
          </p:nvSpPr>
          <p:spPr bwMode="auto">
            <a:xfrm>
              <a:off x="3797196" y="5631755"/>
              <a:ext cx="311519" cy="0"/>
            </a:xfrm>
            <a:prstGeom prst="line">
              <a:avLst/>
            </a:prstGeom>
            <a:noFill/>
            <a:ln w="28575">
              <a:solidFill>
                <a:srgbClr val="FF33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2" name="TextBox 1"/>
            <p:cNvSpPr txBox="1"/>
            <p:nvPr/>
          </p:nvSpPr>
          <p:spPr>
            <a:xfrm>
              <a:off x="4150315" y="5413498"/>
              <a:ext cx="1713098" cy="369332"/>
            </a:xfrm>
            <a:prstGeom prst="rect">
              <a:avLst/>
            </a:prstGeom>
            <a:noFill/>
          </p:spPr>
          <p:txBody>
            <a:bodyPr wrap="none" rtlCol="0">
              <a:spAutoFit/>
            </a:bodyPr>
            <a:lstStyle/>
            <a:p>
              <a:r>
                <a:rPr lang="en-US">
                  <a:latin typeface="+mn-lt"/>
                </a:rPr>
                <a:t>Read-after-write</a:t>
              </a:r>
              <a:endParaRPr lang="en-US" dirty="0">
                <a:latin typeface="+mn-lt"/>
              </a:endParaRPr>
            </a:p>
          </p:txBody>
        </p:sp>
      </p:grpSp>
      <p:grpSp>
        <p:nvGrpSpPr>
          <p:cNvPr id="7" name="Group 6"/>
          <p:cNvGrpSpPr/>
          <p:nvPr/>
        </p:nvGrpSpPr>
        <p:grpSpPr>
          <a:xfrm>
            <a:off x="3810000" y="3047255"/>
            <a:ext cx="2748328" cy="3048745"/>
            <a:chOff x="3810000" y="3047255"/>
            <a:chExt cx="2748328" cy="3048745"/>
          </a:xfrm>
        </p:grpSpPr>
        <p:sp>
          <p:nvSpPr>
            <p:cNvPr id="41" name="Line 24"/>
            <p:cNvSpPr>
              <a:spLocks noChangeShapeType="1"/>
            </p:cNvSpPr>
            <p:nvPr/>
          </p:nvSpPr>
          <p:spPr bwMode="auto">
            <a:xfrm>
              <a:off x="3810000" y="5944925"/>
              <a:ext cx="311519" cy="0"/>
            </a:xfrm>
            <a:prstGeom prst="line">
              <a:avLst/>
            </a:prstGeom>
            <a:noFill/>
            <a:ln w="28575">
              <a:solidFill>
                <a:srgbClr val="00B05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43" name="TextBox 42"/>
            <p:cNvSpPr txBox="1"/>
            <p:nvPr/>
          </p:nvSpPr>
          <p:spPr>
            <a:xfrm>
              <a:off x="4163119" y="5726668"/>
              <a:ext cx="1818896" cy="369332"/>
            </a:xfrm>
            <a:prstGeom prst="rect">
              <a:avLst/>
            </a:prstGeom>
            <a:noFill/>
          </p:spPr>
          <p:txBody>
            <a:bodyPr wrap="none" rtlCol="0">
              <a:spAutoFit/>
            </a:bodyPr>
            <a:lstStyle/>
            <a:p>
              <a:r>
                <a:rPr lang="en-US" dirty="0">
                  <a:latin typeface="+mn-lt"/>
                </a:rPr>
                <a:t>Write-after-write</a:t>
              </a:r>
            </a:p>
          </p:txBody>
        </p:sp>
        <p:sp>
          <p:nvSpPr>
            <p:cNvPr id="44" name="Line 24"/>
            <p:cNvSpPr>
              <a:spLocks noChangeShapeType="1"/>
            </p:cNvSpPr>
            <p:nvPr/>
          </p:nvSpPr>
          <p:spPr bwMode="auto">
            <a:xfrm flipH="1">
              <a:off x="5295106" y="3047255"/>
              <a:ext cx="1263222" cy="637601"/>
            </a:xfrm>
            <a:prstGeom prst="line">
              <a:avLst/>
            </a:prstGeom>
            <a:noFill/>
            <a:ln w="28575">
              <a:solidFill>
                <a:srgbClr val="00B05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grpSp>
      <p:grpSp>
        <p:nvGrpSpPr>
          <p:cNvPr id="9" name="Group 8"/>
          <p:cNvGrpSpPr/>
          <p:nvPr/>
        </p:nvGrpSpPr>
        <p:grpSpPr>
          <a:xfrm>
            <a:off x="3810000" y="3447284"/>
            <a:ext cx="2087248" cy="2953516"/>
            <a:chOff x="3810000" y="3447284"/>
            <a:chExt cx="2087248" cy="2953516"/>
          </a:xfrm>
        </p:grpSpPr>
        <p:sp>
          <p:nvSpPr>
            <p:cNvPr id="45" name="Line 24"/>
            <p:cNvSpPr>
              <a:spLocks noChangeShapeType="1"/>
            </p:cNvSpPr>
            <p:nvPr/>
          </p:nvSpPr>
          <p:spPr bwMode="auto">
            <a:xfrm>
              <a:off x="3810000" y="6249725"/>
              <a:ext cx="311519" cy="0"/>
            </a:xfrm>
            <a:prstGeom prst="line">
              <a:avLst/>
            </a:prstGeom>
            <a:noFill/>
            <a:ln w="28575">
              <a:solidFill>
                <a:srgbClr val="3266FF"/>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46" name="TextBox 45"/>
            <p:cNvSpPr txBox="1"/>
            <p:nvPr/>
          </p:nvSpPr>
          <p:spPr>
            <a:xfrm>
              <a:off x="4163119" y="6031468"/>
              <a:ext cx="1734129" cy="369332"/>
            </a:xfrm>
            <a:prstGeom prst="rect">
              <a:avLst/>
            </a:prstGeom>
            <a:noFill/>
          </p:spPr>
          <p:txBody>
            <a:bodyPr wrap="none" rtlCol="0">
              <a:spAutoFit/>
            </a:bodyPr>
            <a:lstStyle/>
            <a:p>
              <a:r>
                <a:rPr lang="en-US" dirty="0">
                  <a:latin typeface="+mn-lt"/>
                </a:rPr>
                <a:t>Write-after-read</a:t>
              </a:r>
            </a:p>
          </p:txBody>
        </p:sp>
        <p:sp>
          <p:nvSpPr>
            <p:cNvPr id="47" name="Line 24"/>
            <p:cNvSpPr>
              <a:spLocks noChangeShapeType="1"/>
            </p:cNvSpPr>
            <p:nvPr/>
          </p:nvSpPr>
          <p:spPr bwMode="auto">
            <a:xfrm>
              <a:off x="4936435" y="3447284"/>
              <a:ext cx="297901" cy="237571"/>
            </a:xfrm>
            <a:prstGeom prst="line">
              <a:avLst/>
            </a:prstGeom>
            <a:noFill/>
            <a:ln w="28575">
              <a:solidFill>
                <a:srgbClr val="3266FF"/>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grpSp>
      <mc:AlternateContent xmlns:mc="http://schemas.openxmlformats.org/markup-compatibility/2006" xmlns:a14="http://schemas.microsoft.com/office/drawing/2010/main">
        <mc:Choice Requires="a14">
          <p:sp>
            <p:nvSpPr>
              <p:cNvPr id="10" name="TextBox 9"/>
              <p:cNvSpPr txBox="1"/>
              <p:nvPr/>
            </p:nvSpPr>
            <p:spPr>
              <a:xfrm>
                <a:off x="879417" y="5591034"/>
                <a:ext cx="1522981" cy="697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𝑟</m:t>
                      </m:r>
                      <m:r>
                        <a:rPr lang="en-US" sz="2000" b="0" i="1" smtClean="0">
                          <a:latin typeface="Cambria Math" charset="0"/>
                        </a:rPr>
                        <m:t>=</m:t>
                      </m:r>
                      <m:nary>
                        <m:naryPr>
                          <m:chr m:val="∏"/>
                          <m:limLoc m:val="subSup"/>
                          <m:ctrlPr>
                            <a:rPr lang="is-IS" sz="2000" b="0" i="1" smtClean="0">
                              <a:latin typeface="Cambria Math" panose="02040503050406030204" pitchFamily="18" charset="0"/>
                            </a:rPr>
                          </m:ctrlPr>
                        </m:naryPr>
                        <m:sub>
                          <m:r>
                            <m:rPr>
                              <m:brk m:alnAt="25"/>
                            </m:rPr>
                            <a:rPr lang="en-US" sz="2000" b="0" i="1" smtClean="0">
                              <a:latin typeface="Cambria Math" charset="0"/>
                            </a:rPr>
                            <m:t>𝑖</m:t>
                          </m:r>
                          <m:r>
                            <a:rPr lang="en-US" sz="2000" b="0" i="1" smtClean="0">
                              <a:latin typeface="Cambria Math" charset="0"/>
                            </a:rPr>
                            <m:t>=1</m:t>
                          </m:r>
                        </m:sub>
                        <m:sup>
                          <m:r>
                            <a:rPr lang="en-US" sz="2000" b="0" i="1" smtClean="0">
                              <a:latin typeface="Cambria Math" charset="0"/>
                            </a:rPr>
                            <m:t>𝑛</m:t>
                          </m:r>
                        </m:sup>
                        <m:e>
                          <m:r>
                            <a:rPr lang="en-US" sz="2000" b="0" i="1" smtClean="0">
                              <a:latin typeface="Cambria Math" charset="0"/>
                            </a:rPr>
                            <m:t>𝑖</m:t>
                          </m:r>
                        </m:e>
                      </m:nary>
                    </m:oMath>
                  </m:oMathPara>
                </a14:m>
                <a:endParaRPr lang="en-US" sz="20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79417" y="5591034"/>
                <a:ext cx="1522981" cy="697114"/>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2"/>
          <p:cNvSpPr>
            <a:spLocks noGrp="1" noChangeArrowheads="1"/>
          </p:cNvSpPr>
          <p:nvPr>
            <p:ph type="title"/>
          </p:nvPr>
        </p:nvSpPr>
        <p:spPr/>
        <p:txBody>
          <a:bodyPr/>
          <a:lstStyle/>
          <a:p>
            <a:r>
              <a:rPr lang="en-US"/>
              <a:t>Wider or Superscalar Pipelines</a:t>
            </a:r>
          </a:p>
        </p:txBody>
      </p:sp>
      <p:sp>
        <p:nvSpPr>
          <p:cNvPr id="4100" name="Rectangle 15"/>
          <p:cNvSpPr>
            <a:spLocks noGrp="1" noChangeArrowheads="1"/>
          </p:cNvSpPr>
          <p:nvPr>
            <p:ph type="body" idx="1"/>
          </p:nvPr>
        </p:nvSpPr>
        <p:spPr>
          <a:xfrm>
            <a:off x="2209800" y="1371600"/>
            <a:ext cx="6477000" cy="4800600"/>
          </a:xfrm>
        </p:spPr>
        <p:txBody>
          <a:bodyPr>
            <a:normAutofit/>
          </a:bodyPr>
          <a:lstStyle/>
          <a:p>
            <a:r>
              <a:rPr lang="en-US" dirty="0"/>
              <a:t>Each stage operates on up to N instructions each clock cycle</a:t>
            </a:r>
          </a:p>
          <a:p>
            <a:pPr lvl="1"/>
            <a:r>
              <a:rPr lang="en-US" dirty="0">
                <a:ea typeface="ＭＳ Ｐゴシック" pitchFamily="-107" charset="-128"/>
              </a:rPr>
              <a:t>Known as wide or superscalar pipelines</a:t>
            </a:r>
          </a:p>
          <a:p>
            <a:pPr lvl="1"/>
            <a:r>
              <a:rPr lang="en-US" dirty="0" err="1">
                <a:ea typeface="ＭＳ Ｐゴシック" pitchFamily="-107" charset="-128"/>
              </a:rPr>
              <a:t>CPI</a:t>
            </a:r>
            <a:r>
              <a:rPr lang="en-US" baseline="-25000" dirty="0" err="1">
                <a:ea typeface="ＭＳ Ｐゴシック" pitchFamily="-107" charset="-128"/>
              </a:rPr>
              <a:t>ideal</a:t>
            </a:r>
            <a:r>
              <a:rPr lang="en-US" dirty="0">
                <a:ea typeface="ＭＳ Ｐゴシック" pitchFamily="-107" charset="-128"/>
              </a:rPr>
              <a:t> = 1/N</a:t>
            </a:r>
          </a:p>
          <a:p>
            <a:endParaRPr lang="en-US" dirty="0"/>
          </a:p>
          <a:p>
            <a:r>
              <a:rPr lang="en-US" dirty="0"/>
              <a:t>Options (from simpler to harder)</a:t>
            </a:r>
          </a:p>
          <a:p>
            <a:pPr lvl="1"/>
            <a:r>
              <a:rPr lang="en-US" dirty="0">
                <a:ea typeface="ＭＳ Ｐゴシック" pitchFamily="-107" charset="-128"/>
              </a:rPr>
              <a:t>One integer and one floating-point instruction</a:t>
            </a:r>
          </a:p>
          <a:p>
            <a:pPr lvl="1"/>
            <a:r>
              <a:rPr lang="en-US" dirty="0">
                <a:ea typeface="ＭＳ Ｐゴシック" pitchFamily="-107" charset="-128"/>
              </a:rPr>
              <a:t>Any N=2 instructions</a:t>
            </a:r>
          </a:p>
          <a:p>
            <a:pPr lvl="1"/>
            <a:r>
              <a:rPr lang="en-US" dirty="0">
                <a:ea typeface="ＭＳ Ｐゴシック" pitchFamily="-107" charset="-128"/>
              </a:rPr>
              <a:t>Any N=4 instructions</a:t>
            </a:r>
          </a:p>
          <a:p>
            <a:pPr lvl="1"/>
            <a:r>
              <a:rPr lang="en-US" dirty="0">
                <a:ea typeface="ＭＳ Ｐゴシック" pitchFamily="-107" charset="-128"/>
              </a:rPr>
              <a:t>Any N=? Instructions</a:t>
            </a:r>
          </a:p>
          <a:p>
            <a:pPr lvl="2"/>
            <a:r>
              <a:rPr lang="en-US" dirty="0">
                <a:ea typeface="ＭＳ Ｐゴシック" pitchFamily="-107" charset="-128"/>
              </a:rPr>
              <a:t>What are the limits?</a:t>
            </a:r>
          </a:p>
        </p:txBody>
      </p:sp>
      <p:graphicFrame>
        <p:nvGraphicFramePr>
          <p:cNvPr id="4098" name="Object 2"/>
          <p:cNvGraphicFramePr>
            <a:graphicFrameLocks noGrp="1" noChangeAspect="1"/>
          </p:cNvGraphicFramePr>
          <p:nvPr>
            <p:ph idx="4294967295"/>
          </p:nvPr>
        </p:nvGraphicFramePr>
        <p:xfrm>
          <a:off x="381000" y="2133600"/>
          <a:ext cx="1495425" cy="3597275"/>
        </p:xfrm>
        <a:graphic>
          <a:graphicData uri="http://schemas.openxmlformats.org/presentationml/2006/ole">
            <mc:AlternateContent xmlns:mc="http://schemas.openxmlformats.org/markup-compatibility/2006">
              <mc:Choice xmlns:v="urn:schemas-microsoft-com:vml" Requires="v">
                <p:oleObj spid="_x0000_s6243" name="Visio" r:id="rId4" imgW="1494739" imgH="3597778" progId="">
                  <p:embed/>
                </p:oleObj>
              </mc:Choice>
              <mc:Fallback>
                <p:oleObj name="Visio" r:id="rId4" imgW="1494739" imgH="3597778" progId="">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133600"/>
                        <a:ext cx="1495425" cy="3597275"/>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7"/>
                                </a:schemeClr>
                              </a:outerShdw>
                            </a:effectLst>
                          </a14:hiddenEffects>
                        </a:ext>
                      </a:extLst>
                    </p:spPr>
                  </p:pic>
                </p:oleObj>
              </mc:Fallback>
            </mc:AlternateContent>
          </a:graphicData>
        </a:graphic>
      </p:graphicFrame>
      <p:sp>
        <p:nvSpPr>
          <p:cNvPr id="2" name="TextBox 1"/>
          <p:cNvSpPr txBox="1"/>
          <p:nvPr/>
        </p:nvSpPr>
        <p:spPr>
          <a:xfrm>
            <a:off x="1371600" y="6172200"/>
            <a:ext cx="6779741" cy="369332"/>
          </a:xfrm>
          <a:prstGeom prst="rect">
            <a:avLst/>
          </a:prstGeom>
          <a:noFill/>
        </p:spPr>
        <p:txBody>
          <a:bodyPr wrap="none" rtlCol="0">
            <a:spAutoFit/>
          </a:bodyPr>
          <a:lstStyle/>
          <a:p>
            <a:r>
              <a:rPr lang="en-US" dirty="0">
                <a:latin typeface="+mn-lt"/>
              </a:rPr>
              <a:t>See http://</a:t>
            </a:r>
            <a:r>
              <a:rPr lang="en-US" dirty="0" err="1">
                <a:latin typeface="+mn-lt"/>
              </a:rPr>
              <a:t>people.ee.duke.edu</a:t>
            </a:r>
            <a:r>
              <a:rPr lang="en-US" dirty="0">
                <a:latin typeface="+mn-lt"/>
              </a:rPr>
              <a:t>/~</a:t>
            </a:r>
            <a:r>
              <a:rPr lang="en-US" dirty="0" err="1">
                <a:latin typeface="+mn-lt"/>
              </a:rPr>
              <a:t>sorin</a:t>
            </a:r>
            <a:r>
              <a:rPr lang="en-US" dirty="0">
                <a:latin typeface="+mn-lt"/>
              </a:rPr>
              <a:t>/ece252/lectures/3-superscalar.pdf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0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0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0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uiExpand="1"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r>
              <a:rPr lang="en-US" dirty="0"/>
              <a:t>A Modern Out-of-Order Superscalar Processor</a:t>
            </a:r>
          </a:p>
        </p:txBody>
      </p:sp>
      <p:graphicFrame>
        <p:nvGraphicFramePr>
          <p:cNvPr id="9218" name="Object 2"/>
          <p:cNvGraphicFramePr>
            <a:graphicFrameLocks noGrp="1" noChangeAspect="1"/>
          </p:cNvGraphicFramePr>
          <p:nvPr>
            <p:ph idx="1"/>
          </p:nvPr>
        </p:nvGraphicFramePr>
        <p:xfrm>
          <a:off x="2362201" y="1249363"/>
          <a:ext cx="5181599" cy="4694237"/>
        </p:xfrm>
        <a:graphic>
          <a:graphicData uri="http://schemas.openxmlformats.org/presentationml/2006/ole">
            <mc:AlternateContent xmlns:mc="http://schemas.openxmlformats.org/markup-compatibility/2006">
              <mc:Choice xmlns:v="urn:schemas-microsoft-com:vml" Requires="v">
                <p:oleObj spid="_x0000_s1122" name="Visio" r:id="rId4" imgW="5104408" imgH="4693680" progId="">
                  <p:embed/>
                </p:oleObj>
              </mc:Choice>
              <mc:Fallback>
                <p:oleObj name="Visio" r:id="rId4" imgW="5104408" imgH="4693680" progId="">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1249363"/>
                        <a:ext cx="5181599" cy="46942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 name="Group 2"/>
          <p:cNvGrpSpPr/>
          <p:nvPr/>
        </p:nvGrpSpPr>
        <p:grpSpPr>
          <a:xfrm>
            <a:off x="7010400" y="1371600"/>
            <a:ext cx="1905000" cy="2261742"/>
            <a:chOff x="7010400" y="1371600"/>
            <a:chExt cx="1905000" cy="2261742"/>
          </a:xfrm>
        </p:grpSpPr>
        <p:sp>
          <p:nvSpPr>
            <p:cNvPr id="5" name="TextBox 4"/>
            <p:cNvSpPr txBox="1"/>
            <p:nvPr/>
          </p:nvSpPr>
          <p:spPr>
            <a:xfrm>
              <a:off x="7010400" y="13716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For OoO: determine when operands are ready for inst.</a:t>
              </a:r>
            </a:p>
          </p:txBody>
        </p:sp>
        <p:grpSp>
          <p:nvGrpSpPr>
            <p:cNvPr id="7" name="Group 6"/>
            <p:cNvGrpSpPr/>
            <p:nvPr/>
          </p:nvGrpSpPr>
          <p:grpSpPr>
            <a:xfrm flipH="1">
              <a:off x="7391400" y="2667000"/>
              <a:ext cx="664779" cy="966342"/>
              <a:chOff x="7029890" y="822266"/>
              <a:chExt cx="1314829" cy="1911273"/>
            </a:xfrm>
          </p:grpSpPr>
          <p:cxnSp>
            <p:nvCxnSpPr>
              <p:cNvPr id="8" name="Straight Connector 7"/>
              <p:cNvCxnSpPr/>
              <p:nvPr/>
            </p:nvCxnSpPr>
            <p:spPr>
              <a:xfrm flipH="1">
                <a:off x="7488572" y="1225550"/>
                <a:ext cx="277478" cy="641524"/>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488572" y="186707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272124" y="186707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7757095" y="2602175"/>
                <a:ext cx="243081" cy="123489"/>
                <a:chOff x="3566095" y="2583125"/>
                <a:chExt cx="243081" cy="123489"/>
              </a:xfrm>
            </p:grpSpPr>
            <p:cxnSp>
              <p:nvCxnSpPr>
                <p:cNvPr id="25" name="Straight Connector 24"/>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7029890" y="2593322"/>
                <a:ext cx="252852" cy="140217"/>
                <a:chOff x="2838890" y="2574272"/>
                <a:chExt cx="252852" cy="140217"/>
              </a:xfrm>
            </p:grpSpPr>
            <p:cxnSp>
              <p:nvCxnSpPr>
                <p:cNvPr id="23" name="Straight Connector 22"/>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3" name="Straight Connector 12"/>
              <p:cNvCxnSpPr/>
              <p:nvPr/>
            </p:nvCxnSpPr>
            <p:spPr>
              <a:xfrm flipH="1" flipV="1">
                <a:off x="7740650" y="1339850"/>
                <a:ext cx="234950" cy="33020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981950" y="1689100"/>
                <a:ext cx="228600" cy="33655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286066" y="1314450"/>
                <a:ext cx="416484" cy="244243"/>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83310" y="155869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rot="5052553">
                <a:off x="8199559" y="203201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rot="18043755">
                <a:off x="7270838" y="184406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rot="2703838">
                <a:off x="7648346" y="882075"/>
                <a:ext cx="527419" cy="407801"/>
                <a:chOff x="3120797" y="729676"/>
                <a:chExt cx="527419" cy="407801"/>
              </a:xfrm>
            </p:grpSpPr>
            <p:sp>
              <p:nvSpPr>
                <p:cNvPr id="20" name="Oval 19"/>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7" name="Group 26"/>
          <p:cNvGrpSpPr/>
          <p:nvPr/>
        </p:nvGrpSpPr>
        <p:grpSpPr>
          <a:xfrm>
            <a:off x="152400" y="1143000"/>
            <a:ext cx="2198670" cy="1571489"/>
            <a:chOff x="152400" y="1143000"/>
            <a:chExt cx="2198670" cy="1571489"/>
          </a:xfrm>
        </p:grpSpPr>
        <p:sp>
          <p:nvSpPr>
            <p:cNvPr id="2" name="TextBox 1"/>
            <p:cNvSpPr txBox="1"/>
            <p:nvPr/>
          </p:nvSpPr>
          <p:spPr>
            <a:xfrm>
              <a:off x="152400" y="11430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Needed to avoid high CPI</a:t>
              </a:r>
              <a:r>
                <a:rPr lang="en-US" i="1" baseline="-25000" dirty="0">
                  <a:solidFill>
                    <a:srgbClr val="3366FF"/>
                  </a:solidFill>
                  <a:latin typeface="Comic Sans MS"/>
                  <a:cs typeface="Comic Sans MS"/>
                </a:rPr>
                <a:t>STALL</a:t>
              </a:r>
              <a:r>
                <a:rPr lang="en-US" i="1" dirty="0">
                  <a:solidFill>
                    <a:srgbClr val="3366FF"/>
                  </a:solidFill>
                  <a:latin typeface="Comic Sans MS"/>
                  <a:cs typeface="Comic Sans MS"/>
                </a:rPr>
                <a:t> on deep pipelines</a:t>
              </a:r>
            </a:p>
          </p:txBody>
        </p:sp>
        <p:grpSp>
          <p:nvGrpSpPr>
            <p:cNvPr id="28" name="Group 27"/>
            <p:cNvGrpSpPr/>
            <p:nvPr/>
          </p:nvGrpSpPr>
          <p:grpSpPr>
            <a:xfrm>
              <a:off x="1752600" y="1752600"/>
              <a:ext cx="598470" cy="961889"/>
              <a:chOff x="2838890" y="729676"/>
              <a:chExt cx="1234915" cy="1984813"/>
            </a:xfrm>
          </p:grpSpPr>
          <p:cxnSp>
            <p:nvCxnSpPr>
              <p:cNvPr id="29" name="Straight Connector 28"/>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3566095" y="2583125"/>
                <a:ext cx="243081" cy="123489"/>
                <a:chOff x="3566095" y="2583125"/>
                <a:chExt cx="243081" cy="123489"/>
              </a:xfrm>
            </p:grpSpPr>
            <p:cxnSp>
              <p:nvCxnSpPr>
                <p:cNvPr id="46" name="Straight Connector 45"/>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7" name="Freeform 46"/>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3" name="Group 32"/>
              <p:cNvGrpSpPr/>
              <p:nvPr/>
            </p:nvGrpSpPr>
            <p:grpSpPr>
              <a:xfrm>
                <a:off x="2838890" y="2574272"/>
                <a:ext cx="252852" cy="140217"/>
                <a:chOff x="2838890" y="2574272"/>
                <a:chExt cx="252852" cy="140217"/>
              </a:xfrm>
            </p:grpSpPr>
            <p:cxnSp>
              <p:nvCxnSpPr>
                <p:cNvPr id="44" name="Straight Connector 43"/>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5" name="Freeform 44"/>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4" name="Straight Connector 33"/>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38"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9"/>
              <p:cNvGrpSpPr/>
              <p:nvPr/>
            </p:nvGrpSpPr>
            <p:grpSpPr>
              <a:xfrm>
                <a:off x="3120797" y="729676"/>
                <a:ext cx="527419" cy="407801"/>
                <a:chOff x="3120797" y="729676"/>
                <a:chExt cx="527419" cy="407801"/>
              </a:xfrm>
            </p:grpSpPr>
            <p:sp>
              <p:nvSpPr>
                <p:cNvPr id="41" name="Oval 40"/>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reeform 41"/>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4" name="Group 3"/>
          <p:cNvGrpSpPr/>
          <p:nvPr/>
        </p:nvGrpSpPr>
        <p:grpSpPr>
          <a:xfrm>
            <a:off x="6553200" y="4572000"/>
            <a:ext cx="2514600" cy="1295400"/>
            <a:chOff x="6553200" y="4572000"/>
            <a:chExt cx="2514600" cy="1295400"/>
          </a:xfrm>
        </p:grpSpPr>
        <p:sp>
          <p:nvSpPr>
            <p:cNvPr id="6" name="TextBox 5"/>
            <p:cNvSpPr txBox="1"/>
            <p:nvPr/>
          </p:nvSpPr>
          <p:spPr>
            <a:xfrm>
              <a:off x="7162800" y="4572000"/>
              <a:ext cx="1905000" cy="1200329"/>
            </a:xfrm>
            <a:prstGeom prst="rect">
              <a:avLst/>
            </a:prstGeom>
            <a:noFill/>
          </p:spPr>
          <p:txBody>
            <a:bodyPr wrap="square" rtlCol="0">
              <a:spAutoFit/>
            </a:bodyPr>
            <a:lstStyle/>
            <a:p>
              <a:r>
                <a:rPr lang="en-US" i="1" dirty="0">
                  <a:solidFill>
                    <a:srgbClr val="3366FF"/>
                  </a:solidFill>
                  <a:latin typeface="Comic Sans MS"/>
                  <a:cs typeface="Comic Sans MS"/>
                </a:rPr>
                <a:t>Make sure side-effects happen in correct order!</a:t>
              </a:r>
            </a:p>
          </p:txBody>
        </p:sp>
        <p:grpSp>
          <p:nvGrpSpPr>
            <p:cNvPr id="48" name="Group 47"/>
            <p:cNvGrpSpPr/>
            <p:nvPr/>
          </p:nvGrpSpPr>
          <p:grpSpPr>
            <a:xfrm flipH="1">
              <a:off x="6553200" y="4905511"/>
              <a:ext cx="598470" cy="961889"/>
              <a:chOff x="2838890" y="729676"/>
              <a:chExt cx="1234915" cy="1984813"/>
            </a:xfrm>
          </p:grpSpPr>
          <p:cxnSp>
            <p:nvCxnSpPr>
              <p:cNvPr id="49" name="Straight Connector 48"/>
              <p:cNvCxnSpPr/>
              <p:nvPr/>
            </p:nvCxnSpPr>
            <p:spPr>
              <a:xfrm>
                <a:off x="3297572" y="1139747"/>
                <a:ext cx="0" cy="70827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297572" y="1848025"/>
                <a:ext cx="275479"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081124" y="1848025"/>
                <a:ext cx="216447" cy="81648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3566095" y="2583125"/>
                <a:ext cx="243081" cy="123489"/>
                <a:chOff x="3566095" y="2583125"/>
                <a:chExt cx="243081" cy="123489"/>
              </a:xfrm>
            </p:grpSpPr>
            <p:cxnSp>
              <p:nvCxnSpPr>
                <p:cNvPr id="66" name="Straight Connector 65"/>
                <p:cNvCxnSpPr/>
                <p:nvPr/>
              </p:nvCxnSpPr>
              <p:spPr>
                <a:xfrm>
                  <a:off x="3566095" y="2691049"/>
                  <a:ext cx="243081" cy="12810"/>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7" name="Freeform 66"/>
                <p:cNvSpPr/>
                <p:nvPr/>
              </p:nvSpPr>
              <p:spPr>
                <a:xfrm>
                  <a:off x="3575805" y="2583125"/>
                  <a:ext cx="225891" cy="123489"/>
                </a:xfrm>
                <a:custGeom>
                  <a:avLst/>
                  <a:gdLst>
                    <a:gd name="connsiteX0" fmla="*/ 336440 w 336440"/>
                    <a:gd name="connsiteY0" fmla="*/ 199750 h 199750"/>
                    <a:gd name="connsiteX1" fmla="*/ 215478 w 336440"/>
                    <a:gd name="connsiteY1" fmla="*/ 3214 h 199750"/>
                    <a:gd name="connsiteX2" fmla="*/ 18914 w 336440"/>
                    <a:gd name="connsiteY2" fmla="*/ 78805 h 199750"/>
                    <a:gd name="connsiteX3" fmla="*/ 18914 w 336440"/>
                    <a:gd name="connsiteY3" fmla="*/ 93923 h 199750"/>
                    <a:gd name="connsiteX0" fmla="*/ 366073 w 366073"/>
                    <a:gd name="connsiteY0" fmla="*/ 195335 h 195335"/>
                    <a:gd name="connsiteX1" fmla="*/ 215478 w 366073"/>
                    <a:gd name="connsiteY1" fmla="*/ 3032 h 195335"/>
                    <a:gd name="connsiteX2" fmla="*/ 18914 w 366073"/>
                    <a:gd name="connsiteY2" fmla="*/ 78623 h 195335"/>
                    <a:gd name="connsiteX3" fmla="*/ 18914 w 366073"/>
                    <a:gd name="connsiteY3" fmla="*/ 93741 h 195335"/>
                    <a:gd name="connsiteX0" fmla="*/ 366073 w 366073"/>
                    <a:gd name="connsiteY0" fmla="*/ 195781 h 195781"/>
                    <a:gd name="connsiteX1" fmla="*/ 215478 w 366073"/>
                    <a:gd name="connsiteY1" fmla="*/ 3478 h 195781"/>
                    <a:gd name="connsiteX2" fmla="*/ 18914 w 366073"/>
                    <a:gd name="connsiteY2" fmla="*/ 79069 h 195781"/>
                    <a:gd name="connsiteX3" fmla="*/ 18914 w 366073"/>
                    <a:gd name="connsiteY3" fmla="*/ 170387 h 195781"/>
                    <a:gd name="connsiteX0" fmla="*/ 347159 w 347159"/>
                    <a:gd name="connsiteY0" fmla="*/ 192400 h 192400"/>
                    <a:gd name="connsiteX1" fmla="*/ 196564 w 347159"/>
                    <a:gd name="connsiteY1" fmla="*/ 97 h 192400"/>
                    <a:gd name="connsiteX2" fmla="*/ 0 w 347159"/>
                    <a:gd name="connsiteY2" fmla="*/ 167006 h 192400"/>
                    <a:gd name="connsiteX0" fmla="*/ 347159 w 347159"/>
                    <a:gd name="connsiteY0" fmla="*/ 200433 h 200433"/>
                    <a:gd name="connsiteX1" fmla="*/ 196564 w 347159"/>
                    <a:gd name="connsiteY1" fmla="*/ 8130 h 200433"/>
                    <a:gd name="connsiteX2" fmla="*/ 69743 w 347159"/>
                    <a:gd name="connsiteY2" fmla="*/ 49512 h 200433"/>
                    <a:gd name="connsiteX3" fmla="*/ 0 w 347159"/>
                    <a:gd name="connsiteY3" fmla="*/ 175039 h 200433"/>
                    <a:gd name="connsiteX0" fmla="*/ 347159 w 347159"/>
                    <a:gd name="connsiteY0" fmla="*/ 174813 h 174813"/>
                    <a:gd name="connsiteX1" fmla="*/ 243131 w 347159"/>
                    <a:gd name="connsiteY1" fmla="*/ 16376 h 174813"/>
                    <a:gd name="connsiteX2" fmla="*/ 69743 w 347159"/>
                    <a:gd name="connsiteY2" fmla="*/ 23892 h 174813"/>
                    <a:gd name="connsiteX3" fmla="*/ 0 w 347159"/>
                    <a:gd name="connsiteY3" fmla="*/ 149419 h 174813"/>
                    <a:gd name="connsiteX0" fmla="*/ 347159 w 347159"/>
                    <a:gd name="connsiteY0" fmla="*/ 189783 h 189783"/>
                    <a:gd name="connsiteX1" fmla="*/ 243131 w 347159"/>
                    <a:gd name="connsiteY1" fmla="*/ 10179 h 189783"/>
                    <a:gd name="connsiteX2" fmla="*/ 69743 w 347159"/>
                    <a:gd name="connsiteY2" fmla="*/ 38862 h 189783"/>
                    <a:gd name="connsiteX3" fmla="*/ 0 w 347159"/>
                    <a:gd name="connsiteY3" fmla="*/ 164389 h 189783"/>
                  </a:gdLst>
                  <a:ahLst/>
                  <a:cxnLst>
                    <a:cxn ang="0">
                      <a:pos x="connsiteX0" y="connsiteY0"/>
                    </a:cxn>
                    <a:cxn ang="0">
                      <a:pos x="connsiteX1" y="connsiteY1"/>
                    </a:cxn>
                    <a:cxn ang="0">
                      <a:pos x="connsiteX2" y="connsiteY2"/>
                    </a:cxn>
                    <a:cxn ang="0">
                      <a:pos x="connsiteX3" y="connsiteY3"/>
                    </a:cxn>
                  </a:cxnLst>
                  <a:rect l="l" t="t" r="r" b="b"/>
                  <a:pathLst>
                    <a:path w="347159" h="189783">
                      <a:moveTo>
                        <a:pt x="347159" y="189783"/>
                      </a:moveTo>
                      <a:cubicBezTo>
                        <a:pt x="313138" y="101594"/>
                        <a:pt x="289367" y="35332"/>
                        <a:pt x="243131" y="10179"/>
                      </a:cubicBezTo>
                      <a:cubicBezTo>
                        <a:pt x="196895" y="-14974"/>
                        <a:pt x="102504" y="11044"/>
                        <a:pt x="69743" y="38862"/>
                      </a:cubicBezTo>
                      <a:cubicBezTo>
                        <a:pt x="36982" y="66680"/>
                        <a:pt x="13035" y="148407"/>
                        <a:pt x="0" y="164389"/>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3" name="Group 52"/>
              <p:cNvGrpSpPr/>
              <p:nvPr/>
            </p:nvGrpSpPr>
            <p:grpSpPr>
              <a:xfrm>
                <a:off x="2838890" y="2574272"/>
                <a:ext cx="252852" cy="140217"/>
                <a:chOff x="2838890" y="2574272"/>
                <a:chExt cx="252852" cy="140217"/>
              </a:xfrm>
            </p:grpSpPr>
            <p:cxnSp>
              <p:nvCxnSpPr>
                <p:cNvPr id="64" name="Straight Connector 63"/>
                <p:cNvCxnSpPr/>
                <p:nvPr/>
              </p:nvCxnSpPr>
              <p:spPr>
                <a:xfrm flipH="1">
                  <a:off x="2855617" y="2675140"/>
                  <a:ext cx="236125" cy="39349"/>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65" name="Freeform 64"/>
                <p:cNvSpPr/>
                <p:nvPr/>
              </p:nvSpPr>
              <p:spPr>
                <a:xfrm>
                  <a:off x="2838890" y="2574272"/>
                  <a:ext cx="250665" cy="138814"/>
                </a:xfrm>
                <a:custGeom>
                  <a:avLst/>
                  <a:gdLst>
                    <a:gd name="connsiteX0" fmla="*/ 0 w 385233"/>
                    <a:gd name="connsiteY0" fmla="*/ 250388 h 250388"/>
                    <a:gd name="connsiteX1" fmla="*/ 160866 w 385233"/>
                    <a:gd name="connsiteY1" fmla="*/ 621 h 250388"/>
                    <a:gd name="connsiteX2" fmla="*/ 385233 w 385233"/>
                    <a:gd name="connsiteY2" fmla="*/ 174188 h 250388"/>
                    <a:gd name="connsiteX0" fmla="*/ 0 w 385233"/>
                    <a:gd name="connsiteY0" fmla="*/ 208228 h 208228"/>
                    <a:gd name="connsiteX1" fmla="*/ 97366 w 385233"/>
                    <a:gd name="connsiteY1" fmla="*/ 794 h 208228"/>
                    <a:gd name="connsiteX2" fmla="*/ 385233 w 385233"/>
                    <a:gd name="connsiteY2" fmla="*/ 132028 h 208228"/>
                    <a:gd name="connsiteX0" fmla="*/ 0 w 385233"/>
                    <a:gd name="connsiteY0" fmla="*/ 233375 h 233375"/>
                    <a:gd name="connsiteX1" fmla="*/ 97366 w 385233"/>
                    <a:gd name="connsiteY1" fmla="*/ 25941 h 233375"/>
                    <a:gd name="connsiteX2" fmla="*/ 283633 w 385233"/>
                    <a:gd name="connsiteY2" fmla="*/ 17475 h 233375"/>
                    <a:gd name="connsiteX3" fmla="*/ 385233 w 385233"/>
                    <a:gd name="connsiteY3" fmla="*/ 157175 h 233375"/>
                    <a:gd name="connsiteX0" fmla="*/ 0 w 385233"/>
                    <a:gd name="connsiteY0" fmla="*/ 228304 h 228304"/>
                    <a:gd name="connsiteX1" fmla="*/ 67733 w 385233"/>
                    <a:gd name="connsiteY1" fmla="*/ 33570 h 228304"/>
                    <a:gd name="connsiteX2" fmla="*/ 283633 w 385233"/>
                    <a:gd name="connsiteY2" fmla="*/ 12404 h 228304"/>
                    <a:gd name="connsiteX3" fmla="*/ 385233 w 385233"/>
                    <a:gd name="connsiteY3" fmla="*/ 152104 h 228304"/>
                    <a:gd name="connsiteX0" fmla="*/ 0 w 385233"/>
                    <a:gd name="connsiteY0" fmla="*/ 223905 h 223905"/>
                    <a:gd name="connsiteX1" fmla="*/ 86783 w 385233"/>
                    <a:gd name="connsiteY1" fmla="*/ 48221 h 223905"/>
                    <a:gd name="connsiteX2" fmla="*/ 283633 w 385233"/>
                    <a:gd name="connsiteY2" fmla="*/ 8005 h 223905"/>
                    <a:gd name="connsiteX3" fmla="*/ 385233 w 385233"/>
                    <a:gd name="connsiteY3" fmla="*/ 147705 h 223905"/>
                    <a:gd name="connsiteX0" fmla="*/ 0 w 385233"/>
                    <a:gd name="connsiteY0" fmla="*/ 213335 h 213335"/>
                    <a:gd name="connsiteX1" fmla="*/ 86783 w 385233"/>
                    <a:gd name="connsiteY1" fmla="*/ 37651 h 213335"/>
                    <a:gd name="connsiteX2" fmla="*/ 270933 w 385233"/>
                    <a:gd name="connsiteY2" fmla="*/ 10135 h 213335"/>
                    <a:gd name="connsiteX3" fmla="*/ 385233 w 385233"/>
                    <a:gd name="connsiteY3" fmla="*/ 137135 h 213335"/>
                  </a:gdLst>
                  <a:ahLst/>
                  <a:cxnLst>
                    <a:cxn ang="0">
                      <a:pos x="connsiteX0" y="connsiteY0"/>
                    </a:cxn>
                    <a:cxn ang="0">
                      <a:pos x="connsiteX1" y="connsiteY1"/>
                    </a:cxn>
                    <a:cxn ang="0">
                      <a:pos x="connsiteX2" y="connsiteY2"/>
                    </a:cxn>
                    <a:cxn ang="0">
                      <a:pos x="connsiteX3" y="connsiteY3"/>
                    </a:cxn>
                  </a:cxnLst>
                  <a:rect l="l" t="t" r="r" b="b"/>
                  <a:pathLst>
                    <a:path w="385233" h="213335">
                      <a:moveTo>
                        <a:pt x="0" y="213335"/>
                      </a:moveTo>
                      <a:cubicBezTo>
                        <a:pt x="48330" y="94801"/>
                        <a:pt x="41628" y="71518"/>
                        <a:pt x="86783" y="37651"/>
                      </a:cubicBezTo>
                      <a:cubicBezTo>
                        <a:pt x="131938" y="3784"/>
                        <a:pt x="222955" y="-11737"/>
                        <a:pt x="270933" y="10135"/>
                      </a:cubicBezTo>
                      <a:cubicBezTo>
                        <a:pt x="318911" y="32007"/>
                        <a:pt x="359128" y="121613"/>
                        <a:pt x="385233" y="13713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4" name="Straight Connector 53"/>
              <p:cNvCxnSpPr/>
              <p:nvPr/>
            </p:nvCxnSpPr>
            <p:spPr>
              <a:xfrm>
                <a:off x="3304411" y="1217359"/>
                <a:ext cx="308739" cy="230441"/>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58" idx="0"/>
              </p:cNvCxnSpPr>
              <p:nvPr/>
            </p:nvCxnSpPr>
            <p:spPr>
              <a:xfrm flipV="1">
                <a:off x="3632200" y="1165022"/>
                <a:ext cx="281405" cy="270078"/>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095065" y="1228377"/>
                <a:ext cx="192819" cy="311266"/>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092310" y="1539643"/>
                <a:ext cx="171590" cy="289157"/>
              </a:xfrm>
              <a:prstGeom prst="line">
                <a:avLst/>
              </a:pr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58" name="Freeform 57"/>
              <p:cNvSpPr/>
              <p:nvPr/>
            </p:nvSpPr>
            <p:spPr>
              <a:xfrm>
                <a:off x="3913309" y="1047765"/>
                <a:ext cx="160496" cy="129825"/>
              </a:xfrm>
              <a:custGeom>
                <a:avLst/>
                <a:gdLst>
                  <a:gd name="connsiteX0" fmla="*/ 455 w 246658"/>
                  <a:gd name="connsiteY0" fmla="*/ 180206 h 199521"/>
                  <a:gd name="connsiteX1" fmla="*/ 76655 w 246658"/>
                  <a:gd name="connsiteY1" fmla="*/ 15106 h 199521"/>
                  <a:gd name="connsiteX2" fmla="*/ 203655 w 246658"/>
                  <a:gd name="connsiteY2" fmla="*/ 10872 h 199521"/>
                  <a:gd name="connsiteX3" fmla="*/ 245988 w 246658"/>
                  <a:gd name="connsiteY3" fmla="*/ 44739 h 199521"/>
                  <a:gd name="connsiteX4" fmla="*/ 220588 w 246658"/>
                  <a:gd name="connsiteY4" fmla="*/ 150572 h 199521"/>
                  <a:gd name="connsiteX5" fmla="*/ 110521 w 246658"/>
                  <a:gd name="connsiteY5" fmla="*/ 192906 h 199521"/>
                  <a:gd name="connsiteX6" fmla="*/ 455 w 246658"/>
                  <a:gd name="connsiteY6" fmla="*/ 180206 h 19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58" h="199521">
                    <a:moveTo>
                      <a:pt x="455" y="180206"/>
                    </a:moveTo>
                    <a:cubicBezTo>
                      <a:pt x="-5189" y="150573"/>
                      <a:pt x="42788" y="43328"/>
                      <a:pt x="76655" y="15106"/>
                    </a:cubicBezTo>
                    <a:cubicBezTo>
                      <a:pt x="110522" y="-13116"/>
                      <a:pt x="175433" y="5933"/>
                      <a:pt x="203655" y="10872"/>
                    </a:cubicBezTo>
                    <a:cubicBezTo>
                      <a:pt x="231877" y="15811"/>
                      <a:pt x="243166" y="21456"/>
                      <a:pt x="245988" y="44739"/>
                    </a:cubicBezTo>
                    <a:cubicBezTo>
                      <a:pt x="248810" y="68022"/>
                      <a:pt x="243166" y="125877"/>
                      <a:pt x="220588" y="150572"/>
                    </a:cubicBezTo>
                    <a:cubicBezTo>
                      <a:pt x="198010" y="175267"/>
                      <a:pt x="144388" y="187967"/>
                      <a:pt x="110521" y="192906"/>
                    </a:cubicBezTo>
                    <a:cubicBezTo>
                      <a:pt x="76654" y="197845"/>
                      <a:pt x="6099" y="209839"/>
                      <a:pt x="455" y="180206"/>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rot="18043755">
                <a:off x="3079838" y="1825014"/>
                <a:ext cx="205157" cy="114446"/>
              </a:xfrm>
              <a:custGeom>
                <a:avLst/>
                <a:gdLst>
                  <a:gd name="connsiteX0" fmla="*/ 313899 w 315294"/>
                  <a:gd name="connsiteY0" fmla="*/ 171119 h 175885"/>
                  <a:gd name="connsiteX1" fmla="*/ 233465 w 315294"/>
                  <a:gd name="connsiteY1" fmla="*/ 73753 h 175885"/>
                  <a:gd name="connsiteX2" fmla="*/ 123399 w 315294"/>
                  <a:gd name="connsiteY2" fmla="*/ 14486 h 175885"/>
                  <a:gd name="connsiteX3" fmla="*/ 34499 w 315294"/>
                  <a:gd name="connsiteY3" fmla="*/ 1786 h 175885"/>
                  <a:gd name="connsiteX4" fmla="*/ 632 w 315294"/>
                  <a:gd name="connsiteY4" fmla="*/ 44119 h 175885"/>
                  <a:gd name="connsiteX5" fmla="*/ 59899 w 315294"/>
                  <a:gd name="connsiteY5" fmla="*/ 124553 h 175885"/>
                  <a:gd name="connsiteX6" fmla="*/ 165732 w 315294"/>
                  <a:gd name="connsiteY6" fmla="*/ 158419 h 175885"/>
                  <a:gd name="connsiteX7" fmla="*/ 313899 w 315294"/>
                  <a:gd name="connsiteY7" fmla="*/ 171119 h 17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294" h="175885">
                    <a:moveTo>
                      <a:pt x="313899" y="171119"/>
                    </a:moveTo>
                    <a:cubicBezTo>
                      <a:pt x="325188" y="157008"/>
                      <a:pt x="265215" y="99858"/>
                      <a:pt x="233465" y="73753"/>
                    </a:cubicBezTo>
                    <a:cubicBezTo>
                      <a:pt x="201715" y="47647"/>
                      <a:pt x="156560" y="26480"/>
                      <a:pt x="123399" y="14486"/>
                    </a:cubicBezTo>
                    <a:cubicBezTo>
                      <a:pt x="90238" y="2491"/>
                      <a:pt x="54960" y="-3153"/>
                      <a:pt x="34499" y="1786"/>
                    </a:cubicBezTo>
                    <a:cubicBezTo>
                      <a:pt x="14038" y="6725"/>
                      <a:pt x="-3601" y="23658"/>
                      <a:pt x="632" y="44119"/>
                    </a:cubicBezTo>
                    <a:cubicBezTo>
                      <a:pt x="4865" y="64580"/>
                      <a:pt x="32382" y="105503"/>
                      <a:pt x="59899" y="124553"/>
                    </a:cubicBezTo>
                    <a:cubicBezTo>
                      <a:pt x="87416" y="143603"/>
                      <a:pt x="127632" y="152775"/>
                      <a:pt x="165732" y="158419"/>
                    </a:cubicBezTo>
                    <a:cubicBezTo>
                      <a:pt x="203832" y="164063"/>
                      <a:pt x="302610" y="185230"/>
                      <a:pt x="313899" y="171119"/>
                    </a:cubicBezTo>
                    <a:close/>
                  </a:path>
                </a:pathLst>
              </a:cu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3120797" y="729676"/>
                <a:ext cx="527419" cy="407801"/>
                <a:chOff x="3120797" y="729676"/>
                <a:chExt cx="527419" cy="407801"/>
              </a:xfrm>
            </p:grpSpPr>
            <p:sp>
              <p:nvSpPr>
                <p:cNvPr id="61" name="Oval 60"/>
                <p:cNvSpPr/>
                <p:nvPr/>
              </p:nvSpPr>
              <p:spPr>
                <a:xfrm>
                  <a:off x="3133629" y="732556"/>
                  <a:ext cx="352584" cy="404921"/>
                </a:xfrm>
                <a:prstGeom prst="ellipse">
                  <a:avLst/>
                </a:prstGeom>
                <a:noFill/>
                <a:ln w="19050" cap="rnd"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Freeform 61"/>
                <p:cNvSpPr/>
                <p:nvPr/>
              </p:nvSpPr>
              <p:spPr>
                <a:xfrm>
                  <a:off x="3144647" y="751731"/>
                  <a:ext cx="503569" cy="223227"/>
                </a:xfrm>
                <a:custGeom>
                  <a:avLst/>
                  <a:gdLst>
                    <a:gd name="connsiteX0" fmla="*/ 0 w 773907"/>
                    <a:gd name="connsiteY0" fmla="*/ 343065 h 343065"/>
                    <a:gd name="connsiteX1" fmla="*/ 347133 w 773907"/>
                    <a:gd name="connsiteY1" fmla="*/ 122931 h 343065"/>
                    <a:gd name="connsiteX2" fmla="*/ 613833 w 773907"/>
                    <a:gd name="connsiteY2" fmla="*/ 8631 h 343065"/>
                    <a:gd name="connsiteX3" fmla="*/ 757766 w 773907"/>
                    <a:gd name="connsiteY3" fmla="*/ 12865 h 343065"/>
                    <a:gd name="connsiteX4" fmla="*/ 770466 w 773907"/>
                    <a:gd name="connsiteY4" fmla="*/ 50965 h 343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907" h="343065">
                      <a:moveTo>
                        <a:pt x="0" y="343065"/>
                      </a:moveTo>
                      <a:cubicBezTo>
                        <a:pt x="122414" y="260867"/>
                        <a:pt x="244828" y="178670"/>
                        <a:pt x="347133" y="122931"/>
                      </a:cubicBezTo>
                      <a:cubicBezTo>
                        <a:pt x="449439" y="67192"/>
                        <a:pt x="545394" y="26975"/>
                        <a:pt x="613833" y="8631"/>
                      </a:cubicBezTo>
                      <a:cubicBezTo>
                        <a:pt x="682272" y="-9713"/>
                        <a:pt x="731661" y="5809"/>
                        <a:pt x="757766" y="12865"/>
                      </a:cubicBezTo>
                      <a:cubicBezTo>
                        <a:pt x="783871" y="19921"/>
                        <a:pt x="770466" y="50965"/>
                        <a:pt x="770466" y="50965"/>
                      </a:cubicBezTo>
                    </a:path>
                  </a:pathLst>
                </a:custGeom>
                <a:ln w="19050" cap="rnd" cmpd="sng">
                  <a:solidFill>
                    <a:srgbClr val="3366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120797" y="729676"/>
                  <a:ext cx="308703" cy="223347"/>
                </a:xfrm>
                <a:custGeom>
                  <a:avLst/>
                  <a:gdLst>
                    <a:gd name="connsiteX0" fmla="*/ 9753 w 308703"/>
                    <a:gd name="connsiteY0" fmla="*/ 222824 h 223347"/>
                    <a:gd name="connsiteX1" fmla="*/ 28803 w 308703"/>
                    <a:gd name="connsiteY1" fmla="*/ 108524 h 223347"/>
                    <a:gd name="connsiteX2" fmla="*/ 124053 w 308703"/>
                    <a:gd name="connsiteY2" fmla="*/ 19624 h 223347"/>
                    <a:gd name="connsiteX3" fmla="*/ 225653 w 308703"/>
                    <a:gd name="connsiteY3" fmla="*/ 574 h 223347"/>
                    <a:gd name="connsiteX4" fmla="*/ 282803 w 308703"/>
                    <a:gd name="connsiteY4" fmla="*/ 32324 h 223347"/>
                    <a:gd name="connsiteX5" fmla="*/ 301853 w 308703"/>
                    <a:gd name="connsiteY5" fmla="*/ 57724 h 223347"/>
                    <a:gd name="connsiteX6" fmla="*/ 168503 w 308703"/>
                    <a:gd name="connsiteY6" fmla="*/ 146624 h 223347"/>
                    <a:gd name="connsiteX7" fmla="*/ 9753 w 308703"/>
                    <a:gd name="connsiteY7" fmla="*/ 222824 h 2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703" h="223347">
                      <a:moveTo>
                        <a:pt x="9753" y="222824"/>
                      </a:moveTo>
                      <a:cubicBezTo>
                        <a:pt x="-13530" y="216474"/>
                        <a:pt x="9753" y="142391"/>
                        <a:pt x="28803" y="108524"/>
                      </a:cubicBezTo>
                      <a:cubicBezTo>
                        <a:pt x="47853" y="74657"/>
                        <a:pt x="91245" y="37616"/>
                        <a:pt x="124053" y="19624"/>
                      </a:cubicBezTo>
                      <a:cubicBezTo>
                        <a:pt x="156861" y="1632"/>
                        <a:pt x="199195" y="-1543"/>
                        <a:pt x="225653" y="574"/>
                      </a:cubicBezTo>
                      <a:cubicBezTo>
                        <a:pt x="252111" y="2691"/>
                        <a:pt x="270103" y="22799"/>
                        <a:pt x="282803" y="32324"/>
                      </a:cubicBezTo>
                      <a:cubicBezTo>
                        <a:pt x="295503" y="41849"/>
                        <a:pt x="320903" y="38674"/>
                        <a:pt x="301853" y="57724"/>
                      </a:cubicBezTo>
                      <a:cubicBezTo>
                        <a:pt x="282803" y="76774"/>
                        <a:pt x="215070" y="116991"/>
                        <a:pt x="168503" y="146624"/>
                      </a:cubicBezTo>
                      <a:cubicBezTo>
                        <a:pt x="121936" y="176257"/>
                        <a:pt x="33036" y="229174"/>
                        <a:pt x="9753" y="222824"/>
                      </a:cubicBezTo>
                      <a:close/>
                    </a:path>
                  </a:pathLst>
                </a:custGeom>
                <a:solidFill>
                  <a:srgbClr val="3366FF"/>
                </a:solidFill>
                <a:ln w="190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15487</TotalTime>
  <Words>2311</Words>
  <Application>Microsoft Macintosh PowerPoint</Application>
  <PresentationFormat>On-screen Show (4:3)</PresentationFormat>
  <Paragraphs>451</Paragraphs>
  <Slides>29</Slides>
  <Notes>29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5" baseType="lpstr">
      <vt:lpstr>ＭＳ Ｐゴシック</vt:lpstr>
      <vt:lpstr>Arial</vt:lpstr>
      <vt:lpstr>Bookman Old Style</vt:lpstr>
      <vt:lpstr>Calibri</vt:lpstr>
      <vt:lpstr>Cambria Math</vt:lpstr>
      <vt:lpstr>Comic Sans MS</vt:lpstr>
      <vt:lpstr>Consolas</vt:lpstr>
      <vt:lpstr>Gill Sans MT</vt:lpstr>
      <vt:lpstr>Helvetica</vt:lpstr>
      <vt:lpstr>Lucida Sans Typewriter</vt:lpstr>
      <vt:lpstr>Symbol</vt:lpstr>
      <vt:lpstr>Trebuchet MS</vt:lpstr>
      <vt:lpstr>Wingdings</vt:lpstr>
      <vt:lpstr>Office Theme</vt:lpstr>
      <vt:lpstr>Equation</vt:lpstr>
      <vt:lpstr>Visio</vt:lpstr>
      <vt:lpstr>21. Parallel Processing</vt:lpstr>
      <vt:lpstr>Processor Performance</vt:lpstr>
      <vt:lpstr>5-Stage Pipelined Processors</vt:lpstr>
      <vt:lpstr>Improving 5-stage Pipeline Performance</vt:lpstr>
      <vt:lpstr>Limits to Pipeline Depth</vt:lpstr>
      <vt:lpstr>Improving 5-stage Pipeline Performance</vt:lpstr>
      <vt:lpstr>Instruction Level Parallelism (ILP)</vt:lpstr>
      <vt:lpstr>Wider or Superscalar Pipelines</vt:lpstr>
      <vt:lpstr>A Modern Out-of-Order Superscalar Processor</vt:lpstr>
      <vt:lpstr>Limits To Single-Processor Performance</vt:lpstr>
      <vt:lpstr>Data-Level Parallelism</vt:lpstr>
      <vt:lpstr>Vector Code Example</vt:lpstr>
      <vt:lpstr>Data-dependent Vector Operations</vt:lpstr>
      <vt:lpstr>Vector Processing Implementations</vt:lpstr>
      <vt:lpstr>Multicore Processors</vt:lpstr>
      <vt:lpstr>Amdahl’s Law</vt:lpstr>
      <vt:lpstr>Amdahl’s Law and Parallelism</vt:lpstr>
      <vt:lpstr>Thread-Level Parallelism</vt:lpstr>
      <vt:lpstr>Multicore Caches</vt:lpstr>
      <vt:lpstr>What Are the Possible Outcomes?</vt:lpstr>
      <vt:lpstr>Uniprocessor Outcome</vt:lpstr>
      <vt:lpstr>Sequential Consistency</vt:lpstr>
      <vt:lpstr>Alternatives to Sequential Consistency?</vt:lpstr>
      <vt:lpstr>Fix: “Snoopy” Cache Coherence Protocol</vt:lpstr>
      <vt:lpstr>Example: MESI Cache Coherence Protocol</vt:lpstr>
      <vt:lpstr>The Cache Has Two Customers!</vt:lpstr>
      <vt:lpstr>MESI Activity Diagram</vt:lpstr>
      <vt:lpstr>Cache Coherence in Action</vt:lpstr>
      <vt:lpstr>Parallel Processing 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Christopher J Terman</cp:lastModifiedBy>
  <cp:revision>606</cp:revision>
  <cp:lastPrinted>2016-04-28T15:36:04Z</cp:lastPrinted>
  <dcterms:created xsi:type="dcterms:W3CDTF">2010-02-03T13:36:01Z</dcterms:created>
  <dcterms:modified xsi:type="dcterms:W3CDTF">2018-09-04T10:37:09Z</dcterms:modified>
</cp:coreProperties>
</file>