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311" r:id="rId2"/>
    <p:sldId id="279" r:id="rId3"/>
    <p:sldId id="280" r:id="rId4"/>
    <p:sldId id="281" r:id="rId5"/>
    <p:sldId id="282" r:id="rId6"/>
    <p:sldId id="283" r:id="rId7"/>
    <p:sldId id="284" r:id="rId8"/>
    <p:sldId id="289" r:id="rId9"/>
    <p:sldId id="290" r:id="rId10"/>
    <p:sldId id="295" r:id="rId11"/>
    <p:sldId id="287" r:id="rId12"/>
    <p:sldId id="291" r:id="rId13"/>
    <p:sldId id="292" r:id="rId14"/>
    <p:sldId id="293" r:id="rId15"/>
    <p:sldId id="294" r:id="rId16"/>
    <p:sldId id="296" r:id="rId17"/>
    <p:sldId id="297" r:id="rId18"/>
    <p:sldId id="298" r:id="rId19"/>
    <p:sldId id="299" r:id="rId20"/>
    <p:sldId id="300" r:id="rId21"/>
    <p:sldId id="302" r:id="rId22"/>
    <p:sldId id="303" r:id="rId23"/>
    <p:sldId id="304" r:id="rId24"/>
    <p:sldId id="305" r:id="rId25"/>
    <p:sldId id="306" r:id="rId26"/>
    <p:sldId id="310" r:id="rId27"/>
    <p:sldId id="307" r:id="rId28"/>
    <p:sldId id="316" r:id="rId29"/>
    <p:sldId id="317" r:id="rId30"/>
    <p:sldId id="318" r:id="rId31"/>
    <p:sldId id="319" r:id="rId32"/>
    <p:sldId id="351" r:id="rId33"/>
    <p:sldId id="321" r:id="rId34"/>
    <p:sldId id="323" r:id="rId35"/>
    <p:sldId id="324" r:id="rId36"/>
    <p:sldId id="325" r:id="rId37"/>
    <p:sldId id="352" r:id="rId38"/>
    <p:sldId id="327" r:id="rId39"/>
    <p:sldId id="328" r:id="rId40"/>
    <p:sldId id="329" r:id="rId41"/>
    <p:sldId id="330" r:id="rId42"/>
    <p:sldId id="331" r:id="rId43"/>
    <p:sldId id="332" r:id="rId44"/>
    <p:sldId id="353" r:id="rId45"/>
    <p:sldId id="334" r:id="rId46"/>
    <p:sldId id="335" r:id="rId47"/>
    <p:sldId id="354" r:id="rId48"/>
    <p:sldId id="355" r:id="rId49"/>
    <p:sldId id="343"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30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2"/>
    <p:restoredTop sz="98957" autoAdjust="0"/>
  </p:normalViewPr>
  <p:slideViewPr>
    <p:cSldViewPr showGuides="1">
      <p:cViewPr varScale="1">
        <p:scale>
          <a:sx n="108" d="100"/>
          <a:sy n="108" d="100"/>
        </p:scale>
        <p:origin x="1080" y="200"/>
      </p:cViewPr>
      <p:guideLst>
        <p:guide orient="horz" pos="2304"/>
        <p:guide pos="2832"/>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454A267-6D32-4402-B19A-C2E2B0D7E352}" type="datetime1">
              <a:rPr lang="en-US"/>
              <a:pPr/>
              <a:t>7/31/17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A58CF1-A972-43D7-A5A4-4B7A32A890C6}" type="slidenum">
              <a:rPr lang="en-US"/>
              <a:pPr/>
              <a:t>‹#›</a:t>
            </a:fld>
            <a:endParaRPr lang="en-US"/>
          </a:p>
        </p:txBody>
      </p:sp>
    </p:spTree>
    <p:extLst>
      <p:ext uri="{BB962C8B-B14F-4D97-AF65-F5344CB8AC3E}">
        <p14:creationId xmlns:p14="http://schemas.microsoft.com/office/powerpoint/2010/main" val="17776404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45B1B-4D36-514F-B7E5-B6C10008C7C5}"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10</a:t>
            </a:fld>
            <a:endParaRPr lang="en-US"/>
          </a:p>
        </p:txBody>
      </p:sp>
    </p:spTree>
    <p:extLst>
      <p:ext uri="{BB962C8B-B14F-4D97-AF65-F5344CB8AC3E}">
        <p14:creationId xmlns:p14="http://schemas.microsoft.com/office/powerpoint/2010/main" val="298111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11</a:t>
            </a:fld>
            <a:endParaRPr lang="en-US"/>
          </a:p>
        </p:txBody>
      </p:sp>
    </p:spTree>
    <p:extLst>
      <p:ext uri="{BB962C8B-B14F-4D97-AF65-F5344CB8AC3E}">
        <p14:creationId xmlns:p14="http://schemas.microsoft.com/office/powerpoint/2010/main" val="829902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12</a:t>
            </a:fld>
            <a:endParaRPr lang="en-US"/>
          </a:p>
        </p:txBody>
      </p:sp>
    </p:spTree>
    <p:extLst>
      <p:ext uri="{BB962C8B-B14F-4D97-AF65-F5344CB8AC3E}">
        <p14:creationId xmlns:p14="http://schemas.microsoft.com/office/powerpoint/2010/main" val="365872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13</a:t>
            </a:fld>
            <a:endParaRPr lang="en-US"/>
          </a:p>
        </p:txBody>
      </p:sp>
    </p:spTree>
    <p:extLst>
      <p:ext uri="{BB962C8B-B14F-4D97-AF65-F5344CB8AC3E}">
        <p14:creationId xmlns:p14="http://schemas.microsoft.com/office/powerpoint/2010/main" val="295991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14</a:t>
            </a:fld>
            <a:endParaRPr lang="en-US"/>
          </a:p>
        </p:txBody>
      </p:sp>
    </p:spTree>
    <p:extLst>
      <p:ext uri="{BB962C8B-B14F-4D97-AF65-F5344CB8AC3E}">
        <p14:creationId xmlns:p14="http://schemas.microsoft.com/office/powerpoint/2010/main" val="262091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15</a:t>
            </a:fld>
            <a:endParaRPr lang="en-US"/>
          </a:p>
        </p:txBody>
      </p:sp>
    </p:spTree>
    <p:extLst>
      <p:ext uri="{BB962C8B-B14F-4D97-AF65-F5344CB8AC3E}">
        <p14:creationId xmlns:p14="http://schemas.microsoft.com/office/powerpoint/2010/main" val="171612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16</a:t>
            </a:fld>
            <a:endParaRPr lang="en-US"/>
          </a:p>
        </p:txBody>
      </p:sp>
    </p:spTree>
    <p:extLst>
      <p:ext uri="{BB962C8B-B14F-4D97-AF65-F5344CB8AC3E}">
        <p14:creationId xmlns:p14="http://schemas.microsoft.com/office/powerpoint/2010/main" val="68994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17</a:t>
            </a:fld>
            <a:endParaRPr lang="en-US"/>
          </a:p>
        </p:txBody>
      </p:sp>
    </p:spTree>
    <p:extLst>
      <p:ext uri="{BB962C8B-B14F-4D97-AF65-F5344CB8AC3E}">
        <p14:creationId xmlns:p14="http://schemas.microsoft.com/office/powerpoint/2010/main" val="370187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18</a:t>
            </a:fld>
            <a:endParaRPr lang="en-US"/>
          </a:p>
        </p:txBody>
      </p:sp>
    </p:spTree>
    <p:extLst>
      <p:ext uri="{BB962C8B-B14F-4D97-AF65-F5344CB8AC3E}">
        <p14:creationId xmlns:p14="http://schemas.microsoft.com/office/powerpoint/2010/main" val="4091730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19</a:t>
            </a:fld>
            <a:endParaRPr lang="en-US"/>
          </a:p>
        </p:txBody>
      </p:sp>
    </p:spTree>
    <p:extLst>
      <p:ext uri="{BB962C8B-B14F-4D97-AF65-F5344CB8AC3E}">
        <p14:creationId xmlns:p14="http://schemas.microsoft.com/office/powerpoint/2010/main" val="28981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a:t>
            </a:fld>
            <a:endParaRPr lang="en-US"/>
          </a:p>
        </p:txBody>
      </p:sp>
    </p:spTree>
    <p:extLst>
      <p:ext uri="{BB962C8B-B14F-4D97-AF65-F5344CB8AC3E}">
        <p14:creationId xmlns:p14="http://schemas.microsoft.com/office/powerpoint/2010/main" val="387918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20</a:t>
            </a:fld>
            <a:endParaRPr lang="en-US"/>
          </a:p>
        </p:txBody>
      </p:sp>
    </p:spTree>
    <p:extLst>
      <p:ext uri="{BB962C8B-B14F-4D97-AF65-F5344CB8AC3E}">
        <p14:creationId xmlns:p14="http://schemas.microsoft.com/office/powerpoint/2010/main" val="277698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21</a:t>
            </a:fld>
            <a:endParaRPr lang="en-US"/>
          </a:p>
        </p:txBody>
      </p:sp>
    </p:spTree>
    <p:extLst>
      <p:ext uri="{BB962C8B-B14F-4D97-AF65-F5344CB8AC3E}">
        <p14:creationId xmlns:p14="http://schemas.microsoft.com/office/powerpoint/2010/main" val="1365770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22</a:t>
            </a:fld>
            <a:endParaRPr lang="en-US"/>
          </a:p>
        </p:txBody>
      </p:sp>
    </p:spTree>
    <p:extLst>
      <p:ext uri="{BB962C8B-B14F-4D97-AF65-F5344CB8AC3E}">
        <p14:creationId xmlns:p14="http://schemas.microsoft.com/office/powerpoint/2010/main" val="230314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23</a:t>
            </a:fld>
            <a:endParaRPr lang="en-US"/>
          </a:p>
        </p:txBody>
      </p:sp>
    </p:spTree>
    <p:extLst>
      <p:ext uri="{BB962C8B-B14F-4D97-AF65-F5344CB8AC3E}">
        <p14:creationId xmlns:p14="http://schemas.microsoft.com/office/powerpoint/2010/main" val="2839143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24</a:t>
            </a:fld>
            <a:endParaRPr lang="en-US"/>
          </a:p>
        </p:txBody>
      </p:sp>
    </p:spTree>
    <p:extLst>
      <p:ext uri="{BB962C8B-B14F-4D97-AF65-F5344CB8AC3E}">
        <p14:creationId xmlns:p14="http://schemas.microsoft.com/office/powerpoint/2010/main" val="2967610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25</a:t>
            </a:fld>
            <a:endParaRPr lang="en-US"/>
          </a:p>
        </p:txBody>
      </p:sp>
    </p:spTree>
    <p:extLst>
      <p:ext uri="{BB962C8B-B14F-4D97-AF65-F5344CB8AC3E}">
        <p14:creationId xmlns:p14="http://schemas.microsoft.com/office/powerpoint/2010/main" val="416873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26</a:t>
            </a:fld>
            <a:endParaRPr lang="en-US"/>
          </a:p>
        </p:txBody>
      </p:sp>
    </p:spTree>
    <p:extLst>
      <p:ext uri="{BB962C8B-B14F-4D97-AF65-F5344CB8AC3E}">
        <p14:creationId xmlns:p14="http://schemas.microsoft.com/office/powerpoint/2010/main" val="3499465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www.flickr.com</a:t>
            </a:r>
            <a:r>
              <a:rPr lang="en-US" dirty="0" smtClean="0"/>
              <a:t>/photos/</a:t>
            </a:r>
            <a:r>
              <a:rPr lang="en-US" dirty="0" err="1" smtClean="0"/>
              <a:t>elaws</a:t>
            </a:r>
            <a:r>
              <a:rPr lang="en-US" dirty="0" smtClean="0"/>
              <a:t>/3775252224</a:t>
            </a:r>
            <a:endParaRPr lang="en-US" dirty="0"/>
          </a:p>
        </p:txBody>
      </p:sp>
      <p:sp>
        <p:nvSpPr>
          <p:cNvPr id="4" name="Slide Number Placeholder 3"/>
          <p:cNvSpPr>
            <a:spLocks noGrp="1"/>
          </p:cNvSpPr>
          <p:nvPr>
            <p:ph type="sldNum" sz="quarter" idx="10"/>
          </p:nvPr>
        </p:nvSpPr>
        <p:spPr/>
        <p:txBody>
          <a:bodyPr/>
          <a:lstStyle/>
          <a:p>
            <a:fld id="{96A58CF1-A972-43D7-A5A4-4B7A32A890C6}" type="slidenum">
              <a:rPr lang="en-US" smtClean="0"/>
              <a:pPr/>
              <a:t>27</a:t>
            </a:fld>
            <a:endParaRPr lang="en-US"/>
          </a:p>
        </p:txBody>
      </p:sp>
    </p:spTree>
    <p:extLst>
      <p:ext uri="{BB962C8B-B14F-4D97-AF65-F5344CB8AC3E}">
        <p14:creationId xmlns:p14="http://schemas.microsoft.com/office/powerpoint/2010/main" val="1183659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28</a:t>
            </a:fld>
            <a:endParaRPr lang="en-US"/>
          </a:p>
        </p:txBody>
      </p:sp>
    </p:spTree>
    <p:extLst>
      <p:ext uri="{BB962C8B-B14F-4D97-AF65-F5344CB8AC3E}">
        <p14:creationId xmlns:p14="http://schemas.microsoft.com/office/powerpoint/2010/main" val="555126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29</a:t>
            </a:fld>
            <a:endParaRPr lang="en-US"/>
          </a:p>
        </p:txBody>
      </p:sp>
    </p:spTree>
    <p:extLst>
      <p:ext uri="{BB962C8B-B14F-4D97-AF65-F5344CB8AC3E}">
        <p14:creationId xmlns:p14="http://schemas.microsoft.com/office/powerpoint/2010/main" val="165650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a:t>
            </a:fld>
            <a:endParaRPr lang="en-US"/>
          </a:p>
        </p:txBody>
      </p:sp>
    </p:spTree>
    <p:extLst>
      <p:ext uri="{BB962C8B-B14F-4D97-AF65-F5344CB8AC3E}">
        <p14:creationId xmlns:p14="http://schemas.microsoft.com/office/powerpoint/2010/main" val="4024155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30</a:t>
            </a:fld>
            <a:endParaRPr lang="en-US"/>
          </a:p>
        </p:txBody>
      </p:sp>
    </p:spTree>
    <p:extLst>
      <p:ext uri="{BB962C8B-B14F-4D97-AF65-F5344CB8AC3E}">
        <p14:creationId xmlns:p14="http://schemas.microsoft.com/office/powerpoint/2010/main" val="2431808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31</a:t>
            </a:fld>
            <a:endParaRPr lang="en-US"/>
          </a:p>
        </p:txBody>
      </p:sp>
    </p:spTree>
    <p:extLst>
      <p:ext uri="{BB962C8B-B14F-4D97-AF65-F5344CB8AC3E}">
        <p14:creationId xmlns:p14="http://schemas.microsoft.com/office/powerpoint/2010/main" val="624058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32</a:t>
            </a:fld>
            <a:endParaRPr lang="en-US"/>
          </a:p>
        </p:txBody>
      </p:sp>
    </p:spTree>
    <p:extLst>
      <p:ext uri="{BB962C8B-B14F-4D97-AF65-F5344CB8AC3E}">
        <p14:creationId xmlns:p14="http://schemas.microsoft.com/office/powerpoint/2010/main" val="2977865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33</a:t>
            </a:fld>
            <a:endParaRPr lang="en-US"/>
          </a:p>
        </p:txBody>
      </p:sp>
    </p:spTree>
    <p:extLst>
      <p:ext uri="{BB962C8B-B14F-4D97-AF65-F5344CB8AC3E}">
        <p14:creationId xmlns:p14="http://schemas.microsoft.com/office/powerpoint/2010/main" val="2812964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34</a:t>
            </a:fld>
            <a:endParaRPr lang="en-US"/>
          </a:p>
        </p:txBody>
      </p:sp>
    </p:spTree>
    <p:extLst>
      <p:ext uri="{BB962C8B-B14F-4D97-AF65-F5344CB8AC3E}">
        <p14:creationId xmlns:p14="http://schemas.microsoft.com/office/powerpoint/2010/main" val="579370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35</a:t>
            </a:fld>
            <a:endParaRPr lang="en-US"/>
          </a:p>
        </p:txBody>
      </p:sp>
    </p:spTree>
    <p:extLst>
      <p:ext uri="{BB962C8B-B14F-4D97-AF65-F5344CB8AC3E}">
        <p14:creationId xmlns:p14="http://schemas.microsoft.com/office/powerpoint/2010/main" val="2182641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36</a:t>
            </a:fld>
            <a:endParaRPr lang="en-US"/>
          </a:p>
        </p:txBody>
      </p:sp>
    </p:spTree>
    <p:extLst>
      <p:ext uri="{BB962C8B-B14F-4D97-AF65-F5344CB8AC3E}">
        <p14:creationId xmlns:p14="http://schemas.microsoft.com/office/powerpoint/2010/main" val="3591488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37</a:t>
            </a:fld>
            <a:endParaRPr lang="en-US"/>
          </a:p>
        </p:txBody>
      </p:sp>
    </p:spTree>
    <p:extLst>
      <p:ext uri="{BB962C8B-B14F-4D97-AF65-F5344CB8AC3E}">
        <p14:creationId xmlns:p14="http://schemas.microsoft.com/office/powerpoint/2010/main" val="656187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38</a:t>
            </a:fld>
            <a:endParaRPr lang="en-US"/>
          </a:p>
        </p:txBody>
      </p:sp>
    </p:spTree>
    <p:extLst>
      <p:ext uri="{BB962C8B-B14F-4D97-AF65-F5344CB8AC3E}">
        <p14:creationId xmlns:p14="http://schemas.microsoft.com/office/powerpoint/2010/main" val="1371363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39</a:t>
            </a:fld>
            <a:endParaRPr lang="en-US"/>
          </a:p>
        </p:txBody>
      </p:sp>
    </p:spTree>
    <p:extLst>
      <p:ext uri="{BB962C8B-B14F-4D97-AF65-F5344CB8AC3E}">
        <p14:creationId xmlns:p14="http://schemas.microsoft.com/office/powerpoint/2010/main" val="271428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a:t>
            </a:fld>
            <a:endParaRPr lang="en-US"/>
          </a:p>
        </p:txBody>
      </p:sp>
    </p:spTree>
    <p:extLst>
      <p:ext uri="{BB962C8B-B14F-4D97-AF65-F5344CB8AC3E}">
        <p14:creationId xmlns:p14="http://schemas.microsoft.com/office/powerpoint/2010/main" val="1280673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www.flickr.com</a:t>
            </a:r>
            <a:r>
              <a:rPr lang="en-US" dirty="0" smtClean="0"/>
              <a:t>/photos/</a:t>
            </a:r>
            <a:r>
              <a:rPr lang="en-US" dirty="0" err="1" smtClean="0"/>
              <a:t>elaws</a:t>
            </a:r>
            <a:r>
              <a:rPr lang="en-US" dirty="0" smtClean="0"/>
              <a:t>/3775252224</a:t>
            </a:r>
            <a:endParaRPr lang="en-US" dirty="0"/>
          </a:p>
        </p:txBody>
      </p:sp>
      <p:sp>
        <p:nvSpPr>
          <p:cNvPr id="4" name="Slide Number Placeholder 3"/>
          <p:cNvSpPr>
            <a:spLocks noGrp="1"/>
          </p:cNvSpPr>
          <p:nvPr>
            <p:ph type="sldNum" sz="quarter" idx="10"/>
          </p:nvPr>
        </p:nvSpPr>
        <p:spPr/>
        <p:txBody>
          <a:bodyPr/>
          <a:lstStyle/>
          <a:p>
            <a:fld id="{96A58CF1-A972-43D7-A5A4-4B7A32A890C6}" type="slidenum">
              <a:rPr lang="en-US" smtClean="0"/>
              <a:pPr/>
              <a:t>40</a:t>
            </a:fld>
            <a:endParaRPr lang="en-US"/>
          </a:p>
        </p:txBody>
      </p:sp>
    </p:spTree>
    <p:extLst>
      <p:ext uri="{BB962C8B-B14F-4D97-AF65-F5344CB8AC3E}">
        <p14:creationId xmlns:p14="http://schemas.microsoft.com/office/powerpoint/2010/main" val="2239003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41</a:t>
            </a:fld>
            <a:endParaRPr lang="en-US"/>
          </a:p>
        </p:txBody>
      </p:sp>
    </p:spTree>
    <p:extLst>
      <p:ext uri="{BB962C8B-B14F-4D97-AF65-F5344CB8AC3E}">
        <p14:creationId xmlns:p14="http://schemas.microsoft.com/office/powerpoint/2010/main" val="761467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42</a:t>
            </a:fld>
            <a:endParaRPr lang="en-US"/>
          </a:p>
        </p:txBody>
      </p:sp>
    </p:spTree>
    <p:extLst>
      <p:ext uri="{BB962C8B-B14F-4D97-AF65-F5344CB8AC3E}">
        <p14:creationId xmlns:p14="http://schemas.microsoft.com/office/powerpoint/2010/main" val="564996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43</a:t>
            </a:fld>
            <a:endParaRPr lang="en-US"/>
          </a:p>
        </p:txBody>
      </p:sp>
    </p:spTree>
    <p:extLst>
      <p:ext uri="{BB962C8B-B14F-4D97-AF65-F5344CB8AC3E}">
        <p14:creationId xmlns:p14="http://schemas.microsoft.com/office/powerpoint/2010/main" val="3130572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44</a:t>
            </a:fld>
            <a:endParaRPr lang="en-US"/>
          </a:p>
        </p:txBody>
      </p:sp>
    </p:spTree>
    <p:extLst>
      <p:ext uri="{BB962C8B-B14F-4D97-AF65-F5344CB8AC3E}">
        <p14:creationId xmlns:p14="http://schemas.microsoft.com/office/powerpoint/2010/main" val="2444657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45</a:t>
            </a:fld>
            <a:endParaRPr lang="en-US"/>
          </a:p>
        </p:txBody>
      </p:sp>
    </p:spTree>
    <p:extLst>
      <p:ext uri="{BB962C8B-B14F-4D97-AF65-F5344CB8AC3E}">
        <p14:creationId xmlns:p14="http://schemas.microsoft.com/office/powerpoint/2010/main" val="285585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a:t>
            </a:r>
            <a:r>
              <a:rPr lang="en-US" dirty="0" err="1" smtClean="0"/>
              <a:t>dsm</a:t>
            </a:r>
            <a:r>
              <a:rPr lang="en-US" dirty="0" smtClean="0"/>
              <a:t>): Too late now, but we</a:t>
            </a:r>
            <a:r>
              <a:rPr lang="en-US" baseline="0" dirty="0" smtClean="0"/>
              <a:t> must remove this bit next time. It is inconsistent with everything else. BNE is injected when SUB is in fetch stage, not ADD. We need to sync the IRQ signal to the next cycle but that’s it; this is just like a </a:t>
            </a:r>
            <a:endParaRPr lang="en-US" dirty="0"/>
          </a:p>
        </p:txBody>
      </p:sp>
      <p:sp>
        <p:nvSpPr>
          <p:cNvPr id="4" name="Slide Number Placeholder 3"/>
          <p:cNvSpPr>
            <a:spLocks noGrp="1"/>
          </p:cNvSpPr>
          <p:nvPr>
            <p:ph type="sldNum" sz="quarter" idx="10"/>
          </p:nvPr>
        </p:nvSpPr>
        <p:spPr/>
        <p:txBody>
          <a:bodyPr/>
          <a:lstStyle/>
          <a:p>
            <a:fld id="{96A58CF1-A972-43D7-A5A4-4B7A32A890C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47</a:t>
            </a:fld>
            <a:endParaRPr lang="en-US"/>
          </a:p>
        </p:txBody>
      </p:sp>
    </p:spTree>
    <p:extLst>
      <p:ext uri="{BB962C8B-B14F-4D97-AF65-F5344CB8AC3E}">
        <p14:creationId xmlns:p14="http://schemas.microsoft.com/office/powerpoint/2010/main" val="774146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48</a:t>
            </a:fld>
            <a:endParaRPr lang="en-US"/>
          </a:p>
        </p:txBody>
      </p:sp>
    </p:spTree>
    <p:extLst>
      <p:ext uri="{BB962C8B-B14F-4D97-AF65-F5344CB8AC3E}">
        <p14:creationId xmlns:p14="http://schemas.microsoft.com/office/powerpoint/2010/main" val="3533898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49</a:t>
            </a:fld>
            <a:endParaRPr lang="en-US"/>
          </a:p>
        </p:txBody>
      </p:sp>
    </p:spTree>
    <p:extLst>
      <p:ext uri="{BB962C8B-B14F-4D97-AF65-F5344CB8AC3E}">
        <p14:creationId xmlns:p14="http://schemas.microsoft.com/office/powerpoint/2010/main" val="336927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5</a:t>
            </a:fld>
            <a:endParaRPr lang="en-US"/>
          </a:p>
        </p:txBody>
      </p:sp>
    </p:spTree>
    <p:extLst>
      <p:ext uri="{BB962C8B-B14F-4D97-AF65-F5344CB8AC3E}">
        <p14:creationId xmlns:p14="http://schemas.microsoft.com/office/powerpoint/2010/main" val="47981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6</a:t>
            </a:fld>
            <a:endParaRPr lang="en-US"/>
          </a:p>
        </p:txBody>
      </p:sp>
    </p:spTree>
    <p:extLst>
      <p:ext uri="{BB962C8B-B14F-4D97-AF65-F5344CB8AC3E}">
        <p14:creationId xmlns:p14="http://schemas.microsoft.com/office/powerpoint/2010/main" val="74519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7</a:t>
            </a:fld>
            <a:endParaRPr lang="en-US"/>
          </a:p>
        </p:txBody>
      </p:sp>
    </p:spTree>
    <p:extLst>
      <p:ext uri="{BB962C8B-B14F-4D97-AF65-F5344CB8AC3E}">
        <p14:creationId xmlns:p14="http://schemas.microsoft.com/office/powerpoint/2010/main" val="9485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8</a:t>
            </a:fld>
            <a:endParaRPr lang="en-US"/>
          </a:p>
        </p:txBody>
      </p:sp>
    </p:spTree>
    <p:extLst>
      <p:ext uri="{BB962C8B-B14F-4D97-AF65-F5344CB8AC3E}">
        <p14:creationId xmlns:p14="http://schemas.microsoft.com/office/powerpoint/2010/main" val="2516183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smtClean="0"/>
              <a:pPr/>
              <a:t>9</a:t>
            </a:fld>
            <a:endParaRPr lang="en-US"/>
          </a:p>
        </p:txBody>
      </p:sp>
    </p:spTree>
    <p:extLst>
      <p:ext uri="{BB962C8B-B14F-4D97-AF65-F5344CB8AC3E}">
        <p14:creationId xmlns:p14="http://schemas.microsoft.com/office/powerpoint/2010/main" val="289194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E09AD6F9-13D0-41FB-BE7B-D9E4D2F0E92B}" type="datetime1">
              <a:rPr lang="en-US" smtClean="0"/>
              <a:pPr/>
              <a:t>7/31/17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3ABDCC7-8E6C-4D65-8E13-250E4C7E8FF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7AF488D-4D69-45D4-96A3-1C5661330254}" type="datetime1">
              <a:rPr lang="en-US" smtClean="0"/>
              <a:pPr/>
              <a:t>7/31/17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ECDE780-3EEE-4681-8152-7A22B1EBED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30783285-9ED5-41A0-A7C6-D92511BA15FA}" type="datetime1">
              <a:rPr lang="en-US" smtClean="0"/>
              <a:pPr/>
              <a:t>7/31/17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5AB5B35-796A-4C53-9C25-1DC3BA6AE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803D500-87BB-4950-91D6-CAE90ADA5A7C}" type="datetime1">
              <a:rPr lang="en-US" smtClean="0"/>
              <a:pPr/>
              <a:t>7/31/17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58188F51-784A-432A-8BFF-69D9703D5D26}"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BF533223-0B88-40C3-8839-7D06D2423A38}" type="datetime1">
              <a:rPr lang="en-US" smtClean="0"/>
              <a:pPr/>
              <a:t>7/31/17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D7773A8A-8331-49E8-8E91-4E357E0ECD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C1C52B-29C4-4F13-A058-4E92FD64E08C}" type="datetime1">
              <a:rPr lang="en-US" smtClean="0"/>
              <a:pPr/>
              <a:t>7/31/17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C70AB70-6B64-42BE-A642-BCBFB93076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F248663-A60D-448A-8FC0-03CA8A99F1EA}" type="datetime1">
              <a:rPr lang="en-US" smtClean="0"/>
              <a:pPr/>
              <a:t>7/31/17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CF24245-5AA8-49FB-9392-A5293BF800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D45F553-873C-4099-BC24-D40961381BAE}" type="datetime1">
              <a:rPr lang="en-US" smtClean="0"/>
              <a:pPr/>
              <a:t>7/31/17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83606CC-0F9E-4D49-B855-A314DCB8ABF8}"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FDE9422-1655-4D93-BF44-07740897DB75}" type="datetime1">
              <a:rPr lang="en-US" smtClean="0"/>
              <a:pPr/>
              <a:t>7/31/17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D6FBADB-F8BC-426F-A8C8-694765DF36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A32EA0-F3C9-4DD5-8B2D-AC3F456587CE}" type="datetime1">
              <a:rPr lang="en-US" smtClean="0"/>
              <a:pPr/>
              <a:t>7/31/17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807BAF5-1CBF-4668-A895-99BB675482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12DBC1D-DE4C-42ED-8A40-DA5274C15AFB}" type="datetime1">
              <a:rPr lang="en-US" smtClean="0"/>
              <a:pPr/>
              <a:t>7/31/17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D6C1D2A-B35A-43BA-A2D3-62ADD6D52B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xStyles>
    <p:titleStyle>
      <a:lvl1pPr algn="ctr" defTabSz="457200" rtl="0" eaLnBrk="0" fontAlgn="base" hangingPunct="0">
        <a:spcBef>
          <a:spcPct val="0"/>
        </a:spcBef>
        <a:spcAft>
          <a:spcPct val="0"/>
        </a:spcAft>
        <a:defRPr sz="3200" b="1" kern="1200">
          <a:solidFill>
            <a:schemeClr val="tx1"/>
          </a:solidFill>
          <a:latin typeface="Trebuchet MS"/>
          <a:ea typeface="ＭＳ Ｐゴシック" charset="-128"/>
          <a:cs typeface="Trebuchet MS"/>
        </a:defRPr>
      </a:lvl1pPr>
      <a:lvl2pPr algn="ctr" defTabSz="457200" rtl="0" eaLnBrk="0" fontAlgn="base" hangingPunct="0">
        <a:spcBef>
          <a:spcPct val="0"/>
        </a:spcBef>
        <a:spcAft>
          <a:spcPct val="0"/>
        </a:spcAft>
        <a:defRPr sz="3200" b="1">
          <a:solidFill>
            <a:schemeClr val="tx1"/>
          </a:solidFill>
          <a:latin typeface="Trebuchet MS" charset="0"/>
          <a:ea typeface="ＭＳ Ｐゴシック" charset="-128"/>
        </a:defRPr>
      </a:lvl2pPr>
      <a:lvl3pPr algn="ctr" defTabSz="457200" rtl="0" eaLnBrk="0" fontAlgn="base" hangingPunct="0">
        <a:spcBef>
          <a:spcPct val="0"/>
        </a:spcBef>
        <a:spcAft>
          <a:spcPct val="0"/>
        </a:spcAft>
        <a:defRPr sz="3200" b="1">
          <a:solidFill>
            <a:schemeClr val="tx1"/>
          </a:solidFill>
          <a:latin typeface="Trebuchet MS" charset="0"/>
          <a:ea typeface="ＭＳ Ｐゴシック" charset="-128"/>
        </a:defRPr>
      </a:lvl3pPr>
      <a:lvl4pPr algn="ctr" defTabSz="457200" rtl="0" eaLnBrk="0" fontAlgn="base" hangingPunct="0">
        <a:spcBef>
          <a:spcPct val="0"/>
        </a:spcBef>
        <a:spcAft>
          <a:spcPct val="0"/>
        </a:spcAft>
        <a:defRPr sz="3200" b="1">
          <a:solidFill>
            <a:schemeClr val="tx1"/>
          </a:solidFill>
          <a:latin typeface="Trebuchet MS" charset="0"/>
          <a:ea typeface="ＭＳ Ｐゴシック" charset="-128"/>
        </a:defRPr>
      </a:lvl4pPr>
      <a:lvl5pPr algn="ctr" defTabSz="457200" rtl="0" eaLnBrk="0" fontAlgn="base" hangingPunct="0">
        <a:spcBef>
          <a:spcPct val="0"/>
        </a:spcBef>
        <a:spcAft>
          <a:spcPct val="0"/>
        </a:spcAft>
        <a:defRPr sz="3200" b="1">
          <a:solidFill>
            <a:schemeClr val="tx1"/>
          </a:solidFill>
          <a:latin typeface="Trebuchet MS" charset="0"/>
          <a:ea typeface="ＭＳ Ｐゴシック" charset="-128"/>
        </a:defRPr>
      </a:lvl5pPr>
      <a:lvl6pPr marL="457200" algn="ctr" defTabSz="457200" rtl="0" fontAlgn="base">
        <a:spcBef>
          <a:spcPct val="0"/>
        </a:spcBef>
        <a:spcAft>
          <a:spcPct val="0"/>
        </a:spcAft>
        <a:defRPr sz="3200" b="1">
          <a:solidFill>
            <a:schemeClr val="tx1"/>
          </a:solidFill>
          <a:latin typeface="Trebuchet MS" charset="0"/>
          <a:ea typeface="ＭＳ Ｐゴシック" charset="-128"/>
        </a:defRPr>
      </a:lvl6pPr>
      <a:lvl7pPr marL="914400" algn="ctr" defTabSz="457200" rtl="0" fontAlgn="base">
        <a:spcBef>
          <a:spcPct val="0"/>
        </a:spcBef>
        <a:spcAft>
          <a:spcPct val="0"/>
        </a:spcAft>
        <a:defRPr sz="3200" b="1">
          <a:solidFill>
            <a:schemeClr val="tx1"/>
          </a:solidFill>
          <a:latin typeface="Trebuchet MS" charset="0"/>
          <a:ea typeface="ＭＳ Ｐゴシック" charset="-128"/>
        </a:defRPr>
      </a:lvl7pPr>
      <a:lvl8pPr marL="1371600" algn="ctr" defTabSz="457200" rtl="0" fontAlgn="base">
        <a:spcBef>
          <a:spcPct val="0"/>
        </a:spcBef>
        <a:spcAft>
          <a:spcPct val="0"/>
        </a:spcAft>
        <a:defRPr sz="3200" b="1">
          <a:solidFill>
            <a:schemeClr val="tx1"/>
          </a:solidFill>
          <a:latin typeface="Trebuchet MS" charset="0"/>
          <a:ea typeface="ＭＳ Ｐゴシック" charset="-128"/>
        </a:defRPr>
      </a:lvl8pPr>
      <a:lvl9pPr marL="1828800" algn="ctr" defTabSz="457200" rtl="0" fontAlgn="base">
        <a:spcBef>
          <a:spcPct val="0"/>
        </a:spcBef>
        <a:spcAft>
          <a:spcPct val="0"/>
        </a:spcAft>
        <a:defRPr sz="3200" b="1">
          <a:solidFill>
            <a:schemeClr val="tx1"/>
          </a:solidFill>
          <a:latin typeface="Trebuchet MS"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2"/>
          <p:cNvSpPr>
            <a:spLocks noGrp="1"/>
          </p:cNvSpPr>
          <p:nvPr>
            <p:ph type="ctrTitle"/>
          </p:nvPr>
        </p:nvSpPr>
        <p:spPr/>
        <p:txBody>
          <a:bodyPr/>
          <a:lstStyle/>
          <a:p>
            <a:r>
              <a:rPr lang="en-US" dirty="0" smtClean="0">
                <a:latin typeface="Trebuchet MS" charset="0"/>
                <a:ea typeface="ＭＳ Ｐゴシック" charset="0"/>
              </a:rPr>
              <a:t>15. Pipelining the Beta</a:t>
            </a:r>
            <a:endParaRPr lang="en-US" dirty="0">
              <a:latin typeface="Trebuchet MS" charset="0"/>
              <a:ea typeface="ＭＳ Ｐゴシック" charset="0"/>
            </a:endParaRPr>
          </a:p>
        </p:txBody>
      </p:sp>
      <p:sp>
        <p:nvSpPr>
          <p:cNvPr id="4" name="Subtitle 3"/>
          <p:cNvSpPr>
            <a:spLocks noGrp="1"/>
          </p:cNvSpPr>
          <p:nvPr>
            <p:ph type="subTitle" idx="1"/>
          </p:nvPr>
        </p:nvSpPr>
        <p:spPr/>
        <p:txBody>
          <a:bodyPr/>
          <a:lstStyle/>
          <a:p>
            <a:pPr>
              <a:defRPr/>
            </a:pPr>
            <a:r>
              <a:rPr lang="en-US" dirty="0" smtClean="0"/>
              <a:t>6.004x Computation Structures</a:t>
            </a:r>
          </a:p>
          <a:p>
            <a:pPr>
              <a:defRPr/>
            </a:pPr>
            <a:r>
              <a:rPr lang="en-US" dirty="0" smtClean="0"/>
              <a:t>Part </a:t>
            </a:r>
            <a:r>
              <a:rPr lang="en-US" dirty="0"/>
              <a:t>3</a:t>
            </a:r>
            <a:r>
              <a:rPr lang="en-US" dirty="0" smtClean="0"/>
              <a:t> – Computer Organization</a:t>
            </a:r>
          </a:p>
          <a:p>
            <a:pPr>
              <a:defRPr/>
            </a:pPr>
            <a:endParaRPr lang="en-US" dirty="0"/>
          </a:p>
          <a:p>
            <a:pPr>
              <a:defRPr/>
            </a:pPr>
            <a:r>
              <a:rPr lang="en-US" dirty="0" smtClean="0"/>
              <a:t>Copyright © 2016 MIT EECS</a:t>
            </a:r>
            <a:endParaRPr lang="en-US" dirty="0"/>
          </a:p>
        </p:txBody>
      </p:sp>
    </p:spTree>
    <p:extLst>
      <p:ext uri="{BB962C8B-B14F-4D97-AF65-F5344CB8AC3E}">
        <p14:creationId xmlns:p14="http://schemas.microsoft.com/office/powerpoint/2010/main" val="58349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Pipelined Execution Example</a:t>
            </a:r>
            <a:endParaRPr lang="en-US" dirty="0"/>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69"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39" name="TextBox 238"/>
          <p:cNvSpPr txBox="1"/>
          <p:nvPr/>
        </p:nvSpPr>
        <p:spPr>
          <a:xfrm>
            <a:off x="5257800" y="4114800"/>
            <a:ext cx="3289683" cy="1015663"/>
          </a:xfrm>
          <a:prstGeom prst="rect">
            <a:avLst/>
          </a:prstGeom>
          <a:noFill/>
        </p:spPr>
        <p:txBody>
          <a:bodyPr wrap="none" rtlCol="0">
            <a:spAutoFit/>
          </a:bodyPr>
          <a:lstStyle/>
          <a:p>
            <a:pPr algn="ctr"/>
            <a:r>
              <a:rPr lang="en-US" sz="2000" dirty="0" smtClean="0">
                <a:latin typeface="+mj-lt"/>
              </a:rPr>
              <a:t>Sequence of instructions</a:t>
            </a:r>
            <a:br>
              <a:rPr lang="en-US" sz="2000" dirty="0" smtClean="0">
                <a:latin typeface="+mj-lt"/>
              </a:rPr>
            </a:br>
            <a:r>
              <a:rPr lang="en-US" sz="2000" dirty="0" smtClean="0">
                <a:latin typeface="+mj-lt"/>
              </a:rPr>
              <a:t>without data or control</a:t>
            </a:r>
            <a:br>
              <a:rPr lang="en-US" sz="2000" dirty="0" smtClean="0">
                <a:latin typeface="+mj-lt"/>
              </a:rPr>
            </a:br>
            <a:r>
              <a:rPr lang="en-US" sz="2000" dirty="0" smtClean="0">
                <a:latin typeface="+mj-lt"/>
              </a:rPr>
              <a:t>dependences</a:t>
            </a:r>
            <a:endParaRPr 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Cycle 1</a:t>
            </a:r>
            <a:endParaRPr lang="en-US" dirty="0"/>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92D05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92D050"/>
            </a:solid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92D05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66" name="Rectangle 265"/>
          <p:cNvSpPr/>
          <p:nvPr/>
        </p:nvSpPr>
        <p:spPr>
          <a:xfrm>
            <a:off x="4495800" y="1371600"/>
            <a:ext cx="437940" cy="369332"/>
          </a:xfrm>
          <a:prstGeom prst="rect">
            <a:avLst/>
          </a:prstGeom>
        </p:spPr>
        <p:txBody>
          <a:bodyPr wrap="none">
            <a:spAutoFit/>
          </a:bodyPr>
          <a:lstStyle/>
          <a:p>
            <a:r>
              <a:rPr lang="en-US" dirty="0" smtClean="0">
                <a:solidFill>
                  <a:srgbClr val="00B050"/>
                </a:solidFill>
                <a:latin typeface="Consolas" pitchFamily="49" charset="0"/>
                <a:ea typeface="ＭＳ Ｐゴシック" charset="-128"/>
                <a:cs typeface="Consolas" pitchFamily="49" charset="0"/>
              </a:rPr>
              <a:t>LD</a:t>
            </a:r>
            <a:endParaRPr lang="en-US" dirty="0"/>
          </a:p>
        </p:txBody>
      </p:sp>
      <p:sp>
        <p:nvSpPr>
          <p:cNvPr id="267" name="Rectangle 266"/>
          <p:cNvSpPr/>
          <p:nvPr/>
        </p:nvSpPr>
        <p:spPr>
          <a:xfrm>
            <a:off x="261938" y="1981200"/>
            <a:ext cx="666750" cy="45719"/>
          </a:xfrm>
          <a:prstGeom prst="rect">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4000" y="1981200"/>
            <a:ext cx="666750" cy="45719"/>
          </a:xfrm>
          <a:prstGeom prst="rect">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70" name="Rectangle 269"/>
          <p:cNvSpPr/>
          <p:nvPr/>
        </p:nvSpPr>
        <p:spPr>
          <a:xfrm>
            <a:off x="221787" y="121920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Cycle 2</a:t>
            </a:r>
            <a:endParaRPr lang="en-US" dirty="0"/>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92D05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92D05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0070C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0070C0"/>
            </a:solid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0070C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66" name="Rectangle 265"/>
          <p:cNvSpPr/>
          <p:nvPr/>
        </p:nvSpPr>
        <p:spPr>
          <a:xfrm>
            <a:off x="4495800" y="1371600"/>
            <a:ext cx="437940" cy="369332"/>
          </a:xfrm>
          <a:prstGeom prst="rect">
            <a:avLst/>
          </a:prstGeom>
        </p:spPr>
        <p:txBody>
          <a:bodyPr wrap="none">
            <a:spAutoFit/>
          </a:bodyPr>
          <a:lstStyle/>
          <a:p>
            <a:r>
              <a:rPr lang="en-US" dirty="0" smtClean="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67" name="Rectangle 266"/>
          <p:cNvSpPr/>
          <p:nvPr/>
        </p:nvSpPr>
        <p:spPr>
          <a:xfrm>
            <a:off x="264319"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Rectangle 255"/>
          <p:cNvSpPr/>
          <p:nvPr/>
        </p:nvSpPr>
        <p:spPr>
          <a:xfrm>
            <a:off x="4495800" y="2450068"/>
            <a:ext cx="437940" cy="369332"/>
          </a:xfrm>
          <a:prstGeom prst="rect">
            <a:avLst/>
          </a:prstGeom>
        </p:spPr>
        <p:txBody>
          <a:bodyPr wrap="none">
            <a:spAutoFit/>
          </a:bodyPr>
          <a:lstStyle/>
          <a:p>
            <a:r>
              <a:rPr lang="en-US" dirty="0" smtClean="0">
                <a:solidFill>
                  <a:srgbClr val="00B050"/>
                </a:solidFill>
                <a:latin typeface="Consolas" pitchFamily="49" charset="0"/>
                <a:ea typeface="ＭＳ Ｐゴシック" charset="-128"/>
                <a:cs typeface="Consolas" pitchFamily="49" charset="0"/>
              </a:rPr>
              <a:t>LD</a:t>
            </a:r>
            <a:endParaRPr lang="en-US" dirty="0"/>
          </a:p>
        </p:txBody>
      </p:sp>
      <p:sp>
        <p:nvSpPr>
          <p:cNvPr id="257" name="Rectangle 256"/>
          <p:cNvSpPr/>
          <p:nvPr/>
        </p:nvSpPr>
        <p:spPr>
          <a:xfrm>
            <a:off x="306388"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76" name="Rectangle 275"/>
          <p:cNvSpPr/>
          <p:nvPr/>
        </p:nvSpPr>
        <p:spPr>
          <a:xfrm>
            <a:off x="221787" y="121920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Cycle 3</a:t>
            </a:r>
            <a:endParaRPr lang="en-US" dirty="0"/>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0070C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0070C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92D050"/>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FFC00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FFC000"/>
            </a:solid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FFC00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0070C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0070C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66" name="Rectangle 265"/>
          <p:cNvSpPr/>
          <p:nvPr/>
        </p:nvSpPr>
        <p:spPr>
          <a:xfrm>
            <a:off x="4495800" y="2438400"/>
            <a:ext cx="437940" cy="369332"/>
          </a:xfrm>
          <a:prstGeom prst="rect">
            <a:avLst/>
          </a:prstGeom>
        </p:spPr>
        <p:txBody>
          <a:bodyPr wrap="none">
            <a:spAutoFit/>
          </a:bodyPr>
          <a:lstStyle/>
          <a:p>
            <a:r>
              <a:rPr lang="en-US" dirty="0" smtClean="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67" name="Rectangle 266"/>
          <p:cNvSpPr/>
          <p:nvPr/>
        </p:nvSpPr>
        <p:spPr>
          <a:xfrm>
            <a:off x="264319" y="1983581"/>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Rectangle 255"/>
          <p:cNvSpPr/>
          <p:nvPr/>
        </p:nvSpPr>
        <p:spPr>
          <a:xfrm>
            <a:off x="4495800" y="3516868"/>
            <a:ext cx="437940" cy="369332"/>
          </a:xfrm>
          <a:prstGeom prst="rect">
            <a:avLst/>
          </a:prstGeom>
        </p:spPr>
        <p:txBody>
          <a:bodyPr wrap="none">
            <a:spAutoFit/>
          </a:bodyPr>
          <a:lstStyle/>
          <a:p>
            <a:r>
              <a:rPr lang="en-US" dirty="0" smtClean="0">
                <a:solidFill>
                  <a:srgbClr val="00B050"/>
                </a:solidFill>
                <a:latin typeface="Consolas" pitchFamily="49" charset="0"/>
                <a:ea typeface="ＭＳ Ｐゴシック" charset="-128"/>
                <a:cs typeface="Consolas" pitchFamily="49" charset="0"/>
              </a:rPr>
              <a:t>LD</a:t>
            </a:r>
            <a:endParaRPr lang="en-US" dirty="0"/>
          </a:p>
        </p:txBody>
      </p:sp>
      <p:sp>
        <p:nvSpPr>
          <p:cNvPr id="257" name="Rectangle 256"/>
          <p:cNvSpPr/>
          <p:nvPr/>
        </p:nvSpPr>
        <p:spPr>
          <a:xfrm>
            <a:off x="306388" y="328612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306388" y="404939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1568450" y="404939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304800" y="409495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1569245" y="409495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2703830" y="404622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2704625" y="409178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3843338" y="404622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841750" y="409178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4495800" y="1371600"/>
            <a:ext cx="564578" cy="369332"/>
          </a:xfrm>
          <a:prstGeom prst="rect">
            <a:avLst/>
          </a:prstGeom>
        </p:spPr>
        <p:txBody>
          <a:bodyPr wrap="none">
            <a:spAutoFit/>
          </a:bodyPr>
          <a:lstStyle/>
          <a:p>
            <a:r>
              <a:rPr lang="en-US" dirty="0" smtClean="0">
                <a:solidFill>
                  <a:srgbClr val="FFC000"/>
                </a:solidFill>
                <a:latin typeface="Consolas" pitchFamily="49" charset="0"/>
                <a:ea typeface="ＭＳ Ｐゴシック" charset="-128"/>
                <a:cs typeface="Consolas" pitchFamily="49" charset="0"/>
              </a:rPr>
              <a:t>SUB</a:t>
            </a:r>
            <a:endParaRPr lang="en-US" dirty="0">
              <a:solidFill>
                <a:srgbClr val="FFC000"/>
              </a:solidFill>
            </a:endParaRPr>
          </a:p>
        </p:txBody>
      </p:sp>
      <p:sp>
        <p:nvSpPr>
          <p:cNvPr id="284"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85" name="Rectangle 284"/>
          <p:cNvSpPr/>
          <p:nvPr/>
        </p:nvSpPr>
        <p:spPr>
          <a:xfrm>
            <a:off x="221787" y="121920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87"/>
          <p:cNvSpPr/>
          <p:nvPr/>
        </p:nvSpPr>
        <p:spPr>
          <a:xfrm>
            <a:off x="3771900" y="4419600"/>
            <a:ext cx="701040" cy="72390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3760470" y="5128260"/>
            <a:ext cx="727710" cy="335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Cycle 4</a:t>
            </a:r>
            <a:endParaRPr lang="en-US" dirty="0"/>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FFC00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FFC00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no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0070C0"/>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C0000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C00000"/>
            </a:solid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RD1</a:t>
              </a:r>
              <a:endParaRPr lang="en-US" b="0" dirty="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C0000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FFC00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FFC00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64"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67" name="Rectangle 266"/>
          <p:cNvSpPr/>
          <p:nvPr/>
        </p:nvSpPr>
        <p:spPr>
          <a:xfrm>
            <a:off x="264319" y="1983581"/>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306388" y="328612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306388" y="404939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1568450" y="404939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304800" y="409495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1569245" y="409495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2703830" y="404622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2705100" y="409178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3843338" y="404622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841750" y="409178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4495800" y="1371600"/>
            <a:ext cx="564578" cy="369332"/>
          </a:xfrm>
          <a:prstGeom prst="rect">
            <a:avLst/>
          </a:prstGeom>
        </p:spPr>
        <p:txBody>
          <a:bodyPr wrap="none">
            <a:spAutoFit/>
          </a:bodyPr>
          <a:lstStyle/>
          <a:p>
            <a:r>
              <a:rPr lang="en-US" dirty="0" smtClean="0">
                <a:solidFill>
                  <a:srgbClr val="C00000"/>
                </a:solidFill>
                <a:latin typeface="Consolas" pitchFamily="49" charset="0"/>
                <a:ea typeface="ＭＳ Ｐゴシック" charset="-128"/>
                <a:cs typeface="Consolas" pitchFamily="49" charset="0"/>
              </a:rPr>
              <a:t>XOR</a:t>
            </a:r>
            <a:endParaRPr lang="en-US" dirty="0">
              <a:solidFill>
                <a:srgbClr val="C00000"/>
              </a:solidFill>
            </a:endParaRPr>
          </a:p>
        </p:txBody>
      </p:sp>
      <p:sp>
        <p:nvSpPr>
          <p:cNvPr id="277" name="Rectangle 276"/>
          <p:cNvSpPr/>
          <p:nvPr/>
        </p:nvSpPr>
        <p:spPr>
          <a:xfrm>
            <a:off x="306388" y="510857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1568450" y="510857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304800" y="515413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1569245" y="515413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2692400" y="510540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2693195" y="515096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95800" y="3505200"/>
            <a:ext cx="437940" cy="369332"/>
          </a:xfrm>
          <a:prstGeom prst="rect">
            <a:avLst/>
          </a:prstGeom>
        </p:spPr>
        <p:txBody>
          <a:bodyPr wrap="none">
            <a:spAutoFit/>
          </a:bodyPr>
          <a:lstStyle/>
          <a:p>
            <a:r>
              <a:rPr lang="en-US" dirty="0" smtClean="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91" name="Rectangle 290"/>
          <p:cNvSpPr/>
          <p:nvPr/>
        </p:nvSpPr>
        <p:spPr>
          <a:xfrm>
            <a:off x="4495800" y="4583668"/>
            <a:ext cx="437940" cy="369332"/>
          </a:xfrm>
          <a:prstGeom prst="rect">
            <a:avLst/>
          </a:prstGeom>
        </p:spPr>
        <p:txBody>
          <a:bodyPr wrap="none">
            <a:spAutoFit/>
          </a:bodyPr>
          <a:lstStyle/>
          <a:p>
            <a:r>
              <a:rPr lang="en-US" dirty="0" smtClean="0">
                <a:solidFill>
                  <a:srgbClr val="00B050"/>
                </a:solidFill>
                <a:latin typeface="Consolas" pitchFamily="49" charset="0"/>
                <a:ea typeface="ＭＳ Ｐゴシック" charset="-128"/>
                <a:cs typeface="Consolas" pitchFamily="49" charset="0"/>
              </a:rPr>
              <a:t>LD</a:t>
            </a:r>
            <a:endParaRPr lang="en-US" dirty="0"/>
          </a:p>
        </p:txBody>
      </p:sp>
      <p:sp>
        <p:nvSpPr>
          <p:cNvPr id="292" name="Rectangle 291"/>
          <p:cNvSpPr/>
          <p:nvPr/>
        </p:nvSpPr>
        <p:spPr>
          <a:xfrm>
            <a:off x="4495800" y="2438400"/>
            <a:ext cx="564578" cy="369332"/>
          </a:xfrm>
          <a:prstGeom prst="rect">
            <a:avLst/>
          </a:prstGeom>
        </p:spPr>
        <p:txBody>
          <a:bodyPr wrap="none">
            <a:spAutoFit/>
          </a:bodyPr>
          <a:lstStyle/>
          <a:p>
            <a:r>
              <a:rPr lang="en-US" dirty="0" smtClean="0">
                <a:solidFill>
                  <a:srgbClr val="FFC000"/>
                </a:solidFill>
                <a:latin typeface="Consolas" pitchFamily="49" charset="0"/>
                <a:ea typeface="ＭＳ Ｐゴシック" charset="-128"/>
                <a:cs typeface="Consolas" pitchFamily="49" charset="0"/>
              </a:rPr>
              <a:t>SUB</a:t>
            </a:r>
            <a:endParaRPr lang="en-US" dirty="0">
              <a:solidFill>
                <a:srgbClr val="FFC000"/>
              </a:solidFill>
            </a:endParaRPr>
          </a:p>
        </p:txBody>
      </p:sp>
      <p:sp>
        <p:nvSpPr>
          <p:cNvPr id="293" name="Rectangle 292"/>
          <p:cNvSpPr/>
          <p:nvPr/>
        </p:nvSpPr>
        <p:spPr>
          <a:xfrm>
            <a:off x="221787" y="1219200"/>
            <a:ext cx="666750" cy="4571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TextBox 265"/>
          <p:cNvSpPr txBox="1"/>
          <p:nvPr/>
        </p:nvSpPr>
        <p:spPr>
          <a:xfrm>
            <a:off x="5466675" y="4191000"/>
            <a:ext cx="2991525" cy="1015663"/>
          </a:xfrm>
          <a:prstGeom prst="rect">
            <a:avLst/>
          </a:prstGeom>
          <a:noFill/>
        </p:spPr>
        <p:txBody>
          <a:bodyPr wrap="none" rtlCol="0">
            <a:spAutoFit/>
          </a:bodyPr>
          <a:lstStyle/>
          <a:p>
            <a:r>
              <a:rPr lang="en-US" sz="2000" dirty="0" smtClean="0">
                <a:solidFill>
                  <a:srgbClr val="00B050"/>
                </a:solidFill>
                <a:latin typeface="+mj-lt"/>
              </a:rPr>
              <a:t>First LD</a:t>
            </a:r>
            <a:r>
              <a:rPr lang="en-US" sz="2000" dirty="0" smtClean="0">
                <a:latin typeface="+mj-lt"/>
              </a:rPr>
              <a:t> starts data</a:t>
            </a:r>
            <a:br>
              <a:rPr lang="en-US" sz="2000" dirty="0" smtClean="0">
                <a:latin typeface="+mj-lt"/>
              </a:rPr>
            </a:br>
            <a:r>
              <a:rPr lang="en-US" sz="2000" dirty="0" smtClean="0">
                <a:latin typeface="+mj-lt"/>
              </a:rPr>
              <a:t>memory read</a:t>
            </a:r>
          </a:p>
          <a:p>
            <a:r>
              <a:rPr lang="en-US" sz="2000" dirty="0" smtClean="0">
                <a:latin typeface="+mj-lt"/>
              </a:rPr>
              <a:t>Data not yet available!</a:t>
            </a:r>
            <a:endParaRPr 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87"/>
          <p:cNvSpPr/>
          <p:nvPr/>
        </p:nvSpPr>
        <p:spPr>
          <a:xfrm>
            <a:off x="3771900" y="4419600"/>
            <a:ext cx="701040" cy="7239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3760470" y="5128260"/>
            <a:ext cx="727710" cy="33528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Cycle 5</a:t>
            </a:r>
            <a:endParaRPr lang="en-US" dirty="0"/>
          </a:p>
        </p:txBody>
      </p:sp>
      <p:grpSp>
        <p:nvGrpSpPr>
          <p:cNvPr id="3" name="Group 3"/>
          <p:cNvGrpSpPr/>
          <p:nvPr/>
        </p:nvGrpSpPr>
        <p:grpSpPr>
          <a:xfrm>
            <a:off x="219075" y="1066800"/>
            <a:ext cx="4424363" cy="5211802"/>
            <a:chOff x="447675" y="1066800"/>
            <a:chExt cx="4424363" cy="5211802"/>
          </a:xfrm>
        </p:grpSpPr>
        <p:sp>
          <p:nvSpPr>
            <p:cNvPr id="103" name="Rectangle 102"/>
            <p:cNvSpPr>
              <a:spLocks noChangeArrowheads="1"/>
            </p:cNvSpPr>
            <p:nvPr/>
          </p:nvSpPr>
          <p:spPr bwMode="auto">
            <a:xfrm>
              <a:off x="2806700" y="2459167"/>
              <a:ext cx="1263650" cy="277157"/>
            </a:xfrm>
            <a:prstGeom prst="rect">
              <a:avLst/>
            </a:prstGeom>
            <a:solidFill>
              <a:srgbClr val="C00000"/>
            </a:solidFill>
            <a:ln w="4763">
              <a:solidFill>
                <a:srgbClr val="000000"/>
              </a:solidFill>
              <a:miter lim="800000"/>
              <a:headEnd/>
              <a:tailEnd/>
            </a:ln>
          </p:spPr>
          <p:txBody>
            <a:bodyPr/>
            <a:lstStyle/>
            <a:p>
              <a:endParaRPr lang="en-US"/>
            </a:p>
          </p:txBody>
        </p:sp>
        <p:sp>
          <p:nvSpPr>
            <p:cNvPr id="5" name="Rectangle 4"/>
            <p:cNvSpPr>
              <a:spLocks noChangeArrowheads="1"/>
            </p:cNvSpPr>
            <p:nvPr/>
          </p:nvSpPr>
          <p:spPr bwMode="auto">
            <a:xfrm>
              <a:off x="2343150" y="5949243"/>
              <a:ext cx="1011238" cy="299158"/>
            </a:xfrm>
            <a:prstGeom prst="rect">
              <a:avLst/>
            </a:prstGeom>
            <a:solidFill>
              <a:srgbClr val="92D050"/>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C00000"/>
            </a:solid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no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C000"/>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solidFill>
              <a:srgbClr val="7030A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solidFill>
              <a:srgbClr val="7030A0"/>
            </a:solid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WA</a:t>
              </a:r>
              <a:endParaRPr lang="en-US" b="0" dirty="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RD1</a:t>
              </a:r>
              <a:endParaRPr lang="en-US" b="0" dirty="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solidFill>
              <a:srgbClr val="7030A0"/>
            </a:solid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solidFill>
              <a:srgbClr val="92D050"/>
            </a:solid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C00000"/>
            </a:solid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C0000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66" name="Rectangle 165"/>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64" name="Content Placeholder 238"/>
          <p:cNvSpPr txBox="1">
            <a:spLocks/>
          </p:cNvSpPr>
          <p:nvPr/>
        </p:nvSpPr>
        <p:spPr bwMode="auto">
          <a:xfrm>
            <a:off x="6096000" y="12954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267" name="Rectangle 266"/>
          <p:cNvSpPr/>
          <p:nvPr/>
        </p:nvSpPr>
        <p:spPr>
          <a:xfrm>
            <a:off x="264319" y="1983581"/>
            <a:ext cx="666750" cy="4571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1526381" y="1983581"/>
            <a:ext cx="666750" cy="4571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262731" y="2029143"/>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1527176" y="2029143"/>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306388" y="3286125"/>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1568450" y="3286125"/>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304800" y="3331687"/>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1569245" y="3331687"/>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2325688" y="328295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3082925" y="328295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2324100" y="3328512"/>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3083720" y="3328512"/>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3843338" y="3282950"/>
            <a:ext cx="666750" cy="4571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3841750" y="3328512"/>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306388" y="404939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1568450" y="4049395"/>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304800" y="409495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1569245" y="4094957"/>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2703830" y="404622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2705100" y="409178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3843338" y="4046220"/>
            <a:ext cx="66675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841750" y="4091782"/>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4495800" y="2438400"/>
            <a:ext cx="564578" cy="369332"/>
          </a:xfrm>
          <a:prstGeom prst="rect">
            <a:avLst/>
          </a:prstGeom>
        </p:spPr>
        <p:txBody>
          <a:bodyPr wrap="none">
            <a:spAutoFit/>
          </a:bodyPr>
          <a:lstStyle/>
          <a:p>
            <a:r>
              <a:rPr lang="en-US" dirty="0" smtClean="0">
                <a:solidFill>
                  <a:srgbClr val="C00000"/>
                </a:solidFill>
                <a:latin typeface="Consolas" pitchFamily="49" charset="0"/>
                <a:ea typeface="ＭＳ Ｐゴシック" charset="-128"/>
                <a:cs typeface="Consolas" pitchFamily="49" charset="0"/>
              </a:rPr>
              <a:t>XOR</a:t>
            </a:r>
            <a:endParaRPr lang="en-US" dirty="0">
              <a:solidFill>
                <a:srgbClr val="C00000"/>
              </a:solidFill>
            </a:endParaRPr>
          </a:p>
        </p:txBody>
      </p:sp>
      <p:sp>
        <p:nvSpPr>
          <p:cNvPr id="277" name="Rectangle 276"/>
          <p:cNvSpPr/>
          <p:nvPr/>
        </p:nvSpPr>
        <p:spPr>
          <a:xfrm>
            <a:off x="306388" y="510857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1568450" y="5108575"/>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304800" y="515413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1569245" y="5154137"/>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2692400" y="5105400"/>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2693195" y="5150962"/>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95800" y="4572000"/>
            <a:ext cx="437940" cy="369332"/>
          </a:xfrm>
          <a:prstGeom prst="rect">
            <a:avLst/>
          </a:prstGeom>
        </p:spPr>
        <p:txBody>
          <a:bodyPr wrap="none">
            <a:spAutoFit/>
          </a:bodyPr>
          <a:lstStyle/>
          <a:p>
            <a:r>
              <a:rPr lang="en-US" dirty="0" smtClean="0">
                <a:solidFill>
                  <a:srgbClr val="0070C0"/>
                </a:solidFill>
                <a:latin typeface="Consolas" pitchFamily="49" charset="0"/>
                <a:ea typeface="ＭＳ Ｐゴシック" charset="-128"/>
                <a:cs typeface="Consolas" pitchFamily="49" charset="0"/>
              </a:rPr>
              <a:t>LD</a:t>
            </a:r>
            <a:endParaRPr lang="en-US" dirty="0">
              <a:solidFill>
                <a:srgbClr val="0070C0"/>
              </a:solidFill>
            </a:endParaRPr>
          </a:p>
        </p:txBody>
      </p:sp>
      <p:sp>
        <p:nvSpPr>
          <p:cNvPr id="291" name="Rectangle 290"/>
          <p:cNvSpPr/>
          <p:nvPr/>
        </p:nvSpPr>
        <p:spPr>
          <a:xfrm>
            <a:off x="4495800" y="5650468"/>
            <a:ext cx="437940" cy="369332"/>
          </a:xfrm>
          <a:prstGeom prst="rect">
            <a:avLst/>
          </a:prstGeom>
        </p:spPr>
        <p:txBody>
          <a:bodyPr wrap="none">
            <a:spAutoFit/>
          </a:bodyPr>
          <a:lstStyle/>
          <a:p>
            <a:r>
              <a:rPr lang="en-US" dirty="0" smtClean="0">
                <a:solidFill>
                  <a:srgbClr val="00B050"/>
                </a:solidFill>
                <a:latin typeface="Consolas" pitchFamily="49" charset="0"/>
                <a:ea typeface="ＭＳ Ｐゴシック" charset="-128"/>
                <a:cs typeface="Consolas" pitchFamily="49" charset="0"/>
              </a:rPr>
              <a:t>LD</a:t>
            </a:r>
            <a:endParaRPr lang="en-US" dirty="0"/>
          </a:p>
        </p:txBody>
      </p:sp>
      <p:sp>
        <p:nvSpPr>
          <p:cNvPr id="292" name="Rectangle 291"/>
          <p:cNvSpPr/>
          <p:nvPr/>
        </p:nvSpPr>
        <p:spPr>
          <a:xfrm>
            <a:off x="4495800" y="3505200"/>
            <a:ext cx="564578" cy="369332"/>
          </a:xfrm>
          <a:prstGeom prst="rect">
            <a:avLst/>
          </a:prstGeom>
        </p:spPr>
        <p:txBody>
          <a:bodyPr wrap="none">
            <a:spAutoFit/>
          </a:bodyPr>
          <a:lstStyle/>
          <a:p>
            <a:r>
              <a:rPr lang="en-US" dirty="0" smtClean="0">
                <a:solidFill>
                  <a:srgbClr val="FFC000"/>
                </a:solidFill>
                <a:latin typeface="Consolas" pitchFamily="49" charset="0"/>
                <a:ea typeface="ＭＳ Ｐゴシック" charset="-128"/>
                <a:cs typeface="Consolas" pitchFamily="49" charset="0"/>
              </a:rPr>
              <a:t>SUB</a:t>
            </a:r>
            <a:endParaRPr lang="en-US" dirty="0">
              <a:solidFill>
                <a:srgbClr val="FFC000"/>
              </a:solidFill>
            </a:endParaRPr>
          </a:p>
        </p:txBody>
      </p:sp>
      <p:sp>
        <p:nvSpPr>
          <p:cNvPr id="266" name="Rectangle 265"/>
          <p:cNvSpPr/>
          <p:nvPr/>
        </p:nvSpPr>
        <p:spPr>
          <a:xfrm>
            <a:off x="4495800" y="1371600"/>
            <a:ext cx="564578" cy="369332"/>
          </a:xfrm>
          <a:prstGeom prst="rect">
            <a:avLst/>
          </a:prstGeom>
        </p:spPr>
        <p:txBody>
          <a:bodyPr wrap="none">
            <a:spAutoFit/>
          </a:bodyPr>
          <a:lstStyle/>
          <a:p>
            <a:r>
              <a:rPr lang="en-US" dirty="0" smtClean="0">
                <a:solidFill>
                  <a:srgbClr val="7030A0"/>
                </a:solidFill>
                <a:latin typeface="Consolas" pitchFamily="49" charset="0"/>
                <a:ea typeface="ＭＳ Ｐゴシック" charset="-128"/>
                <a:cs typeface="Consolas" pitchFamily="49" charset="0"/>
              </a:rPr>
              <a:t>MUL</a:t>
            </a:r>
            <a:endParaRPr lang="en-US" dirty="0">
              <a:solidFill>
                <a:srgbClr val="7030A0"/>
              </a:solidFill>
            </a:endParaRPr>
          </a:p>
        </p:txBody>
      </p:sp>
      <p:sp>
        <p:nvSpPr>
          <p:cNvPr id="293" name="Rectangle 292"/>
          <p:cNvSpPr/>
          <p:nvPr/>
        </p:nvSpPr>
        <p:spPr>
          <a:xfrm>
            <a:off x="221787" y="1219200"/>
            <a:ext cx="666750" cy="4571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TextBox 293"/>
          <p:cNvSpPr txBox="1"/>
          <p:nvPr/>
        </p:nvSpPr>
        <p:spPr>
          <a:xfrm>
            <a:off x="5334000" y="4312384"/>
            <a:ext cx="2975495" cy="1631216"/>
          </a:xfrm>
          <a:prstGeom prst="rect">
            <a:avLst/>
          </a:prstGeom>
          <a:noFill/>
        </p:spPr>
        <p:txBody>
          <a:bodyPr wrap="none" rtlCol="0">
            <a:spAutoFit/>
          </a:bodyPr>
          <a:lstStyle/>
          <a:p>
            <a:r>
              <a:rPr lang="en-US" sz="2000" dirty="0" smtClean="0">
                <a:solidFill>
                  <a:srgbClr val="0070C0"/>
                </a:solidFill>
                <a:latin typeface="+mj-lt"/>
              </a:rPr>
              <a:t>Second LD </a:t>
            </a:r>
            <a:r>
              <a:rPr lang="en-US" sz="2000" dirty="0" smtClean="0">
                <a:latin typeface="+mj-lt"/>
              </a:rPr>
              <a:t>starts data</a:t>
            </a:r>
            <a:br>
              <a:rPr lang="en-US" sz="2000" dirty="0" smtClean="0">
                <a:latin typeface="+mj-lt"/>
              </a:rPr>
            </a:br>
            <a:r>
              <a:rPr lang="en-US" sz="2000" dirty="0" smtClean="0">
                <a:latin typeface="+mj-lt"/>
              </a:rPr>
              <a:t>memory read</a:t>
            </a:r>
          </a:p>
          <a:p>
            <a:endParaRPr lang="en-US" sz="2000" dirty="0" smtClean="0">
              <a:latin typeface="+mj-lt"/>
            </a:endParaRPr>
          </a:p>
          <a:p>
            <a:r>
              <a:rPr lang="en-US" sz="2000" dirty="0" smtClean="0">
                <a:latin typeface="+mj-lt"/>
              </a:rPr>
              <a:t>Data for </a:t>
            </a:r>
            <a:r>
              <a:rPr lang="en-US" sz="2000" dirty="0" smtClean="0">
                <a:solidFill>
                  <a:srgbClr val="00B050"/>
                </a:solidFill>
                <a:latin typeface="+mj-lt"/>
              </a:rPr>
              <a:t>first LD</a:t>
            </a:r>
            <a:r>
              <a:rPr lang="en-US" sz="2000" dirty="0" smtClean="0">
                <a:latin typeface="+mj-lt"/>
              </a:rPr>
              <a:t/>
            </a:r>
            <a:br>
              <a:rPr lang="en-US" sz="2000" dirty="0" smtClean="0">
                <a:latin typeface="+mj-lt"/>
              </a:rPr>
            </a:br>
            <a:r>
              <a:rPr lang="en-US" sz="2000" dirty="0" smtClean="0">
                <a:latin typeface="+mj-lt"/>
              </a:rPr>
              <a:t>available in RD</a:t>
            </a:r>
            <a:endParaRPr 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Diagrams</a:t>
            </a:r>
            <a:endParaRPr lang="en-US" dirty="0"/>
          </a:p>
        </p:txBody>
      </p:sp>
      <p:sp>
        <p:nvSpPr>
          <p:cNvPr id="3" name="Content Placeholder 2"/>
          <p:cNvSpPr>
            <a:spLocks noGrp="1"/>
          </p:cNvSpPr>
          <p:nvPr>
            <p:ph idx="1"/>
          </p:nvPr>
        </p:nvSpPr>
        <p:spPr>
          <a:xfrm>
            <a:off x="304800" y="1066801"/>
            <a:ext cx="8229600" cy="533400"/>
          </a:xfrm>
        </p:spPr>
        <p:txBody>
          <a:bodyPr/>
          <a:lstStyle/>
          <a:p>
            <a:r>
              <a:rPr lang="en-US" dirty="0" smtClean="0"/>
              <a:t>Represent pipeline utilization</a:t>
            </a:r>
            <a:br>
              <a:rPr lang="en-US" dirty="0" smtClean="0"/>
            </a:br>
            <a:r>
              <a:rPr lang="en-US" dirty="0" smtClean="0"/>
              <a:t>over time.</a:t>
            </a:r>
          </a:p>
          <a:p>
            <a:r>
              <a:rPr lang="en-US" dirty="0" smtClean="0"/>
              <a:t>When do reads and writes happen?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1526296"/>
              </p:ext>
            </p:extLst>
          </p:nvPr>
        </p:nvGraphicFramePr>
        <p:xfrm>
          <a:off x="990602" y="3810000"/>
          <a:ext cx="6857998" cy="2225040"/>
        </p:xfrm>
        <a:graphic>
          <a:graphicData uri="http://schemas.openxmlformats.org/drawingml/2006/table">
            <a:tbl>
              <a:tblPr>
                <a:tableStyleId>{616DA210-FB5B-4158-B5E0-FEB733F419BA}</a:tableStyleId>
              </a:tblPr>
              <a:tblGrid>
                <a:gridCol w="979714"/>
                <a:gridCol w="979714"/>
                <a:gridCol w="979714"/>
                <a:gridCol w="979714"/>
                <a:gridCol w="979714"/>
                <a:gridCol w="979714"/>
                <a:gridCol w="979714"/>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IF</a:t>
                      </a:r>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LD</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LD</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SUB</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XOR</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MUL</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ADD</a:t>
                      </a:r>
                      <a:endParaRPr lang="en-US"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RF</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r>
                        <a:rPr lang="en-US" dirty="0" smtClean="0"/>
                        <a:t>LD</a:t>
                      </a:r>
                      <a:endParaRPr lang="en-US" dirty="0"/>
                    </a:p>
                  </a:txBody>
                  <a:tcPr/>
                </a:tc>
                <a:tc>
                  <a:txBody>
                    <a:bodyPr/>
                    <a:lstStyle/>
                    <a:p>
                      <a:pPr algn="ctr"/>
                      <a:r>
                        <a:rPr lang="en-US" dirty="0" smtClean="0"/>
                        <a:t>LD</a:t>
                      </a:r>
                      <a:endParaRPr lang="en-US" dirty="0"/>
                    </a:p>
                  </a:txBody>
                  <a:tcPr>
                    <a:noFill/>
                  </a:tcPr>
                </a:tc>
                <a:tc>
                  <a:txBody>
                    <a:bodyPr/>
                    <a:lstStyle/>
                    <a:p>
                      <a:pPr algn="ctr"/>
                      <a:r>
                        <a:rPr lang="en-US" dirty="0" smtClean="0"/>
                        <a:t>SUB</a:t>
                      </a:r>
                      <a:endParaRPr lang="en-US" dirty="0"/>
                    </a:p>
                  </a:txBody>
                  <a:tcPr/>
                </a:tc>
                <a:tc>
                  <a:txBody>
                    <a:bodyPr/>
                    <a:lstStyle/>
                    <a:p>
                      <a:pPr algn="ctr"/>
                      <a:r>
                        <a:rPr lang="en-US" dirty="0" smtClean="0"/>
                        <a:t>XOR</a:t>
                      </a:r>
                      <a:endParaRPr lang="en-US" dirty="0"/>
                    </a:p>
                  </a:txBody>
                  <a:tcPr/>
                </a:tc>
                <a:tc>
                  <a:txBody>
                    <a:bodyPr/>
                    <a:lstStyle/>
                    <a:p>
                      <a:pPr algn="ctr"/>
                      <a:r>
                        <a:rPr lang="en-US" dirty="0" smtClean="0"/>
                        <a:t>MUL</a:t>
                      </a:r>
                      <a:endParaRPr lang="en-US" dirty="0"/>
                    </a:p>
                  </a:txBody>
                  <a:tcPr/>
                </a:tc>
              </a:tr>
              <a:tr h="370840">
                <a:tc>
                  <a:txBody>
                    <a:bodyPr/>
                    <a:lstStyle/>
                    <a:p>
                      <a:pPr algn="ctr"/>
                      <a:r>
                        <a:rPr lang="en-US" dirty="0" smtClean="0"/>
                        <a:t>ALU</a:t>
                      </a:r>
                      <a:endParaRPr lang="en-US" dirty="0"/>
                    </a:p>
                  </a:txBody>
                  <a:tcPr>
                    <a:lnL w="12700" cap="flat" cmpd="sng" algn="ctr">
                      <a:noFill/>
                      <a:prstDash val="solid"/>
                      <a:round/>
                      <a:headEnd type="none" w="med" len="med"/>
                      <a:tailEnd type="none" w="med" len="med"/>
                    </a:lnL>
                  </a:tcPr>
                </a:tc>
                <a:tc>
                  <a:txBody>
                    <a:bodyPr/>
                    <a:lstStyle/>
                    <a:p>
                      <a:pPr algn="ctr"/>
                      <a:endParaRPr lang="en-US"/>
                    </a:p>
                  </a:txBody>
                  <a:tcPr/>
                </a:tc>
                <a:tc>
                  <a:txBody>
                    <a:bodyPr/>
                    <a:lstStyle/>
                    <a:p>
                      <a:pPr algn="ctr"/>
                      <a:endParaRPr lang="en-US"/>
                    </a:p>
                  </a:txBody>
                  <a:tcPr/>
                </a:tc>
                <a:tc>
                  <a:txBody>
                    <a:bodyPr/>
                    <a:lstStyle/>
                    <a:p>
                      <a:pPr algn="ctr"/>
                      <a:r>
                        <a:rPr lang="en-US" dirty="0" smtClean="0"/>
                        <a:t>LD</a:t>
                      </a:r>
                      <a:endParaRPr lang="en-US" dirty="0"/>
                    </a:p>
                  </a:txBody>
                  <a:tcPr/>
                </a:tc>
                <a:tc>
                  <a:txBody>
                    <a:bodyPr/>
                    <a:lstStyle/>
                    <a:p>
                      <a:pPr algn="ctr"/>
                      <a:r>
                        <a:rPr lang="en-US" dirty="0" smtClean="0"/>
                        <a:t>LD</a:t>
                      </a:r>
                      <a:endParaRPr lang="en-US" dirty="0"/>
                    </a:p>
                  </a:txBody>
                  <a:tcPr/>
                </a:tc>
                <a:tc>
                  <a:txBody>
                    <a:bodyPr/>
                    <a:lstStyle/>
                    <a:p>
                      <a:pPr algn="ctr"/>
                      <a:r>
                        <a:rPr lang="en-US" dirty="0" smtClean="0"/>
                        <a:t>SUB</a:t>
                      </a:r>
                      <a:endParaRPr lang="en-US" dirty="0"/>
                    </a:p>
                  </a:txBody>
                  <a:tcPr/>
                </a:tc>
                <a:tc>
                  <a:txBody>
                    <a:bodyPr/>
                    <a:lstStyle/>
                    <a:p>
                      <a:pPr algn="ctr"/>
                      <a:r>
                        <a:rPr lang="en-US" dirty="0" smtClean="0"/>
                        <a:t>XOR</a:t>
                      </a:r>
                      <a:endParaRPr lang="en-US" dirty="0"/>
                    </a:p>
                  </a:txBody>
                  <a:tcPr/>
                </a:tc>
              </a:tr>
              <a:tr h="370840">
                <a:tc>
                  <a:txBody>
                    <a:bodyPr/>
                    <a:lstStyle/>
                    <a:p>
                      <a:pPr algn="ctr"/>
                      <a:r>
                        <a:rPr lang="en-US" dirty="0" smtClean="0"/>
                        <a:t>MEM</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LD</a:t>
                      </a:r>
                      <a:endParaRPr lang="en-US" dirty="0"/>
                    </a:p>
                  </a:txBody>
                  <a:tcPr/>
                </a:tc>
                <a:tc>
                  <a:txBody>
                    <a:bodyPr/>
                    <a:lstStyle/>
                    <a:p>
                      <a:pPr algn="ctr"/>
                      <a:r>
                        <a:rPr lang="en-US" dirty="0" smtClean="0"/>
                        <a:t>LD</a:t>
                      </a:r>
                      <a:endParaRPr lang="en-US" dirty="0"/>
                    </a:p>
                  </a:txBody>
                  <a:tcPr/>
                </a:tc>
                <a:tc>
                  <a:txBody>
                    <a:bodyPr/>
                    <a:lstStyle/>
                    <a:p>
                      <a:pPr algn="ctr"/>
                      <a:r>
                        <a:rPr lang="en-US" dirty="0" smtClean="0"/>
                        <a:t>SUB</a:t>
                      </a:r>
                      <a:endParaRPr lang="en-US" dirty="0"/>
                    </a:p>
                  </a:txBody>
                  <a:tcPr/>
                </a:tc>
              </a:tr>
              <a:tr h="370840">
                <a:tc>
                  <a:txBody>
                    <a:bodyPr/>
                    <a:lstStyle/>
                    <a:p>
                      <a:pPr algn="ctr"/>
                      <a:r>
                        <a:rPr lang="en-US" dirty="0" smtClean="0"/>
                        <a:t>WB</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LD</a:t>
                      </a:r>
                      <a:endParaRPr lang="en-US" dirty="0"/>
                    </a:p>
                  </a:txBody>
                  <a:tcPr/>
                </a:tc>
                <a:tc>
                  <a:txBody>
                    <a:bodyPr/>
                    <a:lstStyle/>
                    <a:p>
                      <a:pPr algn="ctr"/>
                      <a:r>
                        <a:rPr lang="en-US" dirty="0" smtClean="0"/>
                        <a:t>LD</a:t>
                      </a:r>
                      <a:endParaRPr lang="en-US" dirty="0"/>
                    </a:p>
                  </a:txBody>
                  <a:tcPr/>
                </a:tc>
              </a:tr>
            </a:tbl>
          </a:graphicData>
        </a:graphic>
      </p:graphicFrame>
      <p:sp>
        <p:nvSpPr>
          <p:cNvPr id="5" name="Content Placeholder 238"/>
          <p:cNvSpPr txBox="1">
            <a:spLocks/>
          </p:cNvSpPr>
          <p:nvPr/>
        </p:nvSpPr>
        <p:spPr bwMode="auto">
          <a:xfrm>
            <a:off x="6096000" y="1066800"/>
            <a:ext cx="2743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LD(R1,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LD(R3, 8, R4)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SUB(R6,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C00000"/>
                </a:solidFill>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7030A0"/>
                </a:solidFill>
                <a:latin typeface="Consolas" pitchFamily="49" charset="0"/>
                <a:ea typeface="ＭＳ Ｐゴシック" charset="-128"/>
                <a:cs typeface="Consolas" pitchFamily="49" charset="0"/>
              </a:rPr>
              <a:t>MUL(R12, R13,R14)</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chemeClr val="accent2">
                    <a:lumMod val="75000"/>
                  </a:schemeClr>
                </a:solidFill>
                <a:latin typeface="Consolas" pitchFamily="49" charset="0"/>
                <a:ea typeface="ＭＳ Ｐゴシック" charset="-128"/>
                <a:cs typeface="Consolas" pitchFamily="49" charset="0"/>
              </a:rPr>
              <a:t>ADD(R15, 1, R16)</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cxnSp>
        <p:nvCxnSpPr>
          <p:cNvPr id="7" name="Straight Arrow Connector 6"/>
          <p:cNvCxnSpPr/>
          <p:nvPr/>
        </p:nvCxnSpPr>
        <p:spPr>
          <a:xfrm>
            <a:off x="3962400" y="3562290"/>
            <a:ext cx="198120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895600" y="3333690"/>
            <a:ext cx="987771" cy="400110"/>
          </a:xfrm>
          <a:prstGeom prst="rect">
            <a:avLst/>
          </a:prstGeom>
          <a:noFill/>
        </p:spPr>
        <p:txBody>
          <a:bodyPr wrap="none" rtlCol="0">
            <a:spAutoFit/>
          </a:bodyPr>
          <a:lstStyle/>
          <a:p>
            <a:r>
              <a:rPr lang="en-US" sz="2000" dirty="0" smtClean="0">
                <a:latin typeface="+mj-lt"/>
              </a:rPr>
              <a:t>Cycles</a:t>
            </a:r>
            <a:endParaRPr lang="en-US" sz="2000" dirty="0">
              <a:latin typeface="+mj-lt"/>
            </a:endParaRPr>
          </a:p>
        </p:txBody>
      </p:sp>
      <p:sp>
        <p:nvSpPr>
          <p:cNvPr id="9" name="TextBox 8"/>
          <p:cNvSpPr txBox="1"/>
          <p:nvPr/>
        </p:nvSpPr>
        <p:spPr>
          <a:xfrm rot="16200000">
            <a:off x="154554" y="4936043"/>
            <a:ext cx="1005403" cy="400110"/>
          </a:xfrm>
          <a:prstGeom prst="rect">
            <a:avLst/>
          </a:prstGeom>
          <a:noFill/>
        </p:spPr>
        <p:txBody>
          <a:bodyPr wrap="none" rtlCol="0">
            <a:spAutoFit/>
          </a:bodyPr>
          <a:lstStyle/>
          <a:p>
            <a:r>
              <a:rPr lang="en-US" sz="2000" dirty="0" smtClean="0">
                <a:latin typeface="+mj-lt"/>
              </a:rPr>
              <a:t>Stages</a:t>
            </a:r>
            <a:endParaRPr lang="en-US" sz="2000" dirty="0">
              <a:latin typeface="+mj-lt"/>
            </a:endParaRPr>
          </a:p>
        </p:txBody>
      </p:sp>
      <p:grpSp>
        <p:nvGrpSpPr>
          <p:cNvPr id="17" name="Group 16"/>
          <p:cNvGrpSpPr/>
          <p:nvPr/>
        </p:nvGrpSpPr>
        <p:grpSpPr>
          <a:xfrm>
            <a:off x="838200" y="2340114"/>
            <a:ext cx="6689717" cy="4308396"/>
            <a:chOff x="838200" y="2340114"/>
            <a:chExt cx="6689717" cy="4308396"/>
          </a:xfrm>
        </p:grpSpPr>
        <p:cxnSp>
          <p:nvCxnSpPr>
            <p:cNvPr id="10" name="Straight Arrow Connector 9"/>
            <p:cNvCxnSpPr/>
            <p:nvPr/>
          </p:nvCxnSpPr>
          <p:spPr>
            <a:xfrm flipV="1">
              <a:off x="6858000" y="6019800"/>
              <a:ext cx="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33800" y="4800600"/>
              <a:ext cx="0" cy="1447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29000" y="6248400"/>
              <a:ext cx="1236386" cy="400110"/>
            </a:xfrm>
            <a:prstGeom prst="rect">
              <a:avLst/>
            </a:prstGeom>
            <a:noFill/>
          </p:spPr>
          <p:txBody>
            <a:bodyPr wrap="none" rtlCol="0">
              <a:spAutoFit/>
            </a:bodyPr>
            <a:lstStyle/>
            <a:p>
              <a:r>
                <a:rPr lang="en-US" sz="2000" dirty="0" smtClean="0">
                  <a:solidFill>
                    <a:srgbClr val="FF0000"/>
                  </a:solidFill>
                  <a:latin typeface="+mj-lt"/>
                </a:rPr>
                <a:t>Read R1</a:t>
              </a:r>
              <a:endParaRPr lang="en-US" sz="2000" dirty="0">
                <a:solidFill>
                  <a:srgbClr val="FF0000"/>
                </a:solidFill>
                <a:latin typeface="+mj-lt"/>
              </a:endParaRPr>
            </a:p>
          </p:txBody>
        </p:sp>
        <p:sp>
          <p:nvSpPr>
            <p:cNvPr id="14" name="TextBox 13"/>
            <p:cNvSpPr txBox="1"/>
            <p:nvPr/>
          </p:nvSpPr>
          <p:spPr>
            <a:xfrm>
              <a:off x="6248400" y="6248400"/>
              <a:ext cx="1279517" cy="400110"/>
            </a:xfrm>
            <a:prstGeom prst="rect">
              <a:avLst/>
            </a:prstGeom>
            <a:noFill/>
          </p:spPr>
          <p:txBody>
            <a:bodyPr wrap="none" rtlCol="0">
              <a:spAutoFit/>
            </a:bodyPr>
            <a:lstStyle/>
            <a:p>
              <a:r>
                <a:rPr lang="en-US" sz="2000" dirty="0" smtClean="0">
                  <a:solidFill>
                    <a:srgbClr val="FF0000"/>
                  </a:solidFill>
                  <a:latin typeface="+mj-lt"/>
                </a:rPr>
                <a:t>Write R2</a:t>
              </a:r>
              <a:endParaRPr lang="en-US" sz="2000" dirty="0">
                <a:solidFill>
                  <a:srgbClr val="FF0000"/>
                </a:solidFill>
                <a:latin typeface="+mj-lt"/>
              </a:endParaRPr>
            </a:p>
          </p:txBody>
        </p:sp>
        <p:sp>
          <p:nvSpPr>
            <p:cNvPr id="15" name="TextBox 14"/>
            <p:cNvSpPr txBox="1"/>
            <p:nvPr/>
          </p:nvSpPr>
          <p:spPr>
            <a:xfrm>
              <a:off x="838200" y="2340114"/>
              <a:ext cx="4532010" cy="707886"/>
            </a:xfrm>
            <a:prstGeom prst="rect">
              <a:avLst/>
            </a:prstGeom>
            <a:noFill/>
          </p:spPr>
          <p:txBody>
            <a:bodyPr wrap="none" rtlCol="0">
              <a:spAutoFit/>
            </a:bodyPr>
            <a:lstStyle/>
            <a:p>
              <a:r>
                <a:rPr lang="en-US" sz="2000" dirty="0" smtClean="0">
                  <a:solidFill>
                    <a:srgbClr val="FF0000"/>
                  </a:solidFill>
                  <a:latin typeface="+mj-lt"/>
                </a:rPr>
                <a:t>Read REGFILE in RF stage</a:t>
              </a:r>
            </a:p>
            <a:p>
              <a:r>
                <a:rPr lang="en-US" sz="2000" dirty="0" smtClean="0">
                  <a:solidFill>
                    <a:srgbClr val="FF0000"/>
                  </a:solidFill>
                  <a:latin typeface="+mj-lt"/>
                </a:rPr>
                <a:t>Write REGFILE at end of WB stage</a:t>
              </a:r>
              <a:endParaRPr lang="en-US" sz="2000"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Hazards</a:t>
            </a:r>
            <a:endParaRPr lang="en-US" dirty="0"/>
          </a:p>
        </p:txBody>
      </p:sp>
      <p:sp>
        <p:nvSpPr>
          <p:cNvPr id="3" name="Content Placeholder 2"/>
          <p:cNvSpPr>
            <a:spLocks noGrp="1"/>
          </p:cNvSpPr>
          <p:nvPr>
            <p:ph idx="1"/>
          </p:nvPr>
        </p:nvSpPr>
        <p:spPr/>
        <p:txBody>
          <a:bodyPr/>
          <a:lstStyle/>
          <a:p>
            <a:r>
              <a:rPr lang="en-US" dirty="0" smtClean="0"/>
              <a:t>Consider this instruction</a:t>
            </a:r>
            <a:br>
              <a:rPr lang="en-US" dirty="0" smtClean="0"/>
            </a:br>
            <a:r>
              <a:rPr lang="en-US" dirty="0" smtClean="0"/>
              <a:t>sequence: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SUBC reads R2 on cycle 3, but ADDC does not update it until end of cycle 5 </a:t>
            </a:r>
            <a:r>
              <a:rPr lang="en-US" dirty="0" smtClean="0">
                <a:sym typeface="Wingdings" pitchFamily="2" charset="2"/>
              </a:rPr>
              <a:t> </a:t>
            </a:r>
            <a:r>
              <a:rPr lang="en-US" dirty="0" smtClean="0">
                <a:solidFill>
                  <a:srgbClr val="C00000"/>
                </a:solidFill>
                <a:sym typeface="Wingdings" pitchFamily="2" charset="2"/>
              </a:rPr>
              <a:t>R2 is stale!</a:t>
            </a:r>
          </a:p>
          <a:p>
            <a:r>
              <a:rPr lang="en-US" dirty="0" smtClean="0">
                <a:solidFill>
                  <a:srgbClr val="C00000"/>
                </a:solidFill>
                <a:sym typeface="Wingdings" pitchFamily="2" charset="2"/>
              </a:rPr>
              <a:t>Pipeline must maintain correct behavior…</a:t>
            </a:r>
            <a:endParaRPr lang="en-US" dirty="0">
              <a:solidFill>
                <a:srgbClr val="C00000"/>
              </a:solidFill>
            </a:endParaRPr>
          </a:p>
        </p:txBody>
      </p:sp>
      <p:sp>
        <p:nvSpPr>
          <p:cNvPr id="4" name="Content Placeholder 238"/>
          <p:cNvSpPr txBox="1">
            <a:spLocks/>
          </p:cNvSpPr>
          <p:nvPr/>
        </p:nvSpPr>
        <p:spPr bwMode="auto">
          <a:xfrm>
            <a:off x="5715000" y="9906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ADDC(R1,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MUL</a:t>
            </a: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nvGraphicFramePr>
        <p:xfrm>
          <a:off x="990602" y="2651760"/>
          <a:ext cx="6857998" cy="2225040"/>
        </p:xfrm>
        <a:graphic>
          <a:graphicData uri="http://schemas.openxmlformats.org/drawingml/2006/table">
            <a:tbl>
              <a:tblPr>
                <a:tableStyleId>{616DA210-FB5B-4158-B5E0-FEB733F419BA}</a:tableStyleId>
              </a:tblPr>
              <a:tblGrid>
                <a:gridCol w="979714"/>
                <a:gridCol w="979714"/>
                <a:gridCol w="979714"/>
                <a:gridCol w="979714"/>
                <a:gridCol w="979714"/>
                <a:gridCol w="979714"/>
                <a:gridCol w="979714"/>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IF</a:t>
                      </a:r>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ADDC</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SUBC</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MUL</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XOR</a:t>
                      </a: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RF</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t>SUBC</a:t>
                      </a:r>
                      <a:endParaRPr lang="en-US" dirty="0"/>
                    </a:p>
                  </a:txBody>
                  <a:tcPr/>
                </a:tc>
                <a:tc>
                  <a:txBody>
                    <a:bodyPr/>
                    <a:lstStyle/>
                    <a:p>
                      <a:pPr algn="ctr"/>
                      <a:r>
                        <a:rPr lang="en-US" dirty="0" smtClean="0"/>
                        <a:t>MUL</a:t>
                      </a:r>
                      <a:endParaRPr lang="en-US" dirty="0"/>
                    </a:p>
                  </a:txBody>
                  <a:tcPr/>
                </a:tc>
                <a:tc>
                  <a:txBody>
                    <a:bodyPr/>
                    <a:lstStyle/>
                    <a:p>
                      <a:pPr algn="ctr"/>
                      <a:r>
                        <a:rPr lang="en-US" dirty="0" smtClean="0"/>
                        <a:t>XOR</a:t>
                      </a:r>
                      <a:endParaRPr lang="en-US" dirty="0"/>
                    </a:p>
                  </a:txBody>
                  <a:tcPr/>
                </a:tc>
                <a:tc>
                  <a:txBody>
                    <a:bodyPr/>
                    <a:lstStyle/>
                    <a:p>
                      <a:pPr algn="ctr"/>
                      <a:endParaRPr lang="en-US" dirty="0"/>
                    </a:p>
                  </a:txBody>
                  <a:tcPr/>
                </a:tc>
              </a:tr>
              <a:tr h="370840">
                <a:tc>
                  <a:txBody>
                    <a:bodyPr/>
                    <a:lstStyle/>
                    <a:p>
                      <a:pPr algn="ctr"/>
                      <a:r>
                        <a:rPr lang="en-US" dirty="0" smtClean="0"/>
                        <a:t>ALU</a:t>
                      </a:r>
                      <a:endParaRPr lang="en-US" dirty="0"/>
                    </a:p>
                  </a:txBody>
                  <a:tcPr>
                    <a:lnL w="12700" cap="flat" cmpd="sng" algn="ctr">
                      <a:noFill/>
                      <a:prstDash val="solid"/>
                      <a:round/>
                      <a:headEnd type="none" w="med" len="med"/>
                      <a:tailEnd type="none" w="med" len="med"/>
                    </a:lnL>
                  </a:tcPr>
                </a:tc>
                <a:tc>
                  <a:txBody>
                    <a:bodyPr/>
                    <a:lstStyle/>
                    <a:p>
                      <a:pPr algn="ctr"/>
                      <a:endParaRPr lang="en-US"/>
                    </a:p>
                  </a:txBody>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t>SUBC</a:t>
                      </a:r>
                      <a:endParaRPr lang="en-US" dirty="0"/>
                    </a:p>
                  </a:txBody>
                  <a:tcPr/>
                </a:tc>
                <a:tc>
                  <a:txBody>
                    <a:bodyPr/>
                    <a:lstStyle/>
                    <a:p>
                      <a:pPr algn="ctr"/>
                      <a:r>
                        <a:rPr lang="en-US" dirty="0" smtClean="0"/>
                        <a:t>MUL</a:t>
                      </a:r>
                      <a:endParaRPr lang="en-US" dirty="0"/>
                    </a:p>
                  </a:txBody>
                  <a:tcPr/>
                </a:tc>
                <a:tc>
                  <a:txBody>
                    <a:bodyPr/>
                    <a:lstStyle/>
                    <a:p>
                      <a:pPr algn="ctr"/>
                      <a:r>
                        <a:rPr lang="en-US" dirty="0" smtClean="0"/>
                        <a:t>XOR</a:t>
                      </a:r>
                      <a:endParaRPr lang="en-US" dirty="0"/>
                    </a:p>
                  </a:txBody>
                  <a:tcPr/>
                </a:tc>
              </a:tr>
              <a:tr h="370840">
                <a:tc>
                  <a:txBody>
                    <a:bodyPr/>
                    <a:lstStyle/>
                    <a:p>
                      <a:pPr algn="ctr"/>
                      <a:r>
                        <a:rPr lang="en-US" dirty="0" smtClean="0"/>
                        <a:t>MEM</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t>SUBC</a:t>
                      </a:r>
                      <a:endParaRPr lang="en-US" dirty="0"/>
                    </a:p>
                  </a:txBody>
                  <a:tcPr/>
                </a:tc>
                <a:tc>
                  <a:txBody>
                    <a:bodyPr/>
                    <a:lstStyle/>
                    <a:p>
                      <a:pPr algn="ctr"/>
                      <a:r>
                        <a:rPr lang="en-US" dirty="0" smtClean="0"/>
                        <a:t>MUL</a:t>
                      </a:r>
                      <a:endParaRPr lang="en-US" dirty="0"/>
                    </a:p>
                  </a:txBody>
                  <a:tcPr/>
                </a:tc>
              </a:tr>
              <a:tr h="370840">
                <a:tc>
                  <a:txBody>
                    <a:bodyPr/>
                    <a:lstStyle/>
                    <a:p>
                      <a:pPr algn="ctr"/>
                      <a:r>
                        <a:rPr lang="en-US" dirty="0" smtClean="0"/>
                        <a:t>WB</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t>SUBC</a:t>
                      </a:r>
                      <a:endParaRPr lang="en-US" dirty="0"/>
                    </a:p>
                  </a:txBody>
                  <a:tcPr/>
                </a:tc>
              </a:tr>
            </a:tbl>
          </a:graphicData>
        </a:graphic>
      </p:graphicFrame>
      <p:sp>
        <p:nvSpPr>
          <p:cNvPr id="6" name="Rounded Rectangle 5"/>
          <p:cNvSpPr/>
          <p:nvPr/>
        </p:nvSpPr>
        <p:spPr>
          <a:xfrm>
            <a:off x="5867400" y="4495800"/>
            <a:ext cx="990600" cy="381000"/>
          </a:xfrm>
          <a:prstGeom prst="roundRect">
            <a:avLst/>
          </a:prstGeom>
          <a:noFill/>
          <a:ln w="508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907466" y="3418367"/>
            <a:ext cx="990600" cy="381000"/>
          </a:xfrm>
          <a:prstGeom prst="roundRect">
            <a:avLst/>
          </a:prstGeom>
          <a:noFill/>
          <a:ln w="508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6705600" y="1295400"/>
            <a:ext cx="685800" cy="1524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Hazards</a:t>
            </a:r>
            <a:endParaRPr lang="en-US" dirty="0"/>
          </a:p>
        </p:txBody>
      </p:sp>
      <p:sp>
        <p:nvSpPr>
          <p:cNvPr id="3" name="Content Placeholder 2"/>
          <p:cNvSpPr>
            <a:spLocks noGrp="1"/>
          </p:cNvSpPr>
          <p:nvPr>
            <p:ph idx="1"/>
          </p:nvPr>
        </p:nvSpPr>
        <p:spPr/>
        <p:txBody>
          <a:bodyPr/>
          <a:lstStyle/>
          <a:p>
            <a:r>
              <a:rPr lang="en-US" dirty="0" smtClean="0"/>
              <a:t>Strategy 1: Stall. Wait for the result to be available by freezing earlier pipeline stages</a:t>
            </a:r>
          </a:p>
          <a:p>
            <a:endParaRPr lang="en-US" dirty="0" smtClean="0"/>
          </a:p>
          <a:p>
            <a:r>
              <a:rPr lang="en-US" dirty="0" smtClean="0"/>
              <a:t>Strategy 2: Bypass (aka Forward). Route data to the earlier pipeline stage as soon as it is calculated</a:t>
            </a:r>
          </a:p>
          <a:p>
            <a:pPr>
              <a:buNone/>
            </a:pPr>
            <a:endParaRPr lang="en-US" dirty="0" smtClean="0"/>
          </a:p>
          <a:p>
            <a:r>
              <a:rPr lang="en-US" dirty="0" smtClean="0"/>
              <a:t>Strategy 3: Speculate</a:t>
            </a:r>
          </a:p>
          <a:p>
            <a:pPr lvl="1"/>
            <a:r>
              <a:rPr lang="en-US" dirty="0" smtClean="0"/>
              <a:t>Guess a value and continue executing anyway</a:t>
            </a:r>
          </a:p>
          <a:p>
            <a:pPr lvl="1"/>
            <a:r>
              <a:rPr lang="en-US" dirty="0" smtClean="0"/>
              <a:t>When actual value is available, two cases</a:t>
            </a:r>
          </a:p>
          <a:p>
            <a:pPr lvl="2"/>
            <a:r>
              <a:rPr lang="en-US" sz="2000" dirty="0" smtClean="0"/>
              <a:t>Guessed correctly </a:t>
            </a:r>
            <a:r>
              <a:rPr lang="en-US" sz="2000" dirty="0" smtClean="0">
                <a:sym typeface="Wingdings" pitchFamily="2" charset="2"/>
              </a:rPr>
              <a:t> do nothing</a:t>
            </a:r>
          </a:p>
          <a:p>
            <a:pPr lvl="2"/>
            <a:r>
              <a:rPr lang="en-US" sz="2000" dirty="0" smtClean="0">
                <a:sym typeface="Wingdings" pitchFamily="2" charset="2"/>
              </a:rPr>
              <a:t>Guessed incorrectly  kill &amp; restart with correct value</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Data Hazards (1)</a:t>
            </a:r>
            <a:endParaRPr lang="en-US" dirty="0"/>
          </a:p>
        </p:txBody>
      </p:sp>
      <p:sp>
        <p:nvSpPr>
          <p:cNvPr id="3" name="Content Placeholder 2"/>
          <p:cNvSpPr>
            <a:spLocks noGrp="1"/>
          </p:cNvSpPr>
          <p:nvPr>
            <p:ph idx="1"/>
          </p:nvPr>
        </p:nvSpPr>
        <p:spPr/>
        <p:txBody>
          <a:bodyPr/>
          <a:lstStyle/>
          <a:p>
            <a:r>
              <a:rPr lang="en-US" dirty="0" smtClean="0"/>
              <a:t>Strategy 1: Stall. Wait for the</a:t>
            </a:r>
            <a:br>
              <a:rPr lang="en-US" dirty="0" smtClean="0"/>
            </a:br>
            <a:r>
              <a:rPr lang="en-US" dirty="0" smtClean="0"/>
              <a:t>result to be available by</a:t>
            </a:r>
            <a:br>
              <a:rPr lang="en-US" dirty="0" smtClean="0"/>
            </a:br>
            <a:r>
              <a:rPr lang="en-US" dirty="0" smtClean="0"/>
              <a:t>freezing earlier pipeline stages</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46437013"/>
              </p:ext>
            </p:extLst>
          </p:nvPr>
        </p:nvGraphicFramePr>
        <p:xfrm>
          <a:off x="609600" y="2956560"/>
          <a:ext cx="7772400" cy="2225040"/>
        </p:xfrm>
        <a:graphic>
          <a:graphicData uri="http://schemas.openxmlformats.org/drawingml/2006/table">
            <a:tbl>
              <a:tblPr>
                <a:tableStyleId>{616DA210-FB5B-4158-B5E0-FEB733F419BA}</a:tableStyleId>
              </a:tblPr>
              <a:tblGrid>
                <a:gridCol w="863600"/>
                <a:gridCol w="863600"/>
                <a:gridCol w="863600"/>
                <a:gridCol w="863600"/>
                <a:gridCol w="863600"/>
                <a:gridCol w="863600"/>
                <a:gridCol w="863600"/>
                <a:gridCol w="863600"/>
                <a:gridCol w="863600"/>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IF</a:t>
                      </a:r>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ADDC</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SUBC</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MUL</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i="1" dirty="0" smtClean="0"/>
                        <a:t>MUL</a:t>
                      </a:r>
                      <a:endParaRPr lang="en-US" i="1" dirty="0"/>
                    </a:p>
                  </a:txBody>
                  <a:tcPr>
                    <a:lnT w="12700" cap="flat" cmpd="sng" algn="ctr">
                      <a:solidFill>
                        <a:schemeClr val="tx1"/>
                      </a:solidFill>
                      <a:prstDash val="solid"/>
                      <a:round/>
                      <a:headEnd type="none" w="med" len="med"/>
                      <a:tailEnd type="none" w="med" len="med"/>
                    </a:lnT>
                  </a:tcPr>
                </a:tc>
                <a:tc>
                  <a:txBody>
                    <a:bodyPr/>
                    <a:lstStyle/>
                    <a:p>
                      <a:pPr algn="ctr"/>
                      <a:r>
                        <a:rPr lang="en-US" i="1" dirty="0" smtClean="0"/>
                        <a:t>MUL</a:t>
                      </a:r>
                      <a:endParaRPr lang="en-US" i="1" dirty="0"/>
                    </a:p>
                  </a:txBody>
                  <a:tcPr>
                    <a:lnT w="12700" cap="flat" cmpd="sng" algn="ctr">
                      <a:solidFill>
                        <a:schemeClr val="tx1"/>
                      </a:solidFill>
                      <a:prstDash val="solid"/>
                      <a:round/>
                      <a:headEnd type="none" w="med" len="med"/>
                      <a:tailEnd type="none" w="med" len="med"/>
                    </a:lnT>
                  </a:tcPr>
                </a:tc>
                <a:tc>
                  <a:txBody>
                    <a:bodyPr/>
                    <a:lstStyle/>
                    <a:p>
                      <a:pPr algn="ctr"/>
                      <a:r>
                        <a:rPr lang="en-US" i="1" dirty="0" smtClean="0"/>
                        <a:t>MUL</a:t>
                      </a:r>
                      <a:endParaRPr lang="en-US" i="1"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XOR</a:t>
                      </a:r>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RF</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t>SUBC</a:t>
                      </a:r>
                      <a:endParaRPr lang="en-US" dirty="0"/>
                    </a:p>
                  </a:txBody>
                  <a:tcPr/>
                </a:tc>
                <a:tc>
                  <a:txBody>
                    <a:bodyPr/>
                    <a:lstStyle/>
                    <a:p>
                      <a:pPr algn="ctr"/>
                      <a:r>
                        <a:rPr lang="en-US" i="1" dirty="0" smtClean="0"/>
                        <a:t>SUBC</a:t>
                      </a:r>
                      <a:endParaRPr lang="en-US" i="1" dirty="0"/>
                    </a:p>
                  </a:txBody>
                  <a:tcPr/>
                </a:tc>
                <a:tc>
                  <a:txBody>
                    <a:bodyPr/>
                    <a:lstStyle/>
                    <a:p>
                      <a:pPr algn="ctr"/>
                      <a:r>
                        <a:rPr lang="en-US" i="1" dirty="0" smtClean="0"/>
                        <a:t>SUBC</a:t>
                      </a:r>
                      <a:endParaRPr lang="en-US" i="1" dirty="0"/>
                    </a:p>
                  </a:txBody>
                  <a:tcPr/>
                </a:tc>
                <a:tc>
                  <a:txBody>
                    <a:bodyPr/>
                    <a:lstStyle/>
                    <a:p>
                      <a:pPr algn="ctr"/>
                      <a:r>
                        <a:rPr lang="en-US" i="1" dirty="0" smtClean="0"/>
                        <a:t>SUBC</a:t>
                      </a:r>
                      <a:endParaRPr lang="en-US" i="1" dirty="0"/>
                    </a:p>
                  </a:txBody>
                  <a:tcPr/>
                </a:tc>
                <a:tc>
                  <a:txBody>
                    <a:bodyPr/>
                    <a:lstStyle/>
                    <a:p>
                      <a:pPr algn="ctr"/>
                      <a:r>
                        <a:rPr lang="en-US" dirty="0" smtClean="0"/>
                        <a:t>MUL</a:t>
                      </a:r>
                      <a:endParaRPr lang="en-US" dirty="0"/>
                    </a:p>
                  </a:txBody>
                  <a:tcPr/>
                </a:tc>
                <a:tc>
                  <a:txBody>
                    <a:bodyPr/>
                    <a:lstStyle/>
                    <a:p>
                      <a:pPr algn="ctr"/>
                      <a:r>
                        <a:rPr lang="en-US" dirty="0" smtClean="0"/>
                        <a:t>XOR</a:t>
                      </a:r>
                      <a:endParaRPr lang="en-US" dirty="0"/>
                    </a:p>
                  </a:txBody>
                  <a:tcPr/>
                </a:tc>
              </a:tr>
              <a:tr h="370840">
                <a:tc>
                  <a:txBody>
                    <a:bodyPr/>
                    <a:lstStyle/>
                    <a:p>
                      <a:pPr algn="ctr"/>
                      <a:r>
                        <a:rPr lang="en-US" dirty="0" smtClean="0"/>
                        <a:t>ALU</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b="1" dirty="0" smtClean="0">
                          <a:solidFill>
                            <a:srgbClr val="C00000"/>
                          </a:solidFill>
                        </a:rPr>
                        <a:t>NOP</a:t>
                      </a:r>
                      <a:endParaRPr lang="en-US" b="1" dirty="0">
                        <a:solidFill>
                          <a:srgbClr val="C00000"/>
                        </a:solidFill>
                      </a:endParaRPr>
                    </a:p>
                  </a:txBody>
                  <a:tcPr/>
                </a:tc>
                <a:tc>
                  <a:txBody>
                    <a:bodyPr/>
                    <a:lstStyle/>
                    <a:p>
                      <a:pPr algn="ctr"/>
                      <a:r>
                        <a:rPr lang="en-US" b="1" dirty="0" smtClean="0">
                          <a:solidFill>
                            <a:srgbClr val="C00000"/>
                          </a:solidFill>
                        </a:rPr>
                        <a:t>NOP</a:t>
                      </a:r>
                      <a:endParaRPr lang="en-US" b="1" dirty="0">
                        <a:solidFill>
                          <a:srgbClr val="C00000"/>
                        </a:solidFill>
                      </a:endParaRPr>
                    </a:p>
                  </a:txBody>
                  <a:tcPr/>
                </a:tc>
                <a:tc>
                  <a:txBody>
                    <a:bodyPr/>
                    <a:lstStyle/>
                    <a:p>
                      <a:pPr algn="ctr"/>
                      <a:r>
                        <a:rPr lang="en-US" b="1" dirty="0" smtClean="0">
                          <a:solidFill>
                            <a:srgbClr val="C00000"/>
                          </a:solidFill>
                        </a:rPr>
                        <a:t>NOP</a:t>
                      </a:r>
                      <a:endParaRPr lang="en-US" b="1" dirty="0">
                        <a:solidFill>
                          <a:srgbClr val="C00000"/>
                        </a:solidFill>
                      </a:endParaRPr>
                    </a:p>
                  </a:txBody>
                  <a:tcPr/>
                </a:tc>
                <a:tc>
                  <a:txBody>
                    <a:bodyPr/>
                    <a:lstStyle/>
                    <a:p>
                      <a:pPr algn="ctr"/>
                      <a:r>
                        <a:rPr lang="en-US" dirty="0" smtClean="0">
                          <a:solidFill>
                            <a:schemeClr val="tx1"/>
                          </a:solidFill>
                        </a:rPr>
                        <a:t>SUBC</a:t>
                      </a:r>
                      <a:endParaRPr lang="en-US" dirty="0">
                        <a:solidFill>
                          <a:schemeClr val="tx1"/>
                        </a:solidFill>
                      </a:endParaRPr>
                    </a:p>
                  </a:txBody>
                  <a:tcPr/>
                </a:tc>
                <a:tc>
                  <a:txBody>
                    <a:bodyPr/>
                    <a:lstStyle/>
                    <a:p>
                      <a:pPr algn="ctr"/>
                      <a:r>
                        <a:rPr lang="en-US" dirty="0" smtClean="0">
                          <a:solidFill>
                            <a:schemeClr val="tx1"/>
                          </a:solidFill>
                        </a:rPr>
                        <a:t>MUL</a:t>
                      </a:r>
                      <a:endParaRPr lang="en-US" dirty="0">
                        <a:solidFill>
                          <a:schemeClr val="tx1"/>
                        </a:solidFill>
                      </a:endParaRPr>
                    </a:p>
                  </a:txBody>
                  <a:tcPr/>
                </a:tc>
              </a:tr>
              <a:tr h="370840">
                <a:tc>
                  <a:txBody>
                    <a:bodyPr/>
                    <a:lstStyle/>
                    <a:p>
                      <a:pPr algn="ctr"/>
                      <a:r>
                        <a:rPr lang="en-US" dirty="0" smtClean="0"/>
                        <a:t>MEM</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solidFill>
                            <a:srgbClr val="C00000"/>
                          </a:solidFill>
                        </a:rPr>
                        <a:t>NOP</a:t>
                      </a:r>
                      <a:endParaRPr lang="en-US" dirty="0">
                        <a:solidFill>
                          <a:srgbClr val="C00000"/>
                        </a:solidFill>
                      </a:endParaRPr>
                    </a:p>
                  </a:txBody>
                  <a:tcPr/>
                </a:tc>
                <a:tc>
                  <a:txBody>
                    <a:bodyPr/>
                    <a:lstStyle/>
                    <a:p>
                      <a:pPr algn="ctr"/>
                      <a:r>
                        <a:rPr lang="en-US" dirty="0" smtClean="0">
                          <a:solidFill>
                            <a:srgbClr val="C00000"/>
                          </a:solidFill>
                        </a:rPr>
                        <a:t>NOP</a:t>
                      </a:r>
                      <a:endParaRPr lang="en-US" dirty="0">
                        <a:solidFill>
                          <a:srgbClr val="C00000"/>
                        </a:solidFill>
                      </a:endParaRPr>
                    </a:p>
                  </a:txBody>
                  <a:tcPr/>
                </a:tc>
                <a:tc>
                  <a:txBody>
                    <a:bodyPr/>
                    <a:lstStyle/>
                    <a:p>
                      <a:pPr algn="ctr"/>
                      <a:r>
                        <a:rPr lang="en-US" dirty="0" smtClean="0">
                          <a:solidFill>
                            <a:srgbClr val="C00000"/>
                          </a:solidFill>
                        </a:rPr>
                        <a:t>NOP</a:t>
                      </a:r>
                      <a:endParaRPr lang="en-US" dirty="0">
                        <a:solidFill>
                          <a:srgbClr val="C00000"/>
                        </a:solidFill>
                      </a:endParaRPr>
                    </a:p>
                  </a:txBody>
                  <a:tcPr/>
                </a:tc>
                <a:tc>
                  <a:txBody>
                    <a:bodyPr/>
                    <a:lstStyle/>
                    <a:p>
                      <a:pPr algn="ctr"/>
                      <a:r>
                        <a:rPr lang="en-US" dirty="0" smtClean="0">
                          <a:solidFill>
                            <a:schemeClr val="tx1"/>
                          </a:solidFill>
                        </a:rPr>
                        <a:t>SUBC</a:t>
                      </a:r>
                      <a:endParaRPr lang="en-US" dirty="0">
                        <a:solidFill>
                          <a:schemeClr val="tx1"/>
                        </a:solidFill>
                      </a:endParaRPr>
                    </a:p>
                  </a:txBody>
                  <a:tcPr/>
                </a:tc>
              </a:tr>
              <a:tr h="370840">
                <a:tc>
                  <a:txBody>
                    <a:bodyPr/>
                    <a:lstStyle/>
                    <a:p>
                      <a:pPr algn="ctr"/>
                      <a:r>
                        <a:rPr lang="en-US" dirty="0" smtClean="0"/>
                        <a:t>WB</a:t>
                      </a:r>
                      <a:endParaRPr lang="en-US" dirty="0"/>
                    </a:p>
                  </a:txBody>
                  <a:tcPr>
                    <a:lnL w="12700" cap="flat" cmpd="sng" algn="ctr">
                      <a:noFill/>
                      <a:prstDash val="solid"/>
                      <a:round/>
                      <a:headEnd type="none" w="med" len="med"/>
                      <a:tailEnd type="none" w="med" len="med"/>
                    </a:ln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ADDC</a:t>
                      </a:r>
                      <a:endParaRPr lang="en-US" dirty="0"/>
                    </a:p>
                  </a:txBody>
                  <a:tcPr/>
                </a:tc>
                <a:tc>
                  <a:txBody>
                    <a:bodyPr/>
                    <a:lstStyle/>
                    <a:p>
                      <a:pPr algn="ctr"/>
                      <a:r>
                        <a:rPr lang="en-US" dirty="0" smtClean="0">
                          <a:solidFill>
                            <a:srgbClr val="C00000"/>
                          </a:solidFill>
                        </a:rPr>
                        <a:t>NOP</a:t>
                      </a:r>
                      <a:endParaRPr lang="en-US" dirty="0">
                        <a:solidFill>
                          <a:srgbClr val="C00000"/>
                        </a:solidFill>
                      </a:endParaRPr>
                    </a:p>
                  </a:txBody>
                  <a:tcPr/>
                </a:tc>
                <a:tc>
                  <a:txBody>
                    <a:bodyPr/>
                    <a:lstStyle/>
                    <a:p>
                      <a:pPr algn="ctr"/>
                      <a:r>
                        <a:rPr lang="en-US" dirty="0" smtClean="0">
                          <a:solidFill>
                            <a:srgbClr val="C00000"/>
                          </a:solidFill>
                        </a:rPr>
                        <a:t>NOP</a:t>
                      </a:r>
                      <a:endParaRPr lang="en-US" dirty="0">
                        <a:solidFill>
                          <a:srgbClr val="C00000"/>
                        </a:solidFill>
                      </a:endParaRPr>
                    </a:p>
                  </a:txBody>
                  <a:tcPr/>
                </a:tc>
                <a:tc>
                  <a:txBody>
                    <a:bodyPr/>
                    <a:lstStyle/>
                    <a:p>
                      <a:pPr algn="ctr"/>
                      <a:r>
                        <a:rPr lang="en-US" dirty="0" smtClean="0">
                          <a:solidFill>
                            <a:srgbClr val="C00000"/>
                          </a:solidFill>
                        </a:rPr>
                        <a:t>NOP</a:t>
                      </a:r>
                      <a:endParaRPr lang="en-US" dirty="0">
                        <a:solidFill>
                          <a:srgbClr val="C00000"/>
                        </a:solidFill>
                      </a:endParaRPr>
                    </a:p>
                  </a:txBody>
                  <a:tcPr/>
                </a:tc>
              </a:tr>
            </a:tbl>
          </a:graphicData>
        </a:graphic>
      </p:graphicFrame>
      <p:sp>
        <p:nvSpPr>
          <p:cNvPr id="10" name="Content Placeholder 238"/>
          <p:cNvSpPr txBox="1">
            <a:spLocks/>
          </p:cNvSpPr>
          <p:nvPr/>
        </p:nvSpPr>
        <p:spPr bwMode="auto">
          <a:xfrm>
            <a:off x="5715000" y="9906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ADDC(R1,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sp>
        <p:nvSpPr>
          <p:cNvPr id="11" name="TextBox 10"/>
          <p:cNvSpPr txBox="1"/>
          <p:nvPr/>
        </p:nvSpPr>
        <p:spPr>
          <a:xfrm>
            <a:off x="6019800" y="5334000"/>
            <a:ext cx="1375698" cy="400110"/>
          </a:xfrm>
          <a:prstGeom prst="rect">
            <a:avLst/>
          </a:prstGeom>
          <a:noFill/>
        </p:spPr>
        <p:txBody>
          <a:bodyPr wrap="none" rtlCol="0">
            <a:spAutoFit/>
          </a:bodyPr>
          <a:lstStyle/>
          <a:p>
            <a:r>
              <a:rPr lang="en-US" sz="2000" dirty="0" smtClean="0">
                <a:latin typeface="+mn-lt"/>
              </a:rPr>
              <a:t>R2 updated</a:t>
            </a:r>
            <a:endParaRPr lang="en-US" sz="2000" dirty="0">
              <a:latin typeface="+mn-lt"/>
            </a:endParaRPr>
          </a:p>
        </p:txBody>
      </p:sp>
      <p:cxnSp>
        <p:nvCxnSpPr>
          <p:cNvPr id="20" name="Straight Arrow Connector 19"/>
          <p:cNvCxnSpPr/>
          <p:nvPr/>
        </p:nvCxnSpPr>
        <p:spPr>
          <a:xfrm flipH="1" flipV="1">
            <a:off x="5791200" y="5257800"/>
            <a:ext cx="1524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09600" y="5638800"/>
            <a:ext cx="4267200" cy="685800"/>
          </a:xfrm>
          <a:prstGeom prst="rect">
            <a:avLst/>
          </a:prstGeom>
          <a:solidFill>
            <a:srgbClr val="C0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Stalls increase CPI!</a:t>
            </a:r>
            <a:endParaRPr lang="en-US" sz="3200" b="1" dirty="0"/>
          </a:p>
        </p:txBody>
      </p:sp>
      <p:grpSp>
        <p:nvGrpSpPr>
          <p:cNvPr id="14" name="Group 13"/>
          <p:cNvGrpSpPr/>
          <p:nvPr/>
        </p:nvGrpSpPr>
        <p:grpSpPr>
          <a:xfrm>
            <a:off x="4114800" y="2362200"/>
            <a:ext cx="1676400" cy="609600"/>
            <a:chOff x="4114800" y="2362200"/>
            <a:chExt cx="1676400" cy="609600"/>
          </a:xfrm>
        </p:grpSpPr>
        <p:sp>
          <p:nvSpPr>
            <p:cNvPr id="4" name="TextBox 3"/>
            <p:cNvSpPr txBox="1"/>
            <p:nvPr/>
          </p:nvSpPr>
          <p:spPr>
            <a:xfrm>
              <a:off x="4495800" y="2362200"/>
              <a:ext cx="753982" cy="400110"/>
            </a:xfrm>
            <a:prstGeom prst="rect">
              <a:avLst/>
            </a:prstGeom>
            <a:noFill/>
          </p:spPr>
          <p:txBody>
            <a:bodyPr wrap="none" rtlCol="0">
              <a:spAutoFit/>
            </a:bodyPr>
            <a:lstStyle/>
            <a:p>
              <a:r>
                <a:rPr lang="en-US" sz="2000" dirty="0" smtClean="0">
                  <a:solidFill>
                    <a:srgbClr val="FF0000"/>
                  </a:solidFill>
                  <a:latin typeface="+mj-lt"/>
                </a:rPr>
                <a:t>Stall</a:t>
              </a:r>
              <a:endParaRPr lang="en-US" sz="2000" dirty="0">
                <a:solidFill>
                  <a:srgbClr val="FF0000"/>
                </a:solidFill>
                <a:latin typeface="+mj-lt"/>
              </a:endParaRPr>
            </a:p>
          </p:txBody>
        </p:sp>
        <p:cxnSp>
          <p:nvCxnSpPr>
            <p:cNvPr id="6" name="Straight Arrow Connector 5"/>
            <p:cNvCxnSpPr>
              <a:stCxn id="4" idx="2"/>
            </p:cNvCxnSpPr>
            <p:nvPr/>
          </p:nvCxnSpPr>
          <p:spPr>
            <a:xfrm flipH="1">
              <a:off x="4114800" y="2762310"/>
              <a:ext cx="757991" cy="20949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2"/>
            </p:cNvCxnSpPr>
            <p:nvPr/>
          </p:nvCxnSpPr>
          <p:spPr>
            <a:xfrm>
              <a:off x="4872791" y="2762310"/>
              <a:ext cx="80209" cy="20949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p:cNvCxnSpPr>
            <p:nvPr/>
          </p:nvCxnSpPr>
          <p:spPr>
            <a:xfrm>
              <a:off x="4872791" y="2762310"/>
              <a:ext cx="918409" cy="20949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Single-Cycle Beta</a:t>
            </a:r>
            <a:endParaRPr lang="en-US" dirty="0"/>
          </a:p>
        </p:txBody>
      </p:sp>
      <p:sp>
        <p:nvSpPr>
          <p:cNvPr id="301" name="Line 2"/>
          <p:cNvSpPr>
            <a:spLocks noChangeShapeType="1"/>
          </p:cNvSpPr>
          <p:nvPr/>
        </p:nvSpPr>
        <p:spPr bwMode="auto">
          <a:xfrm>
            <a:off x="3225800" y="2916238"/>
            <a:ext cx="141288"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2" name="Line 3"/>
          <p:cNvSpPr>
            <a:spLocks noChangeShapeType="1"/>
          </p:cNvSpPr>
          <p:nvPr/>
        </p:nvSpPr>
        <p:spPr bwMode="auto">
          <a:xfrm flipV="1">
            <a:off x="3363913" y="2741613"/>
            <a:ext cx="1587" cy="1778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3" name="Line 4"/>
          <p:cNvSpPr>
            <a:spLocks noChangeShapeType="1"/>
          </p:cNvSpPr>
          <p:nvPr/>
        </p:nvSpPr>
        <p:spPr bwMode="auto">
          <a:xfrm flipH="1">
            <a:off x="1995488" y="2743200"/>
            <a:ext cx="1371600" cy="31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4" name="Freeform 5"/>
          <p:cNvSpPr>
            <a:spLocks/>
          </p:cNvSpPr>
          <p:nvPr/>
        </p:nvSpPr>
        <p:spPr bwMode="auto">
          <a:xfrm>
            <a:off x="3192463" y="2889250"/>
            <a:ext cx="71437"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5" name="Line 6"/>
          <p:cNvSpPr>
            <a:spLocks noChangeShapeType="1"/>
          </p:cNvSpPr>
          <p:nvPr/>
        </p:nvSpPr>
        <p:spPr bwMode="auto">
          <a:xfrm>
            <a:off x="2705100" y="2659063"/>
            <a:ext cx="1588" cy="16510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6" name="Line 7"/>
          <p:cNvSpPr>
            <a:spLocks noChangeShapeType="1"/>
          </p:cNvSpPr>
          <p:nvPr/>
        </p:nvSpPr>
        <p:spPr bwMode="auto">
          <a:xfrm flipV="1">
            <a:off x="2141538" y="1085850"/>
            <a:ext cx="1587" cy="3111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 name="Line 8"/>
          <p:cNvSpPr>
            <a:spLocks noChangeShapeType="1"/>
          </p:cNvSpPr>
          <p:nvPr/>
        </p:nvSpPr>
        <p:spPr bwMode="auto">
          <a:xfrm>
            <a:off x="2138363" y="1089025"/>
            <a:ext cx="56673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 name="Line 9"/>
          <p:cNvSpPr>
            <a:spLocks noChangeShapeType="1"/>
          </p:cNvSpPr>
          <p:nvPr/>
        </p:nvSpPr>
        <p:spPr bwMode="auto">
          <a:xfrm>
            <a:off x="2700338" y="1085850"/>
            <a:ext cx="6350" cy="268446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 name="Freeform 10"/>
          <p:cNvSpPr>
            <a:spLocks/>
          </p:cNvSpPr>
          <p:nvPr/>
        </p:nvSpPr>
        <p:spPr bwMode="auto">
          <a:xfrm>
            <a:off x="2114550"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 name="Line 11"/>
          <p:cNvSpPr>
            <a:spLocks noChangeShapeType="1"/>
          </p:cNvSpPr>
          <p:nvPr/>
        </p:nvSpPr>
        <p:spPr bwMode="auto">
          <a:xfrm flipV="1">
            <a:off x="4621213" y="3765550"/>
            <a:ext cx="3175" cy="22542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1" name="Line 12"/>
          <p:cNvSpPr>
            <a:spLocks noChangeShapeType="1"/>
          </p:cNvSpPr>
          <p:nvPr/>
        </p:nvSpPr>
        <p:spPr bwMode="auto">
          <a:xfrm flipH="1">
            <a:off x="2708275" y="3768725"/>
            <a:ext cx="1920875"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2" name="Freeform 13"/>
          <p:cNvSpPr>
            <a:spLocks/>
          </p:cNvSpPr>
          <p:nvPr/>
        </p:nvSpPr>
        <p:spPr bwMode="auto">
          <a:xfrm>
            <a:off x="4597400" y="3949700"/>
            <a:ext cx="52388" cy="74613"/>
          </a:xfrm>
          <a:custGeom>
            <a:avLst/>
            <a:gdLst>
              <a:gd name="T0" fmla="*/ 2147483647 w 66"/>
              <a:gd name="T1" fmla="*/ 2147483647 h 94"/>
              <a:gd name="T2" fmla="*/ 0 w 66"/>
              <a:gd name="T3" fmla="*/ 0 h 94"/>
              <a:gd name="T4" fmla="*/ 2147483647 w 66"/>
              <a:gd name="T5" fmla="*/ 2147483647 h 94"/>
              <a:gd name="T6" fmla="*/ 2147483647 w 66"/>
              <a:gd name="T7" fmla="*/ 2147483647 h 94"/>
              <a:gd name="T8" fmla="*/ 2147483647 w 66"/>
              <a:gd name="T9" fmla="*/ 2147483647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4">
                <a:moveTo>
                  <a:pt x="32" y="94"/>
                </a:moveTo>
                <a:lnTo>
                  <a:pt x="0" y="0"/>
                </a:lnTo>
                <a:lnTo>
                  <a:pt x="32" y="48"/>
                </a:lnTo>
                <a:lnTo>
                  <a:pt x="66" y="2"/>
                </a:lnTo>
                <a:lnTo>
                  <a:pt x="32" y="9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3" name="Rectangle 14"/>
          <p:cNvSpPr>
            <a:spLocks noChangeArrowheads="1"/>
          </p:cNvSpPr>
          <p:nvPr/>
        </p:nvSpPr>
        <p:spPr bwMode="auto">
          <a:xfrm>
            <a:off x="2827338" y="3644900"/>
            <a:ext cx="6635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PC+4+4*SXT(C)</a:t>
            </a:r>
            <a:endParaRPr lang="en-US" sz="700">
              <a:latin typeface="Helvetica" charset="0"/>
              <a:cs typeface="Helvetica" charset="0"/>
            </a:endParaRPr>
          </a:p>
        </p:txBody>
      </p:sp>
      <p:sp>
        <p:nvSpPr>
          <p:cNvPr id="314" name="Freeform 15"/>
          <p:cNvSpPr>
            <a:spLocks/>
          </p:cNvSpPr>
          <p:nvPr/>
        </p:nvSpPr>
        <p:spPr bwMode="auto">
          <a:xfrm>
            <a:off x="4710113" y="4635500"/>
            <a:ext cx="50800"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5" name="Line 16"/>
          <p:cNvSpPr>
            <a:spLocks noChangeShapeType="1"/>
          </p:cNvSpPr>
          <p:nvPr/>
        </p:nvSpPr>
        <p:spPr bwMode="auto">
          <a:xfrm flipV="1">
            <a:off x="4737100" y="4135438"/>
            <a:ext cx="1588" cy="5397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16" name="Group 17"/>
          <p:cNvGrpSpPr>
            <a:grpSpLocks/>
          </p:cNvGrpSpPr>
          <p:nvPr/>
        </p:nvGrpSpPr>
        <p:grpSpPr bwMode="auto">
          <a:xfrm>
            <a:off x="4138613" y="4017963"/>
            <a:ext cx="825500" cy="128587"/>
            <a:chOff x="2648" y="2264"/>
            <a:chExt cx="520" cy="81"/>
          </a:xfrm>
        </p:grpSpPr>
        <p:sp>
          <p:nvSpPr>
            <p:cNvPr id="317" name="Freeform 18"/>
            <p:cNvSpPr>
              <a:spLocks/>
            </p:cNvSpPr>
            <p:nvPr/>
          </p:nvSpPr>
          <p:spPr bwMode="auto">
            <a:xfrm>
              <a:off x="2877" y="2264"/>
              <a:ext cx="287" cy="72"/>
            </a:xfrm>
            <a:custGeom>
              <a:avLst/>
              <a:gdLst>
                <a:gd name="T0" fmla="*/ 0 w 574"/>
                <a:gd name="T1" fmla="*/ 0 h 144"/>
                <a:gd name="T2" fmla="*/ 5 w 574"/>
                <a:gd name="T3" fmla="*/ 0 h 144"/>
                <a:gd name="T4" fmla="*/ 4 w 574"/>
                <a:gd name="T5" fmla="*/ 2 h 144"/>
                <a:gd name="T6" fmla="*/ 1 w 574"/>
                <a:gd name="T7" fmla="*/ 2 h 144"/>
                <a:gd name="T8" fmla="*/ 0 w 57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144">
                  <a:moveTo>
                    <a:pt x="0" y="0"/>
                  </a:moveTo>
                  <a:lnTo>
                    <a:pt x="574" y="0"/>
                  </a:lnTo>
                  <a:lnTo>
                    <a:pt x="503" y="144"/>
                  </a:lnTo>
                  <a:lnTo>
                    <a:pt x="71" y="14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8" name="Freeform 19"/>
            <p:cNvSpPr>
              <a:spLocks/>
            </p:cNvSpPr>
            <p:nvPr/>
          </p:nvSpPr>
          <p:spPr bwMode="auto">
            <a:xfrm>
              <a:off x="2881" y="2268"/>
              <a:ext cx="287" cy="72"/>
            </a:xfrm>
            <a:custGeom>
              <a:avLst/>
              <a:gdLst>
                <a:gd name="T0" fmla="*/ 0 w 574"/>
                <a:gd name="T1" fmla="*/ 0 h 144"/>
                <a:gd name="T2" fmla="*/ 5 w 574"/>
                <a:gd name="T3" fmla="*/ 0 h 144"/>
                <a:gd name="T4" fmla="*/ 4 w 574"/>
                <a:gd name="T5" fmla="*/ 2 h 144"/>
                <a:gd name="T6" fmla="*/ 1 w 574"/>
                <a:gd name="T7" fmla="*/ 2 h 144"/>
                <a:gd name="T8" fmla="*/ 0 w 574"/>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 h="144">
                  <a:moveTo>
                    <a:pt x="0" y="0"/>
                  </a:moveTo>
                  <a:lnTo>
                    <a:pt x="574" y="0"/>
                  </a:lnTo>
                  <a:lnTo>
                    <a:pt x="503" y="144"/>
                  </a:lnTo>
                  <a:lnTo>
                    <a:pt x="71" y="144"/>
                  </a:lnTo>
                  <a:lnTo>
                    <a:pt x="0" y="0"/>
                  </a:lnTo>
                  <a:close/>
                </a:path>
              </a:pathLst>
            </a:custGeom>
            <a:solidFill>
              <a:srgbClr val="D4E2ED"/>
            </a:solidFill>
            <a:ln w="12700">
              <a:solidFill>
                <a:srgbClr val="000000"/>
              </a:solidFill>
              <a:prstDash val="solid"/>
              <a:round/>
              <a:headEnd/>
              <a:tailEnd/>
            </a:ln>
          </p:spPr>
          <p:txBody>
            <a:bodyPr/>
            <a:lstStyle/>
            <a:p>
              <a:endParaRPr lang="en-US"/>
            </a:p>
          </p:txBody>
        </p:sp>
        <p:sp>
          <p:nvSpPr>
            <p:cNvPr id="319" name="Rectangle 20"/>
            <p:cNvSpPr>
              <a:spLocks noChangeArrowheads="1"/>
            </p:cNvSpPr>
            <p:nvPr/>
          </p:nvSpPr>
          <p:spPr bwMode="auto">
            <a:xfrm>
              <a:off x="2648" y="2278"/>
              <a:ext cx="142"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ASEL</a:t>
              </a:r>
              <a:endParaRPr lang="en-US">
                <a:latin typeface="Tekton" charset="0"/>
              </a:endParaRPr>
            </a:p>
          </p:txBody>
        </p:sp>
        <p:sp>
          <p:nvSpPr>
            <p:cNvPr id="320" name="Freeform 21"/>
            <p:cNvSpPr>
              <a:spLocks/>
            </p:cNvSpPr>
            <p:nvPr/>
          </p:nvSpPr>
          <p:spPr bwMode="auto">
            <a:xfrm>
              <a:off x="2853" y="2287"/>
              <a:ext cx="46" cy="33"/>
            </a:xfrm>
            <a:custGeom>
              <a:avLst/>
              <a:gdLst>
                <a:gd name="T0" fmla="*/ 1 w 91"/>
                <a:gd name="T1" fmla="*/ 1 h 66"/>
                <a:gd name="T2" fmla="*/ 0 w 91"/>
                <a:gd name="T3" fmla="*/ 1 h 66"/>
                <a:gd name="T4" fmla="*/ 1 w 91"/>
                <a:gd name="T5" fmla="*/ 1 h 66"/>
                <a:gd name="T6" fmla="*/ 0 w 91"/>
                <a:gd name="T7" fmla="*/ 0 h 66"/>
                <a:gd name="T8" fmla="*/ 1 w 91"/>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6">
                  <a:moveTo>
                    <a:pt x="91" y="34"/>
                  </a:moveTo>
                  <a:lnTo>
                    <a:pt x="0" y="66"/>
                  </a:lnTo>
                  <a:lnTo>
                    <a:pt x="46" y="34"/>
                  </a:lnTo>
                  <a:lnTo>
                    <a:pt x="0" y="0"/>
                  </a:lnTo>
                  <a:lnTo>
                    <a:pt x="91"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1" name="Line 22"/>
            <p:cNvSpPr>
              <a:spLocks noChangeShapeType="1"/>
            </p:cNvSpPr>
            <p:nvPr/>
          </p:nvSpPr>
          <p:spPr bwMode="auto">
            <a:xfrm flipH="1">
              <a:off x="2807" y="2304"/>
              <a:ext cx="7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22" name="Group 23"/>
            <p:cNvGrpSpPr>
              <a:grpSpLocks/>
            </p:cNvGrpSpPr>
            <p:nvPr/>
          </p:nvGrpSpPr>
          <p:grpSpPr bwMode="auto">
            <a:xfrm>
              <a:off x="2936" y="2269"/>
              <a:ext cx="170" cy="58"/>
              <a:chOff x="2936" y="2269"/>
              <a:chExt cx="170" cy="58"/>
            </a:xfrm>
          </p:grpSpPr>
          <p:sp>
            <p:nvSpPr>
              <p:cNvPr id="323" name="Rectangle 24"/>
              <p:cNvSpPr>
                <a:spLocks noChangeArrowheads="1"/>
              </p:cNvSpPr>
              <p:nvPr/>
            </p:nvSpPr>
            <p:spPr bwMode="auto">
              <a:xfrm>
                <a:off x="3079" y="2269"/>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0</a:t>
                </a:r>
                <a:endParaRPr lang="en-US">
                  <a:latin typeface="Tekton" charset="0"/>
                </a:endParaRPr>
              </a:p>
            </p:txBody>
          </p:sp>
          <p:sp>
            <p:nvSpPr>
              <p:cNvPr id="324" name="Rectangle 25"/>
              <p:cNvSpPr>
                <a:spLocks noChangeArrowheads="1"/>
              </p:cNvSpPr>
              <p:nvPr/>
            </p:nvSpPr>
            <p:spPr bwMode="auto">
              <a:xfrm>
                <a:off x="2936" y="2269"/>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1</a:t>
                </a:r>
                <a:endParaRPr lang="en-US">
                  <a:latin typeface="Tekton" charset="0"/>
                </a:endParaRPr>
              </a:p>
            </p:txBody>
          </p:sp>
        </p:grpSp>
      </p:grpSp>
      <p:grpSp>
        <p:nvGrpSpPr>
          <p:cNvPr id="325" name="Group 26"/>
          <p:cNvGrpSpPr>
            <a:grpSpLocks/>
          </p:cNvGrpSpPr>
          <p:nvPr/>
        </p:nvGrpSpPr>
        <p:grpSpPr bwMode="auto">
          <a:xfrm>
            <a:off x="6248400" y="4879975"/>
            <a:ext cx="969963" cy="569913"/>
            <a:chOff x="3977" y="2807"/>
            <a:chExt cx="611" cy="359"/>
          </a:xfrm>
        </p:grpSpPr>
        <p:sp>
          <p:nvSpPr>
            <p:cNvPr id="326" name="Rectangle 27"/>
            <p:cNvSpPr>
              <a:spLocks noChangeArrowheads="1"/>
            </p:cNvSpPr>
            <p:nvPr/>
          </p:nvSpPr>
          <p:spPr bwMode="auto">
            <a:xfrm>
              <a:off x="3977" y="2807"/>
              <a:ext cx="611" cy="359"/>
            </a:xfrm>
            <a:prstGeom prst="rect">
              <a:avLst/>
            </a:prstGeom>
            <a:solidFill>
              <a:srgbClr val="FFFF00"/>
            </a:solidFill>
            <a:ln w="6350">
              <a:solidFill>
                <a:srgbClr val="000000"/>
              </a:solidFill>
              <a:miter lim="800000"/>
              <a:headEnd/>
              <a:tailEnd/>
            </a:ln>
          </p:spPr>
          <p:txBody>
            <a:bodyPr/>
            <a:lstStyle/>
            <a:p>
              <a:endParaRPr lang="en-US"/>
            </a:p>
          </p:txBody>
        </p:sp>
        <p:sp>
          <p:nvSpPr>
            <p:cNvPr id="327" name="Rectangle 28"/>
            <p:cNvSpPr>
              <a:spLocks noChangeArrowheads="1"/>
            </p:cNvSpPr>
            <p:nvPr/>
          </p:nvSpPr>
          <p:spPr bwMode="auto">
            <a:xfrm>
              <a:off x="4026" y="2853"/>
              <a:ext cx="325"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000" b="1">
                  <a:solidFill>
                    <a:srgbClr val="000000"/>
                  </a:solidFill>
                  <a:latin typeface="AvantGarde" charset="0"/>
                </a:rPr>
                <a:t>Data</a:t>
              </a:r>
            </a:p>
            <a:p>
              <a:pPr eaLnBrk="0" hangingPunct="0"/>
              <a:r>
                <a:rPr lang="en-US" sz="1000" b="1">
                  <a:solidFill>
                    <a:srgbClr val="000000"/>
                  </a:solidFill>
                  <a:latin typeface="AvantGarde" charset="0"/>
                </a:rPr>
                <a:t>Memory</a:t>
              </a:r>
              <a:endParaRPr lang="en-US" sz="1000" b="1">
                <a:latin typeface="AvantGarde" charset="0"/>
              </a:endParaRPr>
            </a:p>
          </p:txBody>
        </p:sp>
        <p:sp>
          <p:nvSpPr>
            <p:cNvPr id="328" name="Rectangle 29"/>
            <p:cNvSpPr>
              <a:spLocks noChangeArrowheads="1"/>
            </p:cNvSpPr>
            <p:nvPr/>
          </p:nvSpPr>
          <p:spPr bwMode="auto">
            <a:xfrm>
              <a:off x="4265" y="3093"/>
              <a:ext cx="66"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RD</a:t>
              </a:r>
              <a:endParaRPr lang="en-US">
                <a:latin typeface="Tekton" charset="0"/>
              </a:endParaRPr>
            </a:p>
          </p:txBody>
        </p:sp>
      </p:grpSp>
      <p:sp>
        <p:nvSpPr>
          <p:cNvPr id="329" name="Rectangle 30"/>
          <p:cNvSpPr>
            <a:spLocks noChangeArrowheads="1"/>
          </p:cNvSpPr>
          <p:nvPr/>
        </p:nvSpPr>
        <p:spPr bwMode="auto">
          <a:xfrm>
            <a:off x="6705600" y="4886325"/>
            <a:ext cx="115888"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WD</a:t>
            </a:r>
            <a:endParaRPr lang="en-US">
              <a:latin typeface="Tekton" charset="0"/>
            </a:endParaRPr>
          </a:p>
        </p:txBody>
      </p:sp>
      <p:sp>
        <p:nvSpPr>
          <p:cNvPr id="330" name="Rectangle 31"/>
          <p:cNvSpPr>
            <a:spLocks noChangeArrowheads="1"/>
          </p:cNvSpPr>
          <p:nvPr/>
        </p:nvSpPr>
        <p:spPr bwMode="auto">
          <a:xfrm>
            <a:off x="6278563" y="5303838"/>
            <a:ext cx="133350" cy="10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Adr</a:t>
            </a:r>
            <a:endParaRPr lang="en-US">
              <a:latin typeface="Tekton" charset="0"/>
            </a:endParaRPr>
          </a:p>
        </p:txBody>
      </p:sp>
      <p:sp>
        <p:nvSpPr>
          <p:cNvPr id="331" name="Rectangle 33"/>
          <p:cNvSpPr>
            <a:spLocks noChangeArrowheads="1"/>
          </p:cNvSpPr>
          <p:nvPr/>
        </p:nvSpPr>
        <p:spPr bwMode="auto">
          <a:xfrm>
            <a:off x="7051675" y="4899025"/>
            <a:ext cx="1539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WE</a:t>
            </a:r>
            <a:endParaRPr lang="en-US">
              <a:latin typeface="Tekton" charset="0"/>
            </a:endParaRPr>
          </a:p>
        </p:txBody>
      </p:sp>
      <p:sp>
        <p:nvSpPr>
          <p:cNvPr id="332" name="Freeform 35"/>
          <p:cNvSpPr>
            <a:spLocks/>
          </p:cNvSpPr>
          <p:nvPr/>
        </p:nvSpPr>
        <p:spPr bwMode="auto">
          <a:xfrm>
            <a:off x="7218363" y="4910138"/>
            <a:ext cx="69850"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3" name="Line 36"/>
          <p:cNvSpPr>
            <a:spLocks noChangeShapeType="1"/>
          </p:cNvSpPr>
          <p:nvPr/>
        </p:nvSpPr>
        <p:spPr bwMode="auto">
          <a:xfrm>
            <a:off x="7250113" y="4937125"/>
            <a:ext cx="1412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34" name="Group 37"/>
          <p:cNvGrpSpPr>
            <a:grpSpLocks/>
          </p:cNvGrpSpPr>
          <p:nvPr/>
        </p:nvGrpSpPr>
        <p:grpSpPr bwMode="auto">
          <a:xfrm>
            <a:off x="4986338" y="6105525"/>
            <a:ext cx="904875" cy="127000"/>
            <a:chOff x="3182" y="3579"/>
            <a:chExt cx="570" cy="80"/>
          </a:xfrm>
        </p:grpSpPr>
        <p:sp>
          <p:nvSpPr>
            <p:cNvPr id="335" name="Freeform 38"/>
            <p:cNvSpPr>
              <a:spLocks/>
            </p:cNvSpPr>
            <p:nvPr/>
          </p:nvSpPr>
          <p:spPr bwMode="auto">
            <a:xfrm>
              <a:off x="3182" y="3579"/>
              <a:ext cx="287" cy="71"/>
            </a:xfrm>
            <a:custGeom>
              <a:avLst/>
              <a:gdLst>
                <a:gd name="T0" fmla="*/ 0 w 573"/>
                <a:gd name="T1" fmla="*/ 0 h 144"/>
                <a:gd name="T2" fmla="*/ 5 w 573"/>
                <a:gd name="T3" fmla="*/ 0 h 144"/>
                <a:gd name="T4" fmla="*/ 4 w 573"/>
                <a:gd name="T5" fmla="*/ 1 h 144"/>
                <a:gd name="T6" fmla="*/ 1 w 573"/>
                <a:gd name="T7" fmla="*/ 1 h 144"/>
                <a:gd name="T8" fmla="*/ 0 w 573"/>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3" h="144">
                  <a:moveTo>
                    <a:pt x="0" y="0"/>
                  </a:moveTo>
                  <a:lnTo>
                    <a:pt x="573" y="0"/>
                  </a:lnTo>
                  <a:lnTo>
                    <a:pt x="503" y="144"/>
                  </a:lnTo>
                  <a:lnTo>
                    <a:pt x="72" y="14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6" name="Freeform 39"/>
            <p:cNvSpPr>
              <a:spLocks/>
            </p:cNvSpPr>
            <p:nvPr/>
          </p:nvSpPr>
          <p:spPr bwMode="auto">
            <a:xfrm>
              <a:off x="3186" y="3583"/>
              <a:ext cx="287" cy="71"/>
            </a:xfrm>
            <a:custGeom>
              <a:avLst/>
              <a:gdLst>
                <a:gd name="T0" fmla="*/ 0 w 573"/>
                <a:gd name="T1" fmla="*/ 0 h 144"/>
                <a:gd name="T2" fmla="*/ 5 w 573"/>
                <a:gd name="T3" fmla="*/ 0 h 144"/>
                <a:gd name="T4" fmla="*/ 4 w 573"/>
                <a:gd name="T5" fmla="*/ 1 h 144"/>
                <a:gd name="T6" fmla="*/ 1 w 573"/>
                <a:gd name="T7" fmla="*/ 1 h 144"/>
                <a:gd name="T8" fmla="*/ 0 w 573"/>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3" h="144">
                  <a:moveTo>
                    <a:pt x="0" y="0"/>
                  </a:moveTo>
                  <a:lnTo>
                    <a:pt x="573" y="0"/>
                  </a:lnTo>
                  <a:lnTo>
                    <a:pt x="503" y="144"/>
                  </a:lnTo>
                  <a:lnTo>
                    <a:pt x="72" y="144"/>
                  </a:lnTo>
                  <a:lnTo>
                    <a:pt x="0" y="0"/>
                  </a:lnTo>
                  <a:close/>
                </a:path>
              </a:pathLst>
            </a:custGeom>
            <a:solidFill>
              <a:schemeClr val="accent1">
                <a:lumMod val="40000"/>
                <a:lumOff val="60000"/>
              </a:schemeClr>
            </a:solidFill>
            <a:ln w="12700">
              <a:solidFill>
                <a:srgbClr val="000000"/>
              </a:solidFill>
              <a:prstDash val="solid"/>
              <a:round/>
              <a:headEnd/>
              <a:tailEnd/>
            </a:ln>
          </p:spPr>
          <p:txBody>
            <a:bodyPr/>
            <a:lstStyle/>
            <a:p>
              <a:endParaRPr lang="en-US"/>
            </a:p>
          </p:txBody>
        </p:sp>
        <p:sp>
          <p:nvSpPr>
            <p:cNvPr id="337" name="Rectangle 40"/>
            <p:cNvSpPr>
              <a:spLocks noChangeArrowheads="1"/>
            </p:cNvSpPr>
            <p:nvPr/>
          </p:nvSpPr>
          <p:spPr bwMode="auto">
            <a:xfrm>
              <a:off x="3556" y="3592"/>
              <a:ext cx="53"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W</a:t>
              </a:r>
              <a:endParaRPr lang="en-US">
                <a:latin typeface="Tekton" charset="0"/>
              </a:endParaRPr>
            </a:p>
          </p:txBody>
        </p:sp>
        <p:sp>
          <p:nvSpPr>
            <p:cNvPr id="338" name="Rectangle 41"/>
            <p:cNvSpPr>
              <a:spLocks noChangeArrowheads="1"/>
            </p:cNvSpPr>
            <p:nvPr/>
          </p:nvSpPr>
          <p:spPr bwMode="auto">
            <a:xfrm>
              <a:off x="3607" y="3592"/>
              <a:ext cx="40"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D</a:t>
              </a:r>
              <a:endParaRPr lang="en-US">
                <a:latin typeface="Tekton" charset="0"/>
              </a:endParaRPr>
            </a:p>
          </p:txBody>
        </p:sp>
        <p:sp>
          <p:nvSpPr>
            <p:cNvPr id="339" name="Rectangle 42"/>
            <p:cNvSpPr>
              <a:spLocks noChangeArrowheads="1"/>
            </p:cNvSpPr>
            <p:nvPr/>
          </p:nvSpPr>
          <p:spPr bwMode="auto">
            <a:xfrm>
              <a:off x="3647" y="3592"/>
              <a:ext cx="37"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S</a:t>
              </a:r>
              <a:endParaRPr lang="en-US">
                <a:latin typeface="Tekton" charset="0"/>
              </a:endParaRPr>
            </a:p>
          </p:txBody>
        </p:sp>
        <p:sp>
          <p:nvSpPr>
            <p:cNvPr id="340" name="Rectangle 43"/>
            <p:cNvSpPr>
              <a:spLocks noChangeArrowheads="1"/>
            </p:cNvSpPr>
            <p:nvPr/>
          </p:nvSpPr>
          <p:spPr bwMode="auto">
            <a:xfrm>
              <a:off x="3684" y="3592"/>
              <a:ext cx="37"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E</a:t>
              </a:r>
              <a:endParaRPr lang="en-US">
                <a:latin typeface="Tekton" charset="0"/>
              </a:endParaRPr>
            </a:p>
          </p:txBody>
        </p:sp>
        <p:sp>
          <p:nvSpPr>
            <p:cNvPr id="341" name="Rectangle 44"/>
            <p:cNvSpPr>
              <a:spLocks noChangeArrowheads="1"/>
            </p:cNvSpPr>
            <p:nvPr/>
          </p:nvSpPr>
          <p:spPr bwMode="auto">
            <a:xfrm>
              <a:off x="3721" y="3592"/>
              <a:ext cx="31"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L</a:t>
              </a:r>
              <a:endParaRPr lang="en-US">
                <a:latin typeface="Tekton" charset="0"/>
              </a:endParaRPr>
            </a:p>
          </p:txBody>
        </p:sp>
        <p:sp>
          <p:nvSpPr>
            <p:cNvPr id="342" name="Freeform 45"/>
            <p:cNvSpPr>
              <a:spLocks/>
            </p:cNvSpPr>
            <p:nvPr/>
          </p:nvSpPr>
          <p:spPr bwMode="auto">
            <a:xfrm>
              <a:off x="3451" y="3602"/>
              <a:ext cx="46" cy="33"/>
            </a:xfrm>
            <a:custGeom>
              <a:avLst/>
              <a:gdLst>
                <a:gd name="T0" fmla="*/ 0 w 92"/>
                <a:gd name="T1" fmla="*/ 1 h 66"/>
                <a:gd name="T2" fmla="*/ 1 w 92"/>
                <a:gd name="T3" fmla="*/ 0 h 66"/>
                <a:gd name="T4" fmla="*/ 1 w 92"/>
                <a:gd name="T5" fmla="*/ 1 h 66"/>
                <a:gd name="T6" fmla="*/ 1 w 92"/>
                <a:gd name="T7" fmla="*/ 1 h 66"/>
                <a:gd name="T8" fmla="*/ 0 w 92"/>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0" y="34"/>
                  </a:moveTo>
                  <a:lnTo>
                    <a:pt x="92" y="0"/>
                  </a:lnTo>
                  <a:lnTo>
                    <a:pt x="46" y="34"/>
                  </a:lnTo>
                  <a:lnTo>
                    <a:pt x="92"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3" name="Line 46"/>
            <p:cNvSpPr>
              <a:spLocks noChangeShapeType="1"/>
            </p:cNvSpPr>
            <p:nvPr/>
          </p:nvSpPr>
          <p:spPr bwMode="auto">
            <a:xfrm>
              <a:off x="3472" y="3619"/>
              <a:ext cx="7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4" name="Rectangle 47"/>
            <p:cNvSpPr>
              <a:spLocks noChangeArrowheads="1"/>
            </p:cNvSpPr>
            <p:nvPr/>
          </p:nvSpPr>
          <p:spPr bwMode="auto">
            <a:xfrm>
              <a:off x="3239" y="358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0</a:t>
              </a:r>
              <a:endParaRPr lang="en-US">
                <a:latin typeface="Tekton" charset="0"/>
              </a:endParaRPr>
            </a:p>
          </p:txBody>
        </p:sp>
        <p:sp>
          <p:nvSpPr>
            <p:cNvPr id="345" name="Rectangle 48"/>
            <p:cNvSpPr>
              <a:spLocks noChangeArrowheads="1"/>
            </p:cNvSpPr>
            <p:nvPr/>
          </p:nvSpPr>
          <p:spPr bwMode="auto">
            <a:xfrm>
              <a:off x="3264"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6" name="Rectangle 49"/>
            <p:cNvSpPr>
              <a:spLocks noChangeArrowheads="1"/>
            </p:cNvSpPr>
            <p:nvPr/>
          </p:nvSpPr>
          <p:spPr bwMode="auto">
            <a:xfrm>
              <a:off x="3277"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7" name="Rectangle 50"/>
            <p:cNvSpPr>
              <a:spLocks noChangeArrowheads="1"/>
            </p:cNvSpPr>
            <p:nvPr/>
          </p:nvSpPr>
          <p:spPr bwMode="auto">
            <a:xfrm>
              <a:off x="3290"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8" name="Rectangle 51"/>
            <p:cNvSpPr>
              <a:spLocks noChangeArrowheads="1"/>
            </p:cNvSpPr>
            <p:nvPr/>
          </p:nvSpPr>
          <p:spPr bwMode="auto">
            <a:xfrm>
              <a:off x="3303"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49" name="Rectangle 52"/>
            <p:cNvSpPr>
              <a:spLocks noChangeArrowheads="1"/>
            </p:cNvSpPr>
            <p:nvPr/>
          </p:nvSpPr>
          <p:spPr bwMode="auto">
            <a:xfrm>
              <a:off x="3316" y="358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1</a:t>
              </a:r>
              <a:endParaRPr lang="en-US">
                <a:latin typeface="Tekton" charset="0"/>
              </a:endParaRPr>
            </a:p>
          </p:txBody>
        </p:sp>
        <p:sp>
          <p:nvSpPr>
            <p:cNvPr id="350" name="Rectangle 53"/>
            <p:cNvSpPr>
              <a:spLocks noChangeArrowheads="1"/>
            </p:cNvSpPr>
            <p:nvPr/>
          </p:nvSpPr>
          <p:spPr bwMode="auto">
            <a:xfrm>
              <a:off x="3341"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1" name="Rectangle 54"/>
            <p:cNvSpPr>
              <a:spLocks noChangeArrowheads="1"/>
            </p:cNvSpPr>
            <p:nvPr/>
          </p:nvSpPr>
          <p:spPr bwMode="auto">
            <a:xfrm>
              <a:off x="3354"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2" name="Rectangle 55"/>
            <p:cNvSpPr>
              <a:spLocks noChangeArrowheads="1"/>
            </p:cNvSpPr>
            <p:nvPr/>
          </p:nvSpPr>
          <p:spPr bwMode="auto">
            <a:xfrm>
              <a:off x="3367"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3" name="Rectangle 56"/>
            <p:cNvSpPr>
              <a:spLocks noChangeArrowheads="1"/>
            </p:cNvSpPr>
            <p:nvPr/>
          </p:nvSpPr>
          <p:spPr bwMode="auto">
            <a:xfrm>
              <a:off x="3380" y="3586"/>
              <a:ext cx="13"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 </a:t>
              </a:r>
              <a:endParaRPr lang="en-US">
                <a:latin typeface="Tekton" charset="0"/>
              </a:endParaRPr>
            </a:p>
          </p:txBody>
        </p:sp>
        <p:sp>
          <p:nvSpPr>
            <p:cNvPr id="354" name="Rectangle 57"/>
            <p:cNvSpPr>
              <a:spLocks noChangeArrowheads="1"/>
            </p:cNvSpPr>
            <p:nvPr/>
          </p:nvSpPr>
          <p:spPr bwMode="auto">
            <a:xfrm>
              <a:off x="3393" y="358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2</a:t>
              </a:r>
              <a:endParaRPr lang="en-US">
                <a:latin typeface="Tekton" charset="0"/>
              </a:endParaRPr>
            </a:p>
          </p:txBody>
        </p:sp>
      </p:grpSp>
      <p:sp>
        <p:nvSpPr>
          <p:cNvPr id="355" name="Line 58"/>
          <p:cNvSpPr>
            <a:spLocks noChangeShapeType="1"/>
          </p:cNvSpPr>
          <p:nvPr/>
        </p:nvSpPr>
        <p:spPr bwMode="auto">
          <a:xfrm>
            <a:off x="6276975" y="6475413"/>
            <a:ext cx="1588"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6" name="Rectangle 59"/>
          <p:cNvSpPr>
            <a:spLocks noChangeArrowheads="1"/>
          </p:cNvSpPr>
          <p:nvPr/>
        </p:nvSpPr>
        <p:spPr bwMode="auto">
          <a:xfrm>
            <a:off x="4794250" y="3190875"/>
            <a:ext cx="150813"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WA</a:t>
            </a:r>
            <a:endParaRPr lang="en-US">
              <a:latin typeface="Tekton" charset="0"/>
            </a:endParaRPr>
          </a:p>
        </p:txBody>
      </p:sp>
      <p:sp>
        <p:nvSpPr>
          <p:cNvPr id="357" name="Rectangle 60"/>
          <p:cNvSpPr>
            <a:spLocks noChangeArrowheads="1"/>
          </p:cNvSpPr>
          <p:nvPr/>
        </p:nvSpPr>
        <p:spPr bwMode="auto">
          <a:xfrm>
            <a:off x="3797300" y="3222625"/>
            <a:ext cx="4889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Rc: &lt;25:21&gt;</a:t>
            </a:r>
            <a:endParaRPr lang="en-US" sz="700">
              <a:latin typeface="Helvetica" charset="0"/>
              <a:cs typeface="Helvetica" charset="0"/>
            </a:endParaRPr>
          </a:p>
        </p:txBody>
      </p:sp>
      <p:sp>
        <p:nvSpPr>
          <p:cNvPr id="358" name="Line 61"/>
          <p:cNvSpPr>
            <a:spLocks noChangeShapeType="1"/>
          </p:cNvSpPr>
          <p:nvPr/>
        </p:nvSpPr>
        <p:spPr bwMode="auto">
          <a:xfrm>
            <a:off x="3706813" y="3279775"/>
            <a:ext cx="63500" cy="6350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9" name="Line 62"/>
          <p:cNvSpPr>
            <a:spLocks noChangeShapeType="1"/>
          </p:cNvSpPr>
          <p:nvPr/>
        </p:nvSpPr>
        <p:spPr bwMode="auto">
          <a:xfrm>
            <a:off x="3763963" y="3340100"/>
            <a:ext cx="565150"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0" name="Freeform 63"/>
          <p:cNvSpPr>
            <a:spLocks/>
          </p:cNvSpPr>
          <p:nvPr/>
        </p:nvSpPr>
        <p:spPr bwMode="auto">
          <a:xfrm>
            <a:off x="4289425" y="3313113"/>
            <a:ext cx="73025" cy="52387"/>
          </a:xfrm>
          <a:custGeom>
            <a:avLst/>
            <a:gdLst>
              <a:gd name="T0" fmla="*/ 2147483647 w 92"/>
              <a:gd name="T1" fmla="*/ 2147483647 h 65"/>
              <a:gd name="T2" fmla="*/ 0 w 92"/>
              <a:gd name="T3" fmla="*/ 2147483647 h 65"/>
              <a:gd name="T4" fmla="*/ 2147483647 w 92"/>
              <a:gd name="T5" fmla="*/ 2147483647 h 65"/>
              <a:gd name="T6" fmla="*/ 0 w 92"/>
              <a:gd name="T7" fmla="*/ 0 h 65"/>
              <a:gd name="T8" fmla="*/ 2147483647 w 92"/>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5">
                <a:moveTo>
                  <a:pt x="92" y="33"/>
                </a:moveTo>
                <a:lnTo>
                  <a:pt x="0" y="65"/>
                </a:lnTo>
                <a:lnTo>
                  <a:pt x="46" y="33"/>
                </a:lnTo>
                <a:lnTo>
                  <a:pt x="0" y="0"/>
                </a:lnTo>
                <a:lnTo>
                  <a:pt x="92" y="33"/>
                </a:lnTo>
                <a:close/>
              </a:path>
            </a:pathLst>
          </a:custGeom>
          <a:solidFill>
            <a:srgbClr val="000000"/>
          </a:solidFill>
          <a:ln w="9525">
            <a:solidFill>
              <a:schemeClr val="tx1"/>
            </a:solidFill>
            <a:round/>
            <a:headEnd/>
            <a:tailEnd/>
          </a:ln>
        </p:spPr>
        <p:txBody>
          <a:bodyPr/>
          <a:lstStyle/>
          <a:p>
            <a:endParaRPr lang="en-US"/>
          </a:p>
        </p:txBody>
      </p:sp>
      <p:sp>
        <p:nvSpPr>
          <p:cNvPr id="361" name="Freeform 64"/>
          <p:cNvSpPr>
            <a:spLocks/>
          </p:cNvSpPr>
          <p:nvPr/>
        </p:nvSpPr>
        <p:spPr bwMode="auto">
          <a:xfrm>
            <a:off x="4362450" y="3084513"/>
            <a:ext cx="114300" cy="312737"/>
          </a:xfrm>
          <a:custGeom>
            <a:avLst/>
            <a:gdLst>
              <a:gd name="T0" fmla="*/ 0 w 144"/>
              <a:gd name="T1" fmla="*/ 0 h 395"/>
              <a:gd name="T2" fmla="*/ 0 w 144"/>
              <a:gd name="T3" fmla="*/ 2147483647 h 395"/>
              <a:gd name="T4" fmla="*/ 2147483647 w 144"/>
              <a:gd name="T5" fmla="*/ 2147483647 h 395"/>
              <a:gd name="T6" fmla="*/ 2147483647 w 144"/>
              <a:gd name="T7" fmla="*/ 2147483647 h 395"/>
              <a:gd name="T8" fmla="*/ 0 w 14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95">
                <a:moveTo>
                  <a:pt x="0" y="0"/>
                </a:moveTo>
                <a:lnTo>
                  <a:pt x="0" y="395"/>
                </a:lnTo>
                <a:lnTo>
                  <a:pt x="144" y="323"/>
                </a:lnTo>
                <a:lnTo>
                  <a:pt x="144" y="72"/>
                </a:lnTo>
                <a:lnTo>
                  <a:pt x="0" y="0"/>
                </a:lnTo>
                <a:close/>
              </a:path>
            </a:pathLst>
          </a:custGeom>
          <a:solidFill>
            <a:srgbClr val="D4E2ED"/>
          </a:solidFill>
          <a:ln w="12700">
            <a:solidFill>
              <a:schemeClr val="tx1"/>
            </a:solidFill>
            <a:prstDash val="solid"/>
            <a:round/>
            <a:headEnd/>
            <a:tailEnd/>
          </a:ln>
        </p:spPr>
        <p:txBody>
          <a:bodyPr/>
          <a:lstStyle/>
          <a:p>
            <a:endParaRPr lang="en-US"/>
          </a:p>
        </p:txBody>
      </p:sp>
      <p:sp>
        <p:nvSpPr>
          <p:cNvPr id="362" name="Rectangle 65"/>
          <p:cNvSpPr>
            <a:spLocks noChangeArrowheads="1"/>
          </p:cNvSpPr>
          <p:nvPr/>
        </p:nvSpPr>
        <p:spPr bwMode="auto">
          <a:xfrm>
            <a:off x="4392613" y="3275013"/>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pPr eaLnBrk="0" hangingPunct="0"/>
            <a:r>
              <a:rPr lang="en-US" sz="600">
                <a:latin typeface="AvantGarde" charset="0"/>
              </a:rPr>
              <a:t>0</a:t>
            </a:r>
            <a:endParaRPr lang="en-US">
              <a:latin typeface="Tekton" charset="0"/>
            </a:endParaRPr>
          </a:p>
        </p:txBody>
      </p:sp>
      <p:sp>
        <p:nvSpPr>
          <p:cNvPr id="363" name="Rectangle 66"/>
          <p:cNvSpPr>
            <a:spLocks noChangeArrowheads="1"/>
          </p:cNvSpPr>
          <p:nvPr/>
        </p:nvSpPr>
        <p:spPr bwMode="auto">
          <a:xfrm>
            <a:off x="4392613" y="3132138"/>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pPr eaLnBrk="0" hangingPunct="0"/>
            <a:r>
              <a:rPr lang="en-US" sz="600">
                <a:latin typeface="AvantGarde" charset="0"/>
              </a:rPr>
              <a:t>1</a:t>
            </a:r>
            <a:endParaRPr lang="en-US">
              <a:latin typeface="Tekton" charset="0"/>
            </a:endParaRPr>
          </a:p>
        </p:txBody>
      </p:sp>
      <p:sp>
        <p:nvSpPr>
          <p:cNvPr id="364" name="Rectangle 67"/>
          <p:cNvSpPr>
            <a:spLocks noChangeArrowheads="1"/>
          </p:cNvSpPr>
          <p:nvPr/>
        </p:nvSpPr>
        <p:spPr bwMode="auto">
          <a:xfrm>
            <a:off x="4078288" y="3103563"/>
            <a:ext cx="90487"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XP</a:t>
            </a:r>
            <a:endParaRPr lang="en-US">
              <a:latin typeface="Tekton" charset="0"/>
            </a:endParaRPr>
          </a:p>
        </p:txBody>
      </p:sp>
      <p:sp>
        <p:nvSpPr>
          <p:cNvPr id="365" name="Freeform 68"/>
          <p:cNvSpPr>
            <a:spLocks/>
          </p:cNvSpPr>
          <p:nvPr/>
        </p:nvSpPr>
        <p:spPr bwMode="auto">
          <a:xfrm>
            <a:off x="4289425" y="3114675"/>
            <a:ext cx="73025" cy="50800"/>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w="9525">
            <a:solidFill>
              <a:schemeClr val="tx1"/>
            </a:solidFill>
            <a:round/>
            <a:headEnd/>
            <a:tailEnd/>
          </a:ln>
        </p:spPr>
        <p:txBody>
          <a:bodyPr/>
          <a:lstStyle/>
          <a:p>
            <a:endParaRPr lang="en-US"/>
          </a:p>
        </p:txBody>
      </p:sp>
      <p:sp>
        <p:nvSpPr>
          <p:cNvPr id="366" name="Freeform 69"/>
          <p:cNvSpPr>
            <a:spLocks/>
          </p:cNvSpPr>
          <p:nvPr/>
        </p:nvSpPr>
        <p:spPr bwMode="auto">
          <a:xfrm>
            <a:off x="5222875" y="6032500"/>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1">
                <a:moveTo>
                  <a:pt x="34" y="91"/>
                </a:moveTo>
                <a:lnTo>
                  <a:pt x="0" y="0"/>
                </a:lnTo>
                <a:lnTo>
                  <a:pt x="34" y="45"/>
                </a:lnTo>
                <a:lnTo>
                  <a:pt x="66" y="0"/>
                </a:lnTo>
                <a:lnTo>
                  <a:pt x="34" y="9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7" name="Line 70"/>
          <p:cNvSpPr>
            <a:spLocks noChangeShapeType="1"/>
          </p:cNvSpPr>
          <p:nvPr/>
        </p:nvSpPr>
        <p:spPr bwMode="auto">
          <a:xfrm>
            <a:off x="5249863" y="4895850"/>
            <a:ext cx="1587" cy="117633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 name="Line 71"/>
          <p:cNvSpPr>
            <a:spLocks noChangeShapeType="1"/>
          </p:cNvSpPr>
          <p:nvPr/>
        </p:nvSpPr>
        <p:spPr bwMode="auto">
          <a:xfrm flipH="1">
            <a:off x="5246688" y="5335588"/>
            <a:ext cx="968375"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 name="Line 72"/>
          <p:cNvSpPr>
            <a:spLocks noChangeShapeType="1"/>
          </p:cNvSpPr>
          <p:nvPr/>
        </p:nvSpPr>
        <p:spPr bwMode="auto">
          <a:xfrm flipV="1">
            <a:off x="5249863" y="4876800"/>
            <a:ext cx="1587" cy="46196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0" name="Line 73"/>
          <p:cNvSpPr>
            <a:spLocks noChangeShapeType="1"/>
          </p:cNvSpPr>
          <p:nvPr/>
        </p:nvSpPr>
        <p:spPr bwMode="auto">
          <a:xfrm>
            <a:off x="5249863" y="4879975"/>
            <a:ext cx="15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1" name="Freeform 74"/>
          <p:cNvSpPr>
            <a:spLocks/>
          </p:cNvSpPr>
          <p:nvPr/>
        </p:nvSpPr>
        <p:spPr bwMode="auto">
          <a:xfrm>
            <a:off x="6175375" y="5308600"/>
            <a:ext cx="73025" cy="52388"/>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6">
                <a:moveTo>
                  <a:pt x="91" y="34"/>
                </a:moveTo>
                <a:lnTo>
                  <a:pt x="0" y="66"/>
                </a:lnTo>
                <a:lnTo>
                  <a:pt x="45" y="34"/>
                </a:lnTo>
                <a:lnTo>
                  <a:pt x="0" y="0"/>
                </a:lnTo>
                <a:lnTo>
                  <a:pt x="91"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2" name="Freeform 75"/>
          <p:cNvSpPr>
            <a:spLocks/>
          </p:cNvSpPr>
          <p:nvPr/>
        </p:nvSpPr>
        <p:spPr bwMode="auto">
          <a:xfrm>
            <a:off x="1971675" y="167163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3" name="Line 76"/>
          <p:cNvSpPr>
            <a:spLocks noChangeShapeType="1"/>
          </p:cNvSpPr>
          <p:nvPr/>
        </p:nvSpPr>
        <p:spPr bwMode="auto">
          <a:xfrm flipV="1">
            <a:off x="1998663" y="1541463"/>
            <a:ext cx="1587" cy="16986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74" name="Group 77"/>
          <p:cNvGrpSpPr>
            <a:grpSpLocks/>
          </p:cNvGrpSpPr>
          <p:nvPr/>
        </p:nvGrpSpPr>
        <p:grpSpPr bwMode="auto">
          <a:xfrm>
            <a:off x="1538288" y="1747838"/>
            <a:ext cx="915987" cy="142875"/>
            <a:chOff x="1010" y="834"/>
            <a:chExt cx="577" cy="90"/>
          </a:xfrm>
          <a:solidFill>
            <a:srgbClr val="D4E2ED"/>
          </a:solidFill>
        </p:grpSpPr>
        <p:sp>
          <p:nvSpPr>
            <p:cNvPr id="375" name="Rectangle 78"/>
            <p:cNvSpPr>
              <a:spLocks noChangeArrowheads="1"/>
            </p:cNvSpPr>
            <p:nvPr/>
          </p:nvSpPr>
          <p:spPr bwMode="auto">
            <a:xfrm>
              <a:off x="1012" y="834"/>
              <a:ext cx="575" cy="90"/>
            </a:xfrm>
            <a:prstGeom prst="rect">
              <a:avLst/>
            </a:prstGeom>
            <a:grpFill/>
            <a:ln w="12700">
              <a:solidFill>
                <a:srgbClr val="000000"/>
              </a:solidFill>
              <a:miter lim="800000"/>
              <a:headEnd/>
              <a:tailEnd/>
            </a:ln>
          </p:spPr>
          <p:txBody>
            <a:bodyPr/>
            <a:lstStyle/>
            <a:p>
              <a:endParaRPr lang="en-US"/>
            </a:p>
          </p:txBody>
        </p:sp>
        <p:grpSp>
          <p:nvGrpSpPr>
            <p:cNvPr id="376" name="Group 79"/>
            <p:cNvGrpSpPr>
              <a:grpSpLocks/>
            </p:cNvGrpSpPr>
            <p:nvPr/>
          </p:nvGrpSpPr>
          <p:grpSpPr bwMode="auto">
            <a:xfrm>
              <a:off x="1010" y="872"/>
              <a:ext cx="62" cy="40"/>
              <a:chOff x="1010" y="872"/>
              <a:chExt cx="62" cy="40"/>
            </a:xfrm>
            <a:grpFill/>
          </p:grpSpPr>
          <p:sp>
            <p:nvSpPr>
              <p:cNvPr id="377" name="Line 80"/>
              <p:cNvSpPr>
                <a:spLocks noChangeShapeType="1"/>
              </p:cNvSpPr>
              <p:nvPr/>
            </p:nvSpPr>
            <p:spPr bwMode="auto">
              <a:xfrm>
                <a:off x="1010" y="872"/>
                <a:ext cx="62" cy="20"/>
              </a:xfrm>
              <a:prstGeom prst="line">
                <a:avLst/>
              </a:prstGeom>
              <a:grpFill/>
              <a:ln w="15875">
                <a:solidFill>
                  <a:srgbClr val="000000"/>
                </a:solidFill>
                <a:round/>
                <a:headEnd/>
                <a:tailEnd/>
              </a:ln>
              <a:extLst/>
            </p:spPr>
            <p:txBody>
              <a:bodyPr/>
              <a:lstStyle/>
              <a:p>
                <a:endParaRPr lang="en-US"/>
              </a:p>
            </p:txBody>
          </p:sp>
          <p:sp>
            <p:nvSpPr>
              <p:cNvPr id="378" name="Line 81"/>
              <p:cNvSpPr>
                <a:spLocks noChangeShapeType="1"/>
              </p:cNvSpPr>
              <p:nvPr/>
            </p:nvSpPr>
            <p:spPr bwMode="auto">
              <a:xfrm flipV="1">
                <a:off x="1010" y="892"/>
                <a:ext cx="62" cy="20"/>
              </a:xfrm>
              <a:prstGeom prst="line">
                <a:avLst/>
              </a:prstGeom>
              <a:grpFill/>
              <a:ln w="15875">
                <a:solidFill>
                  <a:srgbClr val="000000"/>
                </a:solidFill>
                <a:round/>
                <a:headEnd/>
                <a:tailEnd/>
              </a:ln>
              <a:extLst/>
            </p:spPr>
            <p:txBody>
              <a:bodyPr/>
              <a:lstStyle/>
              <a:p>
                <a:endParaRPr lang="en-US"/>
              </a:p>
            </p:txBody>
          </p:sp>
        </p:grpSp>
      </p:grpSp>
      <p:sp>
        <p:nvSpPr>
          <p:cNvPr id="379" name="Rectangle 82"/>
          <p:cNvSpPr>
            <a:spLocks noChangeArrowheads="1"/>
          </p:cNvSpPr>
          <p:nvPr/>
        </p:nvSpPr>
        <p:spPr bwMode="auto">
          <a:xfrm>
            <a:off x="1914525" y="1792288"/>
            <a:ext cx="50800" cy="10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  </a:t>
            </a:r>
            <a:endParaRPr lang="en-US">
              <a:latin typeface="Tekton" charset="0"/>
            </a:endParaRPr>
          </a:p>
        </p:txBody>
      </p:sp>
      <p:sp>
        <p:nvSpPr>
          <p:cNvPr id="380" name="Rectangle 83"/>
          <p:cNvSpPr>
            <a:spLocks noChangeArrowheads="1"/>
          </p:cNvSpPr>
          <p:nvPr/>
        </p:nvSpPr>
        <p:spPr bwMode="auto">
          <a:xfrm>
            <a:off x="1957388" y="1766888"/>
            <a:ext cx="125412" cy="10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PC</a:t>
            </a:r>
            <a:endParaRPr lang="en-US">
              <a:latin typeface="Tekton" charset="0"/>
            </a:endParaRPr>
          </a:p>
        </p:txBody>
      </p:sp>
      <p:sp>
        <p:nvSpPr>
          <p:cNvPr id="381" name="Freeform 84"/>
          <p:cNvSpPr>
            <a:spLocks/>
          </p:cNvSpPr>
          <p:nvPr/>
        </p:nvSpPr>
        <p:spPr bwMode="auto">
          <a:xfrm>
            <a:off x="1914525"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2" name="Line 85"/>
          <p:cNvSpPr>
            <a:spLocks noChangeShapeType="1"/>
          </p:cNvSpPr>
          <p:nvPr/>
        </p:nvSpPr>
        <p:spPr bwMode="auto">
          <a:xfrm flipV="1">
            <a:off x="1941513" y="1257300"/>
            <a:ext cx="1587" cy="1397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3" name="Rectangle 86"/>
          <p:cNvSpPr>
            <a:spLocks noChangeArrowheads="1"/>
          </p:cNvSpPr>
          <p:nvPr/>
        </p:nvSpPr>
        <p:spPr bwMode="auto">
          <a:xfrm>
            <a:off x="1885950" y="1152525"/>
            <a:ext cx="80963"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JT</a:t>
            </a:r>
            <a:endParaRPr lang="en-US">
              <a:latin typeface="Tekton" charset="0"/>
            </a:endParaRPr>
          </a:p>
        </p:txBody>
      </p:sp>
      <p:grpSp>
        <p:nvGrpSpPr>
          <p:cNvPr id="384" name="Group 87"/>
          <p:cNvGrpSpPr>
            <a:grpSpLocks/>
          </p:cNvGrpSpPr>
          <p:nvPr/>
        </p:nvGrpSpPr>
        <p:grpSpPr bwMode="auto">
          <a:xfrm>
            <a:off x="1884363" y="2276475"/>
            <a:ext cx="228600" cy="182563"/>
            <a:chOff x="1228" y="1167"/>
            <a:chExt cx="144" cy="115"/>
          </a:xfrm>
        </p:grpSpPr>
        <p:sp>
          <p:nvSpPr>
            <p:cNvPr id="385" name="Rectangle 88"/>
            <p:cNvSpPr>
              <a:spLocks noChangeArrowheads="1"/>
            </p:cNvSpPr>
            <p:nvPr/>
          </p:nvSpPr>
          <p:spPr bwMode="auto">
            <a:xfrm>
              <a:off x="1228" y="1173"/>
              <a:ext cx="144" cy="108"/>
            </a:xfrm>
            <a:prstGeom prst="rect">
              <a:avLst/>
            </a:prstGeom>
            <a:solidFill>
              <a:srgbClr val="D4E2ED"/>
            </a:solidFill>
            <a:ln w="12700">
              <a:solidFill>
                <a:srgbClr val="000000"/>
              </a:solidFill>
              <a:miter lim="800000"/>
              <a:headEnd/>
              <a:tailEnd/>
            </a:ln>
          </p:spPr>
          <p:txBody>
            <a:bodyPr/>
            <a:lstStyle/>
            <a:p>
              <a:endParaRPr lang="en-US"/>
            </a:p>
          </p:txBody>
        </p:sp>
        <p:sp>
          <p:nvSpPr>
            <p:cNvPr id="386" name="Rectangle 89"/>
            <p:cNvSpPr>
              <a:spLocks noChangeArrowheads="1"/>
            </p:cNvSpPr>
            <p:nvPr/>
          </p:nvSpPr>
          <p:spPr bwMode="auto">
            <a:xfrm>
              <a:off x="1248" y="1167"/>
              <a:ext cx="10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200" dirty="0">
                  <a:solidFill>
                    <a:srgbClr val="000000"/>
                  </a:solidFill>
                  <a:latin typeface="Helvetica" charset="0"/>
                </a:rPr>
                <a:t>+4</a:t>
              </a:r>
              <a:endParaRPr lang="en-US" dirty="0">
                <a:latin typeface="Tekton" charset="0"/>
              </a:endParaRPr>
            </a:p>
          </p:txBody>
        </p:sp>
      </p:grpSp>
      <p:sp>
        <p:nvSpPr>
          <p:cNvPr id="387" name="Freeform 90"/>
          <p:cNvSpPr>
            <a:spLocks/>
          </p:cNvSpPr>
          <p:nvPr/>
        </p:nvSpPr>
        <p:spPr bwMode="auto">
          <a:xfrm>
            <a:off x="1971675" y="22129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8" name="Line 91"/>
          <p:cNvSpPr>
            <a:spLocks noChangeShapeType="1"/>
          </p:cNvSpPr>
          <p:nvPr/>
        </p:nvSpPr>
        <p:spPr bwMode="auto">
          <a:xfrm flipV="1">
            <a:off x="1998663" y="1884363"/>
            <a:ext cx="1587" cy="3683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 name="Line 92"/>
          <p:cNvSpPr>
            <a:spLocks noChangeShapeType="1"/>
          </p:cNvSpPr>
          <p:nvPr/>
        </p:nvSpPr>
        <p:spPr bwMode="auto">
          <a:xfrm flipV="1">
            <a:off x="1998663" y="2454275"/>
            <a:ext cx="1587" cy="11906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0" name="Line 93"/>
          <p:cNvSpPr>
            <a:spLocks noChangeShapeType="1"/>
          </p:cNvSpPr>
          <p:nvPr/>
        </p:nvSpPr>
        <p:spPr bwMode="auto">
          <a:xfrm flipV="1">
            <a:off x="2339975" y="1257300"/>
            <a:ext cx="1588" cy="1397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1" name="Line 94"/>
          <p:cNvSpPr>
            <a:spLocks noChangeShapeType="1"/>
          </p:cNvSpPr>
          <p:nvPr/>
        </p:nvSpPr>
        <p:spPr bwMode="auto">
          <a:xfrm>
            <a:off x="2336800" y="1260475"/>
            <a:ext cx="234950"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2" name="Line 95"/>
          <p:cNvSpPr>
            <a:spLocks noChangeShapeType="1"/>
          </p:cNvSpPr>
          <p:nvPr/>
        </p:nvSpPr>
        <p:spPr bwMode="auto">
          <a:xfrm>
            <a:off x="2568575" y="1257300"/>
            <a:ext cx="1588" cy="12604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3" name="Freeform 96"/>
          <p:cNvSpPr>
            <a:spLocks/>
          </p:cNvSpPr>
          <p:nvPr/>
        </p:nvSpPr>
        <p:spPr bwMode="auto">
          <a:xfrm>
            <a:off x="2312988" y="135731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4" name="Line 97"/>
          <p:cNvSpPr>
            <a:spLocks noChangeShapeType="1"/>
          </p:cNvSpPr>
          <p:nvPr/>
        </p:nvSpPr>
        <p:spPr bwMode="auto">
          <a:xfrm flipH="1">
            <a:off x="1995488" y="2514600"/>
            <a:ext cx="576262"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95" name="Group 98"/>
          <p:cNvGrpSpPr>
            <a:grpSpLocks/>
          </p:cNvGrpSpPr>
          <p:nvPr/>
        </p:nvGrpSpPr>
        <p:grpSpPr bwMode="auto">
          <a:xfrm>
            <a:off x="3252788" y="1944688"/>
            <a:ext cx="912812" cy="455612"/>
            <a:chOff x="2090" y="958"/>
            <a:chExt cx="575" cy="287"/>
          </a:xfrm>
        </p:grpSpPr>
        <p:sp>
          <p:nvSpPr>
            <p:cNvPr id="396" name="Rectangle 99"/>
            <p:cNvSpPr>
              <a:spLocks noChangeArrowheads="1"/>
            </p:cNvSpPr>
            <p:nvPr/>
          </p:nvSpPr>
          <p:spPr bwMode="auto">
            <a:xfrm>
              <a:off x="2090" y="958"/>
              <a:ext cx="575" cy="287"/>
            </a:xfrm>
            <a:prstGeom prst="rect">
              <a:avLst/>
            </a:prstGeom>
            <a:solidFill>
              <a:srgbClr val="FFFF00"/>
            </a:solidFill>
            <a:ln w="12700">
              <a:solidFill>
                <a:srgbClr val="000000"/>
              </a:solidFill>
              <a:miter lim="800000"/>
              <a:headEnd/>
              <a:tailEnd/>
            </a:ln>
          </p:spPr>
          <p:txBody>
            <a:bodyPr/>
            <a:lstStyle/>
            <a:p>
              <a:endParaRPr lang="en-US"/>
            </a:p>
          </p:txBody>
        </p:sp>
        <p:sp>
          <p:nvSpPr>
            <p:cNvPr id="397" name="Rectangle 100"/>
            <p:cNvSpPr>
              <a:spLocks noChangeArrowheads="1"/>
            </p:cNvSpPr>
            <p:nvPr/>
          </p:nvSpPr>
          <p:spPr bwMode="auto">
            <a:xfrm>
              <a:off x="2267" y="962"/>
              <a:ext cx="37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900" b="1" dirty="0">
                  <a:solidFill>
                    <a:srgbClr val="000000"/>
                  </a:solidFill>
                  <a:latin typeface="Helvetica" charset="0"/>
                </a:rPr>
                <a:t>Instruction</a:t>
              </a:r>
              <a:endParaRPr lang="en-US" dirty="0">
                <a:latin typeface="Tekton" charset="0"/>
              </a:endParaRPr>
            </a:p>
          </p:txBody>
        </p:sp>
        <p:sp>
          <p:nvSpPr>
            <p:cNvPr id="398" name="Rectangle 101"/>
            <p:cNvSpPr>
              <a:spLocks noChangeArrowheads="1"/>
            </p:cNvSpPr>
            <p:nvPr/>
          </p:nvSpPr>
          <p:spPr bwMode="auto">
            <a:xfrm>
              <a:off x="2315" y="1034"/>
              <a:ext cx="27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900" b="1" dirty="0">
                  <a:solidFill>
                    <a:srgbClr val="000000"/>
                  </a:solidFill>
                  <a:latin typeface="Helvetica" charset="0"/>
                </a:rPr>
                <a:t>Memory</a:t>
              </a:r>
              <a:endParaRPr lang="en-US" dirty="0">
                <a:latin typeface="Tekton" charset="0"/>
              </a:endParaRPr>
            </a:p>
          </p:txBody>
        </p:sp>
        <p:sp>
          <p:nvSpPr>
            <p:cNvPr id="399" name="Rectangle 102"/>
            <p:cNvSpPr>
              <a:spLocks noChangeArrowheads="1"/>
            </p:cNvSpPr>
            <p:nvPr/>
          </p:nvSpPr>
          <p:spPr bwMode="auto">
            <a:xfrm>
              <a:off x="2108" y="991"/>
              <a:ext cx="37"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a:t>
              </a:r>
              <a:endParaRPr lang="en-US">
                <a:latin typeface="Tekton" charset="0"/>
              </a:endParaRPr>
            </a:p>
          </p:txBody>
        </p:sp>
        <p:sp>
          <p:nvSpPr>
            <p:cNvPr id="400" name="Rectangle 103"/>
            <p:cNvSpPr>
              <a:spLocks noChangeArrowheads="1"/>
            </p:cNvSpPr>
            <p:nvPr/>
          </p:nvSpPr>
          <p:spPr bwMode="auto">
            <a:xfrm>
              <a:off x="2358" y="1163"/>
              <a:ext cx="40"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D</a:t>
              </a:r>
              <a:endParaRPr lang="en-US">
                <a:latin typeface="Tekton" charset="0"/>
              </a:endParaRPr>
            </a:p>
          </p:txBody>
        </p:sp>
      </p:grpSp>
      <p:sp>
        <p:nvSpPr>
          <p:cNvPr id="401" name="Freeform 104"/>
          <p:cNvSpPr>
            <a:spLocks/>
          </p:cNvSpPr>
          <p:nvPr/>
        </p:nvSpPr>
        <p:spPr bwMode="auto">
          <a:xfrm>
            <a:off x="1971675" y="48926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2" name="Line 105"/>
          <p:cNvSpPr>
            <a:spLocks noChangeShapeType="1"/>
          </p:cNvSpPr>
          <p:nvPr/>
        </p:nvSpPr>
        <p:spPr bwMode="auto">
          <a:xfrm>
            <a:off x="1998663" y="4087813"/>
            <a:ext cx="1587" cy="8445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3" name="Line 106"/>
          <p:cNvSpPr>
            <a:spLocks noChangeShapeType="1"/>
          </p:cNvSpPr>
          <p:nvPr/>
        </p:nvSpPr>
        <p:spPr bwMode="auto">
          <a:xfrm flipV="1">
            <a:off x="1998663" y="2540000"/>
            <a:ext cx="1587" cy="165893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4" name="Line 107"/>
          <p:cNvSpPr>
            <a:spLocks noChangeShapeType="1"/>
          </p:cNvSpPr>
          <p:nvPr/>
        </p:nvSpPr>
        <p:spPr bwMode="auto">
          <a:xfrm flipV="1">
            <a:off x="5762625" y="2652713"/>
            <a:ext cx="1588" cy="873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5" name="Line 108"/>
          <p:cNvSpPr>
            <a:spLocks noChangeShapeType="1"/>
          </p:cNvSpPr>
          <p:nvPr/>
        </p:nvSpPr>
        <p:spPr bwMode="auto">
          <a:xfrm flipH="1" flipV="1">
            <a:off x="5702300" y="2598738"/>
            <a:ext cx="61913" cy="60325"/>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6" name="Line 109"/>
          <p:cNvSpPr>
            <a:spLocks noChangeShapeType="1"/>
          </p:cNvSpPr>
          <p:nvPr/>
        </p:nvSpPr>
        <p:spPr bwMode="auto">
          <a:xfrm flipH="1">
            <a:off x="4619625" y="2598738"/>
            <a:ext cx="1089025"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7" name="Freeform 110"/>
          <p:cNvSpPr>
            <a:spLocks/>
          </p:cNvSpPr>
          <p:nvPr/>
        </p:nvSpPr>
        <p:spPr bwMode="auto">
          <a:xfrm>
            <a:off x="5735638" y="2700338"/>
            <a:ext cx="52387"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1">
                <a:moveTo>
                  <a:pt x="34" y="91"/>
                </a:moveTo>
                <a:lnTo>
                  <a:pt x="0" y="0"/>
                </a:lnTo>
                <a:lnTo>
                  <a:pt x="34" y="45"/>
                </a:lnTo>
                <a:lnTo>
                  <a:pt x="65" y="0"/>
                </a:lnTo>
                <a:lnTo>
                  <a:pt x="34" y="9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8" name="Rectangle 111"/>
          <p:cNvSpPr>
            <a:spLocks noChangeArrowheads="1"/>
          </p:cNvSpPr>
          <p:nvPr/>
        </p:nvSpPr>
        <p:spPr bwMode="auto">
          <a:xfrm>
            <a:off x="5213350" y="2620963"/>
            <a:ext cx="487363"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Rb: &lt;15:11&gt;</a:t>
            </a:r>
            <a:endParaRPr lang="en-US" sz="700">
              <a:latin typeface="Helvetica" charset="0"/>
              <a:cs typeface="Helvetica" charset="0"/>
            </a:endParaRPr>
          </a:p>
        </p:txBody>
      </p:sp>
      <p:sp>
        <p:nvSpPr>
          <p:cNvPr id="409" name="Line 112"/>
          <p:cNvSpPr>
            <a:spLocks noChangeShapeType="1"/>
          </p:cNvSpPr>
          <p:nvPr/>
        </p:nvSpPr>
        <p:spPr bwMode="auto">
          <a:xfrm flipV="1">
            <a:off x="4878388" y="2652713"/>
            <a:ext cx="1587" cy="3159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 name="Line 113"/>
          <p:cNvSpPr>
            <a:spLocks noChangeShapeType="1"/>
          </p:cNvSpPr>
          <p:nvPr/>
        </p:nvSpPr>
        <p:spPr bwMode="auto">
          <a:xfrm flipH="1" flipV="1">
            <a:off x="4821238" y="2597150"/>
            <a:ext cx="60325" cy="61913"/>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1" name="Line 114"/>
          <p:cNvSpPr>
            <a:spLocks noChangeShapeType="1"/>
          </p:cNvSpPr>
          <p:nvPr/>
        </p:nvSpPr>
        <p:spPr bwMode="auto">
          <a:xfrm flipH="1">
            <a:off x="3706813" y="2597150"/>
            <a:ext cx="1120775" cy="31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2" name="Line 115"/>
          <p:cNvSpPr>
            <a:spLocks noChangeShapeType="1"/>
          </p:cNvSpPr>
          <p:nvPr/>
        </p:nvSpPr>
        <p:spPr bwMode="auto">
          <a:xfrm>
            <a:off x="3709988" y="2601913"/>
            <a:ext cx="15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3" name="Freeform 116"/>
          <p:cNvSpPr>
            <a:spLocks/>
          </p:cNvSpPr>
          <p:nvPr/>
        </p:nvSpPr>
        <p:spPr bwMode="auto">
          <a:xfrm>
            <a:off x="4851400" y="292893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14" name="Rectangle 117"/>
          <p:cNvSpPr>
            <a:spLocks noChangeArrowheads="1"/>
          </p:cNvSpPr>
          <p:nvPr/>
        </p:nvSpPr>
        <p:spPr bwMode="auto">
          <a:xfrm>
            <a:off x="4308475" y="2620963"/>
            <a:ext cx="493713"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Ra: &lt;20:16&gt;</a:t>
            </a:r>
            <a:endParaRPr lang="en-US" sz="700">
              <a:latin typeface="Helvetica" charset="0"/>
              <a:cs typeface="Helvetica" charset="0"/>
            </a:endParaRPr>
          </a:p>
        </p:txBody>
      </p:sp>
      <p:sp>
        <p:nvSpPr>
          <p:cNvPr id="415" name="Freeform 118"/>
          <p:cNvSpPr>
            <a:spLocks/>
          </p:cNvSpPr>
          <p:nvPr/>
        </p:nvSpPr>
        <p:spPr bwMode="auto">
          <a:xfrm>
            <a:off x="5641975" y="2763838"/>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16" name="Freeform 119"/>
          <p:cNvSpPr>
            <a:spLocks/>
          </p:cNvSpPr>
          <p:nvPr/>
        </p:nvSpPr>
        <p:spPr bwMode="auto">
          <a:xfrm>
            <a:off x="5648325" y="2770188"/>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D4E2ED"/>
          </a:solidFill>
          <a:ln w="12700">
            <a:solidFill>
              <a:srgbClr val="000000"/>
            </a:solidFill>
            <a:prstDash val="solid"/>
            <a:round/>
            <a:headEnd/>
            <a:tailEnd/>
          </a:ln>
        </p:spPr>
        <p:txBody>
          <a:bodyPr/>
          <a:lstStyle/>
          <a:p>
            <a:endParaRPr lang="en-US"/>
          </a:p>
        </p:txBody>
      </p:sp>
      <p:grpSp>
        <p:nvGrpSpPr>
          <p:cNvPr id="417" name="Group 120"/>
          <p:cNvGrpSpPr>
            <a:grpSpLocks/>
          </p:cNvGrpSpPr>
          <p:nvPr/>
        </p:nvGrpSpPr>
        <p:grpSpPr bwMode="auto">
          <a:xfrm>
            <a:off x="6086475" y="2786063"/>
            <a:ext cx="473075" cy="106362"/>
            <a:chOff x="3875" y="1488"/>
            <a:chExt cx="298" cy="67"/>
          </a:xfrm>
        </p:grpSpPr>
        <p:sp>
          <p:nvSpPr>
            <p:cNvPr id="418" name="Rectangle 121"/>
            <p:cNvSpPr>
              <a:spLocks noChangeArrowheads="1"/>
            </p:cNvSpPr>
            <p:nvPr/>
          </p:nvSpPr>
          <p:spPr bwMode="auto">
            <a:xfrm>
              <a:off x="3960" y="1488"/>
              <a:ext cx="213"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RA2SEL</a:t>
              </a:r>
              <a:endParaRPr lang="en-US">
                <a:latin typeface="Tekton" charset="0"/>
              </a:endParaRPr>
            </a:p>
          </p:txBody>
        </p:sp>
        <p:sp>
          <p:nvSpPr>
            <p:cNvPr id="419" name="Freeform 122"/>
            <p:cNvSpPr>
              <a:spLocks/>
            </p:cNvSpPr>
            <p:nvPr/>
          </p:nvSpPr>
          <p:spPr bwMode="auto">
            <a:xfrm>
              <a:off x="3875" y="149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0" name="Line 123"/>
            <p:cNvSpPr>
              <a:spLocks noChangeShapeType="1"/>
            </p:cNvSpPr>
            <p:nvPr/>
          </p:nvSpPr>
          <p:spPr bwMode="auto">
            <a:xfrm>
              <a:off x="3896" y="1514"/>
              <a:ext cx="7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421" name="Freeform 124"/>
          <p:cNvSpPr>
            <a:spLocks/>
          </p:cNvSpPr>
          <p:nvPr/>
        </p:nvSpPr>
        <p:spPr bwMode="auto">
          <a:xfrm>
            <a:off x="5878513" y="29257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2" name="Line 125"/>
          <p:cNvSpPr>
            <a:spLocks noChangeShapeType="1"/>
          </p:cNvSpPr>
          <p:nvPr/>
        </p:nvSpPr>
        <p:spPr bwMode="auto">
          <a:xfrm>
            <a:off x="5905500" y="2881313"/>
            <a:ext cx="1588" cy="8413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3" name="Line 126"/>
          <p:cNvSpPr>
            <a:spLocks noChangeShapeType="1"/>
          </p:cNvSpPr>
          <p:nvPr/>
        </p:nvSpPr>
        <p:spPr bwMode="auto">
          <a:xfrm flipV="1">
            <a:off x="5991225" y="2652713"/>
            <a:ext cx="1588" cy="873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4" name="Line 127"/>
          <p:cNvSpPr>
            <a:spLocks noChangeShapeType="1"/>
          </p:cNvSpPr>
          <p:nvPr/>
        </p:nvSpPr>
        <p:spPr bwMode="auto">
          <a:xfrm flipH="1" flipV="1">
            <a:off x="5930900" y="2598738"/>
            <a:ext cx="61913" cy="60325"/>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5" name="Line 128"/>
          <p:cNvSpPr>
            <a:spLocks noChangeShapeType="1"/>
          </p:cNvSpPr>
          <p:nvPr/>
        </p:nvSpPr>
        <p:spPr bwMode="auto">
          <a:xfrm flipH="1">
            <a:off x="4846638" y="2598738"/>
            <a:ext cx="1090612"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6" name="Freeform 129"/>
          <p:cNvSpPr>
            <a:spLocks/>
          </p:cNvSpPr>
          <p:nvPr/>
        </p:nvSpPr>
        <p:spPr bwMode="auto">
          <a:xfrm>
            <a:off x="5964238" y="2700338"/>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1">
                <a:moveTo>
                  <a:pt x="34" y="91"/>
                </a:moveTo>
                <a:lnTo>
                  <a:pt x="0" y="0"/>
                </a:lnTo>
                <a:lnTo>
                  <a:pt x="34" y="45"/>
                </a:lnTo>
                <a:lnTo>
                  <a:pt x="66" y="0"/>
                </a:lnTo>
                <a:lnTo>
                  <a:pt x="34" y="9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7" name="Rectangle 130"/>
          <p:cNvSpPr>
            <a:spLocks noChangeArrowheads="1"/>
          </p:cNvSpPr>
          <p:nvPr/>
        </p:nvSpPr>
        <p:spPr bwMode="auto">
          <a:xfrm>
            <a:off x="6046788" y="2620963"/>
            <a:ext cx="4889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Rc: &lt;25:21&gt;</a:t>
            </a:r>
            <a:endParaRPr lang="en-US" sz="700">
              <a:latin typeface="Helvetica" charset="0"/>
              <a:cs typeface="Helvetica" charset="0"/>
            </a:endParaRPr>
          </a:p>
        </p:txBody>
      </p:sp>
      <p:grpSp>
        <p:nvGrpSpPr>
          <p:cNvPr id="428" name="Group 131"/>
          <p:cNvGrpSpPr>
            <a:grpSpLocks/>
          </p:cNvGrpSpPr>
          <p:nvPr/>
        </p:nvGrpSpPr>
        <p:grpSpPr bwMode="auto">
          <a:xfrm>
            <a:off x="2955925" y="2800350"/>
            <a:ext cx="227013" cy="255588"/>
            <a:chOff x="1903" y="1497"/>
            <a:chExt cx="143" cy="161"/>
          </a:xfrm>
          <a:solidFill>
            <a:srgbClr val="D4E2ED"/>
          </a:solidFill>
        </p:grpSpPr>
        <p:sp>
          <p:nvSpPr>
            <p:cNvPr id="429" name="Rectangle 132"/>
            <p:cNvSpPr>
              <a:spLocks noChangeArrowheads="1"/>
            </p:cNvSpPr>
            <p:nvPr/>
          </p:nvSpPr>
          <p:spPr bwMode="auto">
            <a:xfrm>
              <a:off x="1903" y="1514"/>
              <a:ext cx="143" cy="144"/>
            </a:xfrm>
            <a:prstGeom prst="rect">
              <a:avLst/>
            </a:prstGeom>
            <a:grpFill/>
            <a:ln w="6350">
              <a:solidFill>
                <a:srgbClr val="000000"/>
              </a:solidFill>
              <a:miter lim="800000"/>
              <a:headEnd/>
              <a:tailEnd/>
            </a:ln>
            <a:extLst/>
          </p:spPr>
          <p:txBody>
            <a:bodyPr/>
            <a:lstStyle/>
            <a:p>
              <a:endParaRPr lang="en-US"/>
            </a:p>
          </p:txBody>
        </p:sp>
        <p:sp>
          <p:nvSpPr>
            <p:cNvPr id="430" name="Rectangle 133"/>
            <p:cNvSpPr>
              <a:spLocks noChangeArrowheads="1"/>
            </p:cNvSpPr>
            <p:nvPr/>
          </p:nvSpPr>
          <p:spPr bwMode="auto">
            <a:xfrm>
              <a:off x="1940" y="1497"/>
              <a:ext cx="69" cy="155"/>
            </a:xfrm>
            <a:prstGeom prst="rect">
              <a:avLst/>
            </a:prstGeom>
            <a:solidFill>
              <a:schemeClr val="accent1">
                <a:lumMod val="40000"/>
                <a:lumOff val="6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eaLnBrk="0" hangingPunct="0"/>
              <a:r>
                <a:rPr lang="en-US" sz="1600" dirty="0">
                  <a:solidFill>
                    <a:srgbClr val="000000"/>
                  </a:solidFill>
                  <a:latin typeface="AvantGarde" charset="0"/>
                </a:rPr>
                <a:t>+</a:t>
              </a:r>
              <a:endParaRPr lang="en-US" sz="1600" dirty="0">
                <a:latin typeface="Tekton" charset="0"/>
              </a:endParaRPr>
            </a:p>
          </p:txBody>
        </p:sp>
      </p:grpSp>
      <p:sp>
        <p:nvSpPr>
          <p:cNvPr id="431" name="Line 134"/>
          <p:cNvSpPr>
            <a:spLocks noChangeShapeType="1"/>
          </p:cNvSpPr>
          <p:nvPr/>
        </p:nvSpPr>
        <p:spPr bwMode="auto">
          <a:xfrm>
            <a:off x="3225800" y="2998788"/>
            <a:ext cx="423863"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2" name="Line 135"/>
          <p:cNvSpPr>
            <a:spLocks noChangeShapeType="1"/>
          </p:cNvSpPr>
          <p:nvPr/>
        </p:nvSpPr>
        <p:spPr bwMode="auto">
          <a:xfrm flipV="1">
            <a:off x="3643313" y="2938463"/>
            <a:ext cx="63500" cy="6350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3" name="Freeform 136"/>
          <p:cNvSpPr>
            <a:spLocks/>
          </p:cNvSpPr>
          <p:nvPr/>
        </p:nvSpPr>
        <p:spPr bwMode="auto">
          <a:xfrm>
            <a:off x="3192463" y="2971800"/>
            <a:ext cx="71437" cy="52388"/>
          </a:xfrm>
          <a:custGeom>
            <a:avLst/>
            <a:gdLst>
              <a:gd name="T0" fmla="*/ 0 w 90"/>
              <a:gd name="T1" fmla="*/ 2147483647 h 65"/>
              <a:gd name="T2" fmla="*/ 2147483647 w 90"/>
              <a:gd name="T3" fmla="*/ 0 h 65"/>
              <a:gd name="T4" fmla="*/ 2147483647 w 90"/>
              <a:gd name="T5" fmla="*/ 2147483647 h 65"/>
              <a:gd name="T6" fmla="*/ 2147483647 w 90"/>
              <a:gd name="T7" fmla="*/ 2147483647 h 65"/>
              <a:gd name="T8" fmla="*/ 0 w 90"/>
              <a:gd name="T9" fmla="*/ 214748364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5">
                <a:moveTo>
                  <a:pt x="0" y="34"/>
                </a:moveTo>
                <a:lnTo>
                  <a:pt x="90" y="0"/>
                </a:lnTo>
                <a:lnTo>
                  <a:pt x="44" y="34"/>
                </a:lnTo>
                <a:lnTo>
                  <a:pt x="90" y="65"/>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4" name="Freeform 137"/>
          <p:cNvSpPr>
            <a:spLocks/>
          </p:cNvSpPr>
          <p:nvPr/>
        </p:nvSpPr>
        <p:spPr bwMode="auto">
          <a:xfrm>
            <a:off x="2698750" y="2914650"/>
            <a:ext cx="71438"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5" name="Line 138"/>
          <p:cNvSpPr>
            <a:spLocks noChangeShapeType="1"/>
          </p:cNvSpPr>
          <p:nvPr/>
        </p:nvSpPr>
        <p:spPr bwMode="auto">
          <a:xfrm flipH="1">
            <a:off x="2732088" y="2941638"/>
            <a:ext cx="227012"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6" name="Rectangle 139"/>
          <p:cNvSpPr>
            <a:spLocks noChangeArrowheads="1"/>
          </p:cNvSpPr>
          <p:nvPr/>
        </p:nvSpPr>
        <p:spPr bwMode="auto">
          <a:xfrm>
            <a:off x="4679950" y="2998788"/>
            <a:ext cx="1711325" cy="455612"/>
          </a:xfrm>
          <a:prstGeom prst="rect">
            <a:avLst/>
          </a:prstGeom>
          <a:solidFill>
            <a:srgbClr val="D4E2ED"/>
          </a:solidFill>
          <a:ln w="6350">
            <a:solidFill>
              <a:srgbClr val="000000"/>
            </a:solidFill>
            <a:miter lim="800000"/>
            <a:headEnd/>
            <a:tailEnd/>
          </a:ln>
        </p:spPr>
        <p:txBody>
          <a:bodyPr/>
          <a:lstStyle/>
          <a:p>
            <a:endParaRPr lang="en-US"/>
          </a:p>
        </p:txBody>
      </p:sp>
      <p:sp>
        <p:nvSpPr>
          <p:cNvPr id="437" name="Rectangle 140"/>
          <p:cNvSpPr>
            <a:spLocks noChangeArrowheads="1"/>
          </p:cNvSpPr>
          <p:nvPr/>
        </p:nvSpPr>
        <p:spPr bwMode="auto">
          <a:xfrm>
            <a:off x="5137150" y="3040063"/>
            <a:ext cx="58102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vantGarde" charset="0"/>
              </a:rPr>
              <a:t>Register</a:t>
            </a:r>
            <a:endParaRPr lang="en-US">
              <a:latin typeface="Tekton" charset="0"/>
            </a:endParaRPr>
          </a:p>
        </p:txBody>
      </p:sp>
      <p:sp>
        <p:nvSpPr>
          <p:cNvPr id="438" name="Rectangle 141"/>
          <p:cNvSpPr>
            <a:spLocks noChangeArrowheads="1"/>
          </p:cNvSpPr>
          <p:nvPr/>
        </p:nvSpPr>
        <p:spPr bwMode="auto">
          <a:xfrm>
            <a:off x="5299075" y="3205163"/>
            <a:ext cx="24288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vantGarde" charset="0"/>
              </a:rPr>
              <a:t>File</a:t>
            </a:r>
            <a:endParaRPr lang="en-US">
              <a:latin typeface="Tekton" charset="0"/>
            </a:endParaRPr>
          </a:p>
        </p:txBody>
      </p:sp>
      <p:sp>
        <p:nvSpPr>
          <p:cNvPr id="439" name="Rectangle 142"/>
          <p:cNvSpPr>
            <a:spLocks noChangeArrowheads="1"/>
          </p:cNvSpPr>
          <p:nvPr/>
        </p:nvSpPr>
        <p:spPr bwMode="auto">
          <a:xfrm>
            <a:off x="4794250" y="3011488"/>
            <a:ext cx="168275" cy="10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RA1</a:t>
            </a:r>
            <a:endParaRPr lang="en-US">
              <a:latin typeface="Tekton" charset="0"/>
            </a:endParaRPr>
          </a:p>
        </p:txBody>
      </p:sp>
      <p:sp>
        <p:nvSpPr>
          <p:cNvPr id="440" name="Rectangle 143"/>
          <p:cNvSpPr>
            <a:spLocks noChangeArrowheads="1"/>
          </p:cNvSpPr>
          <p:nvPr/>
        </p:nvSpPr>
        <p:spPr bwMode="auto">
          <a:xfrm>
            <a:off x="5821363" y="3011488"/>
            <a:ext cx="168275" cy="106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RA2</a:t>
            </a:r>
            <a:endParaRPr lang="en-US">
              <a:latin typeface="Tekton" charset="0"/>
            </a:endParaRPr>
          </a:p>
        </p:txBody>
      </p:sp>
      <p:sp>
        <p:nvSpPr>
          <p:cNvPr id="441" name="Rectangle 144"/>
          <p:cNvSpPr>
            <a:spLocks noChangeArrowheads="1"/>
          </p:cNvSpPr>
          <p:nvPr/>
        </p:nvSpPr>
        <p:spPr bwMode="auto">
          <a:xfrm>
            <a:off x="4794250" y="3333750"/>
            <a:ext cx="169863"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RD1</a:t>
            </a:r>
            <a:endParaRPr lang="en-US">
              <a:latin typeface="Tekton" charset="0"/>
            </a:endParaRPr>
          </a:p>
        </p:txBody>
      </p:sp>
      <p:sp>
        <p:nvSpPr>
          <p:cNvPr id="442" name="Rectangle 145"/>
          <p:cNvSpPr>
            <a:spLocks noChangeArrowheads="1"/>
          </p:cNvSpPr>
          <p:nvPr/>
        </p:nvSpPr>
        <p:spPr bwMode="auto">
          <a:xfrm>
            <a:off x="5821363" y="3333750"/>
            <a:ext cx="169862"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RD2</a:t>
            </a:r>
            <a:endParaRPr lang="en-US">
              <a:latin typeface="Tekton" charset="0"/>
            </a:endParaRPr>
          </a:p>
        </p:txBody>
      </p:sp>
      <p:sp>
        <p:nvSpPr>
          <p:cNvPr id="443" name="Freeform 146"/>
          <p:cNvSpPr>
            <a:spLocks/>
          </p:cNvSpPr>
          <p:nvPr/>
        </p:nvSpPr>
        <p:spPr bwMode="auto">
          <a:xfrm>
            <a:off x="5529263" y="4017963"/>
            <a:ext cx="455612"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4" name="Freeform 147"/>
          <p:cNvSpPr>
            <a:spLocks/>
          </p:cNvSpPr>
          <p:nvPr/>
        </p:nvSpPr>
        <p:spPr bwMode="auto">
          <a:xfrm>
            <a:off x="5535613" y="4024313"/>
            <a:ext cx="455612"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44">
                <a:moveTo>
                  <a:pt x="0" y="0"/>
                </a:moveTo>
                <a:lnTo>
                  <a:pt x="575" y="0"/>
                </a:lnTo>
                <a:lnTo>
                  <a:pt x="503" y="144"/>
                </a:lnTo>
                <a:lnTo>
                  <a:pt x="72" y="144"/>
                </a:lnTo>
                <a:lnTo>
                  <a:pt x="0" y="0"/>
                </a:lnTo>
                <a:close/>
              </a:path>
            </a:pathLst>
          </a:custGeom>
          <a:solidFill>
            <a:srgbClr val="D4E2ED"/>
          </a:solidFill>
          <a:ln w="12700">
            <a:solidFill>
              <a:srgbClr val="000000"/>
            </a:solidFill>
            <a:prstDash val="solid"/>
            <a:round/>
            <a:headEnd/>
            <a:tailEnd/>
          </a:ln>
        </p:spPr>
        <p:txBody>
          <a:bodyPr/>
          <a:lstStyle/>
          <a:p>
            <a:endParaRPr lang="en-US"/>
          </a:p>
        </p:txBody>
      </p:sp>
      <p:grpSp>
        <p:nvGrpSpPr>
          <p:cNvPr id="445" name="Group 148"/>
          <p:cNvGrpSpPr>
            <a:grpSpLocks/>
          </p:cNvGrpSpPr>
          <p:nvPr/>
        </p:nvGrpSpPr>
        <p:grpSpPr bwMode="auto">
          <a:xfrm>
            <a:off x="5972175" y="4040188"/>
            <a:ext cx="398463" cy="106362"/>
            <a:chOff x="3803" y="2278"/>
            <a:chExt cx="251" cy="67"/>
          </a:xfrm>
        </p:grpSpPr>
        <p:sp>
          <p:nvSpPr>
            <p:cNvPr id="446" name="Rectangle 149"/>
            <p:cNvSpPr>
              <a:spLocks noChangeArrowheads="1"/>
            </p:cNvSpPr>
            <p:nvPr/>
          </p:nvSpPr>
          <p:spPr bwMode="auto">
            <a:xfrm>
              <a:off x="3912" y="2278"/>
              <a:ext cx="142"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BSEL</a:t>
              </a:r>
              <a:endParaRPr lang="en-US">
                <a:latin typeface="Tekton" charset="0"/>
              </a:endParaRPr>
            </a:p>
          </p:txBody>
        </p:sp>
        <p:sp>
          <p:nvSpPr>
            <p:cNvPr id="447" name="Freeform 150"/>
            <p:cNvSpPr>
              <a:spLocks/>
            </p:cNvSpPr>
            <p:nvPr/>
          </p:nvSpPr>
          <p:spPr bwMode="auto">
            <a:xfrm>
              <a:off x="3803" y="228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8" name="Line 151"/>
            <p:cNvSpPr>
              <a:spLocks noChangeShapeType="1"/>
            </p:cNvSpPr>
            <p:nvPr/>
          </p:nvSpPr>
          <p:spPr bwMode="auto">
            <a:xfrm>
              <a:off x="3824" y="2304"/>
              <a:ext cx="7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49" name="Group 152"/>
          <p:cNvGrpSpPr>
            <a:grpSpLocks/>
          </p:cNvGrpSpPr>
          <p:nvPr/>
        </p:nvGrpSpPr>
        <p:grpSpPr bwMode="auto">
          <a:xfrm>
            <a:off x="5621338" y="4019550"/>
            <a:ext cx="271462" cy="92075"/>
            <a:chOff x="3582" y="2265"/>
            <a:chExt cx="171" cy="58"/>
          </a:xfrm>
        </p:grpSpPr>
        <p:sp>
          <p:nvSpPr>
            <p:cNvPr id="450" name="Rectangle 153"/>
            <p:cNvSpPr>
              <a:spLocks noChangeArrowheads="1"/>
            </p:cNvSpPr>
            <p:nvPr/>
          </p:nvSpPr>
          <p:spPr bwMode="auto">
            <a:xfrm>
              <a:off x="3726" y="2265"/>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0</a:t>
              </a:r>
              <a:endParaRPr lang="en-US">
                <a:latin typeface="Tekton" charset="0"/>
              </a:endParaRPr>
            </a:p>
          </p:txBody>
        </p:sp>
        <p:sp>
          <p:nvSpPr>
            <p:cNvPr id="451" name="Rectangle 154"/>
            <p:cNvSpPr>
              <a:spLocks noChangeArrowheads="1"/>
            </p:cNvSpPr>
            <p:nvPr/>
          </p:nvSpPr>
          <p:spPr bwMode="auto">
            <a:xfrm>
              <a:off x="3582" y="2265"/>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Helvetica" charset="0"/>
                </a:rPr>
                <a:t>1</a:t>
              </a:r>
              <a:endParaRPr lang="en-US">
                <a:latin typeface="Tekton" charset="0"/>
              </a:endParaRPr>
            </a:p>
          </p:txBody>
        </p:sp>
      </p:grpSp>
      <p:sp>
        <p:nvSpPr>
          <p:cNvPr id="452" name="Rectangle 155"/>
          <p:cNvSpPr>
            <a:spLocks noChangeArrowheads="1"/>
          </p:cNvSpPr>
          <p:nvPr/>
        </p:nvSpPr>
        <p:spPr bwMode="auto">
          <a:xfrm>
            <a:off x="3825875" y="3567113"/>
            <a:ext cx="906463"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eaLnBrk="0" hangingPunct="0"/>
            <a:r>
              <a:rPr lang="en-US" sz="700">
                <a:solidFill>
                  <a:srgbClr val="000000"/>
                </a:solidFill>
                <a:latin typeface="Helvetica" charset="0"/>
                <a:cs typeface="Helvetica" charset="0"/>
              </a:rPr>
              <a:t>C: SXT(&lt;15:0&gt;)</a:t>
            </a:r>
            <a:endParaRPr lang="en-US" sz="700">
              <a:latin typeface="Helvetica" charset="0"/>
              <a:cs typeface="Helvetica" charset="0"/>
            </a:endParaRPr>
          </a:p>
        </p:txBody>
      </p:sp>
      <p:sp>
        <p:nvSpPr>
          <p:cNvPr id="453" name="Line 156"/>
          <p:cNvSpPr>
            <a:spLocks noChangeShapeType="1"/>
          </p:cNvSpPr>
          <p:nvPr/>
        </p:nvSpPr>
        <p:spPr bwMode="auto">
          <a:xfrm>
            <a:off x="3709988" y="3594100"/>
            <a:ext cx="88900" cy="8890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4" name="Line 157"/>
          <p:cNvSpPr>
            <a:spLocks noChangeShapeType="1"/>
          </p:cNvSpPr>
          <p:nvPr/>
        </p:nvSpPr>
        <p:spPr bwMode="auto">
          <a:xfrm>
            <a:off x="3792538" y="3679825"/>
            <a:ext cx="18303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5" name="Line 158"/>
          <p:cNvSpPr>
            <a:spLocks noChangeShapeType="1"/>
          </p:cNvSpPr>
          <p:nvPr/>
        </p:nvSpPr>
        <p:spPr bwMode="auto">
          <a:xfrm>
            <a:off x="5619750" y="3676650"/>
            <a:ext cx="1588" cy="3175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6" name="Freeform 159"/>
          <p:cNvSpPr>
            <a:spLocks/>
          </p:cNvSpPr>
          <p:nvPr/>
        </p:nvSpPr>
        <p:spPr bwMode="auto">
          <a:xfrm>
            <a:off x="5592763" y="39544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7" name="Freeform 160"/>
          <p:cNvSpPr>
            <a:spLocks/>
          </p:cNvSpPr>
          <p:nvPr/>
        </p:nvSpPr>
        <p:spPr bwMode="auto">
          <a:xfrm>
            <a:off x="5735638" y="4635500"/>
            <a:ext cx="52387"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2">
                <a:moveTo>
                  <a:pt x="34" y="92"/>
                </a:moveTo>
                <a:lnTo>
                  <a:pt x="0" y="0"/>
                </a:lnTo>
                <a:lnTo>
                  <a:pt x="34" y="46"/>
                </a:lnTo>
                <a:lnTo>
                  <a:pt x="65"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8" name="Line 161"/>
          <p:cNvSpPr>
            <a:spLocks noChangeShapeType="1"/>
          </p:cNvSpPr>
          <p:nvPr/>
        </p:nvSpPr>
        <p:spPr bwMode="auto">
          <a:xfrm flipV="1">
            <a:off x="5762625" y="4135438"/>
            <a:ext cx="1588" cy="5397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9" name="Freeform 162"/>
          <p:cNvSpPr>
            <a:spLocks/>
          </p:cNvSpPr>
          <p:nvPr/>
        </p:nvSpPr>
        <p:spPr bwMode="auto">
          <a:xfrm>
            <a:off x="5849938" y="3951288"/>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0" name="Line 163"/>
          <p:cNvSpPr>
            <a:spLocks noChangeShapeType="1"/>
          </p:cNvSpPr>
          <p:nvPr/>
        </p:nvSpPr>
        <p:spPr bwMode="auto">
          <a:xfrm flipV="1">
            <a:off x="5876925" y="3451225"/>
            <a:ext cx="1588" cy="5397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61" name="Group 164"/>
          <p:cNvGrpSpPr>
            <a:grpSpLocks/>
          </p:cNvGrpSpPr>
          <p:nvPr/>
        </p:nvGrpSpPr>
        <p:grpSpPr bwMode="auto">
          <a:xfrm>
            <a:off x="4138613" y="3451225"/>
            <a:ext cx="711200" cy="114300"/>
            <a:chOff x="2648" y="1907"/>
            <a:chExt cx="448" cy="72"/>
          </a:xfrm>
        </p:grpSpPr>
        <p:sp>
          <p:nvSpPr>
            <p:cNvPr id="462" name="Line 165"/>
            <p:cNvSpPr>
              <a:spLocks noChangeShapeType="1"/>
            </p:cNvSpPr>
            <p:nvPr/>
          </p:nvSpPr>
          <p:spPr bwMode="auto">
            <a:xfrm>
              <a:off x="2720" y="1945"/>
              <a:ext cx="107"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3" name="Line 166"/>
            <p:cNvSpPr>
              <a:spLocks noChangeShapeType="1"/>
            </p:cNvSpPr>
            <p:nvPr/>
          </p:nvSpPr>
          <p:spPr bwMode="auto">
            <a:xfrm>
              <a:off x="2823" y="1945"/>
              <a:ext cx="22"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4" name="Line 167"/>
            <p:cNvSpPr>
              <a:spLocks noChangeShapeType="1"/>
            </p:cNvSpPr>
            <p:nvPr/>
          </p:nvSpPr>
          <p:spPr bwMode="auto">
            <a:xfrm>
              <a:off x="2843" y="1945"/>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5" name="Freeform 168"/>
            <p:cNvSpPr>
              <a:spLocks/>
            </p:cNvSpPr>
            <p:nvPr/>
          </p:nvSpPr>
          <p:spPr bwMode="auto">
            <a:xfrm>
              <a:off x="2699" y="1928"/>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6" name="Line 169"/>
            <p:cNvSpPr>
              <a:spLocks noChangeShapeType="1"/>
            </p:cNvSpPr>
            <p:nvPr/>
          </p:nvSpPr>
          <p:spPr bwMode="auto">
            <a:xfrm>
              <a:off x="2895" y="1945"/>
              <a:ext cx="20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7" name="Freeform 170"/>
            <p:cNvSpPr>
              <a:spLocks/>
            </p:cNvSpPr>
            <p:nvPr/>
          </p:nvSpPr>
          <p:spPr bwMode="auto">
            <a:xfrm>
              <a:off x="2841" y="1907"/>
              <a:ext cx="90" cy="72"/>
            </a:xfrm>
            <a:custGeom>
              <a:avLst/>
              <a:gdLst>
                <a:gd name="T0" fmla="*/ 0 w 179"/>
                <a:gd name="T1" fmla="*/ 1 h 144"/>
                <a:gd name="T2" fmla="*/ 1 w 179"/>
                <a:gd name="T3" fmla="*/ 1 h 144"/>
                <a:gd name="T4" fmla="*/ 1 w 179"/>
                <a:gd name="T5" fmla="*/ 1 h 144"/>
                <a:gd name="T6" fmla="*/ 1 w 179"/>
                <a:gd name="T7" fmla="*/ 1 h 144"/>
                <a:gd name="T8" fmla="*/ 1 w 179"/>
                <a:gd name="T9" fmla="*/ 1 h 144"/>
                <a:gd name="T10" fmla="*/ 1 w 179"/>
                <a:gd name="T11" fmla="*/ 1 h 144"/>
                <a:gd name="T12" fmla="*/ 1 w 179"/>
                <a:gd name="T13" fmla="*/ 1 h 144"/>
                <a:gd name="T14" fmla="*/ 1 w 179"/>
                <a:gd name="T15" fmla="*/ 1 h 144"/>
                <a:gd name="T16" fmla="*/ 2 w 179"/>
                <a:gd name="T17" fmla="*/ 1 h 144"/>
                <a:gd name="T18" fmla="*/ 2 w 179"/>
                <a:gd name="T19" fmla="*/ 0 h 144"/>
                <a:gd name="T20" fmla="*/ 2 w 179"/>
                <a:gd name="T21" fmla="*/ 0 h 144"/>
                <a:gd name="T22" fmla="*/ 2 w 179"/>
                <a:gd name="T23" fmla="*/ 1 h 144"/>
                <a:gd name="T24" fmla="*/ 2 w 179"/>
                <a:gd name="T25" fmla="*/ 1 h 144"/>
                <a:gd name="T26" fmla="*/ 2 w 179"/>
                <a:gd name="T27" fmla="*/ 1 h 144"/>
                <a:gd name="T28" fmla="*/ 2 w 179"/>
                <a:gd name="T29" fmla="*/ 1 h 144"/>
                <a:gd name="T30" fmla="*/ 2 w 179"/>
                <a:gd name="T31" fmla="*/ 1 h 144"/>
                <a:gd name="T32" fmla="*/ 2 w 179"/>
                <a:gd name="T33" fmla="*/ 1 h 144"/>
                <a:gd name="T34" fmla="*/ 2 w 179"/>
                <a:gd name="T35" fmla="*/ 1 h 144"/>
                <a:gd name="T36" fmla="*/ 2 w 179"/>
                <a:gd name="T37" fmla="*/ 2 h 144"/>
                <a:gd name="T38" fmla="*/ 2 w 179"/>
                <a:gd name="T39" fmla="*/ 2 h 144"/>
                <a:gd name="T40" fmla="*/ 2 w 179"/>
                <a:gd name="T41" fmla="*/ 2 h 144"/>
                <a:gd name="T42" fmla="*/ 1 w 179"/>
                <a:gd name="T43" fmla="*/ 2 h 144"/>
                <a:gd name="T44" fmla="*/ 1 w 179"/>
                <a:gd name="T45" fmla="*/ 2 h 144"/>
                <a:gd name="T46" fmla="*/ 1 w 179"/>
                <a:gd name="T47" fmla="*/ 2 h 144"/>
                <a:gd name="T48" fmla="*/ 1 w 179"/>
                <a:gd name="T49" fmla="*/ 1 h 144"/>
                <a:gd name="T50" fmla="*/ 1 w 179"/>
                <a:gd name="T51" fmla="*/ 1 h 144"/>
                <a:gd name="T52" fmla="*/ 1 w 179"/>
                <a:gd name="T53" fmla="*/ 1 h 144"/>
                <a:gd name="T54" fmla="*/ 1 w 179"/>
                <a:gd name="T55" fmla="*/ 1 h 144"/>
                <a:gd name="T56" fmla="*/ 0 w 179"/>
                <a:gd name="T57" fmla="*/ 1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9" h="144">
                  <a:moveTo>
                    <a:pt x="0" y="72"/>
                  </a:moveTo>
                  <a:lnTo>
                    <a:pt x="16" y="58"/>
                  </a:lnTo>
                  <a:lnTo>
                    <a:pt x="32" y="46"/>
                  </a:lnTo>
                  <a:lnTo>
                    <a:pt x="48" y="34"/>
                  </a:lnTo>
                  <a:lnTo>
                    <a:pt x="66" y="22"/>
                  </a:lnTo>
                  <a:lnTo>
                    <a:pt x="88" y="14"/>
                  </a:lnTo>
                  <a:lnTo>
                    <a:pt x="111" y="6"/>
                  </a:lnTo>
                  <a:lnTo>
                    <a:pt x="127" y="4"/>
                  </a:lnTo>
                  <a:lnTo>
                    <a:pt x="143" y="2"/>
                  </a:lnTo>
                  <a:lnTo>
                    <a:pt x="159" y="0"/>
                  </a:lnTo>
                  <a:lnTo>
                    <a:pt x="179" y="0"/>
                  </a:lnTo>
                  <a:lnTo>
                    <a:pt x="167" y="16"/>
                  </a:lnTo>
                  <a:lnTo>
                    <a:pt x="159" y="32"/>
                  </a:lnTo>
                  <a:lnTo>
                    <a:pt x="153" y="52"/>
                  </a:lnTo>
                  <a:lnTo>
                    <a:pt x="153" y="72"/>
                  </a:lnTo>
                  <a:lnTo>
                    <a:pt x="153" y="92"/>
                  </a:lnTo>
                  <a:lnTo>
                    <a:pt x="159" y="112"/>
                  </a:lnTo>
                  <a:lnTo>
                    <a:pt x="167" y="128"/>
                  </a:lnTo>
                  <a:lnTo>
                    <a:pt x="179" y="144"/>
                  </a:lnTo>
                  <a:lnTo>
                    <a:pt x="159" y="144"/>
                  </a:lnTo>
                  <a:lnTo>
                    <a:pt x="143" y="142"/>
                  </a:lnTo>
                  <a:lnTo>
                    <a:pt x="127" y="140"/>
                  </a:lnTo>
                  <a:lnTo>
                    <a:pt x="111" y="138"/>
                  </a:lnTo>
                  <a:lnTo>
                    <a:pt x="88" y="130"/>
                  </a:lnTo>
                  <a:lnTo>
                    <a:pt x="66" y="122"/>
                  </a:lnTo>
                  <a:lnTo>
                    <a:pt x="48" y="110"/>
                  </a:lnTo>
                  <a:lnTo>
                    <a:pt x="32" y="98"/>
                  </a:lnTo>
                  <a:lnTo>
                    <a:pt x="16" y="86"/>
                  </a:lnTo>
                  <a:lnTo>
                    <a:pt x="0" y="72"/>
                  </a:lnTo>
                  <a:close/>
                </a:path>
              </a:pathLst>
            </a:custGeom>
            <a:solidFill>
              <a:srgbClr val="D4E2ED"/>
            </a:solidFill>
            <a:ln w="6350">
              <a:solidFill>
                <a:srgbClr val="000000"/>
              </a:solidFill>
              <a:prstDash val="solid"/>
              <a:round/>
              <a:headEnd/>
              <a:tailEnd/>
            </a:ln>
          </p:spPr>
          <p:txBody>
            <a:bodyPr/>
            <a:lstStyle/>
            <a:p>
              <a:endParaRPr lang="en-US"/>
            </a:p>
          </p:txBody>
        </p:sp>
        <p:sp>
          <p:nvSpPr>
            <p:cNvPr id="468" name="Line 171"/>
            <p:cNvSpPr>
              <a:spLocks noChangeShapeType="1"/>
            </p:cNvSpPr>
            <p:nvPr/>
          </p:nvSpPr>
          <p:spPr bwMode="auto">
            <a:xfrm>
              <a:off x="2806" y="1945"/>
              <a:ext cx="20" cy="1"/>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9" name="Oval 172"/>
            <p:cNvSpPr>
              <a:spLocks noChangeArrowheads="1"/>
            </p:cNvSpPr>
            <p:nvPr/>
          </p:nvSpPr>
          <p:spPr bwMode="auto">
            <a:xfrm>
              <a:off x="2825" y="1936"/>
              <a:ext cx="18" cy="18"/>
            </a:xfrm>
            <a:prstGeom prst="ellipse">
              <a:avLst/>
            </a:prstGeom>
            <a:solidFill>
              <a:srgbClr val="FFFFFF"/>
            </a:solidFill>
            <a:ln w="6350">
              <a:solidFill>
                <a:srgbClr val="000000"/>
              </a:solidFill>
              <a:round/>
              <a:headEnd/>
              <a:tailEnd/>
            </a:ln>
          </p:spPr>
          <p:txBody>
            <a:bodyPr/>
            <a:lstStyle/>
            <a:p>
              <a:endParaRPr lang="en-US"/>
            </a:p>
          </p:txBody>
        </p:sp>
        <p:sp>
          <p:nvSpPr>
            <p:cNvPr id="470" name="Line 173"/>
            <p:cNvSpPr>
              <a:spLocks noChangeShapeType="1"/>
            </p:cNvSpPr>
            <p:nvPr/>
          </p:nvSpPr>
          <p:spPr bwMode="auto">
            <a:xfrm flipH="1">
              <a:off x="2999" y="1926"/>
              <a:ext cx="39" cy="39"/>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 name="Rectangle 174"/>
            <p:cNvSpPr>
              <a:spLocks noChangeArrowheads="1"/>
            </p:cNvSpPr>
            <p:nvPr/>
          </p:nvSpPr>
          <p:spPr bwMode="auto">
            <a:xfrm>
              <a:off x="2648" y="1911"/>
              <a:ext cx="27"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Z</a:t>
              </a:r>
              <a:endParaRPr lang="en-US">
                <a:latin typeface="Tekton" charset="0"/>
              </a:endParaRPr>
            </a:p>
          </p:txBody>
        </p:sp>
      </p:grpSp>
      <p:sp>
        <p:nvSpPr>
          <p:cNvPr id="472" name="Line 175"/>
          <p:cNvSpPr>
            <a:spLocks noChangeShapeType="1"/>
          </p:cNvSpPr>
          <p:nvPr/>
        </p:nvSpPr>
        <p:spPr bwMode="auto">
          <a:xfrm flipV="1">
            <a:off x="6786563" y="3792538"/>
            <a:ext cx="1587" cy="105092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3" name="Line 176"/>
          <p:cNvSpPr>
            <a:spLocks noChangeShapeType="1"/>
          </p:cNvSpPr>
          <p:nvPr/>
        </p:nvSpPr>
        <p:spPr bwMode="auto">
          <a:xfrm flipH="1">
            <a:off x="5873750" y="3795713"/>
            <a:ext cx="915988"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4" name="Freeform 177"/>
          <p:cNvSpPr>
            <a:spLocks/>
          </p:cNvSpPr>
          <p:nvPr/>
        </p:nvSpPr>
        <p:spPr bwMode="auto">
          <a:xfrm>
            <a:off x="6759575" y="4803775"/>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1">
                <a:moveTo>
                  <a:pt x="34" y="91"/>
                </a:moveTo>
                <a:lnTo>
                  <a:pt x="0" y="0"/>
                </a:lnTo>
                <a:lnTo>
                  <a:pt x="34" y="45"/>
                </a:lnTo>
                <a:lnTo>
                  <a:pt x="66" y="0"/>
                </a:lnTo>
                <a:lnTo>
                  <a:pt x="34" y="9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5" name="Freeform 178"/>
          <p:cNvSpPr>
            <a:spLocks/>
          </p:cNvSpPr>
          <p:nvPr/>
        </p:nvSpPr>
        <p:spPr bwMode="auto">
          <a:xfrm>
            <a:off x="4445000" y="4702175"/>
            <a:ext cx="1597025" cy="455613"/>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6" name="Freeform 179"/>
          <p:cNvSpPr>
            <a:spLocks/>
          </p:cNvSpPr>
          <p:nvPr/>
        </p:nvSpPr>
        <p:spPr bwMode="auto">
          <a:xfrm>
            <a:off x="4451350" y="4708525"/>
            <a:ext cx="1597025" cy="455613"/>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D4E2ED"/>
          </a:solidFill>
          <a:ln w="12700">
            <a:solidFill>
              <a:srgbClr val="000000"/>
            </a:solidFill>
            <a:prstDash val="solid"/>
            <a:round/>
            <a:headEnd/>
            <a:tailEnd/>
          </a:ln>
        </p:spPr>
        <p:txBody>
          <a:bodyPr/>
          <a:lstStyle/>
          <a:p>
            <a:endParaRPr lang="en-US"/>
          </a:p>
        </p:txBody>
      </p:sp>
      <p:sp>
        <p:nvSpPr>
          <p:cNvPr id="477" name="Rectangle 180"/>
          <p:cNvSpPr>
            <a:spLocks noChangeArrowheads="1"/>
          </p:cNvSpPr>
          <p:nvPr/>
        </p:nvSpPr>
        <p:spPr bwMode="auto">
          <a:xfrm>
            <a:off x="5062538" y="4843463"/>
            <a:ext cx="312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Helvetica" charset="0"/>
              </a:rPr>
              <a:t>ALU</a:t>
            </a:r>
            <a:endParaRPr lang="en-US">
              <a:latin typeface="Tekton" charset="0"/>
            </a:endParaRPr>
          </a:p>
        </p:txBody>
      </p:sp>
      <p:sp>
        <p:nvSpPr>
          <p:cNvPr id="478" name="Rectangle 181"/>
          <p:cNvSpPr>
            <a:spLocks noChangeArrowheads="1"/>
          </p:cNvSpPr>
          <p:nvPr/>
        </p:nvSpPr>
        <p:spPr bwMode="auto">
          <a:xfrm>
            <a:off x="4708525" y="4711700"/>
            <a:ext cx="58738"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a:t>
            </a:r>
            <a:endParaRPr lang="en-US">
              <a:latin typeface="Tekton" charset="0"/>
            </a:endParaRPr>
          </a:p>
        </p:txBody>
      </p:sp>
      <p:sp>
        <p:nvSpPr>
          <p:cNvPr id="479" name="Rectangle 182"/>
          <p:cNvSpPr>
            <a:spLocks noChangeArrowheads="1"/>
          </p:cNvSpPr>
          <p:nvPr/>
        </p:nvSpPr>
        <p:spPr bwMode="auto">
          <a:xfrm>
            <a:off x="5741988" y="4711700"/>
            <a:ext cx="58737"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B</a:t>
            </a:r>
            <a:endParaRPr lang="en-US">
              <a:latin typeface="Tekton" charset="0"/>
            </a:endParaRPr>
          </a:p>
        </p:txBody>
      </p:sp>
      <p:sp>
        <p:nvSpPr>
          <p:cNvPr id="480" name="Rectangle 183"/>
          <p:cNvSpPr>
            <a:spLocks noChangeArrowheads="1"/>
          </p:cNvSpPr>
          <p:nvPr/>
        </p:nvSpPr>
        <p:spPr bwMode="auto">
          <a:xfrm>
            <a:off x="5041900" y="3517900"/>
            <a:ext cx="80963"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JT</a:t>
            </a:r>
            <a:endParaRPr lang="en-US">
              <a:latin typeface="Tekton" charset="0"/>
            </a:endParaRPr>
          </a:p>
        </p:txBody>
      </p:sp>
      <p:sp>
        <p:nvSpPr>
          <p:cNvPr id="481" name="Freeform 184"/>
          <p:cNvSpPr>
            <a:spLocks/>
          </p:cNvSpPr>
          <p:nvPr/>
        </p:nvSpPr>
        <p:spPr bwMode="auto">
          <a:xfrm>
            <a:off x="4938713" y="3541713"/>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6">
                <a:moveTo>
                  <a:pt x="91" y="34"/>
                </a:moveTo>
                <a:lnTo>
                  <a:pt x="0" y="66"/>
                </a:lnTo>
                <a:lnTo>
                  <a:pt x="45" y="34"/>
                </a:lnTo>
                <a:lnTo>
                  <a:pt x="0" y="0"/>
                </a:lnTo>
                <a:lnTo>
                  <a:pt x="91"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82" name="Line 185"/>
          <p:cNvSpPr>
            <a:spLocks noChangeShapeType="1"/>
          </p:cNvSpPr>
          <p:nvPr/>
        </p:nvSpPr>
        <p:spPr bwMode="auto">
          <a:xfrm flipH="1">
            <a:off x="4856163" y="3568700"/>
            <a:ext cx="12223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3" name="Line 186"/>
          <p:cNvSpPr>
            <a:spLocks noChangeShapeType="1"/>
          </p:cNvSpPr>
          <p:nvPr/>
        </p:nvSpPr>
        <p:spPr bwMode="auto">
          <a:xfrm flipV="1">
            <a:off x="3709988" y="3689350"/>
            <a:ext cx="1587" cy="157163"/>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4" name="Freeform 187"/>
          <p:cNvSpPr>
            <a:spLocks/>
          </p:cNvSpPr>
          <p:nvPr/>
        </p:nvSpPr>
        <p:spPr bwMode="auto">
          <a:xfrm>
            <a:off x="3683000" y="4037013"/>
            <a:ext cx="52388"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2">
                <a:moveTo>
                  <a:pt x="33" y="92"/>
                </a:moveTo>
                <a:lnTo>
                  <a:pt x="0" y="0"/>
                </a:lnTo>
                <a:lnTo>
                  <a:pt x="33" y="46"/>
                </a:lnTo>
                <a:lnTo>
                  <a:pt x="65" y="0"/>
                </a:lnTo>
                <a:lnTo>
                  <a:pt x="33"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85" name="Line 188"/>
          <p:cNvSpPr>
            <a:spLocks noChangeShapeType="1"/>
          </p:cNvSpPr>
          <p:nvPr/>
        </p:nvSpPr>
        <p:spPr bwMode="auto">
          <a:xfrm flipV="1">
            <a:off x="3709988" y="2397125"/>
            <a:ext cx="1587" cy="16795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6" name="Rectangle 189"/>
          <p:cNvSpPr>
            <a:spLocks noChangeArrowheads="1"/>
          </p:cNvSpPr>
          <p:nvPr/>
        </p:nvSpPr>
        <p:spPr bwMode="auto">
          <a:xfrm>
            <a:off x="4710113" y="3190875"/>
            <a:ext cx="150812"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WA</a:t>
            </a:r>
            <a:endParaRPr lang="en-US">
              <a:latin typeface="Tekton" charset="0"/>
            </a:endParaRPr>
          </a:p>
        </p:txBody>
      </p:sp>
      <p:sp>
        <p:nvSpPr>
          <p:cNvPr id="487" name="Rectangle 190"/>
          <p:cNvSpPr>
            <a:spLocks noChangeArrowheads="1"/>
          </p:cNvSpPr>
          <p:nvPr/>
        </p:nvSpPr>
        <p:spPr bwMode="auto">
          <a:xfrm>
            <a:off x="6221413" y="3162300"/>
            <a:ext cx="152400"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WD</a:t>
            </a:r>
            <a:endParaRPr lang="en-US">
              <a:latin typeface="Tekton" charset="0"/>
            </a:endParaRPr>
          </a:p>
        </p:txBody>
      </p:sp>
      <p:sp>
        <p:nvSpPr>
          <p:cNvPr id="488" name="Rectangle 191"/>
          <p:cNvSpPr>
            <a:spLocks noChangeArrowheads="1"/>
          </p:cNvSpPr>
          <p:nvPr/>
        </p:nvSpPr>
        <p:spPr bwMode="auto">
          <a:xfrm>
            <a:off x="6221413" y="3333750"/>
            <a:ext cx="133350" cy="10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AvantGarde" charset="0"/>
              </a:rPr>
              <a:t>WE</a:t>
            </a:r>
            <a:endParaRPr lang="en-US">
              <a:latin typeface="Tekton" charset="0"/>
            </a:endParaRPr>
          </a:p>
        </p:txBody>
      </p:sp>
      <p:sp>
        <p:nvSpPr>
          <p:cNvPr id="489" name="Line 192"/>
          <p:cNvSpPr>
            <a:spLocks noChangeShapeType="1"/>
          </p:cNvSpPr>
          <p:nvPr/>
        </p:nvSpPr>
        <p:spPr bwMode="auto">
          <a:xfrm>
            <a:off x="6424613" y="3198813"/>
            <a:ext cx="11953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0" name="Line 193"/>
          <p:cNvSpPr>
            <a:spLocks noChangeShapeType="1"/>
          </p:cNvSpPr>
          <p:nvPr/>
        </p:nvSpPr>
        <p:spPr bwMode="auto">
          <a:xfrm>
            <a:off x="7616825" y="3198813"/>
            <a:ext cx="1588" cy="32194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 name="Line 194"/>
          <p:cNvSpPr>
            <a:spLocks noChangeShapeType="1"/>
          </p:cNvSpPr>
          <p:nvPr/>
        </p:nvSpPr>
        <p:spPr bwMode="auto">
          <a:xfrm flipH="1">
            <a:off x="5243513" y="6413500"/>
            <a:ext cx="2376487" cy="31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 name="Line 195"/>
          <p:cNvSpPr>
            <a:spLocks noChangeShapeType="1"/>
          </p:cNvSpPr>
          <p:nvPr/>
        </p:nvSpPr>
        <p:spPr bwMode="auto">
          <a:xfrm flipV="1">
            <a:off x="5245100" y="6218238"/>
            <a:ext cx="6350" cy="2032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 name="Freeform 196"/>
          <p:cNvSpPr>
            <a:spLocks/>
          </p:cNvSpPr>
          <p:nvPr/>
        </p:nvSpPr>
        <p:spPr bwMode="auto">
          <a:xfrm>
            <a:off x="6392863" y="3173413"/>
            <a:ext cx="69850" cy="53975"/>
          </a:xfrm>
          <a:custGeom>
            <a:avLst/>
            <a:gdLst>
              <a:gd name="T0" fmla="*/ 0 w 90"/>
              <a:gd name="T1" fmla="*/ 2147483647 h 68"/>
              <a:gd name="T2" fmla="*/ 2147483647 w 90"/>
              <a:gd name="T3" fmla="*/ 0 h 68"/>
              <a:gd name="T4" fmla="*/ 2147483647 w 90"/>
              <a:gd name="T5" fmla="*/ 2147483647 h 68"/>
              <a:gd name="T6" fmla="*/ 2147483647 w 90"/>
              <a:gd name="T7" fmla="*/ 2147483647 h 68"/>
              <a:gd name="T8" fmla="*/ 0 w 90"/>
              <a:gd name="T9" fmla="*/ 2147483647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8">
                <a:moveTo>
                  <a:pt x="0" y="34"/>
                </a:moveTo>
                <a:lnTo>
                  <a:pt x="90" y="0"/>
                </a:lnTo>
                <a:lnTo>
                  <a:pt x="44" y="34"/>
                </a:lnTo>
                <a:lnTo>
                  <a:pt x="90" y="68"/>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4" name="Line 197"/>
          <p:cNvSpPr>
            <a:spLocks noChangeShapeType="1"/>
          </p:cNvSpPr>
          <p:nvPr/>
        </p:nvSpPr>
        <p:spPr bwMode="auto">
          <a:xfrm flipH="1">
            <a:off x="2489200" y="2057400"/>
            <a:ext cx="158750" cy="1588"/>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5" name="Line 198"/>
          <p:cNvSpPr>
            <a:spLocks noChangeShapeType="1"/>
          </p:cNvSpPr>
          <p:nvPr/>
        </p:nvSpPr>
        <p:spPr bwMode="auto">
          <a:xfrm flipH="1">
            <a:off x="2600325" y="2057400"/>
            <a:ext cx="165100" cy="1588"/>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6" name="Freeform 199"/>
          <p:cNvSpPr>
            <a:spLocks/>
          </p:cNvSpPr>
          <p:nvPr/>
        </p:nvSpPr>
        <p:spPr bwMode="auto">
          <a:xfrm>
            <a:off x="3179763" y="20304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7" name="Line 200"/>
          <p:cNvSpPr>
            <a:spLocks noChangeShapeType="1"/>
          </p:cNvSpPr>
          <p:nvPr/>
        </p:nvSpPr>
        <p:spPr bwMode="auto">
          <a:xfrm flipH="1">
            <a:off x="1995488" y="2057400"/>
            <a:ext cx="1223962"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8" name="Line 201"/>
          <p:cNvSpPr>
            <a:spLocks noChangeShapeType="1"/>
          </p:cNvSpPr>
          <p:nvPr/>
        </p:nvSpPr>
        <p:spPr bwMode="auto">
          <a:xfrm flipV="1">
            <a:off x="5108575" y="5929313"/>
            <a:ext cx="3175" cy="1428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9" name="Line 202"/>
          <p:cNvSpPr>
            <a:spLocks noChangeShapeType="1"/>
          </p:cNvSpPr>
          <p:nvPr/>
        </p:nvSpPr>
        <p:spPr bwMode="auto">
          <a:xfrm flipH="1">
            <a:off x="1998663" y="5930900"/>
            <a:ext cx="3117850" cy="476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0" name="Line 203"/>
          <p:cNvSpPr>
            <a:spLocks noChangeShapeType="1"/>
          </p:cNvSpPr>
          <p:nvPr/>
        </p:nvSpPr>
        <p:spPr bwMode="auto">
          <a:xfrm flipH="1" flipV="1">
            <a:off x="2000250" y="4895850"/>
            <a:ext cx="3175" cy="10445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1" name="Freeform 204"/>
          <p:cNvSpPr>
            <a:spLocks/>
          </p:cNvSpPr>
          <p:nvPr/>
        </p:nvSpPr>
        <p:spPr bwMode="auto">
          <a:xfrm>
            <a:off x="5084763" y="6030913"/>
            <a:ext cx="52387" cy="74612"/>
          </a:xfrm>
          <a:custGeom>
            <a:avLst/>
            <a:gdLst>
              <a:gd name="T0" fmla="*/ 2147483647 w 66"/>
              <a:gd name="T1" fmla="*/ 2147483647 h 93"/>
              <a:gd name="T2" fmla="*/ 0 w 66"/>
              <a:gd name="T3" fmla="*/ 0 h 93"/>
              <a:gd name="T4" fmla="*/ 2147483647 w 66"/>
              <a:gd name="T5" fmla="*/ 2147483647 h 93"/>
              <a:gd name="T6" fmla="*/ 2147483647 w 66"/>
              <a:gd name="T7" fmla="*/ 2147483647 h 93"/>
              <a:gd name="T8" fmla="*/ 2147483647 w 66"/>
              <a:gd name="T9" fmla="*/ 2147483647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3">
                <a:moveTo>
                  <a:pt x="32" y="93"/>
                </a:moveTo>
                <a:lnTo>
                  <a:pt x="0" y="0"/>
                </a:lnTo>
                <a:lnTo>
                  <a:pt x="32" y="47"/>
                </a:lnTo>
                <a:lnTo>
                  <a:pt x="66" y="2"/>
                </a:lnTo>
                <a:lnTo>
                  <a:pt x="32"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502" name="Group 205"/>
          <p:cNvGrpSpPr>
            <a:grpSpLocks/>
          </p:cNvGrpSpPr>
          <p:nvPr/>
        </p:nvGrpSpPr>
        <p:grpSpPr bwMode="auto">
          <a:xfrm>
            <a:off x="4138613" y="4922838"/>
            <a:ext cx="512762" cy="106362"/>
            <a:chOff x="2648" y="2834"/>
            <a:chExt cx="323" cy="67"/>
          </a:xfrm>
        </p:grpSpPr>
        <p:sp>
          <p:nvSpPr>
            <p:cNvPr id="503" name="Freeform 206"/>
            <p:cNvSpPr>
              <a:spLocks/>
            </p:cNvSpPr>
            <p:nvPr/>
          </p:nvSpPr>
          <p:spPr bwMode="auto">
            <a:xfrm>
              <a:off x="2925" y="2844"/>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04" name="Line 207"/>
            <p:cNvSpPr>
              <a:spLocks noChangeShapeType="1"/>
            </p:cNvSpPr>
            <p:nvPr/>
          </p:nvSpPr>
          <p:spPr bwMode="auto">
            <a:xfrm flipH="1">
              <a:off x="2843" y="2861"/>
              <a:ext cx="107"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5" name="Rectangle 208"/>
            <p:cNvSpPr>
              <a:spLocks noChangeArrowheads="1"/>
            </p:cNvSpPr>
            <p:nvPr/>
          </p:nvSpPr>
          <p:spPr bwMode="auto">
            <a:xfrm>
              <a:off x="2648" y="2834"/>
              <a:ext cx="182"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ALUFN</a:t>
              </a:r>
              <a:endParaRPr lang="en-US">
                <a:latin typeface="Tekton" charset="0"/>
              </a:endParaRPr>
            </a:p>
          </p:txBody>
        </p:sp>
      </p:grpSp>
      <p:grpSp>
        <p:nvGrpSpPr>
          <p:cNvPr id="506" name="Group 209"/>
          <p:cNvGrpSpPr>
            <a:grpSpLocks/>
          </p:cNvGrpSpPr>
          <p:nvPr/>
        </p:nvGrpSpPr>
        <p:grpSpPr bwMode="auto">
          <a:xfrm>
            <a:off x="2597150" y="4110038"/>
            <a:ext cx="1284288" cy="284162"/>
            <a:chOff x="1677" y="2322"/>
            <a:chExt cx="809" cy="179"/>
          </a:xfrm>
        </p:grpSpPr>
        <p:sp>
          <p:nvSpPr>
            <p:cNvPr id="507" name="Rectangle 210"/>
            <p:cNvSpPr>
              <a:spLocks noChangeArrowheads="1"/>
            </p:cNvSpPr>
            <p:nvPr/>
          </p:nvSpPr>
          <p:spPr bwMode="auto">
            <a:xfrm>
              <a:off x="1677" y="2322"/>
              <a:ext cx="809" cy="179"/>
            </a:xfrm>
            <a:prstGeom prst="rect">
              <a:avLst/>
            </a:prstGeom>
            <a:solidFill>
              <a:srgbClr val="D4E2ED"/>
            </a:solidFill>
            <a:ln w="6350">
              <a:solidFill>
                <a:srgbClr val="000000"/>
              </a:solidFill>
              <a:miter lim="800000"/>
              <a:headEnd/>
              <a:tailEnd/>
            </a:ln>
          </p:spPr>
          <p:txBody>
            <a:bodyPr/>
            <a:lstStyle/>
            <a:p>
              <a:endParaRPr lang="en-US"/>
            </a:p>
          </p:txBody>
        </p:sp>
        <p:sp>
          <p:nvSpPr>
            <p:cNvPr id="508" name="Rectangle 211"/>
            <p:cNvSpPr>
              <a:spLocks noChangeArrowheads="1"/>
            </p:cNvSpPr>
            <p:nvPr/>
          </p:nvSpPr>
          <p:spPr bwMode="auto">
            <a:xfrm>
              <a:off x="1822" y="2361"/>
              <a:ext cx="61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vantGarde" charset="0"/>
                </a:rPr>
                <a:t>Control Logic</a:t>
              </a:r>
              <a:endParaRPr lang="en-US">
                <a:latin typeface="Tekton" charset="0"/>
              </a:endParaRPr>
            </a:p>
          </p:txBody>
        </p:sp>
      </p:grpSp>
      <p:grpSp>
        <p:nvGrpSpPr>
          <p:cNvPr id="509" name="Group 212"/>
          <p:cNvGrpSpPr>
            <a:grpSpLocks/>
          </p:cNvGrpSpPr>
          <p:nvPr/>
        </p:nvGrpSpPr>
        <p:grpSpPr bwMode="auto">
          <a:xfrm>
            <a:off x="3340100" y="3835400"/>
            <a:ext cx="65088" cy="274638"/>
            <a:chOff x="2145" y="2149"/>
            <a:chExt cx="41" cy="173"/>
          </a:xfrm>
        </p:grpSpPr>
        <p:sp>
          <p:nvSpPr>
            <p:cNvPr id="510" name="Freeform 213"/>
            <p:cNvSpPr>
              <a:spLocks/>
            </p:cNvSpPr>
            <p:nvPr/>
          </p:nvSpPr>
          <p:spPr bwMode="auto">
            <a:xfrm>
              <a:off x="2153" y="2276"/>
              <a:ext cx="33" cy="46"/>
            </a:xfrm>
            <a:custGeom>
              <a:avLst/>
              <a:gdLst>
                <a:gd name="T0" fmla="*/ 1 w 66"/>
                <a:gd name="T1" fmla="*/ 1 h 92"/>
                <a:gd name="T2" fmla="*/ 0 w 66"/>
                <a:gd name="T3" fmla="*/ 0 h 92"/>
                <a:gd name="T4" fmla="*/ 1 w 66"/>
                <a:gd name="T5" fmla="*/ 1 h 92"/>
                <a:gd name="T6" fmla="*/ 1 w 66"/>
                <a:gd name="T7" fmla="*/ 0 h 92"/>
                <a:gd name="T8" fmla="*/ 1 w 66"/>
                <a:gd name="T9" fmla="*/ 1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11" name="Line 214"/>
            <p:cNvSpPr>
              <a:spLocks noChangeShapeType="1"/>
            </p:cNvSpPr>
            <p:nvPr/>
          </p:nvSpPr>
          <p:spPr bwMode="auto">
            <a:xfrm>
              <a:off x="2170" y="2230"/>
              <a:ext cx="1" cy="7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2" name="Rectangle 215"/>
            <p:cNvSpPr>
              <a:spLocks noChangeArrowheads="1"/>
            </p:cNvSpPr>
            <p:nvPr/>
          </p:nvSpPr>
          <p:spPr bwMode="auto">
            <a:xfrm>
              <a:off x="2145" y="2149"/>
              <a:ext cx="35"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Z</a:t>
              </a:r>
              <a:endParaRPr lang="en-US" sz="700">
                <a:latin typeface="Helvetica" charset="0"/>
                <a:cs typeface="Helvetica" charset="0"/>
              </a:endParaRPr>
            </a:p>
          </p:txBody>
        </p:sp>
      </p:grpSp>
      <p:sp>
        <p:nvSpPr>
          <p:cNvPr id="513" name="Line 216"/>
          <p:cNvSpPr>
            <a:spLocks noChangeShapeType="1"/>
          </p:cNvSpPr>
          <p:nvPr/>
        </p:nvSpPr>
        <p:spPr bwMode="auto">
          <a:xfrm>
            <a:off x="3051175" y="4462463"/>
            <a:ext cx="61913" cy="6191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4" name="Line 217"/>
          <p:cNvSpPr>
            <a:spLocks noChangeShapeType="1"/>
          </p:cNvSpPr>
          <p:nvPr/>
        </p:nvSpPr>
        <p:spPr bwMode="auto">
          <a:xfrm>
            <a:off x="3106738" y="4522788"/>
            <a:ext cx="1412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5" name="Freeform 218"/>
          <p:cNvSpPr>
            <a:spLocks/>
          </p:cNvSpPr>
          <p:nvPr/>
        </p:nvSpPr>
        <p:spPr bwMode="auto">
          <a:xfrm>
            <a:off x="3208338" y="44958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16" name="Line 219"/>
          <p:cNvSpPr>
            <a:spLocks noChangeShapeType="1"/>
          </p:cNvSpPr>
          <p:nvPr/>
        </p:nvSpPr>
        <p:spPr bwMode="auto">
          <a:xfrm>
            <a:off x="3051175" y="4605338"/>
            <a:ext cx="61913" cy="6191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7" name="Line 220"/>
          <p:cNvSpPr>
            <a:spLocks noChangeShapeType="1"/>
          </p:cNvSpPr>
          <p:nvPr/>
        </p:nvSpPr>
        <p:spPr bwMode="auto">
          <a:xfrm>
            <a:off x="3106738" y="4665663"/>
            <a:ext cx="1412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8" name="Freeform 221"/>
          <p:cNvSpPr>
            <a:spLocks/>
          </p:cNvSpPr>
          <p:nvPr/>
        </p:nvSpPr>
        <p:spPr bwMode="auto">
          <a:xfrm>
            <a:off x="3208338" y="46386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19" name="Line 223"/>
          <p:cNvSpPr>
            <a:spLocks noChangeShapeType="1"/>
          </p:cNvSpPr>
          <p:nvPr/>
        </p:nvSpPr>
        <p:spPr bwMode="auto">
          <a:xfrm>
            <a:off x="3051175" y="4748213"/>
            <a:ext cx="61913" cy="6191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0" name="Line 224"/>
          <p:cNvSpPr>
            <a:spLocks noChangeShapeType="1"/>
          </p:cNvSpPr>
          <p:nvPr/>
        </p:nvSpPr>
        <p:spPr bwMode="auto">
          <a:xfrm>
            <a:off x="3106738" y="4808538"/>
            <a:ext cx="1412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1" name="Freeform 225"/>
          <p:cNvSpPr>
            <a:spLocks/>
          </p:cNvSpPr>
          <p:nvPr/>
        </p:nvSpPr>
        <p:spPr bwMode="auto">
          <a:xfrm>
            <a:off x="3208338" y="4781550"/>
            <a:ext cx="73025" cy="52388"/>
          </a:xfrm>
          <a:custGeom>
            <a:avLst/>
            <a:gdLst>
              <a:gd name="T0" fmla="*/ 2147483647 w 92"/>
              <a:gd name="T1" fmla="*/ 1500151811 h 66"/>
              <a:gd name="T2" fmla="*/ 0 w 92"/>
              <a:gd name="T3" fmla="*/ 2147483647 h 66"/>
              <a:gd name="T4" fmla="*/ 1500123206 w 92"/>
              <a:gd name="T5" fmla="*/ 1500151811 h 66"/>
              <a:gd name="T6" fmla="*/ 0 w 92"/>
              <a:gd name="T7" fmla="*/ 0 h 66"/>
              <a:gd name="T8" fmla="*/ 2147483647 w 92"/>
              <a:gd name="T9" fmla="*/ 150015181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22" name="Rectangle 226"/>
          <p:cNvSpPr>
            <a:spLocks noChangeArrowheads="1"/>
          </p:cNvSpPr>
          <p:nvPr/>
        </p:nvSpPr>
        <p:spPr bwMode="auto">
          <a:xfrm>
            <a:off x="3289300" y="4598988"/>
            <a:ext cx="2301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ASEL</a:t>
            </a:r>
            <a:endParaRPr lang="en-US" sz="700">
              <a:latin typeface="Helvetica" charset="0"/>
              <a:cs typeface="Helvetica" charset="0"/>
            </a:endParaRPr>
          </a:p>
        </p:txBody>
      </p:sp>
      <p:sp>
        <p:nvSpPr>
          <p:cNvPr id="523" name="Line 228"/>
          <p:cNvSpPr>
            <a:spLocks noChangeShapeType="1"/>
          </p:cNvSpPr>
          <p:nvPr/>
        </p:nvSpPr>
        <p:spPr bwMode="auto">
          <a:xfrm>
            <a:off x="3051175" y="4891088"/>
            <a:ext cx="61913" cy="6191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 name="Line 229"/>
          <p:cNvSpPr>
            <a:spLocks noChangeShapeType="1"/>
          </p:cNvSpPr>
          <p:nvPr/>
        </p:nvSpPr>
        <p:spPr bwMode="auto">
          <a:xfrm>
            <a:off x="3106738" y="4949825"/>
            <a:ext cx="1412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 name="Freeform 230"/>
          <p:cNvSpPr>
            <a:spLocks/>
          </p:cNvSpPr>
          <p:nvPr/>
        </p:nvSpPr>
        <p:spPr bwMode="auto">
          <a:xfrm>
            <a:off x="3208338" y="4922838"/>
            <a:ext cx="73025" cy="52387"/>
          </a:xfrm>
          <a:custGeom>
            <a:avLst/>
            <a:gdLst>
              <a:gd name="T0" fmla="*/ 2147483647 w 92"/>
              <a:gd name="T1" fmla="*/ 1500094601 h 66"/>
              <a:gd name="T2" fmla="*/ 0 w 92"/>
              <a:gd name="T3" fmla="*/ 2147483647 h 66"/>
              <a:gd name="T4" fmla="*/ 1500123206 w 92"/>
              <a:gd name="T5" fmla="*/ 1500094601 h 66"/>
              <a:gd name="T6" fmla="*/ 0 w 92"/>
              <a:gd name="T7" fmla="*/ 0 h 66"/>
              <a:gd name="T8" fmla="*/ 2147483647 w 92"/>
              <a:gd name="T9" fmla="*/ 150009460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26" name="Rectangle 231"/>
          <p:cNvSpPr>
            <a:spLocks noChangeArrowheads="1"/>
          </p:cNvSpPr>
          <p:nvPr/>
        </p:nvSpPr>
        <p:spPr bwMode="auto">
          <a:xfrm>
            <a:off x="3289300" y="4735513"/>
            <a:ext cx="2301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BSEL</a:t>
            </a:r>
            <a:endParaRPr lang="en-US" sz="700">
              <a:latin typeface="Helvetica" charset="0"/>
              <a:cs typeface="Helvetica" charset="0"/>
            </a:endParaRPr>
          </a:p>
        </p:txBody>
      </p:sp>
      <p:sp>
        <p:nvSpPr>
          <p:cNvPr id="527" name="Line 232"/>
          <p:cNvSpPr>
            <a:spLocks noChangeShapeType="1"/>
          </p:cNvSpPr>
          <p:nvPr/>
        </p:nvSpPr>
        <p:spPr bwMode="auto">
          <a:xfrm>
            <a:off x="3051175" y="5032375"/>
            <a:ext cx="61913" cy="61913"/>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8" name="Line 233"/>
          <p:cNvSpPr>
            <a:spLocks noChangeShapeType="1"/>
          </p:cNvSpPr>
          <p:nvPr/>
        </p:nvSpPr>
        <p:spPr bwMode="auto">
          <a:xfrm>
            <a:off x="3106738" y="5092700"/>
            <a:ext cx="1412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9" name="Freeform 234"/>
          <p:cNvSpPr>
            <a:spLocks/>
          </p:cNvSpPr>
          <p:nvPr/>
        </p:nvSpPr>
        <p:spPr bwMode="auto">
          <a:xfrm>
            <a:off x="3208338" y="50657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30" name="Line 235"/>
          <p:cNvSpPr>
            <a:spLocks noChangeShapeType="1"/>
          </p:cNvSpPr>
          <p:nvPr/>
        </p:nvSpPr>
        <p:spPr bwMode="auto">
          <a:xfrm>
            <a:off x="3051175" y="5175250"/>
            <a:ext cx="61913" cy="61913"/>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1" name="Line 236"/>
          <p:cNvSpPr>
            <a:spLocks noChangeShapeType="1"/>
          </p:cNvSpPr>
          <p:nvPr/>
        </p:nvSpPr>
        <p:spPr bwMode="auto">
          <a:xfrm>
            <a:off x="3106738" y="5235575"/>
            <a:ext cx="1412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2" name="Freeform 237"/>
          <p:cNvSpPr>
            <a:spLocks/>
          </p:cNvSpPr>
          <p:nvPr/>
        </p:nvSpPr>
        <p:spPr bwMode="auto">
          <a:xfrm>
            <a:off x="3208338" y="52085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33" name="Line 238"/>
          <p:cNvSpPr>
            <a:spLocks noChangeShapeType="1"/>
          </p:cNvSpPr>
          <p:nvPr/>
        </p:nvSpPr>
        <p:spPr bwMode="auto">
          <a:xfrm>
            <a:off x="3051175" y="5318125"/>
            <a:ext cx="61913" cy="61913"/>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4" name="Line 239"/>
          <p:cNvSpPr>
            <a:spLocks noChangeShapeType="1"/>
          </p:cNvSpPr>
          <p:nvPr/>
        </p:nvSpPr>
        <p:spPr bwMode="auto">
          <a:xfrm>
            <a:off x="3106738" y="5378450"/>
            <a:ext cx="1412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5" name="Freeform 240"/>
          <p:cNvSpPr>
            <a:spLocks/>
          </p:cNvSpPr>
          <p:nvPr/>
        </p:nvSpPr>
        <p:spPr bwMode="auto">
          <a:xfrm>
            <a:off x="3208338" y="535146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36" name="Rectangle 241"/>
          <p:cNvSpPr>
            <a:spLocks noChangeArrowheads="1"/>
          </p:cNvSpPr>
          <p:nvPr/>
        </p:nvSpPr>
        <p:spPr bwMode="auto">
          <a:xfrm>
            <a:off x="3289300" y="5170488"/>
            <a:ext cx="2952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PCSEL</a:t>
            </a:r>
            <a:endParaRPr lang="en-US" sz="700">
              <a:latin typeface="Helvetica" charset="0"/>
              <a:cs typeface="Helvetica" charset="0"/>
            </a:endParaRPr>
          </a:p>
        </p:txBody>
      </p:sp>
      <p:sp>
        <p:nvSpPr>
          <p:cNvPr id="537" name="Rectangle 242"/>
          <p:cNvSpPr>
            <a:spLocks noChangeArrowheads="1"/>
          </p:cNvSpPr>
          <p:nvPr/>
        </p:nvSpPr>
        <p:spPr bwMode="auto">
          <a:xfrm>
            <a:off x="3289300" y="5310188"/>
            <a:ext cx="3460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RA2SEL</a:t>
            </a:r>
            <a:endParaRPr lang="en-US" sz="700">
              <a:latin typeface="Helvetica" charset="0"/>
              <a:cs typeface="Helvetica" charset="0"/>
            </a:endParaRPr>
          </a:p>
        </p:txBody>
      </p:sp>
      <p:sp>
        <p:nvSpPr>
          <p:cNvPr id="538" name="Rectangle 243"/>
          <p:cNvSpPr>
            <a:spLocks noChangeArrowheads="1"/>
          </p:cNvSpPr>
          <p:nvPr/>
        </p:nvSpPr>
        <p:spPr bwMode="auto">
          <a:xfrm>
            <a:off x="3289300" y="5621338"/>
            <a:ext cx="3206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WDSEL</a:t>
            </a:r>
            <a:endParaRPr lang="en-US" sz="700">
              <a:latin typeface="Helvetica" charset="0"/>
              <a:cs typeface="Helvetica" charset="0"/>
            </a:endParaRPr>
          </a:p>
        </p:txBody>
      </p:sp>
      <p:sp>
        <p:nvSpPr>
          <p:cNvPr id="539" name="Rectangle 244"/>
          <p:cNvSpPr>
            <a:spLocks noChangeArrowheads="1"/>
          </p:cNvSpPr>
          <p:nvPr/>
        </p:nvSpPr>
        <p:spPr bwMode="auto">
          <a:xfrm>
            <a:off x="3289300" y="4459288"/>
            <a:ext cx="2952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ALUFN</a:t>
            </a:r>
            <a:endParaRPr lang="en-US" sz="700">
              <a:latin typeface="Helvetica" charset="0"/>
              <a:cs typeface="Helvetica" charset="0"/>
            </a:endParaRPr>
          </a:p>
        </p:txBody>
      </p:sp>
      <p:sp>
        <p:nvSpPr>
          <p:cNvPr id="540" name="Line 246"/>
          <p:cNvSpPr>
            <a:spLocks noChangeShapeType="1"/>
          </p:cNvSpPr>
          <p:nvPr/>
        </p:nvSpPr>
        <p:spPr bwMode="auto">
          <a:xfrm>
            <a:off x="3054350" y="4391025"/>
            <a:ext cx="0" cy="14001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1" name="Line 247"/>
          <p:cNvSpPr>
            <a:spLocks noChangeShapeType="1"/>
          </p:cNvSpPr>
          <p:nvPr/>
        </p:nvSpPr>
        <p:spPr bwMode="auto">
          <a:xfrm>
            <a:off x="6761163" y="5449888"/>
            <a:ext cx="1587" cy="25876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2" name="Line 248"/>
          <p:cNvSpPr>
            <a:spLocks noChangeShapeType="1"/>
          </p:cNvSpPr>
          <p:nvPr/>
        </p:nvSpPr>
        <p:spPr bwMode="auto">
          <a:xfrm flipH="1">
            <a:off x="5357813" y="5705475"/>
            <a:ext cx="1406525"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3" name="Line 249"/>
          <p:cNvSpPr>
            <a:spLocks noChangeShapeType="1"/>
          </p:cNvSpPr>
          <p:nvPr/>
        </p:nvSpPr>
        <p:spPr bwMode="auto">
          <a:xfrm>
            <a:off x="5360988" y="5702300"/>
            <a:ext cx="1587" cy="3698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4" name="Freeform 250"/>
          <p:cNvSpPr>
            <a:spLocks/>
          </p:cNvSpPr>
          <p:nvPr/>
        </p:nvSpPr>
        <p:spPr bwMode="auto">
          <a:xfrm>
            <a:off x="5334000" y="6032500"/>
            <a:ext cx="52388"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91">
                <a:moveTo>
                  <a:pt x="34" y="91"/>
                </a:moveTo>
                <a:lnTo>
                  <a:pt x="0" y="0"/>
                </a:lnTo>
                <a:lnTo>
                  <a:pt x="34" y="45"/>
                </a:lnTo>
                <a:lnTo>
                  <a:pt x="65" y="0"/>
                </a:lnTo>
                <a:lnTo>
                  <a:pt x="34" y="9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45" name="Line 251"/>
          <p:cNvSpPr>
            <a:spLocks noChangeShapeType="1"/>
          </p:cNvSpPr>
          <p:nvPr/>
        </p:nvSpPr>
        <p:spPr bwMode="auto">
          <a:xfrm flipV="1">
            <a:off x="4849813" y="3603625"/>
            <a:ext cx="1587" cy="158750"/>
          </a:xfrm>
          <a:prstGeom prst="line">
            <a:avLst/>
          </a:prstGeom>
          <a:noFill/>
          <a:ln w="5080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6" name="Rectangle 252"/>
          <p:cNvSpPr>
            <a:spLocks noChangeArrowheads="1"/>
          </p:cNvSpPr>
          <p:nvPr/>
        </p:nvSpPr>
        <p:spPr bwMode="auto">
          <a:xfrm>
            <a:off x="4595813" y="5776913"/>
            <a:ext cx="29527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900">
                <a:solidFill>
                  <a:srgbClr val="000000"/>
                </a:solidFill>
                <a:latin typeface="AvantGarde" charset="0"/>
              </a:rPr>
              <a:t>PC+4</a:t>
            </a:r>
            <a:endParaRPr lang="en-US" sz="900">
              <a:latin typeface="AvantGarde" charset="0"/>
            </a:endParaRPr>
          </a:p>
        </p:txBody>
      </p:sp>
      <p:sp>
        <p:nvSpPr>
          <p:cNvPr id="547" name="Rectangle 253"/>
          <p:cNvSpPr>
            <a:spLocks noChangeArrowheads="1"/>
          </p:cNvSpPr>
          <p:nvPr/>
        </p:nvSpPr>
        <p:spPr bwMode="auto">
          <a:xfrm>
            <a:off x="5735638" y="2774950"/>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0</a:t>
            </a:r>
            <a:endParaRPr lang="en-US">
              <a:latin typeface="Tekton" charset="0"/>
            </a:endParaRPr>
          </a:p>
        </p:txBody>
      </p:sp>
      <p:sp>
        <p:nvSpPr>
          <p:cNvPr id="548" name="Rectangle 254"/>
          <p:cNvSpPr>
            <a:spLocks noChangeArrowheads="1"/>
          </p:cNvSpPr>
          <p:nvPr/>
        </p:nvSpPr>
        <p:spPr bwMode="auto">
          <a:xfrm>
            <a:off x="5964238" y="2774950"/>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1</a:t>
            </a:r>
            <a:endParaRPr lang="en-US">
              <a:latin typeface="Tekton" charset="0"/>
            </a:endParaRPr>
          </a:p>
        </p:txBody>
      </p:sp>
      <p:sp>
        <p:nvSpPr>
          <p:cNvPr id="549" name="Rectangle 255"/>
          <p:cNvSpPr>
            <a:spLocks noChangeArrowheads="1"/>
          </p:cNvSpPr>
          <p:nvPr/>
        </p:nvSpPr>
        <p:spPr bwMode="auto">
          <a:xfrm>
            <a:off x="7389813" y="4862513"/>
            <a:ext cx="22383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MWR</a:t>
            </a:r>
            <a:endParaRPr lang="en-US" sz="700">
              <a:latin typeface="Helvetica" charset="0"/>
              <a:cs typeface="Helvetica" charset="0"/>
            </a:endParaRPr>
          </a:p>
        </p:txBody>
      </p:sp>
      <p:grpSp>
        <p:nvGrpSpPr>
          <p:cNvPr id="550" name="Group 256"/>
          <p:cNvGrpSpPr>
            <a:grpSpLocks/>
          </p:cNvGrpSpPr>
          <p:nvPr/>
        </p:nvGrpSpPr>
        <p:grpSpPr bwMode="auto">
          <a:xfrm>
            <a:off x="1455738" y="1430338"/>
            <a:ext cx="969962" cy="114300"/>
            <a:chOff x="958" y="634"/>
            <a:chExt cx="611" cy="72"/>
          </a:xfrm>
          <a:solidFill>
            <a:schemeClr val="accent1">
              <a:lumMod val="40000"/>
              <a:lumOff val="60000"/>
            </a:schemeClr>
          </a:solidFill>
        </p:grpSpPr>
        <p:sp>
          <p:nvSpPr>
            <p:cNvPr id="551" name="Freeform 257"/>
            <p:cNvSpPr>
              <a:spLocks/>
            </p:cNvSpPr>
            <p:nvPr/>
          </p:nvSpPr>
          <p:spPr bwMode="auto">
            <a:xfrm>
              <a:off x="958" y="634"/>
              <a:ext cx="611" cy="72"/>
            </a:xfrm>
            <a:custGeom>
              <a:avLst/>
              <a:gdLst>
                <a:gd name="T0" fmla="*/ 0 w 1222"/>
                <a:gd name="T1" fmla="*/ 0 h 143"/>
                <a:gd name="T2" fmla="*/ 10 w 1222"/>
                <a:gd name="T3" fmla="*/ 0 h 143"/>
                <a:gd name="T4" fmla="*/ 9 w 1222"/>
                <a:gd name="T5" fmla="*/ 2 h 143"/>
                <a:gd name="T6" fmla="*/ 1 w 1222"/>
                <a:gd name="T7" fmla="*/ 2 h 143"/>
                <a:gd name="T8" fmla="*/ 0 w 1222"/>
                <a:gd name="T9" fmla="*/ 0 h 1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2" h="143">
                  <a:moveTo>
                    <a:pt x="0" y="0"/>
                  </a:moveTo>
                  <a:lnTo>
                    <a:pt x="1222" y="0"/>
                  </a:lnTo>
                  <a:lnTo>
                    <a:pt x="1150" y="143"/>
                  </a:lnTo>
                  <a:lnTo>
                    <a:pt x="72" y="143"/>
                  </a:lnTo>
                  <a:lnTo>
                    <a:pt x="0" y="0"/>
                  </a:lnTo>
                  <a:close/>
                </a:path>
              </a:pathLst>
            </a:custGeom>
            <a:grpFill/>
            <a:ln w="12700">
              <a:solidFill>
                <a:srgbClr val="000000"/>
              </a:solidFill>
              <a:prstDash val="solid"/>
              <a:round/>
              <a:headEnd/>
              <a:tailEnd/>
            </a:ln>
            <a:extLst/>
          </p:spPr>
          <p:txBody>
            <a:bodyPr/>
            <a:lstStyle/>
            <a:p>
              <a:endParaRPr lang="en-US"/>
            </a:p>
          </p:txBody>
        </p:sp>
        <p:sp>
          <p:nvSpPr>
            <p:cNvPr id="552" name="Rectangle 258"/>
            <p:cNvSpPr>
              <a:spLocks noChangeArrowheads="1"/>
            </p:cNvSpPr>
            <p:nvPr/>
          </p:nvSpPr>
          <p:spPr bwMode="auto">
            <a:xfrm>
              <a:off x="1498" y="635"/>
              <a:ext cx="27" cy="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0</a:t>
              </a:r>
              <a:endParaRPr lang="en-US">
                <a:latin typeface="Tekton" charset="0"/>
              </a:endParaRPr>
            </a:p>
          </p:txBody>
        </p:sp>
        <p:sp>
          <p:nvSpPr>
            <p:cNvPr id="553" name="Rectangle 259"/>
            <p:cNvSpPr>
              <a:spLocks noChangeArrowheads="1"/>
            </p:cNvSpPr>
            <p:nvPr/>
          </p:nvSpPr>
          <p:spPr bwMode="auto">
            <a:xfrm>
              <a:off x="1381" y="635"/>
              <a:ext cx="27" cy="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1</a:t>
              </a:r>
              <a:endParaRPr lang="en-US">
                <a:latin typeface="Tekton" charset="0"/>
              </a:endParaRPr>
            </a:p>
          </p:txBody>
        </p:sp>
        <p:sp>
          <p:nvSpPr>
            <p:cNvPr id="554" name="Rectangle 260"/>
            <p:cNvSpPr>
              <a:spLocks noChangeArrowheads="1"/>
            </p:cNvSpPr>
            <p:nvPr/>
          </p:nvSpPr>
          <p:spPr bwMode="auto">
            <a:xfrm>
              <a:off x="1248" y="635"/>
              <a:ext cx="27" cy="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2</a:t>
              </a:r>
              <a:endParaRPr lang="en-US">
                <a:latin typeface="Tekton" charset="0"/>
              </a:endParaRPr>
            </a:p>
          </p:txBody>
        </p:sp>
        <p:sp>
          <p:nvSpPr>
            <p:cNvPr id="555" name="Rectangle 261"/>
            <p:cNvSpPr>
              <a:spLocks noChangeArrowheads="1"/>
            </p:cNvSpPr>
            <p:nvPr/>
          </p:nvSpPr>
          <p:spPr bwMode="auto">
            <a:xfrm>
              <a:off x="1120" y="635"/>
              <a:ext cx="27" cy="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3</a:t>
              </a:r>
              <a:endParaRPr lang="en-US">
                <a:latin typeface="Tekton" charset="0"/>
              </a:endParaRPr>
            </a:p>
          </p:txBody>
        </p:sp>
        <p:sp>
          <p:nvSpPr>
            <p:cNvPr id="556" name="Rectangle 262"/>
            <p:cNvSpPr>
              <a:spLocks noChangeArrowheads="1"/>
            </p:cNvSpPr>
            <p:nvPr/>
          </p:nvSpPr>
          <p:spPr bwMode="auto">
            <a:xfrm>
              <a:off x="995" y="635"/>
              <a:ext cx="27" cy="5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4</a:t>
              </a:r>
              <a:endParaRPr lang="en-US">
                <a:latin typeface="Tekton" charset="0"/>
              </a:endParaRPr>
            </a:p>
          </p:txBody>
        </p:sp>
      </p:grpSp>
      <p:sp>
        <p:nvSpPr>
          <p:cNvPr id="557" name="Rectangle 263"/>
          <p:cNvSpPr>
            <a:spLocks noChangeArrowheads="1"/>
          </p:cNvSpPr>
          <p:nvPr/>
        </p:nvSpPr>
        <p:spPr bwMode="auto">
          <a:xfrm>
            <a:off x="1457325" y="1138238"/>
            <a:ext cx="1778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XAdr</a:t>
            </a:r>
            <a:endParaRPr lang="en-US">
              <a:latin typeface="Tekton" charset="0"/>
            </a:endParaRPr>
          </a:p>
        </p:txBody>
      </p:sp>
      <p:sp>
        <p:nvSpPr>
          <p:cNvPr id="558" name="Rectangle 264"/>
          <p:cNvSpPr>
            <a:spLocks noChangeArrowheads="1"/>
          </p:cNvSpPr>
          <p:nvPr/>
        </p:nvSpPr>
        <p:spPr bwMode="auto">
          <a:xfrm>
            <a:off x="1685925" y="1052513"/>
            <a:ext cx="87313"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ILL</a:t>
            </a:r>
            <a:endParaRPr lang="en-US">
              <a:latin typeface="Tekton" charset="0"/>
            </a:endParaRPr>
          </a:p>
        </p:txBody>
      </p:sp>
      <p:sp>
        <p:nvSpPr>
          <p:cNvPr id="559" name="Rectangle 265"/>
          <p:cNvSpPr>
            <a:spLocks noChangeArrowheads="1"/>
          </p:cNvSpPr>
          <p:nvPr/>
        </p:nvSpPr>
        <p:spPr bwMode="auto">
          <a:xfrm>
            <a:off x="1685925" y="1135063"/>
            <a:ext cx="111125"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OP</a:t>
            </a:r>
            <a:endParaRPr lang="en-US">
              <a:latin typeface="Tekton" charset="0"/>
            </a:endParaRPr>
          </a:p>
        </p:txBody>
      </p:sp>
      <p:sp>
        <p:nvSpPr>
          <p:cNvPr id="560" name="Freeform 266"/>
          <p:cNvSpPr>
            <a:spLocks/>
          </p:cNvSpPr>
          <p:nvPr/>
        </p:nvSpPr>
        <p:spPr bwMode="auto">
          <a:xfrm>
            <a:off x="1514475"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61" name="Line 267"/>
          <p:cNvSpPr>
            <a:spLocks noChangeShapeType="1"/>
          </p:cNvSpPr>
          <p:nvPr/>
        </p:nvSpPr>
        <p:spPr bwMode="auto">
          <a:xfrm>
            <a:off x="1541463" y="1228725"/>
            <a:ext cx="1587" cy="16827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2" name="Freeform 268"/>
          <p:cNvSpPr>
            <a:spLocks/>
          </p:cNvSpPr>
          <p:nvPr/>
        </p:nvSpPr>
        <p:spPr bwMode="auto">
          <a:xfrm>
            <a:off x="1714500" y="1357313"/>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63" name="Line 269"/>
          <p:cNvSpPr>
            <a:spLocks noChangeShapeType="1"/>
          </p:cNvSpPr>
          <p:nvPr/>
        </p:nvSpPr>
        <p:spPr bwMode="auto">
          <a:xfrm>
            <a:off x="1741488" y="1228725"/>
            <a:ext cx="1587" cy="16827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4" name="Freeform 270"/>
          <p:cNvSpPr>
            <a:spLocks/>
          </p:cNvSpPr>
          <p:nvPr/>
        </p:nvSpPr>
        <p:spPr bwMode="auto">
          <a:xfrm>
            <a:off x="4606925" y="32273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65" name="Line 271"/>
          <p:cNvSpPr>
            <a:spLocks noChangeShapeType="1"/>
          </p:cNvSpPr>
          <p:nvPr/>
        </p:nvSpPr>
        <p:spPr bwMode="auto">
          <a:xfrm>
            <a:off x="4476750" y="3254375"/>
            <a:ext cx="169863" cy="158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6" name="Freeform 272"/>
          <p:cNvSpPr>
            <a:spLocks/>
          </p:cNvSpPr>
          <p:nvPr/>
        </p:nvSpPr>
        <p:spPr bwMode="auto">
          <a:xfrm>
            <a:off x="4395788" y="30400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67" name="Line 273"/>
          <p:cNvSpPr>
            <a:spLocks noChangeShapeType="1"/>
          </p:cNvSpPr>
          <p:nvPr/>
        </p:nvSpPr>
        <p:spPr bwMode="auto">
          <a:xfrm flipV="1">
            <a:off x="4422775" y="2967038"/>
            <a:ext cx="1588" cy="112712"/>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8" name="Rectangle 274"/>
          <p:cNvSpPr>
            <a:spLocks noChangeArrowheads="1"/>
          </p:cNvSpPr>
          <p:nvPr/>
        </p:nvSpPr>
        <p:spPr bwMode="auto">
          <a:xfrm>
            <a:off x="4310063" y="2882900"/>
            <a:ext cx="244475"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latin typeface="AvantGarde" charset="0"/>
              </a:rPr>
              <a:t>WASEL</a:t>
            </a:r>
            <a:endParaRPr lang="en-US">
              <a:latin typeface="Tekton" charset="0"/>
            </a:endParaRPr>
          </a:p>
        </p:txBody>
      </p:sp>
      <p:sp>
        <p:nvSpPr>
          <p:cNvPr id="569" name="Line 275"/>
          <p:cNvSpPr>
            <a:spLocks noChangeShapeType="1"/>
          </p:cNvSpPr>
          <p:nvPr/>
        </p:nvSpPr>
        <p:spPr bwMode="auto">
          <a:xfrm>
            <a:off x="3051175" y="5630863"/>
            <a:ext cx="61913" cy="61912"/>
          </a:xfrm>
          <a:prstGeom prst="line">
            <a:avLst/>
          </a:prstGeom>
          <a:noFill/>
          <a:ln w="793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0" name="Line 276"/>
          <p:cNvSpPr>
            <a:spLocks noChangeShapeType="1"/>
          </p:cNvSpPr>
          <p:nvPr/>
        </p:nvSpPr>
        <p:spPr bwMode="auto">
          <a:xfrm>
            <a:off x="3106738" y="5691188"/>
            <a:ext cx="141287" cy="158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1" name="Rectangle 278"/>
          <p:cNvSpPr>
            <a:spLocks noChangeArrowheads="1"/>
          </p:cNvSpPr>
          <p:nvPr/>
        </p:nvSpPr>
        <p:spPr bwMode="auto">
          <a:xfrm>
            <a:off x="3289300" y="5459413"/>
            <a:ext cx="3111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latin typeface="Helvetica" charset="0"/>
                <a:cs typeface="Helvetica" charset="0"/>
              </a:rPr>
              <a:t>WASEL</a:t>
            </a:r>
          </a:p>
        </p:txBody>
      </p:sp>
      <p:sp>
        <p:nvSpPr>
          <p:cNvPr id="572" name="Freeform 279"/>
          <p:cNvSpPr>
            <a:spLocks/>
          </p:cNvSpPr>
          <p:nvPr/>
        </p:nvSpPr>
        <p:spPr bwMode="auto">
          <a:xfrm>
            <a:off x="2982913" y="403701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a:p>
        </p:txBody>
      </p:sp>
      <p:sp>
        <p:nvSpPr>
          <p:cNvPr id="573" name="Line 280"/>
          <p:cNvSpPr>
            <a:spLocks noChangeShapeType="1"/>
          </p:cNvSpPr>
          <p:nvPr/>
        </p:nvSpPr>
        <p:spPr bwMode="auto">
          <a:xfrm>
            <a:off x="3009900" y="3963988"/>
            <a:ext cx="1588" cy="112712"/>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4" name="Rectangle 281"/>
          <p:cNvSpPr>
            <a:spLocks noChangeArrowheads="1"/>
          </p:cNvSpPr>
          <p:nvPr/>
        </p:nvSpPr>
        <p:spPr bwMode="auto">
          <a:xfrm>
            <a:off x="2941638" y="3835400"/>
            <a:ext cx="16668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latin typeface="Helvetica" charset="0"/>
                <a:cs typeface="Helvetica" charset="0"/>
              </a:rPr>
              <a:t>IRQ</a:t>
            </a:r>
          </a:p>
        </p:txBody>
      </p:sp>
      <p:sp>
        <p:nvSpPr>
          <p:cNvPr id="575" name="Freeform 282"/>
          <p:cNvSpPr>
            <a:spLocks/>
          </p:cNvSpPr>
          <p:nvPr/>
        </p:nvSpPr>
        <p:spPr bwMode="auto">
          <a:xfrm>
            <a:off x="4822825" y="395128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92">
                <a:moveTo>
                  <a:pt x="34" y="92"/>
                </a:moveTo>
                <a:lnTo>
                  <a:pt x="0" y="0"/>
                </a:lnTo>
                <a:lnTo>
                  <a:pt x="34" y="46"/>
                </a:lnTo>
                <a:lnTo>
                  <a:pt x="66" y="0"/>
                </a:lnTo>
                <a:lnTo>
                  <a:pt x="34"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76" name="Line 283"/>
          <p:cNvSpPr>
            <a:spLocks noChangeShapeType="1"/>
          </p:cNvSpPr>
          <p:nvPr/>
        </p:nvSpPr>
        <p:spPr bwMode="auto">
          <a:xfrm flipV="1">
            <a:off x="4849813" y="3451225"/>
            <a:ext cx="1587" cy="5397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7" name="Line 284"/>
          <p:cNvSpPr>
            <a:spLocks noChangeShapeType="1"/>
          </p:cNvSpPr>
          <p:nvPr/>
        </p:nvSpPr>
        <p:spPr bwMode="auto">
          <a:xfrm>
            <a:off x="4676775" y="3338513"/>
            <a:ext cx="80963" cy="3810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8" name="Line 285"/>
          <p:cNvSpPr>
            <a:spLocks noChangeShapeType="1"/>
          </p:cNvSpPr>
          <p:nvPr/>
        </p:nvSpPr>
        <p:spPr bwMode="auto">
          <a:xfrm flipH="1">
            <a:off x="4676775" y="3373438"/>
            <a:ext cx="80963" cy="3651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79" name="Group 287"/>
          <p:cNvGrpSpPr>
            <a:grpSpLocks/>
          </p:cNvGrpSpPr>
          <p:nvPr/>
        </p:nvGrpSpPr>
        <p:grpSpPr bwMode="auto">
          <a:xfrm>
            <a:off x="6399213" y="3327400"/>
            <a:ext cx="509587" cy="106363"/>
            <a:chOff x="4072" y="1829"/>
            <a:chExt cx="321" cy="67"/>
          </a:xfrm>
        </p:grpSpPr>
        <p:sp>
          <p:nvSpPr>
            <p:cNvPr id="580" name="Freeform 288"/>
            <p:cNvSpPr>
              <a:spLocks/>
            </p:cNvSpPr>
            <p:nvPr/>
          </p:nvSpPr>
          <p:spPr bwMode="auto">
            <a:xfrm>
              <a:off x="4072" y="1842"/>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81" name="Line 289"/>
            <p:cNvSpPr>
              <a:spLocks noChangeShapeType="1"/>
            </p:cNvSpPr>
            <p:nvPr/>
          </p:nvSpPr>
          <p:spPr bwMode="auto">
            <a:xfrm>
              <a:off x="4093" y="1859"/>
              <a:ext cx="122"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2" name="Rectangle 290"/>
            <p:cNvSpPr>
              <a:spLocks noChangeArrowheads="1"/>
            </p:cNvSpPr>
            <p:nvPr/>
          </p:nvSpPr>
          <p:spPr bwMode="auto">
            <a:xfrm>
              <a:off x="4236" y="1829"/>
              <a:ext cx="53"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W</a:t>
              </a:r>
              <a:endParaRPr lang="en-US">
                <a:latin typeface="Tekton" charset="0"/>
              </a:endParaRPr>
            </a:p>
          </p:txBody>
        </p:sp>
        <p:sp>
          <p:nvSpPr>
            <p:cNvPr id="583" name="Rectangle 291"/>
            <p:cNvSpPr>
              <a:spLocks noChangeArrowheads="1"/>
            </p:cNvSpPr>
            <p:nvPr/>
          </p:nvSpPr>
          <p:spPr bwMode="auto">
            <a:xfrm>
              <a:off x="4286" y="1829"/>
              <a:ext cx="37"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E</a:t>
              </a:r>
              <a:endParaRPr lang="en-US">
                <a:latin typeface="Tekton" charset="0"/>
              </a:endParaRPr>
            </a:p>
          </p:txBody>
        </p:sp>
        <p:sp>
          <p:nvSpPr>
            <p:cNvPr id="584" name="Rectangle 292"/>
            <p:cNvSpPr>
              <a:spLocks noChangeArrowheads="1"/>
            </p:cNvSpPr>
            <p:nvPr/>
          </p:nvSpPr>
          <p:spPr bwMode="auto">
            <a:xfrm>
              <a:off x="4321" y="1829"/>
              <a:ext cx="40"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R</a:t>
              </a:r>
              <a:endParaRPr lang="en-US">
                <a:latin typeface="Tekton" charset="0"/>
              </a:endParaRPr>
            </a:p>
          </p:txBody>
        </p:sp>
        <p:sp>
          <p:nvSpPr>
            <p:cNvPr id="585" name="Rectangle 293"/>
            <p:cNvSpPr>
              <a:spLocks noChangeArrowheads="1"/>
            </p:cNvSpPr>
            <p:nvPr/>
          </p:nvSpPr>
          <p:spPr bwMode="auto">
            <a:xfrm>
              <a:off x="4359" y="1829"/>
              <a:ext cx="34"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F</a:t>
              </a:r>
              <a:endParaRPr lang="en-US">
                <a:latin typeface="Tekton" charset="0"/>
              </a:endParaRPr>
            </a:p>
          </p:txBody>
        </p:sp>
      </p:grpSp>
      <p:sp>
        <p:nvSpPr>
          <p:cNvPr id="586" name="Line 295"/>
          <p:cNvSpPr>
            <a:spLocks noChangeShapeType="1"/>
          </p:cNvSpPr>
          <p:nvPr/>
        </p:nvSpPr>
        <p:spPr bwMode="auto">
          <a:xfrm>
            <a:off x="3051175" y="5461000"/>
            <a:ext cx="61913" cy="61913"/>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7" name="Line 296"/>
          <p:cNvSpPr>
            <a:spLocks noChangeShapeType="1"/>
          </p:cNvSpPr>
          <p:nvPr/>
        </p:nvSpPr>
        <p:spPr bwMode="auto">
          <a:xfrm>
            <a:off x="3106738" y="5519738"/>
            <a:ext cx="1412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8" name="Freeform 297"/>
          <p:cNvSpPr>
            <a:spLocks/>
          </p:cNvSpPr>
          <p:nvPr/>
        </p:nvSpPr>
        <p:spPr bwMode="auto">
          <a:xfrm>
            <a:off x="3208338" y="5494338"/>
            <a:ext cx="73025" cy="50800"/>
          </a:xfrm>
          <a:custGeom>
            <a:avLst/>
            <a:gdLst>
              <a:gd name="T0" fmla="*/ 2147483647 w 92"/>
              <a:gd name="T1" fmla="*/ 911755321 h 66"/>
              <a:gd name="T2" fmla="*/ 0 w 92"/>
              <a:gd name="T3" fmla="*/ 1824102539 h 66"/>
              <a:gd name="T4" fmla="*/ 1500123206 w 92"/>
              <a:gd name="T5" fmla="*/ 911755321 h 66"/>
              <a:gd name="T6" fmla="*/ 0 w 92"/>
              <a:gd name="T7" fmla="*/ 0 h 66"/>
              <a:gd name="T8" fmla="*/ 2147483647 w 92"/>
              <a:gd name="T9" fmla="*/ 91175532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89" name="Rectangle 298"/>
          <p:cNvSpPr>
            <a:spLocks noChangeArrowheads="1"/>
          </p:cNvSpPr>
          <p:nvPr/>
        </p:nvSpPr>
        <p:spPr bwMode="auto">
          <a:xfrm>
            <a:off x="3289300" y="5773738"/>
            <a:ext cx="26352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WERF</a:t>
            </a:r>
            <a:endParaRPr lang="en-US" sz="700">
              <a:latin typeface="Helvetica" charset="0"/>
              <a:cs typeface="Helvetica" charset="0"/>
            </a:endParaRPr>
          </a:p>
        </p:txBody>
      </p:sp>
      <p:grpSp>
        <p:nvGrpSpPr>
          <p:cNvPr id="590" name="Group 299"/>
          <p:cNvGrpSpPr>
            <a:grpSpLocks/>
          </p:cNvGrpSpPr>
          <p:nvPr/>
        </p:nvGrpSpPr>
        <p:grpSpPr bwMode="auto">
          <a:xfrm>
            <a:off x="2311400" y="1738313"/>
            <a:ext cx="115888" cy="155575"/>
            <a:chOff x="1497" y="828"/>
            <a:chExt cx="73" cy="98"/>
          </a:xfrm>
        </p:grpSpPr>
        <p:sp>
          <p:nvSpPr>
            <p:cNvPr id="591" name="Line 300"/>
            <p:cNvSpPr>
              <a:spLocks noChangeShapeType="1"/>
            </p:cNvSpPr>
            <p:nvPr/>
          </p:nvSpPr>
          <p:spPr bwMode="auto">
            <a:xfrm>
              <a:off x="1497" y="828"/>
              <a:ext cx="1" cy="9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92" name="Rectangle 301"/>
            <p:cNvSpPr>
              <a:spLocks noChangeArrowheads="1"/>
            </p:cNvSpPr>
            <p:nvPr/>
          </p:nvSpPr>
          <p:spPr bwMode="auto">
            <a:xfrm>
              <a:off x="1516" y="853"/>
              <a:ext cx="54"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600">
                  <a:solidFill>
                    <a:srgbClr val="000000"/>
                  </a:solidFill>
                  <a:latin typeface="AvantGarde" charset="0"/>
                </a:rPr>
                <a:t>00</a:t>
              </a:r>
              <a:endParaRPr lang="en-US">
                <a:latin typeface="Tekton" charset="0"/>
              </a:endParaRPr>
            </a:p>
          </p:txBody>
        </p:sp>
      </p:grpSp>
      <p:sp>
        <p:nvSpPr>
          <p:cNvPr id="593" name="Line 302"/>
          <p:cNvSpPr>
            <a:spLocks noChangeShapeType="1"/>
          </p:cNvSpPr>
          <p:nvPr/>
        </p:nvSpPr>
        <p:spPr bwMode="auto">
          <a:xfrm>
            <a:off x="4197350" y="3136900"/>
            <a:ext cx="157163" cy="158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94" name="Group 303"/>
          <p:cNvGrpSpPr>
            <a:grpSpLocks/>
          </p:cNvGrpSpPr>
          <p:nvPr/>
        </p:nvGrpSpPr>
        <p:grpSpPr bwMode="auto">
          <a:xfrm>
            <a:off x="1074738" y="1446213"/>
            <a:ext cx="428625" cy="106362"/>
            <a:chOff x="690" y="644"/>
            <a:chExt cx="270" cy="67"/>
          </a:xfrm>
        </p:grpSpPr>
        <p:sp>
          <p:nvSpPr>
            <p:cNvPr id="595" name="Rectangle 304"/>
            <p:cNvSpPr>
              <a:spLocks noChangeArrowheads="1"/>
            </p:cNvSpPr>
            <p:nvPr/>
          </p:nvSpPr>
          <p:spPr bwMode="auto">
            <a:xfrm>
              <a:off x="690" y="644"/>
              <a:ext cx="182" cy="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rPr>
                <a:t>PCSEL</a:t>
              </a:r>
              <a:endParaRPr lang="en-US">
                <a:latin typeface="Tekton" charset="0"/>
              </a:endParaRPr>
            </a:p>
          </p:txBody>
        </p:sp>
        <p:sp>
          <p:nvSpPr>
            <p:cNvPr id="596" name="Freeform 305"/>
            <p:cNvSpPr>
              <a:spLocks/>
            </p:cNvSpPr>
            <p:nvPr/>
          </p:nvSpPr>
          <p:spPr bwMode="auto">
            <a:xfrm>
              <a:off x="915" y="653"/>
              <a:ext cx="45" cy="33"/>
            </a:xfrm>
            <a:custGeom>
              <a:avLst/>
              <a:gdLst>
                <a:gd name="T0" fmla="*/ 0 w 92"/>
                <a:gd name="T1" fmla="*/ 1 h 65"/>
                <a:gd name="T2" fmla="*/ 0 w 92"/>
                <a:gd name="T3" fmla="*/ 1 h 65"/>
                <a:gd name="T4" fmla="*/ 0 w 92"/>
                <a:gd name="T5" fmla="*/ 1 h 65"/>
                <a:gd name="T6" fmla="*/ 0 w 92"/>
                <a:gd name="T7" fmla="*/ 0 h 65"/>
                <a:gd name="T8" fmla="*/ 0 w 92"/>
                <a:gd name="T9" fmla="*/ 1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5">
                  <a:moveTo>
                    <a:pt x="92" y="34"/>
                  </a:moveTo>
                  <a:lnTo>
                    <a:pt x="0" y="65"/>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97" name="Line 306"/>
            <p:cNvSpPr>
              <a:spLocks noChangeShapeType="1"/>
            </p:cNvSpPr>
            <p:nvPr/>
          </p:nvSpPr>
          <p:spPr bwMode="auto">
            <a:xfrm flipH="1">
              <a:off x="885" y="670"/>
              <a:ext cx="7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98" name="Line 284"/>
          <p:cNvSpPr>
            <a:spLocks noChangeShapeType="1"/>
          </p:cNvSpPr>
          <p:nvPr/>
        </p:nvSpPr>
        <p:spPr bwMode="auto">
          <a:xfrm flipH="1">
            <a:off x="7131050" y="5314950"/>
            <a:ext cx="80963" cy="3810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99" name="Line 285"/>
          <p:cNvSpPr>
            <a:spLocks noChangeShapeType="1"/>
          </p:cNvSpPr>
          <p:nvPr/>
        </p:nvSpPr>
        <p:spPr bwMode="auto">
          <a:xfrm>
            <a:off x="7131050" y="5349875"/>
            <a:ext cx="80963" cy="36513"/>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00" name="Rectangle 33"/>
          <p:cNvSpPr>
            <a:spLocks noChangeArrowheads="1"/>
          </p:cNvSpPr>
          <p:nvPr/>
        </p:nvSpPr>
        <p:spPr bwMode="auto">
          <a:xfrm>
            <a:off x="7058025" y="5060950"/>
            <a:ext cx="1301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Tekton" charset="0"/>
              </a:rPr>
              <a:t>OE</a:t>
            </a:r>
            <a:endParaRPr lang="en-US">
              <a:latin typeface="Tekton" charset="0"/>
            </a:endParaRPr>
          </a:p>
        </p:txBody>
      </p:sp>
      <p:sp>
        <p:nvSpPr>
          <p:cNvPr id="601" name="Line 36"/>
          <p:cNvSpPr>
            <a:spLocks noChangeShapeType="1"/>
          </p:cNvSpPr>
          <p:nvPr/>
        </p:nvSpPr>
        <p:spPr bwMode="auto">
          <a:xfrm>
            <a:off x="7240588" y="5105400"/>
            <a:ext cx="141287"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02" name="Rectangle 255"/>
          <p:cNvSpPr>
            <a:spLocks noChangeArrowheads="1"/>
          </p:cNvSpPr>
          <p:nvPr/>
        </p:nvSpPr>
        <p:spPr bwMode="auto">
          <a:xfrm>
            <a:off x="7380288" y="5030788"/>
            <a:ext cx="20478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MOE</a:t>
            </a:r>
            <a:endParaRPr lang="en-US" sz="700">
              <a:latin typeface="Helvetica" charset="0"/>
              <a:cs typeface="Helvetica" charset="0"/>
            </a:endParaRPr>
          </a:p>
        </p:txBody>
      </p:sp>
      <p:sp>
        <p:nvSpPr>
          <p:cNvPr id="603" name="Freeform 35"/>
          <p:cNvSpPr>
            <a:spLocks/>
          </p:cNvSpPr>
          <p:nvPr/>
        </p:nvSpPr>
        <p:spPr bwMode="auto">
          <a:xfrm>
            <a:off x="7213600" y="5078413"/>
            <a:ext cx="69850"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6">
                <a:moveTo>
                  <a:pt x="0" y="34"/>
                </a:moveTo>
                <a:lnTo>
                  <a:pt x="90" y="0"/>
                </a:lnTo>
                <a:lnTo>
                  <a:pt x="44" y="34"/>
                </a:lnTo>
                <a:lnTo>
                  <a:pt x="90" y="66"/>
                </a:lnTo>
                <a:lnTo>
                  <a:pt x="0"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4" name="Rectangle 231"/>
          <p:cNvSpPr>
            <a:spLocks noChangeArrowheads="1"/>
          </p:cNvSpPr>
          <p:nvPr/>
        </p:nvSpPr>
        <p:spPr bwMode="auto">
          <a:xfrm>
            <a:off x="3289300" y="4875213"/>
            <a:ext cx="2047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MOE</a:t>
            </a:r>
            <a:endParaRPr lang="en-US" sz="700">
              <a:latin typeface="Helvetica" charset="0"/>
              <a:cs typeface="Helvetica" charset="0"/>
            </a:endParaRPr>
          </a:p>
        </p:txBody>
      </p:sp>
      <p:sp>
        <p:nvSpPr>
          <p:cNvPr id="605" name="Rectangle 231"/>
          <p:cNvSpPr>
            <a:spLocks noChangeArrowheads="1"/>
          </p:cNvSpPr>
          <p:nvPr/>
        </p:nvSpPr>
        <p:spPr bwMode="auto">
          <a:xfrm>
            <a:off x="3289300" y="5024438"/>
            <a:ext cx="22383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700">
                <a:solidFill>
                  <a:srgbClr val="000000"/>
                </a:solidFill>
                <a:latin typeface="Helvetica" charset="0"/>
                <a:cs typeface="Helvetica" charset="0"/>
              </a:rPr>
              <a:t>MWR</a:t>
            </a:r>
            <a:endParaRPr lang="en-US" sz="700">
              <a:latin typeface="Helvetica" charset="0"/>
              <a:cs typeface="Helvetica" charset="0"/>
            </a:endParaRPr>
          </a:p>
        </p:txBody>
      </p:sp>
      <p:sp>
        <p:nvSpPr>
          <p:cNvPr id="606" name="Freeform 297"/>
          <p:cNvSpPr>
            <a:spLocks/>
          </p:cNvSpPr>
          <p:nvPr/>
        </p:nvSpPr>
        <p:spPr bwMode="auto">
          <a:xfrm>
            <a:off x="3221038" y="5664200"/>
            <a:ext cx="73025" cy="50800"/>
          </a:xfrm>
          <a:custGeom>
            <a:avLst/>
            <a:gdLst>
              <a:gd name="T0" fmla="*/ 2147483647 w 92"/>
              <a:gd name="T1" fmla="*/ 911755321 h 66"/>
              <a:gd name="T2" fmla="*/ 0 w 92"/>
              <a:gd name="T3" fmla="*/ 1824102539 h 66"/>
              <a:gd name="T4" fmla="*/ 1500123206 w 92"/>
              <a:gd name="T5" fmla="*/ 911755321 h 66"/>
              <a:gd name="T6" fmla="*/ 0 w 92"/>
              <a:gd name="T7" fmla="*/ 0 h 66"/>
              <a:gd name="T8" fmla="*/ 2147483647 w 92"/>
              <a:gd name="T9" fmla="*/ 91175532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7" name="Line 275"/>
          <p:cNvSpPr>
            <a:spLocks noChangeShapeType="1"/>
          </p:cNvSpPr>
          <p:nvPr/>
        </p:nvSpPr>
        <p:spPr bwMode="auto">
          <a:xfrm>
            <a:off x="3051175" y="5776913"/>
            <a:ext cx="61913" cy="61912"/>
          </a:xfrm>
          <a:prstGeom prst="line">
            <a:avLst/>
          </a:prstGeom>
          <a:noFill/>
          <a:ln w="793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08" name="Line 276"/>
          <p:cNvSpPr>
            <a:spLocks noChangeShapeType="1"/>
          </p:cNvSpPr>
          <p:nvPr/>
        </p:nvSpPr>
        <p:spPr bwMode="auto">
          <a:xfrm>
            <a:off x="3106738" y="5837238"/>
            <a:ext cx="141287" cy="158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09" name="Freeform 297"/>
          <p:cNvSpPr>
            <a:spLocks/>
          </p:cNvSpPr>
          <p:nvPr/>
        </p:nvSpPr>
        <p:spPr bwMode="auto">
          <a:xfrm>
            <a:off x="3221038" y="5810250"/>
            <a:ext cx="73025" cy="50800"/>
          </a:xfrm>
          <a:custGeom>
            <a:avLst/>
            <a:gdLst>
              <a:gd name="T0" fmla="*/ 2147483647 w 92"/>
              <a:gd name="T1" fmla="*/ 911755321 h 66"/>
              <a:gd name="T2" fmla="*/ 0 w 92"/>
              <a:gd name="T3" fmla="*/ 1824102539 h 66"/>
              <a:gd name="T4" fmla="*/ 1500123206 w 92"/>
              <a:gd name="T5" fmla="*/ 911755321 h 66"/>
              <a:gd name="T6" fmla="*/ 0 w 92"/>
              <a:gd name="T7" fmla="*/ 0 h 66"/>
              <a:gd name="T8" fmla="*/ 2147483647 w 92"/>
              <a:gd name="T9" fmla="*/ 911755321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66">
                <a:moveTo>
                  <a:pt x="92" y="34"/>
                </a:moveTo>
                <a:lnTo>
                  <a:pt x="0" y="66"/>
                </a:lnTo>
                <a:lnTo>
                  <a:pt x="46" y="34"/>
                </a:lnTo>
                <a:lnTo>
                  <a:pt x="0" y="0"/>
                </a:lnTo>
                <a:lnTo>
                  <a:pt x="92" y="3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Stall Logic</a:t>
            </a:r>
            <a:endParaRPr lang="en-US" dirty="0"/>
          </a:p>
        </p:txBody>
      </p:sp>
      <p:sp>
        <p:nvSpPr>
          <p:cNvPr id="3" name="Content Placeholder 2"/>
          <p:cNvSpPr>
            <a:spLocks noGrp="1"/>
          </p:cNvSpPr>
          <p:nvPr>
            <p:ph idx="1"/>
          </p:nvPr>
        </p:nvSpPr>
        <p:spPr>
          <a:xfrm>
            <a:off x="5029200" y="1066800"/>
            <a:ext cx="3962400" cy="5059363"/>
          </a:xfrm>
        </p:spPr>
        <p:txBody>
          <a:bodyPr/>
          <a:lstStyle/>
          <a:p>
            <a:r>
              <a:rPr lang="en-US" sz="2000" dirty="0" smtClean="0"/>
              <a:t>New STALL control signal</a:t>
            </a:r>
          </a:p>
          <a:p>
            <a:r>
              <a:rPr lang="en-US" sz="2000" dirty="0" smtClean="0"/>
              <a:t>STALL==1</a:t>
            </a:r>
          </a:p>
          <a:p>
            <a:pPr lvl="1"/>
            <a:r>
              <a:rPr lang="en-US" sz="1800" dirty="0" smtClean="0"/>
              <a:t>Disables PC and RF pipeline registers</a:t>
            </a:r>
          </a:p>
          <a:p>
            <a:pPr lvl="1"/>
            <a:r>
              <a:rPr lang="en-US" sz="1800" dirty="0" smtClean="0"/>
              <a:t>Injects NOP instruction into ALU stage</a:t>
            </a:r>
          </a:p>
          <a:p>
            <a:r>
              <a:rPr lang="en-US" sz="2000" dirty="0" smtClean="0"/>
              <a:t>NOP = No-operation, e.g.,</a:t>
            </a:r>
            <a:br>
              <a:rPr lang="en-US" sz="2000" dirty="0" smtClean="0"/>
            </a:br>
            <a:r>
              <a:rPr lang="en-US" sz="2000" dirty="0" smtClean="0"/>
              <a:t>ADD(R31, R31, R31)</a:t>
            </a:r>
          </a:p>
          <a:p>
            <a:endParaRPr lang="en-US" sz="2000" dirty="0" smtClean="0"/>
          </a:p>
          <a:p>
            <a:r>
              <a:rPr lang="en-US" sz="2000" dirty="0" smtClean="0"/>
              <a:t>Control logic sets STALL=1 if source registers of instruction in RF match destination register on ALU, MEM, or WB</a:t>
            </a:r>
            <a:r>
              <a:rPr lang="en-US" sz="2000" dirty="0"/>
              <a:t/>
            </a:r>
            <a:br>
              <a:rPr lang="en-US" sz="2000" dirty="0"/>
            </a:br>
            <a:r>
              <a:rPr lang="en-US" sz="2000" i="1" dirty="0" smtClean="0"/>
              <a:t>(except when source is R31)</a:t>
            </a:r>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447800"/>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9" name="Freeform 414"/>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230" name="Freeform 415"/>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33" name="Line 418"/>
          <p:cNvSpPr>
            <a:spLocks noChangeShapeType="1"/>
          </p:cNvSpPr>
          <p:nvPr/>
        </p:nvSpPr>
        <p:spPr bwMode="auto">
          <a:xfrm>
            <a:off x="1484309" y="2719388"/>
            <a:ext cx="107950" cy="1587"/>
          </a:xfrm>
          <a:prstGeom prst="line">
            <a:avLst/>
          </a:prstGeom>
          <a:noFill/>
          <a:ln w="4763">
            <a:solidFill>
              <a:srgbClr val="C00000"/>
            </a:solidFill>
            <a:round/>
            <a:headEnd/>
            <a:tailEnd/>
          </a:ln>
        </p:spPr>
        <p:txBody>
          <a:bodyPr/>
          <a:lstStyle/>
          <a:p>
            <a:endParaRPr lang="en-US">
              <a:solidFill>
                <a:srgbClr val="C00000"/>
              </a:solidFill>
            </a:endParaRPr>
          </a:p>
        </p:txBody>
      </p:sp>
      <p:sp>
        <p:nvSpPr>
          <p:cNvPr id="234" name="Freeform 419"/>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C00000"/>
            </a:solidFill>
            <a:round/>
            <a:headEnd/>
            <a:tailEnd/>
          </a:ln>
        </p:spPr>
        <p:txBody>
          <a:bodyPr/>
          <a:lstStyle/>
          <a:p>
            <a:endParaRPr lang="en-US">
              <a:solidFill>
                <a:srgbClr val="C00000"/>
              </a:solidFill>
            </a:endParaRPr>
          </a:p>
        </p:txBody>
      </p:sp>
      <p:sp>
        <p:nvSpPr>
          <p:cNvPr id="235" name="Freeform 420"/>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C00000"/>
            </a:solidFill>
            <a:round/>
            <a:headEnd/>
            <a:tailEnd/>
          </a:ln>
        </p:spPr>
        <p:txBody>
          <a:bodyPr/>
          <a:lstStyle/>
          <a:p>
            <a:endParaRPr lang="en-US">
              <a:solidFill>
                <a:srgbClr val="C00000"/>
              </a:solidFill>
            </a:endParaRPr>
          </a:p>
        </p:txBody>
      </p:sp>
      <p:sp>
        <p:nvSpPr>
          <p:cNvPr id="236" name="Rectangle 421"/>
          <p:cNvSpPr>
            <a:spLocks noChangeArrowheads="1"/>
          </p:cNvSpPr>
          <p:nvPr/>
        </p:nvSpPr>
        <p:spPr bwMode="auto">
          <a:xfrm>
            <a:off x="1219200" y="26812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STALL</a:t>
            </a:r>
            <a:endParaRPr lang="en-US" sz="2000" b="0" baseline="30000" dirty="0">
              <a:solidFill>
                <a:srgbClr val="C00000"/>
              </a:solidFill>
            </a:endParaRPr>
          </a:p>
        </p:txBody>
      </p:sp>
      <p:sp>
        <p:nvSpPr>
          <p:cNvPr id="237" name="Freeform 422"/>
          <p:cNvSpPr>
            <a:spLocks/>
          </p:cNvSpPr>
          <p:nvPr/>
        </p:nvSpPr>
        <p:spPr bwMode="auto">
          <a:xfrm flipH="1">
            <a:off x="1465259" y="2482850"/>
            <a:ext cx="31273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C0000"/>
            </a:solidFill>
            <a:round/>
            <a:headEnd/>
            <a:tailEnd/>
          </a:ln>
        </p:spPr>
        <p:txBody>
          <a:bodyPr/>
          <a:lstStyle/>
          <a:p>
            <a:endParaRPr lang="en-US"/>
          </a:p>
        </p:txBody>
      </p:sp>
      <p:sp>
        <p:nvSpPr>
          <p:cNvPr id="238" name="Freeform 423"/>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9" name="Freeform 424"/>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CC0000"/>
            </a:solidFill>
            <a:round/>
            <a:headEnd/>
            <a:tailEnd/>
          </a:ln>
        </p:spPr>
        <p:txBody>
          <a:bodyPr/>
          <a:lstStyle/>
          <a:p>
            <a:endParaRPr lang="en-US"/>
          </a:p>
        </p:txBody>
      </p:sp>
      <p:sp>
        <p:nvSpPr>
          <p:cNvPr id="240" name="Freeform 425"/>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41" name="Freeform 426"/>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42" name="Rectangle 427"/>
          <p:cNvSpPr>
            <a:spLocks noChangeArrowheads="1"/>
          </p:cNvSpPr>
          <p:nvPr/>
        </p:nvSpPr>
        <p:spPr bwMode="auto">
          <a:xfrm>
            <a:off x="1253836" y="24384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C0000"/>
                </a:solidFill>
              </a:rPr>
              <a:t>NOP</a:t>
            </a:r>
            <a:endParaRPr lang="en-US" sz="2400" b="0" dirty="0">
              <a:solidFill>
                <a:srgbClr val="CC0000"/>
              </a:solidFill>
            </a:endParaRPr>
          </a:p>
        </p:txBody>
      </p:sp>
      <p:sp>
        <p:nvSpPr>
          <p:cNvPr id="248" name="Freeform 434"/>
          <p:cNvSpPr>
            <a:spLocks/>
          </p:cNvSpPr>
          <p:nvPr/>
        </p:nvSpPr>
        <p:spPr bwMode="auto">
          <a:xfrm>
            <a:off x="154940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rgbClr val="C00000"/>
            </a:solidFill>
            <a:round/>
            <a:headEnd/>
            <a:tailEnd/>
          </a:ln>
        </p:spPr>
        <p:txBody>
          <a:bodyPr wrap="none" anchor="ctr"/>
          <a:lstStyle/>
          <a:p>
            <a:endParaRPr lang="en-US"/>
          </a:p>
        </p:txBody>
      </p:sp>
      <p:sp>
        <p:nvSpPr>
          <p:cNvPr id="249" name="Freeform 435"/>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0" name="Freeform 436"/>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1" name="Rectangle 437"/>
          <p:cNvSpPr>
            <a:spLocks noChangeArrowheads="1"/>
          </p:cNvSpPr>
          <p:nvPr/>
        </p:nvSpPr>
        <p:spPr bwMode="auto">
          <a:xfrm>
            <a:off x="125149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400" b="0" dirty="0">
              <a:solidFill>
                <a:srgbClr val="C00000"/>
              </a:solidFill>
            </a:endParaRPr>
          </a:p>
        </p:txBody>
      </p:sp>
      <p:sp>
        <p:nvSpPr>
          <p:cNvPr id="252" name="Freeform 434"/>
          <p:cNvSpPr>
            <a:spLocks/>
          </p:cNvSpPr>
          <p:nvPr/>
        </p:nvSpPr>
        <p:spPr bwMode="auto">
          <a:xfrm>
            <a:off x="36195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rgbClr val="C00000"/>
            </a:solidFill>
            <a:round/>
            <a:headEnd/>
            <a:tailEnd/>
          </a:ln>
        </p:spPr>
        <p:txBody>
          <a:bodyPr wrap="none" anchor="ctr"/>
          <a:lstStyle/>
          <a:p>
            <a:endParaRPr lang="en-US"/>
          </a:p>
        </p:txBody>
      </p:sp>
      <p:sp>
        <p:nvSpPr>
          <p:cNvPr id="253" name="Freeform 435"/>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4" name="Freeform 436"/>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5" name="Rectangle 437"/>
          <p:cNvSpPr>
            <a:spLocks noChangeArrowheads="1"/>
          </p:cNvSpPr>
          <p:nvPr/>
        </p:nvSpPr>
        <p:spPr bwMode="auto">
          <a:xfrm>
            <a:off x="6404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400" b="0" dirty="0">
              <a:solidFill>
                <a:srgbClr val="C00000"/>
              </a:solidFill>
            </a:endParaRPr>
          </a:p>
        </p:txBody>
      </p:sp>
      <p:sp>
        <p:nvSpPr>
          <p:cNvPr id="256" name="Freeform 434"/>
          <p:cNvSpPr>
            <a:spLocks/>
          </p:cNvSpPr>
          <p:nvPr/>
        </p:nvSpPr>
        <p:spPr bwMode="auto">
          <a:xfrm>
            <a:off x="374110" y="1128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rgbClr val="C00000"/>
            </a:solidFill>
            <a:round/>
            <a:headEnd/>
            <a:tailEnd/>
          </a:ln>
        </p:spPr>
        <p:txBody>
          <a:bodyPr wrap="none" anchor="ctr"/>
          <a:lstStyle/>
          <a:p>
            <a:endParaRPr lang="en-US"/>
          </a:p>
        </p:txBody>
      </p:sp>
      <p:sp>
        <p:nvSpPr>
          <p:cNvPr id="257" name="Freeform 435"/>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8" name="Freeform 436"/>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9" name="Rectangle 437"/>
          <p:cNvSpPr>
            <a:spLocks noChangeArrowheads="1"/>
          </p:cNvSpPr>
          <p:nvPr/>
        </p:nvSpPr>
        <p:spPr bwMode="auto">
          <a:xfrm>
            <a:off x="76200" y="1066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C00000"/>
                </a:solidFill>
              </a:rPr>
              <a:t>STALL</a:t>
            </a:r>
            <a:endParaRPr lang="en-US" sz="2400" b="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Data Hazards (2)</a:t>
            </a:r>
            <a:endParaRPr lang="en-US" dirty="0"/>
          </a:p>
        </p:txBody>
      </p:sp>
      <p:sp>
        <p:nvSpPr>
          <p:cNvPr id="3" name="Content Placeholder 2"/>
          <p:cNvSpPr>
            <a:spLocks noGrp="1"/>
          </p:cNvSpPr>
          <p:nvPr>
            <p:ph idx="1"/>
          </p:nvPr>
        </p:nvSpPr>
        <p:spPr>
          <a:xfrm>
            <a:off x="457200" y="1066801"/>
            <a:ext cx="8229600" cy="2971800"/>
          </a:xfrm>
        </p:spPr>
        <p:txBody>
          <a:bodyPr/>
          <a:lstStyle/>
          <a:p>
            <a:r>
              <a:rPr lang="en-US" dirty="0" smtClean="0"/>
              <a:t>Strategy 2: Bypass. Route data</a:t>
            </a:r>
            <a:br>
              <a:rPr lang="en-US" dirty="0" smtClean="0"/>
            </a:br>
            <a:r>
              <a:rPr lang="en-US" dirty="0" smtClean="0"/>
              <a:t>to the earlier pipeline stage</a:t>
            </a:r>
            <a:br>
              <a:rPr lang="en-US" dirty="0" smtClean="0"/>
            </a:br>
            <a:r>
              <a:rPr lang="en-US" dirty="0" smtClean="0"/>
              <a:t>as soon as it is calculated</a:t>
            </a:r>
          </a:p>
          <a:p>
            <a:pPr lvl="4"/>
            <a:endParaRPr lang="en-US" dirty="0" smtClean="0"/>
          </a:p>
          <a:p>
            <a:r>
              <a:rPr lang="en-US" dirty="0" smtClean="0"/>
              <a:t>ADDC writes to R2 at the end of cycle 5…</a:t>
            </a:r>
            <a:br>
              <a:rPr lang="en-US" dirty="0" smtClean="0"/>
            </a:br>
            <a:r>
              <a:rPr lang="en-US" dirty="0" smtClean="0"/>
              <a:t>but the result is available at the end</a:t>
            </a:r>
            <a:br>
              <a:rPr lang="en-US" dirty="0" smtClean="0"/>
            </a:br>
            <a:r>
              <a:rPr lang="en-US" dirty="0" smtClean="0"/>
              <a:t>of the ALU stage!</a:t>
            </a:r>
            <a:endParaRPr lang="en-US" dirty="0"/>
          </a:p>
        </p:txBody>
      </p:sp>
      <p:sp>
        <p:nvSpPr>
          <p:cNvPr id="4" name="Content Placeholder 238"/>
          <p:cNvSpPr txBox="1">
            <a:spLocks/>
          </p:cNvSpPr>
          <p:nvPr/>
        </p:nvSpPr>
        <p:spPr bwMode="auto">
          <a:xfrm>
            <a:off x="5715000" y="9906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ADDC(R1,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nvGraphicFramePr>
        <p:xfrm>
          <a:off x="990600" y="3886200"/>
          <a:ext cx="6324600" cy="2225040"/>
        </p:xfrm>
        <a:graphic>
          <a:graphicData uri="http://schemas.openxmlformats.org/drawingml/2006/table">
            <a:tbl>
              <a:tblPr>
                <a:tableStyleId>{616DA210-FB5B-4158-B5E0-FEB733F419BA}</a:tableStyleId>
              </a:tblPr>
              <a:tblGrid>
                <a:gridCol w="1054100"/>
                <a:gridCol w="1054100"/>
                <a:gridCol w="1054100"/>
                <a:gridCol w="1054100"/>
                <a:gridCol w="1054100"/>
                <a:gridCol w="1054100"/>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IF</a:t>
                      </a:r>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i="0" dirty="0" smtClean="0"/>
                        <a:t>ADDC</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SUBC</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MUL</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XOR</a:t>
                      </a:r>
                      <a:endParaRPr lang="en-US" i="0" dirty="0"/>
                    </a:p>
                  </a:txBody>
                  <a:tcPr>
                    <a:lnT w="12700" cap="flat" cmpd="sng" algn="ctr">
                      <a:solidFill>
                        <a:schemeClr val="tx1"/>
                      </a:solidFill>
                      <a:prstDash val="solid"/>
                      <a:round/>
                      <a:headEnd type="none" w="med" len="med"/>
                      <a:tailEnd type="none" w="med" len="med"/>
                    </a:lnT>
                  </a:tcPr>
                </a:tc>
                <a:tc>
                  <a:txBody>
                    <a:bodyPr/>
                    <a:lstStyle/>
                    <a:p>
                      <a:pPr algn="ctr"/>
                      <a:endParaRPr lang="en-US" i="0"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RF</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r>
                        <a:rPr lang="en-US" i="0" dirty="0" smtClean="0"/>
                        <a:t>ADDC</a:t>
                      </a:r>
                      <a:endParaRPr lang="en-US" i="0" dirty="0"/>
                    </a:p>
                  </a:txBody>
                  <a:tcPr/>
                </a:tc>
                <a:tc>
                  <a:txBody>
                    <a:bodyPr/>
                    <a:lstStyle/>
                    <a:p>
                      <a:pPr algn="ctr"/>
                      <a:r>
                        <a:rPr lang="en-US" i="0" dirty="0" smtClean="0"/>
                        <a:t>SUBC</a:t>
                      </a:r>
                      <a:endParaRPr lang="en-US" i="0" dirty="0"/>
                    </a:p>
                  </a:txBody>
                  <a:tcPr/>
                </a:tc>
                <a:tc>
                  <a:txBody>
                    <a:bodyPr/>
                    <a:lstStyle/>
                    <a:p>
                      <a:pPr algn="ctr"/>
                      <a:r>
                        <a:rPr lang="en-US" i="0" dirty="0" smtClean="0"/>
                        <a:t>MUL</a:t>
                      </a:r>
                      <a:endParaRPr lang="en-US" i="0" dirty="0"/>
                    </a:p>
                  </a:txBody>
                  <a:tcPr/>
                </a:tc>
                <a:tc>
                  <a:txBody>
                    <a:bodyPr/>
                    <a:lstStyle/>
                    <a:p>
                      <a:pPr algn="ctr"/>
                      <a:r>
                        <a:rPr lang="en-US" i="0" dirty="0" smtClean="0"/>
                        <a:t>XOR</a:t>
                      </a:r>
                      <a:endParaRPr lang="en-US" i="0" dirty="0"/>
                    </a:p>
                  </a:txBody>
                  <a:tcPr/>
                </a:tc>
              </a:tr>
              <a:tr h="370840">
                <a:tc>
                  <a:txBody>
                    <a:bodyPr/>
                    <a:lstStyle/>
                    <a:p>
                      <a:pPr algn="ctr"/>
                      <a:r>
                        <a:rPr lang="en-US" dirty="0" smtClean="0"/>
                        <a:t>ALU</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smtClean="0"/>
                        <a:t>ADDC</a:t>
                      </a:r>
                      <a:endParaRPr lang="en-US" i="0" dirty="0"/>
                    </a:p>
                  </a:txBody>
                  <a:tcPr/>
                </a:tc>
                <a:tc>
                  <a:txBody>
                    <a:bodyPr/>
                    <a:lstStyle/>
                    <a:p>
                      <a:pPr algn="ctr"/>
                      <a:r>
                        <a:rPr lang="en-US" i="0" dirty="0" smtClean="0"/>
                        <a:t>SUBC</a:t>
                      </a:r>
                      <a:endParaRPr lang="en-US" i="0" dirty="0"/>
                    </a:p>
                  </a:txBody>
                  <a:tcPr/>
                </a:tc>
                <a:tc>
                  <a:txBody>
                    <a:bodyPr/>
                    <a:lstStyle/>
                    <a:p>
                      <a:pPr algn="ctr"/>
                      <a:r>
                        <a:rPr lang="en-US" i="0" dirty="0" smtClean="0"/>
                        <a:t>MUL</a:t>
                      </a:r>
                      <a:endParaRPr lang="en-US" i="0" dirty="0"/>
                    </a:p>
                  </a:txBody>
                  <a:tcPr/>
                </a:tc>
              </a:tr>
              <a:tr h="370840">
                <a:tc>
                  <a:txBody>
                    <a:bodyPr/>
                    <a:lstStyle/>
                    <a:p>
                      <a:pPr algn="ctr"/>
                      <a:r>
                        <a:rPr lang="en-US" dirty="0" smtClean="0"/>
                        <a:t>MEM</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a:p>
                  </a:txBody>
                  <a:tcPr/>
                </a:tc>
                <a:tc>
                  <a:txBody>
                    <a:bodyPr/>
                    <a:lstStyle/>
                    <a:p>
                      <a:pPr algn="ctr"/>
                      <a:endParaRPr lang="en-US" i="0" dirty="0"/>
                    </a:p>
                  </a:txBody>
                  <a:tcPr/>
                </a:tc>
                <a:tc>
                  <a:txBody>
                    <a:bodyPr/>
                    <a:lstStyle/>
                    <a:p>
                      <a:pPr algn="ctr"/>
                      <a:r>
                        <a:rPr lang="en-US" i="0" dirty="0" smtClean="0"/>
                        <a:t>ADDC</a:t>
                      </a:r>
                      <a:endParaRPr lang="en-US" i="0" dirty="0"/>
                    </a:p>
                  </a:txBody>
                  <a:tcPr/>
                </a:tc>
                <a:tc>
                  <a:txBody>
                    <a:bodyPr/>
                    <a:lstStyle/>
                    <a:p>
                      <a:pPr algn="ctr"/>
                      <a:r>
                        <a:rPr lang="en-US" i="0" dirty="0" smtClean="0"/>
                        <a:t>SUBC</a:t>
                      </a:r>
                      <a:endParaRPr lang="en-US" i="0" dirty="0"/>
                    </a:p>
                  </a:txBody>
                  <a:tcPr/>
                </a:tc>
              </a:tr>
              <a:tr h="370840">
                <a:tc>
                  <a:txBody>
                    <a:bodyPr/>
                    <a:lstStyle/>
                    <a:p>
                      <a:pPr algn="ctr"/>
                      <a:r>
                        <a:rPr lang="en-US" dirty="0" smtClean="0"/>
                        <a:t>WB</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smtClean="0"/>
                        <a:t>ADDC</a:t>
                      </a:r>
                      <a:endParaRPr lang="en-US" i="0" dirty="0"/>
                    </a:p>
                  </a:txBody>
                  <a:tcPr/>
                </a:tc>
              </a:tr>
            </a:tbl>
          </a:graphicData>
        </a:graphic>
      </p:graphicFrame>
      <p:cxnSp>
        <p:nvCxnSpPr>
          <p:cNvPr id="7" name="Straight Arrow Connector 6"/>
          <p:cNvCxnSpPr/>
          <p:nvPr/>
        </p:nvCxnSpPr>
        <p:spPr>
          <a:xfrm flipV="1">
            <a:off x="5105400" y="4800600"/>
            <a:ext cx="0" cy="381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03807" y="6229290"/>
            <a:ext cx="1640193" cy="400110"/>
          </a:xfrm>
          <a:prstGeom prst="rect">
            <a:avLst/>
          </a:prstGeom>
          <a:noFill/>
        </p:spPr>
        <p:txBody>
          <a:bodyPr wrap="none" rtlCol="0">
            <a:spAutoFit/>
          </a:bodyPr>
          <a:lstStyle/>
          <a:p>
            <a:r>
              <a:rPr lang="en-US" sz="2000" dirty="0" smtClean="0">
                <a:latin typeface="+mj-lt"/>
              </a:rPr>
              <a:t>R2 updated</a:t>
            </a:r>
            <a:endParaRPr lang="en-US" sz="2000" dirty="0">
              <a:latin typeface="+mj-lt"/>
            </a:endParaRPr>
          </a:p>
        </p:txBody>
      </p:sp>
      <p:cxnSp>
        <p:nvCxnSpPr>
          <p:cNvPr id="9" name="Straight Arrow Connector 8"/>
          <p:cNvCxnSpPr>
            <a:stCxn id="8" idx="1"/>
          </p:cNvCxnSpPr>
          <p:nvPr/>
        </p:nvCxnSpPr>
        <p:spPr>
          <a:xfrm flipH="1" flipV="1">
            <a:off x="7275207" y="6153090"/>
            <a:ext cx="228600" cy="2762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014489" y="6248400"/>
            <a:ext cx="3090911" cy="400110"/>
          </a:xfrm>
          <a:prstGeom prst="rect">
            <a:avLst/>
          </a:prstGeom>
          <a:noFill/>
        </p:spPr>
        <p:txBody>
          <a:bodyPr wrap="none" rtlCol="0">
            <a:spAutoFit/>
          </a:bodyPr>
          <a:lstStyle/>
          <a:p>
            <a:r>
              <a:rPr lang="en-US" sz="2000" dirty="0" smtClean="0">
                <a:latin typeface="+mj-lt"/>
              </a:rPr>
              <a:t>ADDC result computed</a:t>
            </a:r>
            <a:endParaRPr lang="en-US" sz="2000" dirty="0">
              <a:latin typeface="+mj-lt"/>
            </a:endParaRPr>
          </a:p>
        </p:txBody>
      </p:sp>
      <p:cxnSp>
        <p:nvCxnSpPr>
          <p:cNvPr id="11" name="Straight Arrow Connector 10"/>
          <p:cNvCxnSpPr/>
          <p:nvPr/>
        </p:nvCxnSpPr>
        <p:spPr>
          <a:xfrm flipV="1">
            <a:off x="5029200" y="6172200"/>
            <a:ext cx="76200" cy="228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Bypass Logic</a:t>
            </a:r>
            <a:endParaRPr lang="en-US" dirty="0"/>
          </a:p>
        </p:txBody>
      </p:sp>
      <p:sp>
        <p:nvSpPr>
          <p:cNvPr id="3" name="Content Placeholder 2"/>
          <p:cNvSpPr>
            <a:spLocks noGrp="1"/>
          </p:cNvSpPr>
          <p:nvPr>
            <p:ph idx="1"/>
          </p:nvPr>
        </p:nvSpPr>
        <p:spPr>
          <a:xfrm>
            <a:off x="5257800" y="1066800"/>
            <a:ext cx="3429000" cy="5486400"/>
          </a:xfrm>
        </p:spPr>
        <p:txBody>
          <a:bodyPr/>
          <a:lstStyle/>
          <a:p>
            <a:r>
              <a:rPr lang="en-US" sz="2000" dirty="0" smtClean="0"/>
              <a:t>Add bypass </a:t>
            </a:r>
            <a:r>
              <a:rPr lang="en-US" sz="2000" dirty="0" err="1" smtClean="0"/>
              <a:t>muxes</a:t>
            </a:r>
            <a:r>
              <a:rPr lang="en-US" sz="2000" dirty="0" smtClean="0"/>
              <a:t> to RF outputs</a:t>
            </a:r>
          </a:p>
          <a:p>
            <a:r>
              <a:rPr lang="en-US" sz="2000" dirty="0" smtClean="0"/>
              <a:t>Route ALU, MEM, WB outputs to mux inputs</a:t>
            </a:r>
          </a:p>
          <a:p>
            <a:r>
              <a:rPr lang="en-US" sz="2000" dirty="0" smtClean="0"/>
              <a:t>Bypass value if destination register of instruction in ALU, MEM, or WB matches source register of instruction in RF</a:t>
            </a:r>
          </a:p>
          <a:p>
            <a:pPr lvl="1"/>
            <a:r>
              <a:rPr lang="en-US" sz="1600" dirty="0" smtClean="0"/>
              <a:t>But not R31!?</a:t>
            </a:r>
          </a:p>
          <a:p>
            <a:r>
              <a:rPr lang="en-US" sz="2000" dirty="0" smtClean="0"/>
              <a:t>What to do if multiple matches?</a:t>
            </a:r>
          </a:p>
          <a:p>
            <a:pPr lvl="1"/>
            <a:r>
              <a:rPr lang="en-US" sz="1800" dirty="0" smtClean="0"/>
              <a:t>Select value from most recent instruction! (ALU &gt; MEM &gt; WB)</a:t>
            </a:r>
          </a:p>
          <a:p>
            <a:endParaRPr lang="en-US" sz="2000" dirty="0" smtClean="0"/>
          </a:p>
          <a:p>
            <a:endParaRPr lang="en-US" sz="2000" dirty="0"/>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447800"/>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8" name="Freeform 414"/>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229" name="Freeform 415"/>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30" name="Line 418"/>
          <p:cNvSpPr>
            <a:spLocks noChangeShapeType="1"/>
          </p:cNvSpPr>
          <p:nvPr/>
        </p:nvSpPr>
        <p:spPr bwMode="auto">
          <a:xfrm>
            <a:off x="1484309" y="2719388"/>
            <a:ext cx="107950" cy="1587"/>
          </a:xfrm>
          <a:prstGeom prst="line">
            <a:avLst/>
          </a:prstGeom>
          <a:noFill/>
          <a:ln w="4763">
            <a:solidFill>
              <a:schemeClr val="tx1"/>
            </a:solidFill>
            <a:round/>
            <a:headEnd/>
            <a:tailEnd/>
          </a:ln>
        </p:spPr>
        <p:txBody>
          <a:bodyPr/>
          <a:lstStyle/>
          <a:p>
            <a:endParaRPr lang="en-US">
              <a:solidFill>
                <a:srgbClr val="C00000"/>
              </a:solidFill>
            </a:endParaRPr>
          </a:p>
        </p:txBody>
      </p:sp>
      <p:sp>
        <p:nvSpPr>
          <p:cNvPr id="231" name="Freeform 419"/>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solidFill>
            <a:round/>
            <a:headEnd/>
            <a:tailEnd/>
          </a:ln>
        </p:spPr>
        <p:txBody>
          <a:bodyPr/>
          <a:lstStyle/>
          <a:p>
            <a:endParaRPr lang="en-US">
              <a:solidFill>
                <a:srgbClr val="C00000"/>
              </a:solidFill>
            </a:endParaRPr>
          </a:p>
        </p:txBody>
      </p:sp>
      <p:sp>
        <p:nvSpPr>
          <p:cNvPr id="232" name="Freeform 420"/>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solidFill>
            <a:round/>
            <a:headEnd/>
            <a:tailEnd/>
          </a:ln>
        </p:spPr>
        <p:txBody>
          <a:bodyPr/>
          <a:lstStyle/>
          <a:p>
            <a:endParaRPr lang="en-US">
              <a:solidFill>
                <a:srgbClr val="C00000"/>
              </a:solidFill>
            </a:endParaRPr>
          </a:p>
        </p:txBody>
      </p:sp>
      <p:sp>
        <p:nvSpPr>
          <p:cNvPr id="233" name="Rectangle 421"/>
          <p:cNvSpPr>
            <a:spLocks noChangeArrowheads="1"/>
          </p:cNvSpPr>
          <p:nvPr/>
        </p:nvSpPr>
        <p:spPr bwMode="auto">
          <a:xfrm>
            <a:off x="1219200" y="26812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smtClean="0"/>
              <a:t>STALL</a:t>
            </a:r>
            <a:endParaRPr lang="en-US" sz="2000" b="0" baseline="30000" dirty="0"/>
          </a:p>
        </p:txBody>
      </p:sp>
      <p:sp>
        <p:nvSpPr>
          <p:cNvPr id="234" name="Freeform 422"/>
          <p:cNvSpPr>
            <a:spLocks/>
          </p:cNvSpPr>
          <p:nvPr/>
        </p:nvSpPr>
        <p:spPr bwMode="auto">
          <a:xfrm flipH="1">
            <a:off x="1465259" y="2482850"/>
            <a:ext cx="31273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35" name="Freeform 423"/>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solidFill>
            <a:round/>
            <a:headEnd/>
            <a:tailEnd/>
          </a:ln>
        </p:spPr>
        <p:txBody>
          <a:bodyPr/>
          <a:lstStyle/>
          <a:p>
            <a:endParaRPr lang="en-US"/>
          </a:p>
        </p:txBody>
      </p:sp>
      <p:sp>
        <p:nvSpPr>
          <p:cNvPr id="236" name="Freeform 424"/>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37" name="Freeform 425"/>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8" name="Freeform 426"/>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9" name="Rectangle 427"/>
          <p:cNvSpPr>
            <a:spLocks noChangeArrowheads="1"/>
          </p:cNvSpPr>
          <p:nvPr/>
        </p:nvSpPr>
        <p:spPr bwMode="auto">
          <a:xfrm>
            <a:off x="1253836" y="24384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40" name="Freeform 434"/>
          <p:cNvSpPr>
            <a:spLocks/>
          </p:cNvSpPr>
          <p:nvPr/>
        </p:nvSpPr>
        <p:spPr bwMode="auto">
          <a:xfrm>
            <a:off x="154940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1" name="Freeform 435"/>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2" name="Freeform 436"/>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3" name="Rectangle 437"/>
          <p:cNvSpPr>
            <a:spLocks noChangeArrowheads="1"/>
          </p:cNvSpPr>
          <p:nvPr/>
        </p:nvSpPr>
        <p:spPr bwMode="auto">
          <a:xfrm>
            <a:off x="125149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36195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5" name="Freeform 435"/>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6" name="Freeform 436"/>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7" name="Rectangle 437"/>
          <p:cNvSpPr>
            <a:spLocks noChangeArrowheads="1"/>
          </p:cNvSpPr>
          <p:nvPr/>
        </p:nvSpPr>
        <p:spPr bwMode="auto">
          <a:xfrm>
            <a:off x="6404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434"/>
          <p:cNvSpPr>
            <a:spLocks/>
          </p:cNvSpPr>
          <p:nvPr/>
        </p:nvSpPr>
        <p:spPr bwMode="auto">
          <a:xfrm>
            <a:off x="374110" y="1128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9" name="Freeform 435"/>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0" name="Freeform 436"/>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1" name="Rectangle 437"/>
          <p:cNvSpPr>
            <a:spLocks noChangeArrowheads="1"/>
          </p:cNvSpPr>
          <p:nvPr/>
        </p:nvSpPr>
        <p:spPr bwMode="auto">
          <a:xfrm>
            <a:off x="76200" y="1066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64" name="Freeform 376"/>
          <p:cNvSpPr>
            <a:spLocks/>
          </p:cNvSpPr>
          <p:nvPr/>
        </p:nvSpPr>
        <p:spPr bwMode="auto">
          <a:xfrm>
            <a:off x="3352800" y="2830512"/>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267" name="Freeform 376"/>
          <p:cNvSpPr>
            <a:spLocks/>
          </p:cNvSpPr>
          <p:nvPr/>
        </p:nvSpPr>
        <p:spPr bwMode="auto">
          <a:xfrm>
            <a:off x="2590800" y="2819400"/>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268" name="Freeform 267"/>
          <p:cNvSpPr/>
          <p:nvPr/>
        </p:nvSpPr>
        <p:spPr>
          <a:xfrm>
            <a:off x="2709069" y="2113757"/>
            <a:ext cx="1793082" cy="1834356"/>
          </a:xfrm>
          <a:custGeom>
            <a:avLst/>
            <a:gdLst>
              <a:gd name="connsiteX0" fmla="*/ 363537 w 1860550"/>
              <a:gd name="connsiteY0" fmla="*/ 1835150 h 1835150"/>
              <a:gd name="connsiteX1" fmla="*/ 1658937 w 1860550"/>
              <a:gd name="connsiteY1" fmla="*/ 1482725 h 1835150"/>
              <a:gd name="connsiteX2" fmla="*/ 1573212 w 1860550"/>
              <a:gd name="connsiteY2" fmla="*/ 206375 h 1835150"/>
              <a:gd name="connsiteX3" fmla="*/ 239712 w 1860550"/>
              <a:gd name="connsiteY3" fmla="*/ 244475 h 1835150"/>
              <a:gd name="connsiteX4" fmla="*/ 134937 w 1860550"/>
              <a:gd name="connsiteY4" fmla="*/ 701675 h 1835150"/>
              <a:gd name="connsiteX0" fmla="*/ 296069 w 1793082"/>
              <a:gd name="connsiteY0" fmla="*/ 1834356 h 1834356"/>
              <a:gd name="connsiteX1" fmla="*/ 1591469 w 1793082"/>
              <a:gd name="connsiteY1" fmla="*/ 1481931 h 1834356"/>
              <a:gd name="connsiteX2" fmla="*/ 1505744 w 1793082"/>
              <a:gd name="connsiteY2" fmla="*/ 205581 h 1834356"/>
              <a:gd name="connsiteX3" fmla="*/ 338931 w 1793082"/>
              <a:gd name="connsiteY3" fmla="*/ 248443 h 1834356"/>
              <a:gd name="connsiteX4" fmla="*/ 67469 w 1793082"/>
              <a:gd name="connsiteY4" fmla="*/ 700881 h 183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082" h="1834356">
                <a:moveTo>
                  <a:pt x="296069" y="1834356"/>
                </a:moveTo>
                <a:cubicBezTo>
                  <a:pt x="842962" y="1793875"/>
                  <a:pt x="1389856" y="1753394"/>
                  <a:pt x="1591469" y="1481931"/>
                </a:cubicBezTo>
                <a:cubicBezTo>
                  <a:pt x="1793082" y="1210468"/>
                  <a:pt x="1714500" y="411162"/>
                  <a:pt x="1505744" y="205581"/>
                </a:cubicBezTo>
                <a:cubicBezTo>
                  <a:pt x="1296988" y="0"/>
                  <a:pt x="578643" y="165893"/>
                  <a:pt x="338931" y="248443"/>
                </a:cubicBezTo>
                <a:cubicBezTo>
                  <a:pt x="99219" y="330993"/>
                  <a:pt x="0" y="513556"/>
                  <a:pt x="67469" y="700881"/>
                </a:cubicBezTo>
              </a:path>
            </a:pathLst>
          </a:custGeom>
          <a:ln>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9" name="Freeform 268"/>
          <p:cNvSpPr/>
          <p:nvPr/>
        </p:nvSpPr>
        <p:spPr>
          <a:xfrm>
            <a:off x="2840636" y="2066365"/>
            <a:ext cx="1749588" cy="2734235"/>
          </a:xfrm>
          <a:custGeom>
            <a:avLst/>
            <a:gdLst>
              <a:gd name="connsiteX0" fmla="*/ 363537 w 1860550"/>
              <a:gd name="connsiteY0" fmla="*/ 1835150 h 1835150"/>
              <a:gd name="connsiteX1" fmla="*/ 1658937 w 1860550"/>
              <a:gd name="connsiteY1" fmla="*/ 1482725 h 1835150"/>
              <a:gd name="connsiteX2" fmla="*/ 1573212 w 1860550"/>
              <a:gd name="connsiteY2" fmla="*/ 206375 h 1835150"/>
              <a:gd name="connsiteX3" fmla="*/ 239712 w 1860550"/>
              <a:gd name="connsiteY3" fmla="*/ 244475 h 1835150"/>
              <a:gd name="connsiteX4" fmla="*/ 134937 w 1860550"/>
              <a:gd name="connsiteY4" fmla="*/ 701675 h 1835150"/>
              <a:gd name="connsiteX0" fmla="*/ 296069 w 1793082"/>
              <a:gd name="connsiteY0" fmla="*/ 1834356 h 1834356"/>
              <a:gd name="connsiteX1" fmla="*/ 1591469 w 1793082"/>
              <a:gd name="connsiteY1" fmla="*/ 1481931 h 1834356"/>
              <a:gd name="connsiteX2" fmla="*/ 1505744 w 1793082"/>
              <a:gd name="connsiteY2" fmla="*/ 205581 h 1834356"/>
              <a:gd name="connsiteX3" fmla="*/ 338931 w 1793082"/>
              <a:gd name="connsiteY3" fmla="*/ 248443 h 1834356"/>
              <a:gd name="connsiteX4" fmla="*/ 67469 w 1793082"/>
              <a:gd name="connsiteY4" fmla="*/ 700881 h 1834356"/>
              <a:gd name="connsiteX0" fmla="*/ 296069 w 1793082"/>
              <a:gd name="connsiteY0" fmla="*/ 1836407 h 1836407"/>
              <a:gd name="connsiteX1" fmla="*/ 1591469 w 1793082"/>
              <a:gd name="connsiteY1" fmla="*/ 1483982 h 1836407"/>
              <a:gd name="connsiteX2" fmla="*/ 1505744 w 1793082"/>
              <a:gd name="connsiteY2" fmla="*/ 207632 h 1836407"/>
              <a:gd name="connsiteX3" fmla="*/ 441407 w 1793082"/>
              <a:gd name="connsiteY3" fmla="*/ 238187 h 1836407"/>
              <a:gd name="connsiteX4" fmla="*/ 67469 w 1793082"/>
              <a:gd name="connsiteY4" fmla="*/ 702932 h 1836407"/>
              <a:gd name="connsiteX0" fmla="*/ 192466 w 1689479"/>
              <a:gd name="connsiteY0" fmla="*/ 1836407 h 1836407"/>
              <a:gd name="connsiteX1" fmla="*/ 1487866 w 1689479"/>
              <a:gd name="connsiteY1" fmla="*/ 1483982 h 1836407"/>
              <a:gd name="connsiteX2" fmla="*/ 1402141 w 1689479"/>
              <a:gd name="connsiteY2" fmla="*/ 207632 h 1836407"/>
              <a:gd name="connsiteX3" fmla="*/ 337804 w 1689479"/>
              <a:gd name="connsiteY3" fmla="*/ 238187 h 1836407"/>
              <a:gd name="connsiteX4" fmla="*/ 67469 w 1689479"/>
              <a:gd name="connsiteY4" fmla="*/ 710459 h 1836407"/>
              <a:gd name="connsiteX0" fmla="*/ 144176 w 1551755"/>
              <a:gd name="connsiteY0" fmla="*/ 1732484 h 1732484"/>
              <a:gd name="connsiteX1" fmla="*/ 1439576 w 1551755"/>
              <a:gd name="connsiteY1" fmla="*/ 1380059 h 1732484"/>
              <a:gd name="connsiteX2" fmla="*/ 1353851 w 1551755"/>
              <a:gd name="connsiteY2" fmla="*/ 103709 h 1732484"/>
              <a:gd name="connsiteX3" fmla="*/ 289514 w 1551755"/>
              <a:gd name="connsiteY3" fmla="*/ 134264 h 1732484"/>
              <a:gd name="connsiteX4" fmla="*/ 19179 w 1551755"/>
              <a:gd name="connsiteY4" fmla="*/ 453808 h 173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755" h="1732484">
                <a:moveTo>
                  <a:pt x="144176" y="1732484"/>
                </a:moveTo>
                <a:cubicBezTo>
                  <a:pt x="691069" y="1692003"/>
                  <a:pt x="1237963" y="1651522"/>
                  <a:pt x="1439576" y="1380059"/>
                </a:cubicBezTo>
                <a:cubicBezTo>
                  <a:pt x="1641189" y="1108596"/>
                  <a:pt x="1545528" y="311341"/>
                  <a:pt x="1353851" y="103709"/>
                </a:cubicBezTo>
                <a:cubicBezTo>
                  <a:pt x="1162174" y="-103923"/>
                  <a:pt x="511959" y="50460"/>
                  <a:pt x="289514" y="134264"/>
                </a:cubicBezTo>
                <a:cubicBezTo>
                  <a:pt x="67069" y="218068"/>
                  <a:pt x="-48290" y="266483"/>
                  <a:pt x="19179" y="453808"/>
                </a:cubicBezTo>
              </a:path>
            </a:pathLst>
          </a:cu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0" name="Freeform 269"/>
          <p:cNvSpPr/>
          <p:nvPr/>
        </p:nvSpPr>
        <p:spPr>
          <a:xfrm>
            <a:off x="2878811" y="1519061"/>
            <a:ext cx="2192921" cy="4345910"/>
          </a:xfrm>
          <a:custGeom>
            <a:avLst/>
            <a:gdLst>
              <a:gd name="connsiteX0" fmla="*/ 363537 w 1860550"/>
              <a:gd name="connsiteY0" fmla="*/ 1835150 h 1835150"/>
              <a:gd name="connsiteX1" fmla="*/ 1658937 w 1860550"/>
              <a:gd name="connsiteY1" fmla="*/ 1482725 h 1835150"/>
              <a:gd name="connsiteX2" fmla="*/ 1573212 w 1860550"/>
              <a:gd name="connsiteY2" fmla="*/ 206375 h 1835150"/>
              <a:gd name="connsiteX3" fmla="*/ 239712 w 1860550"/>
              <a:gd name="connsiteY3" fmla="*/ 244475 h 1835150"/>
              <a:gd name="connsiteX4" fmla="*/ 134937 w 1860550"/>
              <a:gd name="connsiteY4" fmla="*/ 701675 h 1835150"/>
              <a:gd name="connsiteX0" fmla="*/ 296069 w 1793082"/>
              <a:gd name="connsiteY0" fmla="*/ 1834356 h 1834356"/>
              <a:gd name="connsiteX1" fmla="*/ 1591469 w 1793082"/>
              <a:gd name="connsiteY1" fmla="*/ 1481931 h 1834356"/>
              <a:gd name="connsiteX2" fmla="*/ 1505744 w 1793082"/>
              <a:gd name="connsiteY2" fmla="*/ 205581 h 1834356"/>
              <a:gd name="connsiteX3" fmla="*/ 338931 w 1793082"/>
              <a:gd name="connsiteY3" fmla="*/ 248443 h 1834356"/>
              <a:gd name="connsiteX4" fmla="*/ 67469 w 1793082"/>
              <a:gd name="connsiteY4" fmla="*/ 700881 h 1834356"/>
              <a:gd name="connsiteX0" fmla="*/ 296069 w 1793082"/>
              <a:gd name="connsiteY0" fmla="*/ 1836407 h 1836407"/>
              <a:gd name="connsiteX1" fmla="*/ 1591469 w 1793082"/>
              <a:gd name="connsiteY1" fmla="*/ 1483982 h 1836407"/>
              <a:gd name="connsiteX2" fmla="*/ 1505744 w 1793082"/>
              <a:gd name="connsiteY2" fmla="*/ 207632 h 1836407"/>
              <a:gd name="connsiteX3" fmla="*/ 441407 w 1793082"/>
              <a:gd name="connsiteY3" fmla="*/ 238187 h 1836407"/>
              <a:gd name="connsiteX4" fmla="*/ 67469 w 1793082"/>
              <a:gd name="connsiteY4" fmla="*/ 702932 h 1836407"/>
              <a:gd name="connsiteX0" fmla="*/ 192466 w 1689479"/>
              <a:gd name="connsiteY0" fmla="*/ 1836407 h 1836407"/>
              <a:gd name="connsiteX1" fmla="*/ 1487866 w 1689479"/>
              <a:gd name="connsiteY1" fmla="*/ 1483982 h 1836407"/>
              <a:gd name="connsiteX2" fmla="*/ 1402141 w 1689479"/>
              <a:gd name="connsiteY2" fmla="*/ 207632 h 1836407"/>
              <a:gd name="connsiteX3" fmla="*/ 337804 w 1689479"/>
              <a:gd name="connsiteY3" fmla="*/ 238187 h 1836407"/>
              <a:gd name="connsiteX4" fmla="*/ 67469 w 1689479"/>
              <a:gd name="connsiteY4" fmla="*/ 710459 h 1836407"/>
              <a:gd name="connsiteX0" fmla="*/ 192466 w 1689479"/>
              <a:gd name="connsiteY0" fmla="*/ 1838497 h 1838497"/>
              <a:gd name="connsiteX1" fmla="*/ 1487866 w 1689479"/>
              <a:gd name="connsiteY1" fmla="*/ 1486072 h 1838497"/>
              <a:gd name="connsiteX2" fmla="*/ 1402141 w 1689479"/>
              <a:gd name="connsiteY2" fmla="*/ 209722 h 1838497"/>
              <a:gd name="connsiteX3" fmla="*/ 442299 w 1689479"/>
              <a:gd name="connsiteY3" fmla="*/ 227739 h 1838497"/>
              <a:gd name="connsiteX4" fmla="*/ 67469 w 1689479"/>
              <a:gd name="connsiteY4" fmla="*/ 712549 h 1838497"/>
              <a:gd name="connsiteX0" fmla="*/ 94073 w 1591086"/>
              <a:gd name="connsiteY0" fmla="*/ 1838497 h 1838497"/>
              <a:gd name="connsiteX1" fmla="*/ 1389473 w 1591086"/>
              <a:gd name="connsiteY1" fmla="*/ 1486072 h 1838497"/>
              <a:gd name="connsiteX2" fmla="*/ 1303748 w 1591086"/>
              <a:gd name="connsiteY2" fmla="*/ 209722 h 1838497"/>
              <a:gd name="connsiteX3" fmla="*/ 343906 w 1591086"/>
              <a:gd name="connsiteY3" fmla="*/ 227739 h 1838497"/>
              <a:gd name="connsiteX4" fmla="*/ 67469 w 1591086"/>
              <a:gd name="connsiteY4" fmla="*/ 517861 h 1838497"/>
              <a:gd name="connsiteX0" fmla="*/ 94073 w 1591086"/>
              <a:gd name="connsiteY0" fmla="*/ 1838497 h 1838497"/>
              <a:gd name="connsiteX1" fmla="*/ 1389473 w 1591086"/>
              <a:gd name="connsiteY1" fmla="*/ 1486072 h 1838497"/>
              <a:gd name="connsiteX2" fmla="*/ 1303748 w 1591086"/>
              <a:gd name="connsiteY2" fmla="*/ 209722 h 1838497"/>
              <a:gd name="connsiteX3" fmla="*/ 343906 w 1591086"/>
              <a:gd name="connsiteY3" fmla="*/ 227739 h 1838497"/>
              <a:gd name="connsiteX4" fmla="*/ 67469 w 1591086"/>
              <a:gd name="connsiteY4" fmla="*/ 550096 h 1838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086" h="1838497">
                <a:moveTo>
                  <a:pt x="94073" y="1838497"/>
                </a:moveTo>
                <a:cubicBezTo>
                  <a:pt x="640966" y="1798016"/>
                  <a:pt x="1187860" y="1757535"/>
                  <a:pt x="1389473" y="1486072"/>
                </a:cubicBezTo>
                <a:cubicBezTo>
                  <a:pt x="1591086" y="1214609"/>
                  <a:pt x="1478009" y="419444"/>
                  <a:pt x="1303748" y="209722"/>
                </a:cubicBezTo>
                <a:cubicBezTo>
                  <a:pt x="1129487" y="0"/>
                  <a:pt x="549952" y="171010"/>
                  <a:pt x="343906" y="227739"/>
                </a:cubicBezTo>
                <a:cubicBezTo>
                  <a:pt x="137860" y="284468"/>
                  <a:pt x="0" y="362771"/>
                  <a:pt x="67469" y="550096"/>
                </a:cubicBezTo>
              </a:path>
            </a:pathLst>
          </a:cu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4" name="Freeform 273"/>
          <p:cNvSpPr/>
          <p:nvPr/>
        </p:nvSpPr>
        <p:spPr>
          <a:xfrm>
            <a:off x="3581399" y="2209800"/>
            <a:ext cx="152401" cy="628650"/>
          </a:xfrm>
          <a:custGeom>
            <a:avLst/>
            <a:gdLst>
              <a:gd name="connsiteX0" fmla="*/ 231775 w 231775"/>
              <a:gd name="connsiteY0" fmla="*/ 0 h 577850"/>
              <a:gd name="connsiteX1" fmla="*/ 3175 w 231775"/>
              <a:gd name="connsiteY1" fmla="*/ 266700 h 577850"/>
              <a:gd name="connsiteX2" fmla="*/ 212725 w 231775"/>
              <a:gd name="connsiteY2" fmla="*/ 577850 h 577850"/>
              <a:gd name="connsiteX0" fmla="*/ 125413 w 125413"/>
              <a:gd name="connsiteY0" fmla="*/ 0 h 577850"/>
              <a:gd name="connsiteX1" fmla="*/ 36411 w 125413"/>
              <a:gd name="connsiteY1" fmla="*/ 203200 h 577850"/>
              <a:gd name="connsiteX2" fmla="*/ 106363 w 125413"/>
              <a:gd name="connsiteY2" fmla="*/ 577850 h 577850"/>
              <a:gd name="connsiteX0" fmla="*/ 239866 w 239866"/>
              <a:gd name="connsiteY0" fmla="*/ 0 h 584200"/>
              <a:gd name="connsiteX1" fmla="*/ 150864 w 239866"/>
              <a:gd name="connsiteY1" fmla="*/ 203200 h 584200"/>
              <a:gd name="connsiteX2" fmla="*/ 106363 w 239866"/>
              <a:gd name="connsiteY2" fmla="*/ 584200 h 584200"/>
              <a:gd name="connsiteX0" fmla="*/ 133503 w 133503"/>
              <a:gd name="connsiteY0" fmla="*/ 0 h 584200"/>
              <a:gd name="connsiteX1" fmla="*/ 44501 w 133503"/>
              <a:gd name="connsiteY1" fmla="*/ 203200 h 584200"/>
              <a:gd name="connsiteX2" fmla="*/ 0 w 133503"/>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33503 w 133503"/>
              <a:gd name="connsiteY0" fmla="*/ 0 h 584200"/>
              <a:gd name="connsiteX1" fmla="*/ 44502 w 133503"/>
              <a:gd name="connsiteY1" fmla="*/ 208643 h 584200"/>
              <a:gd name="connsiteX2" fmla="*/ 0 w 133503"/>
              <a:gd name="connsiteY2" fmla="*/ 584200 h 584200"/>
              <a:gd name="connsiteX0" fmla="*/ 112713 w 112713"/>
              <a:gd name="connsiteY0" fmla="*/ 0 h 590161"/>
              <a:gd name="connsiteX1" fmla="*/ 68213 w 112713"/>
              <a:gd name="connsiteY1" fmla="*/ 214604 h 590161"/>
              <a:gd name="connsiteX2" fmla="*/ 23711 w 112713"/>
              <a:gd name="connsiteY2" fmla="*/ 590161 h 590161"/>
              <a:gd name="connsiteX0" fmla="*/ 89002 w 89002"/>
              <a:gd name="connsiteY0" fmla="*/ 0 h 590161"/>
              <a:gd name="connsiteX1" fmla="*/ 44502 w 89002"/>
              <a:gd name="connsiteY1" fmla="*/ 214604 h 590161"/>
              <a:gd name="connsiteX2" fmla="*/ 0 w 89002"/>
              <a:gd name="connsiteY2" fmla="*/ 590161 h 590161"/>
            </a:gdLst>
            <a:ahLst/>
            <a:cxnLst>
              <a:cxn ang="0">
                <a:pos x="connsiteX0" y="connsiteY0"/>
              </a:cxn>
              <a:cxn ang="0">
                <a:pos x="connsiteX1" y="connsiteY1"/>
              </a:cxn>
              <a:cxn ang="0">
                <a:pos x="connsiteX2" y="connsiteY2"/>
              </a:cxn>
            </a:cxnLst>
            <a:rect l="l" t="t" r="r" b="b"/>
            <a:pathLst>
              <a:path w="89002" h="590161">
                <a:moveTo>
                  <a:pt x="89002" y="0"/>
                </a:moveTo>
                <a:cubicBezTo>
                  <a:pt x="39332" y="174614"/>
                  <a:pt x="59336" y="116244"/>
                  <a:pt x="44502" y="214604"/>
                </a:cubicBezTo>
                <a:cubicBezTo>
                  <a:pt x="29668" y="312964"/>
                  <a:pt x="19722" y="323990"/>
                  <a:pt x="0" y="590161"/>
                </a:cubicBezTo>
              </a:path>
            </a:pathLst>
          </a:custGeom>
          <a:ln>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6" name="Freeform 275"/>
          <p:cNvSpPr/>
          <p:nvPr/>
        </p:nvSpPr>
        <p:spPr>
          <a:xfrm>
            <a:off x="3708399" y="2044700"/>
            <a:ext cx="304801" cy="781050"/>
          </a:xfrm>
          <a:custGeom>
            <a:avLst/>
            <a:gdLst>
              <a:gd name="connsiteX0" fmla="*/ 231775 w 231775"/>
              <a:gd name="connsiteY0" fmla="*/ 0 h 577850"/>
              <a:gd name="connsiteX1" fmla="*/ 3175 w 231775"/>
              <a:gd name="connsiteY1" fmla="*/ 266700 h 577850"/>
              <a:gd name="connsiteX2" fmla="*/ 212725 w 231775"/>
              <a:gd name="connsiteY2" fmla="*/ 577850 h 577850"/>
              <a:gd name="connsiteX0" fmla="*/ 125413 w 125413"/>
              <a:gd name="connsiteY0" fmla="*/ 0 h 577850"/>
              <a:gd name="connsiteX1" fmla="*/ 36411 w 125413"/>
              <a:gd name="connsiteY1" fmla="*/ 203200 h 577850"/>
              <a:gd name="connsiteX2" fmla="*/ 106363 w 125413"/>
              <a:gd name="connsiteY2" fmla="*/ 577850 h 577850"/>
              <a:gd name="connsiteX0" fmla="*/ 239866 w 239866"/>
              <a:gd name="connsiteY0" fmla="*/ 0 h 584200"/>
              <a:gd name="connsiteX1" fmla="*/ 150864 w 239866"/>
              <a:gd name="connsiteY1" fmla="*/ 203200 h 584200"/>
              <a:gd name="connsiteX2" fmla="*/ 106363 w 239866"/>
              <a:gd name="connsiteY2" fmla="*/ 584200 h 584200"/>
              <a:gd name="connsiteX0" fmla="*/ 133503 w 133503"/>
              <a:gd name="connsiteY0" fmla="*/ 0 h 584200"/>
              <a:gd name="connsiteX1" fmla="*/ 44501 w 133503"/>
              <a:gd name="connsiteY1" fmla="*/ 203200 h 584200"/>
              <a:gd name="connsiteX2" fmla="*/ 0 w 133503"/>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33503 w 133503"/>
              <a:gd name="connsiteY0" fmla="*/ 0 h 584200"/>
              <a:gd name="connsiteX1" fmla="*/ 44502 w 133503"/>
              <a:gd name="connsiteY1" fmla="*/ 208643 h 584200"/>
              <a:gd name="connsiteX2" fmla="*/ 0 w 133503"/>
              <a:gd name="connsiteY2" fmla="*/ 584200 h 584200"/>
              <a:gd name="connsiteX0" fmla="*/ 112713 w 112713"/>
              <a:gd name="connsiteY0" fmla="*/ 0 h 590161"/>
              <a:gd name="connsiteX1" fmla="*/ 68213 w 112713"/>
              <a:gd name="connsiteY1" fmla="*/ 214604 h 590161"/>
              <a:gd name="connsiteX2" fmla="*/ 23711 w 112713"/>
              <a:gd name="connsiteY2" fmla="*/ 590161 h 590161"/>
              <a:gd name="connsiteX0" fmla="*/ 89002 w 89002"/>
              <a:gd name="connsiteY0" fmla="*/ 0 h 590161"/>
              <a:gd name="connsiteX1" fmla="*/ 44502 w 89002"/>
              <a:gd name="connsiteY1" fmla="*/ 214604 h 590161"/>
              <a:gd name="connsiteX2" fmla="*/ 0 w 89002"/>
              <a:gd name="connsiteY2" fmla="*/ 590161 h 590161"/>
            </a:gdLst>
            <a:ahLst/>
            <a:cxnLst>
              <a:cxn ang="0">
                <a:pos x="connsiteX0" y="connsiteY0"/>
              </a:cxn>
              <a:cxn ang="0">
                <a:pos x="connsiteX1" y="connsiteY1"/>
              </a:cxn>
              <a:cxn ang="0">
                <a:pos x="connsiteX2" y="connsiteY2"/>
              </a:cxn>
            </a:cxnLst>
            <a:rect l="l" t="t" r="r" b="b"/>
            <a:pathLst>
              <a:path w="89002" h="590161">
                <a:moveTo>
                  <a:pt x="89002" y="0"/>
                </a:moveTo>
                <a:cubicBezTo>
                  <a:pt x="39332" y="174614"/>
                  <a:pt x="59336" y="116244"/>
                  <a:pt x="44502" y="214604"/>
                </a:cubicBezTo>
                <a:cubicBezTo>
                  <a:pt x="29668" y="312964"/>
                  <a:pt x="19722" y="323990"/>
                  <a:pt x="0" y="590161"/>
                </a:cubicBezTo>
              </a:path>
            </a:pathLst>
          </a:cu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Freeform 276"/>
          <p:cNvSpPr/>
          <p:nvPr/>
        </p:nvSpPr>
        <p:spPr>
          <a:xfrm>
            <a:off x="3810000" y="1778000"/>
            <a:ext cx="508000" cy="1060450"/>
          </a:xfrm>
          <a:custGeom>
            <a:avLst/>
            <a:gdLst>
              <a:gd name="connsiteX0" fmla="*/ 231775 w 231775"/>
              <a:gd name="connsiteY0" fmla="*/ 0 h 577850"/>
              <a:gd name="connsiteX1" fmla="*/ 3175 w 231775"/>
              <a:gd name="connsiteY1" fmla="*/ 266700 h 577850"/>
              <a:gd name="connsiteX2" fmla="*/ 212725 w 231775"/>
              <a:gd name="connsiteY2" fmla="*/ 577850 h 577850"/>
              <a:gd name="connsiteX0" fmla="*/ 125413 w 125413"/>
              <a:gd name="connsiteY0" fmla="*/ 0 h 577850"/>
              <a:gd name="connsiteX1" fmla="*/ 36411 w 125413"/>
              <a:gd name="connsiteY1" fmla="*/ 203200 h 577850"/>
              <a:gd name="connsiteX2" fmla="*/ 106363 w 125413"/>
              <a:gd name="connsiteY2" fmla="*/ 577850 h 577850"/>
              <a:gd name="connsiteX0" fmla="*/ 239866 w 239866"/>
              <a:gd name="connsiteY0" fmla="*/ 0 h 584200"/>
              <a:gd name="connsiteX1" fmla="*/ 150864 w 239866"/>
              <a:gd name="connsiteY1" fmla="*/ 203200 h 584200"/>
              <a:gd name="connsiteX2" fmla="*/ 106363 w 239866"/>
              <a:gd name="connsiteY2" fmla="*/ 584200 h 584200"/>
              <a:gd name="connsiteX0" fmla="*/ 133503 w 133503"/>
              <a:gd name="connsiteY0" fmla="*/ 0 h 584200"/>
              <a:gd name="connsiteX1" fmla="*/ 44501 w 133503"/>
              <a:gd name="connsiteY1" fmla="*/ 203200 h 584200"/>
              <a:gd name="connsiteX2" fmla="*/ 0 w 133503"/>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55752 w 155752"/>
              <a:gd name="connsiteY0" fmla="*/ 0 h 584200"/>
              <a:gd name="connsiteX1" fmla="*/ 22250 w 155752"/>
              <a:gd name="connsiteY1" fmla="*/ 203200 h 584200"/>
              <a:gd name="connsiteX2" fmla="*/ 22249 w 155752"/>
              <a:gd name="connsiteY2" fmla="*/ 584200 h 584200"/>
              <a:gd name="connsiteX0" fmla="*/ 133503 w 133503"/>
              <a:gd name="connsiteY0" fmla="*/ 0 h 584200"/>
              <a:gd name="connsiteX1" fmla="*/ 44502 w 133503"/>
              <a:gd name="connsiteY1" fmla="*/ 208643 h 584200"/>
              <a:gd name="connsiteX2" fmla="*/ 0 w 133503"/>
              <a:gd name="connsiteY2" fmla="*/ 584200 h 584200"/>
              <a:gd name="connsiteX0" fmla="*/ 112713 w 112713"/>
              <a:gd name="connsiteY0" fmla="*/ 0 h 590161"/>
              <a:gd name="connsiteX1" fmla="*/ 68213 w 112713"/>
              <a:gd name="connsiteY1" fmla="*/ 214604 h 590161"/>
              <a:gd name="connsiteX2" fmla="*/ 23711 w 112713"/>
              <a:gd name="connsiteY2" fmla="*/ 590161 h 590161"/>
              <a:gd name="connsiteX0" fmla="*/ 89002 w 89002"/>
              <a:gd name="connsiteY0" fmla="*/ 0 h 590161"/>
              <a:gd name="connsiteX1" fmla="*/ 44502 w 89002"/>
              <a:gd name="connsiteY1" fmla="*/ 214604 h 590161"/>
              <a:gd name="connsiteX2" fmla="*/ 0 w 89002"/>
              <a:gd name="connsiteY2" fmla="*/ 590161 h 590161"/>
            </a:gdLst>
            <a:ahLst/>
            <a:cxnLst>
              <a:cxn ang="0">
                <a:pos x="connsiteX0" y="connsiteY0"/>
              </a:cxn>
              <a:cxn ang="0">
                <a:pos x="connsiteX1" y="connsiteY1"/>
              </a:cxn>
              <a:cxn ang="0">
                <a:pos x="connsiteX2" y="connsiteY2"/>
              </a:cxn>
            </a:cxnLst>
            <a:rect l="l" t="t" r="r" b="b"/>
            <a:pathLst>
              <a:path w="89002" h="590161">
                <a:moveTo>
                  <a:pt x="89002" y="0"/>
                </a:moveTo>
                <a:cubicBezTo>
                  <a:pt x="39332" y="174614"/>
                  <a:pt x="59336" y="116244"/>
                  <a:pt x="44502" y="214604"/>
                </a:cubicBezTo>
                <a:cubicBezTo>
                  <a:pt x="29668" y="312964"/>
                  <a:pt x="19722" y="323990"/>
                  <a:pt x="0" y="590161"/>
                </a:cubicBezTo>
              </a:path>
            </a:pathLst>
          </a:cu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Bypassed Pipeline</a:t>
            </a:r>
            <a:endParaRPr lang="en-US" dirty="0"/>
          </a:p>
        </p:txBody>
      </p:sp>
      <p:sp>
        <p:nvSpPr>
          <p:cNvPr id="3" name="Content Placeholder 2"/>
          <p:cNvSpPr>
            <a:spLocks noGrp="1"/>
          </p:cNvSpPr>
          <p:nvPr>
            <p:ph idx="1"/>
          </p:nvPr>
        </p:nvSpPr>
        <p:spPr>
          <a:xfrm>
            <a:off x="4800600" y="1066800"/>
            <a:ext cx="4191000" cy="5059363"/>
          </a:xfrm>
        </p:spPr>
        <p:txBody>
          <a:bodyPr/>
          <a:lstStyle/>
          <a:p>
            <a:r>
              <a:rPr lang="en-US" sz="2000" dirty="0" smtClean="0"/>
              <a:t>Some instructions write PC+4…</a:t>
            </a:r>
          </a:p>
          <a:p>
            <a:r>
              <a:rPr lang="en-US" sz="2000" dirty="0" smtClean="0"/>
              <a:t>Route PC</a:t>
            </a:r>
            <a:r>
              <a:rPr lang="en-US" sz="2000" baseline="30000" dirty="0" smtClean="0"/>
              <a:t>ALU</a:t>
            </a:r>
            <a:r>
              <a:rPr lang="en-US" sz="2000" dirty="0" smtClean="0"/>
              <a:t> and PC</a:t>
            </a:r>
            <a:r>
              <a:rPr lang="en-US" sz="2000" baseline="30000" dirty="0" smtClean="0"/>
              <a:t>MEM</a:t>
            </a:r>
            <a:r>
              <a:rPr lang="en-US" sz="2000" dirty="0" smtClean="0"/>
              <a:t> as additional bypass mux inputs</a:t>
            </a:r>
          </a:p>
          <a:p>
            <a:r>
              <a:rPr lang="en-US" sz="2000" dirty="0" smtClean="0"/>
              <a:t>Bypasses </a:t>
            </a:r>
            <a:r>
              <a:rPr lang="en-US" sz="2000" dirty="0" smtClean="0">
                <a:sym typeface="Wingdings" pitchFamily="2" charset="2"/>
              </a:rPr>
              <a:t>are expensive</a:t>
            </a:r>
          </a:p>
          <a:p>
            <a:pPr lvl="1"/>
            <a:r>
              <a:rPr lang="en-US" sz="1600" dirty="0" smtClean="0"/>
              <a:t>Lots of wiring &amp; large </a:t>
            </a:r>
            <a:r>
              <a:rPr lang="en-US" sz="1600" dirty="0" err="1" smtClean="0"/>
              <a:t>muxes</a:t>
            </a:r>
            <a:endParaRPr lang="en-US" sz="1600" dirty="0" smtClean="0"/>
          </a:p>
          <a:p>
            <a:pPr lvl="1"/>
            <a:r>
              <a:rPr lang="en-US" sz="1600" dirty="0" smtClean="0"/>
              <a:t>May affect clock cycle time…</a:t>
            </a:r>
          </a:p>
          <a:p>
            <a:r>
              <a:rPr lang="en-US" sz="2000" dirty="0" smtClean="0"/>
              <a:t>But full bypassing is not needed! We can always stall</a:t>
            </a:r>
          </a:p>
          <a:p>
            <a:pPr lvl="1"/>
            <a:r>
              <a:rPr lang="en-US" sz="1600" dirty="0" smtClean="0"/>
              <a:t>e.g., just bypass from ALU</a:t>
            </a:r>
            <a:endParaRPr lang="en-US" sz="1200" dirty="0" smtClean="0"/>
          </a:p>
          <a:p>
            <a:r>
              <a:rPr lang="en-US" sz="2000" dirty="0" smtClean="0"/>
              <a:t>With a fully bypassed pipeline, do we still need the stall signal?</a:t>
            </a:r>
            <a:endParaRPr lang="en-US" sz="2000" dirty="0"/>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447800"/>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8" name="Freeform 414"/>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229" name="Freeform 415"/>
          <p:cNvSpPr>
            <a:spLocks/>
          </p:cNvSpPr>
          <p:nvPr/>
        </p:nvSpPr>
        <p:spPr bwMode="auto">
          <a:xfrm>
            <a:off x="1614484" y="2678113"/>
            <a:ext cx="338138"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30" name="Line 418"/>
          <p:cNvSpPr>
            <a:spLocks noChangeShapeType="1"/>
          </p:cNvSpPr>
          <p:nvPr/>
        </p:nvSpPr>
        <p:spPr bwMode="auto">
          <a:xfrm>
            <a:off x="1484309" y="2719388"/>
            <a:ext cx="107950" cy="1587"/>
          </a:xfrm>
          <a:prstGeom prst="line">
            <a:avLst/>
          </a:prstGeom>
          <a:noFill/>
          <a:ln w="4763">
            <a:solidFill>
              <a:schemeClr val="tx1"/>
            </a:solidFill>
            <a:round/>
            <a:headEnd/>
            <a:tailEnd/>
          </a:ln>
        </p:spPr>
        <p:txBody>
          <a:bodyPr/>
          <a:lstStyle/>
          <a:p>
            <a:endParaRPr lang="en-US">
              <a:solidFill>
                <a:srgbClr val="C00000"/>
              </a:solidFill>
            </a:endParaRPr>
          </a:p>
        </p:txBody>
      </p:sp>
      <p:sp>
        <p:nvSpPr>
          <p:cNvPr id="231" name="Freeform 419"/>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solidFill>
            <a:round/>
            <a:headEnd/>
            <a:tailEnd/>
          </a:ln>
        </p:spPr>
        <p:txBody>
          <a:bodyPr/>
          <a:lstStyle/>
          <a:p>
            <a:endParaRPr lang="en-US">
              <a:solidFill>
                <a:srgbClr val="C00000"/>
              </a:solidFill>
            </a:endParaRPr>
          </a:p>
        </p:txBody>
      </p:sp>
      <p:sp>
        <p:nvSpPr>
          <p:cNvPr id="232" name="Freeform 420"/>
          <p:cNvSpPr>
            <a:spLocks/>
          </p:cNvSpPr>
          <p:nvPr/>
        </p:nvSpPr>
        <p:spPr bwMode="auto">
          <a:xfrm flipH="1">
            <a:off x="1573209" y="2700338"/>
            <a:ext cx="57150"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solidFill>
            <a:round/>
            <a:headEnd/>
            <a:tailEnd/>
          </a:ln>
        </p:spPr>
        <p:txBody>
          <a:bodyPr/>
          <a:lstStyle/>
          <a:p>
            <a:endParaRPr lang="en-US">
              <a:solidFill>
                <a:srgbClr val="C00000"/>
              </a:solidFill>
            </a:endParaRPr>
          </a:p>
        </p:txBody>
      </p:sp>
      <p:sp>
        <p:nvSpPr>
          <p:cNvPr id="233" name="Rectangle 421"/>
          <p:cNvSpPr>
            <a:spLocks noChangeArrowheads="1"/>
          </p:cNvSpPr>
          <p:nvPr/>
        </p:nvSpPr>
        <p:spPr bwMode="auto">
          <a:xfrm>
            <a:off x="1219200" y="26812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smtClean="0"/>
              <a:t>STALL</a:t>
            </a:r>
            <a:endParaRPr lang="en-US" sz="2000" b="0" baseline="30000" dirty="0"/>
          </a:p>
        </p:txBody>
      </p:sp>
      <p:sp>
        <p:nvSpPr>
          <p:cNvPr id="234" name="Freeform 422"/>
          <p:cNvSpPr>
            <a:spLocks/>
          </p:cNvSpPr>
          <p:nvPr/>
        </p:nvSpPr>
        <p:spPr bwMode="auto">
          <a:xfrm flipH="1">
            <a:off x="1465259" y="2482850"/>
            <a:ext cx="31273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35" name="Freeform 423"/>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solidFill>
            <a:round/>
            <a:headEnd/>
            <a:tailEnd/>
          </a:ln>
        </p:spPr>
        <p:txBody>
          <a:bodyPr/>
          <a:lstStyle/>
          <a:p>
            <a:endParaRPr lang="en-US"/>
          </a:p>
        </p:txBody>
      </p:sp>
      <p:sp>
        <p:nvSpPr>
          <p:cNvPr id="236" name="Freeform 424"/>
          <p:cNvSpPr>
            <a:spLocks/>
          </p:cNvSpPr>
          <p:nvPr/>
        </p:nvSpPr>
        <p:spPr bwMode="auto">
          <a:xfrm>
            <a:off x="1760534" y="2625725"/>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37" name="Freeform 425"/>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8" name="Freeform 426"/>
          <p:cNvSpPr>
            <a:spLocks/>
          </p:cNvSpPr>
          <p:nvPr/>
        </p:nvSpPr>
        <p:spPr bwMode="auto">
          <a:xfrm>
            <a:off x="1839909" y="2625725"/>
            <a:ext cx="42863"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9" name="Rectangle 427"/>
          <p:cNvSpPr>
            <a:spLocks noChangeArrowheads="1"/>
          </p:cNvSpPr>
          <p:nvPr/>
        </p:nvSpPr>
        <p:spPr bwMode="auto">
          <a:xfrm>
            <a:off x="1253836" y="24384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40" name="Freeform 434"/>
          <p:cNvSpPr>
            <a:spLocks/>
          </p:cNvSpPr>
          <p:nvPr/>
        </p:nvSpPr>
        <p:spPr bwMode="auto">
          <a:xfrm>
            <a:off x="154940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1" name="Freeform 435"/>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2" name="Freeform 436"/>
          <p:cNvSpPr>
            <a:spLocks/>
          </p:cNvSpPr>
          <p:nvPr/>
        </p:nvSpPr>
        <p:spPr bwMode="auto">
          <a:xfrm>
            <a:off x="168433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3" name="Rectangle 437"/>
          <p:cNvSpPr>
            <a:spLocks noChangeArrowheads="1"/>
          </p:cNvSpPr>
          <p:nvPr/>
        </p:nvSpPr>
        <p:spPr bwMode="auto">
          <a:xfrm>
            <a:off x="125149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361950" y="1890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5" name="Freeform 435"/>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46" name="Freeform 436"/>
          <p:cNvSpPr>
            <a:spLocks/>
          </p:cNvSpPr>
          <p:nvPr/>
        </p:nvSpPr>
        <p:spPr bwMode="auto">
          <a:xfrm>
            <a:off x="496888" y="1924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47" name="Rectangle 437"/>
          <p:cNvSpPr>
            <a:spLocks noChangeArrowheads="1"/>
          </p:cNvSpPr>
          <p:nvPr/>
        </p:nvSpPr>
        <p:spPr bwMode="auto">
          <a:xfrm>
            <a:off x="64040" y="1828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434"/>
          <p:cNvSpPr>
            <a:spLocks/>
          </p:cNvSpPr>
          <p:nvPr/>
        </p:nvSpPr>
        <p:spPr bwMode="auto">
          <a:xfrm>
            <a:off x="374110" y="1128712"/>
            <a:ext cx="152400"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sp>
        <p:nvSpPr>
          <p:cNvPr id="249" name="Freeform 435"/>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rgbClr val="C00000"/>
            </a:solidFill>
            <a:round/>
            <a:headEnd/>
            <a:tailEnd/>
          </a:ln>
        </p:spPr>
        <p:txBody>
          <a:bodyPr/>
          <a:lstStyle/>
          <a:p>
            <a:endParaRPr lang="en-US"/>
          </a:p>
        </p:txBody>
      </p:sp>
      <p:sp>
        <p:nvSpPr>
          <p:cNvPr id="250" name="Freeform 436"/>
          <p:cNvSpPr>
            <a:spLocks/>
          </p:cNvSpPr>
          <p:nvPr/>
        </p:nvSpPr>
        <p:spPr bwMode="auto">
          <a:xfrm>
            <a:off x="509048" y="1162050"/>
            <a:ext cx="36512"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251" name="Rectangle 437"/>
          <p:cNvSpPr>
            <a:spLocks noChangeArrowheads="1"/>
          </p:cNvSpPr>
          <p:nvPr/>
        </p:nvSpPr>
        <p:spPr bwMode="auto">
          <a:xfrm>
            <a:off x="76200" y="10668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52" name="Freeform 376"/>
          <p:cNvSpPr>
            <a:spLocks/>
          </p:cNvSpPr>
          <p:nvPr/>
        </p:nvSpPr>
        <p:spPr bwMode="auto">
          <a:xfrm>
            <a:off x="3352800" y="2859084"/>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253" name="Freeform 376"/>
          <p:cNvSpPr>
            <a:spLocks/>
          </p:cNvSpPr>
          <p:nvPr/>
        </p:nvSpPr>
        <p:spPr bwMode="auto">
          <a:xfrm>
            <a:off x="2590800" y="2863847"/>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grpSp>
        <p:nvGrpSpPr>
          <p:cNvPr id="274" name="Group 273"/>
          <p:cNvGrpSpPr/>
          <p:nvPr/>
        </p:nvGrpSpPr>
        <p:grpSpPr>
          <a:xfrm>
            <a:off x="3582192" y="2754312"/>
            <a:ext cx="723104" cy="96839"/>
            <a:chOff x="4308475" y="2500311"/>
            <a:chExt cx="723104" cy="96839"/>
          </a:xfrm>
        </p:grpSpPr>
        <p:sp>
          <p:nvSpPr>
            <p:cNvPr id="260" name="Line 211"/>
            <p:cNvSpPr>
              <a:spLocks noChangeShapeType="1"/>
            </p:cNvSpPr>
            <p:nvPr/>
          </p:nvSpPr>
          <p:spPr bwMode="auto">
            <a:xfrm>
              <a:off x="4327525" y="2503488"/>
              <a:ext cx="1588" cy="88900"/>
            </a:xfrm>
            <a:prstGeom prst="line">
              <a:avLst/>
            </a:prstGeom>
            <a:noFill/>
            <a:ln w="4763">
              <a:solidFill>
                <a:srgbClr val="CC0000"/>
              </a:solidFill>
              <a:round/>
              <a:headEnd/>
              <a:tailEnd/>
            </a:ln>
          </p:spPr>
          <p:txBody>
            <a:bodyPr/>
            <a:lstStyle/>
            <a:p>
              <a:endParaRPr lang="en-US"/>
            </a:p>
          </p:txBody>
        </p:sp>
        <p:sp>
          <p:nvSpPr>
            <p:cNvPr id="261"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62"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CC0000"/>
              </a:solidFill>
              <a:round/>
              <a:headEnd/>
              <a:tailEnd/>
            </a:ln>
          </p:spPr>
          <p:txBody>
            <a:bodyPr/>
            <a:lstStyle/>
            <a:p>
              <a:endParaRPr lang="en-US"/>
            </a:p>
          </p:txBody>
        </p:sp>
        <p:sp>
          <p:nvSpPr>
            <p:cNvPr id="263" name="Line 214"/>
            <p:cNvSpPr>
              <a:spLocks noChangeShapeType="1"/>
            </p:cNvSpPr>
            <p:nvPr/>
          </p:nvSpPr>
          <p:spPr bwMode="auto">
            <a:xfrm>
              <a:off x="4375150" y="2508250"/>
              <a:ext cx="1588" cy="84138"/>
            </a:xfrm>
            <a:prstGeom prst="line">
              <a:avLst/>
            </a:prstGeom>
            <a:noFill/>
            <a:ln w="4763">
              <a:solidFill>
                <a:srgbClr val="CC0000"/>
              </a:solidFill>
              <a:round/>
              <a:headEnd/>
              <a:tailEnd/>
            </a:ln>
          </p:spPr>
          <p:txBody>
            <a:bodyPr/>
            <a:lstStyle/>
            <a:p>
              <a:endParaRPr lang="en-US"/>
            </a:p>
          </p:txBody>
        </p:sp>
        <p:sp>
          <p:nvSpPr>
            <p:cNvPr id="264"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65"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CC0000"/>
              </a:solidFill>
              <a:round/>
              <a:headEnd/>
              <a:tailEnd/>
            </a:ln>
          </p:spPr>
          <p:txBody>
            <a:bodyPr/>
            <a:lstStyle/>
            <a:p>
              <a:endParaRPr lang="en-US"/>
            </a:p>
          </p:txBody>
        </p:sp>
        <p:sp>
          <p:nvSpPr>
            <p:cNvPr id="266" name="Line 217"/>
            <p:cNvSpPr>
              <a:spLocks noChangeShapeType="1"/>
            </p:cNvSpPr>
            <p:nvPr/>
          </p:nvSpPr>
          <p:spPr bwMode="auto">
            <a:xfrm>
              <a:off x="4552950" y="2508250"/>
              <a:ext cx="1588" cy="88900"/>
            </a:xfrm>
            <a:prstGeom prst="line">
              <a:avLst/>
            </a:prstGeom>
            <a:noFill/>
            <a:ln w="4763">
              <a:solidFill>
                <a:srgbClr val="CC0000"/>
              </a:solidFill>
              <a:round/>
              <a:headEnd/>
              <a:tailEnd/>
            </a:ln>
          </p:spPr>
          <p:txBody>
            <a:bodyPr/>
            <a:lstStyle/>
            <a:p>
              <a:endParaRPr lang="en-US"/>
            </a:p>
          </p:txBody>
        </p:sp>
        <p:sp>
          <p:nvSpPr>
            <p:cNvPr id="267"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CC0000"/>
              </a:solidFill>
              <a:round/>
              <a:headEnd/>
              <a:tailEnd/>
            </a:ln>
          </p:spPr>
          <p:txBody>
            <a:bodyPr/>
            <a:lstStyle/>
            <a:p>
              <a:endParaRPr lang="en-US"/>
            </a:p>
          </p:txBody>
        </p:sp>
        <p:sp>
          <p:nvSpPr>
            <p:cNvPr id="268"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CC0000"/>
              </a:solidFill>
              <a:round/>
              <a:headEnd/>
              <a:tailEnd/>
            </a:ln>
          </p:spPr>
          <p:txBody>
            <a:bodyPr/>
            <a:lstStyle/>
            <a:p>
              <a:endParaRPr lang="en-US"/>
            </a:p>
          </p:txBody>
        </p:sp>
        <p:sp>
          <p:nvSpPr>
            <p:cNvPr id="269"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CC0000"/>
              </a:solidFill>
              <a:round/>
              <a:headEnd/>
              <a:tailEnd/>
            </a:ln>
          </p:spPr>
          <p:txBody>
            <a:bodyPr/>
            <a:lstStyle/>
            <a:p>
              <a:endParaRPr lang="en-US"/>
            </a:p>
          </p:txBody>
        </p:sp>
        <p:sp>
          <p:nvSpPr>
            <p:cNvPr id="270"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CC0000"/>
              </a:solidFill>
              <a:round/>
              <a:headEnd/>
              <a:tailEnd/>
            </a:ln>
          </p:spPr>
          <p:txBody>
            <a:bodyPr/>
            <a:lstStyle/>
            <a:p>
              <a:endParaRPr lang="en-US"/>
            </a:p>
          </p:txBody>
        </p:sp>
        <p:sp>
          <p:nvSpPr>
            <p:cNvPr id="271"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CC0000"/>
              </a:solidFill>
              <a:round/>
              <a:headEnd/>
              <a:tailEnd/>
            </a:ln>
          </p:spPr>
          <p:txBody>
            <a:bodyPr/>
            <a:lstStyle/>
            <a:p>
              <a:endParaRPr lang="en-US"/>
            </a:p>
          </p:txBody>
        </p:sp>
        <p:sp>
          <p:nvSpPr>
            <p:cNvPr id="272" name="Rectangle 380"/>
            <p:cNvSpPr>
              <a:spLocks noChangeArrowheads="1"/>
            </p:cNvSpPr>
            <p:nvPr/>
          </p:nvSpPr>
          <p:spPr bwMode="auto">
            <a:xfrm>
              <a:off x="4621210" y="2500311"/>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CC0000"/>
                  </a:solidFill>
                </a:rPr>
                <a:t>BYPASSES</a:t>
              </a:r>
              <a:endParaRPr lang="en-US" sz="2000" b="0" dirty="0">
                <a:solidFill>
                  <a:srgbClr val="CC0000"/>
                </a:solidFill>
              </a:endParaRPr>
            </a:p>
          </p:txBody>
        </p:sp>
      </p:grpSp>
      <p:grpSp>
        <p:nvGrpSpPr>
          <p:cNvPr id="275" name="Group 274"/>
          <p:cNvGrpSpPr/>
          <p:nvPr/>
        </p:nvGrpSpPr>
        <p:grpSpPr>
          <a:xfrm>
            <a:off x="2738437" y="2755637"/>
            <a:ext cx="704052" cy="101602"/>
            <a:chOff x="4308475" y="2495548"/>
            <a:chExt cx="704052" cy="101602"/>
          </a:xfrm>
        </p:grpSpPr>
        <p:sp>
          <p:nvSpPr>
            <p:cNvPr id="276" name="Line 211"/>
            <p:cNvSpPr>
              <a:spLocks noChangeShapeType="1"/>
            </p:cNvSpPr>
            <p:nvPr/>
          </p:nvSpPr>
          <p:spPr bwMode="auto">
            <a:xfrm>
              <a:off x="4327525" y="2503488"/>
              <a:ext cx="1588" cy="88900"/>
            </a:xfrm>
            <a:prstGeom prst="line">
              <a:avLst/>
            </a:prstGeom>
            <a:noFill/>
            <a:ln w="4763">
              <a:solidFill>
                <a:srgbClr val="CC0000"/>
              </a:solidFill>
              <a:round/>
              <a:headEnd/>
              <a:tailEnd/>
            </a:ln>
          </p:spPr>
          <p:txBody>
            <a:bodyPr/>
            <a:lstStyle/>
            <a:p>
              <a:endParaRPr lang="en-US"/>
            </a:p>
          </p:txBody>
        </p:sp>
        <p:sp>
          <p:nvSpPr>
            <p:cNvPr id="277"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78"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CC0000"/>
              </a:solidFill>
              <a:round/>
              <a:headEnd/>
              <a:tailEnd/>
            </a:ln>
          </p:spPr>
          <p:txBody>
            <a:bodyPr/>
            <a:lstStyle/>
            <a:p>
              <a:endParaRPr lang="en-US"/>
            </a:p>
          </p:txBody>
        </p:sp>
        <p:sp>
          <p:nvSpPr>
            <p:cNvPr id="279" name="Line 214"/>
            <p:cNvSpPr>
              <a:spLocks noChangeShapeType="1"/>
            </p:cNvSpPr>
            <p:nvPr/>
          </p:nvSpPr>
          <p:spPr bwMode="auto">
            <a:xfrm>
              <a:off x="4375150" y="2508250"/>
              <a:ext cx="1588" cy="84138"/>
            </a:xfrm>
            <a:prstGeom prst="line">
              <a:avLst/>
            </a:prstGeom>
            <a:noFill/>
            <a:ln w="4763">
              <a:solidFill>
                <a:srgbClr val="CC0000"/>
              </a:solidFill>
              <a:round/>
              <a:headEnd/>
              <a:tailEnd/>
            </a:ln>
          </p:spPr>
          <p:txBody>
            <a:bodyPr/>
            <a:lstStyle/>
            <a:p>
              <a:endParaRPr lang="en-US"/>
            </a:p>
          </p:txBody>
        </p:sp>
        <p:sp>
          <p:nvSpPr>
            <p:cNvPr id="280"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CC0000"/>
              </a:solidFill>
              <a:round/>
              <a:headEnd/>
              <a:tailEnd/>
            </a:ln>
          </p:spPr>
          <p:txBody>
            <a:bodyPr/>
            <a:lstStyle/>
            <a:p>
              <a:endParaRPr lang="en-US"/>
            </a:p>
          </p:txBody>
        </p:sp>
        <p:sp>
          <p:nvSpPr>
            <p:cNvPr id="281"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CC0000"/>
              </a:solidFill>
              <a:round/>
              <a:headEnd/>
              <a:tailEnd/>
            </a:ln>
          </p:spPr>
          <p:txBody>
            <a:bodyPr/>
            <a:lstStyle/>
            <a:p>
              <a:endParaRPr lang="en-US"/>
            </a:p>
          </p:txBody>
        </p:sp>
        <p:sp>
          <p:nvSpPr>
            <p:cNvPr id="282" name="Line 217"/>
            <p:cNvSpPr>
              <a:spLocks noChangeShapeType="1"/>
            </p:cNvSpPr>
            <p:nvPr/>
          </p:nvSpPr>
          <p:spPr bwMode="auto">
            <a:xfrm>
              <a:off x="4552950" y="2508250"/>
              <a:ext cx="1588" cy="88900"/>
            </a:xfrm>
            <a:prstGeom prst="line">
              <a:avLst/>
            </a:prstGeom>
            <a:noFill/>
            <a:ln w="4763">
              <a:solidFill>
                <a:srgbClr val="CC0000"/>
              </a:solidFill>
              <a:round/>
              <a:headEnd/>
              <a:tailEnd/>
            </a:ln>
          </p:spPr>
          <p:txBody>
            <a:bodyPr/>
            <a:lstStyle/>
            <a:p>
              <a:endParaRPr lang="en-US"/>
            </a:p>
          </p:txBody>
        </p:sp>
        <p:sp>
          <p:nvSpPr>
            <p:cNvPr id="283"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CC0000"/>
              </a:solidFill>
              <a:round/>
              <a:headEnd/>
              <a:tailEnd/>
            </a:ln>
          </p:spPr>
          <p:txBody>
            <a:bodyPr/>
            <a:lstStyle/>
            <a:p>
              <a:endParaRPr lang="en-US"/>
            </a:p>
          </p:txBody>
        </p:sp>
        <p:sp>
          <p:nvSpPr>
            <p:cNvPr id="284"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CC0000"/>
              </a:solidFill>
              <a:round/>
              <a:headEnd/>
              <a:tailEnd/>
            </a:ln>
          </p:spPr>
          <p:txBody>
            <a:bodyPr/>
            <a:lstStyle/>
            <a:p>
              <a:endParaRPr lang="en-US"/>
            </a:p>
          </p:txBody>
        </p:sp>
        <p:sp>
          <p:nvSpPr>
            <p:cNvPr id="285"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CC0000"/>
              </a:solidFill>
              <a:round/>
              <a:headEnd/>
              <a:tailEnd/>
            </a:ln>
          </p:spPr>
          <p:txBody>
            <a:bodyPr/>
            <a:lstStyle/>
            <a:p>
              <a:endParaRPr lang="en-US"/>
            </a:p>
          </p:txBody>
        </p:sp>
        <p:sp>
          <p:nvSpPr>
            <p:cNvPr id="286"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CC0000"/>
              </a:solidFill>
              <a:round/>
              <a:headEnd/>
              <a:tailEnd/>
            </a:ln>
          </p:spPr>
          <p:txBody>
            <a:bodyPr/>
            <a:lstStyle/>
            <a:p>
              <a:endParaRPr lang="en-US"/>
            </a:p>
          </p:txBody>
        </p:sp>
        <p:sp>
          <p:nvSpPr>
            <p:cNvPr id="287"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CC0000"/>
              </a:solidFill>
              <a:round/>
              <a:headEnd/>
              <a:tailEnd/>
            </a:ln>
          </p:spPr>
          <p:txBody>
            <a:bodyPr/>
            <a:lstStyle/>
            <a:p>
              <a:endParaRPr lang="en-US"/>
            </a:p>
          </p:txBody>
        </p:sp>
        <p:sp>
          <p:nvSpPr>
            <p:cNvPr id="288" name="Rectangle 380"/>
            <p:cNvSpPr>
              <a:spLocks noChangeArrowheads="1"/>
            </p:cNvSpPr>
            <p:nvPr/>
          </p:nvSpPr>
          <p:spPr bwMode="auto">
            <a:xfrm>
              <a:off x="4602158" y="2495548"/>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CC0000"/>
                  </a:solidFill>
                </a:rPr>
                <a:t>BYPASSES</a:t>
              </a:r>
              <a:endParaRPr lang="en-US" sz="2000" b="0" dirty="0">
                <a:solidFill>
                  <a:srgbClr val="CC0000"/>
                </a:solidFill>
              </a:endParaRPr>
            </a:p>
          </p:txBody>
        </p:sp>
      </p:grpSp>
      <p:grpSp>
        <p:nvGrpSpPr>
          <p:cNvPr id="289" name="Group 230"/>
          <p:cNvGrpSpPr>
            <a:grpSpLocks/>
          </p:cNvGrpSpPr>
          <p:nvPr/>
        </p:nvGrpSpPr>
        <p:grpSpPr bwMode="auto">
          <a:xfrm>
            <a:off x="609600" y="3773488"/>
            <a:ext cx="120650" cy="36512"/>
            <a:chOff x="813" y="3572"/>
            <a:chExt cx="90" cy="28"/>
          </a:xfrm>
        </p:grpSpPr>
        <p:sp>
          <p:nvSpPr>
            <p:cNvPr id="290"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291"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292"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293" name="Text Box 367"/>
          <p:cNvSpPr txBox="1">
            <a:spLocks noChangeArrowheads="1"/>
          </p:cNvSpPr>
          <p:nvPr/>
        </p:nvSpPr>
        <p:spPr bwMode="auto">
          <a:xfrm>
            <a:off x="712788" y="3678866"/>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294" name="Group 230"/>
          <p:cNvGrpSpPr>
            <a:grpSpLocks/>
          </p:cNvGrpSpPr>
          <p:nvPr/>
        </p:nvGrpSpPr>
        <p:grpSpPr bwMode="auto">
          <a:xfrm>
            <a:off x="609600" y="4709812"/>
            <a:ext cx="120650" cy="36512"/>
            <a:chOff x="813" y="3572"/>
            <a:chExt cx="90" cy="28"/>
          </a:xfrm>
        </p:grpSpPr>
        <p:sp>
          <p:nvSpPr>
            <p:cNvPr id="295"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296"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297"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298" name="Text Box 367"/>
          <p:cNvSpPr txBox="1">
            <a:spLocks noChangeArrowheads="1"/>
          </p:cNvSpPr>
          <p:nvPr/>
        </p:nvSpPr>
        <p:spPr bwMode="auto">
          <a:xfrm>
            <a:off x="712788" y="461519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299" name="Group 230"/>
          <p:cNvGrpSpPr>
            <a:grpSpLocks/>
          </p:cNvGrpSpPr>
          <p:nvPr/>
        </p:nvGrpSpPr>
        <p:grpSpPr bwMode="auto">
          <a:xfrm>
            <a:off x="3006725" y="3904622"/>
            <a:ext cx="120650" cy="36512"/>
            <a:chOff x="813" y="3572"/>
            <a:chExt cx="90" cy="28"/>
          </a:xfrm>
        </p:grpSpPr>
        <p:sp>
          <p:nvSpPr>
            <p:cNvPr id="300"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301"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302"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303" name="Text Box 367"/>
          <p:cNvSpPr txBox="1">
            <a:spLocks noChangeArrowheads="1"/>
          </p:cNvSpPr>
          <p:nvPr/>
        </p:nvSpPr>
        <p:spPr bwMode="auto">
          <a:xfrm>
            <a:off x="3109913" y="381000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304" name="Group 230"/>
          <p:cNvGrpSpPr>
            <a:grpSpLocks/>
          </p:cNvGrpSpPr>
          <p:nvPr/>
        </p:nvGrpSpPr>
        <p:grpSpPr bwMode="auto">
          <a:xfrm>
            <a:off x="3006725" y="4709812"/>
            <a:ext cx="120650" cy="36512"/>
            <a:chOff x="813" y="3572"/>
            <a:chExt cx="90" cy="28"/>
          </a:xfrm>
        </p:grpSpPr>
        <p:sp>
          <p:nvSpPr>
            <p:cNvPr id="305"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306"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307"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308" name="Text Box 367"/>
          <p:cNvSpPr txBox="1">
            <a:spLocks noChangeArrowheads="1"/>
          </p:cNvSpPr>
          <p:nvPr/>
        </p:nvSpPr>
        <p:spPr bwMode="auto">
          <a:xfrm>
            <a:off x="3109913" y="461519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grpSp>
        <p:nvGrpSpPr>
          <p:cNvPr id="309" name="Group 230"/>
          <p:cNvGrpSpPr>
            <a:grpSpLocks/>
          </p:cNvGrpSpPr>
          <p:nvPr/>
        </p:nvGrpSpPr>
        <p:grpSpPr bwMode="auto">
          <a:xfrm>
            <a:off x="3006725" y="5776612"/>
            <a:ext cx="120650" cy="36512"/>
            <a:chOff x="813" y="3572"/>
            <a:chExt cx="90" cy="28"/>
          </a:xfrm>
        </p:grpSpPr>
        <p:sp>
          <p:nvSpPr>
            <p:cNvPr id="310" name="Line 231"/>
            <p:cNvSpPr>
              <a:spLocks noChangeShapeType="1"/>
            </p:cNvSpPr>
            <p:nvPr/>
          </p:nvSpPr>
          <p:spPr bwMode="auto">
            <a:xfrm>
              <a:off x="813" y="3586"/>
              <a:ext cx="90" cy="1"/>
            </a:xfrm>
            <a:prstGeom prst="line">
              <a:avLst/>
            </a:prstGeom>
            <a:noFill/>
            <a:ln w="4763">
              <a:solidFill>
                <a:srgbClr val="C00000"/>
              </a:solidFill>
              <a:round/>
              <a:headEnd/>
              <a:tailEnd/>
            </a:ln>
          </p:spPr>
          <p:txBody>
            <a:bodyPr/>
            <a:lstStyle/>
            <a:p>
              <a:endParaRPr lang="en-US"/>
            </a:p>
          </p:txBody>
        </p:sp>
        <p:sp>
          <p:nvSpPr>
            <p:cNvPr id="311" name="Freeform 232"/>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C00000"/>
              </a:solidFill>
              <a:round/>
              <a:headEnd/>
              <a:tailEnd/>
            </a:ln>
          </p:spPr>
          <p:txBody>
            <a:bodyPr/>
            <a:lstStyle/>
            <a:p>
              <a:endParaRPr lang="en-US"/>
            </a:p>
          </p:txBody>
        </p:sp>
        <p:sp>
          <p:nvSpPr>
            <p:cNvPr id="312" name="Freeform 233"/>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C00000"/>
              </a:solidFill>
              <a:round/>
              <a:headEnd/>
              <a:tailEnd/>
            </a:ln>
          </p:spPr>
          <p:txBody>
            <a:bodyPr/>
            <a:lstStyle/>
            <a:p>
              <a:endParaRPr lang="en-US"/>
            </a:p>
          </p:txBody>
        </p:sp>
      </p:grpSp>
      <p:sp>
        <p:nvSpPr>
          <p:cNvPr id="313" name="Text Box 367"/>
          <p:cNvSpPr txBox="1">
            <a:spLocks noChangeArrowheads="1"/>
          </p:cNvSpPr>
          <p:nvPr/>
        </p:nvSpPr>
        <p:spPr bwMode="auto">
          <a:xfrm>
            <a:off x="3109913" y="5681990"/>
            <a:ext cx="1385887" cy="261610"/>
          </a:xfrm>
          <a:prstGeom prst="rect">
            <a:avLst/>
          </a:prstGeom>
          <a:noFill/>
          <a:ln w="9525">
            <a:noFill/>
            <a:miter lim="800000"/>
            <a:headEnd/>
            <a:tailEnd/>
          </a:ln>
        </p:spPr>
        <p:txBody>
          <a:bodyPr>
            <a:spAutoFit/>
          </a:bodyPr>
          <a:lstStyle/>
          <a:p>
            <a:pPr eaLnBrk="0" hangingPunct="0"/>
            <a:r>
              <a:rPr lang="en-US" sz="1100" dirty="0">
                <a:solidFill>
                  <a:srgbClr val="CC0000"/>
                </a:solidFill>
              </a:rPr>
              <a:t>A,B Bypass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Load-To-Use Stalls</a:t>
            </a:r>
            <a:endParaRPr lang="en-US" dirty="0"/>
          </a:p>
        </p:txBody>
      </p:sp>
      <p:sp>
        <p:nvSpPr>
          <p:cNvPr id="3" name="Content Placeholder 2"/>
          <p:cNvSpPr>
            <a:spLocks noGrp="1"/>
          </p:cNvSpPr>
          <p:nvPr>
            <p:ph idx="1"/>
          </p:nvPr>
        </p:nvSpPr>
        <p:spPr/>
        <p:txBody>
          <a:bodyPr/>
          <a:lstStyle/>
          <a:p>
            <a:r>
              <a:rPr lang="en-US" dirty="0" smtClean="0"/>
              <a:t>Bypassing cannot eliminate load delays because data is not available until the WB stage!</a:t>
            </a:r>
          </a:p>
          <a:p>
            <a:endParaRPr lang="en-US" dirty="0" smtClean="0"/>
          </a:p>
          <a:p>
            <a:r>
              <a:rPr lang="en-US" dirty="0" smtClean="0"/>
              <a:t>Bypassing from WB still</a:t>
            </a:r>
            <a:br>
              <a:rPr lang="en-US" dirty="0" smtClean="0"/>
            </a:br>
            <a:r>
              <a:rPr lang="en-US" dirty="0" smtClean="0"/>
              <a:t>saves a cycle:</a:t>
            </a:r>
          </a:p>
          <a:p>
            <a:endParaRPr lang="en-US" dirty="0" smtClean="0"/>
          </a:p>
          <a:p>
            <a:pPr>
              <a:buNone/>
            </a:pPr>
            <a:endParaRPr lang="en-US" dirty="0"/>
          </a:p>
        </p:txBody>
      </p:sp>
      <p:sp>
        <p:nvSpPr>
          <p:cNvPr id="4" name="Content Placeholder 238"/>
          <p:cNvSpPr txBox="1">
            <a:spLocks/>
          </p:cNvSpPr>
          <p:nvPr/>
        </p:nvSpPr>
        <p:spPr bwMode="auto">
          <a:xfrm>
            <a:off x="5715000" y="19050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LD(R1,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19057765"/>
              </p:ext>
            </p:extLst>
          </p:nvPr>
        </p:nvGraphicFramePr>
        <p:xfrm>
          <a:off x="685800" y="3733800"/>
          <a:ext cx="7620000" cy="2225040"/>
        </p:xfrm>
        <a:graphic>
          <a:graphicData uri="http://schemas.openxmlformats.org/drawingml/2006/table">
            <a:tbl>
              <a:tblPr>
                <a:tableStyleId>{616DA210-FB5B-4158-B5E0-FEB733F419BA}</a:tableStyleId>
              </a:tblPr>
              <a:tblGrid>
                <a:gridCol w="952500"/>
                <a:gridCol w="952500"/>
                <a:gridCol w="952500"/>
                <a:gridCol w="952500"/>
                <a:gridCol w="952500"/>
                <a:gridCol w="952500"/>
                <a:gridCol w="952500"/>
                <a:gridCol w="952500"/>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IF</a:t>
                      </a:r>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i="0" dirty="0" smtClean="0"/>
                        <a:t>LD</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SUBC</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MUL</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MUL</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MUL</a:t>
                      </a:r>
                      <a:endParaRPr lang="en-US" i="0" dirty="0"/>
                    </a:p>
                  </a:txBody>
                  <a:tcPr>
                    <a:lnT w="12700" cap="flat" cmpd="sng" algn="ctr">
                      <a:solidFill>
                        <a:schemeClr val="tx1"/>
                      </a:solidFill>
                      <a:prstDash val="solid"/>
                      <a:round/>
                      <a:headEnd type="none" w="med" len="med"/>
                      <a:tailEnd type="none" w="med" len="med"/>
                    </a:lnT>
                  </a:tcPr>
                </a:tc>
                <a:tc>
                  <a:txBody>
                    <a:bodyPr/>
                    <a:lstStyle/>
                    <a:p>
                      <a:pPr algn="ctr"/>
                      <a:r>
                        <a:rPr lang="en-US" i="0" dirty="0" smtClean="0"/>
                        <a:t>XOR</a:t>
                      </a:r>
                      <a:endParaRPr lang="en-US" i="0" dirty="0"/>
                    </a:p>
                  </a:txBody>
                  <a:tcPr>
                    <a:lnT w="12700" cap="flat" cmpd="sng" algn="ctr">
                      <a:solidFill>
                        <a:schemeClr val="tx1"/>
                      </a:solidFill>
                      <a:prstDash val="solid"/>
                      <a:round/>
                      <a:headEnd type="none" w="med" len="med"/>
                      <a:tailEnd type="none" w="med" len="med"/>
                    </a:lnT>
                  </a:tcPr>
                </a:tc>
                <a:tc>
                  <a:txBody>
                    <a:bodyPr/>
                    <a:lstStyle/>
                    <a:p>
                      <a:pPr algn="ctr"/>
                      <a:endParaRPr lang="en-US" i="0" dirty="0"/>
                    </a:p>
                  </a:txBody>
                  <a:tcPr>
                    <a:lnT w="12700" cap="flat" cmpd="sng" algn="ctr">
                      <a:solidFill>
                        <a:schemeClr val="tx1"/>
                      </a:solidFill>
                      <a:prstDash val="solid"/>
                      <a:round/>
                      <a:headEnd type="none" w="med" len="med"/>
                      <a:tailEnd type="none" w="med" len="med"/>
                    </a:lnT>
                  </a:tcPr>
                </a:tc>
              </a:tr>
              <a:tr h="370840">
                <a:tc>
                  <a:txBody>
                    <a:bodyPr/>
                    <a:lstStyle/>
                    <a:p>
                      <a:pPr algn="ctr"/>
                      <a:r>
                        <a:rPr lang="en-US" dirty="0" smtClean="0"/>
                        <a:t>RF</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r>
                        <a:rPr lang="en-US" i="0" dirty="0" smtClean="0"/>
                        <a:t>LD</a:t>
                      </a:r>
                      <a:endParaRPr lang="en-US" i="0" dirty="0"/>
                    </a:p>
                  </a:txBody>
                  <a:tcPr/>
                </a:tc>
                <a:tc>
                  <a:txBody>
                    <a:bodyPr/>
                    <a:lstStyle/>
                    <a:p>
                      <a:pPr algn="ctr"/>
                      <a:r>
                        <a:rPr lang="en-US" i="0" dirty="0" smtClean="0"/>
                        <a:t>SUBC</a:t>
                      </a:r>
                      <a:endParaRPr lang="en-US" i="0" dirty="0"/>
                    </a:p>
                  </a:txBody>
                  <a:tcPr/>
                </a:tc>
                <a:tc>
                  <a:txBody>
                    <a:bodyPr/>
                    <a:lstStyle/>
                    <a:p>
                      <a:pPr algn="ctr"/>
                      <a:r>
                        <a:rPr lang="en-US" i="0" dirty="0" smtClean="0"/>
                        <a:t>SUBC</a:t>
                      </a:r>
                      <a:endParaRPr lang="en-US" i="0" dirty="0"/>
                    </a:p>
                  </a:txBody>
                  <a:tcPr/>
                </a:tc>
                <a:tc>
                  <a:txBody>
                    <a:bodyPr/>
                    <a:lstStyle/>
                    <a:p>
                      <a:pPr algn="ctr"/>
                      <a:r>
                        <a:rPr lang="en-US" i="0" dirty="0" smtClean="0"/>
                        <a:t>SUBC</a:t>
                      </a:r>
                      <a:endParaRPr lang="en-US" i="0" dirty="0"/>
                    </a:p>
                  </a:txBody>
                  <a:tcPr/>
                </a:tc>
                <a:tc>
                  <a:txBody>
                    <a:bodyPr/>
                    <a:lstStyle/>
                    <a:p>
                      <a:pPr algn="ctr"/>
                      <a:r>
                        <a:rPr lang="en-US" i="0" dirty="0" smtClean="0"/>
                        <a:t>MUL</a:t>
                      </a:r>
                      <a:endParaRPr lang="en-US" i="0" dirty="0"/>
                    </a:p>
                  </a:txBody>
                  <a:tcPr/>
                </a:tc>
                <a:tc>
                  <a:txBody>
                    <a:bodyPr/>
                    <a:lstStyle/>
                    <a:p>
                      <a:pPr algn="ctr"/>
                      <a:r>
                        <a:rPr lang="en-US" i="0" dirty="0" smtClean="0"/>
                        <a:t>XOR</a:t>
                      </a:r>
                      <a:endParaRPr lang="en-US" i="0" dirty="0"/>
                    </a:p>
                  </a:txBody>
                  <a:tcPr/>
                </a:tc>
              </a:tr>
              <a:tr h="370840">
                <a:tc>
                  <a:txBody>
                    <a:bodyPr/>
                    <a:lstStyle/>
                    <a:p>
                      <a:pPr algn="ctr"/>
                      <a:r>
                        <a:rPr lang="en-US" dirty="0" smtClean="0"/>
                        <a:t>ALU</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smtClean="0"/>
                        <a:t>LD</a:t>
                      </a:r>
                      <a:endParaRPr lang="en-US" i="0" dirty="0"/>
                    </a:p>
                  </a:txBody>
                  <a:tcPr/>
                </a:tc>
                <a:tc>
                  <a:txBody>
                    <a:bodyPr/>
                    <a:lstStyle/>
                    <a:p>
                      <a:pPr algn="ctr"/>
                      <a:r>
                        <a:rPr lang="en-US" b="1" i="0" dirty="0" smtClean="0">
                          <a:solidFill>
                            <a:srgbClr val="C00000"/>
                          </a:solidFill>
                        </a:rPr>
                        <a:t>NOP</a:t>
                      </a:r>
                      <a:endParaRPr lang="en-US" b="1" i="0" dirty="0">
                        <a:solidFill>
                          <a:srgbClr val="C00000"/>
                        </a:solidFill>
                      </a:endParaRPr>
                    </a:p>
                  </a:txBody>
                  <a:tcPr/>
                </a:tc>
                <a:tc>
                  <a:txBody>
                    <a:bodyPr/>
                    <a:lstStyle/>
                    <a:p>
                      <a:pPr algn="ctr"/>
                      <a:r>
                        <a:rPr lang="en-US" b="1" i="0" dirty="0" smtClean="0">
                          <a:solidFill>
                            <a:srgbClr val="C00000"/>
                          </a:solidFill>
                        </a:rPr>
                        <a:t>NOP</a:t>
                      </a:r>
                      <a:endParaRPr lang="en-US" b="1" i="0" dirty="0">
                        <a:solidFill>
                          <a:srgbClr val="C00000"/>
                        </a:solidFill>
                      </a:endParaRPr>
                    </a:p>
                  </a:txBody>
                  <a:tcPr/>
                </a:tc>
                <a:tc>
                  <a:txBody>
                    <a:bodyPr/>
                    <a:lstStyle/>
                    <a:p>
                      <a:pPr algn="ctr"/>
                      <a:r>
                        <a:rPr lang="en-US" i="0" dirty="0" smtClean="0"/>
                        <a:t>SUBC</a:t>
                      </a:r>
                      <a:endParaRPr lang="en-US" i="0" dirty="0"/>
                    </a:p>
                  </a:txBody>
                  <a:tcPr/>
                </a:tc>
                <a:tc>
                  <a:txBody>
                    <a:bodyPr/>
                    <a:lstStyle/>
                    <a:p>
                      <a:pPr algn="ctr"/>
                      <a:r>
                        <a:rPr lang="en-US" i="0" dirty="0" smtClean="0"/>
                        <a:t>MUL</a:t>
                      </a:r>
                      <a:endParaRPr lang="en-US" i="0" dirty="0"/>
                    </a:p>
                  </a:txBody>
                  <a:tcPr/>
                </a:tc>
              </a:tr>
              <a:tr h="370840">
                <a:tc>
                  <a:txBody>
                    <a:bodyPr/>
                    <a:lstStyle/>
                    <a:p>
                      <a:pPr algn="ctr"/>
                      <a:r>
                        <a:rPr lang="en-US" dirty="0" smtClean="0"/>
                        <a:t>MEM</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a:p>
                  </a:txBody>
                  <a:tcPr/>
                </a:tc>
                <a:tc>
                  <a:txBody>
                    <a:bodyPr/>
                    <a:lstStyle/>
                    <a:p>
                      <a:pPr algn="ctr"/>
                      <a:endParaRPr lang="en-US" i="0" dirty="0"/>
                    </a:p>
                  </a:txBody>
                  <a:tcPr/>
                </a:tc>
                <a:tc>
                  <a:txBody>
                    <a:bodyPr/>
                    <a:lstStyle/>
                    <a:p>
                      <a:pPr algn="ctr"/>
                      <a:r>
                        <a:rPr lang="en-US" i="0" dirty="0" smtClean="0"/>
                        <a:t>LD</a:t>
                      </a:r>
                      <a:endParaRPr lang="en-US" i="0" dirty="0"/>
                    </a:p>
                  </a:txBody>
                  <a:tcPr/>
                </a:tc>
                <a:tc>
                  <a:txBody>
                    <a:bodyPr/>
                    <a:lstStyle/>
                    <a:p>
                      <a:pPr algn="ctr"/>
                      <a:r>
                        <a:rPr lang="en-US" i="0" dirty="0" smtClean="0">
                          <a:solidFill>
                            <a:srgbClr val="C00000"/>
                          </a:solidFill>
                        </a:rPr>
                        <a:t>NOP</a:t>
                      </a:r>
                      <a:endParaRPr lang="en-US" i="0" dirty="0">
                        <a:solidFill>
                          <a:srgbClr val="C00000"/>
                        </a:solidFill>
                      </a:endParaRPr>
                    </a:p>
                  </a:txBody>
                  <a:tcPr/>
                </a:tc>
                <a:tc>
                  <a:txBody>
                    <a:bodyPr/>
                    <a:lstStyle/>
                    <a:p>
                      <a:pPr algn="ctr"/>
                      <a:r>
                        <a:rPr lang="en-US" i="0" dirty="0" smtClean="0">
                          <a:solidFill>
                            <a:srgbClr val="C00000"/>
                          </a:solidFill>
                        </a:rPr>
                        <a:t>NOP</a:t>
                      </a:r>
                      <a:endParaRPr lang="en-US" i="0" dirty="0">
                        <a:solidFill>
                          <a:srgbClr val="C00000"/>
                        </a:solidFill>
                      </a:endParaRPr>
                    </a:p>
                  </a:txBody>
                  <a:tcPr/>
                </a:tc>
                <a:tc>
                  <a:txBody>
                    <a:bodyPr/>
                    <a:lstStyle/>
                    <a:p>
                      <a:pPr algn="ctr"/>
                      <a:r>
                        <a:rPr lang="en-US" i="0" dirty="0" smtClean="0"/>
                        <a:t>SUBC</a:t>
                      </a:r>
                      <a:endParaRPr lang="en-US" i="0" dirty="0"/>
                    </a:p>
                  </a:txBody>
                  <a:tcPr/>
                </a:tc>
              </a:tr>
              <a:tr h="370840">
                <a:tc>
                  <a:txBody>
                    <a:bodyPr/>
                    <a:lstStyle/>
                    <a:p>
                      <a:pPr algn="ctr"/>
                      <a:r>
                        <a:rPr lang="en-US" dirty="0" smtClean="0"/>
                        <a:t>WB</a:t>
                      </a:r>
                      <a:endParaRPr lang="en-US" dirty="0"/>
                    </a:p>
                  </a:txBody>
                  <a:tcPr>
                    <a:lnL w="12700" cap="flat" cmpd="sng" algn="ctr">
                      <a:noFill/>
                      <a:prstDash val="solid"/>
                      <a:round/>
                      <a:headEnd type="none" w="med" len="med"/>
                      <a:tailEnd type="none" w="med" len="med"/>
                    </a:lnL>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endParaRPr lang="en-US" i="0" dirty="0"/>
                    </a:p>
                  </a:txBody>
                  <a:tcPr/>
                </a:tc>
                <a:tc>
                  <a:txBody>
                    <a:bodyPr/>
                    <a:lstStyle/>
                    <a:p>
                      <a:pPr algn="ctr"/>
                      <a:r>
                        <a:rPr lang="en-US" i="0" dirty="0" smtClean="0"/>
                        <a:t>LD</a:t>
                      </a:r>
                      <a:endParaRPr lang="en-US" i="0" dirty="0"/>
                    </a:p>
                  </a:txBody>
                  <a:tcPr/>
                </a:tc>
                <a:tc>
                  <a:txBody>
                    <a:bodyPr/>
                    <a:lstStyle/>
                    <a:p>
                      <a:pPr algn="ctr"/>
                      <a:r>
                        <a:rPr lang="en-US" i="0" dirty="0" smtClean="0">
                          <a:solidFill>
                            <a:srgbClr val="C00000"/>
                          </a:solidFill>
                        </a:rPr>
                        <a:t>NOP</a:t>
                      </a:r>
                      <a:endParaRPr lang="en-US" i="0" dirty="0">
                        <a:solidFill>
                          <a:srgbClr val="C00000"/>
                        </a:solidFill>
                      </a:endParaRPr>
                    </a:p>
                  </a:txBody>
                  <a:tcPr/>
                </a:tc>
                <a:tc>
                  <a:txBody>
                    <a:bodyPr/>
                    <a:lstStyle/>
                    <a:p>
                      <a:pPr algn="ctr"/>
                      <a:r>
                        <a:rPr lang="en-US" i="0" dirty="0" smtClean="0">
                          <a:solidFill>
                            <a:srgbClr val="C00000"/>
                          </a:solidFill>
                        </a:rPr>
                        <a:t>NOP</a:t>
                      </a:r>
                      <a:endParaRPr lang="en-US" i="0" dirty="0">
                        <a:solidFill>
                          <a:srgbClr val="C00000"/>
                        </a:solidFill>
                      </a:endParaRPr>
                    </a:p>
                  </a:txBody>
                  <a:tcPr/>
                </a:tc>
              </a:tr>
            </a:tbl>
          </a:graphicData>
        </a:graphic>
      </p:graphicFrame>
      <p:cxnSp>
        <p:nvCxnSpPr>
          <p:cNvPr id="6" name="Straight Arrow Connector 5"/>
          <p:cNvCxnSpPr/>
          <p:nvPr/>
        </p:nvCxnSpPr>
        <p:spPr>
          <a:xfrm flipV="1">
            <a:off x="6248400" y="4724400"/>
            <a:ext cx="0" cy="9906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705600" y="6096000"/>
            <a:ext cx="1640193" cy="400110"/>
          </a:xfrm>
          <a:prstGeom prst="rect">
            <a:avLst/>
          </a:prstGeom>
          <a:noFill/>
        </p:spPr>
        <p:txBody>
          <a:bodyPr wrap="none" rtlCol="0">
            <a:spAutoFit/>
          </a:bodyPr>
          <a:lstStyle/>
          <a:p>
            <a:r>
              <a:rPr lang="en-US" sz="2000" dirty="0" smtClean="0">
                <a:latin typeface="+mj-lt"/>
              </a:rPr>
              <a:t>R2 updated</a:t>
            </a:r>
            <a:endParaRPr lang="en-US" sz="2000" dirty="0">
              <a:latin typeface="+mj-lt"/>
            </a:endParaRPr>
          </a:p>
        </p:txBody>
      </p:sp>
      <p:cxnSp>
        <p:nvCxnSpPr>
          <p:cNvPr id="8" name="Straight Arrow Connector 7"/>
          <p:cNvCxnSpPr>
            <a:stCxn id="7" idx="1"/>
          </p:cNvCxnSpPr>
          <p:nvPr/>
        </p:nvCxnSpPr>
        <p:spPr>
          <a:xfrm flipH="1" flipV="1">
            <a:off x="6477000" y="6019800"/>
            <a:ext cx="228600" cy="2762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78850" y="6096000"/>
            <a:ext cx="2364750" cy="400110"/>
          </a:xfrm>
          <a:prstGeom prst="rect">
            <a:avLst/>
          </a:prstGeom>
          <a:noFill/>
        </p:spPr>
        <p:txBody>
          <a:bodyPr wrap="none" rtlCol="0">
            <a:spAutoFit/>
          </a:bodyPr>
          <a:lstStyle/>
          <a:p>
            <a:r>
              <a:rPr lang="en-US" sz="2000" dirty="0" smtClean="0">
                <a:latin typeface="+mj-lt"/>
              </a:rPr>
              <a:t>LD data available</a:t>
            </a:r>
            <a:endParaRPr lang="en-US" sz="2000" dirty="0">
              <a:latin typeface="+mj-lt"/>
            </a:endParaRPr>
          </a:p>
        </p:txBody>
      </p:sp>
      <p:cxnSp>
        <p:nvCxnSpPr>
          <p:cNvPr id="10" name="Straight Arrow Connector 9"/>
          <p:cNvCxnSpPr/>
          <p:nvPr/>
        </p:nvCxnSpPr>
        <p:spPr>
          <a:xfrm flipV="1">
            <a:off x="6019800" y="6019800"/>
            <a:ext cx="76200" cy="228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Pipelining with Data Hazards</a:t>
            </a:r>
            <a:endParaRPr lang="en-US" dirty="0"/>
          </a:p>
        </p:txBody>
      </p:sp>
      <p:sp>
        <p:nvSpPr>
          <p:cNvPr id="3" name="Content Placeholder 2"/>
          <p:cNvSpPr>
            <a:spLocks noGrp="1"/>
          </p:cNvSpPr>
          <p:nvPr>
            <p:ph idx="1"/>
          </p:nvPr>
        </p:nvSpPr>
        <p:spPr/>
        <p:txBody>
          <a:bodyPr/>
          <a:lstStyle/>
          <a:p>
            <a:r>
              <a:rPr lang="en-US" dirty="0" smtClean="0"/>
              <a:t>Strategy 1: Stall. Wait for the result to be available by freezing earlier pipeline stages</a:t>
            </a:r>
          </a:p>
          <a:p>
            <a:pPr lvl="1"/>
            <a:r>
              <a:rPr lang="en-US" dirty="0" smtClean="0">
                <a:solidFill>
                  <a:srgbClr val="00B050"/>
                </a:solidFill>
              </a:rPr>
              <a:t>Simple</a:t>
            </a:r>
            <a:r>
              <a:rPr lang="en-US" dirty="0" smtClean="0"/>
              <a:t>, </a:t>
            </a:r>
            <a:r>
              <a:rPr lang="en-US" dirty="0" smtClean="0">
                <a:solidFill>
                  <a:srgbClr val="C00000"/>
                </a:solidFill>
              </a:rPr>
              <a:t>wastes cycles, higher CPI</a:t>
            </a:r>
          </a:p>
          <a:p>
            <a:pPr lvl="1"/>
            <a:endParaRPr lang="en-US" dirty="0" smtClean="0"/>
          </a:p>
          <a:p>
            <a:r>
              <a:rPr lang="en-US" dirty="0" smtClean="0"/>
              <a:t>Strategy 2: Bypass. Route data to the earlier pipeline stage as soon as it is calculated</a:t>
            </a:r>
          </a:p>
          <a:p>
            <a:pPr lvl="1"/>
            <a:r>
              <a:rPr lang="en-US" dirty="0" smtClean="0">
                <a:solidFill>
                  <a:srgbClr val="C00000"/>
                </a:solidFill>
              </a:rPr>
              <a:t>More expensive</a:t>
            </a:r>
            <a:r>
              <a:rPr lang="en-US" dirty="0" smtClean="0"/>
              <a:t>, </a:t>
            </a:r>
            <a:r>
              <a:rPr lang="en-US" dirty="0" smtClean="0">
                <a:solidFill>
                  <a:srgbClr val="00B050"/>
                </a:solidFill>
              </a:rPr>
              <a:t>lower CPI</a:t>
            </a:r>
          </a:p>
          <a:p>
            <a:pPr lvl="1"/>
            <a:r>
              <a:rPr lang="en-US" dirty="0" smtClean="0"/>
              <a:t>Still needs stalls when result is produced after ALU stage</a:t>
            </a:r>
          </a:p>
          <a:p>
            <a:pPr lvl="1"/>
            <a:r>
              <a:rPr lang="en-US" dirty="0" smtClean="0"/>
              <a:t>Can use fewer bypasses &amp; stall more often</a:t>
            </a:r>
          </a:p>
          <a:p>
            <a:pPr lvl="1"/>
            <a:endParaRPr lang="en-US" dirty="0" smtClean="0"/>
          </a:p>
          <a:p>
            <a:r>
              <a:rPr lang="en-US" dirty="0" smtClean="0"/>
              <a:t>More pipeline stages </a:t>
            </a:r>
            <a:r>
              <a:rPr lang="en-US" dirty="0" smtClean="0">
                <a:sym typeface="Wingdings" pitchFamily="2" charset="2"/>
              </a:rPr>
              <a:t> More frequent data hazards</a:t>
            </a:r>
          </a:p>
          <a:p>
            <a:pPr lvl="1"/>
            <a:r>
              <a:rPr lang="en-US" dirty="0" smtClean="0">
                <a:solidFill>
                  <a:srgbClr val="00B050"/>
                </a:solidFill>
              </a:rPr>
              <a:t>Lower </a:t>
            </a:r>
            <a:r>
              <a:rPr lang="en-US" dirty="0" err="1" smtClean="0">
                <a:solidFill>
                  <a:srgbClr val="00B050"/>
                </a:solidFill>
              </a:rPr>
              <a:t>t</a:t>
            </a:r>
            <a:r>
              <a:rPr lang="en-US" baseline="-25000" dirty="0" err="1" smtClean="0">
                <a:solidFill>
                  <a:srgbClr val="00B050"/>
                </a:solidFill>
              </a:rPr>
              <a:t>CK</a:t>
            </a:r>
            <a:r>
              <a:rPr lang="en-US" dirty="0" smtClean="0"/>
              <a:t>, but </a:t>
            </a:r>
            <a:r>
              <a:rPr lang="en-US" dirty="0" smtClean="0">
                <a:solidFill>
                  <a:srgbClr val="C00000"/>
                </a:solidFill>
              </a:rPr>
              <a:t>higher CPI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 Can Help</a:t>
            </a:r>
            <a:endParaRPr lang="en-US" dirty="0"/>
          </a:p>
        </p:txBody>
      </p:sp>
      <p:sp>
        <p:nvSpPr>
          <p:cNvPr id="3" name="Content Placeholder 2"/>
          <p:cNvSpPr>
            <a:spLocks noGrp="1"/>
          </p:cNvSpPr>
          <p:nvPr>
            <p:ph idx="1"/>
          </p:nvPr>
        </p:nvSpPr>
        <p:spPr/>
        <p:txBody>
          <a:bodyPr/>
          <a:lstStyle/>
          <a:p>
            <a:r>
              <a:rPr lang="en-US" dirty="0" smtClean="0"/>
              <a:t>Compilers can rearrange code to put dependent instructions farther away</a:t>
            </a:r>
          </a:p>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Only works well when compiler can find independent instructions to move around!</a:t>
            </a:r>
          </a:p>
        </p:txBody>
      </p:sp>
      <p:sp>
        <p:nvSpPr>
          <p:cNvPr id="4" name="Content Placeholder 238"/>
          <p:cNvSpPr txBox="1">
            <a:spLocks/>
          </p:cNvSpPr>
          <p:nvPr/>
        </p:nvSpPr>
        <p:spPr bwMode="auto">
          <a:xfrm>
            <a:off x="1600200" y="25908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LD(R1,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cxnSp>
        <p:nvCxnSpPr>
          <p:cNvPr id="5" name="Straight Arrow Connector 4"/>
          <p:cNvCxnSpPr/>
          <p:nvPr/>
        </p:nvCxnSpPr>
        <p:spPr>
          <a:xfrm flipH="1">
            <a:off x="2438400" y="2895600"/>
            <a:ext cx="685800" cy="1524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36774" y="4324290"/>
            <a:ext cx="2349426" cy="400110"/>
          </a:xfrm>
          <a:prstGeom prst="rect">
            <a:avLst/>
          </a:prstGeom>
          <a:noFill/>
        </p:spPr>
        <p:txBody>
          <a:bodyPr wrap="none" rtlCol="0">
            <a:spAutoFit/>
          </a:bodyPr>
          <a:lstStyle/>
          <a:p>
            <a:r>
              <a:rPr lang="en-US" sz="2000" dirty="0" smtClean="0">
                <a:solidFill>
                  <a:srgbClr val="C00000"/>
                </a:solidFill>
                <a:latin typeface="+mn-lt"/>
              </a:rPr>
              <a:t>2 stalls (w/ bypasses)</a:t>
            </a:r>
            <a:endParaRPr lang="en-US" sz="2000" dirty="0">
              <a:solidFill>
                <a:srgbClr val="C00000"/>
              </a:solidFill>
              <a:latin typeface="+mn-lt"/>
            </a:endParaRPr>
          </a:p>
        </p:txBody>
      </p:sp>
      <p:sp>
        <p:nvSpPr>
          <p:cNvPr id="7" name="Right Arrow 6"/>
          <p:cNvSpPr/>
          <p:nvPr/>
        </p:nvSpPr>
        <p:spPr>
          <a:xfrm>
            <a:off x="4191000" y="2971800"/>
            <a:ext cx="609600" cy="609600"/>
          </a:xfrm>
          <a:prstGeom prst="rightArrow">
            <a:avLst/>
          </a:prstGeom>
          <a:solidFill>
            <a:schemeClr val="accent1"/>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38"/>
          <p:cNvSpPr txBox="1">
            <a:spLocks/>
          </p:cNvSpPr>
          <p:nvPr/>
        </p:nvSpPr>
        <p:spPr bwMode="auto">
          <a:xfrm>
            <a:off x="5105400" y="2590800"/>
            <a:ext cx="2743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LD(R1, 1,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MUL(R6, R7, R8)</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XOR(R9, R10, R11)</a:t>
            </a:r>
          </a:p>
          <a:p>
            <a:pPr marL="342900" indent="-342900" eaLnBrk="0" hangingPunct="0">
              <a:spcBef>
                <a:spcPct val="20000"/>
              </a:spcBef>
              <a:defRPr/>
            </a:pPr>
            <a:r>
              <a:rPr lang="en-US" dirty="0" smtClean="0">
                <a:latin typeface="Consolas" pitchFamily="49" charset="0"/>
                <a:ea typeface="ＭＳ Ｐゴシック" charset="-128"/>
                <a:cs typeface="Consolas" pitchFamily="49" charset="0"/>
              </a:rPr>
              <a:t>SUBC(R2, 4,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onsolas" pitchFamily="49" charset="0"/>
              <a:ea typeface="ＭＳ Ｐゴシック" charset="-128"/>
              <a:cs typeface="Consolas" pitchFamily="49" charset="0"/>
            </a:endParaRPr>
          </a:p>
        </p:txBody>
      </p:sp>
      <p:cxnSp>
        <p:nvCxnSpPr>
          <p:cNvPr id="9" name="Straight Arrow Connector 8"/>
          <p:cNvCxnSpPr/>
          <p:nvPr/>
        </p:nvCxnSpPr>
        <p:spPr>
          <a:xfrm flipH="1">
            <a:off x="6019800" y="2895600"/>
            <a:ext cx="53340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562600" y="4324290"/>
            <a:ext cx="1101584" cy="400110"/>
          </a:xfrm>
          <a:prstGeom prst="rect">
            <a:avLst/>
          </a:prstGeom>
          <a:noFill/>
        </p:spPr>
        <p:txBody>
          <a:bodyPr wrap="none" rtlCol="0">
            <a:spAutoFit/>
          </a:bodyPr>
          <a:lstStyle/>
          <a:p>
            <a:r>
              <a:rPr lang="en-US" sz="2000" dirty="0" smtClean="0">
                <a:solidFill>
                  <a:srgbClr val="00B050"/>
                </a:solidFill>
                <a:latin typeface="+mn-lt"/>
              </a:rPr>
              <a:t>No stalls</a:t>
            </a:r>
            <a:endParaRPr lang="en-US" sz="2000" dirty="0">
              <a:solidFill>
                <a:srgbClr val="00B05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take the lazy route…</a:t>
            </a:r>
            <a:endParaRPr lang="en-US" dirty="0"/>
          </a:p>
        </p:txBody>
      </p:sp>
      <p:sp>
        <p:nvSpPr>
          <p:cNvPr id="3" name="Content Placeholder 2"/>
          <p:cNvSpPr>
            <a:spLocks noGrp="1"/>
          </p:cNvSpPr>
          <p:nvPr>
            <p:ph idx="1"/>
          </p:nvPr>
        </p:nvSpPr>
        <p:spPr/>
        <p:txBody>
          <a:bodyPr/>
          <a:lstStyle/>
          <a:p>
            <a:r>
              <a:rPr lang="en-US" dirty="0" smtClean="0"/>
              <a:t>Don’t stall or bypass, just change the ISA so that registers are updated with a 3-instruction delay!</a:t>
            </a:r>
          </a:p>
          <a:p>
            <a:pPr lvl="1"/>
            <a:r>
              <a:rPr lang="en-US" dirty="0" smtClean="0"/>
              <a:t>Compiler writers will love this!</a:t>
            </a:r>
          </a:p>
          <a:p>
            <a:pPr lvl="1"/>
            <a:r>
              <a:rPr lang="en-US" dirty="0" smtClean="0"/>
              <a:t>Programmers will love this!</a:t>
            </a:r>
          </a:p>
          <a:p>
            <a:pPr lvl="1"/>
            <a:r>
              <a:rPr lang="en-US" dirty="0" smtClean="0"/>
              <a:t>You will love this when you decide to release</a:t>
            </a:r>
            <a:br>
              <a:rPr lang="en-US" dirty="0" smtClean="0"/>
            </a:br>
            <a:r>
              <a:rPr lang="en-US" dirty="0" smtClean="0"/>
              <a:t>an 8-stage pipelined processor!</a:t>
            </a:r>
          </a:p>
          <a:p>
            <a:endParaRPr lang="en-US" dirty="0" smtClean="0"/>
          </a:p>
          <a:p>
            <a:endParaRPr lang="en-US" dirty="0" smtClean="0"/>
          </a:p>
          <a:p>
            <a:endParaRPr lang="en-US" dirty="0" smtClean="0"/>
          </a:p>
          <a:p>
            <a:pPr marL="0" indent="0">
              <a:buNone/>
            </a:pPr>
            <a:endParaRPr lang="en-US" dirty="0" smtClean="0"/>
          </a:p>
          <a:p>
            <a:endParaRPr lang="en-US" dirty="0" smtClean="0"/>
          </a:p>
          <a:p>
            <a:endParaRPr lang="en-US" dirty="0" smtClean="0"/>
          </a:p>
          <a:p>
            <a:r>
              <a:rPr lang="en-US" dirty="0" smtClean="0">
                <a:solidFill>
                  <a:srgbClr val="C00000"/>
                </a:solidFill>
              </a:rPr>
              <a:t>ISAs outlive implementations, this is a bad idea</a:t>
            </a:r>
            <a:endParaRPr lang="en-US" dirty="0">
              <a:solidFill>
                <a:srgbClr val="C00000"/>
              </a:solidFill>
            </a:endParaRPr>
          </a:p>
        </p:txBody>
      </p:sp>
      <p:pic>
        <p:nvPicPr>
          <p:cNvPr id="7" name="Picture 6" descr="dar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036" y="3657600"/>
            <a:ext cx="2987848" cy="1981200"/>
          </a:xfrm>
          <a:prstGeom prst="rect">
            <a:avLst/>
          </a:prstGeom>
        </p:spPr>
      </p:pic>
      <p:sp>
        <p:nvSpPr>
          <p:cNvPr id="8" name="Rounded Rectangular Callout 7"/>
          <p:cNvSpPr/>
          <p:nvPr/>
        </p:nvSpPr>
        <p:spPr>
          <a:xfrm>
            <a:off x="1393036" y="3581400"/>
            <a:ext cx="2133600" cy="1066800"/>
          </a:xfrm>
          <a:prstGeom prst="wedgeRoundRectCallout">
            <a:avLst>
              <a:gd name="adj1" fmla="val 74609"/>
              <a:gd name="adj2" fmla="val 41570"/>
              <a:gd name="adj3" fmla="val 16667"/>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I’m altering the ISA. Pray I do not alter it further…</a:t>
            </a:r>
            <a:endParaRPr lang="en-US" dirty="0">
              <a:solidFill>
                <a:schemeClr val="tx1"/>
              </a:solidFill>
            </a:endParaRPr>
          </a:p>
        </p:txBody>
      </p:sp>
      <p:sp>
        <p:nvSpPr>
          <p:cNvPr id="9" name="TextBox 8"/>
          <p:cNvSpPr txBox="1"/>
          <p:nvPr/>
        </p:nvSpPr>
        <p:spPr>
          <a:xfrm>
            <a:off x="6803236" y="3657600"/>
            <a:ext cx="1197764" cy="523220"/>
          </a:xfrm>
          <a:prstGeom prst="rect">
            <a:avLst/>
          </a:prstGeom>
          <a:noFill/>
        </p:spPr>
        <p:txBody>
          <a:bodyPr wrap="none" rtlCol="0">
            <a:spAutoFit/>
          </a:bodyPr>
          <a:lstStyle/>
          <a:p>
            <a:r>
              <a:rPr lang="en-US" sz="1400" dirty="0" smtClean="0">
                <a:latin typeface="+mn-lt"/>
              </a:rPr>
              <a:t>Roger Schultz</a:t>
            </a:r>
            <a:endParaRPr lang="en-US" sz="1400" dirty="0">
              <a:latin typeface="+mn-lt"/>
            </a:endParaRPr>
          </a:p>
          <a:p>
            <a:r>
              <a:rPr lang="en-US" sz="1400" dirty="0" smtClean="0">
                <a:latin typeface="+mn-lt"/>
              </a:rPr>
              <a:t>(CC-BY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Hazards</a:t>
            </a:r>
            <a:endParaRPr lang="en-US" dirty="0"/>
          </a:p>
        </p:txBody>
      </p:sp>
      <p:grpSp>
        <p:nvGrpSpPr>
          <p:cNvPr id="4"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806700" y="2459167"/>
              <a:ext cx="1263650" cy="277157"/>
            </a:xfrm>
            <a:prstGeom prst="rect">
              <a:avLst/>
            </a:prstGeom>
            <a:solidFill>
              <a:srgbClr val="92D050"/>
            </a:solidFill>
            <a:ln w="4763">
              <a:solidFill>
                <a:srgbClr val="000000"/>
              </a:solidFill>
              <a:miter lim="800000"/>
              <a:headEnd/>
              <a:tailEnd/>
            </a:ln>
          </p:spPr>
          <p:txBody>
            <a:bodyPr/>
            <a:lstStyle/>
            <a:p>
              <a:endParaRPr lang="en-US"/>
            </a:p>
          </p:txBody>
        </p:sp>
        <p:sp>
          <p:nvSpPr>
            <p:cNvPr id="6" name="Rectangle 5"/>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7" name="Rectangle 6"/>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8" name="Freeform 7"/>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solidFill>
              <a:srgbClr val="92D050"/>
            </a:solidFill>
            <a:ln w="11113">
              <a:solidFill>
                <a:srgbClr val="000000"/>
              </a:solidFill>
              <a:round/>
              <a:headEnd/>
              <a:tailEnd/>
            </a:ln>
          </p:spPr>
          <p:txBody>
            <a:bodyPr/>
            <a:lstStyle/>
            <a:p>
              <a:endParaRPr lang="en-US"/>
            </a:p>
          </p:txBody>
        </p:sp>
        <p:sp>
          <p:nvSpPr>
            <p:cNvPr id="9" name="Rectangle 8"/>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10" name="Rectangle 9"/>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2" name="Freeform 11"/>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3" name="Rectangle 12"/>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4" name="Rectangle 13"/>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5" name="Rectangle 14"/>
            <p:cNvSpPr>
              <a:spLocks noChangeArrowheads="1"/>
            </p:cNvSpPr>
            <p:nvPr/>
          </p:nvSpPr>
          <p:spPr bwMode="auto">
            <a:xfrm>
              <a:off x="773113" y="1559393"/>
              <a:ext cx="134937" cy="112964"/>
            </a:xfrm>
            <a:prstGeom prst="rect">
              <a:avLst/>
            </a:prstGeom>
            <a:solidFill>
              <a:srgbClr val="0070C0"/>
            </a:solid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6"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8" name="Freeform 17"/>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9"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20" name="Rectangle 19"/>
            <p:cNvSpPr>
              <a:spLocks noChangeArrowheads="1"/>
            </p:cNvSpPr>
            <p:nvPr/>
          </p:nvSpPr>
          <p:spPr bwMode="auto">
            <a:xfrm>
              <a:off x="1755775" y="1295400"/>
              <a:ext cx="666750" cy="381000"/>
            </a:xfrm>
            <a:prstGeom prst="rect">
              <a:avLst/>
            </a:prstGeom>
            <a:solidFill>
              <a:srgbClr val="0070C0"/>
            </a:solidFill>
            <a:ln w="11113">
              <a:solidFill>
                <a:srgbClr val="000000"/>
              </a:solidFill>
              <a:miter lim="800000"/>
              <a:headEnd/>
              <a:tailEnd/>
            </a:ln>
          </p:spPr>
          <p:txBody>
            <a:bodyPr lIns="0" tIns="0" rIns="0" bIns="0"/>
            <a:lstStyle/>
            <a:p>
              <a:pPr algn="ctr"/>
              <a:r>
                <a:rPr lang="en-US" sz="1000" dirty="0" smtClean="0"/>
                <a:t>Instruction Memory</a:t>
              </a:r>
            </a:p>
          </p:txBody>
        </p:sp>
        <p:sp>
          <p:nvSpPr>
            <p:cNvPr id="21" name="Rectangle 20"/>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2" name="Rectangle 21"/>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3"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5" name="Freeform 24"/>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6" name="Rectangle 25"/>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7" name="Rectangle 26"/>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8" name="Rectangle 27"/>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9" name="Rectangle 28"/>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30" name="Rectangle 29"/>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1" name="Rectangle 30"/>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2" name="Rectangle 31"/>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3" name="Rectangle 32"/>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4" name="Rectangle 33"/>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RA1</a:t>
              </a:r>
              <a:endParaRPr lang="en-US" b="0" dirty="0"/>
            </a:p>
          </p:txBody>
        </p:sp>
        <p:sp>
          <p:nvSpPr>
            <p:cNvPr id="35" name="Rectangle 34"/>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6" name="Rectangle 35"/>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7" name="Rectangle 36"/>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8" name="Rectangle 37"/>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9" name="Rectangle 38"/>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40" name="Rectangle 39"/>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1" name="Rectangle 40"/>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3" name="Rectangle 42"/>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4" name="Rectangle 43"/>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5" name="Rectangle 44"/>
            <p:cNvSpPr>
              <a:spLocks noChangeArrowheads="1"/>
            </p:cNvSpPr>
            <p:nvPr/>
          </p:nvSpPr>
          <p:spPr bwMode="auto">
            <a:xfrm>
              <a:off x="450850" y="1219200"/>
              <a:ext cx="665163" cy="105068"/>
            </a:xfrm>
            <a:prstGeom prst="rect">
              <a:avLst/>
            </a:prstGeom>
            <a:solidFill>
              <a:srgbClr val="0070C0"/>
            </a:solidFill>
            <a:ln w="11113">
              <a:solidFill>
                <a:srgbClr val="000000"/>
              </a:solidFill>
              <a:miter lim="800000"/>
              <a:headEnd/>
              <a:tailEnd/>
            </a:ln>
          </p:spPr>
          <p:txBody>
            <a:bodyPr/>
            <a:lstStyle/>
            <a:p>
              <a:endParaRPr lang="en-US"/>
            </a:p>
          </p:txBody>
        </p:sp>
        <p:sp>
          <p:nvSpPr>
            <p:cNvPr id="46" name="Freeform 45"/>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7" name="Freeform 46"/>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8" name="Rectangle 47"/>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9" name="Freeform 48"/>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1" name="Freeform 50"/>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4" name="Freeform 53"/>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5" name="Rectangle 54"/>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6"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8" name="Freeform 57"/>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9"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1" name="Freeform 60"/>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4" name="Freeform 63"/>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7" name="Freeform 66"/>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8"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9" name="Freeform 68"/>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1" name="Freeform 70"/>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2" name="Rectangle 71"/>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3"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5" name="Freeform 74"/>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6"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8" name="Freeform 77"/>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1" name="Freeform 80"/>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2" name="Freeform 81"/>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83" name="Rectangle 82"/>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4"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6" name="Freeform 85"/>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7"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9"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1" name="Freeform 90"/>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2"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4" name="Freeform 93"/>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8" name="Freeform 97"/>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9"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3" name="Freeform 102"/>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rgbClr val="92D050"/>
            </a:solid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142"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6" name="Rectangle 155"/>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7" name="Rectangle 156"/>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8" name="Rectangle 157"/>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9" name="Rectangle 158"/>
          <p:cNvSpPr>
            <a:spLocks noChangeArrowheads="1"/>
          </p:cNvSpPr>
          <p:nvPr/>
        </p:nvSpPr>
        <p:spPr bwMode="auto">
          <a:xfrm>
            <a:off x="198438" y="6256020"/>
            <a:ext cx="4525962" cy="36512"/>
          </a:xfrm>
          <a:prstGeom prst="rect">
            <a:avLst/>
          </a:prstGeom>
          <a:solidFill>
            <a:srgbClr val="BBBBBB"/>
          </a:solidFill>
          <a:ln w="9525">
            <a:noFill/>
            <a:miter lim="800000"/>
            <a:headEnd/>
            <a:tailEnd/>
          </a:ln>
        </p:spPr>
        <p:txBody>
          <a:bodyPr/>
          <a:lstStyle/>
          <a:p>
            <a:endParaRPr lang="en-US"/>
          </a:p>
        </p:txBody>
      </p:sp>
      <p:grpSp>
        <p:nvGrpSpPr>
          <p:cNvPr id="160" name="Group 166"/>
          <p:cNvGrpSpPr/>
          <p:nvPr/>
        </p:nvGrpSpPr>
        <p:grpSpPr>
          <a:xfrm>
            <a:off x="192087" y="4038600"/>
            <a:ext cx="4532313" cy="107950"/>
            <a:chOff x="952500" y="4132263"/>
            <a:chExt cx="4532313" cy="107950"/>
          </a:xfrm>
        </p:grpSpPr>
        <p:sp>
          <p:nvSpPr>
            <p:cNvPr id="161" name="Rectangle 160"/>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2" name="Rectangle 161"/>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1" name="Rectangle 170"/>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2" name="Freeform 171"/>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3" name="Freeform 172"/>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4" name="Rectangle 173"/>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5" name="Rectangle 17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6" name="Rectangle 17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7" name="Freeform 17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9" name="Rectangle 178"/>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80" name="Rectangle 179"/>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81" name="Rectangle 180"/>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82" name="Group 199"/>
          <p:cNvGrpSpPr/>
          <p:nvPr/>
        </p:nvGrpSpPr>
        <p:grpSpPr>
          <a:xfrm>
            <a:off x="192087" y="3276600"/>
            <a:ext cx="4532313" cy="107950"/>
            <a:chOff x="952500" y="3116263"/>
            <a:chExt cx="4532313" cy="107950"/>
          </a:xfrm>
        </p:grpSpPr>
        <p:sp>
          <p:nvSpPr>
            <p:cNvPr id="183" name="Rectangle 182"/>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4" name="Rectangle 183"/>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7" name="Rectangle 196"/>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8" name="Freeform 197"/>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9" name="Freeform 198"/>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0" name="Rectangle 199"/>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01" name="Rectangle 200"/>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02" name="Rectangle 201"/>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03" name="Freeform 202"/>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4" name="Freeform 203"/>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5" name="Rectangle 204"/>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6" name="Rectangle 205"/>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7" name="Rectangle 206"/>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8" name="Rectangle 207"/>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9" name="Group 208"/>
          <p:cNvGrpSpPr/>
          <p:nvPr/>
        </p:nvGrpSpPr>
        <p:grpSpPr>
          <a:xfrm>
            <a:off x="152400" y="1979612"/>
            <a:ext cx="4532313" cy="153988"/>
            <a:chOff x="952500" y="1682750"/>
            <a:chExt cx="4532313" cy="153988"/>
          </a:xfrm>
        </p:grpSpPr>
        <p:sp>
          <p:nvSpPr>
            <p:cNvPr id="210" name="Rectangle 209"/>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11" name="Rectangle 210"/>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6" name="Rectangle 215"/>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7" name="Freeform 216"/>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8" name="Freeform 217"/>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9" name="Rectangle 218"/>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0" name="Rectangle 219"/>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21" name="Rectangle 220"/>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22" name="Rectangle 221"/>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23" name="TextBox 222"/>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4" name="TextBox 223"/>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5" name="TextBox 224"/>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6" name="TextBox 225"/>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7" name="TextBox 226"/>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8" name="Rectangle 227"/>
          <p:cNvSpPr/>
          <p:nvPr/>
        </p:nvSpPr>
        <p:spPr>
          <a:xfrm>
            <a:off x="4495800" y="1371600"/>
            <a:ext cx="564578" cy="369332"/>
          </a:xfrm>
          <a:prstGeom prst="rect">
            <a:avLst/>
          </a:prstGeom>
        </p:spPr>
        <p:txBody>
          <a:bodyPr wrap="none">
            <a:spAutoFit/>
          </a:bodyPr>
          <a:lstStyle/>
          <a:p>
            <a:r>
              <a:rPr lang="en-US" dirty="0" smtClean="0">
                <a:solidFill>
                  <a:srgbClr val="0070C0"/>
                </a:solidFill>
                <a:latin typeface="Consolas" pitchFamily="49" charset="0"/>
                <a:ea typeface="ＭＳ Ｐゴシック" charset="-128"/>
                <a:cs typeface="Consolas" pitchFamily="49" charset="0"/>
              </a:rPr>
              <a:t>BNE</a:t>
            </a:r>
            <a:endParaRPr lang="en-US" dirty="0">
              <a:solidFill>
                <a:srgbClr val="0070C0"/>
              </a:solidFill>
            </a:endParaRPr>
          </a:p>
        </p:txBody>
      </p:sp>
      <p:sp>
        <p:nvSpPr>
          <p:cNvPr id="229" name="Rectangle 228"/>
          <p:cNvSpPr/>
          <p:nvPr/>
        </p:nvSpPr>
        <p:spPr>
          <a:xfrm>
            <a:off x="264319"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1526381" y="1983581"/>
            <a:ext cx="666750" cy="4571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262731"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1527176" y="2029143"/>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95800" y="2450068"/>
            <a:ext cx="691215" cy="369332"/>
          </a:xfrm>
          <a:prstGeom prst="rect">
            <a:avLst/>
          </a:prstGeom>
        </p:spPr>
        <p:txBody>
          <a:bodyPr wrap="none">
            <a:spAutoFit/>
          </a:bodyPr>
          <a:lstStyle/>
          <a:p>
            <a:r>
              <a:rPr lang="en-US" dirty="0" smtClean="0">
                <a:solidFill>
                  <a:srgbClr val="00B050"/>
                </a:solidFill>
                <a:latin typeface="Consolas" pitchFamily="49" charset="0"/>
                <a:ea typeface="ＭＳ Ｐゴシック" charset="-128"/>
                <a:cs typeface="Consolas" pitchFamily="49" charset="0"/>
              </a:rPr>
              <a:t>ADDC</a:t>
            </a:r>
            <a:endParaRPr lang="en-US" dirty="0"/>
          </a:p>
        </p:txBody>
      </p:sp>
      <p:sp>
        <p:nvSpPr>
          <p:cNvPr id="234" name="Rectangle 233"/>
          <p:cNvSpPr/>
          <p:nvPr/>
        </p:nvSpPr>
        <p:spPr>
          <a:xfrm>
            <a:off x="306388"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1568450" y="3286125"/>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304800"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1569245" y="3331687"/>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232568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3082925"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232410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308372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3843338" y="3282950"/>
            <a:ext cx="666750" cy="4571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3841750" y="3328512"/>
            <a:ext cx="666750"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Content Placeholder 238"/>
          <p:cNvSpPr txBox="1">
            <a:spLocks/>
          </p:cNvSpPr>
          <p:nvPr/>
        </p:nvSpPr>
        <p:spPr bwMode="auto">
          <a:xfrm>
            <a:off x="5410200" y="1295400"/>
            <a:ext cx="34290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B050"/>
                </a:solidFill>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smtClean="0">
                <a:ln>
                  <a:noFill/>
                </a:ln>
                <a:solidFill>
                  <a:srgbClr val="00B050"/>
                </a:solidFill>
                <a:effectLst/>
                <a:uLnTx/>
                <a:uFillTx/>
                <a:latin typeface="Consolas" pitchFamily="49" charset="0"/>
                <a:ea typeface="ＭＳ Ｐゴシック" charset="-128"/>
                <a:cs typeface="Consolas" pitchFamily="49" charset="0"/>
              </a:rPr>
              <a:t>(R1, 4, R2)</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solidFill>
                  <a:srgbClr val="0070C0"/>
                </a:solidFill>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solidFill>
                  <a:srgbClr val="FFC000"/>
                </a:solidFill>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smtClean="0">
                <a:ln>
                  <a:noFill/>
                </a:ln>
                <a:solidFill>
                  <a:srgbClr val="FFC000"/>
                </a:solidFill>
                <a:effectLst/>
                <a:uLnTx/>
                <a:uFillTx/>
                <a:latin typeface="Consolas" pitchFamily="49" charset="0"/>
                <a:ea typeface="ＭＳ Ｐゴシック" charset="-128"/>
                <a:cs typeface="Consolas" pitchFamily="49" charset="0"/>
              </a:rPr>
              <a:t>       </a:t>
            </a:r>
            <a:r>
              <a:rPr kumimoji="0" lang="en-US" sz="1800" b="0" i="0" u="none" strike="noStrike" kern="1200" cap="none" spc="0" normalizeH="0" noProof="0" dirty="0" smtClean="0">
                <a:ln>
                  <a:noFill/>
                </a:ln>
                <a:effectLst/>
                <a:uLnTx/>
                <a:uFillTx/>
                <a:latin typeface="Consolas" pitchFamily="49" charset="0"/>
                <a:ea typeface="ＭＳ Ｐゴシック" charset="-128"/>
                <a:cs typeface="Consolas" pitchFamily="49" charset="0"/>
              </a:rPr>
              <a:t>…</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p:txBody>
      </p:sp>
      <p:sp>
        <p:nvSpPr>
          <p:cNvPr id="246" name="TextBox 245"/>
          <p:cNvSpPr txBox="1"/>
          <p:nvPr/>
        </p:nvSpPr>
        <p:spPr>
          <a:xfrm>
            <a:off x="152400" y="685800"/>
            <a:ext cx="598241" cy="400110"/>
          </a:xfrm>
          <a:prstGeom prst="rect">
            <a:avLst/>
          </a:prstGeom>
          <a:noFill/>
        </p:spPr>
        <p:txBody>
          <a:bodyPr wrap="none" rtlCol="0">
            <a:spAutoFit/>
          </a:bodyPr>
          <a:lstStyle/>
          <a:p>
            <a:r>
              <a:rPr lang="en-US" sz="2000" dirty="0" smtClean="0">
                <a:solidFill>
                  <a:srgbClr val="C00000"/>
                </a:solidFill>
                <a:latin typeface="+mj-lt"/>
              </a:rPr>
              <a:t>???</a:t>
            </a:r>
            <a:endParaRPr lang="en-US" sz="2000" dirty="0">
              <a:solidFill>
                <a:srgbClr val="C00000"/>
              </a:solidFill>
              <a:latin typeface="+mj-lt"/>
            </a:endParaRPr>
          </a:p>
        </p:txBody>
      </p:sp>
      <p:sp>
        <p:nvSpPr>
          <p:cNvPr id="247" name="TextBox 246"/>
          <p:cNvSpPr txBox="1"/>
          <p:nvPr/>
        </p:nvSpPr>
        <p:spPr>
          <a:xfrm>
            <a:off x="5575051" y="3352800"/>
            <a:ext cx="3111749" cy="400110"/>
          </a:xfrm>
          <a:prstGeom prst="rect">
            <a:avLst/>
          </a:prstGeom>
          <a:noFill/>
        </p:spPr>
        <p:txBody>
          <a:bodyPr wrap="none" rtlCol="0">
            <a:spAutoFit/>
          </a:bodyPr>
          <a:lstStyle/>
          <a:p>
            <a:r>
              <a:rPr lang="en-US" sz="2000" dirty="0" smtClean="0">
                <a:solidFill>
                  <a:srgbClr val="C00000"/>
                </a:solidFill>
                <a:latin typeface="+mj-lt"/>
              </a:rPr>
              <a:t>How do we set </a:t>
            </a:r>
            <a:r>
              <a:rPr lang="en-US" sz="2000" dirty="0" err="1" smtClean="0">
                <a:solidFill>
                  <a:srgbClr val="C00000"/>
                </a:solidFill>
                <a:latin typeface="+mj-lt"/>
              </a:rPr>
              <a:t>NextPC</a:t>
            </a:r>
            <a:r>
              <a:rPr lang="en-US" sz="2000" dirty="0" smtClean="0">
                <a:solidFill>
                  <a:srgbClr val="C00000"/>
                </a:solidFill>
                <a:latin typeface="+mj-lt"/>
              </a:rPr>
              <a:t>?</a:t>
            </a:r>
          </a:p>
        </p:txBody>
      </p:sp>
    </p:spTree>
    <p:extLst>
      <p:ext uri="{BB962C8B-B14F-4D97-AF65-F5344CB8AC3E}">
        <p14:creationId xmlns:p14="http://schemas.microsoft.com/office/powerpoint/2010/main" val="1980380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Hazards</a:t>
            </a:r>
            <a:endParaRPr lang="en-US" dirty="0"/>
          </a:p>
        </p:txBody>
      </p:sp>
      <p:sp>
        <p:nvSpPr>
          <p:cNvPr id="3" name="Content Placeholder 2"/>
          <p:cNvSpPr>
            <a:spLocks noGrp="1"/>
          </p:cNvSpPr>
          <p:nvPr>
            <p:ph idx="1"/>
          </p:nvPr>
        </p:nvSpPr>
        <p:spPr/>
        <p:txBody>
          <a:bodyPr/>
          <a:lstStyle/>
          <a:p>
            <a:r>
              <a:rPr lang="en-US" dirty="0" smtClean="0"/>
              <a:t>What do we need to compute </a:t>
            </a:r>
            <a:r>
              <a:rPr lang="en-US" dirty="0" err="1" smtClean="0"/>
              <a:t>NextPC</a:t>
            </a:r>
            <a:r>
              <a:rPr lang="en-US" dirty="0" smtClean="0"/>
              <a:t>?</a:t>
            </a:r>
          </a:p>
          <a:p>
            <a:pPr lvl="1"/>
            <a:r>
              <a:rPr lang="en-US" dirty="0" smtClean="0"/>
              <a:t>BEQ/BNE: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JMP:</a:t>
            </a:r>
          </a:p>
          <a:p>
            <a:pPr lvl="1"/>
            <a:endParaRPr lang="en-US" dirty="0" smtClean="0"/>
          </a:p>
          <a:p>
            <a:pPr lvl="1"/>
            <a:endParaRPr lang="en-US" dirty="0" smtClean="0"/>
          </a:p>
          <a:p>
            <a:pPr lvl="1">
              <a:buNone/>
            </a:pPr>
            <a:endParaRPr lang="en-US" dirty="0" smtClean="0"/>
          </a:p>
          <a:p>
            <a:pPr lvl="1"/>
            <a:r>
              <a:rPr lang="en-US" dirty="0" smtClean="0"/>
              <a:t>All other instructions: </a:t>
            </a:r>
            <a:r>
              <a:rPr lang="en-US" dirty="0" err="1" smtClean="0">
                <a:solidFill>
                  <a:srgbClr val="C00000"/>
                </a:solidFill>
              </a:rPr>
              <a:t>Opcode</a:t>
            </a:r>
            <a:r>
              <a:rPr lang="en-US" dirty="0" smtClean="0">
                <a:solidFill>
                  <a:srgbClr val="C00000"/>
                </a:solidFill>
              </a:rPr>
              <a:t>, PC+4</a:t>
            </a:r>
          </a:p>
          <a:p>
            <a:pPr lvl="1"/>
            <a:r>
              <a:rPr lang="en-US" dirty="0" smtClean="0"/>
              <a:t>(Exceptions also change PC, we’ll deal with them later)</a:t>
            </a:r>
            <a:endParaRPr lang="en-US" dirty="0"/>
          </a:p>
        </p:txBody>
      </p:sp>
      <p:sp>
        <p:nvSpPr>
          <p:cNvPr id="4" name="Rectangle 69"/>
          <p:cNvSpPr>
            <a:spLocks noChangeArrowheads="1"/>
          </p:cNvSpPr>
          <p:nvPr/>
        </p:nvSpPr>
        <p:spPr bwMode="auto">
          <a:xfrm>
            <a:off x="2993412" y="1493699"/>
            <a:ext cx="4626588" cy="1754326"/>
          </a:xfrm>
          <a:prstGeom prst="rect">
            <a:avLst/>
          </a:prstGeom>
          <a:noFill/>
          <a:ln w="9525">
            <a:noFill/>
            <a:miter lim="800000"/>
            <a:headEnd/>
            <a:tailEnd/>
          </a:ln>
        </p:spPr>
        <p:txBody>
          <a:bodyPr wrap="none">
            <a:spAutoFit/>
          </a:bodyPr>
          <a:lstStyle/>
          <a:p>
            <a:pPr eaLnBrk="0" hangingPunct="0"/>
            <a:r>
              <a:rPr lang="en-US" sz="1800" dirty="0" smtClean="0">
                <a:latin typeface="Consolas" pitchFamily="49" charset="0"/>
                <a:cs typeface="Consolas" pitchFamily="49" charset="0"/>
              </a:rPr>
              <a:t>BEQ(Ra, label, </a:t>
            </a:r>
            <a:r>
              <a:rPr lang="en-US" sz="1800" dirty="0" err="1" smtClean="0">
                <a:latin typeface="Consolas" pitchFamily="49" charset="0"/>
                <a:cs typeface="Consolas" pitchFamily="49" charset="0"/>
              </a:rPr>
              <a:t>Rc</a:t>
            </a:r>
            <a:r>
              <a:rPr lang="en-US" sz="1800" dirty="0" smtClean="0">
                <a:latin typeface="Consolas" pitchFamily="49" charset="0"/>
                <a:cs typeface="Consolas" pitchFamily="49" charset="0"/>
              </a:rPr>
              <a:t>):</a:t>
            </a:r>
          </a:p>
          <a:p>
            <a:pPr eaLnBrk="0" hangingPunct="0"/>
            <a:r>
              <a:rPr lang="en-US" dirty="0" smtClean="0">
                <a:latin typeface="Consolas" pitchFamily="49" charset="0"/>
                <a:cs typeface="Consolas" pitchFamily="49" charset="0"/>
              </a:rPr>
              <a:t>	</a:t>
            </a:r>
            <a:r>
              <a:rPr lang="en-US" dirty="0" err="1" smtClean="0">
                <a:latin typeface="Consolas" pitchFamily="49" charset="0"/>
                <a:cs typeface="Consolas" pitchFamily="49" charset="0"/>
              </a:rPr>
              <a:t>Reg</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Rc</a:t>
            </a:r>
            <a:r>
              <a:rPr lang="en-US" dirty="0" smtClean="0">
                <a:latin typeface="Consolas" pitchFamily="49" charset="0"/>
                <a:cs typeface="Consolas" pitchFamily="49" charset="0"/>
              </a:rPr>
              <a:t>] </a:t>
            </a:r>
            <a:r>
              <a:rPr lang="en-US" dirty="0" smtClean="0">
                <a:latin typeface="Consolas" pitchFamily="49" charset="0"/>
                <a:cs typeface="Consolas" pitchFamily="49" charset="0"/>
                <a:sym typeface="Wingdings" pitchFamily="2" charset="2"/>
              </a:rPr>
              <a:t> PC + 4</a:t>
            </a:r>
            <a:endParaRPr lang="en-US" dirty="0" smtClean="0">
              <a:latin typeface="Consolas" pitchFamily="49" charset="0"/>
              <a:cs typeface="Consolas" pitchFamily="49" charset="0"/>
            </a:endParaRPr>
          </a:p>
          <a:p>
            <a:pPr eaLnBrk="0" hangingPunct="0"/>
            <a:r>
              <a:rPr lang="en-US" sz="1800" dirty="0" smtClean="0">
                <a:latin typeface="Consolas" pitchFamily="49" charset="0"/>
                <a:cs typeface="Consolas" pitchFamily="49" charset="0"/>
              </a:rPr>
              <a:t>	if </a:t>
            </a:r>
            <a:r>
              <a:rPr lang="en-US" sz="1800" dirty="0">
                <a:latin typeface="Consolas" pitchFamily="49" charset="0"/>
                <a:cs typeface="Consolas" pitchFamily="49" charset="0"/>
              </a:rPr>
              <a:t>(</a:t>
            </a:r>
            <a:r>
              <a:rPr lang="en-US" sz="1800" dirty="0" err="1" smtClean="0">
                <a:latin typeface="Consolas" pitchFamily="49" charset="0"/>
                <a:cs typeface="Consolas" pitchFamily="49" charset="0"/>
              </a:rPr>
              <a:t>Reg</a:t>
            </a:r>
            <a:r>
              <a:rPr lang="en-US" sz="1800" dirty="0" smtClean="0">
                <a:latin typeface="Consolas" pitchFamily="49" charset="0"/>
                <a:cs typeface="Consolas" pitchFamily="49" charset="0"/>
              </a:rPr>
              <a:t>[Ra</a:t>
            </a:r>
            <a:r>
              <a:rPr lang="en-US" sz="1800" dirty="0">
                <a:latin typeface="Consolas" pitchFamily="49" charset="0"/>
                <a:cs typeface="Consolas" pitchFamily="49" charset="0"/>
              </a:rPr>
              <a:t>] == 0)</a:t>
            </a:r>
          </a:p>
          <a:p>
            <a:pPr eaLnBrk="0" hangingPunct="0"/>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sz="1800" dirty="0" smtClean="0">
                <a:latin typeface="Consolas" pitchFamily="49" charset="0"/>
                <a:cs typeface="Consolas" pitchFamily="49" charset="0"/>
              </a:rPr>
              <a:t>PC </a:t>
            </a:r>
            <a:r>
              <a:rPr lang="en-US" sz="1800" dirty="0" smtClean="0">
                <a:latin typeface="Consolas" pitchFamily="49" charset="0"/>
                <a:cs typeface="Consolas" pitchFamily="49" charset="0"/>
                <a:sym typeface="Wingdings" pitchFamily="2" charset="2"/>
              </a:rPr>
              <a:t></a:t>
            </a:r>
            <a:r>
              <a:rPr lang="en-US" sz="1800" dirty="0" smtClean="0">
                <a:latin typeface="Consolas" pitchFamily="49" charset="0"/>
                <a:cs typeface="Consolas" pitchFamily="49" charset="0"/>
              </a:rPr>
              <a:t> PC + 4 + 4*SXT(offset)</a:t>
            </a:r>
          </a:p>
          <a:p>
            <a:pPr eaLnBrk="0" hangingPunct="0"/>
            <a:r>
              <a:rPr lang="en-US" dirty="0" smtClean="0">
                <a:latin typeface="Consolas" pitchFamily="49" charset="0"/>
                <a:cs typeface="Consolas" pitchFamily="49" charset="0"/>
              </a:rPr>
              <a:t>	else</a:t>
            </a:r>
          </a:p>
          <a:p>
            <a:pPr eaLnBrk="0" hangingPunct="0"/>
            <a:r>
              <a:rPr lang="en-US" dirty="0" smtClean="0">
                <a:latin typeface="Consolas" pitchFamily="49" charset="0"/>
                <a:cs typeface="Consolas" pitchFamily="49" charset="0"/>
              </a:rPr>
              <a:t>		PC </a:t>
            </a:r>
            <a:r>
              <a:rPr lang="en-US" dirty="0" smtClean="0">
                <a:latin typeface="Consolas" pitchFamily="49" charset="0"/>
                <a:cs typeface="Consolas" pitchFamily="49" charset="0"/>
                <a:sym typeface="Wingdings" pitchFamily="2" charset="2"/>
              </a:rPr>
              <a:t> PC + 4</a:t>
            </a:r>
            <a:endParaRPr lang="en-US" sz="1800" dirty="0">
              <a:latin typeface="Consolas" pitchFamily="49" charset="0"/>
              <a:cs typeface="Consolas" pitchFamily="49" charset="0"/>
            </a:endParaRPr>
          </a:p>
        </p:txBody>
      </p:sp>
      <p:sp>
        <p:nvSpPr>
          <p:cNvPr id="5" name="TextBox 4"/>
          <p:cNvSpPr txBox="1"/>
          <p:nvPr/>
        </p:nvSpPr>
        <p:spPr>
          <a:xfrm>
            <a:off x="2533650" y="3181290"/>
            <a:ext cx="3882794" cy="400110"/>
          </a:xfrm>
          <a:prstGeom prst="rect">
            <a:avLst/>
          </a:prstGeom>
          <a:noFill/>
        </p:spPr>
        <p:txBody>
          <a:bodyPr wrap="none" rtlCol="0">
            <a:spAutoFit/>
          </a:bodyPr>
          <a:lstStyle/>
          <a:p>
            <a:r>
              <a:rPr lang="en-US" sz="2000" dirty="0" err="1" smtClean="0">
                <a:solidFill>
                  <a:srgbClr val="C00000"/>
                </a:solidFill>
                <a:latin typeface="+mj-lt"/>
              </a:rPr>
              <a:t>Opcode</a:t>
            </a:r>
            <a:r>
              <a:rPr lang="en-US" sz="2000" dirty="0" smtClean="0">
                <a:solidFill>
                  <a:srgbClr val="C00000"/>
                </a:solidFill>
                <a:latin typeface="+mj-lt"/>
              </a:rPr>
              <a:t>, offset, PC+4, </a:t>
            </a:r>
            <a:r>
              <a:rPr lang="en-US" sz="2000" dirty="0" err="1" smtClean="0">
                <a:solidFill>
                  <a:srgbClr val="C00000"/>
                </a:solidFill>
                <a:latin typeface="+mj-lt"/>
              </a:rPr>
              <a:t>Reg</a:t>
            </a:r>
            <a:r>
              <a:rPr lang="en-US" sz="2000" dirty="0" smtClean="0">
                <a:solidFill>
                  <a:srgbClr val="C00000"/>
                </a:solidFill>
                <a:latin typeface="+mj-lt"/>
              </a:rPr>
              <a:t>[Ra]</a:t>
            </a:r>
            <a:endParaRPr lang="en-US" sz="2000" dirty="0">
              <a:solidFill>
                <a:srgbClr val="C00000"/>
              </a:solidFill>
              <a:latin typeface="+mj-lt"/>
            </a:endParaRPr>
          </a:p>
        </p:txBody>
      </p:sp>
      <p:sp>
        <p:nvSpPr>
          <p:cNvPr id="6" name="Rectangle 5"/>
          <p:cNvSpPr/>
          <p:nvPr/>
        </p:nvSpPr>
        <p:spPr>
          <a:xfrm>
            <a:off x="2895600" y="3733800"/>
            <a:ext cx="2771913" cy="923330"/>
          </a:xfrm>
          <a:prstGeom prst="rect">
            <a:avLst/>
          </a:prstGeom>
        </p:spPr>
        <p:txBody>
          <a:bodyPr wrap="none">
            <a:spAutoFit/>
          </a:bodyPr>
          <a:lstStyle/>
          <a:p>
            <a:r>
              <a:rPr lang="en-US" dirty="0" smtClean="0">
                <a:latin typeface="Consolas" pitchFamily="49" charset="0"/>
                <a:cs typeface="Consolas" pitchFamily="49" charset="0"/>
              </a:rPr>
              <a:t>JMP(Ra, </a:t>
            </a:r>
            <a:r>
              <a:rPr lang="en-US" dirty="0" err="1" smtClean="0">
                <a:latin typeface="Consolas" pitchFamily="49" charset="0"/>
                <a:cs typeface="Consolas" pitchFamily="49" charset="0"/>
              </a:rPr>
              <a:t>Rc</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Reg</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Rc</a:t>
            </a:r>
            <a:r>
              <a:rPr lang="en-US" dirty="0" smtClean="0">
                <a:latin typeface="Consolas" pitchFamily="49" charset="0"/>
                <a:cs typeface="Consolas" pitchFamily="49" charset="0"/>
              </a:rPr>
              <a:t>] </a:t>
            </a:r>
            <a:r>
              <a:rPr lang="en-US" dirty="0" smtClean="0">
                <a:latin typeface="Consolas" pitchFamily="49" charset="0"/>
                <a:cs typeface="Consolas" pitchFamily="49" charset="0"/>
                <a:sym typeface="Wingdings" pitchFamily="2" charset="2"/>
              </a:rPr>
              <a:t> PC + 4</a:t>
            </a:r>
          </a:p>
          <a:p>
            <a:r>
              <a:rPr lang="en-US" dirty="0" smtClean="0">
                <a:latin typeface="Consolas" pitchFamily="49" charset="0"/>
                <a:cs typeface="Consolas" pitchFamily="49" charset="0"/>
                <a:sym typeface="Wingdings" pitchFamily="2" charset="2"/>
              </a:rPr>
              <a:t>	PC  </a:t>
            </a:r>
            <a:r>
              <a:rPr lang="en-US" dirty="0" err="1" smtClean="0">
                <a:latin typeface="Consolas" pitchFamily="49" charset="0"/>
                <a:cs typeface="Consolas" pitchFamily="49" charset="0"/>
                <a:sym typeface="Wingdings" pitchFamily="2" charset="2"/>
              </a:rPr>
              <a:t>Reg</a:t>
            </a:r>
            <a:r>
              <a:rPr lang="en-US" dirty="0" smtClean="0">
                <a:latin typeface="Consolas" pitchFamily="49" charset="0"/>
                <a:cs typeface="Consolas" pitchFamily="49" charset="0"/>
                <a:sym typeface="Wingdings" pitchFamily="2" charset="2"/>
              </a:rPr>
              <a:t>[Ra]</a:t>
            </a:r>
            <a:endParaRPr lang="en-US" dirty="0"/>
          </a:p>
        </p:txBody>
      </p:sp>
      <p:sp>
        <p:nvSpPr>
          <p:cNvPr id="7" name="TextBox 6"/>
          <p:cNvSpPr txBox="1"/>
          <p:nvPr/>
        </p:nvSpPr>
        <p:spPr>
          <a:xfrm>
            <a:off x="3371850" y="4714875"/>
            <a:ext cx="2223686" cy="400110"/>
          </a:xfrm>
          <a:prstGeom prst="rect">
            <a:avLst/>
          </a:prstGeom>
          <a:noFill/>
        </p:spPr>
        <p:txBody>
          <a:bodyPr wrap="none" rtlCol="0">
            <a:spAutoFit/>
          </a:bodyPr>
          <a:lstStyle/>
          <a:p>
            <a:r>
              <a:rPr lang="en-US" sz="2000" dirty="0" err="1" smtClean="0">
                <a:solidFill>
                  <a:srgbClr val="C00000"/>
                </a:solidFill>
                <a:latin typeface="+mj-lt"/>
              </a:rPr>
              <a:t>Opcode</a:t>
            </a:r>
            <a:r>
              <a:rPr lang="en-US" sz="2000" dirty="0" smtClean="0">
                <a:solidFill>
                  <a:srgbClr val="C00000"/>
                </a:solidFill>
                <a:latin typeface="+mj-lt"/>
              </a:rPr>
              <a:t>, </a:t>
            </a:r>
            <a:r>
              <a:rPr lang="en-US" sz="2000" dirty="0" err="1" smtClean="0">
                <a:solidFill>
                  <a:srgbClr val="C00000"/>
                </a:solidFill>
                <a:latin typeface="+mj-lt"/>
              </a:rPr>
              <a:t>Reg</a:t>
            </a:r>
            <a:r>
              <a:rPr lang="en-US" sz="2000" dirty="0" smtClean="0">
                <a:solidFill>
                  <a:srgbClr val="C00000"/>
                </a:solidFill>
                <a:latin typeface="+mj-lt"/>
              </a:rPr>
              <a:t>[Ra]</a:t>
            </a:r>
            <a:endParaRPr lang="en-US" sz="2000" dirty="0">
              <a:solidFill>
                <a:srgbClr val="C00000"/>
              </a:solidFill>
              <a:latin typeface="+mj-lt"/>
            </a:endParaRPr>
          </a:p>
        </p:txBody>
      </p:sp>
      <p:cxnSp>
        <p:nvCxnSpPr>
          <p:cNvPr id="9" name="Straight Arrow Connector 8"/>
          <p:cNvCxnSpPr/>
          <p:nvPr/>
        </p:nvCxnSpPr>
        <p:spPr>
          <a:xfrm flipH="1" flipV="1">
            <a:off x="6400800" y="3505200"/>
            <a:ext cx="609600" cy="609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15000" y="4495800"/>
            <a:ext cx="1295400" cy="3810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086600" y="3940314"/>
            <a:ext cx="1837362" cy="707886"/>
          </a:xfrm>
          <a:prstGeom prst="rect">
            <a:avLst/>
          </a:prstGeom>
          <a:noFill/>
        </p:spPr>
        <p:txBody>
          <a:bodyPr wrap="none" rtlCol="0">
            <a:spAutoFit/>
          </a:bodyPr>
          <a:lstStyle/>
          <a:p>
            <a:r>
              <a:rPr lang="en-US" sz="2000" dirty="0" smtClean="0">
                <a:latin typeface="+mn-lt"/>
              </a:rPr>
              <a:t>Unknown</a:t>
            </a:r>
            <a:br>
              <a:rPr lang="en-US" sz="2000" dirty="0" smtClean="0">
                <a:latin typeface="+mn-lt"/>
              </a:rPr>
            </a:br>
            <a:r>
              <a:rPr lang="en-US" sz="2000" dirty="0" smtClean="0">
                <a:latin typeface="+mn-lt"/>
              </a:rPr>
              <a:t>until RF stage…</a:t>
            </a:r>
            <a:endParaRPr lang="en-US" sz="2000" dirty="0">
              <a:latin typeface="+mn-lt"/>
            </a:endParaRPr>
          </a:p>
        </p:txBody>
      </p:sp>
    </p:spTree>
    <p:extLst>
      <p:ext uri="{BB962C8B-B14F-4D97-AF65-F5344CB8AC3E}">
        <p14:creationId xmlns:p14="http://schemas.microsoft.com/office/powerpoint/2010/main" val="6209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Single-Cycle Beta Performance</a:t>
            </a:r>
            <a:endParaRPr lang="en-US" dirty="0"/>
          </a:p>
        </p:txBody>
      </p:sp>
      <p:sp>
        <p:nvSpPr>
          <p:cNvPr id="7" name="Content Placeholder 6"/>
          <p:cNvSpPr>
            <a:spLocks noGrp="1"/>
          </p:cNvSpPr>
          <p:nvPr>
            <p:ph idx="1"/>
          </p:nvPr>
        </p:nvSpPr>
        <p:spPr>
          <a:xfrm>
            <a:off x="76200" y="2514600"/>
            <a:ext cx="8229600" cy="3078163"/>
          </a:xfrm>
        </p:spPr>
        <p:txBody>
          <a:bodyPr/>
          <a:lstStyle/>
          <a:p>
            <a:r>
              <a:rPr lang="en-US" dirty="0" smtClean="0">
                <a:solidFill>
                  <a:srgbClr val="00B050"/>
                </a:solidFill>
              </a:rPr>
              <a:t>CPI = 1</a:t>
            </a:r>
          </a:p>
          <a:p>
            <a:r>
              <a:rPr lang="en-US" dirty="0" err="1" smtClean="0"/>
              <a:t>t</a:t>
            </a:r>
            <a:r>
              <a:rPr lang="en-US" baseline="-25000" dirty="0" err="1" smtClean="0"/>
              <a:t>CLK</a:t>
            </a:r>
            <a:r>
              <a:rPr lang="en-US" dirty="0" smtClean="0"/>
              <a:t> = Longest path</a:t>
            </a:r>
            <a:br>
              <a:rPr lang="en-US" dirty="0" smtClean="0"/>
            </a:br>
            <a:r>
              <a:rPr lang="en-US" dirty="0" smtClean="0"/>
              <a:t>for any instruction</a:t>
            </a:r>
          </a:p>
          <a:p>
            <a:pPr lvl="1">
              <a:buNone/>
            </a:pPr>
            <a:endParaRPr lang="en-US" dirty="0" smtClean="0"/>
          </a:p>
          <a:p>
            <a:pPr lvl="1"/>
            <a:endParaRPr lang="en-US" dirty="0" smtClean="0"/>
          </a:p>
          <a:p>
            <a:pPr lvl="1"/>
            <a:r>
              <a:rPr lang="en-US" dirty="0" smtClean="0">
                <a:solidFill>
                  <a:srgbClr val="C00000"/>
                </a:solidFill>
              </a:rPr>
              <a:t>Slow</a:t>
            </a:r>
          </a:p>
          <a:p>
            <a:pPr lvl="1"/>
            <a:r>
              <a:rPr lang="en-US" dirty="0" smtClean="0">
                <a:solidFill>
                  <a:srgbClr val="C00000"/>
                </a:solidFill>
              </a:rPr>
              <a:t>Inflexible</a:t>
            </a:r>
            <a:r>
              <a:rPr lang="en-US" dirty="0" smtClean="0"/>
              <a:t>: Instructions</a:t>
            </a:r>
            <a:br>
              <a:rPr lang="en-US" dirty="0" smtClean="0"/>
            </a:br>
            <a:r>
              <a:rPr lang="en-US" dirty="0" smtClean="0"/>
              <a:t>with smaller critical path</a:t>
            </a:r>
            <a:br>
              <a:rPr lang="en-US" dirty="0" smtClean="0"/>
            </a:br>
            <a:r>
              <a:rPr lang="en-US" dirty="0" smtClean="0"/>
              <a:t>cannot execute faster</a:t>
            </a:r>
          </a:p>
        </p:txBody>
      </p:sp>
      <p:graphicFrame>
        <p:nvGraphicFramePr>
          <p:cNvPr id="89090" name="Object 2"/>
          <p:cNvGraphicFramePr>
            <a:graphicFrameLocks noChangeAspect="1"/>
          </p:cNvGraphicFramePr>
          <p:nvPr/>
        </p:nvGraphicFramePr>
        <p:xfrm>
          <a:off x="1998663" y="1143000"/>
          <a:ext cx="5011737" cy="790575"/>
        </p:xfrm>
        <a:graphic>
          <a:graphicData uri="http://schemas.openxmlformats.org/presentationml/2006/ole">
            <mc:AlternateContent xmlns:mc="http://schemas.openxmlformats.org/markup-compatibility/2006">
              <mc:Choice xmlns:v="urn:schemas-microsoft-com:vml" Requires="v">
                <p:oleObj spid="_x0000_s89154" name="Equation" r:id="rId4" imgW="3872558" imgH="609600" progId="Equation.3">
                  <p:embed/>
                </p:oleObj>
              </mc:Choice>
              <mc:Fallback>
                <p:oleObj name="Equation" r:id="rId4" imgW="3872558" imgH="609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663" y="1143000"/>
                        <a:ext cx="5011737" cy="7905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Box 4"/>
          <p:cNvSpPr txBox="1"/>
          <p:nvPr/>
        </p:nvSpPr>
        <p:spPr>
          <a:xfrm>
            <a:off x="5181600" y="2066865"/>
            <a:ext cx="707245" cy="461665"/>
          </a:xfrm>
          <a:prstGeom prst="rect">
            <a:avLst/>
          </a:prstGeom>
          <a:noFill/>
        </p:spPr>
        <p:txBody>
          <a:bodyPr wrap="none" rtlCol="0">
            <a:spAutoFit/>
          </a:bodyPr>
          <a:lstStyle/>
          <a:p>
            <a:r>
              <a:rPr lang="en-US" sz="2400" dirty="0" smtClean="0">
                <a:latin typeface="+mj-lt"/>
              </a:rPr>
              <a:t>CPI</a:t>
            </a:r>
            <a:endParaRPr lang="en-US" sz="2400" dirty="0">
              <a:latin typeface="+mj-lt"/>
            </a:endParaRPr>
          </a:p>
        </p:txBody>
      </p:sp>
      <p:sp>
        <p:nvSpPr>
          <p:cNvPr id="6" name="TextBox 5"/>
          <p:cNvSpPr txBox="1"/>
          <p:nvPr/>
        </p:nvSpPr>
        <p:spPr>
          <a:xfrm>
            <a:off x="6400800" y="2009775"/>
            <a:ext cx="736099" cy="461665"/>
          </a:xfrm>
          <a:prstGeom prst="rect">
            <a:avLst/>
          </a:prstGeom>
          <a:noFill/>
        </p:spPr>
        <p:txBody>
          <a:bodyPr wrap="none" rtlCol="0">
            <a:spAutoFit/>
          </a:bodyPr>
          <a:lstStyle/>
          <a:p>
            <a:pPr marL="457200" indent="-457200"/>
            <a:r>
              <a:rPr lang="en-US" sz="2400" dirty="0" err="1" smtClean="0">
                <a:latin typeface="+mj-lt"/>
              </a:rPr>
              <a:t>t</a:t>
            </a:r>
            <a:r>
              <a:rPr lang="en-US" sz="2400" baseline="-25000" dirty="0" err="1" smtClean="0">
                <a:latin typeface="+mj-lt"/>
              </a:rPr>
              <a:t>CLK</a:t>
            </a:r>
            <a:endParaRPr lang="en-US" sz="2400" baseline="-25000" dirty="0">
              <a:latin typeface="+mj-lt"/>
            </a:endParaRPr>
          </a:p>
        </p:txBody>
      </p:sp>
      <p:grpSp>
        <p:nvGrpSpPr>
          <p:cNvPr id="8" name="Group 7"/>
          <p:cNvGrpSpPr/>
          <p:nvPr/>
        </p:nvGrpSpPr>
        <p:grpSpPr>
          <a:xfrm>
            <a:off x="4114800" y="2743200"/>
            <a:ext cx="4640263" cy="3657600"/>
            <a:chOff x="914400" y="990600"/>
            <a:chExt cx="6545263" cy="5424488"/>
          </a:xfrm>
        </p:grpSpPr>
        <p:sp>
          <p:nvSpPr>
            <p:cNvPr id="9" name="Line 3"/>
            <p:cNvSpPr>
              <a:spLocks noChangeShapeType="1"/>
            </p:cNvSpPr>
            <p:nvPr/>
          </p:nvSpPr>
          <p:spPr bwMode="auto">
            <a:xfrm>
              <a:off x="3065463" y="2854325"/>
              <a:ext cx="141287" cy="1588"/>
            </a:xfrm>
            <a:prstGeom prst="line">
              <a:avLst/>
            </a:prstGeom>
            <a:noFill/>
            <a:ln w="6350">
              <a:solidFill>
                <a:srgbClr val="000000"/>
              </a:solidFill>
              <a:round/>
              <a:headEnd/>
              <a:tailEnd/>
            </a:ln>
          </p:spPr>
          <p:txBody>
            <a:bodyPr/>
            <a:lstStyle/>
            <a:p>
              <a:endParaRPr lang="en-US" sz="1200"/>
            </a:p>
          </p:txBody>
        </p:sp>
        <p:sp>
          <p:nvSpPr>
            <p:cNvPr id="10" name="Line 4"/>
            <p:cNvSpPr>
              <a:spLocks noChangeShapeType="1"/>
            </p:cNvSpPr>
            <p:nvPr/>
          </p:nvSpPr>
          <p:spPr bwMode="auto">
            <a:xfrm flipV="1">
              <a:off x="3203575" y="2679700"/>
              <a:ext cx="1588" cy="177800"/>
            </a:xfrm>
            <a:prstGeom prst="line">
              <a:avLst/>
            </a:prstGeom>
            <a:noFill/>
            <a:ln w="6350">
              <a:solidFill>
                <a:srgbClr val="000000"/>
              </a:solidFill>
              <a:round/>
              <a:headEnd/>
              <a:tailEnd/>
            </a:ln>
          </p:spPr>
          <p:txBody>
            <a:bodyPr/>
            <a:lstStyle/>
            <a:p>
              <a:endParaRPr lang="en-US" sz="1200"/>
            </a:p>
          </p:txBody>
        </p:sp>
        <p:sp>
          <p:nvSpPr>
            <p:cNvPr id="11" name="Line 5"/>
            <p:cNvSpPr>
              <a:spLocks noChangeShapeType="1"/>
            </p:cNvSpPr>
            <p:nvPr/>
          </p:nvSpPr>
          <p:spPr bwMode="auto">
            <a:xfrm flipH="1">
              <a:off x="1835150" y="2681288"/>
              <a:ext cx="1371600" cy="3175"/>
            </a:xfrm>
            <a:prstGeom prst="line">
              <a:avLst/>
            </a:prstGeom>
            <a:noFill/>
            <a:ln w="6350">
              <a:solidFill>
                <a:srgbClr val="000000"/>
              </a:solidFill>
              <a:round/>
              <a:headEnd/>
              <a:tailEnd/>
            </a:ln>
          </p:spPr>
          <p:txBody>
            <a:bodyPr/>
            <a:lstStyle/>
            <a:p>
              <a:endParaRPr lang="en-US" sz="1200"/>
            </a:p>
          </p:txBody>
        </p:sp>
        <p:sp>
          <p:nvSpPr>
            <p:cNvPr id="12" name="Freeform 11"/>
            <p:cNvSpPr>
              <a:spLocks/>
            </p:cNvSpPr>
            <p:nvPr/>
          </p:nvSpPr>
          <p:spPr bwMode="auto">
            <a:xfrm>
              <a:off x="3032125" y="2827338"/>
              <a:ext cx="71438"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13" name="Line 8"/>
            <p:cNvSpPr>
              <a:spLocks noChangeShapeType="1"/>
            </p:cNvSpPr>
            <p:nvPr/>
          </p:nvSpPr>
          <p:spPr bwMode="auto">
            <a:xfrm flipV="1">
              <a:off x="1981200" y="1023938"/>
              <a:ext cx="1588" cy="311150"/>
            </a:xfrm>
            <a:prstGeom prst="line">
              <a:avLst/>
            </a:prstGeom>
            <a:noFill/>
            <a:ln w="6350">
              <a:solidFill>
                <a:srgbClr val="000000"/>
              </a:solidFill>
              <a:round/>
              <a:headEnd/>
              <a:tailEnd/>
            </a:ln>
          </p:spPr>
          <p:txBody>
            <a:bodyPr/>
            <a:lstStyle/>
            <a:p>
              <a:endParaRPr lang="en-US" sz="1200"/>
            </a:p>
          </p:txBody>
        </p:sp>
        <p:sp>
          <p:nvSpPr>
            <p:cNvPr id="14" name="Line 9"/>
            <p:cNvSpPr>
              <a:spLocks noChangeShapeType="1"/>
            </p:cNvSpPr>
            <p:nvPr/>
          </p:nvSpPr>
          <p:spPr bwMode="auto">
            <a:xfrm>
              <a:off x="1978025" y="1027113"/>
              <a:ext cx="566738" cy="1587"/>
            </a:xfrm>
            <a:prstGeom prst="line">
              <a:avLst/>
            </a:prstGeom>
            <a:noFill/>
            <a:ln w="6350">
              <a:solidFill>
                <a:srgbClr val="000000"/>
              </a:solidFill>
              <a:round/>
              <a:headEnd/>
              <a:tailEnd/>
            </a:ln>
          </p:spPr>
          <p:txBody>
            <a:bodyPr/>
            <a:lstStyle/>
            <a:p>
              <a:endParaRPr lang="en-US" sz="1200"/>
            </a:p>
          </p:txBody>
        </p:sp>
        <p:sp>
          <p:nvSpPr>
            <p:cNvPr id="15" name="Line 10"/>
            <p:cNvSpPr>
              <a:spLocks noChangeShapeType="1"/>
            </p:cNvSpPr>
            <p:nvPr/>
          </p:nvSpPr>
          <p:spPr bwMode="auto">
            <a:xfrm>
              <a:off x="2540000" y="1023938"/>
              <a:ext cx="6350" cy="2684462"/>
            </a:xfrm>
            <a:prstGeom prst="line">
              <a:avLst/>
            </a:prstGeom>
            <a:noFill/>
            <a:ln w="6350">
              <a:solidFill>
                <a:srgbClr val="000000"/>
              </a:solidFill>
              <a:round/>
              <a:headEnd/>
              <a:tailEnd/>
            </a:ln>
          </p:spPr>
          <p:txBody>
            <a:bodyPr/>
            <a:lstStyle/>
            <a:p>
              <a:endParaRPr lang="en-US" sz="1200"/>
            </a:p>
          </p:txBody>
        </p:sp>
        <p:sp>
          <p:nvSpPr>
            <p:cNvPr id="16" name="Freeform 11"/>
            <p:cNvSpPr>
              <a:spLocks/>
            </p:cNvSpPr>
            <p:nvPr/>
          </p:nvSpPr>
          <p:spPr bwMode="auto">
            <a:xfrm>
              <a:off x="195421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7" name="Line 12"/>
            <p:cNvSpPr>
              <a:spLocks noChangeShapeType="1"/>
            </p:cNvSpPr>
            <p:nvPr/>
          </p:nvSpPr>
          <p:spPr bwMode="auto">
            <a:xfrm flipV="1">
              <a:off x="4460875" y="3703638"/>
              <a:ext cx="3175" cy="225425"/>
            </a:xfrm>
            <a:prstGeom prst="line">
              <a:avLst/>
            </a:prstGeom>
            <a:noFill/>
            <a:ln w="6350">
              <a:solidFill>
                <a:srgbClr val="000000"/>
              </a:solidFill>
              <a:round/>
              <a:headEnd/>
              <a:tailEnd/>
            </a:ln>
          </p:spPr>
          <p:txBody>
            <a:bodyPr/>
            <a:lstStyle/>
            <a:p>
              <a:endParaRPr lang="en-US" sz="1200"/>
            </a:p>
          </p:txBody>
        </p:sp>
        <p:sp>
          <p:nvSpPr>
            <p:cNvPr id="18" name="Line 13"/>
            <p:cNvSpPr>
              <a:spLocks noChangeShapeType="1"/>
            </p:cNvSpPr>
            <p:nvPr/>
          </p:nvSpPr>
          <p:spPr bwMode="auto">
            <a:xfrm flipH="1">
              <a:off x="2547938" y="3706813"/>
              <a:ext cx="1920875" cy="1587"/>
            </a:xfrm>
            <a:prstGeom prst="line">
              <a:avLst/>
            </a:prstGeom>
            <a:noFill/>
            <a:ln w="6350">
              <a:solidFill>
                <a:srgbClr val="000000"/>
              </a:solidFill>
              <a:round/>
              <a:headEnd/>
              <a:tailEnd/>
            </a:ln>
          </p:spPr>
          <p:txBody>
            <a:bodyPr/>
            <a:lstStyle/>
            <a:p>
              <a:endParaRPr lang="en-US" sz="1200"/>
            </a:p>
          </p:txBody>
        </p:sp>
        <p:sp>
          <p:nvSpPr>
            <p:cNvPr id="19" name="Freeform 14"/>
            <p:cNvSpPr>
              <a:spLocks/>
            </p:cNvSpPr>
            <p:nvPr/>
          </p:nvSpPr>
          <p:spPr bwMode="auto">
            <a:xfrm>
              <a:off x="4437063" y="3887788"/>
              <a:ext cx="52387" cy="74612"/>
            </a:xfrm>
            <a:custGeom>
              <a:avLst/>
              <a:gdLst>
                <a:gd name="T0" fmla="*/ 2147483647 w 66"/>
                <a:gd name="T1" fmla="*/ 2147483647 h 94"/>
                <a:gd name="T2" fmla="*/ 0 w 66"/>
                <a:gd name="T3" fmla="*/ 0 h 94"/>
                <a:gd name="T4" fmla="*/ 2147483647 w 66"/>
                <a:gd name="T5" fmla="*/ 2147483647 h 94"/>
                <a:gd name="T6" fmla="*/ 2147483647 w 66"/>
                <a:gd name="T7" fmla="*/ 2147483647 h 94"/>
                <a:gd name="T8" fmla="*/ 2147483647 w 66"/>
                <a:gd name="T9" fmla="*/ 2147483647 h 94"/>
                <a:gd name="T10" fmla="*/ 0 60000 65536"/>
                <a:gd name="T11" fmla="*/ 0 60000 65536"/>
                <a:gd name="T12" fmla="*/ 0 60000 65536"/>
                <a:gd name="T13" fmla="*/ 0 60000 65536"/>
                <a:gd name="T14" fmla="*/ 0 60000 65536"/>
                <a:gd name="T15" fmla="*/ 0 w 66"/>
                <a:gd name="T16" fmla="*/ 0 h 94"/>
                <a:gd name="T17" fmla="*/ 66 w 66"/>
                <a:gd name="T18" fmla="*/ 94 h 94"/>
              </a:gdLst>
              <a:ahLst/>
              <a:cxnLst>
                <a:cxn ang="T10">
                  <a:pos x="T0" y="T1"/>
                </a:cxn>
                <a:cxn ang="T11">
                  <a:pos x="T2" y="T3"/>
                </a:cxn>
                <a:cxn ang="T12">
                  <a:pos x="T4" y="T5"/>
                </a:cxn>
                <a:cxn ang="T13">
                  <a:pos x="T6" y="T7"/>
                </a:cxn>
                <a:cxn ang="T14">
                  <a:pos x="T8" y="T9"/>
                </a:cxn>
              </a:cxnLst>
              <a:rect l="T15" t="T16" r="T17" b="T18"/>
              <a:pathLst>
                <a:path w="66" h="94">
                  <a:moveTo>
                    <a:pt x="32" y="94"/>
                  </a:moveTo>
                  <a:lnTo>
                    <a:pt x="0" y="0"/>
                  </a:lnTo>
                  <a:lnTo>
                    <a:pt x="32" y="48"/>
                  </a:lnTo>
                  <a:lnTo>
                    <a:pt x="66" y="2"/>
                  </a:lnTo>
                  <a:lnTo>
                    <a:pt x="32" y="94"/>
                  </a:lnTo>
                  <a:close/>
                </a:path>
              </a:pathLst>
            </a:custGeom>
            <a:solidFill>
              <a:srgbClr val="000000"/>
            </a:solidFill>
            <a:ln w="9525">
              <a:noFill/>
              <a:round/>
              <a:headEnd/>
              <a:tailEnd/>
            </a:ln>
          </p:spPr>
          <p:txBody>
            <a:bodyPr/>
            <a:lstStyle/>
            <a:p>
              <a:endParaRPr lang="en-US" sz="1200"/>
            </a:p>
          </p:txBody>
        </p:sp>
        <p:sp>
          <p:nvSpPr>
            <p:cNvPr id="20" name="Rectangle 15"/>
            <p:cNvSpPr>
              <a:spLocks noChangeArrowheads="1"/>
            </p:cNvSpPr>
            <p:nvPr/>
          </p:nvSpPr>
          <p:spPr bwMode="auto">
            <a:xfrm>
              <a:off x="2667001" y="3582988"/>
              <a:ext cx="87695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PC+4+4*SXT(C)</a:t>
              </a:r>
              <a:endParaRPr lang="en-US" sz="600">
                <a:latin typeface="AvantGarde" pitchFamily="34" charset="0"/>
              </a:endParaRPr>
            </a:p>
          </p:txBody>
        </p:sp>
        <p:sp>
          <p:nvSpPr>
            <p:cNvPr id="21" name="Freeform 16"/>
            <p:cNvSpPr>
              <a:spLocks/>
            </p:cNvSpPr>
            <p:nvPr/>
          </p:nvSpPr>
          <p:spPr bwMode="auto">
            <a:xfrm>
              <a:off x="4549775" y="4573588"/>
              <a:ext cx="50800"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2" name="Line 17"/>
            <p:cNvSpPr>
              <a:spLocks noChangeShapeType="1"/>
            </p:cNvSpPr>
            <p:nvPr/>
          </p:nvSpPr>
          <p:spPr bwMode="auto">
            <a:xfrm flipV="1">
              <a:off x="4576763" y="4073525"/>
              <a:ext cx="1587" cy="539750"/>
            </a:xfrm>
            <a:prstGeom prst="line">
              <a:avLst/>
            </a:prstGeom>
            <a:noFill/>
            <a:ln w="6350">
              <a:solidFill>
                <a:srgbClr val="000000"/>
              </a:solidFill>
              <a:round/>
              <a:headEnd/>
              <a:tailEnd/>
            </a:ln>
          </p:spPr>
          <p:txBody>
            <a:bodyPr/>
            <a:lstStyle/>
            <a:p>
              <a:endParaRPr lang="en-US" sz="1200"/>
            </a:p>
          </p:txBody>
        </p:sp>
        <p:sp>
          <p:nvSpPr>
            <p:cNvPr id="23" name="Freeform 19"/>
            <p:cNvSpPr>
              <a:spLocks/>
            </p:cNvSpPr>
            <p:nvPr/>
          </p:nvSpPr>
          <p:spPr bwMode="auto">
            <a:xfrm>
              <a:off x="4341813" y="395605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FFFFFF"/>
            </a:solidFill>
            <a:ln w="9525">
              <a:noFill/>
              <a:round/>
              <a:headEnd/>
              <a:tailEnd/>
            </a:ln>
          </p:spPr>
          <p:txBody>
            <a:bodyPr/>
            <a:lstStyle/>
            <a:p>
              <a:endParaRPr lang="en-US" sz="1200"/>
            </a:p>
          </p:txBody>
        </p:sp>
        <p:sp>
          <p:nvSpPr>
            <p:cNvPr id="24" name="Freeform 20"/>
            <p:cNvSpPr>
              <a:spLocks/>
            </p:cNvSpPr>
            <p:nvPr/>
          </p:nvSpPr>
          <p:spPr bwMode="auto">
            <a:xfrm>
              <a:off x="4348163" y="396240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5" name="Rectangle 21"/>
            <p:cNvSpPr>
              <a:spLocks noChangeArrowheads="1"/>
            </p:cNvSpPr>
            <p:nvPr/>
          </p:nvSpPr>
          <p:spPr bwMode="auto">
            <a:xfrm>
              <a:off x="3940175" y="3978275"/>
              <a:ext cx="199533"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ASEL</a:t>
              </a:r>
              <a:endParaRPr lang="en-US" sz="1200"/>
            </a:p>
          </p:txBody>
        </p:sp>
        <p:sp>
          <p:nvSpPr>
            <p:cNvPr id="26" name="Freeform 22"/>
            <p:cNvSpPr>
              <a:spLocks/>
            </p:cNvSpPr>
            <p:nvPr/>
          </p:nvSpPr>
          <p:spPr bwMode="auto">
            <a:xfrm>
              <a:off x="4303713" y="3992563"/>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6" y="34"/>
                  </a:lnTo>
                  <a:lnTo>
                    <a:pt x="0" y="0"/>
                  </a:lnTo>
                  <a:lnTo>
                    <a:pt x="91" y="34"/>
                  </a:lnTo>
                  <a:close/>
                </a:path>
              </a:pathLst>
            </a:custGeom>
            <a:solidFill>
              <a:srgbClr val="000000"/>
            </a:solidFill>
            <a:ln w="9525">
              <a:noFill/>
              <a:round/>
              <a:headEnd/>
              <a:tailEnd/>
            </a:ln>
          </p:spPr>
          <p:txBody>
            <a:bodyPr/>
            <a:lstStyle/>
            <a:p>
              <a:endParaRPr lang="en-US" sz="1200"/>
            </a:p>
          </p:txBody>
        </p:sp>
        <p:sp>
          <p:nvSpPr>
            <p:cNvPr id="27" name="Line 23"/>
            <p:cNvSpPr>
              <a:spLocks noChangeShapeType="1"/>
            </p:cNvSpPr>
            <p:nvPr/>
          </p:nvSpPr>
          <p:spPr bwMode="auto">
            <a:xfrm flipH="1">
              <a:off x="4230688" y="4019550"/>
              <a:ext cx="112712" cy="1588"/>
            </a:xfrm>
            <a:prstGeom prst="line">
              <a:avLst/>
            </a:prstGeom>
            <a:noFill/>
            <a:ln w="6350">
              <a:solidFill>
                <a:srgbClr val="000000"/>
              </a:solidFill>
              <a:round/>
              <a:headEnd/>
              <a:tailEnd/>
            </a:ln>
          </p:spPr>
          <p:txBody>
            <a:bodyPr/>
            <a:lstStyle/>
            <a:p>
              <a:endParaRPr lang="en-US" sz="1200"/>
            </a:p>
          </p:txBody>
        </p:sp>
        <p:grpSp>
          <p:nvGrpSpPr>
            <p:cNvPr id="28" name="Group 24"/>
            <p:cNvGrpSpPr>
              <a:grpSpLocks/>
            </p:cNvGrpSpPr>
            <p:nvPr/>
          </p:nvGrpSpPr>
          <p:grpSpPr bwMode="auto">
            <a:xfrm>
              <a:off x="4435483" y="3983061"/>
              <a:ext cx="258763" cy="77788"/>
              <a:chOff x="2936" y="2281"/>
              <a:chExt cx="163" cy="49"/>
            </a:xfrm>
          </p:grpSpPr>
          <p:sp>
            <p:nvSpPr>
              <p:cNvPr id="304" name="Rectangle 25"/>
              <p:cNvSpPr>
                <a:spLocks noChangeArrowheads="1"/>
              </p:cNvSpPr>
              <p:nvPr/>
            </p:nvSpPr>
            <p:spPr bwMode="auto">
              <a:xfrm>
                <a:off x="3079"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305" name="Rectangle 26"/>
              <p:cNvSpPr>
                <a:spLocks noChangeArrowheads="1"/>
              </p:cNvSpPr>
              <p:nvPr/>
            </p:nvSpPr>
            <p:spPr bwMode="auto">
              <a:xfrm>
                <a:off x="293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grpSp>
          <p:nvGrpSpPr>
            <p:cNvPr id="29" name="Group 27"/>
            <p:cNvGrpSpPr>
              <a:grpSpLocks/>
            </p:cNvGrpSpPr>
            <p:nvPr/>
          </p:nvGrpSpPr>
          <p:grpSpPr bwMode="auto">
            <a:xfrm>
              <a:off x="6088069" y="4818071"/>
              <a:ext cx="969963" cy="569913"/>
              <a:chOff x="3977" y="2807"/>
              <a:chExt cx="611" cy="359"/>
            </a:xfrm>
          </p:grpSpPr>
          <p:sp>
            <p:nvSpPr>
              <p:cNvPr id="301" name="Rectangle 28"/>
              <p:cNvSpPr>
                <a:spLocks noChangeArrowheads="1"/>
              </p:cNvSpPr>
              <p:nvPr/>
            </p:nvSpPr>
            <p:spPr bwMode="auto">
              <a:xfrm>
                <a:off x="3977" y="2807"/>
                <a:ext cx="611" cy="359"/>
              </a:xfrm>
              <a:prstGeom prst="rect">
                <a:avLst/>
              </a:prstGeom>
              <a:solidFill>
                <a:srgbClr val="CCFFFF"/>
              </a:solidFill>
              <a:ln w="6350">
                <a:solidFill>
                  <a:srgbClr val="000000"/>
                </a:solidFill>
                <a:miter lim="800000"/>
                <a:headEnd/>
                <a:tailEnd/>
              </a:ln>
            </p:spPr>
            <p:txBody>
              <a:bodyPr/>
              <a:lstStyle/>
              <a:p>
                <a:endParaRPr lang="en-US" sz="1200"/>
              </a:p>
            </p:txBody>
          </p:sp>
          <p:sp>
            <p:nvSpPr>
              <p:cNvPr id="302" name="Rectangle 29"/>
              <p:cNvSpPr>
                <a:spLocks noChangeArrowheads="1"/>
              </p:cNvSpPr>
              <p:nvPr/>
            </p:nvSpPr>
            <p:spPr bwMode="auto">
              <a:xfrm>
                <a:off x="4014" y="2944"/>
                <a:ext cx="523" cy="115"/>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700">
                    <a:solidFill>
                      <a:srgbClr val="000000"/>
                    </a:solidFill>
                    <a:latin typeface="AvantGarde" pitchFamily="34" charset="0"/>
                  </a:rPr>
                  <a:t>Data Memory</a:t>
                </a:r>
                <a:endParaRPr lang="en-US" sz="700">
                  <a:latin typeface="AvantGarde" pitchFamily="34" charset="0"/>
                </a:endParaRPr>
              </a:p>
            </p:txBody>
          </p:sp>
          <p:sp>
            <p:nvSpPr>
              <p:cNvPr id="303" name="Rectangle 30"/>
              <p:cNvSpPr>
                <a:spLocks noChangeArrowheads="1"/>
              </p:cNvSpPr>
              <p:nvPr/>
            </p:nvSpPr>
            <p:spPr bwMode="auto">
              <a:xfrm>
                <a:off x="4265" y="3093"/>
                <a:ext cx="71" cy="66"/>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400">
                    <a:solidFill>
                      <a:srgbClr val="000000"/>
                    </a:solidFill>
                  </a:rPr>
                  <a:t>RD</a:t>
                </a:r>
                <a:endParaRPr lang="en-US" sz="1200"/>
              </a:p>
            </p:txBody>
          </p:sp>
        </p:grpSp>
        <p:sp>
          <p:nvSpPr>
            <p:cNvPr id="30" name="Rectangle 31"/>
            <p:cNvSpPr>
              <a:spLocks noChangeArrowheads="1"/>
            </p:cNvSpPr>
            <p:nvPr/>
          </p:nvSpPr>
          <p:spPr bwMode="auto">
            <a:xfrm>
              <a:off x="6545264" y="4824413"/>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WD</a:t>
              </a:r>
              <a:endParaRPr lang="en-US" sz="1200"/>
            </a:p>
          </p:txBody>
        </p:sp>
        <p:sp>
          <p:nvSpPr>
            <p:cNvPr id="31" name="Rectangle 32"/>
            <p:cNvSpPr>
              <a:spLocks noChangeArrowheads="1"/>
            </p:cNvSpPr>
            <p:nvPr/>
          </p:nvSpPr>
          <p:spPr bwMode="auto">
            <a:xfrm>
              <a:off x="6118225" y="5241925"/>
              <a:ext cx="12316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Adr</a:t>
              </a:r>
              <a:endParaRPr lang="en-US" sz="1200"/>
            </a:p>
          </p:txBody>
        </p:sp>
        <p:grpSp>
          <p:nvGrpSpPr>
            <p:cNvPr id="32" name="Group 33"/>
            <p:cNvGrpSpPr>
              <a:grpSpLocks/>
            </p:cNvGrpSpPr>
            <p:nvPr/>
          </p:nvGrpSpPr>
          <p:grpSpPr bwMode="auto">
            <a:xfrm>
              <a:off x="6851649" y="4843527"/>
              <a:ext cx="160338" cy="104776"/>
              <a:chOff x="4458" y="2823"/>
              <a:chExt cx="101" cy="66"/>
            </a:xfrm>
          </p:grpSpPr>
          <p:sp>
            <p:nvSpPr>
              <p:cNvPr id="299" name="Rectangle 34"/>
              <p:cNvSpPr>
                <a:spLocks noChangeArrowheads="1"/>
              </p:cNvSpPr>
              <p:nvPr/>
            </p:nvSpPr>
            <p:spPr bwMode="auto">
              <a:xfrm>
                <a:off x="4463" y="2823"/>
                <a:ext cx="9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R/W</a:t>
                </a:r>
                <a:endParaRPr lang="en-US" sz="1200"/>
              </a:p>
            </p:txBody>
          </p:sp>
          <p:sp>
            <p:nvSpPr>
              <p:cNvPr id="300" name="Line 35"/>
              <p:cNvSpPr>
                <a:spLocks noChangeShapeType="1"/>
              </p:cNvSpPr>
              <p:nvPr/>
            </p:nvSpPr>
            <p:spPr bwMode="auto">
              <a:xfrm>
                <a:off x="4458" y="2825"/>
                <a:ext cx="44" cy="1"/>
              </a:xfrm>
              <a:prstGeom prst="line">
                <a:avLst/>
              </a:prstGeom>
              <a:noFill/>
              <a:ln w="12700">
                <a:solidFill>
                  <a:srgbClr val="000000"/>
                </a:solidFill>
                <a:round/>
                <a:headEnd/>
                <a:tailEnd/>
              </a:ln>
            </p:spPr>
            <p:txBody>
              <a:bodyPr/>
              <a:lstStyle/>
              <a:p>
                <a:endParaRPr lang="en-US" sz="1200"/>
              </a:p>
            </p:txBody>
          </p:sp>
        </p:grpSp>
        <p:sp>
          <p:nvSpPr>
            <p:cNvPr id="33" name="Freeform 36"/>
            <p:cNvSpPr>
              <a:spLocks/>
            </p:cNvSpPr>
            <p:nvPr/>
          </p:nvSpPr>
          <p:spPr bwMode="auto">
            <a:xfrm>
              <a:off x="7058025" y="4848225"/>
              <a:ext cx="69850"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34" name="Line 37"/>
            <p:cNvSpPr>
              <a:spLocks noChangeShapeType="1"/>
            </p:cNvSpPr>
            <p:nvPr/>
          </p:nvSpPr>
          <p:spPr bwMode="auto">
            <a:xfrm>
              <a:off x="7089775" y="4875213"/>
              <a:ext cx="141288" cy="1587"/>
            </a:xfrm>
            <a:prstGeom prst="line">
              <a:avLst/>
            </a:prstGeom>
            <a:noFill/>
            <a:ln w="6350">
              <a:solidFill>
                <a:srgbClr val="000000"/>
              </a:solidFill>
              <a:round/>
              <a:headEnd/>
              <a:tailEnd/>
            </a:ln>
          </p:spPr>
          <p:txBody>
            <a:bodyPr/>
            <a:lstStyle/>
            <a:p>
              <a:endParaRPr lang="en-US" sz="1200"/>
            </a:p>
          </p:txBody>
        </p:sp>
        <p:sp>
          <p:nvSpPr>
            <p:cNvPr id="35" name="Freeform 39"/>
            <p:cNvSpPr>
              <a:spLocks/>
            </p:cNvSpPr>
            <p:nvPr/>
          </p:nvSpPr>
          <p:spPr bwMode="auto">
            <a:xfrm>
              <a:off x="4826000" y="604361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36" name="Freeform 40"/>
            <p:cNvSpPr>
              <a:spLocks/>
            </p:cNvSpPr>
            <p:nvPr/>
          </p:nvSpPr>
          <p:spPr bwMode="auto">
            <a:xfrm>
              <a:off x="4832350" y="604996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37" name="Rectangle 41"/>
            <p:cNvSpPr>
              <a:spLocks noChangeArrowheads="1"/>
            </p:cNvSpPr>
            <p:nvPr/>
          </p:nvSpPr>
          <p:spPr bwMode="auto">
            <a:xfrm>
              <a:off x="5419725" y="6064251"/>
              <a:ext cx="7390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38" name="Rectangle 42"/>
            <p:cNvSpPr>
              <a:spLocks noChangeArrowheads="1"/>
            </p:cNvSpPr>
            <p:nvPr/>
          </p:nvSpPr>
          <p:spPr bwMode="auto">
            <a:xfrm>
              <a:off x="5500688" y="6064251"/>
              <a:ext cx="566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sp>
          <p:nvSpPr>
            <p:cNvPr id="39" name="Rectangle 43"/>
            <p:cNvSpPr>
              <a:spLocks noChangeArrowheads="1"/>
            </p:cNvSpPr>
            <p:nvPr/>
          </p:nvSpPr>
          <p:spPr bwMode="auto">
            <a:xfrm>
              <a:off x="5564188"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S</a:t>
              </a:r>
              <a:endParaRPr lang="en-US" sz="1200"/>
            </a:p>
          </p:txBody>
        </p:sp>
        <p:sp>
          <p:nvSpPr>
            <p:cNvPr id="40" name="Rectangle 44"/>
            <p:cNvSpPr>
              <a:spLocks noChangeArrowheads="1"/>
            </p:cNvSpPr>
            <p:nvPr/>
          </p:nvSpPr>
          <p:spPr bwMode="auto">
            <a:xfrm>
              <a:off x="5622926"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41" name="Rectangle 45"/>
            <p:cNvSpPr>
              <a:spLocks noChangeArrowheads="1"/>
            </p:cNvSpPr>
            <p:nvPr/>
          </p:nvSpPr>
          <p:spPr bwMode="auto">
            <a:xfrm>
              <a:off x="5681664" y="6064251"/>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L</a:t>
              </a:r>
              <a:endParaRPr lang="en-US" sz="1200"/>
            </a:p>
          </p:txBody>
        </p:sp>
        <p:sp>
          <p:nvSpPr>
            <p:cNvPr id="42" name="Freeform 46"/>
            <p:cNvSpPr>
              <a:spLocks/>
            </p:cNvSpPr>
            <p:nvPr/>
          </p:nvSpPr>
          <p:spPr bwMode="auto">
            <a:xfrm>
              <a:off x="5253038" y="6080125"/>
              <a:ext cx="73025" cy="52388"/>
            </a:xfrm>
            <a:custGeom>
              <a:avLst/>
              <a:gdLst>
                <a:gd name="T0" fmla="*/ 0 w 92"/>
                <a:gd name="T1" fmla="*/ 2147483647 h 66"/>
                <a:gd name="T2" fmla="*/ 2147483647 w 92"/>
                <a:gd name="T3" fmla="*/ 0 h 66"/>
                <a:gd name="T4" fmla="*/ 2147483647 w 92"/>
                <a:gd name="T5" fmla="*/ 2147483647 h 66"/>
                <a:gd name="T6" fmla="*/ 2147483647 w 92"/>
                <a:gd name="T7" fmla="*/ 2147483647 h 66"/>
                <a:gd name="T8" fmla="*/ 0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0" y="34"/>
                  </a:moveTo>
                  <a:lnTo>
                    <a:pt x="92" y="0"/>
                  </a:lnTo>
                  <a:lnTo>
                    <a:pt x="46" y="34"/>
                  </a:lnTo>
                  <a:lnTo>
                    <a:pt x="92" y="66"/>
                  </a:lnTo>
                  <a:lnTo>
                    <a:pt x="0" y="34"/>
                  </a:lnTo>
                  <a:close/>
                </a:path>
              </a:pathLst>
            </a:custGeom>
            <a:solidFill>
              <a:srgbClr val="000000"/>
            </a:solidFill>
            <a:ln w="9525">
              <a:noFill/>
              <a:round/>
              <a:headEnd/>
              <a:tailEnd/>
            </a:ln>
          </p:spPr>
          <p:txBody>
            <a:bodyPr/>
            <a:lstStyle/>
            <a:p>
              <a:endParaRPr lang="en-US" sz="1200"/>
            </a:p>
          </p:txBody>
        </p:sp>
        <p:sp>
          <p:nvSpPr>
            <p:cNvPr id="43" name="Line 47"/>
            <p:cNvSpPr>
              <a:spLocks noChangeShapeType="1"/>
            </p:cNvSpPr>
            <p:nvPr/>
          </p:nvSpPr>
          <p:spPr bwMode="auto">
            <a:xfrm>
              <a:off x="5286375" y="6107113"/>
              <a:ext cx="112713" cy="1587"/>
            </a:xfrm>
            <a:prstGeom prst="line">
              <a:avLst/>
            </a:prstGeom>
            <a:noFill/>
            <a:ln w="6350">
              <a:solidFill>
                <a:srgbClr val="000000"/>
              </a:solidFill>
              <a:round/>
              <a:headEnd/>
              <a:tailEnd/>
            </a:ln>
          </p:spPr>
          <p:txBody>
            <a:bodyPr/>
            <a:lstStyle/>
            <a:p>
              <a:endParaRPr lang="en-US" sz="1200"/>
            </a:p>
          </p:txBody>
        </p:sp>
        <p:sp>
          <p:nvSpPr>
            <p:cNvPr id="44" name="Rectangle 48"/>
            <p:cNvSpPr>
              <a:spLocks noChangeArrowheads="1"/>
            </p:cNvSpPr>
            <p:nvPr/>
          </p:nvSpPr>
          <p:spPr bwMode="auto">
            <a:xfrm>
              <a:off x="4916488"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45" name="Rectangle 49"/>
            <p:cNvSpPr>
              <a:spLocks noChangeArrowheads="1"/>
            </p:cNvSpPr>
            <p:nvPr/>
          </p:nvSpPr>
          <p:spPr bwMode="auto">
            <a:xfrm>
              <a:off x="4956175"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6" name="Rectangle 50"/>
            <p:cNvSpPr>
              <a:spLocks noChangeArrowheads="1"/>
            </p:cNvSpPr>
            <p:nvPr/>
          </p:nvSpPr>
          <p:spPr bwMode="auto">
            <a:xfrm>
              <a:off x="49768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7" name="Rectangle 51"/>
            <p:cNvSpPr>
              <a:spLocks noChangeArrowheads="1"/>
            </p:cNvSpPr>
            <p:nvPr/>
          </p:nvSpPr>
          <p:spPr bwMode="auto">
            <a:xfrm>
              <a:off x="49974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8" name="Rectangle 52"/>
            <p:cNvSpPr>
              <a:spLocks noChangeArrowheads="1"/>
            </p:cNvSpPr>
            <p:nvPr/>
          </p:nvSpPr>
          <p:spPr bwMode="auto">
            <a:xfrm>
              <a:off x="50180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9" name="Rectangle 53"/>
            <p:cNvSpPr>
              <a:spLocks noChangeArrowheads="1"/>
            </p:cNvSpPr>
            <p:nvPr/>
          </p:nvSpPr>
          <p:spPr bwMode="auto">
            <a:xfrm>
              <a:off x="5038724"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sp>
          <p:nvSpPr>
            <p:cNvPr id="50" name="Rectangle 54"/>
            <p:cNvSpPr>
              <a:spLocks noChangeArrowheads="1"/>
            </p:cNvSpPr>
            <p:nvPr/>
          </p:nvSpPr>
          <p:spPr bwMode="auto">
            <a:xfrm>
              <a:off x="50784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1" name="Rectangle 55"/>
            <p:cNvSpPr>
              <a:spLocks noChangeArrowheads="1"/>
            </p:cNvSpPr>
            <p:nvPr/>
          </p:nvSpPr>
          <p:spPr bwMode="auto">
            <a:xfrm>
              <a:off x="50990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2" name="Rectangle 56"/>
            <p:cNvSpPr>
              <a:spLocks noChangeArrowheads="1"/>
            </p:cNvSpPr>
            <p:nvPr/>
          </p:nvSpPr>
          <p:spPr bwMode="auto">
            <a:xfrm>
              <a:off x="51196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3" name="Rectangle 57"/>
            <p:cNvSpPr>
              <a:spLocks noChangeArrowheads="1"/>
            </p:cNvSpPr>
            <p:nvPr/>
          </p:nvSpPr>
          <p:spPr bwMode="auto">
            <a:xfrm>
              <a:off x="5140326"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4" name="Rectangle 58"/>
            <p:cNvSpPr>
              <a:spLocks noChangeArrowheads="1"/>
            </p:cNvSpPr>
            <p:nvPr/>
          </p:nvSpPr>
          <p:spPr bwMode="auto">
            <a:xfrm>
              <a:off x="5160962"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2</a:t>
              </a:r>
              <a:endParaRPr lang="en-US" sz="1200"/>
            </a:p>
          </p:txBody>
        </p:sp>
        <p:sp>
          <p:nvSpPr>
            <p:cNvPr id="55" name="Line 59"/>
            <p:cNvSpPr>
              <a:spLocks noChangeShapeType="1"/>
            </p:cNvSpPr>
            <p:nvPr/>
          </p:nvSpPr>
          <p:spPr bwMode="auto">
            <a:xfrm>
              <a:off x="6116638" y="6413500"/>
              <a:ext cx="1587" cy="1588"/>
            </a:xfrm>
            <a:prstGeom prst="line">
              <a:avLst/>
            </a:prstGeom>
            <a:noFill/>
            <a:ln w="6350">
              <a:solidFill>
                <a:srgbClr val="000000"/>
              </a:solidFill>
              <a:round/>
              <a:headEnd/>
              <a:tailEnd/>
            </a:ln>
          </p:spPr>
          <p:txBody>
            <a:bodyPr/>
            <a:lstStyle/>
            <a:p>
              <a:endParaRPr lang="en-US" sz="1200"/>
            </a:p>
          </p:txBody>
        </p:sp>
        <p:sp>
          <p:nvSpPr>
            <p:cNvPr id="56" name="Rectangle 60"/>
            <p:cNvSpPr>
              <a:spLocks noChangeArrowheads="1"/>
            </p:cNvSpPr>
            <p:nvPr/>
          </p:nvSpPr>
          <p:spPr bwMode="auto">
            <a:xfrm>
              <a:off x="4633913"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57" name="Rectangle 61"/>
            <p:cNvSpPr>
              <a:spLocks noChangeArrowheads="1"/>
            </p:cNvSpPr>
            <p:nvPr/>
          </p:nvSpPr>
          <p:spPr bwMode="auto">
            <a:xfrm>
              <a:off x="3581400" y="3124200"/>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58" name="Line 62"/>
            <p:cNvSpPr>
              <a:spLocks noChangeShapeType="1"/>
            </p:cNvSpPr>
            <p:nvPr/>
          </p:nvSpPr>
          <p:spPr bwMode="auto">
            <a:xfrm>
              <a:off x="3546475" y="3217863"/>
              <a:ext cx="63500" cy="63500"/>
            </a:xfrm>
            <a:prstGeom prst="line">
              <a:avLst/>
            </a:prstGeom>
            <a:noFill/>
            <a:ln w="7938">
              <a:solidFill>
                <a:srgbClr val="000000"/>
              </a:solidFill>
              <a:round/>
              <a:headEnd/>
              <a:tailEnd/>
            </a:ln>
          </p:spPr>
          <p:txBody>
            <a:bodyPr/>
            <a:lstStyle/>
            <a:p>
              <a:endParaRPr lang="en-US" sz="1200"/>
            </a:p>
          </p:txBody>
        </p:sp>
        <p:sp>
          <p:nvSpPr>
            <p:cNvPr id="59" name="Line 63"/>
            <p:cNvSpPr>
              <a:spLocks noChangeShapeType="1"/>
            </p:cNvSpPr>
            <p:nvPr/>
          </p:nvSpPr>
          <p:spPr bwMode="auto">
            <a:xfrm>
              <a:off x="3603625" y="3278188"/>
              <a:ext cx="565150" cy="1587"/>
            </a:xfrm>
            <a:prstGeom prst="line">
              <a:avLst/>
            </a:prstGeom>
            <a:noFill/>
            <a:ln w="6350">
              <a:solidFill>
                <a:srgbClr val="000000"/>
              </a:solidFill>
              <a:round/>
              <a:headEnd/>
              <a:tailEnd/>
            </a:ln>
          </p:spPr>
          <p:txBody>
            <a:bodyPr/>
            <a:lstStyle/>
            <a:p>
              <a:endParaRPr lang="en-US" sz="1200"/>
            </a:p>
          </p:txBody>
        </p:sp>
        <p:sp>
          <p:nvSpPr>
            <p:cNvPr id="60" name="Freeform 64"/>
            <p:cNvSpPr>
              <a:spLocks/>
            </p:cNvSpPr>
            <p:nvPr/>
          </p:nvSpPr>
          <p:spPr bwMode="auto">
            <a:xfrm>
              <a:off x="4129088" y="3251200"/>
              <a:ext cx="73025" cy="52388"/>
            </a:xfrm>
            <a:custGeom>
              <a:avLst/>
              <a:gdLst>
                <a:gd name="T0" fmla="*/ 2147483647 w 92"/>
                <a:gd name="T1" fmla="*/ 2147483647 h 65"/>
                <a:gd name="T2" fmla="*/ 0 w 92"/>
                <a:gd name="T3" fmla="*/ 2147483647 h 65"/>
                <a:gd name="T4" fmla="*/ 2147483647 w 92"/>
                <a:gd name="T5" fmla="*/ 2147483647 h 65"/>
                <a:gd name="T6" fmla="*/ 0 w 92"/>
                <a:gd name="T7" fmla="*/ 0 h 65"/>
                <a:gd name="T8" fmla="*/ 2147483647 w 92"/>
                <a:gd name="T9" fmla="*/ 2147483647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3"/>
                  </a:moveTo>
                  <a:lnTo>
                    <a:pt x="0" y="65"/>
                  </a:lnTo>
                  <a:lnTo>
                    <a:pt x="46" y="33"/>
                  </a:lnTo>
                  <a:lnTo>
                    <a:pt x="0" y="0"/>
                  </a:lnTo>
                  <a:lnTo>
                    <a:pt x="92" y="33"/>
                  </a:lnTo>
                  <a:close/>
                </a:path>
              </a:pathLst>
            </a:custGeom>
            <a:solidFill>
              <a:srgbClr val="000000"/>
            </a:solidFill>
            <a:ln w="9525">
              <a:solidFill>
                <a:schemeClr val="tx1"/>
              </a:solidFill>
              <a:round/>
              <a:headEnd/>
              <a:tailEnd/>
            </a:ln>
          </p:spPr>
          <p:txBody>
            <a:bodyPr/>
            <a:lstStyle/>
            <a:p>
              <a:endParaRPr lang="en-US" sz="1200"/>
            </a:p>
          </p:txBody>
        </p:sp>
        <p:sp>
          <p:nvSpPr>
            <p:cNvPr id="61" name="Freeform 65"/>
            <p:cNvSpPr>
              <a:spLocks/>
            </p:cNvSpPr>
            <p:nvPr/>
          </p:nvSpPr>
          <p:spPr bwMode="auto">
            <a:xfrm>
              <a:off x="4202113" y="3022600"/>
              <a:ext cx="114300" cy="312738"/>
            </a:xfrm>
            <a:custGeom>
              <a:avLst/>
              <a:gdLst>
                <a:gd name="T0" fmla="*/ 0 w 144"/>
                <a:gd name="T1" fmla="*/ 0 h 395"/>
                <a:gd name="T2" fmla="*/ 0 w 144"/>
                <a:gd name="T3" fmla="*/ 2147483647 h 395"/>
                <a:gd name="T4" fmla="*/ 2147483647 w 144"/>
                <a:gd name="T5" fmla="*/ 2147483647 h 395"/>
                <a:gd name="T6" fmla="*/ 2147483647 w 144"/>
                <a:gd name="T7" fmla="*/ 2147483647 h 395"/>
                <a:gd name="T8" fmla="*/ 0 w 144"/>
                <a:gd name="T9" fmla="*/ 0 h 395"/>
                <a:gd name="T10" fmla="*/ 0 60000 65536"/>
                <a:gd name="T11" fmla="*/ 0 60000 65536"/>
                <a:gd name="T12" fmla="*/ 0 60000 65536"/>
                <a:gd name="T13" fmla="*/ 0 60000 65536"/>
                <a:gd name="T14" fmla="*/ 0 60000 65536"/>
                <a:gd name="T15" fmla="*/ 0 w 144"/>
                <a:gd name="T16" fmla="*/ 0 h 395"/>
                <a:gd name="T17" fmla="*/ 144 w 144"/>
                <a:gd name="T18" fmla="*/ 395 h 395"/>
              </a:gdLst>
              <a:ahLst/>
              <a:cxnLst>
                <a:cxn ang="T10">
                  <a:pos x="T0" y="T1"/>
                </a:cxn>
                <a:cxn ang="T11">
                  <a:pos x="T2" y="T3"/>
                </a:cxn>
                <a:cxn ang="T12">
                  <a:pos x="T4" y="T5"/>
                </a:cxn>
                <a:cxn ang="T13">
                  <a:pos x="T6" y="T7"/>
                </a:cxn>
                <a:cxn ang="T14">
                  <a:pos x="T8" y="T9"/>
                </a:cxn>
              </a:cxnLst>
              <a:rect l="T15" t="T16" r="T17" b="T18"/>
              <a:pathLst>
                <a:path w="144" h="395">
                  <a:moveTo>
                    <a:pt x="0" y="0"/>
                  </a:moveTo>
                  <a:lnTo>
                    <a:pt x="0" y="395"/>
                  </a:lnTo>
                  <a:lnTo>
                    <a:pt x="144" y="323"/>
                  </a:lnTo>
                  <a:lnTo>
                    <a:pt x="144" y="72"/>
                  </a:lnTo>
                  <a:lnTo>
                    <a:pt x="0" y="0"/>
                  </a:lnTo>
                  <a:close/>
                </a:path>
              </a:pathLst>
            </a:custGeom>
            <a:solidFill>
              <a:srgbClr val="CCFFFF"/>
            </a:solidFill>
            <a:ln w="12700">
              <a:solidFill>
                <a:schemeClr val="tx1"/>
              </a:solidFill>
              <a:round/>
              <a:headEnd/>
              <a:tailEnd/>
            </a:ln>
          </p:spPr>
          <p:txBody>
            <a:bodyPr/>
            <a:lstStyle/>
            <a:p>
              <a:endParaRPr lang="en-US" sz="1200"/>
            </a:p>
          </p:txBody>
        </p:sp>
        <p:sp>
          <p:nvSpPr>
            <p:cNvPr id="62" name="Rectangle 66"/>
            <p:cNvSpPr>
              <a:spLocks noChangeArrowheads="1"/>
            </p:cNvSpPr>
            <p:nvPr/>
          </p:nvSpPr>
          <p:spPr bwMode="auto">
            <a:xfrm>
              <a:off x="4232275" y="3213099"/>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0</a:t>
              </a:r>
              <a:endParaRPr lang="en-US" sz="1200"/>
            </a:p>
          </p:txBody>
        </p:sp>
        <p:sp>
          <p:nvSpPr>
            <p:cNvPr id="63" name="Rectangle 67"/>
            <p:cNvSpPr>
              <a:spLocks noChangeArrowheads="1"/>
            </p:cNvSpPr>
            <p:nvPr/>
          </p:nvSpPr>
          <p:spPr bwMode="auto">
            <a:xfrm>
              <a:off x="4232275" y="3070224"/>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1</a:t>
              </a:r>
              <a:endParaRPr lang="en-US" sz="1200"/>
            </a:p>
          </p:txBody>
        </p:sp>
        <p:sp>
          <p:nvSpPr>
            <p:cNvPr id="64" name="Rectangle 68"/>
            <p:cNvSpPr>
              <a:spLocks noChangeArrowheads="1"/>
            </p:cNvSpPr>
            <p:nvPr/>
          </p:nvSpPr>
          <p:spPr bwMode="auto">
            <a:xfrm>
              <a:off x="3917949" y="3041649"/>
              <a:ext cx="78827"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XP</a:t>
              </a:r>
              <a:endParaRPr lang="en-US" sz="1200"/>
            </a:p>
          </p:txBody>
        </p:sp>
        <p:sp>
          <p:nvSpPr>
            <p:cNvPr id="65" name="Freeform 69"/>
            <p:cNvSpPr>
              <a:spLocks/>
            </p:cNvSpPr>
            <p:nvPr/>
          </p:nvSpPr>
          <p:spPr bwMode="auto">
            <a:xfrm>
              <a:off x="4129088" y="3052763"/>
              <a:ext cx="73025" cy="50800"/>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solidFill>
                <a:schemeClr val="tx1"/>
              </a:solidFill>
              <a:round/>
              <a:headEnd/>
              <a:tailEnd/>
            </a:ln>
          </p:spPr>
          <p:txBody>
            <a:bodyPr/>
            <a:lstStyle/>
            <a:p>
              <a:endParaRPr lang="en-US" sz="1200"/>
            </a:p>
          </p:txBody>
        </p:sp>
        <p:sp>
          <p:nvSpPr>
            <p:cNvPr id="66" name="Freeform 70"/>
            <p:cNvSpPr>
              <a:spLocks/>
            </p:cNvSpPr>
            <p:nvPr/>
          </p:nvSpPr>
          <p:spPr bwMode="auto">
            <a:xfrm>
              <a:off x="5062538" y="5970588"/>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67" name="Line 71"/>
            <p:cNvSpPr>
              <a:spLocks noChangeShapeType="1"/>
            </p:cNvSpPr>
            <p:nvPr/>
          </p:nvSpPr>
          <p:spPr bwMode="auto">
            <a:xfrm>
              <a:off x="5089525" y="4833938"/>
              <a:ext cx="1588" cy="1176337"/>
            </a:xfrm>
            <a:prstGeom prst="line">
              <a:avLst/>
            </a:prstGeom>
            <a:noFill/>
            <a:ln w="6350">
              <a:solidFill>
                <a:srgbClr val="000000"/>
              </a:solidFill>
              <a:round/>
              <a:headEnd/>
              <a:tailEnd/>
            </a:ln>
          </p:spPr>
          <p:txBody>
            <a:bodyPr/>
            <a:lstStyle/>
            <a:p>
              <a:endParaRPr lang="en-US" sz="1200"/>
            </a:p>
          </p:txBody>
        </p:sp>
        <p:sp>
          <p:nvSpPr>
            <p:cNvPr id="68" name="Line 72"/>
            <p:cNvSpPr>
              <a:spLocks noChangeShapeType="1"/>
            </p:cNvSpPr>
            <p:nvPr/>
          </p:nvSpPr>
          <p:spPr bwMode="auto">
            <a:xfrm flipH="1">
              <a:off x="5086350" y="5273675"/>
              <a:ext cx="968375" cy="1588"/>
            </a:xfrm>
            <a:prstGeom prst="line">
              <a:avLst/>
            </a:prstGeom>
            <a:noFill/>
            <a:ln w="6350">
              <a:solidFill>
                <a:srgbClr val="000000"/>
              </a:solidFill>
              <a:round/>
              <a:headEnd/>
              <a:tailEnd/>
            </a:ln>
          </p:spPr>
          <p:txBody>
            <a:bodyPr/>
            <a:lstStyle/>
            <a:p>
              <a:endParaRPr lang="en-US" sz="1200"/>
            </a:p>
          </p:txBody>
        </p:sp>
        <p:sp>
          <p:nvSpPr>
            <p:cNvPr id="69" name="Line 73"/>
            <p:cNvSpPr>
              <a:spLocks noChangeShapeType="1"/>
            </p:cNvSpPr>
            <p:nvPr/>
          </p:nvSpPr>
          <p:spPr bwMode="auto">
            <a:xfrm flipV="1">
              <a:off x="5089525" y="4814888"/>
              <a:ext cx="1588" cy="461962"/>
            </a:xfrm>
            <a:prstGeom prst="line">
              <a:avLst/>
            </a:prstGeom>
            <a:noFill/>
            <a:ln w="6350">
              <a:solidFill>
                <a:srgbClr val="000000"/>
              </a:solidFill>
              <a:round/>
              <a:headEnd/>
              <a:tailEnd/>
            </a:ln>
          </p:spPr>
          <p:txBody>
            <a:bodyPr/>
            <a:lstStyle/>
            <a:p>
              <a:endParaRPr lang="en-US" sz="1200"/>
            </a:p>
          </p:txBody>
        </p:sp>
        <p:sp>
          <p:nvSpPr>
            <p:cNvPr id="70" name="Line 74"/>
            <p:cNvSpPr>
              <a:spLocks noChangeShapeType="1"/>
            </p:cNvSpPr>
            <p:nvPr/>
          </p:nvSpPr>
          <p:spPr bwMode="auto">
            <a:xfrm>
              <a:off x="5089525" y="4818063"/>
              <a:ext cx="1588" cy="1587"/>
            </a:xfrm>
            <a:prstGeom prst="line">
              <a:avLst/>
            </a:prstGeom>
            <a:noFill/>
            <a:ln w="6350">
              <a:solidFill>
                <a:srgbClr val="000000"/>
              </a:solidFill>
              <a:round/>
              <a:headEnd/>
              <a:tailEnd/>
            </a:ln>
          </p:spPr>
          <p:txBody>
            <a:bodyPr/>
            <a:lstStyle/>
            <a:p>
              <a:endParaRPr lang="en-US" sz="1200"/>
            </a:p>
          </p:txBody>
        </p:sp>
        <p:sp>
          <p:nvSpPr>
            <p:cNvPr id="71" name="Freeform 75"/>
            <p:cNvSpPr>
              <a:spLocks/>
            </p:cNvSpPr>
            <p:nvPr/>
          </p:nvSpPr>
          <p:spPr bwMode="auto">
            <a:xfrm>
              <a:off x="6015038" y="5246688"/>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72" name="Freeform 76"/>
            <p:cNvSpPr>
              <a:spLocks/>
            </p:cNvSpPr>
            <p:nvPr/>
          </p:nvSpPr>
          <p:spPr bwMode="auto">
            <a:xfrm>
              <a:off x="1811338" y="16097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3" name="Line 77"/>
            <p:cNvSpPr>
              <a:spLocks noChangeShapeType="1"/>
            </p:cNvSpPr>
            <p:nvPr/>
          </p:nvSpPr>
          <p:spPr bwMode="auto">
            <a:xfrm flipV="1">
              <a:off x="1838325" y="1479550"/>
              <a:ext cx="1588" cy="169863"/>
            </a:xfrm>
            <a:prstGeom prst="line">
              <a:avLst/>
            </a:prstGeom>
            <a:noFill/>
            <a:ln w="6350">
              <a:solidFill>
                <a:srgbClr val="000000"/>
              </a:solidFill>
              <a:round/>
              <a:headEnd/>
              <a:tailEnd/>
            </a:ln>
          </p:spPr>
          <p:txBody>
            <a:bodyPr/>
            <a:lstStyle/>
            <a:p>
              <a:endParaRPr lang="en-US" sz="1200"/>
            </a:p>
          </p:txBody>
        </p:sp>
        <p:grpSp>
          <p:nvGrpSpPr>
            <p:cNvPr id="74" name="Group 78"/>
            <p:cNvGrpSpPr>
              <a:grpSpLocks/>
            </p:cNvGrpSpPr>
            <p:nvPr/>
          </p:nvGrpSpPr>
          <p:grpSpPr bwMode="auto">
            <a:xfrm>
              <a:off x="1377950" y="1685925"/>
              <a:ext cx="915988" cy="142875"/>
              <a:chOff x="1010" y="834"/>
              <a:chExt cx="577" cy="90"/>
            </a:xfrm>
          </p:grpSpPr>
          <p:sp>
            <p:nvSpPr>
              <p:cNvPr id="295" name="Rectangle 79"/>
              <p:cNvSpPr>
                <a:spLocks noChangeArrowheads="1"/>
              </p:cNvSpPr>
              <p:nvPr/>
            </p:nvSpPr>
            <p:spPr bwMode="auto">
              <a:xfrm>
                <a:off x="1012" y="834"/>
                <a:ext cx="575" cy="90"/>
              </a:xfrm>
              <a:prstGeom prst="rect">
                <a:avLst/>
              </a:prstGeom>
              <a:solidFill>
                <a:srgbClr val="CCFFFF"/>
              </a:solidFill>
              <a:ln w="12700">
                <a:solidFill>
                  <a:srgbClr val="000000"/>
                </a:solidFill>
                <a:miter lim="800000"/>
                <a:headEnd/>
                <a:tailEnd/>
              </a:ln>
            </p:spPr>
            <p:txBody>
              <a:bodyPr/>
              <a:lstStyle/>
              <a:p>
                <a:endParaRPr lang="en-US" sz="1200"/>
              </a:p>
            </p:txBody>
          </p:sp>
          <p:grpSp>
            <p:nvGrpSpPr>
              <p:cNvPr id="296" name="Group 80"/>
              <p:cNvGrpSpPr>
                <a:grpSpLocks/>
              </p:cNvGrpSpPr>
              <p:nvPr/>
            </p:nvGrpSpPr>
            <p:grpSpPr bwMode="auto">
              <a:xfrm>
                <a:off x="1010" y="872"/>
                <a:ext cx="62" cy="40"/>
                <a:chOff x="1010" y="872"/>
                <a:chExt cx="62" cy="40"/>
              </a:xfrm>
            </p:grpSpPr>
            <p:sp>
              <p:nvSpPr>
                <p:cNvPr id="297" name="Line 81"/>
                <p:cNvSpPr>
                  <a:spLocks noChangeShapeType="1"/>
                </p:cNvSpPr>
                <p:nvPr/>
              </p:nvSpPr>
              <p:spPr bwMode="auto">
                <a:xfrm>
                  <a:off x="1010" y="872"/>
                  <a:ext cx="62" cy="20"/>
                </a:xfrm>
                <a:prstGeom prst="line">
                  <a:avLst/>
                </a:prstGeom>
                <a:noFill/>
                <a:ln w="15875">
                  <a:solidFill>
                    <a:srgbClr val="000000"/>
                  </a:solidFill>
                  <a:round/>
                  <a:headEnd/>
                  <a:tailEnd/>
                </a:ln>
              </p:spPr>
              <p:txBody>
                <a:bodyPr/>
                <a:lstStyle/>
                <a:p>
                  <a:endParaRPr lang="en-US" sz="1200"/>
                </a:p>
              </p:txBody>
            </p:sp>
            <p:sp>
              <p:nvSpPr>
                <p:cNvPr id="298" name="Line 82"/>
                <p:cNvSpPr>
                  <a:spLocks noChangeShapeType="1"/>
                </p:cNvSpPr>
                <p:nvPr/>
              </p:nvSpPr>
              <p:spPr bwMode="auto">
                <a:xfrm flipV="1">
                  <a:off x="1010" y="892"/>
                  <a:ext cx="62" cy="20"/>
                </a:xfrm>
                <a:prstGeom prst="line">
                  <a:avLst/>
                </a:prstGeom>
                <a:noFill/>
                <a:ln w="15875">
                  <a:solidFill>
                    <a:srgbClr val="000000"/>
                  </a:solidFill>
                  <a:round/>
                  <a:headEnd/>
                  <a:tailEnd/>
                </a:ln>
              </p:spPr>
              <p:txBody>
                <a:bodyPr/>
                <a:lstStyle/>
                <a:p>
                  <a:endParaRPr lang="en-US" sz="1200"/>
                </a:p>
              </p:txBody>
            </p:sp>
          </p:grpSp>
        </p:grpSp>
        <p:sp>
          <p:nvSpPr>
            <p:cNvPr id="75" name="Rectangle 83"/>
            <p:cNvSpPr>
              <a:spLocks noChangeArrowheads="1"/>
            </p:cNvSpPr>
            <p:nvPr/>
          </p:nvSpPr>
          <p:spPr bwMode="auto">
            <a:xfrm>
              <a:off x="1754187" y="1730375"/>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  </a:t>
              </a:r>
              <a:endParaRPr lang="en-US" sz="1200"/>
            </a:p>
          </p:txBody>
        </p:sp>
        <p:sp>
          <p:nvSpPr>
            <p:cNvPr id="76" name="Rectangle 84"/>
            <p:cNvSpPr>
              <a:spLocks noChangeArrowheads="1"/>
            </p:cNvSpPr>
            <p:nvPr/>
          </p:nvSpPr>
          <p:spPr bwMode="auto">
            <a:xfrm>
              <a:off x="1797049" y="1704975"/>
              <a:ext cx="108387"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PC</a:t>
              </a:r>
              <a:endParaRPr lang="en-US" sz="1200"/>
            </a:p>
          </p:txBody>
        </p:sp>
        <p:sp>
          <p:nvSpPr>
            <p:cNvPr id="77" name="Freeform 85"/>
            <p:cNvSpPr>
              <a:spLocks/>
            </p:cNvSpPr>
            <p:nvPr/>
          </p:nvSpPr>
          <p:spPr bwMode="auto">
            <a:xfrm>
              <a:off x="175418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8" name="Line 86"/>
            <p:cNvSpPr>
              <a:spLocks noChangeShapeType="1"/>
            </p:cNvSpPr>
            <p:nvPr/>
          </p:nvSpPr>
          <p:spPr bwMode="auto">
            <a:xfrm flipV="1">
              <a:off x="1781175" y="1195388"/>
              <a:ext cx="1588" cy="139700"/>
            </a:xfrm>
            <a:prstGeom prst="line">
              <a:avLst/>
            </a:prstGeom>
            <a:noFill/>
            <a:ln w="6350">
              <a:solidFill>
                <a:srgbClr val="000000"/>
              </a:solidFill>
              <a:round/>
              <a:headEnd/>
              <a:tailEnd/>
            </a:ln>
          </p:spPr>
          <p:txBody>
            <a:bodyPr/>
            <a:lstStyle/>
            <a:p>
              <a:endParaRPr lang="en-US" sz="1200"/>
            </a:p>
          </p:txBody>
        </p:sp>
        <p:sp>
          <p:nvSpPr>
            <p:cNvPr id="79" name="Rectangle 87"/>
            <p:cNvSpPr>
              <a:spLocks noChangeArrowheads="1"/>
            </p:cNvSpPr>
            <p:nvPr/>
          </p:nvSpPr>
          <p:spPr bwMode="auto">
            <a:xfrm>
              <a:off x="1725614" y="1090613"/>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grpSp>
          <p:nvGrpSpPr>
            <p:cNvPr id="80" name="Group 88"/>
            <p:cNvGrpSpPr>
              <a:grpSpLocks/>
            </p:cNvGrpSpPr>
            <p:nvPr/>
          </p:nvGrpSpPr>
          <p:grpSpPr bwMode="auto">
            <a:xfrm>
              <a:off x="1724029" y="2214568"/>
              <a:ext cx="255588" cy="260350"/>
              <a:chOff x="1228" y="1167"/>
              <a:chExt cx="161" cy="164"/>
            </a:xfrm>
          </p:grpSpPr>
          <p:sp>
            <p:nvSpPr>
              <p:cNvPr id="293" name="Rectangle 89"/>
              <p:cNvSpPr>
                <a:spLocks noChangeArrowheads="1"/>
              </p:cNvSpPr>
              <p:nvPr/>
            </p:nvSpPr>
            <p:spPr bwMode="auto">
              <a:xfrm>
                <a:off x="1228" y="1173"/>
                <a:ext cx="144" cy="108"/>
              </a:xfrm>
              <a:prstGeom prst="rect">
                <a:avLst/>
              </a:prstGeom>
              <a:solidFill>
                <a:srgbClr val="CCFFFF"/>
              </a:solidFill>
              <a:ln w="12700">
                <a:solidFill>
                  <a:srgbClr val="000000"/>
                </a:solidFill>
                <a:miter lim="800000"/>
                <a:headEnd/>
                <a:tailEnd/>
              </a:ln>
            </p:spPr>
            <p:txBody>
              <a:bodyPr/>
              <a:lstStyle/>
              <a:p>
                <a:endParaRPr lang="en-US" sz="1200"/>
              </a:p>
            </p:txBody>
          </p:sp>
          <p:sp>
            <p:nvSpPr>
              <p:cNvPr id="294" name="Rectangle 90"/>
              <p:cNvSpPr>
                <a:spLocks noChangeArrowheads="1"/>
              </p:cNvSpPr>
              <p:nvPr/>
            </p:nvSpPr>
            <p:spPr bwMode="auto">
              <a:xfrm>
                <a:off x="1248" y="1167"/>
                <a:ext cx="141" cy="164"/>
              </a:xfrm>
              <a:prstGeom prst="rect">
                <a:avLst/>
              </a:prstGeom>
              <a:noFill/>
              <a:ln w="9525">
                <a:noFill/>
                <a:miter lim="800000"/>
                <a:headEnd/>
                <a:tailEnd/>
              </a:ln>
            </p:spPr>
            <p:txBody>
              <a:bodyPr wrap="none" lIns="0" tIns="0" rIns="0" bIns="0">
                <a:spAutoFit/>
              </a:bodyPr>
              <a:lstStyle/>
              <a:p>
                <a:pPr algn="l" eaLnBrk="0" hangingPunct="0"/>
                <a:r>
                  <a:rPr lang="en-US" sz="1000">
                    <a:solidFill>
                      <a:srgbClr val="000000"/>
                    </a:solidFill>
                    <a:latin typeface="Helvetica" pitchFamily="-84" charset="0"/>
                  </a:rPr>
                  <a:t>+4</a:t>
                </a:r>
                <a:endParaRPr lang="en-US" sz="1200"/>
              </a:p>
            </p:txBody>
          </p:sp>
        </p:grpSp>
        <p:sp>
          <p:nvSpPr>
            <p:cNvPr id="81" name="Freeform 91"/>
            <p:cNvSpPr>
              <a:spLocks/>
            </p:cNvSpPr>
            <p:nvPr/>
          </p:nvSpPr>
          <p:spPr bwMode="auto">
            <a:xfrm>
              <a:off x="1811338" y="21510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2" name="Line 92"/>
            <p:cNvSpPr>
              <a:spLocks noChangeShapeType="1"/>
            </p:cNvSpPr>
            <p:nvPr/>
          </p:nvSpPr>
          <p:spPr bwMode="auto">
            <a:xfrm flipV="1">
              <a:off x="1838325" y="1822450"/>
              <a:ext cx="1588" cy="368300"/>
            </a:xfrm>
            <a:prstGeom prst="line">
              <a:avLst/>
            </a:prstGeom>
            <a:noFill/>
            <a:ln w="6350">
              <a:solidFill>
                <a:srgbClr val="000000"/>
              </a:solidFill>
              <a:round/>
              <a:headEnd/>
              <a:tailEnd/>
            </a:ln>
          </p:spPr>
          <p:txBody>
            <a:bodyPr/>
            <a:lstStyle/>
            <a:p>
              <a:endParaRPr lang="en-US" sz="1200"/>
            </a:p>
          </p:txBody>
        </p:sp>
        <p:sp>
          <p:nvSpPr>
            <p:cNvPr id="83" name="Line 93"/>
            <p:cNvSpPr>
              <a:spLocks noChangeShapeType="1"/>
            </p:cNvSpPr>
            <p:nvPr/>
          </p:nvSpPr>
          <p:spPr bwMode="auto">
            <a:xfrm flipV="1">
              <a:off x="1838325" y="2392363"/>
              <a:ext cx="1588" cy="119062"/>
            </a:xfrm>
            <a:prstGeom prst="line">
              <a:avLst/>
            </a:prstGeom>
            <a:noFill/>
            <a:ln w="6350">
              <a:solidFill>
                <a:srgbClr val="000000"/>
              </a:solidFill>
              <a:round/>
              <a:headEnd/>
              <a:tailEnd/>
            </a:ln>
          </p:spPr>
          <p:txBody>
            <a:bodyPr/>
            <a:lstStyle/>
            <a:p>
              <a:endParaRPr lang="en-US" sz="1200"/>
            </a:p>
          </p:txBody>
        </p:sp>
        <p:sp>
          <p:nvSpPr>
            <p:cNvPr id="84" name="Line 94"/>
            <p:cNvSpPr>
              <a:spLocks noChangeShapeType="1"/>
            </p:cNvSpPr>
            <p:nvPr/>
          </p:nvSpPr>
          <p:spPr bwMode="auto">
            <a:xfrm flipV="1">
              <a:off x="2179638" y="1195388"/>
              <a:ext cx="1587" cy="139700"/>
            </a:xfrm>
            <a:prstGeom prst="line">
              <a:avLst/>
            </a:prstGeom>
            <a:noFill/>
            <a:ln w="6350">
              <a:solidFill>
                <a:srgbClr val="000000"/>
              </a:solidFill>
              <a:round/>
              <a:headEnd/>
              <a:tailEnd/>
            </a:ln>
          </p:spPr>
          <p:txBody>
            <a:bodyPr/>
            <a:lstStyle/>
            <a:p>
              <a:endParaRPr lang="en-US" sz="1200"/>
            </a:p>
          </p:txBody>
        </p:sp>
        <p:sp>
          <p:nvSpPr>
            <p:cNvPr id="85" name="Line 95"/>
            <p:cNvSpPr>
              <a:spLocks noChangeShapeType="1"/>
            </p:cNvSpPr>
            <p:nvPr/>
          </p:nvSpPr>
          <p:spPr bwMode="auto">
            <a:xfrm>
              <a:off x="2176463" y="1198563"/>
              <a:ext cx="234950" cy="1587"/>
            </a:xfrm>
            <a:prstGeom prst="line">
              <a:avLst/>
            </a:prstGeom>
            <a:noFill/>
            <a:ln w="6350">
              <a:solidFill>
                <a:srgbClr val="000000"/>
              </a:solidFill>
              <a:round/>
              <a:headEnd/>
              <a:tailEnd/>
            </a:ln>
          </p:spPr>
          <p:txBody>
            <a:bodyPr/>
            <a:lstStyle/>
            <a:p>
              <a:endParaRPr lang="en-US" sz="1200"/>
            </a:p>
          </p:txBody>
        </p:sp>
        <p:sp>
          <p:nvSpPr>
            <p:cNvPr id="86" name="Line 96"/>
            <p:cNvSpPr>
              <a:spLocks noChangeShapeType="1"/>
            </p:cNvSpPr>
            <p:nvPr/>
          </p:nvSpPr>
          <p:spPr bwMode="auto">
            <a:xfrm>
              <a:off x="2408238" y="1195388"/>
              <a:ext cx="1587" cy="1260475"/>
            </a:xfrm>
            <a:prstGeom prst="line">
              <a:avLst/>
            </a:prstGeom>
            <a:noFill/>
            <a:ln w="6350">
              <a:solidFill>
                <a:srgbClr val="000000"/>
              </a:solidFill>
              <a:round/>
              <a:headEnd/>
              <a:tailEnd/>
            </a:ln>
          </p:spPr>
          <p:txBody>
            <a:bodyPr/>
            <a:lstStyle/>
            <a:p>
              <a:endParaRPr lang="en-US" sz="1200"/>
            </a:p>
          </p:txBody>
        </p:sp>
        <p:sp>
          <p:nvSpPr>
            <p:cNvPr id="87" name="Freeform 97"/>
            <p:cNvSpPr>
              <a:spLocks/>
            </p:cNvSpPr>
            <p:nvPr/>
          </p:nvSpPr>
          <p:spPr bwMode="auto">
            <a:xfrm>
              <a:off x="2152650" y="12954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8" name="Line 98"/>
            <p:cNvSpPr>
              <a:spLocks noChangeShapeType="1"/>
            </p:cNvSpPr>
            <p:nvPr/>
          </p:nvSpPr>
          <p:spPr bwMode="auto">
            <a:xfrm flipH="1">
              <a:off x="1835150" y="2452688"/>
              <a:ext cx="576263" cy="1587"/>
            </a:xfrm>
            <a:prstGeom prst="line">
              <a:avLst/>
            </a:prstGeom>
            <a:noFill/>
            <a:ln w="6350">
              <a:solidFill>
                <a:srgbClr val="000000"/>
              </a:solidFill>
              <a:round/>
              <a:headEnd/>
              <a:tailEnd/>
            </a:ln>
          </p:spPr>
          <p:txBody>
            <a:bodyPr/>
            <a:lstStyle/>
            <a:p>
              <a:endParaRPr lang="en-US" sz="1200"/>
            </a:p>
          </p:txBody>
        </p:sp>
        <p:grpSp>
          <p:nvGrpSpPr>
            <p:cNvPr id="89" name="Group 99"/>
            <p:cNvGrpSpPr>
              <a:grpSpLocks/>
            </p:cNvGrpSpPr>
            <p:nvPr/>
          </p:nvGrpSpPr>
          <p:grpSpPr bwMode="auto">
            <a:xfrm>
              <a:off x="3092450" y="1889125"/>
              <a:ext cx="912813" cy="455613"/>
              <a:chOff x="2090" y="958"/>
              <a:chExt cx="575" cy="287"/>
            </a:xfrm>
          </p:grpSpPr>
          <p:sp>
            <p:nvSpPr>
              <p:cNvPr id="288" name="Rectangle 100"/>
              <p:cNvSpPr>
                <a:spLocks noChangeArrowheads="1"/>
              </p:cNvSpPr>
              <p:nvPr/>
            </p:nvSpPr>
            <p:spPr bwMode="auto">
              <a:xfrm>
                <a:off x="2090" y="958"/>
                <a:ext cx="575" cy="287"/>
              </a:xfrm>
              <a:prstGeom prst="rect">
                <a:avLst/>
              </a:prstGeom>
              <a:solidFill>
                <a:srgbClr val="CCFFFF"/>
              </a:solidFill>
              <a:ln w="12700">
                <a:solidFill>
                  <a:srgbClr val="000000"/>
                </a:solidFill>
                <a:miter lim="800000"/>
                <a:headEnd/>
                <a:tailEnd/>
              </a:ln>
            </p:spPr>
            <p:txBody>
              <a:bodyPr/>
              <a:lstStyle/>
              <a:p>
                <a:endParaRPr lang="en-US" sz="1200"/>
              </a:p>
            </p:txBody>
          </p:sp>
          <p:sp>
            <p:nvSpPr>
              <p:cNvPr id="289" name="Rectangle 101"/>
              <p:cNvSpPr>
                <a:spLocks noChangeArrowheads="1"/>
              </p:cNvSpPr>
              <p:nvPr/>
            </p:nvSpPr>
            <p:spPr bwMode="auto">
              <a:xfrm>
                <a:off x="2267" y="962"/>
                <a:ext cx="383"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Instruction</a:t>
                </a:r>
                <a:endParaRPr lang="en-US" sz="1200"/>
              </a:p>
            </p:txBody>
          </p:sp>
          <p:sp>
            <p:nvSpPr>
              <p:cNvPr id="290" name="Rectangle 102"/>
              <p:cNvSpPr>
                <a:spLocks noChangeArrowheads="1"/>
              </p:cNvSpPr>
              <p:nvPr/>
            </p:nvSpPr>
            <p:spPr bwMode="auto">
              <a:xfrm>
                <a:off x="2315" y="1034"/>
                <a:ext cx="287"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Memory</a:t>
                </a:r>
                <a:endParaRPr lang="en-US" sz="1200"/>
              </a:p>
            </p:txBody>
          </p:sp>
          <p:sp>
            <p:nvSpPr>
              <p:cNvPr id="291" name="Rectangle 103"/>
              <p:cNvSpPr>
                <a:spLocks noChangeArrowheads="1"/>
              </p:cNvSpPr>
              <p:nvPr/>
            </p:nvSpPr>
            <p:spPr bwMode="auto">
              <a:xfrm>
                <a:off x="2108" y="991"/>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292" name="Rectangle 104"/>
              <p:cNvSpPr>
                <a:spLocks noChangeArrowheads="1"/>
              </p:cNvSpPr>
              <p:nvPr/>
            </p:nvSpPr>
            <p:spPr bwMode="auto">
              <a:xfrm>
                <a:off x="2358" y="1163"/>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grpSp>
        <p:sp>
          <p:nvSpPr>
            <p:cNvPr id="90" name="Freeform 105"/>
            <p:cNvSpPr>
              <a:spLocks/>
            </p:cNvSpPr>
            <p:nvPr/>
          </p:nvSpPr>
          <p:spPr bwMode="auto">
            <a:xfrm>
              <a:off x="1811338" y="48307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91" name="Line 106"/>
            <p:cNvSpPr>
              <a:spLocks noChangeShapeType="1"/>
            </p:cNvSpPr>
            <p:nvPr/>
          </p:nvSpPr>
          <p:spPr bwMode="auto">
            <a:xfrm>
              <a:off x="1838325" y="4025900"/>
              <a:ext cx="1588" cy="844550"/>
            </a:xfrm>
            <a:prstGeom prst="line">
              <a:avLst/>
            </a:prstGeom>
            <a:noFill/>
            <a:ln w="6350">
              <a:solidFill>
                <a:srgbClr val="000000"/>
              </a:solidFill>
              <a:round/>
              <a:headEnd/>
              <a:tailEnd/>
            </a:ln>
          </p:spPr>
          <p:txBody>
            <a:bodyPr/>
            <a:lstStyle/>
            <a:p>
              <a:endParaRPr lang="en-US" sz="1200"/>
            </a:p>
          </p:txBody>
        </p:sp>
        <p:sp>
          <p:nvSpPr>
            <p:cNvPr id="92" name="Line 107"/>
            <p:cNvSpPr>
              <a:spLocks noChangeShapeType="1"/>
            </p:cNvSpPr>
            <p:nvPr/>
          </p:nvSpPr>
          <p:spPr bwMode="auto">
            <a:xfrm flipV="1">
              <a:off x="1838325" y="2478088"/>
              <a:ext cx="1588" cy="1658937"/>
            </a:xfrm>
            <a:prstGeom prst="line">
              <a:avLst/>
            </a:prstGeom>
            <a:noFill/>
            <a:ln w="6350">
              <a:solidFill>
                <a:srgbClr val="000000"/>
              </a:solidFill>
              <a:round/>
              <a:headEnd/>
              <a:tailEnd/>
            </a:ln>
          </p:spPr>
          <p:txBody>
            <a:bodyPr/>
            <a:lstStyle/>
            <a:p>
              <a:endParaRPr lang="en-US" sz="1200"/>
            </a:p>
          </p:txBody>
        </p:sp>
        <p:sp>
          <p:nvSpPr>
            <p:cNvPr id="93" name="Line 108"/>
            <p:cNvSpPr>
              <a:spLocks noChangeShapeType="1"/>
            </p:cNvSpPr>
            <p:nvPr/>
          </p:nvSpPr>
          <p:spPr bwMode="auto">
            <a:xfrm flipV="1">
              <a:off x="5602288" y="2590800"/>
              <a:ext cx="1587" cy="87313"/>
            </a:xfrm>
            <a:prstGeom prst="line">
              <a:avLst/>
            </a:prstGeom>
            <a:noFill/>
            <a:ln w="6350">
              <a:solidFill>
                <a:srgbClr val="000000"/>
              </a:solidFill>
              <a:round/>
              <a:headEnd/>
              <a:tailEnd/>
            </a:ln>
          </p:spPr>
          <p:txBody>
            <a:bodyPr/>
            <a:lstStyle/>
            <a:p>
              <a:endParaRPr lang="en-US" sz="1200"/>
            </a:p>
          </p:txBody>
        </p:sp>
        <p:sp>
          <p:nvSpPr>
            <p:cNvPr id="94" name="Line 109"/>
            <p:cNvSpPr>
              <a:spLocks noChangeShapeType="1"/>
            </p:cNvSpPr>
            <p:nvPr/>
          </p:nvSpPr>
          <p:spPr bwMode="auto">
            <a:xfrm flipH="1" flipV="1">
              <a:off x="5541963" y="2536825"/>
              <a:ext cx="61912" cy="60325"/>
            </a:xfrm>
            <a:prstGeom prst="line">
              <a:avLst/>
            </a:prstGeom>
            <a:noFill/>
            <a:ln w="7938">
              <a:solidFill>
                <a:srgbClr val="000000"/>
              </a:solidFill>
              <a:round/>
              <a:headEnd/>
              <a:tailEnd/>
            </a:ln>
          </p:spPr>
          <p:txBody>
            <a:bodyPr/>
            <a:lstStyle/>
            <a:p>
              <a:endParaRPr lang="en-US" sz="1200"/>
            </a:p>
          </p:txBody>
        </p:sp>
        <p:sp>
          <p:nvSpPr>
            <p:cNvPr id="95" name="Line 110"/>
            <p:cNvSpPr>
              <a:spLocks noChangeShapeType="1"/>
            </p:cNvSpPr>
            <p:nvPr/>
          </p:nvSpPr>
          <p:spPr bwMode="auto">
            <a:xfrm flipH="1">
              <a:off x="4459288" y="2536825"/>
              <a:ext cx="1089025" cy="1588"/>
            </a:xfrm>
            <a:prstGeom prst="line">
              <a:avLst/>
            </a:prstGeom>
            <a:noFill/>
            <a:ln w="6350">
              <a:solidFill>
                <a:srgbClr val="000000"/>
              </a:solidFill>
              <a:round/>
              <a:headEnd/>
              <a:tailEnd/>
            </a:ln>
          </p:spPr>
          <p:txBody>
            <a:bodyPr/>
            <a:lstStyle/>
            <a:p>
              <a:endParaRPr lang="en-US" sz="1200"/>
            </a:p>
          </p:txBody>
        </p:sp>
        <p:sp>
          <p:nvSpPr>
            <p:cNvPr id="96" name="Freeform 111"/>
            <p:cNvSpPr>
              <a:spLocks/>
            </p:cNvSpPr>
            <p:nvPr/>
          </p:nvSpPr>
          <p:spPr bwMode="auto">
            <a:xfrm>
              <a:off x="5575300" y="2638425"/>
              <a:ext cx="52388"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97" name="Rectangle 112"/>
            <p:cNvSpPr>
              <a:spLocks noChangeArrowheads="1"/>
            </p:cNvSpPr>
            <p:nvPr/>
          </p:nvSpPr>
          <p:spPr bwMode="auto">
            <a:xfrm>
              <a:off x="4953001"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Rb: &lt;15:11&gt;</a:t>
              </a:r>
              <a:endParaRPr lang="en-US" sz="600"/>
            </a:p>
          </p:txBody>
        </p:sp>
        <p:sp>
          <p:nvSpPr>
            <p:cNvPr id="98" name="Line 113"/>
            <p:cNvSpPr>
              <a:spLocks noChangeShapeType="1"/>
            </p:cNvSpPr>
            <p:nvPr/>
          </p:nvSpPr>
          <p:spPr bwMode="auto">
            <a:xfrm flipV="1">
              <a:off x="4718050" y="2590800"/>
              <a:ext cx="1588" cy="315913"/>
            </a:xfrm>
            <a:prstGeom prst="line">
              <a:avLst/>
            </a:prstGeom>
            <a:noFill/>
            <a:ln w="6350">
              <a:solidFill>
                <a:srgbClr val="000000"/>
              </a:solidFill>
              <a:round/>
              <a:headEnd/>
              <a:tailEnd/>
            </a:ln>
          </p:spPr>
          <p:txBody>
            <a:bodyPr/>
            <a:lstStyle/>
            <a:p>
              <a:endParaRPr lang="en-US" sz="1200"/>
            </a:p>
          </p:txBody>
        </p:sp>
        <p:sp>
          <p:nvSpPr>
            <p:cNvPr id="99" name="Line 114"/>
            <p:cNvSpPr>
              <a:spLocks noChangeShapeType="1"/>
            </p:cNvSpPr>
            <p:nvPr/>
          </p:nvSpPr>
          <p:spPr bwMode="auto">
            <a:xfrm flipH="1" flipV="1">
              <a:off x="4660900" y="2535238"/>
              <a:ext cx="60325" cy="61912"/>
            </a:xfrm>
            <a:prstGeom prst="line">
              <a:avLst/>
            </a:prstGeom>
            <a:noFill/>
            <a:ln w="7938">
              <a:solidFill>
                <a:srgbClr val="000000"/>
              </a:solidFill>
              <a:round/>
              <a:headEnd/>
              <a:tailEnd/>
            </a:ln>
          </p:spPr>
          <p:txBody>
            <a:bodyPr/>
            <a:lstStyle/>
            <a:p>
              <a:endParaRPr lang="en-US" sz="1200"/>
            </a:p>
          </p:txBody>
        </p:sp>
        <p:sp>
          <p:nvSpPr>
            <p:cNvPr id="100" name="Line 115"/>
            <p:cNvSpPr>
              <a:spLocks noChangeShapeType="1"/>
            </p:cNvSpPr>
            <p:nvPr/>
          </p:nvSpPr>
          <p:spPr bwMode="auto">
            <a:xfrm flipH="1">
              <a:off x="3546475" y="2535238"/>
              <a:ext cx="1120775" cy="3175"/>
            </a:xfrm>
            <a:prstGeom prst="line">
              <a:avLst/>
            </a:prstGeom>
            <a:noFill/>
            <a:ln w="6350">
              <a:solidFill>
                <a:srgbClr val="000000"/>
              </a:solidFill>
              <a:round/>
              <a:headEnd/>
              <a:tailEnd/>
            </a:ln>
          </p:spPr>
          <p:txBody>
            <a:bodyPr/>
            <a:lstStyle/>
            <a:p>
              <a:endParaRPr lang="en-US" sz="1200"/>
            </a:p>
          </p:txBody>
        </p:sp>
        <p:sp>
          <p:nvSpPr>
            <p:cNvPr id="101" name="Line 116"/>
            <p:cNvSpPr>
              <a:spLocks noChangeShapeType="1"/>
            </p:cNvSpPr>
            <p:nvPr/>
          </p:nvSpPr>
          <p:spPr bwMode="auto">
            <a:xfrm>
              <a:off x="3549650" y="2540000"/>
              <a:ext cx="1588" cy="1588"/>
            </a:xfrm>
            <a:prstGeom prst="line">
              <a:avLst/>
            </a:prstGeom>
            <a:noFill/>
            <a:ln w="6350">
              <a:solidFill>
                <a:srgbClr val="000000"/>
              </a:solidFill>
              <a:round/>
              <a:headEnd/>
              <a:tailEnd/>
            </a:ln>
          </p:spPr>
          <p:txBody>
            <a:bodyPr/>
            <a:lstStyle/>
            <a:p>
              <a:endParaRPr lang="en-US" sz="1200"/>
            </a:p>
          </p:txBody>
        </p:sp>
        <p:sp>
          <p:nvSpPr>
            <p:cNvPr id="102" name="Freeform 117"/>
            <p:cNvSpPr>
              <a:spLocks/>
            </p:cNvSpPr>
            <p:nvPr/>
          </p:nvSpPr>
          <p:spPr bwMode="auto">
            <a:xfrm>
              <a:off x="4691063" y="28670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03" name="Rectangle 118"/>
            <p:cNvSpPr>
              <a:spLocks noChangeArrowheads="1"/>
            </p:cNvSpPr>
            <p:nvPr/>
          </p:nvSpPr>
          <p:spPr bwMode="auto">
            <a:xfrm>
              <a:off x="4038600"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 &lt;20:16&gt;</a:t>
              </a:r>
              <a:endParaRPr lang="en-US" sz="600"/>
            </a:p>
          </p:txBody>
        </p:sp>
        <p:sp>
          <p:nvSpPr>
            <p:cNvPr id="104" name="Freeform 119"/>
            <p:cNvSpPr>
              <a:spLocks/>
            </p:cNvSpPr>
            <p:nvPr/>
          </p:nvSpPr>
          <p:spPr bwMode="auto">
            <a:xfrm>
              <a:off x="5481638" y="270192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05" name="Freeform 120"/>
            <p:cNvSpPr>
              <a:spLocks/>
            </p:cNvSpPr>
            <p:nvPr/>
          </p:nvSpPr>
          <p:spPr bwMode="auto">
            <a:xfrm>
              <a:off x="5487988" y="270827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06" name="Group 121"/>
            <p:cNvGrpSpPr>
              <a:grpSpLocks/>
            </p:cNvGrpSpPr>
            <p:nvPr/>
          </p:nvGrpSpPr>
          <p:grpSpPr bwMode="auto">
            <a:xfrm>
              <a:off x="5926138" y="2724160"/>
              <a:ext cx="434975" cy="104776"/>
              <a:chOff x="3875" y="1488"/>
              <a:chExt cx="274" cy="66"/>
            </a:xfrm>
          </p:grpSpPr>
          <p:sp>
            <p:nvSpPr>
              <p:cNvPr id="285" name="Rectangle 122"/>
              <p:cNvSpPr>
                <a:spLocks noChangeArrowheads="1"/>
              </p:cNvSpPr>
              <p:nvPr/>
            </p:nvSpPr>
            <p:spPr bwMode="auto">
              <a:xfrm>
                <a:off x="3960" y="1488"/>
                <a:ext cx="189"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RA2SEL</a:t>
                </a:r>
                <a:endParaRPr lang="en-US" sz="1200"/>
              </a:p>
            </p:txBody>
          </p:sp>
          <p:sp>
            <p:nvSpPr>
              <p:cNvPr id="286" name="Freeform 123"/>
              <p:cNvSpPr>
                <a:spLocks/>
              </p:cNvSpPr>
              <p:nvPr/>
            </p:nvSpPr>
            <p:spPr bwMode="auto">
              <a:xfrm>
                <a:off x="3875" y="149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7" name="Line 124"/>
              <p:cNvSpPr>
                <a:spLocks noChangeShapeType="1"/>
              </p:cNvSpPr>
              <p:nvPr/>
            </p:nvSpPr>
            <p:spPr bwMode="auto">
              <a:xfrm>
                <a:off x="3896" y="1514"/>
                <a:ext cx="71" cy="1"/>
              </a:xfrm>
              <a:prstGeom prst="line">
                <a:avLst/>
              </a:prstGeom>
              <a:noFill/>
              <a:ln w="6350">
                <a:solidFill>
                  <a:srgbClr val="000000"/>
                </a:solidFill>
                <a:round/>
                <a:headEnd/>
                <a:tailEnd/>
              </a:ln>
            </p:spPr>
            <p:txBody>
              <a:bodyPr/>
              <a:lstStyle/>
              <a:p>
                <a:endParaRPr lang="en-US" sz="1200"/>
              </a:p>
            </p:txBody>
          </p:sp>
        </p:grpSp>
        <p:sp>
          <p:nvSpPr>
            <p:cNvPr id="107" name="Freeform 125"/>
            <p:cNvSpPr>
              <a:spLocks/>
            </p:cNvSpPr>
            <p:nvPr/>
          </p:nvSpPr>
          <p:spPr bwMode="auto">
            <a:xfrm>
              <a:off x="5718175" y="28638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08" name="Line 126"/>
            <p:cNvSpPr>
              <a:spLocks noChangeShapeType="1"/>
            </p:cNvSpPr>
            <p:nvPr/>
          </p:nvSpPr>
          <p:spPr bwMode="auto">
            <a:xfrm>
              <a:off x="5745163" y="2819400"/>
              <a:ext cx="1587" cy="84138"/>
            </a:xfrm>
            <a:prstGeom prst="line">
              <a:avLst/>
            </a:prstGeom>
            <a:noFill/>
            <a:ln w="6350">
              <a:solidFill>
                <a:srgbClr val="000000"/>
              </a:solidFill>
              <a:round/>
              <a:headEnd/>
              <a:tailEnd/>
            </a:ln>
          </p:spPr>
          <p:txBody>
            <a:bodyPr/>
            <a:lstStyle/>
            <a:p>
              <a:endParaRPr lang="en-US" sz="1200"/>
            </a:p>
          </p:txBody>
        </p:sp>
        <p:sp>
          <p:nvSpPr>
            <p:cNvPr id="109" name="Line 127"/>
            <p:cNvSpPr>
              <a:spLocks noChangeShapeType="1"/>
            </p:cNvSpPr>
            <p:nvPr/>
          </p:nvSpPr>
          <p:spPr bwMode="auto">
            <a:xfrm flipV="1">
              <a:off x="5830888" y="2590800"/>
              <a:ext cx="1587" cy="87313"/>
            </a:xfrm>
            <a:prstGeom prst="line">
              <a:avLst/>
            </a:prstGeom>
            <a:noFill/>
            <a:ln w="6350">
              <a:solidFill>
                <a:srgbClr val="000000"/>
              </a:solidFill>
              <a:round/>
              <a:headEnd/>
              <a:tailEnd/>
            </a:ln>
          </p:spPr>
          <p:txBody>
            <a:bodyPr/>
            <a:lstStyle/>
            <a:p>
              <a:endParaRPr lang="en-US" sz="1200"/>
            </a:p>
          </p:txBody>
        </p:sp>
        <p:sp>
          <p:nvSpPr>
            <p:cNvPr id="110" name="Line 128"/>
            <p:cNvSpPr>
              <a:spLocks noChangeShapeType="1"/>
            </p:cNvSpPr>
            <p:nvPr/>
          </p:nvSpPr>
          <p:spPr bwMode="auto">
            <a:xfrm flipH="1" flipV="1">
              <a:off x="5770563" y="2536825"/>
              <a:ext cx="61912" cy="60325"/>
            </a:xfrm>
            <a:prstGeom prst="line">
              <a:avLst/>
            </a:prstGeom>
            <a:noFill/>
            <a:ln w="7938">
              <a:solidFill>
                <a:srgbClr val="000000"/>
              </a:solidFill>
              <a:round/>
              <a:headEnd/>
              <a:tailEnd/>
            </a:ln>
          </p:spPr>
          <p:txBody>
            <a:bodyPr/>
            <a:lstStyle/>
            <a:p>
              <a:endParaRPr lang="en-US" sz="1200"/>
            </a:p>
          </p:txBody>
        </p:sp>
        <p:sp>
          <p:nvSpPr>
            <p:cNvPr id="111" name="Line 129"/>
            <p:cNvSpPr>
              <a:spLocks noChangeShapeType="1"/>
            </p:cNvSpPr>
            <p:nvPr/>
          </p:nvSpPr>
          <p:spPr bwMode="auto">
            <a:xfrm flipH="1">
              <a:off x="4686300" y="2536825"/>
              <a:ext cx="1090613" cy="1588"/>
            </a:xfrm>
            <a:prstGeom prst="line">
              <a:avLst/>
            </a:prstGeom>
            <a:noFill/>
            <a:ln w="6350">
              <a:solidFill>
                <a:srgbClr val="000000"/>
              </a:solidFill>
              <a:round/>
              <a:headEnd/>
              <a:tailEnd/>
            </a:ln>
          </p:spPr>
          <p:txBody>
            <a:bodyPr/>
            <a:lstStyle/>
            <a:p>
              <a:endParaRPr lang="en-US" sz="1200"/>
            </a:p>
          </p:txBody>
        </p:sp>
        <p:sp>
          <p:nvSpPr>
            <p:cNvPr id="112" name="Freeform 130"/>
            <p:cNvSpPr>
              <a:spLocks/>
            </p:cNvSpPr>
            <p:nvPr/>
          </p:nvSpPr>
          <p:spPr bwMode="auto">
            <a:xfrm>
              <a:off x="5803900" y="2638425"/>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13" name="Rectangle 131"/>
            <p:cNvSpPr>
              <a:spLocks noChangeArrowheads="1"/>
            </p:cNvSpPr>
            <p:nvPr/>
          </p:nvSpPr>
          <p:spPr bwMode="auto">
            <a:xfrm>
              <a:off x="5867400" y="2530476"/>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114" name="Rectangle 133"/>
            <p:cNvSpPr>
              <a:spLocks noChangeArrowheads="1"/>
            </p:cNvSpPr>
            <p:nvPr/>
          </p:nvSpPr>
          <p:spPr bwMode="auto">
            <a:xfrm>
              <a:off x="2795588" y="2765425"/>
              <a:ext cx="227012" cy="228600"/>
            </a:xfrm>
            <a:prstGeom prst="rect">
              <a:avLst/>
            </a:prstGeom>
            <a:solidFill>
              <a:srgbClr val="CCFFFF"/>
            </a:solidFill>
            <a:ln w="6350">
              <a:solidFill>
                <a:srgbClr val="000000"/>
              </a:solidFill>
              <a:miter lim="800000"/>
              <a:headEnd/>
              <a:tailEnd/>
            </a:ln>
          </p:spPr>
          <p:txBody>
            <a:bodyPr/>
            <a:lstStyle/>
            <a:p>
              <a:endParaRPr lang="en-US" sz="1200"/>
            </a:p>
          </p:txBody>
        </p:sp>
        <p:sp>
          <p:nvSpPr>
            <p:cNvPr id="115" name="Rectangle 134"/>
            <p:cNvSpPr>
              <a:spLocks noChangeArrowheads="1"/>
            </p:cNvSpPr>
            <p:nvPr/>
          </p:nvSpPr>
          <p:spPr bwMode="auto">
            <a:xfrm>
              <a:off x="2854324" y="2738438"/>
              <a:ext cx="137948" cy="312998"/>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latin typeface="AvantGarde" pitchFamily="34" charset="0"/>
                </a:rPr>
                <a:t>+</a:t>
              </a:r>
              <a:endParaRPr lang="en-US" sz="1200"/>
            </a:p>
          </p:txBody>
        </p:sp>
        <p:sp>
          <p:nvSpPr>
            <p:cNvPr id="116" name="Line 135"/>
            <p:cNvSpPr>
              <a:spLocks noChangeShapeType="1"/>
            </p:cNvSpPr>
            <p:nvPr/>
          </p:nvSpPr>
          <p:spPr bwMode="auto">
            <a:xfrm>
              <a:off x="3065463" y="2936875"/>
              <a:ext cx="423862" cy="1588"/>
            </a:xfrm>
            <a:prstGeom prst="line">
              <a:avLst/>
            </a:prstGeom>
            <a:noFill/>
            <a:ln w="6350">
              <a:solidFill>
                <a:srgbClr val="000000"/>
              </a:solidFill>
              <a:round/>
              <a:headEnd/>
              <a:tailEnd/>
            </a:ln>
          </p:spPr>
          <p:txBody>
            <a:bodyPr/>
            <a:lstStyle/>
            <a:p>
              <a:endParaRPr lang="en-US" sz="1200"/>
            </a:p>
          </p:txBody>
        </p:sp>
        <p:sp>
          <p:nvSpPr>
            <p:cNvPr id="117" name="Line 136"/>
            <p:cNvSpPr>
              <a:spLocks noChangeShapeType="1"/>
            </p:cNvSpPr>
            <p:nvPr/>
          </p:nvSpPr>
          <p:spPr bwMode="auto">
            <a:xfrm flipV="1">
              <a:off x="3482975" y="2876550"/>
              <a:ext cx="63500" cy="63500"/>
            </a:xfrm>
            <a:prstGeom prst="line">
              <a:avLst/>
            </a:prstGeom>
            <a:noFill/>
            <a:ln w="7938">
              <a:solidFill>
                <a:srgbClr val="000000"/>
              </a:solidFill>
              <a:round/>
              <a:headEnd/>
              <a:tailEnd/>
            </a:ln>
          </p:spPr>
          <p:txBody>
            <a:bodyPr/>
            <a:lstStyle/>
            <a:p>
              <a:endParaRPr lang="en-US" sz="1200"/>
            </a:p>
          </p:txBody>
        </p:sp>
        <p:sp>
          <p:nvSpPr>
            <p:cNvPr id="118" name="Freeform 137"/>
            <p:cNvSpPr>
              <a:spLocks/>
            </p:cNvSpPr>
            <p:nvPr/>
          </p:nvSpPr>
          <p:spPr bwMode="auto">
            <a:xfrm>
              <a:off x="3032125" y="2909888"/>
              <a:ext cx="71438" cy="52387"/>
            </a:xfrm>
            <a:custGeom>
              <a:avLst/>
              <a:gdLst>
                <a:gd name="T0" fmla="*/ 0 w 90"/>
                <a:gd name="T1" fmla="*/ 2147483647 h 65"/>
                <a:gd name="T2" fmla="*/ 2147483647 w 90"/>
                <a:gd name="T3" fmla="*/ 0 h 65"/>
                <a:gd name="T4" fmla="*/ 2147483647 w 90"/>
                <a:gd name="T5" fmla="*/ 2147483647 h 65"/>
                <a:gd name="T6" fmla="*/ 2147483647 w 90"/>
                <a:gd name="T7" fmla="*/ 2147483647 h 65"/>
                <a:gd name="T8" fmla="*/ 0 w 90"/>
                <a:gd name="T9" fmla="*/ 2147483647 h 65"/>
                <a:gd name="T10" fmla="*/ 0 60000 65536"/>
                <a:gd name="T11" fmla="*/ 0 60000 65536"/>
                <a:gd name="T12" fmla="*/ 0 60000 65536"/>
                <a:gd name="T13" fmla="*/ 0 60000 65536"/>
                <a:gd name="T14" fmla="*/ 0 60000 65536"/>
                <a:gd name="T15" fmla="*/ 0 w 90"/>
                <a:gd name="T16" fmla="*/ 0 h 65"/>
                <a:gd name="T17" fmla="*/ 90 w 90"/>
                <a:gd name="T18" fmla="*/ 65 h 65"/>
              </a:gdLst>
              <a:ahLst/>
              <a:cxnLst>
                <a:cxn ang="T10">
                  <a:pos x="T0" y="T1"/>
                </a:cxn>
                <a:cxn ang="T11">
                  <a:pos x="T2" y="T3"/>
                </a:cxn>
                <a:cxn ang="T12">
                  <a:pos x="T4" y="T5"/>
                </a:cxn>
                <a:cxn ang="T13">
                  <a:pos x="T6" y="T7"/>
                </a:cxn>
                <a:cxn ang="T14">
                  <a:pos x="T8" y="T9"/>
                </a:cxn>
              </a:cxnLst>
              <a:rect l="T15" t="T16" r="T17" b="T18"/>
              <a:pathLst>
                <a:path w="90" h="65">
                  <a:moveTo>
                    <a:pt x="0" y="34"/>
                  </a:moveTo>
                  <a:lnTo>
                    <a:pt x="90" y="0"/>
                  </a:lnTo>
                  <a:lnTo>
                    <a:pt x="44" y="34"/>
                  </a:lnTo>
                  <a:lnTo>
                    <a:pt x="90" y="65"/>
                  </a:lnTo>
                  <a:lnTo>
                    <a:pt x="0" y="34"/>
                  </a:lnTo>
                  <a:close/>
                </a:path>
              </a:pathLst>
            </a:custGeom>
            <a:solidFill>
              <a:srgbClr val="000000"/>
            </a:solidFill>
            <a:ln w="9525">
              <a:noFill/>
              <a:round/>
              <a:headEnd/>
              <a:tailEnd/>
            </a:ln>
          </p:spPr>
          <p:txBody>
            <a:bodyPr/>
            <a:lstStyle/>
            <a:p>
              <a:endParaRPr lang="en-US" sz="1200"/>
            </a:p>
          </p:txBody>
        </p:sp>
        <p:sp>
          <p:nvSpPr>
            <p:cNvPr id="119" name="Freeform 138"/>
            <p:cNvSpPr>
              <a:spLocks/>
            </p:cNvSpPr>
            <p:nvPr/>
          </p:nvSpPr>
          <p:spPr bwMode="auto">
            <a:xfrm>
              <a:off x="2538413" y="2852738"/>
              <a:ext cx="71437"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120" name="Line 139"/>
            <p:cNvSpPr>
              <a:spLocks noChangeShapeType="1"/>
            </p:cNvSpPr>
            <p:nvPr/>
          </p:nvSpPr>
          <p:spPr bwMode="auto">
            <a:xfrm flipH="1">
              <a:off x="2571750" y="2879725"/>
              <a:ext cx="227013" cy="1588"/>
            </a:xfrm>
            <a:prstGeom prst="line">
              <a:avLst/>
            </a:prstGeom>
            <a:noFill/>
            <a:ln w="6350">
              <a:solidFill>
                <a:srgbClr val="000000"/>
              </a:solidFill>
              <a:round/>
              <a:headEnd/>
              <a:tailEnd/>
            </a:ln>
          </p:spPr>
          <p:txBody>
            <a:bodyPr/>
            <a:lstStyle/>
            <a:p>
              <a:endParaRPr lang="en-US" sz="1200"/>
            </a:p>
          </p:txBody>
        </p:sp>
        <p:sp>
          <p:nvSpPr>
            <p:cNvPr id="121" name="Rectangle 140"/>
            <p:cNvSpPr>
              <a:spLocks noChangeArrowheads="1"/>
            </p:cNvSpPr>
            <p:nvPr/>
          </p:nvSpPr>
          <p:spPr bwMode="auto">
            <a:xfrm>
              <a:off x="4519613" y="2936875"/>
              <a:ext cx="1711325" cy="455613"/>
            </a:xfrm>
            <a:prstGeom prst="rect">
              <a:avLst/>
            </a:prstGeom>
            <a:solidFill>
              <a:srgbClr val="CCFFFF"/>
            </a:solidFill>
            <a:ln w="6350">
              <a:solidFill>
                <a:srgbClr val="000000"/>
              </a:solidFill>
              <a:miter lim="800000"/>
              <a:headEnd/>
              <a:tailEnd/>
            </a:ln>
          </p:spPr>
          <p:txBody>
            <a:bodyPr/>
            <a:lstStyle/>
            <a:p>
              <a:endParaRPr lang="en-US" sz="1200"/>
            </a:p>
          </p:txBody>
        </p:sp>
        <p:sp>
          <p:nvSpPr>
            <p:cNvPr id="122" name="Rectangle 141"/>
            <p:cNvSpPr>
              <a:spLocks noChangeArrowheads="1"/>
            </p:cNvSpPr>
            <p:nvPr/>
          </p:nvSpPr>
          <p:spPr bwMode="auto">
            <a:xfrm>
              <a:off x="4976813" y="2978150"/>
              <a:ext cx="785810"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Register</a:t>
              </a:r>
              <a:endParaRPr lang="en-US" sz="1200"/>
            </a:p>
          </p:txBody>
        </p:sp>
        <p:sp>
          <p:nvSpPr>
            <p:cNvPr id="123" name="Rectangle 142"/>
            <p:cNvSpPr>
              <a:spLocks noChangeArrowheads="1"/>
            </p:cNvSpPr>
            <p:nvPr/>
          </p:nvSpPr>
          <p:spPr bwMode="auto">
            <a:xfrm>
              <a:off x="5138738" y="3143249"/>
              <a:ext cx="337481"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File</a:t>
              </a:r>
              <a:endParaRPr lang="en-US" sz="1200"/>
            </a:p>
          </p:txBody>
        </p:sp>
        <p:sp>
          <p:nvSpPr>
            <p:cNvPr id="124" name="Rectangle 143"/>
            <p:cNvSpPr>
              <a:spLocks noChangeArrowheads="1"/>
            </p:cNvSpPr>
            <p:nvPr/>
          </p:nvSpPr>
          <p:spPr bwMode="auto">
            <a:xfrm>
              <a:off x="4633913"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RA1</a:t>
              </a:r>
              <a:endParaRPr lang="en-US" sz="1200"/>
            </a:p>
          </p:txBody>
        </p:sp>
        <p:sp>
          <p:nvSpPr>
            <p:cNvPr id="125" name="Rectangle 144"/>
            <p:cNvSpPr>
              <a:spLocks noChangeArrowheads="1"/>
            </p:cNvSpPr>
            <p:nvPr/>
          </p:nvSpPr>
          <p:spPr bwMode="auto">
            <a:xfrm>
              <a:off x="5661025"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RA2</a:t>
              </a:r>
              <a:endParaRPr lang="en-US" sz="1200"/>
            </a:p>
          </p:txBody>
        </p:sp>
        <p:sp>
          <p:nvSpPr>
            <p:cNvPr id="126" name="Rectangle 145"/>
            <p:cNvSpPr>
              <a:spLocks noChangeArrowheads="1"/>
            </p:cNvSpPr>
            <p:nvPr/>
          </p:nvSpPr>
          <p:spPr bwMode="auto">
            <a:xfrm>
              <a:off x="4633913"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RD1</a:t>
              </a:r>
              <a:endParaRPr lang="en-US" sz="1200"/>
            </a:p>
          </p:txBody>
        </p:sp>
        <p:sp>
          <p:nvSpPr>
            <p:cNvPr id="127" name="Rectangle 146"/>
            <p:cNvSpPr>
              <a:spLocks noChangeArrowheads="1"/>
            </p:cNvSpPr>
            <p:nvPr/>
          </p:nvSpPr>
          <p:spPr bwMode="auto">
            <a:xfrm>
              <a:off x="5661025"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RD2</a:t>
              </a:r>
              <a:endParaRPr lang="en-US" sz="1200"/>
            </a:p>
          </p:txBody>
        </p:sp>
        <p:sp>
          <p:nvSpPr>
            <p:cNvPr id="128" name="Freeform 147"/>
            <p:cNvSpPr>
              <a:spLocks/>
            </p:cNvSpPr>
            <p:nvPr/>
          </p:nvSpPr>
          <p:spPr bwMode="auto">
            <a:xfrm>
              <a:off x="5368925" y="395605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29" name="Freeform 148"/>
            <p:cNvSpPr>
              <a:spLocks/>
            </p:cNvSpPr>
            <p:nvPr/>
          </p:nvSpPr>
          <p:spPr bwMode="auto">
            <a:xfrm>
              <a:off x="5375275" y="396240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30" name="Group 149"/>
            <p:cNvGrpSpPr>
              <a:grpSpLocks/>
            </p:cNvGrpSpPr>
            <p:nvPr/>
          </p:nvGrpSpPr>
          <p:grpSpPr bwMode="auto">
            <a:xfrm>
              <a:off x="5811846" y="3978292"/>
              <a:ext cx="373063" cy="104776"/>
              <a:chOff x="3803" y="2278"/>
              <a:chExt cx="235" cy="66"/>
            </a:xfrm>
          </p:grpSpPr>
          <p:sp>
            <p:nvSpPr>
              <p:cNvPr id="282" name="Rectangle 150"/>
              <p:cNvSpPr>
                <a:spLocks noChangeArrowheads="1"/>
              </p:cNvSpPr>
              <p:nvPr/>
            </p:nvSpPr>
            <p:spPr bwMode="auto">
              <a:xfrm>
                <a:off x="3912" y="2278"/>
                <a:ext cx="12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BSEL</a:t>
                </a:r>
                <a:endParaRPr lang="en-US" sz="1200"/>
              </a:p>
            </p:txBody>
          </p:sp>
          <p:sp>
            <p:nvSpPr>
              <p:cNvPr id="283" name="Freeform 151"/>
              <p:cNvSpPr>
                <a:spLocks/>
              </p:cNvSpPr>
              <p:nvPr/>
            </p:nvSpPr>
            <p:spPr bwMode="auto">
              <a:xfrm>
                <a:off x="3803" y="228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4" name="Line 152"/>
              <p:cNvSpPr>
                <a:spLocks noChangeShapeType="1"/>
              </p:cNvSpPr>
              <p:nvPr/>
            </p:nvSpPr>
            <p:spPr bwMode="auto">
              <a:xfrm>
                <a:off x="3824" y="2304"/>
                <a:ext cx="71" cy="1"/>
              </a:xfrm>
              <a:prstGeom prst="line">
                <a:avLst/>
              </a:prstGeom>
              <a:noFill/>
              <a:ln w="6350">
                <a:solidFill>
                  <a:srgbClr val="000000"/>
                </a:solidFill>
                <a:round/>
                <a:headEnd/>
                <a:tailEnd/>
              </a:ln>
            </p:spPr>
            <p:txBody>
              <a:bodyPr/>
              <a:lstStyle/>
              <a:p>
                <a:endParaRPr lang="en-US" sz="1200"/>
              </a:p>
            </p:txBody>
          </p:sp>
        </p:grpSp>
        <p:grpSp>
          <p:nvGrpSpPr>
            <p:cNvPr id="131" name="Group 153"/>
            <p:cNvGrpSpPr>
              <a:grpSpLocks/>
            </p:cNvGrpSpPr>
            <p:nvPr/>
          </p:nvGrpSpPr>
          <p:grpSpPr bwMode="auto">
            <a:xfrm>
              <a:off x="5461012" y="3983061"/>
              <a:ext cx="260351" cy="77788"/>
              <a:chOff x="3582" y="2281"/>
              <a:chExt cx="164" cy="49"/>
            </a:xfrm>
          </p:grpSpPr>
          <p:sp>
            <p:nvSpPr>
              <p:cNvPr id="280" name="Rectangle 154"/>
              <p:cNvSpPr>
                <a:spLocks noChangeArrowheads="1"/>
              </p:cNvSpPr>
              <p:nvPr/>
            </p:nvSpPr>
            <p:spPr bwMode="auto">
              <a:xfrm>
                <a:off x="372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281" name="Rectangle 155"/>
              <p:cNvSpPr>
                <a:spLocks noChangeArrowheads="1"/>
              </p:cNvSpPr>
              <p:nvPr/>
            </p:nvSpPr>
            <p:spPr bwMode="auto">
              <a:xfrm>
                <a:off x="3582"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sp>
          <p:nvSpPr>
            <p:cNvPr id="132" name="Rectangle 156"/>
            <p:cNvSpPr>
              <a:spLocks noChangeArrowheads="1"/>
            </p:cNvSpPr>
            <p:nvPr/>
          </p:nvSpPr>
          <p:spPr bwMode="auto">
            <a:xfrm>
              <a:off x="3665538" y="3505200"/>
              <a:ext cx="906462" cy="156499"/>
            </a:xfrm>
            <a:prstGeom prst="rect">
              <a:avLst/>
            </a:prstGeom>
            <a:noFill/>
            <a:ln w="9525">
              <a:noFill/>
              <a:miter lim="800000"/>
              <a:headEnd/>
              <a:tailEnd/>
            </a:ln>
          </p:spPr>
          <p:txBody>
            <a:bodyPr lIns="0" tIns="0" rIns="0" bIns="0">
              <a:spAutoFit/>
            </a:bodyPr>
            <a:lstStyle/>
            <a:p>
              <a:pPr algn="l" eaLnBrk="0" hangingPunct="0"/>
              <a:r>
                <a:rPr lang="en-US" sz="600">
                  <a:solidFill>
                    <a:srgbClr val="000000"/>
                  </a:solidFill>
                  <a:latin typeface="AvantGarde" pitchFamily="34" charset="0"/>
                </a:rPr>
                <a:t>C: SXT(&lt;15:0&gt;)</a:t>
              </a:r>
              <a:endParaRPr lang="en-US" sz="600"/>
            </a:p>
          </p:txBody>
        </p:sp>
        <p:sp>
          <p:nvSpPr>
            <p:cNvPr id="133" name="Line 157"/>
            <p:cNvSpPr>
              <a:spLocks noChangeShapeType="1"/>
            </p:cNvSpPr>
            <p:nvPr/>
          </p:nvSpPr>
          <p:spPr bwMode="auto">
            <a:xfrm>
              <a:off x="3549650" y="3532188"/>
              <a:ext cx="88900" cy="88900"/>
            </a:xfrm>
            <a:prstGeom prst="line">
              <a:avLst/>
            </a:prstGeom>
            <a:noFill/>
            <a:ln w="7938">
              <a:solidFill>
                <a:srgbClr val="000000"/>
              </a:solidFill>
              <a:round/>
              <a:headEnd/>
              <a:tailEnd/>
            </a:ln>
          </p:spPr>
          <p:txBody>
            <a:bodyPr/>
            <a:lstStyle/>
            <a:p>
              <a:endParaRPr lang="en-US" sz="1200"/>
            </a:p>
          </p:txBody>
        </p:sp>
        <p:sp>
          <p:nvSpPr>
            <p:cNvPr id="134" name="Line 158"/>
            <p:cNvSpPr>
              <a:spLocks noChangeShapeType="1"/>
            </p:cNvSpPr>
            <p:nvPr/>
          </p:nvSpPr>
          <p:spPr bwMode="auto">
            <a:xfrm>
              <a:off x="3632200" y="3617913"/>
              <a:ext cx="1830388" cy="1587"/>
            </a:xfrm>
            <a:prstGeom prst="line">
              <a:avLst/>
            </a:prstGeom>
            <a:noFill/>
            <a:ln w="6350">
              <a:solidFill>
                <a:srgbClr val="000000"/>
              </a:solidFill>
              <a:round/>
              <a:headEnd/>
              <a:tailEnd/>
            </a:ln>
          </p:spPr>
          <p:txBody>
            <a:bodyPr/>
            <a:lstStyle/>
            <a:p>
              <a:endParaRPr lang="en-US" sz="1200"/>
            </a:p>
          </p:txBody>
        </p:sp>
        <p:sp>
          <p:nvSpPr>
            <p:cNvPr id="135" name="Line 159"/>
            <p:cNvSpPr>
              <a:spLocks noChangeShapeType="1"/>
            </p:cNvSpPr>
            <p:nvPr/>
          </p:nvSpPr>
          <p:spPr bwMode="auto">
            <a:xfrm>
              <a:off x="5459413" y="3614738"/>
              <a:ext cx="1587" cy="317500"/>
            </a:xfrm>
            <a:prstGeom prst="line">
              <a:avLst/>
            </a:prstGeom>
            <a:noFill/>
            <a:ln w="6350">
              <a:solidFill>
                <a:srgbClr val="000000"/>
              </a:solidFill>
              <a:round/>
              <a:headEnd/>
              <a:tailEnd/>
            </a:ln>
          </p:spPr>
          <p:txBody>
            <a:bodyPr/>
            <a:lstStyle/>
            <a:p>
              <a:endParaRPr lang="en-US" sz="1200"/>
            </a:p>
          </p:txBody>
        </p:sp>
        <p:sp>
          <p:nvSpPr>
            <p:cNvPr id="136" name="Freeform 160"/>
            <p:cNvSpPr>
              <a:spLocks/>
            </p:cNvSpPr>
            <p:nvPr/>
          </p:nvSpPr>
          <p:spPr bwMode="auto">
            <a:xfrm>
              <a:off x="5432425" y="38925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7" name="Freeform 161"/>
            <p:cNvSpPr>
              <a:spLocks/>
            </p:cNvSpPr>
            <p:nvPr/>
          </p:nvSpPr>
          <p:spPr bwMode="auto">
            <a:xfrm>
              <a:off x="5575300" y="4573588"/>
              <a:ext cx="52388"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4" y="92"/>
                  </a:moveTo>
                  <a:lnTo>
                    <a:pt x="0" y="0"/>
                  </a:lnTo>
                  <a:lnTo>
                    <a:pt x="34" y="46"/>
                  </a:lnTo>
                  <a:lnTo>
                    <a:pt x="65" y="0"/>
                  </a:lnTo>
                  <a:lnTo>
                    <a:pt x="34" y="92"/>
                  </a:lnTo>
                  <a:close/>
                </a:path>
              </a:pathLst>
            </a:custGeom>
            <a:solidFill>
              <a:srgbClr val="000000"/>
            </a:solidFill>
            <a:ln w="9525">
              <a:noFill/>
              <a:round/>
              <a:headEnd/>
              <a:tailEnd/>
            </a:ln>
          </p:spPr>
          <p:txBody>
            <a:bodyPr/>
            <a:lstStyle/>
            <a:p>
              <a:endParaRPr lang="en-US" sz="1200"/>
            </a:p>
          </p:txBody>
        </p:sp>
        <p:sp>
          <p:nvSpPr>
            <p:cNvPr id="138" name="Line 162"/>
            <p:cNvSpPr>
              <a:spLocks noChangeShapeType="1"/>
            </p:cNvSpPr>
            <p:nvPr/>
          </p:nvSpPr>
          <p:spPr bwMode="auto">
            <a:xfrm flipV="1">
              <a:off x="5602288" y="4073525"/>
              <a:ext cx="1587" cy="539750"/>
            </a:xfrm>
            <a:prstGeom prst="line">
              <a:avLst/>
            </a:prstGeom>
            <a:noFill/>
            <a:ln w="6350">
              <a:solidFill>
                <a:srgbClr val="000000"/>
              </a:solidFill>
              <a:round/>
              <a:headEnd/>
              <a:tailEnd/>
            </a:ln>
          </p:spPr>
          <p:txBody>
            <a:bodyPr/>
            <a:lstStyle/>
            <a:p>
              <a:endParaRPr lang="en-US" sz="1200"/>
            </a:p>
          </p:txBody>
        </p:sp>
        <p:sp>
          <p:nvSpPr>
            <p:cNvPr id="139" name="Freeform 163"/>
            <p:cNvSpPr>
              <a:spLocks/>
            </p:cNvSpPr>
            <p:nvPr/>
          </p:nvSpPr>
          <p:spPr bwMode="auto">
            <a:xfrm>
              <a:off x="5689600" y="38893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40" name="Line 164"/>
            <p:cNvSpPr>
              <a:spLocks noChangeShapeType="1"/>
            </p:cNvSpPr>
            <p:nvPr/>
          </p:nvSpPr>
          <p:spPr bwMode="auto">
            <a:xfrm flipV="1">
              <a:off x="5716588" y="3389313"/>
              <a:ext cx="1587" cy="539750"/>
            </a:xfrm>
            <a:prstGeom prst="line">
              <a:avLst/>
            </a:prstGeom>
            <a:noFill/>
            <a:ln w="6350">
              <a:solidFill>
                <a:srgbClr val="000000"/>
              </a:solidFill>
              <a:round/>
              <a:headEnd/>
              <a:tailEnd/>
            </a:ln>
          </p:spPr>
          <p:txBody>
            <a:bodyPr/>
            <a:lstStyle/>
            <a:p>
              <a:endParaRPr lang="en-US" sz="1200"/>
            </a:p>
          </p:txBody>
        </p:sp>
        <p:grpSp>
          <p:nvGrpSpPr>
            <p:cNvPr id="141" name="Group 309"/>
            <p:cNvGrpSpPr>
              <a:grpSpLocks/>
            </p:cNvGrpSpPr>
            <p:nvPr/>
          </p:nvGrpSpPr>
          <p:grpSpPr bwMode="auto">
            <a:xfrm>
              <a:off x="3978275" y="3389313"/>
              <a:ext cx="711200" cy="114300"/>
              <a:chOff x="2506" y="2135"/>
              <a:chExt cx="448" cy="72"/>
            </a:xfrm>
          </p:grpSpPr>
          <p:sp>
            <p:nvSpPr>
              <p:cNvPr id="269" name="Line 166"/>
              <p:cNvSpPr>
                <a:spLocks noChangeShapeType="1"/>
              </p:cNvSpPr>
              <p:nvPr/>
            </p:nvSpPr>
            <p:spPr bwMode="auto">
              <a:xfrm>
                <a:off x="2578" y="2173"/>
                <a:ext cx="107" cy="1"/>
              </a:xfrm>
              <a:prstGeom prst="line">
                <a:avLst/>
              </a:prstGeom>
              <a:noFill/>
              <a:ln w="6350">
                <a:solidFill>
                  <a:srgbClr val="000000"/>
                </a:solidFill>
                <a:round/>
                <a:headEnd/>
                <a:tailEnd/>
              </a:ln>
            </p:spPr>
            <p:txBody>
              <a:bodyPr/>
              <a:lstStyle/>
              <a:p>
                <a:endParaRPr lang="en-US" sz="1200"/>
              </a:p>
            </p:txBody>
          </p:sp>
          <p:sp>
            <p:nvSpPr>
              <p:cNvPr id="270" name="Freeform 169"/>
              <p:cNvSpPr>
                <a:spLocks/>
              </p:cNvSpPr>
              <p:nvPr/>
            </p:nvSpPr>
            <p:spPr bwMode="auto">
              <a:xfrm>
                <a:off x="2557" y="2156"/>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71" name="Line 170"/>
              <p:cNvSpPr>
                <a:spLocks noChangeShapeType="1"/>
              </p:cNvSpPr>
              <p:nvPr/>
            </p:nvSpPr>
            <p:spPr bwMode="auto">
              <a:xfrm>
                <a:off x="2753" y="2173"/>
                <a:ext cx="201" cy="1"/>
              </a:xfrm>
              <a:prstGeom prst="line">
                <a:avLst/>
              </a:prstGeom>
              <a:noFill/>
              <a:ln w="6350">
                <a:solidFill>
                  <a:srgbClr val="000000"/>
                </a:solidFill>
                <a:round/>
                <a:headEnd/>
                <a:tailEnd/>
              </a:ln>
            </p:spPr>
            <p:txBody>
              <a:bodyPr/>
              <a:lstStyle/>
              <a:p>
                <a:endParaRPr lang="en-US" sz="1200"/>
              </a:p>
            </p:txBody>
          </p:sp>
          <p:grpSp>
            <p:nvGrpSpPr>
              <p:cNvPr id="272" name="Group 308"/>
              <p:cNvGrpSpPr>
                <a:grpSpLocks/>
              </p:cNvGrpSpPr>
              <p:nvPr/>
            </p:nvGrpSpPr>
            <p:grpSpPr bwMode="auto">
              <a:xfrm>
                <a:off x="2664" y="2135"/>
                <a:ext cx="125" cy="72"/>
                <a:chOff x="2664" y="2135"/>
                <a:chExt cx="125" cy="72"/>
              </a:xfrm>
            </p:grpSpPr>
            <p:sp>
              <p:nvSpPr>
                <p:cNvPr id="275" name="Line 167"/>
                <p:cNvSpPr>
                  <a:spLocks noChangeShapeType="1"/>
                </p:cNvSpPr>
                <p:nvPr/>
              </p:nvSpPr>
              <p:spPr bwMode="auto">
                <a:xfrm>
                  <a:off x="2681" y="2173"/>
                  <a:ext cx="22" cy="1"/>
                </a:xfrm>
                <a:prstGeom prst="line">
                  <a:avLst/>
                </a:prstGeom>
                <a:noFill/>
                <a:ln w="6350">
                  <a:solidFill>
                    <a:srgbClr val="000000"/>
                  </a:solidFill>
                  <a:round/>
                  <a:headEnd/>
                  <a:tailEnd/>
                </a:ln>
              </p:spPr>
              <p:txBody>
                <a:bodyPr/>
                <a:lstStyle/>
                <a:p>
                  <a:endParaRPr lang="en-US" sz="1200"/>
                </a:p>
              </p:txBody>
            </p:sp>
            <p:sp>
              <p:nvSpPr>
                <p:cNvPr id="276" name="Line 168"/>
                <p:cNvSpPr>
                  <a:spLocks noChangeShapeType="1"/>
                </p:cNvSpPr>
                <p:nvPr/>
              </p:nvSpPr>
              <p:spPr bwMode="auto">
                <a:xfrm>
                  <a:off x="2701" y="2173"/>
                  <a:ext cx="1" cy="1"/>
                </a:xfrm>
                <a:prstGeom prst="line">
                  <a:avLst/>
                </a:prstGeom>
                <a:noFill/>
                <a:ln w="6350">
                  <a:solidFill>
                    <a:srgbClr val="000000"/>
                  </a:solidFill>
                  <a:round/>
                  <a:headEnd/>
                  <a:tailEnd/>
                </a:ln>
              </p:spPr>
              <p:txBody>
                <a:bodyPr/>
                <a:lstStyle/>
                <a:p>
                  <a:endParaRPr lang="en-US" sz="1200"/>
                </a:p>
              </p:txBody>
            </p:sp>
            <p:sp>
              <p:nvSpPr>
                <p:cNvPr id="277" name="Freeform 171"/>
                <p:cNvSpPr>
                  <a:spLocks/>
                </p:cNvSpPr>
                <p:nvPr/>
              </p:nvSpPr>
              <p:spPr bwMode="auto">
                <a:xfrm>
                  <a:off x="2699" y="2135"/>
                  <a:ext cx="90" cy="72"/>
                </a:xfrm>
                <a:custGeom>
                  <a:avLst/>
                  <a:gdLst>
                    <a:gd name="T0" fmla="*/ 0 w 179"/>
                    <a:gd name="T1" fmla="*/ 1 h 144"/>
                    <a:gd name="T2" fmla="*/ 1 w 179"/>
                    <a:gd name="T3" fmla="*/ 1 h 144"/>
                    <a:gd name="T4" fmla="*/ 1 w 179"/>
                    <a:gd name="T5" fmla="*/ 1 h 144"/>
                    <a:gd name="T6" fmla="*/ 1 w 179"/>
                    <a:gd name="T7" fmla="*/ 1 h 144"/>
                    <a:gd name="T8" fmla="*/ 1 w 179"/>
                    <a:gd name="T9" fmla="*/ 1 h 144"/>
                    <a:gd name="T10" fmla="*/ 1 w 179"/>
                    <a:gd name="T11" fmla="*/ 1 h 144"/>
                    <a:gd name="T12" fmla="*/ 1 w 179"/>
                    <a:gd name="T13" fmla="*/ 1 h 144"/>
                    <a:gd name="T14" fmla="*/ 1 w 179"/>
                    <a:gd name="T15" fmla="*/ 1 h 144"/>
                    <a:gd name="T16" fmla="*/ 1 w 179"/>
                    <a:gd name="T17" fmla="*/ 1 h 144"/>
                    <a:gd name="T18" fmla="*/ 1 w 179"/>
                    <a:gd name="T19" fmla="*/ 0 h 144"/>
                    <a:gd name="T20" fmla="*/ 1 w 179"/>
                    <a:gd name="T21" fmla="*/ 0 h 144"/>
                    <a:gd name="T22" fmla="*/ 1 w 179"/>
                    <a:gd name="T23" fmla="*/ 1 h 144"/>
                    <a:gd name="T24" fmla="*/ 1 w 179"/>
                    <a:gd name="T25" fmla="*/ 1 h 144"/>
                    <a:gd name="T26" fmla="*/ 1 w 179"/>
                    <a:gd name="T27" fmla="*/ 1 h 144"/>
                    <a:gd name="T28" fmla="*/ 1 w 179"/>
                    <a:gd name="T29" fmla="*/ 1 h 144"/>
                    <a:gd name="T30" fmla="*/ 1 w 179"/>
                    <a:gd name="T31" fmla="*/ 1 h 144"/>
                    <a:gd name="T32" fmla="*/ 1 w 179"/>
                    <a:gd name="T33" fmla="*/ 1 h 144"/>
                    <a:gd name="T34" fmla="*/ 1 w 179"/>
                    <a:gd name="T35" fmla="*/ 1 h 144"/>
                    <a:gd name="T36" fmla="*/ 1 w 179"/>
                    <a:gd name="T37" fmla="*/ 1 h 144"/>
                    <a:gd name="T38" fmla="*/ 1 w 179"/>
                    <a:gd name="T39" fmla="*/ 1 h 144"/>
                    <a:gd name="T40" fmla="*/ 1 w 179"/>
                    <a:gd name="T41" fmla="*/ 1 h 144"/>
                    <a:gd name="T42" fmla="*/ 1 w 179"/>
                    <a:gd name="T43" fmla="*/ 1 h 144"/>
                    <a:gd name="T44" fmla="*/ 1 w 179"/>
                    <a:gd name="T45" fmla="*/ 1 h 144"/>
                    <a:gd name="T46" fmla="*/ 1 w 179"/>
                    <a:gd name="T47" fmla="*/ 1 h 144"/>
                    <a:gd name="T48" fmla="*/ 1 w 179"/>
                    <a:gd name="T49" fmla="*/ 1 h 144"/>
                    <a:gd name="T50" fmla="*/ 1 w 179"/>
                    <a:gd name="T51" fmla="*/ 1 h 144"/>
                    <a:gd name="T52" fmla="*/ 1 w 179"/>
                    <a:gd name="T53" fmla="*/ 1 h 144"/>
                    <a:gd name="T54" fmla="*/ 1 w 179"/>
                    <a:gd name="T55" fmla="*/ 1 h 144"/>
                    <a:gd name="T56" fmla="*/ 0 w 179"/>
                    <a:gd name="T57" fmla="*/ 1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9"/>
                    <a:gd name="T88" fmla="*/ 0 h 144"/>
                    <a:gd name="T89" fmla="*/ 179 w 179"/>
                    <a:gd name="T90" fmla="*/ 144 h 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9" h="144">
                      <a:moveTo>
                        <a:pt x="0" y="72"/>
                      </a:moveTo>
                      <a:lnTo>
                        <a:pt x="16" y="58"/>
                      </a:lnTo>
                      <a:lnTo>
                        <a:pt x="32" y="46"/>
                      </a:lnTo>
                      <a:lnTo>
                        <a:pt x="48" y="34"/>
                      </a:lnTo>
                      <a:lnTo>
                        <a:pt x="66" y="22"/>
                      </a:lnTo>
                      <a:lnTo>
                        <a:pt x="88" y="14"/>
                      </a:lnTo>
                      <a:lnTo>
                        <a:pt x="111" y="6"/>
                      </a:lnTo>
                      <a:lnTo>
                        <a:pt x="127" y="4"/>
                      </a:lnTo>
                      <a:lnTo>
                        <a:pt x="143" y="2"/>
                      </a:lnTo>
                      <a:lnTo>
                        <a:pt x="159" y="0"/>
                      </a:lnTo>
                      <a:lnTo>
                        <a:pt x="179" y="0"/>
                      </a:lnTo>
                      <a:lnTo>
                        <a:pt x="167" y="16"/>
                      </a:lnTo>
                      <a:lnTo>
                        <a:pt x="159" y="32"/>
                      </a:lnTo>
                      <a:lnTo>
                        <a:pt x="153" y="52"/>
                      </a:lnTo>
                      <a:lnTo>
                        <a:pt x="153" y="72"/>
                      </a:lnTo>
                      <a:lnTo>
                        <a:pt x="153" y="92"/>
                      </a:lnTo>
                      <a:lnTo>
                        <a:pt x="159" y="112"/>
                      </a:lnTo>
                      <a:lnTo>
                        <a:pt x="167" y="128"/>
                      </a:lnTo>
                      <a:lnTo>
                        <a:pt x="179" y="144"/>
                      </a:lnTo>
                      <a:lnTo>
                        <a:pt x="159" y="144"/>
                      </a:lnTo>
                      <a:lnTo>
                        <a:pt x="143" y="142"/>
                      </a:lnTo>
                      <a:lnTo>
                        <a:pt x="127" y="140"/>
                      </a:lnTo>
                      <a:lnTo>
                        <a:pt x="111" y="138"/>
                      </a:lnTo>
                      <a:lnTo>
                        <a:pt x="88" y="130"/>
                      </a:lnTo>
                      <a:lnTo>
                        <a:pt x="66" y="122"/>
                      </a:lnTo>
                      <a:lnTo>
                        <a:pt x="48" y="110"/>
                      </a:lnTo>
                      <a:lnTo>
                        <a:pt x="32" y="98"/>
                      </a:lnTo>
                      <a:lnTo>
                        <a:pt x="16" y="86"/>
                      </a:lnTo>
                      <a:lnTo>
                        <a:pt x="0" y="72"/>
                      </a:lnTo>
                      <a:close/>
                    </a:path>
                  </a:pathLst>
                </a:custGeom>
                <a:solidFill>
                  <a:srgbClr val="CCFFFF"/>
                </a:solidFill>
                <a:ln w="6350">
                  <a:solidFill>
                    <a:srgbClr val="000000"/>
                  </a:solidFill>
                  <a:round/>
                  <a:headEnd/>
                  <a:tailEnd/>
                </a:ln>
              </p:spPr>
              <p:txBody>
                <a:bodyPr/>
                <a:lstStyle/>
                <a:p>
                  <a:endParaRPr lang="en-US" sz="1200"/>
                </a:p>
              </p:txBody>
            </p:sp>
            <p:sp>
              <p:nvSpPr>
                <p:cNvPr id="278" name="Line 172"/>
                <p:cNvSpPr>
                  <a:spLocks noChangeShapeType="1"/>
                </p:cNvSpPr>
                <p:nvPr/>
              </p:nvSpPr>
              <p:spPr bwMode="auto">
                <a:xfrm>
                  <a:off x="2664" y="2173"/>
                  <a:ext cx="20" cy="1"/>
                </a:xfrm>
                <a:prstGeom prst="line">
                  <a:avLst/>
                </a:prstGeom>
                <a:noFill/>
                <a:ln w="3175">
                  <a:solidFill>
                    <a:srgbClr val="000000"/>
                  </a:solidFill>
                  <a:round/>
                  <a:headEnd/>
                  <a:tailEnd/>
                </a:ln>
              </p:spPr>
              <p:txBody>
                <a:bodyPr/>
                <a:lstStyle/>
                <a:p>
                  <a:endParaRPr lang="en-US" sz="1200"/>
                </a:p>
              </p:txBody>
            </p:sp>
            <p:sp>
              <p:nvSpPr>
                <p:cNvPr id="279" name="Oval 173"/>
                <p:cNvSpPr>
                  <a:spLocks noChangeArrowheads="1"/>
                </p:cNvSpPr>
                <p:nvPr/>
              </p:nvSpPr>
              <p:spPr bwMode="auto">
                <a:xfrm>
                  <a:off x="2683" y="2164"/>
                  <a:ext cx="18" cy="18"/>
                </a:xfrm>
                <a:prstGeom prst="ellipse">
                  <a:avLst/>
                </a:prstGeom>
                <a:solidFill>
                  <a:srgbClr val="CCFFFF"/>
                </a:solidFill>
                <a:ln w="6350">
                  <a:solidFill>
                    <a:srgbClr val="000000"/>
                  </a:solidFill>
                  <a:round/>
                  <a:headEnd/>
                  <a:tailEnd/>
                </a:ln>
              </p:spPr>
              <p:txBody>
                <a:bodyPr/>
                <a:lstStyle/>
                <a:p>
                  <a:endParaRPr lang="en-US" sz="1200"/>
                </a:p>
              </p:txBody>
            </p:sp>
          </p:grpSp>
          <p:sp>
            <p:nvSpPr>
              <p:cNvPr id="273" name="Line 174"/>
              <p:cNvSpPr>
                <a:spLocks noChangeShapeType="1"/>
              </p:cNvSpPr>
              <p:nvPr/>
            </p:nvSpPr>
            <p:spPr bwMode="auto">
              <a:xfrm flipH="1">
                <a:off x="2857" y="2154"/>
                <a:ext cx="39" cy="39"/>
              </a:xfrm>
              <a:prstGeom prst="line">
                <a:avLst/>
              </a:prstGeom>
              <a:noFill/>
              <a:ln w="7938">
                <a:solidFill>
                  <a:srgbClr val="000000"/>
                </a:solidFill>
                <a:round/>
                <a:headEnd/>
                <a:tailEnd/>
              </a:ln>
            </p:spPr>
            <p:txBody>
              <a:bodyPr/>
              <a:lstStyle/>
              <a:p>
                <a:endParaRPr lang="en-US" sz="1200"/>
              </a:p>
            </p:txBody>
          </p:sp>
          <p:sp>
            <p:nvSpPr>
              <p:cNvPr id="274" name="Rectangle 175"/>
              <p:cNvSpPr>
                <a:spLocks noChangeArrowheads="1"/>
              </p:cNvSpPr>
              <p:nvPr/>
            </p:nvSpPr>
            <p:spPr bwMode="auto">
              <a:xfrm>
                <a:off x="2506" y="213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Z</a:t>
                </a:r>
                <a:endParaRPr lang="en-US" sz="1200"/>
              </a:p>
            </p:txBody>
          </p:sp>
        </p:grpSp>
        <p:sp>
          <p:nvSpPr>
            <p:cNvPr id="142" name="Line 176"/>
            <p:cNvSpPr>
              <a:spLocks noChangeShapeType="1"/>
            </p:cNvSpPr>
            <p:nvPr/>
          </p:nvSpPr>
          <p:spPr bwMode="auto">
            <a:xfrm flipV="1">
              <a:off x="6626225" y="3730625"/>
              <a:ext cx="1588" cy="1050925"/>
            </a:xfrm>
            <a:prstGeom prst="line">
              <a:avLst/>
            </a:prstGeom>
            <a:noFill/>
            <a:ln w="6350">
              <a:solidFill>
                <a:srgbClr val="000000"/>
              </a:solidFill>
              <a:round/>
              <a:headEnd/>
              <a:tailEnd/>
            </a:ln>
          </p:spPr>
          <p:txBody>
            <a:bodyPr/>
            <a:lstStyle/>
            <a:p>
              <a:endParaRPr lang="en-US" sz="1200"/>
            </a:p>
          </p:txBody>
        </p:sp>
        <p:sp>
          <p:nvSpPr>
            <p:cNvPr id="143" name="Line 177"/>
            <p:cNvSpPr>
              <a:spLocks noChangeShapeType="1"/>
            </p:cNvSpPr>
            <p:nvPr/>
          </p:nvSpPr>
          <p:spPr bwMode="auto">
            <a:xfrm flipH="1">
              <a:off x="5713413" y="3733800"/>
              <a:ext cx="915987" cy="1588"/>
            </a:xfrm>
            <a:prstGeom prst="line">
              <a:avLst/>
            </a:prstGeom>
            <a:noFill/>
            <a:ln w="6350">
              <a:solidFill>
                <a:srgbClr val="000000"/>
              </a:solidFill>
              <a:round/>
              <a:headEnd/>
              <a:tailEnd/>
            </a:ln>
          </p:spPr>
          <p:txBody>
            <a:bodyPr/>
            <a:lstStyle/>
            <a:p>
              <a:endParaRPr lang="en-US" sz="1200"/>
            </a:p>
          </p:txBody>
        </p:sp>
        <p:sp>
          <p:nvSpPr>
            <p:cNvPr id="144" name="Freeform 178"/>
            <p:cNvSpPr>
              <a:spLocks/>
            </p:cNvSpPr>
            <p:nvPr/>
          </p:nvSpPr>
          <p:spPr bwMode="auto">
            <a:xfrm>
              <a:off x="6599238" y="4741863"/>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45" name="Freeform 179"/>
            <p:cNvSpPr>
              <a:spLocks/>
            </p:cNvSpPr>
            <p:nvPr/>
          </p:nvSpPr>
          <p:spPr bwMode="auto">
            <a:xfrm>
              <a:off x="4284663" y="464026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FFFFFF"/>
            </a:solidFill>
            <a:ln w="9525">
              <a:noFill/>
              <a:round/>
              <a:headEnd/>
              <a:tailEnd/>
            </a:ln>
          </p:spPr>
          <p:txBody>
            <a:bodyPr/>
            <a:lstStyle/>
            <a:p>
              <a:endParaRPr lang="en-US" sz="1200"/>
            </a:p>
          </p:txBody>
        </p:sp>
        <p:sp>
          <p:nvSpPr>
            <p:cNvPr id="146" name="Freeform 180"/>
            <p:cNvSpPr>
              <a:spLocks/>
            </p:cNvSpPr>
            <p:nvPr/>
          </p:nvSpPr>
          <p:spPr bwMode="auto">
            <a:xfrm>
              <a:off x="4291013" y="464661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147" name="Rectangle 181"/>
            <p:cNvSpPr>
              <a:spLocks noChangeArrowheads="1"/>
            </p:cNvSpPr>
            <p:nvPr/>
          </p:nvSpPr>
          <p:spPr bwMode="auto">
            <a:xfrm>
              <a:off x="4902200" y="4781550"/>
              <a:ext cx="406454"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Helvetica" pitchFamily="-84" charset="0"/>
                </a:rPr>
                <a:t>ALU</a:t>
              </a:r>
              <a:endParaRPr lang="en-US" sz="1200"/>
            </a:p>
          </p:txBody>
        </p:sp>
        <p:sp>
          <p:nvSpPr>
            <p:cNvPr id="148" name="Rectangle 182"/>
            <p:cNvSpPr>
              <a:spLocks noChangeArrowheads="1"/>
            </p:cNvSpPr>
            <p:nvPr/>
          </p:nvSpPr>
          <p:spPr bwMode="auto">
            <a:xfrm>
              <a:off x="4578350"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149" name="Rectangle 183"/>
            <p:cNvSpPr>
              <a:spLocks noChangeArrowheads="1"/>
            </p:cNvSpPr>
            <p:nvPr/>
          </p:nvSpPr>
          <p:spPr bwMode="auto">
            <a:xfrm>
              <a:off x="5548314"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a:t>
              </a:r>
              <a:endParaRPr lang="en-US" sz="1200"/>
            </a:p>
          </p:txBody>
        </p:sp>
        <p:sp>
          <p:nvSpPr>
            <p:cNvPr id="150" name="Rectangle 184"/>
            <p:cNvSpPr>
              <a:spLocks noChangeArrowheads="1"/>
            </p:cNvSpPr>
            <p:nvPr/>
          </p:nvSpPr>
          <p:spPr bwMode="auto">
            <a:xfrm>
              <a:off x="4881563" y="3455988"/>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sp>
          <p:nvSpPr>
            <p:cNvPr id="151" name="Freeform 185"/>
            <p:cNvSpPr>
              <a:spLocks/>
            </p:cNvSpPr>
            <p:nvPr/>
          </p:nvSpPr>
          <p:spPr bwMode="auto">
            <a:xfrm>
              <a:off x="4778375" y="3479800"/>
              <a:ext cx="73025" cy="52388"/>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152" name="Line 186"/>
            <p:cNvSpPr>
              <a:spLocks noChangeShapeType="1"/>
            </p:cNvSpPr>
            <p:nvPr/>
          </p:nvSpPr>
          <p:spPr bwMode="auto">
            <a:xfrm flipH="1">
              <a:off x="4695825" y="3506788"/>
              <a:ext cx="122238" cy="1587"/>
            </a:xfrm>
            <a:prstGeom prst="line">
              <a:avLst/>
            </a:prstGeom>
            <a:noFill/>
            <a:ln w="6350">
              <a:solidFill>
                <a:srgbClr val="000000"/>
              </a:solidFill>
              <a:round/>
              <a:headEnd/>
              <a:tailEnd/>
            </a:ln>
          </p:spPr>
          <p:txBody>
            <a:bodyPr/>
            <a:lstStyle/>
            <a:p>
              <a:endParaRPr lang="en-US" sz="1200"/>
            </a:p>
          </p:txBody>
        </p:sp>
        <p:sp>
          <p:nvSpPr>
            <p:cNvPr id="153" name="Freeform 188"/>
            <p:cNvSpPr>
              <a:spLocks/>
            </p:cNvSpPr>
            <p:nvPr/>
          </p:nvSpPr>
          <p:spPr bwMode="auto">
            <a:xfrm>
              <a:off x="3522663" y="3975100"/>
              <a:ext cx="52387"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3" y="92"/>
                  </a:moveTo>
                  <a:lnTo>
                    <a:pt x="0" y="0"/>
                  </a:lnTo>
                  <a:lnTo>
                    <a:pt x="33" y="46"/>
                  </a:lnTo>
                  <a:lnTo>
                    <a:pt x="65" y="0"/>
                  </a:lnTo>
                  <a:lnTo>
                    <a:pt x="33" y="92"/>
                  </a:lnTo>
                  <a:close/>
                </a:path>
              </a:pathLst>
            </a:custGeom>
            <a:solidFill>
              <a:srgbClr val="000000"/>
            </a:solidFill>
            <a:ln w="9525">
              <a:noFill/>
              <a:round/>
              <a:headEnd/>
              <a:tailEnd/>
            </a:ln>
          </p:spPr>
          <p:txBody>
            <a:bodyPr/>
            <a:lstStyle/>
            <a:p>
              <a:endParaRPr lang="en-US" sz="1200"/>
            </a:p>
          </p:txBody>
        </p:sp>
        <p:sp>
          <p:nvSpPr>
            <p:cNvPr id="154" name="Line 189"/>
            <p:cNvSpPr>
              <a:spLocks noChangeShapeType="1"/>
            </p:cNvSpPr>
            <p:nvPr/>
          </p:nvSpPr>
          <p:spPr bwMode="auto">
            <a:xfrm flipV="1">
              <a:off x="3549650" y="2335213"/>
              <a:ext cx="1588" cy="1679575"/>
            </a:xfrm>
            <a:prstGeom prst="line">
              <a:avLst/>
            </a:prstGeom>
            <a:noFill/>
            <a:ln w="6350">
              <a:solidFill>
                <a:srgbClr val="000000"/>
              </a:solidFill>
              <a:round/>
              <a:headEnd/>
              <a:tailEnd/>
            </a:ln>
          </p:spPr>
          <p:txBody>
            <a:bodyPr/>
            <a:lstStyle/>
            <a:p>
              <a:endParaRPr lang="en-US" sz="1200"/>
            </a:p>
          </p:txBody>
        </p:sp>
        <p:sp>
          <p:nvSpPr>
            <p:cNvPr id="155" name="Rectangle 190"/>
            <p:cNvSpPr>
              <a:spLocks noChangeArrowheads="1"/>
            </p:cNvSpPr>
            <p:nvPr/>
          </p:nvSpPr>
          <p:spPr bwMode="auto">
            <a:xfrm>
              <a:off x="4549775"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156" name="Rectangle 191"/>
            <p:cNvSpPr>
              <a:spLocks noChangeArrowheads="1"/>
            </p:cNvSpPr>
            <p:nvPr/>
          </p:nvSpPr>
          <p:spPr bwMode="auto">
            <a:xfrm>
              <a:off x="6061075" y="3100388"/>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WD</a:t>
              </a:r>
              <a:endParaRPr lang="en-US" sz="1200"/>
            </a:p>
          </p:txBody>
        </p:sp>
        <p:sp>
          <p:nvSpPr>
            <p:cNvPr id="157" name="Rectangle 192"/>
            <p:cNvSpPr>
              <a:spLocks noChangeArrowheads="1"/>
            </p:cNvSpPr>
            <p:nvPr/>
          </p:nvSpPr>
          <p:spPr bwMode="auto">
            <a:xfrm>
              <a:off x="6061075" y="3271838"/>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WE</a:t>
              </a:r>
              <a:endParaRPr lang="en-US" sz="1200"/>
            </a:p>
          </p:txBody>
        </p:sp>
        <p:sp>
          <p:nvSpPr>
            <p:cNvPr id="158" name="Line 193"/>
            <p:cNvSpPr>
              <a:spLocks noChangeShapeType="1"/>
            </p:cNvSpPr>
            <p:nvPr/>
          </p:nvSpPr>
          <p:spPr bwMode="auto">
            <a:xfrm>
              <a:off x="6264275" y="3136900"/>
              <a:ext cx="1195388" cy="1588"/>
            </a:xfrm>
            <a:prstGeom prst="line">
              <a:avLst/>
            </a:prstGeom>
            <a:noFill/>
            <a:ln w="6350">
              <a:solidFill>
                <a:srgbClr val="000000"/>
              </a:solidFill>
              <a:round/>
              <a:headEnd/>
              <a:tailEnd/>
            </a:ln>
          </p:spPr>
          <p:txBody>
            <a:bodyPr/>
            <a:lstStyle/>
            <a:p>
              <a:endParaRPr lang="en-US" sz="1200"/>
            </a:p>
          </p:txBody>
        </p:sp>
        <p:sp>
          <p:nvSpPr>
            <p:cNvPr id="159" name="Line 194"/>
            <p:cNvSpPr>
              <a:spLocks noChangeShapeType="1"/>
            </p:cNvSpPr>
            <p:nvPr/>
          </p:nvSpPr>
          <p:spPr bwMode="auto">
            <a:xfrm>
              <a:off x="7456488" y="3136900"/>
              <a:ext cx="1587" cy="3219450"/>
            </a:xfrm>
            <a:prstGeom prst="line">
              <a:avLst/>
            </a:prstGeom>
            <a:noFill/>
            <a:ln w="6350">
              <a:solidFill>
                <a:srgbClr val="000000"/>
              </a:solidFill>
              <a:round/>
              <a:headEnd/>
              <a:tailEnd/>
            </a:ln>
          </p:spPr>
          <p:txBody>
            <a:bodyPr/>
            <a:lstStyle/>
            <a:p>
              <a:endParaRPr lang="en-US" sz="1200"/>
            </a:p>
          </p:txBody>
        </p:sp>
        <p:sp>
          <p:nvSpPr>
            <p:cNvPr id="160" name="Line 195"/>
            <p:cNvSpPr>
              <a:spLocks noChangeShapeType="1"/>
            </p:cNvSpPr>
            <p:nvPr/>
          </p:nvSpPr>
          <p:spPr bwMode="auto">
            <a:xfrm flipH="1">
              <a:off x="5083175" y="6351588"/>
              <a:ext cx="2376488" cy="3175"/>
            </a:xfrm>
            <a:prstGeom prst="line">
              <a:avLst/>
            </a:prstGeom>
            <a:noFill/>
            <a:ln w="6350">
              <a:solidFill>
                <a:srgbClr val="000000"/>
              </a:solidFill>
              <a:round/>
              <a:headEnd/>
              <a:tailEnd/>
            </a:ln>
          </p:spPr>
          <p:txBody>
            <a:bodyPr/>
            <a:lstStyle/>
            <a:p>
              <a:endParaRPr lang="en-US" sz="1200"/>
            </a:p>
          </p:txBody>
        </p:sp>
        <p:sp>
          <p:nvSpPr>
            <p:cNvPr id="161" name="Line 196"/>
            <p:cNvSpPr>
              <a:spLocks noChangeShapeType="1"/>
            </p:cNvSpPr>
            <p:nvPr/>
          </p:nvSpPr>
          <p:spPr bwMode="auto">
            <a:xfrm flipV="1">
              <a:off x="5084763" y="6156325"/>
              <a:ext cx="6350" cy="203200"/>
            </a:xfrm>
            <a:prstGeom prst="line">
              <a:avLst/>
            </a:prstGeom>
            <a:noFill/>
            <a:ln w="6350">
              <a:solidFill>
                <a:srgbClr val="000000"/>
              </a:solidFill>
              <a:round/>
              <a:headEnd/>
              <a:tailEnd/>
            </a:ln>
          </p:spPr>
          <p:txBody>
            <a:bodyPr/>
            <a:lstStyle/>
            <a:p>
              <a:endParaRPr lang="en-US" sz="1200"/>
            </a:p>
          </p:txBody>
        </p:sp>
        <p:sp>
          <p:nvSpPr>
            <p:cNvPr id="162" name="Freeform 197"/>
            <p:cNvSpPr>
              <a:spLocks/>
            </p:cNvSpPr>
            <p:nvPr/>
          </p:nvSpPr>
          <p:spPr bwMode="auto">
            <a:xfrm>
              <a:off x="6232525" y="3111500"/>
              <a:ext cx="69850" cy="53975"/>
            </a:xfrm>
            <a:custGeom>
              <a:avLst/>
              <a:gdLst>
                <a:gd name="T0" fmla="*/ 0 w 90"/>
                <a:gd name="T1" fmla="*/ 2147483647 h 68"/>
                <a:gd name="T2" fmla="*/ 2147483647 w 90"/>
                <a:gd name="T3" fmla="*/ 0 h 68"/>
                <a:gd name="T4" fmla="*/ 2147483647 w 90"/>
                <a:gd name="T5" fmla="*/ 2147483647 h 68"/>
                <a:gd name="T6" fmla="*/ 2147483647 w 90"/>
                <a:gd name="T7" fmla="*/ 2147483647 h 68"/>
                <a:gd name="T8" fmla="*/ 0 w 90"/>
                <a:gd name="T9" fmla="*/ 2147483647 h 68"/>
                <a:gd name="T10" fmla="*/ 0 60000 65536"/>
                <a:gd name="T11" fmla="*/ 0 60000 65536"/>
                <a:gd name="T12" fmla="*/ 0 60000 65536"/>
                <a:gd name="T13" fmla="*/ 0 60000 65536"/>
                <a:gd name="T14" fmla="*/ 0 60000 65536"/>
                <a:gd name="T15" fmla="*/ 0 w 90"/>
                <a:gd name="T16" fmla="*/ 0 h 68"/>
                <a:gd name="T17" fmla="*/ 90 w 90"/>
                <a:gd name="T18" fmla="*/ 68 h 68"/>
              </a:gdLst>
              <a:ahLst/>
              <a:cxnLst>
                <a:cxn ang="T10">
                  <a:pos x="T0" y="T1"/>
                </a:cxn>
                <a:cxn ang="T11">
                  <a:pos x="T2" y="T3"/>
                </a:cxn>
                <a:cxn ang="T12">
                  <a:pos x="T4" y="T5"/>
                </a:cxn>
                <a:cxn ang="T13">
                  <a:pos x="T6" y="T7"/>
                </a:cxn>
                <a:cxn ang="T14">
                  <a:pos x="T8" y="T9"/>
                </a:cxn>
              </a:cxnLst>
              <a:rect l="T15" t="T16" r="T17" b="T18"/>
              <a:pathLst>
                <a:path w="90" h="68">
                  <a:moveTo>
                    <a:pt x="0" y="34"/>
                  </a:moveTo>
                  <a:lnTo>
                    <a:pt x="90" y="0"/>
                  </a:lnTo>
                  <a:lnTo>
                    <a:pt x="44" y="34"/>
                  </a:lnTo>
                  <a:lnTo>
                    <a:pt x="90" y="68"/>
                  </a:lnTo>
                  <a:lnTo>
                    <a:pt x="0" y="34"/>
                  </a:lnTo>
                  <a:close/>
                </a:path>
              </a:pathLst>
            </a:custGeom>
            <a:solidFill>
              <a:srgbClr val="000000"/>
            </a:solidFill>
            <a:ln w="9525">
              <a:noFill/>
              <a:round/>
              <a:headEnd/>
              <a:tailEnd/>
            </a:ln>
          </p:spPr>
          <p:txBody>
            <a:bodyPr/>
            <a:lstStyle/>
            <a:p>
              <a:endParaRPr lang="en-US" sz="1200"/>
            </a:p>
          </p:txBody>
        </p:sp>
        <p:sp>
          <p:nvSpPr>
            <p:cNvPr id="163" name="Freeform 200"/>
            <p:cNvSpPr>
              <a:spLocks/>
            </p:cNvSpPr>
            <p:nvPr/>
          </p:nvSpPr>
          <p:spPr bwMode="auto">
            <a:xfrm>
              <a:off x="3019425" y="19685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64" name="Line 201"/>
            <p:cNvSpPr>
              <a:spLocks noChangeShapeType="1"/>
            </p:cNvSpPr>
            <p:nvPr/>
          </p:nvSpPr>
          <p:spPr bwMode="auto">
            <a:xfrm flipH="1">
              <a:off x="1835150" y="1995488"/>
              <a:ext cx="1223963" cy="1587"/>
            </a:xfrm>
            <a:prstGeom prst="line">
              <a:avLst/>
            </a:prstGeom>
            <a:noFill/>
            <a:ln w="6350">
              <a:solidFill>
                <a:srgbClr val="000000"/>
              </a:solidFill>
              <a:round/>
              <a:headEnd/>
              <a:tailEnd/>
            </a:ln>
          </p:spPr>
          <p:txBody>
            <a:bodyPr/>
            <a:lstStyle/>
            <a:p>
              <a:endParaRPr lang="en-US" sz="1200"/>
            </a:p>
          </p:txBody>
        </p:sp>
        <p:sp>
          <p:nvSpPr>
            <p:cNvPr id="165" name="Line 202"/>
            <p:cNvSpPr>
              <a:spLocks noChangeShapeType="1"/>
            </p:cNvSpPr>
            <p:nvPr/>
          </p:nvSpPr>
          <p:spPr bwMode="auto">
            <a:xfrm flipV="1">
              <a:off x="4948238" y="5867400"/>
              <a:ext cx="3175" cy="142875"/>
            </a:xfrm>
            <a:prstGeom prst="line">
              <a:avLst/>
            </a:prstGeom>
            <a:noFill/>
            <a:ln w="6350">
              <a:solidFill>
                <a:srgbClr val="000000"/>
              </a:solidFill>
              <a:round/>
              <a:headEnd/>
              <a:tailEnd/>
            </a:ln>
          </p:spPr>
          <p:txBody>
            <a:bodyPr/>
            <a:lstStyle/>
            <a:p>
              <a:endParaRPr lang="en-US" sz="1200"/>
            </a:p>
          </p:txBody>
        </p:sp>
        <p:sp>
          <p:nvSpPr>
            <p:cNvPr id="166" name="Line 203"/>
            <p:cNvSpPr>
              <a:spLocks noChangeShapeType="1"/>
            </p:cNvSpPr>
            <p:nvPr/>
          </p:nvSpPr>
          <p:spPr bwMode="auto">
            <a:xfrm flipH="1">
              <a:off x="1838325" y="5868988"/>
              <a:ext cx="3117850" cy="4762"/>
            </a:xfrm>
            <a:prstGeom prst="line">
              <a:avLst/>
            </a:prstGeom>
            <a:noFill/>
            <a:ln w="6350">
              <a:solidFill>
                <a:srgbClr val="000000"/>
              </a:solidFill>
              <a:round/>
              <a:headEnd/>
              <a:tailEnd/>
            </a:ln>
          </p:spPr>
          <p:txBody>
            <a:bodyPr/>
            <a:lstStyle/>
            <a:p>
              <a:endParaRPr lang="en-US" sz="1200"/>
            </a:p>
          </p:txBody>
        </p:sp>
        <p:sp>
          <p:nvSpPr>
            <p:cNvPr id="167" name="Line 204"/>
            <p:cNvSpPr>
              <a:spLocks noChangeShapeType="1"/>
            </p:cNvSpPr>
            <p:nvPr/>
          </p:nvSpPr>
          <p:spPr bwMode="auto">
            <a:xfrm flipH="1" flipV="1">
              <a:off x="1839913" y="4833938"/>
              <a:ext cx="3175" cy="1044575"/>
            </a:xfrm>
            <a:prstGeom prst="line">
              <a:avLst/>
            </a:prstGeom>
            <a:noFill/>
            <a:ln w="6350">
              <a:solidFill>
                <a:srgbClr val="000000"/>
              </a:solidFill>
              <a:round/>
              <a:headEnd/>
              <a:tailEnd/>
            </a:ln>
          </p:spPr>
          <p:txBody>
            <a:bodyPr/>
            <a:lstStyle/>
            <a:p>
              <a:endParaRPr lang="en-US" sz="1200"/>
            </a:p>
          </p:txBody>
        </p:sp>
        <p:sp>
          <p:nvSpPr>
            <p:cNvPr id="168" name="Freeform 205"/>
            <p:cNvSpPr>
              <a:spLocks/>
            </p:cNvSpPr>
            <p:nvPr/>
          </p:nvSpPr>
          <p:spPr bwMode="auto">
            <a:xfrm>
              <a:off x="4924425" y="5969000"/>
              <a:ext cx="52388" cy="74613"/>
            </a:xfrm>
            <a:custGeom>
              <a:avLst/>
              <a:gdLst>
                <a:gd name="T0" fmla="*/ 2147483647 w 66"/>
                <a:gd name="T1" fmla="*/ 2147483647 h 93"/>
                <a:gd name="T2" fmla="*/ 0 w 66"/>
                <a:gd name="T3" fmla="*/ 0 h 93"/>
                <a:gd name="T4" fmla="*/ 2147483647 w 66"/>
                <a:gd name="T5" fmla="*/ 2147483647 h 93"/>
                <a:gd name="T6" fmla="*/ 2147483647 w 66"/>
                <a:gd name="T7" fmla="*/ 2147483647 h 93"/>
                <a:gd name="T8" fmla="*/ 2147483647 w 66"/>
                <a:gd name="T9" fmla="*/ 2147483647 h 93"/>
                <a:gd name="T10" fmla="*/ 0 60000 65536"/>
                <a:gd name="T11" fmla="*/ 0 60000 65536"/>
                <a:gd name="T12" fmla="*/ 0 60000 65536"/>
                <a:gd name="T13" fmla="*/ 0 60000 65536"/>
                <a:gd name="T14" fmla="*/ 0 60000 65536"/>
                <a:gd name="T15" fmla="*/ 0 w 66"/>
                <a:gd name="T16" fmla="*/ 0 h 93"/>
                <a:gd name="T17" fmla="*/ 66 w 66"/>
                <a:gd name="T18" fmla="*/ 93 h 93"/>
              </a:gdLst>
              <a:ahLst/>
              <a:cxnLst>
                <a:cxn ang="T10">
                  <a:pos x="T0" y="T1"/>
                </a:cxn>
                <a:cxn ang="T11">
                  <a:pos x="T2" y="T3"/>
                </a:cxn>
                <a:cxn ang="T12">
                  <a:pos x="T4" y="T5"/>
                </a:cxn>
                <a:cxn ang="T13">
                  <a:pos x="T6" y="T7"/>
                </a:cxn>
                <a:cxn ang="T14">
                  <a:pos x="T8" y="T9"/>
                </a:cxn>
              </a:cxnLst>
              <a:rect l="T15" t="T16" r="T17" b="T18"/>
              <a:pathLst>
                <a:path w="66" h="93">
                  <a:moveTo>
                    <a:pt x="32" y="93"/>
                  </a:moveTo>
                  <a:lnTo>
                    <a:pt x="0" y="0"/>
                  </a:lnTo>
                  <a:lnTo>
                    <a:pt x="32" y="47"/>
                  </a:lnTo>
                  <a:lnTo>
                    <a:pt x="66" y="2"/>
                  </a:lnTo>
                  <a:lnTo>
                    <a:pt x="32" y="93"/>
                  </a:lnTo>
                  <a:close/>
                </a:path>
              </a:pathLst>
            </a:custGeom>
            <a:solidFill>
              <a:srgbClr val="000000"/>
            </a:solidFill>
            <a:ln w="9525">
              <a:noFill/>
              <a:round/>
              <a:headEnd/>
              <a:tailEnd/>
            </a:ln>
          </p:spPr>
          <p:txBody>
            <a:bodyPr/>
            <a:lstStyle/>
            <a:p>
              <a:endParaRPr lang="en-US" sz="1200"/>
            </a:p>
          </p:txBody>
        </p:sp>
        <p:grpSp>
          <p:nvGrpSpPr>
            <p:cNvPr id="169" name="Group 206"/>
            <p:cNvGrpSpPr>
              <a:grpSpLocks/>
            </p:cNvGrpSpPr>
            <p:nvPr/>
          </p:nvGrpSpPr>
          <p:grpSpPr bwMode="auto">
            <a:xfrm>
              <a:off x="3978275" y="4860947"/>
              <a:ext cx="512763" cy="104776"/>
              <a:chOff x="2648" y="2834"/>
              <a:chExt cx="323" cy="66"/>
            </a:xfrm>
          </p:grpSpPr>
          <p:sp>
            <p:nvSpPr>
              <p:cNvPr id="266" name="Freeform 207"/>
              <p:cNvSpPr>
                <a:spLocks/>
              </p:cNvSpPr>
              <p:nvPr/>
            </p:nvSpPr>
            <p:spPr bwMode="auto">
              <a:xfrm>
                <a:off x="2925" y="2844"/>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67" name="Line 208"/>
              <p:cNvSpPr>
                <a:spLocks noChangeShapeType="1"/>
              </p:cNvSpPr>
              <p:nvPr/>
            </p:nvSpPr>
            <p:spPr bwMode="auto">
              <a:xfrm flipH="1">
                <a:off x="2843" y="2861"/>
                <a:ext cx="107" cy="1"/>
              </a:xfrm>
              <a:prstGeom prst="line">
                <a:avLst/>
              </a:prstGeom>
              <a:noFill/>
              <a:ln w="6350">
                <a:solidFill>
                  <a:srgbClr val="000000"/>
                </a:solidFill>
                <a:round/>
                <a:headEnd/>
                <a:tailEnd/>
              </a:ln>
            </p:spPr>
            <p:txBody>
              <a:bodyPr/>
              <a:lstStyle/>
              <a:p>
                <a:endParaRPr lang="en-US" sz="1200"/>
              </a:p>
            </p:txBody>
          </p:sp>
          <p:sp>
            <p:nvSpPr>
              <p:cNvPr id="268" name="Rectangle 209"/>
              <p:cNvSpPr>
                <a:spLocks noChangeArrowheads="1"/>
              </p:cNvSpPr>
              <p:nvPr/>
            </p:nvSpPr>
            <p:spPr bwMode="auto">
              <a:xfrm>
                <a:off x="2648" y="2834"/>
                <a:ext cx="16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ALUFN</a:t>
                </a:r>
                <a:endParaRPr lang="en-US" sz="1200"/>
              </a:p>
            </p:txBody>
          </p:sp>
        </p:grpSp>
        <p:grpSp>
          <p:nvGrpSpPr>
            <p:cNvPr id="170" name="Group 210"/>
            <p:cNvGrpSpPr>
              <a:grpSpLocks/>
            </p:cNvGrpSpPr>
            <p:nvPr/>
          </p:nvGrpSpPr>
          <p:grpSpPr bwMode="auto">
            <a:xfrm>
              <a:off x="2436816" y="4048124"/>
              <a:ext cx="1284288" cy="284163"/>
              <a:chOff x="1677" y="2322"/>
              <a:chExt cx="809" cy="179"/>
            </a:xfrm>
          </p:grpSpPr>
          <p:sp>
            <p:nvSpPr>
              <p:cNvPr id="264" name="Rectangle 211"/>
              <p:cNvSpPr>
                <a:spLocks noChangeArrowheads="1"/>
              </p:cNvSpPr>
              <p:nvPr/>
            </p:nvSpPr>
            <p:spPr bwMode="auto">
              <a:xfrm>
                <a:off x="1677" y="2322"/>
                <a:ext cx="809" cy="179"/>
              </a:xfrm>
              <a:prstGeom prst="rect">
                <a:avLst/>
              </a:prstGeom>
              <a:solidFill>
                <a:srgbClr val="CCFFFF"/>
              </a:solidFill>
              <a:ln w="6350">
                <a:solidFill>
                  <a:srgbClr val="000000"/>
                </a:solidFill>
                <a:miter lim="800000"/>
                <a:headEnd/>
                <a:tailEnd/>
              </a:ln>
            </p:spPr>
            <p:txBody>
              <a:bodyPr/>
              <a:lstStyle/>
              <a:p>
                <a:endParaRPr lang="en-US" sz="1200"/>
              </a:p>
            </p:txBody>
          </p:sp>
          <p:sp>
            <p:nvSpPr>
              <p:cNvPr id="265" name="Rectangle 212"/>
              <p:cNvSpPr>
                <a:spLocks noChangeArrowheads="1"/>
              </p:cNvSpPr>
              <p:nvPr/>
            </p:nvSpPr>
            <p:spPr bwMode="auto">
              <a:xfrm>
                <a:off x="1744" y="2351"/>
                <a:ext cx="667" cy="12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900" b="1" dirty="0">
                    <a:solidFill>
                      <a:srgbClr val="000000"/>
                    </a:solidFill>
                    <a:latin typeface="AvantGarde" pitchFamily="34" charset="0"/>
                  </a:rPr>
                  <a:t>Control Logic</a:t>
                </a:r>
                <a:endParaRPr lang="en-US" sz="1100" dirty="0"/>
              </a:p>
            </p:txBody>
          </p:sp>
        </p:grpSp>
        <p:grpSp>
          <p:nvGrpSpPr>
            <p:cNvPr id="171" name="Group 213"/>
            <p:cNvGrpSpPr>
              <a:grpSpLocks/>
            </p:cNvGrpSpPr>
            <p:nvPr/>
          </p:nvGrpSpPr>
          <p:grpSpPr bwMode="auto">
            <a:xfrm>
              <a:off x="3179788" y="3773488"/>
              <a:ext cx="71438" cy="274637"/>
              <a:chOff x="2145" y="2149"/>
              <a:chExt cx="45" cy="173"/>
            </a:xfrm>
          </p:grpSpPr>
          <p:sp>
            <p:nvSpPr>
              <p:cNvPr id="261" name="Freeform 214"/>
              <p:cNvSpPr>
                <a:spLocks/>
              </p:cNvSpPr>
              <p:nvPr/>
            </p:nvSpPr>
            <p:spPr bwMode="auto">
              <a:xfrm>
                <a:off x="2153" y="2276"/>
                <a:ext cx="33" cy="46"/>
              </a:xfrm>
              <a:custGeom>
                <a:avLst/>
                <a:gdLst>
                  <a:gd name="T0" fmla="*/ 1 w 66"/>
                  <a:gd name="T1" fmla="*/ 1 h 92"/>
                  <a:gd name="T2" fmla="*/ 0 w 66"/>
                  <a:gd name="T3" fmla="*/ 0 h 92"/>
                  <a:gd name="T4" fmla="*/ 1 w 66"/>
                  <a:gd name="T5" fmla="*/ 1 h 92"/>
                  <a:gd name="T6" fmla="*/ 1 w 66"/>
                  <a:gd name="T7" fmla="*/ 0 h 92"/>
                  <a:gd name="T8" fmla="*/ 1 w 66"/>
                  <a:gd name="T9" fmla="*/ 1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62" name="Line 215"/>
              <p:cNvSpPr>
                <a:spLocks noChangeShapeType="1"/>
              </p:cNvSpPr>
              <p:nvPr/>
            </p:nvSpPr>
            <p:spPr bwMode="auto">
              <a:xfrm>
                <a:off x="2170" y="2230"/>
                <a:ext cx="1" cy="71"/>
              </a:xfrm>
              <a:prstGeom prst="line">
                <a:avLst/>
              </a:prstGeom>
              <a:noFill/>
              <a:ln w="6350">
                <a:solidFill>
                  <a:srgbClr val="000000"/>
                </a:solidFill>
                <a:round/>
                <a:headEnd/>
                <a:tailEnd/>
              </a:ln>
            </p:spPr>
            <p:txBody>
              <a:bodyPr/>
              <a:lstStyle/>
              <a:p>
                <a:endParaRPr lang="en-US" sz="1200"/>
              </a:p>
            </p:txBody>
          </p:sp>
          <p:sp>
            <p:nvSpPr>
              <p:cNvPr id="263" name="Rectangle 216"/>
              <p:cNvSpPr>
                <a:spLocks noChangeArrowheads="1"/>
              </p:cNvSpPr>
              <p:nvPr/>
            </p:nvSpPr>
            <p:spPr bwMode="auto">
              <a:xfrm>
                <a:off x="2145" y="2149"/>
                <a:ext cx="45"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Z</a:t>
                </a:r>
                <a:endParaRPr lang="en-US" sz="1200"/>
              </a:p>
            </p:txBody>
          </p:sp>
        </p:grpSp>
        <p:sp>
          <p:nvSpPr>
            <p:cNvPr id="172" name="Line 217"/>
            <p:cNvSpPr>
              <a:spLocks noChangeShapeType="1"/>
            </p:cNvSpPr>
            <p:nvPr/>
          </p:nvSpPr>
          <p:spPr bwMode="auto">
            <a:xfrm>
              <a:off x="2890838" y="4500563"/>
              <a:ext cx="61912" cy="61912"/>
            </a:xfrm>
            <a:prstGeom prst="line">
              <a:avLst/>
            </a:prstGeom>
            <a:noFill/>
            <a:ln w="7938">
              <a:solidFill>
                <a:srgbClr val="000000"/>
              </a:solidFill>
              <a:round/>
              <a:headEnd/>
              <a:tailEnd/>
            </a:ln>
          </p:spPr>
          <p:txBody>
            <a:bodyPr/>
            <a:lstStyle/>
            <a:p>
              <a:endParaRPr lang="en-US" sz="1200"/>
            </a:p>
          </p:txBody>
        </p:sp>
        <p:sp>
          <p:nvSpPr>
            <p:cNvPr id="173" name="Line 218"/>
            <p:cNvSpPr>
              <a:spLocks noChangeShapeType="1"/>
            </p:cNvSpPr>
            <p:nvPr/>
          </p:nvSpPr>
          <p:spPr bwMode="auto">
            <a:xfrm>
              <a:off x="2946400" y="4560888"/>
              <a:ext cx="141288" cy="1587"/>
            </a:xfrm>
            <a:prstGeom prst="line">
              <a:avLst/>
            </a:prstGeom>
            <a:noFill/>
            <a:ln w="6350">
              <a:solidFill>
                <a:srgbClr val="000000"/>
              </a:solidFill>
              <a:round/>
              <a:headEnd/>
              <a:tailEnd/>
            </a:ln>
          </p:spPr>
          <p:txBody>
            <a:bodyPr/>
            <a:lstStyle/>
            <a:p>
              <a:endParaRPr lang="en-US" sz="1200"/>
            </a:p>
          </p:txBody>
        </p:sp>
        <p:sp>
          <p:nvSpPr>
            <p:cNvPr id="174" name="Freeform 219"/>
            <p:cNvSpPr>
              <a:spLocks/>
            </p:cNvSpPr>
            <p:nvPr/>
          </p:nvSpPr>
          <p:spPr bwMode="auto">
            <a:xfrm>
              <a:off x="3048000" y="45339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75" name="Line 220"/>
            <p:cNvSpPr>
              <a:spLocks noChangeShapeType="1"/>
            </p:cNvSpPr>
            <p:nvPr/>
          </p:nvSpPr>
          <p:spPr bwMode="auto">
            <a:xfrm>
              <a:off x="2890838" y="4643438"/>
              <a:ext cx="61912" cy="61912"/>
            </a:xfrm>
            <a:prstGeom prst="line">
              <a:avLst/>
            </a:prstGeom>
            <a:noFill/>
            <a:ln w="7938">
              <a:solidFill>
                <a:srgbClr val="000000"/>
              </a:solidFill>
              <a:round/>
              <a:headEnd/>
              <a:tailEnd/>
            </a:ln>
          </p:spPr>
          <p:txBody>
            <a:bodyPr/>
            <a:lstStyle/>
            <a:p>
              <a:endParaRPr lang="en-US" sz="1200"/>
            </a:p>
          </p:txBody>
        </p:sp>
        <p:sp>
          <p:nvSpPr>
            <p:cNvPr id="176" name="Line 221"/>
            <p:cNvSpPr>
              <a:spLocks noChangeShapeType="1"/>
            </p:cNvSpPr>
            <p:nvPr/>
          </p:nvSpPr>
          <p:spPr bwMode="auto">
            <a:xfrm>
              <a:off x="2946400" y="4703763"/>
              <a:ext cx="141288" cy="1587"/>
            </a:xfrm>
            <a:prstGeom prst="line">
              <a:avLst/>
            </a:prstGeom>
            <a:noFill/>
            <a:ln w="6350">
              <a:solidFill>
                <a:srgbClr val="000000"/>
              </a:solidFill>
              <a:round/>
              <a:headEnd/>
              <a:tailEnd/>
            </a:ln>
          </p:spPr>
          <p:txBody>
            <a:bodyPr/>
            <a:lstStyle/>
            <a:p>
              <a:endParaRPr lang="en-US" sz="1200"/>
            </a:p>
          </p:txBody>
        </p:sp>
        <p:sp>
          <p:nvSpPr>
            <p:cNvPr id="177" name="Freeform 222"/>
            <p:cNvSpPr>
              <a:spLocks/>
            </p:cNvSpPr>
            <p:nvPr/>
          </p:nvSpPr>
          <p:spPr bwMode="auto">
            <a:xfrm>
              <a:off x="3048000" y="46767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grpSp>
          <p:nvGrpSpPr>
            <p:cNvPr id="178" name="Group 223"/>
            <p:cNvGrpSpPr>
              <a:grpSpLocks/>
            </p:cNvGrpSpPr>
            <p:nvPr/>
          </p:nvGrpSpPr>
          <p:grpSpPr bwMode="auto">
            <a:xfrm>
              <a:off x="2890841" y="4772039"/>
              <a:ext cx="563563" cy="157163"/>
              <a:chOff x="1963" y="2778"/>
              <a:chExt cx="355" cy="99"/>
            </a:xfrm>
          </p:grpSpPr>
          <p:sp>
            <p:nvSpPr>
              <p:cNvPr id="257" name="Line 224"/>
              <p:cNvSpPr>
                <a:spLocks noChangeShapeType="1"/>
              </p:cNvSpPr>
              <p:nvPr/>
            </p:nvSpPr>
            <p:spPr bwMode="auto">
              <a:xfrm>
                <a:off x="1963" y="2787"/>
                <a:ext cx="39" cy="39"/>
              </a:xfrm>
              <a:prstGeom prst="line">
                <a:avLst/>
              </a:prstGeom>
              <a:noFill/>
              <a:ln w="7938">
                <a:solidFill>
                  <a:srgbClr val="000000"/>
                </a:solidFill>
                <a:round/>
                <a:headEnd/>
                <a:tailEnd/>
              </a:ln>
            </p:spPr>
            <p:txBody>
              <a:bodyPr/>
              <a:lstStyle/>
              <a:p>
                <a:endParaRPr lang="en-US" sz="1200"/>
              </a:p>
            </p:txBody>
          </p:sp>
          <p:sp>
            <p:nvSpPr>
              <p:cNvPr id="258" name="Line 225"/>
              <p:cNvSpPr>
                <a:spLocks noChangeShapeType="1"/>
              </p:cNvSpPr>
              <p:nvPr/>
            </p:nvSpPr>
            <p:spPr bwMode="auto">
              <a:xfrm>
                <a:off x="1998" y="2825"/>
                <a:ext cx="89" cy="1"/>
              </a:xfrm>
              <a:prstGeom prst="line">
                <a:avLst/>
              </a:prstGeom>
              <a:noFill/>
              <a:ln w="6350">
                <a:solidFill>
                  <a:srgbClr val="000000"/>
                </a:solidFill>
                <a:round/>
                <a:headEnd/>
                <a:tailEnd/>
              </a:ln>
            </p:spPr>
            <p:txBody>
              <a:bodyPr/>
              <a:lstStyle/>
              <a:p>
                <a:endParaRPr lang="en-US" sz="1200"/>
              </a:p>
            </p:txBody>
          </p:sp>
          <p:sp>
            <p:nvSpPr>
              <p:cNvPr id="259" name="Freeform 226"/>
              <p:cNvSpPr>
                <a:spLocks/>
              </p:cNvSpPr>
              <p:nvPr/>
            </p:nvSpPr>
            <p:spPr bwMode="auto">
              <a:xfrm>
                <a:off x="2062" y="2808"/>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60" name="Rectangle 227"/>
              <p:cNvSpPr>
                <a:spLocks noChangeArrowheads="1"/>
              </p:cNvSpPr>
              <p:nvPr/>
            </p:nvSpPr>
            <p:spPr bwMode="auto">
              <a:xfrm>
                <a:off x="2127" y="2778"/>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ASEL</a:t>
                </a:r>
                <a:endParaRPr lang="en-US" sz="1200"/>
              </a:p>
            </p:txBody>
          </p:sp>
        </p:grpSp>
        <p:grpSp>
          <p:nvGrpSpPr>
            <p:cNvPr id="179" name="Group 228"/>
            <p:cNvGrpSpPr>
              <a:grpSpLocks/>
            </p:cNvGrpSpPr>
            <p:nvPr/>
          </p:nvGrpSpPr>
          <p:grpSpPr bwMode="auto">
            <a:xfrm>
              <a:off x="2890841" y="4929201"/>
              <a:ext cx="563563" cy="169863"/>
              <a:chOff x="1963" y="2877"/>
              <a:chExt cx="355" cy="107"/>
            </a:xfrm>
          </p:grpSpPr>
          <p:sp>
            <p:nvSpPr>
              <p:cNvPr id="253" name="Line 229"/>
              <p:cNvSpPr>
                <a:spLocks noChangeShapeType="1"/>
              </p:cNvSpPr>
              <p:nvPr/>
            </p:nvSpPr>
            <p:spPr bwMode="auto">
              <a:xfrm>
                <a:off x="1963" y="2877"/>
                <a:ext cx="39" cy="39"/>
              </a:xfrm>
              <a:prstGeom prst="line">
                <a:avLst/>
              </a:prstGeom>
              <a:noFill/>
              <a:ln w="7938">
                <a:solidFill>
                  <a:srgbClr val="000000"/>
                </a:solidFill>
                <a:round/>
                <a:headEnd/>
                <a:tailEnd/>
              </a:ln>
            </p:spPr>
            <p:txBody>
              <a:bodyPr/>
              <a:lstStyle/>
              <a:p>
                <a:endParaRPr lang="en-US" sz="1200"/>
              </a:p>
            </p:txBody>
          </p:sp>
          <p:sp>
            <p:nvSpPr>
              <p:cNvPr id="254" name="Line 230"/>
              <p:cNvSpPr>
                <a:spLocks noChangeShapeType="1"/>
              </p:cNvSpPr>
              <p:nvPr/>
            </p:nvSpPr>
            <p:spPr bwMode="auto">
              <a:xfrm>
                <a:off x="1998" y="2914"/>
                <a:ext cx="89" cy="1"/>
              </a:xfrm>
              <a:prstGeom prst="line">
                <a:avLst/>
              </a:prstGeom>
              <a:noFill/>
              <a:ln w="6350">
                <a:solidFill>
                  <a:srgbClr val="000000"/>
                </a:solidFill>
                <a:round/>
                <a:headEnd/>
                <a:tailEnd/>
              </a:ln>
            </p:spPr>
            <p:txBody>
              <a:bodyPr/>
              <a:lstStyle/>
              <a:p>
                <a:endParaRPr lang="en-US" sz="1200"/>
              </a:p>
            </p:txBody>
          </p:sp>
          <p:sp>
            <p:nvSpPr>
              <p:cNvPr id="255" name="Freeform 231"/>
              <p:cNvSpPr>
                <a:spLocks/>
              </p:cNvSpPr>
              <p:nvPr/>
            </p:nvSpPr>
            <p:spPr bwMode="auto">
              <a:xfrm>
                <a:off x="2062" y="2897"/>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56" name="Rectangle 232"/>
              <p:cNvSpPr>
                <a:spLocks noChangeArrowheads="1"/>
              </p:cNvSpPr>
              <p:nvPr/>
            </p:nvSpPr>
            <p:spPr bwMode="auto">
              <a:xfrm>
                <a:off x="2127" y="2885"/>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BSEL</a:t>
                </a:r>
                <a:endParaRPr lang="en-US" sz="1200"/>
              </a:p>
            </p:txBody>
          </p:sp>
        </p:grpSp>
        <p:sp>
          <p:nvSpPr>
            <p:cNvPr id="180" name="Line 233"/>
            <p:cNvSpPr>
              <a:spLocks noChangeShapeType="1"/>
            </p:cNvSpPr>
            <p:nvPr/>
          </p:nvSpPr>
          <p:spPr bwMode="auto">
            <a:xfrm>
              <a:off x="2890838" y="5070475"/>
              <a:ext cx="61912" cy="61913"/>
            </a:xfrm>
            <a:prstGeom prst="line">
              <a:avLst/>
            </a:prstGeom>
            <a:noFill/>
            <a:ln w="7938">
              <a:solidFill>
                <a:srgbClr val="000000"/>
              </a:solidFill>
              <a:round/>
              <a:headEnd/>
              <a:tailEnd/>
            </a:ln>
          </p:spPr>
          <p:txBody>
            <a:bodyPr/>
            <a:lstStyle/>
            <a:p>
              <a:endParaRPr lang="en-US" sz="1200"/>
            </a:p>
          </p:txBody>
        </p:sp>
        <p:sp>
          <p:nvSpPr>
            <p:cNvPr id="181" name="Line 234"/>
            <p:cNvSpPr>
              <a:spLocks noChangeShapeType="1"/>
            </p:cNvSpPr>
            <p:nvPr/>
          </p:nvSpPr>
          <p:spPr bwMode="auto">
            <a:xfrm>
              <a:off x="2946400" y="5130800"/>
              <a:ext cx="141288" cy="1588"/>
            </a:xfrm>
            <a:prstGeom prst="line">
              <a:avLst/>
            </a:prstGeom>
            <a:noFill/>
            <a:ln w="6350">
              <a:solidFill>
                <a:srgbClr val="000000"/>
              </a:solidFill>
              <a:round/>
              <a:headEnd/>
              <a:tailEnd/>
            </a:ln>
          </p:spPr>
          <p:txBody>
            <a:bodyPr/>
            <a:lstStyle/>
            <a:p>
              <a:endParaRPr lang="en-US" sz="1200"/>
            </a:p>
          </p:txBody>
        </p:sp>
        <p:sp>
          <p:nvSpPr>
            <p:cNvPr id="182" name="Freeform 235"/>
            <p:cNvSpPr>
              <a:spLocks/>
            </p:cNvSpPr>
            <p:nvPr/>
          </p:nvSpPr>
          <p:spPr bwMode="auto">
            <a:xfrm>
              <a:off x="3048000" y="51038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3" name="Line 236"/>
            <p:cNvSpPr>
              <a:spLocks noChangeShapeType="1"/>
            </p:cNvSpPr>
            <p:nvPr/>
          </p:nvSpPr>
          <p:spPr bwMode="auto">
            <a:xfrm>
              <a:off x="2890838" y="5213350"/>
              <a:ext cx="61912" cy="61913"/>
            </a:xfrm>
            <a:prstGeom prst="line">
              <a:avLst/>
            </a:prstGeom>
            <a:noFill/>
            <a:ln w="7938">
              <a:solidFill>
                <a:srgbClr val="000000"/>
              </a:solidFill>
              <a:round/>
              <a:headEnd/>
              <a:tailEnd/>
            </a:ln>
          </p:spPr>
          <p:txBody>
            <a:bodyPr/>
            <a:lstStyle/>
            <a:p>
              <a:endParaRPr lang="en-US" sz="1200"/>
            </a:p>
          </p:txBody>
        </p:sp>
        <p:sp>
          <p:nvSpPr>
            <p:cNvPr id="184" name="Line 237"/>
            <p:cNvSpPr>
              <a:spLocks noChangeShapeType="1"/>
            </p:cNvSpPr>
            <p:nvPr/>
          </p:nvSpPr>
          <p:spPr bwMode="auto">
            <a:xfrm>
              <a:off x="2946400" y="5273675"/>
              <a:ext cx="141288" cy="1588"/>
            </a:xfrm>
            <a:prstGeom prst="line">
              <a:avLst/>
            </a:prstGeom>
            <a:noFill/>
            <a:ln w="6350">
              <a:solidFill>
                <a:srgbClr val="000000"/>
              </a:solidFill>
              <a:round/>
              <a:headEnd/>
              <a:tailEnd/>
            </a:ln>
          </p:spPr>
          <p:txBody>
            <a:bodyPr/>
            <a:lstStyle/>
            <a:p>
              <a:endParaRPr lang="en-US" sz="1200"/>
            </a:p>
          </p:txBody>
        </p:sp>
        <p:sp>
          <p:nvSpPr>
            <p:cNvPr id="185" name="Freeform 238"/>
            <p:cNvSpPr>
              <a:spLocks/>
            </p:cNvSpPr>
            <p:nvPr/>
          </p:nvSpPr>
          <p:spPr bwMode="auto">
            <a:xfrm>
              <a:off x="3048000" y="52466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6" name="Line 239"/>
            <p:cNvSpPr>
              <a:spLocks noChangeShapeType="1"/>
            </p:cNvSpPr>
            <p:nvPr/>
          </p:nvSpPr>
          <p:spPr bwMode="auto">
            <a:xfrm>
              <a:off x="2890838" y="5356225"/>
              <a:ext cx="61912" cy="61913"/>
            </a:xfrm>
            <a:prstGeom prst="line">
              <a:avLst/>
            </a:prstGeom>
            <a:noFill/>
            <a:ln w="7938">
              <a:solidFill>
                <a:srgbClr val="000000"/>
              </a:solidFill>
              <a:round/>
              <a:headEnd/>
              <a:tailEnd/>
            </a:ln>
          </p:spPr>
          <p:txBody>
            <a:bodyPr/>
            <a:lstStyle/>
            <a:p>
              <a:endParaRPr lang="en-US" sz="1200"/>
            </a:p>
          </p:txBody>
        </p:sp>
        <p:sp>
          <p:nvSpPr>
            <p:cNvPr id="187" name="Line 240"/>
            <p:cNvSpPr>
              <a:spLocks noChangeShapeType="1"/>
            </p:cNvSpPr>
            <p:nvPr/>
          </p:nvSpPr>
          <p:spPr bwMode="auto">
            <a:xfrm>
              <a:off x="2946400" y="5416550"/>
              <a:ext cx="141288" cy="1588"/>
            </a:xfrm>
            <a:prstGeom prst="line">
              <a:avLst/>
            </a:prstGeom>
            <a:noFill/>
            <a:ln w="6350">
              <a:solidFill>
                <a:srgbClr val="000000"/>
              </a:solidFill>
              <a:round/>
              <a:headEnd/>
              <a:tailEnd/>
            </a:ln>
          </p:spPr>
          <p:txBody>
            <a:bodyPr/>
            <a:lstStyle/>
            <a:p>
              <a:endParaRPr lang="en-US" sz="1200"/>
            </a:p>
          </p:txBody>
        </p:sp>
        <p:sp>
          <p:nvSpPr>
            <p:cNvPr id="188" name="Freeform 241"/>
            <p:cNvSpPr>
              <a:spLocks/>
            </p:cNvSpPr>
            <p:nvPr/>
          </p:nvSpPr>
          <p:spPr bwMode="auto">
            <a:xfrm>
              <a:off x="3048000" y="538956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9" name="Rectangle 242"/>
            <p:cNvSpPr>
              <a:spLocks noChangeArrowheads="1"/>
            </p:cNvSpPr>
            <p:nvPr/>
          </p:nvSpPr>
          <p:spPr bwMode="auto">
            <a:xfrm>
              <a:off x="3151188" y="4486274"/>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PCSEL</a:t>
              </a:r>
              <a:endParaRPr lang="en-US" sz="1200"/>
            </a:p>
          </p:txBody>
        </p:sp>
        <p:sp>
          <p:nvSpPr>
            <p:cNvPr id="190" name="Rectangle 243"/>
            <p:cNvSpPr>
              <a:spLocks noChangeArrowheads="1"/>
            </p:cNvSpPr>
            <p:nvPr/>
          </p:nvSpPr>
          <p:spPr bwMode="auto">
            <a:xfrm>
              <a:off x="3151188" y="4629149"/>
              <a:ext cx="455721"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RA2SEL</a:t>
              </a:r>
              <a:endParaRPr lang="en-US" sz="1200"/>
            </a:p>
          </p:txBody>
        </p:sp>
        <p:sp>
          <p:nvSpPr>
            <p:cNvPr id="191" name="Rectangle 244"/>
            <p:cNvSpPr>
              <a:spLocks noChangeArrowheads="1"/>
            </p:cNvSpPr>
            <p:nvPr/>
          </p:nvSpPr>
          <p:spPr bwMode="auto">
            <a:xfrm>
              <a:off x="3151188" y="5056188"/>
              <a:ext cx="42123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WDSEL</a:t>
              </a:r>
              <a:endParaRPr lang="en-US" sz="1200"/>
            </a:p>
          </p:txBody>
        </p:sp>
        <p:sp>
          <p:nvSpPr>
            <p:cNvPr id="192" name="Rectangle 245"/>
            <p:cNvSpPr>
              <a:spLocks noChangeArrowheads="1"/>
            </p:cNvSpPr>
            <p:nvPr/>
          </p:nvSpPr>
          <p:spPr bwMode="auto">
            <a:xfrm>
              <a:off x="3151188" y="5199063"/>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ALUFN</a:t>
              </a:r>
              <a:endParaRPr lang="en-US" sz="1200"/>
            </a:p>
          </p:txBody>
        </p:sp>
        <p:sp>
          <p:nvSpPr>
            <p:cNvPr id="193" name="Rectangle 246"/>
            <p:cNvSpPr>
              <a:spLocks noChangeArrowheads="1"/>
            </p:cNvSpPr>
            <p:nvPr/>
          </p:nvSpPr>
          <p:spPr bwMode="auto">
            <a:xfrm>
              <a:off x="3151188" y="5316538"/>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sp>
          <p:nvSpPr>
            <p:cNvPr id="194" name="Line 247"/>
            <p:cNvSpPr>
              <a:spLocks noChangeShapeType="1"/>
            </p:cNvSpPr>
            <p:nvPr/>
          </p:nvSpPr>
          <p:spPr bwMode="auto">
            <a:xfrm>
              <a:off x="2894013" y="4329113"/>
              <a:ext cx="1587" cy="1346200"/>
            </a:xfrm>
            <a:prstGeom prst="line">
              <a:avLst/>
            </a:prstGeom>
            <a:noFill/>
            <a:ln w="6350">
              <a:solidFill>
                <a:srgbClr val="000000"/>
              </a:solidFill>
              <a:round/>
              <a:headEnd/>
              <a:tailEnd/>
            </a:ln>
          </p:spPr>
          <p:txBody>
            <a:bodyPr/>
            <a:lstStyle/>
            <a:p>
              <a:endParaRPr lang="en-US" sz="1200"/>
            </a:p>
          </p:txBody>
        </p:sp>
        <p:sp>
          <p:nvSpPr>
            <p:cNvPr id="195" name="Line 248"/>
            <p:cNvSpPr>
              <a:spLocks noChangeShapeType="1"/>
            </p:cNvSpPr>
            <p:nvPr/>
          </p:nvSpPr>
          <p:spPr bwMode="auto">
            <a:xfrm>
              <a:off x="6600825" y="5387975"/>
              <a:ext cx="1588" cy="258763"/>
            </a:xfrm>
            <a:prstGeom prst="line">
              <a:avLst/>
            </a:prstGeom>
            <a:noFill/>
            <a:ln w="6350">
              <a:solidFill>
                <a:srgbClr val="000000"/>
              </a:solidFill>
              <a:round/>
              <a:headEnd/>
              <a:tailEnd/>
            </a:ln>
          </p:spPr>
          <p:txBody>
            <a:bodyPr/>
            <a:lstStyle/>
            <a:p>
              <a:endParaRPr lang="en-US" sz="1200"/>
            </a:p>
          </p:txBody>
        </p:sp>
        <p:sp>
          <p:nvSpPr>
            <p:cNvPr id="196" name="Line 249"/>
            <p:cNvSpPr>
              <a:spLocks noChangeShapeType="1"/>
            </p:cNvSpPr>
            <p:nvPr/>
          </p:nvSpPr>
          <p:spPr bwMode="auto">
            <a:xfrm flipH="1">
              <a:off x="5197475" y="5643563"/>
              <a:ext cx="1406525" cy="1587"/>
            </a:xfrm>
            <a:prstGeom prst="line">
              <a:avLst/>
            </a:prstGeom>
            <a:noFill/>
            <a:ln w="6350">
              <a:solidFill>
                <a:srgbClr val="000000"/>
              </a:solidFill>
              <a:round/>
              <a:headEnd/>
              <a:tailEnd/>
            </a:ln>
          </p:spPr>
          <p:txBody>
            <a:bodyPr/>
            <a:lstStyle/>
            <a:p>
              <a:endParaRPr lang="en-US" sz="1200"/>
            </a:p>
          </p:txBody>
        </p:sp>
        <p:sp>
          <p:nvSpPr>
            <p:cNvPr id="197" name="Line 250"/>
            <p:cNvSpPr>
              <a:spLocks noChangeShapeType="1"/>
            </p:cNvSpPr>
            <p:nvPr/>
          </p:nvSpPr>
          <p:spPr bwMode="auto">
            <a:xfrm>
              <a:off x="5200650" y="5640388"/>
              <a:ext cx="1588" cy="369887"/>
            </a:xfrm>
            <a:prstGeom prst="line">
              <a:avLst/>
            </a:prstGeom>
            <a:noFill/>
            <a:ln w="6350">
              <a:solidFill>
                <a:srgbClr val="000000"/>
              </a:solidFill>
              <a:round/>
              <a:headEnd/>
              <a:tailEnd/>
            </a:ln>
          </p:spPr>
          <p:txBody>
            <a:bodyPr/>
            <a:lstStyle/>
            <a:p>
              <a:endParaRPr lang="en-US" sz="1200"/>
            </a:p>
          </p:txBody>
        </p:sp>
        <p:sp>
          <p:nvSpPr>
            <p:cNvPr id="198" name="Freeform 251"/>
            <p:cNvSpPr>
              <a:spLocks/>
            </p:cNvSpPr>
            <p:nvPr/>
          </p:nvSpPr>
          <p:spPr bwMode="auto">
            <a:xfrm>
              <a:off x="5173663" y="5970588"/>
              <a:ext cx="52387"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199" name="Rectangle 253"/>
            <p:cNvSpPr>
              <a:spLocks noChangeArrowheads="1"/>
            </p:cNvSpPr>
            <p:nvPr/>
          </p:nvSpPr>
          <p:spPr bwMode="auto">
            <a:xfrm>
              <a:off x="4435476" y="5715000"/>
              <a:ext cx="30052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a:t>
              </a:r>
              <a:endParaRPr lang="en-US" sz="600">
                <a:latin typeface="AvantGarde" pitchFamily="34" charset="0"/>
              </a:endParaRPr>
            </a:p>
          </p:txBody>
        </p:sp>
        <p:sp>
          <p:nvSpPr>
            <p:cNvPr id="200" name="Rectangle 254"/>
            <p:cNvSpPr>
              <a:spLocks noChangeArrowheads="1"/>
            </p:cNvSpPr>
            <p:nvPr/>
          </p:nvSpPr>
          <p:spPr bwMode="auto">
            <a:xfrm>
              <a:off x="55753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201" name="Rectangle 255"/>
            <p:cNvSpPr>
              <a:spLocks noChangeArrowheads="1"/>
            </p:cNvSpPr>
            <p:nvPr/>
          </p:nvSpPr>
          <p:spPr bwMode="auto">
            <a:xfrm>
              <a:off x="58039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202" name="Rectangle 256"/>
            <p:cNvSpPr>
              <a:spLocks noChangeArrowheads="1"/>
            </p:cNvSpPr>
            <p:nvPr/>
          </p:nvSpPr>
          <p:spPr bwMode="auto">
            <a:xfrm>
              <a:off x="7229476" y="4800599"/>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grpSp>
          <p:nvGrpSpPr>
            <p:cNvPr id="203" name="Group 257"/>
            <p:cNvGrpSpPr>
              <a:grpSpLocks/>
            </p:cNvGrpSpPr>
            <p:nvPr/>
          </p:nvGrpSpPr>
          <p:grpSpPr bwMode="auto">
            <a:xfrm>
              <a:off x="1295400" y="1368425"/>
              <a:ext cx="969963" cy="114300"/>
              <a:chOff x="958" y="634"/>
              <a:chExt cx="611" cy="72"/>
            </a:xfrm>
          </p:grpSpPr>
          <p:sp>
            <p:nvSpPr>
              <p:cNvPr id="247" name="Freeform 258"/>
              <p:cNvSpPr>
                <a:spLocks/>
              </p:cNvSpPr>
              <p:nvPr/>
            </p:nvSpPr>
            <p:spPr bwMode="auto">
              <a:xfrm>
                <a:off x="958" y="634"/>
                <a:ext cx="611" cy="72"/>
              </a:xfrm>
              <a:custGeom>
                <a:avLst/>
                <a:gdLst>
                  <a:gd name="T0" fmla="*/ 0 w 1222"/>
                  <a:gd name="T1" fmla="*/ 0 h 143"/>
                  <a:gd name="T2" fmla="*/ 1 w 1222"/>
                  <a:gd name="T3" fmla="*/ 0 h 143"/>
                  <a:gd name="T4" fmla="*/ 1 w 1222"/>
                  <a:gd name="T5" fmla="*/ 1 h 143"/>
                  <a:gd name="T6" fmla="*/ 1 w 1222"/>
                  <a:gd name="T7" fmla="*/ 1 h 143"/>
                  <a:gd name="T8" fmla="*/ 0 w 1222"/>
                  <a:gd name="T9" fmla="*/ 0 h 143"/>
                  <a:gd name="T10" fmla="*/ 0 60000 65536"/>
                  <a:gd name="T11" fmla="*/ 0 60000 65536"/>
                  <a:gd name="T12" fmla="*/ 0 60000 65536"/>
                  <a:gd name="T13" fmla="*/ 0 60000 65536"/>
                  <a:gd name="T14" fmla="*/ 0 60000 65536"/>
                  <a:gd name="T15" fmla="*/ 0 w 1222"/>
                  <a:gd name="T16" fmla="*/ 0 h 143"/>
                  <a:gd name="T17" fmla="*/ 1222 w 1222"/>
                  <a:gd name="T18" fmla="*/ 143 h 143"/>
                </a:gdLst>
                <a:ahLst/>
                <a:cxnLst>
                  <a:cxn ang="T10">
                    <a:pos x="T0" y="T1"/>
                  </a:cxn>
                  <a:cxn ang="T11">
                    <a:pos x="T2" y="T3"/>
                  </a:cxn>
                  <a:cxn ang="T12">
                    <a:pos x="T4" y="T5"/>
                  </a:cxn>
                  <a:cxn ang="T13">
                    <a:pos x="T6" y="T7"/>
                  </a:cxn>
                  <a:cxn ang="T14">
                    <a:pos x="T8" y="T9"/>
                  </a:cxn>
                </a:cxnLst>
                <a:rect l="T15" t="T16" r="T17" b="T18"/>
                <a:pathLst>
                  <a:path w="1222" h="143">
                    <a:moveTo>
                      <a:pt x="0" y="0"/>
                    </a:moveTo>
                    <a:lnTo>
                      <a:pt x="1222" y="0"/>
                    </a:lnTo>
                    <a:lnTo>
                      <a:pt x="1150" y="143"/>
                    </a:lnTo>
                    <a:lnTo>
                      <a:pt x="72" y="143"/>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48" name="Rectangle 259"/>
              <p:cNvSpPr>
                <a:spLocks noChangeArrowheads="1"/>
              </p:cNvSpPr>
              <p:nvPr/>
            </p:nvSpPr>
            <p:spPr bwMode="auto">
              <a:xfrm>
                <a:off x="149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249" name="Rectangle 260"/>
              <p:cNvSpPr>
                <a:spLocks noChangeArrowheads="1"/>
              </p:cNvSpPr>
              <p:nvPr/>
            </p:nvSpPr>
            <p:spPr bwMode="auto">
              <a:xfrm>
                <a:off x="1381"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250" name="Rectangle 261"/>
              <p:cNvSpPr>
                <a:spLocks noChangeArrowheads="1"/>
              </p:cNvSpPr>
              <p:nvPr/>
            </p:nvSpPr>
            <p:spPr bwMode="auto">
              <a:xfrm>
                <a:off x="124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2</a:t>
                </a:r>
                <a:endParaRPr lang="en-US" sz="1200"/>
              </a:p>
            </p:txBody>
          </p:sp>
          <p:sp>
            <p:nvSpPr>
              <p:cNvPr id="251" name="Rectangle 262"/>
              <p:cNvSpPr>
                <a:spLocks noChangeArrowheads="1"/>
              </p:cNvSpPr>
              <p:nvPr/>
            </p:nvSpPr>
            <p:spPr bwMode="auto">
              <a:xfrm>
                <a:off x="1120"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3</a:t>
                </a:r>
                <a:endParaRPr lang="en-US" sz="1200"/>
              </a:p>
            </p:txBody>
          </p:sp>
          <p:sp>
            <p:nvSpPr>
              <p:cNvPr id="252" name="Rectangle 263"/>
              <p:cNvSpPr>
                <a:spLocks noChangeArrowheads="1"/>
              </p:cNvSpPr>
              <p:nvPr/>
            </p:nvSpPr>
            <p:spPr bwMode="auto">
              <a:xfrm>
                <a:off x="995"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4</a:t>
                </a:r>
                <a:endParaRPr lang="en-US" sz="1200"/>
              </a:p>
            </p:txBody>
          </p:sp>
        </p:grpSp>
        <p:sp>
          <p:nvSpPr>
            <p:cNvPr id="204" name="Rectangle 264"/>
            <p:cNvSpPr>
              <a:spLocks noChangeArrowheads="1"/>
            </p:cNvSpPr>
            <p:nvPr/>
          </p:nvSpPr>
          <p:spPr bwMode="auto">
            <a:xfrm>
              <a:off x="1296988" y="1076325"/>
              <a:ext cx="130559" cy="78249"/>
            </a:xfrm>
            <a:prstGeom prst="rect">
              <a:avLst/>
            </a:prstGeom>
            <a:noFill/>
            <a:ln w="9525">
              <a:noFill/>
              <a:miter lim="800000"/>
              <a:headEnd/>
              <a:tailEnd/>
            </a:ln>
          </p:spPr>
          <p:txBody>
            <a:bodyPr wrap="none" lIns="0" tIns="0" rIns="0" bIns="0">
              <a:spAutoFit/>
            </a:bodyPr>
            <a:lstStyle/>
            <a:p>
              <a:pPr algn="l" eaLnBrk="0" hangingPunct="0"/>
              <a:r>
                <a:rPr lang="en-US" sz="300" dirty="0" err="1">
                  <a:latin typeface="AvantGarde" pitchFamily="34" charset="0"/>
                </a:rPr>
                <a:t>XAdr</a:t>
              </a:r>
              <a:endParaRPr lang="en-US" sz="1200" dirty="0"/>
            </a:p>
          </p:txBody>
        </p:sp>
        <p:sp>
          <p:nvSpPr>
            <p:cNvPr id="205" name="Rectangle 265"/>
            <p:cNvSpPr>
              <a:spLocks noChangeArrowheads="1"/>
            </p:cNvSpPr>
            <p:nvPr/>
          </p:nvSpPr>
          <p:spPr bwMode="auto">
            <a:xfrm>
              <a:off x="1525587" y="990600"/>
              <a:ext cx="81292"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ILL</a:t>
              </a:r>
              <a:endParaRPr lang="en-US" sz="1200"/>
            </a:p>
          </p:txBody>
        </p:sp>
        <p:sp>
          <p:nvSpPr>
            <p:cNvPr id="206" name="Rectangle 266"/>
            <p:cNvSpPr>
              <a:spLocks noChangeArrowheads="1"/>
            </p:cNvSpPr>
            <p:nvPr/>
          </p:nvSpPr>
          <p:spPr bwMode="auto">
            <a:xfrm>
              <a:off x="1525587" y="1073150"/>
              <a:ext cx="86219"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OP</a:t>
              </a:r>
              <a:endParaRPr lang="en-US" sz="1200"/>
            </a:p>
          </p:txBody>
        </p:sp>
        <p:sp>
          <p:nvSpPr>
            <p:cNvPr id="207" name="Freeform 267"/>
            <p:cNvSpPr>
              <a:spLocks/>
            </p:cNvSpPr>
            <p:nvPr/>
          </p:nvSpPr>
          <p:spPr bwMode="auto">
            <a:xfrm>
              <a:off x="135413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08" name="Line 268"/>
            <p:cNvSpPr>
              <a:spLocks noChangeShapeType="1"/>
            </p:cNvSpPr>
            <p:nvPr/>
          </p:nvSpPr>
          <p:spPr bwMode="auto">
            <a:xfrm>
              <a:off x="1381125" y="1166813"/>
              <a:ext cx="1588" cy="168275"/>
            </a:xfrm>
            <a:prstGeom prst="line">
              <a:avLst/>
            </a:prstGeom>
            <a:noFill/>
            <a:ln w="6350">
              <a:solidFill>
                <a:schemeClr val="tx1"/>
              </a:solidFill>
              <a:round/>
              <a:headEnd/>
              <a:tailEnd/>
            </a:ln>
          </p:spPr>
          <p:txBody>
            <a:bodyPr/>
            <a:lstStyle/>
            <a:p>
              <a:endParaRPr lang="en-US" sz="1200"/>
            </a:p>
          </p:txBody>
        </p:sp>
        <p:sp>
          <p:nvSpPr>
            <p:cNvPr id="209" name="Freeform 269"/>
            <p:cNvSpPr>
              <a:spLocks/>
            </p:cNvSpPr>
            <p:nvPr/>
          </p:nvSpPr>
          <p:spPr bwMode="auto">
            <a:xfrm>
              <a:off x="155416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10" name="Line 270"/>
            <p:cNvSpPr>
              <a:spLocks noChangeShapeType="1"/>
            </p:cNvSpPr>
            <p:nvPr/>
          </p:nvSpPr>
          <p:spPr bwMode="auto">
            <a:xfrm>
              <a:off x="1581150" y="1166813"/>
              <a:ext cx="1588" cy="168275"/>
            </a:xfrm>
            <a:prstGeom prst="line">
              <a:avLst/>
            </a:prstGeom>
            <a:noFill/>
            <a:ln w="6350">
              <a:solidFill>
                <a:schemeClr val="tx1"/>
              </a:solidFill>
              <a:round/>
              <a:headEnd/>
              <a:tailEnd/>
            </a:ln>
          </p:spPr>
          <p:txBody>
            <a:bodyPr/>
            <a:lstStyle/>
            <a:p>
              <a:endParaRPr lang="en-US" sz="1200"/>
            </a:p>
          </p:txBody>
        </p:sp>
        <p:sp>
          <p:nvSpPr>
            <p:cNvPr id="211" name="Freeform 271"/>
            <p:cNvSpPr>
              <a:spLocks/>
            </p:cNvSpPr>
            <p:nvPr/>
          </p:nvSpPr>
          <p:spPr bwMode="auto">
            <a:xfrm>
              <a:off x="4446588" y="31654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12" name="Line 272"/>
            <p:cNvSpPr>
              <a:spLocks noChangeShapeType="1"/>
            </p:cNvSpPr>
            <p:nvPr/>
          </p:nvSpPr>
          <p:spPr bwMode="auto">
            <a:xfrm>
              <a:off x="4316413" y="3192463"/>
              <a:ext cx="169862" cy="1587"/>
            </a:xfrm>
            <a:prstGeom prst="line">
              <a:avLst/>
            </a:prstGeom>
            <a:noFill/>
            <a:ln w="6350">
              <a:solidFill>
                <a:schemeClr val="bg2"/>
              </a:solidFill>
              <a:round/>
              <a:headEnd/>
              <a:tailEnd/>
            </a:ln>
          </p:spPr>
          <p:txBody>
            <a:bodyPr/>
            <a:lstStyle/>
            <a:p>
              <a:endParaRPr lang="en-US" sz="1200"/>
            </a:p>
          </p:txBody>
        </p:sp>
        <p:sp>
          <p:nvSpPr>
            <p:cNvPr id="213" name="Freeform 273"/>
            <p:cNvSpPr>
              <a:spLocks/>
            </p:cNvSpPr>
            <p:nvPr/>
          </p:nvSpPr>
          <p:spPr bwMode="auto">
            <a:xfrm>
              <a:off x="4235450" y="29781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w="9525">
              <a:solidFill>
                <a:schemeClr val="tx1"/>
              </a:solidFill>
              <a:round/>
              <a:headEnd/>
              <a:tailEnd/>
            </a:ln>
          </p:spPr>
          <p:txBody>
            <a:bodyPr/>
            <a:lstStyle/>
            <a:p>
              <a:endParaRPr lang="en-US" sz="1200"/>
            </a:p>
          </p:txBody>
        </p:sp>
        <p:sp>
          <p:nvSpPr>
            <p:cNvPr id="214" name="Line 274"/>
            <p:cNvSpPr>
              <a:spLocks noChangeShapeType="1"/>
            </p:cNvSpPr>
            <p:nvPr/>
          </p:nvSpPr>
          <p:spPr bwMode="auto">
            <a:xfrm flipV="1">
              <a:off x="4262438" y="2905125"/>
              <a:ext cx="1587" cy="112713"/>
            </a:xfrm>
            <a:prstGeom prst="line">
              <a:avLst/>
            </a:prstGeom>
            <a:noFill/>
            <a:ln w="6350">
              <a:solidFill>
                <a:schemeClr val="tx1"/>
              </a:solidFill>
              <a:round/>
              <a:headEnd/>
              <a:tailEnd/>
            </a:ln>
          </p:spPr>
          <p:txBody>
            <a:bodyPr/>
            <a:lstStyle/>
            <a:p>
              <a:endParaRPr lang="en-US" sz="1200"/>
            </a:p>
          </p:txBody>
        </p:sp>
        <p:sp>
          <p:nvSpPr>
            <p:cNvPr id="215" name="Rectangle 275"/>
            <p:cNvSpPr>
              <a:spLocks noChangeArrowheads="1"/>
            </p:cNvSpPr>
            <p:nvPr/>
          </p:nvSpPr>
          <p:spPr bwMode="auto">
            <a:xfrm>
              <a:off x="4149725" y="2820988"/>
              <a:ext cx="206921"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WASEL</a:t>
              </a:r>
              <a:endParaRPr lang="en-US" sz="1200"/>
            </a:p>
          </p:txBody>
        </p:sp>
        <p:sp>
          <p:nvSpPr>
            <p:cNvPr id="216" name="Line 276"/>
            <p:cNvSpPr>
              <a:spLocks noChangeShapeType="1"/>
            </p:cNvSpPr>
            <p:nvPr/>
          </p:nvSpPr>
          <p:spPr bwMode="auto">
            <a:xfrm>
              <a:off x="2890838" y="5668963"/>
              <a:ext cx="61912" cy="61912"/>
            </a:xfrm>
            <a:prstGeom prst="line">
              <a:avLst/>
            </a:prstGeom>
            <a:noFill/>
            <a:ln w="7938">
              <a:solidFill>
                <a:schemeClr val="tx1"/>
              </a:solidFill>
              <a:round/>
              <a:headEnd/>
              <a:tailEnd/>
            </a:ln>
          </p:spPr>
          <p:txBody>
            <a:bodyPr/>
            <a:lstStyle/>
            <a:p>
              <a:endParaRPr lang="en-US" sz="1200"/>
            </a:p>
          </p:txBody>
        </p:sp>
        <p:sp>
          <p:nvSpPr>
            <p:cNvPr id="217" name="Line 277"/>
            <p:cNvSpPr>
              <a:spLocks noChangeShapeType="1"/>
            </p:cNvSpPr>
            <p:nvPr/>
          </p:nvSpPr>
          <p:spPr bwMode="auto">
            <a:xfrm>
              <a:off x="2946400" y="5729288"/>
              <a:ext cx="141288" cy="1587"/>
            </a:xfrm>
            <a:prstGeom prst="line">
              <a:avLst/>
            </a:prstGeom>
            <a:noFill/>
            <a:ln w="6350">
              <a:solidFill>
                <a:schemeClr val="tx1"/>
              </a:solidFill>
              <a:round/>
              <a:headEnd/>
              <a:tailEnd/>
            </a:ln>
          </p:spPr>
          <p:txBody>
            <a:bodyPr/>
            <a:lstStyle/>
            <a:p>
              <a:endParaRPr lang="en-US" sz="1200"/>
            </a:p>
          </p:txBody>
        </p:sp>
        <p:sp>
          <p:nvSpPr>
            <p:cNvPr id="218" name="Freeform 278"/>
            <p:cNvSpPr>
              <a:spLocks/>
            </p:cNvSpPr>
            <p:nvPr/>
          </p:nvSpPr>
          <p:spPr bwMode="auto">
            <a:xfrm>
              <a:off x="3048000" y="57023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FF0000"/>
            </a:solidFill>
            <a:ln w="9525">
              <a:solidFill>
                <a:schemeClr val="tx1"/>
              </a:solidFill>
              <a:round/>
              <a:headEnd/>
              <a:tailEnd/>
            </a:ln>
          </p:spPr>
          <p:txBody>
            <a:bodyPr/>
            <a:lstStyle/>
            <a:p>
              <a:endParaRPr lang="en-US" sz="1200"/>
            </a:p>
          </p:txBody>
        </p:sp>
        <p:sp>
          <p:nvSpPr>
            <p:cNvPr id="219" name="Rectangle 279"/>
            <p:cNvSpPr>
              <a:spLocks noChangeArrowheads="1"/>
            </p:cNvSpPr>
            <p:nvPr/>
          </p:nvSpPr>
          <p:spPr bwMode="auto">
            <a:xfrm>
              <a:off x="3151188" y="5657850"/>
              <a:ext cx="413843"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WASEL</a:t>
              </a:r>
              <a:endParaRPr lang="en-US" sz="1200"/>
            </a:p>
          </p:txBody>
        </p:sp>
        <p:sp>
          <p:nvSpPr>
            <p:cNvPr id="220" name="Freeform 280"/>
            <p:cNvSpPr>
              <a:spLocks/>
            </p:cNvSpPr>
            <p:nvPr/>
          </p:nvSpPr>
          <p:spPr bwMode="auto">
            <a:xfrm>
              <a:off x="2822575" y="39751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21" name="Line 281"/>
            <p:cNvSpPr>
              <a:spLocks noChangeShapeType="1"/>
            </p:cNvSpPr>
            <p:nvPr/>
          </p:nvSpPr>
          <p:spPr bwMode="auto">
            <a:xfrm>
              <a:off x="2849563" y="3902075"/>
              <a:ext cx="1587" cy="112713"/>
            </a:xfrm>
            <a:prstGeom prst="line">
              <a:avLst/>
            </a:prstGeom>
            <a:noFill/>
            <a:ln w="6350">
              <a:solidFill>
                <a:schemeClr val="tx1"/>
              </a:solidFill>
              <a:round/>
              <a:headEnd/>
              <a:tailEnd/>
            </a:ln>
          </p:spPr>
          <p:txBody>
            <a:bodyPr/>
            <a:lstStyle/>
            <a:p>
              <a:endParaRPr lang="en-US" sz="1200"/>
            </a:p>
          </p:txBody>
        </p:sp>
        <p:sp>
          <p:nvSpPr>
            <p:cNvPr id="222" name="Rectangle 282"/>
            <p:cNvSpPr>
              <a:spLocks noChangeArrowheads="1"/>
            </p:cNvSpPr>
            <p:nvPr/>
          </p:nvSpPr>
          <p:spPr bwMode="auto">
            <a:xfrm>
              <a:off x="2781300" y="3773487"/>
              <a:ext cx="209386"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IRQ</a:t>
              </a:r>
              <a:endParaRPr lang="en-US" sz="1200"/>
            </a:p>
          </p:txBody>
        </p:sp>
        <p:sp>
          <p:nvSpPr>
            <p:cNvPr id="223" name="Freeform 283"/>
            <p:cNvSpPr>
              <a:spLocks/>
            </p:cNvSpPr>
            <p:nvPr/>
          </p:nvSpPr>
          <p:spPr bwMode="auto">
            <a:xfrm>
              <a:off x="4662488" y="388937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24" name="Line 284"/>
            <p:cNvSpPr>
              <a:spLocks noChangeShapeType="1"/>
            </p:cNvSpPr>
            <p:nvPr/>
          </p:nvSpPr>
          <p:spPr bwMode="auto">
            <a:xfrm flipV="1">
              <a:off x="4689475" y="3389313"/>
              <a:ext cx="1588" cy="539750"/>
            </a:xfrm>
            <a:prstGeom prst="line">
              <a:avLst/>
            </a:prstGeom>
            <a:noFill/>
            <a:ln w="6350">
              <a:solidFill>
                <a:srgbClr val="000000"/>
              </a:solidFill>
              <a:round/>
              <a:headEnd/>
              <a:tailEnd/>
            </a:ln>
          </p:spPr>
          <p:txBody>
            <a:bodyPr/>
            <a:lstStyle/>
            <a:p>
              <a:endParaRPr lang="en-US" sz="1200"/>
            </a:p>
          </p:txBody>
        </p:sp>
        <p:sp>
          <p:nvSpPr>
            <p:cNvPr id="225" name="Line 285"/>
            <p:cNvSpPr>
              <a:spLocks noChangeShapeType="1"/>
            </p:cNvSpPr>
            <p:nvPr/>
          </p:nvSpPr>
          <p:spPr bwMode="auto">
            <a:xfrm>
              <a:off x="4516438" y="3276600"/>
              <a:ext cx="80962" cy="38100"/>
            </a:xfrm>
            <a:prstGeom prst="line">
              <a:avLst/>
            </a:prstGeom>
            <a:noFill/>
            <a:ln w="7938">
              <a:solidFill>
                <a:srgbClr val="000000"/>
              </a:solidFill>
              <a:round/>
              <a:headEnd/>
              <a:tailEnd/>
            </a:ln>
          </p:spPr>
          <p:txBody>
            <a:bodyPr/>
            <a:lstStyle/>
            <a:p>
              <a:endParaRPr lang="en-US" sz="1200"/>
            </a:p>
          </p:txBody>
        </p:sp>
        <p:sp>
          <p:nvSpPr>
            <p:cNvPr id="226" name="Line 286"/>
            <p:cNvSpPr>
              <a:spLocks noChangeShapeType="1"/>
            </p:cNvSpPr>
            <p:nvPr/>
          </p:nvSpPr>
          <p:spPr bwMode="auto">
            <a:xfrm flipH="1">
              <a:off x="4519613" y="3311525"/>
              <a:ext cx="77787" cy="60325"/>
            </a:xfrm>
            <a:prstGeom prst="line">
              <a:avLst/>
            </a:prstGeom>
            <a:noFill/>
            <a:ln w="7938">
              <a:solidFill>
                <a:srgbClr val="000000"/>
              </a:solidFill>
              <a:round/>
              <a:headEnd/>
              <a:tailEnd/>
            </a:ln>
          </p:spPr>
          <p:txBody>
            <a:bodyPr/>
            <a:lstStyle/>
            <a:p>
              <a:endParaRPr lang="en-US" sz="1200"/>
            </a:p>
          </p:txBody>
        </p:sp>
        <p:grpSp>
          <p:nvGrpSpPr>
            <p:cNvPr id="227" name="Group 288"/>
            <p:cNvGrpSpPr>
              <a:grpSpLocks/>
            </p:cNvGrpSpPr>
            <p:nvPr/>
          </p:nvGrpSpPr>
          <p:grpSpPr bwMode="auto">
            <a:xfrm>
              <a:off x="6238881" y="3265529"/>
              <a:ext cx="504826" cy="104776"/>
              <a:chOff x="4072" y="1829"/>
              <a:chExt cx="318" cy="66"/>
            </a:xfrm>
          </p:grpSpPr>
          <p:sp>
            <p:nvSpPr>
              <p:cNvPr id="241" name="Freeform 289"/>
              <p:cNvSpPr>
                <a:spLocks/>
              </p:cNvSpPr>
              <p:nvPr/>
            </p:nvSpPr>
            <p:spPr bwMode="auto">
              <a:xfrm>
                <a:off x="4072" y="1842"/>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42" name="Line 290"/>
              <p:cNvSpPr>
                <a:spLocks noChangeShapeType="1"/>
              </p:cNvSpPr>
              <p:nvPr/>
            </p:nvSpPr>
            <p:spPr bwMode="auto">
              <a:xfrm>
                <a:off x="4093" y="1859"/>
                <a:ext cx="122" cy="1"/>
              </a:xfrm>
              <a:prstGeom prst="line">
                <a:avLst/>
              </a:prstGeom>
              <a:noFill/>
              <a:ln w="6350">
                <a:solidFill>
                  <a:srgbClr val="000000"/>
                </a:solidFill>
                <a:round/>
                <a:headEnd/>
                <a:tailEnd/>
              </a:ln>
            </p:spPr>
            <p:txBody>
              <a:bodyPr/>
              <a:lstStyle/>
              <a:p>
                <a:endParaRPr lang="en-US" sz="1200"/>
              </a:p>
            </p:txBody>
          </p:sp>
          <p:sp>
            <p:nvSpPr>
              <p:cNvPr id="243" name="Rectangle 291"/>
              <p:cNvSpPr>
                <a:spLocks noChangeArrowheads="1"/>
              </p:cNvSpPr>
              <p:nvPr/>
            </p:nvSpPr>
            <p:spPr bwMode="auto">
              <a:xfrm>
                <a:off x="4236" y="1829"/>
                <a:ext cx="47"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244" name="Rectangle 292"/>
              <p:cNvSpPr>
                <a:spLocks noChangeArrowheads="1"/>
              </p:cNvSpPr>
              <p:nvPr/>
            </p:nvSpPr>
            <p:spPr bwMode="auto">
              <a:xfrm>
                <a:off x="4286" y="1829"/>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245" name="Rectangle 293"/>
              <p:cNvSpPr>
                <a:spLocks noChangeArrowheads="1"/>
              </p:cNvSpPr>
              <p:nvPr/>
            </p:nvSpPr>
            <p:spPr bwMode="auto">
              <a:xfrm>
                <a:off x="4321" y="1829"/>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t>
                </a:r>
                <a:endParaRPr lang="en-US" sz="1200"/>
              </a:p>
            </p:txBody>
          </p:sp>
          <p:sp>
            <p:nvSpPr>
              <p:cNvPr id="246" name="Rectangle 294"/>
              <p:cNvSpPr>
                <a:spLocks noChangeArrowheads="1"/>
              </p:cNvSpPr>
              <p:nvPr/>
            </p:nvSpPr>
            <p:spPr bwMode="auto">
              <a:xfrm>
                <a:off x="4359" y="182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F</a:t>
                </a:r>
                <a:endParaRPr lang="en-US" sz="1200"/>
              </a:p>
            </p:txBody>
          </p:sp>
        </p:grpSp>
        <p:grpSp>
          <p:nvGrpSpPr>
            <p:cNvPr id="228" name="Group 295"/>
            <p:cNvGrpSpPr>
              <a:grpSpLocks/>
            </p:cNvGrpSpPr>
            <p:nvPr/>
          </p:nvGrpSpPr>
          <p:grpSpPr bwMode="auto">
            <a:xfrm>
              <a:off x="2890841" y="5483241"/>
              <a:ext cx="608013" cy="157163"/>
              <a:chOff x="1963" y="3226"/>
              <a:chExt cx="383" cy="99"/>
            </a:xfrm>
          </p:grpSpPr>
          <p:sp>
            <p:nvSpPr>
              <p:cNvPr id="237" name="Line 296"/>
              <p:cNvSpPr>
                <a:spLocks noChangeShapeType="1"/>
              </p:cNvSpPr>
              <p:nvPr/>
            </p:nvSpPr>
            <p:spPr bwMode="auto">
              <a:xfrm>
                <a:off x="1963" y="3236"/>
                <a:ext cx="39" cy="39"/>
              </a:xfrm>
              <a:prstGeom prst="line">
                <a:avLst/>
              </a:prstGeom>
              <a:noFill/>
              <a:ln w="7938">
                <a:solidFill>
                  <a:srgbClr val="000000"/>
                </a:solidFill>
                <a:round/>
                <a:headEnd/>
                <a:tailEnd/>
              </a:ln>
            </p:spPr>
            <p:txBody>
              <a:bodyPr/>
              <a:lstStyle/>
              <a:p>
                <a:endParaRPr lang="en-US" sz="1200"/>
              </a:p>
            </p:txBody>
          </p:sp>
          <p:sp>
            <p:nvSpPr>
              <p:cNvPr id="238" name="Line 297"/>
              <p:cNvSpPr>
                <a:spLocks noChangeShapeType="1"/>
              </p:cNvSpPr>
              <p:nvPr/>
            </p:nvSpPr>
            <p:spPr bwMode="auto">
              <a:xfrm>
                <a:off x="1998" y="3273"/>
                <a:ext cx="89" cy="1"/>
              </a:xfrm>
              <a:prstGeom prst="line">
                <a:avLst/>
              </a:prstGeom>
              <a:noFill/>
              <a:ln w="6350">
                <a:solidFill>
                  <a:srgbClr val="000000"/>
                </a:solidFill>
                <a:round/>
                <a:headEnd/>
                <a:tailEnd/>
              </a:ln>
            </p:spPr>
            <p:txBody>
              <a:bodyPr/>
              <a:lstStyle/>
              <a:p>
                <a:endParaRPr lang="en-US" sz="1200"/>
              </a:p>
            </p:txBody>
          </p:sp>
          <p:sp>
            <p:nvSpPr>
              <p:cNvPr id="239" name="Freeform 298"/>
              <p:cNvSpPr>
                <a:spLocks/>
              </p:cNvSpPr>
              <p:nvPr/>
            </p:nvSpPr>
            <p:spPr bwMode="auto">
              <a:xfrm>
                <a:off x="2062" y="3257"/>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40" name="Rectangle 299"/>
              <p:cNvSpPr>
                <a:spLocks noChangeArrowheads="1"/>
              </p:cNvSpPr>
              <p:nvPr/>
            </p:nvSpPr>
            <p:spPr bwMode="auto">
              <a:xfrm>
                <a:off x="2127" y="3226"/>
                <a:ext cx="219"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WERF</a:t>
                </a:r>
                <a:endParaRPr lang="en-US" sz="1200"/>
              </a:p>
            </p:txBody>
          </p:sp>
        </p:grpSp>
        <p:grpSp>
          <p:nvGrpSpPr>
            <p:cNvPr id="229" name="Group 300"/>
            <p:cNvGrpSpPr>
              <a:grpSpLocks/>
            </p:cNvGrpSpPr>
            <p:nvPr/>
          </p:nvGrpSpPr>
          <p:grpSpPr bwMode="auto">
            <a:xfrm>
              <a:off x="2151076" y="1676400"/>
              <a:ext cx="93663" cy="155575"/>
              <a:chOff x="1497" y="828"/>
              <a:chExt cx="59" cy="98"/>
            </a:xfrm>
          </p:grpSpPr>
          <p:sp>
            <p:nvSpPr>
              <p:cNvPr id="235" name="Line 301"/>
              <p:cNvSpPr>
                <a:spLocks noChangeShapeType="1"/>
              </p:cNvSpPr>
              <p:nvPr/>
            </p:nvSpPr>
            <p:spPr bwMode="auto">
              <a:xfrm>
                <a:off x="1497" y="828"/>
                <a:ext cx="1" cy="98"/>
              </a:xfrm>
              <a:prstGeom prst="line">
                <a:avLst/>
              </a:prstGeom>
              <a:noFill/>
              <a:ln w="12700">
                <a:solidFill>
                  <a:srgbClr val="000000"/>
                </a:solidFill>
                <a:round/>
                <a:headEnd/>
                <a:tailEnd/>
              </a:ln>
            </p:spPr>
            <p:txBody>
              <a:bodyPr/>
              <a:lstStyle/>
              <a:p>
                <a:endParaRPr lang="en-US" sz="1200"/>
              </a:p>
            </p:txBody>
          </p:sp>
          <p:sp>
            <p:nvSpPr>
              <p:cNvPr id="236" name="Rectangle 302"/>
              <p:cNvSpPr>
                <a:spLocks noChangeArrowheads="1"/>
              </p:cNvSpPr>
              <p:nvPr/>
            </p:nvSpPr>
            <p:spPr bwMode="auto">
              <a:xfrm>
                <a:off x="1516" y="853"/>
                <a:ext cx="4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00</a:t>
                </a:r>
                <a:endParaRPr lang="en-US" sz="1200"/>
              </a:p>
            </p:txBody>
          </p:sp>
        </p:grpSp>
        <p:sp>
          <p:nvSpPr>
            <p:cNvPr id="230" name="Line 303"/>
            <p:cNvSpPr>
              <a:spLocks noChangeShapeType="1"/>
            </p:cNvSpPr>
            <p:nvPr/>
          </p:nvSpPr>
          <p:spPr bwMode="auto">
            <a:xfrm>
              <a:off x="4037013" y="3074988"/>
              <a:ext cx="157162" cy="1587"/>
            </a:xfrm>
            <a:prstGeom prst="line">
              <a:avLst/>
            </a:prstGeom>
            <a:noFill/>
            <a:ln w="6350">
              <a:solidFill>
                <a:schemeClr val="tx1"/>
              </a:solidFill>
              <a:round/>
              <a:headEnd/>
              <a:tailEnd/>
            </a:ln>
          </p:spPr>
          <p:txBody>
            <a:bodyPr/>
            <a:lstStyle/>
            <a:p>
              <a:endParaRPr lang="en-US" sz="1200"/>
            </a:p>
          </p:txBody>
        </p:sp>
        <p:grpSp>
          <p:nvGrpSpPr>
            <p:cNvPr id="231" name="Group 304"/>
            <p:cNvGrpSpPr>
              <a:grpSpLocks/>
            </p:cNvGrpSpPr>
            <p:nvPr/>
          </p:nvGrpSpPr>
          <p:grpSpPr bwMode="auto">
            <a:xfrm>
              <a:off x="914400" y="1384305"/>
              <a:ext cx="454025" cy="104776"/>
              <a:chOff x="690" y="644"/>
              <a:chExt cx="286" cy="66"/>
            </a:xfrm>
          </p:grpSpPr>
          <p:sp>
            <p:nvSpPr>
              <p:cNvPr id="232" name="Rectangle 305"/>
              <p:cNvSpPr>
                <a:spLocks noChangeArrowheads="1"/>
              </p:cNvSpPr>
              <p:nvPr/>
            </p:nvSpPr>
            <p:spPr bwMode="auto">
              <a:xfrm>
                <a:off x="690" y="644"/>
                <a:ext cx="16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PCSEL</a:t>
                </a:r>
                <a:endParaRPr lang="en-US" sz="1200"/>
              </a:p>
            </p:txBody>
          </p:sp>
          <p:sp>
            <p:nvSpPr>
              <p:cNvPr id="233" name="Freeform 306"/>
              <p:cNvSpPr>
                <a:spLocks/>
              </p:cNvSpPr>
              <p:nvPr/>
            </p:nvSpPr>
            <p:spPr bwMode="auto">
              <a:xfrm>
                <a:off x="931" y="653"/>
                <a:ext cx="45" cy="33"/>
              </a:xfrm>
              <a:custGeom>
                <a:avLst/>
                <a:gdLst>
                  <a:gd name="T0" fmla="*/ 0 w 92"/>
                  <a:gd name="T1" fmla="*/ 1 h 65"/>
                  <a:gd name="T2" fmla="*/ 0 w 92"/>
                  <a:gd name="T3" fmla="*/ 1 h 65"/>
                  <a:gd name="T4" fmla="*/ 0 w 92"/>
                  <a:gd name="T5" fmla="*/ 1 h 65"/>
                  <a:gd name="T6" fmla="*/ 0 w 92"/>
                  <a:gd name="T7" fmla="*/ 0 h 65"/>
                  <a:gd name="T8" fmla="*/ 0 w 92"/>
                  <a:gd name="T9" fmla="*/ 1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4"/>
                    </a:moveTo>
                    <a:lnTo>
                      <a:pt x="0" y="65"/>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34" name="Line 307"/>
              <p:cNvSpPr>
                <a:spLocks noChangeShapeType="1"/>
              </p:cNvSpPr>
              <p:nvPr/>
            </p:nvSpPr>
            <p:spPr bwMode="auto">
              <a:xfrm flipH="1">
                <a:off x="885" y="670"/>
                <a:ext cx="70" cy="1"/>
              </a:xfrm>
              <a:prstGeom prst="line">
                <a:avLst/>
              </a:prstGeom>
              <a:noFill/>
              <a:ln w="6350">
                <a:solidFill>
                  <a:srgbClr val="000000"/>
                </a:solidFill>
                <a:round/>
                <a:headEnd/>
                <a:tailEnd/>
              </a:ln>
            </p:spPr>
            <p:txBody>
              <a:bodyPr/>
              <a:lstStyle/>
              <a:p>
                <a:endParaRPr lang="en-US" sz="1200"/>
              </a:p>
            </p:txBody>
          </p:sp>
        </p:grpSp>
      </p:grpSp>
      <p:sp>
        <p:nvSpPr>
          <p:cNvPr id="308" name="Freeform 113"/>
          <p:cNvSpPr>
            <a:spLocks/>
          </p:cNvSpPr>
          <p:nvPr/>
        </p:nvSpPr>
        <p:spPr bwMode="auto">
          <a:xfrm>
            <a:off x="4827064" y="3376033"/>
            <a:ext cx="4088336" cy="3153708"/>
          </a:xfrm>
          <a:custGeom>
            <a:avLst/>
            <a:gdLst>
              <a:gd name="T0" fmla="*/ 488 w 1408"/>
              <a:gd name="T1" fmla="*/ 0 h 3408"/>
              <a:gd name="T2" fmla="*/ 680 w 1408"/>
              <a:gd name="T3" fmla="*/ 288 h 3408"/>
              <a:gd name="T4" fmla="*/ 1112 w 1408"/>
              <a:gd name="T5" fmla="*/ 720 h 3408"/>
              <a:gd name="T6" fmla="*/ 104 w 1408"/>
              <a:gd name="T7" fmla="*/ 672 h 3408"/>
              <a:gd name="T8" fmla="*/ 488 w 1408"/>
              <a:gd name="T9" fmla="*/ 2016 h 3408"/>
              <a:gd name="T10" fmla="*/ 1160 w 1408"/>
              <a:gd name="T11" fmla="*/ 2304 h 3408"/>
              <a:gd name="T12" fmla="*/ 1352 w 1408"/>
              <a:gd name="T13" fmla="*/ 2880 h 3408"/>
              <a:gd name="T14" fmla="*/ 824 w 1408"/>
              <a:gd name="T15" fmla="*/ 2928 h 3408"/>
              <a:gd name="T16" fmla="*/ 728 w 1408"/>
              <a:gd name="T17" fmla="*/ 3408 h 3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8"/>
              <a:gd name="T28" fmla="*/ 0 h 3408"/>
              <a:gd name="T29" fmla="*/ 1408 w 1408"/>
              <a:gd name="T30" fmla="*/ 3408 h 3408"/>
              <a:gd name="connsiteX0" fmla="*/ 0 w 15114"/>
              <a:gd name="connsiteY0" fmla="*/ 0 h 9718"/>
              <a:gd name="connsiteX1" fmla="*/ 9944 w 15114"/>
              <a:gd name="connsiteY1" fmla="*/ 563 h 9718"/>
              <a:gd name="connsiteX2" fmla="*/ 13012 w 15114"/>
              <a:gd name="connsiteY2" fmla="*/ 1831 h 9718"/>
              <a:gd name="connsiteX3" fmla="*/ 5853 w 15114"/>
              <a:gd name="connsiteY3" fmla="*/ 1690 h 9718"/>
              <a:gd name="connsiteX4" fmla="*/ 8580 w 15114"/>
              <a:gd name="connsiteY4" fmla="*/ 5633 h 9718"/>
              <a:gd name="connsiteX5" fmla="*/ 13353 w 15114"/>
              <a:gd name="connsiteY5" fmla="*/ 6479 h 9718"/>
              <a:gd name="connsiteX6" fmla="*/ 14716 w 15114"/>
              <a:gd name="connsiteY6" fmla="*/ 8169 h 9718"/>
              <a:gd name="connsiteX7" fmla="*/ 10966 w 15114"/>
              <a:gd name="connsiteY7" fmla="*/ 8310 h 9718"/>
              <a:gd name="connsiteX8" fmla="*/ 10284 w 15114"/>
              <a:gd name="connsiteY8" fmla="*/ 9718 h 9718"/>
              <a:gd name="connsiteX0" fmla="*/ 0 w 10000"/>
              <a:gd name="connsiteY0" fmla="*/ 24 h 10024"/>
              <a:gd name="connsiteX1" fmla="*/ 3384 w 10000"/>
              <a:gd name="connsiteY1" fmla="*/ 314 h 10024"/>
              <a:gd name="connsiteX2" fmla="*/ 8609 w 10000"/>
              <a:gd name="connsiteY2" fmla="*/ 1908 h 10024"/>
              <a:gd name="connsiteX3" fmla="*/ 3873 w 10000"/>
              <a:gd name="connsiteY3" fmla="*/ 1763 h 10024"/>
              <a:gd name="connsiteX4" fmla="*/ 5677 w 10000"/>
              <a:gd name="connsiteY4" fmla="*/ 5820 h 10024"/>
              <a:gd name="connsiteX5" fmla="*/ 8835 w 10000"/>
              <a:gd name="connsiteY5" fmla="*/ 6691 h 10024"/>
              <a:gd name="connsiteX6" fmla="*/ 9737 w 10000"/>
              <a:gd name="connsiteY6" fmla="*/ 8430 h 10024"/>
              <a:gd name="connsiteX7" fmla="*/ 7256 w 10000"/>
              <a:gd name="connsiteY7" fmla="*/ 8575 h 10024"/>
              <a:gd name="connsiteX8" fmla="*/ 6804 w 10000"/>
              <a:gd name="connsiteY8" fmla="*/ 10024 h 10024"/>
              <a:gd name="connsiteX0" fmla="*/ 0 w 10000"/>
              <a:gd name="connsiteY0" fmla="*/ 0 h 10000"/>
              <a:gd name="connsiteX1" fmla="*/ 3384 w 10000"/>
              <a:gd name="connsiteY1" fmla="*/ 290 h 10000"/>
              <a:gd name="connsiteX2" fmla="*/ 3384 w 10000"/>
              <a:gd name="connsiteY2" fmla="*/ 869 h 10000"/>
              <a:gd name="connsiteX3" fmla="*/ 3873 w 10000"/>
              <a:gd name="connsiteY3" fmla="*/ 1739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865 w 10000"/>
              <a:gd name="connsiteY4" fmla="*/ 3768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9818"/>
              <a:gd name="connsiteY0" fmla="*/ 0 h 10000"/>
              <a:gd name="connsiteX1" fmla="*/ 3384 w 9818"/>
              <a:gd name="connsiteY1" fmla="*/ 290 h 10000"/>
              <a:gd name="connsiteX2" fmla="*/ 3384 w 9818"/>
              <a:gd name="connsiteY2" fmla="*/ 869 h 10000"/>
              <a:gd name="connsiteX3" fmla="*/ 5865 w 9818"/>
              <a:gd name="connsiteY3" fmla="*/ 1304 h 10000"/>
              <a:gd name="connsiteX4" fmla="*/ 5865 w 9818"/>
              <a:gd name="connsiteY4" fmla="*/ 3768 h 10000"/>
              <a:gd name="connsiteX5" fmla="*/ 6767 w 9818"/>
              <a:gd name="connsiteY5" fmla="*/ 4348 h 10000"/>
              <a:gd name="connsiteX6" fmla="*/ 9737 w 9818"/>
              <a:gd name="connsiteY6" fmla="*/ 8406 h 10000"/>
              <a:gd name="connsiteX7" fmla="*/ 7256 w 9818"/>
              <a:gd name="connsiteY7" fmla="*/ 8551 h 10000"/>
              <a:gd name="connsiteX8" fmla="*/ 6804 w 9818"/>
              <a:gd name="connsiteY8" fmla="*/ 10000 h 10000"/>
              <a:gd name="connsiteX0" fmla="*/ 0 w 9273"/>
              <a:gd name="connsiteY0" fmla="*/ 0 h 10000"/>
              <a:gd name="connsiteX1" fmla="*/ 3447 w 9273"/>
              <a:gd name="connsiteY1" fmla="*/ 290 h 10000"/>
              <a:gd name="connsiteX2" fmla="*/ 3447 w 9273"/>
              <a:gd name="connsiteY2" fmla="*/ 869 h 10000"/>
              <a:gd name="connsiteX3" fmla="*/ 5974 w 9273"/>
              <a:gd name="connsiteY3" fmla="*/ 1304 h 10000"/>
              <a:gd name="connsiteX4" fmla="*/ 5974 w 9273"/>
              <a:gd name="connsiteY4" fmla="*/ 3768 h 10000"/>
              <a:gd name="connsiteX5" fmla="*/ 6892 w 9273"/>
              <a:gd name="connsiteY5" fmla="*/ 4348 h 10000"/>
              <a:gd name="connsiteX6" fmla="*/ 9190 w 9273"/>
              <a:gd name="connsiteY6" fmla="*/ 4203 h 10000"/>
              <a:gd name="connsiteX7" fmla="*/ 7391 w 9273"/>
              <a:gd name="connsiteY7" fmla="*/ 8551 h 10000"/>
              <a:gd name="connsiteX8" fmla="*/ 6930 w 9273"/>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312 w 10991"/>
              <a:gd name="connsiteY8" fmla="*/ 8416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658 w 10991"/>
              <a:gd name="connsiteY9" fmla="*/ 9023 h 10000"/>
              <a:gd name="connsiteX10" fmla="*/ 7473 w 10991"/>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6498"/>
              <a:gd name="connsiteX1" fmla="*/ 3717 w 13042"/>
              <a:gd name="connsiteY1" fmla="*/ 290 h 6498"/>
              <a:gd name="connsiteX2" fmla="*/ 3717 w 13042"/>
              <a:gd name="connsiteY2" fmla="*/ 869 h 6498"/>
              <a:gd name="connsiteX3" fmla="*/ 6442 w 13042"/>
              <a:gd name="connsiteY3" fmla="*/ 1014 h 6498"/>
              <a:gd name="connsiteX4" fmla="*/ 6442 w 13042"/>
              <a:gd name="connsiteY4" fmla="*/ 3768 h 6498"/>
              <a:gd name="connsiteX5" fmla="*/ 7432 w 13042"/>
              <a:gd name="connsiteY5" fmla="*/ 4348 h 6498"/>
              <a:gd name="connsiteX6" fmla="*/ 10901 w 13042"/>
              <a:gd name="connsiteY6" fmla="*/ 4493 h 6498"/>
              <a:gd name="connsiteX7" fmla="*/ 7681 w 13042"/>
              <a:gd name="connsiteY7" fmla="*/ 5217 h 6498"/>
              <a:gd name="connsiteX8" fmla="*/ 8424 w 13042"/>
              <a:gd name="connsiteY8" fmla="*/ 5797 h 6498"/>
              <a:gd name="connsiteX9" fmla="*/ 12883 w 13042"/>
              <a:gd name="connsiteY9" fmla="*/ 5797 h 6498"/>
              <a:gd name="connsiteX10" fmla="*/ 12883 w 13042"/>
              <a:gd name="connsiteY10" fmla="*/ 869 h 6498"/>
              <a:gd name="connsiteX0" fmla="*/ 0 w 10447"/>
              <a:gd name="connsiteY0" fmla="*/ 0 h 9035"/>
              <a:gd name="connsiteX1" fmla="*/ 2850 w 10447"/>
              <a:gd name="connsiteY1" fmla="*/ 446 h 9035"/>
              <a:gd name="connsiteX2" fmla="*/ 2850 w 10447"/>
              <a:gd name="connsiteY2" fmla="*/ 1337 h 9035"/>
              <a:gd name="connsiteX3" fmla="*/ 4939 w 10447"/>
              <a:gd name="connsiteY3" fmla="*/ 1560 h 9035"/>
              <a:gd name="connsiteX4" fmla="*/ 4939 w 10447"/>
              <a:gd name="connsiteY4" fmla="*/ 5799 h 9035"/>
              <a:gd name="connsiteX5" fmla="*/ 5699 w 10447"/>
              <a:gd name="connsiteY5" fmla="*/ 6691 h 9035"/>
              <a:gd name="connsiteX6" fmla="*/ 8358 w 10447"/>
              <a:gd name="connsiteY6" fmla="*/ 6914 h 9035"/>
              <a:gd name="connsiteX7" fmla="*/ 5889 w 10447"/>
              <a:gd name="connsiteY7" fmla="*/ 8029 h 9035"/>
              <a:gd name="connsiteX8" fmla="*/ 6459 w 10447"/>
              <a:gd name="connsiteY8" fmla="*/ 8921 h 9035"/>
              <a:gd name="connsiteX9" fmla="*/ 9878 w 10447"/>
              <a:gd name="connsiteY9" fmla="*/ 8921 h 9035"/>
              <a:gd name="connsiteX10" fmla="*/ 9874 w 10447"/>
              <a:gd name="connsiteY10" fmla="*/ 3366 h 9035"/>
              <a:gd name="connsiteX11" fmla="*/ 9878 w 10447"/>
              <a:gd name="connsiteY11" fmla="*/ 1337 h 9035"/>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9756"/>
              <a:gd name="connsiteY0" fmla="*/ 0 h 10000"/>
              <a:gd name="connsiteX1" fmla="*/ 2728 w 9756"/>
              <a:gd name="connsiteY1" fmla="*/ 494 h 10000"/>
              <a:gd name="connsiteX2" fmla="*/ 2728 w 9756"/>
              <a:gd name="connsiteY2" fmla="*/ 1480 h 10000"/>
              <a:gd name="connsiteX3" fmla="*/ 4728 w 9756"/>
              <a:gd name="connsiteY3" fmla="*/ 1727 h 10000"/>
              <a:gd name="connsiteX4" fmla="*/ 4728 w 9756"/>
              <a:gd name="connsiteY4" fmla="*/ 6418 h 10000"/>
              <a:gd name="connsiteX5" fmla="*/ 5455 w 9756"/>
              <a:gd name="connsiteY5" fmla="*/ 7406 h 10000"/>
              <a:gd name="connsiteX6" fmla="*/ 8000 w 9756"/>
              <a:gd name="connsiteY6" fmla="*/ 7652 h 10000"/>
              <a:gd name="connsiteX7" fmla="*/ 5637 w 9756"/>
              <a:gd name="connsiteY7" fmla="*/ 8887 h 10000"/>
              <a:gd name="connsiteX8" fmla="*/ 6183 w 9756"/>
              <a:gd name="connsiteY8" fmla="*/ 9874 h 10000"/>
              <a:gd name="connsiteX9" fmla="*/ 9455 w 9756"/>
              <a:gd name="connsiteY9" fmla="*/ 9874 h 10000"/>
              <a:gd name="connsiteX10" fmla="*/ 9456 w 9756"/>
              <a:gd name="connsiteY10" fmla="*/ 2715 h 10000"/>
              <a:gd name="connsiteX11" fmla="*/ 7274 w 9756"/>
              <a:gd name="connsiteY11" fmla="*/ 2715 h 10000"/>
              <a:gd name="connsiteX0" fmla="*/ 0 w 10000"/>
              <a:gd name="connsiteY0" fmla="*/ 0 h 10000"/>
              <a:gd name="connsiteX1" fmla="*/ 2796 w 10000"/>
              <a:gd name="connsiteY1" fmla="*/ 494 h 10000"/>
              <a:gd name="connsiteX2" fmla="*/ 2796 w 10000"/>
              <a:gd name="connsiteY2" fmla="*/ 1480 h 10000"/>
              <a:gd name="connsiteX3" fmla="*/ 4846 w 10000"/>
              <a:gd name="connsiteY3" fmla="*/ 1727 h 10000"/>
              <a:gd name="connsiteX4" fmla="*/ 4846 w 10000"/>
              <a:gd name="connsiteY4" fmla="*/ 6418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4846 w 10000"/>
              <a:gd name="connsiteY3" fmla="*/ 1727 h 10000"/>
              <a:gd name="connsiteX4" fmla="*/ 6459 w 10000"/>
              <a:gd name="connsiteY4" fmla="*/ 1975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459 w 10000"/>
              <a:gd name="connsiteY4" fmla="*/ 1975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5713 w 10000"/>
              <a:gd name="connsiteY6" fmla="*/ 7159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5713 w 10000"/>
              <a:gd name="connsiteY6" fmla="*/ 7159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000"/>
              <a:gd name="connsiteX1" fmla="*/ 2796 w 10000"/>
              <a:gd name="connsiteY1" fmla="*/ 494 h 10000"/>
              <a:gd name="connsiteX2" fmla="*/ 2796 w 10000"/>
              <a:gd name="connsiteY2" fmla="*/ 1480 h 10000"/>
              <a:gd name="connsiteX3" fmla="*/ 6459 w 10000"/>
              <a:gd name="connsiteY3" fmla="*/ 1728 h 10000"/>
              <a:gd name="connsiteX4" fmla="*/ 6645 w 10000"/>
              <a:gd name="connsiteY4" fmla="*/ 3209 h 10000"/>
              <a:gd name="connsiteX5" fmla="*/ 6459 w 10000"/>
              <a:gd name="connsiteY5" fmla="*/ 4937 h 10000"/>
              <a:gd name="connsiteX6" fmla="*/ 5713 w 10000"/>
              <a:gd name="connsiteY6" fmla="*/ 7159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527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741"/>
              <a:gd name="connsiteX1" fmla="*/ 2796 w 10000"/>
              <a:gd name="connsiteY1" fmla="*/ 494 h 10741"/>
              <a:gd name="connsiteX2" fmla="*/ 2796 w 10000"/>
              <a:gd name="connsiteY2" fmla="*/ 1480 h 10741"/>
              <a:gd name="connsiteX3" fmla="*/ 6459 w 10000"/>
              <a:gd name="connsiteY3" fmla="*/ 1728 h 10741"/>
              <a:gd name="connsiteX4" fmla="*/ 6645 w 10000"/>
              <a:gd name="connsiteY4" fmla="*/ 3209 h 10741"/>
              <a:gd name="connsiteX5" fmla="*/ 6459 w 10000"/>
              <a:gd name="connsiteY5" fmla="*/ 4937 h 10741"/>
              <a:gd name="connsiteX6" fmla="*/ 5713 w 10000"/>
              <a:gd name="connsiteY6" fmla="*/ 7159 h 10741"/>
              <a:gd name="connsiteX7" fmla="*/ 5340 w 10000"/>
              <a:gd name="connsiteY7" fmla="*/ 9628 h 10741"/>
              <a:gd name="connsiteX8" fmla="*/ 6338 w 10000"/>
              <a:gd name="connsiteY8" fmla="*/ 9874 h 10741"/>
              <a:gd name="connsiteX9" fmla="*/ 9691 w 10000"/>
              <a:gd name="connsiteY9" fmla="*/ 9874 h 10741"/>
              <a:gd name="connsiteX10" fmla="*/ 9692 w 10000"/>
              <a:gd name="connsiteY10" fmla="*/ 2715 h 10741"/>
              <a:gd name="connsiteX11" fmla="*/ 7456 w 10000"/>
              <a:gd name="connsiteY11" fmla="*/ 2715 h 10741"/>
              <a:gd name="connsiteX0" fmla="*/ 0 w 10000"/>
              <a:gd name="connsiteY0" fmla="*/ 0 h 10293"/>
              <a:gd name="connsiteX1" fmla="*/ 2796 w 10000"/>
              <a:gd name="connsiteY1" fmla="*/ 494 h 10293"/>
              <a:gd name="connsiteX2" fmla="*/ 2796 w 10000"/>
              <a:gd name="connsiteY2" fmla="*/ 1480 h 10293"/>
              <a:gd name="connsiteX3" fmla="*/ 6459 w 10000"/>
              <a:gd name="connsiteY3" fmla="*/ 1728 h 10293"/>
              <a:gd name="connsiteX4" fmla="*/ 6645 w 10000"/>
              <a:gd name="connsiteY4" fmla="*/ 3209 h 10293"/>
              <a:gd name="connsiteX5" fmla="*/ 6459 w 10000"/>
              <a:gd name="connsiteY5" fmla="*/ 4937 h 10293"/>
              <a:gd name="connsiteX6" fmla="*/ 5713 w 10000"/>
              <a:gd name="connsiteY6" fmla="*/ 7159 h 10293"/>
              <a:gd name="connsiteX7" fmla="*/ 5340 w 10000"/>
              <a:gd name="connsiteY7" fmla="*/ 9628 h 10293"/>
              <a:gd name="connsiteX8" fmla="*/ 6338 w 10000"/>
              <a:gd name="connsiteY8" fmla="*/ 9874 h 10293"/>
              <a:gd name="connsiteX9" fmla="*/ 9691 w 10000"/>
              <a:gd name="connsiteY9" fmla="*/ 9874 h 10293"/>
              <a:gd name="connsiteX10" fmla="*/ 9692 w 10000"/>
              <a:gd name="connsiteY10" fmla="*/ 2715 h 10293"/>
              <a:gd name="connsiteX11" fmla="*/ 7456 w 10000"/>
              <a:gd name="connsiteY11" fmla="*/ 2715 h 10293"/>
              <a:gd name="connsiteX0" fmla="*/ 0 w 10000"/>
              <a:gd name="connsiteY0" fmla="*/ 0 h 10293"/>
              <a:gd name="connsiteX1" fmla="*/ 2796 w 10000"/>
              <a:gd name="connsiteY1" fmla="*/ 494 h 10293"/>
              <a:gd name="connsiteX2" fmla="*/ 2796 w 10000"/>
              <a:gd name="connsiteY2" fmla="*/ 1480 h 10293"/>
              <a:gd name="connsiteX3" fmla="*/ 6459 w 10000"/>
              <a:gd name="connsiteY3" fmla="*/ 1728 h 10293"/>
              <a:gd name="connsiteX4" fmla="*/ 6645 w 10000"/>
              <a:gd name="connsiteY4" fmla="*/ 3209 h 10293"/>
              <a:gd name="connsiteX5" fmla="*/ 6459 w 10000"/>
              <a:gd name="connsiteY5" fmla="*/ 4937 h 10293"/>
              <a:gd name="connsiteX6" fmla="*/ 5713 w 10000"/>
              <a:gd name="connsiteY6" fmla="*/ 7159 h 10293"/>
              <a:gd name="connsiteX7" fmla="*/ 5340 w 10000"/>
              <a:gd name="connsiteY7" fmla="*/ 9628 h 10293"/>
              <a:gd name="connsiteX8" fmla="*/ 6338 w 10000"/>
              <a:gd name="connsiteY8" fmla="*/ 9874 h 10293"/>
              <a:gd name="connsiteX9" fmla="*/ 9691 w 10000"/>
              <a:gd name="connsiteY9" fmla="*/ 9874 h 10293"/>
              <a:gd name="connsiteX10" fmla="*/ 9692 w 10000"/>
              <a:gd name="connsiteY10" fmla="*/ 2715 h 10293"/>
              <a:gd name="connsiteX11" fmla="*/ 7456 w 10000"/>
              <a:gd name="connsiteY11" fmla="*/ 2715 h 10293"/>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 name="connsiteX0" fmla="*/ 0 w 10000"/>
              <a:gd name="connsiteY0" fmla="*/ 0 h 10217"/>
              <a:gd name="connsiteX1" fmla="*/ 2796 w 10000"/>
              <a:gd name="connsiteY1" fmla="*/ 494 h 10217"/>
              <a:gd name="connsiteX2" fmla="*/ 2796 w 10000"/>
              <a:gd name="connsiteY2" fmla="*/ 1480 h 10217"/>
              <a:gd name="connsiteX3" fmla="*/ 6459 w 10000"/>
              <a:gd name="connsiteY3" fmla="*/ 1728 h 10217"/>
              <a:gd name="connsiteX4" fmla="*/ 6645 w 10000"/>
              <a:gd name="connsiteY4" fmla="*/ 3209 h 10217"/>
              <a:gd name="connsiteX5" fmla="*/ 6459 w 10000"/>
              <a:gd name="connsiteY5" fmla="*/ 4937 h 10217"/>
              <a:gd name="connsiteX6" fmla="*/ 5713 w 10000"/>
              <a:gd name="connsiteY6" fmla="*/ 7159 h 10217"/>
              <a:gd name="connsiteX7" fmla="*/ 5527 w 10000"/>
              <a:gd name="connsiteY7" fmla="*/ 9552 h 10217"/>
              <a:gd name="connsiteX8" fmla="*/ 6338 w 10000"/>
              <a:gd name="connsiteY8" fmla="*/ 9874 h 10217"/>
              <a:gd name="connsiteX9" fmla="*/ 9691 w 10000"/>
              <a:gd name="connsiteY9" fmla="*/ 9874 h 10217"/>
              <a:gd name="connsiteX10" fmla="*/ 9692 w 10000"/>
              <a:gd name="connsiteY10" fmla="*/ 2715 h 10217"/>
              <a:gd name="connsiteX11" fmla="*/ 7456 w 10000"/>
              <a:gd name="connsiteY11" fmla="*/ 2715 h 1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217">
                <a:moveTo>
                  <a:pt x="0" y="0"/>
                </a:moveTo>
                <a:cubicBezTo>
                  <a:pt x="170" y="431"/>
                  <a:pt x="2330" y="247"/>
                  <a:pt x="2796" y="494"/>
                </a:cubicBezTo>
                <a:cubicBezTo>
                  <a:pt x="3263" y="740"/>
                  <a:pt x="2186" y="1274"/>
                  <a:pt x="2796" y="1480"/>
                </a:cubicBezTo>
                <a:cubicBezTo>
                  <a:pt x="3406" y="1686"/>
                  <a:pt x="5659" y="1233"/>
                  <a:pt x="6459" y="1728"/>
                </a:cubicBezTo>
                <a:cubicBezTo>
                  <a:pt x="6801" y="2551"/>
                  <a:pt x="6645" y="2674"/>
                  <a:pt x="6645" y="3209"/>
                </a:cubicBezTo>
                <a:cubicBezTo>
                  <a:pt x="6645" y="3744"/>
                  <a:pt x="6620" y="3623"/>
                  <a:pt x="6459" y="4937"/>
                </a:cubicBezTo>
                <a:cubicBezTo>
                  <a:pt x="6346" y="5896"/>
                  <a:pt x="5868" y="6390"/>
                  <a:pt x="5713" y="7159"/>
                </a:cubicBezTo>
                <a:cubicBezTo>
                  <a:pt x="5558" y="7928"/>
                  <a:pt x="5414" y="7977"/>
                  <a:pt x="5527" y="9552"/>
                </a:cubicBezTo>
                <a:cubicBezTo>
                  <a:pt x="5962" y="10217"/>
                  <a:pt x="5518" y="9644"/>
                  <a:pt x="6338" y="9874"/>
                </a:cubicBezTo>
                <a:cubicBezTo>
                  <a:pt x="7895" y="9702"/>
                  <a:pt x="8216" y="9865"/>
                  <a:pt x="9691" y="9874"/>
                </a:cubicBezTo>
                <a:cubicBezTo>
                  <a:pt x="9894" y="8235"/>
                  <a:pt x="10000" y="3919"/>
                  <a:pt x="9692" y="2715"/>
                </a:cubicBezTo>
                <a:cubicBezTo>
                  <a:pt x="8695" y="2378"/>
                  <a:pt x="8491" y="2722"/>
                  <a:pt x="7456" y="2715"/>
                </a:cubicBezTo>
              </a:path>
            </a:pathLst>
          </a:custGeom>
          <a:noFill/>
          <a:ln w="41275">
            <a:solidFill>
              <a:srgbClr val="FFC000"/>
            </a:solidFill>
            <a:round/>
            <a:headEnd/>
            <a:tailEnd type="arrow" w="med" len="med"/>
          </a:ln>
        </p:spPr>
        <p:txBody>
          <a:bodyPr>
            <a:spAutoFit/>
          </a:bodyPr>
          <a:lstStyle/>
          <a:p>
            <a:endParaRPr lang="en-US"/>
          </a:p>
        </p:txBody>
      </p:sp>
      <p:sp>
        <p:nvSpPr>
          <p:cNvPr id="309" name="Rectangle 308"/>
          <p:cNvSpPr/>
          <p:nvPr/>
        </p:nvSpPr>
        <p:spPr>
          <a:xfrm>
            <a:off x="228600" y="3886200"/>
            <a:ext cx="4562029" cy="400110"/>
          </a:xfrm>
          <a:prstGeom prst="rect">
            <a:avLst/>
          </a:prstGeom>
        </p:spPr>
        <p:txBody>
          <a:bodyPr wrap="none">
            <a:spAutoFit/>
          </a:bodyPr>
          <a:lstStyle/>
          <a:p>
            <a:r>
              <a:rPr lang="en-US" sz="2000" dirty="0" err="1" smtClean="0">
                <a:solidFill>
                  <a:srgbClr val="C00000"/>
                </a:solidFill>
                <a:latin typeface="+mj-lt"/>
              </a:rPr>
              <a:t>t</a:t>
            </a:r>
            <a:r>
              <a:rPr lang="en-US" sz="2000" baseline="-25000" dirty="0" err="1" smtClean="0">
                <a:solidFill>
                  <a:srgbClr val="C00000"/>
                </a:solidFill>
                <a:latin typeface="+mj-lt"/>
              </a:rPr>
              <a:t>CLK</a:t>
            </a:r>
            <a:r>
              <a:rPr lang="en-US" sz="2000" dirty="0" smtClean="0">
                <a:solidFill>
                  <a:srgbClr val="C00000"/>
                </a:solidFill>
                <a:latin typeface="+mj-lt"/>
              </a:rPr>
              <a:t> ≈ </a:t>
            </a:r>
            <a:r>
              <a:rPr lang="en-US" sz="2000" dirty="0" err="1" smtClean="0">
                <a:solidFill>
                  <a:srgbClr val="C00000"/>
                </a:solidFill>
                <a:latin typeface="+mj-lt"/>
              </a:rPr>
              <a:t>t</a:t>
            </a:r>
            <a:r>
              <a:rPr lang="en-US" sz="2000" baseline="-25000" dirty="0" err="1" smtClean="0">
                <a:solidFill>
                  <a:srgbClr val="C00000"/>
                </a:solidFill>
                <a:latin typeface="+mj-lt"/>
              </a:rPr>
              <a:t>IFETCH</a:t>
            </a:r>
            <a:r>
              <a:rPr lang="en-US" sz="2000" baseline="-25000" dirty="0" smtClean="0">
                <a:solidFill>
                  <a:srgbClr val="C00000"/>
                </a:solidFill>
                <a:latin typeface="+mj-lt"/>
              </a:rPr>
              <a:t> </a:t>
            </a:r>
            <a:r>
              <a:rPr lang="en-US" sz="2000" dirty="0" smtClean="0">
                <a:solidFill>
                  <a:srgbClr val="C00000"/>
                </a:solidFill>
                <a:latin typeface="+mj-lt"/>
              </a:rPr>
              <a:t>+ </a:t>
            </a:r>
            <a:r>
              <a:rPr lang="en-US" sz="2000" dirty="0" err="1" smtClean="0">
                <a:solidFill>
                  <a:srgbClr val="C00000"/>
                </a:solidFill>
                <a:latin typeface="+mj-lt"/>
              </a:rPr>
              <a:t>t</a:t>
            </a:r>
            <a:r>
              <a:rPr lang="en-US" sz="2000" baseline="-25000" dirty="0" err="1" smtClean="0">
                <a:solidFill>
                  <a:srgbClr val="C00000"/>
                </a:solidFill>
                <a:latin typeface="+mj-lt"/>
              </a:rPr>
              <a:t>RF</a:t>
            </a:r>
            <a:r>
              <a:rPr lang="en-US" sz="2000" baseline="-25000" dirty="0" smtClean="0">
                <a:solidFill>
                  <a:srgbClr val="C00000"/>
                </a:solidFill>
                <a:latin typeface="+mj-lt"/>
              </a:rPr>
              <a:t> </a:t>
            </a:r>
            <a:r>
              <a:rPr lang="en-US" sz="2000" dirty="0" smtClean="0">
                <a:solidFill>
                  <a:srgbClr val="C00000"/>
                </a:solidFill>
                <a:latin typeface="+mj-lt"/>
              </a:rPr>
              <a:t>+ </a:t>
            </a:r>
            <a:r>
              <a:rPr lang="en-US" sz="2000" dirty="0" err="1" smtClean="0">
                <a:solidFill>
                  <a:srgbClr val="C00000"/>
                </a:solidFill>
                <a:latin typeface="+mj-lt"/>
              </a:rPr>
              <a:t>t</a:t>
            </a:r>
            <a:r>
              <a:rPr lang="en-US" sz="2000" baseline="-25000" dirty="0" err="1" smtClean="0">
                <a:solidFill>
                  <a:srgbClr val="C00000"/>
                </a:solidFill>
                <a:latin typeface="+mj-lt"/>
              </a:rPr>
              <a:t>ALU</a:t>
            </a:r>
            <a:r>
              <a:rPr lang="en-US" sz="2000" baseline="-25000" dirty="0" smtClean="0">
                <a:solidFill>
                  <a:srgbClr val="C00000"/>
                </a:solidFill>
                <a:latin typeface="+mj-lt"/>
              </a:rPr>
              <a:t> </a:t>
            </a:r>
            <a:r>
              <a:rPr lang="en-US" sz="2000" dirty="0" smtClean="0">
                <a:solidFill>
                  <a:srgbClr val="C00000"/>
                </a:solidFill>
                <a:latin typeface="+mj-lt"/>
              </a:rPr>
              <a:t>+ </a:t>
            </a:r>
            <a:r>
              <a:rPr lang="en-US" sz="2000" dirty="0" err="1" smtClean="0">
                <a:solidFill>
                  <a:srgbClr val="C00000"/>
                </a:solidFill>
                <a:latin typeface="+mj-lt"/>
              </a:rPr>
              <a:t>t</a:t>
            </a:r>
            <a:r>
              <a:rPr lang="en-US" sz="2000" baseline="-25000" dirty="0" err="1" smtClean="0">
                <a:solidFill>
                  <a:srgbClr val="C00000"/>
                </a:solidFill>
                <a:latin typeface="+mj-lt"/>
              </a:rPr>
              <a:t>MEM</a:t>
            </a:r>
            <a:r>
              <a:rPr lang="en-US" sz="2000" baseline="-25000" dirty="0" smtClean="0">
                <a:solidFill>
                  <a:srgbClr val="C00000"/>
                </a:solidFill>
                <a:latin typeface="+mj-lt"/>
              </a:rPr>
              <a:t> </a:t>
            </a:r>
            <a:r>
              <a:rPr lang="en-US" sz="2000" dirty="0" smtClean="0">
                <a:solidFill>
                  <a:srgbClr val="C00000"/>
                </a:solidFill>
                <a:latin typeface="+mj-lt"/>
              </a:rPr>
              <a:t>+ </a:t>
            </a:r>
            <a:r>
              <a:rPr lang="en-US" sz="2000" dirty="0" err="1" smtClean="0">
                <a:solidFill>
                  <a:srgbClr val="C00000"/>
                </a:solidFill>
                <a:latin typeface="+mj-lt"/>
              </a:rPr>
              <a:t>t</a:t>
            </a:r>
            <a:r>
              <a:rPr lang="en-US" sz="2000" baseline="-25000" dirty="0" err="1" smtClean="0">
                <a:solidFill>
                  <a:srgbClr val="C00000"/>
                </a:solidFill>
                <a:latin typeface="+mj-lt"/>
              </a:rPr>
              <a:t>WB</a:t>
            </a:r>
            <a:endParaRPr lang="en-US" sz="2000" dirty="0">
              <a:solidFill>
                <a:srgbClr val="C00000"/>
              </a:solidFill>
              <a:latin typeface="+mj-lt"/>
            </a:endParaRPr>
          </a:p>
        </p:txBody>
      </p:sp>
      <p:sp>
        <p:nvSpPr>
          <p:cNvPr id="306" name="Freeform 113"/>
          <p:cNvSpPr>
            <a:spLocks/>
          </p:cNvSpPr>
          <p:nvPr/>
        </p:nvSpPr>
        <p:spPr bwMode="auto">
          <a:xfrm>
            <a:off x="4800518" y="3352967"/>
            <a:ext cx="4088336" cy="3086726"/>
          </a:xfrm>
          <a:custGeom>
            <a:avLst/>
            <a:gdLst>
              <a:gd name="T0" fmla="*/ 488 w 1408"/>
              <a:gd name="T1" fmla="*/ 0 h 3408"/>
              <a:gd name="T2" fmla="*/ 680 w 1408"/>
              <a:gd name="T3" fmla="*/ 288 h 3408"/>
              <a:gd name="T4" fmla="*/ 1112 w 1408"/>
              <a:gd name="T5" fmla="*/ 720 h 3408"/>
              <a:gd name="T6" fmla="*/ 104 w 1408"/>
              <a:gd name="T7" fmla="*/ 672 h 3408"/>
              <a:gd name="T8" fmla="*/ 488 w 1408"/>
              <a:gd name="T9" fmla="*/ 2016 h 3408"/>
              <a:gd name="T10" fmla="*/ 1160 w 1408"/>
              <a:gd name="T11" fmla="*/ 2304 h 3408"/>
              <a:gd name="T12" fmla="*/ 1352 w 1408"/>
              <a:gd name="T13" fmla="*/ 2880 h 3408"/>
              <a:gd name="T14" fmla="*/ 824 w 1408"/>
              <a:gd name="T15" fmla="*/ 2928 h 3408"/>
              <a:gd name="T16" fmla="*/ 728 w 1408"/>
              <a:gd name="T17" fmla="*/ 3408 h 3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8"/>
              <a:gd name="T28" fmla="*/ 0 h 3408"/>
              <a:gd name="T29" fmla="*/ 1408 w 1408"/>
              <a:gd name="T30" fmla="*/ 3408 h 3408"/>
              <a:gd name="connsiteX0" fmla="*/ 0 w 15114"/>
              <a:gd name="connsiteY0" fmla="*/ 0 h 9718"/>
              <a:gd name="connsiteX1" fmla="*/ 9944 w 15114"/>
              <a:gd name="connsiteY1" fmla="*/ 563 h 9718"/>
              <a:gd name="connsiteX2" fmla="*/ 13012 w 15114"/>
              <a:gd name="connsiteY2" fmla="*/ 1831 h 9718"/>
              <a:gd name="connsiteX3" fmla="*/ 5853 w 15114"/>
              <a:gd name="connsiteY3" fmla="*/ 1690 h 9718"/>
              <a:gd name="connsiteX4" fmla="*/ 8580 w 15114"/>
              <a:gd name="connsiteY4" fmla="*/ 5633 h 9718"/>
              <a:gd name="connsiteX5" fmla="*/ 13353 w 15114"/>
              <a:gd name="connsiteY5" fmla="*/ 6479 h 9718"/>
              <a:gd name="connsiteX6" fmla="*/ 14716 w 15114"/>
              <a:gd name="connsiteY6" fmla="*/ 8169 h 9718"/>
              <a:gd name="connsiteX7" fmla="*/ 10966 w 15114"/>
              <a:gd name="connsiteY7" fmla="*/ 8310 h 9718"/>
              <a:gd name="connsiteX8" fmla="*/ 10284 w 15114"/>
              <a:gd name="connsiteY8" fmla="*/ 9718 h 9718"/>
              <a:gd name="connsiteX0" fmla="*/ 0 w 10000"/>
              <a:gd name="connsiteY0" fmla="*/ 24 h 10024"/>
              <a:gd name="connsiteX1" fmla="*/ 3384 w 10000"/>
              <a:gd name="connsiteY1" fmla="*/ 314 h 10024"/>
              <a:gd name="connsiteX2" fmla="*/ 8609 w 10000"/>
              <a:gd name="connsiteY2" fmla="*/ 1908 h 10024"/>
              <a:gd name="connsiteX3" fmla="*/ 3873 w 10000"/>
              <a:gd name="connsiteY3" fmla="*/ 1763 h 10024"/>
              <a:gd name="connsiteX4" fmla="*/ 5677 w 10000"/>
              <a:gd name="connsiteY4" fmla="*/ 5820 h 10024"/>
              <a:gd name="connsiteX5" fmla="*/ 8835 w 10000"/>
              <a:gd name="connsiteY5" fmla="*/ 6691 h 10024"/>
              <a:gd name="connsiteX6" fmla="*/ 9737 w 10000"/>
              <a:gd name="connsiteY6" fmla="*/ 8430 h 10024"/>
              <a:gd name="connsiteX7" fmla="*/ 7256 w 10000"/>
              <a:gd name="connsiteY7" fmla="*/ 8575 h 10024"/>
              <a:gd name="connsiteX8" fmla="*/ 6804 w 10000"/>
              <a:gd name="connsiteY8" fmla="*/ 10024 h 10024"/>
              <a:gd name="connsiteX0" fmla="*/ 0 w 10000"/>
              <a:gd name="connsiteY0" fmla="*/ 0 h 10000"/>
              <a:gd name="connsiteX1" fmla="*/ 3384 w 10000"/>
              <a:gd name="connsiteY1" fmla="*/ 290 h 10000"/>
              <a:gd name="connsiteX2" fmla="*/ 3384 w 10000"/>
              <a:gd name="connsiteY2" fmla="*/ 869 h 10000"/>
              <a:gd name="connsiteX3" fmla="*/ 3873 w 10000"/>
              <a:gd name="connsiteY3" fmla="*/ 1739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677 w 10000"/>
              <a:gd name="connsiteY4" fmla="*/ 5796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10000"/>
              <a:gd name="connsiteY0" fmla="*/ 0 h 10000"/>
              <a:gd name="connsiteX1" fmla="*/ 3384 w 10000"/>
              <a:gd name="connsiteY1" fmla="*/ 290 h 10000"/>
              <a:gd name="connsiteX2" fmla="*/ 3384 w 10000"/>
              <a:gd name="connsiteY2" fmla="*/ 869 h 10000"/>
              <a:gd name="connsiteX3" fmla="*/ 5865 w 10000"/>
              <a:gd name="connsiteY3" fmla="*/ 1304 h 10000"/>
              <a:gd name="connsiteX4" fmla="*/ 5865 w 10000"/>
              <a:gd name="connsiteY4" fmla="*/ 3768 h 10000"/>
              <a:gd name="connsiteX5" fmla="*/ 8835 w 10000"/>
              <a:gd name="connsiteY5" fmla="*/ 6667 h 10000"/>
              <a:gd name="connsiteX6" fmla="*/ 9737 w 10000"/>
              <a:gd name="connsiteY6" fmla="*/ 8406 h 10000"/>
              <a:gd name="connsiteX7" fmla="*/ 7256 w 10000"/>
              <a:gd name="connsiteY7" fmla="*/ 8551 h 10000"/>
              <a:gd name="connsiteX8" fmla="*/ 6804 w 10000"/>
              <a:gd name="connsiteY8" fmla="*/ 10000 h 10000"/>
              <a:gd name="connsiteX0" fmla="*/ 0 w 9818"/>
              <a:gd name="connsiteY0" fmla="*/ 0 h 10000"/>
              <a:gd name="connsiteX1" fmla="*/ 3384 w 9818"/>
              <a:gd name="connsiteY1" fmla="*/ 290 h 10000"/>
              <a:gd name="connsiteX2" fmla="*/ 3384 w 9818"/>
              <a:gd name="connsiteY2" fmla="*/ 869 h 10000"/>
              <a:gd name="connsiteX3" fmla="*/ 5865 w 9818"/>
              <a:gd name="connsiteY3" fmla="*/ 1304 h 10000"/>
              <a:gd name="connsiteX4" fmla="*/ 5865 w 9818"/>
              <a:gd name="connsiteY4" fmla="*/ 3768 h 10000"/>
              <a:gd name="connsiteX5" fmla="*/ 6767 w 9818"/>
              <a:gd name="connsiteY5" fmla="*/ 4348 h 10000"/>
              <a:gd name="connsiteX6" fmla="*/ 9737 w 9818"/>
              <a:gd name="connsiteY6" fmla="*/ 8406 h 10000"/>
              <a:gd name="connsiteX7" fmla="*/ 7256 w 9818"/>
              <a:gd name="connsiteY7" fmla="*/ 8551 h 10000"/>
              <a:gd name="connsiteX8" fmla="*/ 6804 w 9818"/>
              <a:gd name="connsiteY8" fmla="*/ 10000 h 10000"/>
              <a:gd name="connsiteX0" fmla="*/ 0 w 9273"/>
              <a:gd name="connsiteY0" fmla="*/ 0 h 10000"/>
              <a:gd name="connsiteX1" fmla="*/ 3447 w 9273"/>
              <a:gd name="connsiteY1" fmla="*/ 290 h 10000"/>
              <a:gd name="connsiteX2" fmla="*/ 3447 w 9273"/>
              <a:gd name="connsiteY2" fmla="*/ 869 h 10000"/>
              <a:gd name="connsiteX3" fmla="*/ 5974 w 9273"/>
              <a:gd name="connsiteY3" fmla="*/ 1304 h 10000"/>
              <a:gd name="connsiteX4" fmla="*/ 5974 w 9273"/>
              <a:gd name="connsiteY4" fmla="*/ 3768 h 10000"/>
              <a:gd name="connsiteX5" fmla="*/ 6892 w 9273"/>
              <a:gd name="connsiteY5" fmla="*/ 4348 h 10000"/>
              <a:gd name="connsiteX6" fmla="*/ 9190 w 9273"/>
              <a:gd name="connsiteY6" fmla="*/ 4203 h 10000"/>
              <a:gd name="connsiteX7" fmla="*/ 7391 w 9273"/>
              <a:gd name="connsiteY7" fmla="*/ 8551 h 10000"/>
              <a:gd name="connsiteX8" fmla="*/ 6930 w 9273"/>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30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970 w 10991"/>
              <a:gd name="connsiteY7" fmla="*/ 8551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473 w 10991"/>
              <a:gd name="connsiteY8"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7312 w 10991"/>
              <a:gd name="connsiteY8" fmla="*/ 8416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473 w 10991"/>
              <a:gd name="connsiteY9" fmla="*/ 10000 h 10000"/>
              <a:gd name="connsiteX0" fmla="*/ 0 w 10991"/>
              <a:gd name="connsiteY0" fmla="*/ 0 h 10000"/>
              <a:gd name="connsiteX1" fmla="*/ 3717 w 10991"/>
              <a:gd name="connsiteY1" fmla="*/ 290 h 10000"/>
              <a:gd name="connsiteX2" fmla="*/ 3717 w 10991"/>
              <a:gd name="connsiteY2" fmla="*/ 869 h 10000"/>
              <a:gd name="connsiteX3" fmla="*/ 6442 w 10991"/>
              <a:gd name="connsiteY3" fmla="*/ 1014 h 10000"/>
              <a:gd name="connsiteX4" fmla="*/ 6442 w 10991"/>
              <a:gd name="connsiteY4" fmla="*/ 3768 h 10000"/>
              <a:gd name="connsiteX5" fmla="*/ 7432 w 10991"/>
              <a:gd name="connsiteY5" fmla="*/ 4348 h 10000"/>
              <a:gd name="connsiteX6" fmla="*/ 10901 w 10991"/>
              <a:gd name="connsiteY6" fmla="*/ 4493 h 10000"/>
              <a:gd name="connsiteX7" fmla="*/ 7681 w 10991"/>
              <a:gd name="connsiteY7" fmla="*/ 5217 h 10000"/>
              <a:gd name="connsiteX8" fmla="*/ 8424 w 10991"/>
              <a:gd name="connsiteY8" fmla="*/ 5797 h 10000"/>
              <a:gd name="connsiteX9" fmla="*/ 7658 w 10991"/>
              <a:gd name="connsiteY9" fmla="*/ 9023 h 10000"/>
              <a:gd name="connsiteX10" fmla="*/ 7473 w 10991"/>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10000"/>
              <a:gd name="connsiteX1" fmla="*/ 3717 w 13042"/>
              <a:gd name="connsiteY1" fmla="*/ 290 h 10000"/>
              <a:gd name="connsiteX2" fmla="*/ 3717 w 13042"/>
              <a:gd name="connsiteY2" fmla="*/ 869 h 10000"/>
              <a:gd name="connsiteX3" fmla="*/ 6442 w 13042"/>
              <a:gd name="connsiteY3" fmla="*/ 1014 h 10000"/>
              <a:gd name="connsiteX4" fmla="*/ 6442 w 13042"/>
              <a:gd name="connsiteY4" fmla="*/ 3768 h 10000"/>
              <a:gd name="connsiteX5" fmla="*/ 7432 w 13042"/>
              <a:gd name="connsiteY5" fmla="*/ 4348 h 10000"/>
              <a:gd name="connsiteX6" fmla="*/ 10901 w 13042"/>
              <a:gd name="connsiteY6" fmla="*/ 4493 h 10000"/>
              <a:gd name="connsiteX7" fmla="*/ 7681 w 13042"/>
              <a:gd name="connsiteY7" fmla="*/ 5217 h 10000"/>
              <a:gd name="connsiteX8" fmla="*/ 8424 w 13042"/>
              <a:gd name="connsiteY8" fmla="*/ 5797 h 10000"/>
              <a:gd name="connsiteX9" fmla="*/ 12883 w 13042"/>
              <a:gd name="connsiteY9" fmla="*/ 5797 h 10000"/>
              <a:gd name="connsiteX10" fmla="*/ 7473 w 13042"/>
              <a:gd name="connsiteY10" fmla="*/ 10000 h 10000"/>
              <a:gd name="connsiteX0" fmla="*/ 0 w 13042"/>
              <a:gd name="connsiteY0" fmla="*/ 0 h 6498"/>
              <a:gd name="connsiteX1" fmla="*/ 3717 w 13042"/>
              <a:gd name="connsiteY1" fmla="*/ 290 h 6498"/>
              <a:gd name="connsiteX2" fmla="*/ 3717 w 13042"/>
              <a:gd name="connsiteY2" fmla="*/ 869 h 6498"/>
              <a:gd name="connsiteX3" fmla="*/ 6442 w 13042"/>
              <a:gd name="connsiteY3" fmla="*/ 1014 h 6498"/>
              <a:gd name="connsiteX4" fmla="*/ 6442 w 13042"/>
              <a:gd name="connsiteY4" fmla="*/ 3768 h 6498"/>
              <a:gd name="connsiteX5" fmla="*/ 7432 w 13042"/>
              <a:gd name="connsiteY5" fmla="*/ 4348 h 6498"/>
              <a:gd name="connsiteX6" fmla="*/ 10901 w 13042"/>
              <a:gd name="connsiteY6" fmla="*/ 4493 h 6498"/>
              <a:gd name="connsiteX7" fmla="*/ 7681 w 13042"/>
              <a:gd name="connsiteY7" fmla="*/ 5217 h 6498"/>
              <a:gd name="connsiteX8" fmla="*/ 8424 w 13042"/>
              <a:gd name="connsiteY8" fmla="*/ 5797 h 6498"/>
              <a:gd name="connsiteX9" fmla="*/ 12883 w 13042"/>
              <a:gd name="connsiteY9" fmla="*/ 5797 h 6498"/>
              <a:gd name="connsiteX10" fmla="*/ 12883 w 13042"/>
              <a:gd name="connsiteY10" fmla="*/ 869 h 6498"/>
              <a:gd name="connsiteX0" fmla="*/ 0 w 10447"/>
              <a:gd name="connsiteY0" fmla="*/ 0 h 9035"/>
              <a:gd name="connsiteX1" fmla="*/ 2850 w 10447"/>
              <a:gd name="connsiteY1" fmla="*/ 446 h 9035"/>
              <a:gd name="connsiteX2" fmla="*/ 2850 w 10447"/>
              <a:gd name="connsiteY2" fmla="*/ 1337 h 9035"/>
              <a:gd name="connsiteX3" fmla="*/ 4939 w 10447"/>
              <a:gd name="connsiteY3" fmla="*/ 1560 h 9035"/>
              <a:gd name="connsiteX4" fmla="*/ 4939 w 10447"/>
              <a:gd name="connsiteY4" fmla="*/ 5799 h 9035"/>
              <a:gd name="connsiteX5" fmla="*/ 5699 w 10447"/>
              <a:gd name="connsiteY5" fmla="*/ 6691 h 9035"/>
              <a:gd name="connsiteX6" fmla="*/ 8358 w 10447"/>
              <a:gd name="connsiteY6" fmla="*/ 6914 h 9035"/>
              <a:gd name="connsiteX7" fmla="*/ 5889 w 10447"/>
              <a:gd name="connsiteY7" fmla="*/ 8029 h 9035"/>
              <a:gd name="connsiteX8" fmla="*/ 6459 w 10447"/>
              <a:gd name="connsiteY8" fmla="*/ 8921 h 9035"/>
              <a:gd name="connsiteX9" fmla="*/ 9878 w 10447"/>
              <a:gd name="connsiteY9" fmla="*/ 8921 h 9035"/>
              <a:gd name="connsiteX10" fmla="*/ 9874 w 10447"/>
              <a:gd name="connsiteY10" fmla="*/ 3366 h 9035"/>
              <a:gd name="connsiteX11" fmla="*/ 9878 w 10447"/>
              <a:gd name="connsiteY11" fmla="*/ 1337 h 9035"/>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9455 w 10000"/>
              <a:gd name="connsiteY11" fmla="*/ 1480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468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10000"/>
              <a:gd name="connsiteY0" fmla="*/ 0 h 10000"/>
              <a:gd name="connsiteX1" fmla="*/ 2728 w 10000"/>
              <a:gd name="connsiteY1" fmla="*/ 494 h 10000"/>
              <a:gd name="connsiteX2" fmla="*/ 2728 w 10000"/>
              <a:gd name="connsiteY2" fmla="*/ 1480 h 10000"/>
              <a:gd name="connsiteX3" fmla="*/ 4728 w 10000"/>
              <a:gd name="connsiteY3" fmla="*/ 1727 h 10000"/>
              <a:gd name="connsiteX4" fmla="*/ 4728 w 10000"/>
              <a:gd name="connsiteY4" fmla="*/ 6418 h 10000"/>
              <a:gd name="connsiteX5" fmla="*/ 5455 w 10000"/>
              <a:gd name="connsiteY5" fmla="*/ 7406 h 10000"/>
              <a:gd name="connsiteX6" fmla="*/ 8000 w 10000"/>
              <a:gd name="connsiteY6" fmla="*/ 7652 h 10000"/>
              <a:gd name="connsiteX7" fmla="*/ 5637 w 10000"/>
              <a:gd name="connsiteY7" fmla="*/ 8887 h 10000"/>
              <a:gd name="connsiteX8" fmla="*/ 6183 w 10000"/>
              <a:gd name="connsiteY8" fmla="*/ 9874 h 10000"/>
              <a:gd name="connsiteX9" fmla="*/ 9455 w 10000"/>
              <a:gd name="connsiteY9" fmla="*/ 9874 h 10000"/>
              <a:gd name="connsiteX10" fmla="*/ 9456 w 10000"/>
              <a:gd name="connsiteY10" fmla="*/ 2715 h 10000"/>
              <a:gd name="connsiteX11" fmla="*/ 7274 w 10000"/>
              <a:gd name="connsiteY11" fmla="*/ 2715 h 10000"/>
              <a:gd name="connsiteX0" fmla="*/ 0 w 9756"/>
              <a:gd name="connsiteY0" fmla="*/ 0 h 10000"/>
              <a:gd name="connsiteX1" fmla="*/ 2728 w 9756"/>
              <a:gd name="connsiteY1" fmla="*/ 494 h 10000"/>
              <a:gd name="connsiteX2" fmla="*/ 2728 w 9756"/>
              <a:gd name="connsiteY2" fmla="*/ 1480 h 10000"/>
              <a:gd name="connsiteX3" fmla="*/ 4728 w 9756"/>
              <a:gd name="connsiteY3" fmla="*/ 1727 h 10000"/>
              <a:gd name="connsiteX4" fmla="*/ 4728 w 9756"/>
              <a:gd name="connsiteY4" fmla="*/ 6418 h 10000"/>
              <a:gd name="connsiteX5" fmla="*/ 5455 w 9756"/>
              <a:gd name="connsiteY5" fmla="*/ 7406 h 10000"/>
              <a:gd name="connsiteX6" fmla="*/ 8000 w 9756"/>
              <a:gd name="connsiteY6" fmla="*/ 7652 h 10000"/>
              <a:gd name="connsiteX7" fmla="*/ 5637 w 9756"/>
              <a:gd name="connsiteY7" fmla="*/ 8887 h 10000"/>
              <a:gd name="connsiteX8" fmla="*/ 6183 w 9756"/>
              <a:gd name="connsiteY8" fmla="*/ 9874 h 10000"/>
              <a:gd name="connsiteX9" fmla="*/ 9455 w 9756"/>
              <a:gd name="connsiteY9" fmla="*/ 9874 h 10000"/>
              <a:gd name="connsiteX10" fmla="*/ 9456 w 9756"/>
              <a:gd name="connsiteY10" fmla="*/ 2715 h 10000"/>
              <a:gd name="connsiteX11" fmla="*/ 7274 w 9756"/>
              <a:gd name="connsiteY11" fmla="*/ 2715 h 10000"/>
              <a:gd name="connsiteX0" fmla="*/ 0 w 10000"/>
              <a:gd name="connsiteY0" fmla="*/ 0 h 10000"/>
              <a:gd name="connsiteX1" fmla="*/ 2796 w 10000"/>
              <a:gd name="connsiteY1" fmla="*/ 494 h 10000"/>
              <a:gd name="connsiteX2" fmla="*/ 2796 w 10000"/>
              <a:gd name="connsiteY2" fmla="*/ 1480 h 10000"/>
              <a:gd name="connsiteX3" fmla="*/ 4846 w 10000"/>
              <a:gd name="connsiteY3" fmla="*/ 1727 h 10000"/>
              <a:gd name="connsiteX4" fmla="*/ 4846 w 10000"/>
              <a:gd name="connsiteY4" fmla="*/ 6418 h 10000"/>
              <a:gd name="connsiteX5" fmla="*/ 5591 w 10000"/>
              <a:gd name="connsiteY5" fmla="*/ 7406 h 10000"/>
              <a:gd name="connsiteX6" fmla="*/ 8200 w 10000"/>
              <a:gd name="connsiteY6" fmla="*/ 7652 h 10000"/>
              <a:gd name="connsiteX7" fmla="*/ 5778 w 10000"/>
              <a:gd name="connsiteY7" fmla="*/ 8887 h 10000"/>
              <a:gd name="connsiteX8" fmla="*/ 6338 w 10000"/>
              <a:gd name="connsiteY8" fmla="*/ 9874 h 10000"/>
              <a:gd name="connsiteX9" fmla="*/ 9691 w 10000"/>
              <a:gd name="connsiteY9" fmla="*/ 9874 h 10000"/>
              <a:gd name="connsiteX10" fmla="*/ 9692 w 10000"/>
              <a:gd name="connsiteY10" fmla="*/ 2715 h 10000"/>
              <a:gd name="connsiteX11" fmla="*/ 7456 w 10000"/>
              <a:gd name="connsiteY11" fmla="*/ 271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0" y="0"/>
                </a:moveTo>
                <a:cubicBezTo>
                  <a:pt x="170" y="431"/>
                  <a:pt x="2330" y="247"/>
                  <a:pt x="2796" y="494"/>
                </a:cubicBezTo>
                <a:cubicBezTo>
                  <a:pt x="3263" y="740"/>
                  <a:pt x="2455" y="1274"/>
                  <a:pt x="2796" y="1480"/>
                </a:cubicBezTo>
                <a:cubicBezTo>
                  <a:pt x="3138" y="1687"/>
                  <a:pt x="4046" y="1232"/>
                  <a:pt x="4846" y="1727"/>
                </a:cubicBezTo>
                <a:cubicBezTo>
                  <a:pt x="5188" y="2550"/>
                  <a:pt x="4722" y="5471"/>
                  <a:pt x="4846" y="6418"/>
                </a:cubicBezTo>
                <a:cubicBezTo>
                  <a:pt x="4970" y="7365"/>
                  <a:pt x="5527" y="6591"/>
                  <a:pt x="5591" y="7406"/>
                </a:cubicBezTo>
                <a:cubicBezTo>
                  <a:pt x="6150" y="7613"/>
                  <a:pt x="7857" y="7110"/>
                  <a:pt x="8200" y="7652"/>
                </a:cubicBezTo>
                <a:cubicBezTo>
                  <a:pt x="8268" y="8846"/>
                  <a:pt x="6207" y="7323"/>
                  <a:pt x="5778" y="8887"/>
                </a:cubicBezTo>
                <a:cubicBezTo>
                  <a:pt x="5329" y="10000"/>
                  <a:pt x="5762" y="9740"/>
                  <a:pt x="6338" y="9874"/>
                </a:cubicBezTo>
                <a:cubicBezTo>
                  <a:pt x="7895" y="9702"/>
                  <a:pt x="8216" y="9865"/>
                  <a:pt x="9691" y="9874"/>
                </a:cubicBezTo>
                <a:cubicBezTo>
                  <a:pt x="9894" y="8235"/>
                  <a:pt x="10000" y="3919"/>
                  <a:pt x="9692" y="2715"/>
                </a:cubicBezTo>
                <a:cubicBezTo>
                  <a:pt x="8695" y="2378"/>
                  <a:pt x="8491" y="2722"/>
                  <a:pt x="7456" y="2715"/>
                </a:cubicBezTo>
              </a:path>
            </a:pathLst>
          </a:custGeom>
          <a:noFill/>
          <a:ln w="57150">
            <a:solidFill>
              <a:srgbClr val="CC0000"/>
            </a:solidFill>
            <a:round/>
            <a:headEnd/>
            <a:tailEnd type="arrow"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08" grpId="0" animBg="1"/>
      <p:bldP spid="309" grpId="0"/>
      <p:bldP spid="3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Control Hazards</a:t>
            </a:r>
            <a:endParaRPr lang="en-US" dirty="0"/>
          </a:p>
        </p:txBody>
      </p:sp>
      <p:sp>
        <p:nvSpPr>
          <p:cNvPr id="3" name="Content Placeholder 2"/>
          <p:cNvSpPr>
            <a:spLocks noGrp="1"/>
          </p:cNvSpPr>
          <p:nvPr>
            <p:ph idx="1"/>
          </p:nvPr>
        </p:nvSpPr>
        <p:spPr/>
        <p:txBody>
          <a:bodyPr/>
          <a:lstStyle/>
          <a:p>
            <a:r>
              <a:rPr lang="en-US" dirty="0" smtClean="0"/>
              <a:t>Strategy 1: Stall. Wait for the result to be available by freezing earlier pipeline stages</a:t>
            </a:r>
          </a:p>
          <a:p>
            <a:endParaRPr lang="en-US" dirty="0" smtClean="0"/>
          </a:p>
          <a:p>
            <a:r>
              <a:rPr lang="en-US" dirty="0" smtClean="0"/>
              <a:t>Strategy 2: Bypass. Route data to the earlier pipeline stage as soon as it is calculated</a:t>
            </a:r>
          </a:p>
          <a:p>
            <a:pPr>
              <a:buNone/>
            </a:pPr>
            <a:endParaRPr lang="en-US" dirty="0" smtClean="0"/>
          </a:p>
          <a:p>
            <a:r>
              <a:rPr lang="en-US" dirty="0" smtClean="0"/>
              <a:t>Strategy 3: Speculate</a:t>
            </a:r>
          </a:p>
          <a:p>
            <a:pPr lvl="1"/>
            <a:r>
              <a:rPr lang="en-US" dirty="0" smtClean="0"/>
              <a:t>Guess a value and continue executing anyway</a:t>
            </a:r>
          </a:p>
          <a:p>
            <a:pPr lvl="1"/>
            <a:r>
              <a:rPr lang="en-US" dirty="0" smtClean="0"/>
              <a:t>When actual value is available, two cases</a:t>
            </a:r>
          </a:p>
          <a:p>
            <a:pPr lvl="2"/>
            <a:r>
              <a:rPr lang="en-US" dirty="0" smtClean="0"/>
              <a:t>Guessed correctly </a:t>
            </a:r>
            <a:r>
              <a:rPr lang="en-US" dirty="0" smtClean="0">
                <a:sym typeface="Wingdings" pitchFamily="2" charset="2"/>
              </a:rPr>
              <a:t> do nothing</a:t>
            </a:r>
          </a:p>
          <a:p>
            <a:pPr lvl="2"/>
            <a:r>
              <a:rPr lang="en-US" dirty="0" smtClean="0">
                <a:sym typeface="Wingdings" pitchFamily="2" charset="2"/>
              </a:rPr>
              <a:t>Guessed incorrectly  kill &amp; restart with correct value</a:t>
            </a:r>
            <a:endParaRPr lang="en-US" dirty="0" smtClean="0"/>
          </a:p>
        </p:txBody>
      </p:sp>
      <p:sp>
        <p:nvSpPr>
          <p:cNvPr id="4" name="Rectangle 3"/>
          <p:cNvSpPr/>
          <p:nvPr/>
        </p:nvSpPr>
        <p:spPr>
          <a:xfrm>
            <a:off x="381000" y="1066800"/>
            <a:ext cx="8382000" cy="914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189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Control Hazards With Stalls</a:t>
            </a:r>
            <a:endParaRPr lang="en-US" dirty="0"/>
          </a:p>
        </p:txBody>
      </p:sp>
      <p:sp>
        <p:nvSpPr>
          <p:cNvPr id="3" name="Content Placeholder 2"/>
          <p:cNvSpPr>
            <a:spLocks noGrp="1"/>
          </p:cNvSpPr>
          <p:nvPr>
            <p:ph idx="1"/>
          </p:nvPr>
        </p:nvSpPr>
        <p:spPr>
          <a:xfrm>
            <a:off x="457200" y="1066800"/>
            <a:ext cx="4800600" cy="5410199"/>
          </a:xfrm>
        </p:spPr>
        <p:txBody>
          <a:bodyPr/>
          <a:lstStyle/>
          <a:p>
            <a:r>
              <a:rPr lang="en-US" dirty="0" smtClean="0"/>
              <a:t>If branch or jump in IF, stall IF for one cycle</a:t>
            </a:r>
          </a:p>
          <a:p>
            <a:r>
              <a:rPr lang="en-US" dirty="0" smtClean="0"/>
              <a:t>Assume BNE is always taken in example code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Steady-state CPI?</a:t>
            </a:r>
            <a:endParaRPr lang="en-US" dirty="0"/>
          </a:p>
        </p:txBody>
      </p:sp>
      <p:sp>
        <p:nvSpPr>
          <p:cNvPr id="4" name="Content Placeholder 238"/>
          <p:cNvSpPr txBox="1">
            <a:spLocks/>
          </p:cNvSpPr>
          <p:nvPr/>
        </p:nvSpPr>
        <p:spPr bwMode="auto">
          <a:xfrm>
            <a:off x="5410200" y="10668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(R1, -1,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			MUL(R4, R5, R6)</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smtClean="0">
                <a:ln>
                  <a:noFill/>
                </a:ln>
                <a:effectLst/>
                <a:uLnTx/>
                <a:uFillTx/>
                <a:latin typeface="Consolas" pitchFamily="49" charset="0"/>
                <a:ea typeface="ＭＳ Ｐゴシック" charset="-128"/>
                <a:cs typeface="Consolas" pitchFamily="49" charset="0"/>
              </a:rPr>
              <a:t>       …</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26975693"/>
              </p:ext>
            </p:extLst>
          </p:nvPr>
        </p:nvGraphicFramePr>
        <p:xfrm>
          <a:off x="533395" y="2847975"/>
          <a:ext cx="7896230" cy="2247900"/>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gridCol w="789623"/>
                <a:gridCol w="789623"/>
                <a:gridCol w="789623"/>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r>
                        <a:rPr lang="en-US" sz="1600" dirty="0" smtClean="0"/>
                        <a:t>IF</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ADDC</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MUL</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BNE</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b="1" i="0" dirty="0" smtClean="0">
                          <a:solidFill>
                            <a:srgbClr val="C00000"/>
                          </a:solidFill>
                        </a:rPr>
                        <a:t>NOP</a:t>
                      </a:r>
                      <a:endParaRPr lang="en-US" sz="1600" b="1" i="0" dirty="0">
                        <a:solidFill>
                          <a:srgbClr val="C0000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t>ADDC</a:t>
                      </a:r>
                      <a:endParaRPr lang="en-US" sz="1600" i="0" dirty="0"/>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t>MUL</a:t>
                      </a:r>
                      <a:endParaRPr lang="en-US" sz="1600" i="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BNE</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b="1" dirty="0" smtClean="0">
                          <a:solidFill>
                            <a:srgbClr val="C00000"/>
                          </a:solidFill>
                        </a:rPr>
                        <a:t>NOP</a:t>
                      </a:r>
                      <a:endParaRPr lang="en-US" sz="1600" b="1" dirty="0">
                        <a:solidFill>
                          <a:srgbClr val="C0000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t>ADDC</a:t>
                      </a:r>
                      <a:endParaRPr lang="en-US" sz="1600" i="0" dirty="0"/>
                    </a:p>
                  </a:txBody>
                  <a:tcPr>
                    <a:lnT w="12700" cap="flat" cmpd="sng" algn="ctr">
                      <a:solidFill>
                        <a:schemeClr val="tx1"/>
                      </a:solidFill>
                      <a:prstDash val="solid"/>
                      <a:round/>
                      <a:headEnd type="none" w="med" len="med"/>
                      <a:tailEnd type="none" w="med" len="med"/>
                    </a:lnT>
                  </a:tcPr>
                </a:tc>
              </a:tr>
              <a:tr h="374650">
                <a:tc>
                  <a:txBody>
                    <a:bodyPr/>
                    <a:lstStyle/>
                    <a:p>
                      <a:pPr algn="ctr"/>
                      <a:r>
                        <a:rPr lang="en-US" sz="1600" dirty="0" smtClean="0"/>
                        <a:t>RF</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dirty="0" smtClean="0"/>
                        <a:t>MUL</a:t>
                      </a:r>
                      <a:endParaRPr lang="en-US" sz="1600" dirty="0"/>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t>ADDC</a:t>
                      </a:r>
                      <a:endParaRPr lang="en-US" sz="1600" i="0" dirty="0"/>
                    </a:p>
                  </a:txBody>
                  <a:tcPr/>
                </a:tc>
                <a:tc>
                  <a:txBody>
                    <a:bodyPr/>
                    <a:lstStyle/>
                    <a:p>
                      <a:pPr algn="ctr"/>
                      <a:r>
                        <a:rPr lang="en-US" sz="1600" i="0" dirty="0" smtClean="0"/>
                        <a:t>MUL</a:t>
                      </a:r>
                      <a:endParaRPr lang="en-US" sz="1600" i="0" dirty="0"/>
                    </a:p>
                  </a:txBody>
                  <a:tcPr/>
                </a:tc>
                <a:tc>
                  <a:txBody>
                    <a:bodyPr/>
                    <a:lstStyle/>
                    <a:p>
                      <a:pPr algn="ctr"/>
                      <a:r>
                        <a:rPr lang="en-US" sz="1600" dirty="0" smtClean="0"/>
                        <a:t>BNE</a:t>
                      </a:r>
                      <a:endParaRPr lang="en-US" sz="160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r>
              <a:tr h="374650">
                <a:tc>
                  <a:txBody>
                    <a:bodyPr/>
                    <a:lstStyle/>
                    <a:p>
                      <a:pPr algn="ctr"/>
                      <a:r>
                        <a:rPr lang="en-US" sz="1600" dirty="0" smtClean="0"/>
                        <a:t>ALU</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t>ADDC</a:t>
                      </a:r>
                      <a:endParaRPr lang="en-US" sz="1600" i="0" dirty="0"/>
                    </a:p>
                  </a:txBody>
                  <a:tcPr/>
                </a:tc>
                <a:tc>
                  <a:txBody>
                    <a:bodyPr/>
                    <a:lstStyle/>
                    <a:p>
                      <a:pPr algn="ctr"/>
                      <a:r>
                        <a:rPr lang="en-US" sz="1600" i="0" dirty="0" smtClean="0"/>
                        <a:t>MUL</a:t>
                      </a:r>
                      <a:endParaRPr lang="en-US" sz="1600" i="0" dirty="0"/>
                    </a:p>
                  </a:txBody>
                  <a:tcPr/>
                </a:tc>
                <a:tc>
                  <a:txBody>
                    <a:bodyPr/>
                    <a:lstStyle/>
                    <a:p>
                      <a:pPr algn="ctr"/>
                      <a:r>
                        <a:rPr lang="en-US" sz="1600" i="0" dirty="0" smtClean="0"/>
                        <a:t>BNE</a:t>
                      </a:r>
                      <a:endParaRPr lang="en-US" sz="1600" i="0" dirty="0"/>
                    </a:p>
                  </a:txBody>
                  <a:tcPr/>
                </a:tc>
              </a:tr>
              <a:tr h="374650">
                <a:tc>
                  <a:txBody>
                    <a:bodyPr/>
                    <a:lstStyle/>
                    <a:p>
                      <a:pPr algn="ctr"/>
                      <a:r>
                        <a:rPr lang="en-US" sz="1600" dirty="0" smtClean="0"/>
                        <a:t>MEM</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t>ADDC</a:t>
                      </a:r>
                      <a:endParaRPr lang="en-US" sz="1600" i="0" dirty="0"/>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r>
              <a:tr h="374650">
                <a:tc>
                  <a:txBody>
                    <a:bodyPr/>
                    <a:lstStyle/>
                    <a:p>
                      <a:pPr algn="ctr"/>
                      <a:r>
                        <a:rPr lang="en-US" sz="1600" dirty="0" smtClean="0"/>
                        <a:t>WB</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i="0" dirty="0"/>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r>
            </a:tbl>
          </a:graphicData>
        </a:graphic>
      </p:graphicFrame>
      <p:sp>
        <p:nvSpPr>
          <p:cNvPr id="6" name="TextBox 5"/>
          <p:cNvSpPr txBox="1"/>
          <p:nvPr/>
        </p:nvSpPr>
        <p:spPr>
          <a:xfrm>
            <a:off x="4539327" y="5305365"/>
            <a:ext cx="1775230" cy="400110"/>
          </a:xfrm>
          <a:prstGeom prst="rect">
            <a:avLst/>
          </a:prstGeom>
          <a:noFill/>
        </p:spPr>
        <p:txBody>
          <a:bodyPr wrap="none" rtlCol="0">
            <a:spAutoFit/>
          </a:bodyPr>
          <a:lstStyle/>
          <a:p>
            <a:r>
              <a:rPr lang="en-US" sz="2000" dirty="0" smtClean="0">
                <a:latin typeface="+mn-lt"/>
              </a:rPr>
              <a:t>R3!=0 </a:t>
            </a:r>
            <a:r>
              <a:rPr lang="en-US" sz="2000" dirty="0" smtClean="0">
                <a:latin typeface="+mn-lt"/>
                <a:sym typeface="Wingdings" pitchFamily="2" charset="2"/>
              </a:rPr>
              <a:t> Taken</a:t>
            </a:r>
            <a:endParaRPr lang="en-US" sz="2000" dirty="0">
              <a:latin typeface="+mn-lt"/>
            </a:endParaRPr>
          </a:p>
        </p:txBody>
      </p:sp>
      <p:cxnSp>
        <p:nvCxnSpPr>
          <p:cNvPr id="7" name="Straight Arrow Connector 6"/>
          <p:cNvCxnSpPr/>
          <p:nvPr/>
        </p:nvCxnSpPr>
        <p:spPr>
          <a:xfrm flipH="1" flipV="1">
            <a:off x="4310727" y="5229165"/>
            <a:ext cx="1524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67378" y="5305365"/>
            <a:ext cx="814647" cy="400110"/>
          </a:xfrm>
          <a:prstGeom prst="rect">
            <a:avLst/>
          </a:prstGeom>
          <a:noFill/>
        </p:spPr>
        <p:txBody>
          <a:bodyPr wrap="none" rtlCol="0">
            <a:spAutoFit/>
          </a:bodyPr>
          <a:lstStyle/>
          <a:p>
            <a:r>
              <a:rPr lang="en-US" sz="2000" dirty="0" smtClean="0">
                <a:latin typeface="+mn-lt"/>
              </a:rPr>
              <a:t>R3!=0</a:t>
            </a:r>
            <a:endParaRPr lang="en-US" sz="2000" dirty="0">
              <a:latin typeface="+mn-lt"/>
            </a:endParaRPr>
          </a:p>
        </p:txBody>
      </p:sp>
      <p:cxnSp>
        <p:nvCxnSpPr>
          <p:cNvPr id="9" name="Straight Arrow Connector 8"/>
          <p:cNvCxnSpPr/>
          <p:nvPr/>
        </p:nvCxnSpPr>
        <p:spPr>
          <a:xfrm flipH="1" flipV="1">
            <a:off x="7538778" y="5229165"/>
            <a:ext cx="1524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396872" y="3810000"/>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574544" y="3810000"/>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43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Stall Logic For Control Hazards</a:t>
            </a:r>
            <a:endParaRPr lang="en-US" dirty="0"/>
          </a:p>
        </p:txBody>
      </p:sp>
      <p:sp>
        <p:nvSpPr>
          <p:cNvPr id="634" name="Content Placeholder 633"/>
          <p:cNvSpPr>
            <a:spLocks noGrp="1"/>
          </p:cNvSpPr>
          <p:nvPr>
            <p:ph idx="1"/>
          </p:nvPr>
        </p:nvSpPr>
        <p:spPr>
          <a:xfrm>
            <a:off x="4800600" y="1066800"/>
            <a:ext cx="3886200" cy="5059363"/>
          </a:xfrm>
        </p:spPr>
        <p:txBody>
          <a:bodyPr/>
          <a:lstStyle/>
          <a:p>
            <a:r>
              <a:rPr lang="en-US" dirty="0" err="1" smtClean="0"/>
              <a:t>IRSrc</a:t>
            </a:r>
            <a:r>
              <a:rPr lang="en-US" baseline="30000" dirty="0" err="1"/>
              <a:t>I</a:t>
            </a:r>
            <a:r>
              <a:rPr lang="en-US" baseline="30000" dirty="0" err="1" smtClean="0"/>
              <a:t>F</a:t>
            </a:r>
            <a:r>
              <a:rPr lang="en-US" dirty="0" smtClean="0"/>
              <a:t> control signal</a:t>
            </a:r>
          </a:p>
          <a:p>
            <a:pPr lvl="2"/>
            <a:endParaRPr lang="en-US" dirty="0" smtClean="0"/>
          </a:p>
          <a:p>
            <a:r>
              <a:rPr lang="en-US" dirty="0" smtClean="0"/>
              <a:t>If </a:t>
            </a:r>
            <a:r>
              <a:rPr lang="en-US" dirty="0" err="1" smtClean="0"/>
              <a:t>opcode</a:t>
            </a:r>
            <a:r>
              <a:rPr lang="en-US" baseline="30000" dirty="0" err="1"/>
              <a:t>R</a:t>
            </a:r>
            <a:r>
              <a:rPr lang="en-US" baseline="30000" dirty="0" err="1" smtClean="0"/>
              <a:t>F</a:t>
            </a:r>
            <a:r>
              <a:rPr lang="en-US" dirty="0" smtClean="0"/>
              <a:t> == JMP, BEQ, BNE</a:t>
            </a:r>
          </a:p>
          <a:p>
            <a:pPr lvl="1"/>
            <a:r>
              <a:rPr lang="en-US" dirty="0" err="1" smtClean="0"/>
              <a:t>IRSrc</a:t>
            </a:r>
            <a:r>
              <a:rPr lang="en-US" baseline="30000" dirty="0" err="1"/>
              <a:t>I</a:t>
            </a:r>
            <a:r>
              <a:rPr lang="en-US" baseline="30000" dirty="0" err="1" smtClean="0"/>
              <a:t>F</a:t>
            </a:r>
            <a:r>
              <a:rPr lang="en-US" dirty="0" smtClean="0"/>
              <a:t>=1, inject NOP </a:t>
            </a:r>
          </a:p>
          <a:p>
            <a:pPr lvl="1"/>
            <a:r>
              <a:rPr lang="en-US" dirty="0" smtClean="0"/>
              <a:t>Set PCSEL to load branch or jump target</a:t>
            </a:r>
            <a:endParaRPr lang="en-US" dirty="0"/>
          </a:p>
        </p:txBody>
      </p:sp>
      <p:sp>
        <p:nvSpPr>
          <p:cNvPr id="420" name="Rectangle 419"/>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421"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422"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423"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424"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425"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426"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427"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428"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429"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430"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431"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32"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33"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434"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435"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436"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437"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438"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439"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440"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441"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442"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443"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444"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445"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446"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447" name="Rectangle 446"/>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448" name="Rectangle 447"/>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449" name="Rectangle 448"/>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450" name="Rectangle 449"/>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451" name="Rectangle 450"/>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452" name="Rectangle 451"/>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453" name="Rectangle 452"/>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454" name="Rectangle 453"/>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55" name="Rectangle 454"/>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6" name="Rectangle 455"/>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7" name="Rectangle 456"/>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58" name="Rectangle 457"/>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59" name="Rectangle 458"/>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60" name="Freeform 459"/>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1" name="Freeform 460"/>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2" name="Rectangle 461"/>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63" name="Freeform 462"/>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64" name="Freeform 463"/>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5" name="Freeform 464"/>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6" name="Freeform 465"/>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467" name="Freeform 466"/>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8" name="Freeform 467"/>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9" name="Rectangle 468"/>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470"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471" name="Freeform 470"/>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72" name="Freeform 471"/>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73"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474" name="Freeform 473"/>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75" name="Freeform 474"/>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76" name="Freeform 475"/>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77" name="Freeform 476"/>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78" name="Freeform 477"/>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79" name="Freeform 478"/>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480" name="Freeform 479"/>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81" name="Freeform 480"/>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82"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483" name="Freeform 482"/>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484" name="Freeform 483"/>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485" name="Freeform 484"/>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486" name="Rectangle 485"/>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487"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488" name="Freeform 487"/>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89" name="Freeform 488"/>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90"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491" name="Freeform 490"/>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92" name="Freeform 491"/>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93" name="Freeform 492"/>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494" name="Freeform 493"/>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5" name="Freeform 494"/>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96" name="Freeform 495"/>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497" name="Rectangle 496"/>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498"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499" name="Freeform 498"/>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00" name="Freeform 499"/>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01"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502" name="Freeform 501"/>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3"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504" name="Freeform 503"/>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5" name="Freeform 504"/>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6"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507" name="Freeform 506"/>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8" name="Freeform 507"/>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9" name="Freeform 508"/>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0" name="Freeform 509"/>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511" name="Freeform 510"/>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12" name="Freeform 511"/>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13"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514" name="Freeform 513"/>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15" name="Freeform 514"/>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16" name="Freeform 515"/>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17" name="Freeform 516"/>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8" name="Rectangle 517"/>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519"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520" name="Freeform 519"/>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21" name="Freeform 520"/>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22" name="Rectangle 521"/>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523"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524" name="Freeform 523"/>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25" name="Freeform 524"/>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26" name="Rectangle 525"/>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527" name="Rectangle 526"/>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528" name="Rectangle 527"/>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529"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530" name="Freeform 529"/>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31" name="Freeform 530"/>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32" name="Freeform 531"/>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533" name="Freeform 532"/>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4" name="Freeform 533"/>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5"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536" name="Freeform 535"/>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37" name="Freeform 536"/>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538" name="Rectangle 537"/>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540" name="Rectangle 539"/>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541"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542" name="Freeform 541"/>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43" name="Freeform 542"/>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45" name="Freeform 544"/>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46" name="Freeform 545"/>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7"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548"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550"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551"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552"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553" name="Freeform 552"/>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554" name="Rectangle 553"/>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555"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556"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3" name="Group 141"/>
          <p:cNvGrpSpPr/>
          <p:nvPr/>
        </p:nvGrpSpPr>
        <p:grpSpPr>
          <a:xfrm>
            <a:off x="407906" y="5289868"/>
            <a:ext cx="4240294" cy="109538"/>
            <a:chOff x="952500" y="5105400"/>
            <a:chExt cx="4532313" cy="109538"/>
          </a:xfrm>
        </p:grpSpPr>
        <p:sp>
          <p:nvSpPr>
            <p:cNvPr id="404" name="Rectangle 403"/>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405" name="Rectangle 404"/>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406" name="Rectangle 405"/>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407" name="Freeform 406"/>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08" name="Freeform 407"/>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09" name="Rectangle 408"/>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410" name="Rectangle 409"/>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411" name="Freeform 410"/>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2" name="Freeform 411"/>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3" name="Rectangle 412"/>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414" name="Rectangle 413"/>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415" name="Freeform 414"/>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6" name="Freeform 415"/>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7" name="Rectangle 416"/>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418" name="Rectangle 417"/>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419" name="Rectangle 418"/>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311" name="Rectangle 310"/>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4" name="Group 166"/>
          <p:cNvGrpSpPr/>
          <p:nvPr/>
        </p:nvGrpSpPr>
        <p:grpSpPr>
          <a:xfrm>
            <a:off x="407906" y="4495800"/>
            <a:ext cx="4240294" cy="107950"/>
            <a:chOff x="952500" y="4132263"/>
            <a:chExt cx="4532313" cy="107950"/>
          </a:xfrm>
        </p:grpSpPr>
        <p:sp>
          <p:nvSpPr>
            <p:cNvPr id="383" name="Rectangle 382"/>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384" name="Rectangle 383"/>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385" name="Rectangle 384"/>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386" name="Freeform 385"/>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87" name="Freeform 386"/>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88" name="Rectangle 387"/>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389" name="Rectangle 388"/>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390" name="Freeform 389"/>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1" name="Freeform 390"/>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2" name="Rectangle 391"/>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393" name="Rectangle 392"/>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394" name="Freeform 393"/>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5" name="Freeform 394"/>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6" name="Rectangle 395"/>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397" name="Rectangle 396"/>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398" name="Rectangle 397"/>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399" name="Freeform 398"/>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400" name="Freeform 399"/>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401" name="Rectangle 400"/>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402" name="Rectangle 401"/>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403" name="Rectangle 402"/>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5" name="Group 199"/>
          <p:cNvGrpSpPr/>
          <p:nvPr/>
        </p:nvGrpSpPr>
        <p:grpSpPr>
          <a:xfrm>
            <a:off x="407906" y="3842068"/>
            <a:ext cx="4240294" cy="107950"/>
            <a:chOff x="952500" y="3116263"/>
            <a:chExt cx="4532313" cy="107950"/>
          </a:xfrm>
        </p:grpSpPr>
        <p:sp>
          <p:nvSpPr>
            <p:cNvPr id="357" name="Rectangle 356"/>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358" name="Rectangle 357"/>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359" name="Rectangle 358"/>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360" name="Freeform 359"/>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1" name="Freeform 360"/>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2" name="Rectangle 361"/>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363" name="Rectangle 362"/>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364" name="Freeform 363"/>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5" name="Freeform 364"/>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6" name="Rectangle 365"/>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367" name="Rectangle 366"/>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368" name="Freeform 367"/>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9" name="Freeform 368"/>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370" name="Rectangle 369"/>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371" name="Rectangle 370"/>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372" name="Freeform 371"/>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3" name="Freeform 372"/>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4" name="Rectangle 373"/>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375" name="Rectangle 374"/>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376" name="Rectangle 375"/>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377" name="Freeform 376"/>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8" name="Freeform 377"/>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9" name="Rectangle 378"/>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80" name="Rectangle 379"/>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381" name="Rectangle 380"/>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82" name="Rectangle 381"/>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6" name="Group 208"/>
          <p:cNvGrpSpPr/>
          <p:nvPr/>
        </p:nvGrpSpPr>
        <p:grpSpPr>
          <a:xfrm>
            <a:off x="370777" y="2284412"/>
            <a:ext cx="4240294" cy="153988"/>
            <a:chOff x="952500" y="1682750"/>
            <a:chExt cx="4532313" cy="153988"/>
          </a:xfrm>
        </p:grpSpPr>
        <p:sp>
          <p:nvSpPr>
            <p:cNvPr id="344" name="Rectangle 343"/>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345" name="Rectangle 344"/>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346" name="Rectangle 345"/>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347" name="Freeform 346"/>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48" name="Freeform 347"/>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49" name="Rectangle 348"/>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350" name="Rectangle 349"/>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351" name="Freeform 350"/>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52" name="Freeform 351"/>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53" name="Rectangle 352"/>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4" name="Rectangle 353"/>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5" name="Rectangle 354"/>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356" name="Rectangle 355"/>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315" name="TextBox 314"/>
          <p:cNvSpPr txBox="1"/>
          <p:nvPr/>
        </p:nvSpPr>
        <p:spPr>
          <a:xfrm>
            <a:off x="128461" y="1632268"/>
            <a:ext cx="328739"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316" name="TextBox 315"/>
          <p:cNvSpPr txBox="1"/>
          <p:nvPr/>
        </p:nvSpPr>
        <p:spPr>
          <a:xfrm>
            <a:off x="76200" y="2819400"/>
            <a:ext cx="405225"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317" name="TextBox 316"/>
          <p:cNvSpPr txBox="1"/>
          <p:nvPr/>
        </p:nvSpPr>
        <p:spPr>
          <a:xfrm>
            <a:off x="33407" y="4038600"/>
            <a:ext cx="576193"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318" name="TextBox 317"/>
          <p:cNvSpPr txBox="1"/>
          <p:nvPr/>
        </p:nvSpPr>
        <p:spPr>
          <a:xfrm>
            <a:off x="0" y="4800600"/>
            <a:ext cx="61668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319" name="TextBox 318"/>
          <p:cNvSpPr txBox="1"/>
          <p:nvPr/>
        </p:nvSpPr>
        <p:spPr>
          <a:xfrm>
            <a:off x="76200" y="5804158"/>
            <a:ext cx="519204"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320" name="Freeform 414"/>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321" name="Freeform 415"/>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22" name="Line 418"/>
          <p:cNvSpPr>
            <a:spLocks noChangeShapeType="1"/>
          </p:cNvSpPr>
          <p:nvPr/>
        </p:nvSpPr>
        <p:spPr bwMode="auto">
          <a:xfrm>
            <a:off x="1616870" y="3709988"/>
            <a:ext cx="100995" cy="1587"/>
          </a:xfrm>
          <a:prstGeom prst="line">
            <a:avLst/>
          </a:pr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3" name="Freeform 419"/>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lumMod val="50000"/>
                <a:lumOff val="50000"/>
              </a:schemeClr>
            </a:solidFill>
            <a:round/>
            <a:headEnd/>
            <a:tailEnd/>
          </a:ln>
        </p:spPr>
        <p:txBody>
          <a:bodyPr/>
          <a:lstStyle/>
          <a:p>
            <a:endParaRPr lang="en-US">
              <a:solidFill>
                <a:srgbClr val="C00000"/>
              </a:solidFill>
            </a:endParaRPr>
          </a:p>
        </p:txBody>
      </p:sp>
      <p:sp>
        <p:nvSpPr>
          <p:cNvPr id="324" name="Freeform 420"/>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5" name="Rectangle 421"/>
          <p:cNvSpPr>
            <a:spLocks noChangeArrowheads="1"/>
          </p:cNvSpPr>
          <p:nvPr/>
        </p:nvSpPr>
        <p:spPr bwMode="auto">
          <a:xfrm>
            <a:off x="1368842" y="36718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smtClean="0"/>
              <a:t>STALL</a:t>
            </a:r>
            <a:endParaRPr lang="en-US" sz="2000" b="0" baseline="30000" dirty="0"/>
          </a:p>
        </p:txBody>
      </p:sp>
      <p:sp>
        <p:nvSpPr>
          <p:cNvPr id="326" name="Freeform 422"/>
          <p:cNvSpPr>
            <a:spLocks/>
          </p:cNvSpPr>
          <p:nvPr/>
        </p:nvSpPr>
        <p:spPr bwMode="auto">
          <a:xfrm flipH="1">
            <a:off x="1599047" y="3473450"/>
            <a:ext cx="29258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7"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8"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9"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30"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31" name="Rectangle 427"/>
          <p:cNvSpPr>
            <a:spLocks noChangeArrowheads="1"/>
          </p:cNvSpPr>
          <p:nvPr/>
        </p:nvSpPr>
        <p:spPr bwMode="auto">
          <a:xfrm>
            <a:off x="1401246" y="34290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32"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3"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4"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5"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36"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7"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8"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9"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40"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41"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2"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3"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539" name="Freeform 538"/>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557"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57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579"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7" name="Group 579"/>
          <p:cNvGrpSpPr/>
          <p:nvPr/>
        </p:nvGrpSpPr>
        <p:grpSpPr>
          <a:xfrm rot="10800000">
            <a:off x="2408314" y="3234531"/>
            <a:ext cx="252412" cy="84137"/>
            <a:chOff x="1676400" y="3030538"/>
            <a:chExt cx="252412" cy="84137"/>
          </a:xfrm>
        </p:grpSpPr>
        <p:sp>
          <p:nvSpPr>
            <p:cNvPr id="559"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560"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562"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563"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564"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565"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56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581"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582" name="Freeform 581"/>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83"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JT</a:t>
            </a:r>
            <a:endParaRPr lang="en-US" b="0" dirty="0"/>
          </a:p>
        </p:txBody>
      </p:sp>
      <p:sp>
        <p:nvSpPr>
          <p:cNvPr id="584"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85"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86"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587"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588"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589"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590"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591"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2"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93"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596"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598"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9"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01"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2"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603"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4"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1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61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612" name="Freeform 414"/>
          <p:cNvSpPr>
            <a:spLocks/>
          </p:cNvSpPr>
          <p:nvPr/>
        </p:nvSpPr>
        <p:spPr bwMode="auto">
          <a:xfrm>
            <a:off x="182880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613" name="Freeform 415"/>
          <p:cNvSpPr>
            <a:spLocks/>
          </p:cNvSpPr>
          <p:nvPr/>
        </p:nvSpPr>
        <p:spPr bwMode="auto">
          <a:xfrm>
            <a:off x="1824868"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614" name="Line 418"/>
          <p:cNvSpPr>
            <a:spLocks noChangeShapeType="1"/>
          </p:cNvSpPr>
          <p:nvPr/>
        </p:nvSpPr>
        <p:spPr bwMode="auto">
          <a:xfrm>
            <a:off x="2156460"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8" name="Group 623"/>
          <p:cNvGrpSpPr/>
          <p:nvPr/>
        </p:nvGrpSpPr>
        <p:grpSpPr>
          <a:xfrm flipH="1">
            <a:off x="2129648" y="2037309"/>
            <a:ext cx="72532" cy="45719"/>
            <a:chOff x="1702800" y="2044928"/>
            <a:chExt cx="53468" cy="38100"/>
          </a:xfrm>
        </p:grpSpPr>
        <p:sp>
          <p:nvSpPr>
            <p:cNvPr id="615"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616"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617" name="Rectangle 421"/>
          <p:cNvSpPr>
            <a:spLocks noChangeArrowheads="1"/>
          </p:cNvSpPr>
          <p:nvPr/>
        </p:nvSpPr>
        <p:spPr bwMode="auto">
          <a:xfrm>
            <a:off x="2330369"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0" dirty="0" smtClean="0">
                <a:solidFill>
                  <a:srgbClr val="FF0000"/>
                </a:solidFill>
              </a:rPr>
              <a:t> </a:t>
            </a:r>
            <a:r>
              <a:rPr lang="en-US" sz="700" baseline="30000" dirty="0">
                <a:solidFill>
                  <a:srgbClr val="FF0000"/>
                </a:solidFill>
              </a:rPr>
              <a:t>I</a:t>
            </a:r>
            <a:r>
              <a:rPr lang="en-US" sz="700" b="0" baseline="30000" dirty="0" smtClean="0">
                <a:solidFill>
                  <a:srgbClr val="FF0000"/>
                </a:solidFill>
              </a:rPr>
              <a:t>F</a:t>
            </a:r>
            <a:endParaRPr lang="en-US" sz="2000" b="0" baseline="30000" dirty="0">
              <a:solidFill>
                <a:srgbClr val="FF0000"/>
              </a:solidFill>
            </a:endParaRPr>
          </a:p>
        </p:txBody>
      </p:sp>
      <p:sp>
        <p:nvSpPr>
          <p:cNvPr id="618" name="Freeform 422"/>
          <p:cNvSpPr>
            <a:spLocks/>
          </p:cNvSpPr>
          <p:nvPr/>
        </p:nvSpPr>
        <p:spPr bwMode="auto">
          <a:xfrm flipH="1">
            <a:off x="1752599" y="1827440"/>
            <a:ext cx="141793"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FF0000"/>
            </a:solidFill>
            <a:round/>
            <a:headEnd/>
            <a:tailEnd/>
          </a:ln>
        </p:spPr>
        <p:txBody>
          <a:bodyPr/>
          <a:lstStyle/>
          <a:p>
            <a:endParaRPr lang="en-US"/>
          </a:p>
        </p:txBody>
      </p:sp>
      <p:sp>
        <p:nvSpPr>
          <p:cNvPr id="619" name="Freeform 423"/>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FF0000"/>
            </a:solidFill>
            <a:round/>
            <a:headEnd/>
            <a:tailEnd/>
          </a:ln>
        </p:spPr>
        <p:txBody>
          <a:bodyPr/>
          <a:lstStyle/>
          <a:p>
            <a:endParaRPr lang="en-US"/>
          </a:p>
        </p:txBody>
      </p:sp>
      <p:sp>
        <p:nvSpPr>
          <p:cNvPr id="620" name="Freeform 424"/>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FF0000"/>
            </a:solidFill>
            <a:round/>
            <a:headEnd/>
            <a:tailEnd/>
          </a:ln>
        </p:spPr>
        <p:txBody>
          <a:bodyPr/>
          <a:lstStyle/>
          <a:p>
            <a:endParaRPr lang="en-US"/>
          </a:p>
        </p:txBody>
      </p:sp>
      <p:sp>
        <p:nvSpPr>
          <p:cNvPr id="621" name="Freeform 425"/>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2" name="Freeform 426"/>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23" name="Rectangle 427"/>
          <p:cNvSpPr>
            <a:spLocks noChangeArrowheads="1"/>
          </p:cNvSpPr>
          <p:nvPr/>
        </p:nvSpPr>
        <p:spPr bwMode="auto">
          <a:xfrm>
            <a:off x="1524000" y="1782990"/>
            <a:ext cx="18146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FF0000"/>
                </a:solidFill>
              </a:rPr>
              <a:t>NOP</a:t>
            </a:r>
            <a:endParaRPr lang="en-US" sz="2400" b="0" dirty="0">
              <a:solidFill>
                <a:srgbClr val="FF0000"/>
              </a:solidFill>
            </a:endParaRPr>
          </a:p>
        </p:txBody>
      </p:sp>
      <p:sp>
        <p:nvSpPr>
          <p:cNvPr id="62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62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62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62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smtClean="0"/>
              <a:t>+</a:t>
            </a:r>
            <a:endParaRPr lang="en-US" dirty="0"/>
          </a:p>
        </p:txBody>
      </p:sp>
      <p:sp>
        <p:nvSpPr>
          <p:cNvPr id="62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63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63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63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63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Tree>
    <p:extLst>
      <p:ext uri="{BB962C8B-B14F-4D97-AF65-F5344CB8AC3E}">
        <p14:creationId xmlns:p14="http://schemas.microsoft.com/office/powerpoint/2010/main" val="2439930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ISA Issue: Simple </a:t>
            </a:r>
            <a:r>
              <a:rPr lang="en-US" dirty="0" err="1" smtClean="0"/>
              <a:t>vs</a:t>
            </a:r>
            <a:r>
              <a:rPr lang="en-US" dirty="0" smtClean="0"/>
              <a:t> Complex Branches</a:t>
            </a:r>
            <a:endParaRPr lang="en-US" dirty="0"/>
          </a:p>
        </p:txBody>
      </p:sp>
      <p:sp>
        <p:nvSpPr>
          <p:cNvPr id="3" name="Content Placeholder 2"/>
          <p:cNvSpPr>
            <a:spLocks noGrp="1"/>
          </p:cNvSpPr>
          <p:nvPr>
            <p:ph idx="1"/>
          </p:nvPr>
        </p:nvSpPr>
        <p:spPr>
          <a:xfrm>
            <a:off x="457200" y="1066801"/>
            <a:ext cx="8229600" cy="2971800"/>
          </a:xfrm>
        </p:spPr>
        <p:txBody>
          <a:bodyPr/>
          <a:lstStyle/>
          <a:p>
            <a:r>
              <a:rPr lang="en-US" dirty="0" smtClean="0"/>
              <a:t>Beta has very simple branch condition</a:t>
            </a:r>
          </a:p>
          <a:p>
            <a:pPr lvl="1"/>
            <a:r>
              <a:rPr lang="en-US" dirty="0" err="1" smtClean="0"/>
              <a:t>Reg</a:t>
            </a:r>
            <a:r>
              <a:rPr lang="en-US" dirty="0" smtClean="0"/>
              <a:t>[Ra]==0 easily computed in RF</a:t>
            </a:r>
          </a:p>
          <a:p>
            <a:pPr lvl="4"/>
            <a:endParaRPr lang="en-US" dirty="0" smtClean="0"/>
          </a:p>
          <a:p>
            <a:r>
              <a:rPr lang="en-US" dirty="0" smtClean="0"/>
              <a:t>Other ISAs have more complex branches (e.g., branch if greater than) that are resolved in ALU</a:t>
            </a:r>
          </a:p>
          <a:p>
            <a:pPr lvl="2"/>
            <a:endParaRPr lang="en-US" dirty="0" smtClean="0"/>
          </a:p>
          <a:p>
            <a:r>
              <a:rPr lang="en-US" dirty="0" smtClean="0"/>
              <a:t>What if branches were resolved in ALU stage?</a:t>
            </a:r>
          </a:p>
        </p:txBody>
      </p:sp>
      <p:graphicFrame>
        <p:nvGraphicFramePr>
          <p:cNvPr id="4" name="Table 3"/>
          <p:cNvGraphicFramePr>
            <a:graphicFrameLocks noGrp="1"/>
          </p:cNvGraphicFramePr>
          <p:nvPr>
            <p:extLst>
              <p:ext uri="{D42A27DB-BD31-4B8C-83A1-F6EECF244321}">
                <p14:modId xmlns:p14="http://schemas.microsoft.com/office/powerpoint/2010/main" val="1636302944"/>
              </p:ext>
            </p:extLst>
          </p:nvPr>
        </p:nvGraphicFramePr>
        <p:xfrm>
          <a:off x="990600" y="3931920"/>
          <a:ext cx="7106607" cy="2011680"/>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gridCol w="789623"/>
                <a:gridCol w="789623"/>
              </a:tblGrid>
              <a:tr h="3111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150">
                <a:tc>
                  <a:txBody>
                    <a:bodyPr/>
                    <a:lstStyle/>
                    <a:p>
                      <a:pPr algn="ctr"/>
                      <a:r>
                        <a:rPr lang="en-US" sz="1600" dirty="0" smtClean="0"/>
                        <a:t>IF</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ADDC</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MUL</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BNE</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SUB</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i="0" dirty="0" smtClean="0">
                          <a:solidFill>
                            <a:srgbClr val="C00000"/>
                          </a:solidFill>
                        </a:rPr>
                        <a:t>NOP</a:t>
                      </a:r>
                      <a:endParaRPr lang="en-US" sz="1600" b="1" i="0" dirty="0">
                        <a:solidFill>
                          <a:srgbClr val="C0000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t>ADDC</a:t>
                      </a:r>
                      <a:endParaRPr lang="en-US" sz="1600" i="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MUL</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BNE</a:t>
                      </a:r>
                      <a:endParaRPr lang="en-US" sz="1600" dirty="0">
                        <a:solidFill>
                          <a:schemeClr val="tx1"/>
                        </a:solidFill>
                      </a:endParaRPr>
                    </a:p>
                  </a:txBody>
                  <a:tcPr>
                    <a:lnT w="12700" cap="flat" cmpd="sng" algn="ctr">
                      <a:solidFill>
                        <a:schemeClr val="tx1"/>
                      </a:solidFill>
                      <a:prstDash val="solid"/>
                      <a:round/>
                      <a:headEnd type="none" w="med" len="med"/>
                      <a:tailEnd type="none" w="med" len="med"/>
                    </a:lnT>
                  </a:tcPr>
                </a:tc>
              </a:tr>
              <a:tr h="311150">
                <a:tc>
                  <a:txBody>
                    <a:bodyPr/>
                    <a:lstStyle/>
                    <a:p>
                      <a:pPr algn="ctr"/>
                      <a:r>
                        <a:rPr lang="en-US" sz="1600" dirty="0" smtClean="0"/>
                        <a:t>RF</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dirty="0" smtClean="0"/>
                        <a:t>MUL</a:t>
                      </a:r>
                      <a:endParaRPr lang="en-US" sz="1600" dirty="0"/>
                    </a:p>
                  </a:txBody>
                  <a:tcPr/>
                </a:tc>
                <a:tc>
                  <a:txBody>
                    <a:bodyPr/>
                    <a:lstStyle/>
                    <a:p>
                      <a:pPr algn="ctr"/>
                      <a:r>
                        <a:rPr lang="en-US" sz="1600" i="0" dirty="0" smtClean="0"/>
                        <a:t>BNE</a:t>
                      </a:r>
                      <a:endParaRPr lang="en-US" sz="1600" i="0" dirty="0"/>
                    </a:p>
                  </a:txBody>
                  <a:tcPr/>
                </a:tc>
                <a:tc>
                  <a:txBody>
                    <a:bodyPr/>
                    <a:lstStyle/>
                    <a:p>
                      <a:pPr algn="ctr"/>
                      <a:r>
                        <a:rPr lang="en-US" sz="1600" b="1" i="0" dirty="0" smtClean="0">
                          <a:solidFill>
                            <a:srgbClr val="C00000"/>
                          </a:solidFill>
                        </a:rPr>
                        <a:t>NOP</a:t>
                      </a:r>
                      <a:endParaRPr lang="en-US" sz="1600" b="1" i="0" dirty="0">
                        <a:solidFill>
                          <a:srgbClr val="C00000"/>
                        </a:solidFill>
                      </a:endParaRPr>
                    </a:p>
                  </a:txBody>
                  <a:tcPr/>
                </a:tc>
                <a:tc>
                  <a:txBody>
                    <a:bodyPr/>
                    <a:lstStyle/>
                    <a:p>
                      <a:pPr algn="ctr"/>
                      <a:r>
                        <a:rPr lang="en-US" sz="1600" b="0" i="0" dirty="0" smtClean="0">
                          <a:solidFill>
                            <a:srgbClr val="C00000"/>
                          </a:solidFill>
                        </a:rPr>
                        <a:t>NOP</a:t>
                      </a:r>
                      <a:endParaRPr lang="en-US" sz="1600" b="0" i="0" dirty="0">
                        <a:solidFill>
                          <a:srgbClr val="C00000"/>
                        </a:solidFill>
                      </a:endParaRPr>
                    </a:p>
                  </a:txBody>
                  <a:tcPr/>
                </a:tc>
                <a:tc>
                  <a:txBody>
                    <a:bodyPr/>
                    <a:lstStyle/>
                    <a:p>
                      <a:pPr algn="ctr"/>
                      <a:r>
                        <a:rPr lang="en-US" sz="1600" i="0" dirty="0" smtClean="0"/>
                        <a:t>ADDC</a:t>
                      </a:r>
                      <a:endParaRPr lang="en-US" sz="1600" i="0" dirty="0"/>
                    </a:p>
                  </a:txBody>
                  <a:tcPr/>
                </a:tc>
                <a:tc>
                  <a:txBody>
                    <a:bodyPr/>
                    <a:lstStyle/>
                    <a:p>
                      <a:pPr algn="ctr"/>
                      <a:r>
                        <a:rPr lang="en-US" sz="1600" dirty="0" smtClean="0"/>
                        <a:t>MUL</a:t>
                      </a:r>
                      <a:endParaRPr lang="en-US" sz="1600" dirty="0"/>
                    </a:p>
                  </a:txBody>
                  <a:tcPr/>
                </a:tc>
              </a:tr>
              <a:tr h="311150">
                <a:tc>
                  <a:txBody>
                    <a:bodyPr/>
                    <a:lstStyle/>
                    <a:p>
                      <a:pPr algn="ctr"/>
                      <a:r>
                        <a:rPr lang="en-US" sz="1600" dirty="0" smtClean="0"/>
                        <a:t>ALU</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b="0" i="0" dirty="0" smtClean="0">
                          <a:solidFill>
                            <a:srgbClr val="C00000"/>
                          </a:solidFill>
                        </a:rPr>
                        <a:t>NOP</a:t>
                      </a:r>
                      <a:endParaRPr lang="en-US" sz="1600" b="0" i="0" dirty="0">
                        <a:solidFill>
                          <a:srgbClr val="C00000"/>
                        </a:solidFill>
                      </a:endParaRPr>
                    </a:p>
                  </a:txBody>
                  <a:tcPr/>
                </a:tc>
                <a:tc>
                  <a:txBody>
                    <a:bodyPr/>
                    <a:lstStyle/>
                    <a:p>
                      <a:pPr algn="ctr"/>
                      <a:r>
                        <a:rPr lang="en-US" sz="1600" i="0" dirty="0" smtClean="0"/>
                        <a:t>ADDC</a:t>
                      </a:r>
                      <a:endParaRPr lang="en-US" sz="1600" i="0" dirty="0"/>
                    </a:p>
                  </a:txBody>
                  <a:tcPr/>
                </a:tc>
              </a:tr>
              <a:tr h="311150">
                <a:tc>
                  <a:txBody>
                    <a:bodyPr/>
                    <a:lstStyle/>
                    <a:p>
                      <a:pPr algn="ctr"/>
                      <a:r>
                        <a:rPr lang="en-US" sz="1600" dirty="0" smtClean="0"/>
                        <a:t>MEM</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b="0" i="0" dirty="0" smtClean="0">
                          <a:solidFill>
                            <a:srgbClr val="C00000"/>
                          </a:solidFill>
                        </a:rPr>
                        <a:t>NOP</a:t>
                      </a:r>
                      <a:endParaRPr lang="en-US" sz="1600" b="0" i="0" dirty="0">
                        <a:solidFill>
                          <a:srgbClr val="C00000"/>
                        </a:solidFill>
                      </a:endParaRPr>
                    </a:p>
                  </a:txBody>
                  <a:tcPr/>
                </a:tc>
              </a:tr>
              <a:tr h="311150">
                <a:tc>
                  <a:txBody>
                    <a:bodyPr/>
                    <a:lstStyle/>
                    <a:p>
                      <a:pPr algn="ctr"/>
                      <a:r>
                        <a:rPr lang="en-US" sz="1600" dirty="0" smtClean="0"/>
                        <a:t>WB</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i="0" dirty="0"/>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t>BNE</a:t>
                      </a:r>
                      <a:endParaRPr lang="en-US" sz="1600" i="0" dirty="0"/>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r>
            </a:tbl>
          </a:graphicData>
        </a:graphic>
      </p:graphicFrame>
      <p:sp>
        <p:nvSpPr>
          <p:cNvPr id="5" name="TextBox 4"/>
          <p:cNvSpPr txBox="1"/>
          <p:nvPr/>
        </p:nvSpPr>
        <p:spPr>
          <a:xfrm>
            <a:off x="1219200" y="6096000"/>
            <a:ext cx="6833997" cy="400110"/>
          </a:xfrm>
          <a:prstGeom prst="rect">
            <a:avLst/>
          </a:prstGeom>
          <a:noFill/>
        </p:spPr>
        <p:txBody>
          <a:bodyPr wrap="none" rtlCol="0">
            <a:spAutoFit/>
          </a:bodyPr>
          <a:lstStyle/>
          <a:p>
            <a:r>
              <a:rPr lang="en-US" sz="2000" dirty="0" smtClean="0">
                <a:solidFill>
                  <a:srgbClr val="C00000"/>
                </a:solidFill>
                <a:latin typeface="+mj-lt"/>
              </a:rPr>
              <a:t>More annulments </a:t>
            </a:r>
            <a:r>
              <a:rPr lang="en-US" sz="2000" dirty="0" smtClean="0">
                <a:latin typeface="+mj-lt"/>
              </a:rPr>
              <a:t>(but sometimes fewer instructions)</a:t>
            </a:r>
            <a:endParaRPr lang="en-US" sz="2000" dirty="0">
              <a:latin typeface="+mj-lt"/>
            </a:endParaRPr>
          </a:p>
        </p:txBody>
      </p:sp>
      <p:cxnSp>
        <p:nvCxnSpPr>
          <p:cNvPr id="6" name="Straight Arrow Connector 5"/>
          <p:cNvCxnSpPr/>
          <p:nvPr/>
        </p:nvCxnSpPr>
        <p:spPr>
          <a:xfrm flipV="1">
            <a:off x="5656176" y="5069304"/>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7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Hazards</a:t>
            </a:r>
            <a:endParaRPr lang="en-US" dirty="0"/>
          </a:p>
        </p:txBody>
      </p:sp>
      <p:sp>
        <p:nvSpPr>
          <p:cNvPr id="3" name="Content Placeholder 2"/>
          <p:cNvSpPr>
            <a:spLocks noGrp="1"/>
          </p:cNvSpPr>
          <p:nvPr>
            <p:ph idx="1"/>
          </p:nvPr>
        </p:nvSpPr>
        <p:spPr/>
        <p:txBody>
          <a:bodyPr/>
          <a:lstStyle/>
          <a:p>
            <a:r>
              <a:rPr lang="en-US" dirty="0" smtClean="0"/>
              <a:t>Strategy 1: Stall. Wait for the result to be available by freezing earlier pipeline stages</a:t>
            </a:r>
          </a:p>
          <a:p>
            <a:endParaRPr lang="en-US" dirty="0" smtClean="0"/>
          </a:p>
          <a:p>
            <a:r>
              <a:rPr lang="en-US" dirty="0" smtClean="0"/>
              <a:t>Strategy 2: Bypass. Route data to the earlier pipeline stage as soon as it is calculated</a:t>
            </a:r>
          </a:p>
          <a:p>
            <a:pPr>
              <a:buNone/>
            </a:pPr>
            <a:endParaRPr lang="en-US" dirty="0" smtClean="0"/>
          </a:p>
          <a:p>
            <a:r>
              <a:rPr lang="en-US" dirty="0" smtClean="0"/>
              <a:t>Strategy 3: Speculate</a:t>
            </a:r>
          </a:p>
          <a:p>
            <a:pPr lvl="1"/>
            <a:r>
              <a:rPr lang="en-US" dirty="0" smtClean="0"/>
              <a:t>Guess a value and continue executing anyway</a:t>
            </a:r>
          </a:p>
          <a:p>
            <a:pPr lvl="1"/>
            <a:r>
              <a:rPr lang="en-US" dirty="0" smtClean="0"/>
              <a:t>When actual value is available, two cases</a:t>
            </a:r>
          </a:p>
          <a:p>
            <a:pPr lvl="2"/>
            <a:r>
              <a:rPr lang="en-US" dirty="0" smtClean="0"/>
              <a:t>Guessed correctly </a:t>
            </a:r>
            <a:r>
              <a:rPr lang="en-US" dirty="0" smtClean="0">
                <a:sym typeface="Wingdings" pitchFamily="2" charset="2"/>
              </a:rPr>
              <a:t> do nothing</a:t>
            </a:r>
          </a:p>
          <a:p>
            <a:pPr lvl="2"/>
            <a:r>
              <a:rPr lang="en-US" dirty="0" smtClean="0">
                <a:sym typeface="Wingdings" pitchFamily="2" charset="2"/>
              </a:rPr>
              <a:t>Guessed incorrectly  annul &amp; restart with correct value</a:t>
            </a:r>
            <a:endParaRPr lang="en-US" dirty="0" smtClean="0"/>
          </a:p>
        </p:txBody>
      </p:sp>
      <p:sp>
        <p:nvSpPr>
          <p:cNvPr id="4" name="Rectangle 3"/>
          <p:cNvSpPr/>
          <p:nvPr/>
        </p:nvSpPr>
        <p:spPr>
          <a:xfrm>
            <a:off x="381000" y="3505200"/>
            <a:ext cx="8382000" cy="19812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110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Hazards with Speculation</a:t>
            </a:r>
            <a:endParaRPr lang="en-US" dirty="0"/>
          </a:p>
        </p:txBody>
      </p:sp>
      <p:sp>
        <p:nvSpPr>
          <p:cNvPr id="3" name="Content Placeholder 2"/>
          <p:cNvSpPr>
            <a:spLocks noGrp="1"/>
          </p:cNvSpPr>
          <p:nvPr>
            <p:ph idx="1"/>
          </p:nvPr>
        </p:nvSpPr>
        <p:spPr>
          <a:xfrm>
            <a:off x="457200" y="1066801"/>
            <a:ext cx="8229600" cy="2362200"/>
          </a:xfrm>
        </p:spPr>
        <p:txBody>
          <a:bodyPr/>
          <a:lstStyle/>
          <a:p>
            <a:r>
              <a:rPr lang="en-US" dirty="0" smtClean="0"/>
              <a:t>What’s a good guess</a:t>
            </a:r>
            <a:br>
              <a:rPr lang="en-US" dirty="0" smtClean="0"/>
            </a:br>
            <a:r>
              <a:rPr lang="en-US" dirty="0" smtClean="0"/>
              <a:t>for </a:t>
            </a:r>
            <a:r>
              <a:rPr lang="en-US" dirty="0" err="1" smtClean="0"/>
              <a:t>NextPC</a:t>
            </a:r>
            <a:r>
              <a:rPr lang="en-US" dirty="0" smtClean="0"/>
              <a:t>?</a:t>
            </a:r>
          </a:p>
          <a:p>
            <a:pPr>
              <a:buNone/>
            </a:pPr>
            <a:endParaRPr lang="en-US" dirty="0" smtClean="0"/>
          </a:p>
          <a:p>
            <a:r>
              <a:rPr lang="en-US" dirty="0" smtClean="0"/>
              <a:t>Assume BNE is not taken</a:t>
            </a:r>
            <a:br>
              <a:rPr lang="en-US" dirty="0" smtClean="0"/>
            </a:br>
            <a:r>
              <a:rPr lang="en-US" dirty="0" smtClean="0"/>
              <a:t>in example</a:t>
            </a:r>
            <a:endParaRPr lang="en-US" dirty="0"/>
          </a:p>
        </p:txBody>
      </p:sp>
      <p:sp>
        <p:nvSpPr>
          <p:cNvPr id="4" name="Content Placeholder 238"/>
          <p:cNvSpPr txBox="1">
            <a:spLocks/>
          </p:cNvSpPr>
          <p:nvPr/>
        </p:nvSpPr>
        <p:spPr bwMode="auto">
          <a:xfrm>
            <a:off x="5410200" y="10668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(R1, -1,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			MUL(R4, R5, R6)</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smtClean="0">
                <a:ln>
                  <a:noFill/>
                </a:ln>
                <a:effectLst/>
                <a:uLnTx/>
                <a:uFillTx/>
                <a:latin typeface="Consolas" pitchFamily="49" charset="0"/>
                <a:ea typeface="ＭＳ Ｐゴシック" charset="-128"/>
                <a:cs typeface="Consolas" pitchFamily="49" charset="0"/>
              </a:rPr>
              <a:t>       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baseline="0" dirty="0" smtClean="0">
                <a:latin typeface="Consolas" pitchFamily="49" charset="0"/>
                <a:ea typeface="ＭＳ Ｐゴシック" charset="-128"/>
                <a:cs typeface="Consolas" pitchFamily="49" charset="0"/>
              </a:rPr>
              <a:t>			…</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p:txBody>
      </p:sp>
      <p:sp>
        <p:nvSpPr>
          <p:cNvPr id="5" name="TextBox 4"/>
          <p:cNvSpPr txBox="1"/>
          <p:nvPr/>
        </p:nvSpPr>
        <p:spPr>
          <a:xfrm>
            <a:off x="2927398" y="1534180"/>
            <a:ext cx="1111202" cy="523220"/>
          </a:xfrm>
          <a:prstGeom prst="rect">
            <a:avLst/>
          </a:prstGeom>
          <a:noFill/>
        </p:spPr>
        <p:txBody>
          <a:bodyPr wrap="none" rtlCol="0">
            <a:spAutoFit/>
          </a:bodyPr>
          <a:lstStyle/>
          <a:p>
            <a:r>
              <a:rPr lang="en-US" sz="2800" dirty="0" smtClean="0">
                <a:solidFill>
                  <a:srgbClr val="C00000"/>
                </a:solidFill>
                <a:latin typeface="+mj-lt"/>
              </a:rPr>
              <a:t>PC+4</a:t>
            </a:r>
            <a:endParaRPr lang="en-US" sz="2800" dirty="0">
              <a:solidFill>
                <a:srgbClr val="C00000"/>
              </a:solidFill>
              <a:latin typeface="+mj-lt"/>
            </a:endParaRPr>
          </a:p>
        </p:txBody>
      </p:sp>
      <p:graphicFrame>
        <p:nvGraphicFramePr>
          <p:cNvPr id="6" name="Table 5"/>
          <p:cNvGraphicFramePr>
            <a:graphicFrameLocks noGrp="1"/>
          </p:cNvGraphicFramePr>
          <p:nvPr/>
        </p:nvGraphicFramePr>
        <p:xfrm>
          <a:off x="714370" y="3390900"/>
          <a:ext cx="7896230" cy="2247900"/>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gridCol w="789623"/>
                <a:gridCol w="789623"/>
                <a:gridCol w="789623"/>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r>
                        <a:rPr lang="en-US" sz="1600" dirty="0" smtClean="0"/>
                        <a:t>IF</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ADDC</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MUL</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BNE</a:t>
                      </a:r>
                      <a:endParaRPr lang="en-US" sz="16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SUB</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XOR</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1600" i="0" dirty="0"/>
                    </a:p>
                  </a:txBody>
                  <a:tcPr>
                    <a:lnT w="12700" cap="flat" cmpd="sng" algn="ctr">
                      <a:solidFill>
                        <a:schemeClr val="tx1"/>
                      </a:solidFill>
                      <a:prstDash val="solid"/>
                      <a:round/>
                      <a:headEnd type="none" w="med" len="med"/>
                      <a:tailEnd type="none" w="med" len="med"/>
                    </a:lnT>
                  </a:tcPr>
                </a:tc>
                <a:tc>
                  <a:txBody>
                    <a:bodyPr/>
                    <a:lstStyle/>
                    <a:p>
                      <a:pPr algn="ctr"/>
                      <a:endParaRPr lang="en-US" sz="1600" dirty="0"/>
                    </a:p>
                  </a:txBody>
                  <a:tcPr>
                    <a:lnT w="12700" cap="flat" cmpd="sng" algn="ctr">
                      <a:solidFill>
                        <a:schemeClr val="tx1"/>
                      </a:solidFill>
                      <a:prstDash val="solid"/>
                      <a:round/>
                      <a:headEnd type="none" w="med" len="med"/>
                      <a:tailEnd type="none" w="med" len="med"/>
                    </a:lnT>
                  </a:tcPr>
                </a:tc>
                <a:tc>
                  <a:txBody>
                    <a:bodyPr/>
                    <a:lstStyle/>
                    <a:p>
                      <a:pPr algn="ctr"/>
                      <a:endParaRPr lang="en-US" sz="1600" dirty="0">
                        <a:solidFill>
                          <a:srgbClr val="C0000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1600" i="0" dirty="0"/>
                    </a:p>
                  </a:txBody>
                  <a:tcPr>
                    <a:lnT w="12700" cap="flat" cmpd="sng" algn="ctr">
                      <a:solidFill>
                        <a:schemeClr val="tx1"/>
                      </a:solidFill>
                      <a:prstDash val="solid"/>
                      <a:round/>
                      <a:headEnd type="none" w="med" len="med"/>
                      <a:tailEnd type="none" w="med" len="med"/>
                    </a:lnT>
                  </a:tcPr>
                </a:tc>
              </a:tr>
              <a:tr h="374650">
                <a:tc>
                  <a:txBody>
                    <a:bodyPr/>
                    <a:lstStyle/>
                    <a:p>
                      <a:pPr algn="ctr"/>
                      <a:r>
                        <a:rPr lang="en-US" sz="1600" dirty="0" smtClean="0"/>
                        <a:t>RF</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dirty="0" smtClean="0">
                          <a:solidFill>
                            <a:schemeClr val="tx1"/>
                          </a:solidFill>
                        </a:rPr>
                        <a:t>MUL</a:t>
                      </a:r>
                      <a:endParaRPr lang="en-US" sz="160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chemeClr val="tx1"/>
                          </a:solidFill>
                        </a:rPr>
                        <a:t>SUB</a:t>
                      </a:r>
                      <a:endParaRPr lang="en-US" sz="1600" i="0" dirty="0">
                        <a:solidFill>
                          <a:schemeClr val="tx1"/>
                        </a:solidFill>
                      </a:endParaRPr>
                    </a:p>
                  </a:txBody>
                  <a:tcPr/>
                </a:tc>
                <a:tc>
                  <a:txBody>
                    <a:bodyPr/>
                    <a:lstStyle/>
                    <a:p>
                      <a:pPr algn="ctr"/>
                      <a:r>
                        <a:rPr lang="en-US" sz="1600" i="0" dirty="0" smtClean="0">
                          <a:solidFill>
                            <a:schemeClr val="tx1"/>
                          </a:solidFill>
                        </a:rPr>
                        <a:t>XOR</a:t>
                      </a:r>
                      <a:endParaRPr lang="en-US" sz="1600" i="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r>
              <a:tr h="374650">
                <a:tc>
                  <a:txBody>
                    <a:bodyPr/>
                    <a:lstStyle/>
                    <a:p>
                      <a:pPr algn="ctr"/>
                      <a:r>
                        <a:rPr lang="en-US" sz="1600" dirty="0" smtClean="0"/>
                        <a:t>ALU</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solidFill>
                            <a:schemeClr val="tx1"/>
                          </a:solidFill>
                        </a:rPr>
                        <a:t>ADDC</a:t>
                      </a:r>
                      <a:endParaRPr lang="en-US" sz="160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chemeClr val="tx1"/>
                          </a:solidFill>
                        </a:rPr>
                        <a:t>SUB</a:t>
                      </a:r>
                      <a:endParaRPr lang="en-US" sz="1600" i="0" dirty="0">
                        <a:solidFill>
                          <a:schemeClr val="tx1"/>
                        </a:solidFill>
                      </a:endParaRPr>
                    </a:p>
                  </a:txBody>
                  <a:tcPr/>
                </a:tc>
                <a:tc>
                  <a:txBody>
                    <a:bodyPr/>
                    <a:lstStyle/>
                    <a:p>
                      <a:pPr algn="ctr"/>
                      <a:r>
                        <a:rPr lang="en-US" sz="1600" i="0" dirty="0" smtClean="0">
                          <a:solidFill>
                            <a:schemeClr val="tx1"/>
                          </a:solidFill>
                        </a:rPr>
                        <a:t>XOR</a:t>
                      </a:r>
                      <a:endParaRPr lang="en-US" sz="1600" i="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endParaRPr lang="en-US" sz="1600" i="0" dirty="0">
                        <a:solidFill>
                          <a:schemeClr val="tx1"/>
                        </a:solidFill>
                      </a:endParaRPr>
                    </a:p>
                  </a:txBody>
                  <a:tcPr/>
                </a:tc>
              </a:tr>
              <a:tr h="374650">
                <a:tc>
                  <a:txBody>
                    <a:bodyPr/>
                    <a:lstStyle/>
                    <a:p>
                      <a:pPr algn="ctr"/>
                      <a:r>
                        <a:rPr lang="en-US" sz="1600" dirty="0" smtClean="0"/>
                        <a:t>MEM</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chemeClr val="tx1"/>
                          </a:solidFill>
                        </a:rPr>
                        <a:t>SUB</a:t>
                      </a:r>
                      <a:endParaRPr lang="en-US" sz="1600" i="0" dirty="0">
                        <a:solidFill>
                          <a:schemeClr val="tx1"/>
                        </a:solidFill>
                      </a:endParaRPr>
                    </a:p>
                  </a:txBody>
                  <a:tcPr/>
                </a:tc>
                <a:tc>
                  <a:txBody>
                    <a:bodyPr/>
                    <a:lstStyle/>
                    <a:p>
                      <a:pPr algn="ctr"/>
                      <a:r>
                        <a:rPr lang="en-US" sz="1600" i="0" dirty="0" smtClean="0">
                          <a:solidFill>
                            <a:schemeClr val="tx1"/>
                          </a:solidFill>
                        </a:rPr>
                        <a:t>XOR</a:t>
                      </a:r>
                      <a:endParaRPr lang="en-US" sz="1600" i="0" dirty="0">
                        <a:solidFill>
                          <a:schemeClr val="tx1"/>
                        </a:solidFill>
                      </a:endParaRPr>
                    </a:p>
                  </a:txBody>
                  <a:tcPr/>
                </a:tc>
                <a:tc>
                  <a:txBody>
                    <a:bodyPr/>
                    <a:lstStyle/>
                    <a:p>
                      <a:pPr algn="ctr"/>
                      <a:endParaRPr lang="en-US" sz="1600" i="0" dirty="0">
                        <a:solidFill>
                          <a:schemeClr val="tx1"/>
                        </a:solidFill>
                      </a:endParaRPr>
                    </a:p>
                  </a:txBody>
                  <a:tcPr/>
                </a:tc>
              </a:tr>
              <a:tr h="374650">
                <a:tc>
                  <a:txBody>
                    <a:bodyPr/>
                    <a:lstStyle/>
                    <a:p>
                      <a:pPr algn="ctr"/>
                      <a:r>
                        <a:rPr lang="en-US" sz="1600" dirty="0" smtClean="0"/>
                        <a:t>WB</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chemeClr val="tx1"/>
                          </a:solidFill>
                        </a:rPr>
                        <a:t>SUB</a:t>
                      </a:r>
                      <a:endParaRPr lang="en-US" sz="1600" i="0" dirty="0">
                        <a:solidFill>
                          <a:schemeClr val="tx1"/>
                        </a:solidFill>
                      </a:endParaRPr>
                    </a:p>
                  </a:txBody>
                  <a:tcPr/>
                </a:tc>
                <a:tc>
                  <a:txBody>
                    <a:bodyPr/>
                    <a:lstStyle/>
                    <a:p>
                      <a:pPr algn="ctr"/>
                      <a:r>
                        <a:rPr lang="en-US" sz="1600" i="0" dirty="0" smtClean="0">
                          <a:solidFill>
                            <a:schemeClr val="tx1"/>
                          </a:solidFill>
                        </a:rPr>
                        <a:t>XOR</a:t>
                      </a:r>
                      <a:endParaRPr lang="en-US" sz="1600" i="0" dirty="0">
                        <a:solidFill>
                          <a:schemeClr val="tx1"/>
                        </a:solidFill>
                      </a:endParaRPr>
                    </a:p>
                  </a:txBody>
                  <a:tcPr/>
                </a:tc>
              </a:tr>
            </a:tbl>
          </a:graphicData>
        </a:graphic>
      </p:graphicFrame>
      <p:sp>
        <p:nvSpPr>
          <p:cNvPr id="7" name="TextBox 6"/>
          <p:cNvSpPr txBox="1"/>
          <p:nvPr/>
        </p:nvSpPr>
        <p:spPr>
          <a:xfrm>
            <a:off x="304800" y="5791200"/>
            <a:ext cx="3577646" cy="707886"/>
          </a:xfrm>
          <a:prstGeom prst="rect">
            <a:avLst/>
          </a:prstGeom>
          <a:noFill/>
        </p:spPr>
        <p:txBody>
          <a:bodyPr wrap="none" rtlCol="0">
            <a:spAutoFit/>
          </a:bodyPr>
          <a:lstStyle/>
          <a:p>
            <a:r>
              <a:rPr lang="en-US" sz="2000" dirty="0" smtClean="0">
                <a:latin typeface="+mn-lt"/>
              </a:rPr>
              <a:t>Start fetching at PC+4 (SUB) but</a:t>
            </a:r>
            <a:br>
              <a:rPr lang="en-US" sz="2000" dirty="0" smtClean="0">
                <a:latin typeface="+mn-lt"/>
              </a:rPr>
            </a:br>
            <a:r>
              <a:rPr lang="en-US" sz="2000" dirty="0" smtClean="0">
                <a:latin typeface="+mn-lt"/>
              </a:rPr>
              <a:t>BNE not resolved yet…</a:t>
            </a:r>
            <a:endParaRPr lang="en-US" sz="2000" dirty="0">
              <a:latin typeface="+mn-lt"/>
            </a:endParaRPr>
          </a:p>
        </p:txBody>
      </p:sp>
      <p:cxnSp>
        <p:nvCxnSpPr>
          <p:cNvPr id="8" name="Straight Arrow Connector 7"/>
          <p:cNvCxnSpPr/>
          <p:nvPr/>
        </p:nvCxnSpPr>
        <p:spPr>
          <a:xfrm flipV="1">
            <a:off x="3962400" y="5734110"/>
            <a:ext cx="98830" cy="2856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495800" y="5715000"/>
            <a:ext cx="76200" cy="3618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75754" y="6073914"/>
            <a:ext cx="2832314" cy="400110"/>
          </a:xfrm>
          <a:prstGeom prst="rect">
            <a:avLst/>
          </a:prstGeom>
          <a:noFill/>
        </p:spPr>
        <p:txBody>
          <a:bodyPr wrap="none" rtlCol="0">
            <a:spAutoFit/>
          </a:bodyPr>
          <a:lstStyle/>
          <a:p>
            <a:r>
              <a:rPr lang="en-US" sz="2000" dirty="0" smtClean="0">
                <a:latin typeface="+mn-lt"/>
              </a:rPr>
              <a:t>Guessed right, keep going</a:t>
            </a:r>
            <a:endParaRPr lang="en-US" sz="2000" dirty="0">
              <a:latin typeface="+mn-lt"/>
            </a:endParaRPr>
          </a:p>
        </p:txBody>
      </p:sp>
      <p:cxnSp>
        <p:nvCxnSpPr>
          <p:cNvPr id="11" name="Straight Arrow Connector 10"/>
          <p:cNvCxnSpPr/>
          <p:nvPr/>
        </p:nvCxnSpPr>
        <p:spPr>
          <a:xfrm flipV="1">
            <a:off x="4598736" y="4356768"/>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46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Hazards with Speculation</a:t>
            </a:r>
            <a:endParaRPr lang="en-US" dirty="0"/>
          </a:p>
        </p:txBody>
      </p:sp>
      <p:sp>
        <p:nvSpPr>
          <p:cNvPr id="3" name="Content Placeholder 2"/>
          <p:cNvSpPr>
            <a:spLocks noGrp="1"/>
          </p:cNvSpPr>
          <p:nvPr>
            <p:ph idx="1"/>
          </p:nvPr>
        </p:nvSpPr>
        <p:spPr>
          <a:xfrm>
            <a:off x="457200" y="1066801"/>
            <a:ext cx="8229600" cy="2362200"/>
          </a:xfrm>
        </p:spPr>
        <p:txBody>
          <a:bodyPr/>
          <a:lstStyle/>
          <a:p>
            <a:r>
              <a:rPr lang="en-US" dirty="0" smtClean="0"/>
              <a:t>What’s a good guess</a:t>
            </a:r>
            <a:br>
              <a:rPr lang="en-US" dirty="0" smtClean="0"/>
            </a:br>
            <a:r>
              <a:rPr lang="en-US" dirty="0" smtClean="0"/>
              <a:t>for </a:t>
            </a:r>
            <a:r>
              <a:rPr lang="en-US" dirty="0" err="1" smtClean="0"/>
              <a:t>NextPC</a:t>
            </a:r>
            <a:r>
              <a:rPr lang="en-US" dirty="0" smtClean="0"/>
              <a:t>?</a:t>
            </a:r>
          </a:p>
          <a:p>
            <a:pPr>
              <a:buNone/>
            </a:pPr>
            <a:endParaRPr lang="en-US" dirty="0" smtClean="0"/>
          </a:p>
          <a:p>
            <a:r>
              <a:rPr lang="en-US" dirty="0" smtClean="0"/>
              <a:t>Assume BNE is </a:t>
            </a:r>
            <a:r>
              <a:rPr lang="en-US" dirty="0" smtClean="0">
                <a:solidFill>
                  <a:srgbClr val="C00000"/>
                </a:solidFill>
              </a:rPr>
              <a:t>taken</a:t>
            </a:r>
            <a:r>
              <a:rPr lang="en-US" dirty="0" smtClean="0"/>
              <a:t/>
            </a:r>
            <a:br>
              <a:rPr lang="en-US" dirty="0" smtClean="0"/>
            </a:br>
            <a:r>
              <a:rPr lang="en-US" dirty="0" smtClean="0"/>
              <a:t>in example</a:t>
            </a:r>
            <a:endParaRPr lang="en-US" dirty="0"/>
          </a:p>
        </p:txBody>
      </p:sp>
      <p:sp>
        <p:nvSpPr>
          <p:cNvPr id="4" name="Content Placeholder 238"/>
          <p:cNvSpPr txBox="1">
            <a:spLocks/>
          </p:cNvSpPr>
          <p:nvPr/>
        </p:nvSpPr>
        <p:spPr bwMode="auto">
          <a:xfrm>
            <a:off x="5410200" y="10668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loop:	ADDC</a:t>
            </a: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(R1, -1, R3)</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			MUL(R4, R5, R6)</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dirty="0" smtClean="0">
                <a:latin typeface="Consolas" pitchFamily="49" charset="0"/>
                <a:ea typeface="ＭＳ Ｐゴシック" charset="-128"/>
                <a:cs typeface="Consolas" pitchFamily="49" charset="0"/>
              </a:rPr>
              <a:t>			BNE(R3, loop)</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rPr>
              <a:t>			SUB(R6, R7, R8)</a:t>
            </a:r>
            <a:endParaRPr lang="en-US" dirty="0">
              <a:latin typeface="Consolas" pitchFamily="49" charset="0"/>
              <a:ea typeface="ＭＳ Ｐゴシック" charset="-128"/>
              <a:cs typeface="Consolas" pitchFamily="49" charset="0"/>
            </a:endParaRP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noProof="0" dirty="0" smtClean="0">
                <a:ln>
                  <a:noFill/>
                </a:ln>
                <a:effectLst/>
                <a:uLnTx/>
                <a:uFillTx/>
                <a:latin typeface="Consolas" pitchFamily="49" charset="0"/>
                <a:ea typeface="ＭＳ Ｐゴシック" charset="-128"/>
                <a:cs typeface="Consolas" pitchFamily="49" charset="0"/>
              </a:rPr>
              <a:t>       XOR(R9, R10, R11)</a:t>
            </a:r>
          </a:p>
          <a:p>
            <a:pPr marL="342900" marR="0" lvl="0" indent="-342900" defTabSz="457200" rtl="0" eaLnBrk="0" fontAlgn="base" latinLnBrk="0" hangingPunct="0">
              <a:lnSpc>
                <a:spcPct val="100000"/>
              </a:lnSpc>
              <a:spcBef>
                <a:spcPct val="20000"/>
              </a:spcBef>
              <a:spcAft>
                <a:spcPct val="0"/>
              </a:spcAft>
              <a:buClrTx/>
              <a:buSzTx/>
              <a:buFont typeface="Arial" pitchFamily="34" charset="0"/>
              <a:buNone/>
              <a:tabLst/>
              <a:defRPr/>
            </a:pPr>
            <a:r>
              <a:rPr lang="en-US" baseline="0" dirty="0" smtClean="0">
                <a:latin typeface="Consolas" pitchFamily="49" charset="0"/>
                <a:ea typeface="ＭＳ Ｐゴシック" charset="-128"/>
                <a:cs typeface="Consolas" pitchFamily="49" charset="0"/>
              </a:rPr>
              <a:t>			…</a:t>
            </a:r>
            <a:endParaRPr kumimoji="0" lang="en-US" sz="1800" b="0" i="0" u="none" strike="noStrike" kern="1200" cap="none" spc="0" normalizeH="0" baseline="0" noProof="0" dirty="0" smtClean="0">
              <a:ln>
                <a:noFill/>
              </a:ln>
              <a:effectLst/>
              <a:uLnTx/>
              <a:uFillTx/>
              <a:latin typeface="Consolas" pitchFamily="49" charset="0"/>
              <a:ea typeface="ＭＳ Ｐゴシック" charset="-128"/>
              <a:cs typeface="Consolas" pitchFamily="49" charset="0"/>
            </a:endParaRPr>
          </a:p>
        </p:txBody>
      </p:sp>
      <p:sp>
        <p:nvSpPr>
          <p:cNvPr id="5" name="TextBox 4"/>
          <p:cNvSpPr txBox="1"/>
          <p:nvPr/>
        </p:nvSpPr>
        <p:spPr>
          <a:xfrm>
            <a:off x="2927398" y="1534180"/>
            <a:ext cx="1111202" cy="523220"/>
          </a:xfrm>
          <a:prstGeom prst="rect">
            <a:avLst/>
          </a:prstGeom>
          <a:noFill/>
        </p:spPr>
        <p:txBody>
          <a:bodyPr wrap="none" rtlCol="0">
            <a:spAutoFit/>
          </a:bodyPr>
          <a:lstStyle/>
          <a:p>
            <a:r>
              <a:rPr lang="en-US" sz="2800" dirty="0" smtClean="0">
                <a:solidFill>
                  <a:srgbClr val="C00000"/>
                </a:solidFill>
                <a:latin typeface="+mj-lt"/>
              </a:rPr>
              <a:t>PC+4</a:t>
            </a:r>
            <a:endParaRPr lang="en-US" sz="2800" dirty="0">
              <a:solidFill>
                <a:srgbClr val="C00000"/>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565926587"/>
              </p:ext>
            </p:extLst>
          </p:nvPr>
        </p:nvGraphicFramePr>
        <p:xfrm>
          <a:off x="714370" y="3390900"/>
          <a:ext cx="7896230" cy="2247900"/>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gridCol w="789623"/>
                <a:gridCol w="789623"/>
                <a:gridCol w="789623"/>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r>
                        <a:rPr lang="en-US" sz="1600" dirty="0" smtClean="0"/>
                        <a:t>IF</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ADDC</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MUL</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BNE</a:t>
                      </a:r>
                      <a:endParaRPr lang="en-US" sz="16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SUB</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ADDC</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MUL</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BNE</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SUB</a:t>
                      </a:r>
                      <a:endParaRPr lang="en-US" sz="16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t>ADDC</a:t>
                      </a:r>
                      <a:endParaRPr lang="en-US" sz="1600" i="0" dirty="0"/>
                    </a:p>
                  </a:txBody>
                  <a:tcPr>
                    <a:lnT w="12700" cap="flat" cmpd="sng" algn="ctr">
                      <a:solidFill>
                        <a:schemeClr val="tx1"/>
                      </a:solidFill>
                      <a:prstDash val="solid"/>
                      <a:round/>
                      <a:headEnd type="none" w="med" len="med"/>
                      <a:tailEnd type="none" w="med" len="med"/>
                    </a:lnT>
                  </a:tcPr>
                </a:tc>
              </a:tr>
              <a:tr h="374650">
                <a:tc>
                  <a:txBody>
                    <a:bodyPr/>
                    <a:lstStyle/>
                    <a:p>
                      <a:pPr algn="ctr"/>
                      <a:r>
                        <a:rPr lang="en-US" sz="1600" dirty="0" smtClean="0"/>
                        <a:t>RF</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dirty="0" smtClean="0">
                          <a:solidFill>
                            <a:schemeClr val="tx1"/>
                          </a:solidFill>
                        </a:rPr>
                        <a:t>MUL</a:t>
                      </a:r>
                      <a:endParaRPr lang="en-US" sz="160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b="1" i="0" dirty="0" smtClean="0">
                          <a:solidFill>
                            <a:srgbClr val="C00000"/>
                          </a:solidFill>
                        </a:rPr>
                        <a:t>NOP</a:t>
                      </a:r>
                      <a:endParaRPr lang="en-US" sz="1600" b="1" i="0" dirty="0">
                        <a:solidFill>
                          <a:srgbClr val="C00000"/>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dirty="0" smtClean="0"/>
                        <a:t>BNE</a:t>
                      </a:r>
                      <a:endParaRPr lang="en-US" sz="1600" dirty="0"/>
                    </a:p>
                  </a:txBody>
                  <a:tcPr/>
                </a:tc>
                <a:tc>
                  <a:txBody>
                    <a:bodyPr/>
                    <a:lstStyle/>
                    <a:p>
                      <a:pPr algn="ctr"/>
                      <a:r>
                        <a:rPr lang="en-US" sz="1600" b="1" i="0" dirty="0" smtClean="0">
                          <a:solidFill>
                            <a:srgbClr val="C00000"/>
                          </a:solidFill>
                        </a:rPr>
                        <a:t>NOP</a:t>
                      </a:r>
                      <a:endParaRPr lang="en-US" sz="1600" b="1" i="0" dirty="0">
                        <a:solidFill>
                          <a:srgbClr val="C00000"/>
                        </a:solidFill>
                      </a:endParaRPr>
                    </a:p>
                  </a:txBody>
                  <a:tcPr/>
                </a:tc>
              </a:tr>
              <a:tr h="374650">
                <a:tc>
                  <a:txBody>
                    <a:bodyPr/>
                    <a:lstStyle/>
                    <a:p>
                      <a:pPr algn="ctr"/>
                      <a:r>
                        <a:rPr lang="en-US" sz="1600" dirty="0" smtClean="0"/>
                        <a:t>ALU</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solidFill>
                            <a:schemeClr val="tx1"/>
                          </a:solidFill>
                        </a:rPr>
                        <a:t>ADDC</a:t>
                      </a:r>
                      <a:endParaRPr lang="en-US" sz="160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dirty="0" smtClean="0"/>
                        <a:t>BNE</a:t>
                      </a:r>
                      <a:endParaRPr lang="en-US" sz="1600" dirty="0"/>
                    </a:p>
                  </a:txBody>
                  <a:tcPr/>
                </a:tc>
              </a:tr>
              <a:tr h="374650">
                <a:tc>
                  <a:txBody>
                    <a:bodyPr/>
                    <a:lstStyle/>
                    <a:p>
                      <a:pPr algn="ctr"/>
                      <a:r>
                        <a:rPr lang="en-US" sz="1600" dirty="0" smtClean="0"/>
                        <a:t>MEM</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r>
              <a:tr h="374650">
                <a:tc>
                  <a:txBody>
                    <a:bodyPr/>
                    <a:lstStyle/>
                    <a:p>
                      <a:pPr algn="ctr"/>
                      <a:r>
                        <a:rPr lang="en-US" sz="1600" dirty="0" smtClean="0"/>
                        <a:t>WB</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rgbClr val="C00000"/>
                          </a:solidFill>
                        </a:rPr>
                        <a:t>NOP</a:t>
                      </a:r>
                      <a:endParaRPr lang="en-US" sz="1600" i="0" dirty="0">
                        <a:solidFill>
                          <a:srgbClr val="C00000"/>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r>
            </a:tbl>
          </a:graphicData>
        </a:graphic>
      </p:graphicFrame>
      <p:sp>
        <p:nvSpPr>
          <p:cNvPr id="7" name="TextBox 6"/>
          <p:cNvSpPr txBox="1"/>
          <p:nvPr/>
        </p:nvSpPr>
        <p:spPr>
          <a:xfrm>
            <a:off x="304800" y="5791200"/>
            <a:ext cx="3577646" cy="707886"/>
          </a:xfrm>
          <a:prstGeom prst="rect">
            <a:avLst/>
          </a:prstGeom>
          <a:noFill/>
        </p:spPr>
        <p:txBody>
          <a:bodyPr wrap="none" rtlCol="0">
            <a:spAutoFit/>
          </a:bodyPr>
          <a:lstStyle/>
          <a:p>
            <a:r>
              <a:rPr lang="en-US" sz="2000" dirty="0" smtClean="0">
                <a:latin typeface="+mn-lt"/>
              </a:rPr>
              <a:t>Start fetching at PC+4 (SUB) but</a:t>
            </a:r>
            <a:br>
              <a:rPr lang="en-US" sz="2000" dirty="0" smtClean="0">
                <a:latin typeface="+mn-lt"/>
              </a:rPr>
            </a:br>
            <a:r>
              <a:rPr lang="en-US" sz="2000" dirty="0" smtClean="0">
                <a:latin typeface="+mn-lt"/>
              </a:rPr>
              <a:t>BNE not resolved yet…</a:t>
            </a:r>
            <a:endParaRPr lang="en-US" sz="2000" dirty="0">
              <a:latin typeface="+mn-lt"/>
            </a:endParaRPr>
          </a:p>
        </p:txBody>
      </p:sp>
      <p:cxnSp>
        <p:nvCxnSpPr>
          <p:cNvPr id="8" name="Straight Arrow Connector 7"/>
          <p:cNvCxnSpPr/>
          <p:nvPr/>
        </p:nvCxnSpPr>
        <p:spPr>
          <a:xfrm flipV="1">
            <a:off x="3962400" y="5734110"/>
            <a:ext cx="98830" cy="2856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495800" y="5715000"/>
            <a:ext cx="76200" cy="3618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75754" y="6073914"/>
            <a:ext cx="3098625" cy="400110"/>
          </a:xfrm>
          <a:prstGeom prst="rect">
            <a:avLst/>
          </a:prstGeom>
          <a:noFill/>
        </p:spPr>
        <p:txBody>
          <a:bodyPr wrap="none" rtlCol="0">
            <a:spAutoFit/>
          </a:bodyPr>
          <a:lstStyle/>
          <a:p>
            <a:r>
              <a:rPr lang="en-US" sz="2000" dirty="0" smtClean="0">
                <a:latin typeface="+mn-lt"/>
              </a:rPr>
              <a:t>Guessed wrong,  annul SUB</a:t>
            </a:r>
            <a:endParaRPr lang="en-US" sz="2000" dirty="0">
              <a:latin typeface="+mn-lt"/>
            </a:endParaRPr>
          </a:p>
        </p:txBody>
      </p:sp>
      <p:cxnSp>
        <p:nvCxnSpPr>
          <p:cNvPr id="11" name="Straight Arrow Connector 10"/>
          <p:cNvCxnSpPr/>
          <p:nvPr/>
        </p:nvCxnSpPr>
        <p:spPr>
          <a:xfrm flipV="1">
            <a:off x="4594728" y="4379496"/>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749672" y="4370136"/>
            <a:ext cx="0" cy="7620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630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Speculation Logic For Control Hazards</a:t>
            </a:r>
            <a:endParaRPr lang="en-US" dirty="0"/>
          </a:p>
        </p:txBody>
      </p:sp>
      <p:sp>
        <p:nvSpPr>
          <p:cNvPr id="634" name="Content Placeholder 633"/>
          <p:cNvSpPr>
            <a:spLocks noGrp="1"/>
          </p:cNvSpPr>
          <p:nvPr>
            <p:ph idx="1"/>
          </p:nvPr>
        </p:nvSpPr>
        <p:spPr>
          <a:xfrm>
            <a:off x="4800600" y="1066800"/>
            <a:ext cx="3886200" cy="5059363"/>
          </a:xfrm>
        </p:spPr>
        <p:txBody>
          <a:bodyPr/>
          <a:lstStyle/>
          <a:p>
            <a:r>
              <a:rPr lang="en-US" dirty="0" smtClean="0"/>
              <a:t>This looks familiar…</a:t>
            </a:r>
          </a:p>
          <a:p>
            <a:endParaRPr lang="en-US" dirty="0" smtClean="0"/>
          </a:p>
          <a:p>
            <a:r>
              <a:rPr lang="en-US" dirty="0" err="1" smtClean="0"/>
              <a:t>IRSrc</a:t>
            </a:r>
            <a:r>
              <a:rPr lang="en-US" baseline="30000" dirty="0" err="1"/>
              <a:t>I</a:t>
            </a:r>
            <a:r>
              <a:rPr lang="en-US" baseline="30000" dirty="0" err="1" smtClean="0"/>
              <a:t>F</a:t>
            </a:r>
            <a:r>
              <a:rPr lang="en-US" dirty="0" smtClean="0"/>
              <a:t> control signal</a:t>
            </a:r>
          </a:p>
          <a:p>
            <a:pPr lvl="2"/>
            <a:endParaRPr lang="en-US" dirty="0" smtClean="0"/>
          </a:p>
          <a:p>
            <a:r>
              <a:rPr lang="en-US" dirty="0" smtClean="0"/>
              <a:t>If </a:t>
            </a:r>
            <a:r>
              <a:rPr lang="en-US" dirty="0" err="1" smtClean="0"/>
              <a:t>opcode</a:t>
            </a:r>
            <a:r>
              <a:rPr lang="en-US" baseline="30000" dirty="0" err="1" smtClean="0"/>
              <a:t>RF</a:t>
            </a:r>
            <a:r>
              <a:rPr lang="en-US" dirty="0" smtClean="0"/>
              <a:t> == JMP or </a:t>
            </a:r>
            <a:r>
              <a:rPr lang="en-US" dirty="0" smtClean="0">
                <a:solidFill>
                  <a:srgbClr val="C00000"/>
                </a:solidFill>
              </a:rPr>
              <a:t>taken</a:t>
            </a:r>
            <a:r>
              <a:rPr lang="en-US" dirty="0" smtClean="0"/>
              <a:t> BEQ/BNE</a:t>
            </a:r>
          </a:p>
          <a:p>
            <a:pPr lvl="1"/>
            <a:r>
              <a:rPr lang="en-US" dirty="0" err="1" smtClean="0"/>
              <a:t>IRSrc</a:t>
            </a:r>
            <a:r>
              <a:rPr lang="en-US" baseline="30000" dirty="0" err="1"/>
              <a:t>I</a:t>
            </a:r>
            <a:r>
              <a:rPr lang="en-US" baseline="30000" dirty="0" err="1" smtClean="0"/>
              <a:t>F</a:t>
            </a:r>
            <a:r>
              <a:rPr lang="en-US" dirty="0" smtClean="0"/>
              <a:t>=1, inject NOP to annul fetched inst.</a:t>
            </a:r>
            <a:br>
              <a:rPr lang="en-US" dirty="0" smtClean="0"/>
            </a:br>
            <a:r>
              <a:rPr lang="en-US" dirty="0" smtClean="0"/>
              <a:t>(aka “branch annulment”) </a:t>
            </a:r>
          </a:p>
          <a:p>
            <a:pPr lvl="1"/>
            <a:r>
              <a:rPr lang="en-US" dirty="0" smtClean="0"/>
              <a:t>Set PCSEL to load branch or jump target</a:t>
            </a:r>
            <a:endParaRPr lang="en-US" dirty="0"/>
          </a:p>
        </p:txBody>
      </p:sp>
      <p:sp>
        <p:nvSpPr>
          <p:cNvPr id="420" name="Rectangle 419"/>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421"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422"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423"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424"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425"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426"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427"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428"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429"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430"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431"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32"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33"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434"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435"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436"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437"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438"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439"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440"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441"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442"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443"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444"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445"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446"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447" name="Rectangle 446"/>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448" name="Rectangle 447"/>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449" name="Rectangle 448"/>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450" name="Rectangle 449"/>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451" name="Rectangle 450"/>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452" name="Rectangle 451"/>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453" name="Rectangle 452"/>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454" name="Rectangle 453"/>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55" name="Rectangle 454"/>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6" name="Rectangle 455"/>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57" name="Rectangle 456"/>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58" name="Rectangle 457"/>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59" name="Rectangle 458"/>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60" name="Freeform 459"/>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1" name="Freeform 460"/>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2" name="Rectangle 461"/>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63" name="Freeform 462"/>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64" name="Freeform 463"/>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5" name="Freeform 464"/>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6" name="Freeform 465"/>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467" name="Freeform 466"/>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68" name="Freeform 467"/>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69" name="Rectangle 468"/>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470"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471" name="Freeform 470"/>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72" name="Freeform 471"/>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73"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474" name="Freeform 473"/>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75" name="Freeform 474"/>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76" name="Freeform 475"/>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77" name="Freeform 476"/>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78" name="Freeform 477"/>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79" name="Freeform 478"/>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480" name="Freeform 479"/>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81" name="Freeform 480"/>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82"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483" name="Freeform 482"/>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484" name="Freeform 483"/>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485" name="Freeform 484"/>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486" name="Rectangle 485"/>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487"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488" name="Freeform 487"/>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489" name="Freeform 488"/>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490"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491" name="Freeform 490"/>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92" name="Freeform 491"/>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93" name="Freeform 492"/>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494" name="Freeform 493"/>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5" name="Freeform 494"/>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96" name="Freeform 495"/>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497" name="Rectangle 496"/>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498"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499" name="Freeform 498"/>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00" name="Freeform 499"/>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01"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502" name="Freeform 501"/>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3"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504" name="Freeform 503"/>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5" name="Freeform 504"/>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6"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507" name="Freeform 506"/>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08" name="Freeform 507"/>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09" name="Freeform 508"/>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0" name="Freeform 509"/>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511" name="Freeform 510"/>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12" name="Freeform 511"/>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13"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514" name="Freeform 513"/>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515" name="Freeform 514"/>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516" name="Freeform 515"/>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17" name="Freeform 516"/>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8" name="Rectangle 517"/>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519"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520" name="Freeform 519"/>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521" name="Freeform 520"/>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22" name="Rectangle 521"/>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523"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524" name="Freeform 523"/>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25" name="Freeform 524"/>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26" name="Rectangle 525"/>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527" name="Rectangle 526"/>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528" name="Rectangle 527"/>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529"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530" name="Freeform 529"/>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31" name="Freeform 530"/>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32" name="Freeform 531"/>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533" name="Freeform 532"/>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4" name="Freeform 533"/>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5"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536" name="Freeform 535"/>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37" name="Freeform 536"/>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538" name="Rectangle 537"/>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540" name="Rectangle 539"/>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541"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542" name="Freeform 541"/>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543" name="Freeform 542"/>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545" name="Freeform 544"/>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46" name="Freeform 545"/>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7"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548"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550"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551"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552"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553" name="Freeform 552"/>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554" name="Rectangle 553"/>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555"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556"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3" name="Group 141"/>
          <p:cNvGrpSpPr/>
          <p:nvPr/>
        </p:nvGrpSpPr>
        <p:grpSpPr>
          <a:xfrm>
            <a:off x="407906" y="5289868"/>
            <a:ext cx="4240294" cy="109538"/>
            <a:chOff x="952500" y="5105400"/>
            <a:chExt cx="4532313" cy="109538"/>
          </a:xfrm>
        </p:grpSpPr>
        <p:sp>
          <p:nvSpPr>
            <p:cNvPr id="404" name="Rectangle 403"/>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405" name="Rectangle 404"/>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406" name="Rectangle 405"/>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407" name="Freeform 406"/>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08" name="Freeform 407"/>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09" name="Rectangle 408"/>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410" name="Rectangle 409"/>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411" name="Freeform 410"/>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2" name="Freeform 411"/>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3" name="Rectangle 412"/>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414" name="Rectangle 413"/>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415" name="Freeform 414"/>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16" name="Freeform 415"/>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417" name="Rectangle 416"/>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418" name="Rectangle 417"/>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419" name="Rectangle 418"/>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311" name="Rectangle 310"/>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4" name="Group 166"/>
          <p:cNvGrpSpPr/>
          <p:nvPr/>
        </p:nvGrpSpPr>
        <p:grpSpPr>
          <a:xfrm>
            <a:off x="407906" y="4495800"/>
            <a:ext cx="4240294" cy="107950"/>
            <a:chOff x="952500" y="4132263"/>
            <a:chExt cx="4532313" cy="107950"/>
          </a:xfrm>
        </p:grpSpPr>
        <p:sp>
          <p:nvSpPr>
            <p:cNvPr id="383" name="Rectangle 382"/>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384" name="Rectangle 383"/>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385" name="Rectangle 384"/>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386" name="Freeform 385"/>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87" name="Freeform 386"/>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88" name="Rectangle 387"/>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389" name="Rectangle 388"/>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390" name="Freeform 389"/>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1" name="Freeform 390"/>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2" name="Rectangle 391"/>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393" name="Rectangle 392"/>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394" name="Freeform 393"/>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95" name="Freeform 394"/>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96" name="Rectangle 395"/>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397" name="Rectangle 396"/>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398" name="Rectangle 397"/>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399" name="Freeform 398"/>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400" name="Freeform 399"/>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401" name="Rectangle 400"/>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402" name="Rectangle 401"/>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403" name="Rectangle 402"/>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5" name="Group 199"/>
          <p:cNvGrpSpPr/>
          <p:nvPr/>
        </p:nvGrpSpPr>
        <p:grpSpPr>
          <a:xfrm>
            <a:off x="407906" y="3842068"/>
            <a:ext cx="4240294" cy="107950"/>
            <a:chOff x="952500" y="3116263"/>
            <a:chExt cx="4532313" cy="107950"/>
          </a:xfrm>
        </p:grpSpPr>
        <p:sp>
          <p:nvSpPr>
            <p:cNvPr id="357" name="Rectangle 356"/>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358" name="Rectangle 357"/>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359" name="Rectangle 358"/>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360" name="Freeform 359"/>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1" name="Freeform 360"/>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2" name="Rectangle 361"/>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363" name="Rectangle 362"/>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364" name="Freeform 363"/>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5" name="Freeform 364"/>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66" name="Rectangle 365"/>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367" name="Rectangle 366"/>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368" name="Freeform 367"/>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69" name="Freeform 368"/>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370" name="Rectangle 369"/>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371" name="Rectangle 370"/>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372" name="Freeform 371"/>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3" name="Freeform 372"/>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4" name="Rectangle 373"/>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375" name="Rectangle 374"/>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376" name="Rectangle 375"/>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377" name="Freeform 376"/>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378" name="Freeform 377"/>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379" name="Rectangle 378"/>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80" name="Rectangle 379"/>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381" name="Rectangle 380"/>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82" name="Rectangle 381"/>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6" name="Group 208"/>
          <p:cNvGrpSpPr/>
          <p:nvPr/>
        </p:nvGrpSpPr>
        <p:grpSpPr>
          <a:xfrm>
            <a:off x="370777" y="2284412"/>
            <a:ext cx="4240294" cy="153988"/>
            <a:chOff x="952500" y="1682750"/>
            <a:chExt cx="4532313" cy="153988"/>
          </a:xfrm>
        </p:grpSpPr>
        <p:sp>
          <p:nvSpPr>
            <p:cNvPr id="344" name="Rectangle 343"/>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345" name="Rectangle 344"/>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346" name="Rectangle 345"/>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347" name="Freeform 346"/>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48" name="Freeform 347"/>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49" name="Rectangle 348"/>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350" name="Rectangle 349"/>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351" name="Freeform 350"/>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352" name="Freeform 351"/>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353" name="Rectangle 352"/>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4" name="Rectangle 353"/>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355" name="Rectangle 354"/>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356" name="Rectangle 355"/>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315" name="TextBox 314"/>
          <p:cNvSpPr txBox="1"/>
          <p:nvPr/>
        </p:nvSpPr>
        <p:spPr>
          <a:xfrm>
            <a:off x="128461" y="1632268"/>
            <a:ext cx="328739"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316" name="TextBox 315"/>
          <p:cNvSpPr txBox="1"/>
          <p:nvPr/>
        </p:nvSpPr>
        <p:spPr>
          <a:xfrm>
            <a:off x="76200" y="2819400"/>
            <a:ext cx="405225"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317" name="TextBox 316"/>
          <p:cNvSpPr txBox="1"/>
          <p:nvPr/>
        </p:nvSpPr>
        <p:spPr>
          <a:xfrm>
            <a:off x="33407" y="4038600"/>
            <a:ext cx="576193"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318" name="TextBox 317"/>
          <p:cNvSpPr txBox="1"/>
          <p:nvPr/>
        </p:nvSpPr>
        <p:spPr>
          <a:xfrm>
            <a:off x="0" y="4800600"/>
            <a:ext cx="61668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319" name="TextBox 318"/>
          <p:cNvSpPr txBox="1"/>
          <p:nvPr/>
        </p:nvSpPr>
        <p:spPr>
          <a:xfrm>
            <a:off x="76200" y="5804158"/>
            <a:ext cx="519204"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320" name="Freeform 414"/>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chemeClr val="accent2">
              <a:lumMod val="40000"/>
              <a:lumOff val="60000"/>
            </a:schemeClr>
          </a:solidFill>
          <a:ln w="9525">
            <a:noFill/>
            <a:round/>
            <a:headEnd/>
            <a:tailEnd/>
          </a:ln>
        </p:spPr>
        <p:txBody>
          <a:bodyPr/>
          <a:lstStyle/>
          <a:p>
            <a:endParaRPr lang="en-US"/>
          </a:p>
        </p:txBody>
      </p:sp>
      <p:sp>
        <p:nvSpPr>
          <p:cNvPr id="321" name="Freeform 415"/>
          <p:cNvSpPr>
            <a:spLocks/>
          </p:cNvSpPr>
          <p:nvPr/>
        </p:nvSpPr>
        <p:spPr bwMode="auto">
          <a:xfrm>
            <a:off x="1738658" y="36687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22" name="Line 418"/>
          <p:cNvSpPr>
            <a:spLocks noChangeShapeType="1"/>
          </p:cNvSpPr>
          <p:nvPr/>
        </p:nvSpPr>
        <p:spPr bwMode="auto">
          <a:xfrm>
            <a:off x="1616870" y="3709988"/>
            <a:ext cx="100995" cy="1587"/>
          </a:xfrm>
          <a:prstGeom prst="line">
            <a:avLst/>
          </a:pr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3" name="Freeform 419"/>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chemeClr val="tx1">
                <a:lumMod val="50000"/>
                <a:lumOff val="50000"/>
              </a:schemeClr>
            </a:solidFill>
            <a:round/>
            <a:headEnd/>
            <a:tailEnd/>
          </a:ln>
        </p:spPr>
        <p:txBody>
          <a:bodyPr/>
          <a:lstStyle/>
          <a:p>
            <a:endParaRPr lang="en-US">
              <a:solidFill>
                <a:srgbClr val="C00000"/>
              </a:solidFill>
            </a:endParaRPr>
          </a:p>
        </p:txBody>
      </p:sp>
      <p:sp>
        <p:nvSpPr>
          <p:cNvPr id="324" name="Freeform 420"/>
          <p:cNvSpPr>
            <a:spLocks/>
          </p:cNvSpPr>
          <p:nvPr/>
        </p:nvSpPr>
        <p:spPr bwMode="auto">
          <a:xfrm flipH="1">
            <a:off x="1700042" y="369093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chemeClr val="tx1">
                <a:lumMod val="50000"/>
                <a:lumOff val="50000"/>
              </a:schemeClr>
            </a:solidFill>
            <a:round/>
            <a:headEnd/>
            <a:tailEnd/>
          </a:ln>
        </p:spPr>
        <p:txBody>
          <a:bodyPr/>
          <a:lstStyle/>
          <a:p>
            <a:endParaRPr lang="en-US">
              <a:solidFill>
                <a:srgbClr val="C00000"/>
              </a:solidFill>
            </a:endParaRPr>
          </a:p>
        </p:txBody>
      </p:sp>
      <p:sp>
        <p:nvSpPr>
          <p:cNvPr id="325" name="Rectangle 421"/>
          <p:cNvSpPr>
            <a:spLocks noChangeArrowheads="1"/>
          </p:cNvSpPr>
          <p:nvPr/>
        </p:nvSpPr>
        <p:spPr bwMode="auto">
          <a:xfrm>
            <a:off x="1368842" y="367188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smtClean="0"/>
              <a:t>STALL</a:t>
            </a:r>
            <a:endParaRPr lang="en-US" sz="2000" b="0" baseline="30000" dirty="0"/>
          </a:p>
        </p:txBody>
      </p:sp>
      <p:sp>
        <p:nvSpPr>
          <p:cNvPr id="326" name="Freeform 422"/>
          <p:cNvSpPr>
            <a:spLocks/>
          </p:cNvSpPr>
          <p:nvPr/>
        </p:nvSpPr>
        <p:spPr bwMode="auto">
          <a:xfrm flipH="1">
            <a:off x="1599047" y="3473450"/>
            <a:ext cx="292588"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7"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8"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9"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30"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31" name="Rectangle 427"/>
          <p:cNvSpPr>
            <a:spLocks noChangeArrowheads="1"/>
          </p:cNvSpPr>
          <p:nvPr/>
        </p:nvSpPr>
        <p:spPr bwMode="auto">
          <a:xfrm>
            <a:off x="1401246" y="3429000"/>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32"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3"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4"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5"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36"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37"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8"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9"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340"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341"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2"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3"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539" name="Freeform 538"/>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557"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57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579"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7" name="Group 579"/>
          <p:cNvGrpSpPr/>
          <p:nvPr/>
        </p:nvGrpSpPr>
        <p:grpSpPr>
          <a:xfrm rot="10800000">
            <a:off x="2408314" y="3234531"/>
            <a:ext cx="252412" cy="84137"/>
            <a:chOff x="1676400" y="3030538"/>
            <a:chExt cx="252412" cy="84137"/>
          </a:xfrm>
        </p:grpSpPr>
        <p:sp>
          <p:nvSpPr>
            <p:cNvPr id="559"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560"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562"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563"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564"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565"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56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581"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582" name="Freeform 581"/>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583"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JT</a:t>
            </a:r>
            <a:endParaRPr lang="en-US" b="0" dirty="0"/>
          </a:p>
        </p:txBody>
      </p:sp>
      <p:sp>
        <p:nvSpPr>
          <p:cNvPr id="584"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85"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86"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587"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588"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589"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590"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591"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2"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593"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596"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598"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599"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01"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2"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603"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604"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61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61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612" name="Freeform 414"/>
          <p:cNvSpPr>
            <a:spLocks/>
          </p:cNvSpPr>
          <p:nvPr/>
        </p:nvSpPr>
        <p:spPr bwMode="auto">
          <a:xfrm>
            <a:off x="182880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613" name="Freeform 415"/>
          <p:cNvSpPr>
            <a:spLocks/>
          </p:cNvSpPr>
          <p:nvPr/>
        </p:nvSpPr>
        <p:spPr bwMode="auto">
          <a:xfrm>
            <a:off x="1824868"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614" name="Line 418"/>
          <p:cNvSpPr>
            <a:spLocks noChangeShapeType="1"/>
          </p:cNvSpPr>
          <p:nvPr/>
        </p:nvSpPr>
        <p:spPr bwMode="auto">
          <a:xfrm>
            <a:off x="2156460"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8" name="Group 623"/>
          <p:cNvGrpSpPr/>
          <p:nvPr/>
        </p:nvGrpSpPr>
        <p:grpSpPr>
          <a:xfrm flipH="1">
            <a:off x="2129648" y="2037309"/>
            <a:ext cx="72532" cy="45719"/>
            <a:chOff x="1702800" y="2044928"/>
            <a:chExt cx="53468" cy="38100"/>
          </a:xfrm>
        </p:grpSpPr>
        <p:sp>
          <p:nvSpPr>
            <p:cNvPr id="615"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616"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617" name="Rectangle 421"/>
          <p:cNvSpPr>
            <a:spLocks noChangeArrowheads="1"/>
          </p:cNvSpPr>
          <p:nvPr/>
        </p:nvSpPr>
        <p:spPr bwMode="auto">
          <a:xfrm>
            <a:off x="2330369"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0" dirty="0" smtClean="0">
                <a:solidFill>
                  <a:srgbClr val="FF0000"/>
                </a:solidFill>
              </a:rPr>
              <a:t> </a:t>
            </a:r>
            <a:r>
              <a:rPr lang="en-US" sz="700" baseline="30000" dirty="0">
                <a:solidFill>
                  <a:srgbClr val="FF0000"/>
                </a:solidFill>
              </a:rPr>
              <a:t>I</a:t>
            </a:r>
            <a:r>
              <a:rPr lang="en-US" sz="700" b="0" baseline="30000" dirty="0" smtClean="0">
                <a:solidFill>
                  <a:srgbClr val="FF0000"/>
                </a:solidFill>
              </a:rPr>
              <a:t>F</a:t>
            </a:r>
            <a:endParaRPr lang="en-US" sz="2000" b="0" baseline="30000" dirty="0">
              <a:solidFill>
                <a:srgbClr val="FF0000"/>
              </a:solidFill>
            </a:endParaRPr>
          </a:p>
        </p:txBody>
      </p:sp>
      <p:sp>
        <p:nvSpPr>
          <p:cNvPr id="618" name="Freeform 422"/>
          <p:cNvSpPr>
            <a:spLocks/>
          </p:cNvSpPr>
          <p:nvPr/>
        </p:nvSpPr>
        <p:spPr bwMode="auto">
          <a:xfrm flipH="1">
            <a:off x="1752599" y="1827440"/>
            <a:ext cx="141793" cy="19208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FF0000"/>
            </a:solidFill>
            <a:round/>
            <a:headEnd/>
            <a:tailEnd/>
          </a:ln>
        </p:spPr>
        <p:txBody>
          <a:bodyPr/>
          <a:lstStyle/>
          <a:p>
            <a:endParaRPr lang="en-US"/>
          </a:p>
        </p:txBody>
      </p:sp>
      <p:sp>
        <p:nvSpPr>
          <p:cNvPr id="619" name="Freeform 423"/>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FF0000"/>
            </a:solidFill>
            <a:round/>
            <a:headEnd/>
            <a:tailEnd/>
          </a:ln>
        </p:spPr>
        <p:txBody>
          <a:bodyPr/>
          <a:lstStyle/>
          <a:p>
            <a:endParaRPr lang="en-US"/>
          </a:p>
        </p:txBody>
      </p:sp>
      <p:sp>
        <p:nvSpPr>
          <p:cNvPr id="620" name="Freeform 424"/>
          <p:cNvSpPr>
            <a:spLocks/>
          </p:cNvSpPr>
          <p:nvPr/>
        </p:nvSpPr>
        <p:spPr bwMode="auto">
          <a:xfrm>
            <a:off x="1878056" y="197031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FF0000"/>
            </a:solidFill>
            <a:round/>
            <a:headEnd/>
            <a:tailEnd/>
          </a:ln>
        </p:spPr>
        <p:txBody>
          <a:bodyPr/>
          <a:lstStyle/>
          <a:p>
            <a:endParaRPr lang="en-US"/>
          </a:p>
        </p:txBody>
      </p:sp>
      <p:sp>
        <p:nvSpPr>
          <p:cNvPr id="621" name="Freeform 425"/>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2" name="Freeform 426"/>
          <p:cNvSpPr>
            <a:spLocks/>
          </p:cNvSpPr>
          <p:nvPr/>
        </p:nvSpPr>
        <p:spPr bwMode="auto">
          <a:xfrm>
            <a:off x="1952316"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23" name="Rectangle 427"/>
          <p:cNvSpPr>
            <a:spLocks noChangeArrowheads="1"/>
          </p:cNvSpPr>
          <p:nvPr/>
        </p:nvSpPr>
        <p:spPr bwMode="auto">
          <a:xfrm>
            <a:off x="1524000" y="1782990"/>
            <a:ext cx="18146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FF0000"/>
                </a:solidFill>
              </a:rPr>
              <a:t>NOP</a:t>
            </a:r>
            <a:endParaRPr lang="en-US" sz="2400" b="0" dirty="0">
              <a:solidFill>
                <a:srgbClr val="FF0000"/>
              </a:solidFill>
            </a:endParaRPr>
          </a:p>
        </p:txBody>
      </p:sp>
      <p:sp>
        <p:nvSpPr>
          <p:cNvPr id="62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62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62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62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smtClean="0"/>
              <a:t>+</a:t>
            </a:r>
            <a:endParaRPr lang="en-US" dirty="0"/>
          </a:p>
        </p:txBody>
      </p:sp>
      <p:sp>
        <p:nvSpPr>
          <p:cNvPr id="62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63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63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63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63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Tree>
    <p:extLst>
      <p:ext uri="{BB962C8B-B14F-4D97-AF65-F5344CB8AC3E}">
        <p14:creationId xmlns:p14="http://schemas.microsoft.com/office/powerpoint/2010/main" val="3508938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Prediction</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Always guessing PC+4 wastes a cycle on taken branches and jumps</a:t>
            </a:r>
          </a:p>
          <a:p>
            <a:pPr lvl="1"/>
            <a:r>
              <a:rPr lang="en-US" dirty="0" smtClean="0"/>
              <a:t>~10% higher CPI</a:t>
            </a:r>
          </a:p>
          <a:p>
            <a:pPr lvl="3"/>
            <a:endParaRPr lang="en-US" dirty="0" smtClean="0"/>
          </a:p>
          <a:p>
            <a:r>
              <a:rPr lang="en-US" dirty="0" smtClean="0"/>
              <a:t>With deeper pipelines, taken branches waste many more cycles</a:t>
            </a:r>
          </a:p>
          <a:p>
            <a:pPr lvl="1"/>
            <a:r>
              <a:rPr lang="en-US" dirty="0" smtClean="0"/>
              <a:t>E.g., Intel Nehalem takes about 17 cycles to resolve whether a branch is taken</a:t>
            </a:r>
          </a:p>
          <a:p>
            <a:pPr lvl="4"/>
            <a:endParaRPr lang="en-US" dirty="0" smtClean="0"/>
          </a:p>
          <a:p>
            <a:r>
              <a:rPr lang="en-US" dirty="0" smtClean="0"/>
              <a:t>Modern CPUs dynamically predict the outcome of control-flow instructions</a:t>
            </a:r>
          </a:p>
          <a:p>
            <a:pPr lvl="1"/>
            <a:r>
              <a:rPr lang="en-US" dirty="0" smtClean="0">
                <a:ea typeface="ＭＳ Ｐゴシック" pitchFamily="-107" charset="-128"/>
              </a:rPr>
              <a:t>Predict </a:t>
            </a:r>
            <a:r>
              <a:rPr lang="en-US" u="sng" dirty="0" smtClean="0">
                <a:ea typeface="ＭＳ Ｐゴシック" pitchFamily="-107" charset="-128"/>
              </a:rPr>
              <a:t>both</a:t>
            </a:r>
            <a:r>
              <a:rPr lang="en-US" dirty="0" smtClean="0">
                <a:ea typeface="ＭＳ Ｐゴシック" pitchFamily="-107" charset="-128"/>
              </a:rPr>
              <a:t> the branch condition and the target</a:t>
            </a:r>
          </a:p>
          <a:p>
            <a:pPr lvl="1"/>
            <a:r>
              <a:rPr lang="en-US" dirty="0" smtClean="0">
                <a:ea typeface="ＭＳ Ｐゴシック" pitchFamily="-107" charset="-128"/>
              </a:rPr>
              <a:t>Works well because branches have repeated behavior</a:t>
            </a:r>
          </a:p>
          <a:p>
            <a:pPr lvl="2"/>
            <a:r>
              <a:rPr lang="en-US" dirty="0" smtClean="0">
                <a:ea typeface="ＭＳ Ｐゴシック" pitchFamily="-107" charset="-128"/>
              </a:rPr>
              <a:t>E.g. branches for loops are usually taken</a:t>
            </a:r>
          </a:p>
          <a:p>
            <a:pPr lvl="2"/>
            <a:r>
              <a:rPr lang="en-US" dirty="0" smtClean="0">
                <a:ea typeface="ＭＳ Ｐゴシック" pitchFamily="-107" charset="-128"/>
              </a:rPr>
              <a:t>E.g. termination/limit/error tests are usually not taken</a:t>
            </a:r>
          </a:p>
        </p:txBody>
      </p:sp>
    </p:spTree>
    <p:extLst>
      <p:ext uri="{BB962C8B-B14F-4D97-AF65-F5344CB8AC3E}">
        <p14:creationId xmlns:p14="http://schemas.microsoft.com/office/powerpoint/2010/main" val="8382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Delay Slots</a:t>
            </a:r>
            <a:endParaRPr lang="en-US" dirty="0"/>
          </a:p>
        </p:txBody>
      </p:sp>
      <p:sp>
        <p:nvSpPr>
          <p:cNvPr id="3" name="Content Placeholder 2"/>
          <p:cNvSpPr>
            <a:spLocks noGrp="1"/>
          </p:cNvSpPr>
          <p:nvPr>
            <p:ph idx="1"/>
          </p:nvPr>
        </p:nvSpPr>
        <p:spPr>
          <a:xfrm>
            <a:off x="457200" y="1066801"/>
            <a:ext cx="8229600" cy="914400"/>
          </a:xfrm>
        </p:spPr>
        <p:txBody>
          <a:bodyPr/>
          <a:lstStyle/>
          <a:p>
            <a:r>
              <a:rPr lang="en-US" dirty="0" smtClean="0"/>
              <a:t>Change the ISA so that the instruction following a jump or branch is always executed</a:t>
            </a:r>
            <a:endParaRPr lang="en-US" dirty="0"/>
          </a:p>
        </p:txBody>
      </p:sp>
      <p:sp>
        <p:nvSpPr>
          <p:cNvPr id="4" name="Rectangle 3"/>
          <p:cNvSpPr/>
          <p:nvPr/>
        </p:nvSpPr>
        <p:spPr>
          <a:xfrm>
            <a:off x="4343400" y="1931075"/>
            <a:ext cx="4572000" cy="2031325"/>
          </a:xfrm>
          <a:prstGeom prst="rect">
            <a:avLst/>
          </a:prstGeom>
        </p:spPr>
        <p:txBody>
          <a:bodyPr>
            <a:spAutoFit/>
          </a:bodyPr>
          <a:lstStyle/>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loop:	ADDC(R1, -1, R3)</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			BNE(R3, loop)</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			MUL(R4, R5, R6)</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			SUB(R6, R7, R8)</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       XOR(R9, R10, R11)</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			…</a:t>
            </a:r>
          </a:p>
        </p:txBody>
      </p:sp>
      <p:sp>
        <p:nvSpPr>
          <p:cNvPr id="5" name="Rectangle 4"/>
          <p:cNvSpPr/>
          <p:nvPr/>
        </p:nvSpPr>
        <p:spPr>
          <a:xfrm>
            <a:off x="5257800" y="2590800"/>
            <a:ext cx="2133600" cy="381000"/>
          </a:xfrm>
          <a:prstGeom prst="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66887" y="2514600"/>
            <a:ext cx="4052713" cy="707886"/>
          </a:xfrm>
          <a:prstGeom prst="rect">
            <a:avLst/>
          </a:prstGeom>
          <a:noFill/>
        </p:spPr>
        <p:txBody>
          <a:bodyPr wrap="none" rtlCol="0">
            <a:spAutoFit/>
          </a:bodyPr>
          <a:lstStyle/>
          <a:p>
            <a:r>
              <a:rPr lang="en-US" sz="2000" dirty="0" smtClean="0">
                <a:latin typeface="+mj-lt"/>
              </a:rPr>
              <a:t>Delay slot instruction executes</a:t>
            </a:r>
            <a:br>
              <a:rPr lang="en-US" sz="2000" dirty="0" smtClean="0">
                <a:latin typeface="+mj-lt"/>
              </a:rPr>
            </a:br>
            <a:r>
              <a:rPr lang="en-US" sz="2000" dirty="0" smtClean="0">
                <a:latin typeface="+mj-lt"/>
              </a:rPr>
              <a:t>regardless of branch outcome</a:t>
            </a:r>
            <a:endParaRPr lang="en-US" sz="2000" dirty="0">
              <a:latin typeface="+mj-lt"/>
            </a:endParaRPr>
          </a:p>
        </p:txBody>
      </p:sp>
      <p:cxnSp>
        <p:nvCxnSpPr>
          <p:cNvPr id="8" name="Straight Arrow Connector 7"/>
          <p:cNvCxnSpPr/>
          <p:nvPr/>
        </p:nvCxnSpPr>
        <p:spPr>
          <a:xfrm flipV="1">
            <a:off x="4495800" y="2743200"/>
            <a:ext cx="762000" cy="152400"/>
          </a:xfrm>
          <a:prstGeom prst="straightConnector1">
            <a:avLst/>
          </a:prstGeom>
          <a:ln>
            <a:solidFill>
              <a:srgbClr val="FFC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1122993" y="4039870"/>
          <a:ext cx="7106607" cy="2208530"/>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gridCol w="789623"/>
                <a:gridCol w="789623"/>
              </a:tblGrid>
              <a:tr h="374650">
                <a:tc>
                  <a:txBody>
                    <a:bodyPr/>
                    <a:lstStyle/>
                    <a:p>
                      <a:pPr algn="ct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r>
                        <a:rPr lang="en-US" sz="1600" dirty="0" smtClean="0"/>
                        <a:t>IF</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ADDC</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BNE</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MUL</a:t>
                      </a:r>
                      <a:endParaRPr lang="en-US" sz="16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ADDC</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BNE</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MUL</a:t>
                      </a:r>
                      <a:endParaRPr lang="en-US" sz="1600" i="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ADDC</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BNE</a:t>
                      </a:r>
                      <a:endParaRPr lang="en-US" sz="1600" dirty="0">
                        <a:solidFill>
                          <a:schemeClr val="tx1"/>
                        </a:solidFill>
                      </a:endParaRPr>
                    </a:p>
                  </a:txBody>
                  <a:tcPr>
                    <a:lnT w="12700" cap="flat" cmpd="sng" algn="ctr">
                      <a:solidFill>
                        <a:schemeClr val="tx1"/>
                      </a:solidFill>
                      <a:prstDash val="solid"/>
                      <a:round/>
                      <a:headEnd type="none" w="med" len="med"/>
                      <a:tailEnd type="none" w="med" len="med"/>
                    </a:lnT>
                  </a:tcPr>
                </a:tc>
              </a:tr>
              <a:tr h="374650">
                <a:tc>
                  <a:txBody>
                    <a:bodyPr/>
                    <a:lstStyle/>
                    <a:p>
                      <a:pPr algn="ctr"/>
                      <a:r>
                        <a:rPr lang="en-US" sz="1600" dirty="0" smtClean="0"/>
                        <a:t>RF</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r>
                        <a:rPr lang="en-US" sz="1600" dirty="0" smtClean="0"/>
                        <a:t>ADDC</a:t>
                      </a:r>
                      <a:endParaRPr lang="en-US" sz="1600" dirty="0"/>
                    </a:p>
                  </a:txBody>
                  <a:tcPr/>
                </a:tc>
                <a:tc>
                  <a:txBody>
                    <a:bodyPr/>
                    <a:lstStyle/>
                    <a:p>
                      <a:pPr algn="ctr"/>
                      <a:r>
                        <a:rPr lang="en-US" sz="1600" dirty="0" smtClean="0">
                          <a:solidFill>
                            <a:schemeClr val="tx1"/>
                          </a:solidFill>
                        </a:rPr>
                        <a:t>BNE</a:t>
                      </a:r>
                      <a:endParaRPr lang="en-US" sz="1600" dirty="0">
                        <a:solidFill>
                          <a:schemeClr val="tx1"/>
                        </a:solidFill>
                      </a:endParaRPr>
                    </a:p>
                  </a:txBody>
                  <a:tcPr/>
                </a:tc>
                <a:tc>
                  <a:txBody>
                    <a:bodyPr/>
                    <a:lstStyle/>
                    <a:p>
                      <a:pPr algn="ctr"/>
                      <a:r>
                        <a:rPr lang="en-US" sz="1600" dirty="0" smtClean="0">
                          <a:solidFill>
                            <a:schemeClr val="tx1"/>
                          </a:solidFill>
                        </a:rPr>
                        <a:t>MUL</a:t>
                      </a:r>
                      <a:endParaRPr lang="en-US" sz="160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c>
                  <a:txBody>
                    <a:bodyPr/>
                    <a:lstStyle/>
                    <a:p>
                      <a:pPr algn="ctr"/>
                      <a:r>
                        <a:rPr lang="en-US" sz="1600" dirty="0" smtClean="0"/>
                        <a:t>ADDC</a:t>
                      </a:r>
                      <a:endParaRPr lang="en-US" sz="1600" dirty="0"/>
                    </a:p>
                  </a:txBody>
                  <a:tcPr/>
                </a:tc>
              </a:tr>
              <a:tr h="374650">
                <a:tc>
                  <a:txBody>
                    <a:bodyPr/>
                    <a:lstStyle/>
                    <a:p>
                      <a:pPr algn="ctr"/>
                      <a:r>
                        <a:rPr lang="en-US" sz="1600" dirty="0" smtClean="0"/>
                        <a:t>ALU</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solidFill>
                            <a:schemeClr val="tx1"/>
                          </a:solidFill>
                        </a:rPr>
                        <a:t>ADDC</a:t>
                      </a:r>
                      <a:endParaRPr lang="en-US" sz="1600" dirty="0">
                        <a:solidFill>
                          <a:schemeClr val="tx1"/>
                        </a:solidFill>
                      </a:endParaRPr>
                    </a:p>
                  </a:txBody>
                  <a:tcPr/>
                </a:tc>
                <a:tc>
                  <a:txBody>
                    <a:bodyPr/>
                    <a:lstStyle/>
                    <a:p>
                      <a:pPr algn="ctr"/>
                      <a:r>
                        <a:rPr lang="en-US" sz="1600" dirty="0" smtClean="0">
                          <a:solidFill>
                            <a:schemeClr val="tx1"/>
                          </a:solidFill>
                        </a:rPr>
                        <a:t>BNE</a:t>
                      </a:r>
                      <a:endParaRPr lang="en-US" sz="1600" dirty="0">
                        <a:solidFill>
                          <a:schemeClr val="tx1"/>
                        </a:solidFill>
                      </a:endParaRPr>
                    </a:p>
                  </a:txBody>
                  <a:tcPr/>
                </a:tc>
                <a:tc>
                  <a:txBody>
                    <a:bodyPr/>
                    <a:lstStyle/>
                    <a:p>
                      <a:pPr algn="ctr"/>
                      <a:r>
                        <a:rPr lang="en-US" sz="1600" dirty="0" smtClean="0">
                          <a:solidFill>
                            <a:schemeClr val="tx1"/>
                          </a:solidFill>
                        </a:rPr>
                        <a:t>MUL</a:t>
                      </a:r>
                      <a:endParaRPr lang="en-US" sz="160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c>
                  <a:txBody>
                    <a:bodyPr/>
                    <a:lstStyle/>
                    <a:p>
                      <a:pPr algn="ctr"/>
                      <a:r>
                        <a:rPr lang="en-US" sz="1600" i="0" dirty="0" smtClean="0">
                          <a:solidFill>
                            <a:schemeClr val="tx1"/>
                          </a:solidFill>
                        </a:rPr>
                        <a:t>MUL</a:t>
                      </a:r>
                      <a:endParaRPr lang="en-US" sz="1600" i="0" dirty="0">
                        <a:solidFill>
                          <a:schemeClr val="tx1"/>
                        </a:solidFill>
                      </a:endParaRPr>
                    </a:p>
                  </a:txBody>
                  <a:tcPr/>
                </a:tc>
              </a:tr>
              <a:tr h="374650">
                <a:tc>
                  <a:txBody>
                    <a:bodyPr/>
                    <a:lstStyle/>
                    <a:p>
                      <a:pPr algn="ctr"/>
                      <a:r>
                        <a:rPr lang="en-US" sz="1600" dirty="0" smtClean="0"/>
                        <a:t>MEM</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solidFill>
                          <a:schemeClr val="tx1"/>
                        </a:solidFill>
                      </a:endParaRPr>
                    </a:p>
                  </a:txBody>
                  <a:tcPr/>
                </a:tc>
                <a:tc>
                  <a:txBody>
                    <a:bodyPr/>
                    <a:lstStyle/>
                    <a:p>
                      <a:pPr algn="ctr"/>
                      <a:r>
                        <a:rPr lang="en-US" sz="1600" dirty="0" smtClean="0">
                          <a:solidFill>
                            <a:schemeClr val="tx1"/>
                          </a:solidFill>
                        </a:rPr>
                        <a:t>ADDC</a:t>
                      </a:r>
                      <a:endParaRPr lang="en-US" sz="1600" dirty="0">
                        <a:solidFill>
                          <a:schemeClr val="tx1"/>
                        </a:solidFill>
                      </a:endParaRPr>
                    </a:p>
                  </a:txBody>
                  <a:tcPr/>
                </a:tc>
                <a:tc>
                  <a:txBody>
                    <a:bodyPr/>
                    <a:lstStyle/>
                    <a:p>
                      <a:pPr algn="ctr"/>
                      <a:r>
                        <a:rPr lang="en-US" sz="1600" dirty="0" smtClean="0">
                          <a:solidFill>
                            <a:schemeClr val="tx1"/>
                          </a:solidFill>
                        </a:rPr>
                        <a:t>BNE</a:t>
                      </a:r>
                      <a:endParaRPr lang="en-US" sz="1600" dirty="0">
                        <a:solidFill>
                          <a:schemeClr val="tx1"/>
                        </a:solidFill>
                      </a:endParaRPr>
                    </a:p>
                  </a:txBody>
                  <a:tcPr/>
                </a:tc>
                <a:tc>
                  <a:txBody>
                    <a:bodyPr/>
                    <a:lstStyle/>
                    <a:p>
                      <a:pPr algn="ctr"/>
                      <a:r>
                        <a:rPr lang="en-US" sz="1600" dirty="0" smtClean="0">
                          <a:solidFill>
                            <a:schemeClr val="tx1"/>
                          </a:solidFill>
                        </a:rPr>
                        <a:t>MUL</a:t>
                      </a:r>
                      <a:endParaRPr lang="en-US" sz="160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c>
                  <a:txBody>
                    <a:bodyPr/>
                    <a:lstStyle/>
                    <a:p>
                      <a:pPr algn="ctr"/>
                      <a:r>
                        <a:rPr lang="en-US" sz="1600" i="0" dirty="0" smtClean="0">
                          <a:solidFill>
                            <a:schemeClr val="tx1"/>
                          </a:solidFill>
                        </a:rPr>
                        <a:t>BNE</a:t>
                      </a:r>
                      <a:endParaRPr lang="en-US" sz="1600" i="0" dirty="0">
                        <a:solidFill>
                          <a:schemeClr val="tx1"/>
                        </a:solidFill>
                      </a:endParaRPr>
                    </a:p>
                  </a:txBody>
                  <a:tcPr/>
                </a:tc>
              </a:tr>
              <a:tr h="146050">
                <a:tc>
                  <a:txBody>
                    <a:bodyPr/>
                    <a:lstStyle/>
                    <a:p>
                      <a:pPr algn="ctr"/>
                      <a:r>
                        <a:rPr lang="en-US" sz="1600" dirty="0" smtClean="0"/>
                        <a:t>WB</a:t>
                      </a:r>
                      <a:endParaRPr lang="en-US" sz="1600" dirty="0"/>
                    </a:p>
                  </a:txBody>
                  <a:tcPr>
                    <a:lnL w="12700" cap="flat" cmpd="sng" algn="ctr">
                      <a:noFill/>
                      <a:prstDash val="solid"/>
                      <a:round/>
                      <a:headEnd type="none" w="med" len="med"/>
                      <a:tailEnd type="none" w="med" len="med"/>
                    </a:lnL>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solidFill>
                          <a:schemeClr val="tx1"/>
                        </a:solidFill>
                      </a:endParaRPr>
                    </a:p>
                  </a:txBody>
                  <a:tcPr/>
                </a:tc>
                <a:tc>
                  <a:txBody>
                    <a:bodyPr/>
                    <a:lstStyle/>
                    <a:p>
                      <a:pPr algn="ctr"/>
                      <a:endParaRPr lang="en-US" sz="1600" i="0" dirty="0">
                        <a:solidFill>
                          <a:schemeClr val="tx1"/>
                        </a:solidFill>
                      </a:endParaRPr>
                    </a:p>
                  </a:txBody>
                  <a:tcPr/>
                </a:tc>
                <a:tc>
                  <a:txBody>
                    <a:bodyPr/>
                    <a:lstStyle/>
                    <a:p>
                      <a:pPr algn="ctr"/>
                      <a:r>
                        <a:rPr lang="en-US" sz="1600" dirty="0" smtClean="0">
                          <a:solidFill>
                            <a:schemeClr val="tx1"/>
                          </a:solidFill>
                        </a:rPr>
                        <a:t>ADDC</a:t>
                      </a:r>
                      <a:endParaRPr lang="en-US" sz="1600" dirty="0">
                        <a:solidFill>
                          <a:schemeClr val="tx1"/>
                        </a:solidFill>
                      </a:endParaRPr>
                    </a:p>
                  </a:txBody>
                  <a:tcPr/>
                </a:tc>
                <a:tc>
                  <a:txBody>
                    <a:bodyPr/>
                    <a:lstStyle/>
                    <a:p>
                      <a:pPr algn="ctr"/>
                      <a:r>
                        <a:rPr lang="en-US" sz="1600" dirty="0" smtClean="0">
                          <a:solidFill>
                            <a:schemeClr val="tx1"/>
                          </a:solidFill>
                        </a:rPr>
                        <a:t>BNE</a:t>
                      </a:r>
                      <a:endParaRPr lang="en-US" sz="1600" dirty="0">
                        <a:solidFill>
                          <a:schemeClr val="tx1"/>
                        </a:solidFill>
                      </a:endParaRPr>
                    </a:p>
                  </a:txBody>
                  <a:tcPr/>
                </a:tc>
                <a:tc>
                  <a:txBody>
                    <a:bodyPr/>
                    <a:lstStyle/>
                    <a:p>
                      <a:pPr algn="ctr"/>
                      <a:r>
                        <a:rPr lang="en-US" sz="1600" dirty="0" smtClean="0">
                          <a:solidFill>
                            <a:schemeClr val="tx1"/>
                          </a:solidFill>
                        </a:rPr>
                        <a:t>MUL</a:t>
                      </a:r>
                      <a:endParaRPr lang="en-US" sz="1600" dirty="0">
                        <a:solidFill>
                          <a:schemeClr val="tx1"/>
                        </a:solidFill>
                      </a:endParaRPr>
                    </a:p>
                  </a:txBody>
                  <a:tcPr/>
                </a:tc>
                <a:tc>
                  <a:txBody>
                    <a:bodyPr/>
                    <a:lstStyle/>
                    <a:p>
                      <a:pPr algn="ctr"/>
                      <a:r>
                        <a:rPr lang="en-US" sz="1600" i="0" dirty="0" smtClean="0">
                          <a:solidFill>
                            <a:schemeClr val="tx1"/>
                          </a:solidFill>
                        </a:rPr>
                        <a:t>ADDC</a:t>
                      </a:r>
                      <a:endParaRPr lang="en-US" sz="1600" i="0" dirty="0">
                        <a:solidFill>
                          <a:schemeClr val="tx1"/>
                        </a:solidFill>
                      </a:endParaRPr>
                    </a:p>
                  </a:txBody>
                  <a:tcPr/>
                </a:tc>
              </a:tr>
            </a:tbl>
          </a:graphicData>
        </a:graphic>
      </p:graphicFrame>
      <p:cxnSp>
        <p:nvCxnSpPr>
          <p:cNvPr id="10" name="Straight Arrow Connector 9"/>
          <p:cNvCxnSpPr/>
          <p:nvPr/>
        </p:nvCxnSpPr>
        <p:spPr>
          <a:xfrm flipV="1">
            <a:off x="4217736" y="4953000"/>
            <a:ext cx="0" cy="4572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589296" y="4926264"/>
            <a:ext cx="0" cy="457200"/>
          </a:xfrm>
          <a:prstGeom prst="straightConnector1">
            <a:avLst/>
          </a:prstGeom>
          <a:ln w="444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7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Pipelined Implementation</a:t>
            </a:r>
            <a:endParaRPr lang="en-US" dirty="0"/>
          </a:p>
        </p:txBody>
      </p:sp>
      <p:sp>
        <p:nvSpPr>
          <p:cNvPr id="3" name="Content Placeholder 2"/>
          <p:cNvSpPr>
            <a:spLocks noGrp="1"/>
          </p:cNvSpPr>
          <p:nvPr>
            <p:ph idx="1"/>
          </p:nvPr>
        </p:nvSpPr>
        <p:spPr>
          <a:xfrm>
            <a:off x="457200" y="1066801"/>
            <a:ext cx="8305800" cy="1600200"/>
          </a:xfrm>
        </p:spPr>
        <p:txBody>
          <a:bodyPr/>
          <a:lstStyle/>
          <a:p>
            <a:r>
              <a:rPr lang="en-US" sz="2000" dirty="0" smtClean="0"/>
              <a:t>Divide </a:t>
            </a:r>
            <a:r>
              <a:rPr lang="en-US" sz="2000" dirty="0" err="1" smtClean="0"/>
              <a:t>datapath</a:t>
            </a:r>
            <a:r>
              <a:rPr lang="en-US" sz="2000" dirty="0" smtClean="0"/>
              <a:t> in multiple pipeline stages to reduce </a:t>
            </a:r>
            <a:r>
              <a:rPr lang="en-US" sz="2000" dirty="0" err="1" smtClean="0"/>
              <a:t>t</a:t>
            </a:r>
            <a:r>
              <a:rPr lang="en-US" sz="2000" baseline="-25000" dirty="0" err="1" smtClean="0"/>
              <a:t>CK</a:t>
            </a:r>
            <a:endParaRPr lang="en-US" sz="2000" dirty="0" smtClean="0"/>
          </a:p>
          <a:p>
            <a:pPr lvl="1"/>
            <a:r>
              <a:rPr lang="en-US" sz="1800" dirty="0" smtClean="0"/>
              <a:t>Each instruction executes over multiple cycles</a:t>
            </a:r>
          </a:p>
          <a:p>
            <a:pPr lvl="1"/>
            <a:r>
              <a:rPr lang="en-US" sz="1800" dirty="0" smtClean="0"/>
              <a:t>Consecutive instructions are overlapped to keep CPI ≈ 1.0</a:t>
            </a:r>
          </a:p>
          <a:p>
            <a:r>
              <a:rPr lang="en-US" sz="2000" dirty="0" smtClean="0"/>
              <a:t>We’ll study the classic 5-stage pipeline:</a:t>
            </a:r>
          </a:p>
        </p:txBody>
      </p:sp>
      <p:grpSp>
        <p:nvGrpSpPr>
          <p:cNvPr id="4" name="Group 4"/>
          <p:cNvGrpSpPr>
            <a:grpSpLocks/>
          </p:cNvGrpSpPr>
          <p:nvPr/>
        </p:nvGrpSpPr>
        <p:grpSpPr bwMode="auto">
          <a:xfrm>
            <a:off x="1066800" y="2666942"/>
            <a:ext cx="7162800" cy="649288"/>
            <a:chOff x="672" y="1758"/>
            <a:chExt cx="4512" cy="409"/>
          </a:xfrm>
        </p:grpSpPr>
        <p:grpSp>
          <p:nvGrpSpPr>
            <p:cNvPr id="5" name="Group 5"/>
            <p:cNvGrpSpPr>
              <a:grpSpLocks/>
            </p:cNvGrpSpPr>
            <p:nvPr/>
          </p:nvGrpSpPr>
          <p:grpSpPr bwMode="auto">
            <a:xfrm>
              <a:off x="672" y="1824"/>
              <a:ext cx="760" cy="235"/>
              <a:chOff x="672" y="1824"/>
              <a:chExt cx="760" cy="235"/>
            </a:xfrm>
          </p:grpSpPr>
          <p:sp>
            <p:nvSpPr>
              <p:cNvPr id="7" name="Rectangle 6"/>
              <p:cNvSpPr>
                <a:spLocks noChangeArrowheads="1"/>
              </p:cNvSpPr>
              <p:nvPr/>
            </p:nvSpPr>
            <p:spPr bwMode="auto">
              <a:xfrm>
                <a:off x="672" y="1827"/>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8" name="Rectangle 7"/>
              <p:cNvSpPr>
                <a:spLocks noChangeArrowheads="1"/>
              </p:cNvSpPr>
              <p:nvPr/>
            </p:nvSpPr>
            <p:spPr bwMode="auto">
              <a:xfrm>
                <a:off x="939" y="1824"/>
                <a:ext cx="261"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j-lt"/>
                  </a:rPr>
                  <a:t>IF</a:t>
                </a:r>
              </a:p>
            </p:txBody>
          </p:sp>
        </p:grpSp>
        <p:sp>
          <p:nvSpPr>
            <p:cNvPr id="6" name="Rectangle 8"/>
            <p:cNvSpPr>
              <a:spLocks noChangeArrowheads="1"/>
            </p:cNvSpPr>
            <p:nvPr/>
          </p:nvSpPr>
          <p:spPr bwMode="auto">
            <a:xfrm>
              <a:off x="1824" y="1758"/>
              <a:ext cx="3360" cy="409"/>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Instruction Fetch stage</a:t>
              </a:r>
              <a:r>
                <a:rPr lang="en-US" sz="2000" dirty="0">
                  <a:latin typeface="+mj-lt"/>
                </a:rPr>
                <a:t>: Maintains PC, fetches </a:t>
              </a:r>
              <a:r>
                <a:rPr lang="en-US" sz="2000" dirty="0" smtClean="0">
                  <a:latin typeface="+mj-lt"/>
                </a:rPr>
                <a:t>instruction and </a:t>
              </a:r>
              <a:r>
                <a:rPr lang="en-US" sz="2000" dirty="0">
                  <a:latin typeface="+mj-lt"/>
                </a:rPr>
                <a:t>passes it to</a:t>
              </a:r>
            </a:p>
          </p:txBody>
        </p:sp>
      </p:grpSp>
      <p:grpSp>
        <p:nvGrpSpPr>
          <p:cNvPr id="9" name="Group 9"/>
          <p:cNvGrpSpPr>
            <a:grpSpLocks/>
          </p:cNvGrpSpPr>
          <p:nvPr/>
        </p:nvGrpSpPr>
        <p:grpSpPr bwMode="auto">
          <a:xfrm>
            <a:off x="1066800" y="5222821"/>
            <a:ext cx="7010400" cy="949326"/>
            <a:chOff x="672" y="3368"/>
            <a:chExt cx="4416" cy="598"/>
          </a:xfrm>
        </p:grpSpPr>
        <p:grpSp>
          <p:nvGrpSpPr>
            <p:cNvPr id="10" name="Group 10"/>
            <p:cNvGrpSpPr>
              <a:grpSpLocks/>
            </p:cNvGrpSpPr>
            <p:nvPr/>
          </p:nvGrpSpPr>
          <p:grpSpPr bwMode="auto">
            <a:xfrm>
              <a:off x="672" y="3552"/>
              <a:ext cx="760" cy="235"/>
              <a:chOff x="2932" y="4945"/>
              <a:chExt cx="760" cy="235"/>
            </a:xfrm>
          </p:grpSpPr>
          <p:sp>
            <p:nvSpPr>
              <p:cNvPr id="13" name="Rectangle 11"/>
              <p:cNvSpPr>
                <a:spLocks noChangeArrowheads="1"/>
              </p:cNvSpPr>
              <p:nvPr/>
            </p:nvSpPr>
            <p:spPr bwMode="auto">
              <a:xfrm>
                <a:off x="2932" y="4948"/>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14" name="Rectangle 12"/>
              <p:cNvSpPr>
                <a:spLocks noChangeArrowheads="1"/>
              </p:cNvSpPr>
              <p:nvPr/>
            </p:nvSpPr>
            <p:spPr bwMode="auto">
              <a:xfrm>
                <a:off x="3151" y="4945"/>
                <a:ext cx="370"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j-lt"/>
                  </a:rPr>
                  <a:t>WB</a:t>
                </a:r>
              </a:p>
            </p:txBody>
          </p:sp>
        </p:grpSp>
        <p:sp>
          <p:nvSpPr>
            <p:cNvPr id="11" name="Line 13"/>
            <p:cNvSpPr>
              <a:spLocks noChangeShapeType="1"/>
            </p:cNvSpPr>
            <p:nvPr/>
          </p:nvSpPr>
          <p:spPr bwMode="auto">
            <a:xfrm>
              <a:off x="1056" y="3368"/>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12" name="Rectangle 14"/>
            <p:cNvSpPr>
              <a:spLocks noChangeArrowheads="1"/>
            </p:cNvSpPr>
            <p:nvPr/>
          </p:nvSpPr>
          <p:spPr bwMode="auto">
            <a:xfrm>
              <a:off x="1810" y="3557"/>
              <a:ext cx="3278" cy="409"/>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Write-Back stage</a:t>
              </a:r>
              <a:r>
                <a:rPr lang="en-US" sz="2000" dirty="0">
                  <a:latin typeface="+mj-lt"/>
                </a:rPr>
                <a:t>: writes result back into register file.</a:t>
              </a:r>
            </a:p>
          </p:txBody>
        </p:sp>
      </p:grpSp>
      <p:grpSp>
        <p:nvGrpSpPr>
          <p:cNvPr id="15" name="Group 15"/>
          <p:cNvGrpSpPr>
            <a:grpSpLocks/>
          </p:cNvGrpSpPr>
          <p:nvPr/>
        </p:nvGrpSpPr>
        <p:grpSpPr bwMode="auto">
          <a:xfrm>
            <a:off x="1066800" y="3157476"/>
            <a:ext cx="7696200" cy="796924"/>
            <a:chOff x="672" y="2067"/>
            <a:chExt cx="4848" cy="502"/>
          </a:xfrm>
        </p:grpSpPr>
        <p:grpSp>
          <p:nvGrpSpPr>
            <p:cNvPr id="16" name="Group 16"/>
            <p:cNvGrpSpPr>
              <a:grpSpLocks/>
            </p:cNvGrpSpPr>
            <p:nvPr/>
          </p:nvGrpSpPr>
          <p:grpSpPr bwMode="auto">
            <a:xfrm>
              <a:off x="672" y="2256"/>
              <a:ext cx="760" cy="235"/>
              <a:chOff x="2932" y="4081"/>
              <a:chExt cx="760" cy="235"/>
            </a:xfrm>
          </p:grpSpPr>
          <p:sp>
            <p:nvSpPr>
              <p:cNvPr id="19" name="Rectangle 17"/>
              <p:cNvSpPr>
                <a:spLocks noChangeArrowheads="1"/>
              </p:cNvSpPr>
              <p:nvPr/>
            </p:nvSpPr>
            <p:spPr bwMode="auto">
              <a:xfrm>
                <a:off x="2932" y="4084"/>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20" name="Rectangle 18"/>
              <p:cNvSpPr>
                <a:spLocks noChangeArrowheads="1"/>
              </p:cNvSpPr>
              <p:nvPr/>
            </p:nvSpPr>
            <p:spPr bwMode="auto">
              <a:xfrm>
                <a:off x="3151" y="4081"/>
                <a:ext cx="317"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j-lt"/>
                  </a:rPr>
                  <a:t>RF</a:t>
                </a:r>
              </a:p>
            </p:txBody>
          </p:sp>
        </p:grpSp>
        <p:sp>
          <p:nvSpPr>
            <p:cNvPr id="17" name="Line 19"/>
            <p:cNvSpPr>
              <a:spLocks noChangeShapeType="1"/>
            </p:cNvSpPr>
            <p:nvPr/>
          </p:nvSpPr>
          <p:spPr bwMode="auto">
            <a:xfrm>
              <a:off x="1052" y="2067"/>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18" name="Rectangle 20"/>
            <p:cNvSpPr>
              <a:spLocks noChangeArrowheads="1"/>
            </p:cNvSpPr>
            <p:nvPr/>
          </p:nvSpPr>
          <p:spPr bwMode="auto">
            <a:xfrm>
              <a:off x="1824" y="2160"/>
              <a:ext cx="3696" cy="409"/>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Register File stage</a:t>
              </a:r>
              <a:r>
                <a:rPr lang="en-US" sz="2000" dirty="0">
                  <a:latin typeface="+mj-lt"/>
                </a:rPr>
                <a:t>: Reads source operands from register file, passes them to</a:t>
              </a:r>
            </a:p>
          </p:txBody>
        </p:sp>
      </p:grpSp>
      <p:grpSp>
        <p:nvGrpSpPr>
          <p:cNvPr id="21" name="Group 21"/>
          <p:cNvGrpSpPr>
            <a:grpSpLocks/>
          </p:cNvGrpSpPr>
          <p:nvPr/>
        </p:nvGrpSpPr>
        <p:grpSpPr bwMode="auto">
          <a:xfrm>
            <a:off x="1066800" y="3843275"/>
            <a:ext cx="7162800" cy="768349"/>
            <a:chOff x="672" y="2499"/>
            <a:chExt cx="4512" cy="484"/>
          </a:xfrm>
        </p:grpSpPr>
        <p:grpSp>
          <p:nvGrpSpPr>
            <p:cNvPr id="22" name="Group 22"/>
            <p:cNvGrpSpPr>
              <a:grpSpLocks/>
            </p:cNvGrpSpPr>
            <p:nvPr/>
          </p:nvGrpSpPr>
          <p:grpSpPr bwMode="auto">
            <a:xfrm>
              <a:off x="672" y="2688"/>
              <a:ext cx="760" cy="235"/>
              <a:chOff x="2932" y="4513"/>
              <a:chExt cx="760" cy="235"/>
            </a:xfrm>
          </p:grpSpPr>
          <p:sp>
            <p:nvSpPr>
              <p:cNvPr id="25" name="Rectangle 23"/>
              <p:cNvSpPr>
                <a:spLocks noChangeArrowheads="1"/>
              </p:cNvSpPr>
              <p:nvPr/>
            </p:nvSpPr>
            <p:spPr bwMode="auto">
              <a:xfrm>
                <a:off x="2932" y="4516"/>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26" name="Rectangle 24"/>
              <p:cNvSpPr>
                <a:spLocks noChangeArrowheads="1"/>
              </p:cNvSpPr>
              <p:nvPr/>
            </p:nvSpPr>
            <p:spPr bwMode="auto">
              <a:xfrm>
                <a:off x="3103" y="4513"/>
                <a:ext cx="423" cy="216"/>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smtClean="0">
                    <a:latin typeface="+mj-lt"/>
                  </a:rPr>
                  <a:t>ALU</a:t>
                </a:r>
                <a:endParaRPr lang="en-US" dirty="0">
                  <a:latin typeface="+mj-lt"/>
                </a:endParaRPr>
              </a:p>
            </p:txBody>
          </p:sp>
        </p:grpSp>
        <p:sp>
          <p:nvSpPr>
            <p:cNvPr id="23" name="Line 25"/>
            <p:cNvSpPr>
              <a:spLocks noChangeShapeType="1"/>
            </p:cNvSpPr>
            <p:nvPr/>
          </p:nvSpPr>
          <p:spPr bwMode="auto">
            <a:xfrm>
              <a:off x="1052" y="2499"/>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24" name="Rectangle 26"/>
            <p:cNvSpPr>
              <a:spLocks noChangeArrowheads="1"/>
            </p:cNvSpPr>
            <p:nvPr/>
          </p:nvSpPr>
          <p:spPr bwMode="auto">
            <a:xfrm>
              <a:off x="1824" y="2574"/>
              <a:ext cx="3360" cy="409"/>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smtClean="0">
                  <a:solidFill>
                    <a:srgbClr val="CC0000"/>
                  </a:solidFill>
                  <a:latin typeface="+mj-lt"/>
                </a:rPr>
                <a:t>ALU stage</a:t>
              </a:r>
              <a:r>
                <a:rPr lang="en-US" sz="2000" dirty="0">
                  <a:latin typeface="+mj-lt"/>
                </a:rPr>
                <a:t>: Performs indicated </a:t>
              </a:r>
              <a:r>
                <a:rPr lang="en-US" sz="2000" dirty="0" smtClean="0">
                  <a:latin typeface="+mj-lt"/>
                </a:rPr>
                <a:t>operation in ALU, </a:t>
              </a:r>
              <a:r>
                <a:rPr lang="en-US" sz="2000" dirty="0">
                  <a:latin typeface="+mj-lt"/>
                </a:rPr>
                <a:t>passes result to</a:t>
              </a:r>
            </a:p>
          </p:txBody>
        </p:sp>
      </p:grpSp>
      <p:grpSp>
        <p:nvGrpSpPr>
          <p:cNvPr id="27" name="Group 27"/>
          <p:cNvGrpSpPr>
            <a:grpSpLocks/>
          </p:cNvGrpSpPr>
          <p:nvPr/>
        </p:nvGrpSpPr>
        <p:grpSpPr bwMode="auto">
          <a:xfrm>
            <a:off x="1066800" y="4529082"/>
            <a:ext cx="7771849" cy="996951"/>
            <a:chOff x="672" y="2931"/>
            <a:chExt cx="4658" cy="628"/>
          </a:xfrm>
        </p:grpSpPr>
        <p:sp>
          <p:nvSpPr>
            <p:cNvPr id="28" name="Rectangle 28"/>
            <p:cNvSpPr>
              <a:spLocks noChangeArrowheads="1"/>
            </p:cNvSpPr>
            <p:nvPr/>
          </p:nvSpPr>
          <p:spPr bwMode="auto">
            <a:xfrm>
              <a:off x="672" y="3123"/>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j-lt"/>
              </a:endParaRPr>
            </a:p>
          </p:txBody>
        </p:sp>
        <p:sp>
          <p:nvSpPr>
            <p:cNvPr id="29" name="Rectangle 29"/>
            <p:cNvSpPr>
              <a:spLocks noChangeArrowheads="1"/>
            </p:cNvSpPr>
            <p:nvPr/>
          </p:nvSpPr>
          <p:spPr bwMode="auto">
            <a:xfrm>
              <a:off x="768" y="3120"/>
              <a:ext cx="576" cy="216"/>
            </a:xfrm>
            <a:prstGeom prst="rect">
              <a:avLst/>
            </a:prstGeom>
            <a:noFill/>
            <a:ln w="12700">
              <a:noFill/>
              <a:miter lim="800000"/>
              <a:headEnd/>
              <a:tailEnd/>
            </a:ln>
          </p:spPr>
          <p:txBody>
            <a:bodyPr lIns="90488" tIns="44450" rIns="90488" bIns="44450">
              <a:spAutoFit/>
            </a:bodyPr>
            <a:lstStyle/>
            <a:p>
              <a:pPr algn="ctr" eaLnBrk="0" hangingPunct="0">
                <a:lnSpc>
                  <a:spcPct val="90000"/>
                </a:lnSpc>
              </a:pPr>
              <a:r>
                <a:rPr lang="en-US">
                  <a:latin typeface="+mj-lt"/>
                </a:rPr>
                <a:t>MEM</a:t>
              </a:r>
            </a:p>
          </p:txBody>
        </p:sp>
        <p:sp>
          <p:nvSpPr>
            <p:cNvPr id="30" name="Line 30"/>
            <p:cNvSpPr>
              <a:spLocks noChangeShapeType="1"/>
            </p:cNvSpPr>
            <p:nvPr/>
          </p:nvSpPr>
          <p:spPr bwMode="auto">
            <a:xfrm>
              <a:off x="1052" y="2931"/>
              <a:ext cx="0" cy="184"/>
            </a:xfrm>
            <a:prstGeom prst="line">
              <a:avLst/>
            </a:prstGeom>
            <a:noFill/>
            <a:ln w="12700">
              <a:solidFill>
                <a:schemeClr val="tx1"/>
              </a:solidFill>
              <a:round/>
              <a:headEnd/>
              <a:tailEnd type="triangle" w="med" len="med"/>
            </a:ln>
          </p:spPr>
          <p:txBody>
            <a:bodyPr wrap="none" anchor="ctr"/>
            <a:lstStyle/>
            <a:p>
              <a:endParaRPr lang="en-US">
                <a:latin typeface="+mj-lt"/>
              </a:endParaRPr>
            </a:p>
          </p:txBody>
        </p:sp>
        <p:sp>
          <p:nvSpPr>
            <p:cNvPr id="31" name="Rectangle 31"/>
            <p:cNvSpPr>
              <a:spLocks noChangeArrowheads="1"/>
            </p:cNvSpPr>
            <p:nvPr/>
          </p:nvSpPr>
          <p:spPr bwMode="auto">
            <a:xfrm>
              <a:off x="1768" y="2976"/>
              <a:ext cx="3562" cy="583"/>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a:solidFill>
                    <a:srgbClr val="CC0000"/>
                  </a:solidFill>
                  <a:latin typeface="+mj-lt"/>
                </a:rPr>
                <a:t>Memory stage</a:t>
              </a:r>
              <a:r>
                <a:rPr lang="en-US" sz="2000" dirty="0">
                  <a:latin typeface="+mj-lt"/>
                </a:rPr>
                <a:t>: If it</a:t>
              </a:r>
              <a:r>
                <a:rPr lang="en-US" altLang="en-US" sz="2000" dirty="0">
                  <a:latin typeface="+mj-lt"/>
                </a:rPr>
                <a:t>’</a:t>
              </a:r>
              <a:r>
                <a:rPr lang="en-US" altLang="ja-JP" sz="2000" dirty="0">
                  <a:latin typeface="+mj-lt"/>
                </a:rPr>
                <a:t>s a </a:t>
              </a:r>
              <a:r>
                <a:rPr lang="en-US" altLang="ja-JP" sz="2000" dirty="0" smtClean="0">
                  <a:latin typeface="+mj-lt"/>
                </a:rPr>
                <a:t>LD, </a:t>
              </a:r>
              <a:r>
                <a:rPr lang="en-US" altLang="ja-JP" sz="2000" dirty="0">
                  <a:latin typeface="+mj-lt"/>
                </a:rPr>
                <a:t>use ALU result </a:t>
              </a:r>
              <a:r>
                <a:rPr lang="en-US" altLang="ja-JP" sz="2000" dirty="0" smtClean="0">
                  <a:latin typeface="+mj-lt"/>
                </a:rPr>
                <a:t> as </a:t>
              </a:r>
              <a:r>
                <a:rPr lang="en-US" altLang="ja-JP" sz="2000" dirty="0">
                  <a:latin typeface="+mj-lt"/>
                </a:rPr>
                <a:t>an address, pass </a:t>
              </a:r>
              <a:r>
                <a:rPr lang="en-US" altLang="ja-JP" sz="2000" dirty="0" err="1">
                  <a:latin typeface="+mj-lt"/>
                </a:rPr>
                <a:t>mem</a:t>
              </a:r>
              <a:r>
                <a:rPr lang="en-US" altLang="ja-JP" sz="2000" dirty="0">
                  <a:latin typeface="+mj-lt"/>
                </a:rPr>
                <a:t> data </a:t>
              </a:r>
              <a:r>
                <a:rPr lang="en-US" altLang="ja-JP" sz="2000" dirty="0" smtClean="0">
                  <a:latin typeface="+mj-lt"/>
                </a:rPr>
                <a:t>(</a:t>
              </a:r>
              <a:r>
                <a:rPr lang="en-US" altLang="ja-JP" sz="2000" dirty="0">
                  <a:latin typeface="+mj-lt"/>
                </a:rPr>
                <a:t>or ALU result if not LD) to</a:t>
              </a:r>
              <a:endParaRPr lang="en-US" sz="2000" dirty="0">
                <a:latin typeface="+mj-lt"/>
              </a:endParaRPr>
            </a:p>
          </p:txBody>
        </p:sp>
      </p:grpSp>
      <p:sp>
        <p:nvSpPr>
          <p:cNvPr id="32" name="Rectangle 31"/>
          <p:cNvSpPr/>
          <p:nvPr/>
        </p:nvSpPr>
        <p:spPr>
          <a:xfrm>
            <a:off x="2590800" y="6229290"/>
            <a:ext cx="4629531" cy="400110"/>
          </a:xfrm>
          <a:prstGeom prst="rect">
            <a:avLst/>
          </a:prstGeom>
        </p:spPr>
        <p:txBody>
          <a:bodyPr wrap="none">
            <a:spAutoFit/>
          </a:bodyPr>
          <a:lstStyle/>
          <a:p>
            <a:r>
              <a:rPr lang="en-US" sz="2000" dirty="0" err="1" smtClean="0">
                <a:solidFill>
                  <a:srgbClr val="00B050"/>
                </a:solidFill>
                <a:latin typeface="+mj-lt"/>
              </a:rPr>
              <a:t>t</a:t>
            </a:r>
            <a:r>
              <a:rPr lang="en-US" sz="2000" baseline="-25000" dirty="0" err="1" smtClean="0">
                <a:solidFill>
                  <a:srgbClr val="00B050"/>
                </a:solidFill>
                <a:latin typeface="+mj-lt"/>
              </a:rPr>
              <a:t>CLK</a:t>
            </a:r>
            <a:r>
              <a:rPr lang="en-US" sz="2000" dirty="0" smtClean="0">
                <a:solidFill>
                  <a:srgbClr val="00B050"/>
                </a:solidFill>
                <a:latin typeface="+mj-lt"/>
              </a:rPr>
              <a:t> = max{</a:t>
            </a:r>
            <a:r>
              <a:rPr lang="en-US" sz="2000" dirty="0" err="1" smtClean="0">
                <a:solidFill>
                  <a:srgbClr val="00B050"/>
                </a:solidFill>
                <a:latin typeface="+mj-lt"/>
              </a:rPr>
              <a:t>t</a:t>
            </a:r>
            <a:r>
              <a:rPr lang="en-US" sz="2000" baseline="-25000" dirty="0" err="1" smtClean="0">
                <a:solidFill>
                  <a:srgbClr val="00B050"/>
                </a:solidFill>
                <a:latin typeface="+mj-lt"/>
              </a:rPr>
              <a:t>IFETCH</a:t>
            </a:r>
            <a:r>
              <a:rPr lang="en-US" sz="2000" baseline="-25000" dirty="0" smtClean="0">
                <a:solidFill>
                  <a:srgbClr val="00B050"/>
                </a:solidFill>
                <a:latin typeface="+mj-lt"/>
              </a:rPr>
              <a:t>,</a:t>
            </a:r>
            <a:r>
              <a:rPr lang="en-US" sz="2000" dirty="0" smtClean="0">
                <a:solidFill>
                  <a:srgbClr val="00B050"/>
                </a:solidFill>
                <a:latin typeface="+mj-lt"/>
              </a:rPr>
              <a:t> </a:t>
            </a:r>
            <a:r>
              <a:rPr lang="en-US" sz="2000" dirty="0" err="1" smtClean="0">
                <a:solidFill>
                  <a:srgbClr val="00B050"/>
                </a:solidFill>
                <a:latin typeface="+mj-lt"/>
              </a:rPr>
              <a:t>t</a:t>
            </a:r>
            <a:r>
              <a:rPr lang="en-US" sz="2000" baseline="-25000" dirty="0" err="1" smtClean="0">
                <a:solidFill>
                  <a:srgbClr val="00B050"/>
                </a:solidFill>
                <a:latin typeface="+mj-lt"/>
              </a:rPr>
              <a:t>RF</a:t>
            </a:r>
            <a:r>
              <a:rPr lang="en-US" sz="2000" baseline="-25000" dirty="0" smtClean="0">
                <a:solidFill>
                  <a:srgbClr val="00B050"/>
                </a:solidFill>
                <a:latin typeface="+mj-lt"/>
              </a:rPr>
              <a:t>,</a:t>
            </a:r>
            <a:r>
              <a:rPr lang="en-US" sz="2000" dirty="0" smtClean="0">
                <a:solidFill>
                  <a:srgbClr val="00B050"/>
                </a:solidFill>
                <a:latin typeface="+mj-lt"/>
              </a:rPr>
              <a:t> </a:t>
            </a:r>
            <a:r>
              <a:rPr lang="en-US" sz="2000" dirty="0" err="1" smtClean="0">
                <a:solidFill>
                  <a:srgbClr val="00B050"/>
                </a:solidFill>
                <a:latin typeface="+mj-lt"/>
              </a:rPr>
              <a:t>t</a:t>
            </a:r>
            <a:r>
              <a:rPr lang="en-US" sz="2000" baseline="-25000" dirty="0" err="1" smtClean="0">
                <a:solidFill>
                  <a:srgbClr val="00B050"/>
                </a:solidFill>
                <a:latin typeface="+mj-lt"/>
              </a:rPr>
              <a:t>ALU</a:t>
            </a:r>
            <a:r>
              <a:rPr lang="en-US" sz="2000" baseline="-25000" dirty="0" smtClean="0">
                <a:solidFill>
                  <a:srgbClr val="00B050"/>
                </a:solidFill>
                <a:latin typeface="+mj-lt"/>
              </a:rPr>
              <a:t>,</a:t>
            </a:r>
            <a:r>
              <a:rPr lang="en-US" sz="2000" dirty="0" smtClean="0">
                <a:solidFill>
                  <a:srgbClr val="00B050"/>
                </a:solidFill>
                <a:latin typeface="+mj-lt"/>
              </a:rPr>
              <a:t> </a:t>
            </a:r>
            <a:r>
              <a:rPr lang="en-US" sz="2000" dirty="0" err="1" smtClean="0">
                <a:solidFill>
                  <a:srgbClr val="00B050"/>
                </a:solidFill>
                <a:latin typeface="+mj-lt"/>
              </a:rPr>
              <a:t>t</a:t>
            </a:r>
            <a:r>
              <a:rPr lang="en-US" sz="2000" baseline="-25000" dirty="0" err="1" smtClean="0">
                <a:solidFill>
                  <a:srgbClr val="00B050"/>
                </a:solidFill>
                <a:latin typeface="+mj-lt"/>
              </a:rPr>
              <a:t>MEM</a:t>
            </a:r>
            <a:r>
              <a:rPr lang="en-US" sz="2000" baseline="-25000" dirty="0" smtClean="0">
                <a:solidFill>
                  <a:srgbClr val="00B050"/>
                </a:solidFill>
                <a:latin typeface="+mj-lt"/>
              </a:rPr>
              <a:t>,</a:t>
            </a:r>
            <a:r>
              <a:rPr lang="en-US" sz="2000" dirty="0" smtClean="0">
                <a:solidFill>
                  <a:srgbClr val="00B050"/>
                </a:solidFill>
                <a:latin typeface="+mj-lt"/>
              </a:rPr>
              <a:t> </a:t>
            </a:r>
            <a:r>
              <a:rPr lang="en-US" sz="2000" dirty="0" err="1" smtClean="0">
                <a:solidFill>
                  <a:srgbClr val="00B050"/>
                </a:solidFill>
                <a:latin typeface="+mj-lt"/>
              </a:rPr>
              <a:t>t</a:t>
            </a:r>
            <a:r>
              <a:rPr lang="en-US" sz="2000" baseline="-25000" dirty="0" err="1" smtClean="0">
                <a:solidFill>
                  <a:srgbClr val="00B050"/>
                </a:solidFill>
                <a:latin typeface="+mj-lt"/>
              </a:rPr>
              <a:t>WB</a:t>
            </a:r>
            <a:r>
              <a:rPr lang="en-US" sz="2000" dirty="0" smtClean="0">
                <a:solidFill>
                  <a:srgbClr val="00B050"/>
                </a:solidFill>
                <a:latin typeface="+mj-lt"/>
              </a:rPr>
              <a:t>}</a:t>
            </a:r>
            <a:endParaRPr lang="en-US" sz="2000" dirty="0">
              <a:solidFill>
                <a:srgbClr val="00B05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ar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036" y="3962400"/>
            <a:ext cx="2987848" cy="1981200"/>
          </a:xfrm>
          <a:prstGeom prst="rect">
            <a:avLst/>
          </a:prstGeom>
        </p:spPr>
      </p:pic>
      <p:sp>
        <p:nvSpPr>
          <p:cNvPr id="2" name="Title 1"/>
          <p:cNvSpPr>
            <a:spLocks noGrp="1"/>
          </p:cNvSpPr>
          <p:nvPr>
            <p:ph type="title"/>
          </p:nvPr>
        </p:nvSpPr>
        <p:spPr/>
        <p:txBody>
          <a:bodyPr/>
          <a:lstStyle/>
          <a:p>
            <a:r>
              <a:rPr lang="en-US" dirty="0" smtClean="0"/>
              <a:t>Branch Delay Slots</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solidFill>
                  <a:srgbClr val="00B050"/>
                </a:solidFill>
              </a:rPr>
              <a:t>Pro</a:t>
            </a:r>
            <a:r>
              <a:rPr lang="en-US" dirty="0" smtClean="0"/>
              <a:t>: If compiler can fill slot with useful instruction, no branch/jump penalty</a:t>
            </a:r>
          </a:p>
          <a:p>
            <a:r>
              <a:rPr lang="en-US" dirty="0" smtClean="0">
                <a:solidFill>
                  <a:srgbClr val="C00000"/>
                </a:solidFill>
              </a:rPr>
              <a:t>Cons</a:t>
            </a:r>
            <a:r>
              <a:rPr lang="en-US" dirty="0" smtClean="0"/>
              <a:t>:</a:t>
            </a:r>
          </a:p>
          <a:p>
            <a:pPr lvl="1"/>
            <a:r>
              <a:rPr lang="en-US" dirty="0" smtClean="0"/>
              <a:t>Can’t fill slot with useful work ~50% of the time </a:t>
            </a:r>
            <a:r>
              <a:rPr lang="en-US" dirty="0" smtClean="0">
                <a:sym typeface="Wingdings" pitchFamily="2" charset="2"/>
              </a:rPr>
              <a:t> Must insert NOP, longer code</a:t>
            </a:r>
          </a:p>
          <a:p>
            <a:pPr lvl="1"/>
            <a:r>
              <a:rPr lang="en-US" dirty="0" smtClean="0"/>
              <a:t>Longer pipeline </a:t>
            </a:r>
            <a:r>
              <a:rPr lang="en-US" dirty="0" smtClean="0">
                <a:sym typeface="Wingdings" pitchFamily="2" charset="2"/>
              </a:rPr>
              <a:t> More delay slots?</a:t>
            </a:r>
          </a:p>
          <a:p>
            <a:pPr lvl="1"/>
            <a:r>
              <a:rPr lang="en-US" dirty="0" smtClean="0">
                <a:sym typeface="Wingdings" pitchFamily="2" charset="2"/>
              </a:rPr>
              <a:t>Branch prediction works better in practice</a:t>
            </a:r>
          </a:p>
          <a:p>
            <a:pPr lvl="1"/>
            <a:endParaRPr lang="en-US" dirty="0" smtClean="0">
              <a:sym typeface="Wingdings" pitchFamily="2" charset="2"/>
            </a:endParaRPr>
          </a:p>
          <a:p>
            <a:pPr lvl="1"/>
            <a:endParaRPr lang="en-US" dirty="0" smtClean="0">
              <a:sym typeface="Wingdings" pitchFamily="2" charset="2"/>
            </a:endParaRPr>
          </a:p>
          <a:p>
            <a:pPr lvl="1"/>
            <a:endParaRPr lang="en-US" dirty="0" smtClean="0">
              <a:sym typeface="Wingdings" pitchFamily="2" charset="2"/>
            </a:endParaRPr>
          </a:p>
          <a:p>
            <a:pPr marL="457200" lvl="1" indent="0">
              <a:buNone/>
            </a:pPr>
            <a:endParaRPr lang="en-US" dirty="0" smtClean="0">
              <a:sym typeface="Wingdings" pitchFamily="2" charset="2"/>
            </a:endParaRPr>
          </a:p>
          <a:p>
            <a:pPr lvl="1"/>
            <a:endParaRPr lang="en-US" dirty="0" smtClean="0">
              <a:sym typeface="Wingdings" pitchFamily="2" charset="2"/>
            </a:endParaRPr>
          </a:p>
          <a:p>
            <a:endParaRPr lang="en-US" dirty="0" smtClean="0">
              <a:sym typeface="Wingdings" pitchFamily="2" charset="2"/>
            </a:endParaRPr>
          </a:p>
          <a:p>
            <a:r>
              <a:rPr lang="en-US" dirty="0" smtClean="0">
                <a:solidFill>
                  <a:srgbClr val="C00000"/>
                </a:solidFill>
                <a:sym typeface="Wingdings" pitchFamily="2" charset="2"/>
              </a:rPr>
              <a:t>ISAs outlive implementations, this is a bad idea</a:t>
            </a:r>
          </a:p>
        </p:txBody>
      </p:sp>
      <p:sp>
        <p:nvSpPr>
          <p:cNvPr id="6" name="Rounded Rectangular Callout 5"/>
          <p:cNvSpPr/>
          <p:nvPr/>
        </p:nvSpPr>
        <p:spPr>
          <a:xfrm>
            <a:off x="1393036" y="3886200"/>
            <a:ext cx="2133600" cy="1066800"/>
          </a:xfrm>
          <a:prstGeom prst="wedgeRoundRectCallout">
            <a:avLst>
              <a:gd name="adj1" fmla="val 74609"/>
              <a:gd name="adj2" fmla="val 41570"/>
              <a:gd name="adj3" fmla="val 16667"/>
            </a:avLst>
          </a:prstGeom>
          <a:solidFill>
            <a:schemeClr val="bg1"/>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I’m altering the ISA. Pray I do not alter it further…</a:t>
            </a:r>
            <a:endParaRPr lang="en-US" dirty="0">
              <a:solidFill>
                <a:schemeClr val="tx1"/>
              </a:solidFill>
            </a:endParaRPr>
          </a:p>
        </p:txBody>
      </p:sp>
      <p:sp>
        <p:nvSpPr>
          <p:cNvPr id="9" name="TextBox 8"/>
          <p:cNvSpPr txBox="1"/>
          <p:nvPr/>
        </p:nvSpPr>
        <p:spPr>
          <a:xfrm>
            <a:off x="6803236" y="3962400"/>
            <a:ext cx="1197764" cy="523220"/>
          </a:xfrm>
          <a:prstGeom prst="rect">
            <a:avLst/>
          </a:prstGeom>
          <a:noFill/>
        </p:spPr>
        <p:txBody>
          <a:bodyPr wrap="none" rtlCol="0">
            <a:spAutoFit/>
          </a:bodyPr>
          <a:lstStyle/>
          <a:p>
            <a:r>
              <a:rPr lang="en-US" sz="1400" dirty="0" smtClean="0">
                <a:latin typeface="+mn-lt"/>
              </a:rPr>
              <a:t>Roger Schultz</a:t>
            </a:r>
            <a:endParaRPr lang="en-US" sz="1400" dirty="0">
              <a:latin typeface="+mn-lt"/>
            </a:endParaRPr>
          </a:p>
          <a:p>
            <a:r>
              <a:rPr lang="en-US" sz="1400" dirty="0" smtClean="0">
                <a:latin typeface="+mn-lt"/>
              </a:rPr>
              <a:t>(CC-BY 2.0)</a:t>
            </a:r>
          </a:p>
        </p:txBody>
      </p:sp>
    </p:spTree>
    <p:extLst>
      <p:ext uri="{BB962C8B-B14F-4D97-AF65-F5344CB8AC3E}">
        <p14:creationId xmlns:p14="http://schemas.microsoft.com/office/powerpoint/2010/main" val="10255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smtClean="0"/>
              <a:t>On an exception, need to:</a:t>
            </a:r>
          </a:p>
          <a:p>
            <a:pPr lvl="1"/>
            <a:r>
              <a:rPr lang="en-US" dirty="0" smtClean="0"/>
              <a:t>Save current PC+4 in XP (R30)</a:t>
            </a:r>
          </a:p>
          <a:p>
            <a:pPr lvl="1"/>
            <a:r>
              <a:rPr lang="en-US" dirty="0" smtClean="0"/>
              <a:t>Load PC with exception vector (</a:t>
            </a:r>
            <a:r>
              <a:rPr lang="en-US" dirty="0" err="1" smtClean="0"/>
              <a:t>IllOp</a:t>
            </a:r>
            <a:r>
              <a:rPr lang="en-US" dirty="0" smtClean="0"/>
              <a:t> or </a:t>
            </a:r>
            <a:r>
              <a:rPr lang="en-US" dirty="0" err="1" smtClean="0"/>
              <a:t>XAdr</a:t>
            </a:r>
            <a:r>
              <a:rPr lang="en-US" dirty="0" smtClean="0"/>
              <a:t>)</a:t>
            </a:r>
          </a:p>
          <a:p>
            <a:r>
              <a:rPr lang="en-US" dirty="0" smtClean="0"/>
              <a:t>Exceptions cause control flow hazards!</a:t>
            </a:r>
          </a:p>
          <a:p>
            <a:pPr lvl="1"/>
            <a:r>
              <a:rPr lang="en-US" dirty="0" smtClean="0"/>
              <a:t>They are</a:t>
            </a:r>
            <a:r>
              <a:rPr lang="en-US" dirty="0" smtClean="0">
                <a:solidFill>
                  <a:srgbClr val="C00000"/>
                </a:solidFill>
              </a:rPr>
              <a:t> implicit branches</a:t>
            </a:r>
          </a:p>
          <a:p>
            <a:r>
              <a:rPr lang="en-US" dirty="0" smtClean="0"/>
              <a:t>Want </a:t>
            </a:r>
            <a:r>
              <a:rPr lang="en-US" dirty="0" smtClean="0">
                <a:solidFill>
                  <a:srgbClr val="C00000"/>
                </a:solidFill>
              </a:rPr>
              <a:t>precise exceptions</a:t>
            </a:r>
            <a:r>
              <a:rPr lang="en-US" dirty="0" smtClean="0"/>
              <a:t>:</a:t>
            </a:r>
          </a:p>
          <a:p>
            <a:pPr lvl="1"/>
            <a:r>
              <a:rPr lang="en-US" dirty="0" smtClean="0"/>
              <a:t>All preceding instructions must have completed</a:t>
            </a:r>
          </a:p>
          <a:p>
            <a:pPr lvl="1"/>
            <a:r>
              <a:rPr lang="en-US" dirty="0" smtClean="0"/>
              <a:t>Instruction causing exception and future instructions must not have executed</a:t>
            </a:r>
          </a:p>
          <a:p>
            <a:pPr lvl="2"/>
            <a:r>
              <a:rPr lang="en-US" dirty="0" smtClean="0"/>
              <a:t>No updates to register or memory</a:t>
            </a:r>
          </a:p>
          <a:p>
            <a:pPr lvl="2"/>
            <a:endParaRPr lang="en-US" dirty="0" smtClean="0"/>
          </a:p>
          <a:p>
            <a:pPr lvl="1"/>
            <a:r>
              <a:rPr lang="en-US" dirty="0" smtClean="0"/>
              <a:t>Simple in single-cycle machines, more complex with pipelining</a:t>
            </a:r>
            <a:endParaRPr lang="en-US" dirty="0"/>
          </a:p>
        </p:txBody>
      </p:sp>
    </p:spTree>
    <p:extLst>
      <p:ext uri="{BB962C8B-B14F-4D97-AF65-F5344CB8AC3E}">
        <p14:creationId xmlns:p14="http://schemas.microsoft.com/office/powerpoint/2010/main" val="6235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Can Exceptions Happen?</a:t>
            </a:r>
            <a:endParaRPr lang="en-US" dirty="0"/>
          </a:p>
        </p:txBody>
      </p:sp>
      <p:sp>
        <p:nvSpPr>
          <p:cNvPr id="33" name="Content Placeholder 32"/>
          <p:cNvSpPr>
            <a:spLocks noGrp="1"/>
          </p:cNvSpPr>
          <p:nvPr>
            <p:ph idx="1"/>
          </p:nvPr>
        </p:nvSpPr>
        <p:spPr>
          <a:xfrm>
            <a:off x="457200" y="4724400"/>
            <a:ext cx="8229600" cy="1554163"/>
          </a:xfrm>
        </p:spPr>
        <p:txBody>
          <a:bodyPr/>
          <a:lstStyle/>
          <a:p>
            <a:r>
              <a:rPr lang="en-US" dirty="0" smtClean="0"/>
              <a:t>Instructions following the one that causes the exception may already be in the pipeline…</a:t>
            </a:r>
          </a:p>
          <a:p>
            <a:r>
              <a:rPr lang="en-US" dirty="0" smtClean="0"/>
              <a:t>… but none has written registers or memory yet </a:t>
            </a:r>
            <a:r>
              <a:rPr lang="en-US" dirty="0" smtClean="0">
                <a:sym typeface="Wingdings" pitchFamily="2" charset="2"/>
              </a:rPr>
              <a:t></a:t>
            </a:r>
            <a:r>
              <a:rPr lang="en-US" dirty="0" smtClean="0"/>
              <a:t> </a:t>
            </a:r>
            <a:endParaRPr lang="en-US" dirty="0"/>
          </a:p>
        </p:txBody>
      </p:sp>
      <p:grpSp>
        <p:nvGrpSpPr>
          <p:cNvPr id="5" name="Group 5"/>
          <p:cNvGrpSpPr>
            <a:grpSpLocks/>
          </p:cNvGrpSpPr>
          <p:nvPr/>
        </p:nvGrpSpPr>
        <p:grpSpPr bwMode="auto">
          <a:xfrm>
            <a:off x="1066800" y="1371600"/>
            <a:ext cx="1206500" cy="373063"/>
            <a:chOff x="672" y="1824"/>
            <a:chExt cx="760" cy="235"/>
          </a:xfrm>
        </p:grpSpPr>
        <p:sp>
          <p:nvSpPr>
            <p:cNvPr id="7" name="Rectangle 6"/>
            <p:cNvSpPr>
              <a:spLocks noChangeArrowheads="1"/>
            </p:cNvSpPr>
            <p:nvPr/>
          </p:nvSpPr>
          <p:spPr bwMode="auto">
            <a:xfrm>
              <a:off x="672" y="1827"/>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8" name="Rectangle 7"/>
            <p:cNvSpPr>
              <a:spLocks noChangeArrowheads="1"/>
            </p:cNvSpPr>
            <p:nvPr/>
          </p:nvSpPr>
          <p:spPr bwMode="auto">
            <a:xfrm>
              <a:off x="939" y="1824"/>
              <a:ext cx="220"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a:latin typeface="+mn-lt"/>
                </a:rPr>
                <a:t>IF</a:t>
              </a:r>
            </a:p>
          </p:txBody>
        </p:sp>
      </p:grpSp>
      <p:grpSp>
        <p:nvGrpSpPr>
          <p:cNvPr id="10" name="Group 10"/>
          <p:cNvGrpSpPr>
            <a:grpSpLocks/>
          </p:cNvGrpSpPr>
          <p:nvPr/>
        </p:nvGrpSpPr>
        <p:grpSpPr bwMode="auto">
          <a:xfrm>
            <a:off x="1066800" y="4114800"/>
            <a:ext cx="1206500" cy="373063"/>
            <a:chOff x="2932" y="4945"/>
            <a:chExt cx="760" cy="235"/>
          </a:xfrm>
        </p:grpSpPr>
        <p:sp>
          <p:nvSpPr>
            <p:cNvPr id="13" name="Rectangle 11"/>
            <p:cNvSpPr>
              <a:spLocks noChangeArrowheads="1"/>
            </p:cNvSpPr>
            <p:nvPr/>
          </p:nvSpPr>
          <p:spPr bwMode="auto">
            <a:xfrm>
              <a:off x="2932" y="4948"/>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14" name="Rectangle 12"/>
            <p:cNvSpPr>
              <a:spLocks noChangeArrowheads="1"/>
            </p:cNvSpPr>
            <p:nvPr/>
          </p:nvSpPr>
          <p:spPr bwMode="auto">
            <a:xfrm>
              <a:off x="3151" y="4945"/>
              <a:ext cx="348"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WB</a:t>
              </a:r>
            </a:p>
          </p:txBody>
        </p:sp>
      </p:grpSp>
      <p:sp>
        <p:nvSpPr>
          <p:cNvPr id="11" name="Line 13"/>
          <p:cNvSpPr>
            <a:spLocks noChangeShapeType="1"/>
          </p:cNvSpPr>
          <p:nvPr/>
        </p:nvSpPr>
        <p:spPr bwMode="auto">
          <a:xfrm>
            <a:off x="1676400" y="3822700"/>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grpSp>
        <p:nvGrpSpPr>
          <p:cNvPr id="16" name="Group 16"/>
          <p:cNvGrpSpPr>
            <a:grpSpLocks/>
          </p:cNvGrpSpPr>
          <p:nvPr/>
        </p:nvGrpSpPr>
        <p:grpSpPr bwMode="auto">
          <a:xfrm>
            <a:off x="1066800" y="2062171"/>
            <a:ext cx="1206500" cy="368300"/>
            <a:chOff x="2932" y="4084"/>
            <a:chExt cx="760" cy="232"/>
          </a:xfrm>
        </p:grpSpPr>
        <p:sp>
          <p:nvSpPr>
            <p:cNvPr id="19" name="Rectangle 17"/>
            <p:cNvSpPr>
              <a:spLocks noChangeArrowheads="1"/>
            </p:cNvSpPr>
            <p:nvPr/>
          </p:nvSpPr>
          <p:spPr bwMode="auto">
            <a:xfrm>
              <a:off x="2932" y="4084"/>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0" name="Rectangle 18"/>
            <p:cNvSpPr>
              <a:spLocks noChangeArrowheads="1"/>
            </p:cNvSpPr>
            <p:nvPr/>
          </p:nvSpPr>
          <p:spPr bwMode="auto">
            <a:xfrm>
              <a:off x="3172" y="4089"/>
              <a:ext cx="272"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a:latin typeface="+mn-lt"/>
                </a:rPr>
                <a:t>RF</a:t>
              </a:r>
            </a:p>
          </p:txBody>
        </p:sp>
      </p:grpSp>
      <p:sp>
        <p:nvSpPr>
          <p:cNvPr id="17" name="Line 19"/>
          <p:cNvSpPr>
            <a:spLocks noChangeShapeType="1"/>
          </p:cNvSpPr>
          <p:nvPr/>
        </p:nvSpPr>
        <p:spPr bwMode="auto">
          <a:xfrm>
            <a:off x="1670050" y="17573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18" name="Rectangle 20"/>
          <p:cNvSpPr>
            <a:spLocks noChangeArrowheads="1"/>
          </p:cNvSpPr>
          <p:nvPr/>
        </p:nvSpPr>
        <p:spPr bwMode="auto">
          <a:xfrm>
            <a:off x="2895600" y="2043058"/>
            <a:ext cx="5334000" cy="366767"/>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smtClean="0">
                <a:solidFill>
                  <a:srgbClr val="CC0000"/>
                </a:solidFill>
                <a:latin typeface="+mn-lt"/>
              </a:rPr>
              <a:t>Illegal instruction</a:t>
            </a:r>
            <a:endParaRPr lang="en-US" sz="2000" dirty="0">
              <a:latin typeface="+mn-lt"/>
            </a:endParaRPr>
          </a:p>
        </p:txBody>
      </p:sp>
      <p:grpSp>
        <p:nvGrpSpPr>
          <p:cNvPr id="22" name="Group 22"/>
          <p:cNvGrpSpPr>
            <a:grpSpLocks/>
          </p:cNvGrpSpPr>
          <p:nvPr/>
        </p:nvGrpSpPr>
        <p:grpSpPr bwMode="auto">
          <a:xfrm>
            <a:off x="1066800" y="2743200"/>
            <a:ext cx="1206500" cy="373062"/>
            <a:chOff x="2932" y="4513"/>
            <a:chExt cx="760" cy="235"/>
          </a:xfrm>
        </p:grpSpPr>
        <p:sp>
          <p:nvSpPr>
            <p:cNvPr id="25" name="Rectangle 23"/>
            <p:cNvSpPr>
              <a:spLocks noChangeArrowheads="1"/>
            </p:cNvSpPr>
            <p:nvPr/>
          </p:nvSpPr>
          <p:spPr bwMode="auto">
            <a:xfrm>
              <a:off x="2932" y="4516"/>
              <a:ext cx="760" cy="232"/>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6" name="Rectangle 24"/>
            <p:cNvSpPr>
              <a:spLocks noChangeArrowheads="1"/>
            </p:cNvSpPr>
            <p:nvPr/>
          </p:nvSpPr>
          <p:spPr bwMode="auto">
            <a:xfrm>
              <a:off x="3103" y="4513"/>
              <a:ext cx="387" cy="214"/>
            </a:xfrm>
            <a:prstGeom prst="rect">
              <a:avLst/>
            </a:prstGeom>
            <a:noFill/>
            <a:ln w="12700">
              <a:noFill/>
              <a:miter lim="800000"/>
              <a:headEnd/>
              <a:tailEnd/>
            </a:ln>
          </p:spPr>
          <p:txBody>
            <a:bodyPr wrap="none" lIns="90488" tIns="44450" rIns="90488" bIns="44450">
              <a:spAutoFit/>
            </a:bodyPr>
            <a:lstStyle/>
            <a:p>
              <a:pPr eaLnBrk="0" hangingPunct="0">
                <a:lnSpc>
                  <a:spcPct val="90000"/>
                </a:lnSpc>
              </a:pPr>
              <a:r>
                <a:rPr lang="en-US" dirty="0" smtClean="0">
                  <a:latin typeface="+mn-lt"/>
                </a:rPr>
                <a:t>ALU</a:t>
              </a:r>
              <a:endParaRPr lang="en-US" dirty="0">
                <a:latin typeface="+mn-lt"/>
              </a:endParaRPr>
            </a:p>
          </p:txBody>
        </p:sp>
      </p:grpSp>
      <p:sp>
        <p:nvSpPr>
          <p:cNvPr id="23" name="Line 25"/>
          <p:cNvSpPr>
            <a:spLocks noChangeShapeType="1"/>
          </p:cNvSpPr>
          <p:nvPr/>
        </p:nvSpPr>
        <p:spPr bwMode="auto">
          <a:xfrm>
            <a:off x="1670050" y="2443163"/>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24" name="Rectangle 26"/>
          <p:cNvSpPr>
            <a:spLocks noChangeArrowheads="1"/>
          </p:cNvSpPr>
          <p:nvPr/>
        </p:nvSpPr>
        <p:spPr bwMode="auto">
          <a:xfrm>
            <a:off x="2895600" y="2728858"/>
            <a:ext cx="5334000" cy="366767"/>
          </a:xfrm>
          <a:prstGeom prst="rect">
            <a:avLst/>
          </a:prstGeom>
          <a:noFill/>
          <a:ln w="12700">
            <a:noFill/>
            <a:miter lim="800000"/>
            <a:headEnd/>
            <a:tailEnd/>
          </a:ln>
        </p:spPr>
        <p:txBody>
          <a:bodyPr lIns="90488" tIns="44450" rIns="90488" bIns="44450">
            <a:spAutoFit/>
          </a:bodyPr>
          <a:lstStyle/>
          <a:p>
            <a:pPr marL="228600" indent="-228600" eaLnBrk="0" hangingPunct="0">
              <a:lnSpc>
                <a:spcPct val="90000"/>
              </a:lnSpc>
              <a:spcBef>
                <a:spcPct val="50000"/>
              </a:spcBef>
            </a:pPr>
            <a:r>
              <a:rPr lang="en-US" sz="2000" dirty="0" smtClean="0">
                <a:solidFill>
                  <a:srgbClr val="CC0000"/>
                </a:solidFill>
                <a:latin typeface="+mn-lt"/>
              </a:rPr>
              <a:t>Arithmetic exception </a:t>
            </a:r>
            <a:r>
              <a:rPr lang="en-US" sz="2000" dirty="0" smtClean="0">
                <a:latin typeface="+mn-lt"/>
              </a:rPr>
              <a:t>(e.g., divide by zero)</a:t>
            </a:r>
            <a:endParaRPr lang="en-US" sz="2000" dirty="0">
              <a:latin typeface="+mn-lt"/>
            </a:endParaRPr>
          </a:p>
        </p:txBody>
      </p:sp>
      <p:sp>
        <p:nvSpPr>
          <p:cNvPr id="28" name="Rectangle 28"/>
          <p:cNvSpPr>
            <a:spLocks noChangeArrowheads="1"/>
          </p:cNvSpPr>
          <p:nvPr/>
        </p:nvSpPr>
        <p:spPr bwMode="auto">
          <a:xfrm>
            <a:off x="1066800" y="3433766"/>
            <a:ext cx="1219200" cy="368300"/>
          </a:xfrm>
          <a:prstGeom prst="rect">
            <a:avLst/>
          </a:prstGeom>
          <a:solidFill>
            <a:srgbClr val="FFFFCC"/>
          </a:solidFill>
          <a:ln w="12700">
            <a:solidFill>
              <a:schemeClr val="tx1"/>
            </a:solidFill>
            <a:miter lim="800000"/>
            <a:headEnd/>
            <a:tailEnd/>
          </a:ln>
        </p:spPr>
        <p:txBody>
          <a:bodyPr wrap="none" anchor="ctr"/>
          <a:lstStyle/>
          <a:p>
            <a:endParaRPr lang="en-US">
              <a:latin typeface="+mn-lt"/>
            </a:endParaRPr>
          </a:p>
        </p:txBody>
      </p:sp>
      <p:sp>
        <p:nvSpPr>
          <p:cNvPr id="29" name="Rectangle 29"/>
          <p:cNvSpPr>
            <a:spLocks noChangeArrowheads="1"/>
          </p:cNvSpPr>
          <p:nvPr/>
        </p:nvSpPr>
        <p:spPr bwMode="auto">
          <a:xfrm>
            <a:off x="1226976" y="3441700"/>
            <a:ext cx="961053" cy="339725"/>
          </a:xfrm>
          <a:prstGeom prst="rect">
            <a:avLst/>
          </a:prstGeom>
          <a:noFill/>
          <a:ln w="12700">
            <a:noFill/>
            <a:miter lim="800000"/>
            <a:headEnd/>
            <a:tailEnd/>
          </a:ln>
        </p:spPr>
        <p:txBody>
          <a:bodyPr lIns="90488" tIns="44450" rIns="90488" bIns="44450">
            <a:spAutoFit/>
          </a:bodyPr>
          <a:lstStyle/>
          <a:p>
            <a:pPr algn="ctr" eaLnBrk="0" hangingPunct="0">
              <a:lnSpc>
                <a:spcPct val="90000"/>
              </a:lnSpc>
            </a:pPr>
            <a:r>
              <a:rPr lang="en-US">
                <a:latin typeface="+mn-lt"/>
              </a:rPr>
              <a:t>MEM</a:t>
            </a:r>
          </a:p>
        </p:txBody>
      </p:sp>
      <p:sp>
        <p:nvSpPr>
          <p:cNvPr id="30" name="Line 30"/>
          <p:cNvSpPr>
            <a:spLocks noChangeShapeType="1"/>
          </p:cNvSpPr>
          <p:nvPr/>
        </p:nvSpPr>
        <p:spPr bwMode="auto">
          <a:xfrm>
            <a:off x="1700828" y="3128966"/>
            <a:ext cx="0" cy="292100"/>
          </a:xfrm>
          <a:prstGeom prst="line">
            <a:avLst/>
          </a:prstGeom>
          <a:noFill/>
          <a:ln w="12700">
            <a:solidFill>
              <a:schemeClr val="tx1"/>
            </a:solidFill>
            <a:round/>
            <a:headEnd/>
            <a:tailEnd type="triangle" w="med" len="med"/>
          </a:ln>
        </p:spPr>
        <p:txBody>
          <a:bodyPr wrap="none" anchor="ctr"/>
          <a:lstStyle/>
          <a:p>
            <a:endParaRPr lang="en-US">
              <a:latin typeface="+mn-lt"/>
            </a:endParaRPr>
          </a:p>
        </p:txBody>
      </p:sp>
      <p:sp>
        <p:nvSpPr>
          <p:cNvPr id="31" name="Rectangle 31"/>
          <p:cNvSpPr>
            <a:spLocks noChangeArrowheads="1"/>
          </p:cNvSpPr>
          <p:nvPr/>
        </p:nvSpPr>
        <p:spPr bwMode="auto">
          <a:xfrm>
            <a:off x="2895600" y="3400425"/>
            <a:ext cx="5943179" cy="366767"/>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smtClean="0">
                <a:solidFill>
                  <a:srgbClr val="CC0000"/>
                </a:solidFill>
                <a:latin typeface="+mn-lt"/>
              </a:rPr>
              <a:t>Memory fault</a:t>
            </a:r>
            <a:r>
              <a:rPr lang="en-US" sz="2000" dirty="0" smtClean="0">
                <a:latin typeface="+mn-lt"/>
              </a:rPr>
              <a:t> (e.g., illegal memory address)</a:t>
            </a:r>
            <a:endParaRPr lang="en-US" sz="2000" dirty="0">
              <a:latin typeface="+mn-lt"/>
            </a:endParaRPr>
          </a:p>
        </p:txBody>
      </p:sp>
      <p:sp>
        <p:nvSpPr>
          <p:cNvPr id="27" name="Rectangle 31"/>
          <p:cNvSpPr>
            <a:spLocks noChangeArrowheads="1"/>
          </p:cNvSpPr>
          <p:nvPr/>
        </p:nvSpPr>
        <p:spPr bwMode="auto">
          <a:xfrm>
            <a:off x="2895600" y="1371600"/>
            <a:ext cx="5943179" cy="366767"/>
          </a:xfrm>
          <a:prstGeom prst="rect">
            <a:avLst/>
          </a:prstGeom>
          <a:noFill/>
          <a:ln w="12700">
            <a:noFill/>
            <a:miter lim="800000"/>
            <a:headEnd/>
            <a:tailEnd/>
          </a:ln>
        </p:spPr>
        <p:txBody>
          <a:bodyPr wrap="square" lIns="90488" tIns="44450" rIns="90488" bIns="44450">
            <a:spAutoFit/>
          </a:bodyPr>
          <a:lstStyle/>
          <a:p>
            <a:pPr marL="228600" indent="-228600" eaLnBrk="0" hangingPunct="0">
              <a:lnSpc>
                <a:spcPct val="90000"/>
              </a:lnSpc>
              <a:spcBef>
                <a:spcPct val="50000"/>
              </a:spcBef>
            </a:pPr>
            <a:r>
              <a:rPr lang="en-US" sz="2000" dirty="0" smtClean="0">
                <a:solidFill>
                  <a:srgbClr val="CC0000"/>
                </a:solidFill>
                <a:latin typeface="+mn-lt"/>
              </a:rPr>
              <a:t>Memory fault</a:t>
            </a:r>
            <a:r>
              <a:rPr lang="en-US" sz="2000" dirty="0" smtClean="0">
                <a:latin typeface="+mn-lt"/>
              </a:rPr>
              <a:t> (e.g., illegal memory address)</a:t>
            </a:r>
            <a:endParaRPr lang="en-US" sz="2000" dirty="0">
              <a:latin typeface="+mn-lt"/>
            </a:endParaRPr>
          </a:p>
        </p:txBody>
      </p:sp>
    </p:spTree>
    <p:extLst>
      <p:ext uri="{BB962C8B-B14F-4D97-AF65-F5344CB8AC3E}">
        <p14:creationId xmlns:p14="http://schemas.microsoft.com/office/powerpoint/2010/main" val="315821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18" grpId="0"/>
      <p:bldP spid="24" grpId="0"/>
      <p:bldP spid="31"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Exceptions</a:t>
            </a:r>
            <a:endParaRPr lang="en-US" dirty="0"/>
          </a:p>
        </p:txBody>
      </p:sp>
      <p:sp>
        <p:nvSpPr>
          <p:cNvPr id="3" name="Content Placeholder 2"/>
          <p:cNvSpPr>
            <a:spLocks noGrp="1"/>
          </p:cNvSpPr>
          <p:nvPr>
            <p:ph idx="1"/>
          </p:nvPr>
        </p:nvSpPr>
        <p:spPr>
          <a:xfrm>
            <a:off x="457200" y="1066801"/>
            <a:ext cx="8229600" cy="2514599"/>
          </a:xfrm>
        </p:spPr>
        <p:txBody>
          <a:bodyPr/>
          <a:lstStyle/>
          <a:p>
            <a:r>
              <a:rPr lang="en-US" dirty="0" smtClean="0"/>
              <a:t>If an instruction has an exception at stage </a:t>
            </a:r>
            <a:r>
              <a:rPr lang="en-US" dirty="0" err="1" smtClean="0"/>
              <a:t>i</a:t>
            </a:r>
            <a:endParaRPr lang="en-US" dirty="0" smtClean="0"/>
          </a:p>
          <a:p>
            <a:pPr lvl="1"/>
            <a:r>
              <a:rPr lang="en-US" dirty="0" smtClean="0"/>
              <a:t>Turn that instruction into BNE(R31, 0, XP) to save PC+4</a:t>
            </a:r>
          </a:p>
          <a:p>
            <a:pPr lvl="1"/>
            <a:r>
              <a:rPr lang="en-US" dirty="0" smtClean="0"/>
              <a:t>Annul instructions in stages </a:t>
            </a:r>
            <a:r>
              <a:rPr lang="en-US" dirty="0" smtClean="0">
                <a:solidFill>
                  <a:srgbClr val="C00000"/>
                </a:solidFill>
              </a:rPr>
              <a:t>i-1,…,1 </a:t>
            </a:r>
            <a:r>
              <a:rPr lang="en-US" dirty="0" smtClean="0"/>
              <a:t>(flush the pipeline)</a:t>
            </a:r>
          </a:p>
          <a:p>
            <a:pPr lvl="1"/>
            <a:r>
              <a:rPr lang="en-US" dirty="0" smtClean="0"/>
              <a:t>Set PC </a:t>
            </a:r>
            <a:r>
              <a:rPr lang="en-US" dirty="0" smtClean="0">
                <a:sym typeface="Wingdings" pitchFamily="2" charset="2"/>
              </a:rPr>
              <a:t> </a:t>
            </a:r>
            <a:r>
              <a:rPr lang="en-US" dirty="0" err="1" smtClean="0">
                <a:sym typeface="Wingdings" pitchFamily="2" charset="2"/>
              </a:rPr>
              <a:t>IllOp</a:t>
            </a:r>
            <a:r>
              <a:rPr lang="en-US" dirty="0" smtClean="0">
                <a:sym typeface="Wingdings" pitchFamily="2" charset="2"/>
              </a:rPr>
              <a:t> or </a:t>
            </a:r>
            <a:r>
              <a:rPr lang="en-US" dirty="0" err="1" smtClean="0">
                <a:sym typeface="Wingdings" pitchFamily="2" charset="2"/>
              </a:rPr>
              <a:t>XAdr</a:t>
            </a:r>
            <a:endParaRPr lang="en-US" dirty="0" smtClean="0">
              <a:sym typeface="Wingdings" pitchFamily="2" charset="2"/>
            </a:endParaRPr>
          </a:p>
          <a:p>
            <a:pPr lvl="1"/>
            <a:endParaRPr lang="en-US" dirty="0" smtClean="0">
              <a:sym typeface="Wingdings" pitchFamily="2" charset="2"/>
            </a:endParaRPr>
          </a:p>
          <a:p>
            <a:r>
              <a:rPr lang="en-US" dirty="0" smtClean="0">
                <a:sym typeface="Wingdings" pitchFamily="2" charset="2"/>
              </a:rPr>
              <a:t>Example: LD has</a:t>
            </a:r>
            <a:br>
              <a:rPr lang="en-US" dirty="0" smtClean="0">
                <a:sym typeface="Wingdings" pitchFamily="2" charset="2"/>
              </a:rPr>
            </a:br>
            <a:r>
              <a:rPr lang="en-US" dirty="0" smtClean="0">
                <a:sym typeface="Wingdings" pitchFamily="2" charset="2"/>
              </a:rPr>
              <a:t>memory fault</a:t>
            </a:r>
          </a:p>
          <a:p>
            <a:pPr lvl="1"/>
            <a:endParaRPr lang="en-US" dirty="0" smtClean="0">
              <a:sym typeface="Wingdings" pitchFamily="2" charset="2"/>
            </a:endParaRPr>
          </a:p>
          <a:p>
            <a:endParaRPr lang="en-US" dirty="0"/>
          </a:p>
        </p:txBody>
      </p:sp>
      <p:sp>
        <p:nvSpPr>
          <p:cNvPr id="4" name="Rectangle 3"/>
          <p:cNvSpPr/>
          <p:nvPr/>
        </p:nvSpPr>
        <p:spPr>
          <a:xfrm>
            <a:off x="4800600" y="2595872"/>
            <a:ext cx="2514600" cy="1366528"/>
          </a:xfrm>
          <a:prstGeom prst="rect">
            <a:avLst/>
          </a:prstGeom>
        </p:spPr>
        <p:txBody>
          <a:bodyPr wrap="square">
            <a:spAutoFit/>
          </a:bodyPr>
          <a:lstStyle/>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LD(R1, 4, R2)</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ST(R3, 0, R4)</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MUL(R4, R5, R6)</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SUB(R7, R8, R9)</a:t>
            </a:r>
          </a:p>
        </p:txBody>
      </p:sp>
      <p:graphicFrame>
        <p:nvGraphicFramePr>
          <p:cNvPr id="5" name="Table 4"/>
          <p:cNvGraphicFramePr>
            <a:graphicFrameLocks noGrp="1"/>
          </p:cNvGraphicFramePr>
          <p:nvPr>
            <p:extLst>
              <p:ext uri="{D42A27DB-BD31-4B8C-83A1-F6EECF244321}">
                <p14:modId xmlns:p14="http://schemas.microsoft.com/office/powerpoint/2010/main" val="1806691681"/>
              </p:ext>
            </p:extLst>
          </p:nvPr>
        </p:nvGraphicFramePr>
        <p:xfrm>
          <a:off x="1559239" y="4267200"/>
          <a:ext cx="5527361" cy="1752599"/>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tblGrid>
              <a:tr h="297307">
                <a:tc>
                  <a:txBody>
                    <a:bodyPr/>
                    <a:lstStyle/>
                    <a:p>
                      <a:pPr algn="ctr"/>
                      <a:endParaRPr lang="en-US" sz="1600" dirty="0"/>
                    </a:p>
                  </a:txBody>
                  <a:tcPr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3</a:t>
                      </a:r>
                      <a:endParaRPr lang="en-US" sz="16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4</a:t>
                      </a:r>
                      <a:endParaRPr lang="en-US" sz="16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5</a:t>
                      </a:r>
                      <a:endParaRPr lang="en-US" sz="16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307">
                <a:tc>
                  <a:txBody>
                    <a:bodyPr/>
                    <a:lstStyle/>
                    <a:p>
                      <a:pPr algn="ctr"/>
                      <a:r>
                        <a:rPr lang="en-US" sz="1600" dirty="0" smtClean="0"/>
                        <a:t>IF</a:t>
                      </a:r>
                      <a:endParaRPr lang="en-US" sz="1600" dirty="0"/>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LD</a:t>
                      </a:r>
                      <a:endParaRPr lang="en-US" sz="1600" dirty="0"/>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smtClean="0"/>
                        <a:t>ST</a:t>
                      </a:r>
                      <a:endParaRPr lang="en-US" sz="1600" dirty="0"/>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MUL</a:t>
                      </a:r>
                      <a:endParaRPr lang="en-US" sz="1600" dirty="0">
                        <a:solidFill>
                          <a:schemeClr val="tx1"/>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chemeClr val="tx1"/>
                          </a:solidFill>
                        </a:rPr>
                        <a:t>SUB</a:t>
                      </a:r>
                      <a:endParaRPr lang="en-US" sz="1600" i="0" dirty="0">
                        <a:solidFill>
                          <a:schemeClr val="tx1"/>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rgbClr val="00B050"/>
                          </a:solidFill>
                        </a:rPr>
                        <a:t>ADDC</a:t>
                      </a:r>
                      <a:endParaRPr lang="en-US" sz="1600" i="0" dirty="0">
                        <a:solidFill>
                          <a:srgbClr val="00B050"/>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rgbClr val="00B050"/>
                          </a:solidFill>
                        </a:rPr>
                        <a:t>ST</a:t>
                      </a:r>
                      <a:endParaRPr lang="en-US" sz="1600" i="0" dirty="0">
                        <a:solidFill>
                          <a:srgbClr val="00B050"/>
                        </a:solidFill>
                      </a:endParaRPr>
                    </a:p>
                  </a:txBody>
                  <a:tcPr marT="0" marB="0" anchor="ctr">
                    <a:lnT w="12700" cap="flat" cmpd="sng" algn="ctr">
                      <a:solidFill>
                        <a:schemeClr val="tx1"/>
                      </a:solidFill>
                      <a:prstDash val="solid"/>
                      <a:round/>
                      <a:headEnd type="none" w="med" len="med"/>
                      <a:tailEnd type="none" w="med" len="med"/>
                    </a:lnT>
                  </a:tcPr>
                </a:tc>
              </a:tr>
              <a:tr h="297307">
                <a:tc>
                  <a:txBody>
                    <a:bodyPr/>
                    <a:lstStyle/>
                    <a:p>
                      <a:pPr algn="ctr"/>
                      <a:r>
                        <a:rPr lang="en-US" sz="1600" dirty="0" smtClean="0"/>
                        <a:t>RF</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r>
                        <a:rPr lang="en-US" sz="1600" dirty="0" smtClean="0"/>
                        <a:t>LD</a:t>
                      </a:r>
                      <a:endParaRPr lang="en-US" sz="1600" dirty="0"/>
                    </a:p>
                  </a:txBody>
                  <a:tcPr marT="0" marB="0" anchor="ctr"/>
                </a:tc>
                <a:tc>
                  <a:txBody>
                    <a:bodyPr/>
                    <a:lstStyle/>
                    <a:p>
                      <a:pPr algn="ctr"/>
                      <a:r>
                        <a:rPr lang="en-US" sz="1600" dirty="0" smtClean="0">
                          <a:solidFill>
                            <a:schemeClr val="tx1"/>
                          </a:solidFill>
                        </a:rPr>
                        <a:t>ST</a:t>
                      </a:r>
                      <a:endParaRPr lang="en-US" sz="1600" dirty="0">
                        <a:solidFill>
                          <a:schemeClr val="tx1"/>
                        </a:solidFill>
                      </a:endParaRPr>
                    </a:p>
                  </a:txBody>
                  <a:tcPr marT="0" marB="0" anchor="ctr"/>
                </a:tc>
                <a:tc>
                  <a:txBody>
                    <a:bodyPr/>
                    <a:lstStyle/>
                    <a:p>
                      <a:pPr algn="ctr"/>
                      <a:r>
                        <a:rPr lang="en-US" sz="1600" dirty="0" smtClean="0">
                          <a:solidFill>
                            <a:schemeClr val="tx1"/>
                          </a:solidFill>
                        </a:rPr>
                        <a:t>MUL</a:t>
                      </a:r>
                      <a:endParaRPr lang="en-US" sz="1600" dirty="0">
                        <a:solidFill>
                          <a:schemeClr val="tx1"/>
                        </a:solidFill>
                      </a:endParaRPr>
                    </a:p>
                  </a:txBody>
                  <a:tcPr marT="0" marB="0" anchor="ctr"/>
                </a:tc>
                <a:tc>
                  <a:txBody>
                    <a:bodyPr/>
                    <a:lstStyle/>
                    <a:p>
                      <a:pPr algn="ctr"/>
                      <a:r>
                        <a:rPr lang="en-US" sz="1600" b="1" i="0" dirty="0" smtClean="0">
                          <a:solidFill>
                            <a:srgbClr val="C00000"/>
                          </a:solidFill>
                        </a:rPr>
                        <a:t>NOP</a:t>
                      </a:r>
                      <a:endParaRPr lang="en-US" sz="1600" b="1" i="0" dirty="0">
                        <a:solidFill>
                          <a:srgbClr val="C00000"/>
                        </a:solidFill>
                      </a:endParaRPr>
                    </a:p>
                  </a:txBody>
                  <a:tcPr marT="0" marB="0" anchor="ctr"/>
                </a:tc>
                <a:tc>
                  <a:txBody>
                    <a:bodyPr/>
                    <a:lstStyle/>
                    <a:p>
                      <a:pPr algn="ctr"/>
                      <a:r>
                        <a:rPr lang="en-US" sz="1600" i="0" dirty="0" smtClean="0">
                          <a:solidFill>
                            <a:srgbClr val="00B050"/>
                          </a:solidFill>
                        </a:rPr>
                        <a:t>ADDC</a:t>
                      </a:r>
                      <a:endParaRPr lang="en-US" sz="1600" i="0" dirty="0">
                        <a:solidFill>
                          <a:srgbClr val="00B050"/>
                        </a:solidFill>
                      </a:endParaRPr>
                    </a:p>
                  </a:txBody>
                  <a:tcPr marT="0" marB="0" anchor="ctr"/>
                </a:tc>
              </a:tr>
              <a:tr h="297307">
                <a:tc>
                  <a:txBody>
                    <a:bodyPr/>
                    <a:lstStyle/>
                    <a:p>
                      <a:pPr algn="ctr"/>
                      <a:r>
                        <a:rPr lang="en-US" sz="1600" dirty="0" smtClean="0"/>
                        <a:t>ALU</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r>
                        <a:rPr lang="en-US" sz="1600" dirty="0" smtClean="0">
                          <a:solidFill>
                            <a:schemeClr val="tx1"/>
                          </a:solidFill>
                        </a:rPr>
                        <a:t>LD</a:t>
                      </a:r>
                      <a:endParaRPr lang="en-US" sz="1600" dirty="0">
                        <a:solidFill>
                          <a:schemeClr val="tx1"/>
                        </a:solidFill>
                      </a:endParaRPr>
                    </a:p>
                  </a:txBody>
                  <a:tcPr marT="0" marB="0" anchor="ctr"/>
                </a:tc>
                <a:tc>
                  <a:txBody>
                    <a:bodyPr/>
                    <a:lstStyle/>
                    <a:p>
                      <a:pPr algn="ctr"/>
                      <a:r>
                        <a:rPr lang="en-US" sz="1600" dirty="0" smtClean="0">
                          <a:solidFill>
                            <a:schemeClr val="tx1"/>
                          </a:solidFill>
                        </a:rPr>
                        <a:t>ST</a:t>
                      </a:r>
                      <a:endParaRPr lang="en-US" sz="1600" dirty="0">
                        <a:solidFill>
                          <a:schemeClr val="tx1"/>
                        </a:solidFill>
                      </a:endParaRPr>
                    </a:p>
                  </a:txBody>
                  <a:tcPr marT="0" marB="0" anchor="ctr"/>
                </a:tc>
                <a:tc>
                  <a:txBody>
                    <a:bodyPr/>
                    <a:lstStyle/>
                    <a:p>
                      <a:pPr algn="ctr"/>
                      <a:r>
                        <a:rPr lang="en-US" sz="1600" b="1" dirty="0" smtClean="0">
                          <a:solidFill>
                            <a:srgbClr val="C00000"/>
                          </a:solidFill>
                        </a:rPr>
                        <a:t>NOP</a:t>
                      </a:r>
                      <a:endParaRPr lang="en-US" sz="1600" b="1" dirty="0">
                        <a:solidFill>
                          <a:srgbClr val="C00000"/>
                        </a:solidFill>
                      </a:endParaRPr>
                    </a:p>
                  </a:txBody>
                  <a:tcPr marT="0" marB="0" anchor="ctr"/>
                </a:tc>
                <a:tc>
                  <a:txBody>
                    <a:bodyPr/>
                    <a:lstStyle/>
                    <a:p>
                      <a:pPr algn="ctr"/>
                      <a:r>
                        <a:rPr lang="en-US" sz="1600" i="0" dirty="0" smtClean="0">
                          <a:solidFill>
                            <a:srgbClr val="C00000"/>
                          </a:solidFill>
                        </a:rPr>
                        <a:t>NOP</a:t>
                      </a:r>
                      <a:endParaRPr lang="en-US" sz="1600" i="0" dirty="0">
                        <a:solidFill>
                          <a:srgbClr val="C00000"/>
                        </a:solidFill>
                      </a:endParaRPr>
                    </a:p>
                  </a:txBody>
                  <a:tcPr marT="0" marB="0" anchor="ctr"/>
                </a:tc>
              </a:tr>
              <a:tr h="297307">
                <a:tc>
                  <a:txBody>
                    <a:bodyPr/>
                    <a:lstStyle/>
                    <a:p>
                      <a:pPr algn="ctr"/>
                      <a:r>
                        <a:rPr lang="en-US" sz="1600" dirty="0" smtClean="0"/>
                        <a:t>MEM</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a:p>
                  </a:txBody>
                  <a:tcPr marT="0" marB="0" anchor="ctr"/>
                </a:tc>
                <a:tc>
                  <a:txBody>
                    <a:bodyPr/>
                    <a:lstStyle/>
                    <a:p>
                      <a:pPr algn="ctr"/>
                      <a:endParaRPr lang="en-US" sz="1600" dirty="0">
                        <a:solidFill>
                          <a:schemeClr val="tx1"/>
                        </a:solidFill>
                      </a:endParaRPr>
                    </a:p>
                  </a:txBody>
                  <a:tcPr marT="0" marB="0" anchor="ctr"/>
                </a:tc>
                <a:tc>
                  <a:txBody>
                    <a:bodyPr/>
                    <a:lstStyle/>
                    <a:p>
                      <a:pPr algn="ctr"/>
                      <a:r>
                        <a:rPr lang="en-US" sz="1600" dirty="0" smtClean="0">
                          <a:solidFill>
                            <a:schemeClr val="tx1"/>
                          </a:solidFill>
                        </a:rPr>
                        <a:t>LD</a:t>
                      </a:r>
                      <a:endParaRPr lang="en-US" sz="1600" dirty="0">
                        <a:solidFill>
                          <a:schemeClr val="tx1"/>
                        </a:solidFill>
                      </a:endParaRPr>
                    </a:p>
                  </a:txBody>
                  <a:tcPr marT="0" marB="0" anchor="ctr"/>
                </a:tc>
                <a:tc>
                  <a:txBody>
                    <a:bodyPr/>
                    <a:lstStyle/>
                    <a:p>
                      <a:pPr algn="ctr"/>
                      <a:r>
                        <a:rPr lang="en-US" sz="1600" b="1" dirty="0" smtClean="0">
                          <a:solidFill>
                            <a:srgbClr val="C00000"/>
                          </a:solidFill>
                        </a:rPr>
                        <a:t>NOP</a:t>
                      </a:r>
                      <a:endParaRPr lang="en-US" sz="1600" b="1" dirty="0">
                        <a:solidFill>
                          <a:srgbClr val="C00000"/>
                        </a:solidFill>
                      </a:endParaRPr>
                    </a:p>
                  </a:txBody>
                  <a:tcPr marT="0" marB="0" anchor="ctr"/>
                </a:tc>
                <a:tc>
                  <a:txBody>
                    <a:bodyPr/>
                    <a:lstStyle/>
                    <a:p>
                      <a:pPr algn="ctr"/>
                      <a:r>
                        <a:rPr lang="en-US" sz="1600" dirty="0" smtClean="0">
                          <a:solidFill>
                            <a:srgbClr val="C00000"/>
                          </a:solidFill>
                        </a:rPr>
                        <a:t>NOP</a:t>
                      </a:r>
                      <a:endParaRPr lang="en-US" sz="1600" dirty="0">
                        <a:solidFill>
                          <a:srgbClr val="C00000"/>
                        </a:solidFill>
                      </a:endParaRPr>
                    </a:p>
                  </a:txBody>
                  <a:tcPr marT="0" marB="0" anchor="ctr"/>
                </a:tc>
              </a:tr>
              <a:tr h="266064">
                <a:tc>
                  <a:txBody>
                    <a:bodyPr/>
                    <a:lstStyle/>
                    <a:p>
                      <a:pPr algn="ctr"/>
                      <a:r>
                        <a:rPr lang="en-US" sz="1600" dirty="0" smtClean="0"/>
                        <a:t>WB</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endParaRPr lang="en-US" sz="1600" dirty="0">
                        <a:solidFill>
                          <a:schemeClr val="tx1"/>
                        </a:solidFill>
                      </a:endParaRPr>
                    </a:p>
                  </a:txBody>
                  <a:tcPr marT="0" marB="0" anchor="ctr"/>
                </a:tc>
                <a:tc>
                  <a:txBody>
                    <a:bodyPr/>
                    <a:lstStyle/>
                    <a:p>
                      <a:pPr algn="ctr"/>
                      <a:endParaRPr lang="en-US" sz="1600" i="0" dirty="0">
                        <a:solidFill>
                          <a:schemeClr val="tx1"/>
                        </a:solidFill>
                      </a:endParaRPr>
                    </a:p>
                  </a:txBody>
                  <a:tcPr marT="0" marB="0" anchor="ctr"/>
                </a:tc>
                <a:tc>
                  <a:txBody>
                    <a:bodyPr/>
                    <a:lstStyle/>
                    <a:p>
                      <a:pPr algn="ctr"/>
                      <a:r>
                        <a:rPr lang="en-US" sz="1600" b="1" dirty="0" smtClean="0">
                          <a:solidFill>
                            <a:srgbClr val="7030A0"/>
                          </a:solidFill>
                        </a:rPr>
                        <a:t>BNE</a:t>
                      </a:r>
                      <a:endParaRPr lang="en-US" sz="1600" b="1" dirty="0">
                        <a:solidFill>
                          <a:srgbClr val="7030A0"/>
                        </a:solidFill>
                      </a:endParaRPr>
                    </a:p>
                  </a:txBody>
                  <a:tcPr marT="0" marB="0" anchor="ctr"/>
                </a:tc>
                <a:tc>
                  <a:txBody>
                    <a:bodyPr/>
                    <a:lstStyle/>
                    <a:p>
                      <a:pPr algn="ctr"/>
                      <a:r>
                        <a:rPr lang="en-US" sz="1600" dirty="0" smtClean="0">
                          <a:solidFill>
                            <a:srgbClr val="C00000"/>
                          </a:solidFill>
                        </a:rPr>
                        <a:t>NOP</a:t>
                      </a:r>
                      <a:endParaRPr lang="en-US" sz="1600" dirty="0">
                        <a:solidFill>
                          <a:srgbClr val="C00000"/>
                        </a:solidFill>
                      </a:endParaRPr>
                    </a:p>
                  </a:txBody>
                  <a:tcPr marT="0" marB="0" anchor="ctr"/>
                </a:tc>
              </a:tr>
            </a:tbl>
          </a:graphicData>
        </a:graphic>
      </p:graphicFrame>
      <p:sp>
        <p:nvSpPr>
          <p:cNvPr id="7" name="Rectangle 6"/>
          <p:cNvSpPr/>
          <p:nvPr/>
        </p:nvSpPr>
        <p:spPr>
          <a:xfrm>
            <a:off x="7315200" y="2651069"/>
            <a:ext cx="1752600" cy="701731"/>
          </a:xfrm>
          <a:prstGeom prst="rect">
            <a:avLst/>
          </a:prstGeom>
        </p:spPr>
        <p:txBody>
          <a:bodyPr wrap="square">
            <a:spAutoFit/>
          </a:bodyPr>
          <a:lstStyle/>
          <a:p>
            <a:pPr marL="342900" lvl="0" indent="-342900" eaLnBrk="0" hangingPunct="0">
              <a:spcBef>
                <a:spcPct val="20000"/>
              </a:spcBef>
              <a:defRPr/>
            </a:pPr>
            <a:r>
              <a:rPr lang="en-US" dirty="0" err="1" smtClean="0">
                <a:solidFill>
                  <a:srgbClr val="00B050"/>
                </a:solidFill>
                <a:latin typeface="Consolas" pitchFamily="49" charset="0"/>
                <a:ea typeface="ＭＳ Ｐゴシック" charset="-128"/>
                <a:cs typeface="Consolas" pitchFamily="49" charset="0"/>
              </a:rPr>
              <a:t>XAdr</a:t>
            </a:r>
            <a:r>
              <a:rPr lang="en-US" dirty="0" smtClean="0">
                <a:solidFill>
                  <a:srgbClr val="00B050"/>
                </a:solidFill>
                <a:latin typeface="Consolas" pitchFamily="49" charset="0"/>
                <a:ea typeface="ＭＳ Ｐゴシック" charset="-128"/>
                <a:cs typeface="Consolas" pitchFamily="49" charset="0"/>
              </a:rPr>
              <a:t>:	ADDC</a:t>
            </a:r>
          </a:p>
          <a:p>
            <a:pPr marL="342900" lvl="0" indent="-342900" eaLnBrk="0" hangingPunct="0">
              <a:spcBef>
                <a:spcPct val="20000"/>
              </a:spcBef>
              <a:defRPr/>
            </a:pPr>
            <a:r>
              <a:rPr lang="en-US" dirty="0" smtClean="0">
                <a:solidFill>
                  <a:srgbClr val="00B050"/>
                </a:solidFill>
                <a:latin typeface="Consolas" pitchFamily="49" charset="0"/>
                <a:ea typeface="ＭＳ Ｐゴシック" charset="-128"/>
                <a:cs typeface="Consolas" pitchFamily="49" charset="0"/>
              </a:rPr>
              <a:t>			ST</a:t>
            </a:r>
          </a:p>
        </p:txBody>
      </p:sp>
      <p:cxnSp>
        <p:nvCxnSpPr>
          <p:cNvPr id="11" name="Straight Arrow Connector 10"/>
          <p:cNvCxnSpPr/>
          <p:nvPr/>
        </p:nvCxnSpPr>
        <p:spPr>
          <a:xfrm>
            <a:off x="5389246" y="510540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389246" y="538480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389246" y="568325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389246" y="4813300"/>
            <a:ext cx="2286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4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Logic</a:t>
            </a:r>
            <a:endParaRPr lang="en-US" dirty="0"/>
          </a:p>
        </p:txBody>
      </p:sp>
      <p:sp>
        <p:nvSpPr>
          <p:cNvPr id="3" name="Content Placeholder 2"/>
          <p:cNvSpPr>
            <a:spLocks noGrp="1"/>
          </p:cNvSpPr>
          <p:nvPr>
            <p:ph idx="1"/>
          </p:nvPr>
        </p:nvSpPr>
        <p:spPr>
          <a:xfrm>
            <a:off x="4648200" y="1066801"/>
            <a:ext cx="4343400" cy="2743200"/>
          </a:xfrm>
        </p:spPr>
        <p:txBody>
          <a:bodyPr/>
          <a:lstStyle/>
          <a:p>
            <a:r>
              <a:rPr lang="en-US" dirty="0" err="1" smtClean="0"/>
              <a:t>IRSrc</a:t>
            </a:r>
            <a:r>
              <a:rPr lang="en-US" baseline="30000" dirty="0" smtClean="0"/>
              <a:t>{IF,RF,ALU,MEM} </a:t>
            </a:r>
            <a:r>
              <a:rPr lang="en-US" dirty="0" err="1" smtClean="0"/>
              <a:t>muxes</a:t>
            </a:r>
            <a:r>
              <a:rPr lang="en-US" dirty="0" smtClean="0"/>
              <a:t> to inject NOP or BNE</a:t>
            </a:r>
          </a:p>
          <a:p>
            <a:pPr lvl="1"/>
            <a:r>
              <a:rPr lang="en-US" dirty="0" smtClean="0"/>
              <a:t>NOP if preceding instruction has an exception</a:t>
            </a:r>
          </a:p>
          <a:p>
            <a:pPr lvl="1"/>
            <a:r>
              <a:rPr lang="en-US" dirty="0" smtClean="0"/>
              <a:t>BNE if instruction in current stage has an exception</a:t>
            </a:r>
          </a:p>
          <a:p>
            <a:pPr lvl="1"/>
            <a:endParaRPr lang="en-US" dirty="0"/>
          </a:p>
        </p:txBody>
      </p:sp>
      <p:sp>
        <p:nvSpPr>
          <p:cNvPr id="4" name="Rectangle 3"/>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5"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6"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7"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8"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9"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0"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1"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12"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13"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4"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15"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6"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18"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19"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20"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1"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22"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3"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4"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5"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6"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7"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8"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29"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0"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1" name="Rectangle 30"/>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2" name="Rectangle 31"/>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3" name="Rectangle 32"/>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4" name="Rectangle 33"/>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5" name="Rectangle 34"/>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6" name="Rectangle 35"/>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37" name="Rectangle 36"/>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8" name="Rectangle 37"/>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39" name="Rectangle 38"/>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0" name="Rectangle 39"/>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2" name="Rectangle 41"/>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3" name="Rectangle 42"/>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4" name="Freeform 43"/>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 name="Rectangle 45"/>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7" name="Freeform 46"/>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8" name="Freeform 47"/>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2" name="Freeform 51"/>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Rectangle 52"/>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4"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55" name="Freeform 54"/>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6" name="Freeform 55"/>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7"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58" name="Freeform 57"/>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9" name="Freeform 58"/>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0" name="Freeform 59"/>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 name="Freeform 61"/>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5" name="Freeform 64"/>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6"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67" name="Freeform 66"/>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8" name="Freeform 67"/>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0" name="Rectangle 69"/>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1"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72" name="Freeform 71"/>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3" name="Freeform 72"/>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4"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75" name="Freeform 74"/>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6" name="Freeform 75"/>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7" name="Freeform 76"/>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79" name="Freeform 78"/>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1" name="Rectangle 80"/>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2"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83" name="Freeform 82"/>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4" name="Freeform 83"/>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5"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86" name="Freeform 85"/>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7"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89" name="Freeform 88"/>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0"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91" name="Freeform 90"/>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2" name="Freeform 91"/>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3" name="Freeform 92"/>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6" name="Freeform 95"/>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7"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98" name="Freeform 97"/>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9" name="Freeform 98"/>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0" name="Freeform 99"/>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2" name="Rectangle 101"/>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103"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104" name="Freeform 103"/>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5" name="Freeform 104"/>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6" name="Rectangle 105"/>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7"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108" name="Freeform 107"/>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09" name="Freeform 108"/>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0" name="Rectangle 109"/>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1" name="Rectangle 110"/>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2" name="Rectangle 111"/>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113"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114" name="Freeform 113"/>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5" name="Freeform 114"/>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6" name="Freeform 115"/>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7" name="Freeform 116"/>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19"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120" name="Freeform 119"/>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1" name="Freeform 120"/>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2" name="Rectangle 121"/>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3" name="Rectangle 122"/>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4"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125" name="Freeform 124"/>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6" name="Freeform 125"/>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7" name="Freeform 126"/>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9"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130"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131"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132"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134" name="Freeform 133"/>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5" name="Rectangle 134"/>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36"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138" name="Group 141"/>
          <p:cNvGrpSpPr/>
          <p:nvPr/>
        </p:nvGrpSpPr>
        <p:grpSpPr>
          <a:xfrm>
            <a:off x="407906" y="5289868"/>
            <a:ext cx="4240294" cy="109538"/>
            <a:chOff x="952500" y="5105400"/>
            <a:chExt cx="4532313" cy="109538"/>
          </a:xfrm>
        </p:grpSpPr>
        <p:sp>
          <p:nvSpPr>
            <p:cNvPr id="139" name="Rectangle 138"/>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0" name="Rectangle 139"/>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1" name="Rectangle 140"/>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2" name="Freeform 141"/>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3" name="Freeform 142"/>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4" name="Rectangle 143"/>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3" name="Rectangle 152"/>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4" name="Rectangle 153"/>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5" name="Rectangle 154"/>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156" name="Group 166"/>
          <p:cNvGrpSpPr/>
          <p:nvPr/>
        </p:nvGrpSpPr>
        <p:grpSpPr>
          <a:xfrm>
            <a:off x="407906" y="4495800"/>
            <a:ext cx="4240294" cy="107950"/>
            <a:chOff x="952500" y="4132263"/>
            <a:chExt cx="4532313" cy="107950"/>
          </a:xfrm>
        </p:grpSpPr>
        <p:sp>
          <p:nvSpPr>
            <p:cNvPr id="157" name="Rectangle 156"/>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58" name="Rectangle 157"/>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59" name="Rectangle 158"/>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0" name="Freeform 159"/>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1" name="Freeform 160"/>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2" name="Rectangle 161"/>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1" name="Rectangle 170"/>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2" name="Rectangle 171"/>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3" name="Freeform 172"/>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4" name="Freeform 173"/>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5" name="Rectangle 174"/>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76" name="Rectangle 175"/>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77" name="Rectangle 176"/>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78" name="Group 199"/>
          <p:cNvGrpSpPr/>
          <p:nvPr/>
        </p:nvGrpSpPr>
        <p:grpSpPr>
          <a:xfrm>
            <a:off x="407906" y="3842068"/>
            <a:ext cx="4240294" cy="107950"/>
            <a:chOff x="952500" y="3116263"/>
            <a:chExt cx="4532313" cy="107950"/>
          </a:xfrm>
        </p:grpSpPr>
        <p:sp>
          <p:nvSpPr>
            <p:cNvPr id="179" name="Rectangle 178"/>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0" name="Rectangle 17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1" name="Rectangle 18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2" name="Freeform 18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3" name="Freeform 18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4" name="Rectangle 18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197" name="Rectangle 19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198" name="Rectangle 19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199" name="Freeform 19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0" name="Freeform 19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1" name="Rectangle 20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2" name="Rectangle 20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3" name="Rectangle 20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4" name="Rectangle 20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ALU</a:t>
              </a:r>
              <a:endParaRPr lang="en-US" b="0" baseline="30000" dirty="0"/>
            </a:p>
          </p:txBody>
        </p:sp>
      </p:grpSp>
      <p:grpSp>
        <p:nvGrpSpPr>
          <p:cNvPr id="205" name="Group 208"/>
          <p:cNvGrpSpPr/>
          <p:nvPr/>
        </p:nvGrpSpPr>
        <p:grpSpPr>
          <a:xfrm>
            <a:off x="370777" y="2284412"/>
            <a:ext cx="4240294" cy="153988"/>
            <a:chOff x="952500" y="1682750"/>
            <a:chExt cx="4532313" cy="153988"/>
          </a:xfrm>
        </p:grpSpPr>
        <p:sp>
          <p:nvSpPr>
            <p:cNvPr id="206" name="Rectangle 205"/>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07" name="Rectangle 206"/>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08" name="Rectangle 207"/>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09" name="Freeform 208"/>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0" name="Freeform 209"/>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1" name="Rectangle 210"/>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6" name="Rectangle 215"/>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7" name="Rectangle 216"/>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18" name="Rectangle 217"/>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219" name="TextBox 218"/>
          <p:cNvSpPr txBox="1"/>
          <p:nvPr/>
        </p:nvSpPr>
        <p:spPr>
          <a:xfrm>
            <a:off x="128461" y="1632268"/>
            <a:ext cx="328739"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0" name="TextBox 219"/>
          <p:cNvSpPr txBox="1"/>
          <p:nvPr/>
        </p:nvSpPr>
        <p:spPr>
          <a:xfrm>
            <a:off x="76200" y="2819400"/>
            <a:ext cx="405225"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1" name="TextBox 220"/>
          <p:cNvSpPr txBox="1"/>
          <p:nvPr/>
        </p:nvSpPr>
        <p:spPr>
          <a:xfrm>
            <a:off x="33407" y="4038600"/>
            <a:ext cx="576193"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2" name="TextBox 221"/>
          <p:cNvSpPr txBox="1"/>
          <p:nvPr/>
        </p:nvSpPr>
        <p:spPr>
          <a:xfrm>
            <a:off x="0" y="4800600"/>
            <a:ext cx="61668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3" name="TextBox 222"/>
          <p:cNvSpPr txBox="1"/>
          <p:nvPr/>
        </p:nvSpPr>
        <p:spPr>
          <a:xfrm>
            <a:off x="76200" y="5804158"/>
            <a:ext cx="519204"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6" name="Line 418"/>
          <p:cNvSpPr>
            <a:spLocks noChangeShapeType="1"/>
          </p:cNvSpPr>
          <p:nvPr/>
        </p:nvSpPr>
        <p:spPr bwMode="auto">
          <a:xfrm>
            <a:off x="1594645" y="372903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227" name="Freeform 419"/>
          <p:cNvSpPr>
            <a:spLocks/>
          </p:cNvSpPr>
          <p:nvPr/>
        </p:nvSpPr>
        <p:spPr bwMode="auto">
          <a:xfrm flipH="1">
            <a:off x="1677817" y="370681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28" name="Freeform 420"/>
          <p:cNvSpPr>
            <a:spLocks/>
          </p:cNvSpPr>
          <p:nvPr/>
        </p:nvSpPr>
        <p:spPr bwMode="auto">
          <a:xfrm flipH="1">
            <a:off x="1677817" y="371157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230" name="Freeform 422"/>
          <p:cNvSpPr>
            <a:spLocks/>
          </p:cNvSpPr>
          <p:nvPr/>
        </p:nvSpPr>
        <p:spPr bwMode="auto">
          <a:xfrm flipH="1">
            <a:off x="1676399" y="342900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231"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2"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3"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4"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5" name="Rectangle 427"/>
          <p:cNvSpPr>
            <a:spLocks noChangeArrowheads="1"/>
          </p:cNvSpPr>
          <p:nvPr/>
        </p:nvSpPr>
        <p:spPr bwMode="auto">
          <a:xfrm>
            <a:off x="1457036" y="337842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36"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7"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8"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9"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0"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1"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2"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3"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5"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6"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7"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247"/>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49"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25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251"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252" name="Group 579"/>
          <p:cNvGrpSpPr/>
          <p:nvPr/>
        </p:nvGrpSpPr>
        <p:grpSpPr>
          <a:xfrm rot="10800000">
            <a:off x="2408314" y="3234531"/>
            <a:ext cx="252412" cy="84137"/>
            <a:chOff x="1676400" y="3030538"/>
            <a:chExt cx="252412" cy="84137"/>
          </a:xfrm>
        </p:grpSpPr>
        <p:sp>
          <p:nvSpPr>
            <p:cNvPr id="253"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254"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255"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256"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257"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258"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25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260"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261" name="Freeform 260"/>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62"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JT</a:t>
            </a:r>
            <a:endParaRPr lang="en-US" b="0" dirty="0"/>
          </a:p>
        </p:txBody>
      </p:sp>
      <p:sp>
        <p:nvSpPr>
          <p:cNvPr id="263"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4"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5"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266"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267"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268"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269"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270"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1"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2"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273"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274"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5"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6"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7"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278"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9"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8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28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282" name="Freeform 414"/>
          <p:cNvSpPr>
            <a:spLocks/>
          </p:cNvSpPr>
          <p:nvPr/>
        </p:nvSpPr>
        <p:spPr bwMode="auto">
          <a:xfrm>
            <a:off x="1911412"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283" name="Freeform 415"/>
          <p:cNvSpPr>
            <a:spLocks/>
          </p:cNvSpPr>
          <p:nvPr/>
        </p:nvSpPr>
        <p:spPr bwMode="auto">
          <a:xfrm>
            <a:off x="190748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84" name="Line 418"/>
          <p:cNvSpPr>
            <a:spLocks noChangeShapeType="1"/>
          </p:cNvSpPr>
          <p:nvPr/>
        </p:nvSpPr>
        <p:spPr bwMode="auto">
          <a:xfrm>
            <a:off x="2239072"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285" name="Group 623"/>
          <p:cNvGrpSpPr/>
          <p:nvPr/>
        </p:nvGrpSpPr>
        <p:grpSpPr>
          <a:xfrm flipH="1">
            <a:off x="2212260" y="2037309"/>
            <a:ext cx="72532" cy="45719"/>
            <a:chOff x="1702800" y="2044928"/>
            <a:chExt cx="53468" cy="38100"/>
          </a:xfrm>
        </p:grpSpPr>
        <p:sp>
          <p:nvSpPr>
            <p:cNvPr id="286"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87"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288" name="Rectangle 421"/>
          <p:cNvSpPr>
            <a:spLocks noChangeArrowheads="1"/>
          </p:cNvSpPr>
          <p:nvPr/>
        </p:nvSpPr>
        <p:spPr bwMode="auto">
          <a:xfrm>
            <a:off x="2412981"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0" dirty="0" smtClean="0">
                <a:solidFill>
                  <a:srgbClr val="FF0000"/>
                </a:solidFill>
              </a:rPr>
              <a:t> </a:t>
            </a:r>
            <a:r>
              <a:rPr lang="en-US" sz="700" baseline="30000" dirty="0">
                <a:solidFill>
                  <a:srgbClr val="FF0000"/>
                </a:solidFill>
              </a:rPr>
              <a:t>I</a:t>
            </a:r>
            <a:r>
              <a:rPr lang="en-US" sz="700" b="0" baseline="30000" dirty="0" smtClean="0">
                <a:solidFill>
                  <a:srgbClr val="FF0000"/>
                </a:solidFill>
              </a:rPr>
              <a:t>F</a:t>
            </a:r>
            <a:endParaRPr lang="en-US" sz="2000" b="0" baseline="30000" dirty="0">
              <a:solidFill>
                <a:srgbClr val="FF0000"/>
              </a:solidFill>
            </a:endParaRPr>
          </a:p>
        </p:txBody>
      </p:sp>
      <p:sp>
        <p:nvSpPr>
          <p:cNvPr id="289" name="Freeform 422"/>
          <p:cNvSpPr>
            <a:spLocks/>
          </p:cNvSpPr>
          <p:nvPr/>
        </p:nvSpPr>
        <p:spPr bwMode="auto">
          <a:xfrm>
            <a:off x="2057400" y="1752600"/>
            <a:ext cx="163007" cy="239713"/>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91" name="Freeform 424"/>
          <p:cNvSpPr>
            <a:spLocks/>
          </p:cNvSpPr>
          <p:nvPr/>
        </p:nvSpPr>
        <p:spPr bwMode="auto">
          <a:xfrm>
            <a:off x="1951143" y="1960790"/>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92" name="Freeform 425"/>
          <p:cNvSpPr>
            <a:spLocks/>
          </p:cNvSpPr>
          <p:nvPr/>
        </p:nvSpPr>
        <p:spPr bwMode="auto">
          <a:xfrm>
            <a:off x="2034928"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93" name="Freeform 426"/>
          <p:cNvSpPr>
            <a:spLocks/>
          </p:cNvSpPr>
          <p:nvPr/>
        </p:nvSpPr>
        <p:spPr bwMode="auto">
          <a:xfrm>
            <a:off x="2034928" y="196714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94" name="Rectangle 427"/>
          <p:cNvSpPr>
            <a:spLocks noChangeArrowheads="1"/>
          </p:cNvSpPr>
          <p:nvPr/>
        </p:nvSpPr>
        <p:spPr bwMode="auto">
          <a:xfrm>
            <a:off x="2247900" y="1692275"/>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9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29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29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29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smtClean="0"/>
              <a:t>+</a:t>
            </a:r>
            <a:endParaRPr lang="en-US" dirty="0"/>
          </a:p>
        </p:txBody>
      </p:sp>
      <p:sp>
        <p:nvSpPr>
          <p:cNvPr id="29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30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30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30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30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
        <p:nvSpPr>
          <p:cNvPr id="304" name="Rectangle 77"/>
          <p:cNvSpPr>
            <a:spLocks noChangeArrowheads="1"/>
          </p:cNvSpPr>
          <p:nvPr/>
        </p:nvSpPr>
        <p:spPr bwMode="auto">
          <a:xfrm>
            <a:off x="304800" y="717778"/>
            <a:ext cx="198772"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XAdr</a:t>
            </a:r>
            <a:endParaRPr lang="en-US" sz="2400" b="0" dirty="0"/>
          </a:p>
        </p:txBody>
      </p:sp>
      <p:sp>
        <p:nvSpPr>
          <p:cNvPr id="305" name="Rectangle 77"/>
          <p:cNvSpPr>
            <a:spLocks noChangeArrowheads="1"/>
          </p:cNvSpPr>
          <p:nvPr/>
        </p:nvSpPr>
        <p:spPr bwMode="auto">
          <a:xfrm>
            <a:off x="533400" y="609600"/>
            <a:ext cx="184346"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000000"/>
                </a:solidFill>
              </a:rPr>
              <a:t>IllOp</a:t>
            </a:r>
            <a:endParaRPr lang="en-US" sz="2400" b="0" dirty="0"/>
          </a:p>
        </p:txBody>
      </p:sp>
      <p:sp>
        <p:nvSpPr>
          <p:cNvPr id="306" name="Line 73"/>
          <p:cNvSpPr>
            <a:spLocks noChangeShapeType="1"/>
          </p:cNvSpPr>
          <p:nvPr/>
        </p:nvSpPr>
        <p:spPr bwMode="auto">
          <a:xfrm flipV="1">
            <a:off x="635001" y="742950"/>
            <a:ext cx="0" cy="273050"/>
          </a:xfrm>
          <a:prstGeom prst="line">
            <a:avLst/>
          </a:prstGeom>
          <a:noFill/>
          <a:ln w="4763">
            <a:solidFill>
              <a:srgbClr val="000000"/>
            </a:solidFill>
            <a:round/>
            <a:headEnd/>
            <a:tailEnd/>
          </a:ln>
        </p:spPr>
        <p:txBody>
          <a:bodyPr/>
          <a:lstStyle/>
          <a:p>
            <a:endParaRPr lang="en-US" sz="2000"/>
          </a:p>
        </p:txBody>
      </p:sp>
      <p:sp>
        <p:nvSpPr>
          <p:cNvPr id="307" name="Line 73"/>
          <p:cNvSpPr>
            <a:spLocks noChangeShapeType="1"/>
          </p:cNvSpPr>
          <p:nvPr/>
        </p:nvSpPr>
        <p:spPr bwMode="auto">
          <a:xfrm flipV="1">
            <a:off x="488949" y="838200"/>
            <a:ext cx="1" cy="190500"/>
          </a:xfrm>
          <a:prstGeom prst="line">
            <a:avLst/>
          </a:prstGeom>
          <a:noFill/>
          <a:ln w="4763">
            <a:solidFill>
              <a:srgbClr val="000000"/>
            </a:solidFill>
            <a:round/>
            <a:headEnd/>
            <a:tailEnd/>
          </a:ln>
        </p:spPr>
        <p:txBody>
          <a:bodyPr/>
          <a:lstStyle/>
          <a:p>
            <a:endParaRPr lang="en-US" sz="2000"/>
          </a:p>
        </p:txBody>
      </p:sp>
      <p:sp>
        <p:nvSpPr>
          <p:cNvPr id="311" name="Freeform 414"/>
          <p:cNvSpPr>
            <a:spLocks/>
          </p:cNvSpPr>
          <p:nvPr/>
        </p:nvSpPr>
        <p:spPr bwMode="auto">
          <a:xfrm>
            <a:off x="1718432"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12" name="Freeform 415"/>
          <p:cNvSpPr>
            <a:spLocks/>
          </p:cNvSpPr>
          <p:nvPr/>
        </p:nvSpPr>
        <p:spPr bwMode="auto">
          <a:xfrm>
            <a:off x="1714500"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15" name="Freeform 426"/>
          <p:cNvSpPr>
            <a:spLocks/>
          </p:cNvSpPr>
          <p:nvPr/>
        </p:nvSpPr>
        <p:spPr bwMode="auto">
          <a:xfrm>
            <a:off x="1788699" y="36226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16" name="Freeform 422"/>
          <p:cNvSpPr>
            <a:spLocks/>
          </p:cNvSpPr>
          <p:nvPr/>
        </p:nvSpPr>
        <p:spPr bwMode="auto">
          <a:xfrm flipH="1">
            <a:off x="1600200" y="354647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7" name="Rectangle 427"/>
          <p:cNvSpPr>
            <a:spLocks noChangeArrowheads="1"/>
          </p:cNvSpPr>
          <p:nvPr/>
        </p:nvSpPr>
        <p:spPr bwMode="auto">
          <a:xfrm>
            <a:off x="949325" y="349885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18" name="Rectangle 421"/>
          <p:cNvSpPr>
            <a:spLocks noChangeArrowheads="1"/>
          </p:cNvSpPr>
          <p:nvPr/>
        </p:nvSpPr>
        <p:spPr bwMode="auto">
          <a:xfrm>
            <a:off x="1219200" y="3657600"/>
            <a:ext cx="30419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RF</a:t>
            </a:r>
            <a:endParaRPr lang="en-US" sz="2000" b="0" baseline="30000" dirty="0">
              <a:solidFill>
                <a:srgbClr val="FF0000"/>
              </a:solidFill>
            </a:endParaRPr>
          </a:p>
        </p:txBody>
      </p:sp>
      <p:grpSp>
        <p:nvGrpSpPr>
          <p:cNvPr id="334" name="Group 333"/>
          <p:cNvGrpSpPr/>
          <p:nvPr/>
        </p:nvGrpSpPr>
        <p:grpSpPr>
          <a:xfrm>
            <a:off x="949716" y="4032478"/>
            <a:ext cx="1085459" cy="387122"/>
            <a:chOff x="949716" y="4032478"/>
            <a:chExt cx="1085459" cy="387122"/>
          </a:xfrm>
        </p:grpSpPr>
        <p:sp>
          <p:nvSpPr>
            <p:cNvPr id="319"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20"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21"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22"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3"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4"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5"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26"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27"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28"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29"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30"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31"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32"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33" name="Rectangle 421"/>
            <p:cNvSpPr>
              <a:spLocks noChangeArrowheads="1"/>
            </p:cNvSpPr>
            <p:nvPr/>
          </p:nvSpPr>
          <p:spPr bwMode="auto">
            <a:xfrm>
              <a:off x="1219591" y="4311650"/>
              <a:ext cx="340838"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ALU</a:t>
              </a:r>
              <a:endParaRPr lang="en-US" sz="2000" b="0" baseline="30000" dirty="0">
                <a:solidFill>
                  <a:srgbClr val="FF0000"/>
                </a:solidFill>
              </a:endParaRPr>
            </a:p>
          </p:txBody>
        </p:sp>
      </p:grpSp>
      <p:grpSp>
        <p:nvGrpSpPr>
          <p:cNvPr id="335" name="Group 334"/>
          <p:cNvGrpSpPr/>
          <p:nvPr/>
        </p:nvGrpSpPr>
        <p:grpSpPr>
          <a:xfrm>
            <a:off x="949716" y="4800600"/>
            <a:ext cx="1085459" cy="387122"/>
            <a:chOff x="949716" y="4032478"/>
            <a:chExt cx="1085459" cy="387122"/>
          </a:xfrm>
        </p:grpSpPr>
        <p:sp>
          <p:nvSpPr>
            <p:cNvPr id="336"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37"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38"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39"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40"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1"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2"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43"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44"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45"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46"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47"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48"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49"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50" name="Rectangle 421"/>
            <p:cNvSpPr>
              <a:spLocks noChangeArrowheads="1"/>
            </p:cNvSpPr>
            <p:nvPr/>
          </p:nvSpPr>
          <p:spPr bwMode="auto">
            <a:xfrm>
              <a:off x="1219591" y="4311650"/>
              <a:ext cx="364040"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smtClean="0">
                  <a:solidFill>
                    <a:srgbClr val="FF0000"/>
                  </a:solidFill>
                </a:rPr>
                <a:t>MEM</a:t>
              </a:r>
              <a:endParaRPr lang="en-US" sz="2000" b="0" baseline="30000" dirty="0">
                <a:solidFill>
                  <a:srgbClr val="FF0000"/>
                </a:solidFill>
              </a:endParaRPr>
            </a:p>
          </p:txBody>
        </p:sp>
      </p:grpSp>
      <p:sp>
        <p:nvSpPr>
          <p:cNvPr id="351" name="Freeform 426"/>
          <p:cNvSpPr>
            <a:spLocks/>
          </p:cNvSpPr>
          <p:nvPr/>
        </p:nvSpPr>
        <p:spPr bwMode="auto">
          <a:xfrm>
            <a:off x="2133600" y="196850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52" name="Freeform 422"/>
          <p:cNvSpPr>
            <a:spLocks/>
          </p:cNvSpPr>
          <p:nvPr/>
        </p:nvSpPr>
        <p:spPr bwMode="auto">
          <a:xfrm>
            <a:off x="2155825" y="1860550"/>
            <a:ext cx="163007" cy="1476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53" name="Rectangle 427"/>
          <p:cNvSpPr>
            <a:spLocks noChangeArrowheads="1"/>
          </p:cNvSpPr>
          <p:nvPr/>
        </p:nvSpPr>
        <p:spPr bwMode="auto">
          <a:xfrm>
            <a:off x="2346325" y="1806803"/>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Tree>
    <p:extLst>
      <p:ext uri="{BB962C8B-B14F-4D97-AF65-F5344CB8AC3E}">
        <p14:creationId xmlns:p14="http://schemas.microsoft.com/office/powerpoint/2010/main" val="873086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Exceptions?</a:t>
            </a:r>
            <a:endParaRPr lang="en-US" dirty="0"/>
          </a:p>
        </p:txBody>
      </p:sp>
      <p:sp>
        <p:nvSpPr>
          <p:cNvPr id="7" name="Rectangle 6"/>
          <p:cNvSpPr/>
          <p:nvPr/>
        </p:nvSpPr>
        <p:spPr>
          <a:xfrm>
            <a:off x="2743200" y="1452872"/>
            <a:ext cx="2514600" cy="1366528"/>
          </a:xfrm>
          <a:prstGeom prst="rect">
            <a:avLst/>
          </a:prstGeom>
        </p:spPr>
        <p:txBody>
          <a:bodyPr wrap="square">
            <a:spAutoFit/>
          </a:bodyPr>
          <a:lstStyle/>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LD(R1, 4, R2)</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MUL(R4, R5, R6)</a:t>
            </a:r>
          </a:p>
          <a:p>
            <a:pPr marL="342900" lvl="0" indent="-342900" eaLnBrk="0" hangingPunct="0">
              <a:spcBef>
                <a:spcPct val="20000"/>
              </a:spcBef>
              <a:defRPr/>
            </a:pPr>
            <a:r>
              <a:rPr lang="en-US" dirty="0" smtClean="0">
                <a:latin typeface="Consolas" pitchFamily="49" charset="0"/>
                <a:ea typeface="ＭＳ Ｐゴシック" charset="-128"/>
                <a:cs typeface="Consolas" pitchFamily="49" charset="0"/>
              </a:rPr>
              <a:t>SUB(R7, R8, R9)</a:t>
            </a:r>
          </a:p>
        </p:txBody>
      </p:sp>
      <p:sp>
        <p:nvSpPr>
          <p:cNvPr id="8" name="Rectangle 7"/>
          <p:cNvSpPr/>
          <p:nvPr/>
        </p:nvSpPr>
        <p:spPr>
          <a:xfrm>
            <a:off x="5181600" y="1431869"/>
            <a:ext cx="1752600" cy="1034129"/>
          </a:xfrm>
          <a:prstGeom prst="rect">
            <a:avLst/>
          </a:prstGeom>
        </p:spPr>
        <p:txBody>
          <a:bodyPr wrap="square">
            <a:spAutoFit/>
          </a:bodyPr>
          <a:lstStyle/>
          <a:p>
            <a:pPr marL="342900" lvl="0" indent="-342900" eaLnBrk="0" hangingPunct="0">
              <a:spcBef>
                <a:spcPct val="20000"/>
              </a:spcBef>
              <a:defRPr/>
            </a:pPr>
            <a:r>
              <a:rPr lang="en-US" dirty="0" err="1" smtClean="0">
                <a:solidFill>
                  <a:srgbClr val="00B050"/>
                </a:solidFill>
                <a:latin typeface="Consolas" pitchFamily="49" charset="0"/>
                <a:ea typeface="ＭＳ Ｐゴシック" charset="-128"/>
                <a:cs typeface="Consolas" pitchFamily="49" charset="0"/>
              </a:rPr>
              <a:t>Xadr</a:t>
            </a:r>
            <a:r>
              <a:rPr lang="en-US" dirty="0" smtClean="0">
                <a:solidFill>
                  <a:srgbClr val="00B050"/>
                </a:solidFill>
                <a:latin typeface="Consolas" pitchFamily="49" charset="0"/>
                <a:ea typeface="ＭＳ Ｐゴシック" charset="-128"/>
                <a:cs typeface="Consolas" pitchFamily="49" charset="0"/>
              </a:rPr>
              <a:t>:	ADDC</a:t>
            </a:r>
          </a:p>
          <a:p>
            <a:pPr marL="342900" lvl="0" indent="-342900" eaLnBrk="0" hangingPunct="0">
              <a:spcBef>
                <a:spcPct val="20000"/>
              </a:spcBef>
              <a:defRPr/>
            </a:pPr>
            <a:r>
              <a:rPr lang="en-US" dirty="0" smtClean="0">
                <a:solidFill>
                  <a:srgbClr val="00B050"/>
                </a:solidFill>
                <a:latin typeface="Consolas" pitchFamily="49" charset="0"/>
                <a:ea typeface="ＭＳ Ｐゴシック" charset="-128"/>
                <a:cs typeface="Consolas" pitchFamily="49" charset="0"/>
              </a:rPr>
              <a:t>			ST</a:t>
            </a:r>
          </a:p>
          <a:p>
            <a:pPr marL="342900" lvl="0" indent="-342900" eaLnBrk="0" hangingPunct="0">
              <a:spcBef>
                <a:spcPct val="20000"/>
              </a:spcBef>
              <a:defRPr/>
            </a:pPr>
            <a:r>
              <a:rPr lang="en-US" dirty="0" smtClean="0">
                <a:solidFill>
                  <a:srgbClr val="00B050"/>
                </a:solidFill>
                <a:latin typeface="Consolas" pitchFamily="49" charset="0"/>
                <a:ea typeface="ＭＳ Ｐゴシック" charset="-128"/>
                <a:cs typeface="Consolas" pitchFamily="49" charset="0"/>
              </a:rPr>
              <a:t>			…</a:t>
            </a:r>
          </a:p>
        </p:txBody>
      </p:sp>
      <p:sp>
        <p:nvSpPr>
          <p:cNvPr id="9" name="Rectangle 8"/>
          <p:cNvSpPr/>
          <p:nvPr/>
        </p:nvSpPr>
        <p:spPr>
          <a:xfrm>
            <a:off x="7315200" y="1404271"/>
            <a:ext cx="1752600" cy="1034129"/>
          </a:xfrm>
          <a:prstGeom prst="rect">
            <a:avLst/>
          </a:prstGeom>
        </p:spPr>
        <p:txBody>
          <a:bodyPr wrap="square">
            <a:spAutoFit/>
          </a:bodyPr>
          <a:lstStyle/>
          <a:p>
            <a:pPr marL="342900" lvl="0" indent="-342900" eaLnBrk="0" hangingPunct="0">
              <a:spcBef>
                <a:spcPct val="20000"/>
              </a:spcBef>
              <a:defRPr/>
            </a:pPr>
            <a:r>
              <a:rPr lang="en-US" dirty="0" err="1" smtClean="0">
                <a:solidFill>
                  <a:srgbClr val="0070C0"/>
                </a:solidFill>
                <a:latin typeface="Consolas" pitchFamily="49" charset="0"/>
                <a:ea typeface="ＭＳ Ｐゴシック" charset="-128"/>
                <a:cs typeface="Consolas" pitchFamily="49" charset="0"/>
              </a:rPr>
              <a:t>IllOp</a:t>
            </a:r>
            <a:r>
              <a:rPr lang="en-US" dirty="0" smtClean="0">
                <a:solidFill>
                  <a:srgbClr val="0070C0"/>
                </a:solidFill>
                <a:latin typeface="Consolas" pitchFamily="49" charset="0"/>
                <a:ea typeface="ＭＳ Ｐゴシック" charset="-128"/>
                <a:cs typeface="Consolas" pitchFamily="49" charset="0"/>
              </a:rPr>
              <a:t>:	XORC</a:t>
            </a:r>
          </a:p>
          <a:p>
            <a:pPr marL="342900" lvl="0" indent="-342900" eaLnBrk="0" hangingPunct="0">
              <a:spcBef>
                <a:spcPct val="20000"/>
              </a:spcBef>
              <a:defRPr/>
            </a:pPr>
            <a:r>
              <a:rPr lang="en-US" dirty="0" smtClean="0">
                <a:solidFill>
                  <a:srgbClr val="0070C0"/>
                </a:solidFill>
                <a:latin typeface="Consolas" pitchFamily="49" charset="0"/>
                <a:ea typeface="ＭＳ Ｐゴシック" charset="-128"/>
                <a:cs typeface="Consolas" pitchFamily="49" charset="0"/>
              </a:rPr>
              <a:t>			SUBC</a:t>
            </a:r>
          </a:p>
          <a:p>
            <a:pPr marL="342900" lvl="0" indent="-342900" eaLnBrk="0" hangingPunct="0">
              <a:spcBef>
                <a:spcPct val="20000"/>
              </a:spcBef>
              <a:defRPr/>
            </a:pPr>
            <a:r>
              <a:rPr lang="en-US" dirty="0" smtClean="0">
                <a:solidFill>
                  <a:srgbClr val="0070C0"/>
                </a:solidFill>
                <a:latin typeface="Consolas" pitchFamily="49" charset="0"/>
                <a:ea typeface="ＭＳ Ｐゴシック" charset="-128"/>
                <a:cs typeface="Consolas" pitchFamily="49" charset="0"/>
              </a:rPr>
              <a:t>			…</a:t>
            </a:r>
          </a:p>
        </p:txBody>
      </p:sp>
      <p:cxnSp>
        <p:nvCxnSpPr>
          <p:cNvPr id="11" name="Straight Arrow Connector 10"/>
          <p:cNvCxnSpPr/>
          <p:nvPr/>
        </p:nvCxnSpPr>
        <p:spPr>
          <a:xfrm>
            <a:off x="2209800" y="1524000"/>
            <a:ext cx="457200" cy="762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2400" y="1066800"/>
            <a:ext cx="2848857" cy="400110"/>
          </a:xfrm>
          <a:prstGeom prst="rect">
            <a:avLst/>
          </a:prstGeom>
          <a:noFill/>
        </p:spPr>
        <p:txBody>
          <a:bodyPr wrap="none" rtlCol="0">
            <a:spAutoFit/>
          </a:bodyPr>
          <a:lstStyle/>
          <a:p>
            <a:r>
              <a:rPr lang="en-US" sz="2000" dirty="0" smtClean="0">
                <a:latin typeface="+mj-lt"/>
              </a:rPr>
              <a:t>Causes memory fault</a:t>
            </a:r>
            <a:endParaRPr lang="en-US" sz="2000" dirty="0">
              <a:latin typeface="+mj-lt"/>
            </a:endParaRPr>
          </a:p>
        </p:txBody>
      </p:sp>
      <p:sp>
        <p:nvSpPr>
          <p:cNvPr id="16" name="TextBox 15"/>
          <p:cNvSpPr txBox="1"/>
          <p:nvPr/>
        </p:nvSpPr>
        <p:spPr>
          <a:xfrm>
            <a:off x="152400" y="1962090"/>
            <a:ext cx="1989647" cy="400110"/>
          </a:xfrm>
          <a:prstGeom prst="rect">
            <a:avLst/>
          </a:prstGeom>
          <a:noFill/>
        </p:spPr>
        <p:txBody>
          <a:bodyPr wrap="none" rtlCol="0">
            <a:spAutoFit/>
          </a:bodyPr>
          <a:lstStyle/>
          <a:p>
            <a:r>
              <a:rPr lang="en-US" sz="2000" dirty="0" smtClean="0">
                <a:latin typeface="+mj-lt"/>
              </a:rPr>
              <a:t>Invalid </a:t>
            </a:r>
            <a:r>
              <a:rPr lang="en-US" sz="2000" dirty="0" err="1" smtClean="0">
                <a:latin typeface="+mj-lt"/>
              </a:rPr>
              <a:t>opcode</a:t>
            </a:r>
            <a:endParaRPr lang="en-US" sz="2000" dirty="0">
              <a:latin typeface="+mj-lt"/>
            </a:endParaRPr>
          </a:p>
        </p:txBody>
      </p:sp>
      <p:cxnSp>
        <p:nvCxnSpPr>
          <p:cNvPr id="17" name="Straight Arrow Connector 16"/>
          <p:cNvCxnSpPr/>
          <p:nvPr/>
        </p:nvCxnSpPr>
        <p:spPr>
          <a:xfrm flipV="1">
            <a:off x="2209800" y="1981200"/>
            <a:ext cx="533400" cy="152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022590404"/>
              </p:ext>
            </p:extLst>
          </p:nvPr>
        </p:nvGraphicFramePr>
        <p:xfrm>
          <a:off x="1143000" y="2952690"/>
          <a:ext cx="5527361" cy="1752599"/>
        </p:xfrm>
        <a:graphic>
          <a:graphicData uri="http://schemas.openxmlformats.org/drawingml/2006/table">
            <a:tbl>
              <a:tblPr>
                <a:tableStyleId>{616DA210-FB5B-4158-B5E0-FEB733F419BA}</a:tableStyleId>
              </a:tblPr>
              <a:tblGrid>
                <a:gridCol w="789623"/>
                <a:gridCol w="789623"/>
                <a:gridCol w="789623"/>
                <a:gridCol w="789623"/>
                <a:gridCol w="789623"/>
                <a:gridCol w="789623"/>
                <a:gridCol w="789623"/>
              </a:tblGrid>
              <a:tr h="297307">
                <a:tc>
                  <a:txBody>
                    <a:bodyPr/>
                    <a:lstStyle/>
                    <a:p>
                      <a:pPr algn="ctr"/>
                      <a:endParaRPr lang="en-US" sz="1600" dirty="0"/>
                    </a:p>
                  </a:txBody>
                  <a:tcPr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3</a:t>
                      </a:r>
                      <a:endParaRPr lang="en-US" sz="16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4</a:t>
                      </a:r>
                      <a:endParaRPr lang="en-US" sz="16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tx1"/>
                          </a:solidFill>
                        </a:rPr>
                        <a:t>5</a:t>
                      </a:r>
                      <a:endParaRPr lang="en-US" sz="16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6</a:t>
                      </a:r>
                      <a:endParaRPr lang="en-US" sz="16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307">
                <a:tc>
                  <a:txBody>
                    <a:bodyPr/>
                    <a:lstStyle/>
                    <a:p>
                      <a:pPr algn="ctr"/>
                      <a:r>
                        <a:rPr lang="en-US" sz="1600" dirty="0" smtClean="0"/>
                        <a:t>IF</a:t>
                      </a:r>
                      <a:endParaRPr lang="en-US" sz="1600" dirty="0"/>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LD</a:t>
                      </a:r>
                      <a:endParaRPr lang="en-US" sz="1600" dirty="0"/>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smtClean="0"/>
                        <a:t>???</a:t>
                      </a:r>
                      <a:endParaRPr lang="en-US" sz="1600" dirty="0"/>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dirty="0" smtClean="0">
                          <a:solidFill>
                            <a:schemeClr val="tx1"/>
                          </a:solidFill>
                        </a:rPr>
                        <a:t>MUL</a:t>
                      </a:r>
                      <a:endParaRPr lang="en-US" sz="1600" dirty="0">
                        <a:solidFill>
                          <a:schemeClr val="tx1"/>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rgbClr val="0070C0"/>
                          </a:solidFill>
                        </a:rPr>
                        <a:t>XORC</a:t>
                      </a:r>
                      <a:endParaRPr lang="en-US" sz="1600" i="0" dirty="0">
                        <a:solidFill>
                          <a:srgbClr val="0070C0"/>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rgbClr val="00B050"/>
                          </a:solidFill>
                        </a:rPr>
                        <a:t>ADDC</a:t>
                      </a:r>
                      <a:endParaRPr lang="en-US" sz="1600" i="0" dirty="0">
                        <a:solidFill>
                          <a:srgbClr val="00B050"/>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600" i="0" dirty="0" smtClean="0">
                          <a:solidFill>
                            <a:srgbClr val="00B050"/>
                          </a:solidFill>
                        </a:rPr>
                        <a:t>ST</a:t>
                      </a:r>
                      <a:endParaRPr lang="en-US" sz="1600" i="0" dirty="0">
                        <a:solidFill>
                          <a:srgbClr val="00B050"/>
                        </a:solidFill>
                      </a:endParaRPr>
                    </a:p>
                  </a:txBody>
                  <a:tcPr marT="0" marB="0" anchor="ctr">
                    <a:lnT w="12700" cap="flat" cmpd="sng" algn="ctr">
                      <a:solidFill>
                        <a:schemeClr val="tx1"/>
                      </a:solidFill>
                      <a:prstDash val="solid"/>
                      <a:round/>
                      <a:headEnd type="none" w="med" len="med"/>
                      <a:tailEnd type="none" w="med" len="med"/>
                    </a:lnT>
                  </a:tcPr>
                </a:tc>
              </a:tr>
              <a:tr h="297307">
                <a:tc>
                  <a:txBody>
                    <a:bodyPr/>
                    <a:lstStyle/>
                    <a:p>
                      <a:pPr algn="ctr"/>
                      <a:r>
                        <a:rPr lang="en-US" sz="1600" dirty="0" smtClean="0"/>
                        <a:t>RF</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r>
                        <a:rPr lang="en-US" sz="1600" dirty="0" smtClean="0"/>
                        <a:t>LD</a:t>
                      </a:r>
                      <a:endParaRPr lang="en-US" sz="1600" dirty="0"/>
                    </a:p>
                  </a:txBody>
                  <a:tcPr marT="0" marB="0" anchor="ctr"/>
                </a:tc>
                <a:tc>
                  <a:txBody>
                    <a:bodyPr/>
                    <a:lstStyle/>
                    <a:p>
                      <a:pPr algn="ctr"/>
                      <a:r>
                        <a:rPr lang="en-US" sz="1600" dirty="0" smtClean="0">
                          <a:solidFill>
                            <a:schemeClr val="tx1"/>
                          </a:solidFill>
                        </a:rPr>
                        <a:t>???</a:t>
                      </a:r>
                      <a:endParaRPr lang="en-US" sz="1600" dirty="0">
                        <a:solidFill>
                          <a:schemeClr val="tx1"/>
                        </a:solidFill>
                      </a:endParaRPr>
                    </a:p>
                  </a:txBody>
                  <a:tcPr marT="0" marB="0" anchor="ctr"/>
                </a:tc>
                <a:tc>
                  <a:txBody>
                    <a:bodyPr/>
                    <a:lstStyle/>
                    <a:p>
                      <a:pPr algn="ctr"/>
                      <a:r>
                        <a:rPr lang="en-US" sz="1600" b="1" dirty="0" smtClean="0">
                          <a:solidFill>
                            <a:srgbClr val="C00000"/>
                          </a:solidFill>
                        </a:rPr>
                        <a:t>NOP</a:t>
                      </a:r>
                      <a:endParaRPr lang="en-US" sz="1600" b="1" dirty="0">
                        <a:solidFill>
                          <a:srgbClr val="C00000"/>
                        </a:solidFill>
                      </a:endParaRPr>
                    </a:p>
                  </a:txBody>
                  <a:tcPr marT="0" marB="0" anchor="ctr"/>
                </a:tc>
                <a:tc>
                  <a:txBody>
                    <a:bodyPr/>
                    <a:lstStyle/>
                    <a:p>
                      <a:pPr algn="ctr"/>
                      <a:r>
                        <a:rPr lang="en-US" sz="1600" b="1" i="0" dirty="0" smtClean="0">
                          <a:solidFill>
                            <a:srgbClr val="C00000"/>
                          </a:solidFill>
                        </a:rPr>
                        <a:t>NOP</a:t>
                      </a:r>
                      <a:endParaRPr lang="en-US" sz="1600" b="1" i="0" dirty="0">
                        <a:solidFill>
                          <a:srgbClr val="C00000"/>
                        </a:solidFill>
                      </a:endParaRPr>
                    </a:p>
                  </a:txBody>
                  <a:tcPr marT="0" marB="0" anchor="ctr"/>
                </a:tc>
                <a:tc>
                  <a:txBody>
                    <a:bodyPr/>
                    <a:lstStyle/>
                    <a:p>
                      <a:pPr algn="ctr"/>
                      <a:r>
                        <a:rPr lang="en-US" sz="1600" i="0" dirty="0" smtClean="0">
                          <a:solidFill>
                            <a:srgbClr val="00B050"/>
                          </a:solidFill>
                        </a:rPr>
                        <a:t>ADDC</a:t>
                      </a:r>
                      <a:endParaRPr lang="en-US" sz="1600" i="0" dirty="0">
                        <a:solidFill>
                          <a:srgbClr val="00B050"/>
                        </a:solidFill>
                      </a:endParaRPr>
                    </a:p>
                  </a:txBody>
                  <a:tcPr marT="0" marB="0" anchor="ctr"/>
                </a:tc>
              </a:tr>
              <a:tr h="297307">
                <a:tc>
                  <a:txBody>
                    <a:bodyPr/>
                    <a:lstStyle/>
                    <a:p>
                      <a:pPr algn="ctr"/>
                      <a:r>
                        <a:rPr lang="en-US" sz="1600" dirty="0" smtClean="0"/>
                        <a:t>ALU</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r>
                        <a:rPr lang="en-US" sz="1600" dirty="0" smtClean="0">
                          <a:solidFill>
                            <a:schemeClr val="tx1"/>
                          </a:solidFill>
                        </a:rPr>
                        <a:t>LD</a:t>
                      </a:r>
                      <a:endParaRPr lang="en-US" sz="1600" dirty="0">
                        <a:solidFill>
                          <a:schemeClr val="tx1"/>
                        </a:solidFill>
                      </a:endParaRPr>
                    </a:p>
                  </a:txBody>
                  <a:tcPr marT="0" marB="0" anchor="ctr"/>
                </a:tc>
                <a:tc>
                  <a:txBody>
                    <a:bodyPr/>
                    <a:lstStyle/>
                    <a:p>
                      <a:pPr algn="ctr"/>
                      <a:r>
                        <a:rPr lang="en-US" sz="1600" dirty="0" smtClean="0">
                          <a:solidFill>
                            <a:srgbClr val="7030A0"/>
                          </a:solidFill>
                        </a:rPr>
                        <a:t>BNE</a:t>
                      </a:r>
                      <a:endParaRPr lang="en-US" sz="1600" dirty="0">
                        <a:solidFill>
                          <a:srgbClr val="7030A0"/>
                        </a:solidFill>
                      </a:endParaRPr>
                    </a:p>
                  </a:txBody>
                  <a:tcPr marT="0" marB="0" anchor="ctr"/>
                </a:tc>
                <a:tc>
                  <a:txBody>
                    <a:bodyPr/>
                    <a:lstStyle/>
                    <a:p>
                      <a:pPr algn="ctr"/>
                      <a:r>
                        <a:rPr lang="en-US" sz="1600" b="1" dirty="0" smtClean="0">
                          <a:solidFill>
                            <a:srgbClr val="C00000"/>
                          </a:solidFill>
                        </a:rPr>
                        <a:t>NOP</a:t>
                      </a:r>
                      <a:endParaRPr lang="en-US" sz="1600" b="1" dirty="0">
                        <a:solidFill>
                          <a:srgbClr val="C00000"/>
                        </a:solidFill>
                      </a:endParaRPr>
                    </a:p>
                  </a:txBody>
                  <a:tcPr marT="0" marB="0" anchor="ctr"/>
                </a:tc>
                <a:tc>
                  <a:txBody>
                    <a:bodyPr/>
                    <a:lstStyle/>
                    <a:p>
                      <a:pPr algn="ctr"/>
                      <a:r>
                        <a:rPr lang="en-US" sz="1600" i="0" dirty="0" smtClean="0">
                          <a:solidFill>
                            <a:srgbClr val="C00000"/>
                          </a:solidFill>
                        </a:rPr>
                        <a:t>NOP</a:t>
                      </a:r>
                      <a:endParaRPr lang="en-US" sz="1600" i="0" dirty="0">
                        <a:solidFill>
                          <a:srgbClr val="C00000"/>
                        </a:solidFill>
                      </a:endParaRPr>
                    </a:p>
                  </a:txBody>
                  <a:tcPr marT="0" marB="0" anchor="ctr"/>
                </a:tc>
              </a:tr>
              <a:tr h="297307">
                <a:tc>
                  <a:txBody>
                    <a:bodyPr/>
                    <a:lstStyle/>
                    <a:p>
                      <a:pPr algn="ctr"/>
                      <a:r>
                        <a:rPr lang="en-US" sz="1600" dirty="0" smtClean="0"/>
                        <a:t>MEM</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a:p>
                  </a:txBody>
                  <a:tcPr marT="0" marB="0" anchor="ctr"/>
                </a:tc>
                <a:tc>
                  <a:txBody>
                    <a:bodyPr/>
                    <a:lstStyle/>
                    <a:p>
                      <a:pPr algn="ctr"/>
                      <a:endParaRPr lang="en-US" sz="1600" dirty="0">
                        <a:solidFill>
                          <a:schemeClr val="tx1"/>
                        </a:solidFill>
                      </a:endParaRPr>
                    </a:p>
                  </a:txBody>
                  <a:tcPr marT="0" marB="0" anchor="ctr"/>
                </a:tc>
                <a:tc>
                  <a:txBody>
                    <a:bodyPr/>
                    <a:lstStyle/>
                    <a:p>
                      <a:pPr algn="ctr"/>
                      <a:r>
                        <a:rPr lang="en-US" sz="1600" dirty="0" smtClean="0">
                          <a:solidFill>
                            <a:schemeClr val="tx1"/>
                          </a:solidFill>
                        </a:rPr>
                        <a:t>LD</a:t>
                      </a:r>
                      <a:endParaRPr lang="en-US" sz="1600" dirty="0">
                        <a:solidFill>
                          <a:schemeClr val="tx1"/>
                        </a:solidFill>
                      </a:endParaRPr>
                    </a:p>
                  </a:txBody>
                  <a:tcPr marT="0" marB="0" anchor="ctr"/>
                </a:tc>
                <a:tc>
                  <a:txBody>
                    <a:bodyPr/>
                    <a:lstStyle/>
                    <a:p>
                      <a:pPr algn="ctr"/>
                      <a:r>
                        <a:rPr lang="en-US" sz="1600" b="1" dirty="0" smtClean="0">
                          <a:solidFill>
                            <a:srgbClr val="C00000"/>
                          </a:solidFill>
                        </a:rPr>
                        <a:t>NOP</a:t>
                      </a:r>
                      <a:endParaRPr lang="en-US" sz="1600" b="1" dirty="0">
                        <a:solidFill>
                          <a:srgbClr val="C00000"/>
                        </a:solidFill>
                      </a:endParaRPr>
                    </a:p>
                  </a:txBody>
                  <a:tcPr marT="0" marB="0" anchor="ctr"/>
                </a:tc>
                <a:tc>
                  <a:txBody>
                    <a:bodyPr/>
                    <a:lstStyle/>
                    <a:p>
                      <a:pPr algn="ctr"/>
                      <a:r>
                        <a:rPr lang="en-US" sz="1600" dirty="0" smtClean="0">
                          <a:solidFill>
                            <a:srgbClr val="C00000"/>
                          </a:solidFill>
                        </a:rPr>
                        <a:t>NOP</a:t>
                      </a:r>
                      <a:endParaRPr lang="en-US" sz="1600" dirty="0">
                        <a:solidFill>
                          <a:srgbClr val="C00000"/>
                        </a:solidFill>
                      </a:endParaRPr>
                    </a:p>
                  </a:txBody>
                  <a:tcPr marT="0" marB="0" anchor="ctr"/>
                </a:tc>
              </a:tr>
              <a:tr h="266064">
                <a:tc>
                  <a:txBody>
                    <a:bodyPr/>
                    <a:lstStyle/>
                    <a:p>
                      <a:pPr algn="ctr"/>
                      <a:r>
                        <a:rPr lang="en-US" sz="1600" dirty="0" smtClean="0"/>
                        <a:t>WB</a:t>
                      </a:r>
                      <a:endParaRPr lang="en-US" sz="1600" dirty="0"/>
                    </a:p>
                  </a:txBody>
                  <a:tcPr marT="0" marB="0" anchor="ctr">
                    <a:lnL w="12700" cap="flat" cmpd="sng" algn="ctr">
                      <a:noFill/>
                      <a:prstDash val="solid"/>
                      <a:round/>
                      <a:headEnd type="none" w="med" len="med"/>
                      <a:tailEnd type="none" w="med" len="med"/>
                    </a:lnL>
                  </a:tcPr>
                </a:tc>
                <a:tc>
                  <a:txBody>
                    <a:bodyPr/>
                    <a:lstStyle/>
                    <a:p>
                      <a:pPr algn="ctr"/>
                      <a:endParaRPr lang="en-US" sz="1600" dirty="0"/>
                    </a:p>
                  </a:txBody>
                  <a:tcPr marT="0" marB="0" anchor="ctr"/>
                </a:tc>
                <a:tc>
                  <a:txBody>
                    <a:bodyPr/>
                    <a:lstStyle/>
                    <a:p>
                      <a:pPr algn="ctr"/>
                      <a:endParaRPr lang="en-US" sz="1600" dirty="0"/>
                    </a:p>
                  </a:txBody>
                  <a:tcPr marT="0" marB="0" anchor="ctr"/>
                </a:tc>
                <a:tc>
                  <a:txBody>
                    <a:bodyPr/>
                    <a:lstStyle/>
                    <a:p>
                      <a:pPr algn="ctr"/>
                      <a:endParaRPr lang="en-US" sz="1600" dirty="0">
                        <a:solidFill>
                          <a:schemeClr val="tx1"/>
                        </a:solidFill>
                      </a:endParaRPr>
                    </a:p>
                  </a:txBody>
                  <a:tcPr marT="0" marB="0" anchor="ctr"/>
                </a:tc>
                <a:tc>
                  <a:txBody>
                    <a:bodyPr/>
                    <a:lstStyle/>
                    <a:p>
                      <a:pPr algn="ctr"/>
                      <a:endParaRPr lang="en-US" sz="1600" i="0" dirty="0">
                        <a:solidFill>
                          <a:schemeClr val="tx1"/>
                        </a:solidFill>
                      </a:endParaRPr>
                    </a:p>
                  </a:txBody>
                  <a:tcPr marT="0" marB="0" anchor="ctr"/>
                </a:tc>
                <a:tc>
                  <a:txBody>
                    <a:bodyPr/>
                    <a:lstStyle/>
                    <a:p>
                      <a:pPr algn="ctr"/>
                      <a:r>
                        <a:rPr lang="en-US" sz="1600" b="1" dirty="0" smtClean="0">
                          <a:solidFill>
                            <a:srgbClr val="7030A0"/>
                          </a:solidFill>
                        </a:rPr>
                        <a:t>BNE</a:t>
                      </a:r>
                      <a:endParaRPr lang="en-US" sz="1600" b="1" dirty="0">
                        <a:solidFill>
                          <a:srgbClr val="7030A0"/>
                        </a:solidFill>
                      </a:endParaRPr>
                    </a:p>
                  </a:txBody>
                  <a:tcPr marT="0" marB="0" anchor="ctr"/>
                </a:tc>
                <a:tc>
                  <a:txBody>
                    <a:bodyPr/>
                    <a:lstStyle/>
                    <a:p>
                      <a:pPr algn="ctr"/>
                      <a:r>
                        <a:rPr lang="en-US" sz="1600" dirty="0" smtClean="0">
                          <a:solidFill>
                            <a:srgbClr val="C00000"/>
                          </a:solidFill>
                        </a:rPr>
                        <a:t>NOP</a:t>
                      </a:r>
                      <a:endParaRPr lang="en-US" sz="1600" dirty="0">
                        <a:solidFill>
                          <a:srgbClr val="C00000"/>
                        </a:solidFill>
                      </a:endParaRPr>
                    </a:p>
                  </a:txBody>
                  <a:tcPr marT="0" marB="0" anchor="ctr"/>
                </a:tc>
              </a:tr>
            </a:tbl>
          </a:graphicData>
        </a:graphic>
      </p:graphicFrame>
      <p:cxnSp>
        <p:nvCxnSpPr>
          <p:cNvPr id="20" name="Straight Arrow Connector 19"/>
          <p:cNvCxnSpPr/>
          <p:nvPr/>
        </p:nvCxnSpPr>
        <p:spPr>
          <a:xfrm flipV="1">
            <a:off x="3657600" y="4857690"/>
            <a:ext cx="304800" cy="304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447800" y="5219580"/>
            <a:ext cx="3116559" cy="400110"/>
          </a:xfrm>
          <a:prstGeom prst="rect">
            <a:avLst/>
          </a:prstGeom>
          <a:noFill/>
        </p:spPr>
        <p:txBody>
          <a:bodyPr wrap="none" rtlCol="0">
            <a:spAutoFit/>
          </a:bodyPr>
          <a:lstStyle/>
          <a:p>
            <a:r>
              <a:rPr lang="en-US" sz="2000" dirty="0" smtClean="0">
                <a:latin typeface="+mj-lt"/>
              </a:rPr>
              <a:t>Invalid </a:t>
            </a:r>
            <a:r>
              <a:rPr lang="en-US" sz="2000" dirty="0" err="1" smtClean="0">
                <a:latin typeface="+mj-lt"/>
              </a:rPr>
              <a:t>opcode</a:t>
            </a:r>
            <a:r>
              <a:rPr lang="en-US" sz="2000" dirty="0" smtClean="0">
                <a:latin typeface="+mj-lt"/>
              </a:rPr>
              <a:t> detected</a:t>
            </a:r>
            <a:endParaRPr lang="en-US" sz="2000" dirty="0">
              <a:latin typeface="+mj-lt"/>
            </a:endParaRPr>
          </a:p>
        </p:txBody>
      </p:sp>
      <p:cxnSp>
        <p:nvCxnSpPr>
          <p:cNvPr id="23" name="Straight Arrow Connector 22"/>
          <p:cNvCxnSpPr/>
          <p:nvPr/>
        </p:nvCxnSpPr>
        <p:spPr>
          <a:xfrm flipH="1" flipV="1">
            <a:off x="4876800" y="4781490"/>
            <a:ext cx="152400" cy="5334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029200" y="5314890"/>
            <a:ext cx="2977097" cy="400110"/>
          </a:xfrm>
          <a:prstGeom prst="rect">
            <a:avLst/>
          </a:prstGeom>
          <a:noFill/>
        </p:spPr>
        <p:txBody>
          <a:bodyPr wrap="none" rtlCol="0">
            <a:spAutoFit/>
          </a:bodyPr>
          <a:lstStyle/>
          <a:p>
            <a:r>
              <a:rPr lang="en-US" sz="2000" dirty="0" smtClean="0">
                <a:latin typeface="+mj-lt"/>
              </a:rPr>
              <a:t>Memory fault detected</a:t>
            </a:r>
            <a:endParaRPr lang="en-US" sz="2000" dirty="0">
              <a:latin typeface="+mj-lt"/>
            </a:endParaRPr>
          </a:p>
        </p:txBody>
      </p:sp>
      <p:sp>
        <p:nvSpPr>
          <p:cNvPr id="15" name="TextBox 14"/>
          <p:cNvSpPr txBox="1"/>
          <p:nvPr/>
        </p:nvSpPr>
        <p:spPr>
          <a:xfrm>
            <a:off x="353441" y="6076890"/>
            <a:ext cx="8643713" cy="400110"/>
          </a:xfrm>
          <a:prstGeom prst="rect">
            <a:avLst/>
          </a:prstGeom>
          <a:noFill/>
        </p:spPr>
        <p:txBody>
          <a:bodyPr wrap="none" rtlCol="0">
            <a:spAutoFit/>
          </a:bodyPr>
          <a:lstStyle/>
          <a:p>
            <a:r>
              <a:rPr lang="en-US" sz="2000" dirty="0" smtClean="0">
                <a:latin typeface="+mj-lt"/>
              </a:rPr>
              <a:t>Works fine even if exception from latter instruction is detected first!</a:t>
            </a:r>
          </a:p>
        </p:txBody>
      </p:sp>
    </p:spTree>
    <p:extLst>
      <p:ext uri="{BB962C8B-B14F-4D97-AF65-F5344CB8AC3E}">
        <p14:creationId xmlns:p14="http://schemas.microsoft.com/office/powerpoint/2010/main" val="317983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Interrupts</a:t>
            </a:r>
            <a:endParaRPr lang="en-US" dirty="0"/>
          </a:p>
        </p:txBody>
      </p:sp>
      <p:sp>
        <p:nvSpPr>
          <p:cNvPr id="3" name="Content Placeholder 2"/>
          <p:cNvSpPr>
            <a:spLocks noGrp="1"/>
          </p:cNvSpPr>
          <p:nvPr>
            <p:ph idx="1"/>
          </p:nvPr>
        </p:nvSpPr>
        <p:spPr>
          <a:xfrm>
            <a:off x="5105400" y="1066800"/>
            <a:ext cx="3886200" cy="5059363"/>
          </a:xfrm>
        </p:spPr>
        <p:txBody>
          <a:bodyPr/>
          <a:lstStyle/>
          <a:p>
            <a:r>
              <a:rPr lang="en-US" dirty="0" smtClean="0"/>
              <a:t>Suppose interrupt is requested while SUB is in the </a:t>
            </a:r>
            <a:r>
              <a:rPr lang="en-US" dirty="0"/>
              <a:t>I</a:t>
            </a:r>
            <a:r>
              <a:rPr lang="en-US" dirty="0" smtClean="0"/>
              <a:t>F stage (cycle 2)</a:t>
            </a:r>
            <a:endParaRPr lang="en-US" altLang="ja-JP" dirty="0" smtClean="0"/>
          </a:p>
          <a:p>
            <a:r>
              <a:rPr lang="en-US" altLang="ja-JP" dirty="0" smtClean="0"/>
              <a:t>To handle:</a:t>
            </a:r>
          </a:p>
          <a:p>
            <a:pPr marL="685800" lvl="1" indent="-228600">
              <a:lnSpc>
                <a:spcPct val="90000"/>
              </a:lnSpc>
              <a:spcBef>
                <a:spcPct val="25000"/>
              </a:spcBef>
            </a:pPr>
            <a:r>
              <a:rPr lang="en-US" dirty="0" smtClean="0"/>
              <a:t>Replace SUB instruction with BNE(</a:t>
            </a:r>
            <a:r>
              <a:rPr lang="is-IS" dirty="0" smtClean="0"/>
              <a:t>…,XP)</a:t>
            </a:r>
          </a:p>
          <a:p>
            <a:pPr marL="685800" lvl="1" indent="-228600">
              <a:lnSpc>
                <a:spcPct val="90000"/>
              </a:lnSpc>
              <a:spcBef>
                <a:spcPct val="25000"/>
              </a:spcBef>
            </a:pPr>
            <a:r>
              <a:rPr lang="is-IS" dirty="0" smtClean="0"/>
              <a:t>Select X</a:t>
            </a:r>
            <a:r>
              <a:rPr lang="en-US" dirty="0" smtClean="0"/>
              <a:t>a</a:t>
            </a:r>
            <a:r>
              <a:rPr lang="is-IS" dirty="0" smtClean="0"/>
              <a:t>dr as next PC</a:t>
            </a:r>
            <a:endParaRPr lang="en-US" dirty="0" smtClean="0"/>
          </a:p>
          <a:p>
            <a:pPr marL="685800" lvl="1" indent="-228600">
              <a:lnSpc>
                <a:spcPct val="90000"/>
              </a:lnSpc>
              <a:spcBef>
                <a:spcPct val="25000"/>
              </a:spcBef>
            </a:pPr>
            <a:r>
              <a:rPr lang="en-US" dirty="0" smtClean="0"/>
              <a:t>Code handler to return to SUB instruction</a:t>
            </a:r>
          </a:p>
          <a:p>
            <a:pPr marL="685800" lvl="1" indent="-228600">
              <a:lnSpc>
                <a:spcPct val="90000"/>
              </a:lnSpc>
              <a:spcBef>
                <a:spcPct val="25000"/>
              </a:spcBef>
            </a:pPr>
            <a:r>
              <a:rPr lang="en-US" dirty="0"/>
              <a:t>ADD and earlier </a:t>
            </a:r>
            <a:r>
              <a:rPr lang="en-US" dirty="0" err="1"/>
              <a:t>insts</a:t>
            </a:r>
            <a:r>
              <a:rPr lang="en-US" dirty="0"/>
              <a:t>. are unaffected</a:t>
            </a:r>
          </a:p>
          <a:p>
            <a:pPr marL="457200" lvl="1" indent="0">
              <a:lnSpc>
                <a:spcPct val="90000"/>
              </a:lnSpc>
              <a:spcBef>
                <a:spcPct val="25000"/>
              </a:spcBef>
              <a:buNone/>
            </a:pPr>
            <a:endParaRPr lang="en-US" dirty="0"/>
          </a:p>
        </p:txBody>
      </p:sp>
      <p:sp>
        <p:nvSpPr>
          <p:cNvPr id="5" name="Rectangle 4"/>
          <p:cNvSpPr>
            <a:spLocks noChangeArrowheads="1"/>
          </p:cNvSpPr>
          <p:nvPr/>
        </p:nvSpPr>
        <p:spPr bwMode="auto">
          <a:xfrm>
            <a:off x="304800" y="1371600"/>
            <a:ext cx="4264025" cy="3064941"/>
          </a:xfrm>
          <a:prstGeom prst="rect">
            <a:avLst/>
          </a:prstGeom>
          <a:noFill/>
          <a:ln w="25400">
            <a:noFill/>
            <a:miter lim="800000"/>
            <a:headEnd/>
            <a:tailEnd/>
          </a:ln>
        </p:spPr>
        <p:txBody>
          <a:bodyPr lIns="90488" tIns="44450" rIns="90488" bIns="44450">
            <a:spAutoFit/>
          </a:bodyPr>
          <a:lstStyle/>
          <a:p>
            <a:pPr eaLnBrk="0" hangingPunct="0">
              <a:lnSpc>
                <a:spcPct val="110000"/>
              </a:lnSpc>
              <a:tabLst>
                <a:tab pos="914400" algn="l"/>
                <a:tab pos="1828800" algn="l"/>
              </a:tabLst>
            </a:pPr>
            <a:r>
              <a:rPr lang="en-US" sz="1600" dirty="0" smtClean="0">
                <a:latin typeface="Consolas" pitchFamily="49" charset="0"/>
                <a:cs typeface="Consolas" pitchFamily="49" charset="0"/>
              </a:rPr>
              <a:t>// Interrupted </a:t>
            </a:r>
            <a:r>
              <a:rPr lang="en-US" sz="1600" dirty="0">
                <a:latin typeface="Consolas" pitchFamily="49" charset="0"/>
                <a:cs typeface="Consolas" pitchFamily="49" charset="0"/>
              </a:rPr>
              <a:t>code:</a:t>
            </a:r>
          </a:p>
          <a:p>
            <a:pPr marL="914400" lvl="1" eaLnBrk="0" hangingPunct="0">
              <a:lnSpc>
                <a:spcPct val="110000"/>
              </a:lnSpc>
              <a:tabLst>
                <a:tab pos="914400" algn="l"/>
                <a:tab pos="1828800" algn="l"/>
              </a:tabLst>
            </a:pPr>
            <a:r>
              <a:rPr lang="en-US" sz="1600" dirty="0">
                <a:latin typeface="Consolas" pitchFamily="49" charset="0"/>
                <a:cs typeface="Consolas" pitchFamily="49" charset="0"/>
              </a:rPr>
              <a:t>...</a:t>
            </a:r>
          </a:p>
          <a:p>
            <a:pPr marL="914400" lvl="1" eaLnBrk="0" hangingPunct="0">
              <a:lnSpc>
                <a:spcPct val="110000"/>
              </a:lnSpc>
              <a:tabLst>
                <a:tab pos="914400" algn="l"/>
                <a:tab pos="1828800" algn="l"/>
              </a:tabLst>
            </a:pPr>
            <a:r>
              <a:rPr lang="en-US" sz="1600" dirty="0" smtClean="0">
                <a:latin typeface="Consolas" pitchFamily="49" charset="0"/>
                <a:cs typeface="Consolas" pitchFamily="49" charset="0"/>
              </a:rPr>
              <a:t>LD(...)</a:t>
            </a:r>
          </a:p>
          <a:p>
            <a:pPr marL="914400" lvl="1" eaLnBrk="0" hangingPunct="0">
              <a:lnSpc>
                <a:spcPct val="110000"/>
              </a:lnSpc>
              <a:tabLst>
                <a:tab pos="914400" algn="l"/>
                <a:tab pos="1828800" algn="l"/>
              </a:tabLst>
            </a:pPr>
            <a:r>
              <a:rPr lang="en-US" sz="1600" dirty="0" smtClean="0">
                <a:latin typeface="Consolas" pitchFamily="49" charset="0"/>
                <a:cs typeface="Consolas" pitchFamily="49" charset="0"/>
              </a:rPr>
              <a:t>ADD</a:t>
            </a:r>
            <a:r>
              <a:rPr lang="en-US" sz="1600" dirty="0">
                <a:latin typeface="Consolas" pitchFamily="49" charset="0"/>
                <a:cs typeface="Consolas" pitchFamily="49" charset="0"/>
              </a:rPr>
              <a:t>(...)</a:t>
            </a:r>
          </a:p>
          <a:p>
            <a:pPr marL="914400" lvl="1" eaLnBrk="0" hangingPunct="0">
              <a:lnSpc>
                <a:spcPct val="110000"/>
              </a:lnSpc>
              <a:tabLst>
                <a:tab pos="914400" algn="l"/>
                <a:tab pos="1828800" algn="l"/>
              </a:tabLst>
            </a:pPr>
            <a:r>
              <a:rPr lang="en-US" sz="1600" dirty="0">
                <a:latin typeface="Consolas" pitchFamily="49" charset="0"/>
                <a:cs typeface="Consolas" pitchFamily="49" charset="0"/>
              </a:rPr>
              <a:t>SUB(...)</a:t>
            </a:r>
          </a:p>
          <a:p>
            <a:pPr marL="914400" lvl="1" eaLnBrk="0" hangingPunct="0">
              <a:lnSpc>
                <a:spcPct val="110000"/>
              </a:lnSpc>
              <a:tabLst>
                <a:tab pos="914400" algn="l"/>
                <a:tab pos="1828800" algn="l"/>
              </a:tabLst>
            </a:pPr>
            <a:r>
              <a:rPr lang="is-IS" sz="1600" dirty="0" smtClean="0">
                <a:latin typeface="Consolas" pitchFamily="49" charset="0"/>
                <a:cs typeface="Consolas" pitchFamily="49" charset="0"/>
              </a:rPr>
              <a:t>…</a:t>
            </a:r>
            <a:endParaRPr lang="en-US" sz="1600" dirty="0">
              <a:latin typeface="Consolas" pitchFamily="49" charset="0"/>
              <a:cs typeface="Consolas" pitchFamily="49" charset="0"/>
            </a:endParaRPr>
          </a:p>
          <a:p>
            <a:pPr eaLnBrk="0" hangingPunct="0">
              <a:lnSpc>
                <a:spcPct val="110000"/>
              </a:lnSpc>
              <a:tabLst>
                <a:tab pos="914400" algn="l"/>
                <a:tab pos="1828800" algn="l"/>
              </a:tabLst>
            </a:pPr>
            <a:r>
              <a:rPr lang="en-US" sz="1600" dirty="0" smtClean="0">
                <a:latin typeface="Consolas" pitchFamily="49" charset="0"/>
                <a:cs typeface="Consolas" pitchFamily="49" charset="0"/>
              </a:rPr>
              <a:t>// Interrupt </a:t>
            </a:r>
            <a:r>
              <a:rPr lang="en-US" sz="1600" dirty="0">
                <a:latin typeface="Consolas" pitchFamily="49" charset="0"/>
                <a:cs typeface="Consolas" pitchFamily="49" charset="0"/>
              </a:rPr>
              <a:t>handler:</a:t>
            </a:r>
          </a:p>
          <a:p>
            <a:pPr eaLnBrk="0" hangingPunct="0">
              <a:lnSpc>
                <a:spcPct val="110000"/>
              </a:lnSpc>
              <a:tabLst>
                <a:tab pos="914400" algn="l"/>
                <a:tab pos="1828800" algn="l"/>
              </a:tabLst>
            </a:pPr>
            <a:r>
              <a:rPr lang="en-US" sz="1600" dirty="0" err="1" smtClean="0">
                <a:solidFill>
                  <a:srgbClr val="0070C0"/>
                </a:solidFill>
                <a:latin typeface="Consolas" pitchFamily="49" charset="0"/>
                <a:cs typeface="Consolas" pitchFamily="49" charset="0"/>
              </a:rPr>
              <a:t>XAdr</a:t>
            </a:r>
            <a:r>
              <a:rPr lang="en-US" sz="1600" dirty="0" smtClean="0">
                <a:solidFill>
                  <a:srgbClr val="0070C0"/>
                </a:solidFill>
                <a:latin typeface="Consolas" pitchFamily="49" charset="0"/>
                <a:cs typeface="Consolas" pitchFamily="49" charset="0"/>
              </a:rPr>
              <a:t>:</a:t>
            </a:r>
            <a:r>
              <a:rPr lang="en-US" sz="1600" dirty="0">
                <a:solidFill>
                  <a:srgbClr val="0070C0"/>
                </a:solidFill>
                <a:latin typeface="Consolas" pitchFamily="49" charset="0"/>
                <a:cs typeface="Consolas" pitchFamily="49" charset="0"/>
              </a:rPr>
              <a:t>	OR(...)</a:t>
            </a:r>
          </a:p>
          <a:p>
            <a:pPr marL="914400" lvl="1" eaLnBrk="0" hangingPunct="0">
              <a:lnSpc>
                <a:spcPct val="110000"/>
              </a:lnSpc>
              <a:tabLst>
                <a:tab pos="914400" algn="l"/>
                <a:tab pos="1828800" algn="l"/>
              </a:tabLst>
            </a:pPr>
            <a:r>
              <a:rPr lang="en-US" sz="1600" dirty="0">
                <a:solidFill>
                  <a:srgbClr val="0070C0"/>
                </a:solidFill>
                <a:latin typeface="Consolas" pitchFamily="49" charset="0"/>
                <a:cs typeface="Consolas" pitchFamily="49" charset="0"/>
              </a:rPr>
              <a:t>..</a:t>
            </a:r>
            <a:r>
              <a:rPr lang="en-US" sz="1600" dirty="0" smtClean="0">
                <a:solidFill>
                  <a:srgbClr val="0070C0"/>
                </a:solidFill>
                <a:latin typeface="Consolas" pitchFamily="49" charset="0"/>
                <a:cs typeface="Consolas" pitchFamily="49" charset="0"/>
              </a:rPr>
              <a:t>.</a:t>
            </a:r>
          </a:p>
          <a:p>
            <a:pPr marL="914400" lvl="1" eaLnBrk="0" hangingPunct="0">
              <a:lnSpc>
                <a:spcPct val="110000"/>
              </a:lnSpc>
              <a:tabLst>
                <a:tab pos="914400" algn="l"/>
                <a:tab pos="1828800" algn="l"/>
              </a:tabLst>
            </a:pPr>
            <a:r>
              <a:rPr lang="en-US" sz="1600" dirty="0" smtClean="0">
                <a:solidFill>
                  <a:srgbClr val="0070C0"/>
                </a:solidFill>
                <a:latin typeface="Consolas" pitchFamily="49" charset="0"/>
                <a:cs typeface="Consolas" pitchFamily="49" charset="0"/>
              </a:rPr>
              <a:t>SUBC(xp,4,xp)</a:t>
            </a:r>
            <a:endParaRPr lang="en-US" sz="1600" dirty="0">
              <a:solidFill>
                <a:srgbClr val="0070C0"/>
              </a:solidFill>
              <a:latin typeface="Consolas" pitchFamily="49" charset="0"/>
              <a:cs typeface="Consolas" pitchFamily="49" charset="0"/>
            </a:endParaRPr>
          </a:p>
          <a:p>
            <a:pPr marL="914400" lvl="1" eaLnBrk="0" hangingPunct="0">
              <a:lnSpc>
                <a:spcPct val="110000"/>
              </a:lnSpc>
              <a:tabLst>
                <a:tab pos="914400" algn="l"/>
                <a:tab pos="1828800" algn="l"/>
              </a:tabLst>
            </a:pPr>
            <a:r>
              <a:rPr lang="en-US" sz="1600" dirty="0">
                <a:solidFill>
                  <a:srgbClr val="0070C0"/>
                </a:solidFill>
                <a:latin typeface="Consolas" pitchFamily="49" charset="0"/>
                <a:cs typeface="Consolas" pitchFamily="49" charset="0"/>
              </a:rPr>
              <a:t>JMP(</a:t>
            </a:r>
            <a:r>
              <a:rPr lang="en-US" sz="1600" dirty="0" err="1">
                <a:solidFill>
                  <a:srgbClr val="0070C0"/>
                </a:solidFill>
                <a:latin typeface="Consolas" pitchFamily="49" charset="0"/>
                <a:cs typeface="Consolas" pitchFamily="49" charset="0"/>
              </a:rPr>
              <a:t>xp</a:t>
            </a:r>
            <a:r>
              <a:rPr lang="en-US" sz="1600" dirty="0">
                <a:solidFill>
                  <a:srgbClr val="0070C0"/>
                </a:solidFill>
                <a:latin typeface="Consolas" pitchFamily="49" charset="0"/>
                <a:cs typeface="Consolas" pitchFamily="49" charset="0"/>
              </a:rPr>
              <a:t>)</a:t>
            </a:r>
          </a:p>
        </p:txBody>
      </p:sp>
      <p:sp>
        <p:nvSpPr>
          <p:cNvPr id="6" name="Line 5"/>
          <p:cNvSpPr>
            <a:spLocks noChangeShapeType="1"/>
          </p:cNvSpPr>
          <p:nvPr/>
        </p:nvSpPr>
        <p:spPr bwMode="auto">
          <a:xfrm>
            <a:off x="2209800" y="2667000"/>
            <a:ext cx="582613" cy="0"/>
          </a:xfrm>
          <a:prstGeom prst="line">
            <a:avLst/>
          </a:prstGeom>
          <a:noFill/>
          <a:ln w="25400">
            <a:solidFill>
              <a:srgbClr val="CC0000"/>
            </a:solidFill>
            <a:round/>
            <a:headEnd type="triangle" w="med" len="med"/>
            <a:tailEnd/>
          </a:ln>
        </p:spPr>
        <p:txBody>
          <a:bodyPr wrap="none" anchor="ctr"/>
          <a:lstStyle/>
          <a:p>
            <a:endParaRPr lang="en-US"/>
          </a:p>
        </p:txBody>
      </p:sp>
      <p:sp>
        <p:nvSpPr>
          <p:cNvPr id="7" name="Rectangle 6"/>
          <p:cNvSpPr>
            <a:spLocks noChangeArrowheads="1"/>
          </p:cNvSpPr>
          <p:nvPr/>
        </p:nvSpPr>
        <p:spPr bwMode="auto">
          <a:xfrm>
            <a:off x="2792413" y="2065680"/>
            <a:ext cx="1124411" cy="982320"/>
          </a:xfrm>
          <a:prstGeom prst="rect">
            <a:avLst/>
          </a:prstGeom>
          <a:noFill/>
          <a:ln w="25400">
            <a:noFill/>
            <a:miter lim="800000"/>
            <a:headEnd/>
            <a:tailEnd/>
          </a:ln>
        </p:spPr>
        <p:txBody>
          <a:bodyPr wrap="none" lIns="90488" tIns="44450" rIns="90488" bIns="44450">
            <a:spAutoFit/>
          </a:bodyPr>
          <a:lstStyle/>
          <a:p>
            <a:pPr marL="228600" indent="-228600" eaLnBrk="0" hangingPunct="0">
              <a:lnSpc>
                <a:spcPct val="90000"/>
              </a:lnSpc>
              <a:spcBef>
                <a:spcPct val="10000"/>
              </a:spcBef>
            </a:pPr>
            <a:r>
              <a:rPr lang="en-US" sz="2000" dirty="0">
                <a:solidFill>
                  <a:srgbClr val="CC0000"/>
                </a:solidFill>
                <a:latin typeface="+mn-lt"/>
              </a:rPr>
              <a:t>Interrupt</a:t>
            </a:r>
          </a:p>
          <a:p>
            <a:pPr marL="228600" indent="-228600" eaLnBrk="0" hangingPunct="0">
              <a:lnSpc>
                <a:spcPct val="90000"/>
              </a:lnSpc>
              <a:spcBef>
                <a:spcPct val="10000"/>
              </a:spcBef>
            </a:pPr>
            <a:r>
              <a:rPr lang="en-US" sz="2000" dirty="0">
                <a:solidFill>
                  <a:srgbClr val="CC0000"/>
                </a:solidFill>
                <a:latin typeface="+mn-lt"/>
              </a:rPr>
              <a:t>Taken</a:t>
            </a:r>
          </a:p>
          <a:p>
            <a:pPr marL="228600" indent="-228600" eaLnBrk="0" hangingPunct="0">
              <a:lnSpc>
                <a:spcPct val="90000"/>
              </a:lnSpc>
              <a:spcBef>
                <a:spcPct val="10000"/>
              </a:spcBef>
            </a:pPr>
            <a:r>
              <a:rPr lang="en-US" sz="2000" dirty="0">
                <a:solidFill>
                  <a:srgbClr val="CC0000"/>
                </a:solidFill>
                <a:latin typeface="+mn-lt"/>
              </a:rPr>
              <a:t>HERE</a:t>
            </a:r>
          </a:p>
        </p:txBody>
      </p:sp>
      <p:sp>
        <p:nvSpPr>
          <p:cNvPr id="8" name="TextBox 7"/>
          <p:cNvSpPr txBox="1"/>
          <p:nvPr/>
        </p:nvSpPr>
        <p:spPr>
          <a:xfrm>
            <a:off x="327842" y="973659"/>
            <a:ext cx="3369833" cy="461665"/>
          </a:xfrm>
          <a:prstGeom prst="rect">
            <a:avLst/>
          </a:prstGeom>
          <a:noFill/>
        </p:spPr>
        <p:txBody>
          <a:bodyPr wrap="none" rtlCol="0">
            <a:spAutoFit/>
          </a:bodyPr>
          <a:lstStyle/>
          <a:p>
            <a:r>
              <a:rPr lang="en-US" sz="2400" dirty="0" smtClean="0">
                <a:latin typeface="+mj-lt"/>
              </a:rPr>
              <a:t>Interrupts are easier:</a:t>
            </a:r>
            <a:endParaRPr lang="en-US" sz="2400" dirty="0">
              <a:latin typeface="+mj-lt"/>
            </a:endParaRPr>
          </a:p>
        </p:txBody>
      </p:sp>
      <p:graphicFrame>
        <p:nvGraphicFramePr>
          <p:cNvPr id="9" name="Table 8"/>
          <p:cNvGraphicFramePr>
            <a:graphicFrameLocks noGrp="1"/>
          </p:cNvGraphicFramePr>
          <p:nvPr>
            <p:extLst>
              <p:ext uri="{D42A27DB-BD31-4B8C-83A1-F6EECF244321}">
                <p14:modId xmlns:p14="http://schemas.microsoft.com/office/powerpoint/2010/main" val="3961485953"/>
              </p:ext>
            </p:extLst>
          </p:nvPr>
        </p:nvGraphicFramePr>
        <p:xfrm>
          <a:off x="304800" y="4495802"/>
          <a:ext cx="5105400" cy="1981198"/>
        </p:xfrm>
        <a:graphic>
          <a:graphicData uri="http://schemas.openxmlformats.org/drawingml/2006/table">
            <a:tbl>
              <a:tblPr>
                <a:tableStyleId>{616DA210-FB5B-4158-B5E0-FEB733F419BA}</a:tableStyleId>
              </a:tblPr>
              <a:tblGrid>
                <a:gridCol w="1021080"/>
                <a:gridCol w="1021080"/>
                <a:gridCol w="1021080"/>
                <a:gridCol w="1021080"/>
                <a:gridCol w="1021080"/>
              </a:tblGrid>
              <a:tr h="336086">
                <a:tc>
                  <a:txBody>
                    <a:bodyPr/>
                    <a:lstStyle/>
                    <a:p>
                      <a:pPr algn="ctr"/>
                      <a:endParaRPr lang="en-US" sz="1800" dirty="0"/>
                    </a:p>
                  </a:txBody>
                  <a:tcPr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a:t>
                      </a:r>
                      <a:endParaRPr lang="en-US" sz="18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chemeClr val="tx1"/>
                          </a:solidFill>
                        </a:rPr>
                        <a:t>3</a:t>
                      </a:r>
                      <a:endParaRPr lang="en-US" sz="18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chemeClr val="tx1"/>
                          </a:solidFill>
                        </a:rPr>
                        <a:t>4</a:t>
                      </a:r>
                      <a:endParaRPr lang="en-US" sz="1800" dirty="0">
                        <a:solidFill>
                          <a:schemeClr val="tx1"/>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086">
                <a:tc>
                  <a:txBody>
                    <a:bodyPr/>
                    <a:lstStyle/>
                    <a:p>
                      <a:pPr algn="ctr"/>
                      <a:r>
                        <a:rPr lang="en-US" sz="1800" dirty="0" smtClean="0"/>
                        <a:t>IF</a:t>
                      </a:r>
                      <a:endParaRPr lang="en-US" sz="1800" dirty="0"/>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800" dirty="0" smtClean="0"/>
                        <a:t>ADD</a:t>
                      </a:r>
                      <a:endParaRPr lang="en-US" sz="1800" dirty="0"/>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800" b="1" dirty="0" smtClean="0">
                          <a:solidFill>
                            <a:srgbClr val="FF0000"/>
                          </a:solidFill>
                        </a:rPr>
                        <a:t>BNE</a:t>
                      </a:r>
                      <a:endParaRPr lang="en-US" sz="1800" b="1" dirty="0">
                        <a:solidFill>
                          <a:srgbClr val="FF0000"/>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800" dirty="0" smtClean="0">
                          <a:solidFill>
                            <a:srgbClr val="0070C0"/>
                          </a:solidFill>
                        </a:rPr>
                        <a:t>OR</a:t>
                      </a:r>
                      <a:endParaRPr lang="en-US" sz="1800" dirty="0">
                        <a:solidFill>
                          <a:srgbClr val="0070C0"/>
                        </a:solidFill>
                      </a:endParaRPr>
                    </a:p>
                  </a:txBody>
                  <a:tcPr marT="0" marB="0" anchor="ctr">
                    <a:lnT w="12700" cap="flat" cmpd="sng" algn="ctr">
                      <a:solidFill>
                        <a:schemeClr val="tx1"/>
                      </a:solidFill>
                      <a:prstDash val="solid"/>
                      <a:round/>
                      <a:headEnd type="none" w="med" len="med"/>
                      <a:tailEnd type="none" w="med" len="med"/>
                    </a:lnT>
                  </a:tcPr>
                </a:tc>
                <a:tc>
                  <a:txBody>
                    <a:bodyPr/>
                    <a:lstStyle/>
                    <a:p>
                      <a:pPr algn="ctr"/>
                      <a:r>
                        <a:rPr lang="en-US" sz="1800" i="0" dirty="0" smtClean="0">
                          <a:solidFill>
                            <a:srgbClr val="0070C0"/>
                          </a:solidFill>
                        </a:rPr>
                        <a:t>…</a:t>
                      </a:r>
                      <a:endParaRPr lang="en-US" sz="1800" i="0" dirty="0">
                        <a:solidFill>
                          <a:srgbClr val="0070C0"/>
                        </a:solidFill>
                      </a:endParaRPr>
                    </a:p>
                  </a:txBody>
                  <a:tcPr marT="0" marB="0" anchor="ctr">
                    <a:lnT w="12700" cap="flat" cmpd="sng" algn="ctr">
                      <a:solidFill>
                        <a:schemeClr val="tx1"/>
                      </a:solidFill>
                      <a:prstDash val="solid"/>
                      <a:round/>
                      <a:headEnd type="none" w="med" len="med"/>
                      <a:tailEnd type="none" w="med" len="med"/>
                    </a:lnT>
                  </a:tcPr>
                </a:tc>
              </a:tr>
              <a:tr h="336086">
                <a:tc>
                  <a:txBody>
                    <a:bodyPr/>
                    <a:lstStyle/>
                    <a:p>
                      <a:pPr algn="ctr"/>
                      <a:r>
                        <a:rPr lang="en-US" sz="1800" dirty="0" smtClean="0"/>
                        <a:t>RF</a:t>
                      </a:r>
                      <a:endParaRPr lang="en-US" sz="1800" dirty="0"/>
                    </a:p>
                  </a:txBody>
                  <a:tcPr marT="0" marB="0" anchor="ctr">
                    <a:lnL w="12700" cap="flat" cmpd="sng" algn="ctr">
                      <a:noFill/>
                      <a:prstDash val="solid"/>
                      <a:round/>
                      <a:headEnd type="none" w="med" len="med"/>
                      <a:tailEnd type="none" w="med" len="med"/>
                    </a:lnL>
                  </a:tcPr>
                </a:tc>
                <a:tc>
                  <a:txBody>
                    <a:bodyPr/>
                    <a:lstStyle/>
                    <a:p>
                      <a:pPr algn="ctr"/>
                      <a:r>
                        <a:rPr lang="en-US" sz="1800" dirty="0" smtClean="0"/>
                        <a:t>LD</a:t>
                      </a:r>
                      <a:endParaRPr lang="en-US" sz="1800" dirty="0"/>
                    </a:p>
                  </a:txBody>
                  <a:tcPr marT="0" marB="0" anchor="ctr"/>
                </a:tc>
                <a:tc>
                  <a:txBody>
                    <a:bodyPr/>
                    <a:lstStyle/>
                    <a:p>
                      <a:pPr algn="ctr"/>
                      <a:r>
                        <a:rPr lang="en-US" sz="1800" dirty="0" smtClean="0"/>
                        <a:t>ADD</a:t>
                      </a:r>
                      <a:endParaRPr lang="en-US" sz="1800" dirty="0"/>
                    </a:p>
                  </a:txBody>
                  <a:tcPr marT="0" marB="0" anchor="ctr"/>
                </a:tc>
                <a:tc>
                  <a:txBody>
                    <a:bodyPr/>
                    <a:lstStyle/>
                    <a:p>
                      <a:pPr algn="ctr"/>
                      <a:r>
                        <a:rPr lang="en-US" sz="1800" dirty="0" smtClean="0">
                          <a:solidFill>
                            <a:srgbClr val="FF0000"/>
                          </a:solidFill>
                        </a:rPr>
                        <a:t>BNE</a:t>
                      </a:r>
                      <a:endParaRPr lang="en-US" sz="1800" dirty="0">
                        <a:solidFill>
                          <a:srgbClr val="FF0000"/>
                        </a:solidFill>
                      </a:endParaRPr>
                    </a:p>
                  </a:txBody>
                  <a:tcPr marT="0" marB="0" anchor="ctr"/>
                </a:tc>
                <a:tc>
                  <a:txBody>
                    <a:bodyPr/>
                    <a:lstStyle/>
                    <a:p>
                      <a:pPr algn="ctr"/>
                      <a:r>
                        <a:rPr lang="en-US" sz="1800" dirty="0" smtClean="0">
                          <a:solidFill>
                            <a:srgbClr val="0070C0"/>
                          </a:solidFill>
                        </a:rPr>
                        <a:t>OR</a:t>
                      </a:r>
                      <a:endParaRPr lang="en-US" sz="1800" dirty="0">
                        <a:solidFill>
                          <a:srgbClr val="0070C0"/>
                        </a:solidFill>
                      </a:endParaRPr>
                    </a:p>
                  </a:txBody>
                  <a:tcPr marT="0" marB="0" anchor="ctr"/>
                </a:tc>
              </a:tr>
              <a:tr h="336086">
                <a:tc>
                  <a:txBody>
                    <a:bodyPr/>
                    <a:lstStyle/>
                    <a:p>
                      <a:pPr algn="ctr"/>
                      <a:r>
                        <a:rPr lang="en-US" sz="1800" dirty="0" smtClean="0"/>
                        <a:t>ALU</a:t>
                      </a:r>
                      <a:endParaRPr lang="en-US" sz="1800" dirty="0"/>
                    </a:p>
                  </a:txBody>
                  <a:tcPr marT="0" marB="0" anchor="ctr">
                    <a:lnL w="12700" cap="flat" cmpd="sng" algn="ctr">
                      <a:noFill/>
                      <a:prstDash val="solid"/>
                      <a:round/>
                      <a:headEnd type="none" w="med" len="med"/>
                      <a:tailEnd type="none" w="med" len="med"/>
                    </a:lnL>
                  </a:tcPr>
                </a:tc>
                <a:tc>
                  <a:txBody>
                    <a:bodyPr/>
                    <a:lstStyle/>
                    <a:p>
                      <a:pPr algn="ctr"/>
                      <a:endParaRPr lang="en-US" sz="1800" dirty="0"/>
                    </a:p>
                  </a:txBody>
                  <a:tcPr marT="0" marB="0" anchor="ctr"/>
                </a:tc>
                <a:tc>
                  <a:txBody>
                    <a:bodyPr/>
                    <a:lstStyle/>
                    <a:p>
                      <a:pPr algn="ctr"/>
                      <a:r>
                        <a:rPr lang="en-US" sz="1800" dirty="0" smtClean="0"/>
                        <a:t>LD</a:t>
                      </a:r>
                      <a:endParaRPr lang="en-US" sz="1800" dirty="0"/>
                    </a:p>
                  </a:txBody>
                  <a:tcPr marT="0" marB="0" anchor="ctr"/>
                </a:tc>
                <a:tc>
                  <a:txBody>
                    <a:bodyPr/>
                    <a:lstStyle/>
                    <a:p>
                      <a:pPr algn="ctr"/>
                      <a:r>
                        <a:rPr lang="en-US" sz="1800" dirty="0" smtClean="0">
                          <a:solidFill>
                            <a:schemeClr val="tx1"/>
                          </a:solidFill>
                        </a:rPr>
                        <a:t>ADD</a:t>
                      </a:r>
                      <a:endParaRPr lang="en-US" sz="1800" dirty="0">
                        <a:solidFill>
                          <a:schemeClr val="tx1"/>
                        </a:solidFill>
                      </a:endParaRPr>
                    </a:p>
                  </a:txBody>
                  <a:tcPr marT="0" marB="0" anchor="ctr"/>
                </a:tc>
                <a:tc>
                  <a:txBody>
                    <a:bodyPr/>
                    <a:lstStyle/>
                    <a:p>
                      <a:pPr algn="ctr"/>
                      <a:r>
                        <a:rPr lang="en-US" sz="1800" dirty="0" smtClean="0">
                          <a:solidFill>
                            <a:srgbClr val="FF0000"/>
                          </a:solidFill>
                        </a:rPr>
                        <a:t>BNE</a:t>
                      </a:r>
                      <a:endParaRPr lang="en-US" sz="1800" dirty="0">
                        <a:solidFill>
                          <a:srgbClr val="FF0000"/>
                        </a:solidFill>
                      </a:endParaRPr>
                    </a:p>
                  </a:txBody>
                  <a:tcPr marT="0" marB="0" anchor="ctr"/>
                </a:tc>
              </a:tr>
              <a:tr h="336086">
                <a:tc>
                  <a:txBody>
                    <a:bodyPr/>
                    <a:lstStyle/>
                    <a:p>
                      <a:pPr algn="ctr"/>
                      <a:r>
                        <a:rPr lang="en-US" sz="1800" dirty="0" smtClean="0"/>
                        <a:t>MEM</a:t>
                      </a:r>
                      <a:endParaRPr lang="en-US" sz="1800" dirty="0"/>
                    </a:p>
                  </a:txBody>
                  <a:tcPr marT="0" marB="0" anchor="ctr">
                    <a:lnL w="12700" cap="flat" cmpd="sng" algn="ctr">
                      <a:noFill/>
                      <a:prstDash val="solid"/>
                      <a:round/>
                      <a:headEnd type="none" w="med" len="med"/>
                      <a:tailEnd type="none" w="med" len="med"/>
                    </a:lnL>
                  </a:tcPr>
                </a:tc>
                <a:tc>
                  <a:txBody>
                    <a:bodyPr/>
                    <a:lstStyle/>
                    <a:p>
                      <a:pPr algn="ctr"/>
                      <a:endParaRPr lang="en-US" sz="1800" dirty="0"/>
                    </a:p>
                  </a:txBody>
                  <a:tcPr marT="0" marB="0" anchor="ctr"/>
                </a:tc>
                <a:tc>
                  <a:txBody>
                    <a:bodyPr/>
                    <a:lstStyle/>
                    <a:p>
                      <a:pPr algn="ctr"/>
                      <a:endParaRPr lang="en-US" sz="1800"/>
                    </a:p>
                  </a:txBody>
                  <a:tcPr marT="0" marB="0" anchor="ctr"/>
                </a:tc>
                <a:tc>
                  <a:txBody>
                    <a:bodyPr/>
                    <a:lstStyle/>
                    <a:p>
                      <a:pPr algn="ctr"/>
                      <a:r>
                        <a:rPr lang="en-US" sz="1800" dirty="0" smtClean="0">
                          <a:solidFill>
                            <a:schemeClr val="tx1"/>
                          </a:solidFill>
                        </a:rPr>
                        <a:t>LD</a:t>
                      </a:r>
                      <a:endParaRPr lang="en-US" sz="1800" dirty="0">
                        <a:solidFill>
                          <a:schemeClr val="tx1"/>
                        </a:solidFill>
                      </a:endParaRPr>
                    </a:p>
                  </a:txBody>
                  <a:tcPr marT="0" marB="0" anchor="ctr"/>
                </a:tc>
                <a:tc>
                  <a:txBody>
                    <a:bodyPr/>
                    <a:lstStyle/>
                    <a:p>
                      <a:pPr algn="ctr"/>
                      <a:r>
                        <a:rPr lang="en-US" sz="1800" dirty="0" smtClean="0">
                          <a:solidFill>
                            <a:schemeClr val="tx1"/>
                          </a:solidFill>
                        </a:rPr>
                        <a:t>ADD</a:t>
                      </a:r>
                      <a:endParaRPr lang="en-US" sz="1800" dirty="0">
                        <a:solidFill>
                          <a:schemeClr val="tx1"/>
                        </a:solidFill>
                      </a:endParaRPr>
                    </a:p>
                  </a:txBody>
                  <a:tcPr marT="0" marB="0" anchor="ctr"/>
                </a:tc>
              </a:tr>
              <a:tr h="300768">
                <a:tc>
                  <a:txBody>
                    <a:bodyPr/>
                    <a:lstStyle/>
                    <a:p>
                      <a:pPr algn="ctr"/>
                      <a:r>
                        <a:rPr lang="en-US" sz="1800" dirty="0" smtClean="0"/>
                        <a:t>WB</a:t>
                      </a:r>
                      <a:endParaRPr lang="en-US" sz="1800" dirty="0"/>
                    </a:p>
                  </a:txBody>
                  <a:tcPr marT="0" marB="0" anchor="ctr">
                    <a:lnL w="12700" cap="flat" cmpd="sng" algn="ctr">
                      <a:noFill/>
                      <a:prstDash val="solid"/>
                      <a:round/>
                      <a:headEnd type="none" w="med" len="med"/>
                      <a:tailEnd type="none" w="med" len="med"/>
                    </a:lnL>
                  </a:tcPr>
                </a:tc>
                <a:tc>
                  <a:txBody>
                    <a:bodyPr/>
                    <a:lstStyle/>
                    <a:p>
                      <a:pPr algn="ctr"/>
                      <a:endParaRPr lang="en-US" sz="1800" dirty="0"/>
                    </a:p>
                  </a:txBody>
                  <a:tcPr marT="0" marB="0" anchor="ctr"/>
                </a:tc>
                <a:tc>
                  <a:txBody>
                    <a:bodyPr/>
                    <a:lstStyle/>
                    <a:p>
                      <a:pPr algn="ctr"/>
                      <a:endParaRPr lang="en-US" sz="1800" dirty="0"/>
                    </a:p>
                  </a:txBody>
                  <a:tcPr marT="0" marB="0" anchor="ctr"/>
                </a:tc>
                <a:tc>
                  <a:txBody>
                    <a:bodyPr/>
                    <a:lstStyle/>
                    <a:p>
                      <a:pPr algn="ctr"/>
                      <a:endParaRPr lang="en-US" sz="1800" dirty="0">
                        <a:solidFill>
                          <a:schemeClr val="tx1"/>
                        </a:solidFill>
                      </a:endParaRPr>
                    </a:p>
                  </a:txBody>
                  <a:tcPr marT="0" marB="0" anchor="ctr"/>
                </a:tc>
                <a:tc>
                  <a:txBody>
                    <a:bodyPr/>
                    <a:lstStyle/>
                    <a:p>
                      <a:pPr algn="ctr"/>
                      <a:r>
                        <a:rPr lang="en-US" sz="1800" i="0" dirty="0" smtClean="0">
                          <a:solidFill>
                            <a:schemeClr val="tx1"/>
                          </a:solidFill>
                        </a:rPr>
                        <a:t>LD</a:t>
                      </a:r>
                      <a:endParaRPr lang="en-US" sz="1800" i="0" dirty="0">
                        <a:solidFill>
                          <a:schemeClr val="tx1"/>
                        </a:solidFill>
                      </a:endParaRPr>
                    </a:p>
                  </a:txBody>
                  <a:tcPr marT="0" marB="0" anchor="ctr"/>
                </a:tc>
              </a:tr>
            </a:tbl>
          </a:graphicData>
        </a:graphic>
      </p:graphicFrame>
    </p:spTree>
    <p:extLst>
      <p:ext uri="{BB962C8B-B14F-4D97-AF65-F5344CB8AC3E}">
        <p14:creationId xmlns:p14="http://schemas.microsoft.com/office/powerpoint/2010/main" val="3158044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Exception+Interrupt</a:t>
            </a:r>
            <a:r>
              <a:rPr lang="en-US" dirty="0" smtClean="0"/>
              <a:t> Handling Logic</a:t>
            </a:r>
            <a:endParaRPr lang="en-US" dirty="0"/>
          </a:p>
        </p:txBody>
      </p:sp>
      <p:sp>
        <p:nvSpPr>
          <p:cNvPr id="3" name="Content Placeholder 2"/>
          <p:cNvSpPr>
            <a:spLocks noGrp="1"/>
          </p:cNvSpPr>
          <p:nvPr>
            <p:ph idx="1"/>
          </p:nvPr>
        </p:nvSpPr>
        <p:spPr>
          <a:xfrm>
            <a:off x="4648200" y="1066800"/>
            <a:ext cx="4343400" cy="4572000"/>
          </a:xfrm>
        </p:spPr>
        <p:txBody>
          <a:bodyPr/>
          <a:lstStyle/>
          <a:p>
            <a:r>
              <a:rPr lang="en-US" dirty="0" smtClean="0"/>
              <a:t>Same as before</a:t>
            </a:r>
          </a:p>
          <a:p>
            <a:r>
              <a:rPr lang="en-US" dirty="0" err="1" smtClean="0"/>
              <a:t>IRSrc</a:t>
            </a:r>
            <a:r>
              <a:rPr lang="en-US" baseline="30000" dirty="0" smtClean="0"/>
              <a:t>{IF,RF,ALU,MEM} </a:t>
            </a:r>
            <a:r>
              <a:rPr lang="en-US" dirty="0" err="1" smtClean="0"/>
              <a:t>muxes</a:t>
            </a:r>
            <a:r>
              <a:rPr lang="en-US" dirty="0" smtClean="0"/>
              <a:t> to inject NOP or BNE</a:t>
            </a:r>
          </a:p>
          <a:p>
            <a:pPr lvl="1"/>
            <a:r>
              <a:rPr lang="en-US" dirty="0" smtClean="0"/>
              <a:t>NOP if preceding instruction has an exception</a:t>
            </a:r>
          </a:p>
          <a:p>
            <a:pPr lvl="1"/>
            <a:r>
              <a:rPr lang="en-US" dirty="0" smtClean="0"/>
              <a:t>BNE if instruction in current stage has an exception</a:t>
            </a:r>
          </a:p>
          <a:p>
            <a:r>
              <a:rPr lang="en-US" dirty="0" smtClean="0"/>
              <a:t>Use </a:t>
            </a:r>
            <a:r>
              <a:rPr lang="en-US" dirty="0" err="1" smtClean="0"/>
              <a:t>IRSrc</a:t>
            </a:r>
            <a:r>
              <a:rPr lang="en-US" baseline="30000" dirty="0" err="1"/>
              <a:t>I</a:t>
            </a:r>
            <a:r>
              <a:rPr lang="en-US" baseline="30000" dirty="0" err="1" smtClean="0"/>
              <a:t>F</a:t>
            </a:r>
            <a:r>
              <a:rPr lang="en-US" baseline="30000" dirty="0" smtClean="0"/>
              <a:t>  </a:t>
            </a:r>
            <a:r>
              <a:rPr lang="en-US" dirty="0" err="1" smtClean="0"/>
              <a:t>mux</a:t>
            </a:r>
            <a:r>
              <a:rPr lang="en-US" dirty="0" smtClean="0"/>
              <a:t> to inject BNE on an interrupt (same as an exception in IF)</a:t>
            </a:r>
          </a:p>
          <a:p>
            <a:pPr lvl="1"/>
            <a:endParaRPr lang="en-US" dirty="0"/>
          </a:p>
        </p:txBody>
      </p:sp>
      <p:sp>
        <p:nvSpPr>
          <p:cNvPr id="4" name="Rectangle 3"/>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5"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6"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7"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8"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9"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0"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1"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12"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13"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4"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15"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6"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18"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19"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20"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1"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22"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3"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4"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5"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6"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7"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8"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29"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0"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1" name="Rectangle 30"/>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2" name="Rectangle 31"/>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3" name="Rectangle 32"/>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4" name="Rectangle 33"/>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5" name="Rectangle 34"/>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6" name="Rectangle 35"/>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37" name="Rectangle 36"/>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8" name="Rectangle 37"/>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39" name="Rectangle 38"/>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0" name="Rectangle 39"/>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2" name="Rectangle 41"/>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3" name="Rectangle 42"/>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4" name="Freeform 43"/>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 name="Rectangle 45"/>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7" name="Freeform 46"/>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8" name="Freeform 47"/>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2" name="Freeform 51"/>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Rectangle 52"/>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4"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55" name="Freeform 54"/>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6" name="Freeform 55"/>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7"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58" name="Freeform 57"/>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9" name="Freeform 58"/>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0" name="Freeform 59"/>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 name="Freeform 61"/>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5" name="Freeform 64"/>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6"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67" name="Freeform 66"/>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8" name="Freeform 67"/>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0" name="Rectangle 69"/>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1"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72" name="Freeform 71"/>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3" name="Freeform 72"/>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4"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75" name="Freeform 74"/>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6" name="Freeform 75"/>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7" name="Freeform 76"/>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79" name="Freeform 78"/>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1" name="Rectangle 80"/>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2"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83" name="Freeform 82"/>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4" name="Freeform 83"/>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5"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86" name="Freeform 85"/>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7"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89" name="Freeform 88"/>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0"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91" name="Freeform 90"/>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2" name="Freeform 91"/>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3" name="Freeform 92"/>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6" name="Freeform 95"/>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7"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98" name="Freeform 97"/>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9" name="Freeform 98"/>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0" name="Freeform 99"/>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2" name="Rectangle 101"/>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103"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104" name="Freeform 103"/>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5" name="Freeform 104"/>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6" name="Rectangle 105"/>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7"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108" name="Freeform 107"/>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09" name="Freeform 108"/>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0" name="Rectangle 109"/>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1" name="Rectangle 110"/>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2" name="Rectangle 111"/>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113"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114" name="Freeform 113"/>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5" name="Freeform 114"/>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6" name="Freeform 115"/>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7" name="Freeform 116"/>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19"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120" name="Freeform 119"/>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1" name="Freeform 120"/>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2" name="Rectangle 121"/>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3" name="Rectangle 122"/>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4"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125" name="Freeform 124"/>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6" name="Freeform 125"/>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7" name="Freeform 126"/>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9"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130"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131"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132"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134" name="Freeform 133"/>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5" name="Rectangle 134"/>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36"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138" name="Group 141"/>
          <p:cNvGrpSpPr/>
          <p:nvPr/>
        </p:nvGrpSpPr>
        <p:grpSpPr>
          <a:xfrm>
            <a:off x="407906" y="5289868"/>
            <a:ext cx="4240294" cy="109538"/>
            <a:chOff x="952500" y="5105400"/>
            <a:chExt cx="4532313" cy="109538"/>
          </a:xfrm>
        </p:grpSpPr>
        <p:sp>
          <p:nvSpPr>
            <p:cNvPr id="139" name="Rectangle 138"/>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0" name="Rectangle 139"/>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1" name="Rectangle 140"/>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2" name="Freeform 141"/>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3" name="Freeform 142"/>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4" name="Rectangle 143"/>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3" name="Rectangle 152"/>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4" name="Rectangle 153"/>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5" name="Rectangle 154"/>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156" name="Group 166"/>
          <p:cNvGrpSpPr/>
          <p:nvPr/>
        </p:nvGrpSpPr>
        <p:grpSpPr>
          <a:xfrm>
            <a:off x="407906" y="4495800"/>
            <a:ext cx="4240294" cy="107950"/>
            <a:chOff x="952500" y="4132263"/>
            <a:chExt cx="4532313" cy="107950"/>
          </a:xfrm>
        </p:grpSpPr>
        <p:sp>
          <p:nvSpPr>
            <p:cNvPr id="157" name="Rectangle 156"/>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58" name="Rectangle 157"/>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59" name="Rectangle 158"/>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0" name="Freeform 159"/>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1" name="Freeform 160"/>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2" name="Rectangle 161"/>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1" name="Rectangle 170"/>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2" name="Rectangle 171"/>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3" name="Freeform 172"/>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4" name="Freeform 173"/>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5" name="Rectangle 174"/>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76" name="Rectangle 175"/>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77" name="Rectangle 176"/>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78" name="Group 199"/>
          <p:cNvGrpSpPr/>
          <p:nvPr/>
        </p:nvGrpSpPr>
        <p:grpSpPr>
          <a:xfrm>
            <a:off x="407906" y="3842068"/>
            <a:ext cx="4240294" cy="107950"/>
            <a:chOff x="952500" y="3116263"/>
            <a:chExt cx="4532313" cy="107950"/>
          </a:xfrm>
        </p:grpSpPr>
        <p:sp>
          <p:nvSpPr>
            <p:cNvPr id="179" name="Rectangle 178"/>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0" name="Rectangle 17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1" name="Rectangle 18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2" name="Freeform 18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3" name="Freeform 18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4" name="Rectangle 18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197" name="Rectangle 19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198" name="Rectangle 19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199" name="Freeform 19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0" name="Freeform 19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1" name="Rectangle 20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2" name="Rectangle 20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3" name="Rectangle 20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4" name="Rectangle 20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5" name="Group 208"/>
          <p:cNvGrpSpPr/>
          <p:nvPr/>
        </p:nvGrpSpPr>
        <p:grpSpPr>
          <a:xfrm>
            <a:off x="370777" y="2284412"/>
            <a:ext cx="4240294" cy="153988"/>
            <a:chOff x="952500" y="1682750"/>
            <a:chExt cx="4532313" cy="153988"/>
          </a:xfrm>
        </p:grpSpPr>
        <p:sp>
          <p:nvSpPr>
            <p:cNvPr id="206" name="Rectangle 205"/>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07" name="Rectangle 206"/>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08" name="Rectangle 207"/>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09" name="Freeform 208"/>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0" name="Freeform 209"/>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1" name="Rectangle 210"/>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6" name="Rectangle 215"/>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7" name="Rectangle 216"/>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18" name="Rectangle 217"/>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219" name="TextBox 218"/>
          <p:cNvSpPr txBox="1"/>
          <p:nvPr/>
        </p:nvSpPr>
        <p:spPr>
          <a:xfrm>
            <a:off x="128461" y="1632268"/>
            <a:ext cx="328739"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0" name="TextBox 219"/>
          <p:cNvSpPr txBox="1"/>
          <p:nvPr/>
        </p:nvSpPr>
        <p:spPr>
          <a:xfrm>
            <a:off x="76200" y="2819400"/>
            <a:ext cx="405225"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1" name="TextBox 220"/>
          <p:cNvSpPr txBox="1"/>
          <p:nvPr/>
        </p:nvSpPr>
        <p:spPr>
          <a:xfrm>
            <a:off x="33407" y="4038600"/>
            <a:ext cx="576193"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2" name="TextBox 221"/>
          <p:cNvSpPr txBox="1"/>
          <p:nvPr/>
        </p:nvSpPr>
        <p:spPr>
          <a:xfrm>
            <a:off x="0" y="4800600"/>
            <a:ext cx="61668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3" name="TextBox 222"/>
          <p:cNvSpPr txBox="1"/>
          <p:nvPr/>
        </p:nvSpPr>
        <p:spPr>
          <a:xfrm>
            <a:off x="76200" y="5804158"/>
            <a:ext cx="519204"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6" name="Line 418"/>
          <p:cNvSpPr>
            <a:spLocks noChangeShapeType="1"/>
          </p:cNvSpPr>
          <p:nvPr/>
        </p:nvSpPr>
        <p:spPr bwMode="auto">
          <a:xfrm>
            <a:off x="1594645" y="372903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227" name="Freeform 419"/>
          <p:cNvSpPr>
            <a:spLocks/>
          </p:cNvSpPr>
          <p:nvPr/>
        </p:nvSpPr>
        <p:spPr bwMode="auto">
          <a:xfrm flipH="1">
            <a:off x="1677817" y="370681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28" name="Freeform 420"/>
          <p:cNvSpPr>
            <a:spLocks/>
          </p:cNvSpPr>
          <p:nvPr/>
        </p:nvSpPr>
        <p:spPr bwMode="auto">
          <a:xfrm flipH="1">
            <a:off x="1677817" y="371157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230" name="Freeform 422"/>
          <p:cNvSpPr>
            <a:spLocks/>
          </p:cNvSpPr>
          <p:nvPr/>
        </p:nvSpPr>
        <p:spPr bwMode="auto">
          <a:xfrm flipH="1">
            <a:off x="1676399" y="342900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231"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2"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3"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4"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5" name="Rectangle 427"/>
          <p:cNvSpPr>
            <a:spLocks noChangeArrowheads="1"/>
          </p:cNvSpPr>
          <p:nvPr/>
        </p:nvSpPr>
        <p:spPr bwMode="auto">
          <a:xfrm>
            <a:off x="1457036" y="337842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36"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7"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8"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9"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0"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1"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2"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3"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4"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5"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6"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7"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t>STALL</a:t>
            </a:r>
            <a:endParaRPr lang="en-US" sz="2400" b="0" dirty="0"/>
          </a:p>
        </p:txBody>
      </p:sp>
      <p:sp>
        <p:nvSpPr>
          <p:cNvPr id="248" name="Freeform 247"/>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49"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250" name="Rectangle 258"/>
          <p:cNvSpPr>
            <a:spLocks noChangeArrowheads="1"/>
          </p:cNvSpPr>
          <p:nvPr/>
        </p:nvSpPr>
        <p:spPr bwMode="auto">
          <a:xfrm>
            <a:off x="2330526" y="32289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251" name="Line 59"/>
          <p:cNvSpPr>
            <a:spLocks noChangeShapeType="1"/>
          </p:cNvSpPr>
          <p:nvPr/>
        </p:nvSpPr>
        <p:spPr bwMode="auto">
          <a:xfrm flipH="1">
            <a:off x="2432125" y="3276600"/>
            <a:ext cx="295275" cy="0"/>
          </a:xfrm>
          <a:prstGeom prst="line">
            <a:avLst/>
          </a:prstGeom>
          <a:noFill/>
          <a:ln w="4763">
            <a:solidFill>
              <a:srgbClr val="000000"/>
            </a:solidFill>
            <a:round/>
            <a:headEnd/>
            <a:tailEnd/>
          </a:ln>
        </p:spPr>
        <p:txBody>
          <a:bodyPr/>
          <a:lstStyle/>
          <a:p>
            <a:endParaRPr lang="en-US"/>
          </a:p>
        </p:txBody>
      </p:sp>
      <p:grpSp>
        <p:nvGrpSpPr>
          <p:cNvPr id="224" name="Group 579"/>
          <p:cNvGrpSpPr/>
          <p:nvPr/>
        </p:nvGrpSpPr>
        <p:grpSpPr>
          <a:xfrm rot="10800000">
            <a:off x="2408314" y="3234531"/>
            <a:ext cx="252412" cy="84137"/>
            <a:chOff x="1676400" y="3030538"/>
            <a:chExt cx="252412" cy="84137"/>
          </a:xfrm>
        </p:grpSpPr>
        <p:sp>
          <p:nvSpPr>
            <p:cNvPr id="253"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254"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255"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256"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257"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258"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259"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260" name="Line 59"/>
          <p:cNvSpPr>
            <a:spLocks noChangeShapeType="1"/>
          </p:cNvSpPr>
          <p:nvPr/>
        </p:nvSpPr>
        <p:spPr bwMode="auto">
          <a:xfrm flipH="1">
            <a:off x="2727400" y="3276600"/>
            <a:ext cx="85725" cy="0"/>
          </a:xfrm>
          <a:prstGeom prst="line">
            <a:avLst/>
          </a:prstGeom>
          <a:noFill/>
          <a:ln w="4763">
            <a:solidFill>
              <a:srgbClr val="000000"/>
            </a:solidFill>
            <a:round/>
            <a:headEnd/>
            <a:tailEnd/>
          </a:ln>
        </p:spPr>
        <p:txBody>
          <a:bodyPr/>
          <a:lstStyle/>
          <a:p>
            <a:endParaRPr lang="en-US"/>
          </a:p>
        </p:txBody>
      </p:sp>
      <p:sp>
        <p:nvSpPr>
          <p:cNvPr id="261" name="Freeform 260"/>
          <p:cNvSpPr>
            <a:spLocks/>
          </p:cNvSpPr>
          <p:nvPr/>
        </p:nvSpPr>
        <p:spPr bwMode="auto">
          <a:xfrm>
            <a:off x="2775026" y="32607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62" name="Rectangle 258"/>
          <p:cNvSpPr>
            <a:spLocks noChangeArrowheads="1"/>
          </p:cNvSpPr>
          <p:nvPr/>
        </p:nvSpPr>
        <p:spPr bwMode="auto">
          <a:xfrm>
            <a:off x="2867101" y="3225800"/>
            <a:ext cx="8496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JT</a:t>
            </a:r>
            <a:endParaRPr lang="en-US" b="0" dirty="0"/>
          </a:p>
        </p:txBody>
      </p:sp>
      <p:sp>
        <p:nvSpPr>
          <p:cNvPr id="263"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4"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5"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266"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267"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268"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269"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270"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1"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2"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273"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274"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5"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6"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7"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278"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9"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80"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281"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282" name="Freeform 414"/>
          <p:cNvSpPr>
            <a:spLocks/>
          </p:cNvSpPr>
          <p:nvPr/>
        </p:nvSpPr>
        <p:spPr bwMode="auto">
          <a:xfrm>
            <a:off x="1911412"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283" name="Freeform 415"/>
          <p:cNvSpPr>
            <a:spLocks/>
          </p:cNvSpPr>
          <p:nvPr/>
        </p:nvSpPr>
        <p:spPr bwMode="auto">
          <a:xfrm>
            <a:off x="190748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84" name="Line 418"/>
          <p:cNvSpPr>
            <a:spLocks noChangeShapeType="1"/>
          </p:cNvSpPr>
          <p:nvPr/>
        </p:nvSpPr>
        <p:spPr bwMode="auto">
          <a:xfrm>
            <a:off x="2239072"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225" name="Group 623"/>
          <p:cNvGrpSpPr/>
          <p:nvPr/>
        </p:nvGrpSpPr>
        <p:grpSpPr>
          <a:xfrm flipH="1">
            <a:off x="2212260" y="2037309"/>
            <a:ext cx="72532" cy="45719"/>
            <a:chOff x="1702800" y="2044928"/>
            <a:chExt cx="53468" cy="38100"/>
          </a:xfrm>
        </p:grpSpPr>
        <p:sp>
          <p:nvSpPr>
            <p:cNvPr id="286"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87"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288" name="Rectangle 421"/>
          <p:cNvSpPr>
            <a:spLocks noChangeArrowheads="1"/>
          </p:cNvSpPr>
          <p:nvPr/>
        </p:nvSpPr>
        <p:spPr bwMode="auto">
          <a:xfrm>
            <a:off x="2412981"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0" dirty="0" smtClean="0">
                <a:solidFill>
                  <a:srgbClr val="FF0000"/>
                </a:solidFill>
              </a:rPr>
              <a:t> </a:t>
            </a:r>
            <a:r>
              <a:rPr lang="en-US" sz="700" baseline="30000" dirty="0">
                <a:solidFill>
                  <a:srgbClr val="FF0000"/>
                </a:solidFill>
              </a:rPr>
              <a:t>I</a:t>
            </a:r>
            <a:r>
              <a:rPr lang="en-US" sz="700" b="0" baseline="30000" dirty="0" smtClean="0">
                <a:solidFill>
                  <a:srgbClr val="FF0000"/>
                </a:solidFill>
              </a:rPr>
              <a:t>F</a:t>
            </a:r>
            <a:endParaRPr lang="en-US" sz="2000" b="0" baseline="30000" dirty="0">
              <a:solidFill>
                <a:srgbClr val="FF0000"/>
              </a:solidFill>
            </a:endParaRPr>
          </a:p>
        </p:txBody>
      </p:sp>
      <p:sp>
        <p:nvSpPr>
          <p:cNvPr id="289" name="Freeform 422"/>
          <p:cNvSpPr>
            <a:spLocks/>
          </p:cNvSpPr>
          <p:nvPr/>
        </p:nvSpPr>
        <p:spPr bwMode="auto">
          <a:xfrm>
            <a:off x="2057400" y="1752600"/>
            <a:ext cx="163007" cy="239713"/>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91" name="Freeform 424"/>
          <p:cNvSpPr>
            <a:spLocks/>
          </p:cNvSpPr>
          <p:nvPr/>
        </p:nvSpPr>
        <p:spPr bwMode="auto">
          <a:xfrm>
            <a:off x="1951143" y="1960790"/>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92" name="Freeform 425"/>
          <p:cNvSpPr>
            <a:spLocks/>
          </p:cNvSpPr>
          <p:nvPr/>
        </p:nvSpPr>
        <p:spPr bwMode="auto">
          <a:xfrm>
            <a:off x="2034928"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93" name="Freeform 426"/>
          <p:cNvSpPr>
            <a:spLocks/>
          </p:cNvSpPr>
          <p:nvPr/>
        </p:nvSpPr>
        <p:spPr bwMode="auto">
          <a:xfrm>
            <a:off x="2034928" y="196714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94" name="Rectangle 427"/>
          <p:cNvSpPr>
            <a:spLocks noChangeArrowheads="1"/>
          </p:cNvSpPr>
          <p:nvPr/>
        </p:nvSpPr>
        <p:spPr bwMode="auto">
          <a:xfrm>
            <a:off x="2247900" y="1692275"/>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95"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296"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297"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298"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smtClean="0"/>
              <a:t>+</a:t>
            </a:r>
            <a:endParaRPr lang="en-US" dirty="0"/>
          </a:p>
        </p:txBody>
      </p:sp>
      <p:sp>
        <p:nvSpPr>
          <p:cNvPr id="299"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300"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301"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302"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303"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
        <p:nvSpPr>
          <p:cNvPr id="304" name="Rectangle 77"/>
          <p:cNvSpPr>
            <a:spLocks noChangeArrowheads="1"/>
          </p:cNvSpPr>
          <p:nvPr/>
        </p:nvSpPr>
        <p:spPr bwMode="auto">
          <a:xfrm>
            <a:off x="304800" y="717778"/>
            <a:ext cx="198772"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XAdr</a:t>
            </a:r>
            <a:endParaRPr lang="en-US" sz="2400" b="0" dirty="0"/>
          </a:p>
        </p:txBody>
      </p:sp>
      <p:sp>
        <p:nvSpPr>
          <p:cNvPr id="305" name="Rectangle 77"/>
          <p:cNvSpPr>
            <a:spLocks noChangeArrowheads="1"/>
          </p:cNvSpPr>
          <p:nvPr/>
        </p:nvSpPr>
        <p:spPr bwMode="auto">
          <a:xfrm>
            <a:off x="533400" y="609600"/>
            <a:ext cx="184346"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000000"/>
                </a:solidFill>
              </a:rPr>
              <a:t>IllOp</a:t>
            </a:r>
            <a:endParaRPr lang="en-US" sz="2400" b="0" dirty="0"/>
          </a:p>
        </p:txBody>
      </p:sp>
      <p:sp>
        <p:nvSpPr>
          <p:cNvPr id="306" name="Line 73"/>
          <p:cNvSpPr>
            <a:spLocks noChangeShapeType="1"/>
          </p:cNvSpPr>
          <p:nvPr/>
        </p:nvSpPr>
        <p:spPr bwMode="auto">
          <a:xfrm flipV="1">
            <a:off x="635001" y="742950"/>
            <a:ext cx="0" cy="273050"/>
          </a:xfrm>
          <a:prstGeom prst="line">
            <a:avLst/>
          </a:prstGeom>
          <a:noFill/>
          <a:ln w="4763">
            <a:solidFill>
              <a:srgbClr val="000000"/>
            </a:solidFill>
            <a:round/>
            <a:headEnd/>
            <a:tailEnd/>
          </a:ln>
        </p:spPr>
        <p:txBody>
          <a:bodyPr/>
          <a:lstStyle/>
          <a:p>
            <a:endParaRPr lang="en-US" sz="2000"/>
          </a:p>
        </p:txBody>
      </p:sp>
      <p:sp>
        <p:nvSpPr>
          <p:cNvPr id="307" name="Line 73"/>
          <p:cNvSpPr>
            <a:spLocks noChangeShapeType="1"/>
          </p:cNvSpPr>
          <p:nvPr/>
        </p:nvSpPr>
        <p:spPr bwMode="auto">
          <a:xfrm flipV="1">
            <a:off x="488949" y="838200"/>
            <a:ext cx="1" cy="190500"/>
          </a:xfrm>
          <a:prstGeom prst="line">
            <a:avLst/>
          </a:prstGeom>
          <a:noFill/>
          <a:ln w="4763">
            <a:solidFill>
              <a:srgbClr val="000000"/>
            </a:solidFill>
            <a:round/>
            <a:headEnd/>
            <a:tailEnd/>
          </a:ln>
        </p:spPr>
        <p:txBody>
          <a:bodyPr/>
          <a:lstStyle/>
          <a:p>
            <a:endParaRPr lang="en-US" sz="2000"/>
          </a:p>
        </p:txBody>
      </p:sp>
      <p:sp>
        <p:nvSpPr>
          <p:cNvPr id="308" name="Freeform 426"/>
          <p:cNvSpPr>
            <a:spLocks/>
          </p:cNvSpPr>
          <p:nvPr/>
        </p:nvSpPr>
        <p:spPr bwMode="auto">
          <a:xfrm>
            <a:off x="2133600" y="196850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09" name="Freeform 422"/>
          <p:cNvSpPr>
            <a:spLocks/>
          </p:cNvSpPr>
          <p:nvPr/>
        </p:nvSpPr>
        <p:spPr bwMode="auto">
          <a:xfrm>
            <a:off x="2155825" y="1860550"/>
            <a:ext cx="163007" cy="1476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0" name="Rectangle 427"/>
          <p:cNvSpPr>
            <a:spLocks noChangeArrowheads="1"/>
          </p:cNvSpPr>
          <p:nvPr/>
        </p:nvSpPr>
        <p:spPr bwMode="auto">
          <a:xfrm>
            <a:off x="2346325" y="1806803"/>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11" name="Freeform 414"/>
          <p:cNvSpPr>
            <a:spLocks/>
          </p:cNvSpPr>
          <p:nvPr/>
        </p:nvSpPr>
        <p:spPr bwMode="auto">
          <a:xfrm>
            <a:off x="1718432"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12" name="Freeform 415"/>
          <p:cNvSpPr>
            <a:spLocks/>
          </p:cNvSpPr>
          <p:nvPr/>
        </p:nvSpPr>
        <p:spPr bwMode="auto">
          <a:xfrm>
            <a:off x="1714500"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15" name="Freeform 426"/>
          <p:cNvSpPr>
            <a:spLocks/>
          </p:cNvSpPr>
          <p:nvPr/>
        </p:nvSpPr>
        <p:spPr bwMode="auto">
          <a:xfrm>
            <a:off x="1788699" y="36226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16" name="Freeform 422"/>
          <p:cNvSpPr>
            <a:spLocks/>
          </p:cNvSpPr>
          <p:nvPr/>
        </p:nvSpPr>
        <p:spPr bwMode="auto">
          <a:xfrm flipH="1">
            <a:off x="1600200" y="354647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7" name="Rectangle 427"/>
          <p:cNvSpPr>
            <a:spLocks noChangeArrowheads="1"/>
          </p:cNvSpPr>
          <p:nvPr/>
        </p:nvSpPr>
        <p:spPr bwMode="auto">
          <a:xfrm>
            <a:off x="949325" y="349885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18" name="Rectangle 421"/>
          <p:cNvSpPr>
            <a:spLocks noChangeArrowheads="1"/>
          </p:cNvSpPr>
          <p:nvPr/>
        </p:nvSpPr>
        <p:spPr bwMode="auto">
          <a:xfrm>
            <a:off x="1219200" y="3657600"/>
            <a:ext cx="30419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RF</a:t>
            </a:r>
            <a:endParaRPr lang="en-US" sz="2000" b="0" baseline="30000" dirty="0">
              <a:solidFill>
                <a:srgbClr val="FF0000"/>
              </a:solidFill>
            </a:endParaRPr>
          </a:p>
        </p:txBody>
      </p:sp>
      <p:grpSp>
        <p:nvGrpSpPr>
          <p:cNvPr id="229" name="Group 333"/>
          <p:cNvGrpSpPr/>
          <p:nvPr/>
        </p:nvGrpSpPr>
        <p:grpSpPr>
          <a:xfrm>
            <a:off x="949716" y="4032478"/>
            <a:ext cx="1085459" cy="387122"/>
            <a:chOff x="949716" y="4032478"/>
            <a:chExt cx="1085459" cy="387122"/>
          </a:xfrm>
        </p:grpSpPr>
        <p:sp>
          <p:nvSpPr>
            <p:cNvPr id="319"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20"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21"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22"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23"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24"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5"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26"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27"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28"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29"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30"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31"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32"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33" name="Rectangle 421"/>
            <p:cNvSpPr>
              <a:spLocks noChangeArrowheads="1"/>
            </p:cNvSpPr>
            <p:nvPr/>
          </p:nvSpPr>
          <p:spPr bwMode="auto">
            <a:xfrm>
              <a:off x="1219591" y="4311650"/>
              <a:ext cx="340838"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ALU</a:t>
              </a:r>
              <a:endParaRPr lang="en-US" sz="2000" b="0" baseline="30000" dirty="0">
                <a:solidFill>
                  <a:srgbClr val="FF0000"/>
                </a:solidFill>
              </a:endParaRPr>
            </a:p>
          </p:txBody>
        </p:sp>
      </p:grpSp>
      <p:grpSp>
        <p:nvGrpSpPr>
          <p:cNvPr id="252" name="Group 334"/>
          <p:cNvGrpSpPr/>
          <p:nvPr/>
        </p:nvGrpSpPr>
        <p:grpSpPr>
          <a:xfrm>
            <a:off x="949716" y="4800600"/>
            <a:ext cx="1085459" cy="387122"/>
            <a:chOff x="949716" y="4032478"/>
            <a:chExt cx="1085459" cy="387122"/>
          </a:xfrm>
        </p:grpSpPr>
        <p:sp>
          <p:nvSpPr>
            <p:cNvPr id="336"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37"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38"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39"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40"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41"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42"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43"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44"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45"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46"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47"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48"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49"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50" name="Rectangle 421"/>
            <p:cNvSpPr>
              <a:spLocks noChangeArrowheads="1"/>
            </p:cNvSpPr>
            <p:nvPr/>
          </p:nvSpPr>
          <p:spPr bwMode="auto">
            <a:xfrm>
              <a:off x="1219591" y="4311650"/>
              <a:ext cx="364040"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smtClean="0">
                  <a:solidFill>
                    <a:srgbClr val="FF0000"/>
                  </a:solidFill>
                </a:rPr>
                <a:t>MEM</a:t>
              </a:r>
              <a:endParaRPr lang="en-US" sz="2000" b="0" baseline="30000" dirty="0">
                <a:solidFill>
                  <a:srgbClr val="FF0000"/>
                </a:solidFill>
              </a:endParaRPr>
            </a:p>
          </p:txBody>
        </p:sp>
      </p:grpSp>
    </p:spTree>
    <p:extLst>
      <p:ext uri="{BB962C8B-B14F-4D97-AF65-F5344CB8AC3E}">
        <p14:creationId xmlns:p14="http://schemas.microsoft.com/office/powerpoint/2010/main" val="1939052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itle 344"/>
          <p:cNvSpPr>
            <a:spLocks noGrp="1"/>
          </p:cNvSpPr>
          <p:nvPr>
            <p:ph type="title"/>
          </p:nvPr>
        </p:nvSpPr>
        <p:spPr/>
        <p:txBody>
          <a:bodyPr/>
          <a:lstStyle/>
          <a:p>
            <a:r>
              <a:rPr lang="en-US" dirty="0" smtClean="0"/>
              <a:t>5-Stage Beta: Final Version</a:t>
            </a:r>
            <a:endParaRPr lang="en-US" dirty="0"/>
          </a:p>
        </p:txBody>
      </p:sp>
      <p:sp>
        <p:nvSpPr>
          <p:cNvPr id="346" name="Content Placeholder 345"/>
          <p:cNvSpPr>
            <a:spLocks noGrp="1"/>
          </p:cNvSpPr>
          <p:nvPr>
            <p:ph idx="1"/>
          </p:nvPr>
        </p:nvSpPr>
        <p:spPr>
          <a:xfrm>
            <a:off x="4648200" y="914400"/>
            <a:ext cx="4495800" cy="5486400"/>
          </a:xfrm>
        </p:spPr>
        <p:txBody>
          <a:bodyPr/>
          <a:lstStyle/>
          <a:p>
            <a:r>
              <a:rPr lang="en-US" dirty="0" smtClean="0"/>
              <a:t>Data hazards:</a:t>
            </a:r>
          </a:p>
          <a:p>
            <a:pPr lvl="1"/>
            <a:r>
              <a:rPr lang="en-US" dirty="0" smtClean="0"/>
              <a:t>Stall IF and RF (STALL=1 + </a:t>
            </a:r>
            <a:r>
              <a:rPr lang="en-US" dirty="0" err="1" smtClean="0"/>
              <a:t>IRSrc</a:t>
            </a:r>
            <a:r>
              <a:rPr lang="en-US" baseline="30000" dirty="0" err="1"/>
              <a:t>RF</a:t>
            </a:r>
            <a:r>
              <a:rPr lang="en-US" dirty="0" smtClean="0"/>
              <a:t>=NOP)</a:t>
            </a:r>
          </a:p>
          <a:p>
            <a:pPr lvl="1"/>
            <a:r>
              <a:rPr lang="en-US" dirty="0" smtClean="0"/>
              <a:t>Bypass</a:t>
            </a:r>
          </a:p>
          <a:p>
            <a:r>
              <a:rPr lang="en-US" dirty="0" smtClean="0"/>
              <a:t>Control hazards: Speculate PC+4 and</a:t>
            </a:r>
          </a:p>
          <a:p>
            <a:pPr lvl="1"/>
            <a:r>
              <a:rPr lang="en-US" dirty="0" smtClean="0"/>
              <a:t>JMP or taken branch in RF,</a:t>
            </a:r>
          </a:p>
          <a:p>
            <a:pPr lvl="2"/>
            <a:r>
              <a:rPr lang="en-US" dirty="0" err="1" smtClean="0"/>
              <a:t>IRSrc</a:t>
            </a:r>
            <a:r>
              <a:rPr lang="en-US" baseline="30000" dirty="0" err="1"/>
              <a:t>IF</a:t>
            </a:r>
            <a:r>
              <a:rPr lang="en-US" dirty="0" smtClean="0"/>
              <a:t>=NOP</a:t>
            </a:r>
          </a:p>
          <a:p>
            <a:pPr lvl="2"/>
            <a:r>
              <a:rPr lang="en-US" dirty="0" smtClean="0"/>
              <a:t>PCSEL </a:t>
            </a:r>
            <a:r>
              <a:rPr lang="en-US" dirty="0" smtClean="0">
                <a:sym typeface="Wingdings" pitchFamily="2" charset="2"/>
              </a:rPr>
              <a:t> JT/branch target</a:t>
            </a:r>
            <a:endParaRPr lang="en-US" dirty="0" smtClean="0"/>
          </a:p>
          <a:p>
            <a:pPr lvl="1"/>
            <a:r>
              <a:rPr lang="en-US" dirty="0" smtClean="0"/>
              <a:t>If exception at stage </a:t>
            </a:r>
            <a:r>
              <a:rPr lang="en-US" dirty="0" err="1" smtClean="0"/>
              <a:t>X</a:t>
            </a:r>
            <a:endParaRPr lang="en-US" dirty="0" smtClean="0"/>
          </a:p>
          <a:p>
            <a:pPr lvl="2"/>
            <a:r>
              <a:rPr lang="en-US" dirty="0" err="1" smtClean="0"/>
              <a:t>IRSrc</a:t>
            </a:r>
            <a:r>
              <a:rPr lang="en-US" baseline="30000" dirty="0" err="1" smtClean="0"/>
              <a:t>X</a:t>
            </a:r>
            <a:r>
              <a:rPr lang="en-US" dirty="0" smtClean="0"/>
              <a:t>=BNE</a:t>
            </a:r>
          </a:p>
          <a:p>
            <a:pPr lvl="2"/>
            <a:r>
              <a:rPr lang="en-US" dirty="0" smtClean="0"/>
              <a:t>Previous </a:t>
            </a:r>
            <a:r>
              <a:rPr lang="en-US" dirty="0" err="1" smtClean="0"/>
              <a:t>IRSrc</a:t>
            </a:r>
            <a:r>
              <a:rPr lang="en-US" baseline="30000" dirty="0" err="1" smtClean="0"/>
              <a:t>X</a:t>
            </a:r>
            <a:r>
              <a:rPr lang="en-US" dirty="0" smtClean="0"/>
              <a:t>=NOP</a:t>
            </a:r>
          </a:p>
          <a:p>
            <a:pPr lvl="2"/>
            <a:r>
              <a:rPr lang="en-US" dirty="0" smtClean="0"/>
              <a:t>PCSEL </a:t>
            </a:r>
            <a:r>
              <a:rPr lang="en-US" dirty="0" smtClean="0">
                <a:sym typeface="Wingdings" pitchFamily="2" charset="2"/>
              </a:rPr>
              <a:t> </a:t>
            </a:r>
            <a:r>
              <a:rPr lang="en-US" dirty="0" err="1" smtClean="0">
                <a:sym typeface="Wingdings" pitchFamily="2" charset="2"/>
              </a:rPr>
              <a:t>XAdr</a:t>
            </a:r>
            <a:r>
              <a:rPr lang="en-US" dirty="0" smtClean="0">
                <a:sym typeface="Wingdings" pitchFamily="2" charset="2"/>
              </a:rPr>
              <a:t> or </a:t>
            </a:r>
            <a:r>
              <a:rPr lang="en-US" dirty="0" err="1" smtClean="0">
                <a:sym typeface="Wingdings" pitchFamily="2" charset="2"/>
              </a:rPr>
              <a:t>IllOp</a:t>
            </a:r>
            <a:endParaRPr lang="en-US" dirty="0" smtClean="0">
              <a:sym typeface="Wingdings" pitchFamily="2" charset="2"/>
            </a:endParaRPr>
          </a:p>
          <a:p>
            <a:pPr lvl="1"/>
            <a:r>
              <a:rPr lang="en-US" dirty="0" smtClean="0">
                <a:sym typeface="Wingdings" pitchFamily="2" charset="2"/>
              </a:rPr>
              <a:t>If interrupt</a:t>
            </a:r>
          </a:p>
          <a:p>
            <a:pPr lvl="2"/>
            <a:r>
              <a:rPr lang="en-US" dirty="0" err="1" smtClean="0"/>
              <a:t>IRSrc</a:t>
            </a:r>
            <a:r>
              <a:rPr lang="en-US" baseline="30000" dirty="0" err="1"/>
              <a:t>I</a:t>
            </a:r>
            <a:r>
              <a:rPr lang="en-US" baseline="30000" dirty="0" err="1" smtClean="0"/>
              <a:t>F</a:t>
            </a:r>
            <a:r>
              <a:rPr lang="en-US" dirty="0" smtClean="0"/>
              <a:t>=BNE</a:t>
            </a:r>
          </a:p>
          <a:p>
            <a:pPr lvl="2"/>
            <a:r>
              <a:rPr lang="en-US" dirty="0" smtClean="0"/>
              <a:t>PCSEL </a:t>
            </a:r>
            <a:r>
              <a:rPr lang="en-US" dirty="0" smtClean="0">
                <a:sym typeface="Wingdings" pitchFamily="2" charset="2"/>
              </a:rPr>
              <a:t> </a:t>
            </a:r>
            <a:r>
              <a:rPr lang="en-US" dirty="0" err="1" smtClean="0">
                <a:sym typeface="Wingdings" pitchFamily="2" charset="2"/>
              </a:rPr>
              <a:t>XAdr</a:t>
            </a:r>
            <a:endParaRPr lang="en-US" dirty="0" smtClean="0"/>
          </a:p>
          <a:p>
            <a:pPr lvl="2"/>
            <a:endParaRPr lang="en-US" dirty="0" smtClean="0"/>
          </a:p>
          <a:p>
            <a:pPr lvl="1"/>
            <a:endParaRPr lang="en-US" dirty="0" smtClean="0"/>
          </a:p>
          <a:p>
            <a:pPr lvl="2"/>
            <a:endParaRPr lang="en-US" dirty="0"/>
          </a:p>
        </p:txBody>
      </p:sp>
      <p:sp>
        <p:nvSpPr>
          <p:cNvPr id="4" name="Rectangle 3"/>
          <p:cNvSpPr>
            <a:spLocks noChangeArrowheads="1"/>
          </p:cNvSpPr>
          <p:nvPr/>
        </p:nvSpPr>
        <p:spPr bwMode="auto">
          <a:xfrm>
            <a:off x="2206505" y="6133711"/>
            <a:ext cx="946083" cy="299158"/>
          </a:xfrm>
          <a:prstGeom prst="rect">
            <a:avLst/>
          </a:prstGeom>
          <a:solidFill>
            <a:srgbClr val="FFFFFF"/>
          </a:solidFill>
          <a:ln w="9525">
            <a:noFill/>
            <a:miter lim="800000"/>
            <a:headEnd/>
            <a:tailEnd/>
          </a:ln>
        </p:spPr>
        <p:txBody>
          <a:bodyPr/>
          <a:lstStyle/>
          <a:p>
            <a:endParaRPr lang="en-US"/>
          </a:p>
        </p:txBody>
      </p:sp>
      <p:sp>
        <p:nvSpPr>
          <p:cNvPr id="5" name="Rectangle 5"/>
          <p:cNvSpPr>
            <a:spLocks noChangeArrowheads="1"/>
          </p:cNvSpPr>
          <p:nvPr/>
        </p:nvSpPr>
        <p:spPr bwMode="auto">
          <a:xfrm>
            <a:off x="2209475" y="6136338"/>
            <a:ext cx="940143" cy="296530"/>
          </a:xfrm>
          <a:prstGeom prst="rect">
            <a:avLst/>
          </a:prstGeom>
          <a:noFill/>
          <a:ln w="11113">
            <a:solidFill>
              <a:srgbClr val="000000"/>
            </a:solidFill>
            <a:miter lim="800000"/>
            <a:headEnd/>
            <a:tailEnd/>
          </a:ln>
        </p:spPr>
        <p:txBody>
          <a:bodyPr/>
          <a:lstStyle/>
          <a:p>
            <a:endParaRPr lang="en-US"/>
          </a:p>
        </p:txBody>
      </p:sp>
      <p:sp>
        <p:nvSpPr>
          <p:cNvPr id="6" name="Freeform 6"/>
          <p:cNvSpPr>
            <a:spLocks/>
          </p:cNvSpPr>
          <p:nvPr/>
        </p:nvSpPr>
        <p:spPr bwMode="auto">
          <a:xfrm>
            <a:off x="3310021" y="2623419"/>
            <a:ext cx="314866"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7" name="Rectangle 7"/>
          <p:cNvSpPr>
            <a:spLocks noChangeArrowheads="1"/>
          </p:cNvSpPr>
          <p:nvPr/>
        </p:nvSpPr>
        <p:spPr bwMode="auto">
          <a:xfrm>
            <a:off x="3743704" y="4724400"/>
            <a:ext cx="669832" cy="928556"/>
          </a:xfrm>
          <a:prstGeom prst="rect">
            <a:avLst/>
          </a:prstGeom>
          <a:solidFill>
            <a:srgbClr val="FFFFFF"/>
          </a:solidFill>
          <a:ln w="9525">
            <a:noFill/>
            <a:miter lim="800000"/>
            <a:headEnd/>
            <a:tailEnd/>
          </a:ln>
        </p:spPr>
        <p:txBody>
          <a:bodyPr/>
          <a:lstStyle/>
          <a:p>
            <a:endParaRPr lang="en-US"/>
          </a:p>
        </p:txBody>
      </p:sp>
      <p:sp>
        <p:nvSpPr>
          <p:cNvPr id="8" name="Rectangle 8"/>
          <p:cNvSpPr>
            <a:spLocks noChangeArrowheads="1"/>
          </p:cNvSpPr>
          <p:nvPr/>
        </p:nvSpPr>
        <p:spPr bwMode="auto">
          <a:xfrm>
            <a:off x="3748159" y="4800600"/>
            <a:ext cx="662407" cy="849728"/>
          </a:xfrm>
          <a:prstGeom prst="rect">
            <a:avLst/>
          </a:prstGeom>
          <a:noFill/>
          <a:ln w="11113">
            <a:solidFill>
              <a:srgbClr val="000000"/>
            </a:solidFill>
            <a:miter lim="800000"/>
            <a:headEnd/>
            <a:tailEnd/>
          </a:ln>
        </p:spPr>
        <p:txBody>
          <a:bodyPr/>
          <a:lstStyle/>
          <a:p>
            <a:endParaRPr lang="en-US"/>
          </a:p>
        </p:txBody>
      </p:sp>
      <p:sp>
        <p:nvSpPr>
          <p:cNvPr id="9" name="Freeform 9"/>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0" name="Freeform 10"/>
          <p:cNvSpPr>
            <a:spLocks/>
          </p:cNvSpPr>
          <p:nvPr/>
        </p:nvSpPr>
        <p:spPr bwMode="auto">
          <a:xfrm>
            <a:off x="2481270" y="4070213"/>
            <a:ext cx="1105001"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1" name="Rectangle 11"/>
          <p:cNvSpPr>
            <a:spLocks noChangeArrowheads="1"/>
          </p:cNvSpPr>
          <p:nvPr/>
        </p:nvSpPr>
        <p:spPr bwMode="auto">
          <a:xfrm>
            <a:off x="707922" y="1755682"/>
            <a:ext cx="157433" cy="105083"/>
          </a:xfrm>
          <a:prstGeom prst="rect">
            <a:avLst/>
          </a:prstGeom>
          <a:solidFill>
            <a:srgbClr val="FFFFFF"/>
          </a:solidFill>
          <a:ln w="9525">
            <a:noFill/>
            <a:miter lim="800000"/>
            <a:headEnd/>
            <a:tailEnd/>
          </a:ln>
        </p:spPr>
        <p:txBody>
          <a:bodyPr/>
          <a:lstStyle/>
          <a:p>
            <a:endParaRPr lang="en-US"/>
          </a:p>
        </p:txBody>
      </p:sp>
      <p:sp>
        <p:nvSpPr>
          <p:cNvPr id="12" name="Rectangle 12"/>
          <p:cNvSpPr>
            <a:spLocks noChangeArrowheads="1"/>
          </p:cNvSpPr>
          <p:nvPr/>
        </p:nvSpPr>
        <p:spPr bwMode="auto">
          <a:xfrm>
            <a:off x="712377" y="1758309"/>
            <a:ext cx="150007" cy="98516"/>
          </a:xfrm>
          <a:prstGeom prst="rect">
            <a:avLst/>
          </a:prstGeom>
          <a:noFill/>
          <a:ln w="11113">
            <a:solidFill>
              <a:srgbClr val="000000"/>
            </a:solidFill>
            <a:miter lim="800000"/>
            <a:headEnd/>
            <a:tailEnd/>
          </a:ln>
        </p:spPr>
        <p:txBody>
          <a:bodyPr/>
          <a:lstStyle/>
          <a:p>
            <a:endParaRPr lang="en-US"/>
          </a:p>
        </p:txBody>
      </p:sp>
      <p:sp>
        <p:nvSpPr>
          <p:cNvPr id="13" name="Rectangle 13"/>
          <p:cNvSpPr>
            <a:spLocks noChangeArrowheads="1"/>
          </p:cNvSpPr>
          <p:nvPr/>
        </p:nvSpPr>
        <p:spPr bwMode="auto">
          <a:xfrm>
            <a:off x="737626" y="1743861"/>
            <a:ext cx="126243" cy="112964"/>
          </a:xfrm>
          <a:prstGeom prst="rect">
            <a:avLst/>
          </a:prstGeom>
          <a:noFill/>
          <a:ln w="9525">
            <a:noFill/>
            <a:miter lim="800000"/>
            <a:headEnd/>
            <a:tailEnd/>
          </a:ln>
        </p:spPr>
        <p:txBody>
          <a:bodyPr wrap="none" lIns="0" tIns="0" rIns="0" bIns="0">
            <a:spAutoFit/>
          </a:bodyPr>
          <a:lstStyle/>
          <a:p>
            <a:pPr eaLnBrk="0" hangingPunct="0"/>
            <a:r>
              <a:rPr lang="en-US" sz="900" b="0" dirty="0">
                <a:solidFill>
                  <a:srgbClr val="000000"/>
                </a:solidFill>
              </a:rPr>
              <a:t>+4</a:t>
            </a:r>
            <a:endParaRPr lang="en-US" sz="900" b="0" dirty="0"/>
          </a:p>
        </p:txBody>
      </p:sp>
      <p:sp>
        <p:nvSpPr>
          <p:cNvPr id="14" name="Line 42"/>
          <p:cNvSpPr>
            <a:spLocks noChangeShapeType="1"/>
          </p:cNvSpPr>
          <p:nvPr/>
        </p:nvSpPr>
        <p:spPr bwMode="auto">
          <a:xfrm flipV="1">
            <a:off x="786638" y="1511364"/>
            <a:ext cx="1486" cy="244318"/>
          </a:xfrm>
          <a:prstGeom prst="line">
            <a:avLst/>
          </a:prstGeom>
          <a:noFill/>
          <a:ln w="4763">
            <a:solidFill>
              <a:srgbClr val="000000"/>
            </a:solidFill>
            <a:round/>
            <a:headEnd/>
            <a:tailEnd/>
          </a:ln>
        </p:spPr>
        <p:txBody>
          <a:bodyPr/>
          <a:lstStyle/>
          <a:p>
            <a:endParaRPr lang="en-US"/>
          </a:p>
        </p:txBody>
      </p:sp>
      <p:sp>
        <p:nvSpPr>
          <p:cNvPr id="15" name="Freeform 15"/>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6" name="Freeform 16"/>
          <p:cNvSpPr>
            <a:spLocks/>
          </p:cNvSpPr>
          <p:nvPr/>
        </p:nvSpPr>
        <p:spPr bwMode="auto">
          <a:xfrm>
            <a:off x="770301" y="1708395"/>
            <a:ext cx="3416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 name="Line 52"/>
          <p:cNvSpPr>
            <a:spLocks noChangeShapeType="1"/>
          </p:cNvSpPr>
          <p:nvPr/>
        </p:nvSpPr>
        <p:spPr bwMode="auto">
          <a:xfrm>
            <a:off x="787400" y="1949448"/>
            <a:ext cx="431800" cy="1"/>
          </a:xfrm>
          <a:prstGeom prst="line">
            <a:avLst/>
          </a:prstGeom>
          <a:noFill/>
          <a:ln w="4763">
            <a:solidFill>
              <a:srgbClr val="000000"/>
            </a:solidFill>
            <a:round/>
            <a:headEnd/>
            <a:tailEnd/>
          </a:ln>
        </p:spPr>
        <p:txBody>
          <a:bodyPr/>
          <a:lstStyle/>
          <a:p>
            <a:endParaRPr lang="en-US"/>
          </a:p>
        </p:txBody>
      </p:sp>
      <p:sp>
        <p:nvSpPr>
          <p:cNvPr id="18" name="Rectangle 18"/>
          <p:cNvSpPr>
            <a:spLocks noChangeArrowheads="1"/>
          </p:cNvSpPr>
          <p:nvPr/>
        </p:nvSpPr>
        <p:spPr bwMode="auto">
          <a:xfrm>
            <a:off x="1656974" y="1295400"/>
            <a:ext cx="623791"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19" name="Rectangle 19"/>
          <p:cNvSpPr>
            <a:spLocks noChangeArrowheads="1"/>
          </p:cNvSpPr>
          <p:nvPr/>
        </p:nvSpPr>
        <p:spPr bwMode="auto">
          <a:xfrm>
            <a:off x="1676283" y="1568465"/>
            <a:ext cx="44556"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A</a:t>
            </a:r>
            <a:endParaRPr lang="en-US" b="0" dirty="0"/>
          </a:p>
        </p:txBody>
      </p:sp>
      <p:sp>
        <p:nvSpPr>
          <p:cNvPr id="20" name="Rectangle 20"/>
          <p:cNvSpPr>
            <a:spLocks noChangeArrowheads="1"/>
          </p:cNvSpPr>
          <p:nvPr/>
        </p:nvSpPr>
        <p:spPr bwMode="auto">
          <a:xfrm>
            <a:off x="1956988" y="1587515"/>
            <a:ext cx="43072"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1" name="Line 63"/>
          <p:cNvSpPr>
            <a:spLocks noChangeShapeType="1"/>
          </p:cNvSpPr>
          <p:nvPr/>
        </p:nvSpPr>
        <p:spPr bwMode="auto">
          <a:xfrm flipH="1">
            <a:off x="786638" y="1616447"/>
            <a:ext cx="867366" cy="1314"/>
          </a:xfrm>
          <a:prstGeom prst="line">
            <a:avLst/>
          </a:prstGeom>
          <a:noFill/>
          <a:ln w="4763">
            <a:solidFill>
              <a:srgbClr val="000000"/>
            </a:solidFill>
            <a:round/>
            <a:headEnd/>
            <a:tailEnd/>
          </a:ln>
        </p:spPr>
        <p:txBody>
          <a:bodyPr/>
          <a:lstStyle/>
          <a:p>
            <a:endParaRPr lang="en-US"/>
          </a:p>
        </p:txBody>
      </p:sp>
      <p:sp>
        <p:nvSpPr>
          <p:cNvPr id="22" name="Freeform 22"/>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3" name="Freeform 23"/>
          <p:cNvSpPr>
            <a:spLocks/>
          </p:cNvSpPr>
          <p:nvPr/>
        </p:nvSpPr>
        <p:spPr bwMode="auto">
          <a:xfrm>
            <a:off x="1602022" y="1604156"/>
            <a:ext cx="5198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4" name="Rectangle 24"/>
          <p:cNvSpPr>
            <a:spLocks noChangeArrowheads="1"/>
          </p:cNvSpPr>
          <p:nvPr/>
        </p:nvSpPr>
        <p:spPr bwMode="auto">
          <a:xfrm>
            <a:off x="2475921" y="6124516"/>
            <a:ext cx="491909"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5" name="Rectangle 25"/>
          <p:cNvSpPr>
            <a:spLocks noChangeArrowheads="1"/>
          </p:cNvSpPr>
          <p:nvPr/>
        </p:nvSpPr>
        <p:spPr bwMode="auto">
          <a:xfrm>
            <a:off x="2325322" y="6141593"/>
            <a:ext cx="9951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6" name="Rectangle 26"/>
          <p:cNvSpPr>
            <a:spLocks noChangeArrowheads="1"/>
          </p:cNvSpPr>
          <p:nvPr/>
        </p:nvSpPr>
        <p:spPr bwMode="auto">
          <a:xfrm>
            <a:off x="3010007" y="6140768"/>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7" name="Rectangle 27"/>
          <p:cNvSpPr>
            <a:spLocks noChangeArrowheads="1"/>
          </p:cNvSpPr>
          <p:nvPr/>
        </p:nvSpPr>
        <p:spPr bwMode="auto">
          <a:xfrm>
            <a:off x="3027830" y="6324660"/>
            <a:ext cx="115479"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8" name="Rectangle 28"/>
          <p:cNvSpPr>
            <a:spLocks noChangeArrowheads="1"/>
          </p:cNvSpPr>
          <p:nvPr/>
        </p:nvSpPr>
        <p:spPr bwMode="auto">
          <a:xfrm>
            <a:off x="2925349" y="4151653"/>
            <a:ext cx="219812"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29" name="Rectangle 29"/>
          <p:cNvSpPr>
            <a:spLocks noChangeArrowheads="1"/>
          </p:cNvSpPr>
          <p:nvPr/>
        </p:nvSpPr>
        <p:spPr bwMode="auto">
          <a:xfrm>
            <a:off x="2660981" y="4076781"/>
            <a:ext cx="4455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0" name="Rectangle 30"/>
          <p:cNvSpPr>
            <a:spLocks noChangeArrowheads="1"/>
          </p:cNvSpPr>
          <p:nvPr/>
        </p:nvSpPr>
        <p:spPr bwMode="auto">
          <a:xfrm>
            <a:off x="3366459" y="4072840"/>
            <a:ext cx="4307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1" name="Rectangle 30"/>
          <p:cNvSpPr>
            <a:spLocks noChangeArrowheads="1"/>
          </p:cNvSpPr>
          <p:nvPr/>
        </p:nvSpPr>
        <p:spPr bwMode="auto">
          <a:xfrm>
            <a:off x="2917131" y="2743200"/>
            <a:ext cx="470912"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2" name="Rectangle 31"/>
          <p:cNvSpPr>
            <a:spLocks noChangeArrowheads="1"/>
          </p:cNvSpPr>
          <p:nvPr/>
        </p:nvSpPr>
        <p:spPr bwMode="auto">
          <a:xfrm>
            <a:off x="2723360"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3" name="Rectangle 32"/>
          <p:cNvSpPr>
            <a:spLocks noChangeArrowheads="1"/>
          </p:cNvSpPr>
          <p:nvPr/>
        </p:nvSpPr>
        <p:spPr bwMode="auto">
          <a:xfrm>
            <a:off x="3433293" y="2778416"/>
            <a:ext cx="13069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4" name="Rectangle 33"/>
          <p:cNvSpPr>
            <a:spLocks noChangeArrowheads="1"/>
          </p:cNvSpPr>
          <p:nvPr/>
        </p:nvSpPr>
        <p:spPr bwMode="auto">
          <a:xfrm>
            <a:off x="2723360"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5" name="Rectangle 34"/>
          <p:cNvSpPr>
            <a:spLocks noChangeArrowheads="1"/>
          </p:cNvSpPr>
          <p:nvPr/>
        </p:nvSpPr>
        <p:spPr bwMode="auto">
          <a:xfrm>
            <a:off x="3433293" y="2953117"/>
            <a:ext cx="129214"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RD2</a:t>
            </a:r>
            <a:endParaRPr lang="en-US" b="0" dirty="0"/>
          </a:p>
        </p:txBody>
      </p:sp>
      <p:sp>
        <p:nvSpPr>
          <p:cNvPr id="36" name="Rectangle 35"/>
          <p:cNvSpPr>
            <a:spLocks noChangeArrowheads="1"/>
          </p:cNvSpPr>
          <p:nvPr/>
        </p:nvSpPr>
        <p:spPr bwMode="auto">
          <a:xfrm>
            <a:off x="2081746" y="3444935"/>
            <a:ext cx="598389" cy="92333"/>
          </a:xfrm>
          <a:prstGeom prst="rect">
            <a:avLst/>
          </a:prstGeom>
          <a:noFill/>
          <a:ln w="9525">
            <a:noFill/>
            <a:miter lim="800000"/>
            <a:headEnd/>
            <a:tailEnd/>
          </a:ln>
        </p:spPr>
        <p:txBody>
          <a:bodyPr wrap="none" lIns="0" tIns="0" rIns="0" bIns="0">
            <a:spAutoFit/>
          </a:bodyPr>
          <a:lstStyle/>
          <a:p>
            <a:pPr eaLnBrk="0" hangingPunct="0"/>
            <a:r>
              <a:rPr lang="en-US" sz="600" dirty="0" smtClean="0"/>
              <a:t>PC</a:t>
            </a:r>
            <a:r>
              <a:rPr lang="en-US" sz="600" baseline="30000" dirty="0" smtClean="0"/>
              <a:t>RF</a:t>
            </a:r>
            <a:r>
              <a:rPr lang="en-US" sz="600" dirty="0" smtClean="0"/>
              <a:t>+4+4*SXT(C</a:t>
            </a:r>
            <a:r>
              <a:rPr lang="en-US" sz="600" dirty="0"/>
              <a:t>)</a:t>
            </a:r>
            <a:endParaRPr lang="en-US" sz="2000" b="0" dirty="0"/>
          </a:p>
        </p:txBody>
      </p:sp>
      <p:sp>
        <p:nvSpPr>
          <p:cNvPr id="37" name="Rectangle 36"/>
          <p:cNvSpPr>
            <a:spLocks noChangeArrowheads="1"/>
          </p:cNvSpPr>
          <p:nvPr/>
        </p:nvSpPr>
        <p:spPr bwMode="auto">
          <a:xfrm>
            <a:off x="3890740" y="4984364"/>
            <a:ext cx="435169"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8" name="Rectangle 37"/>
          <p:cNvSpPr>
            <a:spLocks noChangeArrowheads="1"/>
          </p:cNvSpPr>
          <p:nvPr/>
        </p:nvSpPr>
        <p:spPr bwMode="auto">
          <a:xfrm>
            <a:off x="4054114" y="5564188"/>
            <a:ext cx="8465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39" name="Rectangle 38"/>
          <p:cNvSpPr>
            <a:spLocks noChangeArrowheads="1"/>
          </p:cNvSpPr>
          <p:nvPr/>
        </p:nvSpPr>
        <p:spPr bwMode="auto">
          <a:xfrm>
            <a:off x="2962480"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0" name="Rectangle 39"/>
          <p:cNvSpPr>
            <a:spLocks noChangeArrowheads="1"/>
          </p:cNvSpPr>
          <p:nvPr/>
        </p:nvSpPr>
        <p:spPr bwMode="auto">
          <a:xfrm>
            <a:off x="2974362" y="4314531"/>
            <a:ext cx="1336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021889" y="4277752"/>
            <a:ext cx="401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2" name="Rectangle 41"/>
          <p:cNvSpPr>
            <a:spLocks noChangeArrowheads="1"/>
          </p:cNvSpPr>
          <p:nvPr/>
        </p:nvSpPr>
        <p:spPr bwMode="auto">
          <a:xfrm>
            <a:off x="433156" y="1425984"/>
            <a:ext cx="629732" cy="85380"/>
          </a:xfrm>
          <a:prstGeom prst="rect">
            <a:avLst/>
          </a:prstGeom>
          <a:solidFill>
            <a:srgbClr val="FFFFFF"/>
          </a:solidFill>
          <a:ln w="9525">
            <a:noFill/>
            <a:miter lim="800000"/>
            <a:headEnd/>
            <a:tailEnd/>
          </a:ln>
        </p:spPr>
        <p:txBody>
          <a:bodyPr/>
          <a:lstStyle/>
          <a:p>
            <a:endParaRPr lang="en-US"/>
          </a:p>
        </p:txBody>
      </p:sp>
      <p:sp>
        <p:nvSpPr>
          <p:cNvPr id="43" name="Rectangle 42"/>
          <p:cNvSpPr>
            <a:spLocks noChangeArrowheads="1"/>
          </p:cNvSpPr>
          <p:nvPr/>
        </p:nvSpPr>
        <p:spPr bwMode="auto">
          <a:xfrm>
            <a:off x="436126" y="1403668"/>
            <a:ext cx="622306" cy="105068"/>
          </a:xfrm>
          <a:prstGeom prst="rect">
            <a:avLst/>
          </a:prstGeom>
          <a:noFill/>
          <a:ln w="11113">
            <a:solidFill>
              <a:srgbClr val="000000"/>
            </a:solidFill>
            <a:miter lim="800000"/>
            <a:headEnd/>
            <a:tailEnd/>
          </a:ln>
        </p:spPr>
        <p:txBody>
          <a:bodyPr/>
          <a:lstStyle/>
          <a:p>
            <a:endParaRPr lang="en-US"/>
          </a:p>
        </p:txBody>
      </p:sp>
      <p:sp>
        <p:nvSpPr>
          <p:cNvPr id="44" name="Freeform 43"/>
          <p:cNvSpPr>
            <a:spLocks/>
          </p:cNvSpPr>
          <p:nvPr/>
        </p:nvSpPr>
        <p:spPr bwMode="auto">
          <a:xfrm>
            <a:off x="433156" y="1461449"/>
            <a:ext cx="60894"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433156" y="1477212"/>
            <a:ext cx="60894"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6" name="Rectangle 45"/>
          <p:cNvSpPr>
            <a:spLocks noChangeArrowheads="1"/>
          </p:cNvSpPr>
          <p:nvPr/>
        </p:nvSpPr>
        <p:spPr bwMode="auto">
          <a:xfrm>
            <a:off x="661879" y="1388507"/>
            <a:ext cx="133476"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7" name="Freeform 46"/>
          <p:cNvSpPr>
            <a:spLocks/>
          </p:cNvSpPr>
          <p:nvPr/>
        </p:nvSpPr>
        <p:spPr bwMode="auto">
          <a:xfrm>
            <a:off x="2600087" y="2519649"/>
            <a:ext cx="788650"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8" name="Freeform 47"/>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9" name="Freeform 48"/>
          <p:cNvSpPr>
            <a:spLocks/>
          </p:cNvSpPr>
          <p:nvPr/>
        </p:nvSpPr>
        <p:spPr bwMode="auto">
          <a:xfrm>
            <a:off x="3370914"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0" name="Freeform 49"/>
          <p:cNvSpPr>
            <a:spLocks/>
          </p:cNvSpPr>
          <p:nvPr/>
        </p:nvSpPr>
        <p:spPr bwMode="auto">
          <a:xfrm>
            <a:off x="1968870" y="2519649"/>
            <a:ext cx="80647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2" name="Freeform 51"/>
          <p:cNvSpPr>
            <a:spLocks/>
          </p:cNvSpPr>
          <p:nvPr/>
        </p:nvSpPr>
        <p:spPr bwMode="auto">
          <a:xfrm>
            <a:off x="2759005" y="2720621"/>
            <a:ext cx="38616"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Rectangle 52"/>
          <p:cNvSpPr>
            <a:spLocks noChangeArrowheads="1"/>
          </p:cNvSpPr>
          <p:nvPr/>
        </p:nvSpPr>
        <p:spPr bwMode="auto">
          <a:xfrm>
            <a:off x="3709544" y="2624732"/>
            <a:ext cx="245061"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4" name="Line 145"/>
          <p:cNvSpPr>
            <a:spLocks noChangeShapeType="1"/>
          </p:cNvSpPr>
          <p:nvPr/>
        </p:nvSpPr>
        <p:spPr bwMode="auto">
          <a:xfrm>
            <a:off x="3613005" y="2658884"/>
            <a:ext cx="96539" cy="1314"/>
          </a:xfrm>
          <a:prstGeom prst="line">
            <a:avLst/>
          </a:prstGeom>
          <a:noFill/>
          <a:ln w="4763">
            <a:solidFill>
              <a:srgbClr val="000000"/>
            </a:solidFill>
            <a:round/>
            <a:headEnd/>
            <a:tailEnd/>
          </a:ln>
        </p:spPr>
        <p:txBody>
          <a:bodyPr/>
          <a:lstStyle/>
          <a:p>
            <a:endParaRPr lang="en-US"/>
          </a:p>
        </p:txBody>
      </p:sp>
      <p:sp>
        <p:nvSpPr>
          <p:cNvPr id="55" name="Freeform 54"/>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6" name="Freeform 55"/>
          <p:cNvSpPr>
            <a:spLocks/>
          </p:cNvSpPr>
          <p:nvPr/>
        </p:nvSpPr>
        <p:spPr bwMode="auto">
          <a:xfrm>
            <a:off x="3613005" y="2643121"/>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7" name="Line 148"/>
          <p:cNvSpPr>
            <a:spLocks noChangeShapeType="1"/>
          </p:cNvSpPr>
          <p:nvPr/>
        </p:nvSpPr>
        <p:spPr bwMode="auto">
          <a:xfrm>
            <a:off x="3485276" y="2693036"/>
            <a:ext cx="1485" cy="69618"/>
          </a:xfrm>
          <a:prstGeom prst="line">
            <a:avLst/>
          </a:prstGeom>
          <a:noFill/>
          <a:ln w="4763">
            <a:solidFill>
              <a:srgbClr val="000000"/>
            </a:solidFill>
            <a:round/>
            <a:headEnd/>
            <a:tailEnd/>
          </a:ln>
        </p:spPr>
        <p:txBody>
          <a:bodyPr/>
          <a:lstStyle/>
          <a:p>
            <a:endParaRPr lang="en-US"/>
          </a:p>
        </p:txBody>
      </p:sp>
      <p:sp>
        <p:nvSpPr>
          <p:cNvPr id="58" name="Freeform 57"/>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59" name="Freeform 58"/>
          <p:cNvSpPr>
            <a:spLocks/>
          </p:cNvSpPr>
          <p:nvPr/>
        </p:nvSpPr>
        <p:spPr bwMode="auto">
          <a:xfrm>
            <a:off x="3467454" y="2720621"/>
            <a:ext cx="40100"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0" name="Freeform 59"/>
          <p:cNvSpPr>
            <a:spLocks/>
          </p:cNvSpPr>
          <p:nvPr/>
        </p:nvSpPr>
        <p:spPr bwMode="auto">
          <a:xfrm>
            <a:off x="2759005" y="2519649"/>
            <a:ext cx="78716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2" name="Freeform 61"/>
          <p:cNvSpPr>
            <a:spLocks/>
          </p:cNvSpPr>
          <p:nvPr/>
        </p:nvSpPr>
        <p:spPr bwMode="auto">
          <a:xfrm>
            <a:off x="3528347" y="2581385"/>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3" name="Freeform 62"/>
          <p:cNvSpPr>
            <a:spLocks/>
          </p:cNvSpPr>
          <p:nvPr/>
        </p:nvSpPr>
        <p:spPr bwMode="auto">
          <a:xfrm>
            <a:off x="3127339" y="5646388"/>
            <a:ext cx="966876"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5" name="Freeform 64"/>
          <p:cNvSpPr>
            <a:spLocks/>
          </p:cNvSpPr>
          <p:nvPr/>
        </p:nvSpPr>
        <p:spPr bwMode="auto">
          <a:xfrm>
            <a:off x="3109516" y="5758039"/>
            <a:ext cx="38616"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6" name="Line 178"/>
          <p:cNvSpPr>
            <a:spLocks noChangeShapeType="1"/>
          </p:cNvSpPr>
          <p:nvPr/>
        </p:nvSpPr>
        <p:spPr bwMode="auto">
          <a:xfrm>
            <a:off x="3743704" y="6171804"/>
            <a:ext cx="1485" cy="1314"/>
          </a:xfrm>
          <a:prstGeom prst="line">
            <a:avLst/>
          </a:prstGeom>
          <a:noFill/>
          <a:ln w="4763">
            <a:solidFill>
              <a:srgbClr val="000000"/>
            </a:solidFill>
            <a:round/>
            <a:headEnd/>
            <a:tailEnd/>
          </a:ln>
        </p:spPr>
        <p:txBody>
          <a:bodyPr/>
          <a:lstStyle/>
          <a:p>
            <a:endParaRPr lang="en-US"/>
          </a:p>
        </p:txBody>
      </p:sp>
      <p:sp>
        <p:nvSpPr>
          <p:cNvPr id="67" name="Freeform 66"/>
          <p:cNvSpPr>
            <a:spLocks noEditPoints="1"/>
          </p:cNvSpPr>
          <p:nvPr/>
        </p:nvSpPr>
        <p:spPr bwMode="auto">
          <a:xfrm>
            <a:off x="2202049" y="6318920"/>
            <a:ext cx="87627"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8" name="Freeform 67"/>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2871882" y="5807954"/>
            <a:ext cx="314866"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0" name="Rectangle 69"/>
          <p:cNvSpPr>
            <a:spLocks noChangeArrowheads="1"/>
          </p:cNvSpPr>
          <p:nvPr/>
        </p:nvSpPr>
        <p:spPr bwMode="auto">
          <a:xfrm>
            <a:off x="3305565" y="5835537"/>
            <a:ext cx="212386"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1" name="Line 183"/>
          <p:cNvSpPr>
            <a:spLocks noChangeShapeType="1"/>
          </p:cNvSpPr>
          <p:nvPr/>
        </p:nvSpPr>
        <p:spPr bwMode="auto">
          <a:xfrm>
            <a:off x="3165954" y="5843419"/>
            <a:ext cx="96540" cy="0"/>
          </a:xfrm>
          <a:prstGeom prst="line">
            <a:avLst/>
          </a:prstGeom>
          <a:noFill/>
          <a:ln w="4763">
            <a:solidFill>
              <a:srgbClr val="000000"/>
            </a:solidFill>
            <a:round/>
            <a:headEnd/>
            <a:tailEnd/>
          </a:ln>
        </p:spPr>
        <p:txBody>
          <a:bodyPr/>
          <a:lstStyle/>
          <a:p>
            <a:endParaRPr lang="en-US"/>
          </a:p>
        </p:txBody>
      </p:sp>
      <p:sp>
        <p:nvSpPr>
          <p:cNvPr id="72" name="Freeform 71"/>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3" name="Freeform 72"/>
          <p:cNvSpPr>
            <a:spLocks/>
          </p:cNvSpPr>
          <p:nvPr/>
        </p:nvSpPr>
        <p:spPr bwMode="auto">
          <a:xfrm>
            <a:off x="3165954" y="5827656"/>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4" name="Line 187"/>
          <p:cNvSpPr>
            <a:spLocks noChangeShapeType="1"/>
          </p:cNvSpPr>
          <p:nvPr/>
        </p:nvSpPr>
        <p:spPr bwMode="auto">
          <a:xfrm flipV="1">
            <a:off x="3033771" y="5877571"/>
            <a:ext cx="1485" cy="256141"/>
          </a:xfrm>
          <a:prstGeom prst="line">
            <a:avLst/>
          </a:prstGeom>
          <a:noFill/>
          <a:ln w="4763">
            <a:solidFill>
              <a:srgbClr val="000000"/>
            </a:solidFill>
            <a:round/>
            <a:headEnd/>
            <a:tailEnd/>
          </a:ln>
        </p:spPr>
        <p:txBody>
          <a:bodyPr/>
          <a:lstStyle/>
          <a:p>
            <a:endParaRPr lang="en-US"/>
          </a:p>
        </p:txBody>
      </p:sp>
      <p:sp>
        <p:nvSpPr>
          <p:cNvPr id="75" name="Freeform 74"/>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6" name="Freeform 75"/>
          <p:cNvSpPr>
            <a:spLocks/>
          </p:cNvSpPr>
          <p:nvPr/>
        </p:nvSpPr>
        <p:spPr bwMode="auto">
          <a:xfrm>
            <a:off x="3015948" y="6091678"/>
            <a:ext cx="35645"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7" name="Freeform 76"/>
          <p:cNvSpPr>
            <a:spLocks/>
          </p:cNvSpPr>
          <p:nvPr/>
        </p:nvSpPr>
        <p:spPr bwMode="auto">
          <a:xfrm>
            <a:off x="786638" y="5207665"/>
            <a:ext cx="2168416"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79" name="Freeform 78"/>
          <p:cNvSpPr>
            <a:spLocks/>
          </p:cNvSpPr>
          <p:nvPr/>
        </p:nvSpPr>
        <p:spPr bwMode="auto">
          <a:xfrm>
            <a:off x="2937231" y="5758039"/>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0" name="Freeform 79"/>
          <p:cNvSpPr>
            <a:spLocks/>
          </p:cNvSpPr>
          <p:nvPr/>
        </p:nvSpPr>
        <p:spPr bwMode="auto">
          <a:xfrm>
            <a:off x="3201600"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1" name="Rectangle 80"/>
          <p:cNvSpPr>
            <a:spLocks noChangeArrowheads="1"/>
          </p:cNvSpPr>
          <p:nvPr/>
        </p:nvSpPr>
        <p:spPr bwMode="auto">
          <a:xfrm>
            <a:off x="3596667"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2" name="Line 222"/>
          <p:cNvSpPr>
            <a:spLocks noChangeShapeType="1"/>
          </p:cNvSpPr>
          <p:nvPr/>
        </p:nvSpPr>
        <p:spPr bwMode="auto">
          <a:xfrm>
            <a:off x="3486761" y="3702422"/>
            <a:ext cx="96540" cy="0"/>
          </a:xfrm>
          <a:prstGeom prst="line">
            <a:avLst/>
          </a:prstGeom>
          <a:noFill/>
          <a:ln w="4763">
            <a:solidFill>
              <a:srgbClr val="000000"/>
            </a:solidFill>
            <a:round/>
            <a:headEnd/>
            <a:tailEnd/>
          </a:ln>
        </p:spPr>
        <p:txBody>
          <a:bodyPr/>
          <a:lstStyle/>
          <a:p>
            <a:endParaRPr lang="en-US"/>
          </a:p>
        </p:txBody>
      </p:sp>
      <p:sp>
        <p:nvSpPr>
          <p:cNvPr id="83" name="Freeform 82"/>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4" name="Freeform 83"/>
          <p:cNvSpPr>
            <a:spLocks/>
          </p:cNvSpPr>
          <p:nvPr/>
        </p:nvSpPr>
        <p:spPr bwMode="auto">
          <a:xfrm>
            <a:off x="3486761"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5" name="Line 265"/>
          <p:cNvSpPr>
            <a:spLocks noChangeShapeType="1"/>
          </p:cNvSpPr>
          <p:nvPr/>
        </p:nvSpPr>
        <p:spPr bwMode="auto">
          <a:xfrm>
            <a:off x="2721051" y="3044825"/>
            <a:ext cx="0" cy="609600"/>
          </a:xfrm>
          <a:prstGeom prst="line">
            <a:avLst/>
          </a:prstGeom>
          <a:noFill/>
          <a:ln w="4763">
            <a:solidFill>
              <a:srgbClr val="000000"/>
            </a:solidFill>
            <a:round/>
            <a:headEnd/>
            <a:tailEnd/>
          </a:ln>
        </p:spPr>
        <p:txBody>
          <a:bodyPr/>
          <a:lstStyle/>
          <a:p>
            <a:endParaRPr lang="en-US"/>
          </a:p>
        </p:txBody>
      </p:sp>
      <p:sp>
        <p:nvSpPr>
          <p:cNvPr id="86" name="Freeform 85"/>
          <p:cNvSpPr>
            <a:spLocks/>
          </p:cNvSpPr>
          <p:nvPr/>
        </p:nvSpPr>
        <p:spPr bwMode="auto">
          <a:xfrm>
            <a:off x="3452602" y="3620982"/>
            <a:ext cx="35645"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7" name="Line 271"/>
          <p:cNvSpPr>
            <a:spLocks noChangeShapeType="1"/>
          </p:cNvSpPr>
          <p:nvPr/>
        </p:nvSpPr>
        <p:spPr bwMode="auto">
          <a:xfrm flipV="1">
            <a:off x="2680288" y="3737293"/>
            <a:ext cx="1485" cy="332920"/>
          </a:xfrm>
          <a:prstGeom prst="line">
            <a:avLst/>
          </a:prstGeom>
          <a:noFill/>
          <a:ln w="4763">
            <a:solidFill>
              <a:srgbClr val="000000"/>
            </a:solidFill>
            <a:round/>
            <a:headEnd/>
            <a:tailEnd/>
          </a:ln>
        </p:spPr>
        <p:txBody>
          <a:bodyPr/>
          <a:lstStyle/>
          <a:p>
            <a:endParaRPr lang="en-US"/>
          </a:p>
        </p:txBody>
      </p:sp>
      <p:sp>
        <p:nvSpPr>
          <p:cNvPr id="88" name="Freeform 87"/>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89" name="Freeform 88"/>
          <p:cNvSpPr>
            <a:spLocks/>
          </p:cNvSpPr>
          <p:nvPr/>
        </p:nvSpPr>
        <p:spPr bwMode="auto">
          <a:xfrm>
            <a:off x="2662467" y="4026867"/>
            <a:ext cx="3416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0" name="Line 274"/>
          <p:cNvSpPr>
            <a:spLocks noChangeShapeType="1"/>
          </p:cNvSpPr>
          <p:nvPr/>
        </p:nvSpPr>
        <p:spPr bwMode="auto">
          <a:xfrm flipV="1">
            <a:off x="3388737" y="3740468"/>
            <a:ext cx="0" cy="329745"/>
          </a:xfrm>
          <a:prstGeom prst="line">
            <a:avLst/>
          </a:prstGeom>
          <a:noFill/>
          <a:ln w="4763">
            <a:solidFill>
              <a:srgbClr val="000000"/>
            </a:solidFill>
            <a:round/>
            <a:headEnd/>
            <a:tailEnd/>
          </a:ln>
        </p:spPr>
        <p:txBody>
          <a:bodyPr/>
          <a:lstStyle/>
          <a:p>
            <a:endParaRPr lang="en-US"/>
          </a:p>
        </p:txBody>
      </p:sp>
      <p:sp>
        <p:nvSpPr>
          <p:cNvPr id="91" name="Freeform 90"/>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2" name="Freeform 91"/>
          <p:cNvSpPr>
            <a:spLocks/>
          </p:cNvSpPr>
          <p:nvPr/>
        </p:nvSpPr>
        <p:spPr bwMode="auto">
          <a:xfrm>
            <a:off x="3370914" y="4026867"/>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3" name="Freeform 92"/>
          <p:cNvSpPr>
            <a:spLocks/>
          </p:cNvSpPr>
          <p:nvPr/>
        </p:nvSpPr>
        <p:spPr bwMode="auto">
          <a:xfrm>
            <a:off x="4060055" y="4754627"/>
            <a:ext cx="35645"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3033771" y="4579280"/>
            <a:ext cx="709934"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6" name="Freeform 95"/>
          <p:cNvSpPr>
            <a:spLocks/>
          </p:cNvSpPr>
          <p:nvPr/>
        </p:nvSpPr>
        <p:spPr bwMode="auto">
          <a:xfrm>
            <a:off x="3691721" y="4845275"/>
            <a:ext cx="5198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7" name="Line 295"/>
          <p:cNvSpPr>
            <a:spLocks noChangeShapeType="1"/>
          </p:cNvSpPr>
          <p:nvPr/>
        </p:nvSpPr>
        <p:spPr bwMode="auto">
          <a:xfrm>
            <a:off x="3032201" y="4349750"/>
            <a:ext cx="84" cy="1454262"/>
          </a:xfrm>
          <a:prstGeom prst="line">
            <a:avLst/>
          </a:prstGeom>
          <a:noFill/>
          <a:ln w="4763">
            <a:solidFill>
              <a:srgbClr val="000000"/>
            </a:solidFill>
            <a:round/>
            <a:headEnd/>
            <a:tailEnd/>
          </a:ln>
        </p:spPr>
        <p:txBody>
          <a:bodyPr/>
          <a:lstStyle/>
          <a:p>
            <a:endParaRPr lang="en-US"/>
          </a:p>
        </p:txBody>
      </p:sp>
      <p:sp>
        <p:nvSpPr>
          <p:cNvPr id="98" name="Freeform 97"/>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9" name="Freeform 98"/>
          <p:cNvSpPr>
            <a:spLocks/>
          </p:cNvSpPr>
          <p:nvPr/>
        </p:nvSpPr>
        <p:spPr bwMode="auto">
          <a:xfrm>
            <a:off x="3015948" y="5760666"/>
            <a:ext cx="35645"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0" name="Freeform 99"/>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1" name="Freeform 100"/>
          <p:cNvSpPr>
            <a:spLocks/>
          </p:cNvSpPr>
          <p:nvPr/>
        </p:nvSpPr>
        <p:spPr bwMode="auto">
          <a:xfrm>
            <a:off x="2359482" y="6086424"/>
            <a:ext cx="40100"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2" name="Rectangle 101"/>
          <p:cNvSpPr>
            <a:spLocks noChangeArrowheads="1"/>
          </p:cNvSpPr>
          <p:nvPr/>
        </p:nvSpPr>
        <p:spPr bwMode="auto">
          <a:xfrm>
            <a:off x="2640188" y="2763967"/>
            <a:ext cx="1182232" cy="277157"/>
          </a:xfrm>
          <a:prstGeom prst="rect">
            <a:avLst/>
          </a:prstGeom>
          <a:noFill/>
          <a:ln w="4763">
            <a:solidFill>
              <a:srgbClr val="000000"/>
            </a:solidFill>
            <a:miter lim="800000"/>
            <a:headEnd/>
            <a:tailEnd/>
          </a:ln>
        </p:spPr>
        <p:txBody>
          <a:bodyPr/>
          <a:lstStyle/>
          <a:p>
            <a:endParaRPr lang="en-US"/>
          </a:p>
        </p:txBody>
      </p:sp>
      <p:sp>
        <p:nvSpPr>
          <p:cNvPr id="103" name="Line 302"/>
          <p:cNvSpPr>
            <a:spLocks noChangeShapeType="1"/>
          </p:cNvSpPr>
          <p:nvPr/>
        </p:nvSpPr>
        <p:spPr bwMode="auto">
          <a:xfrm flipH="1">
            <a:off x="2499093" y="4229152"/>
            <a:ext cx="141095" cy="1313"/>
          </a:xfrm>
          <a:prstGeom prst="line">
            <a:avLst/>
          </a:prstGeom>
          <a:noFill/>
          <a:ln w="4763">
            <a:solidFill>
              <a:srgbClr val="000000"/>
            </a:solidFill>
            <a:round/>
            <a:headEnd/>
            <a:tailEnd/>
          </a:ln>
        </p:spPr>
        <p:txBody>
          <a:bodyPr/>
          <a:lstStyle/>
          <a:p>
            <a:endParaRPr lang="en-US"/>
          </a:p>
        </p:txBody>
      </p:sp>
      <p:sp>
        <p:nvSpPr>
          <p:cNvPr id="104" name="Freeform 103"/>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5" name="Freeform 104"/>
          <p:cNvSpPr>
            <a:spLocks/>
          </p:cNvSpPr>
          <p:nvPr/>
        </p:nvSpPr>
        <p:spPr bwMode="auto">
          <a:xfrm>
            <a:off x="2586720" y="4213389"/>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6" name="Rectangle 105"/>
          <p:cNvSpPr>
            <a:spLocks noChangeArrowheads="1"/>
          </p:cNvSpPr>
          <p:nvPr/>
        </p:nvSpPr>
        <p:spPr bwMode="auto">
          <a:xfrm>
            <a:off x="2303044" y="4221271"/>
            <a:ext cx="19753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7" name="Line 306"/>
          <p:cNvSpPr>
            <a:spLocks noChangeShapeType="1"/>
          </p:cNvSpPr>
          <p:nvPr/>
        </p:nvSpPr>
        <p:spPr bwMode="auto">
          <a:xfrm>
            <a:off x="3165954" y="6378030"/>
            <a:ext cx="152978" cy="1313"/>
          </a:xfrm>
          <a:prstGeom prst="line">
            <a:avLst/>
          </a:prstGeom>
          <a:noFill/>
          <a:ln w="4763">
            <a:solidFill>
              <a:srgbClr val="000000"/>
            </a:solidFill>
            <a:round/>
            <a:headEnd/>
            <a:tailEnd/>
          </a:ln>
        </p:spPr>
        <p:txBody>
          <a:bodyPr/>
          <a:lstStyle/>
          <a:p>
            <a:endParaRPr lang="en-US"/>
          </a:p>
        </p:txBody>
      </p:sp>
      <p:sp>
        <p:nvSpPr>
          <p:cNvPr id="108" name="Freeform 107"/>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09" name="Freeform 108"/>
          <p:cNvSpPr>
            <a:spLocks/>
          </p:cNvSpPr>
          <p:nvPr/>
        </p:nvSpPr>
        <p:spPr bwMode="auto">
          <a:xfrm>
            <a:off x="3165954" y="6362267"/>
            <a:ext cx="47527"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0" name="Rectangle 109"/>
          <p:cNvSpPr>
            <a:spLocks noChangeArrowheads="1"/>
          </p:cNvSpPr>
          <p:nvPr/>
        </p:nvSpPr>
        <p:spPr bwMode="auto">
          <a:xfrm>
            <a:off x="3366459" y="6354386"/>
            <a:ext cx="200504"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1" name="Rectangle 110"/>
          <p:cNvSpPr>
            <a:spLocks noChangeArrowheads="1"/>
          </p:cNvSpPr>
          <p:nvPr/>
        </p:nvSpPr>
        <p:spPr bwMode="auto">
          <a:xfrm>
            <a:off x="4029190" y="4800600"/>
            <a:ext cx="119977"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2" name="Rectangle 111"/>
          <p:cNvSpPr>
            <a:spLocks noChangeArrowheads="1"/>
          </p:cNvSpPr>
          <p:nvPr/>
        </p:nvSpPr>
        <p:spPr bwMode="auto">
          <a:xfrm>
            <a:off x="3782320" y="4800615"/>
            <a:ext cx="106936" cy="76185"/>
          </a:xfrm>
          <a:prstGeom prst="rect">
            <a:avLst/>
          </a:prstGeom>
          <a:noFill/>
          <a:ln w="9525">
            <a:noFill/>
            <a:miter lim="800000"/>
            <a:headEnd/>
            <a:tailEnd/>
          </a:ln>
        </p:spPr>
        <p:txBody>
          <a:bodyPr wrap="none" lIns="0" tIns="0" rIns="0" bIns="0">
            <a:spAutoFit/>
          </a:bodyPr>
          <a:lstStyle/>
          <a:p>
            <a:pPr eaLnBrk="0" hangingPunct="0"/>
            <a:r>
              <a:rPr lang="en-US" sz="600" b="0" dirty="0" err="1">
                <a:solidFill>
                  <a:srgbClr val="000000"/>
                </a:solidFill>
              </a:rPr>
              <a:t>Adr</a:t>
            </a:r>
            <a:endParaRPr lang="en-US" b="0" dirty="0"/>
          </a:p>
        </p:txBody>
      </p:sp>
      <p:sp>
        <p:nvSpPr>
          <p:cNvPr id="113" name="Line 333"/>
          <p:cNvSpPr>
            <a:spLocks noChangeShapeType="1"/>
          </p:cNvSpPr>
          <p:nvPr/>
        </p:nvSpPr>
        <p:spPr bwMode="auto">
          <a:xfrm>
            <a:off x="4413536" y="4862350"/>
            <a:ext cx="158919" cy="0"/>
          </a:xfrm>
          <a:prstGeom prst="line">
            <a:avLst/>
          </a:prstGeom>
          <a:noFill/>
          <a:ln w="4763">
            <a:solidFill>
              <a:srgbClr val="000000"/>
            </a:solidFill>
            <a:round/>
            <a:headEnd/>
            <a:tailEnd/>
          </a:ln>
        </p:spPr>
        <p:txBody>
          <a:bodyPr/>
          <a:lstStyle/>
          <a:p>
            <a:endParaRPr lang="en-US"/>
          </a:p>
        </p:txBody>
      </p:sp>
      <p:sp>
        <p:nvSpPr>
          <p:cNvPr id="114" name="Freeform 113"/>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5" name="Freeform 114"/>
          <p:cNvSpPr>
            <a:spLocks/>
          </p:cNvSpPr>
          <p:nvPr/>
        </p:nvSpPr>
        <p:spPr bwMode="auto">
          <a:xfrm>
            <a:off x="4413536" y="4846588"/>
            <a:ext cx="47527"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6" name="Freeform 115"/>
          <p:cNvSpPr>
            <a:spLocks noEditPoints="1"/>
          </p:cNvSpPr>
          <p:nvPr/>
        </p:nvSpPr>
        <p:spPr bwMode="auto">
          <a:xfrm>
            <a:off x="3739248" y="5110463"/>
            <a:ext cx="87628"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7" name="Freeform 116"/>
          <p:cNvSpPr>
            <a:spLocks/>
          </p:cNvSpPr>
          <p:nvPr/>
        </p:nvSpPr>
        <p:spPr bwMode="auto">
          <a:xfrm>
            <a:off x="2705537" y="3626236"/>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705537" y="3610361"/>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19" name="Line 397"/>
          <p:cNvSpPr>
            <a:spLocks noChangeShapeType="1"/>
          </p:cNvSpPr>
          <p:nvPr/>
        </p:nvSpPr>
        <p:spPr bwMode="auto">
          <a:xfrm>
            <a:off x="3275860" y="3556619"/>
            <a:ext cx="1486" cy="106396"/>
          </a:xfrm>
          <a:prstGeom prst="line">
            <a:avLst/>
          </a:prstGeom>
          <a:noFill/>
          <a:ln w="4763">
            <a:solidFill>
              <a:srgbClr val="000000"/>
            </a:solidFill>
            <a:round/>
            <a:headEnd/>
            <a:tailEnd/>
          </a:ln>
        </p:spPr>
        <p:txBody>
          <a:bodyPr/>
          <a:lstStyle/>
          <a:p>
            <a:endParaRPr lang="en-US"/>
          </a:p>
        </p:txBody>
      </p:sp>
      <p:sp>
        <p:nvSpPr>
          <p:cNvPr id="120" name="Freeform 119"/>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1" name="Freeform 120"/>
          <p:cNvSpPr>
            <a:spLocks/>
          </p:cNvSpPr>
          <p:nvPr/>
        </p:nvSpPr>
        <p:spPr bwMode="auto">
          <a:xfrm>
            <a:off x="3258038" y="3620982"/>
            <a:ext cx="40101"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2" name="Rectangle 121"/>
          <p:cNvSpPr>
            <a:spLocks noChangeArrowheads="1"/>
          </p:cNvSpPr>
          <p:nvPr/>
        </p:nvSpPr>
        <p:spPr bwMode="auto">
          <a:xfrm>
            <a:off x="3151102" y="3461068"/>
            <a:ext cx="239955" cy="92333"/>
          </a:xfrm>
          <a:prstGeom prst="rect">
            <a:avLst/>
          </a:prstGeom>
          <a:noFill/>
          <a:ln w="9525">
            <a:noFill/>
            <a:miter lim="800000"/>
            <a:headEnd/>
            <a:tailEnd/>
          </a:ln>
        </p:spPr>
        <p:txBody>
          <a:bodyPr wrap="none" lIns="0" tIns="0" rIns="0" bIns="0">
            <a:spAutoFit/>
          </a:bodyPr>
          <a:lstStyle/>
          <a:p>
            <a:pPr eaLnBrk="0" hangingPunct="0"/>
            <a:r>
              <a:rPr lang="en-US" sz="600" b="0" dirty="0"/>
              <a:t>SXT(C)</a:t>
            </a:r>
            <a:endParaRPr lang="en-US" b="0" dirty="0"/>
          </a:p>
        </p:txBody>
      </p:sp>
      <p:sp>
        <p:nvSpPr>
          <p:cNvPr id="123" name="Rectangle 122"/>
          <p:cNvSpPr>
            <a:spLocks noChangeArrowheads="1"/>
          </p:cNvSpPr>
          <p:nvPr/>
        </p:nvSpPr>
        <p:spPr bwMode="auto">
          <a:xfrm>
            <a:off x="2901586" y="3663016"/>
            <a:ext cx="158919"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4" name="Line 408"/>
          <p:cNvSpPr>
            <a:spLocks noChangeShapeType="1"/>
          </p:cNvSpPr>
          <p:nvPr/>
        </p:nvSpPr>
        <p:spPr bwMode="auto">
          <a:xfrm>
            <a:off x="2791680" y="3702422"/>
            <a:ext cx="96540" cy="0"/>
          </a:xfrm>
          <a:prstGeom prst="line">
            <a:avLst/>
          </a:prstGeom>
          <a:noFill/>
          <a:ln w="4763">
            <a:solidFill>
              <a:srgbClr val="000000"/>
            </a:solidFill>
            <a:round/>
            <a:headEnd/>
            <a:tailEnd/>
          </a:ln>
        </p:spPr>
        <p:txBody>
          <a:bodyPr/>
          <a:lstStyle/>
          <a:p>
            <a:endParaRPr lang="en-US"/>
          </a:p>
        </p:txBody>
      </p:sp>
      <p:sp>
        <p:nvSpPr>
          <p:cNvPr id="125" name="Freeform 124"/>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6" name="Freeform 125"/>
          <p:cNvSpPr>
            <a:spLocks/>
          </p:cNvSpPr>
          <p:nvPr/>
        </p:nvSpPr>
        <p:spPr bwMode="auto">
          <a:xfrm>
            <a:off x="2791680" y="3681405"/>
            <a:ext cx="49013"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7" name="Freeform 126"/>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539193" y="3610474"/>
            <a:ext cx="35645"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9" name="Line 428"/>
          <p:cNvSpPr>
            <a:spLocks noChangeShapeType="1"/>
          </p:cNvSpPr>
          <p:nvPr/>
        </p:nvSpPr>
        <p:spPr bwMode="auto">
          <a:xfrm>
            <a:off x="2557016" y="3535603"/>
            <a:ext cx="1486" cy="106396"/>
          </a:xfrm>
          <a:prstGeom prst="line">
            <a:avLst/>
          </a:prstGeom>
          <a:noFill/>
          <a:ln w="4763">
            <a:solidFill>
              <a:srgbClr val="000000"/>
            </a:solidFill>
            <a:round/>
            <a:headEnd/>
            <a:tailEnd/>
          </a:ln>
        </p:spPr>
        <p:txBody>
          <a:bodyPr/>
          <a:lstStyle/>
          <a:p>
            <a:endParaRPr lang="en-US"/>
          </a:p>
        </p:txBody>
      </p:sp>
      <p:sp>
        <p:nvSpPr>
          <p:cNvPr id="130" name="Line 59"/>
          <p:cNvSpPr>
            <a:spLocks noChangeShapeType="1"/>
          </p:cNvSpPr>
          <p:nvPr/>
        </p:nvSpPr>
        <p:spPr bwMode="auto">
          <a:xfrm flipH="1">
            <a:off x="1217686" y="946150"/>
            <a:ext cx="1513" cy="1002823"/>
          </a:xfrm>
          <a:prstGeom prst="line">
            <a:avLst/>
          </a:prstGeom>
          <a:noFill/>
          <a:ln w="4763">
            <a:solidFill>
              <a:srgbClr val="000000"/>
            </a:solidFill>
            <a:round/>
            <a:headEnd/>
            <a:tailEnd/>
          </a:ln>
        </p:spPr>
        <p:txBody>
          <a:bodyPr/>
          <a:lstStyle/>
          <a:p>
            <a:endParaRPr lang="en-US"/>
          </a:p>
        </p:txBody>
      </p:sp>
      <p:sp>
        <p:nvSpPr>
          <p:cNvPr id="131" name="Line 59"/>
          <p:cNvSpPr>
            <a:spLocks noChangeShapeType="1"/>
          </p:cNvSpPr>
          <p:nvPr/>
        </p:nvSpPr>
        <p:spPr bwMode="auto">
          <a:xfrm flipH="1">
            <a:off x="784229" y="1119188"/>
            <a:ext cx="1581" cy="284480"/>
          </a:xfrm>
          <a:prstGeom prst="line">
            <a:avLst/>
          </a:prstGeom>
          <a:noFill/>
          <a:ln w="4763">
            <a:solidFill>
              <a:srgbClr val="000000"/>
            </a:solidFill>
            <a:round/>
            <a:headEnd/>
            <a:tailEnd/>
          </a:ln>
        </p:spPr>
        <p:txBody>
          <a:bodyPr/>
          <a:lstStyle/>
          <a:p>
            <a:endParaRPr lang="en-US"/>
          </a:p>
        </p:txBody>
      </p:sp>
      <p:sp>
        <p:nvSpPr>
          <p:cNvPr id="132" name="Line 59"/>
          <p:cNvSpPr>
            <a:spLocks noChangeShapeType="1"/>
          </p:cNvSpPr>
          <p:nvPr/>
        </p:nvSpPr>
        <p:spPr bwMode="auto">
          <a:xfrm>
            <a:off x="785152" y="1860868"/>
            <a:ext cx="1486" cy="3810000"/>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a:off x="1968500" y="1676400"/>
            <a:ext cx="668" cy="4146868"/>
          </a:xfrm>
          <a:prstGeom prst="line">
            <a:avLst/>
          </a:prstGeom>
          <a:noFill/>
          <a:ln w="4763">
            <a:solidFill>
              <a:srgbClr val="000000"/>
            </a:solidFill>
            <a:round/>
            <a:headEnd/>
            <a:tailEnd/>
          </a:ln>
        </p:spPr>
        <p:txBody>
          <a:bodyPr/>
          <a:lstStyle/>
          <a:p>
            <a:endParaRPr lang="en-US"/>
          </a:p>
        </p:txBody>
      </p:sp>
      <p:sp>
        <p:nvSpPr>
          <p:cNvPr id="134" name="Freeform 133"/>
          <p:cNvSpPr>
            <a:spLocks/>
          </p:cNvSpPr>
          <p:nvPr/>
        </p:nvSpPr>
        <p:spPr bwMode="auto">
          <a:xfrm>
            <a:off x="1974822" y="5804244"/>
            <a:ext cx="392086"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5" name="Rectangle 134"/>
          <p:cNvSpPr>
            <a:spLocks noChangeArrowheads="1"/>
          </p:cNvSpPr>
          <p:nvPr/>
        </p:nvSpPr>
        <p:spPr bwMode="auto">
          <a:xfrm>
            <a:off x="4244222" y="4800600"/>
            <a:ext cx="139475"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36" name="Line 59"/>
          <p:cNvSpPr>
            <a:spLocks noChangeShapeType="1"/>
          </p:cNvSpPr>
          <p:nvPr/>
        </p:nvSpPr>
        <p:spPr bwMode="auto">
          <a:xfrm>
            <a:off x="4076776" y="3559174"/>
            <a:ext cx="1101" cy="1241425"/>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flipH="1">
            <a:off x="3470351" y="3559175"/>
            <a:ext cx="609600" cy="0"/>
          </a:xfrm>
          <a:prstGeom prst="line">
            <a:avLst/>
          </a:prstGeom>
          <a:noFill/>
          <a:ln w="4763">
            <a:solidFill>
              <a:srgbClr val="000000"/>
            </a:solidFill>
            <a:round/>
            <a:headEnd/>
            <a:tailEnd/>
          </a:ln>
        </p:spPr>
        <p:txBody>
          <a:bodyPr/>
          <a:lstStyle/>
          <a:p>
            <a:endParaRPr lang="en-US"/>
          </a:p>
        </p:txBody>
      </p:sp>
      <p:grpSp>
        <p:nvGrpSpPr>
          <p:cNvPr id="138" name="Group 141"/>
          <p:cNvGrpSpPr/>
          <p:nvPr/>
        </p:nvGrpSpPr>
        <p:grpSpPr>
          <a:xfrm>
            <a:off x="407906" y="5289868"/>
            <a:ext cx="4240294" cy="109538"/>
            <a:chOff x="952500" y="5105400"/>
            <a:chExt cx="4532313" cy="109538"/>
          </a:xfrm>
        </p:grpSpPr>
        <p:sp>
          <p:nvSpPr>
            <p:cNvPr id="139" name="Rectangle 138"/>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0" name="Rectangle 139"/>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1" name="Rectangle 140"/>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2" name="Freeform 141"/>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3" name="Freeform 142"/>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4" name="Rectangle 143"/>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53" name="Rectangle 152"/>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54" name="Rectangle 153"/>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sp>
        <p:nvSpPr>
          <p:cNvPr id="155" name="Rectangle 154"/>
          <p:cNvSpPr>
            <a:spLocks noChangeArrowheads="1"/>
          </p:cNvSpPr>
          <p:nvPr/>
        </p:nvSpPr>
        <p:spPr bwMode="auto">
          <a:xfrm>
            <a:off x="413848" y="6440488"/>
            <a:ext cx="4234352" cy="36512"/>
          </a:xfrm>
          <a:prstGeom prst="rect">
            <a:avLst/>
          </a:prstGeom>
          <a:solidFill>
            <a:srgbClr val="BBBBBB"/>
          </a:solidFill>
          <a:ln w="9525">
            <a:noFill/>
            <a:miter lim="800000"/>
            <a:headEnd/>
            <a:tailEnd/>
          </a:ln>
        </p:spPr>
        <p:txBody>
          <a:bodyPr/>
          <a:lstStyle/>
          <a:p>
            <a:endParaRPr lang="en-US"/>
          </a:p>
        </p:txBody>
      </p:sp>
      <p:grpSp>
        <p:nvGrpSpPr>
          <p:cNvPr id="156" name="Group 166"/>
          <p:cNvGrpSpPr/>
          <p:nvPr/>
        </p:nvGrpSpPr>
        <p:grpSpPr>
          <a:xfrm>
            <a:off x="407906" y="4495800"/>
            <a:ext cx="4240294" cy="107950"/>
            <a:chOff x="952500" y="4132263"/>
            <a:chExt cx="4532313" cy="107950"/>
          </a:xfrm>
        </p:grpSpPr>
        <p:sp>
          <p:nvSpPr>
            <p:cNvPr id="157" name="Rectangle 156"/>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58" name="Rectangle 157"/>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59" name="Rectangle 158"/>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60" name="Freeform 159"/>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1" name="Freeform 160"/>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2" name="Rectangle 161"/>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63" name="Rectangle 162"/>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64" name="Freeform 163"/>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5" name="Freeform 164"/>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66" name="Rectangle 165"/>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67" name="Rectangle 166"/>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68" name="Freeform 167"/>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69" name="Freeform 168"/>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0" name="Rectangle 169"/>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71" name="Rectangle 170"/>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72" name="Rectangle 171"/>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73" name="Freeform 172"/>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4" name="Freeform 173"/>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5" name="Rectangle 174"/>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76" name="Rectangle 175"/>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77" name="Rectangle 176"/>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178" name="Group 199"/>
          <p:cNvGrpSpPr/>
          <p:nvPr/>
        </p:nvGrpSpPr>
        <p:grpSpPr>
          <a:xfrm>
            <a:off x="407906" y="3842068"/>
            <a:ext cx="4240294" cy="107950"/>
            <a:chOff x="952500" y="3116263"/>
            <a:chExt cx="4532313" cy="107950"/>
          </a:xfrm>
        </p:grpSpPr>
        <p:sp>
          <p:nvSpPr>
            <p:cNvPr id="179" name="Rectangle 178"/>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180" name="Rectangle 17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181" name="Rectangle 18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182" name="Freeform 18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3" name="Freeform 18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4" name="Rectangle 18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185" name="Rectangle 18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186" name="Freeform 18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7" name="Freeform 18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8" name="Rectangle 18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189" name="Rectangle 18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190" name="Freeform 18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1" name="Freeform 19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192" name="Rectangle 19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193" name="Rectangle 19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194" name="Freeform 19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95" name="Freeform 19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6" name="Rectangle 19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r>
                <a:rPr lang="en-US" sz="600" b="0" baseline="30000" dirty="0">
                  <a:solidFill>
                    <a:srgbClr val="000000"/>
                  </a:solidFill>
                </a:rPr>
                <a:t>ALU</a:t>
              </a:r>
              <a:endParaRPr lang="en-US" b="0" baseline="30000" dirty="0"/>
            </a:p>
          </p:txBody>
        </p:sp>
        <p:sp>
          <p:nvSpPr>
            <p:cNvPr id="197" name="Rectangle 19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198" name="Rectangle 19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199" name="Freeform 19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00" name="Freeform 19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01" name="Rectangle 20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02" name="Rectangle 20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03" name="Rectangle 20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04" name="Rectangle 20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05" name="Group 208"/>
          <p:cNvGrpSpPr/>
          <p:nvPr/>
        </p:nvGrpSpPr>
        <p:grpSpPr>
          <a:xfrm>
            <a:off x="370777" y="2284412"/>
            <a:ext cx="4240294" cy="153988"/>
            <a:chOff x="952500" y="1682750"/>
            <a:chExt cx="4532313" cy="153988"/>
          </a:xfrm>
        </p:grpSpPr>
        <p:sp>
          <p:nvSpPr>
            <p:cNvPr id="206" name="Rectangle 205"/>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07" name="Rectangle 206"/>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08" name="Rectangle 207"/>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09" name="Freeform 208"/>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0" name="Freeform 209"/>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1" name="Rectangle 210"/>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12" name="Rectangle 211"/>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13" name="Freeform 212"/>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14" name="Freeform 213"/>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15" name="Rectangle 214"/>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6" name="Rectangle 215"/>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17" name="Rectangle 216"/>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18" name="Rectangle 217"/>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RF</a:t>
              </a:r>
              <a:endParaRPr lang="en-US" b="0" baseline="30000" dirty="0"/>
            </a:p>
          </p:txBody>
        </p:sp>
      </p:grpSp>
      <p:sp>
        <p:nvSpPr>
          <p:cNvPr id="219" name="TextBox 218"/>
          <p:cNvSpPr txBox="1"/>
          <p:nvPr/>
        </p:nvSpPr>
        <p:spPr>
          <a:xfrm>
            <a:off x="128461" y="1632268"/>
            <a:ext cx="328739"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20" name="TextBox 219"/>
          <p:cNvSpPr txBox="1"/>
          <p:nvPr/>
        </p:nvSpPr>
        <p:spPr>
          <a:xfrm>
            <a:off x="76200" y="2819400"/>
            <a:ext cx="405225"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21" name="TextBox 220"/>
          <p:cNvSpPr txBox="1"/>
          <p:nvPr/>
        </p:nvSpPr>
        <p:spPr>
          <a:xfrm>
            <a:off x="33407" y="4038600"/>
            <a:ext cx="576193"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22" name="TextBox 221"/>
          <p:cNvSpPr txBox="1"/>
          <p:nvPr/>
        </p:nvSpPr>
        <p:spPr>
          <a:xfrm>
            <a:off x="0" y="4800600"/>
            <a:ext cx="61668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23" name="TextBox 222"/>
          <p:cNvSpPr txBox="1"/>
          <p:nvPr/>
        </p:nvSpPr>
        <p:spPr>
          <a:xfrm>
            <a:off x="76200" y="5804158"/>
            <a:ext cx="519204" cy="369332"/>
          </a:xfrm>
          <a:prstGeom prst="rect">
            <a:avLst/>
          </a:prstGeom>
          <a:noFill/>
        </p:spPr>
        <p:txBody>
          <a:bodyPr wrap="none" rtlCol="0">
            <a:spAutoFit/>
          </a:bodyPr>
          <a:lstStyle/>
          <a:p>
            <a:r>
              <a:rPr lang="en-US" dirty="0" smtClean="0">
                <a:latin typeface="+mn-lt"/>
              </a:rPr>
              <a:t>WB</a:t>
            </a:r>
            <a:endParaRPr lang="en-US" dirty="0">
              <a:latin typeface="+mn-lt"/>
            </a:endParaRPr>
          </a:p>
        </p:txBody>
      </p:sp>
      <p:sp>
        <p:nvSpPr>
          <p:cNvPr id="224" name="Line 418"/>
          <p:cNvSpPr>
            <a:spLocks noChangeShapeType="1"/>
          </p:cNvSpPr>
          <p:nvPr/>
        </p:nvSpPr>
        <p:spPr bwMode="auto">
          <a:xfrm>
            <a:off x="1594645" y="372903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225" name="Freeform 419"/>
          <p:cNvSpPr>
            <a:spLocks/>
          </p:cNvSpPr>
          <p:nvPr/>
        </p:nvSpPr>
        <p:spPr bwMode="auto">
          <a:xfrm flipH="1">
            <a:off x="1677817" y="370681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26" name="Freeform 420"/>
          <p:cNvSpPr>
            <a:spLocks/>
          </p:cNvSpPr>
          <p:nvPr/>
        </p:nvSpPr>
        <p:spPr bwMode="auto">
          <a:xfrm flipH="1">
            <a:off x="1677817" y="371157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227" name="Freeform 422"/>
          <p:cNvSpPr>
            <a:spLocks/>
          </p:cNvSpPr>
          <p:nvPr/>
        </p:nvSpPr>
        <p:spPr bwMode="auto">
          <a:xfrm flipH="1">
            <a:off x="1676399" y="342900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228" name="Freeform 423"/>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29" name="Freeform 424"/>
          <p:cNvSpPr>
            <a:spLocks/>
          </p:cNvSpPr>
          <p:nvPr/>
        </p:nvSpPr>
        <p:spPr bwMode="auto">
          <a:xfrm>
            <a:off x="1875298" y="361632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0" name="Freeform 425"/>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31" name="Freeform 426"/>
          <p:cNvSpPr>
            <a:spLocks/>
          </p:cNvSpPr>
          <p:nvPr/>
        </p:nvSpPr>
        <p:spPr bwMode="auto">
          <a:xfrm>
            <a:off x="1949558" y="36163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32" name="Rectangle 427"/>
          <p:cNvSpPr>
            <a:spLocks noChangeArrowheads="1"/>
          </p:cNvSpPr>
          <p:nvPr/>
        </p:nvSpPr>
        <p:spPr bwMode="auto">
          <a:xfrm>
            <a:off x="1457036" y="337842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33" name="Freeform 434"/>
          <p:cNvSpPr>
            <a:spLocks/>
          </p:cNvSpPr>
          <p:nvPr/>
        </p:nvSpPr>
        <p:spPr bwMode="auto">
          <a:xfrm>
            <a:off x="1677767"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4" name="Freeform 435"/>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5" name="Freeform 436"/>
          <p:cNvSpPr>
            <a:spLocks/>
          </p:cNvSpPr>
          <p:nvPr/>
        </p:nvSpPr>
        <p:spPr bwMode="auto">
          <a:xfrm>
            <a:off x="1804011"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36" name="Rectangle 437"/>
          <p:cNvSpPr>
            <a:spLocks noChangeArrowheads="1"/>
          </p:cNvSpPr>
          <p:nvPr/>
        </p:nvSpPr>
        <p:spPr bwMode="auto">
          <a:xfrm>
            <a:off x="1399052"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chemeClr val="accent2">
                    <a:lumMod val="75000"/>
                  </a:schemeClr>
                </a:solidFill>
              </a:rPr>
              <a:t>STALL</a:t>
            </a:r>
            <a:endParaRPr lang="en-US" sz="2400" b="0" dirty="0">
              <a:solidFill>
                <a:schemeClr val="accent2">
                  <a:lumMod val="75000"/>
                </a:schemeClr>
              </a:solidFill>
            </a:endParaRPr>
          </a:p>
        </p:txBody>
      </p:sp>
      <p:sp>
        <p:nvSpPr>
          <p:cNvPr id="237" name="Freeform 434"/>
          <p:cNvSpPr>
            <a:spLocks/>
          </p:cNvSpPr>
          <p:nvPr/>
        </p:nvSpPr>
        <p:spPr bwMode="auto">
          <a:xfrm>
            <a:off x="566825" y="2195512"/>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38" name="Freeform 435"/>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39" name="Freeform 436"/>
          <p:cNvSpPr>
            <a:spLocks/>
          </p:cNvSpPr>
          <p:nvPr/>
        </p:nvSpPr>
        <p:spPr bwMode="auto">
          <a:xfrm>
            <a:off x="693069" y="2228850"/>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0" name="Rectangle 437"/>
          <p:cNvSpPr>
            <a:spLocks noChangeArrowheads="1"/>
          </p:cNvSpPr>
          <p:nvPr/>
        </p:nvSpPr>
        <p:spPr bwMode="auto">
          <a:xfrm>
            <a:off x="288110" y="2133600"/>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chemeClr val="accent2">
                    <a:lumMod val="75000"/>
                  </a:schemeClr>
                </a:solidFill>
              </a:rPr>
              <a:t>STALL</a:t>
            </a:r>
            <a:endParaRPr lang="en-US" sz="2400" b="0" dirty="0">
              <a:solidFill>
                <a:schemeClr val="accent2">
                  <a:lumMod val="75000"/>
                </a:schemeClr>
              </a:solidFill>
            </a:endParaRPr>
          </a:p>
        </p:txBody>
      </p:sp>
      <p:sp>
        <p:nvSpPr>
          <p:cNvPr id="241" name="Freeform 434"/>
          <p:cNvSpPr>
            <a:spLocks/>
          </p:cNvSpPr>
          <p:nvPr/>
        </p:nvSpPr>
        <p:spPr bwMode="auto">
          <a:xfrm>
            <a:off x="578202" y="1313180"/>
            <a:ext cx="142581" cy="76200"/>
          </a:xfrm>
          <a:custGeom>
            <a:avLst/>
            <a:gdLst>
              <a:gd name="T0" fmla="*/ 0 w 96"/>
              <a:gd name="T1" fmla="*/ 0 h 48"/>
              <a:gd name="T2" fmla="*/ 2147483647 w 96"/>
              <a:gd name="T3" fmla="*/ 0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lumMod val="50000"/>
                <a:lumOff val="50000"/>
              </a:schemeClr>
            </a:solidFill>
            <a:round/>
            <a:headEnd/>
            <a:tailEnd/>
          </a:ln>
        </p:spPr>
        <p:txBody>
          <a:bodyPr wrap="none" anchor="ctr"/>
          <a:lstStyle/>
          <a:p>
            <a:endParaRPr lang="en-US"/>
          </a:p>
        </p:txBody>
      </p:sp>
      <p:sp>
        <p:nvSpPr>
          <p:cNvPr id="242" name="Freeform 435"/>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243" name="Freeform 436"/>
          <p:cNvSpPr>
            <a:spLocks/>
          </p:cNvSpPr>
          <p:nvPr/>
        </p:nvSpPr>
        <p:spPr bwMode="auto">
          <a:xfrm>
            <a:off x="704446" y="1346518"/>
            <a:ext cx="3416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244" name="Rectangle 437"/>
          <p:cNvSpPr>
            <a:spLocks noChangeArrowheads="1"/>
          </p:cNvSpPr>
          <p:nvPr/>
        </p:nvSpPr>
        <p:spPr bwMode="auto">
          <a:xfrm>
            <a:off x="260890" y="1263878"/>
            <a:ext cx="272510" cy="107722"/>
          </a:xfrm>
          <a:prstGeom prst="rect">
            <a:avLst/>
          </a:prstGeom>
          <a:noFill/>
          <a:ln w="9525">
            <a:noFill/>
            <a:miter lim="800000"/>
            <a:headEnd/>
            <a:tailEnd/>
          </a:ln>
        </p:spPr>
        <p:txBody>
          <a:bodyPr wrap="none" lIns="0" tIns="0" rIns="0" bIns="0">
            <a:spAutoFit/>
          </a:bodyPr>
          <a:lstStyle/>
          <a:p>
            <a:pPr eaLnBrk="0" hangingPunct="0"/>
            <a:r>
              <a:rPr lang="en-US" sz="700" b="0" dirty="0">
                <a:solidFill>
                  <a:schemeClr val="accent2">
                    <a:lumMod val="75000"/>
                  </a:schemeClr>
                </a:solidFill>
              </a:rPr>
              <a:t>STALL</a:t>
            </a:r>
            <a:endParaRPr lang="en-US" sz="2400" b="0" dirty="0">
              <a:solidFill>
                <a:schemeClr val="accent2">
                  <a:lumMod val="75000"/>
                </a:schemeClr>
              </a:solidFill>
            </a:endParaRPr>
          </a:p>
        </p:txBody>
      </p:sp>
      <p:sp>
        <p:nvSpPr>
          <p:cNvPr id="245" name="Freeform 244"/>
          <p:cNvSpPr>
            <a:spLocks/>
          </p:cNvSpPr>
          <p:nvPr/>
        </p:nvSpPr>
        <p:spPr bwMode="auto">
          <a:xfrm>
            <a:off x="2506518" y="3663016"/>
            <a:ext cx="310411"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46" name="Line 265"/>
          <p:cNvSpPr>
            <a:spLocks noChangeShapeType="1"/>
          </p:cNvSpPr>
          <p:nvPr/>
        </p:nvSpPr>
        <p:spPr bwMode="auto">
          <a:xfrm>
            <a:off x="3470351" y="3044825"/>
            <a:ext cx="0" cy="609600"/>
          </a:xfrm>
          <a:prstGeom prst="line">
            <a:avLst/>
          </a:prstGeom>
          <a:noFill/>
          <a:ln w="4763">
            <a:solidFill>
              <a:srgbClr val="000000"/>
            </a:solidFill>
            <a:round/>
            <a:headEnd/>
            <a:tailEnd/>
          </a:ln>
        </p:spPr>
        <p:txBody>
          <a:bodyPr/>
          <a:lstStyle/>
          <a:p>
            <a:endParaRPr lang="en-US"/>
          </a:p>
        </p:txBody>
      </p:sp>
      <p:sp>
        <p:nvSpPr>
          <p:cNvPr id="247" name="Rectangle 258"/>
          <p:cNvSpPr>
            <a:spLocks noChangeArrowheads="1"/>
          </p:cNvSpPr>
          <p:nvPr/>
        </p:nvSpPr>
        <p:spPr bwMode="auto">
          <a:xfrm>
            <a:off x="2330526" y="3279775"/>
            <a:ext cx="41275"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Z</a:t>
            </a:r>
            <a:endParaRPr lang="en-US" b="0" dirty="0"/>
          </a:p>
        </p:txBody>
      </p:sp>
      <p:sp>
        <p:nvSpPr>
          <p:cNvPr id="248" name="Line 59"/>
          <p:cNvSpPr>
            <a:spLocks noChangeShapeType="1"/>
          </p:cNvSpPr>
          <p:nvPr/>
        </p:nvSpPr>
        <p:spPr bwMode="auto">
          <a:xfrm flipH="1">
            <a:off x="2432125" y="3327400"/>
            <a:ext cx="295275" cy="0"/>
          </a:xfrm>
          <a:prstGeom prst="line">
            <a:avLst/>
          </a:prstGeom>
          <a:noFill/>
          <a:ln w="4763">
            <a:solidFill>
              <a:srgbClr val="000000"/>
            </a:solidFill>
            <a:round/>
            <a:headEnd/>
            <a:tailEnd/>
          </a:ln>
        </p:spPr>
        <p:txBody>
          <a:bodyPr/>
          <a:lstStyle/>
          <a:p>
            <a:endParaRPr lang="en-US"/>
          </a:p>
        </p:txBody>
      </p:sp>
      <p:grpSp>
        <p:nvGrpSpPr>
          <p:cNvPr id="249" name="Group 579"/>
          <p:cNvGrpSpPr/>
          <p:nvPr/>
        </p:nvGrpSpPr>
        <p:grpSpPr>
          <a:xfrm rot="10800000">
            <a:off x="2408314" y="3285331"/>
            <a:ext cx="252412" cy="84137"/>
            <a:chOff x="1676400" y="3030538"/>
            <a:chExt cx="252412" cy="84137"/>
          </a:xfrm>
        </p:grpSpPr>
        <p:sp>
          <p:nvSpPr>
            <p:cNvPr id="250" name="Freeform 247"/>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close/>
                </a:path>
              </a:pathLst>
            </a:custGeom>
            <a:solidFill>
              <a:srgbClr val="000000"/>
            </a:solidFill>
            <a:ln w="9525">
              <a:noFill/>
              <a:round/>
              <a:headEnd/>
              <a:tailEnd/>
            </a:ln>
          </p:spPr>
          <p:txBody>
            <a:bodyPr/>
            <a:lstStyle/>
            <a:p>
              <a:endParaRPr lang="en-US"/>
            </a:p>
          </p:txBody>
        </p:sp>
        <p:sp>
          <p:nvSpPr>
            <p:cNvPr id="251" name="Freeform 248"/>
            <p:cNvSpPr>
              <a:spLocks/>
            </p:cNvSpPr>
            <p:nvPr/>
          </p:nvSpPr>
          <p:spPr bwMode="auto">
            <a:xfrm>
              <a:off x="1873250" y="3049588"/>
              <a:ext cx="55562" cy="42862"/>
            </a:xfrm>
            <a:custGeom>
              <a:avLst/>
              <a:gdLst>
                <a:gd name="T0" fmla="*/ 2147483647 w 42"/>
                <a:gd name="T1" fmla="*/ 2147483647 h 32"/>
                <a:gd name="T2" fmla="*/ 0 w 42"/>
                <a:gd name="T3" fmla="*/ 0 h 32"/>
                <a:gd name="T4" fmla="*/ 0 w 42"/>
                <a:gd name="T5" fmla="*/ 0 h 32"/>
                <a:gd name="T6" fmla="*/ 2147483647 w 42"/>
                <a:gd name="T7" fmla="*/ 2147483647 h 32"/>
                <a:gd name="T8" fmla="*/ 2147483647 w 42"/>
                <a:gd name="T9" fmla="*/ 2147483647 h 32"/>
                <a:gd name="T10" fmla="*/ 0 w 42"/>
                <a:gd name="T11" fmla="*/ 2147483647 h 32"/>
                <a:gd name="T12" fmla="*/ 0 w 42"/>
                <a:gd name="T13" fmla="*/ 2147483647 h 32"/>
                <a:gd name="T14" fmla="*/ 2147483647 w 4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32"/>
                <a:gd name="T26" fmla="*/ 42 w 4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32">
                  <a:moveTo>
                    <a:pt x="42" y="18"/>
                  </a:moveTo>
                  <a:lnTo>
                    <a:pt x="0" y="0"/>
                  </a:lnTo>
                  <a:lnTo>
                    <a:pt x="21" y="18"/>
                  </a:lnTo>
                  <a:lnTo>
                    <a:pt x="0" y="32"/>
                  </a:lnTo>
                  <a:lnTo>
                    <a:pt x="42" y="18"/>
                  </a:lnTo>
                </a:path>
              </a:pathLst>
            </a:custGeom>
            <a:noFill/>
            <a:ln w="4763">
              <a:solidFill>
                <a:srgbClr val="000000"/>
              </a:solidFill>
              <a:round/>
              <a:headEnd/>
              <a:tailEnd/>
            </a:ln>
          </p:spPr>
          <p:txBody>
            <a:bodyPr/>
            <a:lstStyle/>
            <a:p>
              <a:endParaRPr lang="en-US"/>
            </a:p>
          </p:txBody>
        </p:sp>
        <p:sp>
          <p:nvSpPr>
            <p:cNvPr id="252" name="Freeform 250"/>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close/>
                </a:path>
              </a:pathLst>
            </a:custGeom>
            <a:solidFill>
              <a:srgbClr val="FFFFFF"/>
            </a:solidFill>
            <a:ln w="9525">
              <a:noFill/>
              <a:round/>
              <a:headEnd/>
              <a:tailEnd/>
            </a:ln>
          </p:spPr>
          <p:txBody>
            <a:bodyPr/>
            <a:lstStyle/>
            <a:p>
              <a:endParaRPr lang="en-US"/>
            </a:p>
          </p:txBody>
        </p:sp>
        <p:sp>
          <p:nvSpPr>
            <p:cNvPr id="253" name="Freeform 251"/>
            <p:cNvSpPr>
              <a:spLocks/>
            </p:cNvSpPr>
            <p:nvPr/>
          </p:nvSpPr>
          <p:spPr bwMode="auto">
            <a:xfrm>
              <a:off x="1727200" y="3030538"/>
              <a:ext cx="107950" cy="84137"/>
            </a:xfrm>
            <a:custGeom>
              <a:avLst/>
              <a:gdLst>
                <a:gd name="T0" fmla="*/ 2147483647 w 81"/>
                <a:gd name="T1" fmla="*/ 2147483647 h 63"/>
                <a:gd name="T2" fmla="*/ 2147483647 w 81"/>
                <a:gd name="T3" fmla="*/ 2147483647 h 63"/>
                <a:gd name="T4" fmla="*/ 2147483647 w 81"/>
                <a:gd name="T5" fmla="*/ 2147483647 h 63"/>
                <a:gd name="T6" fmla="*/ 2147483647 w 81"/>
                <a:gd name="T7" fmla="*/ 2147483647 h 63"/>
                <a:gd name="T8" fmla="*/ 2147483647 w 81"/>
                <a:gd name="T9" fmla="*/ 2147483647 h 63"/>
                <a:gd name="T10" fmla="*/ 2147483647 w 81"/>
                <a:gd name="T11" fmla="*/ 2147483647 h 63"/>
                <a:gd name="T12" fmla="*/ 0 w 81"/>
                <a:gd name="T13" fmla="*/ 2147483647 h 63"/>
                <a:gd name="T14" fmla="*/ 0 w 81"/>
                <a:gd name="T15" fmla="*/ 2147483647 h 63"/>
                <a:gd name="T16" fmla="*/ 2147483647 w 81"/>
                <a:gd name="T17" fmla="*/ 2147483647 h 63"/>
                <a:gd name="T18" fmla="*/ 2147483647 w 81"/>
                <a:gd name="T19" fmla="*/ 2147483647 h 63"/>
                <a:gd name="T20" fmla="*/ 2147483647 w 81"/>
                <a:gd name="T21" fmla="*/ 2147483647 h 63"/>
                <a:gd name="T22" fmla="*/ 0 w 81"/>
                <a:gd name="T23" fmla="*/ 0 h 63"/>
                <a:gd name="T24" fmla="*/ 0 w 81"/>
                <a:gd name="T25" fmla="*/ 0 h 63"/>
                <a:gd name="T26" fmla="*/ 2147483647 w 81"/>
                <a:gd name="T27" fmla="*/ 0 h 63"/>
                <a:gd name="T28" fmla="*/ 2147483647 w 81"/>
                <a:gd name="T29" fmla="*/ 0 h 63"/>
                <a:gd name="T30" fmla="*/ 2147483647 w 81"/>
                <a:gd name="T31" fmla="*/ 2147483647 h 63"/>
                <a:gd name="T32" fmla="*/ 2147483647 w 81"/>
                <a:gd name="T33" fmla="*/ 2147483647 h 63"/>
                <a:gd name="T34" fmla="*/ 2147483647 w 81"/>
                <a:gd name="T35" fmla="*/ 2147483647 h 63"/>
                <a:gd name="T36" fmla="*/ 2147483647 w 81"/>
                <a:gd name="T37" fmla="*/ 2147483647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63"/>
                <a:gd name="T59" fmla="*/ 81 w 8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63">
                  <a:moveTo>
                    <a:pt x="81" y="32"/>
                  </a:moveTo>
                  <a:lnTo>
                    <a:pt x="67" y="42"/>
                  </a:lnTo>
                  <a:lnTo>
                    <a:pt x="53" y="53"/>
                  </a:lnTo>
                  <a:lnTo>
                    <a:pt x="42" y="56"/>
                  </a:lnTo>
                  <a:lnTo>
                    <a:pt x="32" y="60"/>
                  </a:lnTo>
                  <a:lnTo>
                    <a:pt x="18" y="60"/>
                  </a:lnTo>
                  <a:lnTo>
                    <a:pt x="0" y="63"/>
                  </a:lnTo>
                  <a:lnTo>
                    <a:pt x="11" y="46"/>
                  </a:lnTo>
                  <a:lnTo>
                    <a:pt x="14" y="32"/>
                  </a:lnTo>
                  <a:lnTo>
                    <a:pt x="11" y="14"/>
                  </a:lnTo>
                  <a:lnTo>
                    <a:pt x="0" y="0"/>
                  </a:lnTo>
                  <a:lnTo>
                    <a:pt x="18" y="0"/>
                  </a:lnTo>
                  <a:lnTo>
                    <a:pt x="32" y="0"/>
                  </a:lnTo>
                  <a:lnTo>
                    <a:pt x="42" y="4"/>
                  </a:lnTo>
                  <a:lnTo>
                    <a:pt x="53" y="7"/>
                  </a:lnTo>
                  <a:lnTo>
                    <a:pt x="67" y="18"/>
                  </a:lnTo>
                  <a:lnTo>
                    <a:pt x="81" y="32"/>
                  </a:lnTo>
                </a:path>
              </a:pathLst>
            </a:custGeom>
            <a:noFill/>
            <a:ln w="4763">
              <a:solidFill>
                <a:srgbClr val="000000"/>
              </a:solidFill>
              <a:round/>
              <a:headEnd/>
              <a:tailEnd/>
            </a:ln>
          </p:spPr>
          <p:txBody>
            <a:bodyPr/>
            <a:lstStyle/>
            <a:p>
              <a:endParaRPr lang="en-US"/>
            </a:p>
          </p:txBody>
        </p:sp>
        <p:sp>
          <p:nvSpPr>
            <p:cNvPr id="254" name="Freeform 252"/>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close/>
                </a:path>
              </a:pathLst>
            </a:custGeom>
            <a:solidFill>
              <a:srgbClr val="FFFFFF"/>
            </a:solidFill>
            <a:ln w="9525">
              <a:noFill/>
              <a:round/>
              <a:headEnd/>
              <a:tailEnd/>
            </a:ln>
          </p:spPr>
          <p:txBody>
            <a:bodyPr/>
            <a:lstStyle/>
            <a:p>
              <a:endParaRPr lang="en-US"/>
            </a:p>
          </p:txBody>
        </p:sp>
        <p:sp>
          <p:nvSpPr>
            <p:cNvPr id="255" name="Freeform 253"/>
            <p:cNvSpPr>
              <a:spLocks/>
            </p:cNvSpPr>
            <p:nvPr/>
          </p:nvSpPr>
          <p:spPr bwMode="auto">
            <a:xfrm>
              <a:off x="1835150" y="3059113"/>
              <a:ext cx="19050" cy="23812"/>
            </a:xfrm>
            <a:custGeom>
              <a:avLst/>
              <a:gdLst>
                <a:gd name="T0" fmla="*/ 2147483647 w 14"/>
                <a:gd name="T1" fmla="*/ 2147483647 h 18"/>
                <a:gd name="T2" fmla="*/ 2147483647 w 14"/>
                <a:gd name="T3" fmla="*/ 2147483647 h 18"/>
                <a:gd name="T4" fmla="*/ 2147483647 w 14"/>
                <a:gd name="T5" fmla="*/ 2147483647 h 18"/>
                <a:gd name="T6" fmla="*/ 2147483647 w 14"/>
                <a:gd name="T7" fmla="*/ 2147483647 h 18"/>
                <a:gd name="T8" fmla="*/ 2147483647 w 14"/>
                <a:gd name="T9" fmla="*/ 2147483647 h 18"/>
                <a:gd name="T10" fmla="*/ 0 w 14"/>
                <a:gd name="T11" fmla="*/ 2147483647 h 18"/>
                <a:gd name="T12" fmla="*/ 0 w 14"/>
                <a:gd name="T13" fmla="*/ 2147483647 h 18"/>
                <a:gd name="T14" fmla="*/ 2147483647 w 14"/>
                <a:gd name="T15" fmla="*/ 2147483647 h 18"/>
                <a:gd name="T16" fmla="*/ 2147483647 w 14"/>
                <a:gd name="T17" fmla="*/ 0 h 18"/>
                <a:gd name="T18" fmla="*/ 2147483647 w 14"/>
                <a:gd name="T19" fmla="*/ 0 h 18"/>
                <a:gd name="T20" fmla="*/ 2147483647 w 14"/>
                <a:gd name="T21" fmla="*/ 2147483647 h 18"/>
                <a:gd name="T22" fmla="*/ 2147483647 w 14"/>
                <a:gd name="T23" fmla="*/ 2147483647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18"/>
                <a:gd name="T38" fmla="*/ 14 w 14"/>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18">
                  <a:moveTo>
                    <a:pt x="14" y="11"/>
                  </a:moveTo>
                  <a:lnTo>
                    <a:pt x="14" y="14"/>
                  </a:lnTo>
                  <a:lnTo>
                    <a:pt x="7" y="18"/>
                  </a:lnTo>
                  <a:lnTo>
                    <a:pt x="3" y="14"/>
                  </a:lnTo>
                  <a:lnTo>
                    <a:pt x="0" y="11"/>
                  </a:lnTo>
                  <a:lnTo>
                    <a:pt x="3" y="4"/>
                  </a:lnTo>
                  <a:lnTo>
                    <a:pt x="7" y="0"/>
                  </a:lnTo>
                  <a:lnTo>
                    <a:pt x="14" y="4"/>
                  </a:lnTo>
                  <a:lnTo>
                    <a:pt x="14" y="11"/>
                  </a:lnTo>
                </a:path>
              </a:pathLst>
            </a:custGeom>
            <a:noFill/>
            <a:ln w="4763">
              <a:solidFill>
                <a:srgbClr val="000000"/>
              </a:solidFill>
              <a:round/>
              <a:headEnd/>
              <a:tailEnd/>
            </a:ln>
          </p:spPr>
          <p:txBody>
            <a:bodyPr/>
            <a:lstStyle/>
            <a:p>
              <a:endParaRPr lang="en-US"/>
            </a:p>
          </p:txBody>
        </p:sp>
        <p:sp>
          <p:nvSpPr>
            <p:cNvPr id="256" name="Line 257"/>
            <p:cNvSpPr>
              <a:spLocks noChangeShapeType="1"/>
            </p:cNvSpPr>
            <p:nvPr/>
          </p:nvSpPr>
          <p:spPr bwMode="auto">
            <a:xfrm flipV="1">
              <a:off x="1676400" y="3049588"/>
              <a:ext cx="41275" cy="42862"/>
            </a:xfrm>
            <a:prstGeom prst="line">
              <a:avLst/>
            </a:prstGeom>
            <a:noFill/>
            <a:ln w="4763">
              <a:solidFill>
                <a:srgbClr val="000000"/>
              </a:solidFill>
              <a:round/>
              <a:headEnd/>
              <a:tailEnd/>
            </a:ln>
          </p:spPr>
          <p:txBody>
            <a:bodyPr/>
            <a:lstStyle/>
            <a:p>
              <a:endParaRPr lang="en-US"/>
            </a:p>
          </p:txBody>
        </p:sp>
      </p:grpSp>
      <p:sp>
        <p:nvSpPr>
          <p:cNvPr id="257" name="Line 59"/>
          <p:cNvSpPr>
            <a:spLocks noChangeShapeType="1"/>
          </p:cNvSpPr>
          <p:nvPr/>
        </p:nvSpPr>
        <p:spPr bwMode="auto">
          <a:xfrm flipH="1">
            <a:off x="2727400" y="3327400"/>
            <a:ext cx="85725" cy="0"/>
          </a:xfrm>
          <a:prstGeom prst="line">
            <a:avLst/>
          </a:prstGeom>
          <a:noFill/>
          <a:ln w="4763">
            <a:solidFill>
              <a:srgbClr val="000000"/>
            </a:solidFill>
            <a:round/>
            <a:headEnd/>
            <a:tailEnd/>
          </a:ln>
        </p:spPr>
        <p:txBody>
          <a:bodyPr/>
          <a:lstStyle/>
          <a:p>
            <a:endParaRPr lang="en-US"/>
          </a:p>
        </p:txBody>
      </p:sp>
      <p:sp>
        <p:nvSpPr>
          <p:cNvPr id="258" name="Freeform 257"/>
          <p:cNvSpPr>
            <a:spLocks/>
          </p:cNvSpPr>
          <p:nvPr/>
        </p:nvSpPr>
        <p:spPr bwMode="auto">
          <a:xfrm>
            <a:off x="2775026" y="3311525"/>
            <a:ext cx="53468"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59" name="Rectangle 258"/>
          <p:cNvSpPr>
            <a:spLocks noChangeArrowheads="1"/>
          </p:cNvSpPr>
          <p:nvPr/>
        </p:nvSpPr>
        <p:spPr bwMode="auto">
          <a:xfrm>
            <a:off x="2867101" y="3276600"/>
            <a:ext cx="8496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JT</a:t>
            </a:r>
            <a:endParaRPr lang="en-US" b="0" dirty="0"/>
          </a:p>
        </p:txBody>
      </p:sp>
      <p:sp>
        <p:nvSpPr>
          <p:cNvPr id="260" name="Freeform 50"/>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1" name="Freeform 51"/>
          <p:cNvSpPr>
            <a:spLocks/>
          </p:cNvSpPr>
          <p:nvPr/>
        </p:nvSpPr>
        <p:spPr bwMode="auto">
          <a:xfrm>
            <a:off x="1060526" y="982666"/>
            <a:ext cx="38100" cy="5556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2" name="Rectangle 66"/>
          <p:cNvSpPr>
            <a:spLocks noChangeArrowheads="1"/>
          </p:cNvSpPr>
          <p:nvPr/>
        </p:nvSpPr>
        <p:spPr bwMode="auto">
          <a:xfrm>
            <a:off x="28578" y="1028704"/>
            <a:ext cx="291747"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PCSEL</a:t>
            </a:r>
            <a:endParaRPr lang="en-US" sz="2000" b="0" dirty="0"/>
          </a:p>
        </p:txBody>
      </p:sp>
      <p:sp>
        <p:nvSpPr>
          <p:cNvPr id="263" name="Line 67"/>
          <p:cNvSpPr>
            <a:spLocks noChangeShapeType="1"/>
          </p:cNvSpPr>
          <p:nvPr/>
        </p:nvSpPr>
        <p:spPr bwMode="auto">
          <a:xfrm flipH="1">
            <a:off x="335039" y="1076329"/>
            <a:ext cx="109537" cy="1587"/>
          </a:xfrm>
          <a:prstGeom prst="line">
            <a:avLst/>
          </a:prstGeom>
          <a:noFill/>
          <a:ln w="4763">
            <a:solidFill>
              <a:srgbClr val="000000"/>
            </a:solidFill>
            <a:round/>
            <a:headEnd/>
            <a:tailEnd/>
          </a:ln>
        </p:spPr>
        <p:txBody>
          <a:bodyPr/>
          <a:lstStyle/>
          <a:p>
            <a:endParaRPr lang="en-US" sz="2000"/>
          </a:p>
        </p:txBody>
      </p:sp>
      <p:sp>
        <p:nvSpPr>
          <p:cNvPr id="264" name="Freeform 68"/>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sz="2000"/>
          </a:p>
        </p:txBody>
      </p:sp>
      <p:sp>
        <p:nvSpPr>
          <p:cNvPr id="265" name="Freeform 69"/>
          <p:cNvSpPr>
            <a:spLocks/>
          </p:cNvSpPr>
          <p:nvPr/>
        </p:nvSpPr>
        <p:spPr bwMode="auto">
          <a:xfrm>
            <a:off x="387426" y="1057279"/>
            <a:ext cx="57150" cy="38100"/>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sz="2000"/>
          </a:p>
        </p:txBody>
      </p:sp>
      <p:sp>
        <p:nvSpPr>
          <p:cNvPr id="266" name="Line 73"/>
          <p:cNvSpPr>
            <a:spLocks noChangeShapeType="1"/>
          </p:cNvSpPr>
          <p:nvPr/>
        </p:nvSpPr>
        <p:spPr bwMode="auto">
          <a:xfrm flipV="1">
            <a:off x="781126" y="908054"/>
            <a:ext cx="1588" cy="125412"/>
          </a:xfrm>
          <a:prstGeom prst="line">
            <a:avLst/>
          </a:prstGeom>
          <a:noFill/>
          <a:ln w="4763">
            <a:solidFill>
              <a:srgbClr val="000000"/>
            </a:solidFill>
            <a:round/>
            <a:headEnd/>
            <a:tailEnd/>
          </a:ln>
        </p:spPr>
        <p:txBody>
          <a:bodyPr/>
          <a:lstStyle/>
          <a:p>
            <a:endParaRPr lang="en-US" sz="2000"/>
          </a:p>
        </p:txBody>
      </p:sp>
      <p:sp>
        <p:nvSpPr>
          <p:cNvPr id="267" name="Freeform 74"/>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68" name="Freeform 75"/>
          <p:cNvSpPr>
            <a:spLocks/>
          </p:cNvSpPr>
          <p:nvPr/>
        </p:nvSpPr>
        <p:spPr bwMode="auto">
          <a:xfrm>
            <a:off x="762076"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69" name="Rectangle 76"/>
          <p:cNvSpPr>
            <a:spLocks noChangeArrowheads="1"/>
          </p:cNvSpPr>
          <p:nvPr/>
        </p:nvSpPr>
        <p:spPr bwMode="auto">
          <a:xfrm>
            <a:off x="738264" y="812802"/>
            <a:ext cx="99386" cy="107722"/>
          </a:xfrm>
          <a:prstGeom prst="rect">
            <a:avLst/>
          </a:prstGeom>
          <a:noFill/>
          <a:ln w="9525">
            <a:noFill/>
            <a:miter lim="800000"/>
            <a:headEnd/>
            <a:tailEnd/>
          </a:ln>
        </p:spPr>
        <p:txBody>
          <a:bodyPr wrap="none" lIns="0" tIns="0" rIns="0" bIns="0">
            <a:spAutoFit/>
          </a:bodyPr>
          <a:lstStyle/>
          <a:p>
            <a:pPr eaLnBrk="0" hangingPunct="0"/>
            <a:r>
              <a:rPr lang="en-US" sz="700" b="0" dirty="0">
                <a:solidFill>
                  <a:srgbClr val="000000"/>
                </a:solidFill>
              </a:rPr>
              <a:t>JT</a:t>
            </a:r>
            <a:endParaRPr lang="en-US" sz="2000" b="0" dirty="0"/>
          </a:p>
        </p:txBody>
      </p:sp>
      <p:sp>
        <p:nvSpPr>
          <p:cNvPr id="270" name="Freeform 109"/>
          <p:cNvSpPr>
            <a:spLocks/>
          </p:cNvSpPr>
          <p:nvPr/>
        </p:nvSpPr>
        <p:spPr bwMode="auto">
          <a:xfrm>
            <a:off x="420764" y="1033466"/>
            <a:ext cx="715962" cy="84138"/>
          </a:xfrm>
          <a:custGeom>
            <a:avLst/>
            <a:gdLst>
              <a:gd name="T0" fmla="*/ 0 w 535"/>
              <a:gd name="T1" fmla="*/ 0 h 63"/>
              <a:gd name="T2" fmla="*/ 2147483647 w 535"/>
              <a:gd name="T3" fmla="*/ 0 h 63"/>
              <a:gd name="T4" fmla="*/ 2147483647 w 535"/>
              <a:gd name="T5" fmla="*/ 2147483647 h 63"/>
              <a:gd name="T6" fmla="*/ 2147483647 w 535"/>
              <a:gd name="T7" fmla="*/ 2147483647 h 63"/>
              <a:gd name="T8" fmla="*/ 0 w 535"/>
              <a:gd name="T9" fmla="*/ 0 h 63"/>
              <a:gd name="T10" fmla="*/ 0 60000 65536"/>
              <a:gd name="T11" fmla="*/ 0 60000 65536"/>
              <a:gd name="T12" fmla="*/ 0 60000 65536"/>
              <a:gd name="T13" fmla="*/ 0 60000 65536"/>
              <a:gd name="T14" fmla="*/ 0 60000 65536"/>
              <a:gd name="T15" fmla="*/ 0 w 535"/>
              <a:gd name="T16" fmla="*/ 0 h 63"/>
              <a:gd name="T17" fmla="*/ 535 w 535"/>
              <a:gd name="T18" fmla="*/ 63 h 63"/>
            </a:gdLst>
            <a:ahLst/>
            <a:cxnLst>
              <a:cxn ang="T10">
                <a:pos x="T0" y="T1"/>
              </a:cxn>
              <a:cxn ang="T11">
                <a:pos x="T2" y="T3"/>
              </a:cxn>
              <a:cxn ang="T12">
                <a:pos x="T4" y="T5"/>
              </a:cxn>
              <a:cxn ang="T13">
                <a:pos x="T6" y="T7"/>
              </a:cxn>
              <a:cxn ang="T14">
                <a:pos x="T8" y="T9"/>
              </a:cxn>
            </a:cxnLst>
            <a:rect l="T15" t="T16" r="T17" b="T18"/>
            <a:pathLst>
              <a:path w="535" h="63">
                <a:moveTo>
                  <a:pt x="0" y="0"/>
                </a:moveTo>
                <a:lnTo>
                  <a:pt x="535" y="0"/>
                </a:lnTo>
                <a:lnTo>
                  <a:pt x="504" y="63"/>
                </a:lnTo>
                <a:lnTo>
                  <a:pt x="32" y="63"/>
                </a:lnTo>
                <a:lnTo>
                  <a:pt x="0" y="0"/>
                </a:lnTo>
              </a:path>
            </a:pathLst>
          </a:custGeom>
          <a:noFill/>
          <a:ln w="11113">
            <a:solidFill>
              <a:srgbClr val="000000"/>
            </a:solidFill>
            <a:round/>
            <a:headEnd/>
            <a:tailEnd/>
          </a:ln>
        </p:spPr>
        <p:txBody>
          <a:bodyPr/>
          <a:lstStyle/>
          <a:p>
            <a:endParaRPr lang="en-US" sz="2000"/>
          </a:p>
        </p:txBody>
      </p:sp>
      <p:sp>
        <p:nvSpPr>
          <p:cNvPr id="271" name="Freeform 111"/>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2" name="Freeform 112"/>
          <p:cNvSpPr>
            <a:spLocks/>
          </p:cNvSpPr>
          <p:nvPr/>
        </p:nvSpPr>
        <p:spPr bwMode="auto">
          <a:xfrm>
            <a:off x="466801" y="976316"/>
            <a:ext cx="38100" cy="57150"/>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3" name="Freeform 114"/>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4" name="Freeform 115"/>
          <p:cNvSpPr>
            <a:spLocks/>
          </p:cNvSpPr>
          <p:nvPr/>
        </p:nvSpPr>
        <p:spPr bwMode="auto">
          <a:xfrm>
            <a:off x="612851" y="976316"/>
            <a:ext cx="41275"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sz="2000"/>
          </a:p>
        </p:txBody>
      </p:sp>
      <p:sp>
        <p:nvSpPr>
          <p:cNvPr id="275" name="Freeform 173"/>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sz="2000"/>
          </a:p>
        </p:txBody>
      </p:sp>
      <p:sp>
        <p:nvSpPr>
          <p:cNvPr id="276" name="Freeform 174"/>
          <p:cNvSpPr>
            <a:spLocks/>
          </p:cNvSpPr>
          <p:nvPr/>
        </p:nvSpPr>
        <p:spPr bwMode="auto">
          <a:xfrm>
            <a:off x="906539" y="976316"/>
            <a:ext cx="42862"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sz="2000"/>
          </a:p>
        </p:txBody>
      </p:sp>
      <p:sp>
        <p:nvSpPr>
          <p:cNvPr id="277" name="Line 59"/>
          <p:cNvSpPr>
            <a:spLocks noChangeShapeType="1"/>
          </p:cNvSpPr>
          <p:nvPr/>
        </p:nvSpPr>
        <p:spPr bwMode="auto">
          <a:xfrm flipV="1">
            <a:off x="1083469" y="946150"/>
            <a:ext cx="135731" cy="1587"/>
          </a:xfrm>
          <a:prstGeom prst="line">
            <a:avLst/>
          </a:prstGeom>
          <a:noFill/>
          <a:ln w="4763">
            <a:solidFill>
              <a:srgbClr val="000000"/>
            </a:solidFill>
            <a:round/>
            <a:headEnd/>
            <a:tailEnd/>
          </a:ln>
        </p:spPr>
        <p:txBody>
          <a:bodyPr/>
          <a:lstStyle/>
          <a:p>
            <a:endParaRPr lang="en-US"/>
          </a:p>
        </p:txBody>
      </p:sp>
      <p:sp>
        <p:nvSpPr>
          <p:cNvPr id="278" name="Line 73"/>
          <p:cNvSpPr>
            <a:spLocks noChangeShapeType="1"/>
          </p:cNvSpPr>
          <p:nvPr/>
        </p:nvSpPr>
        <p:spPr bwMode="auto">
          <a:xfrm flipV="1">
            <a:off x="1081089" y="947741"/>
            <a:ext cx="1588" cy="76200"/>
          </a:xfrm>
          <a:prstGeom prst="line">
            <a:avLst/>
          </a:prstGeom>
          <a:noFill/>
          <a:ln w="4763">
            <a:solidFill>
              <a:srgbClr val="000000"/>
            </a:solidFill>
            <a:round/>
            <a:headEnd/>
            <a:tailEnd/>
          </a:ln>
        </p:spPr>
        <p:txBody>
          <a:bodyPr/>
          <a:lstStyle/>
          <a:p>
            <a:endParaRPr lang="en-US" sz="2000"/>
          </a:p>
        </p:txBody>
      </p:sp>
      <p:sp>
        <p:nvSpPr>
          <p:cNvPr id="279" name="Freeform 414"/>
          <p:cNvSpPr>
            <a:spLocks/>
          </p:cNvSpPr>
          <p:nvPr/>
        </p:nvSpPr>
        <p:spPr bwMode="auto">
          <a:xfrm>
            <a:off x="1911412"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280" name="Freeform 415"/>
          <p:cNvSpPr>
            <a:spLocks/>
          </p:cNvSpPr>
          <p:nvPr/>
        </p:nvSpPr>
        <p:spPr bwMode="auto">
          <a:xfrm>
            <a:off x="1907480" y="202270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81" name="Line 418"/>
          <p:cNvSpPr>
            <a:spLocks noChangeShapeType="1"/>
          </p:cNvSpPr>
          <p:nvPr/>
        </p:nvSpPr>
        <p:spPr bwMode="auto">
          <a:xfrm>
            <a:off x="2239072" y="2056358"/>
            <a:ext cx="100995" cy="1587"/>
          </a:xfrm>
          <a:prstGeom prst="line">
            <a:avLst/>
          </a:prstGeom>
          <a:noFill/>
          <a:ln w="4763">
            <a:solidFill>
              <a:srgbClr val="FF0000"/>
            </a:solidFill>
            <a:round/>
            <a:headEnd/>
            <a:tailEnd/>
          </a:ln>
        </p:spPr>
        <p:txBody>
          <a:bodyPr/>
          <a:lstStyle/>
          <a:p>
            <a:endParaRPr lang="en-US">
              <a:solidFill>
                <a:srgbClr val="C00000"/>
              </a:solidFill>
            </a:endParaRPr>
          </a:p>
        </p:txBody>
      </p:sp>
      <p:grpSp>
        <p:nvGrpSpPr>
          <p:cNvPr id="282" name="Group 623"/>
          <p:cNvGrpSpPr/>
          <p:nvPr/>
        </p:nvGrpSpPr>
        <p:grpSpPr>
          <a:xfrm flipH="1">
            <a:off x="2212260" y="2037309"/>
            <a:ext cx="72532" cy="45719"/>
            <a:chOff x="1702800" y="2044928"/>
            <a:chExt cx="53468" cy="38100"/>
          </a:xfrm>
        </p:grpSpPr>
        <p:sp>
          <p:nvSpPr>
            <p:cNvPr id="283" name="Freeform 419"/>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284" name="Freeform 420"/>
            <p:cNvSpPr>
              <a:spLocks/>
            </p:cNvSpPr>
            <p:nvPr/>
          </p:nvSpPr>
          <p:spPr bwMode="auto">
            <a:xfrm flipH="1">
              <a:off x="1702800" y="2044928"/>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grpSp>
      <p:sp>
        <p:nvSpPr>
          <p:cNvPr id="285" name="Rectangle 421"/>
          <p:cNvSpPr>
            <a:spLocks noChangeArrowheads="1"/>
          </p:cNvSpPr>
          <p:nvPr/>
        </p:nvSpPr>
        <p:spPr bwMode="auto">
          <a:xfrm>
            <a:off x="2412981" y="2006828"/>
            <a:ext cx="30254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0" dirty="0" smtClean="0">
                <a:solidFill>
                  <a:srgbClr val="FF0000"/>
                </a:solidFill>
              </a:rPr>
              <a:t> </a:t>
            </a:r>
            <a:r>
              <a:rPr lang="en-US" sz="700" baseline="30000" dirty="0">
                <a:solidFill>
                  <a:srgbClr val="FF0000"/>
                </a:solidFill>
              </a:rPr>
              <a:t>I</a:t>
            </a:r>
            <a:r>
              <a:rPr lang="en-US" sz="700" b="0" baseline="30000" dirty="0" smtClean="0">
                <a:solidFill>
                  <a:srgbClr val="FF0000"/>
                </a:solidFill>
              </a:rPr>
              <a:t>F</a:t>
            </a:r>
            <a:endParaRPr lang="en-US" sz="2000" b="0" baseline="30000" dirty="0">
              <a:solidFill>
                <a:srgbClr val="FF0000"/>
              </a:solidFill>
            </a:endParaRPr>
          </a:p>
        </p:txBody>
      </p:sp>
      <p:sp>
        <p:nvSpPr>
          <p:cNvPr id="286" name="Freeform 422"/>
          <p:cNvSpPr>
            <a:spLocks/>
          </p:cNvSpPr>
          <p:nvPr/>
        </p:nvSpPr>
        <p:spPr bwMode="auto">
          <a:xfrm>
            <a:off x="2057400" y="1752600"/>
            <a:ext cx="163007" cy="239713"/>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solidFill>
            <a:round/>
            <a:headEnd/>
            <a:tailEnd/>
          </a:ln>
        </p:spPr>
        <p:txBody>
          <a:bodyPr/>
          <a:lstStyle/>
          <a:p>
            <a:endParaRPr lang="en-US"/>
          </a:p>
        </p:txBody>
      </p:sp>
      <p:sp>
        <p:nvSpPr>
          <p:cNvPr id="287" name="Freeform 424"/>
          <p:cNvSpPr>
            <a:spLocks/>
          </p:cNvSpPr>
          <p:nvPr/>
        </p:nvSpPr>
        <p:spPr bwMode="auto">
          <a:xfrm>
            <a:off x="1951143" y="1960790"/>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solidFill>
            <a:round/>
            <a:headEnd/>
            <a:tailEnd/>
          </a:ln>
        </p:spPr>
        <p:txBody>
          <a:bodyPr/>
          <a:lstStyle/>
          <a:p>
            <a:endParaRPr lang="en-US"/>
          </a:p>
        </p:txBody>
      </p:sp>
      <p:sp>
        <p:nvSpPr>
          <p:cNvPr id="288" name="Freeform 425"/>
          <p:cNvSpPr>
            <a:spLocks/>
          </p:cNvSpPr>
          <p:nvPr/>
        </p:nvSpPr>
        <p:spPr bwMode="auto">
          <a:xfrm>
            <a:off x="2034928" y="197031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89" name="Freeform 426"/>
          <p:cNvSpPr>
            <a:spLocks/>
          </p:cNvSpPr>
          <p:nvPr/>
        </p:nvSpPr>
        <p:spPr bwMode="auto">
          <a:xfrm>
            <a:off x="2034928" y="196714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90" name="Rectangle 427"/>
          <p:cNvSpPr>
            <a:spLocks noChangeArrowheads="1"/>
          </p:cNvSpPr>
          <p:nvPr/>
        </p:nvSpPr>
        <p:spPr bwMode="auto">
          <a:xfrm>
            <a:off x="2247900" y="1692275"/>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291" name="Line 59"/>
          <p:cNvSpPr>
            <a:spLocks noChangeShapeType="1"/>
          </p:cNvSpPr>
          <p:nvPr/>
        </p:nvSpPr>
        <p:spPr bwMode="auto">
          <a:xfrm flipH="1">
            <a:off x="1295400" y="838200"/>
            <a:ext cx="0" cy="1828800"/>
          </a:xfrm>
          <a:prstGeom prst="line">
            <a:avLst/>
          </a:prstGeom>
          <a:noFill/>
          <a:ln w="4763">
            <a:solidFill>
              <a:srgbClr val="000000"/>
            </a:solidFill>
            <a:round/>
            <a:headEnd/>
            <a:tailEnd/>
          </a:ln>
        </p:spPr>
        <p:txBody>
          <a:bodyPr/>
          <a:lstStyle/>
          <a:p>
            <a:endParaRPr lang="en-US"/>
          </a:p>
        </p:txBody>
      </p:sp>
      <p:sp>
        <p:nvSpPr>
          <p:cNvPr id="292" name="Line 59"/>
          <p:cNvSpPr>
            <a:spLocks noChangeShapeType="1"/>
          </p:cNvSpPr>
          <p:nvPr/>
        </p:nvSpPr>
        <p:spPr bwMode="auto">
          <a:xfrm flipV="1">
            <a:off x="930275" y="838200"/>
            <a:ext cx="364332" cy="0"/>
          </a:xfrm>
          <a:prstGeom prst="line">
            <a:avLst/>
          </a:prstGeom>
          <a:noFill/>
          <a:ln w="4763">
            <a:solidFill>
              <a:srgbClr val="000000"/>
            </a:solidFill>
            <a:round/>
            <a:headEnd/>
            <a:tailEnd/>
          </a:ln>
        </p:spPr>
        <p:txBody>
          <a:bodyPr/>
          <a:lstStyle/>
          <a:p>
            <a:endParaRPr lang="en-US"/>
          </a:p>
        </p:txBody>
      </p:sp>
      <p:sp>
        <p:nvSpPr>
          <p:cNvPr id="293" name="Line 73"/>
          <p:cNvSpPr>
            <a:spLocks noChangeShapeType="1"/>
          </p:cNvSpPr>
          <p:nvPr/>
        </p:nvSpPr>
        <p:spPr bwMode="auto">
          <a:xfrm flipV="1">
            <a:off x="927098" y="838200"/>
            <a:ext cx="1" cy="190500"/>
          </a:xfrm>
          <a:prstGeom prst="line">
            <a:avLst/>
          </a:prstGeom>
          <a:noFill/>
          <a:ln w="4763">
            <a:solidFill>
              <a:srgbClr val="000000"/>
            </a:solidFill>
            <a:round/>
            <a:headEnd/>
            <a:tailEnd/>
          </a:ln>
        </p:spPr>
        <p:txBody>
          <a:bodyPr/>
          <a:lstStyle/>
          <a:p>
            <a:endParaRPr lang="en-US" sz="2000"/>
          </a:p>
        </p:txBody>
      </p:sp>
      <p:sp>
        <p:nvSpPr>
          <p:cNvPr id="294" name="Rectangle 12"/>
          <p:cNvSpPr>
            <a:spLocks noChangeArrowheads="1"/>
          </p:cNvSpPr>
          <p:nvPr/>
        </p:nvSpPr>
        <p:spPr bwMode="auto">
          <a:xfrm>
            <a:off x="1181100" y="2667000"/>
            <a:ext cx="228600" cy="228600"/>
          </a:xfrm>
          <a:prstGeom prst="rect">
            <a:avLst/>
          </a:prstGeom>
          <a:noFill/>
          <a:ln w="11113">
            <a:solidFill>
              <a:srgbClr val="000000"/>
            </a:solidFill>
            <a:miter lim="800000"/>
            <a:headEnd/>
            <a:tailEnd/>
          </a:ln>
        </p:spPr>
        <p:txBody>
          <a:bodyPr lIns="0" tIns="0" rIns="0" bIns="0" anchor="ctr" anchorCtr="0"/>
          <a:lstStyle/>
          <a:p>
            <a:pPr algn="ctr"/>
            <a:r>
              <a:rPr lang="en-US" dirty="0" smtClean="0"/>
              <a:t>+</a:t>
            </a:r>
            <a:endParaRPr lang="en-US" dirty="0"/>
          </a:p>
        </p:txBody>
      </p:sp>
      <p:sp>
        <p:nvSpPr>
          <p:cNvPr id="295" name="Line 59"/>
          <p:cNvSpPr>
            <a:spLocks noChangeShapeType="1"/>
          </p:cNvSpPr>
          <p:nvPr/>
        </p:nvSpPr>
        <p:spPr bwMode="auto">
          <a:xfrm flipV="1">
            <a:off x="778668" y="3048000"/>
            <a:ext cx="440532" cy="0"/>
          </a:xfrm>
          <a:prstGeom prst="line">
            <a:avLst/>
          </a:prstGeom>
          <a:noFill/>
          <a:ln w="4763">
            <a:solidFill>
              <a:srgbClr val="000000"/>
            </a:solidFill>
            <a:round/>
            <a:headEnd/>
            <a:tailEnd/>
          </a:ln>
        </p:spPr>
        <p:txBody>
          <a:bodyPr/>
          <a:lstStyle/>
          <a:p>
            <a:endParaRPr lang="en-US"/>
          </a:p>
        </p:txBody>
      </p:sp>
      <p:sp>
        <p:nvSpPr>
          <p:cNvPr id="296" name="Line 59"/>
          <p:cNvSpPr>
            <a:spLocks noChangeShapeType="1"/>
          </p:cNvSpPr>
          <p:nvPr/>
        </p:nvSpPr>
        <p:spPr bwMode="auto">
          <a:xfrm flipV="1">
            <a:off x="1371600" y="3048000"/>
            <a:ext cx="609600" cy="0"/>
          </a:xfrm>
          <a:prstGeom prst="line">
            <a:avLst/>
          </a:prstGeom>
          <a:noFill/>
          <a:ln w="4763">
            <a:solidFill>
              <a:srgbClr val="000000"/>
            </a:solidFill>
            <a:round/>
            <a:headEnd/>
            <a:tailEnd/>
          </a:ln>
        </p:spPr>
        <p:txBody>
          <a:bodyPr/>
          <a:lstStyle/>
          <a:p>
            <a:endParaRPr lang="en-US"/>
          </a:p>
        </p:txBody>
      </p:sp>
      <p:sp>
        <p:nvSpPr>
          <p:cNvPr id="297" name="Line 73"/>
          <p:cNvSpPr>
            <a:spLocks noChangeShapeType="1"/>
          </p:cNvSpPr>
          <p:nvPr/>
        </p:nvSpPr>
        <p:spPr bwMode="auto">
          <a:xfrm flipV="1">
            <a:off x="1219200" y="2895600"/>
            <a:ext cx="0" cy="152400"/>
          </a:xfrm>
          <a:prstGeom prst="line">
            <a:avLst/>
          </a:prstGeom>
          <a:noFill/>
          <a:ln w="4763">
            <a:solidFill>
              <a:srgbClr val="000000"/>
            </a:solidFill>
            <a:round/>
            <a:headEnd/>
            <a:tailEnd/>
          </a:ln>
        </p:spPr>
        <p:txBody>
          <a:bodyPr/>
          <a:lstStyle/>
          <a:p>
            <a:endParaRPr lang="en-US" sz="2000"/>
          </a:p>
        </p:txBody>
      </p:sp>
      <p:sp>
        <p:nvSpPr>
          <p:cNvPr id="298" name="Line 73"/>
          <p:cNvSpPr>
            <a:spLocks noChangeShapeType="1"/>
          </p:cNvSpPr>
          <p:nvPr/>
        </p:nvSpPr>
        <p:spPr bwMode="auto">
          <a:xfrm flipV="1">
            <a:off x="1371600" y="2895600"/>
            <a:ext cx="0" cy="152400"/>
          </a:xfrm>
          <a:prstGeom prst="line">
            <a:avLst/>
          </a:prstGeom>
          <a:noFill/>
          <a:ln w="4763">
            <a:solidFill>
              <a:srgbClr val="000000"/>
            </a:solidFill>
            <a:round/>
            <a:headEnd/>
            <a:tailEnd/>
          </a:ln>
        </p:spPr>
        <p:txBody>
          <a:bodyPr/>
          <a:lstStyle/>
          <a:p>
            <a:endParaRPr lang="en-US" sz="2000"/>
          </a:p>
        </p:txBody>
      </p:sp>
      <p:sp>
        <p:nvSpPr>
          <p:cNvPr id="299" name="Rectangle 429"/>
          <p:cNvSpPr>
            <a:spLocks noChangeArrowheads="1"/>
          </p:cNvSpPr>
          <p:nvPr/>
        </p:nvSpPr>
        <p:spPr bwMode="auto">
          <a:xfrm>
            <a:off x="1311121" y="2560320"/>
            <a:ext cx="639599" cy="92333"/>
          </a:xfrm>
          <a:prstGeom prst="rect">
            <a:avLst/>
          </a:prstGeom>
          <a:noFill/>
          <a:ln w="9525">
            <a:noFill/>
            <a:miter lim="800000"/>
            <a:headEnd/>
            <a:tailEnd/>
          </a:ln>
        </p:spPr>
        <p:txBody>
          <a:bodyPr wrap="none" lIns="0" tIns="0" rIns="0" bIns="0">
            <a:spAutoFit/>
          </a:bodyPr>
          <a:lstStyle/>
          <a:p>
            <a:pPr eaLnBrk="0" hangingPunct="0"/>
            <a:r>
              <a:rPr lang="en-US" sz="600" dirty="0">
                <a:solidFill>
                  <a:srgbClr val="000000"/>
                </a:solidFill>
              </a:rPr>
              <a:t>PC</a:t>
            </a:r>
            <a:r>
              <a:rPr lang="en-US" sz="600" baseline="30000" dirty="0">
                <a:solidFill>
                  <a:srgbClr val="000000"/>
                </a:solidFill>
              </a:rPr>
              <a:t>RF</a:t>
            </a:r>
            <a:r>
              <a:rPr lang="en-US" sz="600" dirty="0">
                <a:solidFill>
                  <a:srgbClr val="000000"/>
                </a:solidFill>
              </a:rPr>
              <a:t>+4+4*SXT(C)</a:t>
            </a:r>
            <a:endParaRPr lang="en-US" sz="2000" b="0" dirty="0"/>
          </a:p>
        </p:txBody>
      </p:sp>
      <p:sp>
        <p:nvSpPr>
          <p:cNvPr id="300" name="Rectangle 77"/>
          <p:cNvSpPr>
            <a:spLocks noChangeArrowheads="1"/>
          </p:cNvSpPr>
          <p:nvPr/>
        </p:nvSpPr>
        <p:spPr bwMode="auto">
          <a:xfrm>
            <a:off x="304800" y="717778"/>
            <a:ext cx="198772" cy="107722"/>
          </a:xfrm>
          <a:prstGeom prst="rect">
            <a:avLst/>
          </a:prstGeom>
          <a:noFill/>
          <a:ln w="9525">
            <a:noFill/>
            <a:miter lim="800000"/>
            <a:headEnd/>
            <a:tailEnd/>
          </a:ln>
        </p:spPr>
        <p:txBody>
          <a:bodyPr wrap="none" lIns="0" tIns="0" rIns="0" bIns="0">
            <a:spAutoFit/>
          </a:bodyPr>
          <a:lstStyle/>
          <a:p>
            <a:pPr eaLnBrk="0" hangingPunct="0"/>
            <a:r>
              <a:rPr lang="en-US" sz="700" b="0" dirty="0" err="1">
                <a:solidFill>
                  <a:srgbClr val="000000"/>
                </a:solidFill>
              </a:rPr>
              <a:t>XAdr</a:t>
            </a:r>
            <a:endParaRPr lang="en-US" sz="2400" b="0" dirty="0"/>
          </a:p>
        </p:txBody>
      </p:sp>
      <p:sp>
        <p:nvSpPr>
          <p:cNvPr id="301" name="Rectangle 77"/>
          <p:cNvSpPr>
            <a:spLocks noChangeArrowheads="1"/>
          </p:cNvSpPr>
          <p:nvPr/>
        </p:nvSpPr>
        <p:spPr bwMode="auto">
          <a:xfrm>
            <a:off x="533400" y="609600"/>
            <a:ext cx="184346"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000000"/>
                </a:solidFill>
              </a:rPr>
              <a:t>IllOp</a:t>
            </a:r>
            <a:endParaRPr lang="en-US" sz="2400" b="0" dirty="0"/>
          </a:p>
        </p:txBody>
      </p:sp>
      <p:sp>
        <p:nvSpPr>
          <p:cNvPr id="302" name="Line 73"/>
          <p:cNvSpPr>
            <a:spLocks noChangeShapeType="1"/>
          </p:cNvSpPr>
          <p:nvPr/>
        </p:nvSpPr>
        <p:spPr bwMode="auto">
          <a:xfrm flipV="1">
            <a:off x="635001" y="742950"/>
            <a:ext cx="0" cy="273050"/>
          </a:xfrm>
          <a:prstGeom prst="line">
            <a:avLst/>
          </a:prstGeom>
          <a:noFill/>
          <a:ln w="4763">
            <a:solidFill>
              <a:srgbClr val="000000"/>
            </a:solidFill>
            <a:round/>
            <a:headEnd/>
            <a:tailEnd/>
          </a:ln>
        </p:spPr>
        <p:txBody>
          <a:bodyPr/>
          <a:lstStyle/>
          <a:p>
            <a:endParaRPr lang="en-US" sz="2000"/>
          </a:p>
        </p:txBody>
      </p:sp>
      <p:sp>
        <p:nvSpPr>
          <p:cNvPr id="303" name="Line 73"/>
          <p:cNvSpPr>
            <a:spLocks noChangeShapeType="1"/>
          </p:cNvSpPr>
          <p:nvPr/>
        </p:nvSpPr>
        <p:spPr bwMode="auto">
          <a:xfrm flipV="1">
            <a:off x="488949" y="838200"/>
            <a:ext cx="1" cy="190500"/>
          </a:xfrm>
          <a:prstGeom prst="line">
            <a:avLst/>
          </a:prstGeom>
          <a:noFill/>
          <a:ln w="4763">
            <a:solidFill>
              <a:srgbClr val="000000"/>
            </a:solidFill>
            <a:round/>
            <a:headEnd/>
            <a:tailEnd/>
          </a:ln>
        </p:spPr>
        <p:txBody>
          <a:bodyPr/>
          <a:lstStyle/>
          <a:p>
            <a:endParaRPr lang="en-US" sz="2000"/>
          </a:p>
        </p:txBody>
      </p:sp>
      <p:sp>
        <p:nvSpPr>
          <p:cNvPr id="304" name="Freeform 426"/>
          <p:cNvSpPr>
            <a:spLocks/>
          </p:cNvSpPr>
          <p:nvPr/>
        </p:nvSpPr>
        <p:spPr bwMode="auto">
          <a:xfrm>
            <a:off x="2133600" y="1968500"/>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05" name="Freeform 422"/>
          <p:cNvSpPr>
            <a:spLocks/>
          </p:cNvSpPr>
          <p:nvPr/>
        </p:nvSpPr>
        <p:spPr bwMode="auto">
          <a:xfrm>
            <a:off x="2155825" y="1860550"/>
            <a:ext cx="163007" cy="1476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06" name="Rectangle 427"/>
          <p:cNvSpPr>
            <a:spLocks noChangeArrowheads="1"/>
          </p:cNvSpPr>
          <p:nvPr/>
        </p:nvSpPr>
        <p:spPr bwMode="auto">
          <a:xfrm>
            <a:off x="2346325" y="1806803"/>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07" name="Freeform 414"/>
          <p:cNvSpPr>
            <a:spLocks/>
          </p:cNvSpPr>
          <p:nvPr/>
        </p:nvSpPr>
        <p:spPr bwMode="auto">
          <a:xfrm>
            <a:off x="1718432"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08" name="Freeform 415"/>
          <p:cNvSpPr>
            <a:spLocks/>
          </p:cNvSpPr>
          <p:nvPr/>
        </p:nvSpPr>
        <p:spPr bwMode="auto">
          <a:xfrm>
            <a:off x="1714500" y="368141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09" name="Freeform 426"/>
          <p:cNvSpPr>
            <a:spLocks/>
          </p:cNvSpPr>
          <p:nvPr/>
        </p:nvSpPr>
        <p:spPr bwMode="auto">
          <a:xfrm>
            <a:off x="1788699" y="36226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10" name="Freeform 422"/>
          <p:cNvSpPr>
            <a:spLocks/>
          </p:cNvSpPr>
          <p:nvPr/>
        </p:nvSpPr>
        <p:spPr bwMode="auto">
          <a:xfrm flipH="1">
            <a:off x="1600200" y="354647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11" name="Rectangle 427"/>
          <p:cNvSpPr>
            <a:spLocks noChangeArrowheads="1"/>
          </p:cNvSpPr>
          <p:nvPr/>
        </p:nvSpPr>
        <p:spPr bwMode="auto">
          <a:xfrm>
            <a:off x="949325" y="349885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12" name="Rectangle 421"/>
          <p:cNvSpPr>
            <a:spLocks noChangeArrowheads="1"/>
          </p:cNvSpPr>
          <p:nvPr/>
        </p:nvSpPr>
        <p:spPr bwMode="auto">
          <a:xfrm>
            <a:off x="1219200" y="3657600"/>
            <a:ext cx="304194"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RF</a:t>
            </a:r>
            <a:endParaRPr lang="en-US" sz="2000" b="0" baseline="30000" dirty="0">
              <a:solidFill>
                <a:srgbClr val="FF0000"/>
              </a:solidFill>
            </a:endParaRPr>
          </a:p>
        </p:txBody>
      </p:sp>
      <p:grpSp>
        <p:nvGrpSpPr>
          <p:cNvPr id="313" name="Group 333"/>
          <p:cNvGrpSpPr/>
          <p:nvPr/>
        </p:nvGrpSpPr>
        <p:grpSpPr>
          <a:xfrm>
            <a:off x="949716" y="4032478"/>
            <a:ext cx="1085459" cy="387122"/>
            <a:chOff x="949716" y="4032478"/>
            <a:chExt cx="1085459" cy="387122"/>
          </a:xfrm>
        </p:grpSpPr>
        <p:sp>
          <p:nvSpPr>
            <p:cNvPr id="314"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15"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16"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17"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18"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19"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20"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21"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22"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23"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24"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25"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26"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27"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28" name="Rectangle 421"/>
            <p:cNvSpPr>
              <a:spLocks noChangeArrowheads="1"/>
            </p:cNvSpPr>
            <p:nvPr/>
          </p:nvSpPr>
          <p:spPr bwMode="auto">
            <a:xfrm>
              <a:off x="1219591" y="4311650"/>
              <a:ext cx="340838"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ALU</a:t>
              </a:r>
              <a:endParaRPr lang="en-US" sz="2000" b="0" baseline="30000" dirty="0">
                <a:solidFill>
                  <a:srgbClr val="FF0000"/>
                </a:solidFill>
              </a:endParaRPr>
            </a:p>
          </p:txBody>
        </p:sp>
      </p:grpSp>
      <p:grpSp>
        <p:nvGrpSpPr>
          <p:cNvPr id="329" name="Group 334"/>
          <p:cNvGrpSpPr/>
          <p:nvPr/>
        </p:nvGrpSpPr>
        <p:grpSpPr>
          <a:xfrm>
            <a:off x="949716" y="4800600"/>
            <a:ext cx="1085459" cy="387122"/>
            <a:chOff x="949716" y="4032478"/>
            <a:chExt cx="1085459" cy="387122"/>
          </a:xfrm>
        </p:grpSpPr>
        <p:sp>
          <p:nvSpPr>
            <p:cNvPr id="330" name="Line 418"/>
            <p:cNvSpPr>
              <a:spLocks noChangeShapeType="1"/>
            </p:cNvSpPr>
            <p:nvPr/>
          </p:nvSpPr>
          <p:spPr bwMode="auto">
            <a:xfrm>
              <a:off x="1595036" y="4383088"/>
              <a:ext cx="100995" cy="1587"/>
            </a:xfrm>
            <a:prstGeom prst="line">
              <a:avLst/>
            </a:prstGeom>
            <a:noFill/>
            <a:ln w="4763">
              <a:solidFill>
                <a:srgbClr val="FF0000"/>
              </a:solidFill>
              <a:round/>
              <a:headEnd/>
              <a:tailEnd/>
            </a:ln>
          </p:spPr>
          <p:txBody>
            <a:bodyPr/>
            <a:lstStyle/>
            <a:p>
              <a:endParaRPr lang="en-US">
                <a:solidFill>
                  <a:srgbClr val="C00000"/>
                </a:solidFill>
              </a:endParaRPr>
            </a:p>
          </p:txBody>
        </p:sp>
        <p:sp>
          <p:nvSpPr>
            <p:cNvPr id="331" name="Freeform 419"/>
            <p:cNvSpPr>
              <a:spLocks/>
            </p:cNvSpPr>
            <p:nvPr/>
          </p:nvSpPr>
          <p:spPr bwMode="auto">
            <a:xfrm flipH="1">
              <a:off x="1678208" y="4360863"/>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close/>
                </a:path>
              </a:pathLst>
            </a:custGeom>
            <a:solidFill>
              <a:srgbClr val="000000"/>
            </a:solidFill>
            <a:ln w="9525">
              <a:solidFill>
                <a:srgbClr val="FF0000"/>
              </a:solidFill>
              <a:round/>
              <a:headEnd/>
              <a:tailEnd/>
            </a:ln>
          </p:spPr>
          <p:txBody>
            <a:bodyPr/>
            <a:lstStyle/>
            <a:p>
              <a:endParaRPr lang="en-US">
                <a:solidFill>
                  <a:srgbClr val="C00000"/>
                </a:solidFill>
              </a:endParaRPr>
            </a:p>
          </p:txBody>
        </p:sp>
        <p:sp>
          <p:nvSpPr>
            <p:cNvPr id="332" name="Freeform 420"/>
            <p:cNvSpPr>
              <a:spLocks/>
            </p:cNvSpPr>
            <p:nvPr/>
          </p:nvSpPr>
          <p:spPr bwMode="auto">
            <a:xfrm flipH="1">
              <a:off x="1678208" y="4365625"/>
              <a:ext cx="53468" cy="38100"/>
            </a:xfrm>
            <a:custGeom>
              <a:avLst/>
              <a:gdLst>
                <a:gd name="T0" fmla="*/ 0 w 42"/>
                <a:gd name="T1" fmla="*/ 2147483647 h 28"/>
                <a:gd name="T2" fmla="*/ 2147483647 w 42"/>
                <a:gd name="T3" fmla="*/ 2147483647 h 28"/>
                <a:gd name="T4" fmla="*/ 2147483647 w 42"/>
                <a:gd name="T5" fmla="*/ 2147483647 h 28"/>
                <a:gd name="T6" fmla="*/ 2147483647 w 42"/>
                <a:gd name="T7" fmla="*/ 2147483647 h 28"/>
                <a:gd name="T8" fmla="*/ 2147483647 w 42"/>
                <a:gd name="T9" fmla="*/ 2147483647 h 28"/>
                <a:gd name="T10" fmla="*/ 2147483647 w 42"/>
                <a:gd name="T11" fmla="*/ 0 h 28"/>
                <a:gd name="T12" fmla="*/ 2147483647 w 42"/>
                <a:gd name="T13" fmla="*/ 0 h 28"/>
                <a:gd name="T14" fmla="*/ 0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0" y="14"/>
                  </a:moveTo>
                  <a:lnTo>
                    <a:pt x="42" y="28"/>
                  </a:lnTo>
                  <a:lnTo>
                    <a:pt x="21" y="14"/>
                  </a:lnTo>
                  <a:lnTo>
                    <a:pt x="42" y="0"/>
                  </a:lnTo>
                  <a:lnTo>
                    <a:pt x="0" y="14"/>
                  </a:lnTo>
                </a:path>
              </a:pathLst>
            </a:custGeom>
            <a:noFill/>
            <a:ln w="4763">
              <a:solidFill>
                <a:srgbClr val="FF0000"/>
              </a:solidFill>
              <a:round/>
              <a:headEnd/>
              <a:tailEnd/>
            </a:ln>
          </p:spPr>
          <p:txBody>
            <a:bodyPr/>
            <a:lstStyle/>
            <a:p>
              <a:endParaRPr lang="en-US">
                <a:solidFill>
                  <a:srgbClr val="C00000"/>
                </a:solidFill>
              </a:endParaRPr>
            </a:p>
          </p:txBody>
        </p:sp>
        <p:sp>
          <p:nvSpPr>
            <p:cNvPr id="333" name="Freeform 422"/>
            <p:cNvSpPr>
              <a:spLocks/>
            </p:cNvSpPr>
            <p:nvPr/>
          </p:nvSpPr>
          <p:spPr bwMode="auto">
            <a:xfrm flipH="1">
              <a:off x="1676790" y="4083050"/>
              <a:ext cx="215235" cy="236538"/>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chemeClr val="tx1">
                  <a:lumMod val="50000"/>
                  <a:lumOff val="50000"/>
                </a:schemeClr>
              </a:solidFill>
              <a:round/>
              <a:headEnd/>
              <a:tailEnd/>
            </a:ln>
          </p:spPr>
          <p:txBody>
            <a:bodyPr/>
            <a:lstStyle/>
            <a:p>
              <a:endParaRPr lang="en-US"/>
            </a:p>
          </p:txBody>
        </p:sp>
        <p:sp>
          <p:nvSpPr>
            <p:cNvPr id="334" name="Freeform 423"/>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chemeClr val="tx1">
                  <a:lumMod val="50000"/>
                  <a:lumOff val="50000"/>
                </a:schemeClr>
              </a:solidFill>
              <a:round/>
              <a:headEnd/>
              <a:tailEnd/>
            </a:ln>
          </p:spPr>
          <p:txBody>
            <a:bodyPr/>
            <a:lstStyle/>
            <a:p>
              <a:endParaRPr lang="en-US"/>
            </a:p>
          </p:txBody>
        </p:sp>
        <p:sp>
          <p:nvSpPr>
            <p:cNvPr id="335" name="Freeform 424"/>
            <p:cNvSpPr>
              <a:spLocks/>
            </p:cNvSpPr>
            <p:nvPr/>
          </p:nvSpPr>
          <p:spPr bwMode="auto">
            <a:xfrm>
              <a:off x="1875689" y="4270375"/>
              <a:ext cx="38616" cy="57150"/>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chemeClr val="tx1">
                  <a:lumMod val="50000"/>
                  <a:lumOff val="50000"/>
                </a:schemeClr>
              </a:solidFill>
              <a:round/>
              <a:headEnd/>
              <a:tailEnd/>
            </a:ln>
          </p:spPr>
          <p:txBody>
            <a:bodyPr/>
            <a:lstStyle/>
            <a:p>
              <a:endParaRPr lang="en-US"/>
            </a:p>
          </p:txBody>
        </p:sp>
        <p:sp>
          <p:nvSpPr>
            <p:cNvPr id="336" name="Freeform 425"/>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37" name="Freeform 426"/>
            <p:cNvSpPr>
              <a:spLocks/>
            </p:cNvSpPr>
            <p:nvPr/>
          </p:nvSpPr>
          <p:spPr bwMode="auto">
            <a:xfrm>
              <a:off x="1949949" y="427037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38" name="Rectangle 427"/>
            <p:cNvSpPr>
              <a:spLocks noChangeArrowheads="1"/>
            </p:cNvSpPr>
            <p:nvPr/>
          </p:nvSpPr>
          <p:spPr bwMode="auto">
            <a:xfrm>
              <a:off x="1457427" y="4032478"/>
              <a:ext cx="193964" cy="107722"/>
            </a:xfrm>
            <a:prstGeom prst="rect">
              <a:avLst/>
            </a:prstGeom>
            <a:noFill/>
            <a:ln w="9525">
              <a:noFill/>
              <a:miter lim="800000"/>
              <a:headEnd/>
              <a:tailEnd/>
            </a:ln>
          </p:spPr>
          <p:txBody>
            <a:bodyPr wrap="none" lIns="0" tIns="0" rIns="0" bIns="0">
              <a:spAutoFit/>
            </a:bodyPr>
            <a:lstStyle/>
            <a:p>
              <a:pPr eaLnBrk="0" hangingPunct="0"/>
              <a:r>
                <a:rPr lang="en-US" sz="700" b="0" dirty="0"/>
                <a:t>NOP</a:t>
              </a:r>
              <a:endParaRPr lang="en-US" sz="2400" b="0" dirty="0"/>
            </a:p>
          </p:txBody>
        </p:sp>
        <p:sp>
          <p:nvSpPr>
            <p:cNvPr id="339" name="Freeform 414"/>
            <p:cNvSpPr>
              <a:spLocks/>
            </p:cNvSpPr>
            <p:nvPr/>
          </p:nvSpPr>
          <p:spPr bwMode="auto">
            <a:xfrm>
              <a:off x="1718823"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close/>
                </a:path>
              </a:pathLst>
            </a:custGeom>
            <a:solidFill>
              <a:srgbClr val="92D050"/>
            </a:solidFill>
            <a:ln w="9525">
              <a:noFill/>
              <a:round/>
              <a:headEnd/>
              <a:tailEnd/>
            </a:ln>
          </p:spPr>
          <p:txBody>
            <a:bodyPr/>
            <a:lstStyle/>
            <a:p>
              <a:endParaRPr lang="en-US"/>
            </a:p>
          </p:txBody>
        </p:sp>
        <p:sp>
          <p:nvSpPr>
            <p:cNvPr id="340" name="Freeform 415"/>
            <p:cNvSpPr>
              <a:spLocks/>
            </p:cNvSpPr>
            <p:nvPr/>
          </p:nvSpPr>
          <p:spPr bwMode="auto">
            <a:xfrm>
              <a:off x="1714891" y="4335463"/>
              <a:ext cx="316352" cy="8413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341" name="Freeform 426"/>
            <p:cNvSpPr>
              <a:spLocks/>
            </p:cNvSpPr>
            <p:nvPr/>
          </p:nvSpPr>
          <p:spPr bwMode="auto">
            <a:xfrm>
              <a:off x="1789090" y="4276725"/>
              <a:ext cx="40101" cy="57150"/>
            </a:xfrm>
            <a:custGeom>
              <a:avLst/>
              <a:gdLst>
                <a:gd name="T0" fmla="*/ 2147483647 w 32"/>
                <a:gd name="T1" fmla="*/ 2147483647 h 42"/>
                <a:gd name="T2" fmla="*/ 2147483647 w 32"/>
                <a:gd name="T3" fmla="*/ 0 h 42"/>
                <a:gd name="T4" fmla="*/ 2147483647 w 32"/>
                <a:gd name="T5" fmla="*/ 0 h 42"/>
                <a:gd name="T6" fmla="*/ 2147483647 w 32"/>
                <a:gd name="T7" fmla="*/ 2147483647 h 42"/>
                <a:gd name="T8" fmla="*/ 2147483647 w 32"/>
                <a:gd name="T9" fmla="*/ 2147483647 h 42"/>
                <a:gd name="T10" fmla="*/ 0 w 32"/>
                <a:gd name="T11" fmla="*/ 0 h 42"/>
                <a:gd name="T12" fmla="*/ 0 w 32"/>
                <a:gd name="T13" fmla="*/ 0 h 42"/>
                <a:gd name="T14" fmla="*/ 2147483647 w 32"/>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2"/>
                <a:gd name="T26" fmla="*/ 32 w 32"/>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2">
                  <a:moveTo>
                    <a:pt x="14" y="42"/>
                  </a:moveTo>
                  <a:lnTo>
                    <a:pt x="32" y="0"/>
                  </a:lnTo>
                  <a:lnTo>
                    <a:pt x="14" y="21"/>
                  </a:lnTo>
                  <a:lnTo>
                    <a:pt x="0" y="0"/>
                  </a:lnTo>
                  <a:lnTo>
                    <a:pt x="14" y="42"/>
                  </a:lnTo>
                </a:path>
              </a:pathLst>
            </a:custGeom>
            <a:noFill/>
            <a:ln w="4763">
              <a:solidFill>
                <a:srgbClr val="C00000"/>
              </a:solidFill>
              <a:round/>
              <a:headEnd/>
              <a:tailEnd/>
            </a:ln>
          </p:spPr>
          <p:txBody>
            <a:bodyPr/>
            <a:lstStyle/>
            <a:p>
              <a:endParaRPr lang="en-US"/>
            </a:p>
          </p:txBody>
        </p:sp>
        <p:sp>
          <p:nvSpPr>
            <p:cNvPr id="342" name="Freeform 422"/>
            <p:cNvSpPr>
              <a:spLocks/>
            </p:cNvSpPr>
            <p:nvPr/>
          </p:nvSpPr>
          <p:spPr bwMode="auto">
            <a:xfrm flipH="1">
              <a:off x="1600591" y="4200524"/>
              <a:ext cx="206372" cy="118835"/>
            </a:xfrm>
            <a:custGeom>
              <a:avLst/>
              <a:gdLst>
                <a:gd name="T0" fmla="*/ 2147483647 w 234"/>
                <a:gd name="T1" fmla="*/ 0 h 143"/>
                <a:gd name="T2" fmla="*/ 0 w 234"/>
                <a:gd name="T3" fmla="*/ 0 h 143"/>
                <a:gd name="T4" fmla="*/ 0 w 234"/>
                <a:gd name="T5" fmla="*/ 2147483647 h 143"/>
                <a:gd name="T6" fmla="*/ 0 60000 65536"/>
                <a:gd name="T7" fmla="*/ 0 60000 65536"/>
                <a:gd name="T8" fmla="*/ 0 60000 65536"/>
                <a:gd name="T9" fmla="*/ 0 w 234"/>
                <a:gd name="T10" fmla="*/ 0 h 143"/>
                <a:gd name="T11" fmla="*/ 234 w 234"/>
                <a:gd name="T12" fmla="*/ 143 h 143"/>
              </a:gdLst>
              <a:ahLst/>
              <a:cxnLst>
                <a:cxn ang="T6">
                  <a:pos x="T0" y="T1"/>
                </a:cxn>
                <a:cxn ang="T7">
                  <a:pos x="T2" y="T3"/>
                </a:cxn>
                <a:cxn ang="T8">
                  <a:pos x="T4" y="T5"/>
                </a:cxn>
              </a:cxnLst>
              <a:rect l="T9" t="T10" r="T11" b="T12"/>
              <a:pathLst>
                <a:path w="234" h="143">
                  <a:moveTo>
                    <a:pt x="234" y="0"/>
                  </a:moveTo>
                  <a:lnTo>
                    <a:pt x="0" y="0"/>
                  </a:lnTo>
                  <a:lnTo>
                    <a:pt x="0" y="143"/>
                  </a:lnTo>
                </a:path>
              </a:pathLst>
            </a:custGeom>
            <a:noFill/>
            <a:ln w="4763">
              <a:solidFill>
                <a:srgbClr val="C00000"/>
              </a:solidFill>
              <a:round/>
              <a:headEnd/>
              <a:tailEnd/>
            </a:ln>
          </p:spPr>
          <p:txBody>
            <a:bodyPr/>
            <a:lstStyle/>
            <a:p>
              <a:endParaRPr lang="en-US"/>
            </a:p>
          </p:txBody>
        </p:sp>
        <p:sp>
          <p:nvSpPr>
            <p:cNvPr id="343" name="Rectangle 427"/>
            <p:cNvSpPr>
              <a:spLocks noChangeArrowheads="1"/>
            </p:cNvSpPr>
            <p:nvPr/>
          </p:nvSpPr>
          <p:spPr bwMode="auto">
            <a:xfrm>
              <a:off x="949716" y="4152900"/>
              <a:ext cx="626775" cy="107722"/>
            </a:xfrm>
            <a:prstGeom prst="rect">
              <a:avLst/>
            </a:prstGeom>
            <a:noFill/>
            <a:ln w="9525">
              <a:noFill/>
              <a:miter lim="800000"/>
              <a:headEnd/>
              <a:tailEnd/>
            </a:ln>
          </p:spPr>
          <p:txBody>
            <a:bodyPr wrap="none" lIns="0" tIns="0" rIns="0" bIns="0">
              <a:spAutoFit/>
            </a:bodyPr>
            <a:lstStyle/>
            <a:p>
              <a:pPr eaLnBrk="0" hangingPunct="0"/>
              <a:r>
                <a:rPr lang="en-US" sz="700" b="0" dirty="0" smtClean="0">
                  <a:solidFill>
                    <a:srgbClr val="C00000"/>
                  </a:solidFill>
                </a:rPr>
                <a:t>BNE(R31,0,XP)</a:t>
              </a:r>
              <a:endParaRPr lang="en-US" sz="2400" b="0" dirty="0">
                <a:solidFill>
                  <a:srgbClr val="C00000"/>
                </a:solidFill>
              </a:endParaRPr>
            </a:p>
          </p:txBody>
        </p:sp>
        <p:sp>
          <p:nvSpPr>
            <p:cNvPr id="344" name="Rectangle 421"/>
            <p:cNvSpPr>
              <a:spLocks noChangeArrowheads="1"/>
            </p:cNvSpPr>
            <p:nvPr/>
          </p:nvSpPr>
          <p:spPr bwMode="auto">
            <a:xfrm>
              <a:off x="1219591" y="4311650"/>
              <a:ext cx="364040" cy="107722"/>
            </a:xfrm>
            <a:prstGeom prst="rect">
              <a:avLst/>
            </a:prstGeom>
            <a:noFill/>
            <a:ln w="9525">
              <a:noFill/>
              <a:miter lim="800000"/>
              <a:headEnd/>
              <a:tailEnd/>
            </a:ln>
          </p:spPr>
          <p:txBody>
            <a:bodyPr wrap="none" lIns="0" tIns="0" rIns="0" bIns="0">
              <a:spAutoFit/>
            </a:bodyPr>
            <a:lstStyle/>
            <a:p>
              <a:pPr eaLnBrk="0" hangingPunct="0"/>
              <a:r>
                <a:rPr lang="en-US" sz="700" b="0" dirty="0" err="1" smtClean="0">
                  <a:solidFill>
                    <a:srgbClr val="FF0000"/>
                  </a:solidFill>
                </a:rPr>
                <a:t>IRSrc</a:t>
              </a:r>
              <a:r>
                <a:rPr lang="en-US" sz="700" baseline="30000" dirty="0" err="1">
                  <a:solidFill>
                    <a:srgbClr val="FF0000"/>
                  </a:solidFill>
                </a:rPr>
                <a:t>MEM</a:t>
              </a:r>
              <a:endParaRPr lang="en-US" sz="2000" b="0" baseline="30000" dirty="0">
                <a:solidFill>
                  <a:srgbClr val="FF0000"/>
                </a:solidFill>
              </a:endParaRPr>
            </a:p>
          </p:txBody>
        </p:sp>
      </p:grpSp>
      <p:sp>
        <p:nvSpPr>
          <p:cNvPr id="347" name="Freeform 376"/>
          <p:cNvSpPr>
            <a:spLocks/>
          </p:cNvSpPr>
          <p:nvPr/>
        </p:nvSpPr>
        <p:spPr bwMode="auto">
          <a:xfrm>
            <a:off x="3352800" y="3159124"/>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sp>
        <p:nvSpPr>
          <p:cNvPr id="348" name="Freeform 376"/>
          <p:cNvSpPr>
            <a:spLocks/>
          </p:cNvSpPr>
          <p:nvPr/>
        </p:nvSpPr>
        <p:spPr bwMode="auto">
          <a:xfrm>
            <a:off x="2590800" y="3163887"/>
            <a:ext cx="519113" cy="84138"/>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solidFill>
            <a:schemeClr val="accent1">
              <a:lumMod val="40000"/>
              <a:lumOff val="60000"/>
            </a:schemeClr>
          </a:solidFill>
          <a:ln w="11113">
            <a:solidFill>
              <a:srgbClr val="000000"/>
            </a:solidFill>
            <a:round/>
            <a:headEnd/>
            <a:tailEnd/>
          </a:ln>
        </p:spPr>
        <p:txBody>
          <a:bodyPr/>
          <a:lstStyle/>
          <a:p>
            <a:endParaRPr lang="en-US"/>
          </a:p>
        </p:txBody>
      </p:sp>
      <p:grpSp>
        <p:nvGrpSpPr>
          <p:cNvPr id="349" name="Group 273"/>
          <p:cNvGrpSpPr/>
          <p:nvPr/>
        </p:nvGrpSpPr>
        <p:grpSpPr>
          <a:xfrm>
            <a:off x="3620296" y="3054352"/>
            <a:ext cx="723104" cy="96839"/>
            <a:chOff x="4308475" y="2500311"/>
            <a:chExt cx="723104" cy="96839"/>
          </a:xfrm>
        </p:grpSpPr>
        <p:sp>
          <p:nvSpPr>
            <p:cNvPr id="350" name="Line 211"/>
            <p:cNvSpPr>
              <a:spLocks noChangeShapeType="1"/>
            </p:cNvSpPr>
            <p:nvPr/>
          </p:nvSpPr>
          <p:spPr bwMode="auto">
            <a:xfrm>
              <a:off x="4327525" y="2503488"/>
              <a:ext cx="1588" cy="88900"/>
            </a:xfrm>
            <a:prstGeom prst="line">
              <a:avLst/>
            </a:prstGeom>
            <a:noFill/>
            <a:ln w="4763">
              <a:solidFill>
                <a:srgbClr val="0070C0"/>
              </a:solidFill>
              <a:round/>
              <a:headEnd/>
              <a:tailEnd/>
            </a:ln>
          </p:spPr>
          <p:txBody>
            <a:bodyPr/>
            <a:lstStyle/>
            <a:p>
              <a:endParaRPr lang="en-US"/>
            </a:p>
          </p:txBody>
        </p:sp>
        <p:sp>
          <p:nvSpPr>
            <p:cNvPr id="351"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52"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70C0"/>
              </a:solidFill>
              <a:round/>
              <a:headEnd/>
              <a:tailEnd/>
            </a:ln>
          </p:spPr>
          <p:txBody>
            <a:bodyPr/>
            <a:lstStyle/>
            <a:p>
              <a:endParaRPr lang="en-US"/>
            </a:p>
          </p:txBody>
        </p:sp>
        <p:sp>
          <p:nvSpPr>
            <p:cNvPr id="353" name="Line 214"/>
            <p:cNvSpPr>
              <a:spLocks noChangeShapeType="1"/>
            </p:cNvSpPr>
            <p:nvPr/>
          </p:nvSpPr>
          <p:spPr bwMode="auto">
            <a:xfrm>
              <a:off x="4375150" y="2508250"/>
              <a:ext cx="1588" cy="84138"/>
            </a:xfrm>
            <a:prstGeom prst="line">
              <a:avLst/>
            </a:prstGeom>
            <a:noFill/>
            <a:ln w="4763">
              <a:solidFill>
                <a:srgbClr val="0070C0"/>
              </a:solidFill>
              <a:round/>
              <a:headEnd/>
              <a:tailEnd/>
            </a:ln>
          </p:spPr>
          <p:txBody>
            <a:bodyPr/>
            <a:lstStyle/>
            <a:p>
              <a:endParaRPr lang="en-US"/>
            </a:p>
          </p:txBody>
        </p:sp>
        <p:sp>
          <p:nvSpPr>
            <p:cNvPr id="354"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55"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0070C0"/>
              </a:solidFill>
              <a:round/>
              <a:headEnd/>
              <a:tailEnd/>
            </a:ln>
          </p:spPr>
          <p:txBody>
            <a:bodyPr/>
            <a:lstStyle/>
            <a:p>
              <a:endParaRPr lang="en-US"/>
            </a:p>
          </p:txBody>
        </p:sp>
        <p:sp>
          <p:nvSpPr>
            <p:cNvPr id="356" name="Line 217"/>
            <p:cNvSpPr>
              <a:spLocks noChangeShapeType="1"/>
            </p:cNvSpPr>
            <p:nvPr/>
          </p:nvSpPr>
          <p:spPr bwMode="auto">
            <a:xfrm>
              <a:off x="4552950" y="2508250"/>
              <a:ext cx="1588" cy="88900"/>
            </a:xfrm>
            <a:prstGeom prst="line">
              <a:avLst/>
            </a:prstGeom>
            <a:noFill/>
            <a:ln w="4763">
              <a:solidFill>
                <a:srgbClr val="0070C0"/>
              </a:solidFill>
              <a:round/>
              <a:headEnd/>
              <a:tailEnd/>
            </a:ln>
          </p:spPr>
          <p:txBody>
            <a:bodyPr/>
            <a:lstStyle/>
            <a:p>
              <a:endParaRPr lang="en-US"/>
            </a:p>
          </p:txBody>
        </p:sp>
        <p:sp>
          <p:nvSpPr>
            <p:cNvPr id="357"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0070C0"/>
              </a:solidFill>
              <a:round/>
              <a:headEnd/>
              <a:tailEnd/>
            </a:ln>
          </p:spPr>
          <p:txBody>
            <a:bodyPr/>
            <a:lstStyle/>
            <a:p>
              <a:endParaRPr lang="en-US"/>
            </a:p>
          </p:txBody>
        </p:sp>
        <p:sp>
          <p:nvSpPr>
            <p:cNvPr id="358"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70C0"/>
              </a:solidFill>
              <a:round/>
              <a:headEnd/>
              <a:tailEnd/>
            </a:ln>
          </p:spPr>
          <p:txBody>
            <a:bodyPr/>
            <a:lstStyle/>
            <a:p>
              <a:endParaRPr lang="en-US"/>
            </a:p>
          </p:txBody>
        </p:sp>
        <p:sp>
          <p:nvSpPr>
            <p:cNvPr id="359"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0070C0"/>
              </a:solidFill>
              <a:round/>
              <a:headEnd/>
              <a:tailEnd/>
            </a:ln>
          </p:spPr>
          <p:txBody>
            <a:bodyPr/>
            <a:lstStyle/>
            <a:p>
              <a:endParaRPr lang="en-US"/>
            </a:p>
          </p:txBody>
        </p:sp>
        <p:sp>
          <p:nvSpPr>
            <p:cNvPr id="360"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0070C0"/>
              </a:solidFill>
              <a:round/>
              <a:headEnd/>
              <a:tailEnd/>
            </a:ln>
          </p:spPr>
          <p:txBody>
            <a:bodyPr/>
            <a:lstStyle/>
            <a:p>
              <a:endParaRPr lang="en-US"/>
            </a:p>
          </p:txBody>
        </p:sp>
        <p:sp>
          <p:nvSpPr>
            <p:cNvPr id="361"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0070C0"/>
              </a:solidFill>
              <a:round/>
              <a:headEnd/>
              <a:tailEnd/>
            </a:ln>
          </p:spPr>
          <p:txBody>
            <a:bodyPr/>
            <a:lstStyle/>
            <a:p>
              <a:endParaRPr lang="en-US"/>
            </a:p>
          </p:txBody>
        </p:sp>
        <p:sp>
          <p:nvSpPr>
            <p:cNvPr id="362" name="Rectangle 380"/>
            <p:cNvSpPr>
              <a:spLocks noChangeArrowheads="1"/>
            </p:cNvSpPr>
            <p:nvPr/>
          </p:nvSpPr>
          <p:spPr bwMode="auto">
            <a:xfrm>
              <a:off x="4621210" y="2500311"/>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BYPASSES</a:t>
              </a:r>
              <a:endParaRPr lang="en-US" sz="2000" b="0" dirty="0">
                <a:solidFill>
                  <a:srgbClr val="0070C0"/>
                </a:solidFill>
              </a:endParaRPr>
            </a:p>
          </p:txBody>
        </p:sp>
      </p:grpSp>
      <p:grpSp>
        <p:nvGrpSpPr>
          <p:cNvPr id="363" name="Group 274"/>
          <p:cNvGrpSpPr/>
          <p:nvPr/>
        </p:nvGrpSpPr>
        <p:grpSpPr>
          <a:xfrm>
            <a:off x="2776541" y="3055677"/>
            <a:ext cx="704052" cy="101602"/>
            <a:chOff x="4308475" y="2495548"/>
            <a:chExt cx="704052" cy="101602"/>
          </a:xfrm>
        </p:grpSpPr>
        <p:sp>
          <p:nvSpPr>
            <p:cNvPr id="364" name="Line 211"/>
            <p:cNvSpPr>
              <a:spLocks noChangeShapeType="1"/>
            </p:cNvSpPr>
            <p:nvPr/>
          </p:nvSpPr>
          <p:spPr bwMode="auto">
            <a:xfrm>
              <a:off x="4327525" y="2503488"/>
              <a:ext cx="1588" cy="88900"/>
            </a:xfrm>
            <a:prstGeom prst="line">
              <a:avLst/>
            </a:prstGeom>
            <a:noFill/>
            <a:ln w="4763">
              <a:solidFill>
                <a:srgbClr val="0070C0"/>
              </a:solidFill>
              <a:round/>
              <a:headEnd/>
              <a:tailEnd/>
            </a:ln>
          </p:spPr>
          <p:txBody>
            <a:bodyPr/>
            <a:lstStyle/>
            <a:p>
              <a:endParaRPr lang="en-US"/>
            </a:p>
          </p:txBody>
        </p:sp>
        <p:sp>
          <p:nvSpPr>
            <p:cNvPr id="365" name="Freeform 212"/>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66" name="Freeform 213"/>
            <p:cNvSpPr>
              <a:spLocks/>
            </p:cNvSpPr>
            <p:nvPr/>
          </p:nvSpPr>
          <p:spPr bwMode="auto">
            <a:xfrm>
              <a:off x="4308475" y="2541588"/>
              <a:ext cx="38100" cy="50800"/>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70C0"/>
              </a:solidFill>
              <a:round/>
              <a:headEnd/>
              <a:tailEnd/>
            </a:ln>
          </p:spPr>
          <p:txBody>
            <a:bodyPr/>
            <a:lstStyle/>
            <a:p>
              <a:endParaRPr lang="en-US"/>
            </a:p>
          </p:txBody>
        </p:sp>
        <p:sp>
          <p:nvSpPr>
            <p:cNvPr id="367" name="Line 214"/>
            <p:cNvSpPr>
              <a:spLocks noChangeShapeType="1"/>
            </p:cNvSpPr>
            <p:nvPr/>
          </p:nvSpPr>
          <p:spPr bwMode="auto">
            <a:xfrm>
              <a:off x="4375150" y="2508250"/>
              <a:ext cx="1588" cy="84138"/>
            </a:xfrm>
            <a:prstGeom prst="line">
              <a:avLst/>
            </a:prstGeom>
            <a:noFill/>
            <a:ln w="4763">
              <a:solidFill>
                <a:srgbClr val="0070C0"/>
              </a:solidFill>
              <a:round/>
              <a:headEnd/>
              <a:tailEnd/>
            </a:ln>
          </p:spPr>
          <p:txBody>
            <a:bodyPr/>
            <a:lstStyle/>
            <a:p>
              <a:endParaRPr lang="en-US"/>
            </a:p>
          </p:txBody>
        </p:sp>
        <p:sp>
          <p:nvSpPr>
            <p:cNvPr id="368" name="Freeform 215"/>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close/>
                </a:path>
              </a:pathLst>
            </a:custGeom>
            <a:solidFill>
              <a:srgbClr val="000000"/>
            </a:solidFill>
            <a:ln w="9525">
              <a:solidFill>
                <a:srgbClr val="0070C0"/>
              </a:solidFill>
              <a:round/>
              <a:headEnd/>
              <a:tailEnd/>
            </a:ln>
          </p:spPr>
          <p:txBody>
            <a:bodyPr/>
            <a:lstStyle/>
            <a:p>
              <a:endParaRPr lang="en-US"/>
            </a:p>
          </p:txBody>
        </p:sp>
        <p:sp>
          <p:nvSpPr>
            <p:cNvPr id="369" name="Freeform 216"/>
            <p:cNvSpPr>
              <a:spLocks/>
            </p:cNvSpPr>
            <p:nvPr/>
          </p:nvSpPr>
          <p:spPr bwMode="auto">
            <a:xfrm>
              <a:off x="4356100" y="2541588"/>
              <a:ext cx="41275" cy="50800"/>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21"/>
                  </a:lnTo>
                  <a:lnTo>
                    <a:pt x="0" y="0"/>
                  </a:lnTo>
                  <a:lnTo>
                    <a:pt x="14" y="38"/>
                  </a:lnTo>
                </a:path>
              </a:pathLst>
            </a:custGeom>
            <a:noFill/>
            <a:ln w="4763">
              <a:solidFill>
                <a:srgbClr val="0070C0"/>
              </a:solidFill>
              <a:round/>
              <a:headEnd/>
              <a:tailEnd/>
            </a:ln>
          </p:spPr>
          <p:txBody>
            <a:bodyPr/>
            <a:lstStyle/>
            <a:p>
              <a:endParaRPr lang="en-US"/>
            </a:p>
          </p:txBody>
        </p:sp>
        <p:sp>
          <p:nvSpPr>
            <p:cNvPr id="370" name="Line 217"/>
            <p:cNvSpPr>
              <a:spLocks noChangeShapeType="1"/>
            </p:cNvSpPr>
            <p:nvPr/>
          </p:nvSpPr>
          <p:spPr bwMode="auto">
            <a:xfrm>
              <a:off x="4552950" y="2508250"/>
              <a:ext cx="1588" cy="88900"/>
            </a:xfrm>
            <a:prstGeom prst="line">
              <a:avLst/>
            </a:prstGeom>
            <a:noFill/>
            <a:ln w="4763">
              <a:solidFill>
                <a:srgbClr val="0070C0"/>
              </a:solidFill>
              <a:round/>
              <a:headEnd/>
              <a:tailEnd/>
            </a:ln>
          </p:spPr>
          <p:txBody>
            <a:bodyPr/>
            <a:lstStyle/>
            <a:p>
              <a:endParaRPr lang="en-US"/>
            </a:p>
          </p:txBody>
        </p:sp>
        <p:sp>
          <p:nvSpPr>
            <p:cNvPr id="371" name="Freeform 218"/>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solidFill>
                <a:srgbClr val="0070C0"/>
              </a:solidFill>
              <a:round/>
              <a:headEnd/>
              <a:tailEnd/>
            </a:ln>
          </p:spPr>
          <p:txBody>
            <a:bodyPr/>
            <a:lstStyle/>
            <a:p>
              <a:endParaRPr lang="en-US"/>
            </a:p>
          </p:txBody>
        </p:sp>
        <p:sp>
          <p:nvSpPr>
            <p:cNvPr id="372" name="Freeform 219"/>
            <p:cNvSpPr>
              <a:spLocks/>
            </p:cNvSpPr>
            <p:nvPr/>
          </p:nvSpPr>
          <p:spPr bwMode="auto">
            <a:xfrm>
              <a:off x="4533900" y="2541588"/>
              <a:ext cx="41275" cy="55562"/>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70C0"/>
              </a:solidFill>
              <a:round/>
              <a:headEnd/>
              <a:tailEnd/>
            </a:ln>
          </p:spPr>
          <p:txBody>
            <a:bodyPr/>
            <a:lstStyle/>
            <a:p>
              <a:endParaRPr lang="en-US"/>
            </a:p>
          </p:txBody>
        </p:sp>
        <p:sp>
          <p:nvSpPr>
            <p:cNvPr id="373" name="Freeform 220"/>
            <p:cNvSpPr>
              <a:spLocks/>
            </p:cNvSpPr>
            <p:nvPr/>
          </p:nvSpPr>
          <p:spPr bwMode="auto">
            <a:xfrm>
              <a:off x="4435475"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4" y="7"/>
                  </a:lnTo>
                  <a:lnTo>
                    <a:pt x="0" y="7"/>
                  </a:lnTo>
                  <a:lnTo>
                    <a:pt x="0" y="4"/>
                  </a:lnTo>
                  <a:lnTo>
                    <a:pt x="4" y="0"/>
                  </a:lnTo>
                  <a:lnTo>
                    <a:pt x="7" y="4"/>
                  </a:lnTo>
                </a:path>
              </a:pathLst>
            </a:custGeom>
            <a:noFill/>
            <a:ln w="4763">
              <a:solidFill>
                <a:srgbClr val="0070C0"/>
              </a:solidFill>
              <a:round/>
              <a:headEnd/>
              <a:tailEnd/>
            </a:ln>
          </p:spPr>
          <p:txBody>
            <a:bodyPr/>
            <a:lstStyle/>
            <a:p>
              <a:endParaRPr lang="en-US"/>
            </a:p>
          </p:txBody>
        </p:sp>
        <p:sp>
          <p:nvSpPr>
            <p:cNvPr id="374" name="Freeform 221"/>
            <p:cNvSpPr>
              <a:spLocks/>
            </p:cNvSpPr>
            <p:nvPr/>
          </p:nvSpPr>
          <p:spPr bwMode="auto">
            <a:xfrm>
              <a:off x="4462463" y="2535238"/>
              <a:ext cx="15875" cy="9525"/>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0 w 11"/>
                <a:gd name="T11" fmla="*/ 2147483647 h 7"/>
                <a:gd name="T12" fmla="*/ 0 w 11"/>
                <a:gd name="T13" fmla="*/ 2147483647 h 7"/>
                <a:gd name="T14" fmla="*/ 2147483647 w 11"/>
                <a:gd name="T15" fmla="*/ 2147483647 h 7"/>
                <a:gd name="T16" fmla="*/ 2147483647 w 11"/>
                <a:gd name="T17" fmla="*/ 0 h 7"/>
                <a:gd name="T18" fmla="*/ 2147483647 w 11"/>
                <a:gd name="T19" fmla="*/ 0 h 7"/>
                <a:gd name="T20" fmla="*/ 2147483647 w 11"/>
                <a:gd name="T21" fmla="*/ 2147483647 h 7"/>
                <a:gd name="T22" fmla="*/ 2147483647 w 11"/>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7"/>
                <a:gd name="T38" fmla="*/ 11 w 11"/>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7">
                  <a:moveTo>
                    <a:pt x="11" y="4"/>
                  </a:moveTo>
                  <a:lnTo>
                    <a:pt x="7" y="7"/>
                  </a:lnTo>
                  <a:lnTo>
                    <a:pt x="4" y="7"/>
                  </a:lnTo>
                  <a:lnTo>
                    <a:pt x="0" y="4"/>
                  </a:lnTo>
                  <a:lnTo>
                    <a:pt x="4" y="4"/>
                  </a:lnTo>
                  <a:lnTo>
                    <a:pt x="7" y="0"/>
                  </a:lnTo>
                  <a:lnTo>
                    <a:pt x="7" y="4"/>
                  </a:lnTo>
                  <a:lnTo>
                    <a:pt x="11" y="4"/>
                  </a:lnTo>
                </a:path>
              </a:pathLst>
            </a:custGeom>
            <a:noFill/>
            <a:ln w="4763">
              <a:solidFill>
                <a:srgbClr val="0070C0"/>
              </a:solidFill>
              <a:round/>
              <a:headEnd/>
              <a:tailEnd/>
            </a:ln>
          </p:spPr>
          <p:txBody>
            <a:bodyPr/>
            <a:lstStyle/>
            <a:p>
              <a:endParaRPr lang="en-US"/>
            </a:p>
          </p:txBody>
        </p:sp>
        <p:sp>
          <p:nvSpPr>
            <p:cNvPr id="375" name="Freeform 222"/>
            <p:cNvSpPr>
              <a:spLocks/>
            </p:cNvSpPr>
            <p:nvPr/>
          </p:nvSpPr>
          <p:spPr bwMode="auto">
            <a:xfrm>
              <a:off x="4495800" y="2535238"/>
              <a:ext cx="9525" cy="9525"/>
            </a:xfrm>
            <a:custGeom>
              <a:avLst/>
              <a:gdLst>
                <a:gd name="T0" fmla="*/ 2147483647 w 7"/>
                <a:gd name="T1" fmla="*/ 2147483647 h 7"/>
                <a:gd name="T2" fmla="*/ 2147483647 w 7"/>
                <a:gd name="T3" fmla="*/ 2147483647 h 7"/>
                <a:gd name="T4" fmla="*/ 2147483647 w 7"/>
                <a:gd name="T5" fmla="*/ 2147483647 h 7"/>
                <a:gd name="T6" fmla="*/ 2147483647 w 7"/>
                <a:gd name="T7" fmla="*/ 2147483647 h 7"/>
                <a:gd name="T8" fmla="*/ 0 w 7"/>
                <a:gd name="T9" fmla="*/ 2147483647 h 7"/>
                <a:gd name="T10" fmla="*/ 0 w 7"/>
                <a:gd name="T11" fmla="*/ 2147483647 h 7"/>
                <a:gd name="T12" fmla="*/ 0 w 7"/>
                <a:gd name="T13" fmla="*/ 2147483647 h 7"/>
                <a:gd name="T14" fmla="*/ 0 w 7"/>
                <a:gd name="T15" fmla="*/ 2147483647 h 7"/>
                <a:gd name="T16" fmla="*/ 2147483647 w 7"/>
                <a:gd name="T17" fmla="*/ 0 h 7"/>
                <a:gd name="T18" fmla="*/ 2147483647 w 7"/>
                <a:gd name="T19" fmla="*/ 0 h 7"/>
                <a:gd name="T20" fmla="*/ 2147483647 w 7"/>
                <a:gd name="T21" fmla="*/ 2147483647 h 7"/>
                <a:gd name="T22" fmla="*/ 2147483647 w 7"/>
                <a:gd name="T23" fmla="*/ 214748364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
                <a:gd name="T37" fmla="*/ 0 h 7"/>
                <a:gd name="T38" fmla="*/ 7 w 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 h="7">
                  <a:moveTo>
                    <a:pt x="7" y="4"/>
                  </a:moveTo>
                  <a:lnTo>
                    <a:pt x="7" y="7"/>
                  </a:lnTo>
                  <a:lnTo>
                    <a:pt x="3" y="7"/>
                  </a:lnTo>
                  <a:lnTo>
                    <a:pt x="0" y="7"/>
                  </a:lnTo>
                  <a:lnTo>
                    <a:pt x="0" y="4"/>
                  </a:lnTo>
                  <a:lnTo>
                    <a:pt x="3" y="0"/>
                  </a:lnTo>
                  <a:lnTo>
                    <a:pt x="7" y="4"/>
                  </a:lnTo>
                </a:path>
              </a:pathLst>
            </a:custGeom>
            <a:noFill/>
            <a:ln w="4763">
              <a:solidFill>
                <a:srgbClr val="0070C0"/>
              </a:solidFill>
              <a:round/>
              <a:headEnd/>
              <a:tailEnd/>
            </a:ln>
          </p:spPr>
          <p:txBody>
            <a:bodyPr/>
            <a:lstStyle/>
            <a:p>
              <a:endParaRPr lang="en-US"/>
            </a:p>
          </p:txBody>
        </p:sp>
        <p:sp>
          <p:nvSpPr>
            <p:cNvPr id="376" name="Rectangle 380"/>
            <p:cNvSpPr>
              <a:spLocks noChangeArrowheads="1"/>
            </p:cNvSpPr>
            <p:nvPr/>
          </p:nvSpPr>
          <p:spPr bwMode="auto">
            <a:xfrm>
              <a:off x="4602158" y="2495548"/>
              <a:ext cx="410369"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BYPASSES</a:t>
              </a:r>
              <a:endParaRPr lang="en-US" sz="2000" b="0" dirty="0">
                <a:solidFill>
                  <a:srgbClr val="0070C0"/>
                </a:solidFill>
              </a:endParaRPr>
            </a:p>
          </p:txBody>
        </p:sp>
      </p:grpSp>
      <p:grpSp>
        <p:nvGrpSpPr>
          <p:cNvPr id="382" name="Group 381"/>
          <p:cNvGrpSpPr/>
          <p:nvPr/>
        </p:nvGrpSpPr>
        <p:grpSpPr>
          <a:xfrm>
            <a:off x="795337" y="4645025"/>
            <a:ext cx="615761" cy="92333"/>
            <a:chOff x="1023937" y="4645025"/>
            <a:chExt cx="615761" cy="92333"/>
          </a:xfrm>
        </p:grpSpPr>
        <p:grpSp>
          <p:nvGrpSpPr>
            <p:cNvPr id="377" name="Group 228"/>
            <p:cNvGrpSpPr>
              <a:grpSpLocks/>
            </p:cNvGrpSpPr>
            <p:nvPr/>
          </p:nvGrpSpPr>
          <p:grpSpPr bwMode="auto">
            <a:xfrm>
              <a:off x="1023937" y="4670425"/>
              <a:ext cx="120650" cy="36512"/>
              <a:chOff x="813" y="3572"/>
              <a:chExt cx="90" cy="28"/>
            </a:xfrm>
          </p:grpSpPr>
          <p:sp>
            <p:nvSpPr>
              <p:cNvPr id="378"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79"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380"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81"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383" name="Group 382"/>
          <p:cNvGrpSpPr/>
          <p:nvPr/>
        </p:nvGrpSpPr>
        <p:grpSpPr>
          <a:xfrm>
            <a:off x="3041839" y="5105400"/>
            <a:ext cx="615761" cy="92333"/>
            <a:chOff x="1023937" y="4645025"/>
            <a:chExt cx="615761" cy="92333"/>
          </a:xfrm>
        </p:grpSpPr>
        <p:grpSp>
          <p:nvGrpSpPr>
            <p:cNvPr id="384" name="Group 228"/>
            <p:cNvGrpSpPr>
              <a:grpSpLocks/>
            </p:cNvGrpSpPr>
            <p:nvPr/>
          </p:nvGrpSpPr>
          <p:grpSpPr bwMode="auto">
            <a:xfrm>
              <a:off x="1023937" y="4670425"/>
              <a:ext cx="120650" cy="36512"/>
              <a:chOff x="813" y="3572"/>
              <a:chExt cx="90" cy="28"/>
            </a:xfrm>
          </p:grpSpPr>
          <p:sp>
            <p:nvSpPr>
              <p:cNvPr id="386"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87"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388"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85"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389" name="Group 388"/>
          <p:cNvGrpSpPr/>
          <p:nvPr/>
        </p:nvGrpSpPr>
        <p:grpSpPr>
          <a:xfrm>
            <a:off x="793939" y="3962400"/>
            <a:ext cx="615761" cy="92333"/>
            <a:chOff x="1023937" y="4645025"/>
            <a:chExt cx="615761" cy="92333"/>
          </a:xfrm>
        </p:grpSpPr>
        <p:grpSp>
          <p:nvGrpSpPr>
            <p:cNvPr id="390" name="Group 228"/>
            <p:cNvGrpSpPr>
              <a:grpSpLocks/>
            </p:cNvGrpSpPr>
            <p:nvPr/>
          </p:nvGrpSpPr>
          <p:grpSpPr bwMode="auto">
            <a:xfrm>
              <a:off x="1023937" y="4670425"/>
              <a:ext cx="120650" cy="36512"/>
              <a:chOff x="813" y="3572"/>
              <a:chExt cx="90" cy="28"/>
            </a:xfrm>
          </p:grpSpPr>
          <p:sp>
            <p:nvSpPr>
              <p:cNvPr id="392"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93"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394"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91"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395" name="Group 394"/>
          <p:cNvGrpSpPr/>
          <p:nvPr/>
        </p:nvGrpSpPr>
        <p:grpSpPr>
          <a:xfrm>
            <a:off x="3041650" y="4368800"/>
            <a:ext cx="615761" cy="92333"/>
            <a:chOff x="1023937" y="4645025"/>
            <a:chExt cx="615761" cy="92333"/>
          </a:xfrm>
        </p:grpSpPr>
        <p:grpSp>
          <p:nvGrpSpPr>
            <p:cNvPr id="396" name="Group 228"/>
            <p:cNvGrpSpPr>
              <a:grpSpLocks/>
            </p:cNvGrpSpPr>
            <p:nvPr/>
          </p:nvGrpSpPr>
          <p:grpSpPr bwMode="auto">
            <a:xfrm>
              <a:off x="1023937" y="4670425"/>
              <a:ext cx="120650" cy="36512"/>
              <a:chOff x="813" y="3572"/>
              <a:chExt cx="90" cy="28"/>
            </a:xfrm>
          </p:grpSpPr>
          <p:sp>
            <p:nvSpPr>
              <p:cNvPr id="398"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399"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400"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397"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grpSp>
        <p:nvGrpSpPr>
          <p:cNvPr id="401" name="Group 400"/>
          <p:cNvGrpSpPr/>
          <p:nvPr/>
        </p:nvGrpSpPr>
        <p:grpSpPr>
          <a:xfrm>
            <a:off x="3041839" y="6003667"/>
            <a:ext cx="615761" cy="92333"/>
            <a:chOff x="1023937" y="4645025"/>
            <a:chExt cx="615761" cy="92333"/>
          </a:xfrm>
        </p:grpSpPr>
        <p:grpSp>
          <p:nvGrpSpPr>
            <p:cNvPr id="402" name="Group 228"/>
            <p:cNvGrpSpPr>
              <a:grpSpLocks/>
            </p:cNvGrpSpPr>
            <p:nvPr/>
          </p:nvGrpSpPr>
          <p:grpSpPr bwMode="auto">
            <a:xfrm>
              <a:off x="1023937" y="4670425"/>
              <a:ext cx="120650" cy="36512"/>
              <a:chOff x="813" y="3572"/>
              <a:chExt cx="90" cy="28"/>
            </a:xfrm>
          </p:grpSpPr>
          <p:sp>
            <p:nvSpPr>
              <p:cNvPr id="404" name="Line 229"/>
              <p:cNvSpPr>
                <a:spLocks noChangeShapeType="1"/>
              </p:cNvSpPr>
              <p:nvPr/>
            </p:nvSpPr>
            <p:spPr bwMode="auto">
              <a:xfrm>
                <a:off x="813" y="3586"/>
                <a:ext cx="90" cy="1"/>
              </a:xfrm>
              <a:prstGeom prst="line">
                <a:avLst/>
              </a:prstGeom>
              <a:noFill/>
              <a:ln w="4763">
                <a:solidFill>
                  <a:srgbClr val="0070C0"/>
                </a:solidFill>
                <a:round/>
                <a:headEnd/>
                <a:tailEnd/>
              </a:ln>
            </p:spPr>
            <p:txBody>
              <a:bodyPr/>
              <a:lstStyle/>
              <a:p>
                <a:endParaRPr lang="en-US"/>
              </a:p>
            </p:txBody>
          </p:sp>
          <p:sp>
            <p:nvSpPr>
              <p:cNvPr id="405" name="Freeform 230"/>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close/>
                  </a:path>
                </a:pathLst>
              </a:custGeom>
              <a:solidFill>
                <a:srgbClr val="000000"/>
              </a:solidFill>
              <a:ln w="9525">
                <a:solidFill>
                  <a:srgbClr val="0070C0"/>
                </a:solidFill>
                <a:round/>
                <a:headEnd/>
                <a:tailEnd/>
              </a:ln>
            </p:spPr>
            <p:txBody>
              <a:bodyPr/>
              <a:lstStyle/>
              <a:p>
                <a:endParaRPr lang="en-US"/>
              </a:p>
            </p:txBody>
          </p:sp>
          <p:sp>
            <p:nvSpPr>
              <p:cNvPr id="406" name="Freeform 231"/>
              <p:cNvSpPr>
                <a:spLocks/>
              </p:cNvSpPr>
              <p:nvPr/>
            </p:nvSpPr>
            <p:spPr bwMode="auto">
              <a:xfrm>
                <a:off x="865" y="3572"/>
                <a:ext cx="38" cy="28"/>
              </a:xfrm>
              <a:custGeom>
                <a:avLst/>
                <a:gdLst>
                  <a:gd name="T0" fmla="*/ 38 w 38"/>
                  <a:gd name="T1" fmla="*/ 14 h 28"/>
                  <a:gd name="T2" fmla="*/ 0 w 38"/>
                  <a:gd name="T3" fmla="*/ 0 h 28"/>
                  <a:gd name="T4" fmla="*/ 0 w 38"/>
                  <a:gd name="T5" fmla="*/ 0 h 28"/>
                  <a:gd name="T6" fmla="*/ 21 w 38"/>
                  <a:gd name="T7" fmla="*/ 14 h 28"/>
                  <a:gd name="T8" fmla="*/ 21 w 38"/>
                  <a:gd name="T9" fmla="*/ 14 h 28"/>
                  <a:gd name="T10" fmla="*/ 0 w 38"/>
                  <a:gd name="T11" fmla="*/ 28 h 28"/>
                  <a:gd name="T12" fmla="*/ 0 w 38"/>
                  <a:gd name="T13" fmla="*/ 28 h 28"/>
                  <a:gd name="T14" fmla="*/ 38 w 38"/>
                  <a:gd name="T15" fmla="*/ 14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38" y="14"/>
                    </a:moveTo>
                    <a:lnTo>
                      <a:pt x="0" y="0"/>
                    </a:lnTo>
                    <a:lnTo>
                      <a:pt x="21" y="14"/>
                    </a:lnTo>
                    <a:lnTo>
                      <a:pt x="0" y="28"/>
                    </a:lnTo>
                    <a:lnTo>
                      <a:pt x="38" y="14"/>
                    </a:lnTo>
                  </a:path>
                </a:pathLst>
              </a:custGeom>
              <a:noFill/>
              <a:ln w="4763">
                <a:solidFill>
                  <a:srgbClr val="0070C0"/>
                </a:solidFill>
                <a:round/>
                <a:headEnd/>
                <a:tailEnd/>
              </a:ln>
            </p:spPr>
            <p:txBody>
              <a:bodyPr/>
              <a:lstStyle/>
              <a:p>
                <a:endParaRPr lang="en-US"/>
              </a:p>
            </p:txBody>
          </p:sp>
        </p:grpSp>
        <p:sp>
          <p:nvSpPr>
            <p:cNvPr id="403" name="Rectangle 448"/>
            <p:cNvSpPr>
              <a:spLocks noChangeArrowheads="1"/>
            </p:cNvSpPr>
            <p:nvPr/>
          </p:nvSpPr>
          <p:spPr bwMode="auto">
            <a:xfrm>
              <a:off x="1166812" y="4645025"/>
              <a:ext cx="472886"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70C0"/>
                  </a:solidFill>
                </a:rPr>
                <a:t>A, B BYPASS</a:t>
              </a:r>
              <a:endParaRPr lang="en-US" sz="2400" b="0" dirty="0">
                <a:solidFill>
                  <a:srgbClr val="0070C0"/>
                </a:solidFill>
              </a:endParaRPr>
            </a:p>
          </p:txBody>
        </p:sp>
      </p:grpSp>
    </p:spTree>
    <p:extLst>
      <p:ext uri="{BB962C8B-B14F-4D97-AF65-F5344CB8AC3E}">
        <p14:creationId xmlns:p14="http://schemas.microsoft.com/office/powerpoint/2010/main" val="231730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Resolving Hazards</a:t>
            </a:r>
            <a:endParaRPr lang="en-US" dirty="0"/>
          </a:p>
        </p:txBody>
      </p:sp>
      <p:sp>
        <p:nvSpPr>
          <p:cNvPr id="3" name="Content Placeholder 2"/>
          <p:cNvSpPr>
            <a:spLocks noGrp="1"/>
          </p:cNvSpPr>
          <p:nvPr>
            <p:ph idx="1"/>
          </p:nvPr>
        </p:nvSpPr>
        <p:spPr/>
        <p:txBody>
          <a:bodyPr/>
          <a:lstStyle/>
          <a:p>
            <a:r>
              <a:rPr lang="en-US" dirty="0" smtClean="0"/>
              <a:t>Strategy 1: Stall. Wait for the result to be available by freezing earlier pipeline stages</a:t>
            </a:r>
          </a:p>
          <a:p>
            <a:endParaRPr lang="en-US" dirty="0" smtClean="0"/>
          </a:p>
          <a:p>
            <a:r>
              <a:rPr lang="en-US" dirty="0" smtClean="0"/>
              <a:t>Strategy 2: Bypass. Route data to the earlier pipeline stage as soon as it is calculated</a:t>
            </a:r>
          </a:p>
          <a:p>
            <a:pPr>
              <a:buNone/>
            </a:pPr>
            <a:endParaRPr lang="en-US" dirty="0" smtClean="0"/>
          </a:p>
          <a:p>
            <a:r>
              <a:rPr lang="en-US" dirty="0" smtClean="0"/>
              <a:t>Strategy 3: Speculate</a:t>
            </a:r>
          </a:p>
          <a:p>
            <a:pPr lvl="1"/>
            <a:r>
              <a:rPr lang="en-US" dirty="0" smtClean="0"/>
              <a:t>Guess a value and continue executing anyway</a:t>
            </a:r>
          </a:p>
          <a:p>
            <a:pPr lvl="1"/>
            <a:r>
              <a:rPr lang="en-US" dirty="0" smtClean="0"/>
              <a:t>When actual value is available, two cases</a:t>
            </a:r>
          </a:p>
          <a:p>
            <a:pPr lvl="2"/>
            <a:r>
              <a:rPr lang="en-US" dirty="0" smtClean="0"/>
              <a:t>Guessed correctly </a:t>
            </a:r>
            <a:r>
              <a:rPr lang="en-US" dirty="0" smtClean="0">
                <a:sym typeface="Wingdings" pitchFamily="2" charset="2"/>
              </a:rPr>
              <a:t> do nothing</a:t>
            </a:r>
          </a:p>
          <a:p>
            <a:pPr lvl="2"/>
            <a:r>
              <a:rPr lang="en-US" dirty="0" smtClean="0">
                <a:sym typeface="Wingdings" pitchFamily="2" charset="2"/>
              </a:rPr>
              <a:t>Guessed incorrectly  kill &amp; restart with correct value</a:t>
            </a:r>
            <a:endParaRPr lang="en-US" dirty="0" smtClean="0"/>
          </a:p>
        </p:txBody>
      </p:sp>
    </p:spTree>
    <p:extLst>
      <p:ext uri="{BB962C8B-B14F-4D97-AF65-F5344CB8AC3E}">
        <p14:creationId xmlns:p14="http://schemas.microsoft.com/office/powerpoint/2010/main" val="634127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this a 20-minute lecture?</a:t>
            </a:r>
            <a:endParaRPr lang="en-US" dirty="0"/>
          </a:p>
        </p:txBody>
      </p:sp>
      <p:sp>
        <p:nvSpPr>
          <p:cNvPr id="3" name="Content Placeholder 2"/>
          <p:cNvSpPr>
            <a:spLocks noGrp="1"/>
          </p:cNvSpPr>
          <p:nvPr>
            <p:ph idx="1"/>
          </p:nvPr>
        </p:nvSpPr>
        <p:spPr>
          <a:xfrm>
            <a:off x="228600" y="3627437"/>
            <a:ext cx="8229600" cy="2620963"/>
          </a:xfrm>
        </p:spPr>
        <p:txBody>
          <a:bodyPr/>
          <a:lstStyle/>
          <a:p>
            <a:r>
              <a:rPr lang="en-US" dirty="0" smtClean="0"/>
              <a:t>Beta has state: PC,</a:t>
            </a:r>
            <a:br>
              <a:rPr lang="en-US" dirty="0" smtClean="0"/>
            </a:br>
            <a:r>
              <a:rPr lang="en-US" dirty="0" smtClean="0"/>
              <a:t>Register file, Memories</a:t>
            </a:r>
          </a:p>
          <a:p>
            <a:r>
              <a:rPr lang="en-US" dirty="0" smtClean="0"/>
              <a:t>There are dependencies we cannot break!</a:t>
            </a:r>
          </a:p>
          <a:p>
            <a:pPr lvl="1"/>
            <a:r>
              <a:rPr lang="en-US" dirty="0" smtClean="0"/>
              <a:t>To compute the next PC</a:t>
            </a:r>
          </a:p>
          <a:p>
            <a:pPr lvl="1"/>
            <a:r>
              <a:rPr lang="en-US" dirty="0" smtClean="0"/>
              <a:t>To write result into the register file</a:t>
            </a:r>
          </a:p>
          <a:p>
            <a:r>
              <a:rPr lang="en-US" dirty="0" smtClean="0"/>
              <a:t>We’ll be addressing these issues as we examine the operation of our execution pipeline.</a:t>
            </a:r>
            <a:endParaRPr lang="en-US" dirty="0"/>
          </a:p>
        </p:txBody>
      </p:sp>
      <p:grpSp>
        <p:nvGrpSpPr>
          <p:cNvPr id="4" name="Group 3"/>
          <p:cNvGrpSpPr/>
          <p:nvPr/>
        </p:nvGrpSpPr>
        <p:grpSpPr>
          <a:xfrm>
            <a:off x="4495800" y="1219200"/>
            <a:ext cx="4343400" cy="3200400"/>
            <a:chOff x="914400" y="990600"/>
            <a:chExt cx="6545263" cy="5424488"/>
          </a:xfrm>
        </p:grpSpPr>
        <p:sp>
          <p:nvSpPr>
            <p:cNvPr id="5" name="Line 3"/>
            <p:cNvSpPr>
              <a:spLocks noChangeShapeType="1"/>
            </p:cNvSpPr>
            <p:nvPr/>
          </p:nvSpPr>
          <p:spPr bwMode="auto">
            <a:xfrm>
              <a:off x="3065463" y="2854325"/>
              <a:ext cx="141287" cy="1588"/>
            </a:xfrm>
            <a:prstGeom prst="line">
              <a:avLst/>
            </a:prstGeom>
            <a:noFill/>
            <a:ln w="6350">
              <a:solidFill>
                <a:srgbClr val="000000"/>
              </a:solidFill>
              <a:round/>
              <a:headEnd/>
              <a:tailEnd/>
            </a:ln>
          </p:spPr>
          <p:txBody>
            <a:bodyPr/>
            <a:lstStyle/>
            <a:p>
              <a:endParaRPr lang="en-US" sz="1200"/>
            </a:p>
          </p:txBody>
        </p:sp>
        <p:sp>
          <p:nvSpPr>
            <p:cNvPr id="6" name="Line 4"/>
            <p:cNvSpPr>
              <a:spLocks noChangeShapeType="1"/>
            </p:cNvSpPr>
            <p:nvPr/>
          </p:nvSpPr>
          <p:spPr bwMode="auto">
            <a:xfrm flipV="1">
              <a:off x="3203575" y="2679700"/>
              <a:ext cx="1588" cy="177800"/>
            </a:xfrm>
            <a:prstGeom prst="line">
              <a:avLst/>
            </a:prstGeom>
            <a:noFill/>
            <a:ln w="6350">
              <a:solidFill>
                <a:srgbClr val="000000"/>
              </a:solidFill>
              <a:round/>
              <a:headEnd/>
              <a:tailEnd/>
            </a:ln>
          </p:spPr>
          <p:txBody>
            <a:bodyPr/>
            <a:lstStyle/>
            <a:p>
              <a:endParaRPr lang="en-US" sz="1200"/>
            </a:p>
          </p:txBody>
        </p:sp>
        <p:sp>
          <p:nvSpPr>
            <p:cNvPr id="7" name="Line 5"/>
            <p:cNvSpPr>
              <a:spLocks noChangeShapeType="1"/>
            </p:cNvSpPr>
            <p:nvPr/>
          </p:nvSpPr>
          <p:spPr bwMode="auto">
            <a:xfrm flipH="1">
              <a:off x="1835150" y="2681288"/>
              <a:ext cx="1371600" cy="3175"/>
            </a:xfrm>
            <a:prstGeom prst="line">
              <a:avLst/>
            </a:prstGeom>
            <a:noFill/>
            <a:ln w="6350">
              <a:solidFill>
                <a:srgbClr val="000000"/>
              </a:solidFill>
              <a:round/>
              <a:headEnd/>
              <a:tailEnd/>
            </a:ln>
          </p:spPr>
          <p:txBody>
            <a:bodyPr/>
            <a:lstStyle/>
            <a:p>
              <a:endParaRPr lang="en-US" sz="1200"/>
            </a:p>
          </p:txBody>
        </p:sp>
        <p:sp>
          <p:nvSpPr>
            <p:cNvPr id="8" name="Freeform 7"/>
            <p:cNvSpPr>
              <a:spLocks/>
            </p:cNvSpPr>
            <p:nvPr/>
          </p:nvSpPr>
          <p:spPr bwMode="auto">
            <a:xfrm>
              <a:off x="3032125" y="2827338"/>
              <a:ext cx="71438"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9" name="Line 8"/>
            <p:cNvSpPr>
              <a:spLocks noChangeShapeType="1"/>
            </p:cNvSpPr>
            <p:nvPr/>
          </p:nvSpPr>
          <p:spPr bwMode="auto">
            <a:xfrm flipV="1">
              <a:off x="1981200" y="1023938"/>
              <a:ext cx="1588" cy="311150"/>
            </a:xfrm>
            <a:prstGeom prst="line">
              <a:avLst/>
            </a:prstGeom>
            <a:noFill/>
            <a:ln w="6350">
              <a:solidFill>
                <a:srgbClr val="000000"/>
              </a:solidFill>
              <a:round/>
              <a:headEnd/>
              <a:tailEnd/>
            </a:ln>
          </p:spPr>
          <p:txBody>
            <a:bodyPr/>
            <a:lstStyle/>
            <a:p>
              <a:endParaRPr lang="en-US" sz="1200"/>
            </a:p>
          </p:txBody>
        </p:sp>
        <p:sp>
          <p:nvSpPr>
            <p:cNvPr id="10" name="Line 9"/>
            <p:cNvSpPr>
              <a:spLocks noChangeShapeType="1"/>
            </p:cNvSpPr>
            <p:nvPr/>
          </p:nvSpPr>
          <p:spPr bwMode="auto">
            <a:xfrm>
              <a:off x="1978025" y="1027113"/>
              <a:ext cx="566738" cy="1587"/>
            </a:xfrm>
            <a:prstGeom prst="line">
              <a:avLst/>
            </a:prstGeom>
            <a:noFill/>
            <a:ln w="6350">
              <a:solidFill>
                <a:srgbClr val="000000"/>
              </a:solidFill>
              <a:round/>
              <a:headEnd/>
              <a:tailEnd/>
            </a:ln>
          </p:spPr>
          <p:txBody>
            <a:bodyPr/>
            <a:lstStyle/>
            <a:p>
              <a:endParaRPr lang="en-US" sz="1200"/>
            </a:p>
          </p:txBody>
        </p:sp>
        <p:sp>
          <p:nvSpPr>
            <p:cNvPr id="11" name="Line 10"/>
            <p:cNvSpPr>
              <a:spLocks noChangeShapeType="1"/>
            </p:cNvSpPr>
            <p:nvPr/>
          </p:nvSpPr>
          <p:spPr bwMode="auto">
            <a:xfrm>
              <a:off x="2540000" y="1023938"/>
              <a:ext cx="6350" cy="2684462"/>
            </a:xfrm>
            <a:prstGeom prst="line">
              <a:avLst/>
            </a:prstGeom>
            <a:noFill/>
            <a:ln w="6350">
              <a:solidFill>
                <a:srgbClr val="000000"/>
              </a:solidFill>
              <a:round/>
              <a:headEnd/>
              <a:tailEnd/>
            </a:ln>
          </p:spPr>
          <p:txBody>
            <a:bodyPr/>
            <a:lstStyle/>
            <a:p>
              <a:endParaRPr lang="en-US" sz="1200"/>
            </a:p>
          </p:txBody>
        </p:sp>
        <p:sp>
          <p:nvSpPr>
            <p:cNvPr id="12" name="Freeform 11"/>
            <p:cNvSpPr>
              <a:spLocks/>
            </p:cNvSpPr>
            <p:nvPr/>
          </p:nvSpPr>
          <p:spPr bwMode="auto">
            <a:xfrm>
              <a:off x="195421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 name="Line 12"/>
            <p:cNvSpPr>
              <a:spLocks noChangeShapeType="1"/>
            </p:cNvSpPr>
            <p:nvPr/>
          </p:nvSpPr>
          <p:spPr bwMode="auto">
            <a:xfrm flipV="1">
              <a:off x="4460875" y="3703638"/>
              <a:ext cx="3175" cy="225425"/>
            </a:xfrm>
            <a:prstGeom prst="line">
              <a:avLst/>
            </a:prstGeom>
            <a:noFill/>
            <a:ln w="6350">
              <a:solidFill>
                <a:srgbClr val="000000"/>
              </a:solidFill>
              <a:round/>
              <a:headEnd/>
              <a:tailEnd/>
            </a:ln>
          </p:spPr>
          <p:txBody>
            <a:bodyPr/>
            <a:lstStyle/>
            <a:p>
              <a:endParaRPr lang="en-US" sz="1200"/>
            </a:p>
          </p:txBody>
        </p:sp>
        <p:sp>
          <p:nvSpPr>
            <p:cNvPr id="14" name="Line 13"/>
            <p:cNvSpPr>
              <a:spLocks noChangeShapeType="1"/>
            </p:cNvSpPr>
            <p:nvPr/>
          </p:nvSpPr>
          <p:spPr bwMode="auto">
            <a:xfrm flipH="1">
              <a:off x="2547938" y="3706813"/>
              <a:ext cx="1920875" cy="1587"/>
            </a:xfrm>
            <a:prstGeom prst="line">
              <a:avLst/>
            </a:prstGeom>
            <a:noFill/>
            <a:ln w="6350">
              <a:solidFill>
                <a:srgbClr val="000000"/>
              </a:solidFill>
              <a:round/>
              <a:headEnd/>
              <a:tailEnd/>
            </a:ln>
          </p:spPr>
          <p:txBody>
            <a:bodyPr/>
            <a:lstStyle/>
            <a:p>
              <a:endParaRPr lang="en-US" sz="1200"/>
            </a:p>
          </p:txBody>
        </p:sp>
        <p:sp>
          <p:nvSpPr>
            <p:cNvPr id="15" name="Freeform 14"/>
            <p:cNvSpPr>
              <a:spLocks/>
            </p:cNvSpPr>
            <p:nvPr/>
          </p:nvSpPr>
          <p:spPr bwMode="auto">
            <a:xfrm>
              <a:off x="4437063" y="3887788"/>
              <a:ext cx="52387" cy="74612"/>
            </a:xfrm>
            <a:custGeom>
              <a:avLst/>
              <a:gdLst>
                <a:gd name="T0" fmla="*/ 2147483647 w 66"/>
                <a:gd name="T1" fmla="*/ 2147483647 h 94"/>
                <a:gd name="T2" fmla="*/ 0 w 66"/>
                <a:gd name="T3" fmla="*/ 0 h 94"/>
                <a:gd name="T4" fmla="*/ 2147483647 w 66"/>
                <a:gd name="T5" fmla="*/ 2147483647 h 94"/>
                <a:gd name="T6" fmla="*/ 2147483647 w 66"/>
                <a:gd name="T7" fmla="*/ 2147483647 h 94"/>
                <a:gd name="T8" fmla="*/ 2147483647 w 66"/>
                <a:gd name="T9" fmla="*/ 2147483647 h 94"/>
                <a:gd name="T10" fmla="*/ 0 60000 65536"/>
                <a:gd name="T11" fmla="*/ 0 60000 65536"/>
                <a:gd name="T12" fmla="*/ 0 60000 65536"/>
                <a:gd name="T13" fmla="*/ 0 60000 65536"/>
                <a:gd name="T14" fmla="*/ 0 60000 65536"/>
                <a:gd name="T15" fmla="*/ 0 w 66"/>
                <a:gd name="T16" fmla="*/ 0 h 94"/>
                <a:gd name="T17" fmla="*/ 66 w 66"/>
                <a:gd name="T18" fmla="*/ 94 h 94"/>
              </a:gdLst>
              <a:ahLst/>
              <a:cxnLst>
                <a:cxn ang="T10">
                  <a:pos x="T0" y="T1"/>
                </a:cxn>
                <a:cxn ang="T11">
                  <a:pos x="T2" y="T3"/>
                </a:cxn>
                <a:cxn ang="T12">
                  <a:pos x="T4" y="T5"/>
                </a:cxn>
                <a:cxn ang="T13">
                  <a:pos x="T6" y="T7"/>
                </a:cxn>
                <a:cxn ang="T14">
                  <a:pos x="T8" y="T9"/>
                </a:cxn>
              </a:cxnLst>
              <a:rect l="T15" t="T16" r="T17" b="T18"/>
              <a:pathLst>
                <a:path w="66" h="94">
                  <a:moveTo>
                    <a:pt x="32" y="94"/>
                  </a:moveTo>
                  <a:lnTo>
                    <a:pt x="0" y="0"/>
                  </a:lnTo>
                  <a:lnTo>
                    <a:pt x="32" y="48"/>
                  </a:lnTo>
                  <a:lnTo>
                    <a:pt x="66" y="2"/>
                  </a:lnTo>
                  <a:lnTo>
                    <a:pt x="32" y="94"/>
                  </a:lnTo>
                  <a:close/>
                </a:path>
              </a:pathLst>
            </a:custGeom>
            <a:solidFill>
              <a:srgbClr val="000000"/>
            </a:solidFill>
            <a:ln w="9525">
              <a:noFill/>
              <a:round/>
              <a:headEnd/>
              <a:tailEnd/>
            </a:ln>
          </p:spPr>
          <p:txBody>
            <a:bodyPr/>
            <a:lstStyle/>
            <a:p>
              <a:endParaRPr lang="en-US" sz="1200"/>
            </a:p>
          </p:txBody>
        </p:sp>
        <p:sp>
          <p:nvSpPr>
            <p:cNvPr id="16" name="Rectangle 15"/>
            <p:cNvSpPr>
              <a:spLocks noChangeArrowheads="1"/>
            </p:cNvSpPr>
            <p:nvPr/>
          </p:nvSpPr>
          <p:spPr bwMode="auto">
            <a:xfrm>
              <a:off x="2667001" y="3582988"/>
              <a:ext cx="87695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PC+4+4*SXT(C)</a:t>
              </a:r>
              <a:endParaRPr lang="en-US" sz="600">
                <a:latin typeface="AvantGarde" pitchFamily="34" charset="0"/>
              </a:endParaRPr>
            </a:p>
          </p:txBody>
        </p:sp>
        <p:sp>
          <p:nvSpPr>
            <p:cNvPr id="17" name="Freeform 16"/>
            <p:cNvSpPr>
              <a:spLocks/>
            </p:cNvSpPr>
            <p:nvPr/>
          </p:nvSpPr>
          <p:spPr bwMode="auto">
            <a:xfrm>
              <a:off x="4549775" y="4573588"/>
              <a:ext cx="50800"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8" name="Line 17"/>
            <p:cNvSpPr>
              <a:spLocks noChangeShapeType="1"/>
            </p:cNvSpPr>
            <p:nvPr/>
          </p:nvSpPr>
          <p:spPr bwMode="auto">
            <a:xfrm flipV="1">
              <a:off x="4576763" y="4073525"/>
              <a:ext cx="1587" cy="539750"/>
            </a:xfrm>
            <a:prstGeom prst="line">
              <a:avLst/>
            </a:prstGeom>
            <a:noFill/>
            <a:ln w="6350">
              <a:solidFill>
                <a:srgbClr val="000000"/>
              </a:solidFill>
              <a:round/>
              <a:headEnd/>
              <a:tailEnd/>
            </a:ln>
          </p:spPr>
          <p:txBody>
            <a:bodyPr/>
            <a:lstStyle/>
            <a:p>
              <a:endParaRPr lang="en-US" sz="1200"/>
            </a:p>
          </p:txBody>
        </p:sp>
        <p:sp>
          <p:nvSpPr>
            <p:cNvPr id="19" name="Freeform 19"/>
            <p:cNvSpPr>
              <a:spLocks/>
            </p:cNvSpPr>
            <p:nvPr/>
          </p:nvSpPr>
          <p:spPr bwMode="auto">
            <a:xfrm>
              <a:off x="4341813" y="395605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FFFFFF"/>
            </a:solidFill>
            <a:ln w="9525">
              <a:noFill/>
              <a:round/>
              <a:headEnd/>
              <a:tailEnd/>
            </a:ln>
          </p:spPr>
          <p:txBody>
            <a:bodyPr/>
            <a:lstStyle/>
            <a:p>
              <a:endParaRPr lang="en-US" sz="1200"/>
            </a:p>
          </p:txBody>
        </p:sp>
        <p:sp>
          <p:nvSpPr>
            <p:cNvPr id="20" name="Freeform 20"/>
            <p:cNvSpPr>
              <a:spLocks/>
            </p:cNvSpPr>
            <p:nvPr/>
          </p:nvSpPr>
          <p:spPr bwMode="auto">
            <a:xfrm>
              <a:off x="4348163" y="3962400"/>
              <a:ext cx="455612" cy="114300"/>
            </a:xfrm>
            <a:custGeom>
              <a:avLst/>
              <a:gdLst>
                <a:gd name="T0" fmla="*/ 0 w 574"/>
                <a:gd name="T1" fmla="*/ 0 h 144"/>
                <a:gd name="T2" fmla="*/ 2147483647 w 574"/>
                <a:gd name="T3" fmla="*/ 0 h 144"/>
                <a:gd name="T4" fmla="*/ 2147483647 w 574"/>
                <a:gd name="T5" fmla="*/ 2147483647 h 144"/>
                <a:gd name="T6" fmla="*/ 2147483647 w 574"/>
                <a:gd name="T7" fmla="*/ 2147483647 h 144"/>
                <a:gd name="T8" fmla="*/ 0 w 574"/>
                <a:gd name="T9" fmla="*/ 0 h 144"/>
                <a:gd name="T10" fmla="*/ 0 60000 65536"/>
                <a:gd name="T11" fmla="*/ 0 60000 65536"/>
                <a:gd name="T12" fmla="*/ 0 60000 65536"/>
                <a:gd name="T13" fmla="*/ 0 60000 65536"/>
                <a:gd name="T14" fmla="*/ 0 60000 65536"/>
                <a:gd name="T15" fmla="*/ 0 w 574"/>
                <a:gd name="T16" fmla="*/ 0 h 144"/>
                <a:gd name="T17" fmla="*/ 574 w 574"/>
                <a:gd name="T18" fmla="*/ 144 h 144"/>
              </a:gdLst>
              <a:ahLst/>
              <a:cxnLst>
                <a:cxn ang="T10">
                  <a:pos x="T0" y="T1"/>
                </a:cxn>
                <a:cxn ang="T11">
                  <a:pos x="T2" y="T3"/>
                </a:cxn>
                <a:cxn ang="T12">
                  <a:pos x="T4" y="T5"/>
                </a:cxn>
                <a:cxn ang="T13">
                  <a:pos x="T6" y="T7"/>
                </a:cxn>
                <a:cxn ang="T14">
                  <a:pos x="T8" y="T9"/>
                </a:cxn>
              </a:cxnLst>
              <a:rect l="T15" t="T16" r="T17" b="T18"/>
              <a:pathLst>
                <a:path w="574" h="144">
                  <a:moveTo>
                    <a:pt x="0" y="0"/>
                  </a:moveTo>
                  <a:lnTo>
                    <a:pt x="574" y="0"/>
                  </a:lnTo>
                  <a:lnTo>
                    <a:pt x="503" y="144"/>
                  </a:lnTo>
                  <a:lnTo>
                    <a:pt x="71"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1" name="Rectangle 21"/>
            <p:cNvSpPr>
              <a:spLocks noChangeArrowheads="1"/>
            </p:cNvSpPr>
            <p:nvPr/>
          </p:nvSpPr>
          <p:spPr bwMode="auto">
            <a:xfrm>
              <a:off x="3940175" y="3978275"/>
              <a:ext cx="199533"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ASEL</a:t>
              </a:r>
              <a:endParaRPr lang="en-US" sz="1200"/>
            </a:p>
          </p:txBody>
        </p:sp>
        <p:sp>
          <p:nvSpPr>
            <p:cNvPr id="22" name="Freeform 22"/>
            <p:cNvSpPr>
              <a:spLocks/>
            </p:cNvSpPr>
            <p:nvPr/>
          </p:nvSpPr>
          <p:spPr bwMode="auto">
            <a:xfrm>
              <a:off x="4303713" y="3992563"/>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6" y="34"/>
                  </a:lnTo>
                  <a:lnTo>
                    <a:pt x="0" y="0"/>
                  </a:lnTo>
                  <a:lnTo>
                    <a:pt x="91" y="34"/>
                  </a:lnTo>
                  <a:close/>
                </a:path>
              </a:pathLst>
            </a:custGeom>
            <a:solidFill>
              <a:srgbClr val="000000"/>
            </a:solidFill>
            <a:ln w="9525">
              <a:noFill/>
              <a:round/>
              <a:headEnd/>
              <a:tailEnd/>
            </a:ln>
          </p:spPr>
          <p:txBody>
            <a:bodyPr/>
            <a:lstStyle/>
            <a:p>
              <a:endParaRPr lang="en-US" sz="1200"/>
            </a:p>
          </p:txBody>
        </p:sp>
        <p:sp>
          <p:nvSpPr>
            <p:cNvPr id="23" name="Line 23"/>
            <p:cNvSpPr>
              <a:spLocks noChangeShapeType="1"/>
            </p:cNvSpPr>
            <p:nvPr/>
          </p:nvSpPr>
          <p:spPr bwMode="auto">
            <a:xfrm flipH="1">
              <a:off x="4230688" y="4019550"/>
              <a:ext cx="112712" cy="1588"/>
            </a:xfrm>
            <a:prstGeom prst="line">
              <a:avLst/>
            </a:prstGeom>
            <a:noFill/>
            <a:ln w="6350">
              <a:solidFill>
                <a:srgbClr val="000000"/>
              </a:solidFill>
              <a:round/>
              <a:headEnd/>
              <a:tailEnd/>
            </a:ln>
          </p:spPr>
          <p:txBody>
            <a:bodyPr/>
            <a:lstStyle/>
            <a:p>
              <a:endParaRPr lang="en-US" sz="1200"/>
            </a:p>
          </p:txBody>
        </p:sp>
        <p:grpSp>
          <p:nvGrpSpPr>
            <p:cNvPr id="24" name="Group 24"/>
            <p:cNvGrpSpPr>
              <a:grpSpLocks/>
            </p:cNvGrpSpPr>
            <p:nvPr/>
          </p:nvGrpSpPr>
          <p:grpSpPr bwMode="auto">
            <a:xfrm>
              <a:off x="4435483" y="3983061"/>
              <a:ext cx="258763" cy="77788"/>
              <a:chOff x="2936" y="2281"/>
              <a:chExt cx="163" cy="49"/>
            </a:xfrm>
          </p:grpSpPr>
          <p:sp>
            <p:nvSpPr>
              <p:cNvPr id="300" name="Rectangle 25"/>
              <p:cNvSpPr>
                <a:spLocks noChangeArrowheads="1"/>
              </p:cNvSpPr>
              <p:nvPr/>
            </p:nvSpPr>
            <p:spPr bwMode="auto">
              <a:xfrm>
                <a:off x="3079"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301" name="Rectangle 26"/>
              <p:cNvSpPr>
                <a:spLocks noChangeArrowheads="1"/>
              </p:cNvSpPr>
              <p:nvPr/>
            </p:nvSpPr>
            <p:spPr bwMode="auto">
              <a:xfrm>
                <a:off x="293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grpSp>
          <p:nvGrpSpPr>
            <p:cNvPr id="25" name="Group 27"/>
            <p:cNvGrpSpPr>
              <a:grpSpLocks/>
            </p:cNvGrpSpPr>
            <p:nvPr/>
          </p:nvGrpSpPr>
          <p:grpSpPr bwMode="auto">
            <a:xfrm>
              <a:off x="6088069" y="4818071"/>
              <a:ext cx="969963" cy="569913"/>
              <a:chOff x="3977" y="2807"/>
              <a:chExt cx="611" cy="359"/>
            </a:xfrm>
          </p:grpSpPr>
          <p:sp>
            <p:nvSpPr>
              <p:cNvPr id="297" name="Rectangle 28"/>
              <p:cNvSpPr>
                <a:spLocks noChangeArrowheads="1"/>
              </p:cNvSpPr>
              <p:nvPr/>
            </p:nvSpPr>
            <p:spPr bwMode="auto">
              <a:xfrm>
                <a:off x="3977" y="2807"/>
                <a:ext cx="611" cy="359"/>
              </a:xfrm>
              <a:prstGeom prst="rect">
                <a:avLst/>
              </a:prstGeom>
              <a:solidFill>
                <a:schemeClr val="accent2">
                  <a:lumMod val="60000"/>
                  <a:lumOff val="40000"/>
                </a:schemeClr>
              </a:solidFill>
              <a:ln w="6350">
                <a:solidFill>
                  <a:srgbClr val="000000"/>
                </a:solidFill>
                <a:miter lim="800000"/>
                <a:headEnd/>
                <a:tailEnd/>
              </a:ln>
            </p:spPr>
            <p:txBody>
              <a:bodyPr/>
              <a:lstStyle/>
              <a:p>
                <a:endParaRPr lang="en-US" sz="1200"/>
              </a:p>
            </p:txBody>
          </p:sp>
          <p:sp>
            <p:nvSpPr>
              <p:cNvPr id="298" name="Rectangle 29"/>
              <p:cNvSpPr>
                <a:spLocks noChangeArrowheads="1"/>
              </p:cNvSpPr>
              <p:nvPr/>
            </p:nvSpPr>
            <p:spPr bwMode="auto">
              <a:xfrm>
                <a:off x="4014" y="2944"/>
                <a:ext cx="523" cy="115"/>
              </a:xfrm>
              <a:prstGeom prst="rect">
                <a:avLst/>
              </a:prstGeom>
              <a:solidFill>
                <a:schemeClr val="accent2">
                  <a:lumMod val="60000"/>
                  <a:lumOff val="40000"/>
                </a:schemeClr>
              </a:solidFill>
              <a:ln w="9525">
                <a:noFill/>
                <a:miter lim="800000"/>
                <a:headEnd/>
                <a:tailEnd/>
              </a:ln>
            </p:spPr>
            <p:txBody>
              <a:bodyPr wrap="none" lIns="0" tIns="0" rIns="0" bIns="0">
                <a:spAutoFit/>
              </a:bodyPr>
              <a:lstStyle/>
              <a:p>
                <a:pPr algn="l" eaLnBrk="0" hangingPunct="0"/>
                <a:r>
                  <a:rPr lang="en-US" sz="700" dirty="0">
                    <a:solidFill>
                      <a:srgbClr val="000000"/>
                    </a:solidFill>
                    <a:latin typeface="AvantGarde" pitchFamily="34" charset="0"/>
                  </a:rPr>
                  <a:t>Data Memory</a:t>
                </a:r>
                <a:endParaRPr lang="en-US" sz="700" dirty="0">
                  <a:latin typeface="AvantGarde" pitchFamily="34" charset="0"/>
                </a:endParaRPr>
              </a:p>
            </p:txBody>
          </p:sp>
          <p:sp>
            <p:nvSpPr>
              <p:cNvPr id="299" name="Rectangle 30"/>
              <p:cNvSpPr>
                <a:spLocks noChangeArrowheads="1"/>
              </p:cNvSpPr>
              <p:nvPr/>
            </p:nvSpPr>
            <p:spPr bwMode="auto">
              <a:xfrm>
                <a:off x="4265" y="3093"/>
                <a:ext cx="71" cy="66"/>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400" dirty="0">
                    <a:solidFill>
                      <a:srgbClr val="000000"/>
                    </a:solidFill>
                  </a:rPr>
                  <a:t>RD</a:t>
                </a:r>
                <a:endParaRPr lang="en-US" sz="1200" dirty="0"/>
              </a:p>
            </p:txBody>
          </p:sp>
        </p:grpSp>
        <p:sp>
          <p:nvSpPr>
            <p:cNvPr id="26" name="Rectangle 31"/>
            <p:cNvSpPr>
              <a:spLocks noChangeArrowheads="1"/>
            </p:cNvSpPr>
            <p:nvPr/>
          </p:nvSpPr>
          <p:spPr bwMode="auto">
            <a:xfrm>
              <a:off x="6545264" y="4824413"/>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WD</a:t>
              </a:r>
              <a:endParaRPr lang="en-US" sz="1200"/>
            </a:p>
          </p:txBody>
        </p:sp>
        <p:sp>
          <p:nvSpPr>
            <p:cNvPr id="27" name="Rectangle 32"/>
            <p:cNvSpPr>
              <a:spLocks noChangeArrowheads="1"/>
            </p:cNvSpPr>
            <p:nvPr/>
          </p:nvSpPr>
          <p:spPr bwMode="auto">
            <a:xfrm>
              <a:off x="6118225" y="5241925"/>
              <a:ext cx="12316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Adr</a:t>
              </a:r>
              <a:endParaRPr lang="en-US" sz="1200"/>
            </a:p>
          </p:txBody>
        </p:sp>
        <p:grpSp>
          <p:nvGrpSpPr>
            <p:cNvPr id="28" name="Group 33"/>
            <p:cNvGrpSpPr>
              <a:grpSpLocks/>
            </p:cNvGrpSpPr>
            <p:nvPr/>
          </p:nvGrpSpPr>
          <p:grpSpPr bwMode="auto">
            <a:xfrm>
              <a:off x="6851649" y="4843527"/>
              <a:ext cx="160338" cy="104776"/>
              <a:chOff x="4458" y="2823"/>
              <a:chExt cx="101" cy="66"/>
            </a:xfrm>
          </p:grpSpPr>
          <p:sp>
            <p:nvSpPr>
              <p:cNvPr id="295" name="Rectangle 34"/>
              <p:cNvSpPr>
                <a:spLocks noChangeArrowheads="1"/>
              </p:cNvSpPr>
              <p:nvPr/>
            </p:nvSpPr>
            <p:spPr bwMode="auto">
              <a:xfrm>
                <a:off x="4463" y="2823"/>
                <a:ext cx="9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rPr>
                  <a:t>R/W</a:t>
                </a:r>
                <a:endParaRPr lang="en-US" sz="1200"/>
              </a:p>
            </p:txBody>
          </p:sp>
          <p:sp>
            <p:nvSpPr>
              <p:cNvPr id="296" name="Line 35"/>
              <p:cNvSpPr>
                <a:spLocks noChangeShapeType="1"/>
              </p:cNvSpPr>
              <p:nvPr/>
            </p:nvSpPr>
            <p:spPr bwMode="auto">
              <a:xfrm>
                <a:off x="4458" y="2825"/>
                <a:ext cx="44" cy="1"/>
              </a:xfrm>
              <a:prstGeom prst="line">
                <a:avLst/>
              </a:prstGeom>
              <a:noFill/>
              <a:ln w="12700">
                <a:solidFill>
                  <a:srgbClr val="000000"/>
                </a:solidFill>
                <a:round/>
                <a:headEnd/>
                <a:tailEnd/>
              </a:ln>
            </p:spPr>
            <p:txBody>
              <a:bodyPr/>
              <a:lstStyle/>
              <a:p>
                <a:endParaRPr lang="en-US" sz="1200"/>
              </a:p>
            </p:txBody>
          </p:sp>
        </p:grpSp>
        <p:sp>
          <p:nvSpPr>
            <p:cNvPr id="29" name="Freeform 36"/>
            <p:cNvSpPr>
              <a:spLocks/>
            </p:cNvSpPr>
            <p:nvPr/>
          </p:nvSpPr>
          <p:spPr bwMode="auto">
            <a:xfrm>
              <a:off x="7058025" y="4848225"/>
              <a:ext cx="69850" cy="52388"/>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30" name="Line 37"/>
            <p:cNvSpPr>
              <a:spLocks noChangeShapeType="1"/>
            </p:cNvSpPr>
            <p:nvPr/>
          </p:nvSpPr>
          <p:spPr bwMode="auto">
            <a:xfrm>
              <a:off x="7089775" y="4875213"/>
              <a:ext cx="141288" cy="1587"/>
            </a:xfrm>
            <a:prstGeom prst="line">
              <a:avLst/>
            </a:prstGeom>
            <a:noFill/>
            <a:ln w="6350">
              <a:solidFill>
                <a:srgbClr val="000000"/>
              </a:solidFill>
              <a:round/>
              <a:headEnd/>
              <a:tailEnd/>
            </a:ln>
          </p:spPr>
          <p:txBody>
            <a:bodyPr/>
            <a:lstStyle/>
            <a:p>
              <a:endParaRPr lang="en-US" sz="1200"/>
            </a:p>
          </p:txBody>
        </p:sp>
        <p:sp>
          <p:nvSpPr>
            <p:cNvPr id="31" name="Freeform 39"/>
            <p:cNvSpPr>
              <a:spLocks/>
            </p:cNvSpPr>
            <p:nvPr/>
          </p:nvSpPr>
          <p:spPr bwMode="auto">
            <a:xfrm>
              <a:off x="4826000" y="604361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32" name="Freeform 40"/>
            <p:cNvSpPr>
              <a:spLocks/>
            </p:cNvSpPr>
            <p:nvPr/>
          </p:nvSpPr>
          <p:spPr bwMode="auto">
            <a:xfrm>
              <a:off x="4832350" y="6049963"/>
              <a:ext cx="455613" cy="112712"/>
            </a:xfrm>
            <a:custGeom>
              <a:avLst/>
              <a:gdLst>
                <a:gd name="T0" fmla="*/ 0 w 573"/>
                <a:gd name="T1" fmla="*/ 0 h 144"/>
                <a:gd name="T2" fmla="*/ 2147483647 w 573"/>
                <a:gd name="T3" fmla="*/ 0 h 144"/>
                <a:gd name="T4" fmla="*/ 2147483647 w 573"/>
                <a:gd name="T5" fmla="*/ 2147483647 h 144"/>
                <a:gd name="T6" fmla="*/ 2147483647 w 573"/>
                <a:gd name="T7" fmla="*/ 2147483647 h 144"/>
                <a:gd name="T8" fmla="*/ 0 w 573"/>
                <a:gd name="T9" fmla="*/ 0 h 144"/>
                <a:gd name="T10" fmla="*/ 0 60000 65536"/>
                <a:gd name="T11" fmla="*/ 0 60000 65536"/>
                <a:gd name="T12" fmla="*/ 0 60000 65536"/>
                <a:gd name="T13" fmla="*/ 0 60000 65536"/>
                <a:gd name="T14" fmla="*/ 0 60000 65536"/>
                <a:gd name="T15" fmla="*/ 0 w 573"/>
                <a:gd name="T16" fmla="*/ 0 h 144"/>
                <a:gd name="T17" fmla="*/ 573 w 573"/>
                <a:gd name="T18" fmla="*/ 144 h 144"/>
              </a:gdLst>
              <a:ahLst/>
              <a:cxnLst>
                <a:cxn ang="T10">
                  <a:pos x="T0" y="T1"/>
                </a:cxn>
                <a:cxn ang="T11">
                  <a:pos x="T2" y="T3"/>
                </a:cxn>
                <a:cxn ang="T12">
                  <a:pos x="T4" y="T5"/>
                </a:cxn>
                <a:cxn ang="T13">
                  <a:pos x="T6" y="T7"/>
                </a:cxn>
                <a:cxn ang="T14">
                  <a:pos x="T8" y="T9"/>
                </a:cxn>
              </a:cxnLst>
              <a:rect l="T15" t="T16" r="T17" b="T18"/>
              <a:pathLst>
                <a:path w="573" h="144">
                  <a:moveTo>
                    <a:pt x="0" y="0"/>
                  </a:moveTo>
                  <a:lnTo>
                    <a:pt x="573"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33" name="Rectangle 41"/>
            <p:cNvSpPr>
              <a:spLocks noChangeArrowheads="1"/>
            </p:cNvSpPr>
            <p:nvPr/>
          </p:nvSpPr>
          <p:spPr bwMode="auto">
            <a:xfrm>
              <a:off x="5419725" y="6064251"/>
              <a:ext cx="7390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34" name="Rectangle 42"/>
            <p:cNvSpPr>
              <a:spLocks noChangeArrowheads="1"/>
            </p:cNvSpPr>
            <p:nvPr/>
          </p:nvSpPr>
          <p:spPr bwMode="auto">
            <a:xfrm>
              <a:off x="5500688" y="6064251"/>
              <a:ext cx="566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sp>
          <p:nvSpPr>
            <p:cNvPr id="35" name="Rectangle 43"/>
            <p:cNvSpPr>
              <a:spLocks noChangeArrowheads="1"/>
            </p:cNvSpPr>
            <p:nvPr/>
          </p:nvSpPr>
          <p:spPr bwMode="auto">
            <a:xfrm>
              <a:off x="5564188"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S</a:t>
              </a:r>
              <a:endParaRPr lang="en-US" sz="1200"/>
            </a:p>
          </p:txBody>
        </p:sp>
        <p:sp>
          <p:nvSpPr>
            <p:cNvPr id="36" name="Rectangle 44"/>
            <p:cNvSpPr>
              <a:spLocks noChangeArrowheads="1"/>
            </p:cNvSpPr>
            <p:nvPr/>
          </p:nvSpPr>
          <p:spPr bwMode="auto">
            <a:xfrm>
              <a:off x="5622926" y="6064251"/>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37" name="Rectangle 45"/>
            <p:cNvSpPr>
              <a:spLocks noChangeArrowheads="1"/>
            </p:cNvSpPr>
            <p:nvPr/>
          </p:nvSpPr>
          <p:spPr bwMode="auto">
            <a:xfrm>
              <a:off x="5681664" y="6064251"/>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L</a:t>
              </a:r>
              <a:endParaRPr lang="en-US" sz="1200"/>
            </a:p>
          </p:txBody>
        </p:sp>
        <p:sp>
          <p:nvSpPr>
            <p:cNvPr id="38" name="Freeform 46"/>
            <p:cNvSpPr>
              <a:spLocks/>
            </p:cNvSpPr>
            <p:nvPr/>
          </p:nvSpPr>
          <p:spPr bwMode="auto">
            <a:xfrm>
              <a:off x="5253038" y="6080125"/>
              <a:ext cx="73025" cy="52388"/>
            </a:xfrm>
            <a:custGeom>
              <a:avLst/>
              <a:gdLst>
                <a:gd name="T0" fmla="*/ 0 w 92"/>
                <a:gd name="T1" fmla="*/ 2147483647 h 66"/>
                <a:gd name="T2" fmla="*/ 2147483647 w 92"/>
                <a:gd name="T3" fmla="*/ 0 h 66"/>
                <a:gd name="T4" fmla="*/ 2147483647 w 92"/>
                <a:gd name="T5" fmla="*/ 2147483647 h 66"/>
                <a:gd name="T6" fmla="*/ 2147483647 w 92"/>
                <a:gd name="T7" fmla="*/ 2147483647 h 66"/>
                <a:gd name="T8" fmla="*/ 0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0" y="34"/>
                  </a:moveTo>
                  <a:lnTo>
                    <a:pt x="92" y="0"/>
                  </a:lnTo>
                  <a:lnTo>
                    <a:pt x="46" y="34"/>
                  </a:lnTo>
                  <a:lnTo>
                    <a:pt x="92" y="66"/>
                  </a:lnTo>
                  <a:lnTo>
                    <a:pt x="0" y="34"/>
                  </a:lnTo>
                  <a:close/>
                </a:path>
              </a:pathLst>
            </a:custGeom>
            <a:solidFill>
              <a:srgbClr val="000000"/>
            </a:solidFill>
            <a:ln w="9525">
              <a:noFill/>
              <a:round/>
              <a:headEnd/>
              <a:tailEnd/>
            </a:ln>
          </p:spPr>
          <p:txBody>
            <a:bodyPr/>
            <a:lstStyle/>
            <a:p>
              <a:endParaRPr lang="en-US" sz="1200"/>
            </a:p>
          </p:txBody>
        </p:sp>
        <p:sp>
          <p:nvSpPr>
            <p:cNvPr id="39" name="Line 47"/>
            <p:cNvSpPr>
              <a:spLocks noChangeShapeType="1"/>
            </p:cNvSpPr>
            <p:nvPr/>
          </p:nvSpPr>
          <p:spPr bwMode="auto">
            <a:xfrm>
              <a:off x="5286375" y="6107113"/>
              <a:ext cx="112713" cy="1587"/>
            </a:xfrm>
            <a:prstGeom prst="line">
              <a:avLst/>
            </a:prstGeom>
            <a:noFill/>
            <a:ln w="6350">
              <a:solidFill>
                <a:srgbClr val="000000"/>
              </a:solidFill>
              <a:round/>
              <a:headEnd/>
              <a:tailEnd/>
            </a:ln>
          </p:spPr>
          <p:txBody>
            <a:bodyPr/>
            <a:lstStyle/>
            <a:p>
              <a:endParaRPr lang="en-US" sz="1200"/>
            </a:p>
          </p:txBody>
        </p:sp>
        <p:sp>
          <p:nvSpPr>
            <p:cNvPr id="40" name="Rectangle 48"/>
            <p:cNvSpPr>
              <a:spLocks noChangeArrowheads="1"/>
            </p:cNvSpPr>
            <p:nvPr/>
          </p:nvSpPr>
          <p:spPr bwMode="auto">
            <a:xfrm>
              <a:off x="4916488"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41" name="Rectangle 49"/>
            <p:cNvSpPr>
              <a:spLocks noChangeArrowheads="1"/>
            </p:cNvSpPr>
            <p:nvPr/>
          </p:nvSpPr>
          <p:spPr bwMode="auto">
            <a:xfrm>
              <a:off x="4956175"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2" name="Rectangle 50"/>
            <p:cNvSpPr>
              <a:spLocks noChangeArrowheads="1"/>
            </p:cNvSpPr>
            <p:nvPr/>
          </p:nvSpPr>
          <p:spPr bwMode="auto">
            <a:xfrm>
              <a:off x="49768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3" name="Rectangle 51"/>
            <p:cNvSpPr>
              <a:spLocks noChangeArrowheads="1"/>
            </p:cNvSpPr>
            <p:nvPr/>
          </p:nvSpPr>
          <p:spPr bwMode="auto">
            <a:xfrm>
              <a:off x="49974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4" name="Rectangle 52"/>
            <p:cNvSpPr>
              <a:spLocks noChangeArrowheads="1"/>
            </p:cNvSpPr>
            <p:nvPr/>
          </p:nvSpPr>
          <p:spPr bwMode="auto">
            <a:xfrm>
              <a:off x="50180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5" name="Rectangle 53"/>
            <p:cNvSpPr>
              <a:spLocks noChangeArrowheads="1"/>
            </p:cNvSpPr>
            <p:nvPr/>
          </p:nvSpPr>
          <p:spPr bwMode="auto">
            <a:xfrm>
              <a:off x="5038724"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sp>
          <p:nvSpPr>
            <p:cNvPr id="46" name="Rectangle 54"/>
            <p:cNvSpPr>
              <a:spLocks noChangeArrowheads="1"/>
            </p:cNvSpPr>
            <p:nvPr/>
          </p:nvSpPr>
          <p:spPr bwMode="auto">
            <a:xfrm>
              <a:off x="5078413"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7" name="Rectangle 55"/>
            <p:cNvSpPr>
              <a:spLocks noChangeArrowheads="1"/>
            </p:cNvSpPr>
            <p:nvPr/>
          </p:nvSpPr>
          <p:spPr bwMode="auto">
            <a:xfrm>
              <a:off x="5099050"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8" name="Rectangle 56"/>
            <p:cNvSpPr>
              <a:spLocks noChangeArrowheads="1"/>
            </p:cNvSpPr>
            <p:nvPr/>
          </p:nvSpPr>
          <p:spPr bwMode="auto">
            <a:xfrm>
              <a:off x="5119688"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49" name="Rectangle 57"/>
            <p:cNvSpPr>
              <a:spLocks noChangeArrowheads="1"/>
            </p:cNvSpPr>
            <p:nvPr/>
          </p:nvSpPr>
          <p:spPr bwMode="auto">
            <a:xfrm>
              <a:off x="5140326" y="6054725"/>
              <a:ext cx="1724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 </a:t>
              </a:r>
              <a:endParaRPr lang="en-US" sz="1200"/>
            </a:p>
          </p:txBody>
        </p:sp>
        <p:sp>
          <p:nvSpPr>
            <p:cNvPr id="50" name="Rectangle 58"/>
            <p:cNvSpPr>
              <a:spLocks noChangeArrowheads="1"/>
            </p:cNvSpPr>
            <p:nvPr/>
          </p:nvSpPr>
          <p:spPr bwMode="auto">
            <a:xfrm>
              <a:off x="5160962" y="6054725"/>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2</a:t>
              </a:r>
              <a:endParaRPr lang="en-US" sz="1200"/>
            </a:p>
          </p:txBody>
        </p:sp>
        <p:sp>
          <p:nvSpPr>
            <p:cNvPr id="51" name="Line 59"/>
            <p:cNvSpPr>
              <a:spLocks noChangeShapeType="1"/>
            </p:cNvSpPr>
            <p:nvPr/>
          </p:nvSpPr>
          <p:spPr bwMode="auto">
            <a:xfrm>
              <a:off x="6116638" y="6413500"/>
              <a:ext cx="1587" cy="1588"/>
            </a:xfrm>
            <a:prstGeom prst="line">
              <a:avLst/>
            </a:prstGeom>
            <a:noFill/>
            <a:ln w="6350">
              <a:solidFill>
                <a:srgbClr val="000000"/>
              </a:solidFill>
              <a:round/>
              <a:headEnd/>
              <a:tailEnd/>
            </a:ln>
          </p:spPr>
          <p:txBody>
            <a:bodyPr/>
            <a:lstStyle/>
            <a:p>
              <a:endParaRPr lang="en-US" sz="1200"/>
            </a:p>
          </p:txBody>
        </p:sp>
        <p:sp>
          <p:nvSpPr>
            <p:cNvPr id="52" name="Rectangle 60"/>
            <p:cNvSpPr>
              <a:spLocks noChangeArrowheads="1"/>
            </p:cNvSpPr>
            <p:nvPr/>
          </p:nvSpPr>
          <p:spPr bwMode="auto">
            <a:xfrm>
              <a:off x="4633913"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53" name="Rectangle 61"/>
            <p:cNvSpPr>
              <a:spLocks noChangeArrowheads="1"/>
            </p:cNvSpPr>
            <p:nvPr/>
          </p:nvSpPr>
          <p:spPr bwMode="auto">
            <a:xfrm>
              <a:off x="3581400" y="3124200"/>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54" name="Line 62"/>
            <p:cNvSpPr>
              <a:spLocks noChangeShapeType="1"/>
            </p:cNvSpPr>
            <p:nvPr/>
          </p:nvSpPr>
          <p:spPr bwMode="auto">
            <a:xfrm>
              <a:off x="3546475" y="3217863"/>
              <a:ext cx="63500" cy="63500"/>
            </a:xfrm>
            <a:prstGeom prst="line">
              <a:avLst/>
            </a:prstGeom>
            <a:noFill/>
            <a:ln w="7938">
              <a:solidFill>
                <a:srgbClr val="000000"/>
              </a:solidFill>
              <a:round/>
              <a:headEnd/>
              <a:tailEnd/>
            </a:ln>
          </p:spPr>
          <p:txBody>
            <a:bodyPr/>
            <a:lstStyle/>
            <a:p>
              <a:endParaRPr lang="en-US" sz="1200"/>
            </a:p>
          </p:txBody>
        </p:sp>
        <p:sp>
          <p:nvSpPr>
            <p:cNvPr id="55" name="Line 63"/>
            <p:cNvSpPr>
              <a:spLocks noChangeShapeType="1"/>
            </p:cNvSpPr>
            <p:nvPr/>
          </p:nvSpPr>
          <p:spPr bwMode="auto">
            <a:xfrm>
              <a:off x="3603625" y="3278188"/>
              <a:ext cx="565150" cy="1587"/>
            </a:xfrm>
            <a:prstGeom prst="line">
              <a:avLst/>
            </a:prstGeom>
            <a:noFill/>
            <a:ln w="6350">
              <a:solidFill>
                <a:srgbClr val="000000"/>
              </a:solidFill>
              <a:round/>
              <a:headEnd/>
              <a:tailEnd/>
            </a:ln>
          </p:spPr>
          <p:txBody>
            <a:bodyPr/>
            <a:lstStyle/>
            <a:p>
              <a:endParaRPr lang="en-US" sz="1200"/>
            </a:p>
          </p:txBody>
        </p:sp>
        <p:sp>
          <p:nvSpPr>
            <p:cNvPr id="56" name="Freeform 64"/>
            <p:cNvSpPr>
              <a:spLocks/>
            </p:cNvSpPr>
            <p:nvPr/>
          </p:nvSpPr>
          <p:spPr bwMode="auto">
            <a:xfrm>
              <a:off x="4129088" y="3251200"/>
              <a:ext cx="73025" cy="52388"/>
            </a:xfrm>
            <a:custGeom>
              <a:avLst/>
              <a:gdLst>
                <a:gd name="T0" fmla="*/ 2147483647 w 92"/>
                <a:gd name="T1" fmla="*/ 2147483647 h 65"/>
                <a:gd name="T2" fmla="*/ 0 w 92"/>
                <a:gd name="T3" fmla="*/ 2147483647 h 65"/>
                <a:gd name="T4" fmla="*/ 2147483647 w 92"/>
                <a:gd name="T5" fmla="*/ 2147483647 h 65"/>
                <a:gd name="T6" fmla="*/ 0 w 92"/>
                <a:gd name="T7" fmla="*/ 0 h 65"/>
                <a:gd name="T8" fmla="*/ 2147483647 w 92"/>
                <a:gd name="T9" fmla="*/ 2147483647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3"/>
                  </a:moveTo>
                  <a:lnTo>
                    <a:pt x="0" y="65"/>
                  </a:lnTo>
                  <a:lnTo>
                    <a:pt x="46" y="33"/>
                  </a:lnTo>
                  <a:lnTo>
                    <a:pt x="0" y="0"/>
                  </a:lnTo>
                  <a:lnTo>
                    <a:pt x="92" y="33"/>
                  </a:lnTo>
                  <a:close/>
                </a:path>
              </a:pathLst>
            </a:custGeom>
            <a:solidFill>
              <a:srgbClr val="000000"/>
            </a:solidFill>
            <a:ln w="9525">
              <a:solidFill>
                <a:schemeClr val="tx1"/>
              </a:solidFill>
              <a:round/>
              <a:headEnd/>
              <a:tailEnd/>
            </a:ln>
          </p:spPr>
          <p:txBody>
            <a:bodyPr/>
            <a:lstStyle/>
            <a:p>
              <a:endParaRPr lang="en-US" sz="1200"/>
            </a:p>
          </p:txBody>
        </p:sp>
        <p:sp>
          <p:nvSpPr>
            <p:cNvPr id="57" name="Freeform 65"/>
            <p:cNvSpPr>
              <a:spLocks/>
            </p:cNvSpPr>
            <p:nvPr/>
          </p:nvSpPr>
          <p:spPr bwMode="auto">
            <a:xfrm>
              <a:off x="4202113" y="3022600"/>
              <a:ext cx="114300" cy="312738"/>
            </a:xfrm>
            <a:custGeom>
              <a:avLst/>
              <a:gdLst>
                <a:gd name="T0" fmla="*/ 0 w 144"/>
                <a:gd name="T1" fmla="*/ 0 h 395"/>
                <a:gd name="T2" fmla="*/ 0 w 144"/>
                <a:gd name="T3" fmla="*/ 2147483647 h 395"/>
                <a:gd name="T4" fmla="*/ 2147483647 w 144"/>
                <a:gd name="T5" fmla="*/ 2147483647 h 395"/>
                <a:gd name="T6" fmla="*/ 2147483647 w 144"/>
                <a:gd name="T7" fmla="*/ 2147483647 h 395"/>
                <a:gd name="T8" fmla="*/ 0 w 144"/>
                <a:gd name="T9" fmla="*/ 0 h 395"/>
                <a:gd name="T10" fmla="*/ 0 60000 65536"/>
                <a:gd name="T11" fmla="*/ 0 60000 65536"/>
                <a:gd name="T12" fmla="*/ 0 60000 65536"/>
                <a:gd name="T13" fmla="*/ 0 60000 65536"/>
                <a:gd name="T14" fmla="*/ 0 60000 65536"/>
                <a:gd name="T15" fmla="*/ 0 w 144"/>
                <a:gd name="T16" fmla="*/ 0 h 395"/>
                <a:gd name="T17" fmla="*/ 144 w 144"/>
                <a:gd name="T18" fmla="*/ 395 h 395"/>
              </a:gdLst>
              <a:ahLst/>
              <a:cxnLst>
                <a:cxn ang="T10">
                  <a:pos x="T0" y="T1"/>
                </a:cxn>
                <a:cxn ang="T11">
                  <a:pos x="T2" y="T3"/>
                </a:cxn>
                <a:cxn ang="T12">
                  <a:pos x="T4" y="T5"/>
                </a:cxn>
                <a:cxn ang="T13">
                  <a:pos x="T6" y="T7"/>
                </a:cxn>
                <a:cxn ang="T14">
                  <a:pos x="T8" y="T9"/>
                </a:cxn>
              </a:cxnLst>
              <a:rect l="T15" t="T16" r="T17" b="T18"/>
              <a:pathLst>
                <a:path w="144" h="395">
                  <a:moveTo>
                    <a:pt x="0" y="0"/>
                  </a:moveTo>
                  <a:lnTo>
                    <a:pt x="0" y="395"/>
                  </a:lnTo>
                  <a:lnTo>
                    <a:pt x="144" y="323"/>
                  </a:lnTo>
                  <a:lnTo>
                    <a:pt x="144" y="72"/>
                  </a:lnTo>
                  <a:lnTo>
                    <a:pt x="0" y="0"/>
                  </a:lnTo>
                  <a:close/>
                </a:path>
              </a:pathLst>
            </a:custGeom>
            <a:solidFill>
              <a:srgbClr val="CCFFFF"/>
            </a:solidFill>
            <a:ln w="12700">
              <a:solidFill>
                <a:schemeClr val="tx1"/>
              </a:solidFill>
              <a:round/>
              <a:headEnd/>
              <a:tailEnd/>
            </a:ln>
          </p:spPr>
          <p:txBody>
            <a:bodyPr/>
            <a:lstStyle/>
            <a:p>
              <a:endParaRPr lang="en-US" sz="1200"/>
            </a:p>
          </p:txBody>
        </p:sp>
        <p:sp>
          <p:nvSpPr>
            <p:cNvPr id="58" name="Rectangle 66"/>
            <p:cNvSpPr>
              <a:spLocks noChangeArrowheads="1"/>
            </p:cNvSpPr>
            <p:nvPr/>
          </p:nvSpPr>
          <p:spPr bwMode="auto">
            <a:xfrm>
              <a:off x="4232275" y="3213099"/>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0</a:t>
              </a:r>
              <a:endParaRPr lang="en-US" sz="1200"/>
            </a:p>
          </p:txBody>
        </p:sp>
        <p:sp>
          <p:nvSpPr>
            <p:cNvPr id="59" name="Rectangle 67"/>
            <p:cNvSpPr>
              <a:spLocks noChangeArrowheads="1"/>
            </p:cNvSpPr>
            <p:nvPr/>
          </p:nvSpPr>
          <p:spPr bwMode="auto">
            <a:xfrm>
              <a:off x="4232275" y="3070224"/>
              <a:ext cx="32025"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1</a:t>
              </a:r>
              <a:endParaRPr lang="en-US" sz="1200"/>
            </a:p>
          </p:txBody>
        </p:sp>
        <p:sp>
          <p:nvSpPr>
            <p:cNvPr id="60" name="Rectangle 68"/>
            <p:cNvSpPr>
              <a:spLocks noChangeArrowheads="1"/>
            </p:cNvSpPr>
            <p:nvPr/>
          </p:nvSpPr>
          <p:spPr bwMode="auto">
            <a:xfrm>
              <a:off x="3917949" y="3041649"/>
              <a:ext cx="78827"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XP</a:t>
              </a:r>
              <a:endParaRPr lang="en-US" sz="1200"/>
            </a:p>
          </p:txBody>
        </p:sp>
        <p:sp>
          <p:nvSpPr>
            <p:cNvPr id="61" name="Freeform 69"/>
            <p:cNvSpPr>
              <a:spLocks/>
            </p:cNvSpPr>
            <p:nvPr/>
          </p:nvSpPr>
          <p:spPr bwMode="auto">
            <a:xfrm>
              <a:off x="4129088" y="3052763"/>
              <a:ext cx="73025" cy="50800"/>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solidFill>
                <a:schemeClr val="tx1"/>
              </a:solidFill>
              <a:round/>
              <a:headEnd/>
              <a:tailEnd/>
            </a:ln>
          </p:spPr>
          <p:txBody>
            <a:bodyPr/>
            <a:lstStyle/>
            <a:p>
              <a:endParaRPr lang="en-US" sz="1200"/>
            </a:p>
          </p:txBody>
        </p:sp>
        <p:sp>
          <p:nvSpPr>
            <p:cNvPr id="62" name="Freeform 70"/>
            <p:cNvSpPr>
              <a:spLocks/>
            </p:cNvSpPr>
            <p:nvPr/>
          </p:nvSpPr>
          <p:spPr bwMode="auto">
            <a:xfrm>
              <a:off x="5062538" y="5970588"/>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63" name="Line 71"/>
            <p:cNvSpPr>
              <a:spLocks noChangeShapeType="1"/>
            </p:cNvSpPr>
            <p:nvPr/>
          </p:nvSpPr>
          <p:spPr bwMode="auto">
            <a:xfrm>
              <a:off x="5089525" y="4833938"/>
              <a:ext cx="1588" cy="1176337"/>
            </a:xfrm>
            <a:prstGeom prst="line">
              <a:avLst/>
            </a:prstGeom>
            <a:noFill/>
            <a:ln w="6350">
              <a:solidFill>
                <a:srgbClr val="000000"/>
              </a:solidFill>
              <a:round/>
              <a:headEnd/>
              <a:tailEnd/>
            </a:ln>
          </p:spPr>
          <p:txBody>
            <a:bodyPr/>
            <a:lstStyle/>
            <a:p>
              <a:endParaRPr lang="en-US" sz="1200"/>
            </a:p>
          </p:txBody>
        </p:sp>
        <p:sp>
          <p:nvSpPr>
            <p:cNvPr id="64" name="Line 72"/>
            <p:cNvSpPr>
              <a:spLocks noChangeShapeType="1"/>
            </p:cNvSpPr>
            <p:nvPr/>
          </p:nvSpPr>
          <p:spPr bwMode="auto">
            <a:xfrm flipH="1">
              <a:off x="5086350" y="5273675"/>
              <a:ext cx="968375" cy="1588"/>
            </a:xfrm>
            <a:prstGeom prst="line">
              <a:avLst/>
            </a:prstGeom>
            <a:noFill/>
            <a:ln w="6350">
              <a:solidFill>
                <a:srgbClr val="000000"/>
              </a:solidFill>
              <a:round/>
              <a:headEnd/>
              <a:tailEnd/>
            </a:ln>
          </p:spPr>
          <p:txBody>
            <a:bodyPr/>
            <a:lstStyle/>
            <a:p>
              <a:endParaRPr lang="en-US" sz="1200"/>
            </a:p>
          </p:txBody>
        </p:sp>
        <p:sp>
          <p:nvSpPr>
            <p:cNvPr id="65" name="Line 73"/>
            <p:cNvSpPr>
              <a:spLocks noChangeShapeType="1"/>
            </p:cNvSpPr>
            <p:nvPr/>
          </p:nvSpPr>
          <p:spPr bwMode="auto">
            <a:xfrm flipV="1">
              <a:off x="5089525" y="4814888"/>
              <a:ext cx="1588" cy="461962"/>
            </a:xfrm>
            <a:prstGeom prst="line">
              <a:avLst/>
            </a:prstGeom>
            <a:noFill/>
            <a:ln w="6350">
              <a:solidFill>
                <a:srgbClr val="000000"/>
              </a:solidFill>
              <a:round/>
              <a:headEnd/>
              <a:tailEnd/>
            </a:ln>
          </p:spPr>
          <p:txBody>
            <a:bodyPr/>
            <a:lstStyle/>
            <a:p>
              <a:endParaRPr lang="en-US" sz="1200"/>
            </a:p>
          </p:txBody>
        </p:sp>
        <p:sp>
          <p:nvSpPr>
            <p:cNvPr id="66" name="Line 74"/>
            <p:cNvSpPr>
              <a:spLocks noChangeShapeType="1"/>
            </p:cNvSpPr>
            <p:nvPr/>
          </p:nvSpPr>
          <p:spPr bwMode="auto">
            <a:xfrm>
              <a:off x="5089525" y="4818063"/>
              <a:ext cx="1588" cy="1587"/>
            </a:xfrm>
            <a:prstGeom prst="line">
              <a:avLst/>
            </a:prstGeom>
            <a:noFill/>
            <a:ln w="6350">
              <a:solidFill>
                <a:srgbClr val="000000"/>
              </a:solidFill>
              <a:round/>
              <a:headEnd/>
              <a:tailEnd/>
            </a:ln>
          </p:spPr>
          <p:txBody>
            <a:bodyPr/>
            <a:lstStyle/>
            <a:p>
              <a:endParaRPr lang="en-US" sz="1200"/>
            </a:p>
          </p:txBody>
        </p:sp>
        <p:sp>
          <p:nvSpPr>
            <p:cNvPr id="67" name="Freeform 75"/>
            <p:cNvSpPr>
              <a:spLocks/>
            </p:cNvSpPr>
            <p:nvPr/>
          </p:nvSpPr>
          <p:spPr bwMode="auto">
            <a:xfrm>
              <a:off x="6015038" y="5246688"/>
              <a:ext cx="73025" cy="52387"/>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68" name="Freeform 76"/>
            <p:cNvSpPr>
              <a:spLocks/>
            </p:cNvSpPr>
            <p:nvPr/>
          </p:nvSpPr>
          <p:spPr bwMode="auto">
            <a:xfrm>
              <a:off x="1811338" y="16097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69" name="Line 77"/>
            <p:cNvSpPr>
              <a:spLocks noChangeShapeType="1"/>
            </p:cNvSpPr>
            <p:nvPr/>
          </p:nvSpPr>
          <p:spPr bwMode="auto">
            <a:xfrm flipV="1">
              <a:off x="1838325" y="1479550"/>
              <a:ext cx="1588" cy="169863"/>
            </a:xfrm>
            <a:prstGeom prst="line">
              <a:avLst/>
            </a:prstGeom>
            <a:noFill/>
            <a:ln w="6350">
              <a:solidFill>
                <a:srgbClr val="000000"/>
              </a:solidFill>
              <a:round/>
              <a:headEnd/>
              <a:tailEnd/>
            </a:ln>
          </p:spPr>
          <p:txBody>
            <a:bodyPr/>
            <a:lstStyle/>
            <a:p>
              <a:endParaRPr lang="en-US" sz="1200"/>
            </a:p>
          </p:txBody>
        </p:sp>
        <p:grpSp>
          <p:nvGrpSpPr>
            <p:cNvPr id="70" name="Group 78"/>
            <p:cNvGrpSpPr>
              <a:grpSpLocks/>
            </p:cNvGrpSpPr>
            <p:nvPr/>
          </p:nvGrpSpPr>
          <p:grpSpPr bwMode="auto">
            <a:xfrm>
              <a:off x="1377950" y="1685925"/>
              <a:ext cx="915988" cy="142875"/>
              <a:chOff x="1010" y="834"/>
              <a:chExt cx="577" cy="90"/>
            </a:xfrm>
          </p:grpSpPr>
          <p:sp>
            <p:nvSpPr>
              <p:cNvPr id="291" name="Rectangle 79"/>
              <p:cNvSpPr>
                <a:spLocks noChangeArrowheads="1"/>
              </p:cNvSpPr>
              <p:nvPr/>
            </p:nvSpPr>
            <p:spPr bwMode="auto">
              <a:xfrm>
                <a:off x="1012" y="834"/>
                <a:ext cx="575" cy="90"/>
              </a:xfrm>
              <a:prstGeom prst="rect">
                <a:avLst/>
              </a:prstGeom>
              <a:solidFill>
                <a:srgbClr val="CCFFFF"/>
              </a:solidFill>
              <a:ln w="12700">
                <a:solidFill>
                  <a:srgbClr val="000000"/>
                </a:solidFill>
                <a:miter lim="800000"/>
                <a:headEnd/>
                <a:tailEnd/>
              </a:ln>
            </p:spPr>
            <p:txBody>
              <a:bodyPr/>
              <a:lstStyle/>
              <a:p>
                <a:endParaRPr lang="en-US" sz="1200"/>
              </a:p>
            </p:txBody>
          </p:sp>
          <p:grpSp>
            <p:nvGrpSpPr>
              <p:cNvPr id="292" name="Group 80"/>
              <p:cNvGrpSpPr>
                <a:grpSpLocks/>
              </p:cNvGrpSpPr>
              <p:nvPr/>
            </p:nvGrpSpPr>
            <p:grpSpPr bwMode="auto">
              <a:xfrm>
                <a:off x="1010" y="872"/>
                <a:ext cx="62" cy="40"/>
                <a:chOff x="1010" y="872"/>
                <a:chExt cx="62" cy="40"/>
              </a:xfrm>
            </p:grpSpPr>
            <p:sp>
              <p:nvSpPr>
                <p:cNvPr id="293" name="Line 81"/>
                <p:cNvSpPr>
                  <a:spLocks noChangeShapeType="1"/>
                </p:cNvSpPr>
                <p:nvPr/>
              </p:nvSpPr>
              <p:spPr bwMode="auto">
                <a:xfrm>
                  <a:off x="1010" y="872"/>
                  <a:ext cx="62" cy="20"/>
                </a:xfrm>
                <a:prstGeom prst="line">
                  <a:avLst/>
                </a:prstGeom>
                <a:noFill/>
                <a:ln w="15875">
                  <a:solidFill>
                    <a:srgbClr val="000000"/>
                  </a:solidFill>
                  <a:round/>
                  <a:headEnd/>
                  <a:tailEnd/>
                </a:ln>
              </p:spPr>
              <p:txBody>
                <a:bodyPr/>
                <a:lstStyle/>
                <a:p>
                  <a:endParaRPr lang="en-US" sz="1200"/>
                </a:p>
              </p:txBody>
            </p:sp>
            <p:sp>
              <p:nvSpPr>
                <p:cNvPr id="294" name="Line 82"/>
                <p:cNvSpPr>
                  <a:spLocks noChangeShapeType="1"/>
                </p:cNvSpPr>
                <p:nvPr/>
              </p:nvSpPr>
              <p:spPr bwMode="auto">
                <a:xfrm flipV="1">
                  <a:off x="1010" y="892"/>
                  <a:ext cx="62" cy="20"/>
                </a:xfrm>
                <a:prstGeom prst="line">
                  <a:avLst/>
                </a:prstGeom>
                <a:noFill/>
                <a:ln w="15875">
                  <a:solidFill>
                    <a:srgbClr val="000000"/>
                  </a:solidFill>
                  <a:round/>
                  <a:headEnd/>
                  <a:tailEnd/>
                </a:ln>
              </p:spPr>
              <p:txBody>
                <a:bodyPr/>
                <a:lstStyle/>
                <a:p>
                  <a:endParaRPr lang="en-US" sz="1200"/>
                </a:p>
              </p:txBody>
            </p:sp>
          </p:grpSp>
        </p:grpSp>
        <p:sp>
          <p:nvSpPr>
            <p:cNvPr id="71" name="Rectangle 83"/>
            <p:cNvSpPr>
              <a:spLocks noChangeArrowheads="1"/>
            </p:cNvSpPr>
            <p:nvPr/>
          </p:nvSpPr>
          <p:spPr bwMode="auto">
            <a:xfrm>
              <a:off x="1754187" y="1730375"/>
              <a:ext cx="44340"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  </a:t>
              </a:r>
              <a:endParaRPr lang="en-US" sz="1200"/>
            </a:p>
          </p:txBody>
        </p:sp>
        <p:sp>
          <p:nvSpPr>
            <p:cNvPr id="72" name="Rectangle 84"/>
            <p:cNvSpPr>
              <a:spLocks noChangeArrowheads="1"/>
            </p:cNvSpPr>
            <p:nvPr/>
          </p:nvSpPr>
          <p:spPr bwMode="auto">
            <a:xfrm>
              <a:off x="1797049" y="1704975"/>
              <a:ext cx="108387"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PC</a:t>
              </a:r>
              <a:endParaRPr lang="en-US" sz="1200"/>
            </a:p>
          </p:txBody>
        </p:sp>
        <p:sp>
          <p:nvSpPr>
            <p:cNvPr id="73" name="Freeform 85"/>
            <p:cNvSpPr>
              <a:spLocks/>
            </p:cNvSpPr>
            <p:nvPr/>
          </p:nvSpPr>
          <p:spPr bwMode="auto">
            <a:xfrm>
              <a:off x="175418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4" name="Line 86"/>
            <p:cNvSpPr>
              <a:spLocks noChangeShapeType="1"/>
            </p:cNvSpPr>
            <p:nvPr/>
          </p:nvSpPr>
          <p:spPr bwMode="auto">
            <a:xfrm flipV="1">
              <a:off x="1781175" y="1195388"/>
              <a:ext cx="1588" cy="139700"/>
            </a:xfrm>
            <a:prstGeom prst="line">
              <a:avLst/>
            </a:prstGeom>
            <a:noFill/>
            <a:ln w="6350">
              <a:solidFill>
                <a:srgbClr val="000000"/>
              </a:solidFill>
              <a:round/>
              <a:headEnd/>
              <a:tailEnd/>
            </a:ln>
          </p:spPr>
          <p:txBody>
            <a:bodyPr/>
            <a:lstStyle/>
            <a:p>
              <a:endParaRPr lang="en-US" sz="1200"/>
            </a:p>
          </p:txBody>
        </p:sp>
        <p:sp>
          <p:nvSpPr>
            <p:cNvPr id="75" name="Rectangle 87"/>
            <p:cNvSpPr>
              <a:spLocks noChangeArrowheads="1"/>
            </p:cNvSpPr>
            <p:nvPr/>
          </p:nvSpPr>
          <p:spPr bwMode="auto">
            <a:xfrm>
              <a:off x="1725614" y="1090613"/>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grpSp>
          <p:nvGrpSpPr>
            <p:cNvPr id="76" name="Group 88"/>
            <p:cNvGrpSpPr>
              <a:grpSpLocks/>
            </p:cNvGrpSpPr>
            <p:nvPr/>
          </p:nvGrpSpPr>
          <p:grpSpPr bwMode="auto">
            <a:xfrm>
              <a:off x="1724029" y="2214568"/>
              <a:ext cx="255588" cy="260350"/>
              <a:chOff x="1228" y="1167"/>
              <a:chExt cx="161" cy="164"/>
            </a:xfrm>
          </p:grpSpPr>
          <p:sp>
            <p:nvSpPr>
              <p:cNvPr id="289" name="Rectangle 89"/>
              <p:cNvSpPr>
                <a:spLocks noChangeArrowheads="1"/>
              </p:cNvSpPr>
              <p:nvPr/>
            </p:nvSpPr>
            <p:spPr bwMode="auto">
              <a:xfrm>
                <a:off x="1228" y="1173"/>
                <a:ext cx="144" cy="108"/>
              </a:xfrm>
              <a:prstGeom prst="rect">
                <a:avLst/>
              </a:prstGeom>
              <a:solidFill>
                <a:srgbClr val="CCFFFF"/>
              </a:solidFill>
              <a:ln w="12700">
                <a:solidFill>
                  <a:srgbClr val="000000"/>
                </a:solidFill>
                <a:miter lim="800000"/>
                <a:headEnd/>
                <a:tailEnd/>
              </a:ln>
            </p:spPr>
            <p:txBody>
              <a:bodyPr/>
              <a:lstStyle/>
              <a:p>
                <a:endParaRPr lang="en-US" sz="1200"/>
              </a:p>
            </p:txBody>
          </p:sp>
          <p:sp>
            <p:nvSpPr>
              <p:cNvPr id="290" name="Rectangle 90"/>
              <p:cNvSpPr>
                <a:spLocks noChangeArrowheads="1"/>
              </p:cNvSpPr>
              <p:nvPr/>
            </p:nvSpPr>
            <p:spPr bwMode="auto">
              <a:xfrm>
                <a:off x="1248" y="1167"/>
                <a:ext cx="141" cy="164"/>
              </a:xfrm>
              <a:prstGeom prst="rect">
                <a:avLst/>
              </a:prstGeom>
              <a:noFill/>
              <a:ln w="9525">
                <a:noFill/>
                <a:miter lim="800000"/>
                <a:headEnd/>
                <a:tailEnd/>
              </a:ln>
            </p:spPr>
            <p:txBody>
              <a:bodyPr wrap="none" lIns="0" tIns="0" rIns="0" bIns="0">
                <a:spAutoFit/>
              </a:bodyPr>
              <a:lstStyle/>
              <a:p>
                <a:pPr algn="l" eaLnBrk="0" hangingPunct="0"/>
                <a:r>
                  <a:rPr lang="en-US" sz="1000">
                    <a:solidFill>
                      <a:srgbClr val="000000"/>
                    </a:solidFill>
                    <a:latin typeface="Helvetica" pitchFamily="-84" charset="0"/>
                  </a:rPr>
                  <a:t>+4</a:t>
                </a:r>
                <a:endParaRPr lang="en-US" sz="1200"/>
              </a:p>
            </p:txBody>
          </p:sp>
        </p:grpSp>
        <p:sp>
          <p:nvSpPr>
            <p:cNvPr id="77" name="Freeform 91"/>
            <p:cNvSpPr>
              <a:spLocks/>
            </p:cNvSpPr>
            <p:nvPr/>
          </p:nvSpPr>
          <p:spPr bwMode="auto">
            <a:xfrm>
              <a:off x="1811338" y="21510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78" name="Line 92"/>
            <p:cNvSpPr>
              <a:spLocks noChangeShapeType="1"/>
            </p:cNvSpPr>
            <p:nvPr/>
          </p:nvSpPr>
          <p:spPr bwMode="auto">
            <a:xfrm flipV="1">
              <a:off x="1838325" y="1822450"/>
              <a:ext cx="1588" cy="368300"/>
            </a:xfrm>
            <a:prstGeom prst="line">
              <a:avLst/>
            </a:prstGeom>
            <a:noFill/>
            <a:ln w="6350">
              <a:solidFill>
                <a:srgbClr val="000000"/>
              </a:solidFill>
              <a:round/>
              <a:headEnd/>
              <a:tailEnd/>
            </a:ln>
          </p:spPr>
          <p:txBody>
            <a:bodyPr/>
            <a:lstStyle/>
            <a:p>
              <a:endParaRPr lang="en-US" sz="1200"/>
            </a:p>
          </p:txBody>
        </p:sp>
        <p:sp>
          <p:nvSpPr>
            <p:cNvPr id="79" name="Line 93"/>
            <p:cNvSpPr>
              <a:spLocks noChangeShapeType="1"/>
            </p:cNvSpPr>
            <p:nvPr/>
          </p:nvSpPr>
          <p:spPr bwMode="auto">
            <a:xfrm flipV="1">
              <a:off x="1838325" y="2392363"/>
              <a:ext cx="1588" cy="119062"/>
            </a:xfrm>
            <a:prstGeom prst="line">
              <a:avLst/>
            </a:prstGeom>
            <a:noFill/>
            <a:ln w="6350">
              <a:solidFill>
                <a:srgbClr val="000000"/>
              </a:solidFill>
              <a:round/>
              <a:headEnd/>
              <a:tailEnd/>
            </a:ln>
          </p:spPr>
          <p:txBody>
            <a:bodyPr/>
            <a:lstStyle/>
            <a:p>
              <a:endParaRPr lang="en-US" sz="1200"/>
            </a:p>
          </p:txBody>
        </p:sp>
        <p:sp>
          <p:nvSpPr>
            <p:cNvPr id="80" name="Line 94"/>
            <p:cNvSpPr>
              <a:spLocks noChangeShapeType="1"/>
            </p:cNvSpPr>
            <p:nvPr/>
          </p:nvSpPr>
          <p:spPr bwMode="auto">
            <a:xfrm flipV="1">
              <a:off x="2179638" y="1195388"/>
              <a:ext cx="1587" cy="139700"/>
            </a:xfrm>
            <a:prstGeom prst="line">
              <a:avLst/>
            </a:prstGeom>
            <a:noFill/>
            <a:ln w="6350">
              <a:solidFill>
                <a:srgbClr val="000000"/>
              </a:solidFill>
              <a:round/>
              <a:headEnd/>
              <a:tailEnd/>
            </a:ln>
          </p:spPr>
          <p:txBody>
            <a:bodyPr/>
            <a:lstStyle/>
            <a:p>
              <a:endParaRPr lang="en-US" sz="1200"/>
            </a:p>
          </p:txBody>
        </p:sp>
        <p:sp>
          <p:nvSpPr>
            <p:cNvPr id="81" name="Line 95"/>
            <p:cNvSpPr>
              <a:spLocks noChangeShapeType="1"/>
            </p:cNvSpPr>
            <p:nvPr/>
          </p:nvSpPr>
          <p:spPr bwMode="auto">
            <a:xfrm>
              <a:off x="2176463" y="1198563"/>
              <a:ext cx="234950" cy="1587"/>
            </a:xfrm>
            <a:prstGeom prst="line">
              <a:avLst/>
            </a:prstGeom>
            <a:noFill/>
            <a:ln w="6350">
              <a:solidFill>
                <a:srgbClr val="000000"/>
              </a:solidFill>
              <a:round/>
              <a:headEnd/>
              <a:tailEnd/>
            </a:ln>
          </p:spPr>
          <p:txBody>
            <a:bodyPr/>
            <a:lstStyle/>
            <a:p>
              <a:endParaRPr lang="en-US" sz="1200"/>
            </a:p>
          </p:txBody>
        </p:sp>
        <p:sp>
          <p:nvSpPr>
            <p:cNvPr id="82" name="Line 96"/>
            <p:cNvSpPr>
              <a:spLocks noChangeShapeType="1"/>
            </p:cNvSpPr>
            <p:nvPr/>
          </p:nvSpPr>
          <p:spPr bwMode="auto">
            <a:xfrm>
              <a:off x="2408238" y="1195388"/>
              <a:ext cx="1587" cy="1260475"/>
            </a:xfrm>
            <a:prstGeom prst="line">
              <a:avLst/>
            </a:prstGeom>
            <a:noFill/>
            <a:ln w="6350">
              <a:solidFill>
                <a:srgbClr val="000000"/>
              </a:solidFill>
              <a:round/>
              <a:headEnd/>
              <a:tailEnd/>
            </a:ln>
          </p:spPr>
          <p:txBody>
            <a:bodyPr/>
            <a:lstStyle/>
            <a:p>
              <a:endParaRPr lang="en-US" sz="1200"/>
            </a:p>
          </p:txBody>
        </p:sp>
        <p:sp>
          <p:nvSpPr>
            <p:cNvPr id="83" name="Freeform 97"/>
            <p:cNvSpPr>
              <a:spLocks/>
            </p:cNvSpPr>
            <p:nvPr/>
          </p:nvSpPr>
          <p:spPr bwMode="auto">
            <a:xfrm>
              <a:off x="2152650" y="12954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4" name="Line 98"/>
            <p:cNvSpPr>
              <a:spLocks noChangeShapeType="1"/>
            </p:cNvSpPr>
            <p:nvPr/>
          </p:nvSpPr>
          <p:spPr bwMode="auto">
            <a:xfrm flipH="1">
              <a:off x="1835150" y="2452688"/>
              <a:ext cx="576263" cy="1587"/>
            </a:xfrm>
            <a:prstGeom prst="line">
              <a:avLst/>
            </a:prstGeom>
            <a:noFill/>
            <a:ln w="6350">
              <a:solidFill>
                <a:srgbClr val="000000"/>
              </a:solidFill>
              <a:round/>
              <a:headEnd/>
              <a:tailEnd/>
            </a:ln>
          </p:spPr>
          <p:txBody>
            <a:bodyPr/>
            <a:lstStyle/>
            <a:p>
              <a:endParaRPr lang="en-US" sz="1200"/>
            </a:p>
          </p:txBody>
        </p:sp>
        <p:grpSp>
          <p:nvGrpSpPr>
            <p:cNvPr id="85" name="Group 99"/>
            <p:cNvGrpSpPr>
              <a:grpSpLocks/>
            </p:cNvGrpSpPr>
            <p:nvPr/>
          </p:nvGrpSpPr>
          <p:grpSpPr bwMode="auto">
            <a:xfrm>
              <a:off x="3092450" y="1889125"/>
              <a:ext cx="912813" cy="455613"/>
              <a:chOff x="2090" y="958"/>
              <a:chExt cx="575" cy="287"/>
            </a:xfrm>
          </p:grpSpPr>
          <p:sp>
            <p:nvSpPr>
              <p:cNvPr id="284" name="Rectangle 100"/>
              <p:cNvSpPr>
                <a:spLocks noChangeArrowheads="1"/>
              </p:cNvSpPr>
              <p:nvPr/>
            </p:nvSpPr>
            <p:spPr bwMode="auto">
              <a:xfrm>
                <a:off x="2090" y="958"/>
                <a:ext cx="575" cy="287"/>
              </a:xfrm>
              <a:prstGeom prst="rect">
                <a:avLst/>
              </a:prstGeom>
              <a:solidFill>
                <a:schemeClr val="accent2">
                  <a:lumMod val="60000"/>
                  <a:lumOff val="40000"/>
                </a:schemeClr>
              </a:solidFill>
              <a:ln w="12700">
                <a:solidFill>
                  <a:srgbClr val="000000"/>
                </a:solidFill>
                <a:miter lim="800000"/>
                <a:headEnd/>
                <a:tailEnd/>
              </a:ln>
            </p:spPr>
            <p:txBody>
              <a:bodyPr/>
              <a:lstStyle/>
              <a:p>
                <a:endParaRPr lang="en-US" sz="1200"/>
              </a:p>
            </p:txBody>
          </p:sp>
          <p:sp>
            <p:nvSpPr>
              <p:cNvPr id="285" name="Rectangle 101"/>
              <p:cNvSpPr>
                <a:spLocks noChangeArrowheads="1"/>
              </p:cNvSpPr>
              <p:nvPr/>
            </p:nvSpPr>
            <p:spPr bwMode="auto">
              <a:xfrm>
                <a:off x="2267" y="962"/>
                <a:ext cx="383"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Instruction</a:t>
                </a:r>
                <a:endParaRPr lang="en-US" sz="1200"/>
              </a:p>
            </p:txBody>
          </p:sp>
          <p:sp>
            <p:nvSpPr>
              <p:cNvPr id="286" name="Rectangle 102"/>
              <p:cNvSpPr>
                <a:spLocks noChangeArrowheads="1"/>
              </p:cNvSpPr>
              <p:nvPr/>
            </p:nvSpPr>
            <p:spPr bwMode="auto">
              <a:xfrm>
                <a:off x="2315" y="1034"/>
                <a:ext cx="287" cy="99"/>
              </a:xfrm>
              <a:prstGeom prst="rect">
                <a:avLst/>
              </a:prstGeom>
              <a:noFill/>
              <a:ln w="9525">
                <a:noFill/>
                <a:miter lim="800000"/>
                <a:headEnd/>
                <a:tailEnd/>
              </a:ln>
            </p:spPr>
            <p:txBody>
              <a:bodyPr wrap="none" lIns="0" tIns="0" rIns="0" bIns="0">
                <a:spAutoFit/>
              </a:bodyPr>
              <a:lstStyle/>
              <a:p>
                <a:pPr algn="l" eaLnBrk="0" hangingPunct="0"/>
                <a:r>
                  <a:rPr lang="en-US" sz="600" b="1">
                    <a:solidFill>
                      <a:srgbClr val="000000"/>
                    </a:solidFill>
                    <a:latin typeface="Helvetica" pitchFamily="-84" charset="0"/>
                  </a:rPr>
                  <a:t>Memory</a:t>
                </a:r>
                <a:endParaRPr lang="en-US" sz="1200"/>
              </a:p>
            </p:txBody>
          </p:sp>
          <p:sp>
            <p:nvSpPr>
              <p:cNvPr id="287" name="Rectangle 103"/>
              <p:cNvSpPr>
                <a:spLocks noChangeArrowheads="1"/>
              </p:cNvSpPr>
              <p:nvPr/>
            </p:nvSpPr>
            <p:spPr bwMode="auto">
              <a:xfrm>
                <a:off x="2108" y="991"/>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288" name="Rectangle 104"/>
              <p:cNvSpPr>
                <a:spLocks noChangeArrowheads="1"/>
              </p:cNvSpPr>
              <p:nvPr/>
            </p:nvSpPr>
            <p:spPr bwMode="auto">
              <a:xfrm>
                <a:off x="2358" y="1163"/>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D</a:t>
                </a:r>
                <a:endParaRPr lang="en-US" sz="1200"/>
              </a:p>
            </p:txBody>
          </p:sp>
        </p:grpSp>
        <p:sp>
          <p:nvSpPr>
            <p:cNvPr id="86" name="Freeform 105"/>
            <p:cNvSpPr>
              <a:spLocks/>
            </p:cNvSpPr>
            <p:nvPr/>
          </p:nvSpPr>
          <p:spPr bwMode="auto">
            <a:xfrm>
              <a:off x="1811338" y="4830763"/>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87" name="Line 106"/>
            <p:cNvSpPr>
              <a:spLocks noChangeShapeType="1"/>
            </p:cNvSpPr>
            <p:nvPr/>
          </p:nvSpPr>
          <p:spPr bwMode="auto">
            <a:xfrm>
              <a:off x="1838325" y="4025900"/>
              <a:ext cx="1588" cy="844550"/>
            </a:xfrm>
            <a:prstGeom prst="line">
              <a:avLst/>
            </a:prstGeom>
            <a:noFill/>
            <a:ln w="6350">
              <a:solidFill>
                <a:srgbClr val="000000"/>
              </a:solidFill>
              <a:round/>
              <a:headEnd/>
              <a:tailEnd/>
            </a:ln>
          </p:spPr>
          <p:txBody>
            <a:bodyPr/>
            <a:lstStyle/>
            <a:p>
              <a:endParaRPr lang="en-US" sz="1200"/>
            </a:p>
          </p:txBody>
        </p:sp>
        <p:sp>
          <p:nvSpPr>
            <p:cNvPr id="88" name="Line 107"/>
            <p:cNvSpPr>
              <a:spLocks noChangeShapeType="1"/>
            </p:cNvSpPr>
            <p:nvPr/>
          </p:nvSpPr>
          <p:spPr bwMode="auto">
            <a:xfrm flipV="1">
              <a:off x="1838325" y="2478088"/>
              <a:ext cx="1588" cy="1658937"/>
            </a:xfrm>
            <a:prstGeom prst="line">
              <a:avLst/>
            </a:prstGeom>
            <a:noFill/>
            <a:ln w="6350">
              <a:solidFill>
                <a:srgbClr val="000000"/>
              </a:solidFill>
              <a:round/>
              <a:headEnd/>
              <a:tailEnd/>
            </a:ln>
          </p:spPr>
          <p:txBody>
            <a:bodyPr/>
            <a:lstStyle/>
            <a:p>
              <a:endParaRPr lang="en-US" sz="1200"/>
            </a:p>
          </p:txBody>
        </p:sp>
        <p:sp>
          <p:nvSpPr>
            <p:cNvPr id="89" name="Line 108"/>
            <p:cNvSpPr>
              <a:spLocks noChangeShapeType="1"/>
            </p:cNvSpPr>
            <p:nvPr/>
          </p:nvSpPr>
          <p:spPr bwMode="auto">
            <a:xfrm flipV="1">
              <a:off x="5602288" y="2590800"/>
              <a:ext cx="1587" cy="87313"/>
            </a:xfrm>
            <a:prstGeom prst="line">
              <a:avLst/>
            </a:prstGeom>
            <a:noFill/>
            <a:ln w="6350">
              <a:solidFill>
                <a:srgbClr val="000000"/>
              </a:solidFill>
              <a:round/>
              <a:headEnd/>
              <a:tailEnd/>
            </a:ln>
          </p:spPr>
          <p:txBody>
            <a:bodyPr/>
            <a:lstStyle/>
            <a:p>
              <a:endParaRPr lang="en-US" sz="1200"/>
            </a:p>
          </p:txBody>
        </p:sp>
        <p:sp>
          <p:nvSpPr>
            <p:cNvPr id="90" name="Line 109"/>
            <p:cNvSpPr>
              <a:spLocks noChangeShapeType="1"/>
            </p:cNvSpPr>
            <p:nvPr/>
          </p:nvSpPr>
          <p:spPr bwMode="auto">
            <a:xfrm flipH="1" flipV="1">
              <a:off x="5541963" y="2536825"/>
              <a:ext cx="61912" cy="60325"/>
            </a:xfrm>
            <a:prstGeom prst="line">
              <a:avLst/>
            </a:prstGeom>
            <a:noFill/>
            <a:ln w="7938">
              <a:solidFill>
                <a:srgbClr val="000000"/>
              </a:solidFill>
              <a:round/>
              <a:headEnd/>
              <a:tailEnd/>
            </a:ln>
          </p:spPr>
          <p:txBody>
            <a:bodyPr/>
            <a:lstStyle/>
            <a:p>
              <a:endParaRPr lang="en-US" sz="1200"/>
            </a:p>
          </p:txBody>
        </p:sp>
        <p:sp>
          <p:nvSpPr>
            <p:cNvPr id="91" name="Line 110"/>
            <p:cNvSpPr>
              <a:spLocks noChangeShapeType="1"/>
            </p:cNvSpPr>
            <p:nvPr/>
          </p:nvSpPr>
          <p:spPr bwMode="auto">
            <a:xfrm flipH="1">
              <a:off x="4459288" y="2536825"/>
              <a:ext cx="1089025" cy="1588"/>
            </a:xfrm>
            <a:prstGeom prst="line">
              <a:avLst/>
            </a:prstGeom>
            <a:noFill/>
            <a:ln w="6350">
              <a:solidFill>
                <a:srgbClr val="000000"/>
              </a:solidFill>
              <a:round/>
              <a:headEnd/>
              <a:tailEnd/>
            </a:ln>
          </p:spPr>
          <p:txBody>
            <a:bodyPr/>
            <a:lstStyle/>
            <a:p>
              <a:endParaRPr lang="en-US" sz="1200"/>
            </a:p>
          </p:txBody>
        </p:sp>
        <p:sp>
          <p:nvSpPr>
            <p:cNvPr id="92" name="Freeform 111"/>
            <p:cNvSpPr>
              <a:spLocks/>
            </p:cNvSpPr>
            <p:nvPr/>
          </p:nvSpPr>
          <p:spPr bwMode="auto">
            <a:xfrm>
              <a:off x="5575300" y="2638425"/>
              <a:ext cx="52388"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93" name="Rectangle 112"/>
            <p:cNvSpPr>
              <a:spLocks noChangeArrowheads="1"/>
            </p:cNvSpPr>
            <p:nvPr/>
          </p:nvSpPr>
          <p:spPr bwMode="auto">
            <a:xfrm>
              <a:off x="4953001"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Rb: &lt;15:11&gt;</a:t>
              </a:r>
              <a:endParaRPr lang="en-US" sz="600"/>
            </a:p>
          </p:txBody>
        </p:sp>
        <p:sp>
          <p:nvSpPr>
            <p:cNvPr id="94" name="Line 113"/>
            <p:cNvSpPr>
              <a:spLocks noChangeShapeType="1"/>
            </p:cNvSpPr>
            <p:nvPr/>
          </p:nvSpPr>
          <p:spPr bwMode="auto">
            <a:xfrm flipV="1">
              <a:off x="4718050" y="2590800"/>
              <a:ext cx="1588" cy="315913"/>
            </a:xfrm>
            <a:prstGeom prst="line">
              <a:avLst/>
            </a:prstGeom>
            <a:noFill/>
            <a:ln w="6350">
              <a:solidFill>
                <a:srgbClr val="000000"/>
              </a:solidFill>
              <a:round/>
              <a:headEnd/>
              <a:tailEnd/>
            </a:ln>
          </p:spPr>
          <p:txBody>
            <a:bodyPr/>
            <a:lstStyle/>
            <a:p>
              <a:endParaRPr lang="en-US" sz="1200"/>
            </a:p>
          </p:txBody>
        </p:sp>
        <p:sp>
          <p:nvSpPr>
            <p:cNvPr id="95" name="Line 114"/>
            <p:cNvSpPr>
              <a:spLocks noChangeShapeType="1"/>
            </p:cNvSpPr>
            <p:nvPr/>
          </p:nvSpPr>
          <p:spPr bwMode="auto">
            <a:xfrm flipH="1" flipV="1">
              <a:off x="4660900" y="2535238"/>
              <a:ext cx="60325" cy="61912"/>
            </a:xfrm>
            <a:prstGeom prst="line">
              <a:avLst/>
            </a:prstGeom>
            <a:noFill/>
            <a:ln w="7938">
              <a:solidFill>
                <a:srgbClr val="000000"/>
              </a:solidFill>
              <a:round/>
              <a:headEnd/>
              <a:tailEnd/>
            </a:ln>
          </p:spPr>
          <p:txBody>
            <a:bodyPr/>
            <a:lstStyle/>
            <a:p>
              <a:endParaRPr lang="en-US" sz="1200"/>
            </a:p>
          </p:txBody>
        </p:sp>
        <p:sp>
          <p:nvSpPr>
            <p:cNvPr id="96" name="Line 115"/>
            <p:cNvSpPr>
              <a:spLocks noChangeShapeType="1"/>
            </p:cNvSpPr>
            <p:nvPr/>
          </p:nvSpPr>
          <p:spPr bwMode="auto">
            <a:xfrm flipH="1">
              <a:off x="3546475" y="2535238"/>
              <a:ext cx="1120775" cy="3175"/>
            </a:xfrm>
            <a:prstGeom prst="line">
              <a:avLst/>
            </a:prstGeom>
            <a:noFill/>
            <a:ln w="6350">
              <a:solidFill>
                <a:srgbClr val="000000"/>
              </a:solidFill>
              <a:round/>
              <a:headEnd/>
              <a:tailEnd/>
            </a:ln>
          </p:spPr>
          <p:txBody>
            <a:bodyPr/>
            <a:lstStyle/>
            <a:p>
              <a:endParaRPr lang="en-US" sz="1200"/>
            </a:p>
          </p:txBody>
        </p:sp>
        <p:sp>
          <p:nvSpPr>
            <p:cNvPr id="97" name="Line 116"/>
            <p:cNvSpPr>
              <a:spLocks noChangeShapeType="1"/>
            </p:cNvSpPr>
            <p:nvPr/>
          </p:nvSpPr>
          <p:spPr bwMode="auto">
            <a:xfrm>
              <a:off x="3549650" y="2540000"/>
              <a:ext cx="1588" cy="1588"/>
            </a:xfrm>
            <a:prstGeom prst="line">
              <a:avLst/>
            </a:prstGeom>
            <a:noFill/>
            <a:ln w="6350">
              <a:solidFill>
                <a:srgbClr val="000000"/>
              </a:solidFill>
              <a:round/>
              <a:headEnd/>
              <a:tailEnd/>
            </a:ln>
          </p:spPr>
          <p:txBody>
            <a:bodyPr/>
            <a:lstStyle/>
            <a:p>
              <a:endParaRPr lang="en-US" sz="1200"/>
            </a:p>
          </p:txBody>
        </p:sp>
        <p:sp>
          <p:nvSpPr>
            <p:cNvPr id="98" name="Freeform 117"/>
            <p:cNvSpPr>
              <a:spLocks/>
            </p:cNvSpPr>
            <p:nvPr/>
          </p:nvSpPr>
          <p:spPr bwMode="auto">
            <a:xfrm>
              <a:off x="4691063" y="286702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99" name="Rectangle 118"/>
            <p:cNvSpPr>
              <a:spLocks noChangeArrowheads="1"/>
            </p:cNvSpPr>
            <p:nvPr/>
          </p:nvSpPr>
          <p:spPr bwMode="auto">
            <a:xfrm>
              <a:off x="4038600" y="2559051"/>
              <a:ext cx="65278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 &lt;20:16&gt;</a:t>
              </a:r>
              <a:endParaRPr lang="en-US" sz="600"/>
            </a:p>
          </p:txBody>
        </p:sp>
        <p:sp>
          <p:nvSpPr>
            <p:cNvPr id="100" name="Freeform 119"/>
            <p:cNvSpPr>
              <a:spLocks/>
            </p:cNvSpPr>
            <p:nvPr/>
          </p:nvSpPr>
          <p:spPr bwMode="auto">
            <a:xfrm>
              <a:off x="5481638" y="270192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01" name="Freeform 120"/>
            <p:cNvSpPr>
              <a:spLocks/>
            </p:cNvSpPr>
            <p:nvPr/>
          </p:nvSpPr>
          <p:spPr bwMode="auto">
            <a:xfrm>
              <a:off x="5487988" y="2708275"/>
              <a:ext cx="457200"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02" name="Group 121"/>
            <p:cNvGrpSpPr>
              <a:grpSpLocks/>
            </p:cNvGrpSpPr>
            <p:nvPr/>
          </p:nvGrpSpPr>
          <p:grpSpPr bwMode="auto">
            <a:xfrm>
              <a:off x="5926138" y="2724160"/>
              <a:ext cx="434975" cy="104776"/>
              <a:chOff x="3875" y="1488"/>
              <a:chExt cx="274" cy="66"/>
            </a:xfrm>
          </p:grpSpPr>
          <p:sp>
            <p:nvSpPr>
              <p:cNvPr id="281" name="Rectangle 122"/>
              <p:cNvSpPr>
                <a:spLocks noChangeArrowheads="1"/>
              </p:cNvSpPr>
              <p:nvPr/>
            </p:nvSpPr>
            <p:spPr bwMode="auto">
              <a:xfrm>
                <a:off x="3960" y="1488"/>
                <a:ext cx="189"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RA2SEL</a:t>
                </a:r>
                <a:endParaRPr lang="en-US" sz="1200"/>
              </a:p>
            </p:txBody>
          </p:sp>
          <p:sp>
            <p:nvSpPr>
              <p:cNvPr id="282" name="Freeform 123"/>
              <p:cNvSpPr>
                <a:spLocks/>
              </p:cNvSpPr>
              <p:nvPr/>
            </p:nvSpPr>
            <p:spPr bwMode="auto">
              <a:xfrm>
                <a:off x="3875" y="149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3" name="Line 124"/>
              <p:cNvSpPr>
                <a:spLocks noChangeShapeType="1"/>
              </p:cNvSpPr>
              <p:nvPr/>
            </p:nvSpPr>
            <p:spPr bwMode="auto">
              <a:xfrm>
                <a:off x="3896" y="1514"/>
                <a:ext cx="71" cy="1"/>
              </a:xfrm>
              <a:prstGeom prst="line">
                <a:avLst/>
              </a:prstGeom>
              <a:noFill/>
              <a:ln w="6350">
                <a:solidFill>
                  <a:srgbClr val="000000"/>
                </a:solidFill>
                <a:round/>
                <a:headEnd/>
                <a:tailEnd/>
              </a:ln>
            </p:spPr>
            <p:txBody>
              <a:bodyPr/>
              <a:lstStyle/>
              <a:p>
                <a:endParaRPr lang="en-US" sz="1200"/>
              </a:p>
            </p:txBody>
          </p:sp>
        </p:grpSp>
        <p:sp>
          <p:nvSpPr>
            <p:cNvPr id="103" name="Freeform 125"/>
            <p:cNvSpPr>
              <a:spLocks/>
            </p:cNvSpPr>
            <p:nvPr/>
          </p:nvSpPr>
          <p:spPr bwMode="auto">
            <a:xfrm>
              <a:off x="5718175" y="28638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04" name="Line 126"/>
            <p:cNvSpPr>
              <a:spLocks noChangeShapeType="1"/>
            </p:cNvSpPr>
            <p:nvPr/>
          </p:nvSpPr>
          <p:spPr bwMode="auto">
            <a:xfrm>
              <a:off x="5745163" y="2819400"/>
              <a:ext cx="1587" cy="84138"/>
            </a:xfrm>
            <a:prstGeom prst="line">
              <a:avLst/>
            </a:prstGeom>
            <a:noFill/>
            <a:ln w="6350">
              <a:solidFill>
                <a:srgbClr val="000000"/>
              </a:solidFill>
              <a:round/>
              <a:headEnd/>
              <a:tailEnd/>
            </a:ln>
          </p:spPr>
          <p:txBody>
            <a:bodyPr/>
            <a:lstStyle/>
            <a:p>
              <a:endParaRPr lang="en-US" sz="1200"/>
            </a:p>
          </p:txBody>
        </p:sp>
        <p:sp>
          <p:nvSpPr>
            <p:cNvPr id="105" name="Line 127"/>
            <p:cNvSpPr>
              <a:spLocks noChangeShapeType="1"/>
            </p:cNvSpPr>
            <p:nvPr/>
          </p:nvSpPr>
          <p:spPr bwMode="auto">
            <a:xfrm flipV="1">
              <a:off x="5830888" y="2590800"/>
              <a:ext cx="1587" cy="87313"/>
            </a:xfrm>
            <a:prstGeom prst="line">
              <a:avLst/>
            </a:prstGeom>
            <a:noFill/>
            <a:ln w="6350">
              <a:solidFill>
                <a:srgbClr val="000000"/>
              </a:solidFill>
              <a:round/>
              <a:headEnd/>
              <a:tailEnd/>
            </a:ln>
          </p:spPr>
          <p:txBody>
            <a:bodyPr/>
            <a:lstStyle/>
            <a:p>
              <a:endParaRPr lang="en-US" sz="1200"/>
            </a:p>
          </p:txBody>
        </p:sp>
        <p:sp>
          <p:nvSpPr>
            <p:cNvPr id="106" name="Line 128"/>
            <p:cNvSpPr>
              <a:spLocks noChangeShapeType="1"/>
            </p:cNvSpPr>
            <p:nvPr/>
          </p:nvSpPr>
          <p:spPr bwMode="auto">
            <a:xfrm flipH="1" flipV="1">
              <a:off x="5770563" y="2536825"/>
              <a:ext cx="61912" cy="60325"/>
            </a:xfrm>
            <a:prstGeom prst="line">
              <a:avLst/>
            </a:prstGeom>
            <a:noFill/>
            <a:ln w="7938">
              <a:solidFill>
                <a:srgbClr val="000000"/>
              </a:solidFill>
              <a:round/>
              <a:headEnd/>
              <a:tailEnd/>
            </a:ln>
          </p:spPr>
          <p:txBody>
            <a:bodyPr/>
            <a:lstStyle/>
            <a:p>
              <a:endParaRPr lang="en-US" sz="1200"/>
            </a:p>
          </p:txBody>
        </p:sp>
        <p:sp>
          <p:nvSpPr>
            <p:cNvPr id="107" name="Line 129"/>
            <p:cNvSpPr>
              <a:spLocks noChangeShapeType="1"/>
            </p:cNvSpPr>
            <p:nvPr/>
          </p:nvSpPr>
          <p:spPr bwMode="auto">
            <a:xfrm flipH="1">
              <a:off x="4686300" y="2536825"/>
              <a:ext cx="1090613" cy="1588"/>
            </a:xfrm>
            <a:prstGeom prst="line">
              <a:avLst/>
            </a:prstGeom>
            <a:noFill/>
            <a:ln w="6350">
              <a:solidFill>
                <a:srgbClr val="000000"/>
              </a:solidFill>
              <a:round/>
              <a:headEnd/>
              <a:tailEnd/>
            </a:ln>
          </p:spPr>
          <p:txBody>
            <a:bodyPr/>
            <a:lstStyle/>
            <a:p>
              <a:endParaRPr lang="en-US" sz="1200"/>
            </a:p>
          </p:txBody>
        </p:sp>
        <p:sp>
          <p:nvSpPr>
            <p:cNvPr id="108" name="Freeform 130"/>
            <p:cNvSpPr>
              <a:spLocks/>
            </p:cNvSpPr>
            <p:nvPr/>
          </p:nvSpPr>
          <p:spPr bwMode="auto">
            <a:xfrm>
              <a:off x="5803900" y="2638425"/>
              <a:ext cx="52388"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09" name="Rectangle 131"/>
            <p:cNvSpPr>
              <a:spLocks noChangeArrowheads="1"/>
            </p:cNvSpPr>
            <p:nvPr/>
          </p:nvSpPr>
          <p:spPr bwMode="auto">
            <a:xfrm>
              <a:off x="5867400" y="2530476"/>
              <a:ext cx="64539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Rc: &lt;25:21&gt;</a:t>
              </a:r>
              <a:endParaRPr lang="en-US" sz="600"/>
            </a:p>
          </p:txBody>
        </p:sp>
        <p:sp>
          <p:nvSpPr>
            <p:cNvPr id="110" name="Rectangle 133"/>
            <p:cNvSpPr>
              <a:spLocks noChangeArrowheads="1"/>
            </p:cNvSpPr>
            <p:nvPr/>
          </p:nvSpPr>
          <p:spPr bwMode="auto">
            <a:xfrm>
              <a:off x="2795588" y="2765425"/>
              <a:ext cx="227012" cy="228600"/>
            </a:xfrm>
            <a:prstGeom prst="rect">
              <a:avLst/>
            </a:prstGeom>
            <a:solidFill>
              <a:srgbClr val="CCFFFF"/>
            </a:solidFill>
            <a:ln w="6350">
              <a:solidFill>
                <a:srgbClr val="000000"/>
              </a:solidFill>
              <a:miter lim="800000"/>
              <a:headEnd/>
              <a:tailEnd/>
            </a:ln>
          </p:spPr>
          <p:txBody>
            <a:bodyPr/>
            <a:lstStyle/>
            <a:p>
              <a:endParaRPr lang="en-US" sz="1200"/>
            </a:p>
          </p:txBody>
        </p:sp>
        <p:sp>
          <p:nvSpPr>
            <p:cNvPr id="111" name="Rectangle 134"/>
            <p:cNvSpPr>
              <a:spLocks noChangeArrowheads="1"/>
            </p:cNvSpPr>
            <p:nvPr/>
          </p:nvSpPr>
          <p:spPr bwMode="auto">
            <a:xfrm>
              <a:off x="2854324" y="2738438"/>
              <a:ext cx="137948" cy="312998"/>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latin typeface="AvantGarde" pitchFamily="34" charset="0"/>
                </a:rPr>
                <a:t>+</a:t>
              </a:r>
              <a:endParaRPr lang="en-US" sz="1200"/>
            </a:p>
          </p:txBody>
        </p:sp>
        <p:sp>
          <p:nvSpPr>
            <p:cNvPr id="112" name="Line 135"/>
            <p:cNvSpPr>
              <a:spLocks noChangeShapeType="1"/>
            </p:cNvSpPr>
            <p:nvPr/>
          </p:nvSpPr>
          <p:spPr bwMode="auto">
            <a:xfrm>
              <a:off x="3065463" y="2936875"/>
              <a:ext cx="423862" cy="1588"/>
            </a:xfrm>
            <a:prstGeom prst="line">
              <a:avLst/>
            </a:prstGeom>
            <a:noFill/>
            <a:ln w="6350">
              <a:solidFill>
                <a:srgbClr val="000000"/>
              </a:solidFill>
              <a:round/>
              <a:headEnd/>
              <a:tailEnd/>
            </a:ln>
          </p:spPr>
          <p:txBody>
            <a:bodyPr/>
            <a:lstStyle/>
            <a:p>
              <a:endParaRPr lang="en-US" sz="1200"/>
            </a:p>
          </p:txBody>
        </p:sp>
        <p:sp>
          <p:nvSpPr>
            <p:cNvPr id="113" name="Line 136"/>
            <p:cNvSpPr>
              <a:spLocks noChangeShapeType="1"/>
            </p:cNvSpPr>
            <p:nvPr/>
          </p:nvSpPr>
          <p:spPr bwMode="auto">
            <a:xfrm flipV="1">
              <a:off x="3482975" y="2876550"/>
              <a:ext cx="63500" cy="63500"/>
            </a:xfrm>
            <a:prstGeom prst="line">
              <a:avLst/>
            </a:prstGeom>
            <a:noFill/>
            <a:ln w="7938">
              <a:solidFill>
                <a:srgbClr val="000000"/>
              </a:solidFill>
              <a:round/>
              <a:headEnd/>
              <a:tailEnd/>
            </a:ln>
          </p:spPr>
          <p:txBody>
            <a:bodyPr/>
            <a:lstStyle/>
            <a:p>
              <a:endParaRPr lang="en-US" sz="1200"/>
            </a:p>
          </p:txBody>
        </p:sp>
        <p:sp>
          <p:nvSpPr>
            <p:cNvPr id="114" name="Freeform 137"/>
            <p:cNvSpPr>
              <a:spLocks/>
            </p:cNvSpPr>
            <p:nvPr/>
          </p:nvSpPr>
          <p:spPr bwMode="auto">
            <a:xfrm>
              <a:off x="3032125" y="2909888"/>
              <a:ext cx="71438" cy="52387"/>
            </a:xfrm>
            <a:custGeom>
              <a:avLst/>
              <a:gdLst>
                <a:gd name="T0" fmla="*/ 0 w 90"/>
                <a:gd name="T1" fmla="*/ 2147483647 h 65"/>
                <a:gd name="T2" fmla="*/ 2147483647 w 90"/>
                <a:gd name="T3" fmla="*/ 0 h 65"/>
                <a:gd name="T4" fmla="*/ 2147483647 w 90"/>
                <a:gd name="T5" fmla="*/ 2147483647 h 65"/>
                <a:gd name="T6" fmla="*/ 2147483647 w 90"/>
                <a:gd name="T7" fmla="*/ 2147483647 h 65"/>
                <a:gd name="T8" fmla="*/ 0 w 90"/>
                <a:gd name="T9" fmla="*/ 2147483647 h 65"/>
                <a:gd name="T10" fmla="*/ 0 60000 65536"/>
                <a:gd name="T11" fmla="*/ 0 60000 65536"/>
                <a:gd name="T12" fmla="*/ 0 60000 65536"/>
                <a:gd name="T13" fmla="*/ 0 60000 65536"/>
                <a:gd name="T14" fmla="*/ 0 60000 65536"/>
                <a:gd name="T15" fmla="*/ 0 w 90"/>
                <a:gd name="T16" fmla="*/ 0 h 65"/>
                <a:gd name="T17" fmla="*/ 90 w 90"/>
                <a:gd name="T18" fmla="*/ 65 h 65"/>
              </a:gdLst>
              <a:ahLst/>
              <a:cxnLst>
                <a:cxn ang="T10">
                  <a:pos x="T0" y="T1"/>
                </a:cxn>
                <a:cxn ang="T11">
                  <a:pos x="T2" y="T3"/>
                </a:cxn>
                <a:cxn ang="T12">
                  <a:pos x="T4" y="T5"/>
                </a:cxn>
                <a:cxn ang="T13">
                  <a:pos x="T6" y="T7"/>
                </a:cxn>
                <a:cxn ang="T14">
                  <a:pos x="T8" y="T9"/>
                </a:cxn>
              </a:cxnLst>
              <a:rect l="T15" t="T16" r="T17" b="T18"/>
              <a:pathLst>
                <a:path w="90" h="65">
                  <a:moveTo>
                    <a:pt x="0" y="34"/>
                  </a:moveTo>
                  <a:lnTo>
                    <a:pt x="90" y="0"/>
                  </a:lnTo>
                  <a:lnTo>
                    <a:pt x="44" y="34"/>
                  </a:lnTo>
                  <a:lnTo>
                    <a:pt x="90" y="65"/>
                  </a:lnTo>
                  <a:lnTo>
                    <a:pt x="0" y="34"/>
                  </a:lnTo>
                  <a:close/>
                </a:path>
              </a:pathLst>
            </a:custGeom>
            <a:solidFill>
              <a:srgbClr val="000000"/>
            </a:solidFill>
            <a:ln w="9525">
              <a:noFill/>
              <a:round/>
              <a:headEnd/>
              <a:tailEnd/>
            </a:ln>
          </p:spPr>
          <p:txBody>
            <a:bodyPr/>
            <a:lstStyle/>
            <a:p>
              <a:endParaRPr lang="en-US" sz="1200"/>
            </a:p>
          </p:txBody>
        </p:sp>
        <p:sp>
          <p:nvSpPr>
            <p:cNvPr id="115" name="Freeform 138"/>
            <p:cNvSpPr>
              <a:spLocks/>
            </p:cNvSpPr>
            <p:nvPr/>
          </p:nvSpPr>
          <p:spPr bwMode="auto">
            <a:xfrm>
              <a:off x="2538413" y="2852738"/>
              <a:ext cx="71437" cy="52387"/>
            </a:xfrm>
            <a:custGeom>
              <a:avLst/>
              <a:gdLst>
                <a:gd name="T0" fmla="*/ 0 w 90"/>
                <a:gd name="T1" fmla="*/ 2147483647 h 66"/>
                <a:gd name="T2" fmla="*/ 2147483647 w 90"/>
                <a:gd name="T3" fmla="*/ 0 h 66"/>
                <a:gd name="T4" fmla="*/ 2147483647 w 90"/>
                <a:gd name="T5" fmla="*/ 2147483647 h 66"/>
                <a:gd name="T6" fmla="*/ 2147483647 w 90"/>
                <a:gd name="T7" fmla="*/ 2147483647 h 66"/>
                <a:gd name="T8" fmla="*/ 0 w 90"/>
                <a:gd name="T9" fmla="*/ 2147483647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116" name="Line 139"/>
            <p:cNvSpPr>
              <a:spLocks noChangeShapeType="1"/>
            </p:cNvSpPr>
            <p:nvPr/>
          </p:nvSpPr>
          <p:spPr bwMode="auto">
            <a:xfrm flipH="1">
              <a:off x="2571750" y="2879725"/>
              <a:ext cx="227013" cy="1588"/>
            </a:xfrm>
            <a:prstGeom prst="line">
              <a:avLst/>
            </a:prstGeom>
            <a:noFill/>
            <a:ln w="6350">
              <a:solidFill>
                <a:srgbClr val="000000"/>
              </a:solidFill>
              <a:round/>
              <a:headEnd/>
              <a:tailEnd/>
            </a:ln>
          </p:spPr>
          <p:txBody>
            <a:bodyPr/>
            <a:lstStyle/>
            <a:p>
              <a:endParaRPr lang="en-US" sz="1200"/>
            </a:p>
          </p:txBody>
        </p:sp>
        <p:sp>
          <p:nvSpPr>
            <p:cNvPr id="117" name="Rectangle 140"/>
            <p:cNvSpPr>
              <a:spLocks noChangeArrowheads="1"/>
            </p:cNvSpPr>
            <p:nvPr/>
          </p:nvSpPr>
          <p:spPr bwMode="auto">
            <a:xfrm>
              <a:off x="4519613" y="2936875"/>
              <a:ext cx="1711325" cy="455613"/>
            </a:xfrm>
            <a:prstGeom prst="rect">
              <a:avLst/>
            </a:prstGeom>
            <a:solidFill>
              <a:schemeClr val="accent2">
                <a:lumMod val="60000"/>
                <a:lumOff val="40000"/>
              </a:schemeClr>
            </a:solidFill>
            <a:ln w="6350">
              <a:solidFill>
                <a:srgbClr val="000000"/>
              </a:solidFill>
              <a:miter lim="800000"/>
              <a:headEnd/>
              <a:tailEnd/>
            </a:ln>
          </p:spPr>
          <p:txBody>
            <a:bodyPr/>
            <a:lstStyle/>
            <a:p>
              <a:endParaRPr lang="en-US" sz="1200"/>
            </a:p>
          </p:txBody>
        </p:sp>
        <p:sp>
          <p:nvSpPr>
            <p:cNvPr id="118" name="Rectangle 141"/>
            <p:cNvSpPr>
              <a:spLocks noChangeArrowheads="1"/>
            </p:cNvSpPr>
            <p:nvPr/>
          </p:nvSpPr>
          <p:spPr bwMode="auto">
            <a:xfrm>
              <a:off x="4976813" y="2978150"/>
              <a:ext cx="785810"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Register</a:t>
              </a:r>
              <a:endParaRPr lang="en-US" sz="1200"/>
            </a:p>
          </p:txBody>
        </p:sp>
        <p:sp>
          <p:nvSpPr>
            <p:cNvPr id="119" name="Rectangle 142"/>
            <p:cNvSpPr>
              <a:spLocks noChangeArrowheads="1"/>
            </p:cNvSpPr>
            <p:nvPr/>
          </p:nvSpPr>
          <p:spPr bwMode="auto">
            <a:xfrm>
              <a:off x="5138738" y="3143249"/>
              <a:ext cx="337481"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AvantGarde" pitchFamily="34" charset="0"/>
                </a:rPr>
                <a:t>File</a:t>
              </a:r>
              <a:endParaRPr lang="en-US" sz="1200"/>
            </a:p>
          </p:txBody>
        </p:sp>
        <p:sp>
          <p:nvSpPr>
            <p:cNvPr id="120" name="Rectangle 143"/>
            <p:cNvSpPr>
              <a:spLocks noChangeArrowheads="1"/>
            </p:cNvSpPr>
            <p:nvPr/>
          </p:nvSpPr>
          <p:spPr bwMode="auto">
            <a:xfrm>
              <a:off x="4633913"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RA1</a:t>
              </a:r>
              <a:endParaRPr lang="en-US" sz="1200"/>
            </a:p>
          </p:txBody>
        </p:sp>
        <p:sp>
          <p:nvSpPr>
            <p:cNvPr id="121" name="Rectangle 144"/>
            <p:cNvSpPr>
              <a:spLocks noChangeArrowheads="1"/>
            </p:cNvSpPr>
            <p:nvPr/>
          </p:nvSpPr>
          <p:spPr bwMode="auto">
            <a:xfrm>
              <a:off x="5661025" y="2987676"/>
              <a:ext cx="152728"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RA2</a:t>
              </a:r>
              <a:endParaRPr lang="en-US" sz="1200"/>
            </a:p>
          </p:txBody>
        </p:sp>
        <p:sp>
          <p:nvSpPr>
            <p:cNvPr id="122" name="Rectangle 145"/>
            <p:cNvSpPr>
              <a:spLocks noChangeArrowheads="1"/>
            </p:cNvSpPr>
            <p:nvPr/>
          </p:nvSpPr>
          <p:spPr bwMode="auto">
            <a:xfrm>
              <a:off x="4633913"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RD1</a:t>
              </a:r>
              <a:endParaRPr lang="en-US" sz="1200"/>
            </a:p>
          </p:txBody>
        </p:sp>
        <p:sp>
          <p:nvSpPr>
            <p:cNvPr id="123" name="Rectangle 146"/>
            <p:cNvSpPr>
              <a:spLocks noChangeArrowheads="1"/>
            </p:cNvSpPr>
            <p:nvPr/>
          </p:nvSpPr>
          <p:spPr bwMode="auto">
            <a:xfrm>
              <a:off x="5661025" y="3271838"/>
              <a:ext cx="157654"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RD2</a:t>
              </a:r>
              <a:endParaRPr lang="en-US" sz="1200"/>
            </a:p>
          </p:txBody>
        </p:sp>
        <p:sp>
          <p:nvSpPr>
            <p:cNvPr id="124" name="Freeform 147"/>
            <p:cNvSpPr>
              <a:spLocks/>
            </p:cNvSpPr>
            <p:nvPr/>
          </p:nvSpPr>
          <p:spPr bwMode="auto">
            <a:xfrm>
              <a:off x="5368925" y="395605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FFFFFF"/>
            </a:solidFill>
            <a:ln w="9525">
              <a:noFill/>
              <a:round/>
              <a:headEnd/>
              <a:tailEnd/>
            </a:ln>
          </p:spPr>
          <p:txBody>
            <a:bodyPr/>
            <a:lstStyle/>
            <a:p>
              <a:endParaRPr lang="en-US" sz="1200"/>
            </a:p>
          </p:txBody>
        </p:sp>
        <p:sp>
          <p:nvSpPr>
            <p:cNvPr id="125" name="Freeform 148"/>
            <p:cNvSpPr>
              <a:spLocks/>
            </p:cNvSpPr>
            <p:nvPr/>
          </p:nvSpPr>
          <p:spPr bwMode="auto">
            <a:xfrm>
              <a:off x="5375275" y="3962400"/>
              <a:ext cx="455613" cy="114300"/>
            </a:xfrm>
            <a:custGeom>
              <a:avLst/>
              <a:gdLst>
                <a:gd name="T0" fmla="*/ 0 w 575"/>
                <a:gd name="T1" fmla="*/ 0 h 144"/>
                <a:gd name="T2" fmla="*/ 2147483647 w 575"/>
                <a:gd name="T3" fmla="*/ 0 h 144"/>
                <a:gd name="T4" fmla="*/ 2147483647 w 575"/>
                <a:gd name="T5" fmla="*/ 2147483647 h 144"/>
                <a:gd name="T6" fmla="*/ 2147483647 w 575"/>
                <a:gd name="T7" fmla="*/ 2147483647 h 144"/>
                <a:gd name="T8" fmla="*/ 0 w 575"/>
                <a:gd name="T9" fmla="*/ 0 h 144"/>
                <a:gd name="T10" fmla="*/ 0 60000 65536"/>
                <a:gd name="T11" fmla="*/ 0 60000 65536"/>
                <a:gd name="T12" fmla="*/ 0 60000 65536"/>
                <a:gd name="T13" fmla="*/ 0 60000 65536"/>
                <a:gd name="T14" fmla="*/ 0 60000 65536"/>
                <a:gd name="T15" fmla="*/ 0 w 575"/>
                <a:gd name="T16" fmla="*/ 0 h 144"/>
                <a:gd name="T17" fmla="*/ 575 w 575"/>
                <a:gd name="T18" fmla="*/ 144 h 144"/>
              </a:gdLst>
              <a:ahLst/>
              <a:cxnLst>
                <a:cxn ang="T10">
                  <a:pos x="T0" y="T1"/>
                </a:cxn>
                <a:cxn ang="T11">
                  <a:pos x="T2" y="T3"/>
                </a:cxn>
                <a:cxn ang="T12">
                  <a:pos x="T4" y="T5"/>
                </a:cxn>
                <a:cxn ang="T13">
                  <a:pos x="T6" y="T7"/>
                </a:cxn>
                <a:cxn ang="T14">
                  <a:pos x="T8" y="T9"/>
                </a:cxn>
              </a:cxnLst>
              <a:rect l="T15" t="T16" r="T17" b="T18"/>
              <a:pathLst>
                <a:path w="575" h="144">
                  <a:moveTo>
                    <a:pt x="0" y="0"/>
                  </a:moveTo>
                  <a:lnTo>
                    <a:pt x="575" y="0"/>
                  </a:lnTo>
                  <a:lnTo>
                    <a:pt x="503" y="144"/>
                  </a:lnTo>
                  <a:lnTo>
                    <a:pt x="72" y="144"/>
                  </a:lnTo>
                  <a:lnTo>
                    <a:pt x="0" y="0"/>
                  </a:lnTo>
                  <a:close/>
                </a:path>
              </a:pathLst>
            </a:custGeom>
            <a:solidFill>
              <a:srgbClr val="CCFFFF"/>
            </a:solidFill>
            <a:ln w="12700">
              <a:solidFill>
                <a:srgbClr val="000000"/>
              </a:solidFill>
              <a:round/>
              <a:headEnd/>
              <a:tailEnd/>
            </a:ln>
          </p:spPr>
          <p:txBody>
            <a:bodyPr/>
            <a:lstStyle/>
            <a:p>
              <a:endParaRPr lang="en-US" sz="1200"/>
            </a:p>
          </p:txBody>
        </p:sp>
        <p:grpSp>
          <p:nvGrpSpPr>
            <p:cNvPr id="126" name="Group 149"/>
            <p:cNvGrpSpPr>
              <a:grpSpLocks/>
            </p:cNvGrpSpPr>
            <p:nvPr/>
          </p:nvGrpSpPr>
          <p:grpSpPr bwMode="auto">
            <a:xfrm>
              <a:off x="5811846" y="3978292"/>
              <a:ext cx="373063" cy="104776"/>
              <a:chOff x="3803" y="2278"/>
              <a:chExt cx="235" cy="66"/>
            </a:xfrm>
          </p:grpSpPr>
          <p:sp>
            <p:nvSpPr>
              <p:cNvPr id="278" name="Rectangle 150"/>
              <p:cNvSpPr>
                <a:spLocks noChangeArrowheads="1"/>
              </p:cNvSpPr>
              <p:nvPr/>
            </p:nvSpPr>
            <p:spPr bwMode="auto">
              <a:xfrm>
                <a:off x="3912" y="2278"/>
                <a:ext cx="12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BSEL</a:t>
                </a:r>
                <a:endParaRPr lang="en-US" sz="1200"/>
              </a:p>
            </p:txBody>
          </p:sp>
          <p:sp>
            <p:nvSpPr>
              <p:cNvPr id="279" name="Freeform 151"/>
              <p:cNvSpPr>
                <a:spLocks/>
              </p:cNvSpPr>
              <p:nvPr/>
            </p:nvSpPr>
            <p:spPr bwMode="auto">
              <a:xfrm>
                <a:off x="3803" y="2287"/>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80" name="Line 152"/>
              <p:cNvSpPr>
                <a:spLocks noChangeShapeType="1"/>
              </p:cNvSpPr>
              <p:nvPr/>
            </p:nvSpPr>
            <p:spPr bwMode="auto">
              <a:xfrm>
                <a:off x="3824" y="2304"/>
                <a:ext cx="71" cy="1"/>
              </a:xfrm>
              <a:prstGeom prst="line">
                <a:avLst/>
              </a:prstGeom>
              <a:noFill/>
              <a:ln w="6350">
                <a:solidFill>
                  <a:srgbClr val="000000"/>
                </a:solidFill>
                <a:round/>
                <a:headEnd/>
                <a:tailEnd/>
              </a:ln>
            </p:spPr>
            <p:txBody>
              <a:bodyPr/>
              <a:lstStyle/>
              <a:p>
                <a:endParaRPr lang="en-US" sz="1200"/>
              </a:p>
            </p:txBody>
          </p:sp>
        </p:grpSp>
        <p:grpSp>
          <p:nvGrpSpPr>
            <p:cNvPr id="127" name="Group 153"/>
            <p:cNvGrpSpPr>
              <a:grpSpLocks/>
            </p:cNvGrpSpPr>
            <p:nvPr/>
          </p:nvGrpSpPr>
          <p:grpSpPr bwMode="auto">
            <a:xfrm>
              <a:off x="5461012" y="3983061"/>
              <a:ext cx="260351" cy="77788"/>
              <a:chOff x="3582" y="2281"/>
              <a:chExt cx="164" cy="49"/>
            </a:xfrm>
          </p:grpSpPr>
          <p:sp>
            <p:nvSpPr>
              <p:cNvPr id="276" name="Rectangle 154"/>
              <p:cNvSpPr>
                <a:spLocks noChangeArrowheads="1"/>
              </p:cNvSpPr>
              <p:nvPr/>
            </p:nvSpPr>
            <p:spPr bwMode="auto">
              <a:xfrm>
                <a:off x="3726"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0</a:t>
                </a:r>
                <a:endParaRPr lang="en-US" sz="1200"/>
              </a:p>
            </p:txBody>
          </p:sp>
          <p:sp>
            <p:nvSpPr>
              <p:cNvPr id="277" name="Rectangle 155"/>
              <p:cNvSpPr>
                <a:spLocks noChangeArrowheads="1"/>
              </p:cNvSpPr>
              <p:nvPr/>
            </p:nvSpPr>
            <p:spPr bwMode="auto">
              <a:xfrm>
                <a:off x="3582" y="2281"/>
                <a:ext cx="2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Helvetica" pitchFamily="-84" charset="0"/>
                  </a:rPr>
                  <a:t>1</a:t>
                </a:r>
                <a:endParaRPr lang="en-US" sz="1200"/>
              </a:p>
            </p:txBody>
          </p:sp>
        </p:grpSp>
        <p:sp>
          <p:nvSpPr>
            <p:cNvPr id="128" name="Rectangle 156"/>
            <p:cNvSpPr>
              <a:spLocks noChangeArrowheads="1"/>
            </p:cNvSpPr>
            <p:nvPr/>
          </p:nvSpPr>
          <p:spPr bwMode="auto">
            <a:xfrm>
              <a:off x="3665538" y="3505200"/>
              <a:ext cx="906462" cy="156499"/>
            </a:xfrm>
            <a:prstGeom prst="rect">
              <a:avLst/>
            </a:prstGeom>
            <a:noFill/>
            <a:ln w="9525">
              <a:noFill/>
              <a:miter lim="800000"/>
              <a:headEnd/>
              <a:tailEnd/>
            </a:ln>
          </p:spPr>
          <p:txBody>
            <a:bodyPr lIns="0" tIns="0" rIns="0" bIns="0">
              <a:spAutoFit/>
            </a:bodyPr>
            <a:lstStyle/>
            <a:p>
              <a:pPr algn="l" eaLnBrk="0" hangingPunct="0"/>
              <a:r>
                <a:rPr lang="en-US" sz="600">
                  <a:solidFill>
                    <a:srgbClr val="000000"/>
                  </a:solidFill>
                  <a:latin typeface="AvantGarde" pitchFamily="34" charset="0"/>
                </a:rPr>
                <a:t>C: SXT(&lt;15:0&gt;)</a:t>
              </a:r>
              <a:endParaRPr lang="en-US" sz="600"/>
            </a:p>
          </p:txBody>
        </p:sp>
        <p:sp>
          <p:nvSpPr>
            <p:cNvPr id="129" name="Line 157"/>
            <p:cNvSpPr>
              <a:spLocks noChangeShapeType="1"/>
            </p:cNvSpPr>
            <p:nvPr/>
          </p:nvSpPr>
          <p:spPr bwMode="auto">
            <a:xfrm>
              <a:off x="3549650" y="3532188"/>
              <a:ext cx="88900" cy="88900"/>
            </a:xfrm>
            <a:prstGeom prst="line">
              <a:avLst/>
            </a:prstGeom>
            <a:noFill/>
            <a:ln w="7938">
              <a:solidFill>
                <a:srgbClr val="000000"/>
              </a:solidFill>
              <a:round/>
              <a:headEnd/>
              <a:tailEnd/>
            </a:ln>
          </p:spPr>
          <p:txBody>
            <a:bodyPr/>
            <a:lstStyle/>
            <a:p>
              <a:endParaRPr lang="en-US" sz="1200"/>
            </a:p>
          </p:txBody>
        </p:sp>
        <p:sp>
          <p:nvSpPr>
            <p:cNvPr id="130" name="Line 158"/>
            <p:cNvSpPr>
              <a:spLocks noChangeShapeType="1"/>
            </p:cNvSpPr>
            <p:nvPr/>
          </p:nvSpPr>
          <p:spPr bwMode="auto">
            <a:xfrm>
              <a:off x="3632200" y="3617913"/>
              <a:ext cx="1830388" cy="1587"/>
            </a:xfrm>
            <a:prstGeom prst="line">
              <a:avLst/>
            </a:prstGeom>
            <a:noFill/>
            <a:ln w="6350">
              <a:solidFill>
                <a:srgbClr val="000000"/>
              </a:solidFill>
              <a:round/>
              <a:headEnd/>
              <a:tailEnd/>
            </a:ln>
          </p:spPr>
          <p:txBody>
            <a:bodyPr/>
            <a:lstStyle/>
            <a:p>
              <a:endParaRPr lang="en-US" sz="1200"/>
            </a:p>
          </p:txBody>
        </p:sp>
        <p:sp>
          <p:nvSpPr>
            <p:cNvPr id="131" name="Line 159"/>
            <p:cNvSpPr>
              <a:spLocks noChangeShapeType="1"/>
            </p:cNvSpPr>
            <p:nvPr/>
          </p:nvSpPr>
          <p:spPr bwMode="auto">
            <a:xfrm>
              <a:off x="5459413" y="3614738"/>
              <a:ext cx="1587" cy="317500"/>
            </a:xfrm>
            <a:prstGeom prst="line">
              <a:avLst/>
            </a:prstGeom>
            <a:noFill/>
            <a:ln w="6350">
              <a:solidFill>
                <a:srgbClr val="000000"/>
              </a:solidFill>
              <a:round/>
              <a:headEnd/>
              <a:tailEnd/>
            </a:ln>
          </p:spPr>
          <p:txBody>
            <a:bodyPr/>
            <a:lstStyle/>
            <a:p>
              <a:endParaRPr lang="en-US" sz="1200"/>
            </a:p>
          </p:txBody>
        </p:sp>
        <p:sp>
          <p:nvSpPr>
            <p:cNvPr id="132" name="Freeform 160"/>
            <p:cNvSpPr>
              <a:spLocks/>
            </p:cNvSpPr>
            <p:nvPr/>
          </p:nvSpPr>
          <p:spPr bwMode="auto">
            <a:xfrm>
              <a:off x="5432425" y="38925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3" name="Freeform 161"/>
            <p:cNvSpPr>
              <a:spLocks/>
            </p:cNvSpPr>
            <p:nvPr/>
          </p:nvSpPr>
          <p:spPr bwMode="auto">
            <a:xfrm>
              <a:off x="5575300" y="4573588"/>
              <a:ext cx="52388"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4" y="92"/>
                  </a:moveTo>
                  <a:lnTo>
                    <a:pt x="0" y="0"/>
                  </a:lnTo>
                  <a:lnTo>
                    <a:pt x="34" y="46"/>
                  </a:lnTo>
                  <a:lnTo>
                    <a:pt x="65" y="0"/>
                  </a:lnTo>
                  <a:lnTo>
                    <a:pt x="34" y="92"/>
                  </a:lnTo>
                  <a:close/>
                </a:path>
              </a:pathLst>
            </a:custGeom>
            <a:solidFill>
              <a:srgbClr val="000000"/>
            </a:solidFill>
            <a:ln w="9525">
              <a:noFill/>
              <a:round/>
              <a:headEnd/>
              <a:tailEnd/>
            </a:ln>
          </p:spPr>
          <p:txBody>
            <a:bodyPr/>
            <a:lstStyle/>
            <a:p>
              <a:endParaRPr lang="en-US" sz="1200"/>
            </a:p>
          </p:txBody>
        </p:sp>
        <p:sp>
          <p:nvSpPr>
            <p:cNvPr id="134" name="Line 162"/>
            <p:cNvSpPr>
              <a:spLocks noChangeShapeType="1"/>
            </p:cNvSpPr>
            <p:nvPr/>
          </p:nvSpPr>
          <p:spPr bwMode="auto">
            <a:xfrm flipV="1">
              <a:off x="5602288" y="4073525"/>
              <a:ext cx="1587" cy="539750"/>
            </a:xfrm>
            <a:prstGeom prst="line">
              <a:avLst/>
            </a:prstGeom>
            <a:noFill/>
            <a:ln w="6350">
              <a:solidFill>
                <a:srgbClr val="000000"/>
              </a:solidFill>
              <a:round/>
              <a:headEnd/>
              <a:tailEnd/>
            </a:ln>
          </p:spPr>
          <p:txBody>
            <a:bodyPr/>
            <a:lstStyle/>
            <a:p>
              <a:endParaRPr lang="en-US" sz="1200"/>
            </a:p>
          </p:txBody>
        </p:sp>
        <p:sp>
          <p:nvSpPr>
            <p:cNvPr id="135" name="Freeform 163"/>
            <p:cNvSpPr>
              <a:spLocks/>
            </p:cNvSpPr>
            <p:nvPr/>
          </p:nvSpPr>
          <p:spPr bwMode="auto">
            <a:xfrm>
              <a:off x="5689600" y="3889375"/>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136" name="Line 164"/>
            <p:cNvSpPr>
              <a:spLocks noChangeShapeType="1"/>
            </p:cNvSpPr>
            <p:nvPr/>
          </p:nvSpPr>
          <p:spPr bwMode="auto">
            <a:xfrm flipV="1">
              <a:off x="5716588" y="3389313"/>
              <a:ext cx="1587" cy="539750"/>
            </a:xfrm>
            <a:prstGeom prst="line">
              <a:avLst/>
            </a:prstGeom>
            <a:noFill/>
            <a:ln w="6350">
              <a:solidFill>
                <a:srgbClr val="000000"/>
              </a:solidFill>
              <a:round/>
              <a:headEnd/>
              <a:tailEnd/>
            </a:ln>
          </p:spPr>
          <p:txBody>
            <a:bodyPr/>
            <a:lstStyle/>
            <a:p>
              <a:endParaRPr lang="en-US" sz="1200"/>
            </a:p>
          </p:txBody>
        </p:sp>
        <p:grpSp>
          <p:nvGrpSpPr>
            <p:cNvPr id="137" name="Group 309"/>
            <p:cNvGrpSpPr>
              <a:grpSpLocks/>
            </p:cNvGrpSpPr>
            <p:nvPr/>
          </p:nvGrpSpPr>
          <p:grpSpPr bwMode="auto">
            <a:xfrm>
              <a:off x="3978275" y="3389313"/>
              <a:ext cx="711200" cy="114300"/>
              <a:chOff x="2506" y="2135"/>
              <a:chExt cx="448" cy="72"/>
            </a:xfrm>
          </p:grpSpPr>
          <p:sp>
            <p:nvSpPr>
              <p:cNvPr id="265" name="Line 166"/>
              <p:cNvSpPr>
                <a:spLocks noChangeShapeType="1"/>
              </p:cNvSpPr>
              <p:nvPr/>
            </p:nvSpPr>
            <p:spPr bwMode="auto">
              <a:xfrm>
                <a:off x="2578" y="2173"/>
                <a:ext cx="107" cy="1"/>
              </a:xfrm>
              <a:prstGeom prst="line">
                <a:avLst/>
              </a:prstGeom>
              <a:noFill/>
              <a:ln w="6350">
                <a:solidFill>
                  <a:srgbClr val="000000"/>
                </a:solidFill>
                <a:round/>
                <a:headEnd/>
                <a:tailEnd/>
              </a:ln>
            </p:spPr>
            <p:txBody>
              <a:bodyPr/>
              <a:lstStyle/>
              <a:p>
                <a:endParaRPr lang="en-US" sz="1200"/>
              </a:p>
            </p:txBody>
          </p:sp>
          <p:sp>
            <p:nvSpPr>
              <p:cNvPr id="266" name="Freeform 169"/>
              <p:cNvSpPr>
                <a:spLocks/>
              </p:cNvSpPr>
              <p:nvPr/>
            </p:nvSpPr>
            <p:spPr bwMode="auto">
              <a:xfrm>
                <a:off x="2557" y="2156"/>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67" name="Line 170"/>
              <p:cNvSpPr>
                <a:spLocks noChangeShapeType="1"/>
              </p:cNvSpPr>
              <p:nvPr/>
            </p:nvSpPr>
            <p:spPr bwMode="auto">
              <a:xfrm>
                <a:off x="2753" y="2173"/>
                <a:ext cx="201" cy="1"/>
              </a:xfrm>
              <a:prstGeom prst="line">
                <a:avLst/>
              </a:prstGeom>
              <a:noFill/>
              <a:ln w="6350">
                <a:solidFill>
                  <a:srgbClr val="000000"/>
                </a:solidFill>
                <a:round/>
                <a:headEnd/>
                <a:tailEnd/>
              </a:ln>
            </p:spPr>
            <p:txBody>
              <a:bodyPr/>
              <a:lstStyle/>
              <a:p>
                <a:endParaRPr lang="en-US" sz="1200"/>
              </a:p>
            </p:txBody>
          </p:sp>
          <p:grpSp>
            <p:nvGrpSpPr>
              <p:cNvPr id="268" name="Group 308"/>
              <p:cNvGrpSpPr>
                <a:grpSpLocks/>
              </p:cNvGrpSpPr>
              <p:nvPr/>
            </p:nvGrpSpPr>
            <p:grpSpPr bwMode="auto">
              <a:xfrm>
                <a:off x="2664" y="2135"/>
                <a:ext cx="125" cy="72"/>
                <a:chOff x="2664" y="2135"/>
                <a:chExt cx="125" cy="72"/>
              </a:xfrm>
            </p:grpSpPr>
            <p:sp>
              <p:nvSpPr>
                <p:cNvPr id="271" name="Line 167"/>
                <p:cNvSpPr>
                  <a:spLocks noChangeShapeType="1"/>
                </p:cNvSpPr>
                <p:nvPr/>
              </p:nvSpPr>
              <p:spPr bwMode="auto">
                <a:xfrm>
                  <a:off x="2681" y="2173"/>
                  <a:ext cx="22" cy="1"/>
                </a:xfrm>
                <a:prstGeom prst="line">
                  <a:avLst/>
                </a:prstGeom>
                <a:noFill/>
                <a:ln w="6350">
                  <a:solidFill>
                    <a:srgbClr val="000000"/>
                  </a:solidFill>
                  <a:round/>
                  <a:headEnd/>
                  <a:tailEnd/>
                </a:ln>
              </p:spPr>
              <p:txBody>
                <a:bodyPr/>
                <a:lstStyle/>
                <a:p>
                  <a:endParaRPr lang="en-US" sz="1200"/>
                </a:p>
              </p:txBody>
            </p:sp>
            <p:sp>
              <p:nvSpPr>
                <p:cNvPr id="272" name="Line 168"/>
                <p:cNvSpPr>
                  <a:spLocks noChangeShapeType="1"/>
                </p:cNvSpPr>
                <p:nvPr/>
              </p:nvSpPr>
              <p:spPr bwMode="auto">
                <a:xfrm>
                  <a:off x="2701" y="2173"/>
                  <a:ext cx="1" cy="1"/>
                </a:xfrm>
                <a:prstGeom prst="line">
                  <a:avLst/>
                </a:prstGeom>
                <a:noFill/>
                <a:ln w="6350">
                  <a:solidFill>
                    <a:srgbClr val="000000"/>
                  </a:solidFill>
                  <a:round/>
                  <a:headEnd/>
                  <a:tailEnd/>
                </a:ln>
              </p:spPr>
              <p:txBody>
                <a:bodyPr/>
                <a:lstStyle/>
                <a:p>
                  <a:endParaRPr lang="en-US" sz="1200"/>
                </a:p>
              </p:txBody>
            </p:sp>
            <p:sp>
              <p:nvSpPr>
                <p:cNvPr id="273" name="Freeform 171"/>
                <p:cNvSpPr>
                  <a:spLocks/>
                </p:cNvSpPr>
                <p:nvPr/>
              </p:nvSpPr>
              <p:spPr bwMode="auto">
                <a:xfrm>
                  <a:off x="2699" y="2135"/>
                  <a:ext cx="90" cy="72"/>
                </a:xfrm>
                <a:custGeom>
                  <a:avLst/>
                  <a:gdLst>
                    <a:gd name="T0" fmla="*/ 0 w 179"/>
                    <a:gd name="T1" fmla="*/ 1 h 144"/>
                    <a:gd name="T2" fmla="*/ 1 w 179"/>
                    <a:gd name="T3" fmla="*/ 1 h 144"/>
                    <a:gd name="T4" fmla="*/ 1 w 179"/>
                    <a:gd name="T5" fmla="*/ 1 h 144"/>
                    <a:gd name="T6" fmla="*/ 1 w 179"/>
                    <a:gd name="T7" fmla="*/ 1 h 144"/>
                    <a:gd name="T8" fmla="*/ 1 w 179"/>
                    <a:gd name="T9" fmla="*/ 1 h 144"/>
                    <a:gd name="T10" fmla="*/ 1 w 179"/>
                    <a:gd name="T11" fmla="*/ 1 h 144"/>
                    <a:gd name="T12" fmla="*/ 1 w 179"/>
                    <a:gd name="T13" fmla="*/ 1 h 144"/>
                    <a:gd name="T14" fmla="*/ 1 w 179"/>
                    <a:gd name="T15" fmla="*/ 1 h 144"/>
                    <a:gd name="T16" fmla="*/ 1 w 179"/>
                    <a:gd name="T17" fmla="*/ 1 h 144"/>
                    <a:gd name="T18" fmla="*/ 1 w 179"/>
                    <a:gd name="T19" fmla="*/ 0 h 144"/>
                    <a:gd name="T20" fmla="*/ 1 w 179"/>
                    <a:gd name="T21" fmla="*/ 0 h 144"/>
                    <a:gd name="T22" fmla="*/ 1 w 179"/>
                    <a:gd name="T23" fmla="*/ 1 h 144"/>
                    <a:gd name="T24" fmla="*/ 1 w 179"/>
                    <a:gd name="T25" fmla="*/ 1 h 144"/>
                    <a:gd name="T26" fmla="*/ 1 w 179"/>
                    <a:gd name="T27" fmla="*/ 1 h 144"/>
                    <a:gd name="T28" fmla="*/ 1 w 179"/>
                    <a:gd name="T29" fmla="*/ 1 h 144"/>
                    <a:gd name="T30" fmla="*/ 1 w 179"/>
                    <a:gd name="T31" fmla="*/ 1 h 144"/>
                    <a:gd name="T32" fmla="*/ 1 w 179"/>
                    <a:gd name="T33" fmla="*/ 1 h 144"/>
                    <a:gd name="T34" fmla="*/ 1 w 179"/>
                    <a:gd name="T35" fmla="*/ 1 h 144"/>
                    <a:gd name="T36" fmla="*/ 1 w 179"/>
                    <a:gd name="T37" fmla="*/ 1 h 144"/>
                    <a:gd name="T38" fmla="*/ 1 w 179"/>
                    <a:gd name="T39" fmla="*/ 1 h 144"/>
                    <a:gd name="T40" fmla="*/ 1 w 179"/>
                    <a:gd name="T41" fmla="*/ 1 h 144"/>
                    <a:gd name="T42" fmla="*/ 1 w 179"/>
                    <a:gd name="T43" fmla="*/ 1 h 144"/>
                    <a:gd name="T44" fmla="*/ 1 w 179"/>
                    <a:gd name="T45" fmla="*/ 1 h 144"/>
                    <a:gd name="T46" fmla="*/ 1 w 179"/>
                    <a:gd name="T47" fmla="*/ 1 h 144"/>
                    <a:gd name="T48" fmla="*/ 1 w 179"/>
                    <a:gd name="T49" fmla="*/ 1 h 144"/>
                    <a:gd name="T50" fmla="*/ 1 w 179"/>
                    <a:gd name="T51" fmla="*/ 1 h 144"/>
                    <a:gd name="T52" fmla="*/ 1 w 179"/>
                    <a:gd name="T53" fmla="*/ 1 h 144"/>
                    <a:gd name="T54" fmla="*/ 1 w 179"/>
                    <a:gd name="T55" fmla="*/ 1 h 144"/>
                    <a:gd name="T56" fmla="*/ 0 w 179"/>
                    <a:gd name="T57" fmla="*/ 1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9"/>
                    <a:gd name="T88" fmla="*/ 0 h 144"/>
                    <a:gd name="T89" fmla="*/ 179 w 179"/>
                    <a:gd name="T90" fmla="*/ 144 h 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9" h="144">
                      <a:moveTo>
                        <a:pt x="0" y="72"/>
                      </a:moveTo>
                      <a:lnTo>
                        <a:pt x="16" y="58"/>
                      </a:lnTo>
                      <a:lnTo>
                        <a:pt x="32" y="46"/>
                      </a:lnTo>
                      <a:lnTo>
                        <a:pt x="48" y="34"/>
                      </a:lnTo>
                      <a:lnTo>
                        <a:pt x="66" y="22"/>
                      </a:lnTo>
                      <a:lnTo>
                        <a:pt x="88" y="14"/>
                      </a:lnTo>
                      <a:lnTo>
                        <a:pt x="111" y="6"/>
                      </a:lnTo>
                      <a:lnTo>
                        <a:pt x="127" y="4"/>
                      </a:lnTo>
                      <a:lnTo>
                        <a:pt x="143" y="2"/>
                      </a:lnTo>
                      <a:lnTo>
                        <a:pt x="159" y="0"/>
                      </a:lnTo>
                      <a:lnTo>
                        <a:pt x="179" y="0"/>
                      </a:lnTo>
                      <a:lnTo>
                        <a:pt x="167" y="16"/>
                      </a:lnTo>
                      <a:lnTo>
                        <a:pt x="159" y="32"/>
                      </a:lnTo>
                      <a:lnTo>
                        <a:pt x="153" y="52"/>
                      </a:lnTo>
                      <a:lnTo>
                        <a:pt x="153" y="72"/>
                      </a:lnTo>
                      <a:lnTo>
                        <a:pt x="153" y="92"/>
                      </a:lnTo>
                      <a:lnTo>
                        <a:pt x="159" y="112"/>
                      </a:lnTo>
                      <a:lnTo>
                        <a:pt x="167" y="128"/>
                      </a:lnTo>
                      <a:lnTo>
                        <a:pt x="179" y="144"/>
                      </a:lnTo>
                      <a:lnTo>
                        <a:pt x="159" y="144"/>
                      </a:lnTo>
                      <a:lnTo>
                        <a:pt x="143" y="142"/>
                      </a:lnTo>
                      <a:lnTo>
                        <a:pt x="127" y="140"/>
                      </a:lnTo>
                      <a:lnTo>
                        <a:pt x="111" y="138"/>
                      </a:lnTo>
                      <a:lnTo>
                        <a:pt x="88" y="130"/>
                      </a:lnTo>
                      <a:lnTo>
                        <a:pt x="66" y="122"/>
                      </a:lnTo>
                      <a:lnTo>
                        <a:pt x="48" y="110"/>
                      </a:lnTo>
                      <a:lnTo>
                        <a:pt x="32" y="98"/>
                      </a:lnTo>
                      <a:lnTo>
                        <a:pt x="16" y="86"/>
                      </a:lnTo>
                      <a:lnTo>
                        <a:pt x="0" y="72"/>
                      </a:lnTo>
                      <a:close/>
                    </a:path>
                  </a:pathLst>
                </a:custGeom>
                <a:solidFill>
                  <a:srgbClr val="CCFFFF"/>
                </a:solidFill>
                <a:ln w="6350">
                  <a:solidFill>
                    <a:srgbClr val="000000"/>
                  </a:solidFill>
                  <a:round/>
                  <a:headEnd/>
                  <a:tailEnd/>
                </a:ln>
              </p:spPr>
              <p:txBody>
                <a:bodyPr/>
                <a:lstStyle/>
                <a:p>
                  <a:endParaRPr lang="en-US" sz="1200"/>
                </a:p>
              </p:txBody>
            </p:sp>
            <p:sp>
              <p:nvSpPr>
                <p:cNvPr id="274" name="Line 172"/>
                <p:cNvSpPr>
                  <a:spLocks noChangeShapeType="1"/>
                </p:cNvSpPr>
                <p:nvPr/>
              </p:nvSpPr>
              <p:spPr bwMode="auto">
                <a:xfrm>
                  <a:off x="2664" y="2173"/>
                  <a:ext cx="20" cy="1"/>
                </a:xfrm>
                <a:prstGeom prst="line">
                  <a:avLst/>
                </a:prstGeom>
                <a:noFill/>
                <a:ln w="3175">
                  <a:solidFill>
                    <a:srgbClr val="000000"/>
                  </a:solidFill>
                  <a:round/>
                  <a:headEnd/>
                  <a:tailEnd/>
                </a:ln>
              </p:spPr>
              <p:txBody>
                <a:bodyPr/>
                <a:lstStyle/>
                <a:p>
                  <a:endParaRPr lang="en-US" sz="1200"/>
                </a:p>
              </p:txBody>
            </p:sp>
            <p:sp>
              <p:nvSpPr>
                <p:cNvPr id="275" name="Oval 173"/>
                <p:cNvSpPr>
                  <a:spLocks noChangeArrowheads="1"/>
                </p:cNvSpPr>
                <p:nvPr/>
              </p:nvSpPr>
              <p:spPr bwMode="auto">
                <a:xfrm>
                  <a:off x="2683" y="2164"/>
                  <a:ext cx="18" cy="18"/>
                </a:xfrm>
                <a:prstGeom prst="ellipse">
                  <a:avLst/>
                </a:prstGeom>
                <a:solidFill>
                  <a:srgbClr val="CCFFFF"/>
                </a:solidFill>
                <a:ln w="6350">
                  <a:solidFill>
                    <a:srgbClr val="000000"/>
                  </a:solidFill>
                  <a:round/>
                  <a:headEnd/>
                  <a:tailEnd/>
                </a:ln>
              </p:spPr>
              <p:txBody>
                <a:bodyPr/>
                <a:lstStyle/>
                <a:p>
                  <a:endParaRPr lang="en-US" sz="1200"/>
                </a:p>
              </p:txBody>
            </p:sp>
          </p:grpSp>
          <p:sp>
            <p:nvSpPr>
              <p:cNvPr id="269" name="Line 174"/>
              <p:cNvSpPr>
                <a:spLocks noChangeShapeType="1"/>
              </p:cNvSpPr>
              <p:nvPr/>
            </p:nvSpPr>
            <p:spPr bwMode="auto">
              <a:xfrm flipH="1">
                <a:off x="2857" y="2154"/>
                <a:ext cx="39" cy="39"/>
              </a:xfrm>
              <a:prstGeom prst="line">
                <a:avLst/>
              </a:prstGeom>
              <a:noFill/>
              <a:ln w="7938">
                <a:solidFill>
                  <a:srgbClr val="000000"/>
                </a:solidFill>
                <a:round/>
                <a:headEnd/>
                <a:tailEnd/>
              </a:ln>
            </p:spPr>
            <p:txBody>
              <a:bodyPr/>
              <a:lstStyle/>
              <a:p>
                <a:endParaRPr lang="en-US" sz="1200"/>
              </a:p>
            </p:txBody>
          </p:sp>
          <p:sp>
            <p:nvSpPr>
              <p:cNvPr id="270" name="Rectangle 175"/>
              <p:cNvSpPr>
                <a:spLocks noChangeArrowheads="1"/>
              </p:cNvSpPr>
              <p:nvPr/>
            </p:nvSpPr>
            <p:spPr bwMode="auto">
              <a:xfrm>
                <a:off x="2506" y="213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Z</a:t>
                </a:r>
                <a:endParaRPr lang="en-US" sz="1200"/>
              </a:p>
            </p:txBody>
          </p:sp>
        </p:grpSp>
        <p:sp>
          <p:nvSpPr>
            <p:cNvPr id="138" name="Line 176"/>
            <p:cNvSpPr>
              <a:spLocks noChangeShapeType="1"/>
            </p:cNvSpPr>
            <p:nvPr/>
          </p:nvSpPr>
          <p:spPr bwMode="auto">
            <a:xfrm flipV="1">
              <a:off x="6626225" y="3730625"/>
              <a:ext cx="1588" cy="1050925"/>
            </a:xfrm>
            <a:prstGeom prst="line">
              <a:avLst/>
            </a:prstGeom>
            <a:noFill/>
            <a:ln w="6350">
              <a:solidFill>
                <a:srgbClr val="000000"/>
              </a:solidFill>
              <a:round/>
              <a:headEnd/>
              <a:tailEnd/>
            </a:ln>
          </p:spPr>
          <p:txBody>
            <a:bodyPr/>
            <a:lstStyle/>
            <a:p>
              <a:endParaRPr lang="en-US" sz="1200"/>
            </a:p>
          </p:txBody>
        </p:sp>
        <p:sp>
          <p:nvSpPr>
            <p:cNvPr id="139" name="Line 177"/>
            <p:cNvSpPr>
              <a:spLocks noChangeShapeType="1"/>
            </p:cNvSpPr>
            <p:nvPr/>
          </p:nvSpPr>
          <p:spPr bwMode="auto">
            <a:xfrm flipH="1">
              <a:off x="5713413" y="3733800"/>
              <a:ext cx="915987" cy="1588"/>
            </a:xfrm>
            <a:prstGeom prst="line">
              <a:avLst/>
            </a:prstGeom>
            <a:noFill/>
            <a:ln w="6350">
              <a:solidFill>
                <a:srgbClr val="000000"/>
              </a:solidFill>
              <a:round/>
              <a:headEnd/>
              <a:tailEnd/>
            </a:ln>
          </p:spPr>
          <p:txBody>
            <a:bodyPr/>
            <a:lstStyle/>
            <a:p>
              <a:endParaRPr lang="en-US" sz="1200"/>
            </a:p>
          </p:txBody>
        </p:sp>
        <p:sp>
          <p:nvSpPr>
            <p:cNvPr id="140" name="Freeform 178"/>
            <p:cNvSpPr>
              <a:spLocks/>
            </p:cNvSpPr>
            <p:nvPr/>
          </p:nvSpPr>
          <p:spPr bwMode="auto">
            <a:xfrm>
              <a:off x="6599238" y="4741863"/>
              <a:ext cx="52387" cy="73025"/>
            </a:xfrm>
            <a:custGeom>
              <a:avLst/>
              <a:gdLst>
                <a:gd name="T0" fmla="*/ 2147483647 w 66"/>
                <a:gd name="T1" fmla="*/ 2147483647 h 91"/>
                <a:gd name="T2" fmla="*/ 0 w 66"/>
                <a:gd name="T3" fmla="*/ 0 h 91"/>
                <a:gd name="T4" fmla="*/ 2147483647 w 66"/>
                <a:gd name="T5" fmla="*/ 2147483647 h 91"/>
                <a:gd name="T6" fmla="*/ 2147483647 w 66"/>
                <a:gd name="T7" fmla="*/ 0 h 91"/>
                <a:gd name="T8" fmla="*/ 2147483647 w 66"/>
                <a:gd name="T9" fmla="*/ 2147483647 h 91"/>
                <a:gd name="T10" fmla="*/ 0 60000 65536"/>
                <a:gd name="T11" fmla="*/ 0 60000 65536"/>
                <a:gd name="T12" fmla="*/ 0 60000 65536"/>
                <a:gd name="T13" fmla="*/ 0 60000 65536"/>
                <a:gd name="T14" fmla="*/ 0 60000 65536"/>
                <a:gd name="T15" fmla="*/ 0 w 66"/>
                <a:gd name="T16" fmla="*/ 0 h 91"/>
                <a:gd name="T17" fmla="*/ 66 w 66"/>
                <a:gd name="T18" fmla="*/ 91 h 91"/>
              </a:gdLst>
              <a:ahLst/>
              <a:cxnLst>
                <a:cxn ang="T10">
                  <a:pos x="T0" y="T1"/>
                </a:cxn>
                <a:cxn ang="T11">
                  <a:pos x="T2" y="T3"/>
                </a:cxn>
                <a:cxn ang="T12">
                  <a:pos x="T4" y="T5"/>
                </a:cxn>
                <a:cxn ang="T13">
                  <a:pos x="T6" y="T7"/>
                </a:cxn>
                <a:cxn ang="T14">
                  <a:pos x="T8" y="T9"/>
                </a:cxn>
              </a:cxnLst>
              <a:rect l="T15" t="T16" r="T17" b="T18"/>
              <a:pathLst>
                <a:path w="66" h="91">
                  <a:moveTo>
                    <a:pt x="34" y="91"/>
                  </a:moveTo>
                  <a:lnTo>
                    <a:pt x="0" y="0"/>
                  </a:lnTo>
                  <a:lnTo>
                    <a:pt x="34" y="45"/>
                  </a:lnTo>
                  <a:lnTo>
                    <a:pt x="66" y="0"/>
                  </a:lnTo>
                  <a:lnTo>
                    <a:pt x="34" y="91"/>
                  </a:lnTo>
                  <a:close/>
                </a:path>
              </a:pathLst>
            </a:custGeom>
            <a:solidFill>
              <a:srgbClr val="000000"/>
            </a:solidFill>
            <a:ln w="9525">
              <a:noFill/>
              <a:round/>
              <a:headEnd/>
              <a:tailEnd/>
            </a:ln>
          </p:spPr>
          <p:txBody>
            <a:bodyPr/>
            <a:lstStyle/>
            <a:p>
              <a:endParaRPr lang="en-US" sz="1200"/>
            </a:p>
          </p:txBody>
        </p:sp>
        <p:sp>
          <p:nvSpPr>
            <p:cNvPr id="141" name="Freeform 179"/>
            <p:cNvSpPr>
              <a:spLocks/>
            </p:cNvSpPr>
            <p:nvPr/>
          </p:nvSpPr>
          <p:spPr bwMode="auto">
            <a:xfrm>
              <a:off x="4284663" y="464026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rgbClr val="FFFFFF"/>
            </a:solidFill>
            <a:ln w="9525">
              <a:noFill/>
              <a:round/>
              <a:headEnd/>
              <a:tailEnd/>
            </a:ln>
          </p:spPr>
          <p:txBody>
            <a:bodyPr/>
            <a:lstStyle/>
            <a:p>
              <a:endParaRPr lang="en-US" sz="1200"/>
            </a:p>
          </p:txBody>
        </p:sp>
        <p:sp>
          <p:nvSpPr>
            <p:cNvPr id="142" name="Freeform 180"/>
            <p:cNvSpPr>
              <a:spLocks/>
            </p:cNvSpPr>
            <p:nvPr/>
          </p:nvSpPr>
          <p:spPr bwMode="auto">
            <a:xfrm>
              <a:off x="4291013" y="4646613"/>
              <a:ext cx="1597025" cy="455612"/>
            </a:xfrm>
            <a:custGeom>
              <a:avLst/>
              <a:gdLst>
                <a:gd name="T0" fmla="*/ 0 w 2012"/>
                <a:gd name="T1" fmla="*/ 0 h 574"/>
                <a:gd name="T2" fmla="*/ 2147483647 w 2012"/>
                <a:gd name="T3" fmla="*/ 0 h 574"/>
                <a:gd name="T4" fmla="*/ 2147483647 w 2012"/>
                <a:gd name="T5" fmla="*/ 2147483647 h 574"/>
                <a:gd name="T6" fmla="*/ 2147483647 w 2012"/>
                <a:gd name="T7" fmla="*/ 0 h 574"/>
                <a:gd name="T8" fmla="*/ 2147483647 w 2012"/>
                <a:gd name="T9" fmla="*/ 0 h 574"/>
                <a:gd name="T10" fmla="*/ 2147483647 w 2012"/>
                <a:gd name="T11" fmla="*/ 2147483647 h 574"/>
                <a:gd name="T12" fmla="*/ 2147483647 w 2012"/>
                <a:gd name="T13" fmla="*/ 2147483647 h 574"/>
                <a:gd name="T14" fmla="*/ 0 w 2012"/>
                <a:gd name="T15" fmla="*/ 0 h 574"/>
                <a:gd name="T16" fmla="*/ 0 60000 65536"/>
                <a:gd name="T17" fmla="*/ 0 60000 65536"/>
                <a:gd name="T18" fmla="*/ 0 60000 65536"/>
                <a:gd name="T19" fmla="*/ 0 60000 65536"/>
                <a:gd name="T20" fmla="*/ 0 60000 65536"/>
                <a:gd name="T21" fmla="*/ 0 60000 65536"/>
                <a:gd name="T22" fmla="*/ 0 60000 65536"/>
                <a:gd name="T23" fmla="*/ 0 60000 65536"/>
                <a:gd name="T24" fmla="*/ 0 w 2012"/>
                <a:gd name="T25" fmla="*/ 0 h 574"/>
                <a:gd name="T26" fmla="*/ 2012 w 2012"/>
                <a:gd name="T27" fmla="*/ 574 h 5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2" h="574">
                  <a:moveTo>
                    <a:pt x="0" y="0"/>
                  </a:moveTo>
                  <a:lnTo>
                    <a:pt x="880" y="0"/>
                  </a:lnTo>
                  <a:lnTo>
                    <a:pt x="1006" y="144"/>
                  </a:lnTo>
                  <a:lnTo>
                    <a:pt x="1132" y="0"/>
                  </a:lnTo>
                  <a:lnTo>
                    <a:pt x="2012" y="0"/>
                  </a:lnTo>
                  <a:lnTo>
                    <a:pt x="1509" y="574"/>
                  </a:lnTo>
                  <a:lnTo>
                    <a:pt x="503" y="574"/>
                  </a:lnTo>
                  <a:lnTo>
                    <a:pt x="0" y="0"/>
                  </a:lnTo>
                  <a:close/>
                </a:path>
              </a:pathLst>
            </a:custGeom>
            <a:solidFill>
              <a:schemeClr val="accent2">
                <a:lumMod val="60000"/>
                <a:lumOff val="40000"/>
              </a:schemeClr>
            </a:solidFill>
            <a:ln w="12700">
              <a:solidFill>
                <a:srgbClr val="000000"/>
              </a:solidFill>
              <a:round/>
              <a:headEnd/>
              <a:tailEnd/>
            </a:ln>
          </p:spPr>
          <p:txBody>
            <a:bodyPr/>
            <a:lstStyle/>
            <a:p>
              <a:endParaRPr lang="en-US" sz="1200"/>
            </a:p>
          </p:txBody>
        </p:sp>
        <p:sp>
          <p:nvSpPr>
            <p:cNvPr id="143" name="Rectangle 181"/>
            <p:cNvSpPr>
              <a:spLocks noChangeArrowheads="1"/>
            </p:cNvSpPr>
            <p:nvPr/>
          </p:nvSpPr>
          <p:spPr bwMode="auto">
            <a:xfrm>
              <a:off x="4902200" y="4781550"/>
              <a:ext cx="406454" cy="26083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latin typeface="Helvetica" pitchFamily="-84" charset="0"/>
                </a:rPr>
                <a:t>ALU</a:t>
              </a:r>
              <a:endParaRPr lang="en-US" sz="1200"/>
            </a:p>
          </p:txBody>
        </p:sp>
        <p:sp>
          <p:nvSpPr>
            <p:cNvPr id="144" name="Rectangle 182"/>
            <p:cNvSpPr>
              <a:spLocks noChangeArrowheads="1"/>
            </p:cNvSpPr>
            <p:nvPr/>
          </p:nvSpPr>
          <p:spPr bwMode="auto">
            <a:xfrm>
              <a:off x="4578350"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a:t>
              </a:r>
              <a:endParaRPr lang="en-US" sz="1200"/>
            </a:p>
          </p:txBody>
        </p:sp>
        <p:sp>
          <p:nvSpPr>
            <p:cNvPr id="145" name="Rectangle 183"/>
            <p:cNvSpPr>
              <a:spLocks noChangeArrowheads="1"/>
            </p:cNvSpPr>
            <p:nvPr/>
          </p:nvSpPr>
          <p:spPr bwMode="auto">
            <a:xfrm>
              <a:off x="5548314" y="4691062"/>
              <a:ext cx="517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B</a:t>
              </a:r>
              <a:endParaRPr lang="en-US" sz="1200"/>
            </a:p>
          </p:txBody>
        </p:sp>
        <p:sp>
          <p:nvSpPr>
            <p:cNvPr id="146" name="Rectangle 184"/>
            <p:cNvSpPr>
              <a:spLocks noChangeArrowheads="1"/>
            </p:cNvSpPr>
            <p:nvPr/>
          </p:nvSpPr>
          <p:spPr bwMode="auto">
            <a:xfrm>
              <a:off x="4881563" y="3455988"/>
              <a:ext cx="88681"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JT</a:t>
              </a:r>
              <a:endParaRPr lang="en-US" sz="1200"/>
            </a:p>
          </p:txBody>
        </p:sp>
        <p:sp>
          <p:nvSpPr>
            <p:cNvPr id="147" name="Freeform 185"/>
            <p:cNvSpPr>
              <a:spLocks/>
            </p:cNvSpPr>
            <p:nvPr/>
          </p:nvSpPr>
          <p:spPr bwMode="auto">
            <a:xfrm>
              <a:off x="4778375" y="3479800"/>
              <a:ext cx="73025" cy="52388"/>
            </a:xfrm>
            <a:custGeom>
              <a:avLst/>
              <a:gdLst>
                <a:gd name="T0" fmla="*/ 2147483647 w 91"/>
                <a:gd name="T1" fmla="*/ 2147483647 h 66"/>
                <a:gd name="T2" fmla="*/ 0 w 91"/>
                <a:gd name="T3" fmla="*/ 2147483647 h 66"/>
                <a:gd name="T4" fmla="*/ 2147483647 w 91"/>
                <a:gd name="T5" fmla="*/ 2147483647 h 66"/>
                <a:gd name="T6" fmla="*/ 0 w 91"/>
                <a:gd name="T7" fmla="*/ 0 h 66"/>
                <a:gd name="T8" fmla="*/ 2147483647 w 91"/>
                <a:gd name="T9" fmla="*/ 2147483647 h 66"/>
                <a:gd name="T10" fmla="*/ 0 60000 65536"/>
                <a:gd name="T11" fmla="*/ 0 60000 65536"/>
                <a:gd name="T12" fmla="*/ 0 60000 65536"/>
                <a:gd name="T13" fmla="*/ 0 60000 65536"/>
                <a:gd name="T14" fmla="*/ 0 60000 65536"/>
                <a:gd name="T15" fmla="*/ 0 w 91"/>
                <a:gd name="T16" fmla="*/ 0 h 66"/>
                <a:gd name="T17" fmla="*/ 91 w 91"/>
                <a:gd name="T18" fmla="*/ 66 h 66"/>
              </a:gdLst>
              <a:ahLst/>
              <a:cxnLst>
                <a:cxn ang="T10">
                  <a:pos x="T0" y="T1"/>
                </a:cxn>
                <a:cxn ang="T11">
                  <a:pos x="T2" y="T3"/>
                </a:cxn>
                <a:cxn ang="T12">
                  <a:pos x="T4" y="T5"/>
                </a:cxn>
                <a:cxn ang="T13">
                  <a:pos x="T6" y="T7"/>
                </a:cxn>
                <a:cxn ang="T14">
                  <a:pos x="T8" y="T9"/>
                </a:cxn>
              </a:cxnLst>
              <a:rect l="T15" t="T16" r="T17" b="T18"/>
              <a:pathLst>
                <a:path w="91" h="66">
                  <a:moveTo>
                    <a:pt x="91" y="34"/>
                  </a:moveTo>
                  <a:lnTo>
                    <a:pt x="0" y="66"/>
                  </a:lnTo>
                  <a:lnTo>
                    <a:pt x="45" y="34"/>
                  </a:lnTo>
                  <a:lnTo>
                    <a:pt x="0" y="0"/>
                  </a:lnTo>
                  <a:lnTo>
                    <a:pt x="91" y="34"/>
                  </a:lnTo>
                  <a:close/>
                </a:path>
              </a:pathLst>
            </a:custGeom>
            <a:solidFill>
              <a:srgbClr val="000000"/>
            </a:solidFill>
            <a:ln w="9525">
              <a:noFill/>
              <a:round/>
              <a:headEnd/>
              <a:tailEnd/>
            </a:ln>
          </p:spPr>
          <p:txBody>
            <a:bodyPr/>
            <a:lstStyle/>
            <a:p>
              <a:endParaRPr lang="en-US" sz="1200"/>
            </a:p>
          </p:txBody>
        </p:sp>
        <p:sp>
          <p:nvSpPr>
            <p:cNvPr id="148" name="Line 186"/>
            <p:cNvSpPr>
              <a:spLocks noChangeShapeType="1"/>
            </p:cNvSpPr>
            <p:nvPr/>
          </p:nvSpPr>
          <p:spPr bwMode="auto">
            <a:xfrm flipH="1">
              <a:off x="4695825" y="3506788"/>
              <a:ext cx="122238" cy="1587"/>
            </a:xfrm>
            <a:prstGeom prst="line">
              <a:avLst/>
            </a:prstGeom>
            <a:noFill/>
            <a:ln w="6350">
              <a:solidFill>
                <a:srgbClr val="000000"/>
              </a:solidFill>
              <a:round/>
              <a:headEnd/>
              <a:tailEnd/>
            </a:ln>
          </p:spPr>
          <p:txBody>
            <a:bodyPr/>
            <a:lstStyle/>
            <a:p>
              <a:endParaRPr lang="en-US" sz="1200"/>
            </a:p>
          </p:txBody>
        </p:sp>
        <p:sp>
          <p:nvSpPr>
            <p:cNvPr id="149" name="Freeform 188"/>
            <p:cNvSpPr>
              <a:spLocks/>
            </p:cNvSpPr>
            <p:nvPr/>
          </p:nvSpPr>
          <p:spPr bwMode="auto">
            <a:xfrm>
              <a:off x="3522663" y="3975100"/>
              <a:ext cx="52387" cy="73025"/>
            </a:xfrm>
            <a:custGeom>
              <a:avLst/>
              <a:gdLst>
                <a:gd name="T0" fmla="*/ 2147483647 w 65"/>
                <a:gd name="T1" fmla="*/ 2147483647 h 92"/>
                <a:gd name="T2" fmla="*/ 0 w 65"/>
                <a:gd name="T3" fmla="*/ 0 h 92"/>
                <a:gd name="T4" fmla="*/ 2147483647 w 65"/>
                <a:gd name="T5" fmla="*/ 2147483647 h 92"/>
                <a:gd name="T6" fmla="*/ 2147483647 w 65"/>
                <a:gd name="T7" fmla="*/ 0 h 92"/>
                <a:gd name="T8" fmla="*/ 2147483647 w 65"/>
                <a:gd name="T9" fmla="*/ 2147483647 h 92"/>
                <a:gd name="T10" fmla="*/ 0 60000 65536"/>
                <a:gd name="T11" fmla="*/ 0 60000 65536"/>
                <a:gd name="T12" fmla="*/ 0 60000 65536"/>
                <a:gd name="T13" fmla="*/ 0 60000 65536"/>
                <a:gd name="T14" fmla="*/ 0 60000 65536"/>
                <a:gd name="T15" fmla="*/ 0 w 65"/>
                <a:gd name="T16" fmla="*/ 0 h 92"/>
                <a:gd name="T17" fmla="*/ 65 w 65"/>
                <a:gd name="T18" fmla="*/ 92 h 92"/>
              </a:gdLst>
              <a:ahLst/>
              <a:cxnLst>
                <a:cxn ang="T10">
                  <a:pos x="T0" y="T1"/>
                </a:cxn>
                <a:cxn ang="T11">
                  <a:pos x="T2" y="T3"/>
                </a:cxn>
                <a:cxn ang="T12">
                  <a:pos x="T4" y="T5"/>
                </a:cxn>
                <a:cxn ang="T13">
                  <a:pos x="T6" y="T7"/>
                </a:cxn>
                <a:cxn ang="T14">
                  <a:pos x="T8" y="T9"/>
                </a:cxn>
              </a:cxnLst>
              <a:rect l="T15" t="T16" r="T17" b="T18"/>
              <a:pathLst>
                <a:path w="65" h="92">
                  <a:moveTo>
                    <a:pt x="33" y="92"/>
                  </a:moveTo>
                  <a:lnTo>
                    <a:pt x="0" y="0"/>
                  </a:lnTo>
                  <a:lnTo>
                    <a:pt x="33" y="46"/>
                  </a:lnTo>
                  <a:lnTo>
                    <a:pt x="65" y="0"/>
                  </a:lnTo>
                  <a:lnTo>
                    <a:pt x="33" y="92"/>
                  </a:lnTo>
                  <a:close/>
                </a:path>
              </a:pathLst>
            </a:custGeom>
            <a:solidFill>
              <a:srgbClr val="000000"/>
            </a:solidFill>
            <a:ln w="9525">
              <a:noFill/>
              <a:round/>
              <a:headEnd/>
              <a:tailEnd/>
            </a:ln>
          </p:spPr>
          <p:txBody>
            <a:bodyPr/>
            <a:lstStyle/>
            <a:p>
              <a:endParaRPr lang="en-US" sz="1200"/>
            </a:p>
          </p:txBody>
        </p:sp>
        <p:sp>
          <p:nvSpPr>
            <p:cNvPr id="150" name="Line 189"/>
            <p:cNvSpPr>
              <a:spLocks noChangeShapeType="1"/>
            </p:cNvSpPr>
            <p:nvPr/>
          </p:nvSpPr>
          <p:spPr bwMode="auto">
            <a:xfrm flipV="1">
              <a:off x="3549650" y="2335213"/>
              <a:ext cx="1588" cy="1679575"/>
            </a:xfrm>
            <a:prstGeom prst="line">
              <a:avLst/>
            </a:prstGeom>
            <a:noFill/>
            <a:ln w="6350">
              <a:solidFill>
                <a:srgbClr val="000000"/>
              </a:solidFill>
              <a:round/>
              <a:headEnd/>
              <a:tailEnd/>
            </a:ln>
          </p:spPr>
          <p:txBody>
            <a:bodyPr/>
            <a:lstStyle/>
            <a:p>
              <a:endParaRPr lang="en-US" sz="1200"/>
            </a:p>
          </p:txBody>
        </p:sp>
        <p:sp>
          <p:nvSpPr>
            <p:cNvPr id="151" name="Rectangle 190"/>
            <p:cNvSpPr>
              <a:spLocks noChangeArrowheads="1"/>
            </p:cNvSpPr>
            <p:nvPr/>
          </p:nvSpPr>
          <p:spPr bwMode="auto">
            <a:xfrm>
              <a:off x="4549775" y="3128963"/>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WA</a:t>
              </a:r>
              <a:endParaRPr lang="en-US" sz="1200"/>
            </a:p>
          </p:txBody>
        </p:sp>
        <p:sp>
          <p:nvSpPr>
            <p:cNvPr id="152" name="Rectangle 191"/>
            <p:cNvSpPr>
              <a:spLocks noChangeArrowheads="1"/>
            </p:cNvSpPr>
            <p:nvPr/>
          </p:nvSpPr>
          <p:spPr bwMode="auto">
            <a:xfrm>
              <a:off x="6061075" y="3100388"/>
              <a:ext cx="130559"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WD</a:t>
              </a:r>
              <a:endParaRPr lang="en-US" sz="1200"/>
            </a:p>
          </p:txBody>
        </p:sp>
        <p:sp>
          <p:nvSpPr>
            <p:cNvPr id="153" name="Rectangle 192"/>
            <p:cNvSpPr>
              <a:spLocks noChangeArrowheads="1"/>
            </p:cNvSpPr>
            <p:nvPr/>
          </p:nvSpPr>
          <p:spPr bwMode="auto">
            <a:xfrm>
              <a:off x="6061075" y="3271838"/>
              <a:ext cx="125632" cy="104332"/>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AvantGarde" pitchFamily="34" charset="0"/>
                </a:rPr>
                <a:t>WE</a:t>
              </a:r>
              <a:endParaRPr lang="en-US" sz="1200"/>
            </a:p>
          </p:txBody>
        </p:sp>
        <p:sp>
          <p:nvSpPr>
            <p:cNvPr id="154" name="Line 193"/>
            <p:cNvSpPr>
              <a:spLocks noChangeShapeType="1"/>
            </p:cNvSpPr>
            <p:nvPr/>
          </p:nvSpPr>
          <p:spPr bwMode="auto">
            <a:xfrm>
              <a:off x="6264275" y="3136900"/>
              <a:ext cx="1195388" cy="1588"/>
            </a:xfrm>
            <a:prstGeom prst="line">
              <a:avLst/>
            </a:prstGeom>
            <a:noFill/>
            <a:ln w="6350">
              <a:solidFill>
                <a:srgbClr val="000000"/>
              </a:solidFill>
              <a:round/>
              <a:headEnd/>
              <a:tailEnd/>
            </a:ln>
          </p:spPr>
          <p:txBody>
            <a:bodyPr/>
            <a:lstStyle/>
            <a:p>
              <a:endParaRPr lang="en-US" sz="1200"/>
            </a:p>
          </p:txBody>
        </p:sp>
        <p:sp>
          <p:nvSpPr>
            <p:cNvPr id="155" name="Line 194"/>
            <p:cNvSpPr>
              <a:spLocks noChangeShapeType="1"/>
            </p:cNvSpPr>
            <p:nvPr/>
          </p:nvSpPr>
          <p:spPr bwMode="auto">
            <a:xfrm>
              <a:off x="7456488" y="3136900"/>
              <a:ext cx="1587" cy="3219450"/>
            </a:xfrm>
            <a:prstGeom prst="line">
              <a:avLst/>
            </a:prstGeom>
            <a:noFill/>
            <a:ln w="6350">
              <a:solidFill>
                <a:srgbClr val="000000"/>
              </a:solidFill>
              <a:round/>
              <a:headEnd/>
              <a:tailEnd/>
            </a:ln>
          </p:spPr>
          <p:txBody>
            <a:bodyPr/>
            <a:lstStyle/>
            <a:p>
              <a:endParaRPr lang="en-US" sz="1200"/>
            </a:p>
          </p:txBody>
        </p:sp>
        <p:sp>
          <p:nvSpPr>
            <p:cNvPr id="156" name="Line 195"/>
            <p:cNvSpPr>
              <a:spLocks noChangeShapeType="1"/>
            </p:cNvSpPr>
            <p:nvPr/>
          </p:nvSpPr>
          <p:spPr bwMode="auto">
            <a:xfrm flipH="1">
              <a:off x="5083175" y="6351588"/>
              <a:ext cx="2376488" cy="3175"/>
            </a:xfrm>
            <a:prstGeom prst="line">
              <a:avLst/>
            </a:prstGeom>
            <a:noFill/>
            <a:ln w="6350">
              <a:solidFill>
                <a:srgbClr val="000000"/>
              </a:solidFill>
              <a:round/>
              <a:headEnd/>
              <a:tailEnd/>
            </a:ln>
          </p:spPr>
          <p:txBody>
            <a:bodyPr/>
            <a:lstStyle/>
            <a:p>
              <a:endParaRPr lang="en-US" sz="1200"/>
            </a:p>
          </p:txBody>
        </p:sp>
        <p:sp>
          <p:nvSpPr>
            <p:cNvPr id="157" name="Line 196"/>
            <p:cNvSpPr>
              <a:spLocks noChangeShapeType="1"/>
            </p:cNvSpPr>
            <p:nvPr/>
          </p:nvSpPr>
          <p:spPr bwMode="auto">
            <a:xfrm flipV="1">
              <a:off x="5084763" y="6156325"/>
              <a:ext cx="6350" cy="203200"/>
            </a:xfrm>
            <a:prstGeom prst="line">
              <a:avLst/>
            </a:prstGeom>
            <a:noFill/>
            <a:ln w="6350">
              <a:solidFill>
                <a:srgbClr val="000000"/>
              </a:solidFill>
              <a:round/>
              <a:headEnd/>
              <a:tailEnd/>
            </a:ln>
          </p:spPr>
          <p:txBody>
            <a:bodyPr/>
            <a:lstStyle/>
            <a:p>
              <a:endParaRPr lang="en-US" sz="1200"/>
            </a:p>
          </p:txBody>
        </p:sp>
        <p:sp>
          <p:nvSpPr>
            <p:cNvPr id="158" name="Freeform 197"/>
            <p:cNvSpPr>
              <a:spLocks/>
            </p:cNvSpPr>
            <p:nvPr/>
          </p:nvSpPr>
          <p:spPr bwMode="auto">
            <a:xfrm>
              <a:off x="6232525" y="3111500"/>
              <a:ext cx="69850" cy="53975"/>
            </a:xfrm>
            <a:custGeom>
              <a:avLst/>
              <a:gdLst>
                <a:gd name="T0" fmla="*/ 0 w 90"/>
                <a:gd name="T1" fmla="*/ 2147483647 h 68"/>
                <a:gd name="T2" fmla="*/ 2147483647 w 90"/>
                <a:gd name="T3" fmla="*/ 0 h 68"/>
                <a:gd name="T4" fmla="*/ 2147483647 w 90"/>
                <a:gd name="T5" fmla="*/ 2147483647 h 68"/>
                <a:gd name="T6" fmla="*/ 2147483647 w 90"/>
                <a:gd name="T7" fmla="*/ 2147483647 h 68"/>
                <a:gd name="T8" fmla="*/ 0 w 90"/>
                <a:gd name="T9" fmla="*/ 2147483647 h 68"/>
                <a:gd name="T10" fmla="*/ 0 60000 65536"/>
                <a:gd name="T11" fmla="*/ 0 60000 65536"/>
                <a:gd name="T12" fmla="*/ 0 60000 65536"/>
                <a:gd name="T13" fmla="*/ 0 60000 65536"/>
                <a:gd name="T14" fmla="*/ 0 60000 65536"/>
                <a:gd name="T15" fmla="*/ 0 w 90"/>
                <a:gd name="T16" fmla="*/ 0 h 68"/>
                <a:gd name="T17" fmla="*/ 90 w 90"/>
                <a:gd name="T18" fmla="*/ 68 h 68"/>
              </a:gdLst>
              <a:ahLst/>
              <a:cxnLst>
                <a:cxn ang="T10">
                  <a:pos x="T0" y="T1"/>
                </a:cxn>
                <a:cxn ang="T11">
                  <a:pos x="T2" y="T3"/>
                </a:cxn>
                <a:cxn ang="T12">
                  <a:pos x="T4" y="T5"/>
                </a:cxn>
                <a:cxn ang="T13">
                  <a:pos x="T6" y="T7"/>
                </a:cxn>
                <a:cxn ang="T14">
                  <a:pos x="T8" y="T9"/>
                </a:cxn>
              </a:cxnLst>
              <a:rect l="T15" t="T16" r="T17" b="T18"/>
              <a:pathLst>
                <a:path w="90" h="68">
                  <a:moveTo>
                    <a:pt x="0" y="34"/>
                  </a:moveTo>
                  <a:lnTo>
                    <a:pt x="90" y="0"/>
                  </a:lnTo>
                  <a:lnTo>
                    <a:pt x="44" y="34"/>
                  </a:lnTo>
                  <a:lnTo>
                    <a:pt x="90" y="68"/>
                  </a:lnTo>
                  <a:lnTo>
                    <a:pt x="0" y="34"/>
                  </a:lnTo>
                  <a:close/>
                </a:path>
              </a:pathLst>
            </a:custGeom>
            <a:solidFill>
              <a:srgbClr val="000000"/>
            </a:solidFill>
            <a:ln w="9525">
              <a:noFill/>
              <a:round/>
              <a:headEnd/>
              <a:tailEnd/>
            </a:ln>
          </p:spPr>
          <p:txBody>
            <a:bodyPr/>
            <a:lstStyle/>
            <a:p>
              <a:endParaRPr lang="en-US" sz="1200"/>
            </a:p>
          </p:txBody>
        </p:sp>
        <p:sp>
          <p:nvSpPr>
            <p:cNvPr id="159" name="Freeform 200"/>
            <p:cNvSpPr>
              <a:spLocks/>
            </p:cNvSpPr>
            <p:nvPr/>
          </p:nvSpPr>
          <p:spPr bwMode="auto">
            <a:xfrm>
              <a:off x="3019425" y="19685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60" name="Line 201"/>
            <p:cNvSpPr>
              <a:spLocks noChangeShapeType="1"/>
            </p:cNvSpPr>
            <p:nvPr/>
          </p:nvSpPr>
          <p:spPr bwMode="auto">
            <a:xfrm flipH="1">
              <a:off x="1835150" y="1995488"/>
              <a:ext cx="1223963" cy="1587"/>
            </a:xfrm>
            <a:prstGeom prst="line">
              <a:avLst/>
            </a:prstGeom>
            <a:noFill/>
            <a:ln w="6350">
              <a:solidFill>
                <a:srgbClr val="000000"/>
              </a:solidFill>
              <a:round/>
              <a:headEnd/>
              <a:tailEnd/>
            </a:ln>
          </p:spPr>
          <p:txBody>
            <a:bodyPr/>
            <a:lstStyle/>
            <a:p>
              <a:endParaRPr lang="en-US" sz="1200"/>
            </a:p>
          </p:txBody>
        </p:sp>
        <p:sp>
          <p:nvSpPr>
            <p:cNvPr id="161" name="Line 202"/>
            <p:cNvSpPr>
              <a:spLocks noChangeShapeType="1"/>
            </p:cNvSpPr>
            <p:nvPr/>
          </p:nvSpPr>
          <p:spPr bwMode="auto">
            <a:xfrm flipV="1">
              <a:off x="4948238" y="5867400"/>
              <a:ext cx="3175" cy="142875"/>
            </a:xfrm>
            <a:prstGeom prst="line">
              <a:avLst/>
            </a:prstGeom>
            <a:noFill/>
            <a:ln w="6350">
              <a:solidFill>
                <a:srgbClr val="000000"/>
              </a:solidFill>
              <a:round/>
              <a:headEnd/>
              <a:tailEnd/>
            </a:ln>
          </p:spPr>
          <p:txBody>
            <a:bodyPr/>
            <a:lstStyle/>
            <a:p>
              <a:endParaRPr lang="en-US" sz="1200"/>
            </a:p>
          </p:txBody>
        </p:sp>
        <p:sp>
          <p:nvSpPr>
            <p:cNvPr id="162" name="Line 203"/>
            <p:cNvSpPr>
              <a:spLocks noChangeShapeType="1"/>
            </p:cNvSpPr>
            <p:nvPr/>
          </p:nvSpPr>
          <p:spPr bwMode="auto">
            <a:xfrm flipH="1">
              <a:off x="1838325" y="5868988"/>
              <a:ext cx="3117850" cy="4762"/>
            </a:xfrm>
            <a:prstGeom prst="line">
              <a:avLst/>
            </a:prstGeom>
            <a:noFill/>
            <a:ln w="6350">
              <a:solidFill>
                <a:srgbClr val="000000"/>
              </a:solidFill>
              <a:round/>
              <a:headEnd/>
              <a:tailEnd/>
            </a:ln>
          </p:spPr>
          <p:txBody>
            <a:bodyPr/>
            <a:lstStyle/>
            <a:p>
              <a:endParaRPr lang="en-US" sz="1200"/>
            </a:p>
          </p:txBody>
        </p:sp>
        <p:sp>
          <p:nvSpPr>
            <p:cNvPr id="163" name="Line 204"/>
            <p:cNvSpPr>
              <a:spLocks noChangeShapeType="1"/>
            </p:cNvSpPr>
            <p:nvPr/>
          </p:nvSpPr>
          <p:spPr bwMode="auto">
            <a:xfrm flipH="1" flipV="1">
              <a:off x="1839913" y="4833938"/>
              <a:ext cx="3175" cy="1044575"/>
            </a:xfrm>
            <a:prstGeom prst="line">
              <a:avLst/>
            </a:prstGeom>
            <a:noFill/>
            <a:ln w="6350">
              <a:solidFill>
                <a:srgbClr val="000000"/>
              </a:solidFill>
              <a:round/>
              <a:headEnd/>
              <a:tailEnd/>
            </a:ln>
          </p:spPr>
          <p:txBody>
            <a:bodyPr/>
            <a:lstStyle/>
            <a:p>
              <a:endParaRPr lang="en-US" sz="1200"/>
            </a:p>
          </p:txBody>
        </p:sp>
        <p:sp>
          <p:nvSpPr>
            <p:cNvPr id="164" name="Freeform 205"/>
            <p:cNvSpPr>
              <a:spLocks/>
            </p:cNvSpPr>
            <p:nvPr/>
          </p:nvSpPr>
          <p:spPr bwMode="auto">
            <a:xfrm>
              <a:off x="4924425" y="5969000"/>
              <a:ext cx="52388" cy="74613"/>
            </a:xfrm>
            <a:custGeom>
              <a:avLst/>
              <a:gdLst>
                <a:gd name="T0" fmla="*/ 2147483647 w 66"/>
                <a:gd name="T1" fmla="*/ 2147483647 h 93"/>
                <a:gd name="T2" fmla="*/ 0 w 66"/>
                <a:gd name="T3" fmla="*/ 0 h 93"/>
                <a:gd name="T4" fmla="*/ 2147483647 w 66"/>
                <a:gd name="T5" fmla="*/ 2147483647 h 93"/>
                <a:gd name="T6" fmla="*/ 2147483647 w 66"/>
                <a:gd name="T7" fmla="*/ 2147483647 h 93"/>
                <a:gd name="T8" fmla="*/ 2147483647 w 66"/>
                <a:gd name="T9" fmla="*/ 2147483647 h 93"/>
                <a:gd name="T10" fmla="*/ 0 60000 65536"/>
                <a:gd name="T11" fmla="*/ 0 60000 65536"/>
                <a:gd name="T12" fmla="*/ 0 60000 65536"/>
                <a:gd name="T13" fmla="*/ 0 60000 65536"/>
                <a:gd name="T14" fmla="*/ 0 60000 65536"/>
                <a:gd name="T15" fmla="*/ 0 w 66"/>
                <a:gd name="T16" fmla="*/ 0 h 93"/>
                <a:gd name="T17" fmla="*/ 66 w 66"/>
                <a:gd name="T18" fmla="*/ 93 h 93"/>
              </a:gdLst>
              <a:ahLst/>
              <a:cxnLst>
                <a:cxn ang="T10">
                  <a:pos x="T0" y="T1"/>
                </a:cxn>
                <a:cxn ang="T11">
                  <a:pos x="T2" y="T3"/>
                </a:cxn>
                <a:cxn ang="T12">
                  <a:pos x="T4" y="T5"/>
                </a:cxn>
                <a:cxn ang="T13">
                  <a:pos x="T6" y="T7"/>
                </a:cxn>
                <a:cxn ang="T14">
                  <a:pos x="T8" y="T9"/>
                </a:cxn>
              </a:cxnLst>
              <a:rect l="T15" t="T16" r="T17" b="T18"/>
              <a:pathLst>
                <a:path w="66" h="93">
                  <a:moveTo>
                    <a:pt x="32" y="93"/>
                  </a:moveTo>
                  <a:lnTo>
                    <a:pt x="0" y="0"/>
                  </a:lnTo>
                  <a:lnTo>
                    <a:pt x="32" y="47"/>
                  </a:lnTo>
                  <a:lnTo>
                    <a:pt x="66" y="2"/>
                  </a:lnTo>
                  <a:lnTo>
                    <a:pt x="32" y="93"/>
                  </a:lnTo>
                  <a:close/>
                </a:path>
              </a:pathLst>
            </a:custGeom>
            <a:solidFill>
              <a:srgbClr val="000000"/>
            </a:solidFill>
            <a:ln w="9525">
              <a:noFill/>
              <a:round/>
              <a:headEnd/>
              <a:tailEnd/>
            </a:ln>
          </p:spPr>
          <p:txBody>
            <a:bodyPr/>
            <a:lstStyle/>
            <a:p>
              <a:endParaRPr lang="en-US" sz="1200"/>
            </a:p>
          </p:txBody>
        </p:sp>
        <p:grpSp>
          <p:nvGrpSpPr>
            <p:cNvPr id="165" name="Group 206"/>
            <p:cNvGrpSpPr>
              <a:grpSpLocks/>
            </p:cNvGrpSpPr>
            <p:nvPr/>
          </p:nvGrpSpPr>
          <p:grpSpPr bwMode="auto">
            <a:xfrm>
              <a:off x="3978275" y="4860947"/>
              <a:ext cx="512763" cy="104776"/>
              <a:chOff x="2648" y="2834"/>
              <a:chExt cx="323" cy="66"/>
            </a:xfrm>
          </p:grpSpPr>
          <p:sp>
            <p:nvSpPr>
              <p:cNvPr id="262" name="Freeform 207"/>
              <p:cNvSpPr>
                <a:spLocks/>
              </p:cNvSpPr>
              <p:nvPr/>
            </p:nvSpPr>
            <p:spPr bwMode="auto">
              <a:xfrm>
                <a:off x="2925" y="2844"/>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63" name="Line 208"/>
              <p:cNvSpPr>
                <a:spLocks noChangeShapeType="1"/>
              </p:cNvSpPr>
              <p:nvPr/>
            </p:nvSpPr>
            <p:spPr bwMode="auto">
              <a:xfrm flipH="1">
                <a:off x="2843" y="2861"/>
                <a:ext cx="107" cy="1"/>
              </a:xfrm>
              <a:prstGeom prst="line">
                <a:avLst/>
              </a:prstGeom>
              <a:noFill/>
              <a:ln w="6350">
                <a:solidFill>
                  <a:srgbClr val="000000"/>
                </a:solidFill>
                <a:round/>
                <a:headEnd/>
                <a:tailEnd/>
              </a:ln>
            </p:spPr>
            <p:txBody>
              <a:bodyPr/>
              <a:lstStyle/>
              <a:p>
                <a:endParaRPr lang="en-US" sz="1200"/>
              </a:p>
            </p:txBody>
          </p:sp>
          <p:sp>
            <p:nvSpPr>
              <p:cNvPr id="264" name="Rectangle 209"/>
              <p:cNvSpPr>
                <a:spLocks noChangeArrowheads="1"/>
              </p:cNvSpPr>
              <p:nvPr/>
            </p:nvSpPr>
            <p:spPr bwMode="auto">
              <a:xfrm>
                <a:off x="2648" y="2834"/>
                <a:ext cx="16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ALUFN</a:t>
                </a:r>
                <a:endParaRPr lang="en-US" sz="1200"/>
              </a:p>
            </p:txBody>
          </p:sp>
        </p:grpSp>
        <p:grpSp>
          <p:nvGrpSpPr>
            <p:cNvPr id="166" name="Group 210"/>
            <p:cNvGrpSpPr>
              <a:grpSpLocks/>
            </p:cNvGrpSpPr>
            <p:nvPr/>
          </p:nvGrpSpPr>
          <p:grpSpPr bwMode="auto">
            <a:xfrm>
              <a:off x="2436816" y="4048124"/>
              <a:ext cx="1284288" cy="284163"/>
              <a:chOff x="1677" y="2322"/>
              <a:chExt cx="809" cy="179"/>
            </a:xfrm>
          </p:grpSpPr>
          <p:sp>
            <p:nvSpPr>
              <p:cNvPr id="260" name="Rectangle 211"/>
              <p:cNvSpPr>
                <a:spLocks noChangeArrowheads="1"/>
              </p:cNvSpPr>
              <p:nvPr/>
            </p:nvSpPr>
            <p:spPr bwMode="auto">
              <a:xfrm>
                <a:off x="1677" y="2322"/>
                <a:ext cx="809" cy="179"/>
              </a:xfrm>
              <a:prstGeom prst="rect">
                <a:avLst/>
              </a:prstGeom>
              <a:solidFill>
                <a:srgbClr val="CCFFFF"/>
              </a:solidFill>
              <a:ln w="6350">
                <a:solidFill>
                  <a:srgbClr val="000000"/>
                </a:solidFill>
                <a:miter lim="800000"/>
                <a:headEnd/>
                <a:tailEnd/>
              </a:ln>
            </p:spPr>
            <p:txBody>
              <a:bodyPr/>
              <a:lstStyle/>
              <a:p>
                <a:endParaRPr lang="en-US" sz="1200"/>
              </a:p>
            </p:txBody>
          </p:sp>
          <p:sp>
            <p:nvSpPr>
              <p:cNvPr id="261" name="Rectangle 212"/>
              <p:cNvSpPr>
                <a:spLocks noChangeArrowheads="1"/>
              </p:cNvSpPr>
              <p:nvPr/>
            </p:nvSpPr>
            <p:spPr bwMode="auto">
              <a:xfrm>
                <a:off x="1744" y="2351"/>
                <a:ext cx="667" cy="12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900" b="1" dirty="0">
                    <a:solidFill>
                      <a:srgbClr val="000000"/>
                    </a:solidFill>
                    <a:latin typeface="AvantGarde" pitchFamily="34" charset="0"/>
                  </a:rPr>
                  <a:t>Control Logic</a:t>
                </a:r>
                <a:endParaRPr lang="en-US" sz="1100" dirty="0"/>
              </a:p>
            </p:txBody>
          </p:sp>
        </p:grpSp>
        <p:grpSp>
          <p:nvGrpSpPr>
            <p:cNvPr id="167" name="Group 213"/>
            <p:cNvGrpSpPr>
              <a:grpSpLocks/>
            </p:cNvGrpSpPr>
            <p:nvPr/>
          </p:nvGrpSpPr>
          <p:grpSpPr bwMode="auto">
            <a:xfrm>
              <a:off x="3179788" y="3773488"/>
              <a:ext cx="71438" cy="274637"/>
              <a:chOff x="2145" y="2149"/>
              <a:chExt cx="45" cy="173"/>
            </a:xfrm>
          </p:grpSpPr>
          <p:sp>
            <p:nvSpPr>
              <p:cNvPr id="257" name="Freeform 214"/>
              <p:cNvSpPr>
                <a:spLocks/>
              </p:cNvSpPr>
              <p:nvPr/>
            </p:nvSpPr>
            <p:spPr bwMode="auto">
              <a:xfrm>
                <a:off x="2153" y="2276"/>
                <a:ext cx="33" cy="46"/>
              </a:xfrm>
              <a:custGeom>
                <a:avLst/>
                <a:gdLst>
                  <a:gd name="T0" fmla="*/ 1 w 66"/>
                  <a:gd name="T1" fmla="*/ 1 h 92"/>
                  <a:gd name="T2" fmla="*/ 0 w 66"/>
                  <a:gd name="T3" fmla="*/ 0 h 92"/>
                  <a:gd name="T4" fmla="*/ 1 w 66"/>
                  <a:gd name="T5" fmla="*/ 1 h 92"/>
                  <a:gd name="T6" fmla="*/ 1 w 66"/>
                  <a:gd name="T7" fmla="*/ 0 h 92"/>
                  <a:gd name="T8" fmla="*/ 1 w 66"/>
                  <a:gd name="T9" fmla="*/ 1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58" name="Line 215"/>
              <p:cNvSpPr>
                <a:spLocks noChangeShapeType="1"/>
              </p:cNvSpPr>
              <p:nvPr/>
            </p:nvSpPr>
            <p:spPr bwMode="auto">
              <a:xfrm>
                <a:off x="2170" y="2230"/>
                <a:ext cx="1" cy="71"/>
              </a:xfrm>
              <a:prstGeom prst="line">
                <a:avLst/>
              </a:prstGeom>
              <a:noFill/>
              <a:ln w="6350">
                <a:solidFill>
                  <a:srgbClr val="000000"/>
                </a:solidFill>
                <a:round/>
                <a:headEnd/>
                <a:tailEnd/>
              </a:ln>
            </p:spPr>
            <p:txBody>
              <a:bodyPr/>
              <a:lstStyle/>
              <a:p>
                <a:endParaRPr lang="en-US" sz="1200"/>
              </a:p>
            </p:txBody>
          </p:sp>
          <p:sp>
            <p:nvSpPr>
              <p:cNvPr id="259" name="Rectangle 216"/>
              <p:cNvSpPr>
                <a:spLocks noChangeArrowheads="1"/>
              </p:cNvSpPr>
              <p:nvPr/>
            </p:nvSpPr>
            <p:spPr bwMode="auto">
              <a:xfrm>
                <a:off x="2145" y="2149"/>
                <a:ext cx="45"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Z</a:t>
                </a:r>
                <a:endParaRPr lang="en-US" sz="1200"/>
              </a:p>
            </p:txBody>
          </p:sp>
        </p:grpSp>
        <p:sp>
          <p:nvSpPr>
            <p:cNvPr id="168" name="Line 217"/>
            <p:cNvSpPr>
              <a:spLocks noChangeShapeType="1"/>
            </p:cNvSpPr>
            <p:nvPr/>
          </p:nvSpPr>
          <p:spPr bwMode="auto">
            <a:xfrm>
              <a:off x="2890838" y="4500563"/>
              <a:ext cx="61912" cy="61912"/>
            </a:xfrm>
            <a:prstGeom prst="line">
              <a:avLst/>
            </a:prstGeom>
            <a:noFill/>
            <a:ln w="7938">
              <a:solidFill>
                <a:srgbClr val="000000"/>
              </a:solidFill>
              <a:round/>
              <a:headEnd/>
              <a:tailEnd/>
            </a:ln>
          </p:spPr>
          <p:txBody>
            <a:bodyPr/>
            <a:lstStyle/>
            <a:p>
              <a:endParaRPr lang="en-US" sz="1200"/>
            </a:p>
          </p:txBody>
        </p:sp>
        <p:sp>
          <p:nvSpPr>
            <p:cNvPr id="169" name="Line 218"/>
            <p:cNvSpPr>
              <a:spLocks noChangeShapeType="1"/>
            </p:cNvSpPr>
            <p:nvPr/>
          </p:nvSpPr>
          <p:spPr bwMode="auto">
            <a:xfrm>
              <a:off x="2946400" y="4560888"/>
              <a:ext cx="141288" cy="1587"/>
            </a:xfrm>
            <a:prstGeom prst="line">
              <a:avLst/>
            </a:prstGeom>
            <a:noFill/>
            <a:ln w="6350">
              <a:solidFill>
                <a:srgbClr val="000000"/>
              </a:solidFill>
              <a:round/>
              <a:headEnd/>
              <a:tailEnd/>
            </a:ln>
          </p:spPr>
          <p:txBody>
            <a:bodyPr/>
            <a:lstStyle/>
            <a:p>
              <a:endParaRPr lang="en-US" sz="1200"/>
            </a:p>
          </p:txBody>
        </p:sp>
        <p:sp>
          <p:nvSpPr>
            <p:cNvPr id="170" name="Freeform 219"/>
            <p:cNvSpPr>
              <a:spLocks/>
            </p:cNvSpPr>
            <p:nvPr/>
          </p:nvSpPr>
          <p:spPr bwMode="auto">
            <a:xfrm>
              <a:off x="3048000" y="45339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71" name="Line 220"/>
            <p:cNvSpPr>
              <a:spLocks noChangeShapeType="1"/>
            </p:cNvSpPr>
            <p:nvPr/>
          </p:nvSpPr>
          <p:spPr bwMode="auto">
            <a:xfrm>
              <a:off x="2890838" y="4643438"/>
              <a:ext cx="61912" cy="61912"/>
            </a:xfrm>
            <a:prstGeom prst="line">
              <a:avLst/>
            </a:prstGeom>
            <a:noFill/>
            <a:ln w="7938">
              <a:solidFill>
                <a:srgbClr val="000000"/>
              </a:solidFill>
              <a:round/>
              <a:headEnd/>
              <a:tailEnd/>
            </a:ln>
          </p:spPr>
          <p:txBody>
            <a:bodyPr/>
            <a:lstStyle/>
            <a:p>
              <a:endParaRPr lang="en-US" sz="1200"/>
            </a:p>
          </p:txBody>
        </p:sp>
        <p:sp>
          <p:nvSpPr>
            <p:cNvPr id="172" name="Line 221"/>
            <p:cNvSpPr>
              <a:spLocks noChangeShapeType="1"/>
            </p:cNvSpPr>
            <p:nvPr/>
          </p:nvSpPr>
          <p:spPr bwMode="auto">
            <a:xfrm>
              <a:off x="2946400" y="4703763"/>
              <a:ext cx="141288" cy="1587"/>
            </a:xfrm>
            <a:prstGeom prst="line">
              <a:avLst/>
            </a:prstGeom>
            <a:noFill/>
            <a:ln w="6350">
              <a:solidFill>
                <a:srgbClr val="000000"/>
              </a:solidFill>
              <a:round/>
              <a:headEnd/>
              <a:tailEnd/>
            </a:ln>
          </p:spPr>
          <p:txBody>
            <a:bodyPr/>
            <a:lstStyle/>
            <a:p>
              <a:endParaRPr lang="en-US" sz="1200"/>
            </a:p>
          </p:txBody>
        </p:sp>
        <p:sp>
          <p:nvSpPr>
            <p:cNvPr id="173" name="Freeform 222"/>
            <p:cNvSpPr>
              <a:spLocks/>
            </p:cNvSpPr>
            <p:nvPr/>
          </p:nvSpPr>
          <p:spPr bwMode="auto">
            <a:xfrm>
              <a:off x="3048000" y="46767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grpSp>
          <p:nvGrpSpPr>
            <p:cNvPr id="174" name="Group 223"/>
            <p:cNvGrpSpPr>
              <a:grpSpLocks/>
            </p:cNvGrpSpPr>
            <p:nvPr/>
          </p:nvGrpSpPr>
          <p:grpSpPr bwMode="auto">
            <a:xfrm>
              <a:off x="2890841" y="4772039"/>
              <a:ext cx="563563" cy="157163"/>
              <a:chOff x="1963" y="2778"/>
              <a:chExt cx="355" cy="99"/>
            </a:xfrm>
          </p:grpSpPr>
          <p:sp>
            <p:nvSpPr>
              <p:cNvPr id="253" name="Line 224"/>
              <p:cNvSpPr>
                <a:spLocks noChangeShapeType="1"/>
              </p:cNvSpPr>
              <p:nvPr/>
            </p:nvSpPr>
            <p:spPr bwMode="auto">
              <a:xfrm>
                <a:off x="1963" y="2787"/>
                <a:ext cx="39" cy="39"/>
              </a:xfrm>
              <a:prstGeom prst="line">
                <a:avLst/>
              </a:prstGeom>
              <a:noFill/>
              <a:ln w="7938">
                <a:solidFill>
                  <a:srgbClr val="000000"/>
                </a:solidFill>
                <a:round/>
                <a:headEnd/>
                <a:tailEnd/>
              </a:ln>
            </p:spPr>
            <p:txBody>
              <a:bodyPr/>
              <a:lstStyle/>
              <a:p>
                <a:endParaRPr lang="en-US" sz="1200"/>
              </a:p>
            </p:txBody>
          </p:sp>
          <p:sp>
            <p:nvSpPr>
              <p:cNvPr id="254" name="Line 225"/>
              <p:cNvSpPr>
                <a:spLocks noChangeShapeType="1"/>
              </p:cNvSpPr>
              <p:nvPr/>
            </p:nvSpPr>
            <p:spPr bwMode="auto">
              <a:xfrm>
                <a:off x="1998" y="2825"/>
                <a:ext cx="89" cy="1"/>
              </a:xfrm>
              <a:prstGeom prst="line">
                <a:avLst/>
              </a:prstGeom>
              <a:noFill/>
              <a:ln w="6350">
                <a:solidFill>
                  <a:srgbClr val="000000"/>
                </a:solidFill>
                <a:round/>
                <a:headEnd/>
                <a:tailEnd/>
              </a:ln>
            </p:spPr>
            <p:txBody>
              <a:bodyPr/>
              <a:lstStyle/>
              <a:p>
                <a:endParaRPr lang="en-US" sz="1200"/>
              </a:p>
            </p:txBody>
          </p:sp>
          <p:sp>
            <p:nvSpPr>
              <p:cNvPr id="255" name="Freeform 226"/>
              <p:cNvSpPr>
                <a:spLocks/>
              </p:cNvSpPr>
              <p:nvPr/>
            </p:nvSpPr>
            <p:spPr bwMode="auto">
              <a:xfrm>
                <a:off x="2062" y="2808"/>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56" name="Rectangle 227"/>
              <p:cNvSpPr>
                <a:spLocks noChangeArrowheads="1"/>
              </p:cNvSpPr>
              <p:nvPr/>
            </p:nvSpPr>
            <p:spPr bwMode="auto">
              <a:xfrm>
                <a:off x="2127" y="2778"/>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ASEL</a:t>
                </a:r>
                <a:endParaRPr lang="en-US" sz="1200"/>
              </a:p>
            </p:txBody>
          </p:sp>
        </p:grpSp>
        <p:grpSp>
          <p:nvGrpSpPr>
            <p:cNvPr id="175" name="Group 228"/>
            <p:cNvGrpSpPr>
              <a:grpSpLocks/>
            </p:cNvGrpSpPr>
            <p:nvPr/>
          </p:nvGrpSpPr>
          <p:grpSpPr bwMode="auto">
            <a:xfrm>
              <a:off x="2890841" y="4929201"/>
              <a:ext cx="563563" cy="169863"/>
              <a:chOff x="1963" y="2877"/>
              <a:chExt cx="355" cy="107"/>
            </a:xfrm>
          </p:grpSpPr>
          <p:sp>
            <p:nvSpPr>
              <p:cNvPr id="249" name="Line 229"/>
              <p:cNvSpPr>
                <a:spLocks noChangeShapeType="1"/>
              </p:cNvSpPr>
              <p:nvPr/>
            </p:nvSpPr>
            <p:spPr bwMode="auto">
              <a:xfrm>
                <a:off x="1963" y="2877"/>
                <a:ext cx="39" cy="39"/>
              </a:xfrm>
              <a:prstGeom prst="line">
                <a:avLst/>
              </a:prstGeom>
              <a:noFill/>
              <a:ln w="7938">
                <a:solidFill>
                  <a:srgbClr val="000000"/>
                </a:solidFill>
                <a:round/>
                <a:headEnd/>
                <a:tailEnd/>
              </a:ln>
            </p:spPr>
            <p:txBody>
              <a:bodyPr/>
              <a:lstStyle/>
              <a:p>
                <a:endParaRPr lang="en-US" sz="1200"/>
              </a:p>
            </p:txBody>
          </p:sp>
          <p:sp>
            <p:nvSpPr>
              <p:cNvPr id="250" name="Line 230"/>
              <p:cNvSpPr>
                <a:spLocks noChangeShapeType="1"/>
              </p:cNvSpPr>
              <p:nvPr/>
            </p:nvSpPr>
            <p:spPr bwMode="auto">
              <a:xfrm>
                <a:off x="1998" y="2914"/>
                <a:ext cx="89" cy="1"/>
              </a:xfrm>
              <a:prstGeom prst="line">
                <a:avLst/>
              </a:prstGeom>
              <a:noFill/>
              <a:ln w="6350">
                <a:solidFill>
                  <a:srgbClr val="000000"/>
                </a:solidFill>
                <a:round/>
                <a:headEnd/>
                <a:tailEnd/>
              </a:ln>
            </p:spPr>
            <p:txBody>
              <a:bodyPr/>
              <a:lstStyle/>
              <a:p>
                <a:endParaRPr lang="en-US" sz="1200"/>
              </a:p>
            </p:txBody>
          </p:sp>
          <p:sp>
            <p:nvSpPr>
              <p:cNvPr id="251" name="Freeform 231"/>
              <p:cNvSpPr>
                <a:spLocks/>
              </p:cNvSpPr>
              <p:nvPr/>
            </p:nvSpPr>
            <p:spPr bwMode="auto">
              <a:xfrm>
                <a:off x="2062" y="2897"/>
                <a:ext cx="46" cy="33"/>
              </a:xfrm>
              <a:custGeom>
                <a:avLst/>
                <a:gdLst>
                  <a:gd name="T0" fmla="*/ 1 w 92"/>
                  <a:gd name="T1" fmla="*/ 1 h 66"/>
                  <a:gd name="T2" fmla="*/ 0 w 92"/>
                  <a:gd name="T3" fmla="*/ 1 h 66"/>
                  <a:gd name="T4" fmla="*/ 1 w 92"/>
                  <a:gd name="T5" fmla="*/ 1 h 66"/>
                  <a:gd name="T6" fmla="*/ 0 w 92"/>
                  <a:gd name="T7" fmla="*/ 0 h 66"/>
                  <a:gd name="T8" fmla="*/ 1 w 92"/>
                  <a:gd name="T9" fmla="*/ 1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52" name="Rectangle 232"/>
              <p:cNvSpPr>
                <a:spLocks noChangeArrowheads="1"/>
              </p:cNvSpPr>
              <p:nvPr/>
            </p:nvSpPr>
            <p:spPr bwMode="auto">
              <a:xfrm>
                <a:off x="2127" y="2885"/>
                <a:ext cx="191"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BSEL</a:t>
                </a:r>
                <a:endParaRPr lang="en-US" sz="1200"/>
              </a:p>
            </p:txBody>
          </p:sp>
        </p:grpSp>
        <p:sp>
          <p:nvSpPr>
            <p:cNvPr id="176" name="Line 233"/>
            <p:cNvSpPr>
              <a:spLocks noChangeShapeType="1"/>
            </p:cNvSpPr>
            <p:nvPr/>
          </p:nvSpPr>
          <p:spPr bwMode="auto">
            <a:xfrm>
              <a:off x="2890838" y="5070475"/>
              <a:ext cx="61912" cy="61913"/>
            </a:xfrm>
            <a:prstGeom prst="line">
              <a:avLst/>
            </a:prstGeom>
            <a:noFill/>
            <a:ln w="7938">
              <a:solidFill>
                <a:srgbClr val="000000"/>
              </a:solidFill>
              <a:round/>
              <a:headEnd/>
              <a:tailEnd/>
            </a:ln>
          </p:spPr>
          <p:txBody>
            <a:bodyPr/>
            <a:lstStyle/>
            <a:p>
              <a:endParaRPr lang="en-US" sz="1200"/>
            </a:p>
          </p:txBody>
        </p:sp>
        <p:sp>
          <p:nvSpPr>
            <p:cNvPr id="177" name="Line 234"/>
            <p:cNvSpPr>
              <a:spLocks noChangeShapeType="1"/>
            </p:cNvSpPr>
            <p:nvPr/>
          </p:nvSpPr>
          <p:spPr bwMode="auto">
            <a:xfrm>
              <a:off x="2946400" y="5130800"/>
              <a:ext cx="141288" cy="1588"/>
            </a:xfrm>
            <a:prstGeom prst="line">
              <a:avLst/>
            </a:prstGeom>
            <a:noFill/>
            <a:ln w="6350">
              <a:solidFill>
                <a:srgbClr val="000000"/>
              </a:solidFill>
              <a:round/>
              <a:headEnd/>
              <a:tailEnd/>
            </a:ln>
          </p:spPr>
          <p:txBody>
            <a:bodyPr/>
            <a:lstStyle/>
            <a:p>
              <a:endParaRPr lang="en-US" sz="1200"/>
            </a:p>
          </p:txBody>
        </p:sp>
        <p:sp>
          <p:nvSpPr>
            <p:cNvPr id="178" name="Freeform 235"/>
            <p:cNvSpPr>
              <a:spLocks/>
            </p:cNvSpPr>
            <p:nvPr/>
          </p:nvSpPr>
          <p:spPr bwMode="auto">
            <a:xfrm>
              <a:off x="3048000" y="510381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79" name="Line 236"/>
            <p:cNvSpPr>
              <a:spLocks noChangeShapeType="1"/>
            </p:cNvSpPr>
            <p:nvPr/>
          </p:nvSpPr>
          <p:spPr bwMode="auto">
            <a:xfrm>
              <a:off x="2890838" y="5213350"/>
              <a:ext cx="61912" cy="61913"/>
            </a:xfrm>
            <a:prstGeom prst="line">
              <a:avLst/>
            </a:prstGeom>
            <a:noFill/>
            <a:ln w="7938">
              <a:solidFill>
                <a:srgbClr val="000000"/>
              </a:solidFill>
              <a:round/>
              <a:headEnd/>
              <a:tailEnd/>
            </a:ln>
          </p:spPr>
          <p:txBody>
            <a:bodyPr/>
            <a:lstStyle/>
            <a:p>
              <a:endParaRPr lang="en-US" sz="1200"/>
            </a:p>
          </p:txBody>
        </p:sp>
        <p:sp>
          <p:nvSpPr>
            <p:cNvPr id="180" name="Line 237"/>
            <p:cNvSpPr>
              <a:spLocks noChangeShapeType="1"/>
            </p:cNvSpPr>
            <p:nvPr/>
          </p:nvSpPr>
          <p:spPr bwMode="auto">
            <a:xfrm>
              <a:off x="2946400" y="5273675"/>
              <a:ext cx="141288" cy="1588"/>
            </a:xfrm>
            <a:prstGeom prst="line">
              <a:avLst/>
            </a:prstGeom>
            <a:noFill/>
            <a:ln w="6350">
              <a:solidFill>
                <a:srgbClr val="000000"/>
              </a:solidFill>
              <a:round/>
              <a:headEnd/>
              <a:tailEnd/>
            </a:ln>
          </p:spPr>
          <p:txBody>
            <a:bodyPr/>
            <a:lstStyle/>
            <a:p>
              <a:endParaRPr lang="en-US" sz="1200"/>
            </a:p>
          </p:txBody>
        </p:sp>
        <p:sp>
          <p:nvSpPr>
            <p:cNvPr id="181" name="Freeform 238"/>
            <p:cNvSpPr>
              <a:spLocks/>
            </p:cNvSpPr>
            <p:nvPr/>
          </p:nvSpPr>
          <p:spPr bwMode="auto">
            <a:xfrm>
              <a:off x="3048000" y="5246688"/>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2" name="Line 239"/>
            <p:cNvSpPr>
              <a:spLocks noChangeShapeType="1"/>
            </p:cNvSpPr>
            <p:nvPr/>
          </p:nvSpPr>
          <p:spPr bwMode="auto">
            <a:xfrm>
              <a:off x="2890838" y="5356225"/>
              <a:ext cx="61912" cy="61913"/>
            </a:xfrm>
            <a:prstGeom prst="line">
              <a:avLst/>
            </a:prstGeom>
            <a:noFill/>
            <a:ln w="7938">
              <a:solidFill>
                <a:srgbClr val="000000"/>
              </a:solidFill>
              <a:round/>
              <a:headEnd/>
              <a:tailEnd/>
            </a:ln>
          </p:spPr>
          <p:txBody>
            <a:bodyPr/>
            <a:lstStyle/>
            <a:p>
              <a:endParaRPr lang="en-US" sz="1200"/>
            </a:p>
          </p:txBody>
        </p:sp>
        <p:sp>
          <p:nvSpPr>
            <p:cNvPr id="183" name="Line 240"/>
            <p:cNvSpPr>
              <a:spLocks noChangeShapeType="1"/>
            </p:cNvSpPr>
            <p:nvPr/>
          </p:nvSpPr>
          <p:spPr bwMode="auto">
            <a:xfrm>
              <a:off x="2946400" y="5416550"/>
              <a:ext cx="141288" cy="1588"/>
            </a:xfrm>
            <a:prstGeom prst="line">
              <a:avLst/>
            </a:prstGeom>
            <a:noFill/>
            <a:ln w="6350">
              <a:solidFill>
                <a:srgbClr val="000000"/>
              </a:solidFill>
              <a:round/>
              <a:headEnd/>
              <a:tailEnd/>
            </a:ln>
          </p:spPr>
          <p:txBody>
            <a:bodyPr/>
            <a:lstStyle/>
            <a:p>
              <a:endParaRPr lang="en-US" sz="1200"/>
            </a:p>
          </p:txBody>
        </p:sp>
        <p:sp>
          <p:nvSpPr>
            <p:cNvPr id="184" name="Freeform 241"/>
            <p:cNvSpPr>
              <a:spLocks/>
            </p:cNvSpPr>
            <p:nvPr/>
          </p:nvSpPr>
          <p:spPr bwMode="auto">
            <a:xfrm>
              <a:off x="3048000" y="5389563"/>
              <a:ext cx="73025" cy="52387"/>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185" name="Rectangle 242"/>
            <p:cNvSpPr>
              <a:spLocks noChangeArrowheads="1"/>
            </p:cNvSpPr>
            <p:nvPr/>
          </p:nvSpPr>
          <p:spPr bwMode="auto">
            <a:xfrm>
              <a:off x="3151188" y="4486274"/>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PCSEL</a:t>
              </a:r>
              <a:endParaRPr lang="en-US" sz="1200"/>
            </a:p>
          </p:txBody>
        </p:sp>
        <p:sp>
          <p:nvSpPr>
            <p:cNvPr id="186" name="Rectangle 243"/>
            <p:cNvSpPr>
              <a:spLocks noChangeArrowheads="1"/>
            </p:cNvSpPr>
            <p:nvPr/>
          </p:nvSpPr>
          <p:spPr bwMode="auto">
            <a:xfrm>
              <a:off x="3151188" y="4629149"/>
              <a:ext cx="455721"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RA2SEL</a:t>
              </a:r>
              <a:endParaRPr lang="en-US" sz="1200"/>
            </a:p>
          </p:txBody>
        </p:sp>
        <p:sp>
          <p:nvSpPr>
            <p:cNvPr id="187" name="Rectangle 244"/>
            <p:cNvSpPr>
              <a:spLocks noChangeArrowheads="1"/>
            </p:cNvSpPr>
            <p:nvPr/>
          </p:nvSpPr>
          <p:spPr bwMode="auto">
            <a:xfrm>
              <a:off x="3151188" y="5056188"/>
              <a:ext cx="421234"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WDSEL</a:t>
              </a:r>
              <a:endParaRPr lang="en-US" sz="1200"/>
            </a:p>
          </p:txBody>
        </p:sp>
        <p:sp>
          <p:nvSpPr>
            <p:cNvPr id="188" name="Rectangle 245"/>
            <p:cNvSpPr>
              <a:spLocks noChangeArrowheads="1"/>
            </p:cNvSpPr>
            <p:nvPr/>
          </p:nvSpPr>
          <p:spPr bwMode="auto">
            <a:xfrm>
              <a:off x="3151188" y="5199063"/>
              <a:ext cx="38920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ALUFN</a:t>
              </a:r>
              <a:endParaRPr lang="en-US" sz="1200"/>
            </a:p>
          </p:txBody>
        </p:sp>
        <p:sp>
          <p:nvSpPr>
            <p:cNvPr id="189" name="Rectangle 246"/>
            <p:cNvSpPr>
              <a:spLocks noChangeArrowheads="1"/>
            </p:cNvSpPr>
            <p:nvPr/>
          </p:nvSpPr>
          <p:spPr bwMode="auto">
            <a:xfrm>
              <a:off x="3151188" y="5316538"/>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sp>
          <p:nvSpPr>
            <p:cNvPr id="190" name="Line 247"/>
            <p:cNvSpPr>
              <a:spLocks noChangeShapeType="1"/>
            </p:cNvSpPr>
            <p:nvPr/>
          </p:nvSpPr>
          <p:spPr bwMode="auto">
            <a:xfrm>
              <a:off x="2894013" y="4329113"/>
              <a:ext cx="1587" cy="1346200"/>
            </a:xfrm>
            <a:prstGeom prst="line">
              <a:avLst/>
            </a:prstGeom>
            <a:noFill/>
            <a:ln w="6350">
              <a:solidFill>
                <a:srgbClr val="000000"/>
              </a:solidFill>
              <a:round/>
              <a:headEnd/>
              <a:tailEnd/>
            </a:ln>
          </p:spPr>
          <p:txBody>
            <a:bodyPr/>
            <a:lstStyle/>
            <a:p>
              <a:endParaRPr lang="en-US" sz="1200"/>
            </a:p>
          </p:txBody>
        </p:sp>
        <p:sp>
          <p:nvSpPr>
            <p:cNvPr id="191" name="Line 248"/>
            <p:cNvSpPr>
              <a:spLocks noChangeShapeType="1"/>
            </p:cNvSpPr>
            <p:nvPr/>
          </p:nvSpPr>
          <p:spPr bwMode="auto">
            <a:xfrm>
              <a:off x="6600825" y="5387975"/>
              <a:ext cx="1588" cy="258763"/>
            </a:xfrm>
            <a:prstGeom prst="line">
              <a:avLst/>
            </a:prstGeom>
            <a:noFill/>
            <a:ln w="6350">
              <a:solidFill>
                <a:srgbClr val="000000"/>
              </a:solidFill>
              <a:round/>
              <a:headEnd/>
              <a:tailEnd/>
            </a:ln>
          </p:spPr>
          <p:txBody>
            <a:bodyPr/>
            <a:lstStyle/>
            <a:p>
              <a:endParaRPr lang="en-US" sz="1200"/>
            </a:p>
          </p:txBody>
        </p:sp>
        <p:sp>
          <p:nvSpPr>
            <p:cNvPr id="192" name="Line 249"/>
            <p:cNvSpPr>
              <a:spLocks noChangeShapeType="1"/>
            </p:cNvSpPr>
            <p:nvPr/>
          </p:nvSpPr>
          <p:spPr bwMode="auto">
            <a:xfrm flipH="1">
              <a:off x="5197475" y="5643563"/>
              <a:ext cx="1406525" cy="1587"/>
            </a:xfrm>
            <a:prstGeom prst="line">
              <a:avLst/>
            </a:prstGeom>
            <a:noFill/>
            <a:ln w="6350">
              <a:solidFill>
                <a:srgbClr val="000000"/>
              </a:solidFill>
              <a:round/>
              <a:headEnd/>
              <a:tailEnd/>
            </a:ln>
          </p:spPr>
          <p:txBody>
            <a:bodyPr/>
            <a:lstStyle/>
            <a:p>
              <a:endParaRPr lang="en-US" sz="1200"/>
            </a:p>
          </p:txBody>
        </p:sp>
        <p:sp>
          <p:nvSpPr>
            <p:cNvPr id="193" name="Line 250"/>
            <p:cNvSpPr>
              <a:spLocks noChangeShapeType="1"/>
            </p:cNvSpPr>
            <p:nvPr/>
          </p:nvSpPr>
          <p:spPr bwMode="auto">
            <a:xfrm>
              <a:off x="5200650" y="5640388"/>
              <a:ext cx="1588" cy="369887"/>
            </a:xfrm>
            <a:prstGeom prst="line">
              <a:avLst/>
            </a:prstGeom>
            <a:noFill/>
            <a:ln w="6350">
              <a:solidFill>
                <a:srgbClr val="000000"/>
              </a:solidFill>
              <a:round/>
              <a:headEnd/>
              <a:tailEnd/>
            </a:ln>
          </p:spPr>
          <p:txBody>
            <a:bodyPr/>
            <a:lstStyle/>
            <a:p>
              <a:endParaRPr lang="en-US" sz="1200"/>
            </a:p>
          </p:txBody>
        </p:sp>
        <p:sp>
          <p:nvSpPr>
            <p:cNvPr id="194" name="Freeform 251"/>
            <p:cNvSpPr>
              <a:spLocks/>
            </p:cNvSpPr>
            <p:nvPr/>
          </p:nvSpPr>
          <p:spPr bwMode="auto">
            <a:xfrm>
              <a:off x="5173663" y="5970588"/>
              <a:ext cx="52387" cy="73025"/>
            </a:xfrm>
            <a:custGeom>
              <a:avLst/>
              <a:gdLst>
                <a:gd name="T0" fmla="*/ 2147483647 w 65"/>
                <a:gd name="T1" fmla="*/ 2147483647 h 91"/>
                <a:gd name="T2" fmla="*/ 0 w 65"/>
                <a:gd name="T3" fmla="*/ 0 h 91"/>
                <a:gd name="T4" fmla="*/ 2147483647 w 65"/>
                <a:gd name="T5" fmla="*/ 2147483647 h 91"/>
                <a:gd name="T6" fmla="*/ 2147483647 w 65"/>
                <a:gd name="T7" fmla="*/ 0 h 91"/>
                <a:gd name="T8" fmla="*/ 2147483647 w 65"/>
                <a:gd name="T9" fmla="*/ 2147483647 h 91"/>
                <a:gd name="T10" fmla="*/ 0 60000 65536"/>
                <a:gd name="T11" fmla="*/ 0 60000 65536"/>
                <a:gd name="T12" fmla="*/ 0 60000 65536"/>
                <a:gd name="T13" fmla="*/ 0 60000 65536"/>
                <a:gd name="T14" fmla="*/ 0 60000 65536"/>
                <a:gd name="T15" fmla="*/ 0 w 65"/>
                <a:gd name="T16" fmla="*/ 0 h 91"/>
                <a:gd name="T17" fmla="*/ 65 w 65"/>
                <a:gd name="T18" fmla="*/ 91 h 91"/>
              </a:gdLst>
              <a:ahLst/>
              <a:cxnLst>
                <a:cxn ang="T10">
                  <a:pos x="T0" y="T1"/>
                </a:cxn>
                <a:cxn ang="T11">
                  <a:pos x="T2" y="T3"/>
                </a:cxn>
                <a:cxn ang="T12">
                  <a:pos x="T4" y="T5"/>
                </a:cxn>
                <a:cxn ang="T13">
                  <a:pos x="T6" y="T7"/>
                </a:cxn>
                <a:cxn ang="T14">
                  <a:pos x="T8" y="T9"/>
                </a:cxn>
              </a:cxnLst>
              <a:rect l="T15" t="T16" r="T17" b="T18"/>
              <a:pathLst>
                <a:path w="65" h="91">
                  <a:moveTo>
                    <a:pt x="34" y="91"/>
                  </a:moveTo>
                  <a:lnTo>
                    <a:pt x="0" y="0"/>
                  </a:lnTo>
                  <a:lnTo>
                    <a:pt x="34" y="45"/>
                  </a:lnTo>
                  <a:lnTo>
                    <a:pt x="65" y="0"/>
                  </a:lnTo>
                  <a:lnTo>
                    <a:pt x="34" y="91"/>
                  </a:lnTo>
                  <a:close/>
                </a:path>
              </a:pathLst>
            </a:custGeom>
            <a:solidFill>
              <a:srgbClr val="000000"/>
            </a:solidFill>
            <a:ln w="9525">
              <a:noFill/>
              <a:round/>
              <a:headEnd/>
              <a:tailEnd/>
            </a:ln>
          </p:spPr>
          <p:txBody>
            <a:bodyPr/>
            <a:lstStyle/>
            <a:p>
              <a:endParaRPr lang="en-US" sz="1200"/>
            </a:p>
          </p:txBody>
        </p:sp>
        <p:sp>
          <p:nvSpPr>
            <p:cNvPr id="195" name="Rectangle 253"/>
            <p:cNvSpPr>
              <a:spLocks noChangeArrowheads="1"/>
            </p:cNvSpPr>
            <p:nvPr/>
          </p:nvSpPr>
          <p:spPr bwMode="auto">
            <a:xfrm>
              <a:off x="4435476" y="5715000"/>
              <a:ext cx="300529"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PC+4</a:t>
              </a:r>
              <a:endParaRPr lang="en-US" sz="600">
                <a:latin typeface="AvantGarde" pitchFamily="34" charset="0"/>
              </a:endParaRPr>
            </a:p>
          </p:txBody>
        </p:sp>
        <p:sp>
          <p:nvSpPr>
            <p:cNvPr id="196" name="Rectangle 254"/>
            <p:cNvSpPr>
              <a:spLocks noChangeArrowheads="1"/>
            </p:cNvSpPr>
            <p:nvPr/>
          </p:nvSpPr>
          <p:spPr bwMode="auto">
            <a:xfrm>
              <a:off x="55753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197" name="Rectangle 255"/>
            <p:cNvSpPr>
              <a:spLocks noChangeArrowheads="1"/>
            </p:cNvSpPr>
            <p:nvPr/>
          </p:nvSpPr>
          <p:spPr bwMode="auto">
            <a:xfrm>
              <a:off x="5803900" y="2713038"/>
              <a:ext cx="32025" cy="782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198" name="Rectangle 256"/>
            <p:cNvSpPr>
              <a:spLocks noChangeArrowheads="1"/>
            </p:cNvSpPr>
            <p:nvPr/>
          </p:nvSpPr>
          <p:spPr bwMode="auto">
            <a:xfrm>
              <a:off x="7229476" y="4800599"/>
              <a:ext cx="150266" cy="1564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Wr</a:t>
              </a:r>
              <a:endParaRPr lang="en-US" sz="1200"/>
            </a:p>
          </p:txBody>
        </p:sp>
        <p:grpSp>
          <p:nvGrpSpPr>
            <p:cNvPr id="199" name="Group 257"/>
            <p:cNvGrpSpPr>
              <a:grpSpLocks/>
            </p:cNvGrpSpPr>
            <p:nvPr/>
          </p:nvGrpSpPr>
          <p:grpSpPr bwMode="auto">
            <a:xfrm>
              <a:off x="1295400" y="1368425"/>
              <a:ext cx="969963" cy="114300"/>
              <a:chOff x="958" y="634"/>
              <a:chExt cx="611" cy="72"/>
            </a:xfrm>
          </p:grpSpPr>
          <p:sp>
            <p:nvSpPr>
              <p:cNvPr id="243" name="Freeform 258"/>
              <p:cNvSpPr>
                <a:spLocks/>
              </p:cNvSpPr>
              <p:nvPr/>
            </p:nvSpPr>
            <p:spPr bwMode="auto">
              <a:xfrm>
                <a:off x="958" y="634"/>
                <a:ext cx="611" cy="72"/>
              </a:xfrm>
              <a:custGeom>
                <a:avLst/>
                <a:gdLst>
                  <a:gd name="T0" fmla="*/ 0 w 1222"/>
                  <a:gd name="T1" fmla="*/ 0 h 143"/>
                  <a:gd name="T2" fmla="*/ 1 w 1222"/>
                  <a:gd name="T3" fmla="*/ 0 h 143"/>
                  <a:gd name="T4" fmla="*/ 1 w 1222"/>
                  <a:gd name="T5" fmla="*/ 1 h 143"/>
                  <a:gd name="T6" fmla="*/ 1 w 1222"/>
                  <a:gd name="T7" fmla="*/ 1 h 143"/>
                  <a:gd name="T8" fmla="*/ 0 w 1222"/>
                  <a:gd name="T9" fmla="*/ 0 h 143"/>
                  <a:gd name="T10" fmla="*/ 0 60000 65536"/>
                  <a:gd name="T11" fmla="*/ 0 60000 65536"/>
                  <a:gd name="T12" fmla="*/ 0 60000 65536"/>
                  <a:gd name="T13" fmla="*/ 0 60000 65536"/>
                  <a:gd name="T14" fmla="*/ 0 60000 65536"/>
                  <a:gd name="T15" fmla="*/ 0 w 1222"/>
                  <a:gd name="T16" fmla="*/ 0 h 143"/>
                  <a:gd name="T17" fmla="*/ 1222 w 1222"/>
                  <a:gd name="T18" fmla="*/ 143 h 143"/>
                </a:gdLst>
                <a:ahLst/>
                <a:cxnLst>
                  <a:cxn ang="T10">
                    <a:pos x="T0" y="T1"/>
                  </a:cxn>
                  <a:cxn ang="T11">
                    <a:pos x="T2" y="T3"/>
                  </a:cxn>
                  <a:cxn ang="T12">
                    <a:pos x="T4" y="T5"/>
                  </a:cxn>
                  <a:cxn ang="T13">
                    <a:pos x="T6" y="T7"/>
                  </a:cxn>
                  <a:cxn ang="T14">
                    <a:pos x="T8" y="T9"/>
                  </a:cxn>
                </a:cxnLst>
                <a:rect l="T15" t="T16" r="T17" b="T18"/>
                <a:pathLst>
                  <a:path w="1222" h="143">
                    <a:moveTo>
                      <a:pt x="0" y="0"/>
                    </a:moveTo>
                    <a:lnTo>
                      <a:pt x="1222" y="0"/>
                    </a:lnTo>
                    <a:lnTo>
                      <a:pt x="1150" y="143"/>
                    </a:lnTo>
                    <a:lnTo>
                      <a:pt x="72" y="143"/>
                    </a:lnTo>
                    <a:lnTo>
                      <a:pt x="0" y="0"/>
                    </a:lnTo>
                    <a:close/>
                  </a:path>
                </a:pathLst>
              </a:custGeom>
              <a:solidFill>
                <a:srgbClr val="CCFFFF"/>
              </a:solidFill>
              <a:ln w="12700">
                <a:solidFill>
                  <a:srgbClr val="000000"/>
                </a:solidFill>
                <a:round/>
                <a:headEnd/>
                <a:tailEnd/>
              </a:ln>
            </p:spPr>
            <p:txBody>
              <a:bodyPr/>
              <a:lstStyle/>
              <a:p>
                <a:endParaRPr lang="en-US" sz="1200"/>
              </a:p>
            </p:txBody>
          </p:sp>
          <p:sp>
            <p:nvSpPr>
              <p:cNvPr id="244" name="Rectangle 259"/>
              <p:cNvSpPr>
                <a:spLocks noChangeArrowheads="1"/>
              </p:cNvSpPr>
              <p:nvPr/>
            </p:nvSpPr>
            <p:spPr bwMode="auto">
              <a:xfrm>
                <a:off x="149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a:t>
                </a:r>
                <a:endParaRPr lang="en-US" sz="1200"/>
              </a:p>
            </p:txBody>
          </p:sp>
          <p:sp>
            <p:nvSpPr>
              <p:cNvPr id="245" name="Rectangle 260"/>
              <p:cNvSpPr>
                <a:spLocks noChangeArrowheads="1"/>
              </p:cNvSpPr>
              <p:nvPr/>
            </p:nvSpPr>
            <p:spPr bwMode="auto">
              <a:xfrm>
                <a:off x="1381"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1</a:t>
                </a:r>
                <a:endParaRPr lang="en-US" sz="1200"/>
              </a:p>
            </p:txBody>
          </p:sp>
          <p:sp>
            <p:nvSpPr>
              <p:cNvPr id="246" name="Rectangle 261"/>
              <p:cNvSpPr>
                <a:spLocks noChangeArrowheads="1"/>
              </p:cNvSpPr>
              <p:nvPr/>
            </p:nvSpPr>
            <p:spPr bwMode="auto">
              <a:xfrm>
                <a:off x="1248" y="643"/>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2</a:t>
                </a:r>
                <a:endParaRPr lang="en-US" sz="1200"/>
              </a:p>
            </p:txBody>
          </p:sp>
          <p:sp>
            <p:nvSpPr>
              <p:cNvPr id="247" name="Rectangle 262"/>
              <p:cNvSpPr>
                <a:spLocks noChangeArrowheads="1"/>
              </p:cNvSpPr>
              <p:nvPr/>
            </p:nvSpPr>
            <p:spPr bwMode="auto">
              <a:xfrm>
                <a:off x="1120"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3</a:t>
                </a:r>
                <a:endParaRPr lang="en-US" sz="1200"/>
              </a:p>
            </p:txBody>
          </p:sp>
          <p:sp>
            <p:nvSpPr>
              <p:cNvPr id="248" name="Rectangle 263"/>
              <p:cNvSpPr>
                <a:spLocks noChangeArrowheads="1"/>
              </p:cNvSpPr>
              <p:nvPr/>
            </p:nvSpPr>
            <p:spPr bwMode="auto">
              <a:xfrm>
                <a:off x="995" y="647"/>
                <a:ext cx="20" cy="49"/>
              </a:xfrm>
              <a:prstGeom prst="rect">
                <a:avLst/>
              </a:prstGeom>
              <a:solidFill>
                <a:srgbClr val="CCFFFF"/>
              </a:solid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4</a:t>
                </a:r>
                <a:endParaRPr lang="en-US" sz="1200"/>
              </a:p>
            </p:txBody>
          </p:sp>
        </p:grpSp>
        <p:sp>
          <p:nvSpPr>
            <p:cNvPr id="200" name="Rectangle 264"/>
            <p:cNvSpPr>
              <a:spLocks noChangeArrowheads="1"/>
            </p:cNvSpPr>
            <p:nvPr/>
          </p:nvSpPr>
          <p:spPr bwMode="auto">
            <a:xfrm>
              <a:off x="1296988" y="1076325"/>
              <a:ext cx="130559" cy="78249"/>
            </a:xfrm>
            <a:prstGeom prst="rect">
              <a:avLst/>
            </a:prstGeom>
            <a:noFill/>
            <a:ln w="9525">
              <a:noFill/>
              <a:miter lim="800000"/>
              <a:headEnd/>
              <a:tailEnd/>
            </a:ln>
          </p:spPr>
          <p:txBody>
            <a:bodyPr wrap="none" lIns="0" tIns="0" rIns="0" bIns="0">
              <a:spAutoFit/>
            </a:bodyPr>
            <a:lstStyle/>
            <a:p>
              <a:pPr algn="l" eaLnBrk="0" hangingPunct="0"/>
              <a:r>
                <a:rPr lang="en-US" sz="300" dirty="0" err="1">
                  <a:latin typeface="AvantGarde" pitchFamily="34" charset="0"/>
                </a:rPr>
                <a:t>XAdr</a:t>
              </a:r>
              <a:endParaRPr lang="en-US" sz="1200" dirty="0"/>
            </a:p>
          </p:txBody>
        </p:sp>
        <p:sp>
          <p:nvSpPr>
            <p:cNvPr id="201" name="Rectangle 265"/>
            <p:cNvSpPr>
              <a:spLocks noChangeArrowheads="1"/>
            </p:cNvSpPr>
            <p:nvPr/>
          </p:nvSpPr>
          <p:spPr bwMode="auto">
            <a:xfrm>
              <a:off x="1525587" y="990600"/>
              <a:ext cx="81292"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ILL</a:t>
              </a:r>
              <a:endParaRPr lang="en-US" sz="1200"/>
            </a:p>
          </p:txBody>
        </p:sp>
        <p:sp>
          <p:nvSpPr>
            <p:cNvPr id="202" name="Rectangle 266"/>
            <p:cNvSpPr>
              <a:spLocks noChangeArrowheads="1"/>
            </p:cNvSpPr>
            <p:nvPr/>
          </p:nvSpPr>
          <p:spPr bwMode="auto">
            <a:xfrm>
              <a:off x="1525587" y="1073150"/>
              <a:ext cx="86219"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OP</a:t>
              </a:r>
              <a:endParaRPr lang="en-US" sz="1200"/>
            </a:p>
          </p:txBody>
        </p:sp>
        <p:sp>
          <p:nvSpPr>
            <p:cNvPr id="203" name="Freeform 267"/>
            <p:cNvSpPr>
              <a:spLocks/>
            </p:cNvSpPr>
            <p:nvPr/>
          </p:nvSpPr>
          <p:spPr bwMode="auto">
            <a:xfrm>
              <a:off x="1354138"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04" name="Line 268"/>
            <p:cNvSpPr>
              <a:spLocks noChangeShapeType="1"/>
            </p:cNvSpPr>
            <p:nvPr/>
          </p:nvSpPr>
          <p:spPr bwMode="auto">
            <a:xfrm>
              <a:off x="1381125" y="1166813"/>
              <a:ext cx="1588" cy="168275"/>
            </a:xfrm>
            <a:prstGeom prst="line">
              <a:avLst/>
            </a:prstGeom>
            <a:noFill/>
            <a:ln w="6350">
              <a:solidFill>
                <a:schemeClr val="tx1"/>
              </a:solidFill>
              <a:round/>
              <a:headEnd/>
              <a:tailEnd/>
            </a:ln>
          </p:spPr>
          <p:txBody>
            <a:bodyPr/>
            <a:lstStyle/>
            <a:p>
              <a:endParaRPr lang="en-US" sz="1200"/>
            </a:p>
          </p:txBody>
        </p:sp>
        <p:sp>
          <p:nvSpPr>
            <p:cNvPr id="205" name="Freeform 269"/>
            <p:cNvSpPr>
              <a:spLocks/>
            </p:cNvSpPr>
            <p:nvPr/>
          </p:nvSpPr>
          <p:spPr bwMode="auto">
            <a:xfrm>
              <a:off x="1554163" y="1295400"/>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06" name="Line 270"/>
            <p:cNvSpPr>
              <a:spLocks noChangeShapeType="1"/>
            </p:cNvSpPr>
            <p:nvPr/>
          </p:nvSpPr>
          <p:spPr bwMode="auto">
            <a:xfrm>
              <a:off x="1581150" y="1166813"/>
              <a:ext cx="1588" cy="168275"/>
            </a:xfrm>
            <a:prstGeom prst="line">
              <a:avLst/>
            </a:prstGeom>
            <a:noFill/>
            <a:ln w="6350">
              <a:solidFill>
                <a:schemeClr val="tx1"/>
              </a:solidFill>
              <a:round/>
              <a:headEnd/>
              <a:tailEnd/>
            </a:ln>
          </p:spPr>
          <p:txBody>
            <a:bodyPr/>
            <a:lstStyle/>
            <a:p>
              <a:endParaRPr lang="en-US" sz="1200"/>
            </a:p>
          </p:txBody>
        </p:sp>
        <p:sp>
          <p:nvSpPr>
            <p:cNvPr id="207" name="Freeform 271"/>
            <p:cNvSpPr>
              <a:spLocks/>
            </p:cNvSpPr>
            <p:nvPr/>
          </p:nvSpPr>
          <p:spPr bwMode="auto">
            <a:xfrm>
              <a:off x="4446588" y="3165475"/>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08" name="Line 272"/>
            <p:cNvSpPr>
              <a:spLocks noChangeShapeType="1"/>
            </p:cNvSpPr>
            <p:nvPr/>
          </p:nvSpPr>
          <p:spPr bwMode="auto">
            <a:xfrm>
              <a:off x="4316413" y="3192463"/>
              <a:ext cx="169862" cy="1587"/>
            </a:xfrm>
            <a:prstGeom prst="line">
              <a:avLst/>
            </a:prstGeom>
            <a:noFill/>
            <a:ln w="6350">
              <a:solidFill>
                <a:schemeClr val="bg2"/>
              </a:solidFill>
              <a:round/>
              <a:headEnd/>
              <a:tailEnd/>
            </a:ln>
          </p:spPr>
          <p:txBody>
            <a:bodyPr/>
            <a:lstStyle/>
            <a:p>
              <a:endParaRPr lang="en-US" sz="1200"/>
            </a:p>
          </p:txBody>
        </p:sp>
        <p:sp>
          <p:nvSpPr>
            <p:cNvPr id="209" name="Freeform 273"/>
            <p:cNvSpPr>
              <a:spLocks/>
            </p:cNvSpPr>
            <p:nvPr/>
          </p:nvSpPr>
          <p:spPr bwMode="auto">
            <a:xfrm>
              <a:off x="4235450" y="297815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w="9525">
              <a:solidFill>
                <a:schemeClr val="tx1"/>
              </a:solidFill>
              <a:round/>
              <a:headEnd/>
              <a:tailEnd/>
            </a:ln>
          </p:spPr>
          <p:txBody>
            <a:bodyPr/>
            <a:lstStyle/>
            <a:p>
              <a:endParaRPr lang="en-US" sz="1200"/>
            </a:p>
          </p:txBody>
        </p:sp>
        <p:sp>
          <p:nvSpPr>
            <p:cNvPr id="210" name="Line 274"/>
            <p:cNvSpPr>
              <a:spLocks noChangeShapeType="1"/>
            </p:cNvSpPr>
            <p:nvPr/>
          </p:nvSpPr>
          <p:spPr bwMode="auto">
            <a:xfrm flipV="1">
              <a:off x="4262438" y="2905125"/>
              <a:ext cx="1587" cy="112713"/>
            </a:xfrm>
            <a:prstGeom prst="line">
              <a:avLst/>
            </a:prstGeom>
            <a:noFill/>
            <a:ln w="6350">
              <a:solidFill>
                <a:schemeClr val="tx1"/>
              </a:solidFill>
              <a:round/>
              <a:headEnd/>
              <a:tailEnd/>
            </a:ln>
          </p:spPr>
          <p:txBody>
            <a:bodyPr/>
            <a:lstStyle/>
            <a:p>
              <a:endParaRPr lang="en-US" sz="1200"/>
            </a:p>
          </p:txBody>
        </p:sp>
        <p:sp>
          <p:nvSpPr>
            <p:cNvPr id="211" name="Rectangle 275"/>
            <p:cNvSpPr>
              <a:spLocks noChangeArrowheads="1"/>
            </p:cNvSpPr>
            <p:nvPr/>
          </p:nvSpPr>
          <p:spPr bwMode="auto">
            <a:xfrm>
              <a:off x="4149725" y="2820988"/>
              <a:ext cx="206921" cy="78249"/>
            </a:xfrm>
            <a:prstGeom prst="rect">
              <a:avLst/>
            </a:prstGeom>
            <a:noFill/>
            <a:ln w="9525">
              <a:noFill/>
              <a:miter lim="800000"/>
              <a:headEnd/>
              <a:tailEnd/>
            </a:ln>
          </p:spPr>
          <p:txBody>
            <a:bodyPr wrap="none" lIns="0" tIns="0" rIns="0" bIns="0">
              <a:spAutoFit/>
            </a:bodyPr>
            <a:lstStyle/>
            <a:p>
              <a:pPr algn="l" eaLnBrk="0" hangingPunct="0"/>
              <a:r>
                <a:rPr lang="en-US" sz="300">
                  <a:latin typeface="AvantGarde" pitchFamily="34" charset="0"/>
                </a:rPr>
                <a:t>WASEL</a:t>
              </a:r>
              <a:endParaRPr lang="en-US" sz="1200"/>
            </a:p>
          </p:txBody>
        </p:sp>
        <p:sp>
          <p:nvSpPr>
            <p:cNvPr id="212" name="Line 276"/>
            <p:cNvSpPr>
              <a:spLocks noChangeShapeType="1"/>
            </p:cNvSpPr>
            <p:nvPr/>
          </p:nvSpPr>
          <p:spPr bwMode="auto">
            <a:xfrm>
              <a:off x="2890838" y="5668963"/>
              <a:ext cx="61912" cy="61912"/>
            </a:xfrm>
            <a:prstGeom prst="line">
              <a:avLst/>
            </a:prstGeom>
            <a:noFill/>
            <a:ln w="7938">
              <a:solidFill>
                <a:schemeClr val="tx1"/>
              </a:solidFill>
              <a:round/>
              <a:headEnd/>
              <a:tailEnd/>
            </a:ln>
          </p:spPr>
          <p:txBody>
            <a:bodyPr/>
            <a:lstStyle/>
            <a:p>
              <a:endParaRPr lang="en-US" sz="1200"/>
            </a:p>
          </p:txBody>
        </p:sp>
        <p:sp>
          <p:nvSpPr>
            <p:cNvPr id="213" name="Line 277"/>
            <p:cNvSpPr>
              <a:spLocks noChangeShapeType="1"/>
            </p:cNvSpPr>
            <p:nvPr/>
          </p:nvSpPr>
          <p:spPr bwMode="auto">
            <a:xfrm>
              <a:off x="2946400" y="5729288"/>
              <a:ext cx="141288" cy="1587"/>
            </a:xfrm>
            <a:prstGeom prst="line">
              <a:avLst/>
            </a:prstGeom>
            <a:noFill/>
            <a:ln w="6350">
              <a:solidFill>
                <a:schemeClr val="tx1"/>
              </a:solidFill>
              <a:round/>
              <a:headEnd/>
              <a:tailEnd/>
            </a:ln>
          </p:spPr>
          <p:txBody>
            <a:bodyPr/>
            <a:lstStyle/>
            <a:p>
              <a:endParaRPr lang="en-US" sz="1200"/>
            </a:p>
          </p:txBody>
        </p:sp>
        <p:sp>
          <p:nvSpPr>
            <p:cNvPr id="214" name="Freeform 278"/>
            <p:cNvSpPr>
              <a:spLocks/>
            </p:cNvSpPr>
            <p:nvPr/>
          </p:nvSpPr>
          <p:spPr bwMode="auto">
            <a:xfrm>
              <a:off x="3048000" y="5702300"/>
              <a:ext cx="73025" cy="52388"/>
            </a:xfrm>
            <a:custGeom>
              <a:avLst/>
              <a:gdLst>
                <a:gd name="T0" fmla="*/ 2147483647 w 92"/>
                <a:gd name="T1" fmla="*/ 2147483647 h 66"/>
                <a:gd name="T2" fmla="*/ 0 w 92"/>
                <a:gd name="T3" fmla="*/ 2147483647 h 66"/>
                <a:gd name="T4" fmla="*/ 2147483647 w 92"/>
                <a:gd name="T5" fmla="*/ 2147483647 h 66"/>
                <a:gd name="T6" fmla="*/ 0 w 92"/>
                <a:gd name="T7" fmla="*/ 0 h 66"/>
                <a:gd name="T8" fmla="*/ 2147483647 w 92"/>
                <a:gd name="T9" fmla="*/ 2147483647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FF0000"/>
            </a:solidFill>
            <a:ln w="9525">
              <a:solidFill>
                <a:schemeClr val="tx1"/>
              </a:solidFill>
              <a:round/>
              <a:headEnd/>
              <a:tailEnd/>
            </a:ln>
          </p:spPr>
          <p:txBody>
            <a:bodyPr/>
            <a:lstStyle/>
            <a:p>
              <a:endParaRPr lang="en-US" sz="1200"/>
            </a:p>
          </p:txBody>
        </p:sp>
        <p:sp>
          <p:nvSpPr>
            <p:cNvPr id="215" name="Rectangle 279"/>
            <p:cNvSpPr>
              <a:spLocks noChangeArrowheads="1"/>
            </p:cNvSpPr>
            <p:nvPr/>
          </p:nvSpPr>
          <p:spPr bwMode="auto">
            <a:xfrm>
              <a:off x="3151188" y="5657850"/>
              <a:ext cx="413843"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WASEL</a:t>
              </a:r>
              <a:endParaRPr lang="en-US" sz="1200"/>
            </a:p>
          </p:txBody>
        </p:sp>
        <p:sp>
          <p:nvSpPr>
            <p:cNvPr id="216" name="Freeform 280"/>
            <p:cNvSpPr>
              <a:spLocks/>
            </p:cNvSpPr>
            <p:nvPr/>
          </p:nvSpPr>
          <p:spPr bwMode="auto">
            <a:xfrm>
              <a:off x="2822575" y="3975100"/>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FF0000"/>
            </a:solidFill>
            <a:ln w="9525">
              <a:solidFill>
                <a:schemeClr val="tx1"/>
              </a:solidFill>
              <a:round/>
              <a:headEnd/>
              <a:tailEnd/>
            </a:ln>
          </p:spPr>
          <p:txBody>
            <a:bodyPr/>
            <a:lstStyle/>
            <a:p>
              <a:endParaRPr lang="en-US" sz="1200"/>
            </a:p>
          </p:txBody>
        </p:sp>
        <p:sp>
          <p:nvSpPr>
            <p:cNvPr id="217" name="Line 281"/>
            <p:cNvSpPr>
              <a:spLocks noChangeShapeType="1"/>
            </p:cNvSpPr>
            <p:nvPr/>
          </p:nvSpPr>
          <p:spPr bwMode="auto">
            <a:xfrm>
              <a:off x="2849563" y="3902075"/>
              <a:ext cx="1587" cy="112713"/>
            </a:xfrm>
            <a:prstGeom prst="line">
              <a:avLst/>
            </a:prstGeom>
            <a:noFill/>
            <a:ln w="6350">
              <a:solidFill>
                <a:schemeClr val="tx1"/>
              </a:solidFill>
              <a:round/>
              <a:headEnd/>
              <a:tailEnd/>
            </a:ln>
          </p:spPr>
          <p:txBody>
            <a:bodyPr/>
            <a:lstStyle/>
            <a:p>
              <a:endParaRPr lang="en-US" sz="1200"/>
            </a:p>
          </p:txBody>
        </p:sp>
        <p:sp>
          <p:nvSpPr>
            <p:cNvPr id="218" name="Rectangle 282"/>
            <p:cNvSpPr>
              <a:spLocks noChangeArrowheads="1"/>
            </p:cNvSpPr>
            <p:nvPr/>
          </p:nvSpPr>
          <p:spPr bwMode="auto">
            <a:xfrm>
              <a:off x="2781300" y="3773487"/>
              <a:ext cx="209386" cy="156499"/>
            </a:xfrm>
            <a:prstGeom prst="rect">
              <a:avLst/>
            </a:prstGeom>
            <a:noFill/>
            <a:ln w="9525">
              <a:noFill/>
              <a:miter lim="800000"/>
              <a:headEnd/>
              <a:tailEnd/>
            </a:ln>
          </p:spPr>
          <p:txBody>
            <a:bodyPr wrap="none" lIns="0" tIns="0" rIns="0" bIns="0">
              <a:spAutoFit/>
            </a:bodyPr>
            <a:lstStyle/>
            <a:p>
              <a:pPr algn="l" eaLnBrk="0" hangingPunct="0"/>
              <a:r>
                <a:rPr lang="en-US" sz="600">
                  <a:latin typeface="AvantGarde" pitchFamily="34" charset="0"/>
                </a:rPr>
                <a:t>IRQ</a:t>
              </a:r>
              <a:endParaRPr lang="en-US" sz="1200"/>
            </a:p>
          </p:txBody>
        </p:sp>
        <p:sp>
          <p:nvSpPr>
            <p:cNvPr id="219" name="Freeform 283"/>
            <p:cNvSpPr>
              <a:spLocks/>
            </p:cNvSpPr>
            <p:nvPr/>
          </p:nvSpPr>
          <p:spPr bwMode="auto">
            <a:xfrm>
              <a:off x="4662488" y="3889375"/>
              <a:ext cx="52387"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rgbClr val="000000"/>
            </a:solidFill>
            <a:ln w="9525">
              <a:noFill/>
              <a:round/>
              <a:headEnd/>
              <a:tailEnd/>
            </a:ln>
          </p:spPr>
          <p:txBody>
            <a:bodyPr/>
            <a:lstStyle/>
            <a:p>
              <a:endParaRPr lang="en-US" sz="1200"/>
            </a:p>
          </p:txBody>
        </p:sp>
        <p:sp>
          <p:nvSpPr>
            <p:cNvPr id="220" name="Line 284"/>
            <p:cNvSpPr>
              <a:spLocks noChangeShapeType="1"/>
            </p:cNvSpPr>
            <p:nvPr/>
          </p:nvSpPr>
          <p:spPr bwMode="auto">
            <a:xfrm flipV="1">
              <a:off x="4689475" y="3389313"/>
              <a:ext cx="1588" cy="539750"/>
            </a:xfrm>
            <a:prstGeom prst="line">
              <a:avLst/>
            </a:prstGeom>
            <a:noFill/>
            <a:ln w="6350">
              <a:solidFill>
                <a:srgbClr val="000000"/>
              </a:solidFill>
              <a:round/>
              <a:headEnd/>
              <a:tailEnd/>
            </a:ln>
          </p:spPr>
          <p:txBody>
            <a:bodyPr/>
            <a:lstStyle/>
            <a:p>
              <a:endParaRPr lang="en-US" sz="1200"/>
            </a:p>
          </p:txBody>
        </p:sp>
        <p:sp>
          <p:nvSpPr>
            <p:cNvPr id="221" name="Line 285"/>
            <p:cNvSpPr>
              <a:spLocks noChangeShapeType="1"/>
            </p:cNvSpPr>
            <p:nvPr/>
          </p:nvSpPr>
          <p:spPr bwMode="auto">
            <a:xfrm>
              <a:off x="4516438" y="3276600"/>
              <a:ext cx="80962" cy="38100"/>
            </a:xfrm>
            <a:prstGeom prst="line">
              <a:avLst/>
            </a:prstGeom>
            <a:noFill/>
            <a:ln w="7938">
              <a:solidFill>
                <a:srgbClr val="000000"/>
              </a:solidFill>
              <a:round/>
              <a:headEnd/>
              <a:tailEnd/>
            </a:ln>
          </p:spPr>
          <p:txBody>
            <a:bodyPr/>
            <a:lstStyle/>
            <a:p>
              <a:endParaRPr lang="en-US" sz="1200"/>
            </a:p>
          </p:txBody>
        </p:sp>
        <p:sp>
          <p:nvSpPr>
            <p:cNvPr id="222" name="Line 286"/>
            <p:cNvSpPr>
              <a:spLocks noChangeShapeType="1"/>
            </p:cNvSpPr>
            <p:nvPr/>
          </p:nvSpPr>
          <p:spPr bwMode="auto">
            <a:xfrm flipH="1">
              <a:off x="4519613" y="3311525"/>
              <a:ext cx="77787" cy="60325"/>
            </a:xfrm>
            <a:prstGeom prst="line">
              <a:avLst/>
            </a:prstGeom>
            <a:noFill/>
            <a:ln w="7938">
              <a:solidFill>
                <a:srgbClr val="000000"/>
              </a:solidFill>
              <a:round/>
              <a:headEnd/>
              <a:tailEnd/>
            </a:ln>
          </p:spPr>
          <p:txBody>
            <a:bodyPr/>
            <a:lstStyle/>
            <a:p>
              <a:endParaRPr lang="en-US" sz="1200"/>
            </a:p>
          </p:txBody>
        </p:sp>
        <p:grpSp>
          <p:nvGrpSpPr>
            <p:cNvPr id="223" name="Group 288"/>
            <p:cNvGrpSpPr>
              <a:grpSpLocks/>
            </p:cNvGrpSpPr>
            <p:nvPr/>
          </p:nvGrpSpPr>
          <p:grpSpPr bwMode="auto">
            <a:xfrm>
              <a:off x="6238881" y="3265529"/>
              <a:ext cx="504826" cy="104776"/>
              <a:chOff x="4072" y="1829"/>
              <a:chExt cx="318" cy="66"/>
            </a:xfrm>
          </p:grpSpPr>
          <p:sp>
            <p:nvSpPr>
              <p:cNvPr id="237" name="Freeform 289"/>
              <p:cNvSpPr>
                <a:spLocks/>
              </p:cNvSpPr>
              <p:nvPr/>
            </p:nvSpPr>
            <p:spPr bwMode="auto">
              <a:xfrm>
                <a:off x="4072" y="1842"/>
                <a:ext cx="45" cy="33"/>
              </a:xfrm>
              <a:custGeom>
                <a:avLst/>
                <a:gdLst>
                  <a:gd name="T0" fmla="*/ 0 w 90"/>
                  <a:gd name="T1" fmla="*/ 1 h 66"/>
                  <a:gd name="T2" fmla="*/ 1 w 90"/>
                  <a:gd name="T3" fmla="*/ 0 h 66"/>
                  <a:gd name="T4" fmla="*/ 1 w 90"/>
                  <a:gd name="T5" fmla="*/ 1 h 66"/>
                  <a:gd name="T6" fmla="*/ 1 w 90"/>
                  <a:gd name="T7" fmla="*/ 1 h 66"/>
                  <a:gd name="T8" fmla="*/ 0 w 90"/>
                  <a:gd name="T9" fmla="*/ 1 h 66"/>
                  <a:gd name="T10" fmla="*/ 0 60000 65536"/>
                  <a:gd name="T11" fmla="*/ 0 60000 65536"/>
                  <a:gd name="T12" fmla="*/ 0 60000 65536"/>
                  <a:gd name="T13" fmla="*/ 0 60000 65536"/>
                  <a:gd name="T14" fmla="*/ 0 60000 65536"/>
                  <a:gd name="T15" fmla="*/ 0 w 90"/>
                  <a:gd name="T16" fmla="*/ 0 h 66"/>
                  <a:gd name="T17" fmla="*/ 90 w 90"/>
                  <a:gd name="T18" fmla="*/ 66 h 66"/>
                </a:gdLst>
                <a:ahLst/>
                <a:cxnLst>
                  <a:cxn ang="T10">
                    <a:pos x="T0" y="T1"/>
                  </a:cxn>
                  <a:cxn ang="T11">
                    <a:pos x="T2" y="T3"/>
                  </a:cxn>
                  <a:cxn ang="T12">
                    <a:pos x="T4" y="T5"/>
                  </a:cxn>
                  <a:cxn ang="T13">
                    <a:pos x="T6" y="T7"/>
                  </a:cxn>
                  <a:cxn ang="T14">
                    <a:pos x="T8" y="T9"/>
                  </a:cxn>
                </a:cxnLst>
                <a:rect l="T15" t="T16" r="T17" b="T18"/>
                <a:pathLst>
                  <a:path w="90" h="66">
                    <a:moveTo>
                      <a:pt x="0" y="34"/>
                    </a:moveTo>
                    <a:lnTo>
                      <a:pt x="90" y="0"/>
                    </a:lnTo>
                    <a:lnTo>
                      <a:pt x="44" y="34"/>
                    </a:lnTo>
                    <a:lnTo>
                      <a:pt x="90" y="66"/>
                    </a:lnTo>
                    <a:lnTo>
                      <a:pt x="0" y="34"/>
                    </a:lnTo>
                    <a:close/>
                  </a:path>
                </a:pathLst>
              </a:custGeom>
              <a:solidFill>
                <a:srgbClr val="000000"/>
              </a:solidFill>
              <a:ln w="9525">
                <a:noFill/>
                <a:round/>
                <a:headEnd/>
                <a:tailEnd/>
              </a:ln>
            </p:spPr>
            <p:txBody>
              <a:bodyPr/>
              <a:lstStyle/>
              <a:p>
                <a:endParaRPr lang="en-US" sz="1200"/>
              </a:p>
            </p:txBody>
          </p:sp>
          <p:sp>
            <p:nvSpPr>
              <p:cNvPr id="238" name="Line 290"/>
              <p:cNvSpPr>
                <a:spLocks noChangeShapeType="1"/>
              </p:cNvSpPr>
              <p:nvPr/>
            </p:nvSpPr>
            <p:spPr bwMode="auto">
              <a:xfrm>
                <a:off x="4093" y="1859"/>
                <a:ext cx="122" cy="1"/>
              </a:xfrm>
              <a:prstGeom prst="line">
                <a:avLst/>
              </a:prstGeom>
              <a:noFill/>
              <a:ln w="6350">
                <a:solidFill>
                  <a:srgbClr val="000000"/>
                </a:solidFill>
                <a:round/>
                <a:headEnd/>
                <a:tailEnd/>
              </a:ln>
            </p:spPr>
            <p:txBody>
              <a:bodyPr/>
              <a:lstStyle/>
              <a:p>
                <a:endParaRPr lang="en-US" sz="1200"/>
              </a:p>
            </p:txBody>
          </p:sp>
          <p:sp>
            <p:nvSpPr>
              <p:cNvPr id="239" name="Rectangle 291"/>
              <p:cNvSpPr>
                <a:spLocks noChangeArrowheads="1"/>
              </p:cNvSpPr>
              <p:nvPr/>
            </p:nvSpPr>
            <p:spPr bwMode="auto">
              <a:xfrm>
                <a:off x="4236" y="1829"/>
                <a:ext cx="47"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W</a:t>
                </a:r>
                <a:endParaRPr lang="en-US" sz="1200"/>
              </a:p>
            </p:txBody>
          </p:sp>
          <p:sp>
            <p:nvSpPr>
              <p:cNvPr id="240" name="Rectangle 292"/>
              <p:cNvSpPr>
                <a:spLocks noChangeArrowheads="1"/>
              </p:cNvSpPr>
              <p:nvPr/>
            </p:nvSpPr>
            <p:spPr bwMode="auto">
              <a:xfrm>
                <a:off x="4286" y="1829"/>
                <a:ext cx="33"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E</a:t>
                </a:r>
                <a:endParaRPr lang="en-US" sz="1200"/>
              </a:p>
            </p:txBody>
          </p:sp>
          <p:sp>
            <p:nvSpPr>
              <p:cNvPr id="241" name="Rectangle 293"/>
              <p:cNvSpPr>
                <a:spLocks noChangeArrowheads="1"/>
              </p:cNvSpPr>
              <p:nvPr/>
            </p:nvSpPr>
            <p:spPr bwMode="auto">
              <a:xfrm>
                <a:off x="4321" y="1829"/>
                <a:ext cx="36"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R</a:t>
                </a:r>
                <a:endParaRPr lang="en-US" sz="1200"/>
              </a:p>
            </p:txBody>
          </p:sp>
          <p:sp>
            <p:nvSpPr>
              <p:cNvPr id="242" name="Rectangle 294"/>
              <p:cNvSpPr>
                <a:spLocks noChangeArrowheads="1"/>
              </p:cNvSpPr>
              <p:nvPr/>
            </p:nvSpPr>
            <p:spPr bwMode="auto">
              <a:xfrm>
                <a:off x="4359" y="1829"/>
                <a:ext cx="3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F</a:t>
                </a:r>
                <a:endParaRPr lang="en-US" sz="1200"/>
              </a:p>
            </p:txBody>
          </p:sp>
        </p:grpSp>
        <p:grpSp>
          <p:nvGrpSpPr>
            <p:cNvPr id="224" name="Group 295"/>
            <p:cNvGrpSpPr>
              <a:grpSpLocks/>
            </p:cNvGrpSpPr>
            <p:nvPr/>
          </p:nvGrpSpPr>
          <p:grpSpPr bwMode="auto">
            <a:xfrm>
              <a:off x="2890841" y="5483241"/>
              <a:ext cx="608013" cy="157163"/>
              <a:chOff x="1963" y="3226"/>
              <a:chExt cx="383" cy="99"/>
            </a:xfrm>
          </p:grpSpPr>
          <p:sp>
            <p:nvSpPr>
              <p:cNvPr id="233" name="Line 296"/>
              <p:cNvSpPr>
                <a:spLocks noChangeShapeType="1"/>
              </p:cNvSpPr>
              <p:nvPr/>
            </p:nvSpPr>
            <p:spPr bwMode="auto">
              <a:xfrm>
                <a:off x="1963" y="3236"/>
                <a:ext cx="39" cy="39"/>
              </a:xfrm>
              <a:prstGeom prst="line">
                <a:avLst/>
              </a:prstGeom>
              <a:noFill/>
              <a:ln w="7938">
                <a:solidFill>
                  <a:srgbClr val="000000"/>
                </a:solidFill>
                <a:round/>
                <a:headEnd/>
                <a:tailEnd/>
              </a:ln>
            </p:spPr>
            <p:txBody>
              <a:bodyPr/>
              <a:lstStyle/>
              <a:p>
                <a:endParaRPr lang="en-US" sz="1200"/>
              </a:p>
            </p:txBody>
          </p:sp>
          <p:sp>
            <p:nvSpPr>
              <p:cNvPr id="234" name="Line 297"/>
              <p:cNvSpPr>
                <a:spLocks noChangeShapeType="1"/>
              </p:cNvSpPr>
              <p:nvPr/>
            </p:nvSpPr>
            <p:spPr bwMode="auto">
              <a:xfrm>
                <a:off x="1998" y="3273"/>
                <a:ext cx="89" cy="1"/>
              </a:xfrm>
              <a:prstGeom prst="line">
                <a:avLst/>
              </a:prstGeom>
              <a:noFill/>
              <a:ln w="6350">
                <a:solidFill>
                  <a:srgbClr val="000000"/>
                </a:solidFill>
                <a:round/>
                <a:headEnd/>
                <a:tailEnd/>
              </a:ln>
            </p:spPr>
            <p:txBody>
              <a:bodyPr/>
              <a:lstStyle/>
              <a:p>
                <a:endParaRPr lang="en-US" sz="1200"/>
              </a:p>
            </p:txBody>
          </p:sp>
          <p:sp>
            <p:nvSpPr>
              <p:cNvPr id="235" name="Freeform 298"/>
              <p:cNvSpPr>
                <a:spLocks/>
              </p:cNvSpPr>
              <p:nvPr/>
            </p:nvSpPr>
            <p:spPr bwMode="auto">
              <a:xfrm>
                <a:off x="2062" y="3257"/>
                <a:ext cx="46" cy="32"/>
              </a:xfrm>
              <a:custGeom>
                <a:avLst/>
                <a:gdLst>
                  <a:gd name="T0" fmla="*/ 1 w 92"/>
                  <a:gd name="T1" fmla="*/ 0 h 66"/>
                  <a:gd name="T2" fmla="*/ 0 w 92"/>
                  <a:gd name="T3" fmla="*/ 0 h 66"/>
                  <a:gd name="T4" fmla="*/ 1 w 92"/>
                  <a:gd name="T5" fmla="*/ 0 h 66"/>
                  <a:gd name="T6" fmla="*/ 0 w 92"/>
                  <a:gd name="T7" fmla="*/ 0 h 66"/>
                  <a:gd name="T8" fmla="*/ 1 w 92"/>
                  <a:gd name="T9" fmla="*/ 0 h 66"/>
                  <a:gd name="T10" fmla="*/ 0 60000 65536"/>
                  <a:gd name="T11" fmla="*/ 0 60000 65536"/>
                  <a:gd name="T12" fmla="*/ 0 60000 65536"/>
                  <a:gd name="T13" fmla="*/ 0 60000 65536"/>
                  <a:gd name="T14" fmla="*/ 0 60000 65536"/>
                  <a:gd name="T15" fmla="*/ 0 w 92"/>
                  <a:gd name="T16" fmla="*/ 0 h 66"/>
                  <a:gd name="T17" fmla="*/ 92 w 92"/>
                  <a:gd name="T18" fmla="*/ 66 h 66"/>
                </a:gdLst>
                <a:ahLst/>
                <a:cxnLst>
                  <a:cxn ang="T10">
                    <a:pos x="T0" y="T1"/>
                  </a:cxn>
                  <a:cxn ang="T11">
                    <a:pos x="T2" y="T3"/>
                  </a:cxn>
                  <a:cxn ang="T12">
                    <a:pos x="T4" y="T5"/>
                  </a:cxn>
                  <a:cxn ang="T13">
                    <a:pos x="T6" y="T7"/>
                  </a:cxn>
                  <a:cxn ang="T14">
                    <a:pos x="T8" y="T9"/>
                  </a:cxn>
                </a:cxnLst>
                <a:rect l="T15" t="T16" r="T17" b="T18"/>
                <a:pathLst>
                  <a:path w="92" h="66">
                    <a:moveTo>
                      <a:pt x="92" y="34"/>
                    </a:moveTo>
                    <a:lnTo>
                      <a:pt x="0" y="66"/>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36" name="Rectangle 299"/>
              <p:cNvSpPr>
                <a:spLocks noChangeArrowheads="1"/>
              </p:cNvSpPr>
              <p:nvPr/>
            </p:nvSpPr>
            <p:spPr bwMode="auto">
              <a:xfrm>
                <a:off x="2127" y="3226"/>
                <a:ext cx="219" cy="99"/>
              </a:xfrm>
              <a:prstGeom prst="rect">
                <a:avLst/>
              </a:prstGeom>
              <a:noFill/>
              <a:ln w="9525">
                <a:noFill/>
                <a:miter lim="800000"/>
                <a:headEnd/>
                <a:tailEnd/>
              </a:ln>
            </p:spPr>
            <p:txBody>
              <a:bodyPr wrap="none" lIns="0" tIns="0" rIns="0" bIns="0">
                <a:spAutoFit/>
              </a:bodyPr>
              <a:lstStyle/>
              <a:p>
                <a:pPr algn="l" eaLnBrk="0" hangingPunct="0"/>
                <a:r>
                  <a:rPr lang="en-US" sz="600">
                    <a:solidFill>
                      <a:srgbClr val="000000"/>
                    </a:solidFill>
                    <a:latin typeface="AvantGarde" pitchFamily="34" charset="0"/>
                  </a:rPr>
                  <a:t>WERF</a:t>
                </a:r>
                <a:endParaRPr lang="en-US" sz="1200"/>
              </a:p>
            </p:txBody>
          </p:sp>
        </p:grpSp>
        <p:grpSp>
          <p:nvGrpSpPr>
            <p:cNvPr id="225" name="Group 300"/>
            <p:cNvGrpSpPr>
              <a:grpSpLocks/>
            </p:cNvGrpSpPr>
            <p:nvPr/>
          </p:nvGrpSpPr>
          <p:grpSpPr bwMode="auto">
            <a:xfrm>
              <a:off x="2151076" y="1676400"/>
              <a:ext cx="93663" cy="155575"/>
              <a:chOff x="1497" y="828"/>
              <a:chExt cx="59" cy="98"/>
            </a:xfrm>
          </p:grpSpPr>
          <p:sp>
            <p:nvSpPr>
              <p:cNvPr id="231" name="Line 301"/>
              <p:cNvSpPr>
                <a:spLocks noChangeShapeType="1"/>
              </p:cNvSpPr>
              <p:nvPr/>
            </p:nvSpPr>
            <p:spPr bwMode="auto">
              <a:xfrm>
                <a:off x="1497" y="828"/>
                <a:ext cx="1" cy="98"/>
              </a:xfrm>
              <a:prstGeom prst="line">
                <a:avLst/>
              </a:prstGeom>
              <a:noFill/>
              <a:ln w="12700">
                <a:solidFill>
                  <a:srgbClr val="000000"/>
                </a:solidFill>
                <a:round/>
                <a:headEnd/>
                <a:tailEnd/>
              </a:ln>
            </p:spPr>
            <p:txBody>
              <a:bodyPr/>
              <a:lstStyle/>
              <a:p>
                <a:endParaRPr lang="en-US" sz="1200"/>
              </a:p>
            </p:txBody>
          </p:sp>
          <p:sp>
            <p:nvSpPr>
              <p:cNvPr id="232" name="Rectangle 302"/>
              <p:cNvSpPr>
                <a:spLocks noChangeArrowheads="1"/>
              </p:cNvSpPr>
              <p:nvPr/>
            </p:nvSpPr>
            <p:spPr bwMode="auto">
              <a:xfrm>
                <a:off x="1516" y="853"/>
                <a:ext cx="40" cy="49"/>
              </a:xfrm>
              <a:prstGeom prst="rect">
                <a:avLst/>
              </a:prstGeom>
              <a:noFill/>
              <a:ln w="9525">
                <a:noFill/>
                <a:miter lim="800000"/>
                <a:headEnd/>
                <a:tailEnd/>
              </a:ln>
            </p:spPr>
            <p:txBody>
              <a:bodyPr wrap="none" lIns="0" tIns="0" rIns="0" bIns="0">
                <a:spAutoFit/>
              </a:bodyPr>
              <a:lstStyle/>
              <a:p>
                <a:pPr algn="l" eaLnBrk="0" hangingPunct="0"/>
                <a:r>
                  <a:rPr lang="en-US" sz="300">
                    <a:solidFill>
                      <a:srgbClr val="000000"/>
                    </a:solidFill>
                    <a:latin typeface="AvantGarde" pitchFamily="34" charset="0"/>
                  </a:rPr>
                  <a:t>00</a:t>
                </a:r>
                <a:endParaRPr lang="en-US" sz="1200"/>
              </a:p>
            </p:txBody>
          </p:sp>
        </p:grpSp>
        <p:sp>
          <p:nvSpPr>
            <p:cNvPr id="226" name="Line 303"/>
            <p:cNvSpPr>
              <a:spLocks noChangeShapeType="1"/>
            </p:cNvSpPr>
            <p:nvPr/>
          </p:nvSpPr>
          <p:spPr bwMode="auto">
            <a:xfrm>
              <a:off x="4037013" y="3074988"/>
              <a:ext cx="157162" cy="1587"/>
            </a:xfrm>
            <a:prstGeom prst="line">
              <a:avLst/>
            </a:prstGeom>
            <a:noFill/>
            <a:ln w="6350">
              <a:solidFill>
                <a:schemeClr val="tx1"/>
              </a:solidFill>
              <a:round/>
              <a:headEnd/>
              <a:tailEnd/>
            </a:ln>
          </p:spPr>
          <p:txBody>
            <a:bodyPr/>
            <a:lstStyle/>
            <a:p>
              <a:endParaRPr lang="en-US" sz="1200"/>
            </a:p>
          </p:txBody>
        </p:sp>
        <p:grpSp>
          <p:nvGrpSpPr>
            <p:cNvPr id="227" name="Group 304"/>
            <p:cNvGrpSpPr>
              <a:grpSpLocks/>
            </p:cNvGrpSpPr>
            <p:nvPr/>
          </p:nvGrpSpPr>
          <p:grpSpPr bwMode="auto">
            <a:xfrm>
              <a:off x="914400" y="1384305"/>
              <a:ext cx="454025" cy="104776"/>
              <a:chOff x="690" y="644"/>
              <a:chExt cx="286" cy="66"/>
            </a:xfrm>
          </p:grpSpPr>
          <p:sp>
            <p:nvSpPr>
              <p:cNvPr id="228" name="Rectangle 305"/>
              <p:cNvSpPr>
                <a:spLocks noChangeArrowheads="1"/>
              </p:cNvSpPr>
              <p:nvPr/>
            </p:nvSpPr>
            <p:spPr bwMode="auto">
              <a:xfrm>
                <a:off x="690" y="644"/>
                <a:ext cx="161" cy="66"/>
              </a:xfrm>
              <a:prstGeom prst="rect">
                <a:avLst/>
              </a:prstGeom>
              <a:noFill/>
              <a:ln w="9525">
                <a:noFill/>
                <a:miter lim="800000"/>
                <a:headEnd/>
                <a:tailEnd/>
              </a:ln>
            </p:spPr>
            <p:txBody>
              <a:bodyPr wrap="none" lIns="0" tIns="0" rIns="0" bIns="0">
                <a:spAutoFit/>
              </a:bodyPr>
              <a:lstStyle/>
              <a:p>
                <a:pPr algn="l" eaLnBrk="0" hangingPunct="0"/>
                <a:r>
                  <a:rPr lang="en-US" sz="400">
                    <a:solidFill>
                      <a:srgbClr val="000000"/>
                    </a:solidFill>
                    <a:latin typeface="Helvetica" pitchFamily="-84" charset="0"/>
                  </a:rPr>
                  <a:t>PCSEL</a:t>
                </a:r>
                <a:endParaRPr lang="en-US" sz="1200"/>
              </a:p>
            </p:txBody>
          </p:sp>
          <p:sp>
            <p:nvSpPr>
              <p:cNvPr id="229" name="Freeform 306"/>
              <p:cNvSpPr>
                <a:spLocks/>
              </p:cNvSpPr>
              <p:nvPr/>
            </p:nvSpPr>
            <p:spPr bwMode="auto">
              <a:xfrm>
                <a:off x="931" y="653"/>
                <a:ext cx="45" cy="33"/>
              </a:xfrm>
              <a:custGeom>
                <a:avLst/>
                <a:gdLst>
                  <a:gd name="T0" fmla="*/ 0 w 92"/>
                  <a:gd name="T1" fmla="*/ 1 h 65"/>
                  <a:gd name="T2" fmla="*/ 0 w 92"/>
                  <a:gd name="T3" fmla="*/ 1 h 65"/>
                  <a:gd name="T4" fmla="*/ 0 w 92"/>
                  <a:gd name="T5" fmla="*/ 1 h 65"/>
                  <a:gd name="T6" fmla="*/ 0 w 92"/>
                  <a:gd name="T7" fmla="*/ 0 h 65"/>
                  <a:gd name="T8" fmla="*/ 0 w 92"/>
                  <a:gd name="T9" fmla="*/ 1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92" y="34"/>
                    </a:moveTo>
                    <a:lnTo>
                      <a:pt x="0" y="65"/>
                    </a:lnTo>
                    <a:lnTo>
                      <a:pt x="46" y="34"/>
                    </a:lnTo>
                    <a:lnTo>
                      <a:pt x="0" y="0"/>
                    </a:lnTo>
                    <a:lnTo>
                      <a:pt x="92" y="34"/>
                    </a:lnTo>
                    <a:close/>
                  </a:path>
                </a:pathLst>
              </a:custGeom>
              <a:solidFill>
                <a:srgbClr val="000000"/>
              </a:solidFill>
              <a:ln w="9525">
                <a:noFill/>
                <a:round/>
                <a:headEnd/>
                <a:tailEnd/>
              </a:ln>
            </p:spPr>
            <p:txBody>
              <a:bodyPr/>
              <a:lstStyle/>
              <a:p>
                <a:endParaRPr lang="en-US" sz="1200"/>
              </a:p>
            </p:txBody>
          </p:sp>
          <p:sp>
            <p:nvSpPr>
              <p:cNvPr id="230" name="Line 307"/>
              <p:cNvSpPr>
                <a:spLocks noChangeShapeType="1"/>
              </p:cNvSpPr>
              <p:nvPr/>
            </p:nvSpPr>
            <p:spPr bwMode="auto">
              <a:xfrm flipH="1">
                <a:off x="885" y="670"/>
                <a:ext cx="70" cy="1"/>
              </a:xfrm>
              <a:prstGeom prst="line">
                <a:avLst/>
              </a:prstGeom>
              <a:noFill/>
              <a:ln w="6350">
                <a:solidFill>
                  <a:srgbClr val="000000"/>
                </a:solidFill>
                <a:round/>
                <a:headEnd/>
                <a:tailEnd/>
              </a:ln>
            </p:spPr>
            <p:txBody>
              <a:bodyPr/>
              <a:lstStyle/>
              <a:p>
                <a:endParaRPr lang="en-US" sz="1200"/>
              </a:p>
            </p:txBody>
          </p:sp>
        </p:grpSp>
      </p:grpSp>
      <p:grpSp>
        <p:nvGrpSpPr>
          <p:cNvPr id="321" name="Group 320"/>
          <p:cNvGrpSpPr/>
          <p:nvPr/>
        </p:nvGrpSpPr>
        <p:grpSpPr>
          <a:xfrm>
            <a:off x="4572000" y="1600200"/>
            <a:ext cx="4419600" cy="3124200"/>
            <a:chOff x="1447800" y="1905000"/>
            <a:chExt cx="2895600" cy="1600200"/>
          </a:xfrm>
        </p:grpSpPr>
        <p:grpSp>
          <p:nvGrpSpPr>
            <p:cNvPr id="313" name="Group 18"/>
            <p:cNvGrpSpPr>
              <a:grpSpLocks/>
            </p:cNvGrpSpPr>
            <p:nvPr/>
          </p:nvGrpSpPr>
          <p:grpSpPr bwMode="auto">
            <a:xfrm>
              <a:off x="1447800" y="1905000"/>
              <a:ext cx="2895600" cy="152400"/>
              <a:chOff x="3744" y="1248"/>
              <a:chExt cx="1824" cy="96"/>
            </a:xfrm>
          </p:grpSpPr>
          <p:sp>
            <p:nvSpPr>
              <p:cNvPr id="314" name="Oval 11"/>
              <p:cNvSpPr>
                <a:spLocks noChangeArrowheads="1"/>
              </p:cNvSpPr>
              <p:nvPr/>
            </p:nvSpPr>
            <p:spPr bwMode="auto">
              <a:xfrm>
                <a:off x="3744" y="1296"/>
                <a:ext cx="48" cy="48"/>
              </a:xfrm>
              <a:prstGeom prst="ellipse">
                <a:avLst/>
              </a:prstGeom>
              <a:solidFill>
                <a:srgbClr val="FF3300"/>
              </a:solidFill>
              <a:ln w="12700">
                <a:solidFill>
                  <a:srgbClr val="FF3300"/>
                </a:solidFill>
                <a:round/>
                <a:headEnd/>
                <a:tailEnd/>
              </a:ln>
            </p:spPr>
            <p:txBody>
              <a:bodyPr wrap="none" anchor="ctr">
                <a:spAutoFit/>
              </a:bodyPr>
              <a:lstStyle/>
              <a:p>
                <a:endParaRPr lang="en-US"/>
              </a:p>
            </p:txBody>
          </p:sp>
          <p:sp>
            <p:nvSpPr>
              <p:cNvPr id="315" name="Oval 12"/>
              <p:cNvSpPr>
                <a:spLocks noChangeArrowheads="1"/>
              </p:cNvSpPr>
              <p:nvPr/>
            </p:nvSpPr>
            <p:spPr bwMode="auto">
              <a:xfrm>
                <a:off x="5520" y="1248"/>
                <a:ext cx="48" cy="48"/>
              </a:xfrm>
              <a:prstGeom prst="ellipse">
                <a:avLst/>
              </a:prstGeom>
              <a:solidFill>
                <a:srgbClr val="FF3300"/>
              </a:solidFill>
              <a:ln w="12700">
                <a:solidFill>
                  <a:srgbClr val="FF3300"/>
                </a:solidFill>
                <a:round/>
                <a:headEnd/>
                <a:tailEnd/>
              </a:ln>
            </p:spPr>
            <p:txBody>
              <a:bodyPr wrap="none" anchor="ctr">
                <a:spAutoFit/>
              </a:bodyPr>
              <a:lstStyle/>
              <a:p>
                <a:endParaRPr lang="en-US"/>
              </a:p>
            </p:txBody>
          </p:sp>
        </p:grpSp>
        <p:sp>
          <p:nvSpPr>
            <p:cNvPr id="316" name="Freeform 13"/>
            <p:cNvSpPr>
              <a:spLocks/>
            </p:cNvSpPr>
            <p:nvPr/>
          </p:nvSpPr>
          <p:spPr bwMode="auto">
            <a:xfrm>
              <a:off x="1476375" y="1981199"/>
              <a:ext cx="2833688" cy="218742"/>
            </a:xfrm>
            <a:custGeom>
              <a:avLst/>
              <a:gdLst>
                <a:gd name="T0" fmla="*/ 0 w 1785"/>
                <a:gd name="T1" fmla="*/ 2147483647 h 162"/>
                <a:gd name="T2" fmla="*/ 2147483647 w 1785"/>
                <a:gd name="T3" fmla="*/ 2147483647 h 162"/>
                <a:gd name="T4" fmla="*/ 2147483647 w 1785"/>
                <a:gd name="T5" fmla="*/ 2147483647 h 162"/>
                <a:gd name="T6" fmla="*/ 2147483647 w 1785"/>
                <a:gd name="T7" fmla="*/ 2147483647 h 162"/>
                <a:gd name="T8" fmla="*/ 2147483647 w 1785"/>
                <a:gd name="T9" fmla="*/ 2147483647 h 162"/>
                <a:gd name="T10" fmla="*/ 2147483647 w 1785"/>
                <a:gd name="T11" fmla="*/ 0 h 162"/>
                <a:gd name="T12" fmla="*/ 0 60000 65536"/>
                <a:gd name="T13" fmla="*/ 0 60000 65536"/>
                <a:gd name="T14" fmla="*/ 0 60000 65536"/>
                <a:gd name="T15" fmla="*/ 0 60000 65536"/>
                <a:gd name="T16" fmla="*/ 0 60000 65536"/>
                <a:gd name="T17" fmla="*/ 0 60000 65536"/>
                <a:gd name="T18" fmla="*/ 0 w 1785"/>
                <a:gd name="T19" fmla="*/ 0 h 162"/>
                <a:gd name="T20" fmla="*/ 1785 w 1785"/>
                <a:gd name="T21" fmla="*/ 162 h 162"/>
                <a:gd name="connsiteX0" fmla="*/ 0 w 10000"/>
                <a:gd name="connsiteY0" fmla="*/ 2593 h 8210"/>
                <a:gd name="connsiteX1" fmla="*/ 1513 w 10000"/>
                <a:gd name="connsiteY1" fmla="*/ 7037 h 8210"/>
                <a:gd name="connsiteX2" fmla="*/ 2894 w 10000"/>
                <a:gd name="connsiteY2" fmla="*/ 7660 h 8210"/>
                <a:gd name="connsiteX3" fmla="*/ 4739 w 10000"/>
                <a:gd name="connsiteY3" fmla="*/ 7037 h 8210"/>
                <a:gd name="connsiteX4" fmla="*/ 7429 w 10000"/>
                <a:gd name="connsiteY4" fmla="*/ 7037 h 8210"/>
                <a:gd name="connsiteX5" fmla="*/ 10000 w 10000"/>
                <a:gd name="connsiteY5" fmla="*/ 0 h 8210"/>
                <a:gd name="connsiteX0" fmla="*/ 0 w 10000"/>
                <a:gd name="connsiteY0" fmla="*/ 3158 h 10360"/>
                <a:gd name="connsiteX1" fmla="*/ 1132 w 10000"/>
                <a:gd name="connsiteY1" fmla="*/ 9331 h 10360"/>
                <a:gd name="connsiteX2" fmla="*/ 2894 w 10000"/>
                <a:gd name="connsiteY2" fmla="*/ 9330 h 10360"/>
                <a:gd name="connsiteX3" fmla="*/ 4739 w 10000"/>
                <a:gd name="connsiteY3" fmla="*/ 8571 h 10360"/>
                <a:gd name="connsiteX4" fmla="*/ 7429 w 10000"/>
                <a:gd name="connsiteY4" fmla="*/ 8571 h 10360"/>
                <a:gd name="connsiteX5" fmla="*/ 10000 w 10000"/>
                <a:gd name="connsiteY5" fmla="*/ 0 h 10360"/>
                <a:gd name="connsiteX0" fmla="*/ 0 w 10000"/>
                <a:gd name="connsiteY0" fmla="*/ 3158 h 10360"/>
                <a:gd name="connsiteX1" fmla="*/ 1132 w 10000"/>
                <a:gd name="connsiteY1" fmla="*/ 9331 h 10360"/>
                <a:gd name="connsiteX2" fmla="*/ 2894 w 10000"/>
                <a:gd name="connsiteY2" fmla="*/ 9330 h 10360"/>
                <a:gd name="connsiteX3" fmla="*/ 4739 w 10000"/>
                <a:gd name="connsiteY3" fmla="*/ 8571 h 10360"/>
                <a:gd name="connsiteX4" fmla="*/ 7475 w 10000"/>
                <a:gd name="connsiteY4" fmla="*/ 3785 h 10360"/>
                <a:gd name="connsiteX5" fmla="*/ 10000 w 10000"/>
                <a:gd name="connsiteY5" fmla="*/ 0 h 10360"/>
                <a:gd name="connsiteX0" fmla="*/ 0 w 10000"/>
                <a:gd name="connsiteY0" fmla="*/ 3158 h 10360"/>
                <a:gd name="connsiteX1" fmla="*/ 1132 w 10000"/>
                <a:gd name="connsiteY1" fmla="*/ 9331 h 10360"/>
                <a:gd name="connsiteX2" fmla="*/ 2894 w 10000"/>
                <a:gd name="connsiteY2" fmla="*/ 9330 h 10360"/>
                <a:gd name="connsiteX3" fmla="*/ 4832 w 10000"/>
                <a:gd name="connsiteY3" fmla="*/ 7482 h 10360"/>
                <a:gd name="connsiteX4" fmla="*/ 7475 w 10000"/>
                <a:gd name="connsiteY4" fmla="*/ 3785 h 10360"/>
                <a:gd name="connsiteX5" fmla="*/ 10000 w 10000"/>
                <a:gd name="connsiteY5" fmla="*/ 0 h 1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360">
                  <a:moveTo>
                    <a:pt x="0" y="3158"/>
                  </a:moveTo>
                  <a:cubicBezTo>
                    <a:pt x="252" y="4060"/>
                    <a:pt x="650" y="8303"/>
                    <a:pt x="1132" y="9331"/>
                  </a:cubicBezTo>
                  <a:cubicBezTo>
                    <a:pt x="1614" y="10360"/>
                    <a:pt x="2277" y="9638"/>
                    <a:pt x="2894" y="9330"/>
                  </a:cubicBezTo>
                  <a:cubicBezTo>
                    <a:pt x="3511" y="9022"/>
                    <a:pt x="4069" y="8406"/>
                    <a:pt x="4832" y="7482"/>
                  </a:cubicBezTo>
                  <a:cubicBezTo>
                    <a:pt x="5595" y="6558"/>
                    <a:pt x="6614" y="5032"/>
                    <a:pt x="7475" y="3785"/>
                  </a:cubicBezTo>
                  <a:cubicBezTo>
                    <a:pt x="8336" y="2538"/>
                    <a:pt x="9468" y="1804"/>
                    <a:pt x="10000" y="0"/>
                  </a:cubicBezTo>
                </a:path>
              </a:pathLst>
            </a:custGeom>
            <a:noFill/>
            <a:ln w="12700">
              <a:solidFill>
                <a:srgbClr val="FF3300"/>
              </a:solidFill>
              <a:round/>
              <a:headEnd/>
              <a:tailEnd/>
            </a:ln>
          </p:spPr>
          <p:txBody>
            <a:bodyPr>
              <a:spAutoFit/>
            </a:bodyPr>
            <a:lstStyle/>
            <a:p>
              <a:endParaRPr lang="en-US"/>
            </a:p>
          </p:txBody>
        </p:sp>
        <p:sp>
          <p:nvSpPr>
            <p:cNvPr id="317" name="Freeform 14"/>
            <p:cNvSpPr>
              <a:spLocks/>
            </p:cNvSpPr>
            <p:nvPr/>
          </p:nvSpPr>
          <p:spPr bwMode="auto">
            <a:xfrm>
              <a:off x="1476375" y="1971675"/>
              <a:ext cx="2833688" cy="765175"/>
            </a:xfrm>
            <a:custGeom>
              <a:avLst/>
              <a:gdLst>
                <a:gd name="T0" fmla="*/ 0 w 1785"/>
                <a:gd name="T1" fmla="*/ 2147483647 h 482"/>
                <a:gd name="T2" fmla="*/ 2147483647 w 1785"/>
                <a:gd name="T3" fmla="*/ 2147483647 h 482"/>
                <a:gd name="T4" fmla="*/ 2147483647 w 1785"/>
                <a:gd name="T5" fmla="*/ 2147483647 h 482"/>
                <a:gd name="T6" fmla="*/ 2147483647 w 1785"/>
                <a:gd name="T7" fmla="*/ 2147483647 h 482"/>
                <a:gd name="T8" fmla="*/ 2147483647 w 1785"/>
                <a:gd name="T9" fmla="*/ 2147483647 h 482"/>
                <a:gd name="T10" fmla="*/ 2147483647 w 1785"/>
                <a:gd name="T11" fmla="*/ 0 h 482"/>
                <a:gd name="T12" fmla="*/ 0 60000 65536"/>
                <a:gd name="T13" fmla="*/ 0 60000 65536"/>
                <a:gd name="T14" fmla="*/ 0 60000 65536"/>
                <a:gd name="T15" fmla="*/ 0 60000 65536"/>
                <a:gd name="T16" fmla="*/ 0 60000 65536"/>
                <a:gd name="T17" fmla="*/ 0 60000 65536"/>
                <a:gd name="T18" fmla="*/ 0 w 1785"/>
                <a:gd name="T19" fmla="*/ 0 h 482"/>
                <a:gd name="T20" fmla="*/ 1785 w 1785"/>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1785" h="482">
                  <a:moveTo>
                    <a:pt x="0" y="54"/>
                  </a:moveTo>
                  <a:cubicBezTo>
                    <a:pt x="37" y="105"/>
                    <a:pt x="145" y="301"/>
                    <a:pt x="222" y="360"/>
                  </a:cubicBezTo>
                  <a:cubicBezTo>
                    <a:pt x="299" y="419"/>
                    <a:pt x="361" y="397"/>
                    <a:pt x="462" y="408"/>
                  </a:cubicBezTo>
                  <a:cubicBezTo>
                    <a:pt x="563" y="419"/>
                    <a:pt x="653" y="426"/>
                    <a:pt x="828" y="426"/>
                  </a:cubicBezTo>
                  <a:cubicBezTo>
                    <a:pt x="1003" y="426"/>
                    <a:pt x="1353" y="482"/>
                    <a:pt x="1512" y="411"/>
                  </a:cubicBezTo>
                  <a:cubicBezTo>
                    <a:pt x="1671" y="340"/>
                    <a:pt x="1728" y="85"/>
                    <a:pt x="1785" y="0"/>
                  </a:cubicBezTo>
                </a:path>
              </a:pathLst>
            </a:custGeom>
            <a:noFill/>
            <a:ln w="12700">
              <a:solidFill>
                <a:srgbClr val="FF3300"/>
              </a:solidFill>
              <a:round/>
              <a:headEnd/>
              <a:tailEnd/>
            </a:ln>
          </p:spPr>
          <p:txBody>
            <a:bodyPr>
              <a:spAutoFit/>
            </a:bodyPr>
            <a:lstStyle/>
            <a:p>
              <a:endParaRPr lang="en-US"/>
            </a:p>
          </p:txBody>
        </p:sp>
        <p:sp>
          <p:nvSpPr>
            <p:cNvPr id="318" name="Freeform 15"/>
            <p:cNvSpPr>
              <a:spLocks/>
            </p:cNvSpPr>
            <p:nvPr/>
          </p:nvSpPr>
          <p:spPr bwMode="auto">
            <a:xfrm>
              <a:off x="1490663" y="1995488"/>
              <a:ext cx="2833687" cy="1509712"/>
            </a:xfrm>
            <a:custGeom>
              <a:avLst/>
              <a:gdLst>
                <a:gd name="T0" fmla="*/ 0 w 1785"/>
                <a:gd name="T1" fmla="*/ 2147483647 h 951"/>
                <a:gd name="T2" fmla="*/ 2147483647 w 1785"/>
                <a:gd name="T3" fmla="*/ 2147483647 h 951"/>
                <a:gd name="T4" fmla="*/ 2147483647 w 1785"/>
                <a:gd name="T5" fmla="*/ 2147483647 h 951"/>
                <a:gd name="T6" fmla="*/ 2147483647 w 1785"/>
                <a:gd name="T7" fmla="*/ 2147483647 h 951"/>
                <a:gd name="T8" fmla="*/ 2147483647 w 1785"/>
                <a:gd name="T9" fmla="*/ 2147483647 h 951"/>
                <a:gd name="T10" fmla="*/ 2147483647 w 1785"/>
                <a:gd name="T11" fmla="*/ 0 h 951"/>
                <a:gd name="T12" fmla="*/ 0 60000 65536"/>
                <a:gd name="T13" fmla="*/ 0 60000 65536"/>
                <a:gd name="T14" fmla="*/ 0 60000 65536"/>
                <a:gd name="T15" fmla="*/ 0 60000 65536"/>
                <a:gd name="T16" fmla="*/ 0 60000 65536"/>
                <a:gd name="T17" fmla="*/ 0 60000 65536"/>
                <a:gd name="T18" fmla="*/ 0 w 1785"/>
                <a:gd name="T19" fmla="*/ 0 h 951"/>
                <a:gd name="T20" fmla="*/ 1785 w 1785"/>
                <a:gd name="T21" fmla="*/ 951 h 951"/>
              </a:gdLst>
              <a:ahLst/>
              <a:cxnLst>
                <a:cxn ang="T12">
                  <a:pos x="T0" y="T1"/>
                </a:cxn>
                <a:cxn ang="T13">
                  <a:pos x="T2" y="T3"/>
                </a:cxn>
                <a:cxn ang="T14">
                  <a:pos x="T4" y="T5"/>
                </a:cxn>
                <a:cxn ang="T15">
                  <a:pos x="T6" y="T7"/>
                </a:cxn>
                <a:cxn ang="T16">
                  <a:pos x="T8" y="T9"/>
                </a:cxn>
                <a:cxn ang="T17">
                  <a:pos x="T10" y="T11"/>
                </a:cxn>
              </a:cxnLst>
              <a:rect l="T18" t="T19" r="T20" b="T21"/>
              <a:pathLst>
                <a:path w="1785" h="951">
                  <a:moveTo>
                    <a:pt x="0" y="39"/>
                  </a:moveTo>
                  <a:cubicBezTo>
                    <a:pt x="37" y="128"/>
                    <a:pt x="154" y="450"/>
                    <a:pt x="225" y="576"/>
                  </a:cubicBezTo>
                  <a:cubicBezTo>
                    <a:pt x="296" y="702"/>
                    <a:pt x="310" y="747"/>
                    <a:pt x="426" y="798"/>
                  </a:cubicBezTo>
                  <a:cubicBezTo>
                    <a:pt x="542" y="849"/>
                    <a:pt x="726" y="884"/>
                    <a:pt x="921" y="885"/>
                  </a:cubicBezTo>
                  <a:cubicBezTo>
                    <a:pt x="1116" y="886"/>
                    <a:pt x="1452" y="951"/>
                    <a:pt x="1596" y="804"/>
                  </a:cubicBezTo>
                  <a:cubicBezTo>
                    <a:pt x="1740" y="657"/>
                    <a:pt x="1746" y="167"/>
                    <a:pt x="1785" y="0"/>
                  </a:cubicBezTo>
                </a:path>
              </a:pathLst>
            </a:custGeom>
            <a:noFill/>
            <a:ln w="12700">
              <a:solidFill>
                <a:srgbClr val="FF3300"/>
              </a:solidFill>
              <a:round/>
              <a:headEnd/>
              <a:tailEnd/>
            </a:ln>
          </p:spPr>
          <p:txBody>
            <a:bodyPr>
              <a:spAutoFit/>
            </a:bodyPr>
            <a:lstStyle/>
            <a:p>
              <a:endParaRPr lang="en-US"/>
            </a:p>
          </p:txBody>
        </p:sp>
        <p:sp>
          <p:nvSpPr>
            <p:cNvPr id="319" name="Freeform 16"/>
            <p:cNvSpPr>
              <a:spLocks/>
            </p:cNvSpPr>
            <p:nvPr/>
          </p:nvSpPr>
          <p:spPr bwMode="auto">
            <a:xfrm>
              <a:off x="1481138" y="1971675"/>
              <a:ext cx="2833687" cy="1112838"/>
            </a:xfrm>
            <a:custGeom>
              <a:avLst/>
              <a:gdLst>
                <a:gd name="T0" fmla="*/ 0 w 1785"/>
                <a:gd name="T1" fmla="*/ 2147483647 h 701"/>
                <a:gd name="T2" fmla="*/ 2147483647 w 1785"/>
                <a:gd name="T3" fmla="*/ 2147483647 h 701"/>
                <a:gd name="T4" fmla="*/ 2147483647 w 1785"/>
                <a:gd name="T5" fmla="*/ 2147483647 h 701"/>
                <a:gd name="T6" fmla="*/ 2147483647 w 1785"/>
                <a:gd name="T7" fmla="*/ 2147483647 h 701"/>
                <a:gd name="T8" fmla="*/ 2147483647 w 1785"/>
                <a:gd name="T9" fmla="*/ 2147483647 h 701"/>
                <a:gd name="T10" fmla="*/ 2147483647 w 1785"/>
                <a:gd name="T11" fmla="*/ 2147483647 h 701"/>
                <a:gd name="T12" fmla="*/ 2147483647 w 1785"/>
                <a:gd name="T13" fmla="*/ 2147483647 h 701"/>
                <a:gd name="T14" fmla="*/ 2147483647 w 1785"/>
                <a:gd name="T15" fmla="*/ 0 h 701"/>
                <a:gd name="T16" fmla="*/ 0 60000 65536"/>
                <a:gd name="T17" fmla="*/ 0 60000 65536"/>
                <a:gd name="T18" fmla="*/ 0 60000 65536"/>
                <a:gd name="T19" fmla="*/ 0 60000 65536"/>
                <a:gd name="T20" fmla="*/ 0 60000 65536"/>
                <a:gd name="T21" fmla="*/ 0 60000 65536"/>
                <a:gd name="T22" fmla="*/ 0 60000 65536"/>
                <a:gd name="T23" fmla="*/ 0 60000 65536"/>
                <a:gd name="T24" fmla="*/ 0 w 1785"/>
                <a:gd name="T25" fmla="*/ 0 h 701"/>
                <a:gd name="T26" fmla="*/ 1785 w 1785"/>
                <a:gd name="T27" fmla="*/ 701 h 7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85" h="701">
                  <a:moveTo>
                    <a:pt x="0" y="51"/>
                  </a:moveTo>
                  <a:cubicBezTo>
                    <a:pt x="37" y="122"/>
                    <a:pt x="122" y="375"/>
                    <a:pt x="216" y="474"/>
                  </a:cubicBezTo>
                  <a:cubicBezTo>
                    <a:pt x="310" y="573"/>
                    <a:pt x="413" y="610"/>
                    <a:pt x="564" y="648"/>
                  </a:cubicBezTo>
                  <a:cubicBezTo>
                    <a:pt x="715" y="686"/>
                    <a:pt x="1001" y="701"/>
                    <a:pt x="1125" y="699"/>
                  </a:cubicBezTo>
                  <a:cubicBezTo>
                    <a:pt x="1249" y="697"/>
                    <a:pt x="1269" y="659"/>
                    <a:pt x="1311" y="633"/>
                  </a:cubicBezTo>
                  <a:cubicBezTo>
                    <a:pt x="1353" y="607"/>
                    <a:pt x="1318" y="590"/>
                    <a:pt x="1380" y="540"/>
                  </a:cubicBezTo>
                  <a:cubicBezTo>
                    <a:pt x="1442" y="490"/>
                    <a:pt x="1616" y="426"/>
                    <a:pt x="1683" y="336"/>
                  </a:cubicBezTo>
                  <a:cubicBezTo>
                    <a:pt x="1750" y="246"/>
                    <a:pt x="1764" y="70"/>
                    <a:pt x="1785" y="0"/>
                  </a:cubicBezTo>
                </a:path>
              </a:pathLst>
            </a:custGeom>
            <a:noFill/>
            <a:ln w="12700">
              <a:solidFill>
                <a:srgbClr val="FF3300"/>
              </a:solidFill>
              <a:round/>
              <a:headEnd/>
              <a:tailEnd/>
            </a:ln>
          </p:spPr>
          <p:txBody>
            <a:bodyPr>
              <a:spAutoFit/>
            </a:bodyPr>
            <a:lstStyle/>
            <a:p>
              <a:endParaRPr lang="en-US"/>
            </a:p>
          </p:txBody>
        </p:sp>
        <p:sp>
          <p:nvSpPr>
            <p:cNvPr id="320" name="Freeform 17"/>
            <p:cNvSpPr>
              <a:spLocks/>
            </p:cNvSpPr>
            <p:nvPr/>
          </p:nvSpPr>
          <p:spPr bwMode="auto">
            <a:xfrm>
              <a:off x="1481138" y="1962151"/>
              <a:ext cx="2828925" cy="1293341"/>
            </a:xfrm>
            <a:custGeom>
              <a:avLst/>
              <a:gdLst>
                <a:gd name="T0" fmla="*/ 0 w 1782"/>
                <a:gd name="T1" fmla="*/ 2147483647 h 378"/>
                <a:gd name="T2" fmla="*/ 2147483647 w 1782"/>
                <a:gd name="T3" fmla="*/ 2147483647 h 378"/>
                <a:gd name="T4" fmla="*/ 2147483647 w 1782"/>
                <a:gd name="T5" fmla="*/ 2147483647 h 378"/>
                <a:gd name="T6" fmla="*/ 2147483647 w 1782"/>
                <a:gd name="T7" fmla="*/ 2147483647 h 378"/>
                <a:gd name="T8" fmla="*/ 2147483647 w 1782"/>
                <a:gd name="T9" fmla="*/ 2147483647 h 378"/>
                <a:gd name="T10" fmla="*/ 2147483647 w 1782"/>
                <a:gd name="T11" fmla="*/ 0 h 378"/>
                <a:gd name="T12" fmla="*/ 0 60000 65536"/>
                <a:gd name="T13" fmla="*/ 0 60000 65536"/>
                <a:gd name="T14" fmla="*/ 0 60000 65536"/>
                <a:gd name="T15" fmla="*/ 0 60000 65536"/>
                <a:gd name="T16" fmla="*/ 0 60000 65536"/>
                <a:gd name="T17" fmla="*/ 0 60000 65536"/>
                <a:gd name="T18" fmla="*/ 0 w 1782"/>
                <a:gd name="T19" fmla="*/ 0 h 378"/>
                <a:gd name="T20" fmla="*/ 1782 w 1782"/>
                <a:gd name="T21" fmla="*/ 378 h 378"/>
                <a:gd name="connsiteX0" fmla="*/ 0 w 10000"/>
                <a:gd name="connsiteY0" fmla="*/ 1905 h 21622"/>
                <a:gd name="connsiteX1" fmla="*/ 2353 w 10000"/>
                <a:gd name="connsiteY1" fmla="*/ 20511 h 21622"/>
                <a:gd name="connsiteX2" fmla="*/ 3519 w 10000"/>
                <a:gd name="connsiteY2" fmla="*/ 8492 h 21622"/>
                <a:gd name="connsiteX3" fmla="*/ 6532 w 10000"/>
                <a:gd name="connsiteY3" fmla="*/ 9048 h 21622"/>
                <a:gd name="connsiteX4" fmla="*/ 8350 w 10000"/>
                <a:gd name="connsiteY4" fmla="*/ 8492 h 21622"/>
                <a:gd name="connsiteX5" fmla="*/ 10000 w 10000"/>
                <a:gd name="connsiteY5" fmla="*/ 0 h 21622"/>
                <a:gd name="connsiteX0" fmla="*/ 0 w 10000"/>
                <a:gd name="connsiteY0" fmla="*/ 1905 h 23178"/>
                <a:gd name="connsiteX1" fmla="*/ 2353 w 10000"/>
                <a:gd name="connsiteY1" fmla="*/ 20511 h 23178"/>
                <a:gd name="connsiteX2" fmla="*/ 8177 w 10000"/>
                <a:gd name="connsiteY2" fmla="*/ 17909 h 23178"/>
                <a:gd name="connsiteX3" fmla="*/ 6532 w 10000"/>
                <a:gd name="connsiteY3" fmla="*/ 9048 h 23178"/>
                <a:gd name="connsiteX4" fmla="*/ 8350 w 10000"/>
                <a:gd name="connsiteY4" fmla="*/ 8492 h 23178"/>
                <a:gd name="connsiteX5" fmla="*/ 10000 w 10000"/>
                <a:gd name="connsiteY5" fmla="*/ 0 h 23178"/>
                <a:gd name="connsiteX0" fmla="*/ 0 w 10000"/>
                <a:gd name="connsiteY0" fmla="*/ 1905 h 23178"/>
                <a:gd name="connsiteX1" fmla="*/ 2353 w 10000"/>
                <a:gd name="connsiteY1" fmla="*/ 20511 h 23178"/>
                <a:gd name="connsiteX2" fmla="*/ 8177 w 10000"/>
                <a:gd name="connsiteY2" fmla="*/ 17909 h 23178"/>
                <a:gd name="connsiteX3" fmla="*/ 9412 w 10000"/>
                <a:gd name="connsiteY3" fmla="*/ 13357 h 23178"/>
                <a:gd name="connsiteX4" fmla="*/ 8350 w 10000"/>
                <a:gd name="connsiteY4" fmla="*/ 8492 h 23178"/>
                <a:gd name="connsiteX5" fmla="*/ 10000 w 10000"/>
                <a:gd name="connsiteY5" fmla="*/ 0 h 23178"/>
                <a:gd name="connsiteX0" fmla="*/ 0 w 10000"/>
                <a:gd name="connsiteY0" fmla="*/ 1905 h 23178"/>
                <a:gd name="connsiteX1" fmla="*/ 2353 w 10000"/>
                <a:gd name="connsiteY1" fmla="*/ 20511 h 23178"/>
                <a:gd name="connsiteX2" fmla="*/ 8177 w 10000"/>
                <a:gd name="connsiteY2" fmla="*/ 17909 h 23178"/>
                <a:gd name="connsiteX3" fmla="*/ 9412 w 10000"/>
                <a:gd name="connsiteY3" fmla="*/ 13357 h 23178"/>
                <a:gd name="connsiteX4" fmla="*/ 9588 w 10000"/>
                <a:gd name="connsiteY4" fmla="*/ 10755 h 23178"/>
                <a:gd name="connsiteX5" fmla="*/ 10000 w 10000"/>
                <a:gd name="connsiteY5" fmla="*/ 0 h 23178"/>
                <a:gd name="connsiteX0" fmla="*/ 0 w 10000"/>
                <a:gd name="connsiteY0" fmla="*/ 1905 h 23287"/>
                <a:gd name="connsiteX1" fmla="*/ 2353 w 10000"/>
                <a:gd name="connsiteY1" fmla="*/ 20511 h 23287"/>
                <a:gd name="connsiteX2" fmla="*/ 8353 w 10000"/>
                <a:gd name="connsiteY2" fmla="*/ 18560 h 23287"/>
                <a:gd name="connsiteX3" fmla="*/ 9412 w 10000"/>
                <a:gd name="connsiteY3" fmla="*/ 13357 h 23287"/>
                <a:gd name="connsiteX4" fmla="*/ 9588 w 10000"/>
                <a:gd name="connsiteY4" fmla="*/ 10755 h 23287"/>
                <a:gd name="connsiteX5" fmla="*/ 10000 w 10000"/>
                <a:gd name="connsiteY5" fmla="*/ 0 h 23287"/>
                <a:gd name="connsiteX0" fmla="*/ 0 w 10000"/>
                <a:gd name="connsiteY0" fmla="*/ 1905 h 23287"/>
                <a:gd name="connsiteX1" fmla="*/ 2353 w 10000"/>
                <a:gd name="connsiteY1" fmla="*/ 20511 h 23287"/>
                <a:gd name="connsiteX2" fmla="*/ 8353 w 10000"/>
                <a:gd name="connsiteY2" fmla="*/ 18560 h 23287"/>
                <a:gd name="connsiteX3" fmla="*/ 9412 w 10000"/>
                <a:gd name="connsiteY3" fmla="*/ 15958 h 23287"/>
                <a:gd name="connsiteX4" fmla="*/ 9588 w 10000"/>
                <a:gd name="connsiteY4" fmla="*/ 10755 h 23287"/>
                <a:gd name="connsiteX5" fmla="*/ 10000 w 10000"/>
                <a:gd name="connsiteY5" fmla="*/ 0 h 23287"/>
                <a:gd name="connsiteX0" fmla="*/ 0 w 10000"/>
                <a:gd name="connsiteY0" fmla="*/ 1905 h 21336"/>
                <a:gd name="connsiteX1" fmla="*/ 2176 w 10000"/>
                <a:gd name="connsiteY1" fmla="*/ 18560 h 21336"/>
                <a:gd name="connsiteX2" fmla="*/ 8353 w 10000"/>
                <a:gd name="connsiteY2" fmla="*/ 18560 h 21336"/>
                <a:gd name="connsiteX3" fmla="*/ 9412 w 10000"/>
                <a:gd name="connsiteY3" fmla="*/ 15958 h 21336"/>
                <a:gd name="connsiteX4" fmla="*/ 9588 w 10000"/>
                <a:gd name="connsiteY4" fmla="*/ 10755 h 21336"/>
                <a:gd name="connsiteX5" fmla="*/ 10000 w 10000"/>
                <a:gd name="connsiteY5" fmla="*/ 0 h 21336"/>
                <a:gd name="connsiteX0" fmla="*/ 0 w 10000"/>
                <a:gd name="connsiteY0" fmla="*/ 1905 h 21553"/>
                <a:gd name="connsiteX1" fmla="*/ 2176 w 10000"/>
                <a:gd name="connsiteY1" fmla="*/ 18560 h 21553"/>
                <a:gd name="connsiteX2" fmla="*/ 8177 w 10000"/>
                <a:gd name="connsiteY2" fmla="*/ 19861 h 21553"/>
                <a:gd name="connsiteX3" fmla="*/ 9412 w 10000"/>
                <a:gd name="connsiteY3" fmla="*/ 15958 h 21553"/>
                <a:gd name="connsiteX4" fmla="*/ 9588 w 10000"/>
                <a:gd name="connsiteY4" fmla="*/ 10755 h 21553"/>
                <a:gd name="connsiteX5" fmla="*/ 10000 w 10000"/>
                <a:gd name="connsiteY5" fmla="*/ 0 h 21553"/>
                <a:gd name="connsiteX0" fmla="*/ 0 w 10000"/>
                <a:gd name="connsiteY0" fmla="*/ 1905 h 21553"/>
                <a:gd name="connsiteX1" fmla="*/ 2176 w 10000"/>
                <a:gd name="connsiteY1" fmla="*/ 18560 h 21553"/>
                <a:gd name="connsiteX2" fmla="*/ 8177 w 10000"/>
                <a:gd name="connsiteY2" fmla="*/ 19861 h 21553"/>
                <a:gd name="connsiteX3" fmla="*/ 9412 w 10000"/>
                <a:gd name="connsiteY3" fmla="*/ 15958 h 21553"/>
                <a:gd name="connsiteX4" fmla="*/ 9588 w 10000"/>
                <a:gd name="connsiteY4" fmla="*/ 10755 h 21553"/>
                <a:gd name="connsiteX5" fmla="*/ 10000 w 10000"/>
                <a:gd name="connsiteY5" fmla="*/ 0 h 21553"/>
                <a:gd name="connsiteX0" fmla="*/ 0 w 10000"/>
                <a:gd name="connsiteY0" fmla="*/ 1905 h 21553"/>
                <a:gd name="connsiteX1" fmla="*/ 2176 w 10000"/>
                <a:gd name="connsiteY1" fmla="*/ 18560 h 21553"/>
                <a:gd name="connsiteX2" fmla="*/ 8177 w 10000"/>
                <a:gd name="connsiteY2" fmla="*/ 19861 h 21553"/>
                <a:gd name="connsiteX3" fmla="*/ 9412 w 10000"/>
                <a:gd name="connsiteY3" fmla="*/ 15958 h 21553"/>
                <a:gd name="connsiteX4" fmla="*/ 9588 w 10000"/>
                <a:gd name="connsiteY4" fmla="*/ 10755 h 21553"/>
                <a:gd name="connsiteX5" fmla="*/ 10000 w 10000"/>
                <a:gd name="connsiteY5" fmla="*/ 0 h 2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1553">
                  <a:moveTo>
                    <a:pt x="0" y="1905"/>
                  </a:moveTo>
                  <a:cubicBezTo>
                    <a:pt x="314" y="2989"/>
                    <a:pt x="813" y="15567"/>
                    <a:pt x="2176" y="18560"/>
                  </a:cubicBezTo>
                  <a:cubicBezTo>
                    <a:pt x="3539" y="21553"/>
                    <a:pt x="6971" y="20295"/>
                    <a:pt x="8177" y="19861"/>
                  </a:cubicBezTo>
                  <a:cubicBezTo>
                    <a:pt x="9383" y="19427"/>
                    <a:pt x="9177" y="17476"/>
                    <a:pt x="9412" y="15958"/>
                  </a:cubicBezTo>
                  <a:cubicBezTo>
                    <a:pt x="9618" y="11490"/>
                    <a:pt x="9490" y="13415"/>
                    <a:pt x="9588" y="10755"/>
                  </a:cubicBezTo>
                  <a:cubicBezTo>
                    <a:pt x="9686" y="8095"/>
                    <a:pt x="9658" y="1772"/>
                    <a:pt x="10000" y="0"/>
                  </a:cubicBezTo>
                </a:path>
              </a:pathLst>
            </a:custGeom>
            <a:noFill/>
            <a:ln w="12700">
              <a:solidFill>
                <a:srgbClr val="FF3300"/>
              </a:solidFill>
              <a:round/>
              <a:headEnd/>
              <a:tailEnd/>
            </a:ln>
          </p:spPr>
          <p:txBody>
            <a:bodyPr>
              <a:spAutoFit/>
            </a:bodyPr>
            <a:lstStyle/>
            <a:p>
              <a:endParaRPr lang="en-US"/>
            </a:p>
          </p:txBody>
        </p:sp>
      </p:grpSp>
      <p:sp>
        <p:nvSpPr>
          <p:cNvPr id="322" name="TextBox 321"/>
          <p:cNvSpPr txBox="1"/>
          <p:nvPr/>
        </p:nvSpPr>
        <p:spPr>
          <a:xfrm>
            <a:off x="304800" y="1466671"/>
            <a:ext cx="3930884" cy="1200329"/>
          </a:xfrm>
          <a:prstGeom prst="rect">
            <a:avLst/>
          </a:prstGeom>
          <a:noFill/>
        </p:spPr>
        <p:txBody>
          <a:bodyPr wrap="none" rtlCol="0">
            <a:spAutoFit/>
          </a:bodyPr>
          <a:lstStyle/>
          <a:p>
            <a:pPr algn="ctr"/>
            <a:r>
              <a:rPr lang="en-US" sz="2400" dirty="0" smtClean="0">
                <a:latin typeface="+mj-lt"/>
              </a:rPr>
              <a:t>We know how to pipeline</a:t>
            </a:r>
            <a:br>
              <a:rPr lang="en-US" sz="2400" dirty="0" smtClean="0">
                <a:latin typeface="+mj-lt"/>
              </a:rPr>
            </a:br>
            <a:r>
              <a:rPr lang="en-US" sz="2400" dirty="0" smtClean="0">
                <a:latin typeface="+mj-lt"/>
              </a:rPr>
              <a:t>combinational circuits,</a:t>
            </a:r>
            <a:br>
              <a:rPr lang="en-US" sz="2400" dirty="0" smtClean="0">
                <a:latin typeface="+mj-lt"/>
              </a:rPr>
            </a:br>
            <a:r>
              <a:rPr lang="en-US" sz="2400" dirty="0" smtClean="0">
                <a:latin typeface="+mj-lt"/>
              </a:rPr>
              <a:t>what’s the big deal?</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Hazards</a:t>
            </a:r>
            <a:endParaRPr lang="en-US" dirty="0"/>
          </a:p>
        </p:txBody>
      </p:sp>
      <p:sp>
        <p:nvSpPr>
          <p:cNvPr id="3" name="Content Placeholder 2"/>
          <p:cNvSpPr>
            <a:spLocks noGrp="1"/>
          </p:cNvSpPr>
          <p:nvPr>
            <p:ph idx="1"/>
          </p:nvPr>
        </p:nvSpPr>
        <p:spPr/>
        <p:txBody>
          <a:bodyPr/>
          <a:lstStyle/>
          <a:p>
            <a:r>
              <a:rPr lang="en-US" dirty="0" smtClean="0"/>
              <a:t>Pipelining tries to overlap the execution of multiple instructions, but an instruction may depend on something produced by an earlier instruction</a:t>
            </a:r>
          </a:p>
          <a:p>
            <a:pPr lvl="1"/>
            <a:r>
              <a:rPr lang="en-US" dirty="0" smtClean="0"/>
              <a:t>A data value </a:t>
            </a:r>
            <a:r>
              <a:rPr lang="en-US" dirty="0" smtClean="0">
                <a:sym typeface="Wingdings" pitchFamily="2" charset="2"/>
              </a:rPr>
              <a:t> Data hazard</a:t>
            </a:r>
          </a:p>
          <a:p>
            <a:pPr lvl="1"/>
            <a:r>
              <a:rPr lang="en-US" dirty="0" smtClean="0">
                <a:sym typeface="Wingdings" pitchFamily="2" charset="2"/>
              </a:rPr>
              <a:t>The program counter  Control hazard</a:t>
            </a:r>
            <a:br>
              <a:rPr lang="en-US" dirty="0" smtClean="0">
                <a:sym typeface="Wingdings" pitchFamily="2" charset="2"/>
              </a:rPr>
            </a:br>
            <a:r>
              <a:rPr lang="en-US" dirty="0" smtClean="0">
                <a:sym typeface="Wingdings" pitchFamily="2" charset="2"/>
              </a:rPr>
              <a:t>(branches, jumps, exceptions)</a:t>
            </a:r>
          </a:p>
          <a:p>
            <a:pPr lvl="1">
              <a:buNone/>
            </a:pPr>
            <a:endParaRPr lang="en-US" dirty="0" smtClean="0"/>
          </a:p>
          <a:p>
            <a:r>
              <a:rPr lang="en-US" dirty="0" smtClean="0"/>
              <a:t>Plan of attack:</a:t>
            </a:r>
          </a:p>
          <a:p>
            <a:pPr marL="914400" lvl="1" indent="-457200">
              <a:buFont typeface="+mj-lt"/>
              <a:buAutoNum type="arabicPeriod"/>
            </a:pPr>
            <a:r>
              <a:rPr lang="en-US" dirty="0" smtClean="0"/>
              <a:t>Design a 5-stage pipeline that works with sequences of independent instructions</a:t>
            </a:r>
          </a:p>
          <a:p>
            <a:pPr marL="914400" lvl="1" indent="-457200">
              <a:buFont typeface="+mj-lt"/>
              <a:buAutoNum type="arabicPeriod"/>
            </a:pPr>
            <a:r>
              <a:rPr lang="en-US" dirty="0" smtClean="0"/>
              <a:t>Handle data hazards</a:t>
            </a:r>
          </a:p>
          <a:p>
            <a:pPr marL="914400" lvl="1" indent="-457200">
              <a:buFont typeface="+mj-lt"/>
              <a:buAutoNum type="arabicPeriod"/>
            </a:pPr>
            <a:r>
              <a:rPr lang="en-US" dirty="0" smtClean="0"/>
              <a:t>Handle control hazards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t>
            </a:r>
            <a:r>
              <a:rPr lang="en-US" dirty="0" err="1" smtClean="0"/>
              <a:t>Unpipelined</a:t>
            </a:r>
            <a:r>
              <a:rPr lang="en-US" dirty="0" smtClean="0"/>
              <a:t> Beta </a:t>
            </a:r>
            <a:r>
              <a:rPr lang="en-US" dirty="0" err="1" smtClean="0"/>
              <a:t>Datapath</a:t>
            </a:r>
            <a:endParaRPr lang="en-US" dirty="0"/>
          </a:p>
        </p:txBody>
      </p:sp>
      <p:sp>
        <p:nvSpPr>
          <p:cNvPr id="501" name="Content Placeholder 500"/>
          <p:cNvSpPr>
            <a:spLocks noGrp="1"/>
          </p:cNvSpPr>
          <p:nvPr>
            <p:ph idx="1"/>
          </p:nvPr>
        </p:nvSpPr>
        <p:spPr>
          <a:xfrm>
            <a:off x="5105400" y="1066800"/>
            <a:ext cx="3810000" cy="5059363"/>
          </a:xfrm>
        </p:spPr>
        <p:txBody>
          <a:bodyPr/>
          <a:lstStyle/>
          <a:p>
            <a:r>
              <a:rPr lang="en-US" dirty="0" err="1" smtClean="0"/>
              <a:t>NextPC</a:t>
            </a:r>
            <a:r>
              <a:rPr lang="en-US" dirty="0" smtClean="0"/>
              <a:t> = PC+4 (we’ll worry about control hazards later)</a:t>
            </a:r>
          </a:p>
          <a:p>
            <a:r>
              <a:rPr lang="en-US" dirty="0" smtClean="0"/>
              <a:t>Same register file appears twice in the diagram</a:t>
            </a:r>
          </a:p>
          <a:p>
            <a:pPr lvl="1"/>
            <a:r>
              <a:rPr lang="en-US" dirty="0" smtClean="0"/>
              <a:t>Top: reads</a:t>
            </a:r>
          </a:p>
          <a:p>
            <a:pPr lvl="1"/>
            <a:r>
              <a:rPr lang="en-US" dirty="0" smtClean="0"/>
              <a:t>Bottom: writes</a:t>
            </a:r>
            <a:endParaRPr lang="en-US" dirty="0"/>
          </a:p>
        </p:txBody>
      </p:sp>
      <p:grpSp>
        <p:nvGrpSpPr>
          <p:cNvPr id="502" name="Group 501"/>
          <p:cNvGrpSpPr/>
          <p:nvPr/>
        </p:nvGrpSpPr>
        <p:grpSpPr>
          <a:xfrm>
            <a:off x="217967"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22" name="Rectangle 21"/>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23" name="Rectangle 22"/>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36" name="Freeform 35"/>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37" name="Freeform 36"/>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40" name="Rectangle 39"/>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41" name="Rectangle 40"/>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42" name="Rectangle 41"/>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a:solidFill>
                    <a:srgbClr val="000000"/>
                  </a:solidFill>
                </a:rPr>
                <a:t>+4</a:t>
              </a:r>
              <a:endParaRPr lang="en-US" sz="900" b="0"/>
            </a:p>
          </p:txBody>
        </p:sp>
        <p:sp>
          <p:nvSpPr>
            <p:cNvPr id="43"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44" name="Freeform 43"/>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3"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55" name="Rectangle 54"/>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58" name="Rectangle 57"/>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59" name="Rectangle 58"/>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64"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65" name="Freeform 64"/>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84" name="Rectangle 83"/>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85" name="Rectangle 84"/>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87" name="Rectangle 8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88" name="Rectangle 8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91" name="Rectangle 90"/>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92" name="Rectangle 91"/>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93" name="Rectangle 92"/>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99" name="Rectangle 98"/>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100" name="Rectangle 99"/>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101" name="Rectangle 100"/>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102" name="Rectangle 101"/>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103" name="Rectangle 102"/>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104" name="Rectangle 103"/>
            <p:cNvSpPr>
              <a:spLocks noChangeArrowheads="1"/>
            </p:cNvSpPr>
            <p:nvPr/>
          </p:nvSpPr>
          <p:spPr bwMode="auto">
            <a:xfrm>
              <a:off x="2209800" y="2879467"/>
              <a:ext cx="57066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PC+4+4*SXT(C</a:t>
              </a:r>
              <a:r>
                <a:rPr lang="en-US" sz="600" dirty="0">
                  <a:solidFill>
                    <a:srgbClr val="000000"/>
                  </a:solidFill>
                </a:rPr>
                <a:t>)</a:t>
              </a:r>
              <a:endParaRPr lang="en-US" sz="2000" b="0" dirty="0"/>
            </a:p>
          </p:txBody>
        </p:sp>
        <p:sp>
          <p:nvSpPr>
            <p:cNvPr id="105" name="Rectangle 104"/>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106" name="Rectangle 105"/>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107" name="Rectangle 106"/>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108" name="Rectangle 107"/>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109" name="Rectangle 108"/>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117" name="Rectangle 116"/>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118" name="Rectangle 117"/>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119" name="Freeform 118"/>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20" name="Freeform 119"/>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121" name="Rectangle 120"/>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139" name="Freeform 138"/>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140" name="Freeform 13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41" name="Freeform 140"/>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42" name="Freeform 141"/>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143" name="Freeform 14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44" name="Freeform 143"/>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45" name="Rectangle 144"/>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146"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147" name="Freeform 14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48" name="Freeform 147"/>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49"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150" name="Freeform 14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52" name="Freeform 151"/>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153" name="Freeform 15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54" name="Freeform 153"/>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76" name="Freeform 175"/>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177" name="Freeform 176"/>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78" name="Freeform 177"/>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79"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180" name="Freeform 179"/>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181" name="Freeform 180"/>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182" name="Freeform 181"/>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183" name="Rectangle 182"/>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184"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185" name="Freeform 184"/>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86" name="Freeform 185"/>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88"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189" name="Freeform 188"/>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90" name="Freeform 189"/>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94" name="Freeform 193"/>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195" name="Freeform 194"/>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96" name="Freeform 195"/>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07" name="Freeform 206"/>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222" name="Rectangle 22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22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224" name="Freeform 22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26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267" name="Freeform 26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272"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273" name="Freeform 272"/>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274" name="Freeform 273"/>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275"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276" name="Freeform 275"/>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277" name="Freeform 276"/>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282" name="Freeform 281"/>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283" name="Freeform 282"/>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284" name="Freeform 283"/>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285" name="Freeform 284"/>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296"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297" name="Freeform 296"/>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298" name="Freeform 297"/>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300" name="Freeform 299"/>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01" name="Freeform 3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02" name="Rectangle 301"/>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303"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304" name="Freeform 303"/>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305" name="Freeform 3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306" name="Rectangle 305"/>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307"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308" name="Freeform 307"/>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309" name="Freeform 3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310" name="Rectangle 309"/>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330" name="Rectangle 329"/>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331" name="Rectangle 330"/>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33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335" name="Freeform 33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336" name="Freeform 33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362" name="Freeform 361"/>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363" name="Freeform 362"/>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398"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399" name="Freeform 398"/>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400" name="Freeform 399"/>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401" name="Rectangle 400"/>
            <p:cNvSpPr>
              <a:spLocks noChangeArrowheads="1"/>
            </p:cNvSpPr>
            <p:nvPr/>
          </p:nvSpPr>
          <p:spPr bwMode="auto">
            <a:xfrm>
              <a:off x="3352800" y="2895600"/>
              <a:ext cx="2111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SXT(C)</a:t>
              </a:r>
              <a:endParaRPr lang="en-US" b="0" dirty="0"/>
            </a:p>
          </p:txBody>
        </p:sp>
        <p:sp>
          <p:nvSpPr>
            <p:cNvPr id="405" name="Freeform 404"/>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408" name="Rectangle 407"/>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409"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410" name="Freeform 409"/>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411" name="Freeform 410"/>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412"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413" name="Freeform 412"/>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414" name="Freeform 413"/>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429"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492"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493"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494"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495"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496"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497" name="Freeform 496"/>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498" name="Rectangle 497"/>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499"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500"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165"/>
          <p:cNvSpPr>
            <a:spLocks noChangeArrowheads="1"/>
          </p:cNvSpPr>
          <p:nvPr/>
        </p:nvSpPr>
        <p:spPr bwMode="auto">
          <a:xfrm>
            <a:off x="198438" y="6266822"/>
            <a:ext cx="4525962" cy="36512"/>
          </a:xfrm>
          <a:prstGeom prst="rect">
            <a:avLst/>
          </a:prstGeom>
          <a:solidFill>
            <a:srgbClr val="BBBBBB"/>
          </a:solidFill>
          <a:ln w="9525">
            <a:noFill/>
            <a:miter lim="800000"/>
            <a:headEnd/>
            <a:tailEnd/>
          </a:ln>
        </p:spPr>
        <p:txBody>
          <a:bodyPr/>
          <a:lstStyle/>
          <a:p>
            <a:endParaRPr lang="en-US"/>
          </a:p>
        </p:txBody>
      </p:sp>
      <p:sp>
        <p:nvSpPr>
          <p:cNvPr id="2" name="Title 1"/>
          <p:cNvSpPr>
            <a:spLocks noGrp="1"/>
          </p:cNvSpPr>
          <p:nvPr>
            <p:ph type="title"/>
          </p:nvPr>
        </p:nvSpPr>
        <p:spPr/>
        <p:txBody>
          <a:bodyPr/>
          <a:lstStyle/>
          <a:p>
            <a:r>
              <a:rPr lang="en-US" dirty="0" smtClean="0"/>
              <a:t>5-Stage Pipelined </a:t>
            </a:r>
            <a:r>
              <a:rPr lang="en-US" dirty="0" err="1" smtClean="0"/>
              <a:t>Datapath</a:t>
            </a:r>
            <a:endParaRPr lang="en-US" dirty="0"/>
          </a:p>
        </p:txBody>
      </p:sp>
      <p:sp>
        <p:nvSpPr>
          <p:cNvPr id="239" name="Content Placeholder 238"/>
          <p:cNvSpPr>
            <a:spLocks noGrp="1"/>
          </p:cNvSpPr>
          <p:nvPr>
            <p:ph idx="1"/>
          </p:nvPr>
        </p:nvSpPr>
        <p:spPr>
          <a:xfrm>
            <a:off x="4876800" y="1066800"/>
            <a:ext cx="3810000" cy="5059363"/>
          </a:xfrm>
        </p:spPr>
        <p:txBody>
          <a:bodyPr/>
          <a:lstStyle/>
          <a:p>
            <a:r>
              <a:rPr lang="en-US" sz="2000" dirty="0" smtClean="0"/>
              <a:t>Pipeline registers separate different stages:</a:t>
            </a:r>
            <a:endParaRPr lang="en-US" sz="2000" dirty="0"/>
          </a:p>
          <a:p>
            <a:pPr lvl="1"/>
            <a:r>
              <a:rPr lang="en-US" sz="1600" dirty="0" smtClean="0"/>
              <a:t>IF – instruction fetch</a:t>
            </a:r>
          </a:p>
          <a:p>
            <a:pPr lvl="1"/>
            <a:r>
              <a:rPr lang="en-US" sz="1600" dirty="0" smtClean="0"/>
              <a:t>RF – register file access</a:t>
            </a:r>
          </a:p>
          <a:p>
            <a:pPr lvl="1"/>
            <a:r>
              <a:rPr lang="en-US" sz="1600" dirty="0" smtClean="0"/>
              <a:t>ALU – compute result</a:t>
            </a:r>
          </a:p>
          <a:p>
            <a:pPr lvl="1"/>
            <a:r>
              <a:rPr lang="en-US" sz="1600" dirty="0" smtClean="0"/>
              <a:t>MEM – memory access</a:t>
            </a:r>
          </a:p>
          <a:p>
            <a:pPr lvl="1"/>
            <a:r>
              <a:rPr lang="en-US" sz="1600" dirty="0" smtClean="0"/>
              <a:t>WB – write back to reg. file</a:t>
            </a:r>
          </a:p>
          <a:p>
            <a:r>
              <a:rPr lang="en-US" sz="2000" dirty="0" smtClean="0"/>
              <a:t>Each stage services one instruction per cycle</a:t>
            </a:r>
          </a:p>
          <a:p>
            <a:r>
              <a:rPr lang="en-US" sz="2000" dirty="0" smtClean="0"/>
              <a:t>Data memory reads are now pipelined, not combinational</a:t>
            </a:r>
          </a:p>
          <a:p>
            <a:pPr lvl="1"/>
            <a:r>
              <a:rPr lang="en-US" sz="1800" dirty="0" smtClean="0"/>
              <a:t>Data read appears in RD the next cycle</a:t>
            </a:r>
            <a:endParaRPr lang="en-US" sz="1800" dirty="0"/>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a:solidFill>
                    <a:srgbClr val="000000"/>
                  </a:solidFill>
                </a:rPr>
                <a:t>+4</a:t>
              </a:r>
              <a:endParaRPr lang="en-US" sz="900" b="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no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FF"/>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no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no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solidFill>
                  <a:srgbClr val="FF0000"/>
                </a:solidFill>
                <a:latin typeface="+mn-lt"/>
              </a:rPr>
              <a:t>IF</a:t>
            </a:r>
            <a:endParaRPr lang="en-US" dirty="0">
              <a:solidFill>
                <a:srgbClr val="FF0000"/>
              </a:solidFill>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solidFill>
                  <a:srgbClr val="FF0000"/>
                </a:solidFill>
                <a:latin typeface="+mn-lt"/>
              </a:rPr>
              <a:t>RF</a:t>
            </a:r>
            <a:endParaRPr lang="en-US" dirty="0">
              <a:solidFill>
                <a:srgbClr val="FF0000"/>
              </a:solidFill>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solidFill>
                  <a:srgbClr val="FF0000"/>
                </a:solidFill>
                <a:latin typeface="+mn-lt"/>
              </a:rPr>
              <a:t>ALU</a:t>
            </a:r>
            <a:endParaRPr lang="en-US" dirty="0">
              <a:solidFill>
                <a:srgbClr val="FF0000"/>
              </a:solidFill>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solidFill>
                  <a:srgbClr val="FF0000"/>
                </a:solidFill>
                <a:latin typeface="+mn-lt"/>
              </a:rPr>
              <a:t>MEM</a:t>
            </a:r>
            <a:endParaRPr lang="en-US" dirty="0">
              <a:solidFill>
                <a:srgbClr val="FF0000"/>
              </a:solidFill>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solidFill>
                  <a:srgbClr val="FF0000"/>
                </a:solidFill>
                <a:latin typeface="+mn-lt"/>
              </a:rPr>
              <a:t>WB</a:t>
            </a:r>
            <a:endParaRPr lang="en-US"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165"/>
          <p:cNvSpPr>
            <a:spLocks noChangeArrowheads="1"/>
          </p:cNvSpPr>
          <p:nvPr/>
        </p:nvSpPr>
        <p:spPr bwMode="auto">
          <a:xfrm>
            <a:off x="198438" y="6266822"/>
            <a:ext cx="4525962" cy="36512"/>
          </a:xfrm>
          <a:prstGeom prst="rect">
            <a:avLst/>
          </a:prstGeom>
          <a:solidFill>
            <a:srgbClr val="BBBBBB"/>
          </a:solidFill>
          <a:ln w="9525">
            <a:noFill/>
            <a:miter lim="800000"/>
            <a:headEnd/>
            <a:tailEnd/>
          </a:ln>
        </p:spPr>
        <p:txBody>
          <a:bodyPr/>
          <a:lstStyle/>
          <a:p>
            <a:endParaRPr lang="en-US"/>
          </a:p>
        </p:txBody>
      </p:sp>
      <p:sp>
        <p:nvSpPr>
          <p:cNvPr id="2" name="Title 1"/>
          <p:cNvSpPr>
            <a:spLocks noGrp="1"/>
          </p:cNvSpPr>
          <p:nvPr>
            <p:ph type="title"/>
          </p:nvPr>
        </p:nvSpPr>
        <p:spPr/>
        <p:txBody>
          <a:bodyPr/>
          <a:lstStyle/>
          <a:p>
            <a:r>
              <a:rPr lang="en-US" dirty="0" smtClean="0"/>
              <a:t>Pipelined Control</a:t>
            </a:r>
            <a:endParaRPr lang="en-US" dirty="0"/>
          </a:p>
        </p:txBody>
      </p:sp>
      <p:sp>
        <p:nvSpPr>
          <p:cNvPr id="239" name="Content Placeholder 238"/>
          <p:cNvSpPr>
            <a:spLocks noGrp="1"/>
          </p:cNvSpPr>
          <p:nvPr>
            <p:ph idx="1"/>
          </p:nvPr>
        </p:nvSpPr>
        <p:spPr>
          <a:xfrm>
            <a:off x="4876800" y="1066800"/>
            <a:ext cx="4038600" cy="5059363"/>
          </a:xfrm>
        </p:spPr>
        <p:txBody>
          <a:bodyPr/>
          <a:lstStyle/>
          <a:p>
            <a:r>
              <a:rPr lang="en-US" dirty="0" smtClean="0"/>
              <a:t>Instruction contents propagated through the pipeline in Instruction Registers (IR</a:t>
            </a:r>
            <a:r>
              <a:rPr lang="en-US" baseline="30000" dirty="0" smtClean="0"/>
              <a:t>RF</a:t>
            </a:r>
            <a:r>
              <a:rPr lang="en-US" dirty="0" smtClean="0"/>
              <a:t>, IR</a:t>
            </a:r>
            <a:r>
              <a:rPr lang="en-US" baseline="30000" dirty="0" smtClean="0"/>
              <a:t>ALU</a:t>
            </a:r>
            <a:r>
              <a:rPr lang="en-US" dirty="0" smtClean="0"/>
              <a:t>, …)</a:t>
            </a:r>
          </a:p>
          <a:p>
            <a:pPr lvl="4"/>
            <a:endParaRPr lang="en-US" dirty="0" smtClean="0"/>
          </a:p>
          <a:p>
            <a:r>
              <a:rPr lang="en-US" dirty="0" smtClean="0"/>
              <a:t>Control signals for each stage generated from corresponding IR</a:t>
            </a:r>
          </a:p>
          <a:p>
            <a:pPr lvl="1"/>
            <a:r>
              <a:rPr lang="en-US" dirty="0" smtClean="0"/>
              <a:t>e.g. ASEL uses IR</a:t>
            </a:r>
            <a:r>
              <a:rPr lang="en-US" baseline="30000" dirty="0" smtClean="0"/>
              <a:t>RF </a:t>
            </a:r>
            <a:r>
              <a:rPr lang="en-US" dirty="0" err="1" smtClean="0"/>
              <a:t>opcode</a:t>
            </a:r>
            <a:r>
              <a:rPr lang="en-US" dirty="0" smtClean="0"/>
              <a:t>, WERF uses IR</a:t>
            </a:r>
            <a:r>
              <a:rPr lang="en-US" baseline="30000" dirty="0" smtClean="0"/>
              <a:t>WB</a:t>
            </a:r>
            <a:r>
              <a:rPr lang="en-US" dirty="0" smtClean="0"/>
              <a:t>, etc</a:t>
            </a:r>
          </a:p>
          <a:p>
            <a:r>
              <a:rPr lang="en-US" dirty="0" smtClean="0"/>
              <a:t>Pipeline hazards will require new control signals </a:t>
            </a:r>
            <a:endParaRPr lang="en-US" baseline="30000" dirty="0" smtClean="0"/>
          </a:p>
        </p:txBody>
      </p:sp>
      <p:grpSp>
        <p:nvGrpSpPr>
          <p:cNvPr id="3" name="Group 3"/>
          <p:cNvGrpSpPr/>
          <p:nvPr/>
        </p:nvGrpSpPr>
        <p:grpSpPr>
          <a:xfrm>
            <a:off x="219075" y="1066800"/>
            <a:ext cx="4424363" cy="5211802"/>
            <a:chOff x="447675" y="1066800"/>
            <a:chExt cx="4424363" cy="5211802"/>
          </a:xfrm>
        </p:grpSpPr>
        <p:sp>
          <p:nvSpPr>
            <p:cNvPr id="5" name="Rectangle 4"/>
            <p:cNvSpPr>
              <a:spLocks noChangeArrowheads="1"/>
            </p:cNvSpPr>
            <p:nvPr/>
          </p:nvSpPr>
          <p:spPr bwMode="auto">
            <a:xfrm>
              <a:off x="2343150" y="5949243"/>
              <a:ext cx="1011238" cy="299158"/>
            </a:xfrm>
            <a:prstGeom prst="rect">
              <a:avLst/>
            </a:prstGeom>
            <a:solidFill>
              <a:srgbClr val="FFFFFF"/>
            </a:solidFill>
            <a:ln w="9525">
              <a:noFill/>
              <a:miter lim="800000"/>
              <a:headEnd/>
              <a:tailEnd/>
            </a:ln>
          </p:spPr>
          <p:txBody>
            <a:bodyPr/>
            <a:lstStyle/>
            <a:p>
              <a:endParaRPr lang="en-US"/>
            </a:p>
          </p:txBody>
        </p:sp>
        <p:sp>
          <p:nvSpPr>
            <p:cNvPr id="6" name="Rectangle 5"/>
            <p:cNvSpPr>
              <a:spLocks noChangeArrowheads="1"/>
            </p:cNvSpPr>
            <p:nvPr/>
          </p:nvSpPr>
          <p:spPr bwMode="auto">
            <a:xfrm>
              <a:off x="2346325" y="5951870"/>
              <a:ext cx="1004888" cy="296530"/>
            </a:xfrm>
            <a:prstGeom prst="rect">
              <a:avLst/>
            </a:prstGeom>
            <a:noFill/>
            <a:ln w="11113">
              <a:solidFill>
                <a:srgbClr val="000000"/>
              </a:solidFill>
              <a:miter lim="800000"/>
              <a:headEnd/>
              <a:tailEnd/>
            </a:ln>
          </p:spPr>
          <p:txBody>
            <a:bodyPr/>
            <a:lstStyle/>
            <a:p>
              <a:endParaRPr lang="en-US"/>
            </a:p>
          </p:txBody>
        </p:sp>
        <p:sp>
          <p:nvSpPr>
            <p:cNvPr id="7" name="Freeform 6"/>
            <p:cNvSpPr>
              <a:spLocks/>
            </p:cNvSpPr>
            <p:nvPr/>
          </p:nvSpPr>
          <p:spPr bwMode="auto">
            <a:xfrm>
              <a:off x="3522663" y="2318619"/>
              <a:ext cx="336550" cy="69617"/>
            </a:xfrm>
            <a:custGeom>
              <a:avLst/>
              <a:gdLst>
                <a:gd name="T0" fmla="*/ 0 w 252"/>
                <a:gd name="T1" fmla="*/ 0 h 63"/>
                <a:gd name="T2" fmla="*/ 2147483647 w 252"/>
                <a:gd name="T3" fmla="*/ 0 h 63"/>
                <a:gd name="T4" fmla="*/ 2147483647 w 252"/>
                <a:gd name="T5" fmla="*/ 2147483647 h 63"/>
                <a:gd name="T6" fmla="*/ 2147483647 w 252"/>
                <a:gd name="T7" fmla="*/ 2147483647 h 63"/>
                <a:gd name="T8" fmla="*/ 0 w 252"/>
                <a:gd name="T9" fmla="*/ 0 h 63"/>
                <a:gd name="T10" fmla="*/ 0 60000 65536"/>
                <a:gd name="T11" fmla="*/ 0 60000 65536"/>
                <a:gd name="T12" fmla="*/ 0 60000 65536"/>
                <a:gd name="T13" fmla="*/ 0 60000 65536"/>
                <a:gd name="T14" fmla="*/ 0 60000 65536"/>
                <a:gd name="T15" fmla="*/ 0 w 252"/>
                <a:gd name="T16" fmla="*/ 0 h 63"/>
                <a:gd name="T17" fmla="*/ 252 w 252"/>
                <a:gd name="T18" fmla="*/ 63 h 63"/>
              </a:gdLst>
              <a:ahLst/>
              <a:cxnLst>
                <a:cxn ang="T10">
                  <a:pos x="T0" y="T1"/>
                </a:cxn>
                <a:cxn ang="T11">
                  <a:pos x="T2" y="T3"/>
                </a:cxn>
                <a:cxn ang="T12">
                  <a:pos x="T4" y="T5"/>
                </a:cxn>
                <a:cxn ang="T13">
                  <a:pos x="T6" y="T7"/>
                </a:cxn>
                <a:cxn ang="T14">
                  <a:pos x="T8" y="T9"/>
                </a:cxn>
              </a:cxnLst>
              <a:rect l="T15" t="T16" r="T17" b="T18"/>
              <a:pathLst>
                <a:path w="252" h="63">
                  <a:moveTo>
                    <a:pt x="0" y="0"/>
                  </a:moveTo>
                  <a:lnTo>
                    <a:pt x="252" y="0"/>
                  </a:lnTo>
                  <a:lnTo>
                    <a:pt x="221" y="63"/>
                  </a:lnTo>
                  <a:lnTo>
                    <a:pt x="32" y="63"/>
                  </a:lnTo>
                  <a:lnTo>
                    <a:pt x="0" y="0"/>
                  </a:lnTo>
                </a:path>
              </a:pathLst>
            </a:custGeom>
            <a:noFill/>
            <a:ln w="11113">
              <a:solidFill>
                <a:srgbClr val="000000"/>
              </a:solidFill>
              <a:round/>
              <a:headEnd/>
              <a:tailEnd/>
            </a:ln>
          </p:spPr>
          <p:txBody>
            <a:bodyPr/>
            <a:lstStyle/>
            <a:p>
              <a:endParaRPr lang="en-US"/>
            </a:p>
          </p:txBody>
        </p:sp>
        <p:sp>
          <p:nvSpPr>
            <p:cNvPr id="8" name="Rectangle 7"/>
            <p:cNvSpPr>
              <a:spLocks noChangeArrowheads="1"/>
            </p:cNvSpPr>
            <p:nvPr/>
          </p:nvSpPr>
          <p:spPr bwMode="auto">
            <a:xfrm>
              <a:off x="3986213" y="4411088"/>
              <a:ext cx="715962" cy="1057400"/>
            </a:xfrm>
            <a:prstGeom prst="rect">
              <a:avLst/>
            </a:prstGeom>
            <a:solidFill>
              <a:srgbClr val="FFFFFF"/>
            </a:solidFill>
            <a:ln w="9525">
              <a:noFill/>
              <a:miter lim="800000"/>
              <a:headEnd/>
              <a:tailEnd/>
            </a:ln>
          </p:spPr>
          <p:txBody>
            <a:bodyPr/>
            <a:lstStyle/>
            <a:p>
              <a:endParaRPr lang="en-US"/>
            </a:p>
          </p:txBody>
        </p:sp>
        <p:sp>
          <p:nvSpPr>
            <p:cNvPr id="9" name="Rectangle 8"/>
            <p:cNvSpPr>
              <a:spLocks noChangeArrowheads="1"/>
            </p:cNvSpPr>
            <p:nvPr/>
          </p:nvSpPr>
          <p:spPr bwMode="auto">
            <a:xfrm>
              <a:off x="3990975" y="4415029"/>
              <a:ext cx="708025" cy="1050832"/>
            </a:xfrm>
            <a:prstGeom prst="rect">
              <a:avLst/>
            </a:prstGeom>
            <a:noFill/>
            <a:ln w="11113">
              <a:solidFill>
                <a:srgbClr val="000000"/>
              </a:solidFill>
              <a:miter lim="800000"/>
              <a:headEnd/>
              <a:tailEnd/>
            </a:ln>
          </p:spPr>
          <p:txBody>
            <a:bodyPr/>
            <a:lstStyle/>
            <a:p>
              <a:endParaRPr lang="en-US"/>
            </a:p>
          </p:txBody>
        </p:sp>
        <p:sp>
          <p:nvSpPr>
            <p:cNvPr id="10" name="Freeform 9"/>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close/>
                </a:path>
              </a:pathLst>
            </a:custGeom>
            <a:solidFill>
              <a:srgbClr val="FFFFFF"/>
            </a:solidFill>
            <a:ln w="9525">
              <a:noFill/>
              <a:round/>
              <a:headEnd/>
              <a:tailEnd/>
            </a:ln>
          </p:spPr>
          <p:txBody>
            <a:bodyPr/>
            <a:lstStyle/>
            <a:p>
              <a:endParaRPr lang="en-US"/>
            </a:p>
          </p:txBody>
        </p:sp>
        <p:sp>
          <p:nvSpPr>
            <p:cNvPr id="11" name="Freeform 10"/>
            <p:cNvSpPr>
              <a:spLocks/>
            </p:cNvSpPr>
            <p:nvPr/>
          </p:nvSpPr>
          <p:spPr bwMode="auto">
            <a:xfrm>
              <a:off x="2636838" y="3504745"/>
              <a:ext cx="1181100" cy="278470"/>
            </a:xfrm>
            <a:custGeom>
              <a:avLst/>
              <a:gdLst>
                <a:gd name="T0" fmla="*/ 0 w 882"/>
                <a:gd name="T1" fmla="*/ 0 h 251"/>
                <a:gd name="T2" fmla="*/ 2147483647 w 882"/>
                <a:gd name="T3" fmla="*/ 0 h 251"/>
                <a:gd name="T4" fmla="*/ 2147483647 w 882"/>
                <a:gd name="T5" fmla="*/ 2147483647 h 251"/>
                <a:gd name="T6" fmla="*/ 2147483647 w 882"/>
                <a:gd name="T7" fmla="*/ 0 h 251"/>
                <a:gd name="T8" fmla="*/ 2147483647 w 882"/>
                <a:gd name="T9" fmla="*/ 0 h 251"/>
                <a:gd name="T10" fmla="*/ 2147483647 w 882"/>
                <a:gd name="T11" fmla="*/ 2147483647 h 251"/>
                <a:gd name="T12" fmla="*/ 2147483647 w 882"/>
                <a:gd name="T13" fmla="*/ 2147483647 h 251"/>
                <a:gd name="T14" fmla="*/ 0 w 882"/>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882"/>
                <a:gd name="T25" fmla="*/ 0 h 251"/>
                <a:gd name="T26" fmla="*/ 882 w 882"/>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2" h="251">
                  <a:moveTo>
                    <a:pt x="0" y="0"/>
                  </a:moveTo>
                  <a:lnTo>
                    <a:pt x="385" y="0"/>
                  </a:lnTo>
                  <a:lnTo>
                    <a:pt x="441" y="62"/>
                  </a:lnTo>
                  <a:lnTo>
                    <a:pt x="497" y="0"/>
                  </a:lnTo>
                  <a:lnTo>
                    <a:pt x="882" y="0"/>
                  </a:lnTo>
                  <a:lnTo>
                    <a:pt x="661" y="251"/>
                  </a:lnTo>
                  <a:lnTo>
                    <a:pt x="221" y="251"/>
                  </a:lnTo>
                  <a:lnTo>
                    <a:pt x="0" y="0"/>
                  </a:lnTo>
                </a:path>
              </a:pathLst>
            </a:custGeom>
            <a:noFill/>
            <a:ln w="11113">
              <a:solidFill>
                <a:srgbClr val="000000"/>
              </a:solidFill>
              <a:round/>
              <a:headEnd/>
              <a:tailEnd/>
            </a:ln>
          </p:spPr>
          <p:txBody>
            <a:bodyPr/>
            <a:lstStyle/>
            <a:p>
              <a:endParaRPr lang="en-US"/>
            </a:p>
          </p:txBody>
        </p:sp>
        <p:sp>
          <p:nvSpPr>
            <p:cNvPr id="12" name="Rectangle 11"/>
            <p:cNvSpPr>
              <a:spLocks noChangeArrowheads="1"/>
            </p:cNvSpPr>
            <p:nvPr/>
          </p:nvSpPr>
          <p:spPr bwMode="auto">
            <a:xfrm>
              <a:off x="741363" y="1571214"/>
              <a:ext cx="168275" cy="105083"/>
            </a:xfrm>
            <a:prstGeom prst="rect">
              <a:avLst/>
            </a:prstGeom>
            <a:solidFill>
              <a:srgbClr val="FFFFFF"/>
            </a:solidFill>
            <a:ln w="9525">
              <a:noFill/>
              <a:miter lim="800000"/>
              <a:headEnd/>
              <a:tailEnd/>
            </a:ln>
          </p:spPr>
          <p:txBody>
            <a:bodyPr/>
            <a:lstStyle/>
            <a:p>
              <a:endParaRPr lang="en-US"/>
            </a:p>
          </p:txBody>
        </p:sp>
        <p:sp>
          <p:nvSpPr>
            <p:cNvPr id="13" name="Rectangle 12"/>
            <p:cNvSpPr>
              <a:spLocks noChangeArrowheads="1"/>
            </p:cNvSpPr>
            <p:nvPr/>
          </p:nvSpPr>
          <p:spPr bwMode="auto">
            <a:xfrm>
              <a:off x="746125" y="1573841"/>
              <a:ext cx="160338" cy="98516"/>
            </a:xfrm>
            <a:prstGeom prst="rect">
              <a:avLst/>
            </a:prstGeom>
            <a:noFill/>
            <a:ln w="11113">
              <a:solidFill>
                <a:srgbClr val="000000"/>
              </a:solidFill>
              <a:miter lim="800000"/>
              <a:headEnd/>
              <a:tailEnd/>
            </a:ln>
          </p:spPr>
          <p:txBody>
            <a:bodyPr/>
            <a:lstStyle/>
            <a:p>
              <a:endParaRPr lang="en-US"/>
            </a:p>
          </p:txBody>
        </p:sp>
        <p:sp>
          <p:nvSpPr>
            <p:cNvPr id="14" name="Rectangle 13"/>
            <p:cNvSpPr>
              <a:spLocks noChangeArrowheads="1"/>
            </p:cNvSpPr>
            <p:nvPr/>
          </p:nvSpPr>
          <p:spPr bwMode="auto">
            <a:xfrm>
              <a:off x="773113" y="1559393"/>
              <a:ext cx="134937" cy="112964"/>
            </a:xfrm>
            <a:prstGeom prst="rect">
              <a:avLst/>
            </a:prstGeom>
            <a:noFill/>
            <a:ln w="9525">
              <a:noFill/>
              <a:miter lim="800000"/>
              <a:headEnd/>
              <a:tailEnd/>
            </a:ln>
          </p:spPr>
          <p:txBody>
            <a:bodyPr wrap="none" lIns="0" tIns="0" rIns="0" bIns="0">
              <a:spAutoFit/>
            </a:bodyPr>
            <a:lstStyle/>
            <a:p>
              <a:pPr eaLnBrk="0" hangingPunct="0"/>
              <a:r>
                <a:rPr lang="en-US" sz="900" b="0">
                  <a:solidFill>
                    <a:srgbClr val="000000"/>
                  </a:solidFill>
                </a:rPr>
                <a:t>+4</a:t>
              </a:r>
              <a:endParaRPr lang="en-US" sz="900" b="0"/>
            </a:p>
          </p:txBody>
        </p:sp>
        <p:sp>
          <p:nvSpPr>
            <p:cNvPr id="15" name="Line 42"/>
            <p:cNvSpPr>
              <a:spLocks noChangeShapeType="1"/>
            </p:cNvSpPr>
            <p:nvPr/>
          </p:nvSpPr>
          <p:spPr bwMode="auto">
            <a:xfrm flipV="1">
              <a:off x="825500" y="1326896"/>
              <a:ext cx="1588" cy="244318"/>
            </a:xfrm>
            <a:prstGeom prst="line">
              <a:avLst/>
            </a:prstGeom>
            <a:noFill/>
            <a:ln w="4763">
              <a:solidFill>
                <a:srgbClr val="000000"/>
              </a:solidFill>
              <a:round/>
              <a:headEnd/>
              <a:tailEnd/>
            </a:ln>
          </p:spPr>
          <p:txBody>
            <a:bodyPr/>
            <a:lstStyle/>
            <a:p>
              <a:endParaRPr lang="en-US"/>
            </a:p>
          </p:txBody>
        </p:sp>
        <p:sp>
          <p:nvSpPr>
            <p:cNvPr id="16" name="Freeform 15"/>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808038" y="1523927"/>
              <a:ext cx="36512"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8" name="Line 52"/>
            <p:cNvSpPr>
              <a:spLocks noChangeShapeType="1"/>
            </p:cNvSpPr>
            <p:nvPr/>
          </p:nvSpPr>
          <p:spPr bwMode="auto">
            <a:xfrm>
              <a:off x="825500" y="1751286"/>
              <a:ext cx="469900" cy="1314"/>
            </a:xfrm>
            <a:prstGeom prst="line">
              <a:avLst/>
            </a:prstGeom>
            <a:noFill/>
            <a:ln w="4763">
              <a:solidFill>
                <a:srgbClr val="000000"/>
              </a:solidFill>
              <a:round/>
              <a:headEnd/>
              <a:tailEnd/>
            </a:ln>
          </p:spPr>
          <p:txBody>
            <a:bodyPr/>
            <a:lstStyle/>
            <a:p>
              <a:endParaRPr lang="en-US"/>
            </a:p>
          </p:txBody>
        </p:sp>
        <p:sp>
          <p:nvSpPr>
            <p:cNvPr id="19" name="Rectangle 18"/>
            <p:cNvSpPr>
              <a:spLocks noChangeArrowheads="1"/>
            </p:cNvSpPr>
            <p:nvPr/>
          </p:nvSpPr>
          <p:spPr bwMode="auto">
            <a:xfrm>
              <a:off x="1755775" y="1295400"/>
              <a:ext cx="666750" cy="381000"/>
            </a:xfrm>
            <a:prstGeom prst="rect">
              <a:avLst/>
            </a:prstGeom>
            <a:noFill/>
            <a:ln w="11113">
              <a:solidFill>
                <a:srgbClr val="000000"/>
              </a:solidFill>
              <a:miter lim="800000"/>
              <a:headEnd/>
              <a:tailEnd/>
            </a:ln>
          </p:spPr>
          <p:txBody>
            <a:bodyPr lIns="0" tIns="0" rIns="0" bIns="0"/>
            <a:lstStyle/>
            <a:p>
              <a:pPr algn="ctr"/>
              <a:r>
                <a:rPr lang="en-US" sz="1000" dirty="0" smtClean="0"/>
                <a:t>Instruction Memory</a:t>
              </a:r>
            </a:p>
          </p:txBody>
        </p:sp>
        <p:sp>
          <p:nvSpPr>
            <p:cNvPr id="20" name="Rectangle 19"/>
            <p:cNvSpPr>
              <a:spLocks noChangeArrowheads="1"/>
            </p:cNvSpPr>
            <p:nvPr/>
          </p:nvSpPr>
          <p:spPr bwMode="auto">
            <a:xfrm>
              <a:off x="1776413" y="1413589"/>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1" name="Rectangle 20"/>
            <p:cNvSpPr>
              <a:spLocks noChangeArrowheads="1"/>
            </p:cNvSpPr>
            <p:nvPr/>
          </p:nvSpPr>
          <p:spPr bwMode="auto">
            <a:xfrm>
              <a:off x="2076450" y="1579095"/>
              <a:ext cx="4603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D</a:t>
              </a:r>
              <a:endParaRPr lang="en-US" b="0" dirty="0"/>
            </a:p>
          </p:txBody>
        </p:sp>
        <p:sp>
          <p:nvSpPr>
            <p:cNvPr id="22" name="Line 63"/>
            <p:cNvSpPr>
              <a:spLocks noChangeShapeType="1"/>
            </p:cNvSpPr>
            <p:nvPr/>
          </p:nvSpPr>
          <p:spPr bwMode="auto">
            <a:xfrm flipH="1">
              <a:off x="825500" y="1431979"/>
              <a:ext cx="927100" cy="1314"/>
            </a:xfrm>
            <a:prstGeom prst="line">
              <a:avLst/>
            </a:prstGeom>
            <a:noFill/>
            <a:ln w="4763">
              <a:solidFill>
                <a:srgbClr val="000000"/>
              </a:solidFill>
              <a:round/>
              <a:headEnd/>
              <a:tailEnd/>
            </a:ln>
          </p:spPr>
          <p:txBody>
            <a:bodyPr/>
            <a:lstStyle/>
            <a:p>
              <a:endParaRPr lang="en-US"/>
            </a:p>
          </p:txBody>
        </p:sp>
        <p:sp>
          <p:nvSpPr>
            <p:cNvPr id="23" name="Freeform 22"/>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1697038" y="1417530"/>
              <a:ext cx="55562" cy="30211"/>
            </a:xfrm>
            <a:custGeom>
              <a:avLst/>
              <a:gdLst>
                <a:gd name="T0" fmla="*/ 2147483647 w 41"/>
                <a:gd name="T1" fmla="*/ 2147483647 h 28"/>
                <a:gd name="T2" fmla="*/ 0 w 41"/>
                <a:gd name="T3" fmla="*/ 0 h 28"/>
                <a:gd name="T4" fmla="*/ 0 w 41"/>
                <a:gd name="T5" fmla="*/ 0 h 28"/>
                <a:gd name="T6" fmla="*/ 2147483647 w 41"/>
                <a:gd name="T7" fmla="*/ 2147483647 h 28"/>
                <a:gd name="T8" fmla="*/ 2147483647 w 41"/>
                <a:gd name="T9" fmla="*/ 2147483647 h 28"/>
                <a:gd name="T10" fmla="*/ 0 w 41"/>
                <a:gd name="T11" fmla="*/ 2147483647 h 28"/>
                <a:gd name="T12" fmla="*/ 0 w 41"/>
                <a:gd name="T13" fmla="*/ 2147483647 h 28"/>
                <a:gd name="T14" fmla="*/ 2147483647 w 41"/>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28"/>
                <a:gd name="T26" fmla="*/ 41 w 41"/>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28">
                  <a:moveTo>
                    <a:pt x="41" y="14"/>
                  </a:moveTo>
                  <a:lnTo>
                    <a:pt x="0" y="0"/>
                  </a:lnTo>
                  <a:lnTo>
                    <a:pt x="21" y="14"/>
                  </a:lnTo>
                  <a:lnTo>
                    <a:pt x="0" y="28"/>
                  </a:lnTo>
                  <a:lnTo>
                    <a:pt x="41" y="14"/>
                  </a:lnTo>
                </a:path>
              </a:pathLst>
            </a:custGeom>
            <a:noFill/>
            <a:ln w="4763">
              <a:solidFill>
                <a:srgbClr val="000000"/>
              </a:solidFill>
              <a:round/>
              <a:headEnd/>
              <a:tailEnd/>
            </a:ln>
          </p:spPr>
          <p:txBody>
            <a:bodyPr/>
            <a:lstStyle/>
            <a:p>
              <a:endParaRPr lang="en-US"/>
            </a:p>
          </p:txBody>
        </p:sp>
        <p:sp>
          <p:nvSpPr>
            <p:cNvPr id="25" name="Rectangle 24"/>
            <p:cNvSpPr>
              <a:spLocks noChangeArrowheads="1"/>
            </p:cNvSpPr>
            <p:nvPr/>
          </p:nvSpPr>
          <p:spPr bwMode="auto">
            <a:xfrm>
              <a:off x="2631121" y="5940048"/>
              <a:ext cx="525786" cy="338554"/>
            </a:xfrm>
            <a:prstGeom prst="rect">
              <a:avLst/>
            </a:prstGeom>
            <a:noFill/>
            <a:ln w="9525">
              <a:noFill/>
              <a:miter lim="800000"/>
              <a:headEnd/>
              <a:tailEnd/>
            </a:ln>
          </p:spPr>
          <p:txBody>
            <a:bodyPr wrap="none" lIns="0" tIns="0" rIns="0" bIns="0">
              <a:spAutoFit/>
            </a:bodyPr>
            <a:lstStyle/>
            <a:p>
              <a:pPr algn="ctr" eaLnBrk="0" hangingPunct="0"/>
              <a:r>
                <a:rPr lang="en-US" sz="1100" dirty="0">
                  <a:solidFill>
                    <a:srgbClr val="000000"/>
                  </a:solidFill>
                </a:rPr>
                <a:t>Register</a:t>
              </a:r>
              <a:br>
                <a:rPr lang="en-US" sz="1100" dirty="0">
                  <a:solidFill>
                    <a:srgbClr val="000000"/>
                  </a:solidFill>
                </a:rPr>
              </a:br>
              <a:r>
                <a:rPr lang="en-US" sz="1100" dirty="0">
                  <a:solidFill>
                    <a:srgbClr val="000000"/>
                  </a:solidFill>
                </a:rPr>
                <a:t>File</a:t>
              </a:r>
              <a:endParaRPr lang="en-US" b="0" dirty="0"/>
            </a:p>
          </p:txBody>
        </p:sp>
        <p:sp>
          <p:nvSpPr>
            <p:cNvPr id="26" name="Rectangle 25"/>
            <p:cNvSpPr>
              <a:spLocks noChangeArrowheads="1"/>
            </p:cNvSpPr>
            <p:nvPr/>
          </p:nvSpPr>
          <p:spPr bwMode="auto">
            <a:xfrm>
              <a:off x="2470150" y="5957125"/>
              <a:ext cx="1063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WA</a:t>
              </a:r>
              <a:endParaRPr lang="en-US" b="0"/>
            </a:p>
          </p:txBody>
        </p:sp>
        <p:sp>
          <p:nvSpPr>
            <p:cNvPr id="27" name="Rectangle 26"/>
            <p:cNvSpPr>
              <a:spLocks noChangeArrowheads="1"/>
            </p:cNvSpPr>
            <p:nvPr/>
          </p:nvSpPr>
          <p:spPr bwMode="auto">
            <a:xfrm>
              <a:off x="3201988" y="5956300"/>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28" name="Rectangle 27"/>
            <p:cNvSpPr>
              <a:spLocks noChangeArrowheads="1"/>
            </p:cNvSpPr>
            <p:nvPr/>
          </p:nvSpPr>
          <p:spPr bwMode="auto">
            <a:xfrm>
              <a:off x="3221038" y="6140192"/>
              <a:ext cx="123432"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WE</a:t>
              </a:r>
              <a:endParaRPr lang="en-US" b="0" dirty="0"/>
            </a:p>
          </p:txBody>
        </p:sp>
        <p:sp>
          <p:nvSpPr>
            <p:cNvPr id="29" name="Rectangle 28"/>
            <p:cNvSpPr>
              <a:spLocks noChangeArrowheads="1"/>
            </p:cNvSpPr>
            <p:nvPr/>
          </p:nvSpPr>
          <p:spPr bwMode="auto">
            <a:xfrm>
              <a:off x="3111500" y="3586185"/>
              <a:ext cx="234950" cy="139235"/>
            </a:xfrm>
            <a:prstGeom prst="rect">
              <a:avLst/>
            </a:prstGeom>
            <a:noFill/>
            <a:ln w="9525">
              <a:noFill/>
              <a:miter lim="800000"/>
              <a:headEnd/>
              <a:tailEnd/>
            </a:ln>
          </p:spPr>
          <p:txBody>
            <a:bodyPr wrap="none" lIns="0" tIns="0" rIns="0" bIns="0">
              <a:spAutoFit/>
            </a:bodyPr>
            <a:lstStyle/>
            <a:p>
              <a:pPr eaLnBrk="0" hangingPunct="0"/>
              <a:r>
                <a:rPr lang="en-US" sz="1100">
                  <a:solidFill>
                    <a:srgbClr val="000000"/>
                  </a:solidFill>
                </a:rPr>
                <a:t>ALU</a:t>
              </a:r>
              <a:endParaRPr lang="en-US" b="0"/>
            </a:p>
          </p:txBody>
        </p:sp>
        <p:sp>
          <p:nvSpPr>
            <p:cNvPr id="30" name="Rectangle 29"/>
            <p:cNvSpPr>
              <a:spLocks noChangeArrowheads="1"/>
            </p:cNvSpPr>
            <p:nvPr/>
          </p:nvSpPr>
          <p:spPr bwMode="auto">
            <a:xfrm>
              <a:off x="2828925" y="3511313"/>
              <a:ext cx="47625"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31" name="Rectangle 30"/>
            <p:cNvSpPr>
              <a:spLocks noChangeArrowheads="1"/>
            </p:cNvSpPr>
            <p:nvPr/>
          </p:nvSpPr>
          <p:spPr bwMode="auto">
            <a:xfrm>
              <a:off x="3582988" y="3507372"/>
              <a:ext cx="460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32" name="Rectangle 31"/>
            <p:cNvSpPr>
              <a:spLocks noChangeArrowheads="1"/>
            </p:cNvSpPr>
            <p:nvPr/>
          </p:nvSpPr>
          <p:spPr bwMode="auto">
            <a:xfrm>
              <a:off x="3102716" y="2438400"/>
              <a:ext cx="503343" cy="330860"/>
            </a:xfrm>
            <a:prstGeom prst="rect">
              <a:avLst/>
            </a:prstGeom>
            <a:noFill/>
            <a:ln w="9525">
              <a:noFill/>
              <a:miter lim="800000"/>
              <a:headEnd/>
              <a:tailEnd/>
            </a:ln>
          </p:spPr>
          <p:txBody>
            <a:bodyPr wrap="none" lIns="0" tIns="0" rIns="0" bIns="0">
              <a:spAutoFit/>
            </a:bodyPr>
            <a:lstStyle/>
            <a:p>
              <a:pPr algn="ctr" eaLnBrk="0" hangingPunct="0"/>
              <a:r>
                <a:rPr lang="en-US" sz="1050" dirty="0">
                  <a:solidFill>
                    <a:srgbClr val="000000"/>
                  </a:solidFill>
                </a:rPr>
                <a:t>Register</a:t>
              </a:r>
              <a:r>
                <a:rPr lang="en-US" sz="1100" dirty="0">
                  <a:solidFill>
                    <a:srgbClr val="000000"/>
                  </a:solidFill>
                </a:rPr>
                <a:t/>
              </a:r>
              <a:br>
                <a:rPr lang="en-US" sz="1100" dirty="0">
                  <a:solidFill>
                    <a:srgbClr val="000000"/>
                  </a:solidFill>
                </a:rPr>
              </a:br>
              <a:r>
                <a:rPr lang="en-US" sz="1100" dirty="0">
                  <a:solidFill>
                    <a:srgbClr val="000000"/>
                  </a:solidFill>
                </a:rPr>
                <a:t>File</a:t>
              </a:r>
              <a:endParaRPr lang="en-US" b="0" dirty="0"/>
            </a:p>
          </p:txBody>
        </p:sp>
        <p:sp>
          <p:nvSpPr>
            <p:cNvPr id="33" name="Rectangle 32"/>
            <p:cNvSpPr>
              <a:spLocks noChangeArrowheads="1"/>
            </p:cNvSpPr>
            <p:nvPr/>
          </p:nvSpPr>
          <p:spPr bwMode="auto">
            <a:xfrm>
              <a:off x="2895600"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RA1</a:t>
              </a:r>
              <a:endParaRPr lang="en-US" b="0"/>
            </a:p>
          </p:txBody>
        </p:sp>
        <p:sp>
          <p:nvSpPr>
            <p:cNvPr id="34" name="Rectangle 33"/>
            <p:cNvSpPr>
              <a:spLocks noChangeArrowheads="1"/>
            </p:cNvSpPr>
            <p:nvPr/>
          </p:nvSpPr>
          <p:spPr bwMode="auto">
            <a:xfrm>
              <a:off x="3654425" y="2473616"/>
              <a:ext cx="1397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a:t>
              </a:r>
              <a:endParaRPr lang="en-US" b="0"/>
            </a:p>
          </p:txBody>
        </p:sp>
        <p:sp>
          <p:nvSpPr>
            <p:cNvPr id="35" name="Rectangle 34"/>
            <p:cNvSpPr>
              <a:spLocks noChangeArrowheads="1"/>
            </p:cNvSpPr>
            <p:nvPr/>
          </p:nvSpPr>
          <p:spPr bwMode="auto">
            <a:xfrm>
              <a:off x="2895600"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RD1</a:t>
              </a:r>
              <a:endParaRPr lang="en-US" b="0"/>
            </a:p>
          </p:txBody>
        </p:sp>
        <p:sp>
          <p:nvSpPr>
            <p:cNvPr id="36" name="Rectangle 35"/>
            <p:cNvSpPr>
              <a:spLocks noChangeArrowheads="1"/>
            </p:cNvSpPr>
            <p:nvPr/>
          </p:nvSpPr>
          <p:spPr bwMode="auto">
            <a:xfrm>
              <a:off x="3654425" y="2648317"/>
              <a:ext cx="1381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RD2</a:t>
              </a:r>
              <a:endParaRPr lang="en-US" b="0"/>
            </a:p>
          </p:txBody>
        </p:sp>
        <p:sp>
          <p:nvSpPr>
            <p:cNvPr id="37" name="Rectangle 36"/>
            <p:cNvSpPr>
              <a:spLocks noChangeArrowheads="1"/>
            </p:cNvSpPr>
            <p:nvPr/>
          </p:nvSpPr>
          <p:spPr bwMode="auto">
            <a:xfrm>
              <a:off x="2209800" y="2879467"/>
              <a:ext cx="639599"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C00000"/>
                  </a:solidFill>
                </a:rPr>
                <a:t>PC</a:t>
              </a:r>
              <a:r>
                <a:rPr lang="en-US" sz="600" baseline="30000" dirty="0" smtClean="0">
                  <a:solidFill>
                    <a:srgbClr val="C00000"/>
                  </a:solidFill>
                </a:rPr>
                <a:t>RF</a:t>
              </a:r>
              <a:r>
                <a:rPr lang="en-US" sz="600" dirty="0" smtClean="0">
                  <a:solidFill>
                    <a:srgbClr val="000000"/>
                  </a:solidFill>
                </a:rPr>
                <a:t>+4+4*SXT(</a:t>
              </a:r>
              <a:r>
                <a:rPr lang="en-US" sz="600" dirty="0" smtClean="0">
                  <a:solidFill>
                    <a:srgbClr val="C00000"/>
                  </a:solidFill>
                </a:rPr>
                <a:t>C</a:t>
              </a:r>
              <a:r>
                <a:rPr lang="en-US" sz="600" dirty="0">
                  <a:solidFill>
                    <a:srgbClr val="000000"/>
                  </a:solidFill>
                </a:rPr>
                <a:t>)</a:t>
              </a:r>
              <a:endParaRPr lang="en-US" sz="2000" b="0" dirty="0"/>
            </a:p>
          </p:txBody>
        </p:sp>
        <p:sp>
          <p:nvSpPr>
            <p:cNvPr id="38" name="Rectangle 37"/>
            <p:cNvSpPr>
              <a:spLocks noChangeArrowheads="1"/>
            </p:cNvSpPr>
            <p:nvPr/>
          </p:nvSpPr>
          <p:spPr bwMode="auto">
            <a:xfrm>
              <a:off x="4143375" y="4799896"/>
              <a:ext cx="465138" cy="27847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Data</a:t>
              </a:r>
              <a:br>
                <a:rPr lang="en-US" sz="1100">
                  <a:solidFill>
                    <a:srgbClr val="000000"/>
                  </a:solidFill>
                </a:rPr>
              </a:br>
              <a:r>
                <a:rPr lang="en-US" sz="1100">
                  <a:solidFill>
                    <a:srgbClr val="000000"/>
                  </a:solidFill>
                </a:rPr>
                <a:t>Memory</a:t>
              </a:r>
              <a:endParaRPr lang="en-US"/>
            </a:p>
          </p:txBody>
        </p:sp>
        <p:sp>
          <p:nvSpPr>
            <p:cNvPr id="39" name="Rectangle 38"/>
            <p:cNvSpPr>
              <a:spLocks noChangeArrowheads="1"/>
            </p:cNvSpPr>
            <p:nvPr/>
          </p:nvSpPr>
          <p:spPr bwMode="auto">
            <a:xfrm>
              <a:off x="4318000" y="5379720"/>
              <a:ext cx="90488" cy="7618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RD</a:t>
              </a:r>
              <a:endParaRPr lang="en-US" b="0" dirty="0"/>
            </a:p>
          </p:txBody>
        </p:sp>
        <p:sp>
          <p:nvSpPr>
            <p:cNvPr id="40" name="Rectangle 39"/>
            <p:cNvSpPr>
              <a:spLocks noChangeArrowheads="1"/>
            </p:cNvSpPr>
            <p:nvPr/>
          </p:nvSpPr>
          <p:spPr bwMode="auto">
            <a:xfrm>
              <a:off x="31511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1" name="Rectangle 40"/>
            <p:cNvSpPr>
              <a:spLocks noChangeArrowheads="1"/>
            </p:cNvSpPr>
            <p:nvPr/>
          </p:nvSpPr>
          <p:spPr bwMode="auto">
            <a:xfrm>
              <a:off x="3163888" y="3749063"/>
              <a:ext cx="1428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42" name="Rectangle 41"/>
            <p:cNvSpPr>
              <a:spLocks noChangeArrowheads="1"/>
            </p:cNvSpPr>
            <p:nvPr/>
          </p:nvSpPr>
          <p:spPr bwMode="auto">
            <a:xfrm>
              <a:off x="3214688" y="3712284"/>
              <a:ext cx="42862"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endParaRPr lang="en-US" b="0"/>
            </a:p>
          </p:txBody>
        </p:sp>
        <p:sp>
          <p:nvSpPr>
            <p:cNvPr id="43" name="Rectangle 42"/>
            <p:cNvSpPr>
              <a:spLocks noChangeArrowheads="1"/>
            </p:cNvSpPr>
            <p:nvPr/>
          </p:nvSpPr>
          <p:spPr bwMode="auto">
            <a:xfrm>
              <a:off x="447675" y="1241516"/>
              <a:ext cx="673100" cy="85380"/>
            </a:xfrm>
            <a:prstGeom prst="rect">
              <a:avLst/>
            </a:prstGeom>
            <a:solidFill>
              <a:srgbClr val="FFFFFF"/>
            </a:solidFill>
            <a:ln w="9525">
              <a:noFill/>
              <a:miter lim="800000"/>
              <a:headEnd/>
              <a:tailEnd/>
            </a:ln>
          </p:spPr>
          <p:txBody>
            <a:bodyPr/>
            <a:lstStyle/>
            <a:p>
              <a:endParaRPr lang="en-US"/>
            </a:p>
          </p:txBody>
        </p:sp>
        <p:sp>
          <p:nvSpPr>
            <p:cNvPr id="44" name="Rectangle 43"/>
            <p:cNvSpPr>
              <a:spLocks noChangeArrowheads="1"/>
            </p:cNvSpPr>
            <p:nvPr/>
          </p:nvSpPr>
          <p:spPr bwMode="auto">
            <a:xfrm>
              <a:off x="450850" y="1219200"/>
              <a:ext cx="665163" cy="105068"/>
            </a:xfrm>
            <a:prstGeom prst="rect">
              <a:avLst/>
            </a:prstGeom>
            <a:noFill/>
            <a:ln w="11113">
              <a:solidFill>
                <a:srgbClr val="000000"/>
              </a:solidFill>
              <a:miter lim="800000"/>
              <a:headEnd/>
              <a:tailEnd/>
            </a:ln>
          </p:spPr>
          <p:txBody>
            <a:bodyPr/>
            <a:lstStyle/>
            <a:p>
              <a:endParaRPr lang="en-US"/>
            </a:p>
          </p:txBody>
        </p:sp>
        <p:sp>
          <p:nvSpPr>
            <p:cNvPr id="45" name="Freeform 44"/>
            <p:cNvSpPr>
              <a:spLocks/>
            </p:cNvSpPr>
            <p:nvPr/>
          </p:nvSpPr>
          <p:spPr bwMode="auto">
            <a:xfrm>
              <a:off x="447675" y="1276981"/>
              <a:ext cx="65088" cy="23644"/>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3"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447675" y="1292744"/>
              <a:ext cx="65088" cy="26271"/>
            </a:xfrm>
            <a:custGeom>
              <a:avLst/>
              <a:gdLst>
                <a:gd name="T0" fmla="*/ 2147483647 w 49"/>
                <a:gd name="T1" fmla="*/ 2147483647 h 24"/>
                <a:gd name="T2" fmla="*/ 0 w 49"/>
                <a:gd name="T3" fmla="*/ 2147483647 h 24"/>
                <a:gd name="T4" fmla="*/ 2147483647 w 49"/>
                <a:gd name="T5" fmla="*/ 0 h 24"/>
                <a:gd name="T6" fmla="*/ 2147483647 w 49"/>
                <a:gd name="T7" fmla="*/ 2147483647 h 24"/>
                <a:gd name="T8" fmla="*/ 2147483647 w 49"/>
                <a:gd name="T9" fmla="*/ 2147483647 h 24"/>
                <a:gd name="T10" fmla="*/ 0 60000 65536"/>
                <a:gd name="T11" fmla="*/ 0 60000 65536"/>
                <a:gd name="T12" fmla="*/ 0 60000 65536"/>
                <a:gd name="T13" fmla="*/ 0 60000 65536"/>
                <a:gd name="T14" fmla="*/ 0 60000 65536"/>
                <a:gd name="T15" fmla="*/ 0 w 49"/>
                <a:gd name="T16" fmla="*/ 0 h 24"/>
                <a:gd name="T17" fmla="*/ 49 w 49"/>
                <a:gd name="T18" fmla="*/ 24 h 24"/>
              </a:gdLst>
              <a:ahLst/>
              <a:cxnLst>
                <a:cxn ang="T10">
                  <a:pos x="T0" y="T1"/>
                </a:cxn>
                <a:cxn ang="T11">
                  <a:pos x="T2" y="T3"/>
                </a:cxn>
                <a:cxn ang="T12">
                  <a:pos x="T4" y="T5"/>
                </a:cxn>
                <a:cxn ang="T13">
                  <a:pos x="T6" y="T7"/>
                </a:cxn>
                <a:cxn ang="T14">
                  <a:pos x="T8" y="T9"/>
                </a:cxn>
              </a:cxnLst>
              <a:rect l="T15" t="T16" r="T17" b="T18"/>
              <a:pathLst>
                <a:path w="49" h="24">
                  <a:moveTo>
                    <a:pt x="3" y="24"/>
                  </a:moveTo>
                  <a:lnTo>
                    <a:pt x="0" y="17"/>
                  </a:lnTo>
                  <a:lnTo>
                    <a:pt x="49" y="0"/>
                  </a:lnTo>
                  <a:lnTo>
                    <a:pt x="49" y="7"/>
                  </a:lnTo>
                  <a:lnTo>
                    <a:pt x="3" y="24"/>
                  </a:lnTo>
                  <a:close/>
                </a:path>
              </a:pathLst>
            </a:custGeom>
            <a:solidFill>
              <a:srgbClr val="000000"/>
            </a:solidFill>
            <a:ln w="9525">
              <a:noFill/>
              <a:round/>
              <a:headEnd/>
              <a:tailEnd/>
            </a:ln>
          </p:spPr>
          <p:txBody>
            <a:bodyPr/>
            <a:lstStyle/>
            <a:p>
              <a:endParaRPr lang="en-US"/>
            </a:p>
          </p:txBody>
        </p:sp>
        <p:sp>
          <p:nvSpPr>
            <p:cNvPr id="47" name="Rectangle 46"/>
            <p:cNvSpPr>
              <a:spLocks noChangeArrowheads="1"/>
            </p:cNvSpPr>
            <p:nvPr/>
          </p:nvSpPr>
          <p:spPr bwMode="auto">
            <a:xfrm>
              <a:off x="692150" y="1204039"/>
              <a:ext cx="142668" cy="123111"/>
            </a:xfrm>
            <a:prstGeom prst="rect">
              <a:avLst/>
            </a:prstGeom>
            <a:noFill/>
            <a:ln w="9525">
              <a:noFill/>
              <a:miter lim="800000"/>
              <a:headEnd/>
              <a:tailEnd/>
            </a:ln>
          </p:spPr>
          <p:txBody>
            <a:bodyPr wrap="none" lIns="0" tIns="0" rIns="0" bIns="0">
              <a:spAutoFit/>
            </a:bodyPr>
            <a:lstStyle/>
            <a:p>
              <a:pPr eaLnBrk="0" hangingPunct="0"/>
              <a:r>
                <a:rPr lang="en-US" sz="800" b="0" dirty="0" smtClean="0">
                  <a:solidFill>
                    <a:srgbClr val="000000"/>
                  </a:solidFill>
                </a:rPr>
                <a:t>PC</a:t>
              </a:r>
              <a:endParaRPr lang="en-US" sz="2400" b="0" baseline="30000" dirty="0"/>
            </a:p>
          </p:txBody>
        </p:sp>
        <p:sp>
          <p:nvSpPr>
            <p:cNvPr id="48" name="Freeform 47"/>
            <p:cNvSpPr>
              <a:spLocks/>
            </p:cNvSpPr>
            <p:nvPr/>
          </p:nvSpPr>
          <p:spPr bwMode="auto">
            <a:xfrm>
              <a:off x="2763838" y="2214849"/>
              <a:ext cx="842962"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49" name="Freeform 48"/>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0" name="Freeform 49"/>
            <p:cNvSpPr>
              <a:spLocks/>
            </p:cNvSpPr>
            <p:nvPr/>
          </p:nvSpPr>
          <p:spPr bwMode="auto">
            <a:xfrm>
              <a:off x="3587750"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1" name="Freeform 50"/>
            <p:cNvSpPr>
              <a:spLocks/>
            </p:cNvSpPr>
            <p:nvPr/>
          </p:nvSpPr>
          <p:spPr bwMode="auto">
            <a:xfrm>
              <a:off x="2089150" y="2214849"/>
              <a:ext cx="862013" cy="248259"/>
            </a:xfrm>
            <a:custGeom>
              <a:avLst/>
              <a:gdLst>
                <a:gd name="T0" fmla="*/ 2147483647 w 644"/>
                <a:gd name="T1" fmla="*/ 2147483647 h 224"/>
                <a:gd name="T2" fmla="*/ 2147483647 w 644"/>
                <a:gd name="T3" fmla="*/ 2147483647 h 224"/>
                <a:gd name="T4" fmla="*/ 2147483647 w 644"/>
                <a:gd name="T5" fmla="*/ 0 h 224"/>
                <a:gd name="T6" fmla="*/ 0 w 644"/>
                <a:gd name="T7" fmla="*/ 2147483647 h 224"/>
                <a:gd name="T8" fmla="*/ 0 w 644"/>
                <a:gd name="T9" fmla="*/ 2147483647 h 224"/>
                <a:gd name="T10" fmla="*/ 0 60000 65536"/>
                <a:gd name="T11" fmla="*/ 0 60000 65536"/>
                <a:gd name="T12" fmla="*/ 0 60000 65536"/>
                <a:gd name="T13" fmla="*/ 0 60000 65536"/>
                <a:gd name="T14" fmla="*/ 0 60000 65536"/>
                <a:gd name="T15" fmla="*/ 0 w 644"/>
                <a:gd name="T16" fmla="*/ 0 h 224"/>
                <a:gd name="T17" fmla="*/ 644 w 644"/>
                <a:gd name="T18" fmla="*/ 224 h 224"/>
              </a:gdLst>
              <a:ahLst/>
              <a:cxnLst>
                <a:cxn ang="T10">
                  <a:pos x="T0" y="T1"/>
                </a:cxn>
                <a:cxn ang="T11">
                  <a:pos x="T2" y="T3"/>
                </a:cxn>
                <a:cxn ang="T12">
                  <a:pos x="T4" y="T5"/>
                </a:cxn>
                <a:cxn ang="T13">
                  <a:pos x="T6" y="T7"/>
                </a:cxn>
                <a:cxn ang="T14">
                  <a:pos x="T8" y="T9"/>
                </a:cxn>
              </a:cxnLst>
              <a:rect l="T15" t="T16" r="T17" b="T18"/>
              <a:pathLst>
                <a:path w="644" h="224">
                  <a:moveTo>
                    <a:pt x="644" y="224"/>
                  </a:moveTo>
                  <a:lnTo>
                    <a:pt x="644" y="31"/>
                  </a:lnTo>
                  <a:lnTo>
                    <a:pt x="616" y="0"/>
                  </a:lnTo>
                  <a:lnTo>
                    <a:pt x="0" y="3"/>
                  </a:lnTo>
                </a:path>
              </a:pathLst>
            </a:custGeom>
            <a:noFill/>
            <a:ln w="4763">
              <a:solidFill>
                <a:srgbClr val="000000"/>
              </a:solidFill>
              <a:round/>
              <a:headEnd/>
              <a:tailEnd/>
            </a:ln>
          </p:spPr>
          <p:txBody>
            <a:bodyPr/>
            <a:lstStyle/>
            <a:p>
              <a:endParaRPr lang="en-US"/>
            </a:p>
          </p:txBody>
        </p:sp>
        <p:sp>
          <p:nvSpPr>
            <p:cNvPr id="52" name="Freeform 51"/>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53" name="Freeform 52"/>
            <p:cNvSpPr>
              <a:spLocks/>
            </p:cNvSpPr>
            <p:nvPr/>
          </p:nvSpPr>
          <p:spPr bwMode="auto">
            <a:xfrm>
              <a:off x="2933700" y="2415821"/>
              <a:ext cx="41275"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54" name="Rectangle 53"/>
            <p:cNvSpPr>
              <a:spLocks noChangeArrowheads="1"/>
            </p:cNvSpPr>
            <p:nvPr/>
          </p:nvSpPr>
          <p:spPr bwMode="auto">
            <a:xfrm>
              <a:off x="3949700" y="2319932"/>
              <a:ext cx="261938"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RA2SEL</a:t>
              </a:r>
              <a:endParaRPr lang="en-US" b="0"/>
            </a:p>
          </p:txBody>
        </p:sp>
        <p:sp>
          <p:nvSpPr>
            <p:cNvPr id="55" name="Line 145"/>
            <p:cNvSpPr>
              <a:spLocks noChangeShapeType="1"/>
            </p:cNvSpPr>
            <p:nvPr/>
          </p:nvSpPr>
          <p:spPr bwMode="auto">
            <a:xfrm>
              <a:off x="3846513" y="2354084"/>
              <a:ext cx="103187" cy="1314"/>
            </a:xfrm>
            <a:prstGeom prst="line">
              <a:avLst/>
            </a:prstGeom>
            <a:noFill/>
            <a:ln w="4763">
              <a:solidFill>
                <a:srgbClr val="000000"/>
              </a:solidFill>
              <a:round/>
              <a:headEnd/>
              <a:tailEnd/>
            </a:ln>
          </p:spPr>
          <p:txBody>
            <a:bodyPr/>
            <a:lstStyle/>
            <a:p>
              <a:endParaRPr lang="en-US"/>
            </a:p>
          </p:txBody>
        </p:sp>
        <p:sp>
          <p:nvSpPr>
            <p:cNvPr id="56" name="Freeform 55"/>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57" name="Freeform 56"/>
            <p:cNvSpPr>
              <a:spLocks/>
            </p:cNvSpPr>
            <p:nvPr/>
          </p:nvSpPr>
          <p:spPr bwMode="auto">
            <a:xfrm>
              <a:off x="3846513" y="2338321"/>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58" name="Line 148"/>
            <p:cNvSpPr>
              <a:spLocks noChangeShapeType="1"/>
            </p:cNvSpPr>
            <p:nvPr/>
          </p:nvSpPr>
          <p:spPr bwMode="auto">
            <a:xfrm>
              <a:off x="3709988" y="2388236"/>
              <a:ext cx="1587" cy="69618"/>
            </a:xfrm>
            <a:prstGeom prst="line">
              <a:avLst/>
            </a:prstGeom>
            <a:noFill/>
            <a:ln w="4763">
              <a:solidFill>
                <a:srgbClr val="000000"/>
              </a:solidFill>
              <a:round/>
              <a:headEnd/>
              <a:tailEnd/>
            </a:ln>
          </p:spPr>
          <p:txBody>
            <a:bodyPr/>
            <a:lstStyle/>
            <a:p>
              <a:endParaRPr lang="en-US"/>
            </a:p>
          </p:txBody>
        </p:sp>
        <p:sp>
          <p:nvSpPr>
            <p:cNvPr id="59" name="Freeform 58"/>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0" name="Freeform 59"/>
            <p:cNvSpPr>
              <a:spLocks/>
            </p:cNvSpPr>
            <p:nvPr/>
          </p:nvSpPr>
          <p:spPr bwMode="auto">
            <a:xfrm>
              <a:off x="3690938" y="2415821"/>
              <a:ext cx="42862"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1" name="Freeform 60"/>
            <p:cNvSpPr>
              <a:spLocks/>
            </p:cNvSpPr>
            <p:nvPr/>
          </p:nvSpPr>
          <p:spPr bwMode="auto">
            <a:xfrm>
              <a:off x="2933700" y="2214849"/>
              <a:ext cx="841375" cy="107710"/>
            </a:xfrm>
            <a:custGeom>
              <a:avLst/>
              <a:gdLst>
                <a:gd name="T0" fmla="*/ 2147483647 w 629"/>
                <a:gd name="T1" fmla="*/ 2147483647 h 98"/>
                <a:gd name="T2" fmla="*/ 2147483647 w 629"/>
                <a:gd name="T3" fmla="*/ 2147483647 h 98"/>
                <a:gd name="T4" fmla="*/ 2147483647 w 629"/>
                <a:gd name="T5" fmla="*/ 0 h 98"/>
                <a:gd name="T6" fmla="*/ 0 w 629"/>
                <a:gd name="T7" fmla="*/ 0 h 98"/>
                <a:gd name="T8" fmla="*/ 0 60000 65536"/>
                <a:gd name="T9" fmla="*/ 0 60000 65536"/>
                <a:gd name="T10" fmla="*/ 0 60000 65536"/>
                <a:gd name="T11" fmla="*/ 0 60000 65536"/>
                <a:gd name="T12" fmla="*/ 0 w 629"/>
                <a:gd name="T13" fmla="*/ 0 h 98"/>
                <a:gd name="T14" fmla="*/ 629 w 629"/>
                <a:gd name="T15" fmla="*/ 98 h 98"/>
              </a:gdLst>
              <a:ahLst/>
              <a:cxnLst>
                <a:cxn ang="T8">
                  <a:pos x="T0" y="T1"/>
                </a:cxn>
                <a:cxn ang="T9">
                  <a:pos x="T2" y="T3"/>
                </a:cxn>
                <a:cxn ang="T10">
                  <a:pos x="T4" y="T5"/>
                </a:cxn>
                <a:cxn ang="T11">
                  <a:pos x="T6" y="T7"/>
                </a:cxn>
              </a:cxnLst>
              <a:rect l="T12" t="T13" r="T14" b="T15"/>
              <a:pathLst>
                <a:path w="629" h="98">
                  <a:moveTo>
                    <a:pt x="629" y="98"/>
                  </a:moveTo>
                  <a:lnTo>
                    <a:pt x="629" y="31"/>
                  </a:lnTo>
                  <a:lnTo>
                    <a:pt x="598" y="0"/>
                  </a:lnTo>
                  <a:lnTo>
                    <a:pt x="0" y="0"/>
                  </a:lnTo>
                </a:path>
              </a:pathLst>
            </a:custGeom>
            <a:noFill/>
            <a:ln w="4763">
              <a:solidFill>
                <a:srgbClr val="000000"/>
              </a:solidFill>
              <a:round/>
              <a:headEnd/>
              <a:tailEnd/>
            </a:ln>
          </p:spPr>
          <p:txBody>
            <a:bodyPr/>
            <a:lstStyle/>
            <a:p>
              <a:endParaRPr lang="en-US"/>
            </a:p>
          </p:txBody>
        </p:sp>
        <p:sp>
          <p:nvSpPr>
            <p:cNvPr id="62" name="Freeform 61"/>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63" name="Freeform 62"/>
            <p:cNvSpPr>
              <a:spLocks/>
            </p:cNvSpPr>
            <p:nvPr/>
          </p:nvSpPr>
          <p:spPr bwMode="auto">
            <a:xfrm>
              <a:off x="3756025" y="2276585"/>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64" name="Freeform 63"/>
            <p:cNvSpPr>
              <a:spLocks/>
            </p:cNvSpPr>
            <p:nvPr/>
          </p:nvSpPr>
          <p:spPr bwMode="auto">
            <a:xfrm>
              <a:off x="3327400" y="5461920"/>
              <a:ext cx="1033463" cy="153685"/>
            </a:xfrm>
            <a:custGeom>
              <a:avLst/>
              <a:gdLst>
                <a:gd name="T0" fmla="*/ 0 w 772"/>
                <a:gd name="T1" fmla="*/ 2147483647 h 139"/>
                <a:gd name="T2" fmla="*/ 0 w 772"/>
                <a:gd name="T3" fmla="*/ 2147483647 h 139"/>
                <a:gd name="T4" fmla="*/ 2147483647 w 772"/>
                <a:gd name="T5" fmla="*/ 2147483647 h 139"/>
                <a:gd name="T6" fmla="*/ 2147483647 w 772"/>
                <a:gd name="T7" fmla="*/ 0 h 139"/>
                <a:gd name="T8" fmla="*/ 0 60000 65536"/>
                <a:gd name="T9" fmla="*/ 0 60000 65536"/>
                <a:gd name="T10" fmla="*/ 0 60000 65536"/>
                <a:gd name="T11" fmla="*/ 0 60000 65536"/>
                <a:gd name="T12" fmla="*/ 0 w 772"/>
                <a:gd name="T13" fmla="*/ 0 h 139"/>
                <a:gd name="T14" fmla="*/ 772 w 772"/>
                <a:gd name="T15" fmla="*/ 139 h 139"/>
              </a:gdLst>
              <a:ahLst/>
              <a:cxnLst>
                <a:cxn ang="T8">
                  <a:pos x="T0" y="T1"/>
                </a:cxn>
                <a:cxn ang="T9">
                  <a:pos x="T2" y="T3"/>
                </a:cxn>
                <a:cxn ang="T10">
                  <a:pos x="T4" y="T5"/>
                </a:cxn>
                <a:cxn ang="T11">
                  <a:pos x="T6" y="T7"/>
                </a:cxn>
              </a:cxnLst>
              <a:rect l="T12" t="T13" r="T14" b="T15"/>
              <a:pathLst>
                <a:path w="772" h="139">
                  <a:moveTo>
                    <a:pt x="0" y="139"/>
                  </a:moveTo>
                  <a:lnTo>
                    <a:pt x="0" y="56"/>
                  </a:lnTo>
                  <a:lnTo>
                    <a:pt x="772" y="56"/>
                  </a:lnTo>
                  <a:lnTo>
                    <a:pt x="772" y="0"/>
                  </a:lnTo>
                </a:path>
              </a:pathLst>
            </a:custGeom>
            <a:noFill/>
            <a:ln w="4763">
              <a:solidFill>
                <a:srgbClr val="000000"/>
              </a:solidFill>
              <a:round/>
              <a:headEnd/>
              <a:tailEnd/>
            </a:ln>
          </p:spPr>
          <p:txBody>
            <a:bodyPr/>
            <a:lstStyle/>
            <a:p>
              <a:endParaRPr lang="en-US"/>
            </a:p>
          </p:txBody>
        </p:sp>
        <p:sp>
          <p:nvSpPr>
            <p:cNvPr id="65" name="Freeform 64"/>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66" name="Freeform 65"/>
            <p:cNvSpPr>
              <a:spLocks/>
            </p:cNvSpPr>
            <p:nvPr/>
          </p:nvSpPr>
          <p:spPr bwMode="auto">
            <a:xfrm>
              <a:off x="3308350" y="5573571"/>
              <a:ext cx="41275" cy="42033"/>
            </a:xfrm>
            <a:custGeom>
              <a:avLst/>
              <a:gdLst>
                <a:gd name="T0" fmla="*/ 2147483647 w 31"/>
                <a:gd name="T1" fmla="*/ 2147483647 h 38"/>
                <a:gd name="T2" fmla="*/ 2147483647 w 31"/>
                <a:gd name="T3" fmla="*/ 0 h 38"/>
                <a:gd name="T4" fmla="*/ 2147483647 w 31"/>
                <a:gd name="T5" fmla="*/ 0 h 38"/>
                <a:gd name="T6" fmla="*/ 2147483647 w 31"/>
                <a:gd name="T7" fmla="*/ 2147483647 h 38"/>
                <a:gd name="T8" fmla="*/ 2147483647 w 31"/>
                <a:gd name="T9" fmla="*/ 2147483647 h 38"/>
                <a:gd name="T10" fmla="*/ 0 w 31"/>
                <a:gd name="T11" fmla="*/ 0 h 38"/>
                <a:gd name="T12" fmla="*/ 0 w 31"/>
                <a:gd name="T13" fmla="*/ 0 h 38"/>
                <a:gd name="T14" fmla="*/ 2147483647 w 31"/>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8"/>
                <a:gd name="T26" fmla="*/ 31 w 3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8">
                  <a:moveTo>
                    <a:pt x="14" y="38"/>
                  </a:moveTo>
                  <a:lnTo>
                    <a:pt x="31"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67" name="Line 178"/>
            <p:cNvSpPr>
              <a:spLocks noChangeShapeType="1"/>
            </p:cNvSpPr>
            <p:nvPr/>
          </p:nvSpPr>
          <p:spPr bwMode="auto">
            <a:xfrm>
              <a:off x="3986213" y="5987336"/>
              <a:ext cx="1587" cy="1314"/>
            </a:xfrm>
            <a:prstGeom prst="line">
              <a:avLst/>
            </a:prstGeom>
            <a:noFill/>
            <a:ln w="4763">
              <a:solidFill>
                <a:srgbClr val="000000"/>
              </a:solidFill>
              <a:round/>
              <a:headEnd/>
              <a:tailEnd/>
            </a:ln>
          </p:spPr>
          <p:txBody>
            <a:bodyPr/>
            <a:lstStyle/>
            <a:p>
              <a:endParaRPr lang="en-US"/>
            </a:p>
          </p:txBody>
        </p:sp>
        <p:sp>
          <p:nvSpPr>
            <p:cNvPr id="68" name="Freeform 67"/>
            <p:cNvSpPr>
              <a:spLocks noEditPoints="1"/>
            </p:cNvSpPr>
            <p:nvPr/>
          </p:nvSpPr>
          <p:spPr bwMode="auto">
            <a:xfrm>
              <a:off x="2338388" y="6134452"/>
              <a:ext cx="93662"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3" y="0"/>
                  </a:lnTo>
                  <a:lnTo>
                    <a:pt x="66" y="32"/>
                  </a:lnTo>
                  <a:lnTo>
                    <a:pt x="63" y="39"/>
                  </a:lnTo>
                  <a:lnTo>
                    <a:pt x="0" y="7"/>
                  </a:lnTo>
                  <a:close/>
                  <a:moveTo>
                    <a:pt x="66" y="39"/>
                  </a:moveTo>
                  <a:lnTo>
                    <a:pt x="66" y="39"/>
                  </a:lnTo>
                  <a:lnTo>
                    <a:pt x="3" y="70"/>
                  </a:lnTo>
                  <a:lnTo>
                    <a:pt x="0" y="63"/>
                  </a:lnTo>
                  <a:lnTo>
                    <a:pt x="63" y="32"/>
                  </a:lnTo>
                  <a:lnTo>
                    <a:pt x="66" y="32"/>
                  </a:lnTo>
                  <a:lnTo>
                    <a:pt x="70" y="32"/>
                  </a:lnTo>
                  <a:lnTo>
                    <a:pt x="70" y="35"/>
                  </a:lnTo>
                  <a:lnTo>
                    <a:pt x="66" y="39"/>
                  </a:lnTo>
                  <a:close/>
                </a:path>
              </a:pathLst>
            </a:custGeom>
            <a:solidFill>
              <a:srgbClr val="000000"/>
            </a:solidFill>
            <a:ln w="9525">
              <a:noFill/>
              <a:round/>
              <a:headEnd/>
              <a:tailEnd/>
            </a:ln>
          </p:spPr>
          <p:txBody>
            <a:bodyPr/>
            <a:lstStyle/>
            <a:p>
              <a:endParaRPr lang="en-US"/>
            </a:p>
          </p:txBody>
        </p:sp>
        <p:sp>
          <p:nvSpPr>
            <p:cNvPr id="69" name="Freeform 68"/>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close/>
                </a:path>
              </a:pathLst>
            </a:custGeom>
            <a:solidFill>
              <a:srgbClr val="FFFFFF"/>
            </a:solidFill>
            <a:ln w="9525">
              <a:noFill/>
              <a:round/>
              <a:headEnd/>
              <a:tailEnd/>
            </a:ln>
          </p:spPr>
          <p:txBody>
            <a:bodyPr/>
            <a:lstStyle/>
            <a:p>
              <a:endParaRPr lang="en-US"/>
            </a:p>
          </p:txBody>
        </p:sp>
        <p:sp>
          <p:nvSpPr>
            <p:cNvPr id="70" name="Freeform 69"/>
            <p:cNvSpPr>
              <a:spLocks/>
            </p:cNvSpPr>
            <p:nvPr/>
          </p:nvSpPr>
          <p:spPr bwMode="auto">
            <a:xfrm>
              <a:off x="3054350" y="5623486"/>
              <a:ext cx="336550" cy="69617"/>
            </a:xfrm>
            <a:custGeom>
              <a:avLst/>
              <a:gdLst>
                <a:gd name="T0" fmla="*/ 0 w 251"/>
                <a:gd name="T1" fmla="*/ 0 h 63"/>
                <a:gd name="T2" fmla="*/ 2147483647 w 251"/>
                <a:gd name="T3" fmla="*/ 0 h 63"/>
                <a:gd name="T4" fmla="*/ 2147483647 w 251"/>
                <a:gd name="T5" fmla="*/ 2147483647 h 63"/>
                <a:gd name="T6" fmla="*/ 2147483647 w 251"/>
                <a:gd name="T7" fmla="*/ 2147483647 h 63"/>
                <a:gd name="T8" fmla="*/ 0 w 251"/>
                <a:gd name="T9" fmla="*/ 0 h 63"/>
                <a:gd name="T10" fmla="*/ 0 60000 65536"/>
                <a:gd name="T11" fmla="*/ 0 60000 65536"/>
                <a:gd name="T12" fmla="*/ 0 60000 65536"/>
                <a:gd name="T13" fmla="*/ 0 60000 65536"/>
                <a:gd name="T14" fmla="*/ 0 60000 65536"/>
                <a:gd name="T15" fmla="*/ 0 w 251"/>
                <a:gd name="T16" fmla="*/ 0 h 63"/>
                <a:gd name="T17" fmla="*/ 251 w 251"/>
                <a:gd name="T18" fmla="*/ 63 h 63"/>
              </a:gdLst>
              <a:ahLst/>
              <a:cxnLst>
                <a:cxn ang="T10">
                  <a:pos x="T0" y="T1"/>
                </a:cxn>
                <a:cxn ang="T11">
                  <a:pos x="T2" y="T3"/>
                </a:cxn>
                <a:cxn ang="T12">
                  <a:pos x="T4" y="T5"/>
                </a:cxn>
                <a:cxn ang="T13">
                  <a:pos x="T6" y="T7"/>
                </a:cxn>
                <a:cxn ang="T14">
                  <a:pos x="T8" y="T9"/>
                </a:cxn>
              </a:cxnLst>
              <a:rect l="T15" t="T16" r="T17" b="T18"/>
              <a:pathLst>
                <a:path w="251" h="63">
                  <a:moveTo>
                    <a:pt x="0" y="0"/>
                  </a:moveTo>
                  <a:lnTo>
                    <a:pt x="251" y="0"/>
                  </a:lnTo>
                  <a:lnTo>
                    <a:pt x="220" y="63"/>
                  </a:lnTo>
                  <a:lnTo>
                    <a:pt x="31" y="63"/>
                  </a:lnTo>
                  <a:lnTo>
                    <a:pt x="0" y="0"/>
                  </a:lnTo>
                </a:path>
              </a:pathLst>
            </a:custGeom>
            <a:noFill/>
            <a:ln w="11113">
              <a:solidFill>
                <a:srgbClr val="000000"/>
              </a:solidFill>
              <a:round/>
              <a:headEnd/>
              <a:tailEnd/>
            </a:ln>
          </p:spPr>
          <p:txBody>
            <a:bodyPr/>
            <a:lstStyle/>
            <a:p>
              <a:endParaRPr lang="en-US"/>
            </a:p>
          </p:txBody>
        </p:sp>
        <p:sp>
          <p:nvSpPr>
            <p:cNvPr id="71" name="Rectangle 70"/>
            <p:cNvSpPr>
              <a:spLocks noChangeArrowheads="1"/>
            </p:cNvSpPr>
            <p:nvPr/>
          </p:nvSpPr>
          <p:spPr bwMode="auto">
            <a:xfrm>
              <a:off x="3517900" y="5651069"/>
              <a:ext cx="22701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WDSEL</a:t>
              </a:r>
              <a:endParaRPr lang="en-US" b="0"/>
            </a:p>
          </p:txBody>
        </p:sp>
        <p:sp>
          <p:nvSpPr>
            <p:cNvPr id="72" name="Line 183"/>
            <p:cNvSpPr>
              <a:spLocks noChangeShapeType="1"/>
            </p:cNvSpPr>
            <p:nvPr/>
          </p:nvSpPr>
          <p:spPr bwMode="auto">
            <a:xfrm>
              <a:off x="3368675" y="5658951"/>
              <a:ext cx="103188" cy="0"/>
            </a:xfrm>
            <a:prstGeom prst="line">
              <a:avLst/>
            </a:prstGeom>
            <a:noFill/>
            <a:ln w="4763">
              <a:solidFill>
                <a:srgbClr val="000000"/>
              </a:solidFill>
              <a:round/>
              <a:headEnd/>
              <a:tailEnd/>
            </a:ln>
          </p:spPr>
          <p:txBody>
            <a:bodyPr/>
            <a:lstStyle/>
            <a:p>
              <a:endParaRPr lang="en-US"/>
            </a:p>
          </p:txBody>
        </p:sp>
        <p:sp>
          <p:nvSpPr>
            <p:cNvPr id="73" name="Freeform 72"/>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74" name="Freeform 73"/>
            <p:cNvSpPr>
              <a:spLocks/>
            </p:cNvSpPr>
            <p:nvPr/>
          </p:nvSpPr>
          <p:spPr bwMode="auto">
            <a:xfrm>
              <a:off x="3368675" y="5643188"/>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75" name="Line 187"/>
            <p:cNvSpPr>
              <a:spLocks noChangeShapeType="1"/>
            </p:cNvSpPr>
            <p:nvPr/>
          </p:nvSpPr>
          <p:spPr bwMode="auto">
            <a:xfrm flipV="1">
              <a:off x="3227388" y="5693103"/>
              <a:ext cx="1587" cy="256141"/>
            </a:xfrm>
            <a:prstGeom prst="line">
              <a:avLst/>
            </a:prstGeom>
            <a:noFill/>
            <a:ln w="4763">
              <a:solidFill>
                <a:srgbClr val="000000"/>
              </a:solidFill>
              <a:round/>
              <a:headEnd/>
              <a:tailEnd/>
            </a:ln>
          </p:spPr>
          <p:txBody>
            <a:bodyPr/>
            <a:lstStyle/>
            <a:p>
              <a:endParaRPr lang="en-US"/>
            </a:p>
          </p:txBody>
        </p:sp>
        <p:sp>
          <p:nvSpPr>
            <p:cNvPr id="76" name="Freeform 75"/>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77" name="Freeform 76"/>
            <p:cNvSpPr>
              <a:spLocks/>
            </p:cNvSpPr>
            <p:nvPr/>
          </p:nvSpPr>
          <p:spPr bwMode="auto">
            <a:xfrm>
              <a:off x="3208338" y="5907210"/>
              <a:ext cx="38100" cy="42033"/>
            </a:xfrm>
            <a:custGeom>
              <a:avLst/>
              <a:gdLst>
                <a:gd name="T0" fmla="*/ 2147483647 w 28"/>
                <a:gd name="T1" fmla="*/ 2147483647 h 38"/>
                <a:gd name="T2" fmla="*/ 2147483647 w 28"/>
                <a:gd name="T3" fmla="*/ 0 h 38"/>
                <a:gd name="T4" fmla="*/ 2147483647 w 28"/>
                <a:gd name="T5" fmla="*/ 0 h 38"/>
                <a:gd name="T6" fmla="*/ 2147483647 w 28"/>
                <a:gd name="T7" fmla="*/ 2147483647 h 38"/>
                <a:gd name="T8" fmla="*/ 2147483647 w 28"/>
                <a:gd name="T9" fmla="*/ 2147483647 h 38"/>
                <a:gd name="T10" fmla="*/ 0 w 28"/>
                <a:gd name="T11" fmla="*/ 0 h 38"/>
                <a:gd name="T12" fmla="*/ 0 w 28"/>
                <a:gd name="T13" fmla="*/ 0 h 38"/>
                <a:gd name="T14" fmla="*/ 2147483647 w 28"/>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8"/>
                <a:gd name="T26" fmla="*/ 28 w 28"/>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8">
                  <a:moveTo>
                    <a:pt x="14" y="38"/>
                  </a:moveTo>
                  <a:lnTo>
                    <a:pt x="28"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78" name="Freeform 77"/>
            <p:cNvSpPr>
              <a:spLocks/>
            </p:cNvSpPr>
            <p:nvPr/>
          </p:nvSpPr>
          <p:spPr bwMode="auto">
            <a:xfrm>
              <a:off x="825500" y="5023197"/>
              <a:ext cx="2317750" cy="596347"/>
            </a:xfrm>
            <a:custGeom>
              <a:avLst/>
              <a:gdLst>
                <a:gd name="T0" fmla="*/ 2147483647 w 1731"/>
                <a:gd name="T1" fmla="*/ 2147483647 h 539"/>
                <a:gd name="T2" fmla="*/ 2147483647 w 1731"/>
                <a:gd name="T3" fmla="*/ 2147483647 h 539"/>
                <a:gd name="T4" fmla="*/ 0 w 1731"/>
                <a:gd name="T5" fmla="*/ 2147483647 h 539"/>
                <a:gd name="T6" fmla="*/ 0 w 1731"/>
                <a:gd name="T7" fmla="*/ 0 h 539"/>
                <a:gd name="T8" fmla="*/ 0 60000 65536"/>
                <a:gd name="T9" fmla="*/ 0 60000 65536"/>
                <a:gd name="T10" fmla="*/ 0 60000 65536"/>
                <a:gd name="T11" fmla="*/ 0 60000 65536"/>
                <a:gd name="T12" fmla="*/ 0 w 1731"/>
                <a:gd name="T13" fmla="*/ 0 h 539"/>
                <a:gd name="T14" fmla="*/ 1731 w 1731"/>
                <a:gd name="T15" fmla="*/ 539 h 539"/>
              </a:gdLst>
              <a:ahLst/>
              <a:cxnLst>
                <a:cxn ang="T8">
                  <a:pos x="T0" y="T1"/>
                </a:cxn>
                <a:cxn ang="T9">
                  <a:pos x="T2" y="T3"/>
                </a:cxn>
                <a:cxn ang="T10">
                  <a:pos x="T4" y="T5"/>
                </a:cxn>
                <a:cxn ang="T11">
                  <a:pos x="T6" y="T7"/>
                </a:cxn>
              </a:cxnLst>
              <a:rect l="T12" t="T13" r="T14" b="T15"/>
              <a:pathLst>
                <a:path w="1731" h="539">
                  <a:moveTo>
                    <a:pt x="1731" y="539"/>
                  </a:moveTo>
                  <a:lnTo>
                    <a:pt x="1731" y="431"/>
                  </a:lnTo>
                  <a:lnTo>
                    <a:pt x="0" y="427"/>
                  </a:lnTo>
                  <a:lnTo>
                    <a:pt x="0" y="0"/>
                  </a:lnTo>
                </a:path>
              </a:pathLst>
            </a:custGeom>
            <a:noFill/>
            <a:ln w="4763">
              <a:solidFill>
                <a:srgbClr val="000000"/>
              </a:solidFill>
              <a:round/>
              <a:headEnd/>
              <a:tailEnd/>
            </a:ln>
          </p:spPr>
          <p:txBody>
            <a:bodyPr/>
            <a:lstStyle/>
            <a:p>
              <a:endParaRPr lang="en-US"/>
            </a:p>
          </p:txBody>
        </p:sp>
        <p:sp>
          <p:nvSpPr>
            <p:cNvPr id="79" name="Freeform 78"/>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0" name="Freeform 79"/>
            <p:cNvSpPr>
              <a:spLocks/>
            </p:cNvSpPr>
            <p:nvPr/>
          </p:nvSpPr>
          <p:spPr bwMode="auto">
            <a:xfrm>
              <a:off x="3124200" y="5573571"/>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81" name="Freeform 80"/>
            <p:cNvSpPr>
              <a:spLocks/>
            </p:cNvSpPr>
            <p:nvPr/>
          </p:nvSpPr>
          <p:spPr bwMode="auto">
            <a:xfrm>
              <a:off x="340677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82" name="Rectangle 81"/>
            <p:cNvSpPr>
              <a:spLocks noChangeArrowheads="1"/>
            </p:cNvSpPr>
            <p:nvPr/>
          </p:nvSpPr>
          <p:spPr bwMode="auto">
            <a:xfrm>
              <a:off x="382905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BSEL</a:t>
              </a:r>
              <a:endParaRPr lang="en-US" b="0"/>
            </a:p>
          </p:txBody>
        </p:sp>
        <p:sp>
          <p:nvSpPr>
            <p:cNvPr id="83" name="Line 222"/>
            <p:cNvSpPr>
              <a:spLocks noChangeShapeType="1"/>
            </p:cNvSpPr>
            <p:nvPr/>
          </p:nvSpPr>
          <p:spPr bwMode="auto">
            <a:xfrm>
              <a:off x="3711575" y="3136954"/>
              <a:ext cx="103188" cy="0"/>
            </a:xfrm>
            <a:prstGeom prst="line">
              <a:avLst/>
            </a:prstGeom>
            <a:noFill/>
            <a:ln w="4763">
              <a:solidFill>
                <a:srgbClr val="000000"/>
              </a:solidFill>
              <a:round/>
              <a:headEnd/>
              <a:tailEnd/>
            </a:ln>
          </p:spPr>
          <p:txBody>
            <a:bodyPr/>
            <a:lstStyle/>
            <a:p>
              <a:endParaRPr lang="en-US"/>
            </a:p>
          </p:txBody>
        </p:sp>
        <p:sp>
          <p:nvSpPr>
            <p:cNvPr id="84" name="Freeform 83"/>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85" name="Freeform 84"/>
            <p:cNvSpPr>
              <a:spLocks/>
            </p:cNvSpPr>
            <p:nvPr/>
          </p:nvSpPr>
          <p:spPr bwMode="auto">
            <a:xfrm>
              <a:off x="371157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86" name="Line 265"/>
            <p:cNvSpPr>
              <a:spLocks noChangeShapeType="1"/>
            </p:cNvSpPr>
            <p:nvPr/>
          </p:nvSpPr>
          <p:spPr bwMode="auto">
            <a:xfrm flipH="1">
              <a:off x="3692523" y="2719248"/>
              <a:ext cx="3176" cy="373046"/>
            </a:xfrm>
            <a:prstGeom prst="line">
              <a:avLst/>
            </a:prstGeom>
            <a:noFill/>
            <a:ln w="4763">
              <a:solidFill>
                <a:srgbClr val="000000"/>
              </a:solidFill>
              <a:round/>
              <a:headEnd/>
              <a:tailEnd/>
            </a:ln>
          </p:spPr>
          <p:txBody>
            <a:bodyPr/>
            <a:lstStyle/>
            <a:p>
              <a:endParaRPr lang="en-US"/>
            </a:p>
          </p:txBody>
        </p:sp>
        <p:sp>
          <p:nvSpPr>
            <p:cNvPr id="87" name="Freeform 86"/>
            <p:cNvSpPr>
              <a:spLocks/>
            </p:cNvSpPr>
            <p:nvPr/>
          </p:nvSpPr>
          <p:spPr bwMode="auto">
            <a:xfrm>
              <a:off x="3675063" y="3055514"/>
              <a:ext cx="38100" cy="47287"/>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88" name="Line 271"/>
            <p:cNvSpPr>
              <a:spLocks noChangeShapeType="1"/>
            </p:cNvSpPr>
            <p:nvPr/>
          </p:nvSpPr>
          <p:spPr bwMode="auto">
            <a:xfrm flipV="1">
              <a:off x="2849562" y="3171825"/>
              <a:ext cx="1587" cy="332920"/>
            </a:xfrm>
            <a:prstGeom prst="line">
              <a:avLst/>
            </a:prstGeom>
            <a:noFill/>
            <a:ln w="4763">
              <a:solidFill>
                <a:srgbClr val="000000"/>
              </a:solidFill>
              <a:round/>
              <a:headEnd/>
              <a:tailEnd/>
            </a:ln>
          </p:spPr>
          <p:txBody>
            <a:bodyPr/>
            <a:lstStyle/>
            <a:p>
              <a:endParaRPr lang="en-US"/>
            </a:p>
          </p:txBody>
        </p:sp>
        <p:sp>
          <p:nvSpPr>
            <p:cNvPr id="89" name="Freeform 88"/>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0" name="Freeform 89"/>
            <p:cNvSpPr>
              <a:spLocks/>
            </p:cNvSpPr>
            <p:nvPr/>
          </p:nvSpPr>
          <p:spPr bwMode="auto">
            <a:xfrm>
              <a:off x="2830513" y="3461399"/>
              <a:ext cx="36512"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1" name="Line 274"/>
            <p:cNvSpPr>
              <a:spLocks noChangeShapeType="1"/>
            </p:cNvSpPr>
            <p:nvPr/>
          </p:nvSpPr>
          <p:spPr bwMode="auto">
            <a:xfrm flipV="1">
              <a:off x="3606800" y="3175000"/>
              <a:ext cx="0" cy="329745"/>
            </a:xfrm>
            <a:prstGeom prst="line">
              <a:avLst/>
            </a:prstGeom>
            <a:noFill/>
            <a:ln w="4763">
              <a:solidFill>
                <a:srgbClr val="000000"/>
              </a:solidFill>
              <a:round/>
              <a:headEnd/>
              <a:tailEnd/>
            </a:ln>
          </p:spPr>
          <p:txBody>
            <a:bodyPr/>
            <a:lstStyle/>
            <a:p>
              <a:endParaRPr lang="en-US"/>
            </a:p>
          </p:txBody>
        </p:sp>
        <p:sp>
          <p:nvSpPr>
            <p:cNvPr id="92" name="Freeform 91"/>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93" name="Freeform 92"/>
            <p:cNvSpPr>
              <a:spLocks/>
            </p:cNvSpPr>
            <p:nvPr/>
          </p:nvSpPr>
          <p:spPr bwMode="auto">
            <a:xfrm>
              <a:off x="3587750" y="3461399"/>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94" name="Freeform 93"/>
            <p:cNvSpPr>
              <a:spLocks/>
            </p:cNvSpPr>
            <p:nvPr/>
          </p:nvSpPr>
          <p:spPr bwMode="auto">
            <a:xfrm>
              <a:off x="4324350" y="4369820"/>
              <a:ext cx="38100" cy="45973"/>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95" name="Freeform 94"/>
            <p:cNvSpPr>
              <a:spLocks/>
            </p:cNvSpPr>
            <p:nvPr/>
          </p:nvSpPr>
          <p:spPr bwMode="auto">
            <a:xfrm>
              <a:off x="3227388" y="4210116"/>
              <a:ext cx="758825" cy="278470"/>
            </a:xfrm>
            <a:custGeom>
              <a:avLst/>
              <a:gdLst>
                <a:gd name="T0" fmla="*/ 2147483647 w 567"/>
                <a:gd name="T1" fmla="*/ 2147483647 h 252"/>
                <a:gd name="T2" fmla="*/ 0 w 567"/>
                <a:gd name="T3" fmla="*/ 2147483647 h 252"/>
                <a:gd name="T4" fmla="*/ 0 w 567"/>
                <a:gd name="T5" fmla="*/ 0 h 252"/>
                <a:gd name="T6" fmla="*/ 0 w 567"/>
                <a:gd name="T7" fmla="*/ 0 h 252"/>
                <a:gd name="T8" fmla="*/ 0 60000 65536"/>
                <a:gd name="T9" fmla="*/ 0 60000 65536"/>
                <a:gd name="T10" fmla="*/ 0 60000 65536"/>
                <a:gd name="T11" fmla="*/ 0 60000 65536"/>
                <a:gd name="T12" fmla="*/ 0 w 567"/>
                <a:gd name="T13" fmla="*/ 0 h 252"/>
                <a:gd name="T14" fmla="*/ 567 w 567"/>
                <a:gd name="T15" fmla="*/ 252 h 252"/>
              </a:gdLst>
              <a:ahLst/>
              <a:cxnLst>
                <a:cxn ang="T8">
                  <a:pos x="T0" y="T1"/>
                </a:cxn>
                <a:cxn ang="T9">
                  <a:pos x="T2" y="T3"/>
                </a:cxn>
                <a:cxn ang="T10">
                  <a:pos x="T4" y="T5"/>
                </a:cxn>
                <a:cxn ang="T11">
                  <a:pos x="T6" y="T7"/>
                </a:cxn>
              </a:cxnLst>
              <a:rect l="T12" t="T13" r="T14" b="T15"/>
              <a:pathLst>
                <a:path w="567" h="252">
                  <a:moveTo>
                    <a:pt x="567" y="252"/>
                  </a:moveTo>
                  <a:lnTo>
                    <a:pt x="0" y="252"/>
                  </a:lnTo>
                  <a:lnTo>
                    <a:pt x="0" y="0"/>
                  </a:lnTo>
                </a:path>
              </a:pathLst>
            </a:custGeom>
            <a:noFill/>
            <a:ln w="4763">
              <a:solidFill>
                <a:srgbClr val="000000"/>
              </a:solidFill>
              <a:round/>
              <a:headEnd/>
              <a:tailEnd/>
            </a:ln>
          </p:spPr>
          <p:txBody>
            <a:bodyPr/>
            <a:lstStyle/>
            <a:p>
              <a:endParaRPr lang="en-US"/>
            </a:p>
          </p:txBody>
        </p:sp>
        <p:sp>
          <p:nvSpPr>
            <p:cNvPr id="96" name="Freeform 95"/>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97" name="Freeform 96"/>
            <p:cNvSpPr>
              <a:spLocks/>
            </p:cNvSpPr>
            <p:nvPr/>
          </p:nvSpPr>
          <p:spPr bwMode="auto">
            <a:xfrm>
              <a:off x="3930650" y="4472824"/>
              <a:ext cx="55563"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98" name="Line 295"/>
            <p:cNvSpPr>
              <a:spLocks noChangeShapeType="1"/>
            </p:cNvSpPr>
            <p:nvPr/>
          </p:nvSpPr>
          <p:spPr bwMode="auto">
            <a:xfrm>
              <a:off x="3225800" y="3781425"/>
              <a:ext cx="0" cy="1838119"/>
            </a:xfrm>
            <a:prstGeom prst="line">
              <a:avLst/>
            </a:prstGeom>
            <a:noFill/>
            <a:ln w="4763">
              <a:solidFill>
                <a:srgbClr val="000000"/>
              </a:solidFill>
              <a:round/>
              <a:headEnd/>
              <a:tailEnd/>
            </a:ln>
          </p:spPr>
          <p:txBody>
            <a:bodyPr/>
            <a:lstStyle/>
            <a:p>
              <a:endParaRPr lang="en-US"/>
            </a:p>
          </p:txBody>
        </p:sp>
        <p:sp>
          <p:nvSpPr>
            <p:cNvPr id="99" name="Freeform 98"/>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close/>
                </a:path>
              </a:pathLst>
            </a:custGeom>
            <a:solidFill>
              <a:srgbClr val="000000"/>
            </a:solidFill>
            <a:ln w="9525">
              <a:noFill/>
              <a:round/>
              <a:headEnd/>
              <a:tailEnd/>
            </a:ln>
          </p:spPr>
          <p:txBody>
            <a:bodyPr/>
            <a:lstStyle/>
            <a:p>
              <a:endParaRPr lang="en-US"/>
            </a:p>
          </p:txBody>
        </p:sp>
        <p:sp>
          <p:nvSpPr>
            <p:cNvPr id="100" name="Freeform 99"/>
            <p:cNvSpPr>
              <a:spLocks/>
            </p:cNvSpPr>
            <p:nvPr/>
          </p:nvSpPr>
          <p:spPr bwMode="auto">
            <a:xfrm>
              <a:off x="3208338" y="5576198"/>
              <a:ext cx="38100" cy="43346"/>
            </a:xfrm>
            <a:custGeom>
              <a:avLst/>
              <a:gdLst>
                <a:gd name="T0" fmla="*/ 2147483647 w 28"/>
                <a:gd name="T1" fmla="*/ 2147483647 h 39"/>
                <a:gd name="T2" fmla="*/ 2147483647 w 28"/>
                <a:gd name="T3" fmla="*/ 0 h 39"/>
                <a:gd name="T4" fmla="*/ 2147483647 w 28"/>
                <a:gd name="T5" fmla="*/ 0 h 39"/>
                <a:gd name="T6" fmla="*/ 2147483647 w 28"/>
                <a:gd name="T7" fmla="*/ 2147483647 h 39"/>
                <a:gd name="T8" fmla="*/ 2147483647 w 28"/>
                <a:gd name="T9" fmla="*/ 2147483647 h 39"/>
                <a:gd name="T10" fmla="*/ 0 w 28"/>
                <a:gd name="T11" fmla="*/ 0 h 39"/>
                <a:gd name="T12" fmla="*/ 0 w 28"/>
                <a:gd name="T13" fmla="*/ 0 h 39"/>
                <a:gd name="T14" fmla="*/ 2147483647 w 28"/>
                <a:gd name="T15" fmla="*/ 2147483647 h 39"/>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39"/>
                <a:gd name="T26" fmla="*/ 28 w 28"/>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39">
                  <a:moveTo>
                    <a:pt x="14" y="39"/>
                  </a:moveTo>
                  <a:lnTo>
                    <a:pt x="28" y="0"/>
                  </a:lnTo>
                  <a:lnTo>
                    <a:pt x="14" y="18"/>
                  </a:lnTo>
                  <a:lnTo>
                    <a:pt x="0" y="0"/>
                  </a:lnTo>
                  <a:lnTo>
                    <a:pt x="14" y="39"/>
                  </a:lnTo>
                </a:path>
              </a:pathLst>
            </a:custGeom>
            <a:noFill/>
            <a:ln w="4763">
              <a:solidFill>
                <a:srgbClr val="000000"/>
              </a:solidFill>
              <a:round/>
              <a:headEnd/>
              <a:tailEnd/>
            </a:ln>
          </p:spPr>
          <p:txBody>
            <a:bodyPr/>
            <a:lstStyle/>
            <a:p>
              <a:endParaRPr lang="en-US"/>
            </a:p>
          </p:txBody>
        </p:sp>
        <p:sp>
          <p:nvSpPr>
            <p:cNvPr id="101" name="Freeform 100"/>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02" name="Freeform 101"/>
            <p:cNvSpPr>
              <a:spLocks/>
            </p:cNvSpPr>
            <p:nvPr/>
          </p:nvSpPr>
          <p:spPr bwMode="auto">
            <a:xfrm>
              <a:off x="2506663" y="5901956"/>
              <a:ext cx="42862" cy="47287"/>
            </a:xfrm>
            <a:custGeom>
              <a:avLst/>
              <a:gdLst>
                <a:gd name="T0" fmla="*/ 2147483647 w 31"/>
                <a:gd name="T1" fmla="*/ 2147483647 h 42"/>
                <a:gd name="T2" fmla="*/ 2147483647 w 31"/>
                <a:gd name="T3" fmla="*/ 0 h 42"/>
                <a:gd name="T4" fmla="*/ 2147483647 w 31"/>
                <a:gd name="T5" fmla="*/ 0 h 42"/>
                <a:gd name="T6" fmla="*/ 2147483647 w 31"/>
                <a:gd name="T7" fmla="*/ 2147483647 h 42"/>
                <a:gd name="T8" fmla="*/ 2147483647 w 31"/>
                <a:gd name="T9" fmla="*/ 2147483647 h 42"/>
                <a:gd name="T10" fmla="*/ 0 w 31"/>
                <a:gd name="T11" fmla="*/ 0 h 42"/>
                <a:gd name="T12" fmla="*/ 0 w 31"/>
                <a:gd name="T13" fmla="*/ 0 h 42"/>
                <a:gd name="T14" fmla="*/ 2147483647 w 31"/>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2"/>
                <a:gd name="T26" fmla="*/ 31 w 31"/>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2">
                  <a:moveTo>
                    <a:pt x="14" y="42"/>
                  </a:moveTo>
                  <a:lnTo>
                    <a:pt x="31"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03" name="Rectangle 102"/>
            <p:cNvSpPr>
              <a:spLocks noChangeArrowheads="1"/>
            </p:cNvSpPr>
            <p:nvPr/>
          </p:nvSpPr>
          <p:spPr bwMode="auto">
            <a:xfrm>
              <a:off x="2806700" y="2459167"/>
              <a:ext cx="1263650" cy="277157"/>
            </a:xfrm>
            <a:prstGeom prst="rect">
              <a:avLst/>
            </a:prstGeom>
            <a:noFill/>
            <a:ln w="4763">
              <a:solidFill>
                <a:srgbClr val="000000"/>
              </a:solidFill>
              <a:miter lim="800000"/>
              <a:headEnd/>
              <a:tailEnd/>
            </a:ln>
          </p:spPr>
          <p:txBody>
            <a:bodyPr/>
            <a:lstStyle/>
            <a:p>
              <a:endParaRPr lang="en-US"/>
            </a:p>
          </p:txBody>
        </p:sp>
        <p:sp>
          <p:nvSpPr>
            <p:cNvPr id="104" name="Line 302"/>
            <p:cNvSpPr>
              <a:spLocks noChangeShapeType="1"/>
            </p:cNvSpPr>
            <p:nvPr/>
          </p:nvSpPr>
          <p:spPr bwMode="auto">
            <a:xfrm flipH="1">
              <a:off x="2655888" y="3663684"/>
              <a:ext cx="150812" cy="1313"/>
            </a:xfrm>
            <a:prstGeom prst="line">
              <a:avLst/>
            </a:prstGeom>
            <a:noFill/>
            <a:ln w="4763">
              <a:solidFill>
                <a:srgbClr val="000000"/>
              </a:solidFill>
              <a:round/>
              <a:headEnd/>
              <a:tailEnd/>
            </a:ln>
          </p:spPr>
          <p:txBody>
            <a:bodyPr/>
            <a:lstStyle/>
            <a:p>
              <a:endParaRPr lang="en-US"/>
            </a:p>
          </p:txBody>
        </p:sp>
        <p:sp>
          <p:nvSpPr>
            <p:cNvPr id="105" name="Freeform 104"/>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close/>
                </a:path>
              </a:pathLst>
            </a:custGeom>
            <a:solidFill>
              <a:srgbClr val="000000"/>
            </a:solidFill>
            <a:ln w="9525">
              <a:noFill/>
              <a:round/>
              <a:headEnd/>
              <a:tailEnd/>
            </a:ln>
          </p:spPr>
          <p:txBody>
            <a:bodyPr/>
            <a:lstStyle/>
            <a:p>
              <a:endParaRPr lang="en-US"/>
            </a:p>
          </p:txBody>
        </p:sp>
        <p:sp>
          <p:nvSpPr>
            <p:cNvPr id="106" name="Freeform 105"/>
            <p:cNvSpPr>
              <a:spLocks/>
            </p:cNvSpPr>
            <p:nvPr/>
          </p:nvSpPr>
          <p:spPr bwMode="auto">
            <a:xfrm>
              <a:off x="2749550" y="3647921"/>
              <a:ext cx="57150" cy="31525"/>
            </a:xfrm>
            <a:custGeom>
              <a:avLst/>
              <a:gdLst>
                <a:gd name="T0" fmla="*/ 2147483647 w 42"/>
                <a:gd name="T1" fmla="*/ 2147483647 h 28"/>
                <a:gd name="T2" fmla="*/ 0 w 42"/>
                <a:gd name="T3" fmla="*/ 0 h 28"/>
                <a:gd name="T4" fmla="*/ 0 w 42"/>
                <a:gd name="T5" fmla="*/ 0 h 28"/>
                <a:gd name="T6" fmla="*/ 2147483647 w 42"/>
                <a:gd name="T7" fmla="*/ 2147483647 h 28"/>
                <a:gd name="T8" fmla="*/ 2147483647 w 42"/>
                <a:gd name="T9" fmla="*/ 2147483647 h 28"/>
                <a:gd name="T10" fmla="*/ 0 w 42"/>
                <a:gd name="T11" fmla="*/ 2147483647 h 28"/>
                <a:gd name="T12" fmla="*/ 0 w 42"/>
                <a:gd name="T13" fmla="*/ 2147483647 h 28"/>
                <a:gd name="T14" fmla="*/ 2147483647 w 4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8"/>
                <a:gd name="T26" fmla="*/ 42 w 42"/>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8">
                  <a:moveTo>
                    <a:pt x="42" y="14"/>
                  </a:moveTo>
                  <a:lnTo>
                    <a:pt x="0" y="0"/>
                  </a:lnTo>
                  <a:lnTo>
                    <a:pt x="21" y="14"/>
                  </a:lnTo>
                  <a:lnTo>
                    <a:pt x="0" y="28"/>
                  </a:lnTo>
                  <a:lnTo>
                    <a:pt x="42" y="14"/>
                  </a:lnTo>
                </a:path>
              </a:pathLst>
            </a:custGeom>
            <a:noFill/>
            <a:ln w="4763">
              <a:solidFill>
                <a:srgbClr val="000000"/>
              </a:solidFill>
              <a:round/>
              <a:headEnd/>
              <a:tailEnd/>
            </a:ln>
          </p:spPr>
          <p:txBody>
            <a:bodyPr/>
            <a:lstStyle/>
            <a:p>
              <a:endParaRPr lang="en-US"/>
            </a:p>
          </p:txBody>
        </p:sp>
        <p:sp>
          <p:nvSpPr>
            <p:cNvPr id="107" name="Rectangle 106"/>
            <p:cNvSpPr>
              <a:spLocks noChangeArrowheads="1"/>
            </p:cNvSpPr>
            <p:nvPr/>
          </p:nvSpPr>
          <p:spPr bwMode="auto">
            <a:xfrm>
              <a:off x="2446338" y="3655803"/>
              <a:ext cx="211137"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ALUFN</a:t>
              </a:r>
              <a:endParaRPr lang="en-US" b="0"/>
            </a:p>
          </p:txBody>
        </p:sp>
        <p:sp>
          <p:nvSpPr>
            <p:cNvPr id="108" name="Line 306"/>
            <p:cNvSpPr>
              <a:spLocks noChangeShapeType="1"/>
            </p:cNvSpPr>
            <p:nvPr/>
          </p:nvSpPr>
          <p:spPr bwMode="auto">
            <a:xfrm>
              <a:off x="3368675" y="6193562"/>
              <a:ext cx="163513" cy="1313"/>
            </a:xfrm>
            <a:prstGeom prst="line">
              <a:avLst/>
            </a:prstGeom>
            <a:noFill/>
            <a:ln w="4763">
              <a:solidFill>
                <a:srgbClr val="000000"/>
              </a:solidFill>
              <a:round/>
              <a:headEnd/>
              <a:tailEnd/>
            </a:ln>
          </p:spPr>
          <p:txBody>
            <a:bodyPr/>
            <a:lstStyle/>
            <a:p>
              <a:endParaRPr lang="en-US"/>
            </a:p>
          </p:txBody>
        </p:sp>
        <p:sp>
          <p:nvSpPr>
            <p:cNvPr id="109" name="Freeform 108"/>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0" name="Freeform 109"/>
            <p:cNvSpPr>
              <a:spLocks/>
            </p:cNvSpPr>
            <p:nvPr/>
          </p:nvSpPr>
          <p:spPr bwMode="auto">
            <a:xfrm>
              <a:off x="3368675" y="6177799"/>
              <a:ext cx="50800" cy="31525"/>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1" name="Rectangle 110"/>
            <p:cNvSpPr>
              <a:spLocks noChangeArrowheads="1"/>
            </p:cNvSpPr>
            <p:nvPr/>
          </p:nvSpPr>
          <p:spPr bwMode="auto">
            <a:xfrm>
              <a:off x="3582988" y="6169918"/>
              <a:ext cx="214312" cy="88007"/>
            </a:xfrm>
            <a:prstGeom prst="rect">
              <a:avLst/>
            </a:prstGeom>
            <a:noFill/>
            <a:ln w="9525">
              <a:noFill/>
              <a:miter lim="800000"/>
              <a:headEnd/>
              <a:tailEnd/>
            </a:ln>
          </p:spPr>
          <p:txBody>
            <a:bodyPr wrap="none" lIns="0" tIns="0" rIns="0" bIns="0">
              <a:spAutoFit/>
            </a:bodyPr>
            <a:lstStyle/>
            <a:p>
              <a:pPr eaLnBrk="0" hangingPunct="0"/>
              <a:r>
                <a:rPr lang="en-US" sz="700" b="0">
                  <a:solidFill>
                    <a:srgbClr val="000000"/>
                  </a:solidFill>
                </a:rPr>
                <a:t>WERF</a:t>
              </a:r>
              <a:endParaRPr lang="en-US" b="0"/>
            </a:p>
          </p:txBody>
        </p:sp>
        <p:sp>
          <p:nvSpPr>
            <p:cNvPr id="112" name="Rectangle 111"/>
            <p:cNvSpPr>
              <a:spLocks noChangeArrowheads="1"/>
            </p:cNvSpPr>
            <p:nvPr/>
          </p:nvSpPr>
          <p:spPr bwMode="auto">
            <a:xfrm>
              <a:off x="4291360" y="4458375"/>
              <a:ext cx="128240" cy="92333"/>
            </a:xfrm>
            <a:prstGeom prst="rect">
              <a:avLst/>
            </a:prstGeom>
            <a:noFill/>
            <a:ln w="9525">
              <a:noFill/>
              <a:miter lim="800000"/>
              <a:headEnd/>
              <a:tailEnd/>
            </a:ln>
          </p:spPr>
          <p:txBody>
            <a:bodyPr wrap="none" lIns="0" tIns="0" rIns="0" bIns="0">
              <a:spAutoFit/>
            </a:bodyPr>
            <a:lstStyle/>
            <a:p>
              <a:pPr eaLnBrk="0" hangingPunct="0"/>
              <a:r>
                <a:rPr lang="en-US" sz="600" b="0" dirty="0" smtClean="0">
                  <a:solidFill>
                    <a:srgbClr val="000000"/>
                  </a:solidFill>
                </a:rPr>
                <a:t>WD</a:t>
              </a:r>
              <a:endParaRPr lang="en-US" b="0" dirty="0"/>
            </a:p>
          </p:txBody>
        </p:sp>
        <p:sp>
          <p:nvSpPr>
            <p:cNvPr id="113" name="Rectangle 112"/>
            <p:cNvSpPr>
              <a:spLocks noChangeArrowheads="1"/>
            </p:cNvSpPr>
            <p:nvPr/>
          </p:nvSpPr>
          <p:spPr bwMode="auto">
            <a:xfrm>
              <a:off x="4027488" y="4458375"/>
              <a:ext cx="114300"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Adr</a:t>
              </a:r>
              <a:endParaRPr lang="en-US" b="0"/>
            </a:p>
          </p:txBody>
        </p:sp>
        <p:sp>
          <p:nvSpPr>
            <p:cNvPr id="114" name="Line 333"/>
            <p:cNvSpPr>
              <a:spLocks noChangeShapeType="1"/>
            </p:cNvSpPr>
            <p:nvPr/>
          </p:nvSpPr>
          <p:spPr bwMode="auto">
            <a:xfrm>
              <a:off x="4702175" y="4458375"/>
              <a:ext cx="169863" cy="0"/>
            </a:xfrm>
            <a:prstGeom prst="line">
              <a:avLst/>
            </a:prstGeom>
            <a:noFill/>
            <a:ln w="4763">
              <a:solidFill>
                <a:srgbClr val="000000"/>
              </a:solidFill>
              <a:round/>
              <a:headEnd/>
              <a:tailEnd/>
            </a:ln>
          </p:spPr>
          <p:txBody>
            <a:bodyPr/>
            <a:lstStyle/>
            <a:p>
              <a:endParaRPr lang="en-US"/>
            </a:p>
          </p:txBody>
        </p:sp>
        <p:sp>
          <p:nvSpPr>
            <p:cNvPr id="115" name="Freeform 114"/>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close/>
                </a:path>
              </a:pathLst>
            </a:custGeom>
            <a:solidFill>
              <a:srgbClr val="000000"/>
            </a:solidFill>
            <a:ln w="9525">
              <a:noFill/>
              <a:round/>
              <a:headEnd/>
              <a:tailEnd/>
            </a:ln>
          </p:spPr>
          <p:txBody>
            <a:bodyPr/>
            <a:lstStyle/>
            <a:p>
              <a:endParaRPr lang="en-US"/>
            </a:p>
          </p:txBody>
        </p:sp>
        <p:sp>
          <p:nvSpPr>
            <p:cNvPr id="116" name="Freeform 115"/>
            <p:cNvSpPr>
              <a:spLocks/>
            </p:cNvSpPr>
            <p:nvPr/>
          </p:nvSpPr>
          <p:spPr bwMode="auto">
            <a:xfrm>
              <a:off x="4702175" y="4442613"/>
              <a:ext cx="50800" cy="30212"/>
            </a:xfrm>
            <a:custGeom>
              <a:avLst/>
              <a:gdLst>
                <a:gd name="T0" fmla="*/ 0 w 38"/>
                <a:gd name="T1" fmla="*/ 2147483647 h 28"/>
                <a:gd name="T2" fmla="*/ 2147483647 w 38"/>
                <a:gd name="T3" fmla="*/ 2147483647 h 28"/>
                <a:gd name="T4" fmla="*/ 2147483647 w 38"/>
                <a:gd name="T5" fmla="*/ 2147483647 h 28"/>
                <a:gd name="T6" fmla="*/ 2147483647 w 38"/>
                <a:gd name="T7" fmla="*/ 2147483647 h 28"/>
                <a:gd name="T8" fmla="*/ 2147483647 w 38"/>
                <a:gd name="T9" fmla="*/ 2147483647 h 28"/>
                <a:gd name="T10" fmla="*/ 2147483647 w 38"/>
                <a:gd name="T11" fmla="*/ 0 h 28"/>
                <a:gd name="T12" fmla="*/ 2147483647 w 38"/>
                <a:gd name="T13" fmla="*/ 0 h 28"/>
                <a:gd name="T14" fmla="*/ 0 w 38"/>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8"/>
                <a:gd name="T26" fmla="*/ 38 w 3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8">
                  <a:moveTo>
                    <a:pt x="0" y="14"/>
                  </a:moveTo>
                  <a:lnTo>
                    <a:pt x="38" y="28"/>
                  </a:lnTo>
                  <a:lnTo>
                    <a:pt x="21" y="14"/>
                  </a:lnTo>
                  <a:lnTo>
                    <a:pt x="38" y="0"/>
                  </a:lnTo>
                  <a:lnTo>
                    <a:pt x="0" y="14"/>
                  </a:lnTo>
                </a:path>
              </a:pathLst>
            </a:custGeom>
            <a:noFill/>
            <a:ln w="4763">
              <a:solidFill>
                <a:srgbClr val="000000"/>
              </a:solidFill>
              <a:round/>
              <a:headEnd/>
              <a:tailEnd/>
            </a:ln>
          </p:spPr>
          <p:txBody>
            <a:bodyPr/>
            <a:lstStyle/>
            <a:p>
              <a:endParaRPr lang="en-US"/>
            </a:p>
          </p:txBody>
        </p:sp>
        <p:sp>
          <p:nvSpPr>
            <p:cNvPr id="117" name="Freeform 116"/>
            <p:cNvSpPr>
              <a:spLocks noEditPoints="1"/>
            </p:cNvSpPr>
            <p:nvPr/>
          </p:nvSpPr>
          <p:spPr bwMode="auto">
            <a:xfrm>
              <a:off x="3981450" y="4925995"/>
              <a:ext cx="93663" cy="77499"/>
            </a:xfrm>
            <a:custGeom>
              <a:avLst/>
              <a:gdLst>
                <a:gd name="T0" fmla="*/ 0 w 70"/>
                <a:gd name="T1" fmla="*/ 2147483647 h 70"/>
                <a:gd name="T2" fmla="*/ 2147483647 w 70"/>
                <a:gd name="T3" fmla="*/ 0 h 70"/>
                <a:gd name="T4" fmla="*/ 2147483647 w 70"/>
                <a:gd name="T5" fmla="*/ 2147483647 h 70"/>
                <a:gd name="T6" fmla="*/ 2147483647 w 70"/>
                <a:gd name="T7" fmla="*/ 2147483647 h 70"/>
                <a:gd name="T8" fmla="*/ 0 w 70"/>
                <a:gd name="T9" fmla="*/ 2147483647 h 70"/>
                <a:gd name="T10" fmla="*/ 2147483647 w 70"/>
                <a:gd name="T11" fmla="*/ 2147483647 h 70"/>
                <a:gd name="T12" fmla="*/ 2147483647 w 70"/>
                <a:gd name="T13" fmla="*/ 2147483647 h 70"/>
                <a:gd name="T14" fmla="*/ 2147483647 w 70"/>
                <a:gd name="T15" fmla="*/ 2147483647 h 70"/>
                <a:gd name="T16" fmla="*/ 0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0"/>
                <a:gd name="T89" fmla="*/ 70 w 70"/>
                <a:gd name="T90" fmla="*/ 70 h 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0">
                  <a:moveTo>
                    <a:pt x="0" y="7"/>
                  </a:moveTo>
                  <a:lnTo>
                    <a:pt x="4" y="0"/>
                  </a:lnTo>
                  <a:lnTo>
                    <a:pt x="67" y="31"/>
                  </a:lnTo>
                  <a:lnTo>
                    <a:pt x="63" y="38"/>
                  </a:lnTo>
                  <a:lnTo>
                    <a:pt x="0" y="7"/>
                  </a:lnTo>
                  <a:close/>
                  <a:moveTo>
                    <a:pt x="67" y="38"/>
                  </a:moveTo>
                  <a:lnTo>
                    <a:pt x="67" y="38"/>
                  </a:lnTo>
                  <a:lnTo>
                    <a:pt x="4" y="70"/>
                  </a:lnTo>
                  <a:lnTo>
                    <a:pt x="0" y="63"/>
                  </a:lnTo>
                  <a:lnTo>
                    <a:pt x="63" y="31"/>
                  </a:lnTo>
                  <a:lnTo>
                    <a:pt x="67" y="31"/>
                  </a:lnTo>
                  <a:lnTo>
                    <a:pt x="70" y="31"/>
                  </a:lnTo>
                  <a:lnTo>
                    <a:pt x="70" y="35"/>
                  </a:lnTo>
                  <a:lnTo>
                    <a:pt x="67" y="38"/>
                  </a:lnTo>
                  <a:close/>
                </a:path>
              </a:pathLst>
            </a:custGeom>
            <a:solidFill>
              <a:srgbClr val="000000"/>
            </a:solidFill>
            <a:ln w="9525">
              <a:noFill/>
              <a:round/>
              <a:headEnd/>
              <a:tailEnd/>
            </a:ln>
          </p:spPr>
          <p:txBody>
            <a:bodyPr/>
            <a:lstStyle/>
            <a:p>
              <a:endParaRPr lang="en-US"/>
            </a:p>
          </p:txBody>
        </p:sp>
        <p:sp>
          <p:nvSpPr>
            <p:cNvPr id="118" name="Freeform 117"/>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19" name="Freeform 118"/>
            <p:cNvSpPr>
              <a:spLocks/>
            </p:cNvSpPr>
            <p:nvPr/>
          </p:nvSpPr>
          <p:spPr bwMode="auto">
            <a:xfrm>
              <a:off x="2876550" y="3060768"/>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20" name="Line 397"/>
            <p:cNvSpPr>
              <a:spLocks noChangeShapeType="1"/>
            </p:cNvSpPr>
            <p:nvPr/>
          </p:nvSpPr>
          <p:spPr bwMode="auto">
            <a:xfrm>
              <a:off x="3486150" y="2991151"/>
              <a:ext cx="1588" cy="106396"/>
            </a:xfrm>
            <a:prstGeom prst="line">
              <a:avLst/>
            </a:prstGeom>
            <a:noFill/>
            <a:ln w="4763">
              <a:solidFill>
                <a:srgbClr val="000000"/>
              </a:solidFill>
              <a:round/>
              <a:headEnd/>
              <a:tailEnd/>
            </a:ln>
          </p:spPr>
          <p:txBody>
            <a:bodyPr/>
            <a:lstStyle/>
            <a:p>
              <a:endParaRPr lang="en-US"/>
            </a:p>
          </p:txBody>
        </p:sp>
        <p:sp>
          <p:nvSpPr>
            <p:cNvPr id="121" name="Freeform 120"/>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close/>
                </a:path>
              </a:pathLst>
            </a:custGeom>
            <a:solidFill>
              <a:srgbClr val="000000"/>
            </a:solidFill>
            <a:ln w="9525">
              <a:noFill/>
              <a:round/>
              <a:headEnd/>
              <a:tailEnd/>
            </a:ln>
          </p:spPr>
          <p:txBody>
            <a:bodyPr/>
            <a:lstStyle/>
            <a:p>
              <a:endParaRPr lang="en-US"/>
            </a:p>
          </p:txBody>
        </p:sp>
        <p:sp>
          <p:nvSpPr>
            <p:cNvPr id="122" name="Freeform 121"/>
            <p:cNvSpPr>
              <a:spLocks/>
            </p:cNvSpPr>
            <p:nvPr/>
          </p:nvSpPr>
          <p:spPr bwMode="auto">
            <a:xfrm>
              <a:off x="3467100" y="3055514"/>
              <a:ext cx="42863" cy="42033"/>
            </a:xfrm>
            <a:custGeom>
              <a:avLst/>
              <a:gdLst>
                <a:gd name="T0" fmla="*/ 2147483647 w 32"/>
                <a:gd name="T1" fmla="*/ 2147483647 h 38"/>
                <a:gd name="T2" fmla="*/ 2147483647 w 32"/>
                <a:gd name="T3" fmla="*/ 0 h 38"/>
                <a:gd name="T4" fmla="*/ 2147483647 w 32"/>
                <a:gd name="T5" fmla="*/ 0 h 38"/>
                <a:gd name="T6" fmla="*/ 2147483647 w 32"/>
                <a:gd name="T7" fmla="*/ 2147483647 h 38"/>
                <a:gd name="T8" fmla="*/ 2147483647 w 32"/>
                <a:gd name="T9" fmla="*/ 2147483647 h 38"/>
                <a:gd name="T10" fmla="*/ 0 w 32"/>
                <a:gd name="T11" fmla="*/ 0 h 38"/>
                <a:gd name="T12" fmla="*/ 0 w 32"/>
                <a:gd name="T13" fmla="*/ 0 h 38"/>
                <a:gd name="T14" fmla="*/ 2147483647 w 32"/>
                <a:gd name="T15" fmla="*/ 2147483647 h 38"/>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8"/>
                <a:gd name="T26" fmla="*/ 32 w 3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8">
                  <a:moveTo>
                    <a:pt x="14" y="38"/>
                  </a:moveTo>
                  <a:lnTo>
                    <a:pt x="32" y="0"/>
                  </a:lnTo>
                  <a:lnTo>
                    <a:pt x="14" y="17"/>
                  </a:lnTo>
                  <a:lnTo>
                    <a:pt x="0" y="0"/>
                  </a:lnTo>
                  <a:lnTo>
                    <a:pt x="14" y="38"/>
                  </a:lnTo>
                </a:path>
              </a:pathLst>
            </a:custGeom>
            <a:noFill/>
            <a:ln w="4763">
              <a:solidFill>
                <a:srgbClr val="000000"/>
              </a:solidFill>
              <a:round/>
              <a:headEnd/>
              <a:tailEnd/>
            </a:ln>
          </p:spPr>
          <p:txBody>
            <a:bodyPr/>
            <a:lstStyle/>
            <a:p>
              <a:endParaRPr lang="en-US"/>
            </a:p>
          </p:txBody>
        </p:sp>
        <p:sp>
          <p:nvSpPr>
            <p:cNvPr id="123" name="Rectangle 122"/>
            <p:cNvSpPr>
              <a:spLocks noChangeArrowheads="1"/>
            </p:cNvSpPr>
            <p:nvPr/>
          </p:nvSpPr>
          <p:spPr bwMode="auto">
            <a:xfrm>
              <a:off x="3352800" y="2895600"/>
              <a:ext cx="256480" cy="92333"/>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SXT(</a:t>
              </a:r>
              <a:r>
                <a:rPr lang="en-US" sz="600" b="0" dirty="0">
                  <a:solidFill>
                    <a:srgbClr val="C00000"/>
                  </a:solidFill>
                </a:rPr>
                <a:t>C</a:t>
              </a:r>
              <a:r>
                <a:rPr lang="en-US" sz="600" b="0" dirty="0">
                  <a:solidFill>
                    <a:srgbClr val="000000"/>
                  </a:solidFill>
                </a:rPr>
                <a:t>)</a:t>
              </a:r>
              <a:endParaRPr lang="en-US" b="0" dirty="0"/>
            </a:p>
          </p:txBody>
        </p:sp>
        <p:sp>
          <p:nvSpPr>
            <p:cNvPr id="124" name="Freeform 123"/>
            <p:cNvSpPr>
              <a:spLocks/>
            </p:cNvSpPr>
            <p:nvPr/>
          </p:nvSpPr>
          <p:spPr bwMode="auto">
            <a:xfrm>
              <a:off x="2663825" y="3097548"/>
              <a:ext cx="331788" cy="74872"/>
            </a:xfrm>
            <a:custGeom>
              <a:avLst/>
              <a:gdLst>
                <a:gd name="T0" fmla="*/ 0 w 388"/>
                <a:gd name="T1" fmla="*/ 0 h 63"/>
                <a:gd name="T2" fmla="*/ 2147483647 w 388"/>
                <a:gd name="T3" fmla="*/ 0 h 63"/>
                <a:gd name="T4" fmla="*/ 2147483647 w 388"/>
                <a:gd name="T5" fmla="*/ 2147483647 h 63"/>
                <a:gd name="T6" fmla="*/ 2147483647 w 388"/>
                <a:gd name="T7" fmla="*/ 2147483647 h 63"/>
                <a:gd name="T8" fmla="*/ 0 w 388"/>
                <a:gd name="T9" fmla="*/ 0 h 63"/>
                <a:gd name="T10" fmla="*/ 0 60000 65536"/>
                <a:gd name="T11" fmla="*/ 0 60000 65536"/>
                <a:gd name="T12" fmla="*/ 0 60000 65536"/>
                <a:gd name="T13" fmla="*/ 0 60000 65536"/>
                <a:gd name="T14" fmla="*/ 0 60000 65536"/>
                <a:gd name="T15" fmla="*/ 0 w 388"/>
                <a:gd name="T16" fmla="*/ 0 h 63"/>
                <a:gd name="T17" fmla="*/ 388 w 388"/>
                <a:gd name="T18" fmla="*/ 63 h 63"/>
              </a:gdLst>
              <a:ahLst/>
              <a:cxnLst>
                <a:cxn ang="T10">
                  <a:pos x="T0" y="T1"/>
                </a:cxn>
                <a:cxn ang="T11">
                  <a:pos x="T2" y="T3"/>
                </a:cxn>
                <a:cxn ang="T12">
                  <a:pos x="T4" y="T5"/>
                </a:cxn>
                <a:cxn ang="T13">
                  <a:pos x="T6" y="T7"/>
                </a:cxn>
                <a:cxn ang="T14">
                  <a:pos x="T8" y="T9"/>
                </a:cxn>
              </a:cxnLst>
              <a:rect l="T15" t="T16" r="T17" b="T18"/>
              <a:pathLst>
                <a:path w="388" h="63">
                  <a:moveTo>
                    <a:pt x="0" y="0"/>
                  </a:moveTo>
                  <a:lnTo>
                    <a:pt x="388" y="0"/>
                  </a:lnTo>
                  <a:lnTo>
                    <a:pt x="339" y="63"/>
                  </a:lnTo>
                  <a:lnTo>
                    <a:pt x="49" y="63"/>
                  </a:lnTo>
                  <a:lnTo>
                    <a:pt x="0" y="0"/>
                  </a:lnTo>
                </a:path>
              </a:pathLst>
            </a:custGeom>
            <a:noFill/>
            <a:ln w="11113">
              <a:solidFill>
                <a:srgbClr val="000000"/>
              </a:solidFill>
              <a:round/>
              <a:headEnd/>
              <a:tailEnd/>
            </a:ln>
          </p:spPr>
          <p:txBody>
            <a:bodyPr/>
            <a:lstStyle/>
            <a:p>
              <a:endParaRPr lang="en-US"/>
            </a:p>
          </p:txBody>
        </p:sp>
        <p:sp>
          <p:nvSpPr>
            <p:cNvPr id="125" name="Rectangle 124"/>
            <p:cNvSpPr>
              <a:spLocks noChangeArrowheads="1"/>
            </p:cNvSpPr>
            <p:nvPr/>
          </p:nvSpPr>
          <p:spPr bwMode="auto">
            <a:xfrm>
              <a:off x="3086100" y="3097548"/>
              <a:ext cx="169863" cy="7618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ASEL</a:t>
              </a:r>
              <a:endParaRPr lang="en-US" b="0"/>
            </a:p>
          </p:txBody>
        </p:sp>
        <p:sp>
          <p:nvSpPr>
            <p:cNvPr id="126" name="Line 408"/>
            <p:cNvSpPr>
              <a:spLocks noChangeShapeType="1"/>
            </p:cNvSpPr>
            <p:nvPr/>
          </p:nvSpPr>
          <p:spPr bwMode="auto">
            <a:xfrm>
              <a:off x="2968625" y="3136954"/>
              <a:ext cx="103188" cy="0"/>
            </a:xfrm>
            <a:prstGeom prst="line">
              <a:avLst/>
            </a:prstGeom>
            <a:noFill/>
            <a:ln w="4763">
              <a:solidFill>
                <a:srgbClr val="000000"/>
              </a:solidFill>
              <a:round/>
              <a:headEnd/>
              <a:tailEnd/>
            </a:ln>
          </p:spPr>
          <p:txBody>
            <a:bodyPr/>
            <a:lstStyle/>
            <a:p>
              <a:endParaRPr lang="en-US"/>
            </a:p>
          </p:txBody>
        </p:sp>
        <p:sp>
          <p:nvSpPr>
            <p:cNvPr id="127" name="Freeform 126"/>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close/>
                </a:path>
              </a:pathLst>
            </a:custGeom>
            <a:solidFill>
              <a:srgbClr val="000000"/>
            </a:solidFill>
            <a:ln w="9525">
              <a:noFill/>
              <a:round/>
              <a:headEnd/>
              <a:tailEnd/>
            </a:ln>
          </p:spPr>
          <p:txBody>
            <a:bodyPr/>
            <a:lstStyle/>
            <a:p>
              <a:endParaRPr lang="en-US"/>
            </a:p>
          </p:txBody>
        </p:sp>
        <p:sp>
          <p:nvSpPr>
            <p:cNvPr id="128" name="Freeform 127"/>
            <p:cNvSpPr>
              <a:spLocks/>
            </p:cNvSpPr>
            <p:nvPr/>
          </p:nvSpPr>
          <p:spPr bwMode="auto">
            <a:xfrm>
              <a:off x="2968625" y="3115937"/>
              <a:ext cx="52388" cy="35466"/>
            </a:xfrm>
            <a:custGeom>
              <a:avLst/>
              <a:gdLst>
                <a:gd name="T0" fmla="*/ 0 w 39"/>
                <a:gd name="T1" fmla="*/ 2147483647 h 32"/>
                <a:gd name="T2" fmla="*/ 2147483647 w 39"/>
                <a:gd name="T3" fmla="*/ 2147483647 h 32"/>
                <a:gd name="T4" fmla="*/ 2147483647 w 39"/>
                <a:gd name="T5" fmla="*/ 2147483647 h 32"/>
                <a:gd name="T6" fmla="*/ 2147483647 w 39"/>
                <a:gd name="T7" fmla="*/ 2147483647 h 32"/>
                <a:gd name="T8" fmla="*/ 2147483647 w 39"/>
                <a:gd name="T9" fmla="*/ 2147483647 h 32"/>
                <a:gd name="T10" fmla="*/ 2147483647 w 39"/>
                <a:gd name="T11" fmla="*/ 0 h 32"/>
                <a:gd name="T12" fmla="*/ 2147483647 w 39"/>
                <a:gd name="T13" fmla="*/ 0 h 32"/>
                <a:gd name="T14" fmla="*/ 0 w 39"/>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2"/>
                <a:gd name="T26" fmla="*/ 39 w 39"/>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2">
                  <a:moveTo>
                    <a:pt x="0" y="18"/>
                  </a:moveTo>
                  <a:lnTo>
                    <a:pt x="39" y="32"/>
                  </a:lnTo>
                  <a:lnTo>
                    <a:pt x="18" y="18"/>
                  </a:lnTo>
                  <a:lnTo>
                    <a:pt x="39" y="0"/>
                  </a:lnTo>
                  <a:lnTo>
                    <a:pt x="0" y="18"/>
                  </a:lnTo>
                </a:path>
              </a:pathLst>
            </a:custGeom>
            <a:noFill/>
            <a:ln w="4763">
              <a:solidFill>
                <a:srgbClr val="000000"/>
              </a:solidFill>
              <a:round/>
              <a:headEnd/>
              <a:tailEnd/>
            </a:ln>
          </p:spPr>
          <p:txBody>
            <a:bodyPr/>
            <a:lstStyle/>
            <a:p>
              <a:endParaRPr lang="en-US"/>
            </a:p>
          </p:txBody>
        </p:sp>
        <p:sp>
          <p:nvSpPr>
            <p:cNvPr id="129" name="Line 411"/>
            <p:cNvSpPr>
              <a:spLocks noChangeShapeType="1"/>
            </p:cNvSpPr>
            <p:nvPr/>
          </p:nvSpPr>
          <p:spPr bwMode="auto">
            <a:xfrm flipH="1">
              <a:off x="2895600" y="2738952"/>
              <a:ext cx="4763" cy="350715"/>
            </a:xfrm>
            <a:prstGeom prst="line">
              <a:avLst/>
            </a:prstGeom>
            <a:noFill/>
            <a:ln w="4763">
              <a:solidFill>
                <a:srgbClr val="000000"/>
              </a:solidFill>
              <a:round/>
              <a:headEnd/>
              <a:tailEnd/>
            </a:ln>
          </p:spPr>
          <p:txBody>
            <a:bodyPr/>
            <a:lstStyle/>
            <a:p>
              <a:endParaRPr lang="en-US"/>
            </a:p>
          </p:txBody>
        </p:sp>
        <p:sp>
          <p:nvSpPr>
            <p:cNvPr id="130" name="Freeform 129"/>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close/>
                </a:path>
              </a:pathLst>
            </a:custGeom>
            <a:solidFill>
              <a:srgbClr val="000000"/>
            </a:solidFill>
            <a:ln w="9525">
              <a:noFill/>
              <a:round/>
              <a:headEnd/>
              <a:tailEnd/>
            </a:ln>
          </p:spPr>
          <p:txBody>
            <a:bodyPr/>
            <a:lstStyle/>
            <a:p>
              <a:endParaRPr lang="en-US"/>
            </a:p>
          </p:txBody>
        </p:sp>
        <p:sp>
          <p:nvSpPr>
            <p:cNvPr id="131" name="Freeform 130"/>
            <p:cNvSpPr>
              <a:spLocks/>
            </p:cNvSpPr>
            <p:nvPr/>
          </p:nvSpPr>
          <p:spPr bwMode="auto">
            <a:xfrm>
              <a:off x="2698750" y="3045006"/>
              <a:ext cx="38100" cy="45974"/>
            </a:xfrm>
            <a:custGeom>
              <a:avLst/>
              <a:gdLst>
                <a:gd name="T0" fmla="*/ 2147483647 w 28"/>
                <a:gd name="T1" fmla="*/ 2147483647 h 42"/>
                <a:gd name="T2" fmla="*/ 2147483647 w 28"/>
                <a:gd name="T3" fmla="*/ 0 h 42"/>
                <a:gd name="T4" fmla="*/ 2147483647 w 28"/>
                <a:gd name="T5" fmla="*/ 0 h 42"/>
                <a:gd name="T6" fmla="*/ 2147483647 w 28"/>
                <a:gd name="T7" fmla="*/ 2147483647 h 42"/>
                <a:gd name="T8" fmla="*/ 2147483647 w 28"/>
                <a:gd name="T9" fmla="*/ 2147483647 h 42"/>
                <a:gd name="T10" fmla="*/ 0 w 28"/>
                <a:gd name="T11" fmla="*/ 0 h 42"/>
                <a:gd name="T12" fmla="*/ 0 w 28"/>
                <a:gd name="T13" fmla="*/ 0 h 42"/>
                <a:gd name="T14" fmla="*/ 2147483647 w 28"/>
                <a:gd name="T15" fmla="*/ 2147483647 h 42"/>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42"/>
                <a:gd name="T26" fmla="*/ 28 w 28"/>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42">
                  <a:moveTo>
                    <a:pt x="14" y="42"/>
                  </a:moveTo>
                  <a:lnTo>
                    <a:pt x="28" y="0"/>
                  </a:lnTo>
                  <a:lnTo>
                    <a:pt x="14" y="21"/>
                  </a:lnTo>
                  <a:lnTo>
                    <a:pt x="0" y="0"/>
                  </a:lnTo>
                  <a:lnTo>
                    <a:pt x="14" y="42"/>
                  </a:lnTo>
                </a:path>
              </a:pathLst>
            </a:custGeom>
            <a:noFill/>
            <a:ln w="4763">
              <a:solidFill>
                <a:srgbClr val="000000"/>
              </a:solidFill>
              <a:round/>
              <a:headEnd/>
              <a:tailEnd/>
            </a:ln>
          </p:spPr>
          <p:txBody>
            <a:bodyPr/>
            <a:lstStyle/>
            <a:p>
              <a:endParaRPr lang="en-US"/>
            </a:p>
          </p:txBody>
        </p:sp>
        <p:sp>
          <p:nvSpPr>
            <p:cNvPr id="132" name="Line 428"/>
            <p:cNvSpPr>
              <a:spLocks noChangeShapeType="1"/>
            </p:cNvSpPr>
            <p:nvPr/>
          </p:nvSpPr>
          <p:spPr bwMode="auto">
            <a:xfrm>
              <a:off x="2717800" y="2970135"/>
              <a:ext cx="1588" cy="106396"/>
            </a:xfrm>
            <a:prstGeom prst="line">
              <a:avLst/>
            </a:prstGeom>
            <a:noFill/>
            <a:ln w="4763">
              <a:solidFill>
                <a:srgbClr val="000000"/>
              </a:solidFill>
              <a:round/>
              <a:headEnd/>
              <a:tailEnd/>
            </a:ln>
          </p:spPr>
          <p:txBody>
            <a:bodyPr/>
            <a:lstStyle/>
            <a:p>
              <a:endParaRPr lang="en-US"/>
            </a:p>
          </p:txBody>
        </p:sp>
        <p:sp>
          <p:nvSpPr>
            <p:cNvPr id="133" name="Line 59"/>
            <p:cNvSpPr>
              <a:spLocks noChangeShapeType="1"/>
            </p:cNvSpPr>
            <p:nvPr/>
          </p:nvSpPr>
          <p:spPr bwMode="auto">
            <a:xfrm flipH="1">
              <a:off x="1295400" y="1066800"/>
              <a:ext cx="0" cy="685800"/>
            </a:xfrm>
            <a:prstGeom prst="line">
              <a:avLst/>
            </a:prstGeom>
            <a:noFill/>
            <a:ln w="4763">
              <a:solidFill>
                <a:srgbClr val="000000"/>
              </a:solidFill>
              <a:round/>
              <a:headEnd/>
              <a:tailEnd/>
            </a:ln>
          </p:spPr>
          <p:txBody>
            <a:bodyPr/>
            <a:lstStyle/>
            <a:p>
              <a:endParaRPr lang="en-US"/>
            </a:p>
          </p:txBody>
        </p:sp>
        <p:sp>
          <p:nvSpPr>
            <p:cNvPr id="134" name="Line 59"/>
            <p:cNvSpPr>
              <a:spLocks noChangeShapeType="1"/>
            </p:cNvSpPr>
            <p:nvPr/>
          </p:nvSpPr>
          <p:spPr bwMode="auto">
            <a:xfrm flipH="1">
              <a:off x="838200" y="1066800"/>
              <a:ext cx="457200" cy="0"/>
            </a:xfrm>
            <a:prstGeom prst="line">
              <a:avLst/>
            </a:prstGeom>
            <a:noFill/>
            <a:ln w="4763">
              <a:solidFill>
                <a:srgbClr val="000000"/>
              </a:solidFill>
              <a:round/>
              <a:headEnd/>
              <a:tailEnd/>
            </a:ln>
          </p:spPr>
          <p:txBody>
            <a:bodyPr/>
            <a:lstStyle/>
            <a:p>
              <a:endParaRPr lang="en-US"/>
            </a:p>
          </p:txBody>
        </p:sp>
        <p:sp>
          <p:nvSpPr>
            <p:cNvPr id="135" name="Line 59"/>
            <p:cNvSpPr>
              <a:spLocks noChangeShapeType="1"/>
            </p:cNvSpPr>
            <p:nvPr/>
          </p:nvSpPr>
          <p:spPr bwMode="auto">
            <a:xfrm flipH="1">
              <a:off x="838200" y="1066800"/>
              <a:ext cx="0" cy="152400"/>
            </a:xfrm>
            <a:prstGeom prst="line">
              <a:avLst/>
            </a:prstGeom>
            <a:noFill/>
            <a:ln w="4763">
              <a:solidFill>
                <a:srgbClr val="000000"/>
              </a:solidFill>
              <a:round/>
              <a:headEnd/>
              <a:tailEnd/>
            </a:ln>
          </p:spPr>
          <p:txBody>
            <a:bodyPr/>
            <a:lstStyle/>
            <a:p>
              <a:endParaRPr lang="en-US"/>
            </a:p>
          </p:txBody>
        </p:sp>
        <p:sp>
          <p:nvSpPr>
            <p:cNvPr id="136" name="Line 59"/>
            <p:cNvSpPr>
              <a:spLocks noChangeShapeType="1"/>
            </p:cNvSpPr>
            <p:nvPr/>
          </p:nvSpPr>
          <p:spPr bwMode="auto">
            <a:xfrm>
              <a:off x="823912" y="1676400"/>
              <a:ext cx="1588" cy="3810000"/>
            </a:xfrm>
            <a:prstGeom prst="line">
              <a:avLst/>
            </a:prstGeom>
            <a:noFill/>
            <a:ln w="4763">
              <a:solidFill>
                <a:srgbClr val="000000"/>
              </a:solidFill>
              <a:round/>
              <a:headEnd/>
              <a:tailEnd/>
            </a:ln>
          </p:spPr>
          <p:txBody>
            <a:bodyPr/>
            <a:lstStyle/>
            <a:p>
              <a:endParaRPr lang="en-US"/>
            </a:p>
          </p:txBody>
        </p:sp>
        <p:sp>
          <p:nvSpPr>
            <p:cNvPr id="137" name="Line 59"/>
            <p:cNvSpPr>
              <a:spLocks noChangeShapeType="1"/>
            </p:cNvSpPr>
            <p:nvPr/>
          </p:nvSpPr>
          <p:spPr bwMode="auto">
            <a:xfrm>
              <a:off x="2087880" y="1676400"/>
              <a:ext cx="1588" cy="3962400"/>
            </a:xfrm>
            <a:prstGeom prst="line">
              <a:avLst/>
            </a:prstGeom>
            <a:noFill/>
            <a:ln w="4763">
              <a:solidFill>
                <a:srgbClr val="000000"/>
              </a:solidFill>
              <a:round/>
              <a:headEnd/>
              <a:tailEnd/>
            </a:ln>
          </p:spPr>
          <p:txBody>
            <a:bodyPr/>
            <a:lstStyle/>
            <a:p>
              <a:endParaRPr lang="en-US"/>
            </a:p>
          </p:txBody>
        </p:sp>
        <p:sp>
          <p:nvSpPr>
            <p:cNvPr id="138" name="Freeform 137"/>
            <p:cNvSpPr>
              <a:spLocks/>
            </p:cNvSpPr>
            <p:nvPr/>
          </p:nvSpPr>
          <p:spPr bwMode="auto">
            <a:xfrm>
              <a:off x="2095512" y="5619776"/>
              <a:ext cx="419088" cy="323824"/>
            </a:xfrm>
            <a:custGeom>
              <a:avLst/>
              <a:gdLst>
                <a:gd name="T0" fmla="*/ 2147483647 w 326"/>
                <a:gd name="T1" fmla="*/ 2147483647 h 836"/>
                <a:gd name="T2" fmla="*/ 2147483647 w 326"/>
                <a:gd name="T3" fmla="*/ 2147483647 h 836"/>
                <a:gd name="T4" fmla="*/ 2147483647 w 326"/>
                <a:gd name="T5" fmla="*/ 2147483647 h 836"/>
                <a:gd name="T6" fmla="*/ 0 w 326"/>
                <a:gd name="T7" fmla="*/ 2147483647 h 836"/>
                <a:gd name="T8" fmla="*/ 0 w 326"/>
                <a:gd name="T9" fmla="*/ 0 h 836"/>
                <a:gd name="T10" fmla="*/ 0 w 326"/>
                <a:gd name="T11" fmla="*/ 0 h 836"/>
                <a:gd name="T12" fmla="*/ 0 60000 65536"/>
                <a:gd name="T13" fmla="*/ 0 60000 65536"/>
                <a:gd name="T14" fmla="*/ 0 60000 65536"/>
                <a:gd name="T15" fmla="*/ 0 60000 65536"/>
                <a:gd name="T16" fmla="*/ 0 60000 65536"/>
                <a:gd name="T17" fmla="*/ 0 60000 65536"/>
                <a:gd name="T18" fmla="*/ 0 w 326"/>
                <a:gd name="T19" fmla="*/ 0 h 836"/>
                <a:gd name="T20" fmla="*/ 326 w 326"/>
                <a:gd name="T21" fmla="*/ 836 h 836"/>
                <a:gd name="connsiteX0" fmla="*/ 10000 w 10000"/>
                <a:gd name="connsiteY0" fmla="*/ 10000 h 10000"/>
                <a:gd name="connsiteX1" fmla="*/ 10000 w 10000"/>
                <a:gd name="connsiteY1" fmla="*/ 8038 h 10000"/>
                <a:gd name="connsiteX2" fmla="*/ 7730 w 10000"/>
                <a:gd name="connsiteY2" fmla="*/ 7117 h 10000"/>
                <a:gd name="connsiteX3" fmla="*/ 1273 w 10000"/>
                <a:gd name="connsiteY3" fmla="*/ 7277 h 10000"/>
                <a:gd name="connsiteX4" fmla="*/ 0 w 10000"/>
                <a:gd name="connsiteY4" fmla="*/ 0 h 10000"/>
                <a:gd name="connsiteX0" fmla="*/ 8727 w 8727"/>
                <a:gd name="connsiteY0" fmla="*/ 2883 h 2883"/>
                <a:gd name="connsiteX1" fmla="*/ 8727 w 8727"/>
                <a:gd name="connsiteY1" fmla="*/ 921 h 2883"/>
                <a:gd name="connsiteX2" fmla="*/ 6457 w 8727"/>
                <a:gd name="connsiteY2" fmla="*/ 0 h 2883"/>
                <a:gd name="connsiteX3" fmla="*/ 0 w 8727"/>
                <a:gd name="connsiteY3" fmla="*/ 160 h 2883"/>
                <a:gd name="connsiteX0" fmla="*/ 10000 w 10000"/>
                <a:gd name="connsiteY0" fmla="*/ 10153 h 10153"/>
                <a:gd name="connsiteX1" fmla="*/ 10000 w 10000"/>
                <a:gd name="connsiteY1" fmla="*/ 3348 h 10153"/>
                <a:gd name="connsiteX2" fmla="*/ 7399 w 10000"/>
                <a:gd name="connsiteY2" fmla="*/ 153 h 10153"/>
                <a:gd name="connsiteX3" fmla="*/ 0 w 10000"/>
                <a:gd name="connsiteY3" fmla="*/ 0 h 10153"/>
                <a:gd name="connsiteX0" fmla="*/ 10000 w 10000"/>
                <a:gd name="connsiteY0" fmla="*/ 10000 h 10000"/>
                <a:gd name="connsiteX1" fmla="*/ 10000 w 10000"/>
                <a:gd name="connsiteY1" fmla="*/ 3195 h 10000"/>
                <a:gd name="connsiteX2" fmla="*/ 7399 w 10000"/>
                <a:gd name="connsiteY2" fmla="*/ 0 h 10000"/>
                <a:gd name="connsiteX3" fmla="*/ 0 w 10000"/>
                <a:gd name="connsiteY3" fmla="*/ 554 h 10000"/>
                <a:gd name="connsiteX0" fmla="*/ 11000 w 11000"/>
                <a:gd name="connsiteY0" fmla="*/ 10036 h 10036"/>
                <a:gd name="connsiteX1" fmla="*/ 11000 w 11000"/>
                <a:gd name="connsiteY1" fmla="*/ 3231 h 10036"/>
                <a:gd name="connsiteX2" fmla="*/ 8399 w 11000"/>
                <a:gd name="connsiteY2" fmla="*/ 36 h 10036"/>
                <a:gd name="connsiteX3" fmla="*/ 0 w 11000"/>
                <a:gd name="connsiteY3" fmla="*/ 0 h 10036"/>
              </a:gdLst>
              <a:ahLst/>
              <a:cxnLst>
                <a:cxn ang="0">
                  <a:pos x="connsiteX0" y="connsiteY0"/>
                </a:cxn>
                <a:cxn ang="0">
                  <a:pos x="connsiteX1" y="connsiteY1"/>
                </a:cxn>
                <a:cxn ang="0">
                  <a:pos x="connsiteX2" y="connsiteY2"/>
                </a:cxn>
                <a:cxn ang="0">
                  <a:pos x="connsiteX3" y="connsiteY3"/>
                </a:cxn>
              </a:cxnLst>
              <a:rect l="l" t="t" r="r" b="b"/>
              <a:pathLst>
                <a:path w="11000" h="10036">
                  <a:moveTo>
                    <a:pt x="11000" y="10036"/>
                  </a:moveTo>
                  <a:lnTo>
                    <a:pt x="11000" y="3231"/>
                  </a:lnTo>
                  <a:lnTo>
                    <a:pt x="8399" y="36"/>
                  </a:lnTo>
                  <a:lnTo>
                    <a:pt x="0" y="0"/>
                  </a:lnTo>
                </a:path>
              </a:pathLst>
            </a:custGeom>
            <a:noFill/>
            <a:ln w="4763">
              <a:solidFill>
                <a:srgbClr val="000000"/>
              </a:solidFill>
              <a:round/>
              <a:headEnd/>
              <a:tailEnd/>
            </a:ln>
          </p:spPr>
          <p:txBody>
            <a:bodyPr/>
            <a:lstStyle/>
            <a:p>
              <a:endParaRPr lang="en-US"/>
            </a:p>
          </p:txBody>
        </p:sp>
        <p:sp>
          <p:nvSpPr>
            <p:cNvPr id="139" name="Rectangle 138"/>
            <p:cNvSpPr>
              <a:spLocks noChangeArrowheads="1"/>
            </p:cNvSpPr>
            <p:nvPr/>
          </p:nvSpPr>
          <p:spPr bwMode="auto">
            <a:xfrm>
              <a:off x="4521200" y="4454267"/>
              <a:ext cx="149080" cy="92333"/>
            </a:xfrm>
            <a:prstGeom prst="rect">
              <a:avLst/>
            </a:prstGeom>
            <a:noFill/>
            <a:ln w="9525">
              <a:noFill/>
              <a:miter lim="800000"/>
              <a:headEnd/>
              <a:tailEnd/>
            </a:ln>
          </p:spPr>
          <p:txBody>
            <a:bodyPr wrap="none" lIns="0" tIns="0" rIns="0" bIns="0">
              <a:spAutoFit/>
            </a:bodyPr>
            <a:lstStyle/>
            <a:p>
              <a:pPr eaLnBrk="0" hangingPunct="0"/>
              <a:r>
                <a:rPr lang="en-US" sz="600" dirty="0" smtClean="0">
                  <a:solidFill>
                    <a:srgbClr val="000000"/>
                  </a:solidFill>
                </a:rPr>
                <a:t>R/W</a:t>
              </a:r>
              <a:endParaRPr lang="en-US" b="0" dirty="0"/>
            </a:p>
          </p:txBody>
        </p:sp>
        <p:sp>
          <p:nvSpPr>
            <p:cNvPr id="140" name="Line 59"/>
            <p:cNvSpPr>
              <a:spLocks noChangeShapeType="1"/>
            </p:cNvSpPr>
            <p:nvPr/>
          </p:nvSpPr>
          <p:spPr bwMode="auto">
            <a:xfrm>
              <a:off x="4343400" y="2971800"/>
              <a:ext cx="0" cy="1447800"/>
            </a:xfrm>
            <a:prstGeom prst="line">
              <a:avLst/>
            </a:prstGeom>
            <a:noFill/>
            <a:ln w="4763">
              <a:solidFill>
                <a:srgbClr val="000000"/>
              </a:solidFill>
              <a:round/>
              <a:headEnd/>
              <a:tailEnd/>
            </a:ln>
          </p:spPr>
          <p:txBody>
            <a:bodyPr/>
            <a:lstStyle/>
            <a:p>
              <a:endParaRPr lang="en-US"/>
            </a:p>
          </p:txBody>
        </p:sp>
        <p:sp>
          <p:nvSpPr>
            <p:cNvPr id="141" name="Line 59"/>
            <p:cNvSpPr>
              <a:spLocks noChangeShapeType="1"/>
            </p:cNvSpPr>
            <p:nvPr/>
          </p:nvSpPr>
          <p:spPr bwMode="auto">
            <a:xfrm flipH="1">
              <a:off x="3714750" y="2971800"/>
              <a:ext cx="628650" cy="0"/>
            </a:xfrm>
            <a:prstGeom prst="line">
              <a:avLst/>
            </a:prstGeom>
            <a:noFill/>
            <a:ln w="4763">
              <a:solidFill>
                <a:srgbClr val="000000"/>
              </a:solidFill>
              <a:round/>
              <a:headEnd/>
              <a:tailEnd/>
            </a:ln>
          </p:spPr>
          <p:txBody>
            <a:bodyPr/>
            <a:lstStyle/>
            <a:p>
              <a:endParaRPr lang="en-US"/>
            </a:p>
          </p:txBody>
        </p:sp>
      </p:grpSp>
      <p:grpSp>
        <p:nvGrpSpPr>
          <p:cNvPr id="4" name="Group 141"/>
          <p:cNvGrpSpPr/>
          <p:nvPr/>
        </p:nvGrpSpPr>
        <p:grpSpPr>
          <a:xfrm>
            <a:off x="192087" y="5105400"/>
            <a:ext cx="4532313" cy="109538"/>
            <a:chOff x="952500" y="5105400"/>
            <a:chExt cx="4532313" cy="109538"/>
          </a:xfrm>
        </p:grpSpPr>
        <p:sp>
          <p:nvSpPr>
            <p:cNvPr id="143" name="Rectangle 142"/>
            <p:cNvSpPr>
              <a:spLocks noChangeArrowheads="1"/>
            </p:cNvSpPr>
            <p:nvPr/>
          </p:nvSpPr>
          <p:spPr bwMode="auto">
            <a:xfrm>
              <a:off x="952500" y="5124450"/>
              <a:ext cx="4532313" cy="38100"/>
            </a:xfrm>
            <a:prstGeom prst="rect">
              <a:avLst/>
            </a:prstGeom>
            <a:solidFill>
              <a:srgbClr val="BBBBBB"/>
            </a:solidFill>
            <a:ln w="9525">
              <a:noFill/>
              <a:miter lim="800000"/>
              <a:headEnd/>
              <a:tailEnd/>
            </a:ln>
          </p:spPr>
          <p:txBody>
            <a:bodyPr/>
            <a:lstStyle/>
            <a:p>
              <a:endParaRPr lang="en-US"/>
            </a:p>
          </p:txBody>
        </p:sp>
        <p:sp>
          <p:nvSpPr>
            <p:cNvPr id="144" name="Rectangle 143"/>
            <p:cNvSpPr>
              <a:spLocks noChangeArrowheads="1"/>
            </p:cNvSpPr>
            <p:nvPr/>
          </p:nvSpPr>
          <p:spPr bwMode="auto">
            <a:xfrm>
              <a:off x="1060450" y="5105400"/>
              <a:ext cx="674688" cy="103188"/>
            </a:xfrm>
            <a:prstGeom prst="rect">
              <a:avLst/>
            </a:prstGeom>
            <a:solidFill>
              <a:srgbClr val="FFFFFF"/>
            </a:solidFill>
            <a:ln w="9525">
              <a:noFill/>
              <a:miter lim="800000"/>
              <a:headEnd/>
              <a:tailEnd/>
            </a:ln>
          </p:spPr>
          <p:txBody>
            <a:bodyPr/>
            <a:lstStyle/>
            <a:p>
              <a:endParaRPr lang="en-US"/>
            </a:p>
          </p:txBody>
        </p:sp>
        <p:sp>
          <p:nvSpPr>
            <p:cNvPr id="145" name="Rectangle 144"/>
            <p:cNvSpPr>
              <a:spLocks noChangeArrowheads="1"/>
            </p:cNvSpPr>
            <p:nvPr/>
          </p:nvSpPr>
          <p:spPr bwMode="auto">
            <a:xfrm>
              <a:off x="1063625" y="5110163"/>
              <a:ext cx="666750" cy="95250"/>
            </a:xfrm>
            <a:prstGeom prst="rect">
              <a:avLst/>
            </a:prstGeom>
            <a:noFill/>
            <a:ln w="11113">
              <a:solidFill>
                <a:srgbClr val="000000"/>
              </a:solidFill>
              <a:miter lim="800000"/>
              <a:headEnd/>
              <a:tailEnd/>
            </a:ln>
          </p:spPr>
          <p:txBody>
            <a:bodyPr/>
            <a:lstStyle/>
            <a:p>
              <a:endParaRPr lang="en-US"/>
            </a:p>
          </p:txBody>
        </p:sp>
        <p:sp>
          <p:nvSpPr>
            <p:cNvPr id="146" name="Freeform 145"/>
            <p:cNvSpPr>
              <a:spLocks/>
            </p:cNvSpPr>
            <p:nvPr/>
          </p:nvSpPr>
          <p:spPr bwMode="auto">
            <a:xfrm>
              <a:off x="106045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47" name="Freeform 146"/>
            <p:cNvSpPr>
              <a:spLocks/>
            </p:cNvSpPr>
            <p:nvPr/>
          </p:nvSpPr>
          <p:spPr bwMode="auto">
            <a:xfrm>
              <a:off x="106045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48" name="Rectangle 147"/>
            <p:cNvSpPr>
              <a:spLocks noChangeArrowheads="1"/>
            </p:cNvSpPr>
            <p:nvPr/>
          </p:nvSpPr>
          <p:spPr bwMode="auto">
            <a:xfrm>
              <a:off x="2324100" y="5105400"/>
              <a:ext cx="674688" cy="103188"/>
            </a:xfrm>
            <a:prstGeom prst="rect">
              <a:avLst/>
            </a:prstGeom>
            <a:solidFill>
              <a:srgbClr val="FFFFFF"/>
            </a:solidFill>
            <a:ln w="9525">
              <a:noFill/>
              <a:miter lim="800000"/>
              <a:headEnd/>
              <a:tailEnd/>
            </a:ln>
          </p:spPr>
          <p:txBody>
            <a:bodyPr/>
            <a:lstStyle/>
            <a:p>
              <a:endParaRPr lang="en-US"/>
            </a:p>
          </p:txBody>
        </p:sp>
        <p:sp>
          <p:nvSpPr>
            <p:cNvPr id="149" name="Rectangle 148"/>
            <p:cNvSpPr>
              <a:spLocks noChangeArrowheads="1"/>
            </p:cNvSpPr>
            <p:nvPr/>
          </p:nvSpPr>
          <p:spPr bwMode="auto">
            <a:xfrm>
              <a:off x="2327275" y="5110163"/>
              <a:ext cx="666750" cy="95250"/>
            </a:xfrm>
            <a:prstGeom prst="rect">
              <a:avLst/>
            </a:prstGeom>
            <a:solidFill>
              <a:srgbClr val="FFFF00"/>
            </a:solidFill>
            <a:ln w="11113">
              <a:solidFill>
                <a:srgbClr val="000000"/>
              </a:solidFill>
              <a:miter lim="800000"/>
              <a:headEnd/>
              <a:tailEnd/>
            </a:ln>
          </p:spPr>
          <p:txBody>
            <a:bodyPr/>
            <a:lstStyle/>
            <a:p>
              <a:endParaRPr lang="en-US"/>
            </a:p>
          </p:txBody>
        </p:sp>
        <p:sp>
          <p:nvSpPr>
            <p:cNvPr id="150" name="Freeform 149"/>
            <p:cNvSpPr>
              <a:spLocks/>
            </p:cNvSpPr>
            <p:nvPr/>
          </p:nvSpPr>
          <p:spPr bwMode="auto">
            <a:xfrm>
              <a:off x="2324100" y="5146675"/>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1" name="Freeform 150"/>
            <p:cNvSpPr>
              <a:spLocks/>
            </p:cNvSpPr>
            <p:nvPr/>
          </p:nvSpPr>
          <p:spPr bwMode="auto">
            <a:xfrm>
              <a:off x="2324100" y="5165725"/>
              <a:ext cx="65088"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52" name="Rectangle 151"/>
            <p:cNvSpPr>
              <a:spLocks noChangeArrowheads="1"/>
            </p:cNvSpPr>
            <p:nvPr/>
          </p:nvSpPr>
          <p:spPr bwMode="auto">
            <a:xfrm>
              <a:off x="3462338" y="5105400"/>
              <a:ext cx="674687" cy="103188"/>
            </a:xfrm>
            <a:prstGeom prst="rect">
              <a:avLst/>
            </a:prstGeom>
            <a:solidFill>
              <a:srgbClr val="FFFFFF"/>
            </a:solidFill>
            <a:ln w="9525">
              <a:noFill/>
              <a:miter lim="800000"/>
              <a:headEnd/>
              <a:tailEnd/>
            </a:ln>
          </p:spPr>
          <p:txBody>
            <a:bodyPr/>
            <a:lstStyle/>
            <a:p>
              <a:endParaRPr lang="en-US"/>
            </a:p>
          </p:txBody>
        </p:sp>
        <p:sp>
          <p:nvSpPr>
            <p:cNvPr id="153" name="Rectangle 152"/>
            <p:cNvSpPr>
              <a:spLocks noChangeArrowheads="1"/>
            </p:cNvSpPr>
            <p:nvPr/>
          </p:nvSpPr>
          <p:spPr bwMode="auto">
            <a:xfrm>
              <a:off x="3465513" y="5110163"/>
              <a:ext cx="666750" cy="95250"/>
            </a:xfrm>
            <a:prstGeom prst="rect">
              <a:avLst/>
            </a:prstGeom>
            <a:noFill/>
            <a:ln w="11113">
              <a:solidFill>
                <a:srgbClr val="000000"/>
              </a:solidFill>
              <a:miter lim="800000"/>
              <a:headEnd/>
              <a:tailEnd/>
            </a:ln>
          </p:spPr>
          <p:txBody>
            <a:bodyPr/>
            <a:lstStyle/>
            <a:p>
              <a:endParaRPr lang="en-US"/>
            </a:p>
          </p:txBody>
        </p:sp>
        <p:sp>
          <p:nvSpPr>
            <p:cNvPr id="154" name="Freeform 153"/>
            <p:cNvSpPr>
              <a:spLocks/>
            </p:cNvSpPr>
            <p:nvPr/>
          </p:nvSpPr>
          <p:spPr bwMode="auto">
            <a:xfrm>
              <a:off x="3462338" y="5146675"/>
              <a:ext cx="65087"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155" name="Freeform 154"/>
            <p:cNvSpPr>
              <a:spLocks/>
            </p:cNvSpPr>
            <p:nvPr/>
          </p:nvSpPr>
          <p:spPr bwMode="auto">
            <a:xfrm>
              <a:off x="3462338" y="5165725"/>
              <a:ext cx="65087" cy="33338"/>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163" name="Rectangle 162"/>
            <p:cNvSpPr>
              <a:spLocks noChangeArrowheads="1"/>
            </p:cNvSpPr>
            <p:nvPr/>
          </p:nvSpPr>
          <p:spPr bwMode="auto">
            <a:xfrm>
              <a:off x="3752850" y="5122863"/>
              <a:ext cx="11271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WB</a:t>
              </a:r>
              <a:endParaRPr lang="en-US" b="0" baseline="30000"/>
            </a:p>
          </p:txBody>
        </p:sp>
        <p:sp>
          <p:nvSpPr>
            <p:cNvPr id="164" name="Rectangle 163"/>
            <p:cNvSpPr>
              <a:spLocks noChangeArrowheads="1"/>
            </p:cNvSpPr>
            <p:nvPr/>
          </p:nvSpPr>
          <p:spPr bwMode="auto">
            <a:xfrm>
              <a:off x="2600325" y="5110163"/>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WB</a:t>
              </a:r>
              <a:endParaRPr lang="en-US" b="0" baseline="30000"/>
            </a:p>
          </p:txBody>
        </p:sp>
        <p:sp>
          <p:nvSpPr>
            <p:cNvPr id="165" name="Rectangle 164"/>
            <p:cNvSpPr>
              <a:spLocks noChangeArrowheads="1"/>
            </p:cNvSpPr>
            <p:nvPr/>
          </p:nvSpPr>
          <p:spPr bwMode="auto">
            <a:xfrm>
              <a:off x="1314450" y="511016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WB</a:t>
              </a:r>
              <a:endParaRPr lang="en-US" b="0" baseline="30000"/>
            </a:p>
          </p:txBody>
        </p:sp>
      </p:grpSp>
      <p:grpSp>
        <p:nvGrpSpPr>
          <p:cNvPr id="235" name="Group 166"/>
          <p:cNvGrpSpPr/>
          <p:nvPr/>
        </p:nvGrpSpPr>
        <p:grpSpPr>
          <a:xfrm>
            <a:off x="192087" y="4038600"/>
            <a:ext cx="4532313" cy="107950"/>
            <a:chOff x="952500" y="4132263"/>
            <a:chExt cx="4532313" cy="107950"/>
          </a:xfrm>
        </p:grpSpPr>
        <p:sp>
          <p:nvSpPr>
            <p:cNvPr id="168" name="Rectangle 167"/>
            <p:cNvSpPr>
              <a:spLocks noChangeArrowheads="1"/>
            </p:cNvSpPr>
            <p:nvPr/>
          </p:nvSpPr>
          <p:spPr bwMode="auto">
            <a:xfrm>
              <a:off x="952500" y="4170363"/>
              <a:ext cx="4532313" cy="36512"/>
            </a:xfrm>
            <a:prstGeom prst="rect">
              <a:avLst/>
            </a:prstGeom>
            <a:solidFill>
              <a:srgbClr val="BBBBBB"/>
            </a:solidFill>
            <a:ln w="9525">
              <a:noFill/>
              <a:miter lim="800000"/>
              <a:headEnd/>
              <a:tailEnd/>
            </a:ln>
          </p:spPr>
          <p:txBody>
            <a:bodyPr/>
            <a:lstStyle/>
            <a:p>
              <a:endParaRPr lang="en-US"/>
            </a:p>
          </p:txBody>
        </p:sp>
        <p:sp>
          <p:nvSpPr>
            <p:cNvPr id="169" name="Rectangle 168"/>
            <p:cNvSpPr>
              <a:spLocks noChangeArrowheads="1"/>
            </p:cNvSpPr>
            <p:nvPr/>
          </p:nvSpPr>
          <p:spPr bwMode="auto">
            <a:xfrm>
              <a:off x="1060450" y="4132263"/>
              <a:ext cx="674688" cy="107950"/>
            </a:xfrm>
            <a:prstGeom prst="rect">
              <a:avLst/>
            </a:prstGeom>
            <a:solidFill>
              <a:srgbClr val="FFFFFF"/>
            </a:solidFill>
            <a:ln w="9525">
              <a:noFill/>
              <a:miter lim="800000"/>
              <a:headEnd/>
              <a:tailEnd/>
            </a:ln>
          </p:spPr>
          <p:txBody>
            <a:bodyPr/>
            <a:lstStyle/>
            <a:p>
              <a:endParaRPr lang="en-US"/>
            </a:p>
          </p:txBody>
        </p:sp>
        <p:sp>
          <p:nvSpPr>
            <p:cNvPr id="170" name="Rectangle 169"/>
            <p:cNvSpPr>
              <a:spLocks noChangeArrowheads="1"/>
            </p:cNvSpPr>
            <p:nvPr/>
          </p:nvSpPr>
          <p:spPr bwMode="auto">
            <a:xfrm>
              <a:off x="1063625" y="4137025"/>
              <a:ext cx="666750" cy="98425"/>
            </a:xfrm>
            <a:prstGeom prst="rect">
              <a:avLst/>
            </a:prstGeom>
            <a:noFill/>
            <a:ln w="11113">
              <a:solidFill>
                <a:srgbClr val="000000"/>
              </a:solidFill>
              <a:miter lim="800000"/>
              <a:headEnd/>
              <a:tailEnd/>
            </a:ln>
          </p:spPr>
          <p:txBody>
            <a:bodyPr/>
            <a:lstStyle/>
            <a:p>
              <a:endParaRPr lang="en-US"/>
            </a:p>
          </p:txBody>
        </p:sp>
        <p:sp>
          <p:nvSpPr>
            <p:cNvPr id="171" name="Freeform 170"/>
            <p:cNvSpPr>
              <a:spLocks/>
            </p:cNvSpPr>
            <p:nvPr/>
          </p:nvSpPr>
          <p:spPr bwMode="auto">
            <a:xfrm>
              <a:off x="106045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2" name="Freeform 171"/>
            <p:cNvSpPr>
              <a:spLocks/>
            </p:cNvSpPr>
            <p:nvPr/>
          </p:nvSpPr>
          <p:spPr bwMode="auto">
            <a:xfrm>
              <a:off x="106045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3" name="Rectangle 172"/>
            <p:cNvSpPr>
              <a:spLocks noChangeArrowheads="1"/>
            </p:cNvSpPr>
            <p:nvPr/>
          </p:nvSpPr>
          <p:spPr bwMode="auto">
            <a:xfrm>
              <a:off x="2324100" y="4132263"/>
              <a:ext cx="674688" cy="107950"/>
            </a:xfrm>
            <a:prstGeom prst="rect">
              <a:avLst/>
            </a:prstGeom>
            <a:solidFill>
              <a:srgbClr val="FFFF00"/>
            </a:solidFill>
            <a:ln w="9525">
              <a:noFill/>
              <a:miter lim="800000"/>
              <a:headEnd/>
              <a:tailEnd/>
            </a:ln>
          </p:spPr>
          <p:txBody>
            <a:bodyPr/>
            <a:lstStyle/>
            <a:p>
              <a:endParaRPr lang="en-US"/>
            </a:p>
          </p:txBody>
        </p:sp>
        <p:sp>
          <p:nvSpPr>
            <p:cNvPr id="174" name="Rectangle 173"/>
            <p:cNvSpPr>
              <a:spLocks noChangeArrowheads="1"/>
            </p:cNvSpPr>
            <p:nvPr/>
          </p:nvSpPr>
          <p:spPr bwMode="auto">
            <a:xfrm>
              <a:off x="2327275" y="4137025"/>
              <a:ext cx="666750" cy="98425"/>
            </a:xfrm>
            <a:prstGeom prst="rect">
              <a:avLst/>
            </a:prstGeom>
            <a:noFill/>
            <a:ln w="11113">
              <a:solidFill>
                <a:srgbClr val="000000"/>
              </a:solidFill>
              <a:miter lim="800000"/>
              <a:headEnd/>
              <a:tailEnd/>
            </a:ln>
          </p:spPr>
          <p:txBody>
            <a:bodyPr/>
            <a:lstStyle/>
            <a:p>
              <a:endParaRPr lang="en-US"/>
            </a:p>
          </p:txBody>
        </p:sp>
        <p:sp>
          <p:nvSpPr>
            <p:cNvPr id="175" name="Freeform 174"/>
            <p:cNvSpPr>
              <a:spLocks/>
            </p:cNvSpPr>
            <p:nvPr/>
          </p:nvSpPr>
          <p:spPr bwMode="auto">
            <a:xfrm>
              <a:off x="2324100" y="4173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76" name="Freeform 175"/>
            <p:cNvSpPr>
              <a:spLocks/>
            </p:cNvSpPr>
            <p:nvPr/>
          </p:nvSpPr>
          <p:spPr bwMode="auto">
            <a:xfrm>
              <a:off x="2324100" y="4197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77" name="Rectangle 176"/>
            <p:cNvSpPr>
              <a:spLocks noChangeArrowheads="1"/>
            </p:cNvSpPr>
            <p:nvPr/>
          </p:nvSpPr>
          <p:spPr bwMode="auto">
            <a:xfrm>
              <a:off x="3462338" y="4132263"/>
              <a:ext cx="674687" cy="107950"/>
            </a:xfrm>
            <a:prstGeom prst="rect">
              <a:avLst/>
            </a:prstGeom>
            <a:solidFill>
              <a:srgbClr val="FFFFFF"/>
            </a:solidFill>
            <a:ln w="9525">
              <a:noFill/>
              <a:miter lim="800000"/>
              <a:headEnd/>
              <a:tailEnd/>
            </a:ln>
          </p:spPr>
          <p:txBody>
            <a:bodyPr/>
            <a:lstStyle/>
            <a:p>
              <a:endParaRPr lang="en-US"/>
            </a:p>
          </p:txBody>
        </p:sp>
        <p:sp>
          <p:nvSpPr>
            <p:cNvPr id="178" name="Rectangle 177"/>
            <p:cNvSpPr>
              <a:spLocks noChangeArrowheads="1"/>
            </p:cNvSpPr>
            <p:nvPr/>
          </p:nvSpPr>
          <p:spPr bwMode="auto">
            <a:xfrm>
              <a:off x="3465513" y="4137025"/>
              <a:ext cx="666750" cy="98425"/>
            </a:xfrm>
            <a:prstGeom prst="rect">
              <a:avLst/>
            </a:prstGeom>
            <a:noFill/>
            <a:ln w="11113">
              <a:solidFill>
                <a:srgbClr val="000000"/>
              </a:solidFill>
              <a:miter lim="800000"/>
              <a:headEnd/>
              <a:tailEnd/>
            </a:ln>
          </p:spPr>
          <p:txBody>
            <a:bodyPr/>
            <a:lstStyle/>
            <a:p>
              <a:endParaRPr lang="en-US"/>
            </a:p>
          </p:txBody>
        </p:sp>
        <p:sp>
          <p:nvSpPr>
            <p:cNvPr id="179" name="Freeform 178"/>
            <p:cNvSpPr>
              <a:spLocks/>
            </p:cNvSpPr>
            <p:nvPr/>
          </p:nvSpPr>
          <p:spPr bwMode="auto">
            <a:xfrm>
              <a:off x="3462338" y="4173538"/>
              <a:ext cx="65087"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0" name="Freeform 179"/>
            <p:cNvSpPr>
              <a:spLocks/>
            </p:cNvSpPr>
            <p:nvPr/>
          </p:nvSpPr>
          <p:spPr bwMode="auto">
            <a:xfrm>
              <a:off x="3462338" y="4197350"/>
              <a:ext cx="65087"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81" name="Rectangle 180"/>
            <p:cNvSpPr>
              <a:spLocks noChangeArrowheads="1"/>
            </p:cNvSpPr>
            <p:nvPr/>
          </p:nvSpPr>
          <p:spPr bwMode="auto">
            <a:xfrm>
              <a:off x="3724275" y="4141788"/>
              <a:ext cx="1492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Y</a:t>
              </a:r>
              <a:r>
                <a:rPr lang="en-US" sz="600" b="0" baseline="30000">
                  <a:solidFill>
                    <a:srgbClr val="000000"/>
                  </a:solidFill>
                </a:rPr>
                <a:t>MEM</a:t>
              </a:r>
              <a:endParaRPr lang="en-US" b="0" baseline="30000"/>
            </a:p>
          </p:txBody>
        </p:sp>
        <p:sp>
          <p:nvSpPr>
            <p:cNvPr id="185" name="Rectangle 184"/>
            <p:cNvSpPr>
              <a:spLocks noChangeArrowheads="1"/>
            </p:cNvSpPr>
            <p:nvPr/>
          </p:nvSpPr>
          <p:spPr bwMode="auto">
            <a:xfrm>
              <a:off x="4598988" y="4132263"/>
              <a:ext cx="674687" cy="107950"/>
            </a:xfrm>
            <a:prstGeom prst="rect">
              <a:avLst/>
            </a:prstGeom>
            <a:solidFill>
              <a:srgbClr val="FFFFFF"/>
            </a:solidFill>
            <a:ln w="9525">
              <a:noFill/>
              <a:miter lim="800000"/>
              <a:headEnd/>
              <a:tailEnd/>
            </a:ln>
          </p:spPr>
          <p:txBody>
            <a:bodyPr/>
            <a:lstStyle/>
            <a:p>
              <a:endParaRPr lang="en-US"/>
            </a:p>
          </p:txBody>
        </p:sp>
        <p:sp>
          <p:nvSpPr>
            <p:cNvPr id="186" name="Rectangle 185"/>
            <p:cNvSpPr>
              <a:spLocks noChangeArrowheads="1"/>
            </p:cNvSpPr>
            <p:nvPr/>
          </p:nvSpPr>
          <p:spPr bwMode="auto">
            <a:xfrm>
              <a:off x="4603750" y="4137025"/>
              <a:ext cx="666750" cy="98425"/>
            </a:xfrm>
            <a:prstGeom prst="rect">
              <a:avLst/>
            </a:prstGeom>
            <a:noFill/>
            <a:ln w="11113">
              <a:solidFill>
                <a:srgbClr val="000000"/>
              </a:solidFill>
              <a:miter lim="800000"/>
              <a:headEnd/>
              <a:tailEnd/>
            </a:ln>
          </p:spPr>
          <p:txBody>
            <a:bodyPr/>
            <a:lstStyle/>
            <a:p>
              <a:endParaRPr lang="en-US"/>
            </a:p>
          </p:txBody>
        </p:sp>
        <p:sp>
          <p:nvSpPr>
            <p:cNvPr id="187" name="Freeform 186"/>
            <p:cNvSpPr>
              <a:spLocks/>
            </p:cNvSpPr>
            <p:nvPr/>
          </p:nvSpPr>
          <p:spPr bwMode="auto">
            <a:xfrm>
              <a:off x="4598988" y="4173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188" name="Freeform 187"/>
            <p:cNvSpPr>
              <a:spLocks/>
            </p:cNvSpPr>
            <p:nvPr/>
          </p:nvSpPr>
          <p:spPr bwMode="auto">
            <a:xfrm>
              <a:off x="4598988" y="4197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197" name="Rectangle 196"/>
            <p:cNvSpPr>
              <a:spLocks noChangeArrowheads="1"/>
            </p:cNvSpPr>
            <p:nvPr/>
          </p:nvSpPr>
          <p:spPr bwMode="auto">
            <a:xfrm>
              <a:off x="4867275" y="4138613"/>
              <a:ext cx="1524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MEM</a:t>
              </a:r>
              <a:endParaRPr lang="en-US" b="0" baseline="30000"/>
            </a:p>
          </p:txBody>
        </p:sp>
        <p:sp>
          <p:nvSpPr>
            <p:cNvPr id="198" name="Rectangle 197"/>
            <p:cNvSpPr>
              <a:spLocks noChangeArrowheads="1"/>
            </p:cNvSpPr>
            <p:nvPr/>
          </p:nvSpPr>
          <p:spPr bwMode="auto">
            <a:xfrm>
              <a:off x="2586038" y="4143375"/>
              <a:ext cx="1651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MEM</a:t>
              </a:r>
              <a:endParaRPr lang="en-US" b="0" baseline="30000"/>
            </a:p>
          </p:txBody>
        </p:sp>
        <p:sp>
          <p:nvSpPr>
            <p:cNvPr id="199" name="Rectangle 198"/>
            <p:cNvSpPr>
              <a:spLocks noChangeArrowheads="1"/>
            </p:cNvSpPr>
            <p:nvPr/>
          </p:nvSpPr>
          <p:spPr bwMode="auto">
            <a:xfrm>
              <a:off x="1295400" y="4143375"/>
              <a:ext cx="188913" cy="92075"/>
            </a:xfrm>
            <a:prstGeom prst="rect">
              <a:avLst/>
            </a:prstGeom>
            <a:noFill/>
            <a:ln w="9525">
              <a:noFill/>
              <a:miter lim="800000"/>
              <a:headEnd/>
              <a:tailEnd/>
            </a:ln>
          </p:spPr>
          <p:txBody>
            <a:bodyPr wrap="none" lIns="0" tIns="0" rIns="0" bIns="0">
              <a:spAutoFit/>
            </a:bodyPr>
            <a:lstStyle/>
            <a:p>
              <a:pPr eaLnBrk="0" hangingPunct="0"/>
              <a:r>
                <a:rPr lang="en-US" sz="600" b="0" dirty="0">
                  <a:solidFill>
                    <a:srgbClr val="000000"/>
                  </a:solidFill>
                </a:rPr>
                <a:t>PC</a:t>
              </a:r>
              <a:r>
                <a:rPr lang="en-US" sz="600" b="0" baseline="30000" dirty="0">
                  <a:solidFill>
                    <a:srgbClr val="000000"/>
                  </a:solidFill>
                </a:rPr>
                <a:t>MEM</a:t>
              </a:r>
              <a:endParaRPr lang="en-US" b="0" baseline="30000" dirty="0"/>
            </a:p>
          </p:txBody>
        </p:sp>
      </p:grpSp>
      <p:grpSp>
        <p:nvGrpSpPr>
          <p:cNvPr id="236" name="Group 199"/>
          <p:cNvGrpSpPr/>
          <p:nvPr/>
        </p:nvGrpSpPr>
        <p:grpSpPr>
          <a:xfrm>
            <a:off x="192087" y="3276600"/>
            <a:ext cx="4532313" cy="107950"/>
            <a:chOff x="952500" y="3116263"/>
            <a:chExt cx="4532313" cy="107950"/>
          </a:xfrm>
        </p:grpSpPr>
        <p:sp>
          <p:nvSpPr>
            <p:cNvPr id="201" name="Rectangle 200"/>
            <p:cNvSpPr>
              <a:spLocks noChangeArrowheads="1"/>
            </p:cNvSpPr>
            <p:nvPr/>
          </p:nvSpPr>
          <p:spPr bwMode="auto">
            <a:xfrm>
              <a:off x="952500" y="3154363"/>
              <a:ext cx="4532313" cy="36512"/>
            </a:xfrm>
            <a:prstGeom prst="rect">
              <a:avLst/>
            </a:prstGeom>
            <a:solidFill>
              <a:srgbClr val="BBBBBB"/>
            </a:solidFill>
            <a:ln w="9525">
              <a:noFill/>
              <a:miter lim="800000"/>
              <a:headEnd/>
              <a:tailEnd/>
            </a:ln>
          </p:spPr>
          <p:txBody>
            <a:bodyPr/>
            <a:lstStyle/>
            <a:p>
              <a:endParaRPr lang="en-US"/>
            </a:p>
          </p:txBody>
        </p:sp>
        <p:sp>
          <p:nvSpPr>
            <p:cNvPr id="210" name="Rectangle 209"/>
            <p:cNvSpPr>
              <a:spLocks noChangeArrowheads="1"/>
            </p:cNvSpPr>
            <p:nvPr/>
          </p:nvSpPr>
          <p:spPr bwMode="auto">
            <a:xfrm>
              <a:off x="1060450" y="3116263"/>
              <a:ext cx="674688" cy="107950"/>
            </a:xfrm>
            <a:prstGeom prst="rect">
              <a:avLst/>
            </a:prstGeom>
            <a:solidFill>
              <a:srgbClr val="FFFFFF"/>
            </a:solidFill>
            <a:ln w="9525">
              <a:noFill/>
              <a:miter lim="800000"/>
              <a:headEnd/>
              <a:tailEnd/>
            </a:ln>
          </p:spPr>
          <p:txBody>
            <a:bodyPr/>
            <a:lstStyle/>
            <a:p>
              <a:endParaRPr lang="en-US"/>
            </a:p>
          </p:txBody>
        </p:sp>
        <p:sp>
          <p:nvSpPr>
            <p:cNvPr id="211" name="Rectangle 210"/>
            <p:cNvSpPr>
              <a:spLocks noChangeArrowheads="1"/>
            </p:cNvSpPr>
            <p:nvPr/>
          </p:nvSpPr>
          <p:spPr bwMode="auto">
            <a:xfrm>
              <a:off x="1063625" y="3121025"/>
              <a:ext cx="666750" cy="98425"/>
            </a:xfrm>
            <a:prstGeom prst="rect">
              <a:avLst/>
            </a:prstGeom>
            <a:noFill/>
            <a:ln w="11113">
              <a:solidFill>
                <a:srgbClr val="000000"/>
              </a:solidFill>
              <a:miter lim="800000"/>
              <a:headEnd/>
              <a:tailEnd/>
            </a:ln>
          </p:spPr>
          <p:txBody>
            <a:bodyPr/>
            <a:lstStyle/>
            <a:p>
              <a:endParaRPr lang="en-US"/>
            </a:p>
          </p:txBody>
        </p:sp>
        <p:sp>
          <p:nvSpPr>
            <p:cNvPr id="212" name="Freeform 211"/>
            <p:cNvSpPr>
              <a:spLocks/>
            </p:cNvSpPr>
            <p:nvPr/>
          </p:nvSpPr>
          <p:spPr bwMode="auto">
            <a:xfrm>
              <a:off x="10604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3" name="Freeform 212"/>
            <p:cNvSpPr>
              <a:spLocks/>
            </p:cNvSpPr>
            <p:nvPr/>
          </p:nvSpPr>
          <p:spPr bwMode="auto">
            <a:xfrm>
              <a:off x="10604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4" name="Rectangle 213"/>
            <p:cNvSpPr>
              <a:spLocks noChangeArrowheads="1"/>
            </p:cNvSpPr>
            <p:nvPr/>
          </p:nvSpPr>
          <p:spPr bwMode="auto">
            <a:xfrm>
              <a:off x="2324100" y="3116263"/>
              <a:ext cx="674688" cy="107950"/>
            </a:xfrm>
            <a:prstGeom prst="rect">
              <a:avLst/>
            </a:prstGeom>
            <a:solidFill>
              <a:srgbClr val="FFFFFF"/>
            </a:solidFill>
            <a:ln w="9525">
              <a:noFill/>
              <a:miter lim="800000"/>
              <a:headEnd/>
              <a:tailEnd/>
            </a:ln>
          </p:spPr>
          <p:txBody>
            <a:bodyPr/>
            <a:lstStyle/>
            <a:p>
              <a:endParaRPr lang="en-US"/>
            </a:p>
          </p:txBody>
        </p:sp>
        <p:sp>
          <p:nvSpPr>
            <p:cNvPr id="215" name="Rectangle 214"/>
            <p:cNvSpPr>
              <a:spLocks noChangeArrowheads="1"/>
            </p:cNvSpPr>
            <p:nvPr/>
          </p:nvSpPr>
          <p:spPr bwMode="auto">
            <a:xfrm>
              <a:off x="2327275" y="3121025"/>
              <a:ext cx="666750" cy="98425"/>
            </a:xfrm>
            <a:prstGeom prst="rect">
              <a:avLst/>
            </a:prstGeom>
            <a:solidFill>
              <a:srgbClr val="FFFF00"/>
            </a:solidFill>
            <a:ln w="11113">
              <a:solidFill>
                <a:srgbClr val="000000"/>
              </a:solidFill>
              <a:miter lim="800000"/>
              <a:headEnd/>
              <a:tailEnd/>
            </a:ln>
          </p:spPr>
          <p:txBody>
            <a:bodyPr/>
            <a:lstStyle/>
            <a:p>
              <a:endParaRPr lang="en-US"/>
            </a:p>
          </p:txBody>
        </p:sp>
        <p:sp>
          <p:nvSpPr>
            <p:cNvPr id="216" name="Freeform 215"/>
            <p:cNvSpPr>
              <a:spLocks/>
            </p:cNvSpPr>
            <p:nvPr/>
          </p:nvSpPr>
          <p:spPr bwMode="auto">
            <a:xfrm>
              <a:off x="232410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17" name="Freeform 216"/>
            <p:cNvSpPr>
              <a:spLocks/>
            </p:cNvSpPr>
            <p:nvPr/>
          </p:nvSpPr>
          <p:spPr bwMode="auto">
            <a:xfrm>
              <a:off x="232410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18" name="Rectangle 217"/>
            <p:cNvSpPr>
              <a:spLocks noChangeArrowheads="1"/>
            </p:cNvSpPr>
            <p:nvPr/>
          </p:nvSpPr>
          <p:spPr bwMode="auto">
            <a:xfrm>
              <a:off x="3841750" y="3116263"/>
              <a:ext cx="673100" cy="107950"/>
            </a:xfrm>
            <a:prstGeom prst="rect">
              <a:avLst/>
            </a:prstGeom>
            <a:solidFill>
              <a:srgbClr val="FFFFFF"/>
            </a:solidFill>
            <a:ln w="9525">
              <a:noFill/>
              <a:miter lim="800000"/>
              <a:headEnd/>
              <a:tailEnd/>
            </a:ln>
          </p:spPr>
          <p:txBody>
            <a:bodyPr/>
            <a:lstStyle/>
            <a:p>
              <a:endParaRPr lang="en-US"/>
            </a:p>
          </p:txBody>
        </p:sp>
        <p:sp>
          <p:nvSpPr>
            <p:cNvPr id="219" name="Rectangle 218"/>
            <p:cNvSpPr>
              <a:spLocks noChangeArrowheads="1"/>
            </p:cNvSpPr>
            <p:nvPr/>
          </p:nvSpPr>
          <p:spPr bwMode="auto">
            <a:xfrm>
              <a:off x="3846513" y="3121025"/>
              <a:ext cx="665162" cy="98425"/>
            </a:xfrm>
            <a:prstGeom prst="rect">
              <a:avLst/>
            </a:prstGeom>
            <a:noFill/>
            <a:ln w="11113">
              <a:solidFill>
                <a:srgbClr val="000000"/>
              </a:solidFill>
              <a:miter lim="800000"/>
              <a:headEnd/>
              <a:tailEnd/>
            </a:ln>
          </p:spPr>
          <p:txBody>
            <a:bodyPr/>
            <a:lstStyle/>
            <a:p>
              <a:endParaRPr lang="en-US"/>
            </a:p>
          </p:txBody>
        </p:sp>
        <p:sp>
          <p:nvSpPr>
            <p:cNvPr id="220" name="Freeform 219"/>
            <p:cNvSpPr>
              <a:spLocks/>
            </p:cNvSpPr>
            <p:nvPr/>
          </p:nvSpPr>
          <p:spPr bwMode="auto">
            <a:xfrm>
              <a:off x="3841750"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3"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1" name="Freeform 220"/>
            <p:cNvSpPr>
              <a:spLocks/>
            </p:cNvSpPr>
            <p:nvPr/>
          </p:nvSpPr>
          <p:spPr bwMode="auto">
            <a:xfrm>
              <a:off x="3841750"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3" y="21"/>
                  </a:moveTo>
                  <a:lnTo>
                    <a:pt x="0" y="14"/>
                  </a:lnTo>
                  <a:lnTo>
                    <a:pt x="49" y="0"/>
                  </a:lnTo>
                  <a:lnTo>
                    <a:pt x="49" y="7"/>
                  </a:lnTo>
                  <a:lnTo>
                    <a:pt x="3" y="21"/>
                  </a:lnTo>
                  <a:close/>
                </a:path>
              </a:pathLst>
            </a:custGeom>
            <a:solidFill>
              <a:srgbClr val="000000"/>
            </a:solidFill>
            <a:ln w="9525">
              <a:noFill/>
              <a:round/>
              <a:headEnd/>
              <a:tailEnd/>
            </a:ln>
          </p:spPr>
          <p:txBody>
            <a:bodyPr/>
            <a:lstStyle/>
            <a:p>
              <a:endParaRPr lang="en-US"/>
            </a:p>
          </p:txBody>
        </p:sp>
        <p:sp>
          <p:nvSpPr>
            <p:cNvPr id="222" name="Rectangle 221"/>
            <p:cNvSpPr>
              <a:spLocks noChangeArrowheads="1"/>
            </p:cNvSpPr>
            <p:nvPr/>
          </p:nvSpPr>
          <p:spPr bwMode="auto">
            <a:xfrm>
              <a:off x="4598988" y="3116263"/>
              <a:ext cx="674687" cy="107950"/>
            </a:xfrm>
            <a:prstGeom prst="rect">
              <a:avLst/>
            </a:prstGeom>
            <a:solidFill>
              <a:srgbClr val="FFFFFF"/>
            </a:solidFill>
            <a:ln w="9525">
              <a:noFill/>
              <a:miter lim="800000"/>
              <a:headEnd/>
              <a:tailEnd/>
            </a:ln>
          </p:spPr>
          <p:txBody>
            <a:bodyPr/>
            <a:lstStyle/>
            <a:p>
              <a:endParaRPr lang="en-US"/>
            </a:p>
          </p:txBody>
        </p:sp>
        <p:sp>
          <p:nvSpPr>
            <p:cNvPr id="223" name="Rectangle 222"/>
            <p:cNvSpPr>
              <a:spLocks noChangeArrowheads="1"/>
            </p:cNvSpPr>
            <p:nvPr/>
          </p:nvSpPr>
          <p:spPr bwMode="auto">
            <a:xfrm>
              <a:off x="4603750" y="3121025"/>
              <a:ext cx="666750" cy="98425"/>
            </a:xfrm>
            <a:prstGeom prst="rect">
              <a:avLst/>
            </a:prstGeom>
            <a:noFill/>
            <a:ln w="11113">
              <a:solidFill>
                <a:srgbClr val="000000"/>
              </a:solidFill>
              <a:miter lim="800000"/>
              <a:headEnd/>
              <a:tailEnd/>
            </a:ln>
          </p:spPr>
          <p:txBody>
            <a:bodyPr/>
            <a:lstStyle/>
            <a:p>
              <a:endParaRPr lang="en-US"/>
            </a:p>
          </p:txBody>
        </p:sp>
        <p:sp>
          <p:nvSpPr>
            <p:cNvPr id="224" name="Freeform 223"/>
            <p:cNvSpPr>
              <a:spLocks/>
            </p:cNvSpPr>
            <p:nvPr/>
          </p:nvSpPr>
          <p:spPr bwMode="auto">
            <a:xfrm>
              <a:off x="4598988" y="3157538"/>
              <a:ext cx="66675"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25" name="Freeform 224"/>
            <p:cNvSpPr>
              <a:spLocks/>
            </p:cNvSpPr>
            <p:nvPr/>
          </p:nvSpPr>
          <p:spPr bwMode="auto">
            <a:xfrm>
              <a:off x="4598988" y="3181350"/>
              <a:ext cx="66675"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26" name="Rectangle 225"/>
            <p:cNvSpPr>
              <a:spLocks noChangeArrowheads="1"/>
            </p:cNvSpPr>
            <p:nvPr/>
          </p:nvSpPr>
          <p:spPr bwMode="auto">
            <a:xfrm>
              <a:off x="4897438" y="3124200"/>
              <a:ext cx="13017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D</a:t>
              </a:r>
              <a:r>
                <a:rPr lang="en-US" sz="600" b="0" baseline="30000">
                  <a:solidFill>
                    <a:srgbClr val="000000"/>
                  </a:solidFill>
                </a:rPr>
                <a:t>ALU</a:t>
              </a:r>
              <a:endParaRPr lang="en-US" b="0" baseline="30000"/>
            </a:p>
          </p:txBody>
        </p:sp>
        <p:sp>
          <p:nvSpPr>
            <p:cNvPr id="227" name="Rectangle 226"/>
            <p:cNvSpPr>
              <a:spLocks noChangeArrowheads="1"/>
            </p:cNvSpPr>
            <p:nvPr/>
          </p:nvSpPr>
          <p:spPr bwMode="auto">
            <a:xfrm>
              <a:off x="3082925" y="3116263"/>
              <a:ext cx="674688" cy="107950"/>
            </a:xfrm>
            <a:prstGeom prst="rect">
              <a:avLst/>
            </a:prstGeom>
            <a:solidFill>
              <a:srgbClr val="FFFFFF"/>
            </a:solidFill>
            <a:ln w="9525">
              <a:noFill/>
              <a:miter lim="800000"/>
              <a:headEnd/>
              <a:tailEnd/>
            </a:ln>
          </p:spPr>
          <p:txBody>
            <a:bodyPr/>
            <a:lstStyle/>
            <a:p>
              <a:endParaRPr lang="en-US"/>
            </a:p>
          </p:txBody>
        </p:sp>
        <p:sp>
          <p:nvSpPr>
            <p:cNvPr id="228" name="Rectangle 227"/>
            <p:cNvSpPr>
              <a:spLocks noChangeArrowheads="1"/>
            </p:cNvSpPr>
            <p:nvPr/>
          </p:nvSpPr>
          <p:spPr bwMode="auto">
            <a:xfrm>
              <a:off x="3087688" y="3121025"/>
              <a:ext cx="665162" cy="98425"/>
            </a:xfrm>
            <a:prstGeom prst="rect">
              <a:avLst/>
            </a:prstGeom>
            <a:noFill/>
            <a:ln w="11113">
              <a:solidFill>
                <a:srgbClr val="000000"/>
              </a:solidFill>
              <a:miter lim="800000"/>
              <a:headEnd/>
              <a:tailEnd/>
            </a:ln>
          </p:spPr>
          <p:txBody>
            <a:bodyPr/>
            <a:lstStyle/>
            <a:p>
              <a:endParaRPr lang="en-US"/>
            </a:p>
          </p:txBody>
        </p:sp>
        <p:sp>
          <p:nvSpPr>
            <p:cNvPr id="229" name="Freeform 228"/>
            <p:cNvSpPr>
              <a:spLocks/>
            </p:cNvSpPr>
            <p:nvPr/>
          </p:nvSpPr>
          <p:spPr bwMode="auto">
            <a:xfrm>
              <a:off x="3082925" y="3157538"/>
              <a:ext cx="65088" cy="33337"/>
            </a:xfrm>
            <a:custGeom>
              <a:avLst/>
              <a:gdLst>
                <a:gd name="T0" fmla="*/ 0 w 49"/>
                <a:gd name="T1" fmla="*/ 2147483647 h 25"/>
                <a:gd name="T2" fmla="*/ 2147483647 w 49"/>
                <a:gd name="T3" fmla="*/ 0 h 25"/>
                <a:gd name="T4" fmla="*/ 2147483647 w 49"/>
                <a:gd name="T5" fmla="*/ 2147483647 h 25"/>
                <a:gd name="T6" fmla="*/ 2147483647 w 49"/>
                <a:gd name="T7" fmla="*/ 2147483647 h 25"/>
                <a:gd name="T8" fmla="*/ 0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0" y="7"/>
                  </a:moveTo>
                  <a:lnTo>
                    <a:pt x="4" y="0"/>
                  </a:lnTo>
                  <a:lnTo>
                    <a:pt x="49" y="18"/>
                  </a:lnTo>
                  <a:lnTo>
                    <a:pt x="49" y="25"/>
                  </a:lnTo>
                  <a:lnTo>
                    <a:pt x="0" y="7"/>
                  </a:lnTo>
                  <a:close/>
                </a:path>
              </a:pathLst>
            </a:custGeom>
            <a:solidFill>
              <a:srgbClr val="000000"/>
            </a:solidFill>
            <a:ln w="9525">
              <a:noFill/>
              <a:round/>
              <a:headEnd/>
              <a:tailEnd/>
            </a:ln>
          </p:spPr>
          <p:txBody>
            <a:bodyPr/>
            <a:lstStyle/>
            <a:p>
              <a:endParaRPr lang="en-US"/>
            </a:p>
          </p:txBody>
        </p:sp>
        <p:sp>
          <p:nvSpPr>
            <p:cNvPr id="230" name="Freeform 229"/>
            <p:cNvSpPr>
              <a:spLocks/>
            </p:cNvSpPr>
            <p:nvPr/>
          </p:nvSpPr>
          <p:spPr bwMode="auto">
            <a:xfrm>
              <a:off x="3082925" y="3181350"/>
              <a:ext cx="65088" cy="28575"/>
            </a:xfrm>
            <a:custGeom>
              <a:avLst/>
              <a:gdLst>
                <a:gd name="T0" fmla="*/ 2147483647 w 49"/>
                <a:gd name="T1" fmla="*/ 2147483647 h 21"/>
                <a:gd name="T2" fmla="*/ 0 w 49"/>
                <a:gd name="T3" fmla="*/ 2147483647 h 21"/>
                <a:gd name="T4" fmla="*/ 2147483647 w 49"/>
                <a:gd name="T5" fmla="*/ 0 h 21"/>
                <a:gd name="T6" fmla="*/ 2147483647 w 49"/>
                <a:gd name="T7" fmla="*/ 2147483647 h 21"/>
                <a:gd name="T8" fmla="*/ 2147483647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4" y="21"/>
                  </a:moveTo>
                  <a:lnTo>
                    <a:pt x="0" y="14"/>
                  </a:lnTo>
                  <a:lnTo>
                    <a:pt x="49" y="0"/>
                  </a:lnTo>
                  <a:lnTo>
                    <a:pt x="49" y="7"/>
                  </a:lnTo>
                  <a:lnTo>
                    <a:pt x="4" y="21"/>
                  </a:lnTo>
                  <a:close/>
                </a:path>
              </a:pathLst>
            </a:custGeom>
            <a:solidFill>
              <a:srgbClr val="000000"/>
            </a:solidFill>
            <a:ln w="9525">
              <a:noFill/>
              <a:round/>
              <a:headEnd/>
              <a:tailEnd/>
            </a:ln>
          </p:spPr>
          <p:txBody>
            <a:bodyPr/>
            <a:lstStyle/>
            <a:p>
              <a:endParaRPr lang="en-US"/>
            </a:p>
          </p:txBody>
        </p:sp>
        <p:sp>
          <p:nvSpPr>
            <p:cNvPr id="231" name="Rectangle 230"/>
            <p:cNvSpPr>
              <a:spLocks noChangeArrowheads="1"/>
            </p:cNvSpPr>
            <p:nvPr/>
          </p:nvSpPr>
          <p:spPr bwMode="auto">
            <a:xfrm>
              <a:off x="4151313" y="3124200"/>
              <a:ext cx="4603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B</a:t>
              </a:r>
              <a:endParaRPr lang="en-US" b="0"/>
            </a:p>
          </p:txBody>
        </p:sp>
        <p:sp>
          <p:nvSpPr>
            <p:cNvPr id="232" name="Rectangle 231"/>
            <p:cNvSpPr>
              <a:spLocks noChangeArrowheads="1"/>
            </p:cNvSpPr>
            <p:nvPr/>
          </p:nvSpPr>
          <p:spPr bwMode="auto">
            <a:xfrm>
              <a:off x="2590800" y="3124200"/>
              <a:ext cx="144463"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ALU</a:t>
              </a:r>
              <a:endParaRPr lang="en-US" b="0" baseline="30000"/>
            </a:p>
          </p:txBody>
        </p:sp>
        <p:sp>
          <p:nvSpPr>
            <p:cNvPr id="233" name="Rectangle 232"/>
            <p:cNvSpPr>
              <a:spLocks noChangeArrowheads="1"/>
            </p:cNvSpPr>
            <p:nvPr/>
          </p:nvSpPr>
          <p:spPr bwMode="auto">
            <a:xfrm>
              <a:off x="3402013" y="3119438"/>
              <a:ext cx="47625"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A</a:t>
              </a:r>
              <a:endParaRPr lang="en-US" b="0"/>
            </a:p>
          </p:txBody>
        </p:sp>
        <p:sp>
          <p:nvSpPr>
            <p:cNvPr id="234" name="Rectangle 233"/>
            <p:cNvSpPr>
              <a:spLocks noChangeArrowheads="1"/>
            </p:cNvSpPr>
            <p:nvPr/>
          </p:nvSpPr>
          <p:spPr bwMode="auto">
            <a:xfrm>
              <a:off x="1328738" y="3124200"/>
              <a:ext cx="1666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ALU</a:t>
              </a:r>
              <a:endParaRPr lang="en-US" b="0" baseline="30000"/>
            </a:p>
          </p:txBody>
        </p:sp>
      </p:grpSp>
      <p:grpSp>
        <p:nvGrpSpPr>
          <p:cNvPr id="237" name="Group 236"/>
          <p:cNvGrpSpPr/>
          <p:nvPr/>
        </p:nvGrpSpPr>
        <p:grpSpPr>
          <a:xfrm>
            <a:off x="152400" y="1979612"/>
            <a:ext cx="4532313" cy="153988"/>
            <a:chOff x="952500" y="1682750"/>
            <a:chExt cx="4532313" cy="153988"/>
          </a:xfrm>
        </p:grpSpPr>
        <p:sp>
          <p:nvSpPr>
            <p:cNvPr id="238" name="Rectangle 237"/>
            <p:cNvSpPr>
              <a:spLocks noChangeArrowheads="1"/>
            </p:cNvSpPr>
            <p:nvPr/>
          </p:nvSpPr>
          <p:spPr bwMode="auto">
            <a:xfrm>
              <a:off x="952500" y="1725613"/>
              <a:ext cx="4532313" cy="36512"/>
            </a:xfrm>
            <a:prstGeom prst="rect">
              <a:avLst/>
            </a:prstGeom>
            <a:solidFill>
              <a:srgbClr val="BBBBBB"/>
            </a:solidFill>
            <a:ln w="9525">
              <a:noFill/>
              <a:miter lim="800000"/>
              <a:headEnd/>
              <a:tailEnd/>
            </a:ln>
          </p:spPr>
          <p:txBody>
            <a:bodyPr/>
            <a:lstStyle/>
            <a:p>
              <a:endParaRPr lang="en-US"/>
            </a:p>
          </p:txBody>
        </p:sp>
        <p:sp>
          <p:nvSpPr>
            <p:cNvPr id="243" name="Rectangle 242"/>
            <p:cNvSpPr>
              <a:spLocks noChangeArrowheads="1"/>
            </p:cNvSpPr>
            <p:nvPr/>
          </p:nvSpPr>
          <p:spPr bwMode="auto">
            <a:xfrm>
              <a:off x="1066800" y="1684338"/>
              <a:ext cx="674688" cy="101600"/>
            </a:xfrm>
            <a:prstGeom prst="rect">
              <a:avLst/>
            </a:prstGeom>
            <a:solidFill>
              <a:srgbClr val="FFFFFF"/>
            </a:solidFill>
            <a:ln w="9525">
              <a:noFill/>
              <a:miter lim="800000"/>
              <a:headEnd/>
              <a:tailEnd/>
            </a:ln>
          </p:spPr>
          <p:txBody>
            <a:bodyPr/>
            <a:lstStyle/>
            <a:p>
              <a:endParaRPr lang="en-US"/>
            </a:p>
          </p:txBody>
        </p:sp>
        <p:sp>
          <p:nvSpPr>
            <p:cNvPr id="244" name="Rectangle 243"/>
            <p:cNvSpPr>
              <a:spLocks noChangeArrowheads="1"/>
            </p:cNvSpPr>
            <p:nvPr/>
          </p:nvSpPr>
          <p:spPr bwMode="auto">
            <a:xfrm>
              <a:off x="1063625" y="1687513"/>
              <a:ext cx="666750" cy="93662"/>
            </a:xfrm>
            <a:prstGeom prst="rect">
              <a:avLst/>
            </a:prstGeom>
            <a:noFill/>
            <a:ln w="11113">
              <a:solidFill>
                <a:srgbClr val="000000"/>
              </a:solidFill>
              <a:miter lim="800000"/>
              <a:headEnd/>
              <a:tailEnd/>
            </a:ln>
          </p:spPr>
          <p:txBody>
            <a:bodyPr/>
            <a:lstStyle/>
            <a:p>
              <a:endParaRPr lang="en-US"/>
            </a:p>
          </p:txBody>
        </p:sp>
        <p:sp>
          <p:nvSpPr>
            <p:cNvPr id="245" name="Freeform 244"/>
            <p:cNvSpPr>
              <a:spLocks/>
            </p:cNvSpPr>
            <p:nvPr/>
          </p:nvSpPr>
          <p:spPr bwMode="auto">
            <a:xfrm>
              <a:off x="106045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46" name="Freeform 245"/>
            <p:cNvSpPr>
              <a:spLocks/>
            </p:cNvSpPr>
            <p:nvPr/>
          </p:nvSpPr>
          <p:spPr bwMode="auto">
            <a:xfrm>
              <a:off x="106045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47" name="Rectangle 246"/>
            <p:cNvSpPr>
              <a:spLocks noChangeArrowheads="1"/>
            </p:cNvSpPr>
            <p:nvPr/>
          </p:nvSpPr>
          <p:spPr bwMode="auto">
            <a:xfrm>
              <a:off x="2324100" y="1684338"/>
              <a:ext cx="674688" cy="101600"/>
            </a:xfrm>
            <a:prstGeom prst="rect">
              <a:avLst/>
            </a:prstGeom>
            <a:solidFill>
              <a:srgbClr val="FFFFFF"/>
            </a:solidFill>
            <a:ln w="9525">
              <a:noFill/>
              <a:miter lim="800000"/>
              <a:headEnd/>
              <a:tailEnd/>
            </a:ln>
          </p:spPr>
          <p:txBody>
            <a:bodyPr/>
            <a:lstStyle/>
            <a:p>
              <a:endParaRPr lang="en-US"/>
            </a:p>
          </p:txBody>
        </p:sp>
        <p:sp>
          <p:nvSpPr>
            <p:cNvPr id="248" name="Rectangle 247"/>
            <p:cNvSpPr>
              <a:spLocks noChangeArrowheads="1"/>
            </p:cNvSpPr>
            <p:nvPr/>
          </p:nvSpPr>
          <p:spPr bwMode="auto">
            <a:xfrm>
              <a:off x="2327275" y="1687513"/>
              <a:ext cx="666750" cy="93662"/>
            </a:xfrm>
            <a:prstGeom prst="rect">
              <a:avLst/>
            </a:prstGeom>
            <a:solidFill>
              <a:srgbClr val="FFFF00"/>
            </a:solidFill>
            <a:ln w="11113">
              <a:solidFill>
                <a:srgbClr val="000000"/>
              </a:solidFill>
              <a:miter lim="800000"/>
              <a:headEnd/>
              <a:tailEnd/>
            </a:ln>
          </p:spPr>
          <p:txBody>
            <a:bodyPr/>
            <a:lstStyle/>
            <a:p>
              <a:endParaRPr lang="en-US"/>
            </a:p>
          </p:txBody>
        </p:sp>
        <p:sp>
          <p:nvSpPr>
            <p:cNvPr id="249" name="Freeform 248"/>
            <p:cNvSpPr>
              <a:spLocks/>
            </p:cNvSpPr>
            <p:nvPr/>
          </p:nvSpPr>
          <p:spPr bwMode="auto">
            <a:xfrm>
              <a:off x="2324100" y="1725613"/>
              <a:ext cx="65088" cy="28575"/>
            </a:xfrm>
            <a:custGeom>
              <a:avLst/>
              <a:gdLst>
                <a:gd name="T0" fmla="*/ 0 w 49"/>
                <a:gd name="T1" fmla="*/ 2147483647 h 21"/>
                <a:gd name="T2" fmla="*/ 2147483647 w 49"/>
                <a:gd name="T3" fmla="*/ 0 h 21"/>
                <a:gd name="T4" fmla="*/ 2147483647 w 49"/>
                <a:gd name="T5" fmla="*/ 2147483647 h 21"/>
                <a:gd name="T6" fmla="*/ 2147483647 w 49"/>
                <a:gd name="T7" fmla="*/ 2147483647 h 21"/>
                <a:gd name="T8" fmla="*/ 0 w 49"/>
                <a:gd name="T9" fmla="*/ 2147483647 h 21"/>
                <a:gd name="T10" fmla="*/ 0 60000 65536"/>
                <a:gd name="T11" fmla="*/ 0 60000 65536"/>
                <a:gd name="T12" fmla="*/ 0 60000 65536"/>
                <a:gd name="T13" fmla="*/ 0 60000 65536"/>
                <a:gd name="T14" fmla="*/ 0 60000 65536"/>
                <a:gd name="T15" fmla="*/ 0 w 49"/>
                <a:gd name="T16" fmla="*/ 0 h 21"/>
                <a:gd name="T17" fmla="*/ 49 w 49"/>
                <a:gd name="T18" fmla="*/ 21 h 21"/>
              </a:gdLst>
              <a:ahLst/>
              <a:cxnLst>
                <a:cxn ang="T10">
                  <a:pos x="T0" y="T1"/>
                </a:cxn>
                <a:cxn ang="T11">
                  <a:pos x="T2" y="T3"/>
                </a:cxn>
                <a:cxn ang="T12">
                  <a:pos x="T4" y="T5"/>
                </a:cxn>
                <a:cxn ang="T13">
                  <a:pos x="T6" y="T7"/>
                </a:cxn>
                <a:cxn ang="T14">
                  <a:pos x="T8" y="T9"/>
                </a:cxn>
              </a:cxnLst>
              <a:rect l="T15" t="T16" r="T17" b="T18"/>
              <a:pathLst>
                <a:path w="49" h="21">
                  <a:moveTo>
                    <a:pt x="0" y="7"/>
                  </a:moveTo>
                  <a:lnTo>
                    <a:pt x="4" y="0"/>
                  </a:lnTo>
                  <a:lnTo>
                    <a:pt x="49" y="14"/>
                  </a:lnTo>
                  <a:lnTo>
                    <a:pt x="49" y="21"/>
                  </a:lnTo>
                  <a:lnTo>
                    <a:pt x="0" y="7"/>
                  </a:lnTo>
                  <a:close/>
                </a:path>
              </a:pathLst>
            </a:custGeom>
            <a:solidFill>
              <a:srgbClr val="000000"/>
            </a:solidFill>
            <a:ln w="9525">
              <a:noFill/>
              <a:round/>
              <a:headEnd/>
              <a:tailEnd/>
            </a:ln>
          </p:spPr>
          <p:txBody>
            <a:bodyPr/>
            <a:lstStyle/>
            <a:p>
              <a:endParaRPr lang="en-US"/>
            </a:p>
          </p:txBody>
        </p:sp>
        <p:sp>
          <p:nvSpPr>
            <p:cNvPr id="250" name="Freeform 249"/>
            <p:cNvSpPr>
              <a:spLocks/>
            </p:cNvSpPr>
            <p:nvPr/>
          </p:nvSpPr>
          <p:spPr bwMode="auto">
            <a:xfrm>
              <a:off x="2324100" y="1744663"/>
              <a:ext cx="65088" cy="33337"/>
            </a:xfrm>
            <a:custGeom>
              <a:avLst/>
              <a:gdLst>
                <a:gd name="T0" fmla="*/ 2147483647 w 49"/>
                <a:gd name="T1" fmla="*/ 2147483647 h 25"/>
                <a:gd name="T2" fmla="*/ 0 w 49"/>
                <a:gd name="T3" fmla="*/ 2147483647 h 25"/>
                <a:gd name="T4" fmla="*/ 2147483647 w 49"/>
                <a:gd name="T5" fmla="*/ 0 h 25"/>
                <a:gd name="T6" fmla="*/ 2147483647 w 49"/>
                <a:gd name="T7" fmla="*/ 2147483647 h 25"/>
                <a:gd name="T8" fmla="*/ 2147483647 w 49"/>
                <a:gd name="T9" fmla="*/ 2147483647 h 25"/>
                <a:gd name="T10" fmla="*/ 0 60000 65536"/>
                <a:gd name="T11" fmla="*/ 0 60000 65536"/>
                <a:gd name="T12" fmla="*/ 0 60000 65536"/>
                <a:gd name="T13" fmla="*/ 0 60000 65536"/>
                <a:gd name="T14" fmla="*/ 0 60000 65536"/>
                <a:gd name="T15" fmla="*/ 0 w 49"/>
                <a:gd name="T16" fmla="*/ 0 h 25"/>
                <a:gd name="T17" fmla="*/ 49 w 49"/>
                <a:gd name="T18" fmla="*/ 25 h 25"/>
              </a:gdLst>
              <a:ahLst/>
              <a:cxnLst>
                <a:cxn ang="T10">
                  <a:pos x="T0" y="T1"/>
                </a:cxn>
                <a:cxn ang="T11">
                  <a:pos x="T2" y="T3"/>
                </a:cxn>
                <a:cxn ang="T12">
                  <a:pos x="T4" y="T5"/>
                </a:cxn>
                <a:cxn ang="T13">
                  <a:pos x="T6" y="T7"/>
                </a:cxn>
                <a:cxn ang="T14">
                  <a:pos x="T8" y="T9"/>
                </a:cxn>
              </a:cxnLst>
              <a:rect l="T15" t="T16" r="T17" b="T18"/>
              <a:pathLst>
                <a:path w="49" h="25">
                  <a:moveTo>
                    <a:pt x="4" y="25"/>
                  </a:moveTo>
                  <a:lnTo>
                    <a:pt x="0" y="18"/>
                  </a:lnTo>
                  <a:lnTo>
                    <a:pt x="49" y="0"/>
                  </a:lnTo>
                  <a:lnTo>
                    <a:pt x="49" y="7"/>
                  </a:lnTo>
                  <a:lnTo>
                    <a:pt x="4" y="25"/>
                  </a:lnTo>
                  <a:close/>
                </a:path>
              </a:pathLst>
            </a:custGeom>
            <a:solidFill>
              <a:srgbClr val="000000"/>
            </a:solidFill>
            <a:ln w="9525">
              <a:noFill/>
              <a:round/>
              <a:headEnd/>
              <a:tailEnd/>
            </a:ln>
          </p:spPr>
          <p:txBody>
            <a:bodyPr/>
            <a:lstStyle/>
            <a:p>
              <a:endParaRPr lang="en-US"/>
            </a:p>
          </p:txBody>
        </p:sp>
        <p:sp>
          <p:nvSpPr>
            <p:cNvPr id="251" name="Rectangle 250"/>
            <p:cNvSpPr>
              <a:spLocks noChangeArrowheads="1"/>
            </p:cNvSpPr>
            <p:nvPr/>
          </p:nvSpPr>
          <p:spPr bwMode="auto">
            <a:xfrm>
              <a:off x="2630488" y="1744663"/>
              <a:ext cx="14287"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2" name="Rectangle 251"/>
            <p:cNvSpPr>
              <a:spLocks noChangeArrowheads="1"/>
            </p:cNvSpPr>
            <p:nvPr/>
          </p:nvSpPr>
          <p:spPr bwMode="auto">
            <a:xfrm>
              <a:off x="2638425" y="1744663"/>
              <a:ext cx="14288"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 </a:t>
              </a:r>
              <a:endParaRPr lang="en-US" b="0"/>
            </a:p>
          </p:txBody>
        </p:sp>
        <p:sp>
          <p:nvSpPr>
            <p:cNvPr id="253" name="Rectangle 252"/>
            <p:cNvSpPr>
              <a:spLocks noChangeArrowheads="1"/>
            </p:cNvSpPr>
            <p:nvPr/>
          </p:nvSpPr>
          <p:spPr bwMode="auto">
            <a:xfrm>
              <a:off x="2600325" y="1682750"/>
              <a:ext cx="114300"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IR</a:t>
              </a:r>
              <a:r>
                <a:rPr lang="en-US" sz="600" b="0" baseline="30000">
                  <a:solidFill>
                    <a:srgbClr val="000000"/>
                  </a:solidFill>
                </a:rPr>
                <a:t>RF</a:t>
              </a:r>
              <a:endParaRPr lang="en-US" b="0" baseline="30000"/>
            </a:p>
          </p:txBody>
        </p:sp>
        <p:sp>
          <p:nvSpPr>
            <p:cNvPr id="254" name="Rectangle 253"/>
            <p:cNvSpPr>
              <a:spLocks noChangeArrowheads="1"/>
            </p:cNvSpPr>
            <p:nvPr/>
          </p:nvSpPr>
          <p:spPr bwMode="auto">
            <a:xfrm>
              <a:off x="1328738" y="1685925"/>
              <a:ext cx="138112" cy="92075"/>
            </a:xfrm>
            <a:prstGeom prst="rect">
              <a:avLst/>
            </a:prstGeom>
            <a:noFill/>
            <a:ln w="9525">
              <a:noFill/>
              <a:miter lim="800000"/>
              <a:headEnd/>
              <a:tailEnd/>
            </a:ln>
          </p:spPr>
          <p:txBody>
            <a:bodyPr wrap="none" lIns="0" tIns="0" rIns="0" bIns="0">
              <a:spAutoFit/>
            </a:bodyPr>
            <a:lstStyle/>
            <a:p>
              <a:pPr eaLnBrk="0" hangingPunct="0"/>
              <a:r>
                <a:rPr lang="en-US" sz="600" b="0">
                  <a:solidFill>
                    <a:srgbClr val="000000"/>
                  </a:solidFill>
                </a:rPr>
                <a:t>PC</a:t>
              </a:r>
              <a:r>
                <a:rPr lang="en-US" sz="600" b="0" baseline="30000">
                  <a:solidFill>
                    <a:srgbClr val="000000"/>
                  </a:solidFill>
                </a:rPr>
                <a:t>RF</a:t>
              </a:r>
              <a:endParaRPr lang="en-US" b="0" baseline="30000"/>
            </a:p>
          </p:txBody>
        </p:sp>
      </p:grpSp>
      <p:sp>
        <p:nvSpPr>
          <p:cNvPr id="240" name="TextBox 239"/>
          <p:cNvSpPr txBox="1"/>
          <p:nvPr/>
        </p:nvSpPr>
        <p:spPr>
          <a:xfrm>
            <a:off x="182022" y="1535668"/>
            <a:ext cx="351378" cy="369332"/>
          </a:xfrm>
          <a:prstGeom prst="rect">
            <a:avLst/>
          </a:prstGeom>
          <a:noFill/>
        </p:spPr>
        <p:txBody>
          <a:bodyPr wrap="none" rtlCol="0">
            <a:spAutoFit/>
          </a:bodyPr>
          <a:lstStyle/>
          <a:p>
            <a:r>
              <a:rPr lang="en-US" dirty="0" smtClean="0">
                <a:latin typeface="+mn-lt"/>
              </a:rPr>
              <a:t>IF</a:t>
            </a:r>
            <a:endParaRPr lang="en-US" dirty="0">
              <a:latin typeface="+mn-lt"/>
            </a:endParaRPr>
          </a:p>
        </p:txBody>
      </p:sp>
      <p:sp>
        <p:nvSpPr>
          <p:cNvPr id="241" name="TextBox 240"/>
          <p:cNvSpPr txBox="1"/>
          <p:nvPr/>
        </p:nvSpPr>
        <p:spPr>
          <a:xfrm>
            <a:off x="152400" y="2514600"/>
            <a:ext cx="433132" cy="369332"/>
          </a:xfrm>
          <a:prstGeom prst="rect">
            <a:avLst/>
          </a:prstGeom>
          <a:noFill/>
        </p:spPr>
        <p:txBody>
          <a:bodyPr wrap="none" rtlCol="0">
            <a:spAutoFit/>
          </a:bodyPr>
          <a:lstStyle/>
          <a:p>
            <a:r>
              <a:rPr lang="en-US" dirty="0" smtClean="0">
                <a:latin typeface="+mn-lt"/>
              </a:rPr>
              <a:t>RF</a:t>
            </a:r>
            <a:endParaRPr lang="en-US" dirty="0">
              <a:latin typeface="+mn-lt"/>
            </a:endParaRPr>
          </a:p>
        </p:txBody>
      </p:sp>
      <p:sp>
        <p:nvSpPr>
          <p:cNvPr id="242" name="TextBox 241"/>
          <p:cNvSpPr txBox="1"/>
          <p:nvPr/>
        </p:nvSpPr>
        <p:spPr>
          <a:xfrm>
            <a:off x="-6274" y="3486090"/>
            <a:ext cx="615874" cy="369332"/>
          </a:xfrm>
          <a:prstGeom prst="rect">
            <a:avLst/>
          </a:prstGeom>
          <a:noFill/>
        </p:spPr>
        <p:txBody>
          <a:bodyPr wrap="none" rtlCol="0">
            <a:spAutoFit/>
          </a:bodyPr>
          <a:lstStyle/>
          <a:p>
            <a:r>
              <a:rPr lang="en-US" dirty="0" smtClean="0">
                <a:latin typeface="+mn-lt"/>
              </a:rPr>
              <a:t>ALU</a:t>
            </a:r>
            <a:endParaRPr lang="en-US" dirty="0">
              <a:latin typeface="+mn-lt"/>
            </a:endParaRPr>
          </a:p>
        </p:txBody>
      </p:sp>
      <p:sp>
        <p:nvSpPr>
          <p:cNvPr id="260" name="TextBox 259"/>
          <p:cNvSpPr txBox="1"/>
          <p:nvPr/>
        </p:nvSpPr>
        <p:spPr>
          <a:xfrm>
            <a:off x="-2095" y="4400490"/>
            <a:ext cx="659155" cy="369332"/>
          </a:xfrm>
          <a:prstGeom prst="rect">
            <a:avLst/>
          </a:prstGeom>
          <a:noFill/>
        </p:spPr>
        <p:txBody>
          <a:bodyPr wrap="none" rtlCol="0">
            <a:spAutoFit/>
          </a:bodyPr>
          <a:lstStyle/>
          <a:p>
            <a:r>
              <a:rPr lang="en-US" dirty="0" smtClean="0">
                <a:latin typeface="+mn-lt"/>
              </a:rPr>
              <a:t>MEM</a:t>
            </a:r>
            <a:endParaRPr lang="en-US" dirty="0">
              <a:latin typeface="+mn-lt"/>
            </a:endParaRPr>
          </a:p>
        </p:txBody>
      </p:sp>
      <p:sp>
        <p:nvSpPr>
          <p:cNvPr id="261" name="TextBox 260"/>
          <p:cNvSpPr txBox="1"/>
          <p:nvPr/>
        </p:nvSpPr>
        <p:spPr>
          <a:xfrm>
            <a:off x="54640" y="5619690"/>
            <a:ext cx="554960" cy="369332"/>
          </a:xfrm>
          <a:prstGeom prst="rect">
            <a:avLst/>
          </a:prstGeom>
          <a:noFill/>
        </p:spPr>
        <p:txBody>
          <a:bodyPr wrap="none" rtlCol="0">
            <a:spAutoFit/>
          </a:bodyPr>
          <a:lstStyle/>
          <a:p>
            <a:r>
              <a:rPr lang="en-US" dirty="0" smtClean="0">
                <a:latin typeface="+mn-lt"/>
              </a:rPr>
              <a:t>WB</a:t>
            </a:r>
            <a:endParaRPr lang="en-US" dirty="0">
              <a:latin typeface="+mn-lt"/>
            </a:endParaRPr>
          </a:p>
        </p:txBody>
      </p:sp>
      <p:grpSp>
        <p:nvGrpSpPr>
          <p:cNvPr id="266" name="Group 265"/>
          <p:cNvGrpSpPr/>
          <p:nvPr/>
        </p:nvGrpSpPr>
        <p:grpSpPr>
          <a:xfrm>
            <a:off x="1066800" y="2133600"/>
            <a:ext cx="748179" cy="4006081"/>
            <a:chOff x="1066800" y="2133600"/>
            <a:chExt cx="748179" cy="4006081"/>
          </a:xfrm>
        </p:grpSpPr>
        <p:cxnSp>
          <p:nvCxnSpPr>
            <p:cNvPr id="256" name="Straight Arrow Connector 255"/>
            <p:cNvCxnSpPr/>
            <p:nvPr/>
          </p:nvCxnSpPr>
          <p:spPr>
            <a:xfrm flipH="1">
              <a:off x="1447800" y="2133600"/>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066800" y="2438400"/>
              <a:ext cx="708945" cy="738664"/>
            </a:xfrm>
            <a:prstGeom prst="rect">
              <a:avLst/>
            </a:prstGeom>
            <a:noFill/>
          </p:spPr>
          <p:txBody>
            <a:bodyPr wrap="none" rtlCol="0">
              <a:spAutoFit/>
            </a:bodyPr>
            <a:lstStyle/>
            <a:p>
              <a:r>
                <a:rPr lang="en-US" sz="1050" dirty="0" smtClean="0">
                  <a:solidFill>
                    <a:srgbClr val="FF0000"/>
                  </a:solidFill>
                  <a:latin typeface="Arial"/>
                  <a:cs typeface="Arial"/>
                </a:rPr>
                <a:t>RA2SEL</a:t>
              </a:r>
            </a:p>
            <a:p>
              <a:r>
                <a:rPr lang="en-US" sz="1050" dirty="0" smtClean="0">
                  <a:solidFill>
                    <a:srgbClr val="FF0000"/>
                  </a:solidFill>
                  <a:latin typeface="Arial"/>
                  <a:cs typeface="Arial"/>
                </a:rPr>
                <a:t>ASEL</a:t>
              </a:r>
            </a:p>
            <a:p>
              <a:r>
                <a:rPr lang="en-US" sz="1050" dirty="0" smtClean="0">
                  <a:solidFill>
                    <a:srgbClr val="FF0000"/>
                  </a:solidFill>
                  <a:latin typeface="Arial"/>
                  <a:cs typeface="Arial"/>
                </a:rPr>
                <a:t>BSEL</a:t>
              </a:r>
            </a:p>
            <a:p>
              <a:r>
                <a:rPr lang="en-US" sz="1050" dirty="0" smtClean="0">
                  <a:solidFill>
                    <a:srgbClr val="FF0000"/>
                  </a:solidFill>
                  <a:latin typeface="Arial"/>
                  <a:cs typeface="Arial"/>
                </a:rPr>
                <a:t>SXT(C)</a:t>
              </a:r>
            </a:p>
          </p:txBody>
        </p:sp>
        <p:cxnSp>
          <p:nvCxnSpPr>
            <p:cNvPr id="258" name="Straight Arrow Connector 257"/>
            <p:cNvCxnSpPr/>
            <p:nvPr/>
          </p:nvCxnSpPr>
          <p:spPr>
            <a:xfrm flipH="1">
              <a:off x="1524000" y="3403684"/>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9" name="TextBox 258"/>
            <p:cNvSpPr txBox="1"/>
            <p:nvPr/>
          </p:nvSpPr>
          <p:spPr>
            <a:xfrm>
              <a:off x="1143000" y="3708484"/>
              <a:ext cx="638923" cy="253916"/>
            </a:xfrm>
            <a:prstGeom prst="rect">
              <a:avLst/>
            </a:prstGeom>
            <a:noFill/>
          </p:spPr>
          <p:txBody>
            <a:bodyPr wrap="none" rtlCol="0">
              <a:spAutoFit/>
            </a:bodyPr>
            <a:lstStyle/>
            <a:p>
              <a:r>
                <a:rPr lang="en-US" sz="1050" dirty="0" smtClean="0">
                  <a:solidFill>
                    <a:srgbClr val="FF0000"/>
                  </a:solidFill>
                  <a:latin typeface="Arial"/>
                  <a:cs typeface="Arial"/>
                </a:rPr>
                <a:t>ALUFN</a:t>
              </a:r>
              <a:endParaRPr lang="en-US" sz="1050" dirty="0">
                <a:solidFill>
                  <a:srgbClr val="FF0000"/>
                </a:solidFill>
                <a:latin typeface="Arial"/>
                <a:cs typeface="Arial"/>
              </a:endParaRPr>
            </a:p>
          </p:txBody>
        </p:sp>
        <p:cxnSp>
          <p:nvCxnSpPr>
            <p:cNvPr id="262" name="Straight Arrow Connector 261"/>
            <p:cNvCxnSpPr/>
            <p:nvPr/>
          </p:nvCxnSpPr>
          <p:spPr>
            <a:xfrm flipH="1">
              <a:off x="1524000" y="4191000"/>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1143000" y="4495800"/>
              <a:ext cx="521165" cy="415498"/>
            </a:xfrm>
            <a:prstGeom prst="rect">
              <a:avLst/>
            </a:prstGeom>
            <a:noFill/>
          </p:spPr>
          <p:txBody>
            <a:bodyPr wrap="none" rtlCol="0">
              <a:spAutoFit/>
            </a:bodyPr>
            <a:lstStyle/>
            <a:p>
              <a:r>
                <a:rPr lang="en-US" sz="1050" dirty="0" smtClean="0">
                  <a:solidFill>
                    <a:srgbClr val="FF0000"/>
                  </a:solidFill>
                  <a:latin typeface="Arial"/>
                  <a:cs typeface="Arial"/>
                </a:rPr>
                <a:t>MOE</a:t>
              </a:r>
            </a:p>
            <a:p>
              <a:r>
                <a:rPr lang="en-US" sz="1050" dirty="0" smtClean="0">
                  <a:solidFill>
                    <a:srgbClr val="FF0000"/>
                  </a:solidFill>
                  <a:latin typeface="Arial"/>
                  <a:cs typeface="Arial"/>
                </a:rPr>
                <a:t>MWR</a:t>
              </a:r>
              <a:endParaRPr lang="en-US" sz="1050" dirty="0">
                <a:solidFill>
                  <a:srgbClr val="FF0000"/>
                </a:solidFill>
                <a:latin typeface="Arial"/>
                <a:cs typeface="Arial"/>
              </a:endParaRPr>
            </a:p>
          </p:txBody>
        </p:sp>
        <p:cxnSp>
          <p:nvCxnSpPr>
            <p:cNvPr id="264" name="Straight Arrow Connector 263"/>
            <p:cNvCxnSpPr/>
            <p:nvPr/>
          </p:nvCxnSpPr>
          <p:spPr>
            <a:xfrm flipH="1">
              <a:off x="1524000" y="5257800"/>
              <a:ext cx="1524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5" name="TextBox 264"/>
            <p:cNvSpPr txBox="1"/>
            <p:nvPr/>
          </p:nvSpPr>
          <p:spPr>
            <a:xfrm>
              <a:off x="1143000" y="5562600"/>
              <a:ext cx="671979" cy="577081"/>
            </a:xfrm>
            <a:prstGeom prst="rect">
              <a:avLst/>
            </a:prstGeom>
            <a:noFill/>
          </p:spPr>
          <p:txBody>
            <a:bodyPr wrap="none" rtlCol="0">
              <a:spAutoFit/>
            </a:bodyPr>
            <a:lstStyle/>
            <a:p>
              <a:r>
                <a:rPr lang="en-US" sz="1050" dirty="0" smtClean="0">
                  <a:solidFill>
                    <a:srgbClr val="FF0000"/>
                  </a:solidFill>
                  <a:latin typeface="Arial"/>
                  <a:cs typeface="Arial"/>
                </a:rPr>
                <a:t>WDSEL</a:t>
              </a:r>
            </a:p>
            <a:p>
              <a:r>
                <a:rPr lang="en-US" sz="1050" dirty="0" smtClean="0">
                  <a:solidFill>
                    <a:srgbClr val="FF0000"/>
                  </a:solidFill>
                  <a:latin typeface="Arial"/>
                  <a:cs typeface="Arial"/>
                </a:rPr>
                <a:t>WERF</a:t>
              </a:r>
            </a:p>
            <a:p>
              <a:r>
                <a:rPr lang="en-US" sz="1050" dirty="0" smtClean="0">
                  <a:solidFill>
                    <a:srgbClr val="FF0000"/>
                  </a:solidFill>
                  <a:latin typeface="Arial"/>
                  <a:cs typeface="Arial"/>
                </a:rPr>
                <a:t>WASEL</a:t>
              </a:r>
              <a:endParaRPr lang="en-US" sz="1050" dirty="0">
                <a:solidFill>
                  <a:srgbClr val="FF0000"/>
                </a:solidFill>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dissolve">
                                      <p:cBhvr>
                                        <p:cTn id="13" dur="500"/>
                                        <p:tgtEl>
                                          <p:spTgt spid="2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18286</TotalTime>
  <Words>4562</Words>
  <Application>Microsoft Macintosh PowerPoint</Application>
  <PresentationFormat>On-screen Show (4:3)</PresentationFormat>
  <Paragraphs>2435</Paragraphs>
  <Slides>49</Slides>
  <Notes>49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AvantGarde</vt:lpstr>
      <vt:lpstr>Bookman Old Style</vt:lpstr>
      <vt:lpstr>Calibri</vt:lpstr>
      <vt:lpstr>Consolas</vt:lpstr>
      <vt:lpstr>Gill Sans MT</vt:lpstr>
      <vt:lpstr>Helvetica</vt:lpstr>
      <vt:lpstr>ＭＳ Ｐゴシック</vt:lpstr>
      <vt:lpstr>Tekton</vt:lpstr>
      <vt:lpstr>Trebuchet MS</vt:lpstr>
      <vt:lpstr>Wingdings</vt:lpstr>
      <vt:lpstr>Arial</vt:lpstr>
      <vt:lpstr>Office Theme</vt:lpstr>
      <vt:lpstr>Equation</vt:lpstr>
      <vt:lpstr>15. Pipelining the Beta</vt:lpstr>
      <vt:lpstr>Reminder: Single-Cycle Beta</vt:lpstr>
      <vt:lpstr>Single-Cycle Beta Performance</vt:lpstr>
      <vt:lpstr>Pipelined Implementation</vt:lpstr>
      <vt:lpstr>Why isn’t this a 20-minute lecture?</vt:lpstr>
      <vt:lpstr>Pipeline Hazards</vt:lpstr>
      <vt:lpstr>Simplified Unpipelined Beta Datapath</vt:lpstr>
      <vt:lpstr>5-Stage Pipelined Datapath</vt:lpstr>
      <vt:lpstr>Pipelined Control</vt:lpstr>
      <vt:lpstr>Pipelined Execution Example</vt:lpstr>
      <vt:lpstr>Example: Cycle 1</vt:lpstr>
      <vt:lpstr>Example: Cycle 2</vt:lpstr>
      <vt:lpstr>Example: Cycle 3</vt:lpstr>
      <vt:lpstr>Example: Cycle 4</vt:lpstr>
      <vt:lpstr>Example: Cycle 5</vt:lpstr>
      <vt:lpstr>Pipeline Diagrams</vt:lpstr>
      <vt:lpstr>Data Hazards</vt:lpstr>
      <vt:lpstr>Resolving Hazards</vt:lpstr>
      <vt:lpstr>Resolving Data Hazards (1)</vt:lpstr>
      <vt:lpstr>Stall Logic</vt:lpstr>
      <vt:lpstr>Resolving Data Hazards (2)</vt:lpstr>
      <vt:lpstr>Bypass Logic</vt:lpstr>
      <vt:lpstr>Fully Bypassed Pipeline</vt:lpstr>
      <vt:lpstr>Load-To-Use Stalls</vt:lpstr>
      <vt:lpstr>Summary: Pipelining with Data Hazards</vt:lpstr>
      <vt:lpstr>Compilers Can Help</vt:lpstr>
      <vt:lpstr>Or take the lazy route…</vt:lpstr>
      <vt:lpstr>Control Hazards</vt:lpstr>
      <vt:lpstr>Control Hazards</vt:lpstr>
      <vt:lpstr>Resolving Control Hazards</vt:lpstr>
      <vt:lpstr>Resolving Control Hazards With Stalls</vt:lpstr>
      <vt:lpstr>Stall Logic For Control Hazards</vt:lpstr>
      <vt:lpstr>ISA Issue: Simple vs Complex Branches</vt:lpstr>
      <vt:lpstr>Resolving Hazards</vt:lpstr>
      <vt:lpstr>Resolving Hazards with Speculation</vt:lpstr>
      <vt:lpstr>Resolving Hazards with Speculation</vt:lpstr>
      <vt:lpstr>Speculation Logic For Control Hazards</vt:lpstr>
      <vt:lpstr>Branch Prediction</vt:lpstr>
      <vt:lpstr>Branch Delay Slots</vt:lpstr>
      <vt:lpstr>Branch Delay Slots</vt:lpstr>
      <vt:lpstr>Exceptions</vt:lpstr>
      <vt:lpstr>When Can Exceptions Happen?</vt:lpstr>
      <vt:lpstr>Resolving Exceptions</vt:lpstr>
      <vt:lpstr>Exception Handling Logic</vt:lpstr>
      <vt:lpstr>Multiple Exceptions?</vt:lpstr>
      <vt:lpstr>Asynchronous Interrupts</vt:lpstr>
      <vt:lpstr>Exception+Interrupt Handling Logic</vt:lpstr>
      <vt:lpstr>5-Stage Beta: Final Version</vt:lpstr>
      <vt:lpstr>Reminder: Resolving Hazards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Terman</dc:creator>
  <cp:lastModifiedBy>Microsoft Office User</cp:lastModifiedBy>
  <cp:revision>463</cp:revision>
  <cp:lastPrinted>2016-05-23T00:43:38Z</cp:lastPrinted>
  <dcterms:created xsi:type="dcterms:W3CDTF">2010-02-03T13:36:01Z</dcterms:created>
  <dcterms:modified xsi:type="dcterms:W3CDTF">2017-08-04T13:20:31Z</dcterms:modified>
</cp:coreProperties>
</file>