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8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90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BEFF"/>
    <a:srgbClr val="800040"/>
    <a:srgbClr val="80FF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2"/>
    <p:restoredTop sz="94660"/>
  </p:normalViewPr>
  <p:slideViewPr>
    <p:cSldViewPr>
      <p:cViewPr varScale="1">
        <p:scale>
          <a:sx n="109" d="100"/>
          <a:sy n="109" d="100"/>
        </p:scale>
        <p:origin x="1040" y="192"/>
      </p:cViewPr>
      <p:guideLst>
        <p:guide orient="horz" pos="1872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2A0CE5-3B6A-0D4F-A6E6-CF4ECBA990CB}" type="datetime1">
              <a:rPr lang="en-US" altLang="x-none"/>
              <a:pPr/>
              <a:t>6/19/17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8887DA-EC29-8E46-B391-C025E7032E6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9A6AA34-E9C5-A849-A21F-751A4AB504EC}" type="slidenum">
              <a:rPr lang="en-US" altLang="x-none" sz="1200"/>
              <a:pPr eaLnBrk="1" hangingPunct="1"/>
              <a:t>1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226" name="Rectangle 5"/>
          <p:cNvSpPr>
            <a:spLocks noChangeArrowheads="1"/>
          </p:cNvSpPr>
          <p:nvPr/>
        </p:nvSpPr>
        <p:spPr bwMode="auto">
          <a:xfrm>
            <a:off x="1177925" y="4695825"/>
            <a:ext cx="4641850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21" tIns="43311" rIns="86621" bIns="43311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x-none" sz="1100"/>
              <a:t>Note 10/7/04 SAW: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x-none" sz="1100"/>
              <a:t>This slide used to say </a:t>
            </a:r>
            <a:r>
              <a:rPr lang="ja-JP" altLang="en-US" sz="1100"/>
              <a:t>“</a:t>
            </a:r>
            <a:r>
              <a:rPr lang="en-US" altLang="ja-JP" sz="1100"/>
              <a:t>N-1 registers</a:t>
            </a:r>
            <a:r>
              <a:rPr lang="ja-JP" altLang="en-US" sz="1100"/>
              <a:t>”</a:t>
            </a:r>
            <a:r>
              <a:rPr lang="en-US" altLang="ja-JP" sz="1100"/>
              <a:t> rather than N registers as the equivalent to an N-way interleaved component (and apparenly has for many terms).  I don</a:t>
            </a:r>
            <a:r>
              <a:rPr lang="ja-JP" altLang="en-US" sz="1100"/>
              <a:t>’</a:t>
            </a:r>
            <a:r>
              <a:rPr lang="en-US" altLang="ja-JP" sz="1100"/>
              <a:t>t understand this, tho maybe I</a:t>
            </a:r>
            <a:r>
              <a:rPr lang="ja-JP" altLang="en-US" sz="1100"/>
              <a:t>’</a:t>
            </a:r>
            <a:r>
              <a:rPr lang="en-US" altLang="ja-JP" sz="1100"/>
              <a:t>m missing some subtlety.  It seems to me that for the interleaved component:</a:t>
            </a:r>
            <a:endParaRPr lang="en-US" altLang="x-none" sz="1100"/>
          </a:p>
        </p:txBody>
      </p:sp>
      <p:sp>
        <p:nvSpPr>
          <p:cNvPr id="52227" name="Text Box 6"/>
          <p:cNvSpPr txBox="1">
            <a:spLocks noChangeArrowheads="1"/>
          </p:cNvSpPr>
          <p:nvPr/>
        </p:nvSpPr>
        <p:spPr bwMode="auto">
          <a:xfrm>
            <a:off x="1287463" y="5683250"/>
            <a:ext cx="3997325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621" tIns="43311" rIns="86621" bIns="43311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900" b="1">
                <a:latin typeface="Courier New" charset="0"/>
              </a:rPr>
              <a:t>Clk:                  0       1       2       3       4</a:t>
            </a:r>
          </a:p>
          <a:p>
            <a:pPr eaLnBrk="1" hangingPunct="1"/>
            <a:r>
              <a:rPr lang="en-US" altLang="x-none" sz="900" b="1">
                <a:latin typeface="Courier New" charset="0"/>
              </a:rPr>
              <a:t>Input:               X0      X1      X2      X3      X4</a:t>
            </a:r>
          </a:p>
          <a:p>
            <a:pPr eaLnBrk="1" hangingPunct="1"/>
            <a:r>
              <a:rPr lang="en-US" altLang="x-none" sz="900" b="1">
                <a:latin typeface="Courier New" charset="0"/>
              </a:rPr>
              <a:t>Top latch out:       X0      X0      X2      X2      X4</a:t>
            </a:r>
          </a:p>
          <a:p>
            <a:pPr eaLnBrk="1" hangingPunct="1"/>
            <a:r>
              <a:rPr lang="en-US" altLang="x-none" sz="900" b="1">
                <a:latin typeface="Courier New" charset="0"/>
              </a:rPr>
              <a:t>Bot latch out:               X1      X1      X3      X3</a:t>
            </a:r>
          </a:p>
          <a:p>
            <a:pPr eaLnBrk="1" hangingPunct="1"/>
            <a:r>
              <a:rPr lang="en-US" altLang="x-none" sz="900" b="1">
                <a:latin typeface="Courier New" charset="0"/>
              </a:rPr>
              <a:t>Mux sel in:           0       1       0       1       0</a:t>
            </a:r>
          </a:p>
          <a:p>
            <a:pPr eaLnBrk="1" hangingPunct="1"/>
            <a:r>
              <a:rPr lang="en-US" altLang="x-none" sz="900" b="1">
                <a:latin typeface="Courier New" charset="0"/>
              </a:rPr>
              <a:t>Mux 0 in:              [C1(X1)]  C1(X1) [C1(X3)]</a:t>
            </a:r>
          </a:p>
          <a:p>
            <a:pPr eaLnBrk="1" hangingPunct="1"/>
            <a:r>
              <a:rPr lang="en-US" altLang="x-none" sz="900" b="1">
                <a:latin typeface="Courier New" charset="0"/>
              </a:rPr>
              <a:t>Mux 1 in:      [C0(X0)]  C0(X0)[C0(X2)]  C0(X2)</a:t>
            </a:r>
          </a:p>
          <a:p>
            <a:pPr eaLnBrk="1" hangingPunct="1"/>
            <a:r>
              <a:rPr lang="en-US" altLang="x-none" sz="900" b="1">
                <a:latin typeface="Courier New" charset="0"/>
              </a:rPr>
              <a:t>Mux OUT:                 C0(X0)  C1(X1)  C0(X2)</a:t>
            </a:r>
          </a:p>
          <a:p>
            <a:pPr eaLnBrk="1" hangingPunct="1"/>
            <a:r>
              <a:rPr lang="en-US" altLang="x-none" sz="900" b="1">
                <a:latin typeface="Courier New" charset="0"/>
              </a:rPr>
              <a:t>Output:                          C0(X0)  C1(X1)  C0(X2)</a:t>
            </a:r>
          </a:p>
        </p:txBody>
      </p:sp>
      <p:sp>
        <p:nvSpPr>
          <p:cNvPr id="52228" name="Rectangle 7"/>
          <p:cNvSpPr>
            <a:spLocks noChangeArrowheads="1"/>
          </p:cNvSpPr>
          <p:nvPr/>
        </p:nvSpPr>
        <p:spPr bwMode="auto">
          <a:xfrm>
            <a:off x="1287463" y="7208838"/>
            <a:ext cx="46434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21" tIns="43311" rIns="86621" bIns="43311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x-none" sz="1100"/>
              <a:t>Which is equialent to a (FAST) combinational C module followed by 2 registers.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x-none">
                <a:latin typeface="Tekton Pro" charset="0"/>
              </a:rPr>
              <a:t>https://openclipart.org/detail/11223/various-clothing</a:t>
            </a:r>
          </a:p>
          <a:p>
            <a:r>
              <a:rPr lang="en-US" altLang="x-none">
                <a:latin typeface="Tekton Pro" charset="0"/>
              </a:rPr>
              <a:t>https://openclipart.org/detail/29000/bleach-bottle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9275"/>
            <a:ext cx="5008563" cy="4070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44CC9F2A-E3B0-FF45-984A-876E82AA2C42}" type="datetime1">
              <a:rPr lang="en-US" altLang="x-none"/>
              <a:pPr/>
              <a:t>6/19/17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B4C946C3-F850-AD46-AE3F-4CBA2BCCB2D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778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6EF2B0D1-1BC5-CA4C-B492-028AE4A1B27B}" type="datetime1">
              <a:rPr lang="en-US" altLang="x-none"/>
              <a:pPr/>
              <a:t>6/19/17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64C5A4F2-361C-6C42-BDE3-6B33140B513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9816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CAFD46B1-BE31-444A-A6A6-04EBA14D82C9}" type="datetime1">
              <a:rPr lang="en-US" altLang="x-none"/>
              <a:pPr/>
              <a:t>6/19/17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21AD3EDF-A43D-DB49-A799-70BA434240A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554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4AED8665-DD20-4544-AC46-7FE95FF32211}" type="datetime1">
              <a:rPr lang="en-US" altLang="x-none"/>
              <a:pPr/>
              <a:t>6/19/17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6B69C75F-1C20-FB43-AC92-175616A6F7C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619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39581963-2AC3-3748-A79F-3C59C4BAAD0E}" type="datetime1">
              <a:rPr lang="en-US" altLang="x-none"/>
              <a:pPr/>
              <a:t>6/19/17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D4F855D5-F44E-E94F-A8EF-1920C146279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692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6880A284-CB27-0544-B45E-B62CE039F769}" type="datetime1">
              <a:rPr lang="en-US" altLang="x-none"/>
              <a:pPr/>
              <a:t>6/19/17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6CE98000-3187-3C44-BF3B-0992091186C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484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1DE4EF2A-412E-3A40-916B-DC385C6C6163}" type="datetime1">
              <a:rPr lang="en-US" altLang="x-none"/>
              <a:pPr/>
              <a:t>6/19/17</a:t>
            </a:fld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609F8866-E13B-FF45-B96B-DE13F99D4DE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650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CE1B5235-F018-624E-BCF0-9A0AF6DB3DE3}" type="datetime1">
              <a:rPr lang="en-US" altLang="x-none"/>
              <a:pPr/>
              <a:t>6/19/17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328837ED-41B7-FA40-8F6E-58EE78F68D2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2370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0A848DC3-5A92-EE49-8291-40F65B3FFADA}" type="datetime1">
              <a:rPr lang="en-US" altLang="x-none"/>
              <a:pPr/>
              <a:t>6/19/17</a:t>
            </a:fld>
            <a:endParaRPr lang="en-US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7BCC0A2F-2082-4A4B-A7F4-308EBB39EED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2000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CABB8561-6238-A349-97A5-B114DA9B88DD}" type="datetime1">
              <a:rPr lang="en-US" altLang="x-none"/>
              <a:pPr/>
              <a:t>6/19/17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D3ABF6CA-73E0-8D49-8FF7-FF5B427070A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276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6764ABA3-F995-E04D-A592-C1DCBEE8C31D}" type="datetime1">
              <a:rPr lang="en-US" altLang="x-none"/>
              <a:pPr/>
              <a:t>6/19/17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4A1142FA-1D43-2940-97F8-DDB1435B1C4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99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9" r:id="rId1"/>
    <p:sldLayoutId id="2147484580" r:id="rId2"/>
    <p:sldLayoutId id="2147484581" r:id="rId3"/>
    <p:sldLayoutId id="2147484582" r:id="rId4"/>
    <p:sldLayoutId id="2147484583" r:id="rId5"/>
    <p:sldLayoutId id="2147484584" r:id="rId6"/>
    <p:sldLayoutId id="2147484585" r:id="rId7"/>
    <p:sldLayoutId id="2147484586" r:id="rId8"/>
    <p:sldLayoutId id="2147484587" r:id="rId9"/>
    <p:sldLayoutId id="2147484588" r:id="rId10"/>
    <p:sldLayoutId id="214748458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7. Performance Measures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x-none">
                <a:solidFill>
                  <a:srgbClr val="898989"/>
                </a:solidFill>
                <a:latin typeface="Bookman Old Style" charset="0"/>
              </a:rPr>
              <a:t>6.004x Computation Structures</a:t>
            </a:r>
          </a:p>
          <a:p>
            <a:r>
              <a:rPr lang="en-US" altLang="x-none">
                <a:solidFill>
                  <a:srgbClr val="898989"/>
                </a:solidFill>
                <a:latin typeface="Bookman Old Style" charset="0"/>
              </a:rPr>
              <a:t>Part 1 – Digital Circuits</a:t>
            </a:r>
          </a:p>
          <a:p>
            <a:endParaRPr lang="en-US" altLang="x-none">
              <a:solidFill>
                <a:srgbClr val="898989"/>
              </a:solidFill>
              <a:latin typeface="Bookman Old Style" charset="0"/>
            </a:endParaRPr>
          </a:p>
          <a:p>
            <a:r>
              <a:rPr lang="en-US" altLang="x-none">
                <a:solidFill>
                  <a:srgbClr val="898989"/>
                </a:solidFill>
                <a:latin typeface="Bookman Old Style" charset="0"/>
              </a:rPr>
              <a:t>Copyright © 2015 MIT EECS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304800" y="990600"/>
            <a:ext cx="8534400" cy="35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x-none" sz="1800">
                <a:latin typeface="Bookman Old Style" charset="0"/>
              </a:rPr>
              <a:t>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1800">
                <a:latin typeface="Bookman Old Style" charset="0"/>
              </a:rPr>
              <a:t>A well-formed </a:t>
            </a:r>
            <a:r>
              <a:rPr lang="en-US" altLang="x-none" sz="1800" i="1">
                <a:solidFill>
                  <a:srgbClr val="CC0000"/>
                </a:solidFill>
                <a:latin typeface="Bookman Old Style" charset="0"/>
              </a:rPr>
              <a:t>K-Stage Pipeline</a:t>
            </a:r>
            <a:r>
              <a:rPr lang="en-US" altLang="x-none" sz="1800">
                <a:latin typeface="Bookman Old Style" charset="0"/>
              </a:rPr>
              <a:t> (</a:t>
            </a:r>
            <a:r>
              <a:rPr lang="en-US" altLang="ja-JP" sz="1800">
                <a:latin typeface="Bookman Old Style" charset="0"/>
              </a:rPr>
              <a:t>“K-pipeline”) is an acyclic circuit having exactly K registers on</a:t>
            </a:r>
            <a:r>
              <a:rPr lang="en-US" altLang="ja-JP" sz="1800" i="1">
                <a:latin typeface="Bookman Old Style" charset="0"/>
              </a:rPr>
              <a:t> every</a:t>
            </a:r>
            <a:r>
              <a:rPr lang="en-US" altLang="ja-JP" sz="1800">
                <a:latin typeface="Bookman Old Style" charset="0"/>
              </a:rPr>
              <a:t> path from an input to an output.</a:t>
            </a:r>
            <a:br>
              <a:rPr lang="en-US" altLang="ja-JP" sz="1800">
                <a:latin typeface="Bookman Old Style" charset="0"/>
              </a:rPr>
            </a:br>
            <a:endParaRPr lang="en-US" altLang="ja-JP" sz="1800">
              <a:latin typeface="Bookman Old Style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x-none" sz="1800">
                <a:latin typeface="Bookman Old Style" charset="0"/>
              </a:rPr>
              <a:t>a COMBINATIONAL CIRCUIT is thus an 0-stage pipeline.</a:t>
            </a:r>
          </a:p>
          <a:p>
            <a:pPr eaLnBrk="1" hangingPunct="1">
              <a:lnSpc>
                <a:spcPct val="90000"/>
              </a:lnSpc>
            </a:pPr>
            <a:endParaRPr lang="en-US" altLang="x-none" sz="1800">
              <a:latin typeface="Bookman Old Style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x-none" sz="1800">
                <a:latin typeface="Bookman Old Style" charset="0"/>
              </a:rPr>
              <a:t>COMPOSITION CONVENTION: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1800">
                <a:latin typeface="Bookman Old Style" charset="0"/>
              </a:rPr>
              <a:t>Every pipeline stage, hence every K-Stage pipeline, has a register on its </a:t>
            </a:r>
            <a:r>
              <a:rPr lang="en-US" altLang="x-none" sz="1800" i="1">
                <a:latin typeface="Bookman Old Style" charset="0"/>
              </a:rPr>
              <a:t>OUTPUT</a:t>
            </a:r>
            <a:r>
              <a:rPr lang="en-US" altLang="x-none" sz="1800">
                <a:latin typeface="Bookman Old Style" charset="0"/>
              </a:rPr>
              <a:t> (not on its input).</a:t>
            </a:r>
          </a:p>
          <a:p>
            <a:pPr lvl="1" eaLnBrk="1" hangingPunct="1">
              <a:lnSpc>
                <a:spcPct val="90000"/>
              </a:lnSpc>
            </a:pPr>
            <a:endParaRPr lang="en-US" altLang="x-none" sz="1800">
              <a:latin typeface="Bookman Old Style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x-none" sz="1800">
                <a:latin typeface="Bookman Old Style" charset="0"/>
              </a:rPr>
              <a:t>ALWAYS: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1800">
                <a:latin typeface="Bookman Old Style" charset="0"/>
              </a:rPr>
              <a:t>The CLOCK common to all registers must have a period sufficient to cover propagation over combinational paths PLUS (input) register t</a:t>
            </a:r>
            <a:r>
              <a:rPr lang="en-US" altLang="x-none" sz="1800" baseline="-25000">
                <a:latin typeface="Bookman Old Style" charset="0"/>
              </a:rPr>
              <a:t>PD</a:t>
            </a:r>
            <a:r>
              <a:rPr lang="en-US" altLang="x-none" sz="1800">
                <a:latin typeface="Bookman Old Style" charset="0"/>
              </a:rPr>
              <a:t> PLUS (output) register t</a:t>
            </a:r>
            <a:r>
              <a:rPr lang="en-US" altLang="x-none" sz="1800" baseline="-25000">
                <a:latin typeface="Bookman Old Style" charset="0"/>
              </a:rPr>
              <a:t>SETUP</a:t>
            </a:r>
            <a:r>
              <a:rPr lang="en-US" altLang="x-none" sz="1800">
                <a:latin typeface="Bookman Old Style" charset="0"/>
              </a:rPr>
              <a:t>.</a:t>
            </a:r>
          </a:p>
        </p:txBody>
      </p:sp>
      <p:sp>
        <p:nvSpPr>
          <p:cNvPr id="515076" name="Text Box 4"/>
          <p:cNvSpPr txBox="1">
            <a:spLocks noChangeArrowheads="1"/>
          </p:cNvSpPr>
          <p:nvPr/>
        </p:nvSpPr>
        <p:spPr bwMode="auto">
          <a:xfrm>
            <a:off x="1676400" y="4841875"/>
            <a:ext cx="5791200" cy="1482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x-none" sz="2000">
                <a:latin typeface="Bookman Old Style" charset="0"/>
              </a:rPr>
              <a:t>The LATENCY of a K-pipeline is K times the period of the system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x-none" sz="2000">
                <a:latin typeface="Bookman Old Style" charset="0"/>
              </a:rPr>
              <a:t>s clock.</a:t>
            </a:r>
          </a:p>
          <a:p>
            <a:pPr lvl="1" eaLnBrk="1" hangingPunct="1">
              <a:lnSpc>
                <a:spcPct val="90000"/>
              </a:lnSpc>
            </a:pPr>
            <a:endParaRPr lang="en-US" altLang="x-none" sz="2000">
              <a:latin typeface="Bookman Old Style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x-none" sz="2000">
                <a:latin typeface="Bookman Old Style" charset="0"/>
              </a:rPr>
              <a:t>The THROUGHPUT of a K-pipeline is the frequency of the clock.</a:t>
            </a:r>
            <a:endParaRPr lang="en-US" altLang="x-none" sz="1600">
              <a:latin typeface="Bookman Old Style" charset="0"/>
            </a:endParaRPr>
          </a:p>
        </p:txBody>
      </p:sp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Pipeline Conventions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/>
      <p:bldP spid="5150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4818" name="Group 41"/>
          <p:cNvGrpSpPr>
            <a:grpSpLocks/>
          </p:cNvGrpSpPr>
          <p:nvPr/>
        </p:nvGrpSpPr>
        <p:grpSpPr bwMode="auto">
          <a:xfrm>
            <a:off x="1717675" y="1600200"/>
            <a:ext cx="5707063" cy="2133600"/>
            <a:chOff x="1082" y="1008"/>
            <a:chExt cx="3595" cy="1344"/>
          </a:xfrm>
        </p:grpSpPr>
        <p:sp>
          <p:nvSpPr>
            <p:cNvPr id="24591" name="AutoShape 28"/>
            <p:cNvSpPr>
              <a:spLocks noChangeArrowheads="1"/>
            </p:cNvSpPr>
            <p:nvPr/>
          </p:nvSpPr>
          <p:spPr bwMode="auto">
            <a:xfrm>
              <a:off x="1605" y="1008"/>
              <a:ext cx="432" cy="576"/>
            </a:xfrm>
            <a:prstGeom prst="flowChartAlternateProcess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92" name="AutoShape 30"/>
            <p:cNvSpPr>
              <a:spLocks noChangeArrowheads="1"/>
            </p:cNvSpPr>
            <p:nvPr/>
          </p:nvSpPr>
          <p:spPr bwMode="auto">
            <a:xfrm>
              <a:off x="2613" y="1776"/>
              <a:ext cx="432" cy="576"/>
            </a:xfrm>
            <a:prstGeom prst="flowChartAlternateProcess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93" name="AutoShape 35"/>
            <p:cNvSpPr>
              <a:spLocks noChangeArrowheads="1"/>
            </p:cNvSpPr>
            <p:nvPr/>
          </p:nvSpPr>
          <p:spPr bwMode="auto">
            <a:xfrm>
              <a:off x="3621" y="1056"/>
              <a:ext cx="432" cy="576"/>
            </a:xfrm>
            <a:prstGeom prst="flowChartAlternateProcess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94" name="Line 5"/>
            <p:cNvSpPr>
              <a:spLocks noChangeShapeType="1"/>
            </p:cNvSpPr>
            <p:nvPr/>
          </p:nvSpPr>
          <p:spPr bwMode="auto">
            <a:xfrm>
              <a:off x="2037" y="1248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95" name="Line 6"/>
            <p:cNvSpPr>
              <a:spLocks noChangeShapeType="1"/>
            </p:cNvSpPr>
            <p:nvPr/>
          </p:nvSpPr>
          <p:spPr bwMode="auto">
            <a:xfrm>
              <a:off x="1269" y="220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96" name="Line 7"/>
            <p:cNvSpPr>
              <a:spLocks noChangeShapeType="1"/>
            </p:cNvSpPr>
            <p:nvPr/>
          </p:nvSpPr>
          <p:spPr bwMode="auto">
            <a:xfrm>
              <a:off x="4053" y="134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97" name="Rectangle 8"/>
            <p:cNvSpPr>
              <a:spLocks noChangeArrowheads="1"/>
            </p:cNvSpPr>
            <p:nvPr/>
          </p:nvSpPr>
          <p:spPr bwMode="auto">
            <a:xfrm>
              <a:off x="2757" y="1920"/>
              <a:ext cx="14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24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  <a:endParaRPr lang="en-US" sz="2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98" name="Rectangle 9"/>
            <p:cNvSpPr>
              <a:spLocks noChangeArrowheads="1"/>
            </p:cNvSpPr>
            <p:nvPr/>
          </p:nvSpPr>
          <p:spPr bwMode="auto">
            <a:xfrm>
              <a:off x="3772" y="1217"/>
              <a:ext cx="14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24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endParaRPr lang="en-US" sz="2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4839" name="Group 10"/>
            <p:cNvGrpSpPr>
              <a:grpSpLocks/>
            </p:cNvGrpSpPr>
            <p:nvPr/>
          </p:nvGrpSpPr>
          <p:grpSpPr bwMode="auto">
            <a:xfrm>
              <a:off x="1920" y="2040"/>
              <a:ext cx="148" cy="286"/>
              <a:chOff x="1736" y="2286"/>
              <a:chExt cx="148" cy="286"/>
            </a:xfrm>
          </p:grpSpPr>
          <p:sp>
            <p:nvSpPr>
              <p:cNvPr id="24619" name="Rectangle 11"/>
              <p:cNvSpPr>
                <a:spLocks noChangeArrowheads="1"/>
              </p:cNvSpPr>
              <p:nvPr/>
            </p:nvSpPr>
            <p:spPr bwMode="auto">
              <a:xfrm>
                <a:off x="1740" y="2286"/>
                <a:ext cx="144" cy="286"/>
              </a:xfrm>
              <a:prstGeom prst="rect">
                <a:avLst/>
              </a:prstGeom>
              <a:solidFill>
                <a:srgbClr val="FFCC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620" name="Line 12"/>
              <p:cNvSpPr>
                <a:spLocks noChangeShapeType="1"/>
              </p:cNvSpPr>
              <p:nvPr/>
            </p:nvSpPr>
            <p:spPr bwMode="auto">
              <a:xfrm flipV="1">
                <a:off x="1736" y="2498"/>
                <a:ext cx="40" cy="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621" name="Line 13"/>
              <p:cNvSpPr>
                <a:spLocks noChangeShapeType="1"/>
              </p:cNvSpPr>
              <p:nvPr/>
            </p:nvSpPr>
            <p:spPr bwMode="auto">
              <a:xfrm>
                <a:off x="1776" y="2497"/>
                <a:ext cx="32" cy="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4600" name="Rectangle 14"/>
            <p:cNvSpPr>
              <a:spLocks noChangeArrowheads="1"/>
            </p:cNvSpPr>
            <p:nvPr/>
          </p:nvSpPr>
          <p:spPr bwMode="auto">
            <a:xfrm>
              <a:off x="2642" y="1109"/>
              <a:ext cx="144" cy="287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601" name="Line 15"/>
            <p:cNvSpPr>
              <a:spLocks noChangeShapeType="1"/>
            </p:cNvSpPr>
            <p:nvPr/>
          </p:nvSpPr>
          <p:spPr bwMode="auto">
            <a:xfrm flipV="1">
              <a:off x="2638" y="1321"/>
              <a:ext cx="40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602" name="Line 16"/>
            <p:cNvSpPr>
              <a:spLocks noChangeShapeType="1"/>
            </p:cNvSpPr>
            <p:nvPr/>
          </p:nvSpPr>
          <p:spPr bwMode="auto">
            <a:xfrm>
              <a:off x="2678" y="1320"/>
              <a:ext cx="32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603" name="Line 17"/>
            <p:cNvSpPr>
              <a:spLocks noChangeShapeType="1"/>
            </p:cNvSpPr>
            <p:nvPr/>
          </p:nvSpPr>
          <p:spPr bwMode="auto">
            <a:xfrm>
              <a:off x="3069" y="2108"/>
              <a:ext cx="2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604" name="Line 18"/>
            <p:cNvSpPr>
              <a:spLocks noChangeShapeType="1"/>
            </p:cNvSpPr>
            <p:nvPr/>
          </p:nvSpPr>
          <p:spPr bwMode="auto">
            <a:xfrm flipV="1">
              <a:off x="3285" y="1392"/>
              <a:ext cx="1" cy="7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4845" name="Group 19"/>
            <p:cNvGrpSpPr>
              <a:grpSpLocks/>
            </p:cNvGrpSpPr>
            <p:nvPr/>
          </p:nvGrpSpPr>
          <p:grpSpPr bwMode="auto">
            <a:xfrm>
              <a:off x="3285" y="1368"/>
              <a:ext cx="359" cy="48"/>
              <a:chOff x="3101" y="1614"/>
              <a:chExt cx="359" cy="48"/>
            </a:xfrm>
          </p:grpSpPr>
          <p:sp>
            <p:nvSpPr>
              <p:cNvPr id="24617" name="Freeform 20"/>
              <p:cNvSpPr>
                <a:spLocks/>
              </p:cNvSpPr>
              <p:nvPr/>
            </p:nvSpPr>
            <p:spPr bwMode="auto">
              <a:xfrm>
                <a:off x="3364" y="1614"/>
                <a:ext cx="96" cy="48"/>
              </a:xfrm>
              <a:custGeom>
                <a:avLst/>
                <a:gdLst>
                  <a:gd name="T0" fmla="*/ 96 w 96"/>
                  <a:gd name="T1" fmla="*/ 24 h 48"/>
                  <a:gd name="T2" fmla="*/ 0 w 96"/>
                  <a:gd name="T3" fmla="*/ 48 h 48"/>
                  <a:gd name="T4" fmla="*/ 0 w 96"/>
                  <a:gd name="T5" fmla="*/ 24 h 48"/>
                  <a:gd name="T6" fmla="*/ 0 w 96"/>
                  <a:gd name="T7" fmla="*/ 0 h 48"/>
                  <a:gd name="T8" fmla="*/ 96 w 96"/>
                  <a:gd name="T9" fmla="*/ 24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8"/>
                  <a:gd name="T17" fmla="*/ 96 w 9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8">
                    <a:moveTo>
                      <a:pt x="96" y="24"/>
                    </a:moveTo>
                    <a:lnTo>
                      <a:pt x="0" y="48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96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618" name="Line 21"/>
              <p:cNvSpPr>
                <a:spLocks noChangeShapeType="1"/>
              </p:cNvSpPr>
              <p:nvPr/>
            </p:nvSpPr>
            <p:spPr bwMode="auto">
              <a:xfrm>
                <a:off x="3101" y="1638"/>
                <a:ext cx="263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4606" name="Rectangle 22"/>
            <p:cNvSpPr>
              <a:spLocks noChangeArrowheads="1"/>
            </p:cNvSpPr>
            <p:nvPr/>
          </p:nvSpPr>
          <p:spPr bwMode="auto">
            <a:xfrm>
              <a:off x="1082" y="1225"/>
              <a:ext cx="1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X</a:t>
              </a:r>
              <a:endParaRPr lang="en-US" sz="2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607" name="Rectangle 23"/>
            <p:cNvSpPr>
              <a:spLocks noChangeArrowheads="1"/>
            </p:cNvSpPr>
            <p:nvPr/>
          </p:nvSpPr>
          <p:spPr bwMode="auto">
            <a:xfrm>
              <a:off x="1154" y="2084"/>
              <a:ext cx="1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Y</a:t>
              </a:r>
              <a:endParaRPr lang="en-US" sz="2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4848" name="Group 24"/>
            <p:cNvGrpSpPr>
              <a:grpSpLocks/>
            </p:cNvGrpSpPr>
            <p:nvPr/>
          </p:nvGrpSpPr>
          <p:grpSpPr bwMode="auto">
            <a:xfrm>
              <a:off x="4219" y="1181"/>
              <a:ext cx="147" cy="286"/>
              <a:chOff x="4035" y="1427"/>
              <a:chExt cx="147" cy="286"/>
            </a:xfrm>
          </p:grpSpPr>
          <p:sp>
            <p:nvSpPr>
              <p:cNvPr id="24614" name="Rectangle 25"/>
              <p:cNvSpPr>
                <a:spLocks noChangeArrowheads="1"/>
              </p:cNvSpPr>
              <p:nvPr/>
            </p:nvSpPr>
            <p:spPr bwMode="auto">
              <a:xfrm>
                <a:off x="4039" y="1427"/>
                <a:ext cx="143" cy="286"/>
              </a:xfrm>
              <a:prstGeom prst="rect">
                <a:avLst/>
              </a:prstGeom>
              <a:solidFill>
                <a:srgbClr val="FFCC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615" name="Line 26"/>
              <p:cNvSpPr>
                <a:spLocks noChangeShapeType="1"/>
              </p:cNvSpPr>
              <p:nvPr/>
            </p:nvSpPr>
            <p:spPr bwMode="auto">
              <a:xfrm flipV="1">
                <a:off x="4035" y="1638"/>
                <a:ext cx="40" cy="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616" name="Line 27"/>
              <p:cNvSpPr>
                <a:spLocks noChangeShapeType="1"/>
              </p:cNvSpPr>
              <p:nvPr/>
            </p:nvSpPr>
            <p:spPr bwMode="auto">
              <a:xfrm>
                <a:off x="4075" y="1638"/>
                <a:ext cx="31" cy="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4609" name="Rectangle 29"/>
            <p:cNvSpPr>
              <a:spLocks noChangeArrowheads="1"/>
            </p:cNvSpPr>
            <p:nvPr/>
          </p:nvSpPr>
          <p:spPr bwMode="auto">
            <a:xfrm>
              <a:off x="1701" y="1167"/>
              <a:ext cx="2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24610" name="Line 31"/>
            <p:cNvSpPr>
              <a:spLocks noChangeShapeType="1"/>
            </p:cNvSpPr>
            <p:nvPr/>
          </p:nvSpPr>
          <p:spPr bwMode="auto">
            <a:xfrm>
              <a:off x="1221" y="12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611" name="Line 32"/>
            <p:cNvSpPr>
              <a:spLocks noChangeShapeType="1"/>
            </p:cNvSpPr>
            <p:nvPr/>
          </p:nvSpPr>
          <p:spPr bwMode="auto">
            <a:xfrm>
              <a:off x="2037" y="13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612" name="Line 33"/>
            <p:cNvSpPr>
              <a:spLocks noChangeShapeType="1"/>
            </p:cNvSpPr>
            <p:nvPr/>
          </p:nvSpPr>
          <p:spPr bwMode="auto">
            <a:xfrm>
              <a:off x="2373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613" name="Line 34"/>
            <p:cNvSpPr>
              <a:spLocks noChangeShapeType="1"/>
            </p:cNvSpPr>
            <p:nvPr/>
          </p:nvSpPr>
          <p:spPr bwMode="auto">
            <a:xfrm>
              <a:off x="2373" y="19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95652" name="Rectangle 36"/>
          <p:cNvSpPr>
            <a:spLocks noChangeArrowheads="1"/>
          </p:cNvSpPr>
          <p:nvPr/>
        </p:nvSpPr>
        <p:spPr bwMode="auto">
          <a:xfrm>
            <a:off x="1049338" y="4765675"/>
            <a:ext cx="7104062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2000">
                <a:latin typeface="Bookman Old Style" charset="0"/>
              </a:rPr>
              <a:t>Problem: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2000" i="1">
                <a:latin typeface="Bookman Old Style" charset="0"/>
              </a:rPr>
              <a:t>Successive inputs get mixed</a:t>
            </a:r>
            <a:r>
              <a:rPr lang="en-US" altLang="x-none" sz="2000">
                <a:latin typeface="Bookman Old Style" charset="0"/>
              </a:rPr>
              <a:t>: e.g., B(A(X</a:t>
            </a:r>
            <a:r>
              <a:rPr lang="en-US" altLang="x-none" sz="2000" baseline="-25000">
                <a:latin typeface="Bookman Old Style" charset="0"/>
              </a:rPr>
              <a:t>i+1</a:t>
            </a:r>
            <a:r>
              <a:rPr lang="en-US" altLang="x-none" sz="2000">
                <a:latin typeface="Bookman Old Style" charset="0"/>
              </a:rPr>
              <a:t>), Y</a:t>
            </a:r>
            <a:r>
              <a:rPr lang="en-US" altLang="x-none" sz="2000" baseline="-25000">
                <a:latin typeface="Bookman Old Style" charset="0"/>
              </a:rPr>
              <a:t>i</a:t>
            </a:r>
            <a:r>
              <a:rPr lang="en-US" altLang="x-none" sz="2000">
                <a:latin typeface="Bookman Old Style" charset="0"/>
              </a:rPr>
              <a:t>).  This happened because some paths from inputs to outputs have 2 registers, and some have only 1!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2000">
                <a:latin typeface="Bookman Old Style" charset="0"/>
              </a:rPr>
              <a:t>This CAN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ja-JP" sz="2000">
                <a:latin typeface="Bookman Old Style" charset="0"/>
              </a:rPr>
              <a:t>T HAPPEN on a well-formed K pipeline!</a:t>
            </a:r>
            <a:endParaRPr lang="en-US" altLang="x-none" sz="2000">
              <a:latin typeface="Bookman Old Style" charset="0"/>
            </a:endParaRPr>
          </a:p>
        </p:txBody>
      </p:sp>
      <p:sp>
        <p:nvSpPr>
          <p:cNvPr id="495653" name="Text Box 37"/>
          <p:cNvSpPr txBox="1">
            <a:spLocks noChangeArrowheads="1"/>
          </p:cNvSpPr>
          <p:nvPr/>
        </p:nvSpPr>
        <p:spPr bwMode="auto">
          <a:xfrm>
            <a:off x="7696200" y="4281488"/>
            <a:ext cx="10461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0" smtClean="0">
                <a:solidFill>
                  <a:srgbClr val="FF0000"/>
                </a:solidFill>
                <a:latin typeface="+mj-lt"/>
              </a:rPr>
              <a:t>none</a:t>
            </a:r>
          </a:p>
        </p:txBody>
      </p:sp>
      <p:sp>
        <p:nvSpPr>
          <p:cNvPr id="24582" name="Text Box 38"/>
          <p:cNvSpPr txBox="1">
            <a:spLocks noChangeArrowheads="1"/>
          </p:cNvSpPr>
          <p:nvPr/>
        </p:nvSpPr>
        <p:spPr bwMode="auto">
          <a:xfrm>
            <a:off x="457200" y="4098925"/>
            <a:ext cx="8661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b="0" dirty="0" smtClean="0">
                <a:latin typeface="+mj-lt"/>
              </a:rPr>
              <a:t>For what value of K is the following circuit a K-Pipeline?  </a:t>
            </a:r>
            <a:br>
              <a:rPr lang="en-US" b="0" dirty="0" smtClean="0">
                <a:latin typeface="+mj-lt"/>
              </a:rPr>
            </a:br>
            <a:r>
              <a:rPr lang="en-US" b="0" dirty="0" smtClean="0">
                <a:latin typeface="+mj-lt"/>
              </a:rPr>
              <a:t>                                                                            ANS: ____________</a:t>
            </a:r>
          </a:p>
        </p:txBody>
      </p:sp>
      <p:sp>
        <p:nvSpPr>
          <p:cNvPr id="24583" name="Text Box 39"/>
          <p:cNvSpPr txBox="1">
            <a:spLocks noChangeArrowheads="1"/>
          </p:cNvSpPr>
          <p:nvPr/>
        </p:nvSpPr>
        <p:spPr bwMode="auto">
          <a:xfrm>
            <a:off x="512763" y="1096963"/>
            <a:ext cx="4354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 smtClean="0">
                <a:latin typeface="+mj-lt"/>
              </a:rPr>
              <a:t>Consider a BAD job of pipelining:</a:t>
            </a:r>
          </a:p>
        </p:txBody>
      </p:sp>
      <p:sp>
        <p:nvSpPr>
          <p:cNvPr id="495662" name="Freeform 46"/>
          <p:cNvSpPr>
            <a:spLocks/>
          </p:cNvSpPr>
          <p:nvPr/>
        </p:nvSpPr>
        <p:spPr bwMode="auto">
          <a:xfrm>
            <a:off x="1828800" y="2274888"/>
            <a:ext cx="6296025" cy="1408112"/>
          </a:xfrm>
          <a:custGeom>
            <a:avLst/>
            <a:gdLst>
              <a:gd name="T0" fmla="*/ 0 w 3381"/>
              <a:gd name="T1" fmla="*/ 2147483647 h 1069"/>
              <a:gd name="T2" fmla="*/ 2147483647 w 3381"/>
              <a:gd name="T3" fmla="*/ 2147483647 h 1069"/>
              <a:gd name="T4" fmla="*/ 2147483647 w 3381"/>
              <a:gd name="T5" fmla="*/ 2147483647 h 1069"/>
              <a:gd name="T6" fmla="*/ 2147483647 w 3381"/>
              <a:gd name="T7" fmla="*/ 2147483647 h 1069"/>
              <a:gd name="T8" fmla="*/ 0 60000 65536"/>
              <a:gd name="T9" fmla="*/ 0 60000 65536"/>
              <a:gd name="T10" fmla="*/ 0 60000 65536"/>
              <a:gd name="T11" fmla="*/ 0 60000 65536"/>
              <a:gd name="T12" fmla="*/ 0 w 3381"/>
              <a:gd name="T13" fmla="*/ 0 h 1069"/>
              <a:gd name="T14" fmla="*/ 3381 w 3381"/>
              <a:gd name="T15" fmla="*/ 1069 h 10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81" h="1069">
                <a:moveTo>
                  <a:pt x="0" y="960"/>
                </a:moveTo>
                <a:cubicBezTo>
                  <a:pt x="325" y="956"/>
                  <a:pt x="1608" y="1069"/>
                  <a:pt x="1952" y="933"/>
                </a:cubicBezTo>
                <a:cubicBezTo>
                  <a:pt x="2296" y="797"/>
                  <a:pt x="1826" y="288"/>
                  <a:pt x="2064" y="144"/>
                </a:cubicBezTo>
                <a:cubicBezTo>
                  <a:pt x="2302" y="0"/>
                  <a:pt x="3107" y="82"/>
                  <a:pt x="3381" y="66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1600200" y="1760538"/>
            <a:ext cx="6985000" cy="628650"/>
            <a:chOff x="1008" y="1109"/>
            <a:chExt cx="4400" cy="396"/>
          </a:xfrm>
        </p:grpSpPr>
        <p:sp>
          <p:nvSpPr>
            <p:cNvPr id="24589" name="Freeform 45"/>
            <p:cNvSpPr>
              <a:spLocks/>
            </p:cNvSpPr>
            <p:nvPr/>
          </p:nvSpPr>
          <p:spPr bwMode="auto">
            <a:xfrm>
              <a:off x="1008" y="1109"/>
              <a:ext cx="4110" cy="91"/>
            </a:xfrm>
            <a:custGeom>
              <a:avLst/>
              <a:gdLst>
                <a:gd name="T0" fmla="*/ 0 w 3552"/>
                <a:gd name="T1" fmla="*/ 0 h 144"/>
                <a:gd name="T2" fmla="*/ 88007 w 3552"/>
                <a:gd name="T3" fmla="*/ 1 h 144"/>
                <a:gd name="T4" fmla="*/ 0 60000 65536"/>
                <a:gd name="T5" fmla="*/ 0 60000 65536"/>
                <a:gd name="T6" fmla="*/ 0 w 3552"/>
                <a:gd name="T7" fmla="*/ 0 h 144"/>
                <a:gd name="T8" fmla="*/ 3552 w 3552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52" h="144">
                  <a:moveTo>
                    <a:pt x="0" y="0"/>
                  </a:moveTo>
                  <a:cubicBezTo>
                    <a:pt x="1448" y="60"/>
                    <a:pt x="2960" y="120"/>
                    <a:pt x="3552" y="144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90" name="Text Box 47"/>
            <p:cNvSpPr txBox="1">
              <a:spLocks noChangeArrowheads="1"/>
            </p:cNvSpPr>
            <p:nvPr/>
          </p:nvSpPr>
          <p:spPr bwMode="auto">
            <a:xfrm>
              <a:off x="5121" y="1137"/>
              <a:ext cx="28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3200" b="0" smtClean="0">
                  <a:solidFill>
                    <a:schemeClr val="accent2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1577975" y="1782763"/>
            <a:ext cx="6142038" cy="1400175"/>
            <a:chOff x="994" y="1123"/>
            <a:chExt cx="3869" cy="882"/>
          </a:xfrm>
        </p:grpSpPr>
        <p:sp>
          <p:nvSpPr>
            <p:cNvPr id="24587" name="Freeform 42"/>
            <p:cNvSpPr>
              <a:spLocks/>
            </p:cNvSpPr>
            <p:nvPr/>
          </p:nvSpPr>
          <p:spPr bwMode="auto">
            <a:xfrm>
              <a:off x="994" y="1181"/>
              <a:ext cx="3548" cy="824"/>
            </a:xfrm>
            <a:custGeom>
              <a:avLst/>
              <a:gdLst>
                <a:gd name="T0" fmla="*/ 0 w 3596"/>
                <a:gd name="T1" fmla="*/ 0 h 1018"/>
                <a:gd name="T2" fmla="*/ 945 w 3596"/>
                <a:gd name="T3" fmla="*/ 2 h 1018"/>
                <a:gd name="T4" fmla="*/ 1101 w 3596"/>
                <a:gd name="T5" fmla="*/ 8 h 1018"/>
                <a:gd name="T6" fmla="*/ 1757 w 3596"/>
                <a:gd name="T7" fmla="*/ 9 h 1018"/>
                <a:gd name="T8" fmla="*/ 1824 w 3596"/>
                <a:gd name="T9" fmla="*/ 3 h 1018"/>
                <a:gd name="T10" fmla="*/ 2676 w 3596"/>
                <a:gd name="T11" fmla="*/ 2 h 10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96"/>
                <a:gd name="T19" fmla="*/ 0 h 1018"/>
                <a:gd name="T20" fmla="*/ 3596 w 3596"/>
                <a:gd name="T21" fmla="*/ 1018 h 10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96" h="1018">
                  <a:moveTo>
                    <a:pt x="0" y="0"/>
                  </a:moveTo>
                  <a:cubicBezTo>
                    <a:pt x="211" y="32"/>
                    <a:pt x="1023" y="42"/>
                    <a:pt x="1269" y="191"/>
                  </a:cubicBezTo>
                  <a:cubicBezTo>
                    <a:pt x="1515" y="340"/>
                    <a:pt x="1297" y="773"/>
                    <a:pt x="1479" y="895"/>
                  </a:cubicBezTo>
                  <a:cubicBezTo>
                    <a:pt x="1661" y="1017"/>
                    <a:pt x="2199" y="1018"/>
                    <a:pt x="2361" y="924"/>
                  </a:cubicBezTo>
                  <a:cubicBezTo>
                    <a:pt x="2523" y="830"/>
                    <a:pt x="2245" y="450"/>
                    <a:pt x="2451" y="334"/>
                  </a:cubicBezTo>
                  <a:cubicBezTo>
                    <a:pt x="2657" y="218"/>
                    <a:pt x="3358" y="251"/>
                    <a:pt x="3596" y="229"/>
                  </a:cubicBezTo>
                </a:path>
              </a:pathLst>
            </a:custGeom>
            <a:noFill/>
            <a:ln w="57150">
              <a:solidFill>
                <a:srgbClr val="CC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88" name="Text Box 43"/>
            <p:cNvSpPr txBox="1">
              <a:spLocks noChangeArrowheads="1"/>
            </p:cNvSpPr>
            <p:nvPr/>
          </p:nvSpPr>
          <p:spPr bwMode="auto">
            <a:xfrm>
              <a:off x="4546" y="1123"/>
              <a:ext cx="317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4000" b="0" smtClean="0">
                  <a:solidFill>
                    <a:srgbClr val="CC0000"/>
                  </a:solidFill>
                  <a:latin typeface="+mj-lt"/>
                </a:rPr>
                <a:t>1</a:t>
              </a:r>
            </a:p>
          </p:txBody>
        </p:sp>
      </p:grpSp>
      <p:sp>
        <p:nvSpPr>
          <p:cNvPr id="34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Ill-formed Pipelines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52" grpId="0" autoUpdateAnimBg="0"/>
      <p:bldP spid="49565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990600"/>
            <a:ext cx="3840163" cy="510540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  <a:ea typeface="ＭＳ Ｐゴシック" charset="0"/>
                <a:cs typeface="ＭＳ Ｐゴシック" charset="0"/>
              </a:rPr>
              <a:t>Step 1: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  <a:ea typeface="ＭＳ Ｐゴシック" charset="0"/>
                <a:cs typeface="ＭＳ Ｐゴシック" charset="0"/>
              </a:rPr>
              <a:t>   Draw a line that crosses every output in the circuit, and mark the endpoints as terminal points.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latin typeface="+mj-lt"/>
              <a:ea typeface="ＭＳ Ｐゴシック" charset="0"/>
              <a:cs typeface="ＭＳ Ｐゴシック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  <a:ea typeface="ＭＳ Ｐゴシック" charset="0"/>
                <a:cs typeface="ＭＳ Ｐゴシック" charset="0"/>
              </a:rPr>
              <a:t>Step 2: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  <a:ea typeface="ＭＳ Ｐゴシック" charset="0"/>
                <a:cs typeface="ＭＳ Ｐゴシック" charset="0"/>
              </a:rPr>
              <a:t>   Continue to draw new lines between the terminal points across various circuit connections, ensuring that every  connection crosses each line in the same direction.  These lines demarcate </a:t>
            </a:r>
            <a:r>
              <a:rPr lang="en-US" sz="1800" i="1" dirty="0">
                <a:latin typeface="+mj-lt"/>
                <a:ea typeface="ＭＳ Ｐゴシック" charset="0"/>
                <a:cs typeface="ＭＳ Ｐゴシック" charset="0"/>
              </a:rPr>
              <a:t>pipeline stages</a:t>
            </a:r>
            <a:r>
              <a:rPr lang="en-US" sz="1800" dirty="0">
                <a:latin typeface="+mj-lt"/>
                <a:ea typeface="ＭＳ Ｐゴシック" charset="0"/>
                <a:cs typeface="ＭＳ Ｐゴシック" charset="0"/>
              </a:rPr>
              <a:t>.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latin typeface="+mj-lt"/>
              <a:ea typeface="ＭＳ Ｐゴシック" charset="0"/>
              <a:cs typeface="ＭＳ Ｐゴシック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+mj-lt"/>
                <a:ea typeface="ＭＳ Ｐゴシック" charset="0"/>
                <a:cs typeface="ＭＳ Ｐゴシック" charset="0"/>
              </a:rPr>
              <a:t>Adding a pipeline register at every point where a separating line crosses a connection will always generate a valid pipeline.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966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18038" y="1143000"/>
            <a:ext cx="3840162" cy="189865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STRATEGY: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  Focus your attention on placing pipelining registers around the slowest circuit elements (BOTTLENECKS).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5257800" y="3657600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A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4nS</a:t>
            </a:r>
          </a:p>
        </p:txBody>
      </p:sp>
      <p:sp>
        <p:nvSpPr>
          <p:cNvPr id="26629" name="Line 6"/>
          <p:cNvSpPr>
            <a:spLocks noChangeShapeType="1"/>
          </p:cNvSpPr>
          <p:nvPr/>
        </p:nvSpPr>
        <p:spPr bwMode="auto">
          <a:xfrm>
            <a:off x="4953000" y="3810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4953000" y="3962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6631" name="Line 8"/>
          <p:cNvSpPr>
            <a:spLocks noChangeShapeType="1"/>
          </p:cNvSpPr>
          <p:nvPr/>
        </p:nvSpPr>
        <p:spPr bwMode="auto">
          <a:xfrm>
            <a:off x="5715000" y="3886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6632" name="Rectangle 9"/>
          <p:cNvSpPr>
            <a:spLocks noChangeArrowheads="1"/>
          </p:cNvSpPr>
          <p:nvPr/>
        </p:nvSpPr>
        <p:spPr bwMode="auto">
          <a:xfrm>
            <a:off x="6019800" y="3657600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B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3nS</a:t>
            </a:r>
          </a:p>
        </p:txBody>
      </p:sp>
      <p:sp>
        <p:nvSpPr>
          <p:cNvPr id="26633" name="Rectangle 10"/>
          <p:cNvSpPr>
            <a:spLocks noChangeArrowheads="1"/>
          </p:cNvSpPr>
          <p:nvPr/>
        </p:nvSpPr>
        <p:spPr bwMode="auto">
          <a:xfrm>
            <a:off x="6781800" y="3657600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C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8nS</a:t>
            </a:r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>
            <a:off x="6477000" y="3886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6635" name="Rectangle 12"/>
          <p:cNvSpPr>
            <a:spLocks noChangeArrowheads="1"/>
          </p:cNvSpPr>
          <p:nvPr/>
        </p:nvSpPr>
        <p:spPr bwMode="auto">
          <a:xfrm>
            <a:off x="6019800" y="4343400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D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4nS</a:t>
            </a:r>
          </a:p>
        </p:txBody>
      </p:sp>
      <p:sp>
        <p:nvSpPr>
          <p:cNvPr id="26636" name="Rectangle 13"/>
          <p:cNvSpPr>
            <a:spLocks noChangeArrowheads="1"/>
          </p:cNvSpPr>
          <p:nvPr/>
        </p:nvSpPr>
        <p:spPr bwMode="auto">
          <a:xfrm>
            <a:off x="6781800" y="5029200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E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2nS</a:t>
            </a:r>
          </a:p>
        </p:txBody>
      </p:sp>
      <p:sp>
        <p:nvSpPr>
          <p:cNvPr id="26637" name="Rectangle 14"/>
          <p:cNvSpPr>
            <a:spLocks noChangeArrowheads="1"/>
          </p:cNvSpPr>
          <p:nvPr/>
        </p:nvSpPr>
        <p:spPr bwMode="auto">
          <a:xfrm>
            <a:off x="7620000" y="4343400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F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5nS</a:t>
            </a:r>
          </a:p>
        </p:txBody>
      </p:sp>
      <p:sp>
        <p:nvSpPr>
          <p:cNvPr id="26638" name="Freeform 15"/>
          <p:cNvSpPr>
            <a:spLocks/>
          </p:cNvSpPr>
          <p:nvPr/>
        </p:nvSpPr>
        <p:spPr bwMode="auto">
          <a:xfrm>
            <a:off x="5867400" y="3886200"/>
            <a:ext cx="152400" cy="685800"/>
          </a:xfrm>
          <a:custGeom>
            <a:avLst/>
            <a:gdLst>
              <a:gd name="T0" fmla="*/ 0 w 96"/>
              <a:gd name="T1" fmla="*/ 0 h 432"/>
              <a:gd name="T2" fmla="*/ 0 w 96"/>
              <a:gd name="T3" fmla="*/ 2147483647 h 432"/>
              <a:gd name="T4" fmla="*/ 2147483647 w 96"/>
              <a:gd name="T5" fmla="*/ 2147483647 h 432"/>
              <a:gd name="T6" fmla="*/ 0 60000 65536"/>
              <a:gd name="T7" fmla="*/ 0 60000 65536"/>
              <a:gd name="T8" fmla="*/ 0 60000 65536"/>
              <a:gd name="T9" fmla="*/ 0 w 96"/>
              <a:gd name="T10" fmla="*/ 0 h 432"/>
              <a:gd name="T11" fmla="*/ 96 w 9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432">
                <a:moveTo>
                  <a:pt x="0" y="0"/>
                </a:moveTo>
                <a:lnTo>
                  <a:pt x="0" y="432"/>
                </a:lnTo>
                <a:lnTo>
                  <a:pt x="96" y="4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6639" name="Line 16"/>
          <p:cNvSpPr>
            <a:spLocks noChangeShapeType="1"/>
          </p:cNvSpPr>
          <p:nvPr/>
        </p:nvSpPr>
        <p:spPr bwMode="auto">
          <a:xfrm>
            <a:off x="64770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6640" name="Freeform 17"/>
          <p:cNvSpPr>
            <a:spLocks/>
          </p:cNvSpPr>
          <p:nvPr/>
        </p:nvSpPr>
        <p:spPr bwMode="auto">
          <a:xfrm>
            <a:off x="7239000" y="3886200"/>
            <a:ext cx="381000" cy="533400"/>
          </a:xfrm>
          <a:custGeom>
            <a:avLst/>
            <a:gdLst>
              <a:gd name="T0" fmla="*/ 0 w 240"/>
              <a:gd name="T1" fmla="*/ 0 h 336"/>
              <a:gd name="T2" fmla="*/ 2147483647 w 240"/>
              <a:gd name="T3" fmla="*/ 0 h 336"/>
              <a:gd name="T4" fmla="*/ 2147483647 w 240"/>
              <a:gd name="T5" fmla="*/ 2147483647 h 336"/>
              <a:gd name="T6" fmla="*/ 2147483647 w 240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336"/>
              <a:gd name="T14" fmla="*/ 240 w 240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336">
                <a:moveTo>
                  <a:pt x="0" y="0"/>
                </a:moveTo>
                <a:lnTo>
                  <a:pt x="144" y="0"/>
                </a:lnTo>
                <a:lnTo>
                  <a:pt x="144" y="336"/>
                </a:lnTo>
                <a:lnTo>
                  <a:pt x="240" y="33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6641" name="Freeform 18"/>
          <p:cNvSpPr>
            <a:spLocks/>
          </p:cNvSpPr>
          <p:nvPr/>
        </p:nvSpPr>
        <p:spPr bwMode="auto">
          <a:xfrm>
            <a:off x="6553200" y="4572000"/>
            <a:ext cx="228600" cy="685800"/>
          </a:xfrm>
          <a:custGeom>
            <a:avLst/>
            <a:gdLst>
              <a:gd name="T0" fmla="*/ 0 w 144"/>
              <a:gd name="T1" fmla="*/ 0 h 432"/>
              <a:gd name="T2" fmla="*/ 0 w 144"/>
              <a:gd name="T3" fmla="*/ 2147483647 h 432"/>
              <a:gd name="T4" fmla="*/ 2147483647 w 144"/>
              <a:gd name="T5" fmla="*/ 2147483647 h 432"/>
              <a:gd name="T6" fmla="*/ 0 60000 65536"/>
              <a:gd name="T7" fmla="*/ 0 60000 65536"/>
              <a:gd name="T8" fmla="*/ 0 60000 65536"/>
              <a:gd name="T9" fmla="*/ 0 w 144"/>
              <a:gd name="T10" fmla="*/ 0 h 432"/>
              <a:gd name="T11" fmla="*/ 144 w 144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432">
                <a:moveTo>
                  <a:pt x="0" y="0"/>
                </a:moveTo>
                <a:lnTo>
                  <a:pt x="0" y="432"/>
                </a:lnTo>
                <a:lnTo>
                  <a:pt x="144" y="4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6642" name="Freeform 19"/>
          <p:cNvSpPr>
            <a:spLocks/>
          </p:cNvSpPr>
          <p:nvPr/>
        </p:nvSpPr>
        <p:spPr bwMode="auto">
          <a:xfrm>
            <a:off x="7239000" y="4724400"/>
            <a:ext cx="381000" cy="533400"/>
          </a:xfrm>
          <a:custGeom>
            <a:avLst/>
            <a:gdLst>
              <a:gd name="T0" fmla="*/ 0 w 240"/>
              <a:gd name="T1" fmla="*/ 2147483647 h 336"/>
              <a:gd name="T2" fmla="*/ 2147483647 w 240"/>
              <a:gd name="T3" fmla="*/ 2147483647 h 336"/>
              <a:gd name="T4" fmla="*/ 2147483647 w 240"/>
              <a:gd name="T5" fmla="*/ 2147483647 h 336"/>
              <a:gd name="T6" fmla="*/ 2147483647 w 240"/>
              <a:gd name="T7" fmla="*/ 0 h 336"/>
              <a:gd name="T8" fmla="*/ 2147483647 w 240"/>
              <a:gd name="T9" fmla="*/ 0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336"/>
              <a:gd name="T17" fmla="*/ 240 w 240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336">
                <a:moveTo>
                  <a:pt x="0" y="336"/>
                </a:moveTo>
                <a:lnTo>
                  <a:pt x="96" y="336"/>
                </a:lnTo>
                <a:lnTo>
                  <a:pt x="144" y="336"/>
                </a:lnTo>
                <a:lnTo>
                  <a:pt x="144" y="0"/>
                </a:lnTo>
                <a:lnTo>
                  <a:pt x="24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6643" name="Line 21"/>
          <p:cNvSpPr>
            <a:spLocks noChangeShapeType="1"/>
          </p:cNvSpPr>
          <p:nvPr/>
        </p:nvSpPr>
        <p:spPr bwMode="auto">
          <a:xfrm>
            <a:off x="8077200" y="4572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96662" name="Freeform 22"/>
          <p:cNvSpPr>
            <a:spLocks/>
          </p:cNvSpPr>
          <p:nvPr/>
        </p:nvSpPr>
        <p:spPr bwMode="auto">
          <a:xfrm>
            <a:off x="7239000" y="2794000"/>
            <a:ext cx="538163" cy="3378200"/>
          </a:xfrm>
          <a:custGeom>
            <a:avLst/>
            <a:gdLst>
              <a:gd name="T0" fmla="*/ 2147483647 w 339"/>
              <a:gd name="T1" fmla="*/ 2147483647 h 2128"/>
              <a:gd name="T2" fmla="*/ 2147483647 w 339"/>
              <a:gd name="T3" fmla="*/ 2147483647 h 2128"/>
              <a:gd name="T4" fmla="*/ 2147483647 w 339"/>
              <a:gd name="T5" fmla="*/ 2147483647 h 2128"/>
              <a:gd name="T6" fmla="*/ 2147483647 w 339"/>
              <a:gd name="T7" fmla="*/ 2147483647 h 2128"/>
              <a:gd name="T8" fmla="*/ 2147483647 w 339"/>
              <a:gd name="T9" fmla="*/ 2147483647 h 2128"/>
              <a:gd name="T10" fmla="*/ 2147483647 w 339"/>
              <a:gd name="T11" fmla="*/ 0 h 21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9"/>
              <a:gd name="T19" fmla="*/ 0 h 2128"/>
              <a:gd name="T20" fmla="*/ 339 w 339"/>
              <a:gd name="T21" fmla="*/ 2128 h 21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9" h="2128">
                <a:moveTo>
                  <a:pt x="240" y="2128"/>
                </a:moveTo>
                <a:cubicBezTo>
                  <a:pt x="244" y="2108"/>
                  <a:pt x="248" y="2088"/>
                  <a:pt x="240" y="1984"/>
                </a:cubicBezTo>
                <a:cubicBezTo>
                  <a:pt x="232" y="1880"/>
                  <a:pt x="224" y="1616"/>
                  <a:pt x="192" y="1504"/>
                </a:cubicBezTo>
                <a:cubicBezTo>
                  <a:pt x="160" y="1392"/>
                  <a:pt x="72" y="1424"/>
                  <a:pt x="48" y="1312"/>
                </a:cubicBezTo>
                <a:cubicBezTo>
                  <a:pt x="24" y="1200"/>
                  <a:pt x="0" y="1051"/>
                  <a:pt x="48" y="832"/>
                </a:cubicBezTo>
                <a:cubicBezTo>
                  <a:pt x="96" y="613"/>
                  <a:pt x="279" y="173"/>
                  <a:pt x="339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96663" name="Freeform 23"/>
          <p:cNvSpPr>
            <a:spLocks/>
          </p:cNvSpPr>
          <p:nvPr/>
        </p:nvSpPr>
        <p:spPr bwMode="auto">
          <a:xfrm>
            <a:off x="5513388" y="2814638"/>
            <a:ext cx="2254250" cy="3357562"/>
          </a:xfrm>
          <a:custGeom>
            <a:avLst/>
            <a:gdLst>
              <a:gd name="T0" fmla="*/ 2147483647 w 1420"/>
              <a:gd name="T1" fmla="*/ 2147483647 h 2115"/>
              <a:gd name="T2" fmla="*/ 2147483647 w 1420"/>
              <a:gd name="T3" fmla="*/ 2147483647 h 2115"/>
              <a:gd name="T4" fmla="*/ 2147483647 w 1420"/>
              <a:gd name="T5" fmla="*/ 2147483647 h 2115"/>
              <a:gd name="T6" fmla="*/ 2147483647 w 1420"/>
              <a:gd name="T7" fmla="*/ 2147483647 h 2115"/>
              <a:gd name="T8" fmla="*/ 2147483647 w 1420"/>
              <a:gd name="T9" fmla="*/ 2147483647 h 2115"/>
              <a:gd name="T10" fmla="*/ 2147483647 w 1420"/>
              <a:gd name="T11" fmla="*/ 2147483647 h 2115"/>
              <a:gd name="T12" fmla="*/ 2147483647 w 1420"/>
              <a:gd name="T13" fmla="*/ 0 h 21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0"/>
              <a:gd name="T22" fmla="*/ 0 h 2115"/>
              <a:gd name="T23" fmla="*/ 1420 w 1420"/>
              <a:gd name="T24" fmla="*/ 2115 h 21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0" h="2115">
                <a:moveTo>
                  <a:pt x="1327" y="2115"/>
                </a:moveTo>
                <a:cubicBezTo>
                  <a:pt x="1141" y="2007"/>
                  <a:pt x="422" y="1639"/>
                  <a:pt x="211" y="1465"/>
                </a:cubicBezTo>
                <a:cubicBezTo>
                  <a:pt x="0" y="1291"/>
                  <a:pt x="60" y="1159"/>
                  <a:pt x="61" y="1068"/>
                </a:cubicBezTo>
                <a:cubicBezTo>
                  <a:pt x="62" y="977"/>
                  <a:pt x="118" y="958"/>
                  <a:pt x="216" y="919"/>
                </a:cubicBezTo>
                <a:cubicBezTo>
                  <a:pt x="314" y="880"/>
                  <a:pt x="551" y="935"/>
                  <a:pt x="647" y="832"/>
                </a:cubicBezTo>
                <a:cubicBezTo>
                  <a:pt x="743" y="729"/>
                  <a:pt x="663" y="437"/>
                  <a:pt x="792" y="298"/>
                </a:cubicBezTo>
                <a:cubicBezTo>
                  <a:pt x="921" y="159"/>
                  <a:pt x="1289" y="62"/>
                  <a:pt x="142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96665" name="Text Box 25"/>
          <p:cNvSpPr txBox="1">
            <a:spLocks noChangeArrowheads="1"/>
          </p:cNvSpPr>
          <p:nvPr/>
        </p:nvSpPr>
        <p:spPr bwMode="auto">
          <a:xfrm>
            <a:off x="5241925" y="5564188"/>
            <a:ext cx="1231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0" smtClean="0">
                <a:latin typeface="+mj-lt"/>
              </a:rPr>
              <a:t>T = 1/8ns</a:t>
            </a:r>
          </a:p>
          <a:p>
            <a:pPr>
              <a:defRPr/>
            </a:pPr>
            <a:r>
              <a:rPr lang="en-US" sz="1600" b="0" smtClean="0">
                <a:latin typeface="+mj-lt"/>
              </a:rPr>
              <a:t>L = 24ns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7543800" y="2749550"/>
            <a:ext cx="703263" cy="3498850"/>
            <a:chOff x="4752" y="1732"/>
            <a:chExt cx="443" cy="2204"/>
          </a:xfrm>
        </p:grpSpPr>
        <p:sp>
          <p:nvSpPr>
            <p:cNvPr id="26652" name="Freeform 20"/>
            <p:cNvSpPr>
              <a:spLocks/>
            </p:cNvSpPr>
            <p:nvPr/>
          </p:nvSpPr>
          <p:spPr bwMode="auto">
            <a:xfrm>
              <a:off x="4800" y="1780"/>
              <a:ext cx="395" cy="2108"/>
            </a:xfrm>
            <a:custGeom>
              <a:avLst/>
              <a:gdLst>
                <a:gd name="T0" fmla="*/ 0 w 395"/>
                <a:gd name="T1" fmla="*/ 2108 h 2108"/>
                <a:gd name="T2" fmla="*/ 337 w 395"/>
                <a:gd name="T3" fmla="*/ 1614 h 2108"/>
                <a:gd name="T4" fmla="*/ 345 w 395"/>
                <a:gd name="T5" fmla="*/ 530 h 2108"/>
                <a:gd name="T6" fmla="*/ 99 w 395"/>
                <a:gd name="T7" fmla="*/ 0 h 2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5"/>
                <a:gd name="T13" fmla="*/ 0 h 2108"/>
                <a:gd name="T14" fmla="*/ 395 w 395"/>
                <a:gd name="T15" fmla="*/ 2108 h 2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5" h="2108">
                  <a:moveTo>
                    <a:pt x="0" y="2108"/>
                  </a:moveTo>
                  <a:cubicBezTo>
                    <a:pt x="56" y="2026"/>
                    <a:pt x="279" y="1877"/>
                    <a:pt x="337" y="1614"/>
                  </a:cubicBezTo>
                  <a:cubicBezTo>
                    <a:pt x="395" y="1351"/>
                    <a:pt x="385" y="799"/>
                    <a:pt x="345" y="530"/>
                  </a:cubicBezTo>
                  <a:cubicBezTo>
                    <a:pt x="305" y="261"/>
                    <a:pt x="150" y="110"/>
                    <a:pt x="99" y="0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653" name="Oval 24"/>
            <p:cNvSpPr>
              <a:spLocks noChangeArrowheads="1"/>
            </p:cNvSpPr>
            <p:nvPr/>
          </p:nvSpPr>
          <p:spPr bwMode="auto">
            <a:xfrm>
              <a:off x="4752" y="3840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654" name="Oval 26"/>
            <p:cNvSpPr>
              <a:spLocks noChangeArrowheads="1"/>
            </p:cNvSpPr>
            <p:nvPr/>
          </p:nvSpPr>
          <p:spPr bwMode="auto">
            <a:xfrm>
              <a:off x="4845" y="1732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334000" y="3041650"/>
            <a:ext cx="3798888" cy="338138"/>
            <a:chOff x="3395" y="1916"/>
            <a:chExt cx="2393" cy="213"/>
          </a:xfrm>
        </p:grpSpPr>
        <p:sp>
          <p:nvSpPr>
            <p:cNvPr id="26650" name="Text Box 29"/>
            <p:cNvSpPr txBox="1">
              <a:spLocks noChangeArrowheads="1"/>
            </p:cNvSpPr>
            <p:nvPr/>
          </p:nvSpPr>
          <p:spPr bwMode="auto">
            <a:xfrm>
              <a:off x="3395" y="1916"/>
              <a:ext cx="61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i="1" dirty="0" smtClean="0">
                  <a:latin typeface="+mj-lt"/>
                </a:rPr>
                <a:t>INPUTS</a:t>
              </a:r>
            </a:p>
          </p:txBody>
        </p:sp>
        <p:sp>
          <p:nvSpPr>
            <p:cNvPr id="26651" name="Text Box 30"/>
            <p:cNvSpPr txBox="1">
              <a:spLocks noChangeArrowheads="1"/>
            </p:cNvSpPr>
            <p:nvPr/>
          </p:nvSpPr>
          <p:spPr bwMode="auto">
            <a:xfrm>
              <a:off x="5037" y="1916"/>
              <a:ext cx="75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i="1" dirty="0" smtClean="0">
                  <a:latin typeface="+mj-lt"/>
                </a:rPr>
                <a:t>OUTPUTS</a:t>
              </a:r>
            </a:p>
          </p:txBody>
        </p:sp>
      </p:grpSp>
      <p:sp>
        <p:nvSpPr>
          <p:cNvPr id="26649" name="Line 7"/>
          <p:cNvSpPr>
            <a:spLocks noChangeShapeType="1"/>
          </p:cNvSpPr>
          <p:nvPr/>
        </p:nvSpPr>
        <p:spPr bwMode="auto">
          <a:xfrm>
            <a:off x="4953000" y="4724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88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A Pipelining Methodology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532438" y="3803650"/>
            <a:ext cx="2765425" cy="1347788"/>
            <a:chOff x="5532376" y="3803454"/>
            <a:chExt cx="2765577" cy="1347487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7302535" y="3803454"/>
              <a:ext cx="152408" cy="15236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199343" y="4498624"/>
              <a:ext cx="152408" cy="15236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7397791" y="4998575"/>
              <a:ext cx="152408" cy="15236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8145545" y="4497037"/>
              <a:ext cx="152408" cy="15236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50019" y="3817739"/>
              <a:ext cx="152408" cy="15236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5792740" y="4205002"/>
              <a:ext cx="152408" cy="15236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5532376" y="4652577"/>
              <a:ext cx="152408" cy="15236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/>
      <p:bldP spid="496644" grpId="0"/>
      <p:bldP spid="49666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3" name="Group 80"/>
          <p:cNvGrpSpPr>
            <a:grpSpLocks/>
          </p:cNvGrpSpPr>
          <p:nvPr/>
        </p:nvGrpSpPr>
        <p:grpSpPr bwMode="auto">
          <a:xfrm>
            <a:off x="339725" y="1371600"/>
            <a:ext cx="4437063" cy="1725613"/>
            <a:chOff x="214" y="864"/>
            <a:chExt cx="2795" cy="1087"/>
          </a:xfrm>
        </p:grpSpPr>
        <p:sp>
          <p:nvSpPr>
            <p:cNvPr id="28716" name="AutoShape 3"/>
            <p:cNvSpPr>
              <a:spLocks noChangeArrowheads="1"/>
            </p:cNvSpPr>
            <p:nvPr/>
          </p:nvSpPr>
          <p:spPr bwMode="auto">
            <a:xfrm>
              <a:off x="693" y="864"/>
              <a:ext cx="338" cy="453"/>
            </a:xfrm>
            <a:prstGeom prst="roundRect">
              <a:avLst>
                <a:gd name="adj" fmla="val 2484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17" name="AutoShape 4"/>
            <p:cNvSpPr>
              <a:spLocks noChangeArrowheads="1"/>
            </p:cNvSpPr>
            <p:nvPr/>
          </p:nvSpPr>
          <p:spPr bwMode="auto">
            <a:xfrm>
              <a:off x="695" y="865"/>
              <a:ext cx="334" cy="450"/>
            </a:xfrm>
            <a:prstGeom prst="roundRect">
              <a:avLst>
                <a:gd name="adj" fmla="val 25972"/>
              </a:avLst>
            </a:prstGeom>
            <a:solidFill>
              <a:srgbClr val="CC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18" name="Rectangle 5"/>
            <p:cNvSpPr>
              <a:spLocks noChangeArrowheads="1"/>
            </p:cNvSpPr>
            <p:nvPr/>
          </p:nvSpPr>
          <p:spPr bwMode="auto">
            <a:xfrm>
              <a:off x="758" y="994"/>
              <a:ext cx="2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9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28719" name="AutoShape 6"/>
            <p:cNvSpPr>
              <a:spLocks noChangeArrowheads="1"/>
            </p:cNvSpPr>
            <p:nvPr/>
          </p:nvSpPr>
          <p:spPr bwMode="auto">
            <a:xfrm>
              <a:off x="1500" y="1497"/>
              <a:ext cx="337" cy="453"/>
            </a:xfrm>
            <a:prstGeom prst="roundRect">
              <a:avLst>
                <a:gd name="adj" fmla="val 24921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20" name="AutoShape 7"/>
            <p:cNvSpPr>
              <a:spLocks noChangeArrowheads="1"/>
            </p:cNvSpPr>
            <p:nvPr/>
          </p:nvSpPr>
          <p:spPr bwMode="auto">
            <a:xfrm>
              <a:off x="1501" y="1499"/>
              <a:ext cx="335" cy="450"/>
            </a:xfrm>
            <a:prstGeom prst="roundRect">
              <a:avLst>
                <a:gd name="adj" fmla="val 25898"/>
              </a:avLst>
            </a:prstGeom>
            <a:solidFill>
              <a:srgbClr val="CC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21" name="Rectangle 8"/>
            <p:cNvSpPr>
              <a:spLocks noChangeArrowheads="1"/>
            </p:cNvSpPr>
            <p:nvPr/>
          </p:nvSpPr>
          <p:spPr bwMode="auto">
            <a:xfrm>
              <a:off x="1564" y="1628"/>
              <a:ext cx="229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9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28722" name="AutoShape 9"/>
            <p:cNvSpPr>
              <a:spLocks noChangeArrowheads="1"/>
            </p:cNvSpPr>
            <p:nvPr/>
          </p:nvSpPr>
          <p:spPr bwMode="auto">
            <a:xfrm>
              <a:off x="2306" y="864"/>
              <a:ext cx="338" cy="453"/>
            </a:xfrm>
            <a:prstGeom prst="roundRect">
              <a:avLst>
                <a:gd name="adj" fmla="val 24847"/>
              </a:avLst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23" name="AutoShape 10"/>
            <p:cNvSpPr>
              <a:spLocks noChangeArrowheads="1"/>
            </p:cNvSpPr>
            <p:nvPr/>
          </p:nvSpPr>
          <p:spPr bwMode="auto">
            <a:xfrm>
              <a:off x="2308" y="865"/>
              <a:ext cx="334" cy="450"/>
            </a:xfrm>
            <a:prstGeom prst="roundRect">
              <a:avLst>
                <a:gd name="adj" fmla="val 25972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24" name="Rectangle 11"/>
            <p:cNvSpPr>
              <a:spLocks noChangeArrowheads="1"/>
            </p:cNvSpPr>
            <p:nvPr/>
          </p:nvSpPr>
          <p:spPr bwMode="auto">
            <a:xfrm>
              <a:off x="2371" y="994"/>
              <a:ext cx="229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9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  <p:grpSp>
          <p:nvGrpSpPr>
            <p:cNvPr id="38967" name="Group 12"/>
            <p:cNvGrpSpPr>
              <a:grpSpLocks/>
            </p:cNvGrpSpPr>
            <p:nvPr/>
          </p:nvGrpSpPr>
          <p:grpSpPr bwMode="auto">
            <a:xfrm>
              <a:off x="401" y="1075"/>
              <a:ext cx="285" cy="31"/>
              <a:chOff x="687" y="1101"/>
              <a:chExt cx="285" cy="31"/>
            </a:xfrm>
          </p:grpSpPr>
          <p:sp>
            <p:nvSpPr>
              <p:cNvPr id="28748" name="Freeform 13"/>
              <p:cNvSpPr>
                <a:spLocks/>
              </p:cNvSpPr>
              <p:nvPr/>
            </p:nvSpPr>
            <p:spPr bwMode="auto">
              <a:xfrm>
                <a:off x="902" y="1101"/>
                <a:ext cx="70" cy="31"/>
              </a:xfrm>
              <a:custGeom>
                <a:avLst/>
                <a:gdLst>
                  <a:gd name="T0" fmla="*/ 69 w 70"/>
                  <a:gd name="T1" fmla="*/ 15 h 31"/>
                  <a:gd name="T2" fmla="*/ 0 w 70"/>
                  <a:gd name="T3" fmla="*/ 30 h 31"/>
                  <a:gd name="T4" fmla="*/ 0 w 70"/>
                  <a:gd name="T5" fmla="*/ 15 h 31"/>
                  <a:gd name="T6" fmla="*/ 0 w 70"/>
                  <a:gd name="T7" fmla="*/ 0 h 31"/>
                  <a:gd name="T8" fmla="*/ 69 w 70"/>
                  <a:gd name="T9" fmla="*/ 15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"/>
                  <a:gd name="T16" fmla="*/ 0 h 31"/>
                  <a:gd name="T17" fmla="*/ 70 w 70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" h="31">
                    <a:moveTo>
                      <a:pt x="69" y="15"/>
                    </a:moveTo>
                    <a:lnTo>
                      <a:pt x="0" y="30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69" y="1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749" name="Line 14"/>
              <p:cNvSpPr>
                <a:spLocks noChangeShapeType="1"/>
              </p:cNvSpPr>
              <p:nvPr/>
            </p:nvSpPr>
            <p:spPr bwMode="auto">
              <a:xfrm flipH="1">
                <a:off x="687" y="1124"/>
                <a:ext cx="2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8968" name="Group 15"/>
            <p:cNvGrpSpPr>
              <a:grpSpLocks/>
            </p:cNvGrpSpPr>
            <p:nvPr/>
          </p:nvGrpSpPr>
          <p:grpSpPr bwMode="auto">
            <a:xfrm>
              <a:off x="420" y="1766"/>
              <a:ext cx="1073" cy="32"/>
              <a:chOff x="706" y="1792"/>
              <a:chExt cx="1073" cy="32"/>
            </a:xfrm>
          </p:grpSpPr>
          <p:sp>
            <p:nvSpPr>
              <p:cNvPr id="28746" name="Freeform 16"/>
              <p:cNvSpPr>
                <a:spLocks/>
              </p:cNvSpPr>
              <p:nvPr/>
            </p:nvSpPr>
            <p:spPr bwMode="auto">
              <a:xfrm>
                <a:off x="1709" y="1792"/>
                <a:ext cx="70" cy="32"/>
              </a:xfrm>
              <a:custGeom>
                <a:avLst/>
                <a:gdLst>
                  <a:gd name="T0" fmla="*/ 69 w 70"/>
                  <a:gd name="T1" fmla="*/ 15 h 32"/>
                  <a:gd name="T2" fmla="*/ 0 w 70"/>
                  <a:gd name="T3" fmla="*/ 31 h 32"/>
                  <a:gd name="T4" fmla="*/ 0 w 70"/>
                  <a:gd name="T5" fmla="*/ 15 h 32"/>
                  <a:gd name="T6" fmla="*/ 0 w 70"/>
                  <a:gd name="T7" fmla="*/ 0 h 32"/>
                  <a:gd name="T8" fmla="*/ 69 w 70"/>
                  <a:gd name="T9" fmla="*/ 15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"/>
                  <a:gd name="T16" fmla="*/ 0 h 32"/>
                  <a:gd name="T17" fmla="*/ 70 w 70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" h="32">
                    <a:moveTo>
                      <a:pt x="69" y="15"/>
                    </a:moveTo>
                    <a:lnTo>
                      <a:pt x="0" y="31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69" y="1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747" name="Line 17"/>
              <p:cNvSpPr>
                <a:spLocks noChangeShapeType="1"/>
              </p:cNvSpPr>
              <p:nvPr/>
            </p:nvSpPr>
            <p:spPr bwMode="auto">
              <a:xfrm flipH="1">
                <a:off x="706" y="1815"/>
                <a:ext cx="100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8969" name="Group 18"/>
            <p:cNvGrpSpPr>
              <a:grpSpLocks/>
            </p:cNvGrpSpPr>
            <p:nvPr/>
          </p:nvGrpSpPr>
          <p:grpSpPr bwMode="auto">
            <a:xfrm>
              <a:off x="1062" y="1017"/>
              <a:ext cx="1256" cy="32"/>
              <a:chOff x="1348" y="1043"/>
              <a:chExt cx="1256" cy="32"/>
            </a:xfrm>
          </p:grpSpPr>
          <p:sp>
            <p:nvSpPr>
              <p:cNvPr id="28744" name="Freeform 19"/>
              <p:cNvSpPr>
                <a:spLocks/>
              </p:cNvSpPr>
              <p:nvPr/>
            </p:nvSpPr>
            <p:spPr bwMode="auto">
              <a:xfrm>
                <a:off x="2534" y="1043"/>
                <a:ext cx="70" cy="32"/>
              </a:xfrm>
              <a:custGeom>
                <a:avLst/>
                <a:gdLst>
                  <a:gd name="T0" fmla="*/ 69 w 70"/>
                  <a:gd name="T1" fmla="*/ 16 h 32"/>
                  <a:gd name="T2" fmla="*/ 0 w 70"/>
                  <a:gd name="T3" fmla="*/ 31 h 32"/>
                  <a:gd name="T4" fmla="*/ 0 w 70"/>
                  <a:gd name="T5" fmla="*/ 16 h 32"/>
                  <a:gd name="T6" fmla="*/ 0 w 70"/>
                  <a:gd name="T7" fmla="*/ 0 h 32"/>
                  <a:gd name="T8" fmla="*/ 69 w 70"/>
                  <a:gd name="T9" fmla="*/ 16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"/>
                  <a:gd name="T16" fmla="*/ 0 h 32"/>
                  <a:gd name="T17" fmla="*/ 70 w 70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" h="32">
                    <a:moveTo>
                      <a:pt x="69" y="16"/>
                    </a:moveTo>
                    <a:lnTo>
                      <a:pt x="0" y="31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69" y="16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745" name="Line 20"/>
              <p:cNvSpPr>
                <a:spLocks noChangeShapeType="1"/>
              </p:cNvSpPr>
              <p:nvPr/>
            </p:nvSpPr>
            <p:spPr bwMode="auto">
              <a:xfrm>
                <a:off x="1348" y="1067"/>
                <a:ext cx="11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8970" name="Group 21"/>
            <p:cNvGrpSpPr>
              <a:grpSpLocks/>
            </p:cNvGrpSpPr>
            <p:nvPr/>
          </p:nvGrpSpPr>
          <p:grpSpPr bwMode="auto">
            <a:xfrm>
              <a:off x="1292" y="1593"/>
              <a:ext cx="201" cy="32"/>
              <a:chOff x="1578" y="1619"/>
              <a:chExt cx="201" cy="32"/>
            </a:xfrm>
          </p:grpSpPr>
          <p:sp>
            <p:nvSpPr>
              <p:cNvPr id="28742" name="Freeform 22"/>
              <p:cNvSpPr>
                <a:spLocks/>
              </p:cNvSpPr>
              <p:nvPr/>
            </p:nvSpPr>
            <p:spPr bwMode="auto">
              <a:xfrm>
                <a:off x="1709" y="1619"/>
                <a:ext cx="70" cy="32"/>
              </a:xfrm>
              <a:custGeom>
                <a:avLst/>
                <a:gdLst>
                  <a:gd name="T0" fmla="*/ 69 w 70"/>
                  <a:gd name="T1" fmla="*/ 16 h 32"/>
                  <a:gd name="T2" fmla="*/ 0 w 70"/>
                  <a:gd name="T3" fmla="*/ 31 h 32"/>
                  <a:gd name="T4" fmla="*/ 0 w 70"/>
                  <a:gd name="T5" fmla="*/ 16 h 32"/>
                  <a:gd name="T6" fmla="*/ 0 w 70"/>
                  <a:gd name="T7" fmla="*/ 0 h 32"/>
                  <a:gd name="T8" fmla="*/ 69 w 70"/>
                  <a:gd name="T9" fmla="*/ 16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"/>
                  <a:gd name="T16" fmla="*/ 0 h 32"/>
                  <a:gd name="T17" fmla="*/ 70 w 70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" h="32">
                    <a:moveTo>
                      <a:pt x="69" y="16"/>
                    </a:moveTo>
                    <a:lnTo>
                      <a:pt x="0" y="31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69" y="16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743" name="Line 23"/>
              <p:cNvSpPr>
                <a:spLocks noChangeShapeType="1"/>
              </p:cNvSpPr>
              <p:nvPr/>
            </p:nvSpPr>
            <p:spPr bwMode="auto">
              <a:xfrm>
                <a:off x="1578" y="1643"/>
                <a:ext cx="1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8729" name="Freeform 24"/>
            <p:cNvSpPr>
              <a:spLocks/>
            </p:cNvSpPr>
            <p:nvPr/>
          </p:nvSpPr>
          <p:spPr bwMode="auto">
            <a:xfrm>
              <a:off x="1058" y="1152"/>
              <a:ext cx="231" cy="462"/>
            </a:xfrm>
            <a:custGeom>
              <a:avLst/>
              <a:gdLst>
                <a:gd name="T0" fmla="*/ 230 w 231"/>
                <a:gd name="T1" fmla="*/ 461 h 462"/>
                <a:gd name="T2" fmla="*/ 230 w 231"/>
                <a:gd name="T3" fmla="*/ 0 h 462"/>
                <a:gd name="T4" fmla="*/ 0 w 231"/>
                <a:gd name="T5" fmla="*/ 0 h 462"/>
                <a:gd name="T6" fmla="*/ 0 60000 65536"/>
                <a:gd name="T7" fmla="*/ 0 60000 65536"/>
                <a:gd name="T8" fmla="*/ 0 60000 65536"/>
                <a:gd name="T9" fmla="*/ 0 w 231"/>
                <a:gd name="T10" fmla="*/ 0 h 462"/>
                <a:gd name="T11" fmla="*/ 231 w 231"/>
                <a:gd name="T12" fmla="*/ 462 h 4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1" h="462">
                  <a:moveTo>
                    <a:pt x="230" y="461"/>
                  </a:move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30" name="Freeform 25"/>
            <p:cNvSpPr>
              <a:spLocks/>
            </p:cNvSpPr>
            <p:nvPr/>
          </p:nvSpPr>
          <p:spPr bwMode="auto">
            <a:xfrm>
              <a:off x="1864" y="1152"/>
              <a:ext cx="174" cy="577"/>
            </a:xfrm>
            <a:custGeom>
              <a:avLst/>
              <a:gdLst>
                <a:gd name="T0" fmla="*/ 0 w 174"/>
                <a:gd name="T1" fmla="*/ 576 h 577"/>
                <a:gd name="T2" fmla="*/ 173 w 174"/>
                <a:gd name="T3" fmla="*/ 576 h 577"/>
                <a:gd name="T4" fmla="*/ 173 w 174"/>
                <a:gd name="T5" fmla="*/ 0 h 577"/>
                <a:gd name="T6" fmla="*/ 0 60000 65536"/>
                <a:gd name="T7" fmla="*/ 0 60000 65536"/>
                <a:gd name="T8" fmla="*/ 0 60000 65536"/>
                <a:gd name="T9" fmla="*/ 0 w 174"/>
                <a:gd name="T10" fmla="*/ 0 h 577"/>
                <a:gd name="T11" fmla="*/ 174 w 174"/>
                <a:gd name="T12" fmla="*/ 577 h 5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4" h="577">
                  <a:moveTo>
                    <a:pt x="0" y="576"/>
                  </a:moveTo>
                  <a:lnTo>
                    <a:pt x="173" y="576"/>
                  </a:lnTo>
                  <a:lnTo>
                    <a:pt x="173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8973" name="Group 26"/>
            <p:cNvGrpSpPr>
              <a:grpSpLocks/>
            </p:cNvGrpSpPr>
            <p:nvPr/>
          </p:nvGrpSpPr>
          <p:grpSpPr bwMode="auto">
            <a:xfrm>
              <a:off x="2041" y="1133"/>
              <a:ext cx="277" cy="31"/>
              <a:chOff x="2327" y="1159"/>
              <a:chExt cx="277" cy="31"/>
            </a:xfrm>
          </p:grpSpPr>
          <p:sp>
            <p:nvSpPr>
              <p:cNvPr id="28740" name="Freeform 27"/>
              <p:cNvSpPr>
                <a:spLocks/>
              </p:cNvSpPr>
              <p:nvPr/>
            </p:nvSpPr>
            <p:spPr bwMode="auto">
              <a:xfrm>
                <a:off x="2534" y="1159"/>
                <a:ext cx="70" cy="31"/>
              </a:xfrm>
              <a:custGeom>
                <a:avLst/>
                <a:gdLst>
                  <a:gd name="T0" fmla="*/ 69 w 70"/>
                  <a:gd name="T1" fmla="*/ 15 h 31"/>
                  <a:gd name="T2" fmla="*/ 0 w 70"/>
                  <a:gd name="T3" fmla="*/ 30 h 31"/>
                  <a:gd name="T4" fmla="*/ 0 w 70"/>
                  <a:gd name="T5" fmla="*/ 15 h 31"/>
                  <a:gd name="T6" fmla="*/ 0 w 70"/>
                  <a:gd name="T7" fmla="*/ 0 h 31"/>
                  <a:gd name="T8" fmla="*/ 69 w 70"/>
                  <a:gd name="T9" fmla="*/ 15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"/>
                  <a:gd name="T16" fmla="*/ 0 h 31"/>
                  <a:gd name="T17" fmla="*/ 70 w 70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" h="31">
                    <a:moveTo>
                      <a:pt x="69" y="15"/>
                    </a:moveTo>
                    <a:lnTo>
                      <a:pt x="0" y="30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69" y="1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741" name="Line 28"/>
              <p:cNvSpPr>
                <a:spLocks noChangeShapeType="1"/>
              </p:cNvSpPr>
              <p:nvPr/>
            </p:nvSpPr>
            <p:spPr bwMode="auto">
              <a:xfrm>
                <a:off x="2327" y="1182"/>
                <a:ext cx="20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8974" name="Group 29"/>
            <p:cNvGrpSpPr>
              <a:grpSpLocks/>
            </p:cNvGrpSpPr>
            <p:nvPr/>
          </p:nvGrpSpPr>
          <p:grpSpPr bwMode="auto">
            <a:xfrm>
              <a:off x="2675" y="1075"/>
              <a:ext cx="334" cy="31"/>
              <a:chOff x="2961" y="1101"/>
              <a:chExt cx="334" cy="31"/>
            </a:xfrm>
          </p:grpSpPr>
          <p:sp>
            <p:nvSpPr>
              <p:cNvPr id="28738" name="Freeform 30"/>
              <p:cNvSpPr>
                <a:spLocks/>
              </p:cNvSpPr>
              <p:nvPr/>
            </p:nvSpPr>
            <p:spPr bwMode="auto">
              <a:xfrm>
                <a:off x="3226" y="1101"/>
                <a:ext cx="69" cy="31"/>
              </a:xfrm>
              <a:custGeom>
                <a:avLst/>
                <a:gdLst>
                  <a:gd name="T0" fmla="*/ 68 w 69"/>
                  <a:gd name="T1" fmla="*/ 15 h 31"/>
                  <a:gd name="T2" fmla="*/ 0 w 69"/>
                  <a:gd name="T3" fmla="*/ 30 h 31"/>
                  <a:gd name="T4" fmla="*/ 0 w 69"/>
                  <a:gd name="T5" fmla="*/ 15 h 31"/>
                  <a:gd name="T6" fmla="*/ 0 w 69"/>
                  <a:gd name="T7" fmla="*/ 0 h 31"/>
                  <a:gd name="T8" fmla="*/ 68 w 69"/>
                  <a:gd name="T9" fmla="*/ 15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"/>
                  <a:gd name="T16" fmla="*/ 0 h 31"/>
                  <a:gd name="T17" fmla="*/ 69 w 69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" h="31">
                    <a:moveTo>
                      <a:pt x="68" y="15"/>
                    </a:moveTo>
                    <a:lnTo>
                      <a:pt x="0" y="30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68" y="1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739" name="Line 31"/>
              <p:cNvSpPr>
                <a:spLocks noChangeShapeType="1"/>
              </p:cNvSpPr>
              <p:nvPr/>
            </p:nvSpPr>
            <p:spPr bwMode="auto">
              <a:xfrm>
                <a:off x="2961" y="1124"/>
                <a:ext cx="2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8733" name="Rectangle 32"/>
            <p:cNvSpPr>
              <a:spLocks noChangeArrowheads="1"/>
            </p:cNvSpPr>
            <p:nvPr/>
          </p:nvSpPr>
          <p:spPr bwMode="auto">
            <a:xfrm>
              <a:off x="214" y="1007"/>
              <a:ext cx="20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X</a:t>
              </a:r>
            </a:p>
          </p:txBody>
        </p:sp>
        <p:sp>
          <p:nvSpPr>
            <p:cNvPr id="28734" name="Rectangle 33"/>
            <p:cNvSpPr>
              <a:spLocks noChangeArrowheads="1"/>
            </p:cNvSpPr>
            <p:nvPr/>
          </p:nvSpPr>
          <p:spPr bwMode="auto">
            <a:xfrm>
              <a:off x="271" y="1698"/>
              <a:ext cx="20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Y</a:t>
              </a:r>
            </a:p>
          </p:txBody>
        </p:sp>
        <p:sp>
          <p:nvSpPr>
            <p:cNvPr id="28735" name="Rectangle 34"/>
            <p:cNvSpPr>
              <a:spLocks noChangeArrowheads="1"/>
            </p:cNvSpPr>
            <p:nvPr/>
          </p:nvSpPr>
          <p:spPr bwMode="auto">
            <a:xfrm>
              <a:off x="777" y="1136"/>
              <a:ext cx="19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endParaRPr lang="en-US" sz="11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36" name="Rectangle 35"/>
            <p:cNvSpPr>
              <a:spLocks noChangeArrowheads="1"/>
            </p:cNvSpPr>
            <p:nvPr/>
          </p:nvSpPr>
          <p:spPr bwMode="auto">
            <a:xfrm>
              <a:off x="1583" y="1770"/>
              <a:ext cx="19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28737" name="Rectangle 36"/>
            <p:cNvSpPr>
              <a:spLocks noChangeArrowheads="1"/>
            </p:cNvSpPr>
            <p:nvPr/>
          </p:nvSpPr>
          <p:spPr bwMode="auto">
            <a:xfrm>
              <a:off x="2390" y="1136"/>
              <a:ext cx="19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  <a:endParaRPr lang="en-US" sz="11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8675" name="Rectangle 37"/>
          <p:cNvSpPr>
            <a:spLocks noChangeArrowheads="1"/>
          </p:cNvSpPr>
          <p:nvPr/>
        </p:nvSpPr>
        <p:spPr bwMode="auto">
          <a:xfrm>
            <a:off x="304800" y="4025900"/>
            <a:ext cx="101123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9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0-pipe:</a:t>
            </a:r>
          </a:p>
          <a:p>
            <a:pPr latinLnBrk="1"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76" name="Rectangle 38"/>
          <p:cNvSpPr>
            <a:spLocks noChangeArrowheads="1"/>
          </p:cNvSpPr>
          <p:nvPr/>
        </p:nvSpPr>
        <p:spPr bwMode="auto">
          <a:xfrm>
            <a:off x="304800" y="4279900"/>
            <a:ext cx="18256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77" name="Rectangle 39"/>
          <p:cNvSpPr>
            <a:spLocks noChangeArrowheads="1"/>
          </p:cNvSpPr>
          <p:nvPr/>
        </p:nvSpPr>
        <p:spPr bwMode="auto">
          <a:xfrm>
            <a:off x="304800" y="4533900"/>
            <a:ext cx="101123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9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1-pipe:</a:t>
            </a:r>
          </a:p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78" name="Rectangle 40"/>
          <p:cNvSpPr>
            <a:spLocks noChangeArrowheads="1"/>
          </p:cNvSpPr>
          <p:nvPr/>
        </p:nvSpPr>
        <p:spPr bwMode="auto">
          <a:xfrm>
            <a:off x="304800" y="4787900"/>
            <a:ext cx="18256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79" name="Rectangle 41"/>
          <p:cNvSpPr>
            <a:spLocks noChangeArrowheads="1"/>
          </p:cNvSpPr>
          <p:nvPr/>
        </p:nvSpPr>
        <p:spPr bwMode="auto">
          <a:xfrm>
            <a:off x="304800" y="5041900"/>
            <a:ext cx="101123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9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2-pipe:</a:t>
            </a:r>
          </a:p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80" name="Rectangle 42"/>
          <p:cNvSpPr>
            <a:spLocks noChangeArrowheads="1"/>
          </p:cNvSpPr>
          <p:nvPr/>
        </p:nvSpPr>
        <p:spPr bwMode="auto">
          <a:xfrm>
            <a:off x="304800" y="5295900"/>
            <a:ext cx="18256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81" name="Rectangle 43"/>
          <p:cNvSpPr>
            <a:spLocks noChangeArrowheads="1"/>
          </p:cNvSpPr>
          <p:nvPr/>
        </p:nvSpPr>
        <p:spPr bwMode="auto">
          <a:xfrm>
            <a:off x="304800" y="5549900"/>
            <a:ext cx="101123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9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3-pipe:</a:t>
            </a:r>
          </a:p>
        </p:txBody>
      </p:sp>
      <p:sp>
        <p:nvSpPr>
          <p:cNvPr id="28682" name="Rectangle 44"/>
          <p:cNvSpPr>
            <a:spLocks noChangeArrowheads="1"/>
          </p:cNvSpPr>
          <p:nvPr/>
        </p:nvSpPr>
        <p:spPr bwMode="auto">
          <a:xfrm>
            <a:off x="1676400" y="3660775"/>
            <a:ext cx="139065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900" dirty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LATENCY</a:t>
            </a:r>
          </a:p>
        </p:txBody>
      </p:sp>
      <p:sp>
        <p:nvSpPr>
          <p:cNvPr id="28683" name="Rectangle 45"/>
          <p:cNvSpPr>
            <a:spLocks noChangeArrowheads="1"/>
          </p:cNvSpPr>
          <p:nvPr/>
        </p:nvSpPr>
        <p:spPr bwMode="auto">
          <a:xfrm>
            <a:off x="3124200" y="3660775"/>
            <a:ext cx="20193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900" dirty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THROUGHPUT</a:t>
            </a:r>
          </a:p>
        </p:txBody>
      </p:sp>
      <p:sp>
        <p:nvSpPr>
          <p:cNvPr id="28684" name="Rectangle 46"/>
          <p:cNvSpPr>
            <a:spLocks noChangeArrowheads="1"/>
          </p:cNvSpPr>
          <p:nvPr/>
        </p:nvSpPr>
        <p:spPr bwMode="auto">
          <a:xfrm>
            <a:off x="2225675" y="4117975"/>
            <a:ext cx="3429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9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4</a:t>
            </a:r>
          </a:p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85" name="Rectangle 47"/>
          <p:cNvSpPr>
            <a:spLocks noChangeArrowheads="1"/>
          </p:cNvSpPr>
          <p:nvPr/>
        </p:nvSpPr>
        <p:spPr bwMode="auto">
          <a:xfrm>
            <a:off x="2225675" y="4371975"/>
            <a:ext cx="18256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86" name="Rectangle 49"/>
          <p:cNvSpPr>
            <a:spLocks noChangeArrowheads="1"/>
          </p:cNvSpPr>
          <p:nvPr/>
        </p:nvSpPr>
        <p:spPr bwMode="auto">
          <a:xfrm>
            <a:off x="2225675" y="4879975"/>
            <a:ext cx="18256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87" name="Rectangle 51"/>
          <p:cNvSpPr>
            <a:spLocks noChangeArrowheads="1"/>
          </p:cNvSpPr>
          <p:nvPr/>
        </p:nvSpPr>
        <p:spPr bwMode="auto">
          <a:xfrm>
            <a:off x="2225675" y="5387975"/>
            <a:ext cx="18256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88" name="Rectangle 52"/>
          <p:cNvSpPr>
            <a:spLocks noChangeArrowheads="1"/>
          </p:cNvSpPr>
          <p:nvPr/>
        </p:nvSpPr>
        <p:spPr bwMode="auto">
          <a:xfrm>
            <a:off x="3810000" y="4117975"/>
            <a:ext cx="650875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900" dirty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1/4</a:t>
            </a:r>
          </a:p>
          <a:p>
            <a:pPr>
              <a:lnSpc>
                <a:spcPct val="90000"/>
              </a:lnSpc>
              <a:defRPr/>
            </a:pPr>
            <a:endParaRPr lang="en-US" sz="1900" dirty="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89" name="Rectangle 53"/>
          <p:cNvSpPr>
            <a:spLocks noChangeArrowheads="1"/>
          </p:cNvSpPr>
          <p:nvPr/>
        </p:nvSpPr>
        <p:spPr bwMode="auto">
          <a:xfrm>
            <a:off x="3962400" y="4371975"/>
            <a:ext cx="18256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90" name="Rectangle 55"/>
          <p:cNvSpPr>
            <a:spLocks noChangeArrowheads="1"/>
          </p:cNvSpPr>
          <p:nvPr/>
        </p:nvSpPr>
        <p:spPr bwMode="auto">
          <a:xfrm>
            <a:off x="3962400" y="4879975"/>
            <a:ext cx="18256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91" name="Rectangle 56"/>
          <p:cNvSpPr>
            <a:spLocks noChangeArrowheads="1"/>
          </p:cNvSpPr>
          <p:nvPr/>
        </p:nvSpPr>
        <p:spPr bwMode="auto">
          <a:xfrm>
            <a:off x="3962400" y="5387975"/>
            <a:ext cx="18256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19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92" name="Line 58"/>
          <p:cNvSpPr>
            <a:spLocks noChangeShapeType="1"/>
          </p:cNvSpPr>
          <p:nvPr/>
        </p:nvSpPr>
        <p:spPr bwMode="auto">
          <a:xfrm>
            <a:off x="392113" y="4557713"/>
            <a:ext cx="43735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93" name="Line 59"/>
          <p:cNvSpPr>
            <a:spLocks noChangeShapeType="1"/>
          </p:cNvSpPr>
          <p:nvPr/>
        </p:nvSpPr>
        <p:spPr bwMode="auto">
          <a:xfrm>
            <a:off x="392113" y="5014913"/>
            <a:ext cx="43735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94" name="Line 60"/>
          <p:cNvSpPr>
            <a:spLocks noChangeShapeType="1"/>
          </p:cNvSpPr>
          <p:nvPr/>
        </p:nvSpPr>
        <p:spPr bwMode="auto">
          <a:xfrm>
            <a:off x="392113" y="5472113"/>
            <a:ext cx="43735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95" name="Line 61"/>
          <p:cNvSpPr>
            <a:spLocks noChangeShapeType="1"/>
          </p:cNvSpPr>
          <p:nvPr/>
        </p:nvSpPr>
        <p:spPr bwMode="auto">
          <a:xfrm>
            <a:off x="392113" y="4008438"/>
            <a:ext cx="43735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96" name="Line 62"/>
          <p:cNvSpPr>
            <a:spLocks noChangeShapeType="1"/>
          </p:cNvSpPr>
          <p:nvPr/>
        </p:nvSpPr>
        <p:spPr bwMode="auto">
          <a:xfrm>
            <a:off x="392113" y="6019800"/>
            <a:ext cx="43735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97" name="Line 63"/>
          <p:cNvSpPr>
            <a:spLocks noChangeShapeType="1"/>
          </p:cNvSpPr>
          <p:nvPr/>
        </p:nvSpPr>
        <p:spPr bwMode="auto">
          <a:xfrm>
            <a:off x="3100388" y="3657600"/>
            <a:ext cx="0" cy="2362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98" name="Line 64"/>
          <p:cNvSpPr>
            <a:spLocks noChangeShapeType="1"/>
          </p:cNvSpPr>
          <p:nvPr/>
        </p:nvSpPr>
        <p:spPr bwMode="auto">
          <a:xfrm>
            <a:off x="1581150" y="3657600"/>
            <a:ext cx="0" cy="2362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699" name="Rectangle 65"/>
          <p:cNvSpPr>
            <a:spLocks noChangeArrowheads="1"/>
          </p:cNvSpPr>
          <p:nvPr/>
        </p:nvSpPr>
        <p:spPr bwMode="auto">
          <a:xfrm>
            <a:off x="5181600" y="1066800"/>
            <a:ext cx="3581400" cy="428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1800">
                <a:latin typeface="Bookman Old Style" charset="0"/>
              </a:rPr>
              <a:t>OBSERVATIONS: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1800">
                <a:latin typeface="Bookman Old Style" charset="0"/>
              </a:rPr>
              <a:t>• </a:t>
            </a:r>
            <a:r>
              <a:rPr lang="en-US" altLang="x-none" sz="2000">
                <a:latin typeface="Bookman Old Style" charset="0"/>
              </a:rPr>
              <a:t>1-pipeline improves neither L or T.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2000">
                <a:latin typeface="Bookman Old Style" charset="0"/>
              </a:rPr>
              <a:t>• T improved by breaking long combinational paths, allowing faster clock.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2000">
                <a:latin typeface="Bookman Old Style" charset="0"/>
              </a:rPr>
              <a:t>• Too many stages cost L, don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ja-JP" sz="2000">
                <a:latin typeface="Bookman Old Style" charset="0"/>
              </a:rPr>
              <a:t>t improve T.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2000">
                <a:latin typeface="Bookman Old Style" charset="0"/>
              </a:rPr>
              <a:t>• Back-to-back registers are often required to keep pipeline well-formed.</a:t>
            </a:r>
          </a:p>
        </p:txBody>
      </p: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2225675" y="992188"/>
            <a:ext cx="2362200" cy="4254500"/>
            <a:chOff x="1402" y="625"/>
            <a:chExt cx="1488" cy="2680"/>
          </a:xfrm>
        </p:grpSpPr>
        <p:sp>
          <p:nvSpPr>
            <p:cNvPr id="28712" name="Rectangle 48"/>
            <p:cNvSpPr>
              <a:spLocks noChangeArrowheads="1"/>
            </p:cNvSpPr>
            <p:nvPr/>
          </p:nvSpPr>
          <p:spPr bwMode="auto">
            <a:xfrm>
              <a:off x="1402" y="2914"/>
              <a:ext cx="216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9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4</a:t>
              </a:r>
            </a:p>
            <a:p>
              <a:pPr>
                <a:lnSpc>
                  <a:spcPct val="90000"/>
                </a:lnSpc>
                <a:defRPr/>
              </a:pPr>
              <a:endParaRPr lang="en-US" sz="19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13" name="Rectangle 54"/>
            <p:cNvSpPr>
              <a:spLocks noChangeArrowheads="1"/>
            </p:cNvSpPr>
            <p:nvPr/>
          </p:nvSpPr>
          <p:spPr bwMode="auto">
            <a:xfrm>
              <a:off x="2400" y="2914"/>
              <a:ext cx="410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9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1/4</a:t>
              </a:r>
            </a:p>
            <a:p>
              <a:pPr>
                <a:lnSpc>
                  <a:spcPct val="90000"/>
                </a:lnSpc>
                <a:defRPr/>
              </a:pPr>
              <a:endParaRPr lang="en-US" sz="1900" dirty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14" name="Freeform 66"/>
            <p:cNvSpPr>
              <a:spLocks/>
            </p:cNvSpPr>
            <p:nvPr/>
          </p:nvSpPr>
          <p:spPr bwMode="auto">
            <a:xfrm>
              <a:off x="2482" y="650"/>
              <a:ext cx="347" cy="1510"/>
            </a:xfrm>
            <a:custGeom>
              <a:avLst/>
              <a:gdLst>
                <a:gd name="T0" fmla="*/ 0 w 385"/>
                <a:gd name="T1" fmla="*/ 1 h 1776"/>
                <a:gd name="T2" fmla="*/ 337 w 385"/>
                <a:gd name="T3" fmla="*/ 1 h 1776"/>
                <a:gd name="T4" fmla="*/ 288 w 385"/>
                <a:gd name="T5" fmla="*/ 0 h 1776"/>
                <a:gd name="T6" fmla="*/ 0 60000 65536"/>
                <a:gd name="T7" fmla="*/ 0 60000 65536"/>
                <a:gd name="T8" fmla="*/ 0 60000 65536"/>
                <a:gd name="T9" fmla="*/ 0 w 385"/>
                <a:gd name="T10" fmla="*/ 0 h 1776"/>
                <a:gd name="T11" fmla="*/ 385 w 385"/>
                <a:gd name="T12" fmla="*/ 1776 h 1776"/>
                <a:gd name="connsiteX0" fmla="*/ 0 w 8877"/>
                <a:gd name="connsiteY0" fmla="*/ 11651 h 11651"/>
                <a:gd name="connsiteX1" fmla="*/ 8753 w 8877"/>
                <a:gd name="connsiteY1" fmla="*/ 8869 h 11651"/>
                <a:gd name="connsiteX2" fmla="*/ 1199 w 8877"/>
                <a:gd name="connsiteY2" fmla="*/ 0 h 11651"/>
                <a:gd name="connsiteX0" fmla="*/ 0 w 10133"/>
                <a:gd name="connsiteY0" fmla="*/ 10000 h 10000"/>
                <a:gd name="connsiteX1" fmla="*/ 9860 w 10133"/>
                <a:gd name="connsiteY1" fmla="*/ 7612 h 10000"/>
                <a:gd name="connsiteX2" fmla="*/ 1351 w 10133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33" h="10000">
                  <a:moveTo>
                    <a:pt x="0" y="10000"/>
                  </a:moveTo>
                  <a:cubicBezTo>
                    <a:pt x="1639" y="9603"/>
                    <a:pt x="8456" y="9043"/>
                    <a:pt x="9860" y="7612"/>
                  </a:cubicBezTo>
                  <a:cubicBezTo>
                    <a:pt x="11265" y="6182"/>
                    <a:pt x="7082" y="366"/>
                    <a:pt x="1351" y="0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15" name="Text Box 71"/>
            <p:cNvSpPr txBox="1">
              <a:spLocks noChangeArrowheads="1"/>
            </p:cNvSpPr>
            <p:nvPr/>
          </p:nvSpPr>
          <p:spPr bwMode="auto">
            <a:xfrm>
              <a:off x="2688" y="625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solidFill>
                    <a:srgbClr val="CC0000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0" name="Group 78"/>
          <p:cNvGrpSpPr>
            <a:grpSpLocks/>
          </p:cNvGrpSpPr>
          <p:nvPr/>
        </p:nvGrpSpPr>
        <p:grpSpPr bwMode="auto">
          <a:xfrm>
            <a:off x="1749425" y="914400"/>
            <a:ext cx="2711450" cy="4576763"/>
            <a:chOff x="1102" y="576"/>
            <a:chExt cx="1708" cy="2883"/>
          </a:xfrm>
        </p:grpSpPr>
        <p:sp>
          <p:nvSpPr>
            <p:cNvPr id="28707" name="Oval 67"/>
            <p:cNvSpPr>
              <a:spLocks noChangeArrowheads="1"/>
            </p:cNvSpPr>
            <p:nvPr/>
          </p:nvSpPr>
          <p:spPr bwMode="auto">
            <a:xfrm>
              <a:off x="2434" y="2112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08" name="Rectangle 50"/>
            <p:cNvSpPr>
              <a:spLocks noChangeArrowheads="1"/>
            </p:cNvSpPr>
            <p:nvPr/>
          </p:nvSpPr>
          <p:spPr bwMode="auto">
            <a:xfrm>
              <a:off x="1402" y="3234"/>
              <a:ext cx="21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9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28709" name="Rectangle 68"/>
            <p:cNvSpPr>
              <a:spLocks noChangeArrowheads="1"/>
            </p:cNvSpPr>
            <p:nvPr/>
          </p:nvSpPr>
          <p:spPr bwMode="auto">
            <a:xfrm>
              <a:off x="2400" y="3216"/>
              <a:ext cx="41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9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1/2</a:t>
              </a:r>
            </a:p>
          </p:txBody>
        </p:sp>
        <p:sp>
          <p:nvSpPr>
            <p:cNvPr id="28710" name="Freeform 72"/>
            <p:cNvSpPr>
              <a:spLocks/>
            </p:cNvSpPr>
            <p:nvPr/>
          </p:nvSpPr>
          <p:spPr bwMode="auto">
            <a:xfrm>
              <a:off x="1102" y="643"/>
              <a:ext cx="1362" cy="1580"/>
            </a:xfrm>
            <a:custGeom>
              <a:avLst/>
              <a:gdLst>
                <a:gd name="T0" fmla="*/ 1384 w 1416"/>
                <a:gd name="T1" fmla="*/ 1440 h 1560"/>
                <a:gd name="T2" fmla="*/ 1240 w 1416"/>
                <a:gd name="T3" fmla="*/ 1344 h 1560"/>
                <a:gd name="T4" fmla="*/ 328 w 1416"/>
                <a:gd name="T5" fmla="*/ 1488 h 1560"/>
                <a:gd name="T6" fmla="*/ 40 w 1416"/>
                <a:gd name="T7" fmla="*/ 912 h 1560"/>
                <a:gd name="T8" fmla="*/ 88 w 1416"/>
                <a:gd name="T9" fmla="*/ 0 h 15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16"/>
                <a:gd name="T16" fmla="*/ 0 h 1560"/>
                <a:gd name="T17" fmla="*/ 1416 w 1416"/>
                <a:gd name="T18" fmla="*/ 1560 h 1560"/>
                <a:gd name="connsiteX0" fmla="*/ 9499 w 9609"/>
                <a:gd name="connsiteY0" fmla="*/ 9708 h 10112"/>
                <a:gd name="connsiteX1" fmla="*/ 8482 w 9609"/>
                <a:gd name="connsiteY1" fmla="*/ 9092 h 10112"/>
                <a:gd name="connsiteX2" fmla="*/ 2041 w 9609"/>
                <a:gd name="connsiteY2" fmla="*/ 10015 h 10112"/>
                <a:gd name="connsiteX3" fmla="*/ 7 w 9609"/>
                <a:gd name="connsiteY3" fmla="*/ 6323 h 10112"/>
                <a:gd name="connsiteX4" fmla="*/ 9609 w 9609"/>
                <a:gd name="connsiteY4" fmla="*/ 0 h 10112"/>
                <a:gd name="connsiteX0" fmla="*/ 9890 w 10004"/>
                <a:gd name="connsiteY0" fmla="*/ 9622 h 10022"/>
                <a:gd name="connsiteX1" fmla="*/ 8831 w 10004"/>
                <a:gd name="connsiteY1" fmla="*/ 9013 h 10022"/>
                <a:gd name="connsiteX2" fmla="*/ 2128 w 10004"/>
                <a:gd name="connsiteY2" fmla="*/ 9926 h 10022"/>
                <a:gd name="connsiteX3" fmla="*/ 11 w 10004"/>
                <a:gd name="connsiteY3" fmla="*/ 6275 h 10022"/>
                <a:gd name="connsiteX4" fmla="*/ 10004 w 10004"/>
                <a:gd name="connsiteY4" fmla="*/ 22 h 1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4" h="10022">
                  <a:moveTo>
                    <a:pt x="9890" y="9622"/>
                  </a:moveTo>
                  <a:cubicBezTo>
                    <a:pt x="10007" y="9292"/>
                    <a:pt x="10125" y="8963"/>
                    <a:pt x="8831" y="9013"/>
                  </a:cubicBezTo>
                  <a:cubicBezTo>
                    <a:pt x="7538" y="9065"/>
                    <a:pt x="3599" y="10383"/>
                    <a:pt x="2128" y="9926"/>
                  </a:cubicBezTo>
                  <a:cubicBezTo>
                    <a:pt x="659" y="9470"/>
                    <a:pt x="306" y="7847"/>
                    <a:pt x="11" y="6275"/>
                  </a:cubicBezTo>
                  <a:cubicBezTo>
                    <a:pt x="-282" y="4703"/>
                    <a:pt x="5136" y="-381"/>
                    <a:pt x="10004" y="22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11" name="Text Box 73"/>
            <p:cNvSpPr txBox="1">
              <a:spLocks noChangeArrowheads="1"/>
            </p:cNvSpPr>
            <p:nvPr/>
          </p:nvSpPr>
          <p:spPr bwMode="auto">
            <a:xfrm>
              <a:off x="1344" y="768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 smtClean="0">
                  <a:solidFill>
                    <a:srgbClr val="CC0000"/>
                  </a:solidFill>
                  <a:latin typeface="+mj-lt"/>
                </a:rPr>
                <a:t>2</a:t>
              </a:r>
            </a:p>
          </p:txBody>
        </p:sp>
        <p:sp>
          <p:nvSpPr>
            <p:cNvPr id="80" name="Oval 67"/>
            <p:cNvSpPr>
              <a:spLocks noChangeArrowheads="1"/>
            </p:cNvSpPr>
            <p:nvPr/>
          </p:nvSpPr>
          <p:spPr bwMode="auto">
            <a:xfrm>
              <a:off x="2448" y="576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" name="Group 79"/>
          <p:cNvGrpSpPr>
            <a:grpSpLocks/>
          </p:cNvGrpSpPr>
          <p:nvPr/>
        </p:nvGrpSpPr>
        <p:grpSpPr bwMode="auto">
          <a:xfrm>
            <a:off x="2209800" y="1027113"/>
            <a:ext cx="2251075" cy="4924425"/>
            <a:chOff x="1392" y="647"/>
            <a:chExt cx="1418" cy="3102"/>
          </a:xfrm>
        </p:grpSpPr>
        <p:sp>
          <p:nvSpPr>
            <p:cNvPr id="28703" name="Rectangle 57"/>
            <p:cNvSpPr>
              <a:spLocks noChangeArrowheads="1"/>
            </p:cNvSpPr>
            <p:nvPr/>
          </p:nvSpPr>
          <p:spPr bwMode="auto">
            <a:xfrm>
              <a:off x="2400" y="3519"/>
              <a:ext cx="41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9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1/2</a:t>
              </a:r>
            </a:p>
          </p:txBody>
        </p:sp>
        <p:sp>
          <p:nvSpPr>
            <p:cNvPr id="28704" name="Rectangle 70"/>
            <p:cNvSpPr>
              <a:spLocks noChangeArrowheads="1"/>
            </p:cNvSpPr>
            <p:nvPr/>
          </p:nvSpPr>
          <p:spPr bwMode="auto">
            <a:xfrm>
              <a:off x="1392" y="3524"/>
              <a:ext cx="21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9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6</a:t>
              </a:r>
            </a:p>
          </p:txBody>
        </p:sp>
        <p:sp>
          <p:nvSpPr>
            <p:cNvPr id="28705" name="Freeform 74"/>
            <p:cNvSpPr>
              <a:spLocks/>
            </p:cNvSpPr>
            <p:nvPr/>
          </p:nvSpPr>
          <p:spPr bwMode="auto">
            <a:xfrm>
              <a:off x="1766" y="647"/>
              <a:ext cx="730" cy="1513"/>
            </a:xfrm>
            <a:custGeom>
              <a:avLst/>
              <a:gdLst>
                <a:gd name="T0" fmla="*/ 808 w 808"/>
                <a:gd name="T1" fmla="*/ 1392 h 1392"/>
                <a:gd name="T2" fmla="*/ 568 w 808"/>
                <a:gd name="T3" fmla="*/ 768 h 1392"/>
                <a:gd name="T4" fmla="*/ 88 w 808"/>
                <a:gd name="T5" fmla="*/ 480 h 1392"/>
                <a:gd name="T6" fmla="*/ 40 w 808"/>
                <a:gd name="T7" fmla="*/ 0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8"/>
                <a:gd name="T13" fmla="*/ 0 h 1392"/>
                <a:gd name="T14" fmla="*/ 808 w 808"/>
                <a:gd name="T15" fmla="*/ 1392 h 1392"/>
                <a:gd name="connsiteX0" fmla="*/ 9000 w 9000"/>
                <a:gd name="connsiteY0" fmla="*/ 10869 h 10869"/>
                <a:gd name="connsiteX1" fmla="*/ 6030 w 9000"/>
                <a:gd name="connsiteY1" fmla="*/ 6386 h 10869"/>
                <a:gd name="connsiteX2" fmla="*/ 89 w 9000"/>
                <a:gd name="connsiteY2" fmla="*/ 4317 h 10869"/>
                <a:gd name="connsiteX3" fmla="*/ 8533 w 9000"/>
                <a:gd name="connsiteY3" fmla="*/ 0 h 10869"/>
                <a:gd name="connsiteX0" fmla="*/ 10037 w 10037"/>
                <a:gd name="connsiteY0" fmla="*/ 10000 h 10000"/>
                <a:gd name="connsiteX1" fmla="*/ 6737 w 10037"/>
                <a:gd name="connsiteY1" fmla="*/ 5875 h 10000"/>
                <a:gd name="connsiteX2" fmla="*/ 136 w 10037"/>
                <a:gd name="connsiteY2" fmla="*/ 3972 h 10000"/>
                <a:gd name="connsiteX3" fmla="*/ 9518 w 10037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7" h="10000">
                  <a:moveTo>
                    <a:pt x="10037" y="10000"/>
                  </a:moveTo>
                  <a:cubicBezTo>
                    <a:pt x="9211" y="8441"/>
                    <a:pt x="8387" y="6880"/>
                    <a:pt x="6737" y="5875"/>
                  </a:cubicBezTo>
                  <a:cubicBezTo>
                    <a:pt x="5087" y="4871"/>
                    <a:pt x="1346" y="4818"/>
                    <a:pt x="136" y="3972"/>
                  </a:cubicBezTo>
                  <a:cubicBezTo>
                    <a:pt x="-1074" y="3126"/>
                    <a:pt x="6045" y="825"/>
                    <a:pt x="9518" y="0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06" name="Text Box 75"/>
            <p:cNvSpPr txBox="1">
              <a:spLocks noChangeArrowheads="1"/>
            </p:cNvSpPr>
            <p:nvPr/>
          </p:nvSpPr>
          <p:spPr bwMode="auto">
            <a:xfrm>
              <a:off x="1584" y="115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 smtClean="0">
                  <a:solidFill>
                    <a:srgbClr val="CC0000"/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389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Pipeline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26063" y="5461000"/>
            <a:ext cx="3055937" cy="10160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+ increase throughput</a:t>
            </a:r>
          </a:p>
          <a:p>
            <a:pPr eaLnBrk="1" hangingPunct="1"/>
            <a:r>
              <a:rPr lang="en-US" altLang="x-none" sz="2000">
                <a:latin typeface="Bookman Old Style" charset="0"/>
              </a:rPr>
              <a:t>− increase latency</a:t>
            </a:r>
          </a:p>
          <a:p>
            <a:pPr eaLnBrk="1" hangingPunct="1"/>
            <a:r>
              <a:rPr lang="en-US" altLang="x-none" sz="2000">
                <a:latin typeface="Bookman Old Style" charset="0"/>
              </a:rPr>
              <a:t>− </a:t>
            </a:r>
            <a:r>
              <a:rPr lang="en-US" altLang="en-US" sz="2000">
                <a:latin typeface="Bookman Old Style" charset="0"/>
              </a:rPr>
              <a:t>“</a:t>
            </a:r>
            <a:r>
              <a:rPr lang="en-US" altLang="x-none" sz="2000">
                <a:latin typeface="Bookman Old Style" charset="0"/>
              </a:rPr>
              <a:t>bottleneck</a:t>
            </a:r>
            <a:r>
              <a:rPr lang="en-US" altLang="en-US" sz="2000">
                <a:latin typeface="Bookman Old Style" charset="0"/>
              </a:rPr>
              <a:t>”</a:t>
            </a:r>
            <a:r>
              <a:rPr lang="en-US" altLang="x-none" sz="2000">
                <a:latin typeface="Bookman Old Style" charset="0"/>
              </a:rPr>
              <a:t>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1" name="Group 19"/>
          <p:cNvGrpSpPr>
            <a:grpSpLocks/>
          </p:cNvGrpSpPr>
          <p:nvPr/>
        </p:nvGrpSpPr>
        <p:grpSpPr bwMode="auto">
          <a:xfrm>
            <a:off x="1685925" y="1614488"/>
            <a:ext cx="1993900" cy="50800"/>
            <a:chOff x="1348" y="1043"/>
            <a:chExt cx="1256" cy="32"/>
          </a:xfrm>
        </p:grpSpPr>
        <p:sp>
          <p:nvSpPr>
            <p:cNvPr id="32831" name="Freeform 20"/>
            <p:cNvSpPr>
              <a:spLocks/>
            </p:cNvSpPr>
            <p:nvPr/>
          </p:nvSpPr>
          <p:spPr bwMode="auto">
            <a:xfrm>
              <a:off x="2534" y="1043"/>
              <a:ext cx="70" cy="32"/>
            </a:xfrm>
            <a:custGeom>
              <a:avLst/>
              <a:gdLst>
                <a:gd name="T0" fmla="*/ 69 w 70"/>
                <a:gd name="T1" fmla="*/ 16 h 32"/>
                <a:gd name="T2" fmla="*/ 0 w 70"/>
                <a:gd name="T3" fmla="*/ 31 h 32"/>
                <a:gd name="T4" fmla="*/ 0 w 70"/>
                <a:gd name="T5" fmla="*/ 16 h 32"/>
                <a:gd name="T6" fmla="*/ 0 w 70"/>
                <a:gd name="T7" fmla="*/ 0 h 32"/>
                <a:gd name="T8" fmla="*/ 69 w 70"/>
                <a:gd name="T9" fmla="*/ 16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32"/>
                <a:gd name="T17" fmla="*/ 70 w 70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32">
                  <a:moveTo>
                    <a:pt x="69" y="16"/>
                  </a:moveTo>
                  <a:lnTo>
                    <a:pt x="0" y="31"/>
                  </a:lnTo>
                  <a:lnTo>
                    <a:pt x="0" y="16"/>
                  </a:lnTo>
                  <a:lnTo>
                    <a:pt x="0" y="0"/>
                  </a:lnTo>
                  <a:lnTo>
                    <a:pt x="69" y="1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832" name="Line 21"/>
            <p:cNvSpPr>
              <a:spLocks noChangeShapeType="1"/>
            </p:cNvSpPr>
            <p:nvPr/>
          </p:nvSpPr>
          <p:spPr bwMode="auto">
            <a:xfrm>
              <a:off x="1348" y="1067"/>
              <a:ext cx="11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2772" name="Freeform 25"/>
          <p:cNvSpPr>
            <a:spLocks/>
          </p:cNvSpPr>
          <p:nvPr/>
        </p:nvSpPr>
        <p:spPr bwMode="auto">
          <a:xfrm>
            <a:off x="1679575" y="1828800"/>
            <a:ext cx="366713" cy="733425"/>
          </a:xfrm>
          <a:custGeom>
            <a:avLst/>
            <a:gdLst>
              <a:gd name="T0" fmla="*/ 2147483647 w 231"/>
              <a:gd name="T1" fmla="*/ 2147483647 h 462"/>
              <a:gd name="T2" fmla="*/ 2147483647 w 231"/>
              <a:gd name="T3" fmla="*/ 0 h 462"/>
              <a:gd name="T4" fmla="*/ 0 w 231"/>
              <a:gd name="T5" fmla="*/ 0 h 462"/>
              <a:gd name="T6" fmla="*/ 0 60000 65536"/>
              <a:gd name="T7" fmla="*/ 0 60000 65536"/>
              <a:gd name="T8" fmla="*/ 0 60000 65536"/>
              <a:gd name="T9" fmla="*/ 0 w 231"/>
              <a:gd name="T10" fmla="*/ 0 h 462"/>
              <a:gd name="T11" fmla="*/ 231 w 231"/>
              <a:gd name="T12" fmla="*/ 462 h 4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1" h="462">
                <a:moveTo>
                  <a:pt x="230" y="461"/>
                </a:moveTo>
                <a:lnTo>
                  <a:pt x="230" y="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0963" name="Group 64"/>
          <p:cNvGrpSpPr>
            <a:grpSpLocks/>
          </p:cNvGrpSpPr>
          <p:nvPr/>
        </p:nvGrpSpPr>
        <p:grpSpPr bwMode="auto">
          <a:xfrm>
            <a:off x="965200" y="1219200"/>
            <a:ext cx="1044575" cy="871538"/>
            <a:chOff x="608" y="768"/>
            <a:chExt cx="658" cy="549"/>
          </a:xfrm>
        </p:grpSpPr>
        <p:sp>
          <p:nvSpPr>
            <p:cNvPr id="32820" name="AutoShape 4"/>
            <p:cNvSpPr>
              <a:spLocks noChangeArrowheads="1"/>
            </p:cNvSpPr>
            <p:nvPr/>
          </p:nvSpPr>
          <p:spPr bwMode="auto">
            <a:xfrm>
              <a:off x="693" y="864"/>
              <a:ext cx="338" cy="453"/>
            </a:xfrm>
            <a:prstGeom prst="roundRect">
              <a:avLst>
                <a:gd name="adj" fmla="val 24847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821" name="AutoShape 5"/>
            <p:cNvSpPr>
              <a:spLocks noChangeArrowheads="1"/>
            </p:cNvSpPr>
            <p:nvPr/>
          </p:nvSpPr>
          <p:spPr bwMode="auto">
            <a:xfrm>
              <a:off x="616" y="768"/>
              <a:ext cx="580" cy="547"/>
            </a:xfrm>
            <a:prstGeom prst="roundRect">
              <a:avLst>
                <a:gd name="adj" fmla="val 25972"/>
              </a:avLst>
            </a:prstGeom>
            <a:solidFill>
              <a:srgbClr val="CC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1036" name="Group 58"/>
            <p:cNvGrpSpPr>
              <a:grpSpLocks/>
            </p:cNvGrpSpPr>
            <p:nvPr/>
          </p:nvGrpSpPr>
          <p:grpSpPr bwMode="auto">
            <a:xfrm>
              <a:off x="1064" y="1061"/>
              <a:ext cx="73" cy="180"/>
              <a:chOff x="4035" y="1533"/>
              <a:chExt cx="151" cy="180"/>
            </a:xfrm>
          </p:grpSpPr>
          <p:sp>
            <p:nvSpPr>
              <p:cNvPr id="32828" name="Rectangle 59"/>
              <p:cNvSpPr>
                <a:spLocks noChangeArrowheads="1"/>
              </p:cNvSpPr>
              <p:nvPr/>
            </p:nvSpPr>
            <p:spPr bwMode="auto">
              <a:xfrm>
                <a:off x="4039" y="1533"/>
                <a:ext cx="147" cy="180"/>
              </a:xfrm>
              <a:prstGeom prst="rect">
                <a:avLst/>
              </a:prstGeom>
              <a:solidFill>
                <a:srgbClr val="FFCC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829" name="Line 60"/>
              <p:cNvSpPr>
                <a:spLocks noChangeShapeType="1"/>
              </p:cNvSpPr>
              <p:nvPr/>
            </p:nvSpPr>
            <p:spPr bwMode="auto">
              <a:xfrm flipV="1">
                <a:off x="4035" y="1638"/>
                <a:ext cx="39" cy="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830" name="Line 61"/>
              <p:cNvSpPr>
                <a:spLocks noChangeShapeType="1"/>
              </p:cNvSpPr>
              <p:nvPr/>
            </p:nvSpPr>
            <p:spPr bwMode="auto">
              <a:xfrm>
                <a:off x="4074" y="1638"/>
                <a:ext cx="31" cy="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1037" name="Group 54"/>
            <p:cNvGrpSpPr>
              <a:grpSpLocks/>
            </p:cNvGrpSpPr>
            <p:nvPr/>
          </p:nvGrpSpPr>
          <p:grpSpPr bwMode="auto">
            <a:xfrm>
              <a:off x="827" y="1056"/>
              <a:ext cx="82" cy="185"/>
              <a:chOff x="4035" y="1528"/>
              <a:chExt cx="170" cy="185"/>
            </a:xfrm>
          </p:grpSpPr>
          <p:sp>
            <p:nvSpPr>
              <p:cNvPr id="32825" name="Rectangle 55"/>
              <p:cNvSpPr>
                <a:spLocks noChangeArrowheads="1"/>
              </p:cNvSpPr>
              <p:nvPr/>
            </p:nvSpPr>
            <p:spPr bwMode="auto">
              <a:xfrm>
                <a:off x="4039" y="1528"/>
                <a:ext cx="166" cy="185"/>
              </a:xfrm>
              <a:prstGeom prst="rect">
                <a:avLst/>
              </a:prstGeom>
              <a:solidFill>
                <a:srgbClr val="FFCC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826" name="Line 56"/>
              <p:cNvSpPr>
                <a:spLocks noChangeShapeType="1"/>
              </p:cNvSpPr>
              <p:nvPr/>
            </p:nvSpPr>
            <p:spPr bwMode="auto">
              <a:xfrm flipV="1">
                <a:off x="4035" y="1638"/>
                <a:ext cx="39" cy="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827" name="Line 57"/>
              <p:cNvSpPr>
                <a:spLocks noChangeShapeType="1"/>
              </p:cNvSpPr>
              <p:nvPr/>
            </p:nvSpPr>
            <p:spPr bwMode="auto">
              <a:xfrm>
                <a:off x="4074" y="1638"/>
                <a:ext cx="31" cy="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2823" name="Rectangle 6"/>
            <p:cNvSpPr>
              <a:spLocks noChangeArrowheads="1"/>
            </p:cNvSpPr>
            <p:nvPr/>
          </p:nvSpPr>
          <p:spPr bwMode="auto">
            <a:xfrm>
              <a:off x="608" y="774"/>
              <a:ext cx="65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ja-JP" sz="1900">
                  <a:solidFill>
                    <a:srgbClr val="000000"/>
                  </a:solidFill>
                  <a:latin typeface="Bookman Old Style" charset="0"/>
                </a:rPr>
                <a:t>A’</a:t>
              </a:r>
              <a:r>
                <a:rPr lang="ja-JP" altLang="en-US" sz="1900">
                  <a:solidFill>
                    <a:srgbClr val="000000"/>
                  </a:solidFill>
                  <a:latin typeface="Bookman Old Style" charset="0"/>
                </a:rPr>
                <a:t> </a:t>
              </a:r>
              <a:r>
                <a:rPr lang="en-US" altLang="ja-JP" sz="1200">
                  <a:solidFill>
                    <a:srgbClr val="000000"/>
                  </a:solidFill>
                  <a:latin typeface="Bookman Old Style" charset="0"/>
                </a:rPr>
                <a:t>(2x1ns)</a:t>
              </a:r>
              <a:endParaRPr lang="en-US" altLang="x-none" sz="1200">
                <a:solidFill>
                  <a:srgbClr val="000000"/>
                </a:solidFill>
                <a:latin typeface="Bookman Old Style" charset="0"/>
              </a:endParaRPr>
            </a:p>
          </p:txBody>
        </p:sp>
      </p:grpSp>
      <p:sp>
        <p:nvSpPr>
          <p:cNvPr id="32775" name="AutoShape 7"/>
          <p:cNvSpPr>
            <a:spLocks noChangeArrowheads="1"/>
          </p:cNvSpPr>
          <p:nvPr/>
        </p:nvSpPr>
        <p:spPr bwMode="auto">
          <a:xfrm>
            <a:off x="2381250" y="2376488"/>
            <a:ext cx="534988" cy="719137"/>
          </a:xfrm>
          <a:prstGeom prst="roundRect">
            <a:avLst>
              <a:gd name="adj" fmla="val 24921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2776" name="AutoShape 8"/>
          <p:cNvSpPr>
            <a:spLocks noChangeArrowheads="1"/>
          </p:cNvSpPr>
          <p:nvPr/>
        </p:nvSpPr>
        <p:spPr bwMode="auto">
          <a:xfrm>
            <a:off x="2382838" y="2379663"/>
            <a:ext cx="531812" cy="714375"/>
          </a:xfrm>
          <a:prstGeom prst="roundRect">
            <a:avLst>
              <a:gd name="adj" fmla="val 25898"/>
            </a:avLst>
          </a:prstGeom>
          <a:solidFill>
            <a:srgbClr val="CC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2777" name="AutoShape 10"/>
          <p:cNvSpPr>
            <a:spLocks noChangeArrowheads="1"/>
          </p:cNvSpPr>
          <p:nvPr/>
        </p:nvSpPr>
        <p:spPr bwMode="auto">
          <a:xfrm>
            <a:off x="3660775" y="1371600"/>
            <a:ext cx="536575" cy="719138"/>
          </a:xfrm>
          <a:prstGeom prst="roundRect">
            <a:avLst>
              <a:gd name="adj" fmla="val 24847"/>
            </a:avLst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2778" name="AutoShape 11"/>
          <p:cNvSpPr>
            <a:spLocks noChangeArrowheads="1"/>
          </p:cNvSpPr>
          <p:nvPr/>
        </p:nvSpPr>
        <p:spPr bwMode="auto">
          <a:xfrm>
            <a:off x="3663950" y="1373188"/>
            <a:ext cx="530225" cy="714375"/>
          </a:xfrm>
          <a:prstGeom prst="roundRect">
            <a:avLst>
              <a:gd name="adj" fmla="val 25972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2779" name="Rectangle 12"/>
          <p:cNvSpPr>
            <a:spLocks noChangeArrowheads="1"/>
          </p:cNvSpPr>
          <p:nvPr/>
        </p:nvSpPr>
        <p:spPr bwMode="auto">
          <a:xfrm>
            <a:off x="3763963" y="1577975"/>
            <a:ext cx="363537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9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C</a:t>
            </a:r>
          </a:p>
        </p:txBody>
      </p:sp>
      <p:grpSp>
        <p:nvGrpSpPr>
          <p:cNvPr id="40969" name="Group 16"/>
          <p:cNvGrpSpPr>
            <a:grpSpLocks/>
          </p:cNvGrpSpPr>
          <p:nvPr/>
        </p:nvGrpSpPr>
        <p:grpSpPr bwMode="auto">
          <a:xfrm>
            <a:off x="666750" y="2803525"/>
            <a:ext cx="1703388" cy="50800"/>
            <a:chOff x="706" y="1792"/>
            <a:chExt cx="1073" cy="32"/>
          </a:xfrm>
        </p:grpSpPr>
        <p:sp>
          <p:nvSpPr>
            <p:cNvPr id="32818" name="Freeform 17"/>
            <p:cNvSpPr>
              <a:spLocks/>
            </p:cNvSpPr>
            <p:nvPr/>
          </p:nvSpPr>
          <p:spPr bwMode="auto">
            <a:xfrm>
              <a:off x="1709" y="1792"/>
              <a:ext cx="70" cy="32"/>
            </a:xfrm>
            <a:custGeom>
              <a:avLst/>
              <a:gdLst>
                <a:gd name="T0" fmla="*/ 69 w 70"/>
                <a:gd name="T1" fmla="*/ 15 h 32"/>
                <a:gd name="T2" fmla="*/ 0 w 70"/>
                <a:gd name="T3" fmla="*/ 31 h 32"/>
                <a:gd name="T4" fmla="*/ 0 w 70"/>
                <a:gd name="T5" fmla="*/ 15 h 32"/>
                <a:gd name="T6" fmla="*/ 0 w 70"/>
                <a:gd name="T7" fmla="*/ 0 h 32"/>
                <a:gd name="T8" fmla="*/ 69 w 70"/>
                <a:gd name="T9" fmla="*/ 15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32"/>
                <a:gd name="T17" fmla="*/ 70 w 70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32">
                  <a:moveTo>
                    <a:pt x="69" y="15"/>
                  </a:moveTo>
                  <a:lnTo>
                    <a:pt x="0" y="31"/>
                  </a:lnTo>
                  <a:lnTo>
                    <a:pt x="0" y="15"/>
                  </a:lnTo>
                  <a:lnTo>
                    <a:pt x="0" y="0"/>
                  </a:lnTo>
                  <a:lnTo>
                    <a:pt x="69" y="1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819" name="Line 18"/>
            <p:cNvSpPr>
              <a:spLocks noChangeShapeType="1"/>
            </p:cNvSpPr>
            <p:nvPr/>
          </p:nvSpPr>
          <p:spPr bwMode="auto">
            <a:xfrm flipH="1">
              <a:off x="706" y="1815"/>
              <a:ext cx="100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0970" name="Group 22"/>
          <p:cNvGrpSpPr>
            <a:grpSpLocks/>
          </p:cNvGrpSpPr>
          <p:nvPr/>
        </p:nvGrpSpPr>
        <p:grpSpPr bwMode="auto">
          <a:xfrm>
            <a:off x="2051050" y="2528888"/>
            <a:ext cx="319088" cy="50800"/>
            <a:chOff x="1578" y="1619"/>
            <a:chExt cx="201" cy="32"/>
          </a:xfrm>
        </p:grpSpPr>
        <p:sp>
          <p:nvSpPr>
            <p:cNvPr id="32816" name="Freeform 23"/>
            <p:cNvSpPr>
              <a:spLocks/>
            </p:cNvSpPr>
            <p:nvPr/>
          </p:nvSpPr>
          <p:spPr bwMode="auto">
            <a:xfrm>
              <a:off x="1709" y="1619"/>
              <a:ext cx="70" cy="32"/>
            </a:xfrm>
            <a:custGeom>
              <a:avLst/>
              <a:gdLst>
                <a:gd name="T0" fmla="*/ 69 w 70"/>
                <a:gd name="T1" fmla="*/ 16 h 32"/>
                <a:gd name="T2" fmla="*/ 0 w 70"/>
                <a:gd name="T3" fmla="*/ 31 h 32"/>
                <a:gd name="T4" fmla="*/ 0 w 70"/>
                <a:gd name="T5" fmla="*/ 16 h 32"/>
                <a:gd name="T6" fmla="*/ 0 w 70"/>
                <a:gd name="T7" fmla="*/ 0 h 32"/>
                <a:gd name="T8" fmla="*/ 69 w 70"/>
                <a:gd name="T9" fmla="*/ 16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32"/>
                <a:gd name="T17" fmla="*/ 70 w 70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32">
                  <a:moveTo>
                    <a:pt x="69" y="16"/>
                  </a:moveTo>
                  <a:lnTo>
                    <a:pt x="0" y="31"/>
                  </a:lnTo>
                  <a:lnTo>
                    <a:pt x="0" y="16"/>
                  </a:lnTo>
                  <a:lnTo>
                    <a:pt x="0" y="0"/>
                  </a:lnTo>
                  <a:lnTo>
                    <a:pt x="69" y="1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817" name="Line 24"/>
            <p:cNvSpPr>
              <a:spLocks noChangeShapeType="1"/>
            </p:cNvSpPr>
            <p:nvPr/>
          </p:nvSpPr>
          <p:spPr bwMode="auto">
            <a:xfrm>
              <a:off x="1578" y="1643"/>
              <a:ext cx="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2782" name="Freeform 26"/>
          <p:cNvSpPr>
            <a:spLocks/>
          </p:cNvSpPr>
          <p:nvPr/>
        </p:nvSpPr>
        <p:spPr bwMode="auto">
          <a:xfrm>
            <a:off x="2959100" y="1828800"/>
            <a:ext cx="276225" cy="915988"/>
          </a:xfrm>
          <a:custGeom>
            <a:avLst/>
            <a:gdLst>
              <a:gd name="T0" fmla="*/ 0 w 174"/>
              <a:gd name="T1" fmla="*/ 2147483647 h 577"/>
              <a:gd name="T2" fmla="*/ 2147483647 w 174"/>
              <a:gd name="T3" fmla="*/ 2147483647 h 577"/>
              <a:gd name="T4" fmla="*/ 2147483647 w 174"/>
              <a:gd name="T5" fmla="*/ 0 h 577"/>
              <a:gd name="T6" fmla="*/ 0 60000 65536"/>
              <a:gd name="T7" fmla="*/ 0 60000 65536"/>
              <a:gd name="T8" fmla="*/ 0 60000 65536"/>
              <a:gd name="T9" fmla="*/ 0 w 174"/>
              <a:gd name="T10" fmla="*/ 0 h 577"/>
              <a:gd name="T11" fmla="*/ 174 w 174"/>
              <a:gd name="T12" fmla="*/ 577 h 5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" h="577">
                <a:moveTo>
                  <a:pt x="0" y="576"/>
                </a:moveTo>
                <a:lnTo>
                  <a:pt x="173" y="576"/>
                </a:lnTo>
                <a:lnTo>
                  <a:pt x="173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0972" name="Group 27"/>
          <p:cNvGrpSpPr>
            <a:grpSpLocks/>
          </p:cNvGrpSpPr>
          <p:nvPr/>
        </p:nvGrpSpPr>
        <p:grpSpPr bwMode="auto">
          <a:xfrm>
            <a:off x="3240088" y="1798638"/>
            <a:ext cx="439737" cy="49212"/>
            <a:chOff x="2327" y="1159"/>
            <a:chExt cx="277" cy="31"/>
          </a:xfrm>
        </p:grpSpPr>
        <p:sp>
          <p:nvSpPr>
            <p:cNvPr id="32814" name="Freeform 28"/>
            <p:cNvSpPr>
              <a:spLocks/>
            </p:cNvSpPr>
            <p:nvPr/>
          </p:nvSpPr>
          <p:spPr bwMode="auto">
            <a:xfrm>
              <a:off x="2534" y="1159"/>
              <a:ext cx="70" cy="31"/>
            </a:xfrm>
            <a:custGeom>
              <a:avLst/>
              <a:gdLst>
                <a:gd name="T0" fmla="*/ 69 w 70"/>
                <a:gd name="T1" fmla="*/ 15 h 31"/>
                <a:gd name="T2" fmla="*/ 0 w 70"/>
                <a:gd name="T3" fmla="*/ 30 h 31"/>
                <a:gd name="T4" fmla="*/ 0 w 70"/>
                <a:gd name="T5" fmla="*/ 15 h 31"/>
                <a:gd name="T6" fmla="*/ 0 w 70"/>
                <a:gd name="T7" fmla="*/ 0 h 31"/>
                <a:gd name="T8" fmla="*/ 69 w 70"/>
                <a:gd name="T9" fmla="*/ 15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31"/>
                <a:gd name="T17" fmla="*/ 70 w 70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31">
                  <a:moveTo>
                    <a:pt x="69" y="15"/>
                  </a:moveTo>
                  <a:lnTo>
                    <a:pt x="0" y="30"/>
                  </a:lnTo>
                  <a:lnTo>
                    <a:pt x="0" y="15"/>
                  </a:lnTo>
                  <a:lnTo>
                    <a:pt x="0" y="0"/>
                  </a:lnTo>
                  <a:lnTo>
                    <a:pt x="69" y="1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815" name="Line 29"/>
            <p:cNvSpPr>
              <a:spLocks noChangeShapeType="1"/>
            </p:cNvSpPr>
            <p:nvPr/>
          </p:nvSpPr>
          <p:spPr bwMode="auto">
            <a:xfrm>
              <a:off x="2327" y="1182"/>
              <a:ext cx="2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0973" name="Group 30"/>
          <p:cNvGrpSpPr>
            <a:grpSpLocks/>
          </p:cNvGrpSpPr>
          <p:nvPr/>
        </p:nvGrpSpPr>
        <p:grpSpPr bwMode="auto">
          <a:xfrm>
            <a:off x="4246563" y="1706563"/>
            <a:ext cx="530225" cy="49212"/>
            <a:chOff x="2961" y="1101"/>
            <a:chExt cx="334" cy="31"/>
          </a:xfrm>
        </p:grpSpPr>
        <p:sp>
          <p:nvSpPr>
            <p:cNvPr id="32812" name="Freeform 31"/>
            <p:cNvSpPr>
              <a:spLocks/>
            </p:cNvSpPr>
            <p:nvPr/>
          </p:nvSpPr>
          <p:spPr bwMode="auto">
            <a:xfrm>
              <a:off x="3226" y="1101"/>
              <a:ext cx="69" cy="31"/>
            </a:xfrm>
            <a:custGeom>
              <a:avLst/>
              <a:gdLst>
                <a:gd name="T0" fmla="*/ 68 w 69"/>
                <a:gd name="T1" fmla="*/ 15 h 31"/>
                <a:gd name="T2" fmla="*/ 0 w 69"/>
                <a:gd name="T3" fmla="*/ 30 h 31"/>
                <a:gd name="T4" fmla="*/ 0 w 69"/>
                <a:gd name="T5" fmla="*/ 15 h 31"/>
                <a:gd name="T6" fmla="*/ 0 w 69"/>
                <a:gd name="T7" fmla="*/ 0 h 31"/>
                <a:gd name="T8" fmla="*/ 68 w 69"/>
                <a:gd name="T9" fmla="*/ 15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31"/>
                <a:gd name="T17" fmla="*/ 69 w 69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31">
                  <a:moveTo>
                    <a:pt x="68" y="15"/>
                  </a:moveTo>
                  <a:lnTo>
                    <a:pt x="0" y="30"/>
                  </a:lnTo>
                  <a:lnTo>
                    <a:pt x="0" y="15"/>
                  </a:lnTo>
                  <a:lnTo>
                    <a:pt x="0" y="0"/>
                  </a:lnTo>
                  <a:lnTo>
                    <a:pt x="68" y="1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813" name="Line 32"/>
            <p:cNvSpPr>
              <a:spLocks noChangeShapeType="1"/>
            </p:cNvSpPr>
            <p:nvPr/>
          </p:nvSpPr>
          <p:spPr bwMode="auto">
            <a:xfrm>
              <a:off x="2961" y="1124"/>
              <a:ext cx="25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0974" name="Group 81"/>
          <p:cNvGrpSpPr>
            <a:grpSpLocks/>
          </p:cNvGrpSpPr>
          <p:nvPr/>
        </p:nvGrpSpPr>
        <p:grpSpPr bwMode="auto">
          <a:xfrm>
            <a:off x="347663" y="1462088"/>
            <a:ext cx="638175" cy="287337"/>
            <a:chOff x="214" y="1007"/>
            <a:chExt cx="402" cy="181"/>
          </a:xfrm>
        </p:grpSpPr>
        <p:grpSp>
          <p:nvGrpSpPr>
            <p:cNvPr id="41022" name="Group 13"/>
            <p:cNvGrpSpPr>
              <a:grpSpLocks/>
            </p:cNvGrpSpPr>
            <p:nvPr/>
          </p:nvGrpSpPr>
          <p:grpSpPr bwMode="auto">
            <a:xfrm>
              <a:off x="401" y="1049"/>
              <a:ext cx="215" cy="57"/>
              <a:chOff x="687" y="1101"/>
              <a:chExt cx="285" cy="31"/>
            </a:xfrm>
          </p:grpSpPr>
          <p:sp>
            <p:nvSpPr>
              <p:cNvPr id="32810" name="Freeform 14"/>
              <p:cNvSpPr>
                <a:spLocks/>
              </p:cNvSpPr>
              <p:nvPr/>
            </p:nvSpPr>
            <p:spPr bwMode="auto">
              <a:xfrm>
                <a:off x="902" y="1101"/>
                <a:ext cx="70" cy="31"/>
              </a:xfrm>
              <a:custGeom>
                <a:avLst/>
                <a:gdLst>
                  <a:gd name="T0" fmla="*/ 69 w 70"/>
                  <a:gd name="T1" fmla="*/ 15 h 31"/>
                  <a:gd name="T2" fmla="*/ 0 w 70"/>
                  <a:gd name="T3" fmla="*/ 30 h 31"/>
                  <a:gd name="T4" fmla="*/ 0 w 70"/>
                  <a:gd name="T5" fmla="*/ 15 h 31"/>
                  <a:gd name="T6" fmla="*/ 0 w 70"/>
                  <a:gd name="T7" fmla="*/ 0 h 31"/>
                  <a:gd name="T8" fmla="*/ 69 w 70"/>
                  <a:gd name="T9" fmla="*/ 15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"/>
                  <a:gd name="T16" fmla="*/ 0 h 31"/>
                  <a:gd name="T17" fmla="*/ 70 w 70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" h="31">
                    <a:moveTo>
                      <a:pt x="69" y="15"/>
                    </a:moveTo>
                    <a:lnTo>
                      <a:pt x="0" y="30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69" y="1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811" name="Line 15"/>
              <p:cNvSpPr>
                <a:spLocks noChangeShapeType="1"/>
              </p:cNvSpPr>
              <p:nvPr/>
            </p:nvSpPr>
            <p:spPr bwMode="auto">
              <a:xfrm flipH="1">
                <a:off x="687" y="1124"/>
                <a:ext cx="2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2809" name="Rectangle 33"/>
            <p:cNvSpPr>
              <a:spLocks noChangeArrowheads="1"/>
            </p:cNvSpPr>
            <p:nvPr/>
          </p:nvSpPr>
          <p:spPr bwMode="auto">
            <a:xfrm>
              <a:off x="214" y="1007"/>
              <a:ext cx="20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X</a:t>
              </a:r>
            </a:p>
          </p:txBody>
        </p:sp>
      </p:grpSp>
      <p:sp>
        <p:nvSpPr>
          <p:cNvPr id="32786" name="Rectangle 34"/>
          <p:cNvSpPr>
            <a:spLocks noChangeArrowheads="1"/>
          </p:cNvSpPr>
          <p:nvPr/>
        </p:nvSpPr>
        <p:spPr bwMode="auto">
          <a:xfrm>
            <a:off x="430213" y="2695575"/>
            <a:ext cx="3238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Y</a:t>
            </a:r>
          </a:p>
        </p:txBody>
      </p:sp>
      <p:sp>
        <p:nvSpPr>
          <p:cNvPr id="32787" name="Rectangle 37"/>
          <p:cNvSpPr>
            <a:spLocks noChangeArrowheads="1"/>
          </p:cNvSpPr>
          <p:nvPr/>
        </p:nvSpPr>
        <p:spPr bwMode="auto">
          <a:xfrm>
            <a:off x="3794125" y="1803400"/>
            <a:ext cx="301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1</a:t>
            </a:r>
            <a:endParaRPr lang="en-US" sz="110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2788" name="Text Box 65"/>
          <p:cNvSpPr txBox="1">
            <a:spLocks noChangeArrowheads="1"/>
          </p:cNvSpPr>
          <p:nvPr/>
        </p:nvSpPr>
        <p:spPr bwMode="auto">
          <a:xfrm>
            <a:off x="5257800" y="128270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b="0" smtClean="0">
              <a:latin typeface="+mj-lt"/>
            </a:endParaRPr>
          </a:p>
        </p:txBody>
      </p:sp>
      <p:sp>
        <p:nvSpPr>
          <p:cNvPr id="32789" name="Text Box 66"/>
          <p:cNvSpPr txBox="1">
            <a:spLocks noChangeArrowheads="1"/>
          </p:cNvSpPr>
          <p:nvPr/>
        </p:nvSpPr>
        <p:spPr bwMode="auto">
          <a:xfrm>
            <a:off x="5257800" y="1174750"/>
            <a:ext cx="3352800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631825" indent="-174625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400" b="0" dirty="0" smtClean="0">
                <a:latin typeface="+mj-lt"/>
              </a:rPr>
              <a:t>Pipelined systems can be hierarchical:</a:t>
            </a:r>
          </a:p>
          <a:p>
            <a:pPr marL="174625" lvl="1">
              <a:spcBef>
                <a:spcPct val="50000"/>
              </a:spcBef>
              <a:buFontTx/>
              <a:buChar char="•"/>
              <a:defRPr/>
            </a:pPr>
            <a:r>
              <a:rPr lang="en-US" sz="1800" b="0" dirty="0" smtClean="0">
                <a:latin typeface="+mj-lt"/>
                <a:cs typeface="ＭＳ Ｐゴシック" charset="0"/>
              </a:rPr>
              <a:t>Replacing a slow combinational component with a k-pipe version may let us decrease the clock period</a:t>
            </a:r>
          </a:p>
        </p:txBody>
      </p:sp>
      <p:sp>
        <p:nvSpPr>
          <p:cNvPr id="32790" name="Rectangle 9"/>
          <p:cNvSpPr>
            <a:spLocks noChangeArrowheads="1"/>
          </p:cNvSpPr>
          <p:nvPr/>
        </p:nvSpPr>
        <p:spPr bwMode="auto">
          <a:xfrm>
            <a:off x="2482850" y="2584450"/>
            <a:ext cx="36353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9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B</a:t>
            </a:r>
          </a:p>
        </p:txBody>
      </p:sp>
      <p:sp>
        <p:nvSpPr>
          <p:cNvPr id="32791" name="Rectangle 36"/>
          <p:cNvSpPr>
            <a:spLocks noChangeArrowheads="1"/>
          </p:cNvSpPr>
          <p:nvPr/>
        </p:nvSpPr>
        <p:spPr bwMode="auto">
          <a:xfrm>
            <a:off x="2513013" y="2809875"/>
            <a:ext cx="301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32519" name="Oval 39"/>
          <p:cNvSpPr>
            <a:spLocks noChangeArrowheads="1"/>
          </p:cNvSpPr>
          <p:nvPr/>
        </p:nvSpPr>
        <p:spPr bwMode="auto">
          <a:xfrm>
            <a:off x="3863975" y="3352800"/>
            <a:ext cx="152400" cy="1524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3" name="Group 70"/>
          <p:cNvGrpSpPr>
            <a:grpSpLocks/>
          </p:cNvGrpSpPr>
          <p:nvPr/>
        </p:nvGrpSpPr>
        <p:grpSpPr bwMode="auto">
          <a:xfrm>
            <a:off x="519113" y="838200"/>
            <a:ext cx="8091487" cy="3352800"/>
            <a:chOff x="327" y="528"/>
            <a:chExt cx="5097" cy="2112"/>
          </a:xfrm>
        </p:grpSpPr>
        <p:grpSp>
          <p:nvGrpSpPr>
            <p:cNvPr id="41011" name="Group 67"/>
            <p:cNvGrpSpPr>
              <a:grpSpLocks/>
            </p:cNvGrpSpPr>
            <p:nvPr/>
          </p:nvGrpSpPr>
          <p:grpSpPr bwMode="auto">
            <a:xfrm>
              <a:off x="720" y="528"/>
              <a:ext cx="2170" cy="1788"/>
              <a:chOff x="720" y="528"/>
              <a:chExt cx="2170" cy="1788"/>
            </a:xfrm>
          </p:grpSpPr>
          <p:sp>
            <p:nvSpPr>
              <p:cNvPr id="32800" name="Text Box 43"/>
              <p:cNvSpPr txBox="1">
                <a:spLocks noChangeArrowheads="1"/>
              </p:cNvSpPr>
              <p:nvPr/>
            </p:nvSpPr>
            <p:spPr bwMode="auto">
              <a:xfrm>
                <a:off x="1248" y="672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dirty="0" smtClean="0">
                    <a:solidFill>
                      <a:srgbClr val="CC0000"/>
                    </a:solidFill>
                    <a:latin typeface="+mj-lt"/>
                  </a:rPr>
                  <a:t>3</a:t>
                </a:r>
              </a:p>
            </p:txBody>
          </p:sp>
          <p:sp>
            <p:nvSpPr>
              <p:cNvPr id="32801" name="Freeform 47"/>
              <p:cNvSpPr>
                <a:spLocks/>
              </p:cNvSpPr>
              <p:nvPr/>
            </p:nvSpPr>
            <p:spPr bwMode="auto">
              <a:xfrm>
                <a:off x="2477" y="585"/>
                <a:ext cx="358" cy="1575"/>
              </a:xfrm>
              <a:custGeom>
                <a:avLst/>
                <a:gdLst>
                  <a:gd name="T0" fmla="*/ 0 w 385"/>
                  <a:gd name="T1" fmla="*/ 1 h 1776"/>
                  <a:gd name="T2" fmla="*/ 337 w 385"/>
                  <a:gd name="T3" fmla="*/ 1 h 1776"/>
                  <a:gd name="T4" fmla="*/ 288 w 385"/>
                  <a:gd name="T5" fmla="*/ 0 h 1776"/>
                  <a:gd name="T6" fmla="*/ 0 60000 65536"/>
                  <a:gd name="T7" fmla="*/ 0 60000 65536"/>
                  <a:gd name="T8" fmla="*/ 0 60000 65536"/>
                  <a:gd name="T9" fmla="*/ 0 w 385"/>
                  <a:gd name="T10" fmla="*/ 0 h 1776"/>
                  <a:gd name="T11" fmla="*/ 385 w 385"/>
                  <a:gd name="T12" fmla="*/ 1776 h 1776"/>
                  <a:gd name="connsiteX0" fmla="*/ 130 w 8991"/>
                  <a:gd name="connsiteY0" fmla="*/ 12153 h 12153"/>
                  <a:gd name="connsiteX1" fmla="*/ 8883 w 8991"/>
                  <a:gd name="connsiteY1" fmla="*/ 9371 h 12153"/>
                  <a:gd name="connsiteX2" fmla="*/ 0 w 8991"/>
                  <a:gd name="connsiteY2" fmla="*/ 0 h 12153"/>
                  <a:gd name="connsiteX0" fmla="*/ 145 w 10082"/>
                  <a:gd name="connsiteY0" fmla="*/ 10000 h 10000"/>
                  <a:gd name="connsiteX1" fmla="*/ 9880 w 10082"/>
                  <a:gd name="connsiteY1" fmla="*/ 7711 h 10000"/>
                  <a:gd name="connsiteX2" fmla="*/ 0 w 10082"/>
                  <a:gd name="connsiteY2" fmla="*/ 0 h 10000"/>
                  <a:gd name="connsiteX0" fmla="*/ 145 w 10344"/>
                  <a:gd name="connsiteY0" fmla="*/ 10000 h 10000"/>
                  <a:gd name="connsiteX1" fmla="*/ 10149 w 10344"/>
                  <a:gd name="connsiteY1" fmla="*/ 5496 h 10000"/>
                  <a:gd name="connsiteX2" fmla="*/ 0 w 10344"/>
                  <a:gd name="connsiteY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44" h="10000">
                    <a:moveTo>
                      <a:pt x="145" y="10000"/>
                    </a:moveTo>
                    <a:cubicBezTo>
                      <a:pt x="1763" y="9620"/>
                      <a:pt x="8762" y="6868"/>
                      <a:pt x="10149" y="5496"/>
                    </a:cubicBezTo>
                    <a:cubicBezTo>
                      <a:pt x="11536" y="4125"/>
                      <a:pt x="5262" y="853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802" name="Text Box 48"/>
              <p:cNvSpPr txBox="1">
                <a:spLocks noChangeArrowheads="1"/>
              </p:cNvSpPr>
              <p:nvPr/>
            </p:nvSpPr>
            <p:spPr bwMode="auto">
              <a:xfrm>
                <a:off x="2688" y="625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smtClean="0">
                    <a:solidFill>
                      <a:srgbClr val="CC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32803" name="Freeform 52"/>
              <p:cNvSpPr>
                <a:spLocks/>
              </p:cNvSpPr>
              <p:nvPr/>
            </p:nvSpPr>
            <p:spPr bwMode="auto">
              <a:xfrm>
                <a:off x="1764" y="591"/>
                <a:ext cx="732" cy="1569"/>
              </a:xfrm>
              <a:custGeom>
                <a:avLst/>
                <a:gdLst>
                  <a:gd name="T0" fmla="*/ 808 w 808"/>
                  <a:gd name="T1" fmla="*/ 1392 h 1392"/>
                  <a:gd name="T2" fmla="*/ 568 w 808"/>
                  <a:gd name="T3" fmla="*/ 768 h 1392"/>
                  <a:gd name="T4" fmla="*/ 88 w 808"/>
                  <a:gd name="T5" fmla="*/ 480 h 1392"/>
                  <a:gd name="T6" fmla="*/ 40 w 808"/>
                  <a:gd name="T7" fmla="*/ 0 h 13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08"/>
                  <a:gd name="T13" fmla="*/ 0 h 1392"/>
                  <a:gd name="T14" fmla="*/ 808 w 808"/>
                  <a:gd name="T15" fmla="*/ 1392 h 1392"/>
                  <a:gd name="connsiteX0" fmla="*/ 9007 w 9007"/>
                  <a:gd name="connsiteY0" fmla="*/ 11270 h 11270"/>
                  <a:gd name="connsiteX1" fmla="*/ 6037 w 9007"/>
                  <a:gd name="connsiteY1" fmla="*/ 6787 h 11270"/>
                  <a:gd name="connsiteX2" fmla="*/ 96 w 9007"/>
                  <a:gd name="connsiteY2" fmla="*/ 4718 h 11270"/>
                  <a:gd name="connsiteX3" fmla="*/ 7791 w 9007"/>
                  <a:gd name="connsiteY3" fmla="*/ 0 h 11270"/>
                  <a:gd name="connsiteX0" fmla="*/ 10054 w 10054"/>
                  <a:gd name="connsiteY0" fmla="*/ 10000 h 10000"/>
                  <a:gd name="connsiteX1" fmla="*/ 6757 w 10054"/>
                  <a:gd name="connsiteY1" fmla="*/ 6022 h 10000"/>
                  <a:gd name="connsiteX2" fmla="*/ 161 w 10054"/>
                  <a:gd name="connsiteY2" fmla="*/ 4186 h 10000"/>
                  <a:gd name="connsiteX3" fmla="*/ 8704 w 10054"/>
                  <a:gd name="connsiteY3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54" h="10000">
                    <a:moveTo>
                      <a:pt x="10054" y="10000"/>
                    </a:moveTo>
                    <a:cubicBezTo>
                      <a:pt x="9229" y="8496"/>
                      <a:pt x="8405" y="6991"/>
                      <a:pt x="6757" y="6022"/>
                    </a:cubicBezTo>
                    <a:cubicBezTo>
                      <a:pt x="5108" y="5053"/>
                      <a:pt x="1370" y="5003"/>
                      <a:pt x="161" y="4186"/>
                    </a:cubicBezTo>
                    <a:cubicBezTo>
                      <a:pt x="-1048" y="3371"/>
                      <a:pt x="4788" y="-34"/>
                      <a:pt x="8704" y="0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804" name="Text Box 53"/>
              <p:cNvSpPr txBox="1">
                <a:spLocks noChangeArrowheads="1"/>
              </p:cNvSpPr>
              <p:nvPr/>
            </p:nvSpPr>
            <p:spPr bwMode="auto">
              <a:xfrm>
                <a:off x="2064" y="672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dirty="0" smtClean="0">
                    <a:solidFill>
                      <a:srgbClr val="CC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32805" name="Freeform 42"/>
              <p:cNvSpPr>
                <a:spLocks/>
              </p:cNvSpPr>
              <p:nvPr/>
            </p:nvSpPr>
            <p:spPr bwMode="auto">
              <a:xfrm>
                <a:off x="1100" y="557"/>
                <a:ext cx="1354" cy="1603"/>
              </a:xfrm>
              <a:custGeom>
                <a:avLst/>
                <a:gdLst>
                  <a:gd name="T0" fmla="*/ 1362 w 1378"/>
                  <a:gd name="T1" fmla="*/ 1449 h 1449"/>
                  <a:gd name="T2" fmla="*/ 1218 w 1378"/>
                  <a:gd name="T3" fmla="*/ 1353 h 1449"/>
                  <a:gd name="T4" fmla="*/ 415 w 1378"/>
                  <a:gd name="T5" fmla="*/ 1372 h 1449"/>
                  <a:gd name="T6" fmla="*/ 60 w 1378"/>
                  <a:gd name="T7" fmla="*/ 888 h 1449"/>
                  <a:gd name="T8" fmla="*/ 54 w 1378"/>
                  <a:gd name="T9" fmla="*/ 0 h 1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78"/>
                  <a:gd name="T16" fmla="*/ 0 h 1449"/>
                  <a:gd name="T17" fmla="*/ 1378 w 1378"/>
                  <a:gd name="T18" fmla="*/ 1449 h 1449"/>
                  <a:gd name="connsiteX0" fmla="*/ 9779 w 9826"/>
                  <a:gd name="connsiteY0" fmla="*/ 10019 h 10019"/>
                  <a:gd name="connsiteX1" fmla="*/ 8734 w 9826"/>
                  <a:gd name="connsiteY1" fmla="*/ 9356 h 10019"/>
                  <a:gd name="connsiteX2" fmla="*/ 2907 w 9826"/>
                  <a:gd name="connsiteY2" fmla="*/ 9488 h 10019"/>
                  <a:gd name="connsiteX3" fmla="*/ 330 w 9826"/>
                  <a:gd name="connsiteY3" fmla="*/ 6147 h 10019"/>
                  <a:gd name="connsiteX4" fmla="*/ 14 w 9826"/>
                  <a:gd name="connsiteY4" fmla="*/ 666 h 10019"/>
                  <a:gd name="connsiteX5" fmla="*/ 287 w 9826"/>
                  <a:gd name="connsiteY5" fmla="*/ 19 h 10019"/>
                  <a:gd name="connsiteX0" fmla="*/ 9952 w 9999"/>
                  <a:gd name="connsiteY0" fmla="*/ 11038 h 11038"/>
                  <a:gd name="connsiteX1" fmla="*/ 8889 w 9999"/>
                  <a:gd name="connsiteY1" fmla="*/ 10376 h 11038"/>
                  <a:gd name="connsiteX2" fmla="*/ 2958 w 9999"/>
                  <a:gd name="connsiteY2" fmla="*/ 10508 h 11038"/>
                  <a:gd name="connsiteX3" fmla="*/ 336 w 9999"/>
                  <a:gd name="connsiteY3" fmla="*/ 7173 h 11038"/>
                  <a:gd name="connsiteX4" fmla="*/ 14 w 9999"/>
                  <a:gd name="connsiteY4" fmla="*/ 1703 h 11038"/>
                  <a:gd name="connsiteX5" fmla="*/ 9739 w 9999"/>
                  <a:gd name="connsiteY5" fmla="*/ 0 h 11038"/>
                  <a:gd name="connsiteX0" fmla="*/ 9953 w 10000"/>
                  <a:gd name="connsiteY0" fmla="*/ 10000 h 10000"/>
                  <a:gd name="connsiteX1" fmla="*/ 8890 w 10000"/>
                  <a:gd name="connsiteY1" fmla="*/ 9400 h 10000"/>
                  <a:gd name="connsiteX2" fmla="*/ 2958 w 10000"/>
                  <a:gd name="connsiteY2" fmla="*/ 9520 h 10000"/>
                  <a:gd name="connsiteX3" fmla="*/ 336 w 10000"/>
                  <a:gd name="connsiteY3" fmla="*/ 6498 h 10000"/>
                  <a:gd name="connsiteX4" fmla="*/ 14 w 10000"/>
                  <a:gd name="connsiteY4" fmla="*/ 1195 h 10000"/>
                  <a:gd name="connsiteX5" fmla="*/ 9740 w 10000"/>
                  <a:gd name="connsiteY5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9953" y="10000"/>
                    </a:moveTo>
                    <a:cubicBezTo>
                      <a:pt x="10071" y="9676"/>
                      <a:pt x="10056" y="9482"/>
                      <a:pt x="8890" y="9400"/>
                    </a:cubicBezTo>
                    <a:cubicBezTo>
                      <a:pt x="7722" y="9320"/>
                      <a:pt x="4383" y="10000"/>
                      <a:pt x="2958" y="9520"/>
                    </a:cubicBezTo>
                    <a:cubicBezTo>
                      <a:pt x="1533" y="9039"/>
                      <a:pt x="787" y="7824"/>
                      <a:pt x="336" y="6498"/>
                    </a:cubicBezTo>
                    <a:cubicBezTo>
                      <a:pt x="-115" y="5174"/>
                      <a:pt x="21" y="2118"/>
                      <a:pt x="14" y="1195"/>
                    </a:cubicBezTo>
                    <a:cubicBezTo>
                      <a:pt x="7" y="272"/>
                      <a:pt x="9734" y="102"/>
                      <a:pt x="9740" y="0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806" name="Freeform 62"/>
              <p:cNvSpPr>
                <a:spLocks/>
              </p:cNvSpPr>
              <p:nvPr/>
            </p:nvSpPr>
            <p:spPr bwMode="auto">
              <a:xfrm>
                <a:off x="850" y="543"/>
                <a:ext cx="1632" cy="1773"/>
              </a:xfrm>
              <a:custGeom>
                <a:avLst/>
                <a:gdLst>
                  <a:gd name="T0" fmla="*/ 1653 w 1653"/>
                  <a:gd name="T1" fmla="*/ 1501 h 1678"/>
                  <a:gd name="T2" fmla="*/ 1518 w 1653"/>
                  <a:gd name="T3" fmla="*/ 1514 h 1678"/>
                  <a:gd name="T4" fmla="*/ 924 w 1653"/>
                  <a:gd name="T5" fmla="*/ 1624 h 1678"/>
                  <a:gd name="T6" fmla="*/ 366 w 1653"/>
                  <a:gd name="T7" fmla="*/ 1581 h 1678"/>
                  <a:gd name="T8" fmla="*/ 53 w 1653"/>
                  <a:gd name="T9" fmla="*/ 1042 h 1678"/>
                  <a:gd name="T10" fmla="*/ 47 w 1653"/>
                  <a:gd name="T11" fmla="*/ 0 h 16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53"/>
                  <a:gd name="T19" fmla="*/ 0 h 1678"/>
                  <a:gd name="T20" fmla="*/ 1653 w 1653"/>
                  <a:gd name="T21" fmla="*/ 1678 h 1678"/>
                  <a:gd name="connsiteX0" fmla="*/ 9846 w 9846"/>
                  <a:gd name="connsiteY0" fmla="*/ 9139 h 9985"/>
                  <a:gd name="connsiteX1" fmla="*/ 9029 w 9846"/>
                  <a:gd name="connsiteY1" fmla="*/ 9217 h 9985"/>
                  <a:gd name="connsiteX2" fmla="*/ 5436 w 9846"/>
                  <a:gd name="connsiteY2" fmla="*/ 9872 h 9985"/>
                  <a:gd name="connsiteX3" fmla="*/ 2060 w 9846"/>
                  <a:gd name="connsiteY3" fmla="*/ 9616 h 9985"/>
                  <a:gd name="connsiteX4" fmla="*/ 167 w 9846"/>
                  <a:gd name="connsiteY4" fmla="*/ 6404 h 9985"/>
                  <a:gd name="connsiteX5" fmla="*/ 93 w 9846"/>
                  <a:gd name="connsiteY5" fmla="*/ 557 h 9985"/>
                  <a:gd name="connsiteX6" fmla="*/ 130 w 9846"/>
                  <a:gd name="connsiteY6" fmla="*/ 194 h 9985"/>
                  <a:gd name="connsiteX0" fmla="*/ 10000 w 10000"/>
                  <a:gd name="connsiteY0" fmla="*/ 9625 h 10472"/>
                  <a:gd name="connsiteX1" fmla="*/ 9170 w 10000"/>
                  <a:gd name="connsiteY1" fmla="*/ 9703 h 10472"/>
                  <a:gd name="connsiteX2" fmla="*/ 5521 w 10000"/>
                  <a:gd name="connsiteY2" fmla="*/ 10359 h 10472"/>
                  <a:gd name="connsiteX3" fmla="*/ 2092 w 10000"/>
                  <a:gd name="connsiteY3" fmla="*/ 10102 h 10472"/>
                  <a:gd name="connsiteX4" fmla="*/ 170 w 10000"/>
                  <a:gd name="connsiteY4" fmla="*/ 6886 h 10472"/>
                  <a:gd name="connsiteX5" fmla="*/ 94 w 10000"/>
                  <a:gd name="connsiteY5" fmla="*/ 1030 h 10472"/>
                  <a:gd name="connsiteX6" fmla="*/ 9503 w 10000"/>
                  <a:gd name="connsiteY6" fmla="*/ 0 h 10472"/>
                  <a:gd name="connsiteX0" fmla="*/ 10009 w 10009"/>
                  <a:gd name="connsiteY0" fmla="*/ 9739 h 10586"/>
                  <a:gd name="connsiteX1" fmla="*/ 9179 w 10009"/>
                  <a:gd name="connsiteY1" fmla="*/ 9817 h 10586"/>
                  <a:gd name="connsiteX2" fmla="*/ 5530 w 10009"/>
                  <a:gd name="connsiteY2" fmla="*/ 10473 h 10586"/>
                  <a:gd name="connsiteX3" fmla="*/ 2101 w 10009"/>
                  <a:gd name="connsiteY3" fmla="*/ 10216 h 10586"/>
                  <a:gd name="connsiteX4" fmla="*/ 179 w 10009"/>
                  <a:gd name="connsiteY4" fmla="*/ 7000 h 10586"/>
                  <a:gd name="connsiteX5" fmla="*/ 74 w 10009"/>
                  <a:gd name="connsiteY5" fmla="*/ 616 h 10586"/>
                  <a:gd name="connsiteX6" fmla="*/ 9512 w 10009"/>
                  <a:gd name="connsiteY6" fmla="*/ 114 h 10586"/>
                  <a:gd name="connsiteX0" fmla="*/ 10009 w 10009"/>
                  <a:gd name="connsiteY0" fmla="*/ 9708 h 10555"/>
                  <a:gd name="connsiteX1" fmla="*/ 9179 w 10009"/>
                  <a:gd name="connsiteY1" fmla="*/ 9786 h 10555"/>
                  <a:gd name="connsiteX2" fmla="*/ 5530 w 10009"/>
                  <a:gd name="connsiteY2" fmla="*/ 10442 h 10555"/>
                  <a:gd name="connsiteX3" fmla="*/ 2101 w 10009"/>
                  <a:gd name="connsiteY3" fmla="*/ 10185 h 10555"/>
                  <a:gd name="connsiteX4" fmla="*/ 179 w 10009"/>
                  <a:gd name="connsiteY4" fmla="*/ 6969 h 10555"/>
                  <a:gd name="connsiteX5" fmla="*/ 74 w 10009"/>
                  <a:gd name="connsiteY5" fmla="*/ 585 h 10555"/>
                  <a:gd name="connsiteX6" fmla="*/ 9512 w 10009"/>
                  <a:gd name="connsiteY6" fmla="*/ 83 h 10555"/>
                  <a:gd name="connsiteX0" fmla="*/ 10139 w 10139"/>
                  <a:gd name="connsiteY0" fmla="*/ 9708 h 10555"/>
                  <a:gd name="connsiteX1" fmla="*/ 9309 w 10139"/>
                  <a:gd name="connsiteY1" fmla="*/ 9786 h 10555"/>
                  <a:gd name="connsiteX2" fmla="*/ 5660 w 10139"/>
                  <a:gd name="connsiteY2" fmla="*/ 10442 h 10555"/>
                  <a:gd name="connsiteX3" fmla="*/ 2231 w 10139"/>
                  <a:gd name="connsiteY3" fmla="*/ 10185 h 10555"/>
                  <a:gd name="connsiteX4" fmla="*/ 309 w 10139"/>
                  <a:gd name="connsiteY4" fmla="*/ 6969 h 10555"/>
                  <a:gd name="connsiteX5" fmla="*/ 204 w 10139"/>
                  <a:gd name="connsiteY5" fmla="*/ 585 h 10555"/>
                  <a:gd name="connsiteX6" fmla="*/ 9642 w 10139"/>
                  <a:gd name="connsiteY6" fmla="*/ 83 h 10555"/>
                  <a:gd name="connsiteX0" fmla="*/ 10028 w 10028"/>
                  <a:gd name="connsiteY0" fmla="*/ 9736 h 10583"/>
                  <a:gd name="connsiteX1" fmla="*/ 9198 w 10028"/>
                  <a:gd name="connsiteY1" fmla="*/ 9814 h 10583"/>
                  <a:gd name="connsiteX2" fmla="*/ 5549 w 10028"/>
                  <a:gd name="connsiteY2" fmla="*/ 10470 h 10583"/>
                  <a:gd name="connsiteX3" fmla="*/ 2120 w 10028"/>
                  <a:gd name="connsiteY3" fmla="*/ 10213 h 10583"/>
                  <a:gd name="connsiteX4" fmla="*/ 198 w 10028"/>
                  <a:gd name="connsiteY4" fmla="*/ 6997 h 10583"/>
                  <a:gd name="connsiteX5" fmla="*/ 322 w 10028"/>
                  <a:gd name="connsiteY5" fmla="*/ 557 h 10583"/>
                  <a:gd name="connsiteX6" fmla="*/ 9531 w 10028"/>
                  <a:gd name="connsiteY6" fmla="*/ 111 h 10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28" h="10583">
                    <a:moveTo>
                      <a:pt x="10028" y="9736"/>
                    </a:moveTo>
                    <a:cubicBezTo>
                      <a:pt x="9893" y="9748"/>
                      <a:pt x="9942" y="9694"/>
                      <a:pt x="9198" y="9814"/>
                    </a:cubicBezTo>
                    <a:cubicBezTo>
                      <a:pt x="8455" y="9933"/>
                      <a:pt x="6728" y="10405"/>
                      <a:pt x="5549" y="10470"/>
                    </a:cubicBezTo>
                    <a:cubicBezTo>
                      <a:pt x="4369" y="10536"/>
                      <a:pt x="3011" y="10792"/>
                      <a:pt x="2120" y="10213"/>
                    </a:cubicBezTo>
                    <a:cubicBezTo>
                      <a:pt x="1230" y="9635"/>
                      <a:pt x="531" y="8504"/>
                      <a:pt x="198" y="6997"/>
                    </a:cubicBezTo>
                    <a:cubicBezTo>
                      <a:pt x="-136" y="5489"/>
                      <a:pt x="-14" y="1593"/>
                      <a:pt x="322" y="557"/>
                    </a:cubicBezTo>
                    <a:cubicBezTo>
                      <a:pt x="716" y="-397"/>
                      <a:pt x="9525" y="176"/>
                      <a:pt x="9531" y="11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807" name="Text Box 63"/>
              <p:cNvSpPr txBox="1">
                <a:spLocks noChangeArrowheads="1"/>
              </p:cNvSpPr>
              <p:nvPr/>
            </p:nvSpPr>
            <p:spPr bwMode="auto">
              <a:xfrm>
                <a:off x="720" y="528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dirty="0" smtClean="0">
                    <a:solidFill>
                      <a:srgbClr val="CC0000"/>
                    </a:solidFill>
                    <a:latin typeface="+mj-lt"/>
                  </a:rPr>
                  <a:t>4</a:t>
                </a:r>
              </a:p>
            </p:txBody>
          </p:sp>
        </p:grpSp>
        <p:sp>
          <p:nvSpPr>
            <p:cNvPr id="32798" name="Text Box 68"/>
            <p:cNvSpPr txBox="1">
              <a:spLocks noChangeArrowheads="1"/>
            </p:cNvSpPr>
            <p:nvPr/>
          </p:nvSpPr>
          <p:spPr bwMode="auto">
            <a:xfrm>
              <a:off x="327" y="2352"/>
              <a:ext cx="25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dirty="0" smtClean="0">
                  <a:latin typeface="+mj-lt"/>
                </a:rPr>
                <a:t>4-stage pipeline, throughput=1</a:t>
              </a:r>
            </a:p>
          </p:txBody>
        </p:sp>
        <p:sp>
          <p:nvSpPr>
            <p:cNvPr id="32799" name="Rectangle 69"/>
            <p:cNvSpPr>
              <a:spLocks noChangeArrowheads="1"/>
            </p:cNvSpPr>
            <p:nvPr/>
          </p:nvSpPr>
          <p:spPr bwMode="auto">
            <a:xfrm>
              <a:off x="3024" y="2233"/>
              <a:ext cx="240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631825" lvl="1" indent="-174625">
                <a:spcBef>
                  <a:spcPct val="50000"/>
                </a:spcBef>
                <a:buFontTx/>
                <a:buChar char="•"/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Must account for new pipeline stages in our plan</a:t>
              </a:r>
            </a:p>
          </p:txBody>
        </p:sp>
      </p:grpSp>
      <p:grpSp>
        <p:nvGrpSpPr>
          <p:cNvPr id="40983" name="Group 80"/>
          <p:cNvGrpSpPr>
            <a:grpSpLocks/>
          </p:cNvGrpSpPr>
          <p:nvPr/>
        </p:nvGrpSpPr>
        <p:grpSpPr bwMode="auto">
          <a:xfrm>
            <a:off x="1016000" y="1731963"/>
            <a:ext cx="76200" cy="152400"/>
            <a:chOff x="4464" y="2928"/>
            <a:chExt cx="48" cy="96"/>
          </a:xfrm>
        </p:grpSpPr>
        <p:sp>
          <p:nvSpPr>
            <p:cNvPr id="32795" name="Line 78"/>
            <p:cNvSpPr>
              <a:spLocks noChangeShapeType="1"/>
            </p:cNvSpPr>
            <p:nvPr/>
          </p:nvSpPr>
          <p:spPr bwMode="auto">
            <a:xfrm>
              <a:off x="4464" y="2928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796" name="Line 79"/>
            <p:cNvSpPr>
              <a:spLocks noChangeShapeType="1"/>
            </p:cNvSpPr>
            <p:nvPr/>
          </p:nvSpPr>
          <p:spPr bwMode="auto">
            <a:xfrm flipV="1">
              <a:off x="4464" y="2976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8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Pipelined Components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703513" y="4427538"/>
            <a:ext cx="3316287" cy="2052637"/>
            <a:chOff x="2703513" y="4427538"/>
            <a:chExt cx="3316287" cy="2052637"/>
          </a:xfrm>
        </p:grpSpPr>
        <p:sp>
          <p:nvSpPr>
            <p:cNvPr id="40987" name="Text Box 73"/>
            <p:cNvSpPr txBox="1">
              <a:spLocks noChangeArrowheads="1"/>
            </p:cNvSpPr>
            <p:nvPr/>
          </p:nvSpPr>
          <p:spPr bwMode="auto">
            <a:xfrm>
              <a:off x="3979863" y="4427538"/>
              <a:ext cx="2039937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  <a:t>but... but...</a:t>
              </a:r>
            </a:p>
            <a:p>
              <a:pPr eaLnBrk="1" hangingPunct="1"/>
              <a: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  <a:t>How can I pipeline</a:t>
              </a:r>
            </a:p>
            <a:p>
              <a:pPr eaLnBrk="1" hangingPunct="1"/>
              <a: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  <a:t>a clothes dryer???</a:t>
              </a:r>
            </a:p>
          </p:txBody>
        </p:sp>
        <p:sp>
          <p:nvSpPr>
            <p:cNvPr id="32835" name="Line 74"/>
            <p:cNvSpPr>
              <a:spLocks noChangeShapeType="1"/>
            </p:cNvSpPr>
            <p:nvPr/>
          </p:nvSpPr>
          <p:spPr bwMode="auto">
            <a:xfrm flipV="1">
              <a:off x="3581400" y="4800600"/>
              <a:ext cx="336550" cy="149225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0989" name="Group 67"/>
            <p:cNvGrpSpPr>
              <a:grpSpLocks/>
            </p:cNvGrpSpPr>
            <p:nvPr/>
          </p:nvGrpSpPr>
          <p:grpSpPr bwMode="auto">
            <a:xfrm>
              <a:off x="2703513" y="4800600"/>
              <a:ext cx="1046162" cy="1679575"/>
              <a:chOff x="6026434" y="3307400"/>
              <a:chExt cx="1234915" cy="1984813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6485545" y="3718246"/>
                <a:ext cx="0" cy="707253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485545" y="4425499"/>
                <a:ext cx="275467" cy="816063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6268170" y="4425499"/>
                <a:ext cx="217375" cy="816063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993" name="Group 71"/>
              <p:cNvGrpSpPr>
                <a:grpSpLocks/>
              </p:cNvGrpSpPr>
              <p:nvPr/>
            </p:nvGrpSpPr>
            <p:grpSpPr bwMode="auto">
              <a:xfrm>
                <a:off x="6753639" y="5160849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86" name="Straight Connector 85"/>
                <p:cNvCxnSpPr/>
                <p:nvPr/>
              </p:nvCxnSpPr>
              <p:spPr>
                <a:xfrm>
                  <a:off x="3565972" y="2691977"/>
                  <a:ext cx="243610" cy="13133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Freeform 86"/>
                <p:cNvSpPr/>
                <p:nvPr/>
              </p:nvSpPr>
              <p:spPr>
                <a:xfrm>
                  <a:off x="3575341" y="2583169"/>
                  <a:ext cx="226745" cy="123816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40994" name="Group 72"/>
              <p:cNvGrpSpPr>
                <a:grpSpLocks/>
              </p:cNvGrpSpPr>
              <p:nvPr/>
            </p:nvGrpSpPr>
            <p:grpSpPr bwMode="auto">
              <a:xfrm>
                <a:off x="6026434" y="5151996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84" name="Straight Connector 83"/>
                <p:cNvCxnSpPr/>
                <p:nvPr/>
              </p:nvCxnSpPr>
              <p:spPr>
                <a:xfrm flipH="1">
                  <a:off x="2855755" y="2675093"/>
                  <a:ext cx="236115" cy="39396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Freeform 84"/>
                <p:cNvSpPr/>
                <p:nvPr/>
              </p:nvSpPr>
              <p:spPr>
                <a:xfrm>
                  <a:off x="2838890" y="2573789"/>
                  <a:ext cx="251106" cy="138825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6491167" y="3795161"/>
                <a:ext cx="309197" cy="230749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endCxn id="78" idx="0"/>
              </p:cNvCxnSpPr>
              <p:nvPr/>
            </p:nvCxnSpPr>
            <p:spPr>
              <a:xfrm flipV="1">
                <a:off x="6819103" y="3742633"/>
                <a:ext cx="282963" cy="270145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6084525" y="3806417"/>
                <a:ext cx="391651" cy="133197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V="1">
                <a:off x="6084525" y="3624445"/>
                <a:ext cx="106814" cy="30016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Freeform 77"/>
              <p:cNvSpPr/>
              <p:nvPr/>
            </p:nvSpPr>
            <p:spPr>
              <a:xfrm>
                <a:off x="7100192" y="3626321"/>
                <a:ext cx="161157" cy="12944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 rot="5816398">
                <a:off x="6159369" y="3491312"/>
                <a:ext cx="204485" cy="114310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1001" name="Group 79"/>
              <p:cNvGrpSpPr>
                <a:grpSpLocks/>
              </p:cNvGrpSpPr>
              <p:nvPr/>
            </p:nvGrpSpPr>
            <p:grpSpPr bwMode="auto">
              <a:xfrm>
                <a:off x="6308341" y="3307400"/>
                <a:ext cx="527419" cy="407801"/>
                <a:chOff x="3120797" y="729676"/>
                <a:chExt cx="527419" cy="407801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3133096" y="733428"/>
                  <a:ext cx="352297" cy="403341"/>
                </a:xfrm>
                <a:prstGeom prst="ellipse">
                  <a:avLst/>
                </a:prstGeom>
                <a:noFill/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2" name="Freeform 81"/>
                <p:cNvSpPr/>
                <p:nvPr/>
              </p:nvSpPr>
              <p:spPr>
                <a:xfrm>
                  <a:off x="3144339" y="752188"/>
                  <a:ext cx="504086" cy="223245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3" name="Freeform 82"/>
                <p:cNvSpPr/>
                <p:nvPr/>
              </p:nvSpPr>
              <p:spPr>
                <a:xfrm>
                  <a:off x="3119979" y="729676"/>
                  <a:ext cx="309197" cy="223245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88" name="Oval 39"/>
          <p:cNvSpPr>
            <a:spLocks noChangeArrowheads="1"/>
          </p:cNvSpPr>
          <p:nvPr/>
        </p:nvSpPr>
        <p:spPr bwMode="auto">
          <a:xfrm>
            <a:off x="3810000" y="838200"/>
            <a:ext cx="152400" cy="1524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9" grpId="0" animBg="1"/>
      <p:bldP spid="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848600" cy="1447800"/>
          </a:xfrm>
        </p:spPr>
        <p:txBody>
          <a:bodyPr/>
          <a:lstStyle/>
          <a:p>
            <a:pPr marL="3175" indent="0">
              <a:buFont typeface="Arial" charset="0"/>
              <a:buNone/>
              <a:defRPr/>
            </a:pPr>
            <a:r>
              <a:rPr lang="en-US" sz="2000" dirty="0">
                <a:latin typeface="+mj-lt"/>
                <a:ea typeface="+mn-ea"/>
                <a:cs typeface="+mn-cs"/>
              </a:rPr>
              <a:t>They work around the bottleneck. First, they find a </a:t>
            </a:r>
            <a:r>
              <a:rPr lang="en-US" sz="2000" dirty="0" err="1" smtClean="0">
                <a:latin typeface="+mj-lt"/>
                <a:ea typeface="+mn-ea"/>
                <a:cs typeface="+mn-cs"/>
              </a:rPr>
              <a:t>laundromat</a:t>
            </a:r>
            <a:r>
              <a:rPr lang="en-US" sz="2000" dirty="0" smtClean="0">
                <a:latin typeface="+mj-lt"/>
                <a:ea typeface="+mn-ea"/>
                <a:cs typeface="+mn-cs"/>
              </a:rPr>
              <a:t> with two dryers for every washer.  Then they use dryer #1 for odd-numbered wash loads and dryer #2 for even-numbered wash loads.</a:t>
            </a:r>
          </a:p>
        </p:txBody>
      </p:sp>
      <p:sp>
        <p:nvSpPr>
          <p:cNvPr id="498726" name="Text Box 38"/>
          <p:cNvSpPr txBox="1">
            <a:spLocks noChangeArrowheads="1"/>
          </p:cNvSpPr>
          <p:nvPr/>
        </p:nvSpPr>
        <p:spPr bwMode="auto">
          <a:xfrm>
            <a:off x="2209800" y="5410200"/>
            <a:ext cx="1068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0" dirty="0" smtClean="0">
                <a:solidFill>
                  <a:srgbClr val="FF0000"/>
                </a:solidFill>
                <a:latin typeface="+mj-lt"/>
              </a:rPr>
              <a:t>1/30</a:t>
            </a:r>
            <a:endParaRPr lang="en-US" sz="2400" b="0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8727" name="Text Box 39"/>
          <p:cNvSpPr txBox="1">
            <a:spLocks noChangeArrowheads="1"/>
          </p:cNvSpPr>
          <p:nvPr/>
        </p:nvSpPr>
        <p:spPr bwMode="auto">
          <a:xfrm>
            <a:off x="6324600" y="5410200"/>
            <a:ext cx="630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0" dirty="0" smtClean="0">
                <a:solidFill>
                  <a:srgbClr val="FF0000"/>
                </a:solidFill>
                <a:latin typeface="+mj-lt"/>
              </a:rPr>
              <a:t>90</a:t>
            </a:r>
            <a:endParaRPr lang="en-US" sz="2400" b="0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30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How Do 6.004 Students Do Laundry?</a:t>
            </a:r>
          </a:p>
        </p:txBody>
      </p:sp>
      <p:sp>
        <p:nvSpPr>
          <p:cNvPr id="309" name="Rectangle 3"/>
          <p:cNvSpPr txBox="1">
            <a:spLocks noChangeArrowheads="1"/>
          </p:cNvSpPr>
          <p:nvPr/>
        </p:nvSpPr>
        <p:spPr bwMode="auto">
          <a:xfrm>
            <a:off x="381000" y="5562600"/>
            <a:ext cx="8382000" cy="60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en-US" sz="2000" dirty="0" smtClean="0">
                <a:latin typeface="+mj-lt"/>
                <a:ea typeface="+mn-ea"/>
                <a:cs typeface="+mn-cs"/>
              </a:rPr>
              <a:t>Throughput = ________ loads/min, Latency = ________ </a:t>
            </a:r>
            <a:r>
              <a:rPr lang="en-US" sz="2000" dirty="0" err="1" smtClean="0">
                <a:latin typeface="+mj-lt"/>
                <a:ea typeface="+mn-ea"/>
                <a:cs typeface="+mn-cs"/>
              </a:rPr>
              <a:t>mins</a:t>
            </a:r>
            <a:r>
              <a:rPr lang="en-US" sz="2000" dirty="0" smtClean="0">
                <a:latin typeface="+mj-lt"/>
                <a:ea typeface="+mn-ea"/>
                <a:cs typeface="+mn-cs"/>
              </a:rPr>
              <a:t>/load</a:t>
            </a:r>
            <a:endParaRPr lang="en-US" sz="2000" dirty="0">
              <a:latin typeface="+mj-lt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428750" y="4803775"/>
            <a:ext cx="7181850" cy="158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4659313"/>
            <a:ext cx="1004888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minutes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428750" y="4659313"/>
            <a:ext cx="0" cy="1603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2476500" y="4659313"/>
            <a:ext cx="0" cy="1603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3524250" y="4659313"/>
            <a:ext cx="0" cy="1603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4572000" y="4659313"/>
            <a:ext cx="0" cy="1603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5619750" y="4659313"/>
            <a:ext cx="0" cy="1603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04925" y="4819650"/>
            <a:ext cx="280988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2292350" y="4819650"/>
            <a:ext cx="374650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30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3354388" y="4819650"/>
            <a:ext cx="374650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60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4402138" y="4819650"/>
            <a:ext cx="374650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90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5373688" y="4819650"/>
            <a:ext cx="469900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120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12900" y="4981575"/>
            <a:ext cx="6651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Step 1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2660650" y="4981575"/>
            <a:ext cx="6651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Step 2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3708400" y="4981575"/>
            <a:ext cx="6651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Step 3</a:t>
            </a:r>
          </a:p>
        </p:txBody>
      </p:sp>
      <p:sp>
        <p:nvSpPr>
          <p:cNvPr id="312" name="TextBox 311"/>
          <p:cNvSpPr txBox="1"/>
          <p:nvPr/>
        </p:nvSpPr>
        <p:spPr>
          <a:xfrm>
            <a:off x="4756150" y="4981575"/>
            <a:ext cx="6651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Step 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3140075"/>
            <a:ext cx="928688" cy="44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Washer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28750" y="3243263"/>
            <a:ext cx="1047750" cy="3381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Load #1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2471738" y="3660775"/>
            <a:ext cx="2095500" cy="3397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Load #1</a:t>
            </a:r>
          </a:p>
        </p:txBody>
      </p:sp>
      <p:sp>
        <p:nvSpPr>
          <p:cNvPr id="315" name="TextBox 314"/>
          <p:cNvSpPr txBox="1"/>
          <p:nvPr/>
        </p:nvSpPr>
        <p:spPr>
          <a:xfrm>
            <a:off x="2476500" y="3243263"/>
            <a:ext cx="1047750" cy="338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Load #2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3524250" y="3243263"/>
            <a:ext cx="1047750" cy="338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Load #3</a:t>
            </a:r>
          </a:p>
        </p:txBody>
      </p:sp>
      <p:sp>
        <p:nvSpPr>
          <p:cNvPr id="317" name="TextBox 316"/>
          <p:cNvSpPr txBox="1"/>
          <p:nvPr/>
        </p:nvSpPr>
        <p:spPr>
          <a:xfrm>
            <a:off x="3524250" y="4083050"/>
            <a:ext cx="2095500" cy="338138"/>
          </a:xfrm>
          <a:prstGeom prst="rect">
            <a:avLst/>
          </a:prstGeom>
          <a:solidFill>
            <a:srgbClr val="F2DCDB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Load #2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4572000" y="3660775"/>
            <a:ext cx="2095500" cy="3397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Load #3</a:t>
            </a:r>
          </a:p>
        </p:txBody>
      </p:sp>
      <p:sp>
        <p:nvSpPr>
          <p:cNvPr id="319" name="TextBox 318"/>
          <p:cNvSpPr txBox="1"/>
          <p:nvPr/>
        </p:nvSpPr>
        <p:spPr>
          <a:xfrm>
            <a:off x="4572000" y="3243263"/>
            <a:ext cx="1047750" cy="3381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Load #4</a:t>
            </a:r>
          </a:p>
        </p:txBody>
      </p:sp>
      <p:sp>
        <p:nvSpPr>
          <p:cNvPr id="320" name="TextBox 319"/>
          <p:cNvSpPr txBox="1"/>
          <p:nvPr/>
        </p:nvSpPr>
        <p:spPr>
          <a:xfrm>
            <a:off x="5619750" y="4083050"/>
            <a:ext cx="2095500" cy="338138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Load #4</a:t>
            </a:r>
          </a:p>
        </p:txBody>
      </p:sp>
      <p:sp>
        <p:nvSpPr>
          <p:cNvPr id="321" name="TextBox 320"/>
          <p:cNvSpPr txBox="1"/>
          <p:nvPr/>
        </p:nvSpPr>
        <p:spPr>
          <a:xfrm>
            <a:off x="5619750" y="3243263"/>
            <a:ext cx="1047750" cy="3381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Load #5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6667500" y="3243263"/>
            <a:ext cx="1047750" cy="338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Load #6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667500" y="3670300"/>
            <a:ext cx="2095500" cy="33813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Load #5</a:t>
            </a:r>
          </a:p>
        </p:txBody>
      </p:sp>
      <p:cxnSp>
        <p:nvCxnSpPr>
          <p:cNvPr id="324" name="Straight Connector 323"/>
          <p:cNvCxnSpPr/>
          <p:nvPr/>
        </p:nvCxnSpPr>
        <p:spPr>
          <a:xfrm>
            <a:off x="6667500" y="4659313"/>
            <a:ext cx="0" cy="1603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5" name="TextBox 324"/>
          <p:cNvSpPr txBox="1"/>
          <p:nvPr/>
        </p:nvSpPr>
        <p:spPr>
          <a:xfrm>
            <a:off x="6456363" y="4819650"/>
            <a:ext cx="469900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150</a:t>
            </a:r>
          </a:p>
        </p:txBody>
      </p:sp>
      <p:cxnSp>
        <p:nvCxnSpPr>
          <p:cNvPr id="326" name="Straight Connector 325"/>
          <p:cNvCxnSpPr/>
          <p:nvPr/>
        </p:nvCxnSpPr>
        <p:spPr>
          <a:xfrm>
            <a:off x="7708900" y="4646613"/>
            <a:ext cx="0" cy="1603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7497763" y="4806950"/>
            <a:ext cx="469900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180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400" y="3108325"/>
            <a:ext cx="4413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…</a:t>
            </a:r>
          </a:p>
        </p:txBody>
      </p:sp>
      <p:sp>
        <p:nvSpPr>
          <p:cNvPr id="362" name="TextBox 361"/>
          <p:cNvSpPr txBox="1"/>
          <p:nvPr/>
        </p:nvSpPr>
        <p:spPr>
          <a:xfrm>
            <a:off x="7772400" y="3965575"/>
            <a:ext cx="4413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…</a:t>
            </a:r>
          </a:p>
        </p:txBody>
      </p:sp>
      <p:sp>
        <p:nvSpPr>
          <p:cNvPr id="363" name="TextBox 362"/>
          <p:cNvSpPr txBox="1"/>
          <p:nvPr/>
        </p:nvSpPr>
        <p:spPr>
          <a:xfrm>
            <a:off x="5810250" y="4981575"/>
            <a:ext cx="6651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Step 5</a:t>
            </a:r>
          </a:p>
        </p:txBody>
      </p:sp>
      <p:sp>
        <p:nvSpPr>
          <p:cNvPr id="364" name="TextBox 363"/>
          <p:cNvSpPr txBox="1"/>
          <p:nvPr/>
        </p:nvSpPr>
        <p:spPr>
          <a:xfrm>
            <a:off x="6864350" y="4981575"/>
            <a:ext cx="6651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  <a:ea typeface="ＭＳ Ｐゴシック" charset="0"/>
                <a:cs typeface="ＭＳ Ｐゴシック" charset="0"/>
              </a:rPr>
              <a:t>Step 6</a:t>
            </a:r>
          </a:p>
        </p:txBody>
      </p:sp>
      <p:sp>
        <p:nvSpPr>
          <p:cNvPr id="365" name="TextBox 364"/>
          <p:cNvSpPr txBox="1"/>
          <p:nvPr/>
        </p:nvSpPr>
        <p:spPr>
          <a:xfrm>
            <a:off x="381000" y="3581400"/>
            <a:ext cx="1062038" cy="44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Dryer #1</a:t>
            </a:r>
          </a:p>
        </p:txBody>
      </p:sp>
      <p:sp>
        <p:nvSpPr>
          <p:cNvPr id="366" name="TextBox 365"/>
          <p:cNvSpPr txBox="1"/>
          <p:nvPr/>
        </p:nvSpPr>
        <p:spPr>
          <a:xfrm>
            <a:off x="381000" y="4038600"/>
            <a:ext cx="1062038" cy="44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Dryer #2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4343400" y="2286000"/>
            <a:ext cx="447675" cy="1570038"/>
            <a:chOff x="4343400" y="2286000"/>
            <a:chExt cx="447494" cy="1569602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4571908" y="3052550"/>
              <a:ext cx="0" cy="803052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078" name="Group 341"/>
            <p:cNvGrpSpPr>
              <a:grpSpLocks/>
            </p:cNvGrpSpPr>
            <p:nvPr/>
          </p:nvGrpSpPr>
          <p:grpSpPr bwMode="auto">
            <a:xfrm>
              <a:off x="4343400" y="2594687"/>
              <a:ext cx="447494" cy="463550"/>
              <a:chOff x="1524000" y="4452938"/>
              <a:chExt cx="1371600" cy="1420812"/>
            </a:xfrm>
          </p:grpSpPr>
          <p:pic>
            <p:nvPicPr>
              <p:cNvPr id="43080" name="Picture 14363" descr="shirt1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4648200"/>
                <a:ext cx="1181100" cy="1225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081" name="Picture 14364" descr="shirt-4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0200" y="4608513"/>
                <a:ext cx="1143000" cy="1185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082" name="Picture 14365" descr="shirt-3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6400" y="4495800"/>
                <a:ext cx="1176338" cy="1219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083" name="Picture 14366" descr="shirt-2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2600" y="4452938"/>
                <a:ext cx="1143000" cy="1185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4343400" y="2286000"/>
              <a:ext cx="434799" cy="3380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j-lt"/>
                  <a:ea typeface="ＭＳ Ｐゴシック" charset="0"/>
                  <a:cs typeface="ＭＳ Ｐゴシック" charset="0"/>
                </a:rPr>
                <a:t>#1</a:t>
              </a:r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5372100" y="2286000"/>
            <a:ext cx="473075" cy="1966913"/>
            <a:chOff x="5372100" y="2286000"/>
            <a:chExt cx="473135" cy="1966598"/>
          </a:xfrm>
        </p:grpSpPr>
        <p:cxnSp>
          <p:nvCxnSpPr>
            <p:cNvPr id="328" name="Straight Arrow Connector 327"/>
            <p:cNvCxnSpPr>
              <a:stCxn id="320" idx="1"/>
            </p:cNvCxnSpPr>
            <p:nvPr/>
          </p:nvCxnSpPr>
          <p:spPr>
            <a:xfrm flipH="1" flipV="1">
              <a:off x="5613431" y="3039942"/>
              <a:ext cx="6351" cy="1212656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071" name="Group 346"/>
            <p:cNvGrpSpPr>
              <a:grpSpLocks/>
            </p:cNvGrpSpPr>
            <p:nvPr/>
          </p:nvGrpSpPr>
          <p:grpSpPr bwMode="auto">
            <a:xfrm>
              <a:off x="5372100" y="2594687"/>
              <a:ext cx="447494" cy="463550"/>
              <a:chOff x="1524000" y="4452938"/>
              <a:chExt cx="1371600" cy="1420812"/>
            </a:xfrm>
          </p:grpSpPr>
          <p:pic>
            <p:nvPicPr>
              <p:cNvPr id="43073" name="Picture 14363" descr="shirt1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4648200"/>
                <a:ext cx="1181100" cy="1225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074" name="Picture 14364" descr="shirt-4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0200" y="4608513"/>
                <a:ext cx="1143000" cy="1185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075" name="Picture 14365" descr="shirt-3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6400" y="4495800"/>
                <a:ext cx="1176338" cy="1219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076" name="Picture 14366" descr="shirt-2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2600" y="4452938"/>
                <a:ext cx="1143000" cy="1185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67" name="TextBox 366"/>
            <p:cNvSpPr txBox="1"/>
            <p:nvPr/>
          </p:nvSpPr>
          <p:spPr>
            <a:xfrm>
              <a:off x="5410205" y="2286000"/>
              <a:ext cx="435030" cy="3380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j-lt"/>
                  <a:ea typeface="ＭＳ Ｐゴシック" charset="0"/>
                  <a:cs typeface="ＭＳ Ｐゴシック" charset="0"/>
                </a:rPr>
                <a:t>#2</a:t>
              </a: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6400800" y="2286000"/>
            <a:ext cx="447675" cy="1554163"/>
            <a:chOff x="6400800" y="2286000"/>
            <a:chExt cx="447494" cy="1553396"/>
          </a:xfrm>
        </p:grpSpPr>
        <p:cxnSp>
          <p:nvCxnSpPr>
            <p:cNvPr id="329" name="Straight Arrow Connector 328"/>
            <p:cNvCxnSpPr>
              <a:stCxn id="323" idx="1"/>
            </p:cNvCxnSpPr>
            <p:nvPr/>
          </p:nvCxnSpPr>
          <p:spPr>
            <a:xfrm flipH="1" flipV="1">
              <a:off x="6654697" y="3026997"/>
              <a:ext cx="12695" cy="812399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064" name="Group 351"/>
            <p:cNvGrpSpPr>
              <a:grpSpLocks/>
            </p:cNvGrpSpPr>
            <p:nvPr/>
          </p:nvGrpSpPr>
          <p:grpSpPr bwMode="auto">
            <a:xfrm>
              <a:off x="6400800" y="2594687"/>
              <a:ext cx="447494" cy="463550"/>
              <a:chOff x="1524000" y="4452938"/>
              <a:chExt cx="1371600" cy="1420812"/>
            </a:xfrm>
          </p:grpSpPr>
          <p:pic>
            <p:nvPicPr>
              <p:cNvPr id="43066" name="Picture 14363" descr="shirt1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4648200"/>
                <a:ext cx="1181100" cy="1225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067" name="Picture 14364" descr="shirt-4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0200" y="4608513"/>
                <a:ext cx="1143000" cy="1185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068" name="Picture 14365" descr="shirt-3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6400" y="4495800"/>
                <a:ext cx="1176338" cy="1219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069" name="Picture 14366" descr="shirt-2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2600" y="4452938"/>
                <a:ext cx="1143000" cy="1185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68" name="TextBox 367"/>
            <p:cNvSpPr txBox="1"/>
            <p:nvPr/>
          </p:nvSpPr>
          <p:spPr>
            <a:xfrm>
              <a:off x="6400800" y="2286000"/>
              <a:ext cx="434799" cy="3379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j-lt"/>
                  <a:ea typeface="ＭＳ Ｐゴシック" charset="0"/>
                  <a:cs typeface="ＭＳ Ｐゴシック" charset="0"/>
                </a:rPr>
                <a:t>#3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7413625" y="2286000"/>
            <a:ext cx="463550" cy="1979613"/>
            <a:chOff x="7413565" y="2286000"/>
            <a:chExt cx="463429" cy="1979298"/>
          </a:xfrm>
        </p:grpSpPr>
        <p:cxnSp>
          <p:nvCxnSpPr>
            <p:cNvPr id="330" name="Straight Arrow Connector 329"/>
            <p:cNvCxnSpPr/>
            <p:nvPr/>
          </p:nvCxnSpPr>
          <p:spPr>
            <a:xfrm flipH="1" flipV="1">
              <a:off x="7696066" y="3052641"/>
              <a:ext cx="6348" cy="1212657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057" name="Group 356"/>
            <p:cNvGrpSpPr>
              <a:grpSpLocks/>
            </p:cNvGrpSpPr>
            <p:nvPr/>
          </p:nvGrpSpPr>
          <p:grpSpPr bwMode="auto">
            <a:xfrm>
              <a:off x="7429500" y="2594687"/>
              <a:ext cx="447494" cy="463550"/>
              <a:chOff x="1524000" y="4452938"/>
              <a:chExt cx="1371600" cy="1420812"/>
            </a:xfrm>
          </p:grpSpPr>
          <p:pic>
            <p:nvPicPr>
              <p:cNvPr id="43059" name="Picture 14363" descr="shirt1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4648200"/>
                <a:ext cx="1181100" cy="1225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060" name="Picture 14364" descr="shirt-4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0200" y="4608513"/>
                <a:ext cx="1143000" cy="1185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061" name="Picture 14365" descr="shirt-3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6400" y="4495800"/>
                <a:ext cx="1176338" cy="1219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062" name="Picture 14366" descr="shirt-2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2600" y="4452938"/>
                <a:ext cx="1143000" cy="1185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69" name="TextBox 368"/>
            <p:cNvSpPr txBox="1"/>
            <p:nvPr/>
          </p:nvSpPr>
          <p:spPr>
            <a:xfrm>
              <a:off x="7413565" y="2286000"/>
              <a:ext cx="434861" cy="3380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j-lt"/>
                  <a:ea typeface="ＭＳ Ｐゴシック" charset="0"/>
                  <a:cs typeface="ＭＳ Ｐゴシック" charset="0"/>
                </a:rPr>
                <a:t>#4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726" grpId="0" autoUpdateAnimBg="0"/>
      <p:bldP spid="49872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5516563" y="1981200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A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4nS</a:t>
            </a:r>
          </a:p>
        </p:txBody>
      </p:sp>
      <p:sp>
        <p:nvSpPr>
          <p:cNvPr id="36867" name="Line 5"/>
          <p:cNvSpPr>
            <a:spLocks noChangeShapeType="1"/>
          </p:cNvSpPr>
          <p:nvPr/>
        </p:nvSpPr>
        <p:spPr bwMode="auto">
          <a:xfrm>
            <a:off x="5211763" y="2133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868" name="Line 6"/>
          <p:cNvSpPr>
            <a:spLocks noChangeShapeType="1"/>
          </p:cNvSpPr>
          <p:nvPr/>
        </p:nvSpPr>
        <p:spPr bwMode="auto">
          <a:xfrm>
            <a:off x="5211763" y="2286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869" name="Line 7"/>
          <p:cNvSpPr>
            <a:spLocks noChangeShapeType="1"/>
          </p:cNvSpPr>
          <p:nvPr/>
        </p:nvSpPr>
        <p:spPr bwMode="auto">
          <a:xfrm>
            <a:off x="5973763" y="2209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870" name="Rectangle 8"/>
          <p:cNvSpPr>
            <a:spLocks noChangeArrowheads="1"/>
          </p:cNvSpPr>
          <p:nvPr/>
        </p:nvSpPr>
        <p:spPr bwMode="auto">
          <a:xfrm>
            <a:off x="6278563" y="1981200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B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3nS</a:t>
            </a:r>
          </a:p>
        </p:txBody>
      </p:sp>
      <p:sp>
        <p:nvSpPr>
          <p:cNvPr id="36871" name="Rectangle 9"/>
          <p:cNvSpPr>
            <a:spLocks noChangeArrowheads="1"/>
          </p:cNvSpPr>
          <p:nvPr/>
        </p:nvSpPr>
        <p:spPr bwMode="auto">
          <a:xfrm>
            <a:off x="7040563" y="1981200"/>
            <a:ext cx="457200" cy="457200"/>
          </a:xfrm>
          <a:prstGeom prst="rect">
            <a:avLst/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C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8nS</a:t>
            </a:r>
          </a:p>
        </p:txBody>
      </p:sp>
      <p:sp>
        <p:nvSpPr>
          <p:cNvPr id="36872" name="Line 10"/>
          <p:cNvSpPr>
            <a:spLocks noChangeShapeType="1"/>
          </p:cNvSpPr>
          <p:nvPr/>
        </p:nvSpPr>
        <p:spPr bwMode="auto">
          <a:xfrm>
            <a:off x="6735763" y="2209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873" name="Rectangle 11"/>
          <p:cNvSpPr>
            <a:spLocks noChangeArrowheads="1"/>
          </p:cNvSpPr>
          <p:nvPr/>
        </p:nvSpPr>
        <p:spPr bwMode="auto">
          <a:xfrm>
            <a:off x="6278563" y="2667000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D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4nS</a:t>
            </a:r>
          </a:p>
        </p:txBody>
      </p:sp>
      <p:sp>
        <p:nvSpPr>
          <p:cNvPr id="36874" name="Rectangle 12"/>
          <p:cNvSpPr>
            <a:spLocks noChangeArrowheads="1"/>
          </p:cNvSpPr>
          <p:nvPr/>
        </p:nvSpPr>
        <p:spPr bwMode="auto">
          <a:xfrm>
            <a:off x="7040563" y="3352800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E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2nS</a:t>
            </a:r>
          </a:p>
        </p:txBody>
      </p:sp>
      <p:sp>
        <p:nvSpPr>
          <p:cNvPr id="36875" name="Rectangle 13"/>
          <p:cNvSpPr>
            <a:spLocks noChangeArrowheads="1"/>
          </p:cNvSpPr>
          <p:nvPr/>
        </p:nvSpPr>
        <p:spPr bwMode="auto">
          <a:xfrm>
            <a:off x="7878763" y="2667000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F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5nS</a:t>
            </a:r>
          </a:p>
        </p:txBody>
      </p:sp>
      <p:sp>
        <p:nvSpPr>
          <p:cNvPr id="36876" name="Freeform 14"/>
          <p:cNvSpPr>
            <a:spLocks/>
          </p:cNvSpPr>
          <p:nvPr/>
        </p:nvSpPr>
        <p:spPr bwMode="auto">
          <a:xfrm>
            <a:off x="6126163" y="2209800"/>
            <a:ext cx="152400" cy="685800"/>
          </a:xfrm>
          <a:custGeom>
            <a:avLst/>
            <a:gdLst>
              <a:gd name="T0" fmla="*/ 0 w 96"/>
              <a:gd name="T1" fmla="*/ 0 h 432"/>
              <a:gd name="T2" fmla="*/ 0 w 96"/>
              <a:gd name="T3" fmla="*/ 2147483647 h 432"/>
              <a:gd name="T4" fmla="*/ 2147483647 w 96"/>
              <a:gd name="T5" fmla="*/ 2147483647 h 432"/>
              <a:gd name="T6" fmla="*/ 0 60000 65536"/>
              <a:gd name="T7" fmla="*/ 0 60000 65536"/>
              <a:gd name="T8" fmla="*/ 0 60000 65536"/>
              <a:gd name="T9" fmla="*/ 0 w 96"/>
              <a:gd name="T10" fmla="*/ 0 h 432"/>
              <a:gd name="T11" fmla="*/ 96 w 9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432">
                <a:moveTo>
                  <a:pt x="0" y="0"/>
                </a:moveTo>
                <a:lnTo>
                  <a:pt x="0" y="432"/>
                </a:lnTo>
                <a:lnTo>
                  <a:pt x="96" y="4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877" name="Line 15"/>
          <p:cNvSpPr>
            <a:spLocks noChangeShapeType="1"/>
          </p:cNvSpPr>
          <p:nvPr/>
        </p:nvSpPr>
        <p:spPr bwMode="auto">
          <a:xfrm>
            <a:off x="6735763" y="2895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878" name="Freeform 16"/>
          <p:cNvSpPr>
            <a:spLocks/>
          </p:cNvSpPr>
          <p:nvPr/>
        </p:nvSpPr>
        <p:spPr bwMode="auto">
          <a:xfrm>
            <a:off x="7497763" y="2209800"/>
            <a:ext cx="381000" cy="533400"/>
          </a:xfrm>
          <a:custGeom>
            <a:avLst/>
            <a:gdLst>
              <a:gd name="T0" fmla="*/ 0 w 240"/>
              <a:gd name="T1" fmla="*/ 0 h 336"/>
              <a:gd name="T2" fmla="*/ 2147483647 w 240"/>
              <a:gd name="T3" fmla="*/ 0 h 336"/>
              <a:gd name="T4" fmla="*/ 2147483647 w 240"/>
              <a:gd name="T5" fmla="*/ 2147483647 h 336"/>
              <a:gd name="T6" fmla="*/ 2147483647 w 240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336"/>
              <a:gd name="T14" fmla="*/ 240 w 240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336">
                <a:moveTo>
                  <a:pt x="0" y="0"/>
                </a:moveTo>
                <a:lnTo>
                  <a:pt x="144" y="0"/>
                </a:lnTo>
                <a:lnTo>
                  <a:pt x="144" y="336"/>
                </a:lnTo>
                <a:lnTo>
                  <a:pt x="240" y="33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879" name="Freeform 17"/>
          <p:cNvSpPr>
            <a:spLocks/>
          </p:cNvSpPr>
          <p:nvPr/>
        </p:nvSpPr>
        <p:spPr bwMode="auto">
          <a:xfrm>
            <a:off x="6811963" y="2895600"/>
            <a:ext cx="228600" cy="685800"/>
          </a:xfrm>
          <a:custGeom>
            <a:avLst/>
            <a:gdLst>
              <a:gd name="T0" fmla="*/ 0 w 144"/>
              <a:gd name="T1" fmla="*/ 0 h 432"/>
              <a:gd name="T2" fmla="*/ 0 w 144"/>
              <a:gd name="T3" fmla="*/ 2147483647 h 432"/>
              <a:gd name="T4" fmla="*/ 2147483647 w 144"/>
              <a:gd name="T5" fmla="*/ 2147483647 h 432"/>
              <a:gd name="T6" fmla="*/ 0 60000 65536"/>
              <a:gd name="T7" fmla="*/ 0 60000 65536"/>
              <a:gd name="T8" fmla="*/ 0 60000 65536"/>
              <a:gd name="T9" fmla="*/ 0 w 144"/>
              <a:gd name="T10" fmla="*/ 0 h 432"/>
              <a:gd name="T11" fmla="*/ 144 w 144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432">
                <a:moveTo>
                  <a:pt x="0" y="0"/>
                </a:moveTo>
                <a:lnTo>
                  <a:pt x="0" y="432"/>
                </a:lnTo>
                <a:lnTo>
                  <a:pt x="144" y="4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880" name="Freeform 18"/>
          <p:cNvSpPr>
            <a:spLocks/>
          </p:cNvSpPr>
          <p:nvPr/>
        </p:nvSpPr>
        <p:spPr bwMode="auto">
          <a:xfrm>
            <a:off x="7497763" y="3048000"/>
            <a:ext cx="381000" cy="533400"/>
          </a:xfrm>
          <a:custGeom>
            <a:avLst/>
            <a:gdLst>
              <a:gd name="T0" fmla="*/ 0 w 240"/>
              <a:gd name="T1" fmla="*/ 2147483647 h 336"/>
              <a:gd name="T2" fmla="*/ 2147483647 w 240"/>
              <a:gd name="T3" fmla="*/ 2147483647 h 336"/>
              <a:gd name="T4" fmla="*/ 2147483647 w 240"/>
              <a:gd name="T5" fmla="*/ 2147483647 h 336"/>
              <a:gd name="T6" fmla="*/ 2147483647 w 240"/>
              <a:gd name="T7" fmla="*/ 0 h 336"/>
              <a:gd name="T8" fmla="*/ 2147483647 w 240"/>
              <a:gd name="T9" fmla="*/ 0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336"/>
              <a:gd name="T17" fmla="*/ 240 w 240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336">
                <a:moveTo>
                  <a:pt x="0" y="336"/>
                </a:moveTo>
                <a:lnTo>
                  <a:pt x="96" y="336"/>
                </a:lnTo>
                <a:lnTo>
                  <a:pt x="144" y="336"/>
                </a:lnTo>
                <a:lnTo>
                  <a:pt x="144" y="0"/>
                </a:lnTo>
                <a:lnTo>
                  <a:pt x="24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881" name="Line 19"/>
          <p:cNvSpPr>
            <a:spLocks noChangeShapeType="1"/>
          </p:cNvSpPr>
          <p:nvPr/>
        </p:nvSpPr>
        <p:spPr bwMode="auto">
          <a:xfrm>
            <a:off x="8335963" y="289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882" name="Freeform 20"/>
          <p:cNvSpPr>
            <a:spLocks/>
          </p:cNvSpPr>
          <p:nvPr/>
        </p:nvSpPr>
        <p:spPr bwMode="auto">
          <a:xfrm>
            <a:off x="7497763" y="1117600"/>
            <a:ext cx="538162" cy="3378200"/>
          </a:xfrm>
          <a:custGeom>
            <a:avLst/>
            <a:gdLst>
              <a:gd name="T0" fmla="*/ 2147483647 w 339"/>
              <a:gd name="T1" fmla="*/ 2147483647 h 2128"/>
              <a:gd name="T2" fmla="*/ 2147483647 w 339"/>
              <a:gd name="T3" fmla="*/ 2147483647 h 2128"/>
              <a:gd name="T4" fmla="*/ 2147483647 w 339"/>
              <a:gd name="T5" fmla="*/ 2147483647 h 2128"/>
              <a:gd name="T6" fmla="*/ 2147483647 w 339"/>
              <a:gd name="T7" fmla="*/ 2147483647 h 2128"/>
              <a:gd name="T8" fmla="*/ 2147483647 w 339"/>
              <a:gd name="T9" fmla="*/ 2147483647 h 2128"/>
              <a:gd name="T10" fmla="*/ 2147483647 w 339"/>
              <a:gd name="T11" fmla="*/ 0 h 21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9"/>
              <a:gd name="T19" fmla="*/ 0 h 2128"/>
              <a:gd name="T20" fmla="*/ 339 w 339"/>
              <a:gd name="T21" fmla="*/ 2128 h 21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9" h="2128">
                <a:moveTo>
                  <a:pt x="240" y="2128"/>
                </a:moveTo>
                <a:cubicBezTo>
                  <a:pt x="244" y="2108"/>
                  <a:pt x="248" y="2088"/>
                  <a:pt x="240" y="1984"/>
                </a:cubicBezTo>
                <a:cubicBezTo>
                  <a:pt x="232" y="1880"/>
                  <a:pt x="224" y="1616"/>
                  <a:pt x="192" y="1504"/>
                </a:cubicBezTo>
                <a:cubicBezTo>
                  <a:pt x="160" y="1392"/>
                  <a:pt x="72" y="1424"/>
                  <a:pt x="48" y="1312"/>
                </a:cubicBezTo>
                <a:cubicBezTo>
                  <a:pt x="24" y="1200"/>
                  <a:pt x="0" y="1051"/>
                  <a:pt x="48" y="832"/>
                </a:cubicBezTo>
                <a:cubicBezTo>
                  <a:pt x="96" y="613"/>
                  <a:pt x="279" y="173"/>
                  <a:pt x="339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883" name="Freeform 21"/>
          <p:cNvSpPr>
            <a:spLocks/>
          </p:cNvSpPr>
          <p:nvPr/>
        </p:nvSpPr>
        <p:spPr bwMode="auto">
          <a:xfrm>
            <a:off x="5772150" y="1138238"/>
            <a:ext cx="2254250" cy="3357562"/>
          </a:xfrm>
          <a:custGeom>
            <a:avLst/>
            <a:gdLst>
              <a:gd name="T0" fmla="*/ 2147483647 w 1420"/>
              <a:gd name="T1" fmla="*/ 2147483647 h 2115"/>
              <a:gd name="T2" fmla="*/ 2147483647 w 1420"/>
              <a:gd name="T3" fmla="*/ 2147483647 h 2115"/>
              <a:gd name="T4" fmla="*/ 2147483647 w 1420"/>
              <a:gd name="T5" fmla="*/ 2147483647 h 2115"/>
              <a:gd name="T6" fmla="*/ 2147483647 w 1420"/>
              <a:gd name="T7" fmla="*/ 2147483647 h 2115"/>
              <a:gd name="T8" fmla="*/ 2147483647 w 1420"/>
              <a:gd name="T9" fmla="*/ 2147483647 h 2115"/>
              <a:gd name="T10" fmla="*/ 2147483647 w 1420"/>
              <a:gd name="T11" fmla="*/ 2147483647 h 2115"/>
              <a:gd name="T12" fmla="*/ 2147483647 w 1420"/>
              <a:gd name="T13" fmla="*/ 0 h 21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0"/>
              <a:gd name="T22" fmla="*/ 0 h 2115"/>
              <a:gd name="T23" fmla="*/ 1420 w 1420"/>
              <a:gd name="T24" fmla="*/ 2115 h 21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0" h="2115">
                <a:moveTo>
                  <a:pt x="1327" y="2115"/>
                </a:moveTo>
                <a:cubicBezTo>
                  <a:pt x="1141" y="2007"/>
                  <a:pt x="422" y="1639"/>
                  <a:pt x="211" y="1465"/>
                </a:cubicBezTo>
                <a:cubicBezTo>
                  <a:pt x="0" y="1291"/>
                  <a:pt x="60" y="1159"/>
                  <a:pt x="61" y="1068"/>
                </a:cubicBezTo>
                <a:cubicBezTo>
                  <a:pt x="62" y="977"/>
                  <a:pt x="118" y="958"/>
                  <a:pt x="216" y="919"/>
                </a:cubicBezTo>
                <a:cubicBezTo>
                  <a:pt x="314" y="880"/>
                  <a:pt x="551" y="935"/>
                  <a:pt x="647" y="832"/>
                </a:cubicBezTo>
                <a:cubicBezTo>
                  <a:pt x="743" y="729"/>
                  <a:pt x="663" y="437"/>
                  <a:pt x="792" y="298"/>
                </a:cubicBezTo>
                <a:cubicBezTo>
                  <a:pt x="921" y="159"/>
                  <a:pt x="1289" y="62"/>
                  <a:pt x="142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884" name="Text Box 22"/>
          <p:cNvSpPr txBox="1">
            <a:spLocks noChangeArrowheads="1"/>
          </p:cNvSpPr>
          <p:nvPr/>
        </p:nvSpPr>
        <p:spPr bwMode="auto">
          <a:xfrm>
            <a:off x="5500688" y="3887788"/>
            <a:ext cx="14366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 smtClean="0">
                <a:latin typeface="+mj-lt"/>
              </a:rPr>
              <a:t>T = 1/8ns</a:t>
            </a:r>
          </a:p>
          <a:p>
            <a:pPr>
              <a:defRPr/>
            </a:pPr>
            <a:r>
              <a:rPr lang="en-US" b="0" dirty="0" smtClean="0">
                <a:latin typeface="+mj-lt"/>
              </a:rPr>
              <a:t>L = 24ns</a:t>
            </a:r>
          </a:p>
        </p:txBody>
      </p:sp>
      <p:grpSp>
        <p:nvGrpSpPr>
          <p:cNvPr id="45076" name="Group 23"/>
          <p:cNvGrpSpPr>
            <a:grpSpLocks/>
          </p:cNvGrpSpPr>
          <p:nvPr/>
        </p:nvGrpSpPr>
        <p:grpSpPr bwMode="auto">
          <a:xfrm>
            <a:off x="7802563" y="1073150"/>
            <a:ext cx="703262" cy="3498850"/>
            <a:chOff x="4752" y="1732"/>
            <a:chExt cx="443" cy="2204"/>
          </a:xfrm>
        </p:grpSpPr>
        <p:sp>
          <p:nvSpPr>
            <p:cNvPr id="36888" name="Freeform 24"/>
            <p:cNvSpPr>
              <a:spLocks/>
            </p:cNvSpPr>
            <p:nvPr/>
          </p:nvSpPr>
          <p:spPr bwMode="auto">
            <a:xfrm>
              <a:off x="4800" y="1780"/>
              <a:ext cx="395" cy="2108"/>
            </a:xfrm>
            <a:custGeom>
              <a:avLst/>
              <a:gdLst>
                <a:gd name="T0" fmla="*/ 0 w 395"/>
                <a:gd name="T1" fmla="*/ 2108 h 2108"/>
                <a:gd name="T2" fmla="*/ 337 w 395"/>
                <a:gd name="T3" fmla="*/ 1614 h 2108"/>
                <a:gd name="T4" fmla="*/ 345 w 395"/>
                <a:gd name="T5" fmla="*/ 530 h 2108"/>
                <a:gd name="T6" fmla="*/ 99 w 395"/>
                <a:gd name="T7" fmla="*/ 0 h 2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5"/>
                <a:gd name="T13" fmla="*/ 0 h 2108"/>
                <a:gd name="T14" fmla="*/ 395 w 395"/>
                <a:gd name="T15" fmla="*/ 2108 h 2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5" h="2108">
                  <a:moveTo>
                    <a:pt x="0" y="2108"/>
                  </a:moveTo>
                  <a:cubicBezTo>
                    <a:pt x="56" y="2026"/>
                    <a:pt x="279" y="1877"/>
                    <a:pt x="337" y="1614"/>
                  </a:cubicBezTo>
                  <a:cubicBezTo>
                    <a:pt x="395" y="1351"/>
                    <a:pt x="385" y="799"/>
                    <a:pt x="345" y="530"/>
                  </a:cubicBezTo>
                  <a:cubicBezTo>
                    <a:pt x="305" y="261"/>
                    <a:pt x="150" y="110"/>
                    <a:pt x="99" y="0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89" name="Oval 25"/>
            <p:cNvSpPr>
              <a:spLocks noChangeArrowheads="1"/>
            </p:cNvSpPr>
            <p:nvPr/>
          </p:nvSpPr>
          <p:spPr bwMode="auto">
            <a:xfrm>
              <a:off x="4752" y="3840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90" name="Oval 26"/>
            <p:cNvSpPr>
              <a:spLocks noChangeArrowheads="1"/>
            </p:cNvSpPr>
            <p:nvPr/>
          </p:nvSpPr>
          <p:spPr bwMode="auto">
            <a:xfrm>
              <a:off x="4845" y="1732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6886" name="Text Box 27"/>
          <p:cNvSpPr txBox="1">
            <a:spLocks noChangeArrowheads="1"/>
          </p:cNvSpPr>
          <p:nvPr/>
        </p:nvSpPr>
        <p:spPr bwMode="auto">
          <a:xfrm>
            <a:off x="457200" y="1143000"/>
            <a:ext cx="38862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625475" indent="-168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sz="2000">
                <a:latin typeface="Bookman Old Style" charset="0"/>
              </a:rPr>
              <a:t>Recall our earlier example...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x-none" sz="2000">
                <a:latin typeface="Bookman Old Style" charset="0"/>
              </a:rPr>
              <a:t>C – the slowest component – limits clock period to 8 ns.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x-none" sz="2000">
                <a:latin typeface="Bookman Old Style" charset="0"/>
              </a:rPr>
              <a:t>HENCE throughput limited to 1/8ns.</a:t>
            </a:r>
          </a:p>
        </p:txBody>
      </p:sp>
      <p:sp>
        <p:nvSpPr>
          <p:cNvPr id="542748" name="Text Box 28"/>
          <p:cNvSpPr txBox="1">
            <a:spLocks noChangeArrowheads="1"/>
          </p:cNvSpPr>
          <p:nvPr/>
        </p:nvSpPr>
        <p:spPr bwMode="auto">
          <a:xfrm>
            <a:off x="457200" y="3429000"/>
            <a:ext cx="4114800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625475" indent="-168275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b="0" dirty="0" smtClean="0">
                <a:latin typeface="+mj-lt"/>
              </a:rPr>
              <a:t>We could improve throughput by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b="0" dirty="0" smtClean="0">
                <a:latin typeface="+mj-lt"/>
                <a:cs typeface="ＭＳ Ｐゴシック" charset="0"/>
              </a:rPr>
              <a:t>Finding a pipelined version of C; </a:t>
            </a:r>
          </a:p>
          <a:p>
            <a:pPr lvl="1">
              <a:spcBef>
                <a:spcPct val="50000"/>
              </a:spcBef>
              <a:defRPr/>
            </a:pPr>
            <a:r>
              <a:rPr lang="en-US" b="0" dirty="0" smtClean="0">
                <a:latin typeface="+mj-lt"/>
                <a:cs typeface="ＭＳ Ｐゴシック" charset="0"/>
              </a:rPr>
              <a:t>OR ...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b="0" i="1" dirty="0" smtClean="0">
                <a:latin typeface="+mj-lt"/>
                <a:cs typeface="ＭＳ Ｐゴシック" charset="0"/>
              </a:rPr>
              <a:t>interleaving</a:t>
            </a:r>
            <a:r>
              <a:rPr lang="en-US" b="0" dirty="0" smtClean="0">
                <a:latin typeface="+mj-lt"/>
                <a:cs typeface="ＭＳ Ｐゴシック" charset="0"/>
              </a:rPr>
              <a:t> multiple copies of C!</a:t>
            </a:r>
          </a:p>
        </p:txBody>
      </p:sp>
      <p:sp>
        <p:nvSpPr>
          <p:cNvPr id="450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Back To Our Bottleneck…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903288"/>
            <a:ext cx="3067050" cy="342900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We can simulate a pipelined version of a slow component by replicating the critical element and alternate inputs between the various copies.</a:t>
            </a:r>
          </a:p>
        </p:txBody>
      </p:sp>
      <p:grpSp>
        <p:nvGrpSpPr>
          <p:cNvPr id="47106" name="Group 19"/>
          <p:cNvGrpSpPr>
            <a:grpSpLocks/>
          </p:cNvGrpSpPr>
          <p:nvPr/>
        </p:nvGrpSpPr>
        <p:grpSpPr bwMode="auto">
          <a:xfrm>
            <a:off x="3676650" y="1284288"/>
            <a:ext cx="5543550" cy="2641600"/>
            <a:chOff x="2412" y="2295"/>
            <a:chExt cx="3492" cy="1664"/>
          </a:xfrm>
        </p:grpSpPr>
        <p:grpSp>
          <p:nvGrpSpPr>
            <p:cNvPr id="47156" name="Group 20"/>
            <p:cNvGrpSpPr>
              <a:grpSpLocks/>
            </p:cNvGrpSpPr>
            <p:nvPr/>
          </p:nvGrpSpPr>
          <p:grpSpPr bwMode="auto">
            <a:xfrm>
              <a:off x="2412" y="2295"/>
              <a:ext cx="2825" cy="1664"/>
              <a:chOff x="2900" y="2097"/>
              <a:chExt cx="2825" cy="1664"/>
            </a:xfrm>
          </p:grpSpPr>
          <p:sp>
            <p:nvSpPr>
              <p:cNvPr id="38946" name="Rectangle 21"/>
              <p:cNvSpPr>
                <a:spLocks noChangeArrowheads="1"/>
              </p:cNvSpPr>
              <p:nvPr/>
            </p:nvSpPr>
            <p:spPr bwMode="auto">
              <a:xfrm>
                <a:off x="3150" y="2097"/>
                <a:ext cx="2427" cy="164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47" name="Rectangle 22"/>
              <p:cNvSpPr>
                <a:spLocks noChangeArrowheads="1"/>
              </p:cNvSpPr>
              <p:nvPr/>
            </p:nvSpPr>
            <p:spPr bwMode="auto">
              <a:xfrm>
                <a:off x="4448" y="2169"/>
                <a:ext cx="432" cy="3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C</a:t>
                </a:r>
                <a:r>
                  <a:rPr lang="en-US" baseline="-25000">
                    <a:latin typeface="+mj-lt"/>
                    <a:ea typeface="ＭＳ Ｐゴシック" charset="0"/>
                    <a:cs typeface="ＭＳ Ｐゴシック" charset="0"/>
                  </a:rPr>
                  <a:t>0</a:t>
                </a:r>
              </a:p>
            </p:txBody>
          </p:sp>
          <p:grpSp>
            <p:nvGrpSpPr>
              <p:cNvPr id="47160" name="Group 23"/>
              <p:cNvGrpSpPr>
                <a:grpSpLocks/>
              </p:cNvGrpSpPr>
              <p:nvPr/>
            </p:nvGrpSpPr>
            <p:grpSpPr bwMode="auto">
              <a:xfrm rot="-5400000">
                <a:off x="5123" y="2605"/>
                <a:ext cx="624" cy="144"/>
                <a:chOff x="3792" y="3072"/>
                <a:chExt cx="624" cy="144"/>
              </a:xfrm>
            </p:grpSpPr>
            <p:sp>
              <p:nvSpPr>
                <p:cNvPr id="38993" name="Rectangle 24"/>
                <p:cNvSpPr>
                  <a:spLocks noChangeArrowheads="1"/>
                </p:cNvSpPr>
                <p:nvPr/>
              </p:nvSpPr>
              <p:spPr bwMode="auto">
                <a:xfrm>
                  <a:off x="3792" y="3072"/>
                  <a:ext cx="624" cy="14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8994" name="Freeform 25"/>
                <p:cNvSpPr>
                  <a:spLocks/>
                </p:cNvSpPr>
                <p:nvPr/>
              </p:nvSpPr>
              <p:spPr bwMode="auto">
                <a:xfrm>
                  <a:off x="3792" y="3109"/>
                  <a:ext cx="96" cy="52"/>
                </a:xfrm>
                <a:custGeom>
                  <a:avLst/>
                  <a:gdLst>
                    <a:gd name="T0" fmla="*/ 0 w 96"/>
                    <a:gd name="T1" fmla="*/ 0 h 96"/>
                    <a:gd name="T2" fmla="*/ 96 w 96"/>
                    <a:gd name="T3" fmla="*/ 1 h 96"/>
                    <a:gd name="T4" fmla="*/ 0 w 96"/>
                    <a:gd name="T5" fmla="*/ 1 h 96"/>
                    <a:gd name="T6" fmla="*/ 0 w 96"/>
                    <a:gd name="T7" fmla="*/ 0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0"/>
                      </a:moveTo>
                      <a:lnTo>
                        <a:pt x="96" y="48"/>
                      </a:lnTo>
                      <a:lnTo>
                        <a:pt x="0" y="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8949" name="Rectangle 26"/>
              <p:cNvSpPr>
                <a:spLocks noChangeArrowheads="1"/>
              </p:cNvSpPr>
              <p:nvPr/>
            </p:nvSpPr>
            <p:spPr bwMode="auto">
              <a:xfrm>
                <a:off x="3949" y="2169"/>
                <a:ext cx="322" cy="4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50" name="Rectangle 27"/>
              <p:cNvSpPr>
                <a:spLocks noChangeArrowheads="1"/>
              </p:cNvSpPr>
              <p:nvPr/>
            </p:nvSpPr>
            <p:spPr bwMode="auto">
              <a:xfrm>
                <a:off x="3935" y="2409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G</a:t>
                </a:r>
              </a:p>
            </p:txBody>
          </p:sp>
          <p:sp>
            <p:nvSpPr>
              <p:cNvPr id="38951" name="Rectangle 28"/>
              <p:cNvSpPr>
                <a:spLocks noChangeArrowheads="1"/>
              </p:cNvSpPr>
              <p:nvPr/>
            </p:nvSpPr>
            <p:spPr bwMode="auto">
              <a:xfrm>
                <a:off x="3935" y="2169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38952" name="Rectangle 29"/>
              <p:cNvSpPr>
                <a:spLocks noChangeArrowheads="1"/>
              </p:cNvSpPr>
              <p:nvPr/>
            </p:nvSpPr>
            <p:spPr bwMode="auto">
              <a:xfrm>
                <a:off x="4079" y="2169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Q</a:t>
                </a:r>
              </a:p>
            </p:txBody>
          </p:sp>
          <p:sp>
            <p:nvSpPr>
              <p:cNvPr id="38953" name="Line 30"/>
              <p:cNvSpPr>
                <a:spLocks noChangeShapeType="1"/>
              </p:cNvSpPr>
              <p:nvPr/>
            </p:nvSpPr>
            <p:spPr bwMode="auto">
              <a:xfrm>
                <a:off x="3264" y="2505"/>
                <a:ext cx="6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54" name="Line 31"/>
              <p:cNvSpPr>
                <a:spLocks noChangeShapeType="1"/>
              </p:cNvSpPr>
              <p:nvPr/>
            </p:nvSpPr>
            <p:spPr bwMode="auto">
              <a:xfrm>
                <a:off x="4271" y="2265"/>
                <a:ext cx="1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55" name="Line 32"/>
              <p:cNvSpPr>
                <a:spLocks noChangeShapeType="1"/>
              </p:cNvSpPr>
              <p:nvPr/>
            </p:nvSpPr>
            <p:spPr bwMode="auto">
              <a:xfrm>
                <a:off x="3728" y="2822"/>
                <a:ext cx="22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56" name="Line 33"/>
              <p:cNvSpPr>
                <a:spLocks noChangeShapeType="1"/>
              </p:cNvSpPr>
              <p:nvPr/>
            </p:nvSpPr>
            <p:spPr bwMode="auto">
              <a:xfrm>
                <a:off x="4880" y="237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57" name="Line 34"/>
              <p:cNvSpPr>
                <a:spLocks noChangeShapeType="1"/>
              </p:cNvSpPr>
              <p:nvPr/>
            </p:nvSpPr>
            <p:spPr bwMode="auto">
              <a:xfrm>
                <a:off x="3256" y="3300"/>
                <a:ext cx="1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47170" name="Group 35"/>
              <p:cNvGrpSpPr>
                <a:grpSpLocks/>
              </p:cNvGrpSpPr>
              <p:nvPr/>
            </p:nvGrpSpPr>
            <p:grpSpPr bwMode="auto">
              <a:xfrm>
                <a:off x="3371" y="3155"/>
                <a:ext cx="388" cy="476"/>
                <a:chOff x="1908" y="2836"/>
                <a:chExt cx="388" cy="476"/>
              </a:xfrm>
            </p:grpSpPr>
            <p:sp useBgFill="1">
              <p:nvSpPr>
                <p:cNvPr id="38989" name="Rectangle 36"/>
                <p:cNvSpPr>
                  <a:spLocks noChangeArrowheads="1"/>
                </p:cNvSpPr>
                <p:nvPr/>
              </p:nvSpPr>
              <p:spPr bwMode="auto">
                <a:xfrm>
                  <a:off x="1922" y="2836"/>
                  <a:ext cx="328" cy="476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8990" name="Rectangle 37"/>
                <p:cNvSpPr>
                  <a:spLocks noChangeArrowheads="1"/>
                </p:cNvSpPr>
                <p:nvPr/>
              </p:nvSpPr>
              <p:spPr bwMode="auto">
                <a:xfrm>
                  <a:off x="1908" y="2878"/>
                  <a:ext cx="233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>
                      <a:latin typeface="+mj-lt"/>
                      <a:ea typeface="ＭＳ Ｐゴシック" charset="0"/>
                      <a:cs typeface="ＭＳ Ｐゴシック" charset="0"/>
                    </a:rPr>
                    <a:t>D</a:t>
                  </a:r>
                </a:p>
              </p:txBody>
            </p:sp>
            <p:sp>
              <p:nvSpPr>
                <p:cNvPr id="38991" name="Rectangle 38"/>
                <p:cNvSpPr>
                  <a:spLocks noChangeArrowheads="1"/>
                </p:cNvSpPr>
                <p:nvPr/>
              </p:nvSpPr>
              <p:spPr bwMode="auto">
                <a:xfrm>
                  <a:off x="2063" y="2878"/>
                  <a:ext cx="233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>
                      <a:latin typeface="+mj-lt"/>
                      <a:ea typeface="ＭＳ Ｐゴシック" charset="0"/>
                      <a:cs typeface="ＭＳ Ｐゴシック" charset="0"/>
                    </a:rPr>
                    <a:t>Q</a:t>
                  </a:r>
                </a:p>
              </p:txBody>
            </p:sp>
            <p:sp>
              <p:nvSpPr>
                <p:cNvPr id="38992" name="Freeform 39"/>
                <p:cNvSpPr>
                  <a:spLocks/>
                </p:cNvSpPr>
                <p:nvPr/>
              </p:nvSpPr>
              <p:spPr bwMode="auto">
                <a:xfrm>
                  <a:off x="1922" y="3167"/>
                  <a:ext cx="145" cy="97"/>
                </a:xfrm>
                <a:custGeom>
                  <a:avLst/>
                  <a:gdLst>
                    <a:gd name="T0" fmla="*/ 0 w 145"/>
                    <a:gd name="T1" fmla="*/ 0 h 97"/>
                    <a:gd name="T2" fmla="*/ 144 w 145"/>
                    <a:gd name="T3" fmla="*/ 48 h 97"/>
                    <a:gd name="T4" fmla="*/ 0 w 145"/>
                    <a:gd name="T5" fmla="*/ 96 h 97"/>
                    <a:gd name="T6" fmla="*/ 0 60000 65536"/>
                    <a:gd name="T7" fmla="*/ 0 60000 65536"/>
                    <a:gd name="T8" fmla="*/ 0 60000 65536"/>
                    <a:gd name="T9" fmla="*/ 0 w 145"/>
                    <a:gd name="T10" fmla="*/ 0 h 97"/>
                    <a:gd name="T11" fmla="*/ 145 w 145"/>
                    <a:gd name="T12" fmla="*/ 97 h 9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5" h="97">
                      <a:moveTo>
                        <a:pt x="0" y="0"/>
                      </a:moveTo>
                      <a:lnTo>
                        <a:pt x="144" y="48"/>
                      </a:lnTo>
                      <a:lnTo>
                        <a:pt x="0" y="9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47171" name="Group 40"/>
              <p:cNvGrpSpPr>
                <a:grpSpLocks/>
              </p:cNvGrpSpPr>
              <p:nvPr/>
            </p:nvGrpSpPr>
            <p:grpSpPr bwMode="auto">
              <a:xfrm rot="-5400000">
                <a:off x="3520" y="2958"/>
                <a:ext cx="127" cy="192"/>
                <a:chOff x="1392" y="1488"/>
                <a:chExt cx="96" cy="144"/>
              </a:xfrm>
            </p:grpSpPr>
            <p:sp>
              <p:nvSpPr>
                <p:cNvPr id="38987" name="Freeform 41"/>
                <p:cNvSpPr>
                  <a:spLocks/>
                </p:cNvSpPr>
                <p:nvPr/>
              </p:nvSpPr>
              <p:spPr bwMode="auto">
                <a:xfrm>
                  <a:off x="1392" y="1536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48 w 96"/>
                    <a:gd name="T3" fmla="*/ 0 h 96"/>
                    <a:gd name="T4" fmla="*/ 96 w 96"/>
                    <a:gd name="T5" fmla="*/ 96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48" y="0"/>
                      </a:lnTo>
                      <a:lnTo>
                        <a:pt x="96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8988" name="Oval 42"/>
                <p:cNvSpPr>
                  <a:spLocks noChangeArrowheads="1"/>
                </p:cNvSpPr>
                <p:nvPr/>
              </p:nvSpPr>
              <p:spPr bwMode="auto">
                <a:xfrm>
                  <a:off x="1417" y="14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8960" name="Line 43"/>
              <p:cNvSpPr>
                <a:spLocks noChangeShapeType="1"/>
              </p:cNvSpPr>
              <p:nvPr/>
            </p:nvSpPr>
            <p:spPr bwMode="auto">
              <a:xfrm>
                <a:off x="3264" y="2505"/>
                <a:ext cx="0" cy="7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61" name="Line 44"/>
              <p:cNvSpPr>
                <a:spLocks noChangeShapeType="1"/>
              </p:cNvSpPr>
              <p:nvPr/>
            </p:nvSpPr>
            <p:spPr bwMode="auto">
              <a:xfrm flipV="1">
                <a:off x="3728" y="2265"/>
                <a:ext cx="0" cy="5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62" name="AutoShape 45"/>
              <p:cNvSpPr>
                <a:spLocks noChangeArrowheads="1"/>
              </p:cNvSpPr>
              <p:nvPr/>
            </p:nvSpPr>
            <p:spPr bwMode="auto">
              <a:xfrm rot="-5400000">
                <a:off x="4686" y="2556"/>
                <a:ext cx="864" cy="19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24 h 21600"/>
                  <a:gd name="T14" fmla="*/ 17100 w 21600"/>
                  <a:gd name="T15" fmla="*/ 170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63" name="Text Box 46"/>
              <p:cNvSpPr txBox="1">
                <a:spLocks noChangeArrowheads="1"/>
              </p:cNvSpPr>
              <p:nvPr/>
            </p:nvSpPr>
            <p:spPr bwMode="auto">
              <a:xfrm>
                <a:off x="4990" y="2279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smtClean="0">
                    <a:latin typeface="+mj-lt"/>
                  </a:rPr>
                  <a:t>1</a:t>
                </a:r>
              </a:p>
            </p:txBody>
          </p:sp>
          <p:sp>
            <p:nvSpPr>
              <p:cNvPr id="38964" name="Text Box 47"/>
              <p:cNvSpPr txBox="1">
                <a:spLocks noChangeArrowheads="1"/>
              </p:cNvSpPr>
              <p:nvPr/>
            </p:nvSpPr>
            <p:spPr bwMode="auto">
              <a:xfrm>
                <a:off x="4975" y="2795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smtClean="0">
                    <a:latin typeface="+mj-lt"/>
                  </a:rPr>
                  <a:t>0</a:t>
                </a:r>
              </a:p>
            </p:txBody>
          </p:sp>
          <p:sp>
            <p:nvSpPr>
              <p:cNvPr id="38965" name="Line 48"/>
              <p:cNvSpPr>
                <a:spLocks noChangeShapeType="1"/>
              </p:cNvSpPr>
              <p:nvPr/>
            </p:nvSpPr>
            <p:spPr bwMode="auto">
              <a:xfrm>
                <a:off x="5218" y="2649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66" name="Text Box 49"/>
              <p:cNvSpPr txBox="1">
                <a:spLocks noChangeArrowheads="1"/>
              </p:cNvSpPr>
              <p:nvPr/>
            </p:nvSpPr>
            <p:spPr bwMode="auto">
              <a:xfrm>
                <a:off x="5276" y="3431"/>
                <a:ext cx="39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2800">
                    <a:latin typeface="Bookman Old Style" charset="0"/>
                  </a:rPr>
                  <a:t>C</a:t>
                </a:r>
                <a:r>
                  <a:rPr lang="ja-JP" altLang="en-US" sz="2800">
                    <a:latin typeface="Bookman Old Style" charset="0"/>
                  </a:rPr>
                  <a:t>’</a:t>
                </a:r>
                <a:endParaRPr lang="en-US" altLang="x-none" sz="2800">
                  <a:latin typeface="Bookman Old Style" charset="0"/>
                </a:endParaRPr>
              </a:p>
            </p:txBody>
          </p:sp>
          <p:sp>
            <p:nvSpPr>
              <p:cNvPr id="38967" name="Rectangle 50"/>
              <p:cNvSpPr>
                <a:spLocks noChangeArrowheads="1"/>
              </p:cNvSpPr>
              <p:nvPr/>
            </p:nvSpPr>
            <p:spPr bwMode="auto">
              <a:xfrm>
                <a:off x="3949" y="2723"/>
                <a:ext cx="322" cy="4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68" name="Rectangle 51"/>
              <p:cNvSpPr>
                <a:spLocks noChangeArrowheads="1"/>
              </p:cNvSpPr>
              <p:nvPr/>
            </p:nvSpPr>
            <p:spPr bwMode="auto">
              <a:xfrm>
                <a:off x="3935" y="2963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G</a:t>
                </a:r>
              </a:p>
            </p:txBody>
          </p:sp>
          <p:sp>
            <p:nvSpPr>
              <p:cNvPr id="38969" name="Rectangle 52"/>
              <p:cNvSpPr>
                <a:spLocks noChangeArrowheads="1"/>
              </p:cNvSpPr>
              <p:nvPr/>
            </p:nvSpPr>
            <p:spPr bwMode="auto">
              <a:xfrm>
                <a:off x="3935" y="2723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38970" name="Rectangle 53"/>
              <p:cNvSpPr>
                <a:spLocks noChangeArrowheads="1"/>
              </p:cNvSpPr>
              <p:nvPr/>
            </p:nvSpPr>
            <p:spPr bwMode="auto">
              <a:xfrm>
                <a:off x="4079" y="2723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Q</a:t>
                </a:r>
              </a:p>
            </p:txBody>
          </p:sp>
          <p:sp>
            <p:nvSpPr>
              <p:cNvPr id="38971" name="Line 54"/>
              <p:cNvSpPr>
                <a:spLocks noChangeShapeType="1"/>
              </p:cNvSpPr>
              <p:nvPr/>
            </p:nvSpPr>
            <p:spPr bwMode="auto">
              <a:xfrm>
                <a:off x="4278" y="2829"/>
                <a:ext cx="1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72" name="Line 55"/>
              <p:cNvSpPr>
                <a:spLocks noChangeShapeType="1"/>
              </p:cNvSpPr>
              <p:nvPr/>
            </p:nvSpPr>
            <p:spPr bwMode="auto">
              <a:xfrm>
                <a:off x="3118" y="2265"/>
                <a:ext cx="8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73" name="Line 56"/>
              <p:cNvSpPr>
                <a:spLocks noChangeShapeType="1"/>
              </p:cNvSpPr>
              <p:nvPr/>
            </p:nvSpPr>
            <p:spPr bwMode="auto">
              <a:xfrm>
                <a:off x="3680" y="3056"/>
                <a:ext cx="25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74" name="Line 57"/>
              <p:cNvSpPr>
                <a:spLocks noChangeShapeType="1"/>
              </p:cNvSpPr>
              <p:nvPr/>
            </p:nvSpPr>
            <p:spPr bwMode="auto">
              <a:xfrm flipV="1">
                <a:off x="3768" y="3054"/>
                <a:ext cx="0" cy="2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75" name="Line 58"/>
              <p:cNvSpPr>
                <a:spLocks noChangeShapeType="1"/>
              </p:cNvSpPr>
              <p:nvPr/>
            </p:nvSpPr>
            <p:spPr bwMode="auto">
              <a:xfrm>
                <a:off x="3264" y="3056"/>
                <a:ext cx="2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76" name="Rectangle 59"/>
              <p:cNvSpPr>
                <a:spLocks noChangeArrowheads="1"/>
              </p:cNvSpPr>
              <p:nvPr/>
            </p:nvSpPr>
            <p:spPr bwMode="auto">
              <a:xfrm>
                <a:off x="4448" y="2723"/>
                <a:ext cx="432" cy="3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C</a:t>
                </a:r>
                <a:r>
                  <a:rPr lang="en-US" baseline="-25000">
                    <a:latin typeface="+mj-lt"/>
                    <a:ea typeface="ＭＳ Ｐゴシック" charset="0"/>
                    <a:cs typeface="ＭＳ Ｐゴシック" charset="0"/>
                  </a:rPr>
                  <a:t>1</a:t>
                </a:r>
              </a:p>
            </p:txBody>
          </p:sp>
          <p:sp>
            <p:nvSpPr>
              <p:cNvPr id="38977" name="Line 60"/>
              <p:cNvSpPr>
                <a:spLocks noChangeShapeType="1"/>
              </p:cNvSpPr>
              <p:nvPr/>
            </p:nvSpPr>
            <p:spPr bwMode="auto">
              <a:xfrm>
                <a:off x="4880" y="288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78" name="Line 61"/>
              <p:cNvSpPr>
                <a:spLocks noChangeShapeType="1"/>
              </p:cNvSpPr>
              <p:nvPr/>
            </p:nvSpPr>
            <p:spPr bwMode="auto">
              <a:xfrm>
                <a:off x="5507" y="2653"/>
                <a:ext cx="2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47191" name="Group 62"/>
              <p:cNvGrpSpPr>
                <a:grpSpLocks/>
              </p:cNvGrpSpPr>
              <p:nvPr/>
            </p:nvGrpSpPr>
            <p:grpSpPr bwMode="auto">
              <a:xfrm>
                <a:off x="3150" y="3571"/>
                <a:ext cx="190" cy="120"/>
                <a:chOff x="576" y="2832"/>
                <a:chExt cx="96" cy="192"/>
              </a:xfrm>
            </p:grpSpPr>
            <p:sp>
              <p:nvSpPr>
                <p:cNvPr id="38985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576" y="292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8986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576" y="2832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8980" name="Text Box 65"/>
              <p:cNvSpPr txBox="1">
                <a:spLocks noChangeArrowheads="1"/>
              </p:cNvSpPr>
              <p:nvPr/>
            </p:nvSpPr>
            <p:spPr bwMode="auto">
              <a:xfrm>
                <a:off x="2900" y="2152"/>
                <a:ext cx="26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 dirty="0" smtClean="0">
                    <a:latin typeface="+mj-lt"/>
                  </a:rPr>
                  <a:t>X</a:t>
                </a:r>
                <a:r>
                  <a:rPr lang="en-US" b="0" baseline="-25000" dirty="0" smtClean="0">
                    <a:latin typeface="+mj-lt"/>
                  </a:rPr>
                  <a:t>i</a:t>
                </a:r>
              </a:p>
            </p:txBody>
          </p:sp>
          <p:sp>
            <p:nvSpPr>
              <p:cNvPr id="38981" name="Text Box 66"/>
              <p:cNvSpPr txBox="1">
                <a:spLocks noChangeArrowheads="1"/>
              </p:cNvSpPr>
              <p:nvPr/>
            </p:nvSpPr>
            <p:spPr bwMode="auto">
              <a:xfrm>
                <a:off x="3826" y="3381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endParaRPr lang="en-US" b="0" smtClean="0">
                  <a:latin typeface="+mj-lt"/>
                </a:endParaRPr>
              </a:p>
            </p:txBody>
          </p:sp>
          <p:sp>
            <p:nvSpPr>
              <p:cNvPr id="38982" name="Text Box 67"/>
              <p:cNvSpPr txBox="1">
                <a:spLocks noChangeArrowheads="1"/>
              </p:cNvSpPr>
              <p:nvPr/>
            </p:nvSpPr>
            <p:spPr bwMode="auto">
              <a:xfrm>
                <a:off x="3287" y="2524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endParaRPr lang="en-US" b="0" smtClean="0">
                  <a:latin typeface="+mj-lt"/>
                </a:endParaRPr>
              </a:p>
            </p:txBody>
          </p:sp>
          <p:sp>
            <p:nvSpPr>
              <p:cNvPr id="38983" name="Line 68"/>
              <p:cNvSpPr>
                <a:spLocks noChangeShapeType="1"/>
              </p:cNvSpPr>
              <p:nvPr/>
            </p:nvSpPr>
            <p:spPr bwMode="auto">
              <a:xfrm rot="-5400000">
                <a:off x="4950" y="3132"/>
                <a:ext cx="3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84" name="Line 69"/>
              <p:cNvSpPr>
                <a:spLocks noChangeShapeType="1"/>
              </p:cNvSpPr>
              <p:nvPr/>
            </p:nvSpPr>
            <p:spPr bwMode="auto">
              <a:xfrm>
                <a:off x="3711" y="3300"/>
                <a:ext cx="1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945" name="Text Box 70"/>
            <p:cNvSpPr txBox="1">
              <a:spLocks noChangeArrowheads="1"/>
            </p:cNvSpPr>
            <p:nvPr/>
          </p:nvSpPr>
          <p:spPr bwMode="auto">
            <a:xfrm>
              <a:off x="5290" y="2705"/>
              <a:ext cx="6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smtClean="0">
                  <a:latin typeface="+mj-lt"/>
                </a:rPr>
                <a:t>C(X</a:t>
              </a:r>
              <a:r>
                <a:rPr lang="en-US" b="0" baseline="-25000" smtClean="0">
                  <a:latin typeface="+mj-lt"/>
                </a:rPr>
                <a:t>i-2</a:t>
              </a:r>
              <a:r>
                <a:rPr lang="en-US" b="0" smtClean="0">
                  <a:latin typeface="+mj-lt"/>
                </a:rPr>
                <a:t>)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152900" y="4403725"/>
            <a:ext cx="4568825" cy="933450"/>
            <a:chOff x="4152900" y="4403725"/>
            <a:chExt cx="4568825" cy="933450"/>
          </a:xfrm>
        </p:grpSpPr>
        <p:grpSp>
          <p:nvGrpSpPr>
            <p:cNvPr id="47133" name="Group 303"/>
            <p:cNvGrpSpPr>
              <a:grpSpLocks/>
            </p:cNvGrpSpPr>
            <p:nvPr/>
          </p:nvGrpSpPr>
          <p:grpSpPr bwMode="auto">
            <a:xfrm>
              <a:off x="4446588" y="4419600"/>
              <a:ext cx="4275137" cy="371475"/>
              <a:chOff x="2801" y="2784"/>
              <a:chExt cx="2693" cy="234"/>
            </a:xfrm>
          </p:grpSpPr>
          <p:sp>
            <p:nvSpPr>
              <p:cNvPr id="38928" name="Line 283"/>
              <p:cNvSpPr>
                <a:spLocks noChangeShapeType="1"/>
              </p:cNvSpPr>
              <p:nvPr/>
            </p:nvSpPr>
            <p:spPr bwMode="auto">
              <a:xfrm>
                <a:off x="2801" y="3018"/>
                <a:ext cx="38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29" name="Line 284"/>
              <p:cNvSpPr>
                <a:spLocks noChangeShapeType="1"/>
              </p:cNvSpPr>
              <p:nvPr/>
            </p:nvSpPr>
            <p:spPr bwMode="auto">
              <a:xfrm flipV="1">
                <a:off x="3184" y="2793"/>
                <a:ext cx="58" cy="2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30" name="Line 285"/>
              <p:cNvSpPr>
                <a:spLocks noChangeShapeType="1"/>
              </p:cNvSpPr>
              <p:nvPr/>
            </p:nvSpPr>
            <p:spPr bwMode="auto">
              <a:xfrm>
                <a:off x="3242" y="2790"/>
                <a:ext cx="38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31" name="Line 286"/>
              <p:cNvSpPr>
                <a:spLocks noChangeShapeType="1"/>
              </p:cNvSpPr>
              <p:nvPr/>
            </p:nvSpPr>
            <p:spPr bwMode="auto">
              <a:xfrm flipH="1" flipV="1">
                <a:off x="3629" y="2787"/>
                <a:ext cx="58" cy="2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32" name="Line 287"/>
              <p:cNvSpPr>
                <a:spLocks noChangeShapeType="1"/>
              </p:cNvSpPr>
              <p:nvPr/>
            </p:nvSpPr>
            <p:spPr bwMode="auto">
              <a:xfrm>
                <a:off x="3696" y="3015"/>
                <a:ext cx="38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33" name="Line 288"/>
              <p:cNvSpPr>
                <a:spLocks noChangeShapeType="1"/>
              </p:cNvSpPr>
              <p:nvPr/>
            </p:nvSpPr>
            <p:spPr bwMode="auto">
              <a:xfrm flipV="1">
                <a:off x="4079" y="2784"/>
                <a:ext cx="58" cy="2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34" name="Line 289"/>
              <p:cNvSpPr>
                <a:spLocks noChangeShapeType="1"/>
              </p:cNvSpPr>
              <p:nvPr/>
            </p:nvSpPr>
            <p:spPr bwMode="auto">
              <a:xfrm>
                <a:off x="4137" y="2787"/>
                <a:ext cx="38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35" name="Line 290"/>
              <p:cNvSpPr>
                <a:spLocks noChangeShapeType="1"/>
              </p:cNvSpPr>
              <p:nvPr/>
            </p:nvSpPr>
            <p:spPr bwMode="auto">
              <a:xfrm flipH="1" flipV="1">
                <a:off x="4524" y="2784"/>
                <a:ext cx="58" cy="2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36" name="Line 291"/>
              <p:cNvSpPr>
                <a:spLocks noChangeShapeType="1"/>
              </p:cNvSpPr>
              <p:nvPr/>
            </p:nvSpPr>
            <p:spPr bwMode="auto">
              <a:xfrm>
                <a:off x="4601" y="3015"/>
                <a:ext cx="38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37" name="Line 292"/>
              <p:cNvSpPr>
                <a:spLocks noChangeShapeType="1"/>
              </p:cNvSpPr>
              <p:nvPr/>
            </p:nvSpPr>
            <p:spPr bwMode="auto">
              <a:xfrm flipV="1">
                <a:off x="4991" y="2784"/>
                <a:ext cx="58" cy="2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38" name="Line 293"/>
              <p:cNvSpPr>
                <a:spLocks noChangeShapeType="1"/>
              </p:cNvSpPr>
              <p:nvPr/>
            </p:nvSpPr>
            <p:spPr bwMode="auto">
              <a:xfrm>
                <a:off x="5049" y="2787"/>
                <a:ext cx="38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39" name="Line 294"/>
              <p:cNvSpPr>
                <a:spLocks noChangeShapeType="1"/>
              </p:cNvSpPr>
              <p:nvPr/>
            </p:nvSpPr>
            <p:spPr bwMode="auto">
              <a:xfrm flipH="1" flipV="1">
                <a:off x="5436" y="2784"/>
                <a:ext cx="58" cy="2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7134" name="Group 304"/>
            <p:cNvGrpSpPr>
              <a:grpSpLocks/>
            </p:cNvGrpSpPr>
            <p:nvPr/>
          </p:nvGrpSpPr>
          <p:grpSpPr bwMode="auto">
            <a:xfrm>
              <a:off x="4475163" y="4937125"/>
              <a:ext cx="4246562" cy="373063"/>
              <a:chOff x="2819" y="3110"/>
              <a:chExt cx="2675" cy="235"/>
            </a:xfrm>
          </p:grpSpPr>
          <p:sp>
            <p:nvSpPr>
              <p:cNvPr id="38921" name="Line 295"/>
              <p:cNvSpPr>
                <a:spLocks noChangeShapeType="1"/>
              </p:cNvSpPr>
              <p:nvPr/>
            </p:nvSpPr>
            <p:spPr bwMode="auto">
              <a:xfrm>
                <a:off x="2819" y="3335"/>
                <a:ext cx="3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22" name="Line 296"/>
              <p:cNvSpPr>
                <a:spLocks noChangeShapeType="1"/>
              </p:cNvSpPr>
              <p:nvPr/>
            </p:nvSpPr>
            <p:spPr bwMode="auto">
              <a:xfrm flipV="1">
                <a:off x="3223" y="3113"/>
                <a:ext cx="58" cy="22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23" name="Line 297"/>
              <p:cNvSpPr>
                <a:spLocks noChangeShapeType="1"/>
              </p:cNvSpPr>
              <p:nvPr/>
            </p:nvSpPr>
            <p:spPr bwMode="auto">
              <a:xfrm>
                <a:off x="3281" y="3110"/>
                <a:ext cx="831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24" name="Line 298"/>
              <p:cNvSpPr>
                <a:spLocks noChangeShapeType="1"/>
              </p:cNvSpPr>
              <p:nvPr/>
            </p:nvSpPr>
            <p:spPr bwMode="auto">
              <a:xfrm flipH="1" flipV="1">
                <a:off x="4118" y="3120"/>
                <a:ext cx="58" cy="22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25" name="Line 300"/>
              <p:cNvSpPr>
                <a:spLocks noChangeShapeType="1"/>
              </p:cNvSpPr>
              <p:nvPr/>
            </p:nvSpPr>
            <p:spPr bwMode="auto">
              <a:xfrm flipV="1">
                <a:off x="5016" y="3120"/>
                <a:ext cx="58" cy="22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26" name="Line 301"/>
              <p:cNvSpPr>
                <a:spLocks noChangeShapeType="1"/>
              </p:cNvSpPr>
              <p:nvPr/>
            </p:nvSpPr>
            <p:spPr bwMode="auto">
              <a:xfrm>
                <a:off x="4171" y="3342"/>
                <a:ext cx="831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27" name="Line 302"/>
              <p:cNvSpPr>
                <a:spLocks noChangeShapeType="1"/>
              </p:cNvSpPr>
              <p:nvPr/>
            </p:nvSpPr>
            <p:spPr bwMode="auto">
              <a:xfrm flipV="1">
                <a:off x="5074" y="3120"/>
                <a:ext cx="4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919" name="Text Box 305"/>
            <p:cNvSpPr txBox="1">
              <a:spLocks noChangeArrowheads="1"/>
            </p:cNvSpPr>
            <p:nvPr/>
          </p:nvSpPr>
          <p:spPr bwMode="auto">
            <a:xfrm>
              <a:off x="4152900" y="4403725"/>
              <a:ext cx="5572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smtClean="0">
                  <a:latin typeface="+mj-lt"/>
                </a:rPr>
                <a:t>clk</a:t>
              </a:r>
            </a:p>
          </p:txBody>
        </p:sp>
        <p:sp>
          <p:nvSpPr>
            <p:cNvPr id="38920" name="Text Box 306"/>
            <p:cNvSpPr txBox="1">
              <a:spLocks noChangeArrowheads="1"/>
            </p:cNvSpPr>
            <p:nvPr/>
          </p:nvSpPr>
          <p:spPr bwMode="auto">
            <a:xfrm>
              <a:off x="4202113" y="4937125"/>
              <a:ext cx="3905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smtClean="0">
                  <a:latin typeface="+mj-lt"/>
                </a:rPr>
                <a:t>Q</a:t>
              </a:r>
            </a:p>
          </p:txBody>
        </p:sp>
      </p:grpSp>
      <p:sp>
        <p:nvSpPr>
          <p:cNvPr id="471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Circuit Interleaving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219200" y="2413000"/>
            <a:ext cx="4005263" cy="2692400"/>
            <a:chOff x="1219200" y="2413000"/>
            <a:chExt cx="4005263" cy="2692400"/>
          </a:xfrm>
        </p:grpSpPr>
        <p:sp>
          <p:nvSpPr>
            <p:cNvPr id="38940" name="Oval 278"/>
            <p:cNvSpPr>
              <a:spLocks noChangeArrowheads="1"/>
            </p:cNvSpPr>
            <p:nvPr/>
          </p:nvSpPr>
          <p:spPr bwMode="auto">
            <a:xfrm>
              <a:off x="4148138" y="2413000"/>
              <a:ext cx="1076325" cy="1455738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11" name="Text Box 280"/>
            <p:cNvSpPr txBox="1">
              <a:spLocks noChangeArrowheads="1"/>
            </p:cNvSpPr>
            <p:nvPr/>
          </p:nvSpPr>
          <p:spPr bwMode="auto">
            <a:xfrm>
              <a:off x="1219200" y="3322638"/>
              <a:ext cx="1828800" cy="147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This is a simple 2-state FSM that alternates between 0 and 1 on each clock</a:t>
              </a:r>
            </a:p>
          </p:txBody>
        </p:sp>
        <p:sp>
          <p:nvSpPr>
            <p:cNvPr id="38943" name="Line 281"/>
            <p:cNvSpPr>
              <a:spLocks noChangeShapeType="1"/>
            </p:cNvSpPr>
            <p:nvPr/>
          </p:nvSpPr>
          <p:spPr bwMode="auto">
            <a:xfrm>
              <a:off x="2895600" y="3643313"/>
              <a:ext cx="419100" cy="17145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7113" name="Group 83"/>
            <p:cNvGrpSpPr>
              <a:grpSpLocks/>
            </p:cNvGrpSpPr>
            <p:nvPr/>
          </p:nvGrpSpPr>
          <p:grpSpPr bwMode="auto">
            <a:xfrm>
              <a:off x="3429000" y="3505200"/>
              <a:ext cx="685800" cy="1600200"/>
              <a:chOff x="4313593" y="3009422"/>
              <a:chExt cx="999529" cy="2212823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4642142" y="3683368"/>
                <a:ext cx="159648" cy="67175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801790" y="4355118"/>
                <a:ext cx="275332" cy="81663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4584299" y="4355118"/>
                <a:ext cx="217490" cy="81663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17" name="Group 87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5001336" y="2690342"/>
                  <a:ext cx="242940" cy="13172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Freeform 102"/>
                <p:cNvSpPr/>
                <p:nvPr/>
              </p:nvSpPr>
              <p:spPr>
                <a:xfrm>
                  <a:off x="5010591" y="2582774"/>
                  <a:ext cx="226744" cy="122934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47118" name="Group 88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100" name="Straight Connector 99"/>
                <p:cNvCxnSpPr/>
                <p:nvPr/>
              </p:nvCxnSpPr>
              <p:spPr>
                <a:xfrm flipH="1">
                  <a:off x="4291022" y="2674974"/>
                  <a:ext cx="235999" cy="39515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Freeform 100"/>
                <p:cNvSpPr/>
                <p:nvPr/>
              </p:nvSpPr>
              <p:spPr>
                <a:xfrm>
                  <a:off x="4274827" y="2573993"/>
                  <a:ext cx="249882" cy="138302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90" name="Straight Connector 89"/>
              <p:cNvCxnSpPr/>
              <p:nvPr/>
            </p:nvCxnSpPr>
            <p:spPr>
              <a:xfrm flipV="1">
                <a:off x="4674534" y="3529700"/>
                <a:ext cx="354001" cy="226111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5040103" y="3191629"/>
                <a:ext cx="138823" cy="331484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H="1">
                <a:off x="4598182" y="3753616"/>
                <a:ext cx="43960" cy="294165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4595867" y="4047781"/>
                <a:ext cx="171216" cy="289774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Freeform 93"/>
              <p:cNvSpPr/>
              <p:nvPr/>
            </p:nvSpPr>
            <p:spPr>
              <a:xfrm rot="19139357">
                <a:off x="5125711" y="3009422"/>
                <a:ext cx="159646" cy="129521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" name="Freeform 94"/>
              <p:cNvSpPr/>
              <p:nvPr/>
            </p:nvSpPr>
            <p:spPr>
              <a:xfrm rot="18043755">
                <a:off x="4582925" y="4332398"/>
                <a:ext cx="206355" cy="11568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125" name="Group 95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4564663" y="729365"/>
                  <a:ext cx="351687" cy="395147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Freeform 97"/>
                <p:cNvSpPr/>
                <p:nvPr/>
              </p:nvSpPr>
              <p:spPr>
                <a:xfrm>
                  <a:off x="4578605" y="751953"/>
                  <a:ext cx="504392" cy="221720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Freeform 98"/>
                <p:cNvSpPr/>
                <p:nvPr/>
              </p:nvSpPr>
              <p:spPr>
                <a:xfrm>
                  <a:off x="4550575" y="721694"/>
                  <a:ext cx="307726" cy="217330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28575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540000" y="2279650"/>
            <a:ext cx="0" cy="4114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3962400" y="2273300"/>
            <a:ext cx="0" cy="4114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5416550" y="2266950"/>
            <a:ext cx="0" cy="4114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6800850" y="2273300"/>
            <a:ext cx="0" cy="4114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235950" y="2273300"/>
            <a:ext cx="0" cy="4114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158" name="Group 19"/>
          <p:cNvGrpSpPr>
            <a:grpSpLocks/>
          </p:cNvGrpSpPr>
          <p:nvPr/>
        </p:nvGrpSpPr>
        <p:grpSpPr bwMode="auto">
          <a:xfrm>
            <a:off x="76200" y="609600"/>
            <a:ext cx="2895600" cy="1390650"/>
            <a:chOff x="2322" y="2295"/>
            <a:chExt cx="3433" cy="1649"/>
          </a:xfrm>
        </p:grpSpPr>
        <p:grpSp>
          <p:nvGrpSpPr>
            <p:cNvPr id="49513" name="Group 20"/>
            <p:cNvGrpSpPr>
              <a:grpSpLocks/>
            </p:cNvGrpSpPr>
            <p:nvPr/>
          </p:nvGrpSpPr>
          <p:grpSpPr bwMode="auto">
            <a:xfrm>
              <a:off x="2322" y="2295"/>
              <a:ext cx="2915" cy="1649"/>
              <a:chOff x="2810" y="2097"/>
              <a:chExt cx="2915" cy="1649"/>
            </a:xfrm>
          </p:grpSpPr>
          <p:sp>
            <p:nvSpPr>
              <p:cNvPr id="38946" name="Rectangle 21"/>
              <p:cNvSpPr>
                <a:spLocks noChangeArrowheads="1"/>
              </p:cNvSpPr>
              <p:nvPr/>
            </p:nvSpPr>
            <p:spPr bwMode="auto">
              <a:xfrm>
                <a:off x="3151" y="2097"/>
                <a:ext cx="2426" cy="164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47" name="Rectangle 22"/>
              <p:cNvSpPr>
                <a:spLocks noChangeArrowheads="1"/>
              </p:cNvSpPr>
              <p:nvPr/>
            </p:nvSpPr>
            <p:spPr bwMode="auto">
              <a:xfrm>
                <a:off x="4447" y="2169"/>
                <a:ext cx="433" cy="3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 dirty="0">
                    <a:latin typeface="+mj-lt"/>
                    <a:ea typeface="ＭＳ Ｐゴシック" charset="0"/>
                    <a:cs typeface="ＭＳ Ｐゴシック" charset="0"/>
                  </a:rPr>
                  <a:t>C</a:t>
                </a:r>
                <a:r>
                  <a:rPr lang="en-US" sz="800" baseline="-25000" dirty="0">
                    <a:latin typeface="+mj-lt"/>
                    <a:ea typeface="ＭＳ Ｐゴシック" charset="0"/>
                    <a:cs typeface="ＭＳ Ｐゴシック" charset="0"/>
                  </a:rPr>
                  <a:t>0</a:t>
                </a:r>
              </a:p>
            </p:txBody>
          </p:sp>
          <p:grpSp>
            <p:nvGrpSpPr>
              <p:cNvPr id="49517" name="Group 23"/>
              <p:cNvGrpSpPr>
                <a:grpSpLocks/>
              </p:cNvGrpSpPr>
              <p:nvPr/>
            </p:nvGrpSpPr>
            <p:grpSpPr bwMode="auto">
              <a:xfrm rot="-5400000">
                <a:off x="5123" y="2605"/>
                <a:ext cx="624" cy="144"/>
                <a:chOff x="3792" y="3072"/>
                <a:chExt cx="624" cy="144"/>
              </a:xfrm>
            </p:grpSpPr>
            <p:sp>
              <p:nvSpPr>
                <p:cNvPr id="38993" name="Rectangle 24"/>
                <p:cNvSpPr>
                  <a:spLocks noChangeArrowheads="1"/>
                </p:cNvSpPr>
                <p:nvPr/>
              </p:nvSpPr>
              <p:spPr bwMode="auto">
                <a:xfrm>
                  <a:off x="3795" y="3075"/>
                  <a:ext cx="627" cy="1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800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8994" name="Freeform 25"/>
                <p:cNvSpPr>
                  <a:spLocks/>
                </p:cNvSpPr>
                <p:nvPr/>
              </p:nvSpPr>
              <p:spPr bwMode="auto">
                <a:xfrm>
                  <a:off x="3795" y="3111"/>
                  <a:ext cx="96" cy="51"/>
                </a:xfrm>
                <a:custGeom>
                  <a:avLst/>
                  <a:gdLst>
                    <a:gd name="T0" fmla="*/ 0 w 96"/>
                    <a:gd name="T1" fmla="*/ 0 h 96"/>
                    <a:gd name="T2" fmla="*/ 96 w 96"/>
                    <a:gd name="T3" fmla="*/ 1 h 96"/>
                    <a:gd name="T4" fmla="*/ 0 w 96"/>
                    <a:gd name="T5" fmla="*/ 1 h 96"/>
                    <a:gd name="T6" fmla="*/ 0 w 96"/>
                    <a:gd name="T7" fmla="*/ 0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0"/>
                      </a:moveTo>
                      <a:lnTo>
                        <a:pt x="96" y="48"/>
                      </a:lnTo>
                      <a:lnTo>
                        <a:pt x="0" y="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800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8949" name="Rectangle 26"/>
              <p:cNvSpPr>
                <a:spLocks noChangeArrowheads="1"/>
              </p:cNvSpPr>
              <p:nvPr/>
            </p:nvSpPr>
            <p:spPr bwMode="auto">
              <a:xfrm>
                <a:off x="3949" y="2169"/>
                <a:ext cx="322" cy="43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50" name="Rectangle 27"/>
              <p:cNvSpPr>
                <a:spLocks noChangeArrowheads="1"/>
              </p:cNvSpPr>
              <p:nvPr/>
            </p:nvSpPr>
            <p:spPr bwMode="auto">
              <a:xfrm>
                <a:off x="3838" y="2409"/>
                <a:ext cx="327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800" dirty="0">
                    <a:latin typeface="+mj-lt"/>
                    <a:ea typeface="ＭＳ Ｐゴシック" charset="0"/>
                    <a:cs typeface="ＭＳ Ｐゴシック" charset="0"/>
                  </a:rPr>
                  <a:t>G</a:t>
                </a:r>
              </a:p>
            </p:txBody>
          </p:sp>
          <p:sp>
            <p:nvSpPr>
              <p:cNvPr id="38951" name="Rectangle 28"/>
              <p:cNvSpPr>
                <a:spLocks noChangeArrowheads="1"/>
              </p:cNvSpPr>
              <p:nvPr/>
            </p:nvSpPr>
            <p:spPr bwMode="auto">
              <a:xfrm>
                <a:off x="3847" y="2169"/>
                <a:ext cx="318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800" dirty="0"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38952" name="Rectangle 29"/>
              <p:cNvSpPr>
                <a:spLocks noChangeArrowheads="1"/>
              </p:cNvSpPr>
              <p:nvPr/>
            </p:nvSpPr>
            <p:spPr bwMode="auto">
              <a:xfrm>
                <a:off x="4028" y="2169"/>
                <a:ext cx="318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800" dirty="0">
                    <a:latin typeface="+mj-lt"/>
                    <a:ea typeface="ＭＳ Ｐゴシック" charset="0"/>
                    <a:cs typeface="ＭＳ Ｐゴシック" charset="0"/>
                  </a:rPr>
                  <a:t>Q</a:t>
                </a:r>
              </a:p>
            </p:txBody>
          </p:sp>
          <p:sp>
            <p:nvSpPr>
              <p:cNvPr id="38953" name="Line 30"/>
              <p:cNvSpPr>
                <a:spLocks noChangeShapeType="1"/>
              </p:cNvSpPr>
              <p:nvPr/>
            </p:nvSpPr>
            <p:spPr bwMode="auto">
              <a:xfrm>
                <a:off x="3264" y="2505"/>
                <a:ext cx="6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54" name="Line 31"/>
              <p:cNvSpPr>
                <a:spLocks noChangeShapeType="1"/>
              </p:cNvSpPr>
              <p:nvPr/>
            </p:nvSpPr>
            <p:spPr bwMode="auto">
              <a:xfrm>
                <a:off x="4271" y="2265"/>
                <a:ext cx="1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55" name="Line 32"/>
              <p:cNvSpPr>
                <a:spLocks noChangeShapeType="1"/>
              </p:cNvSpPr>
              <p:nvPr/>
            </p:nvSpPr>
            <p:spPr bwMode="auto">
              <a:xfrm>
                <a:off x="3728" y="2822"/>
                <a:ext cx="2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56" name="Line 33"/>
              <p:cNvSpPr>
                <a:spLocks noChangeShapeType="1"/>
              </p:cNvSpPr>
              <p:nvPr/>
            </p:nvSpPr>
            <p:spPr bwMode="auto">
              <a:xfrm>
                <a:off x="4880" y="2377"/>
                <a:ext cx="14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57" name="Line 34"/>
              <p:cNvSpPr>
                <a:spLocks noChangeShapeType="1"/>
              </p:cNvSpPr>
              <p:nvPr/>
            </p:nvSpPr>
            <p:spPr bwMode="auto">
              <a:xfrm>
                <a:off x="3256" y="3300"/>
                <a:ext cx="1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49527" name="Group 35"/>
              <p:cNvGrpSpPr>
                <a:grpSpLocks/>
              </p:cNvGrpSpPr>
              <p:nvPr/>
            </p:nvGrpSpPr>
            <p:grpSpPr bwMode="auto">
              <a:xfrm>
                <a:off x="3305" y="3155"/>
                <a:ext cx="499" cy="476"/>
                <a:chOff x="1842" y="2836"/>
                <a:chExt cx="499" cy="476"/>
              </a:xfrm>
            </p:grpSpPr>
            <p:sp useBgFill="1">
              <p:nvSpPr>
                <p:cNvPr id="38989" name="Rectangle 36"/>
                <p:cNvSpPr>
                  <a:spLocks noChangeArrowheads="1"/>
                </p:cNvSpPr>
                <p:nvPr/>
              </p:nvSpPr>
              <p:spPr bwMode="auto">
                <a:xfrm>
                  <a:off x="1921" y="2836"/>
                  <a:ext cx="329" cy="476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800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8990" name="Rectangle 37"/>
                <p:cNvSpPr>
                  <a:spLocks noChangeArrowheads="1"/>
                </p:cNvSpPr>
                <p:nvPr/>
              </p:nvSpPr>
              <p:spPr bwMode="auto">
                <a:xfrm>
                  <a:off x="1842" y="2877"/>
                  <a:ext cx="318" cy="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 sz="800" dirty="0">
                      <a:latin typeface="+mj-lt"/>
                      <a:ea typeface="ＭＳ Ｐゴシック" charset="0"/>
                      <a:cs typeface="ＭＳ Ｐゴシック" charset="0"/>
                    </a:rPr>
                    <a:t>D</a:t>
                  </a:r>
                </a:p>
              </p:txBody>
            </p:sp>
            <p:sp>
              <p:nvSpPr>
                <p:cNvPr id="38991" name="Rectangle 38"/>
                <p:cNvSpPr>
                  <a:spLocks noChangeArrowheads="1"/>
                </p:cNvSpPr>
                <p:nvPr/>
              </p:nvSpPr>
              <p:spPr bwMode="auto">
                <a:xfrm>
                  <a:off x="2023" y="2877"/>
                  <a:ext cx="318" cy="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 sz="800" dirty="0">
                      <a:latin typeface="+mj-lt"/>
                      <a:ea typeface="ＭＳ Ｐゴシック" charset="0"/>
                      <a:cs typeface="ＭＳ Ｐゴシック" charset="0"/>
                    </a:rPr>
                    <a:t>Q</a:t>
                  </a:r>
                </a:p>
              </p:txBody>
            </p:sp>
            <p:sp>
              <p:nvSpPr>
                <p:cNvPr id="38992" name="Freeform 39"/>
                <p:cNvSpPr>
                  <a:spLocks/>
                </p:cNvSpPr>
                <p:nvPr/>
              </p:nvSpPr>
              <p:spPr bwMode="auto">
                <a:xfrm>
                  <a:off x="1921" y="3167"/>
                  <a:ext cx="145" cy="96"/>
                </a:xfrm>
                <a:custGeom>
                  <a:avLst/>
                  <a:gdLst>
                    <a:gd name="T0" fmla="*/ 0 w 145"/>
                    <a:gd name="T1" fmla="*/ 0 h 97"/>
                    <a:gd name="T2" fmla="*/ 144 w 145"/>
                    <a:gd name="T3" fmla="*/ 48 h 97"/>
                    <a:gd name="T4" fmla="*/ 0 w 145"/>
                    <a:gd name="T5" fmla="*/ 96 h 97"/>
                    <a:gd name="T6" fmla="*/ 0 60000 65536"/>
                    <a:gd name="T7" fmla="*/ 0 60000 65536"/>
                    <a:gd name="T8" fmla="*/ 0 60000 65536"/>
                    <a:gd name="T9" fmla="*/ 0 w 145"/>
                    <a:gd name="T10" fmla="*/ 0 h 97"/>
                    <a:gd name="T11" fmla="*/ 145 w 145"/>
                    <a:gd name="T12" fmla="*/ 97 h 9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5" h="97">
                      <a:moveTo>
                        <a:pt x="0" y="0"/>
                      </a:moveTo>
                      <a:lnTo>
                        <a:pt x="144" y="48"/>
                      </a:lnTo>
                      <a:lnTo>
                        <a:pt x="0" y="9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800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49528" name="Group 40"/>
              <p:cNvGrpSpPr>
                <a:grpSpLocks/>
              </p:cNvGrpSpPr>
              <p:nvPr/>
            </p:nvGrpSpPr>
            <p:grpSpPr bwMode="auto">
              <a:xfrm rot="-5400000">
                <a:off x="3520" y="2958"/>
                <a:ext cx="127" cy="192"/>
                <a:chOff x="1392" y="1488"/>
                <a:chExt cx="96" cy="144"/>
              </a:xfrm>
            </p:grpSpPr>
            <p:sp>
              <p:nvSpPr>
                <p:cNvPr id="38987" name="Freeform 41"/>
                <p:cNvSpPr>
                  <a:spLocks/>
                </p:cNvSpPr>
                <p:nvPr/>
              </p:nvSpPr>
              <p:spPr bwMode="auto">
                <a:xfrm>
                  <a:off x="1394" y="1536"/>
                  <a:ext cx="98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48 w 96"/>
                    <a:gd name="T3" fmla="*/ 0 h 96"/>
                    <a:gd name="T4" fmla="*/ 96 w 96"/>
                    <a:gd name="T5" fmla="*/ 96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48" y="0"/>
                      </a:lnTo>
                      <a:lnTo>
                        <a:pt x="96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800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8988" name="Oval 42"/>
                <p:cNvSpPr>
                  <a:spLocks noChangeArrowheads="1"/>
                </p:cNvSpPr>
                <p:nvPr/>
              </p:nvSpPr>
              <p:spPr bwMode="auto">
                <a:xfrm>
                  <a:off x="1421" y="1485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800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8960" name="Line 43"/>
              <p:cNvSpPr>
                <a:spLocks noChangeShapeType="1"/>
              </p:cNvSpPr>
              <p:nvPr/>
            </p:nvSpPr>
            <p:spPr bwMode="auto">
              <a:xfrm>
                <a:off x="3264" y="2505"/>
                <a:ext cx="0" cy="79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61" name="Line 44"/>
              <p:cNvSpPr>
                <a:spLocks noChangeShapeType="1"/>
              </p:cNvSpPr>
              <p:nvPr/>
            </p:nvSpPr>
            <p:spPr bwMode="auto">
              <a:xfrm flipV="1">
                <a:off x="3728" y="2265"/>
                <a:ext cx="0" cy="5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62" name="AutoShape 45"/>
              <p:cNvSpPr>
                <a:spLocks noChangeArrowheads="1"/>
              </p:cNvSpPr>
              <p:nvPr/>
            </p:nvSpPr>
            <p:spPr bwMode="auto">
              <a:xfrm rot="-5400000">
                <a:off x="4685" y="2555"/>
                <a:ext cx="864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24 h 21600"/>
                  <a:gd name="T14" fmla="*/ 17100 w 21600"/>
                  <a:gd name="T15" fmla="*/ 170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63" name="Text Box 46"/>
              <p:cNvSpPr txBox="1">
                <a:spLocks noChangeArrowheads="1"/>
              </p:cNvSpPr>
              <p:nvPr/>
            </p:nvSpPr>
            <p:spPr bwMode="auto">
              <a:xfrm>
                <a:off x="4965" y="2280"/>
                <a:ext cx="284" cy="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700" b="0" dirty="0" smtClean="0">
                    <a:latin typeface="+mj-lt"/>
                  </a:rPr>
                  <a:t>1</a:t>
                </a:r>
              </a:p>
            </p:txBody>
          </p:sp>
          <p:sp>
            <p:nvSpPr>
              <p:cNvPr id="38964" name="Text Box 47"/>
              <p:cNvSpPr txBox="1">
                <a:spLocks noChangeArrowheads="1"/>
              </p:cNvSpPr>
              <p:nvPr/>
            </p:nvSpPr>
            <p:spPr bwMode="auto">
              <a:xfrm>
                <a:off x="4950" y="2795"/>
                <a:ext cx="284" cy="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700" b="0" smtClean="0">
                    <a:latin typeface="+mj-lt"/>
                  </a:rPr>
                  <a:t>0</a:t>
                </a:r>
              </a:p>
            </p:txBody>
          </p:sp>
          <p:sp>
            <p:nvSpPr>
              <p:cNvPr id="38965" name="Line 48"/>
              <p:cNvSpPr>
                <a:spLocks noChangeShapeType="1"/>
              </p:cNvSpPr>
              <p:nvPr/>
            </p:nvSpPr>
            <p:spPr bwMode="auto">
              <a:xfrm>
                <a:off x="5219" y="2649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66" name="Text Box 49"/>
              <p:cNvSpPr txBox="1">
                <a:spLocks noChangeArrowheads="1"/>
              </p:cNvSpPr>
              <p:nvPr/>
            </p:nvSpPr>
            <p:spPr bwMode="auto">
              <a:xfrm>
                <a:off x="5276" y="3432"/>
                <a:ext cx="427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000">
                    <a:latin typeface="Bookman Old Style" charset="0"/>
                  </a:rPr>
                  <a:t>C</a:t>
                </a:r>
                <a:r>
                  <a:rPr lang="ja-JP" altLang="en-US" sz="1000">
                    <a:latin typeface="Bookman Old Style" charset="0"/>
                  </a:rPr>
                  <a:t>’</a:t>
                </a:r>
                <a:endParaRPr lang="en-US" altLang="x-none" sz="1000">
                  <a:latin typeface="Bookman Old Style" charset="0"/>
                </a:endParaRPr>
              </a:p>
            </p:txBody>
          </p:sp>
          <p:sp>
            <p:nvSpPr>
              <p:cNvPr id="38967" name="Rectangle 50"/>
              <p:cNvSpPr>
                <a:spLocks noChangeArrowheads="1"/>
              </p:cNvSpPr>
              <p:nvPr/>
            </p:nvSpPr>
            <p:spPr bwMode="auto">
              <a:xfrm>
                <a:off x="3949" y="2724"/>
                <a:ext cx="322" cy="4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68" name="Rectangle 51"/>
              <p:cNvSpPr>
                <a:spLocks noChangeArrowheads="1"/>
              </p:cNvSpPr>
              <p:nvPr/>
            </p:nvSpPr>
            <p:spPr bwMode="auto">
              <a:xfrm>
                <a:off x="3838" y="2963"/>
                <a:ext cx="327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800" dirty="0">
                    <a:latin typeface="+mj-lt"/>
                    <a:ea typeface="ＭＳ Ｐゴシック" charset="0"/>
                    <a:cs typeface="ＭＳ Ｐゴシック" charset="0"/>
                  </a:rPr>
                  <a:t>G</a:t>
                </a:r>
              </a:p>
            </p:txBody>
          </p:sp>
          <p:sp>
            <p:nvSpPr>
              <p:cNvPr id="38969" name="Rectangle 52"/>
              <p:cNvSpPr>
                <a:spLocks noChangeArrowheads="1"/>
              </p:cNvSpPr>
              <p:nvPr/>
            </p:nvSpPr>
            <p:spPr bwMode="auto">
              <a:xfrm>
                <a:off x="3845" y="2724"/>
                <a:ext cx="318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800" dirty="0"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38970" name="Rectangle 53"/>
              <p:cNvSpPr>
                <a:spLocks noChangeArrowheads="1"/>
              </p:cNvSpPr>
              <p:nvPr/>
            </p:nvSpPr>
            <p:spPr bwMode="auto">
              <a:xfrm>
                <a:off x="4028" y="2724"/>
                <a:ext cx="318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800">
                    <a:latin typeface="+mj-lt"/>
                    <a:ea typeface="ＭＳ Ｐゴシック" charset="0"/>
                    <a:cs typeface="ＭＳ Ｐゴシック" charset="0"/>
                  </a:rPr>
                  <a:t>Q</a:t>
                </a:r>
              </a:p>
            </p:txBody>
          </p:sp>
          <p:sp>
            <p:nvSpPr>
              <p:cNvPr id="38971" name="Line 54"/>
              <p:cNvSpPr>
                <a:spLocks noChangeShapeType="1"/>
              </p:cNvSpPr>
              <p:nvPr/>
            </p:nvSpPr>
            <p:spPr bwMode="auto">
              <a:xfrm>
                <a:off x="4278" y="2829"/>
                <a:ext cx="1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72" name="Line 55"/>
              <p:cNvSpPr>
                <a:spLocks noChangeShapeType="1"/>
              </p:cNvSpPr>
              <p:nvPr/>
            </p:nvSpPr>
            <p:spPr bwMode="auto">
              <a:xfrm>
                <a:off x="3119" y="2265"/>
                <a:ext cx="8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73" name="Line 56"/>
              <p:cNvSpPr>
                <a:spLocks noChangeShapeType="1"/>
              </p:cNvSpPr>
              <p:nvPr/>
            </p:nvSpPr>
            <p:spPr bwMode="auto">
              <a:xfrm>
                <a:off x="3680" y="3055"/>
                <a:ext cx="25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74" name="Line 57"/>
              <p:cNvSpPr>
                <a:spLocks noChangeShapeType="1"/>
              </p:cNvSpPr>
              <p:nvPr/>
            </p:nvSpPr>
            <p:spPr bwMode="auto">
              <a:xfrm flipV="1">
                <a:off x="3768" y="3053"/>
                <a:ext cx="0" cy="2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75" name="Line 58"/>
              <p:cNvSpPr>
                <a:spLocks noChangeShapeType="1"/>
              </p:cNvSpPr>
              <p:nvPr/>
            </p:nvSpPr>
            <p:spPr bwMode="auto">
              <a:xfrm>
                <a:off x="3264" y="3055"/>
                <a:ext cx="2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76" name="Rectangle 59"/>
              <p:cNvSpPr>
                <a:spLocks noChangeArrowheads="1"/>
              </p:cNvSpPr>
              <p:nvPr/>
            </p:nvSpPr>
            <p:spPr bwMode="auto">
              <a:xfrm>
                <a:off x="4447" y="2724"/>
                <a:ext cx="433" cy="3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  <a:ea typeface="ＭＳ Ｐゴシック" charset="0"/>
                    <a:cs typeface="ＭＳ Ｐゴシック" charset="0"/>
                  </a:rPr>
                  <a:t>C</a:t>
                </a:r>
                <a:r>
                  <a:rPr lang="en-US" sz="800" baseline="-25000">
                    <a:latin typeface="+mj-lt"/>
                    <a:ea typeface="ＭＳ Ｐゴシック" charset="0"/>
                    <a:cs typeface="ＭＳ Ｐゴシック" charset="0"/>
                  </a:rPr>
                  <a:t>1</a:t>
                </a:r>
              </a:p>
            </p:txBody>
          </p:sp>
          <p:sp>
            <p:nvSpPr>
              <p:cNvPr id="38977" name="Line 60"/>
              <p:cNvSpPr>
                <a:spLocks noChangeShapeType="1"/>
              </p:cNvSpPr>
              <p:nvPr/>
            </p:nvSpPr>
            <p:spPr bwMode="auto">
              <a:xfrm>
                <a:off x="4880" y="2889"/>
                <a:ext cx="14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78" name="Line 61"/>
              <p:cNvSpPr>
                <a:spLocks noChangeShapeType="1"/>
              </p:cNvSpPr>
              <p:nvPr/>
            </p:nvSpPr>
            <p:spPr bwMode="auto">
              <a:xfrm>
                <a:off x="5507" y="2652"/>
                <a:ext cx="2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49548" name="Group 62"/>
              <p:cNvGrpSpPr>
                <a:grpSpLocks/>
              </p:cNvGrpSpPr>
              <p:nvPr/>
            </p:nvGrpSpPr>
            <p:grpSpPr bwMode="auto">
              <a:xfrm>
                <a:off x="3150" y="3571"/>
                <a:ext cx="190" cy="120"/>
                <a:chOff x="576" y="2832"/>
                <a:chExt cx="96" cy="192"/>
              </a:xfrm>
            </p:grpSpPr>
            <p:sp>
              <p:nvSpPr>
                <p:cNvPr id="38985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576" y="292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800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8986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576" y="2832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800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8980" name="Text Box 65"/>
              <p:cNvSpPr txBox="1">
                <a:spLocks noChangeArrowheads="1"/>
              </p:cNvSpPr>
              <p:nvPr/>
            </p:nvSpPr>
            <p:spPr bwMode="auto">
              <a:xfrm>
                <a:off x="2810" y="2152"/>
                <a:ext cx="344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900" b="0" dirty="0" smtClean="0">
                    <a:latin typeface="+mj-lt"/>
                  </a:rPr>
                  <a:t>X</a:t>
                </a:r>
                <a:r>
                  <a:rPr lang="en-US" sz="900" b="0" baseline="-25000" dirty="0" smtClean="0">
                    <a:latin typeface="+mj-lt"/>
                  </a:rPr>
                  <a:t>i</a:t>
                </a:r>
              </a:p>
            </p:txBody>
          </p:sp>
          <p:sp>
            <p:nvSpPr>
              <p:cNvPr id="38981" name="Text Box 66"/>
              <p:cNvSpPr txBox="1">
                <a:spLocks noChangeArrowheads="1"/>
              </p:cNvSpPr>
              <p:nvPr/>
            </p:nvSpPr>
            <p:spPr bwMode="auto">
              <a:xfrm>
                <a:off x="3826" y="3381"/>
                <a:ext cx="218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endParaRPr lang="en-US" sz="900" b="0" smtClean="0">
                  <a:latin typeface="+mj-lt"/>
                </a:endParaRPr>
              </a:p>
            </p:txBody>
          </p:sp>
          <p:sp>
            <p:nvSpPr>
              <p:cNvPr id="38982" name="Text Box 67"/>
              <p:cNvSpPr txBox="1">
                <a:spLocks noChangeArrowheads="1"/>
              </p:cNvSpPr>
              <p:nvPr/>
            </p:nvSpPr>
            <p:spPr bwMode="auto">
              <a:xfrm>
                <a:off x="3286" y="2524"/>
                <a:ext cx="220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endParaRPr lang="en-US" sz="900" b="0" smtClean="0">
                  <a:latin typeface="+mj-lt"/>
                </a:endParaRPr>
              </a:p>
            </p:txBody>
          </p:sp>
          <p:sp>
            <p:nvSpPr>
              <p:cNvPr id="38983" name="Line 68"/>
              <p:cNvSpPr>
                <a:spLocks noChangeShapeType="1"/>
              </p:cNvSpPr>
              <p:nvPr/>
            </p:nvSpPr>
            <p:spPr bwMode="auto">
              <a:xfrm rot="-5400000">
                <a:off x="4950" y="3132"/>
                <a:ext cx="3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984" name="Line 69"/>
              <p:cNvSpPr>
                <a:spLocks noChangeShapeType="1"/>
              </p:cNvSpPr>
              <p:nvPr/>
            </p:nvSpPr>
            <p:spPr bwMode="auto">
              <a:xfrm>
                <a:off x="3712" y="3300"/>
                <a:ext cx="140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945" name="Text Box 70"/>
            <p:cNvSpPr txBox="1">
              <a:spLocks noChangeArrowheads="1"/>
            </p:cNvSpPr>
            <p:nvPr/>
          </p:nvSpPr>
          <p:spPr bwMode="auto">
            <a:xfrm>
              <a:off x="5134" y="2705"/>
              <a:ext cx="621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b="0" dirty="0" smtClean="0">
                  <a:latin typeface="+mj-lt"/>
                </a:rPr>
                <a:t>C(X</a:t>
              </a:r>
              <a:r>
                <a:rPr lang="en-US" sz="900" b="0" baseline="-25000" dirty="0" smtClean="0">
                  <a:latin typeface="+mj-lt"/>
                </a:rPr>
                <a:t>i-2</a:t>
              </a:r>
              <a:r>
                <a:rPr lang="en-US" sz="900" b="0" dirty="0" smtClean="0">
                  <a:latin typeface="+mj-lt"/>
                </a:rPr>
                <a:t>)</a:t>
              </a:r>
            </a:p>
          </p:txBody>
        </p:sp>
      </p:grpSp>
      <p:grpSp>
        <p:nvGrpSpPr>
          <p:cNvPr id="49159" name="Group 303"/>
          <p:cNvGrpSpPr>
            <a:grpSpLocks/>
          </p:cNvGrpSpPr>
          <p:nvPr/>
        </p:nvGrpSpPr>
        <p:grpSpPr bwMode="auto">
          <a:xfrm>
            <a:off x="1897063" y="2433638"/>
            <a:ext cx="6991350" cy="400050"/>
            <a:chOff x="2801" y="2766"/>
            <a:chExt cx="4404" cy="252"/>
          </a:xfrm>
        </p:grpSpPr>
        <p:sp>
          <p:nvSpPr>
            <p:cNvPr id="38928" name="Line 283"/>
            <p:cNvSpPr>
              <a:spLocks noChangeShapeType="1"/>
            </p:cNvSpPr>
            <p:nvPr/>
          </p:nvSpPr>
          <p:spPr bwMode="auto">
            <a:xfrm>
              <a:off x="2801" y="3018"/>
              <a:ext cx="3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29" name="Line 284"/>
            <p:cNvSpPr>
              <a:spLocks noChangeShapeType="1"/>
            </p:cNvSpPr>
            <p:nvPr/>
          </p:nvSpPr>
          <p:spPr bwMode="auto">
            <a:xfrm flipV="1">
              <a:off x="3184" y="2793"/>
              <a:ext cx="58" cy="2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30" name="Line 285"/>
            <p:cNvSpPr>
              <a:spLocks noChangeShapeType="1"/>
            </p:cNvSpPr>
            <p:nvPr/>
          </p:nvSpPr>
          <p:spPr bwMode="auto">
            <a:xfrm>
              <a:off x="3242" y="2790"/>
              <a:ext cx="3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31" name="Line 286"/>
            <p:cNvSpPr>
              <a:spLocks noChangeShapeType="1"/>
            </p:cNvSpPr>
            <p:nvPr/>
          </p:nvSpPr>
          <p:spPr bwMode="auto">
            <a:xfrm flipH="1" flipV="1">
              <a:off x="3629" y="2787"/>
              <a:ext cx="58" cy="2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32" name="Line 287"/>
            <p:cNvSpPr>
              <a:spLocks noChangeShapeType="1"/>
            </p:cNvSpPr>
            <p:nvPr/>
          </p:nvSpPr>
          <p:spPr bwMode="auto">
            <a:xfrm>
              <a:off x="3696" y="3015"/>
              <a:ext cx="3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33" name="Line 288"/>
            <p:cNvSpPr>
              <a:spLocks noChangeShapeType="1"/>
            </p:cNvSpPr>
            <p:nvPr/>
          </p:nvSpPr>
          <p:spPr bwMode="auto">
            <a:xfrm flipV="1">
              <a:off x="4079" y="2784"/>
              <a:ext cx="58" cy="2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34" name="Line 289"/>
            <p:cNvSpPr>
              <a:spLocks noChangeShapeType="1"/>
            </p:cNvSpPr>
            <p:nvPr/>
          </p:nvSpPr>
          <p:spPr bwMode="auto">
            <a:xfrm>
              <a:off x="4137" y="2787"/>
              <a:ext cx="3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35" name="Line 290"/>
            <p:cNvSpPr>
              <a:spLocks noChangeShapeType="1"/>
            </p:cNvSpPr>
            <p:nvPr/>
          </p:nvSpPr>
          <p:spPr bwMode="auto">
            <a:xfrm flipH="1" flipV="1">
              <a:off x="4524" y="2784"/>
              <a:ext cx="58" cy="2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36" name="Line 291"/>
            <p:cNvSpPr>
              <a:spLocks noChangeShapeType="1"/>
            </p:cNvSpPr>
            <p:nvPr/>
          </p:nvSpPr>
          <p:spPr bwMode="auto">
            <a:xfrm>
              <a:off x="4601" y="3015"/>
              <a:ext cx="3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37" name="Line 292"/>
            <p:cNvSpPr>
              <a:spLocks noChangeShapeType="1"/>
            </p:cNvSpPr>
            <p:nvPr/>
          </p:nvSpPr>
          <p:spPr bwMode="auto">
            <a:xfrm flipV="1">
              <a:off x="4991" y="2784"/>
              <a:ext cx="58" cy="2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38" name="Line 293"/>
            <p:cNvSpPr>
              <a:spLocks noChangeShapeType="1"/>
            </p:cNvSpPr>
            <p:nvPr/>
          </p:nvSpPr>
          <p:spPr bwMode="auto">
            <a:xfrm>
              <a:off x="5049" y="2787"/>
              <a:ext cx="3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39" name="Line 294"/>
            <p:cNvSpPr>
              <a:spLocks noChangeShapeType="1"/>
            </p:cNvSpPr>
            <p:nvPr/>
          </p:nvSpPr>
          <p:spPr bwMode="auto">
            <a:xfrm flipH="1" flipV="1">
              <a:off x="5436" y="2784"/>
              <a:ext cx="58" cy="2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" name="Line 291"/>
            <p:cNvSpPr>
              <a:spLocks noChangeShapeType="1"/>
            </p:cNvSpPr>
            <p:nvPr/>
          </p:nvSpPr>
          <p:spPr bwMode="auto">
            <a:xfrm>
              <a:off x="5478" y="2997"/>
              <a:ext cx="3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" name="Line 292"/>
            <p:cNvSpPr>
              <a:spLocks noChangeShapeType="1"/>
            </p:cNvSpPr>
            <p:nvPr/>
          </p:nvSpPr>
          <p:spPr bwMode="auto">
            <a:xfrm flipV="1">
              <a:off x="5868" y="2766"/>
              <a:ext cx="58" cy="2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4" name="Line 293"/>
            <p:cNvSpPr>
              <a:spLocks noChangeShapeType="1"/>
            </p:cNvSpPr>
            <p:nvPr/>
          </p:nvSpPr>
          <p:spPr bwMode="auto">
            <a:xfrm>
              <a:off x="5926" y="2769"/>
              <a:ext cx="3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5" name="Line 294"/>
            <p:cNvSpPr>
              <a:spLocks noChangeShapeType="1"/>
            </p:cNvSpPr>
            <p:nvPr/>
          </p:nvSpPr>
          <p:spPr bwMode="auto">
            <a:xfrm flipH="1" flipV="1">
              <a:off x="6313" y="2766"/>
              <a:ext cx="58" cy="2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4" name="Line 291"/>
            <p:cNvSpPr>
              <a:spLocks noChangeShapeType="1"/>
            </p:cNvSpPr>
            <p:nvPr/>
          </p:nvSpPr>
          <p:spPr bwMode="auto">
            <a:xfrm>
              <a:off x="6374" y="2997"/>
              <a:ext cx="3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5" name="Line 292"/>
            <p:cNvSpPr>
              <a:spLocks noChangeShapeType="1"/>
            </p:cNvSpPr>
            <p:nvPr/>
          </p:nvSpPr>
          <p:spPr bwMode="auto">
            <a:xfrm flipV="1">
              <a:off x="6764" y="2766"/>
              <a:ext cx="58" cy="2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6" name="Line 293"/>
            <p:cNvSpPr>
              <a:spLocks noChangeShapeType="1"/>
            </p:cNvSpPr>
            <p:nvPr/>
          </p:nvSpPr>
          <p:spPr bwMode="auto">
            <a:xfrm>
              <a:off x="6822" y="2769"/>
              <a:ext cx="3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9160" name="Group 304"/>
          <p:cNvGrpSpPr>
            <a:grpSpLocks/>
          </p:cNvGrpSpPr>
          <p:nvPr/>
        </p:nvGrpSpPr>
        <p:grpSpPr bwMode="auto">
          <a:xfrm flipV="1">
            <a:off x="1925638" y="2967038"/>
            <a:ext cx="6442075" cy="385762"/>
            <a:chOff x="2819" y="3110"/>
            <a:chExt cx="4058" cy="243"/>
          </a:xfrm>
        </p:grpSpPr>
        <p:sp>
          <p:nvSpPr>
            <p:cNvPr id="38921" name="Line 295"/>
            <p:cNvSpPr>
              <a:spLocks noChangeShapeType="1"/>
            </p:cNvSpPr>
            <p:nvPr/>
          </p:nvSpPr>
          <p:spPr bwMode="auto">
            <a:xfrm>
              <a:off x="2819" y="3335"/>
              <a:ext cx="3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22" name="Line 296"/>
            <p:cNvSpPr>
              <a:spLocks noChangeShapeType="1"/>
            </p:cNvSpPr>
            <p:nvPr/>
          </p:nvSpPr>
          <p:spPr bwMode="auto">
            <a:xfrm flipV="1">
              <a:off x="3223" y="3113"/>
              <a:ext cx="58" cy="2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23" name="Line 297"/>
            <p:cNvSpPr>
              <a:spLocks noChangeShapeType="1"/>
            </p:cNvSpPr>
            <p:nvPr/>
          </p:nvSpPr>
          <p:spPr bwMode="auto">
            <a:xfrm>
              <a:off x="3281" y="3110"/>
              <a:ext cx="831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24" name="Line 298"/>
            <p:cNvSpPr>
              <a:spLocks noChangeShapeType="1"/>
            </p:cNvSpPr>
            <p:nvPr/>
          </p:nvSpPr>
          <p:spPr bwMode="auto">
            <a:xfrm flipH="1" flipV="1">
              <a:off x="4118" y="3120"/>
              <a:ext cx="58" cy="2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25" name="Line 300"/>
            <p:cNvSpPr>
              <a:spLocks noChangeShapeType="1"/>
            </p:cNvSpPr>
            <p:nvPr/>
          </p:nvSpPr>
          <p:spPr bwMode="auto">
            <a:xfrm flipV="1">
              <a:off x="5016" y="3120"/>
              <a:ext cx="58" cy="2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26" name="Line 301"/>
            <p:cNvSpPr>
              <a:spLocks noChangeShapeType="1"/>
            </p:cNvSpPr>
            <p:nvPr/>
          </p:nvSpPr>
          <p:spPr bwMode="auto">
            <a:xfrm>
              <a:off x="4171" y="3342"/>
              <a:ext cx="831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0" name="Line 297"/>
            <p:cNvSpPr>
              <a:spLocks noChangeShapeType="1"/>
            </p:cNvSpPr>
            <p:nvPr/>
          </p:nvSpPr>
          <p:spPr bwMode="auto">
            <a:xfrm>
              <a:off x="5084" y="3118"/>
              <a:ext cx="831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1" name="Line 298"/>
            <p:cNvSpPr>
              <a:spLocks noChangeShapeType="1"/>
            </p:cNvSpPr>
            <p:nvPr/>
          </p:nvSpPr>
          <p:spPr bwMode="auto">
            <a:xfrm flipH="1" flipV="1">
              <a:off x="5921" y="3128"/>
              <a:ext cx="58" cy="2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" name="Line 300"/>
            <p:cNvSpPr>
              <a:spLocks noChangeShapeType="1"/>
            </p:cNvSpPr>
            <p:nvPr/>
          </p:nvSpPr>
          <p:spPr bwMode="auto">
            <a:xfrm flipV="1">
              <a:off x="6819" y="3128"/>
              <a:ext cx="58" cy="2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" name="Line 301"/>
            <p:cNvSpPr>
              <a:spLocks noChangeShapeType="1"/>
            </p:cNvSpPr>
            <p:nvPr/>
          </p:nvSpPr>
          <p:spPr bwMode="auto">
            <a:xfrm>
              <a:off x="5974" y="3350"/>
              <a:ext cx="831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8919" name="Text Box 305"/>
          <p:cNvSpPr txBox="1">
            <a:spLocks noChangeArrowheads="1"/>
          </p:cNvSpPr>
          <p:nvPr/>
        </p:nvSpPr>
        <p:spPr bwMode="auto">
          <a:xfrm>
            <a:off x="1239838" y="2517775"/>
            <a:ext cx="557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b="0" dirty="0" err="1" smtClean="0">
                <a:latin typeface="+mj-lt"/>
              </a:rPr>
              <a:t>clk</a:t>
            </a:r>
            <a:endParaRPr lang="en-US" b="0" dirty="0" smtClean="0">
              <a:latin typeface="+mj-lt"/>
            </a:endParaRPr>
          </a:p>
        </p:txBody>
      </p:sp>
      <p:sp>
        <p:nvSpPr>
          <p:cNvPr id="38920" name="Text Box 306"/>
          <p:cNvSpPr txBox="1">
            <a:spLocks noChangeArrowheads="1"/>
          </p:cNvSpPr>
          <p:nvPr/>
        </p:nvSpPr>
        <p:spPr bwMode="auto">
          <a:xfrm>
            <a:off x="755650" y="2949575"/>
            <a:ext cx="104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b="0" dirty="0" smtClean="0">
                <a:latin typeface="+mj-lt"/>
              </a:rPr>
              <a:t>FSM Q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61988" y="3365500"/>
            <a:ext cx="7735887" cy="400050"/>
            <a:chOff x="661516" y="3365500"/>
            <a:chExt cx="7735678" cy="400110"/>
          </a:xfrm>
        </p:grpSpPr>
        <p:sp>
          <p:nvSpPr>
            <p:cNvPr id="104" name="Rectangle 139"/>
            <p:cNvSpPr>
              <a:spLocks noChangeArrowheads="1"/>
            </p:cNvSpPr>
            <p:nvPr/>
          </p:nvSpPr>
          <p:spPr bwMode="auto">
            <a:xfrm>
              <a:off x="2615675" y="3435360"/>
              <a:ext cx="1422362" cy="30008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2539477" y="3435360"/>
              <a:ext cx="92073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 flipV="1">
              <a:off x="2539477" y="3435360"/>
              <a:ext cx="76198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" name="Text Box 306"/>
            <p:cNvSpPr txBox="1">
              <a:spLocks noChangeArrowheads="1"/>
            </p:cNvSpPr>
            <p:nvPr/>
          </p:nvSpPr>
          <p:spPr bwMode="auto">
            <a:xfrm>
              <a:off x="661516" y="3365500"/>
              <a:ext cx="113344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b="0" dirty="0">
                  <a:latin typeface="+mj-lt"/>
                </a:rPr>
                <a:t>X</a:t>
              </a:r>
              <a:r>
                <a:rPr lang="en-US" b="0" dirty="0" smtClean="0">
                  <a:latin typeface="+mj-lt"/>
                </a:rPr>
                <a:t> input</a:t>
              </a:r>
            </a:p>
          </p:txBody>
        </p:sp>
        <p:sp>
          <p:nvSpPr>
            <p:cNvPr id="119" name="Rectangle 139"/>
            <p:cNvSpPr>
              <a:spLocks noChangeArrowheads="1"/>
            </p:cNvSpPr>
            <p:nvPr/>
          </p:nvSpPr>
          <p:spPr bwMode="auto">
            <a:xfrm>
              <a:off x="4114235" y="3429010"/>
              <a:ext cx="1371563" cy="300083"/>
            </a:xfrm>
            <a:prstGeom prst="rect">
              <a:avLst/>
            </a:prstGeom>
            <a:solidFill>
              <a:srgbClr val="D3BEFF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120" name="Line 98"/>
            <p:cNvSpPr>
              <a:spLocks noChangeShapeType="1"/>
            </p:cNvSpPr>
            <p:nvPr/>
          </p:nvSpPr>
          <p:spPr bwMode="auto">
            <a:xfrm>
              <a:off x="4038037" y="3429010"/>
              <a:ext cx="87311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1" name="Line 99"/>
            <p:cNvSpPr>
              <a:spLocks noChangeShapeType="1"/>
            </p:cNvSpPr>
            <p:nvPr/>
          </p:nvSpPr>
          <p:spPr bwMode="auto">
            <a:xfrm flipV="1">
              <a:off x="4038037" y="3429010"/>
              <a:ext cx="73023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2" name="Rectangle 139"/>
            <p:cNvSpPr>
              <a:spLocks noChangeArrowheads="1"/>
            </p:cNvSpPr>
            <p:nvPr/>
          </p:nvSpPr>
          <p:spPr bwMode="auto">
            <a:xfrm>
              <a:off x="5561996" y="3429010"/>
              <a:ext cx="1295365" cy="300083"/>
            </a:xfrm>
            <a:prstGeom prst="rect">
              <a:avLst/>
            </a:prstGeom>
            <a:solidFill>
              <a:srgbClr val="B9C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123" name="Line 98"/>
            <p:cNvSpPr>
              <a:spLocks noChangeShapeType="1"/>
            </p:cNvSpPr>
            <p:nvPr/>
          </p:nvSpPr>
          <p:spPr bwMode="auto">
            <a:xfrm>
              <a:off x="5485798" y="3429010"/>
              <a:ext cx="92073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4" name="Line 99"/>
            <p:cNvSpPr>
              <a:spLocks noChangeShapeType="1"/>
            </p:cNvSpPr>
            <p:nvPr/>
          </p:nvSpPr>
          <p:spPr bwMode="auto">
            <a:xfrm flipV="1">
              <a:off x="5485798" y="3429010"/>
              <a:ext cx="76198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7" name="Rectangle 139"/>
            <p:cNvSpPr>
              <a:spLocks noChangeArrowheads="1"/>
            </p:cNvSpPr>
            <p:nvPr/>
          </p:nvSpPr>
          <p:spPr bwMode="auto">
            <a:xfrm>
              <a:off x="6933559" y="3429010"/>
              <a:ext cx="1371563" cy="30008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138" name="Line 98"/>
            <p:cNvSpPr>
              <a:spLocks noChangeShapeType="1"/>
            </p:cNvSpPr>
            <p:nvPr/>
          </p:nvSpPr>
          <p:spPr bwMode="auto">
            <a:xfrm>
              <a:off x="6857361" y="3429010"/>
              <a:ext cx="92073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9" name="Line 99"/>
            <p:cNvSpPr>
              <a:spLocks noChangeShapeType="1"/>
            </p:cNvSpPr>
            <p:nvPr/>
          </p:nvSpPr>
          <p:spPr bwMode="auto">
            <a:xfrm flipV="1">
              <a:off x="6857361" y="3429010"/>
              <a:ext cx="76198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8" name="Line 98"/>
            <p:cNvSpPr>
              <a:spLocks noChangeShapeType="1"/>
            </p:cNvSpPr>
            <p:nvPr/>
          </p:nvSpPr>
          <p:spPr bwMode="auto">
            <a:xfrm>
              <a:off x="8305121" y="3429010"/>
              <a:ext cx="92073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9" name="Line 99"/>
            <p:cNvSpPr>
              <a:spLocks noChangeShapeType="1"/>
            </p:cNvSpPr>
            <p:nvPr/>
          </p:nvSpPr>
          <p:spPr bwMode="auto">
            <a:xfrm flipV="1">
              <a:off x="8305121" y="3429010"/>
              <a:ext cx="76198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81000" y="3821113"/>
            <a:ext cx="8010525" cy="831850"/>
            <a:chOff x="381000" y="3820415"/>
            <a:chExt cx="8009844" cy="832355"/>
          </a:xfrm>
        </p:grpSpPr>
        <p:sp>
          <p:nvSpPr>
            <p:cNvPr id="109" name="Text Box 306"/>
            <p:cNvSpPr txBox="1">
              <a:spLocks noChangeArrowheads="1"/>
            </p:cNvSpPr>
            <p:nvPr/>
          </p:nvSpPr>
          <p:spPr bwMode="auto">
            <a:xfrm>
              <a:off x="547674" y="3820415"/>
              <a:ext cx="1249256" cy="400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b="0" dirty="0" smtClean="0">
                  <a:latin typeface="+mj-lt"/>
                </a:rPr>
                <a:t>C</a:t>
              </a:r>
              <a:r>
                <a:rPr lang="en-US" b="0" baseline="-25000" dirty="0" smtClean="0">
                  <a:latin typeface="+mj-lt"/>
                </a:rPr>
                <a:t>0</a:t>
              </a:r>
              <a:r>
                <a:rPr lang="en-US" b="0" dirty="0" smtClean="0">
                  <a:latin typeface="+mj-lt"/>
                </a:rPr>
                <a:t> input</a:t>
              </a:r>
            </a:p>
          </p:txBody>
        </p:sp>
        <p:sp>
          <p:nvSpPr>
            <p:cNvPr id="110" name="Text Box 306"/>
            <p:cNvSpPr txBox="1">
              <a:spLocks noChangeArrowheads="1"/>
            </p:cNvSpPr>
            <p:nvPr/>
          </p:nvSpPr>
          <p:spPr bwMode="auto">
            <a:xfrm>
              <a:off x="381000" y="4252477"/>
              <a:ext cx="1415930" cy="400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b="0" dirty="0" smtClean="0">
                  <a:latin typeface="+mj-lt"/>
                </a:rPr>
                <a:t>C</a:t>
              </a:r>
              <a:r>
                <a:rPr lang="en-US" b="0" baseline="-25000" dirty="0" smtClean="0">
                  <a:latin typeface="+mj-lt"/>
                </a:rPr>
                <a:t>0</a:t>
              </a:r>
              <a:r>
                <a:rPr lang="en-US" b="0" dirty="0" smtClean="0">
                  <a:latin typeface="+mj-lt"/>
                </a:rPr>
                <a:t> output</a:t>
              </a:r>
            </a:p>
          </p:txBody>
        </p:sp>
        <p:sp>
          <p:nvSpPr>
            <p:cNvPr id="125" name="Rectangle 139"/>
            <p:cNvSpPr>
              <a:spLocks noChangeArrowheads="1"/>
            </p:cNvSpPr>
            <p:nvPr/>
          </p:nvSpPr>
          <p:spPr bwMode="auto">
            <a:xfrm>
              <a:off x="2742999" y="3891895"/>
              <a:ext cx="2742967" cy="3002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126" name="Line 98"/>
            <p:cNvSpPr>
              <a:spLocks noChangeShapeType="1"/>
            </p:cNvSpPr>
            <p:nvPr/>
          </p:nvSpPr>
          <p:spPr bwMode="auto">
            <a:xfrm>
              <a:off x="2565214" y="3885542"/>
              <a:ext cx="193659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7" name="Line 99"/>
            <p:cNvSpPr>
              <a:spLocks noChangeShapeType="1"/>
            </p:cNvSpPr>
            <p:nvPr/>
          </p:nvSpPr>
          <p:spPr bwMode="auto">
            <a:xfrm flipV="1">
              <a:off x="2565214" y="3885542"/>
              <a:ext cx="177785" cy="311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9" name="Line 98"/>
            <p:cNvSpPr>
              <a:spLocks noChangeShapeType="1"/>
            </p:cNvSpPr>
            <p:nvPr/>
          </p:nvSpPr>
          <p:spPr bwMode="auto">
            <a:xfrm>
              <a:off x="5471680" y="3885542"/>
              <a:ext cx="173022" cy="29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" name="Line 99"/>
            <p:cNvSpPr>
              <a:spLocks noChangeShapeType="1"/>
            </p:cNvSpPr>
            <p:nvPr/>
          </p:nvSpPr>
          <p:spPr bwMode="auto">
            <a:xfrm flipV="1">
              <a:off x="5471680" y="3891895"/>
              <a:ext cx="153974" cy="2986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          </a:t>
              </a:r>
            </a:p>
          </p:txBody>
        </p:sp>
        <p:sp>
          <p:nvSpPr>
            <p:cNvPr id="131" name="Rectangle 139"/>
            <p:cNvSpPr>
              <a:spLocks noChangeArrowheads="1"/>
            </p:cNvSpPr>
            <p:nvPr/>
          </p:nvSpPr>
          <p:spPr bwMode="auto">
            <a:xfrm>
              <a:off x="5638353" y="3885542"/>
              <a:ext cx="2666773" cy="300220"/>
            </a:xfrm>
            <a:prstGeom prst="rect">
              <a:avLst/>
            </a:prstGeom>
            <a:solidFill>
              <a:srgbClr val="B9C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150" name="Line 98"/>
            <p:cNvSpPr>
              <a:spLocks noChangeShapeType="1"/>
            </p:cNvSpPr>
            <p:nvPr/>
          </p:nvSpPr>
          <p:spPr bwMode="auto">
            <a:xfrm>
              <a:off x="8298777" y="3885542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1" name="Line 99"/>
            <p:cNvSpPr>
              <a:spLocks noChangeShapeType="1"/>
            </p:cNvSpPr>
            <p:nvPr/>
          </p:nvSpPr>
          <p:spPr bwMode="auto">
            <a:xfrm flipV="1">
              <a:off x="8298777" y="3885542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" name="Line 98"/>
            <p:cNvSpPr>
              <a:spLocks noChangeShapeType="1"/>
            </p:cNvSpPr>
            <p:nvPr/>
          </p:nvSpPr>
          <p:spPr bwMode="auto">
            <a:xfrm>
              <a:off x="2558865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3" name="Line 99"/>
            <p:cNvSpPr>
              <a:spLocks noChangeShapeType="1"/>
            </p:cNvSpPr>
            <p:nvPr/>
          </p:nvSpPr>
          <p:spPr bwMode="auto">
            <a:xfrm flipV="1">
              <a:off x="2558865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4" name="Line 98"/>
            <p:cNvSpPr>
              <a:spLocks noChangeShapeType="1"/>
            </p:cNvSpPr>
            <p:nvPr/>
          </p:nvSpPr>
          <p:spPr bwMode="auto">
            <a:xfrm>
              <a:off x="2660456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5" name="Line 99"/>
            <p:cNvSpPr>
              <a:spLocks noChangeShapeType="1"/>
            </p:cNvSpPr>
            <p:nvPr/>
          </p:nvSpPr>
          <p:spPr bwMode="auto">
            <a:xfrm flipV="1">
              <a:off x="2660456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" name="Line 98"/>
            <p:cNvSpPr>
              <a:spLocks noChangeShapeType="1"/>
            </p:cNvSpPr>
            <p:nvPr/>
          </p:nvSpPr>
          <p:spPr bwMode="auto">
            <a:xfrm>
              <a:off x="2762048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" name="Line 99"/>
            <p:cNvSpPr>
              <a:spLocks noChangeShapeType="1"/>
            </p:cNvSpPr>
            <p:nvPr/>
          </p:nvSpPr>
          <p:spPr bwMode="auto">
            <a:xfrm flipV="1">
              <a:off x="2762048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8" name="Line 98"/>
            <p:cNvSpPr>
              <a:spLocks noChangeShapeType="1"/>
            </p:cNvSpPr>
            <p:nvPr/>
          </p:nvSpPr>
          <p:spPr bwMode="auto">
            <a:xfrm>
              <a:off x="2863639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9" name="Line 99"/>
            <p:cNvSpPr>
              <a:spLocks noChangeShapeType="1"/>
            </p:cNvSpPr>
            <p:nvPr/>
          </p:nvSpPr>
          <p:spPr bwMode="auto">
            <a:xfrm flipV="1">
              <a:off x="2863639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0" name="Line 98"/>
            <p:cNvSpPr>
              <a:spLocks noChangeShapeType="1"/>
            </p:cNvSpPr>
            <p:nvPr/>
          </p:nvSpPr>
          <p:spPr bwMode="auto">
            <a:xfrm>
              <a:off x="2965230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1" name="Line 99"/>
            <p:cNvSpPr>
              <a:spLocks noChangeShapeType="1"/>
            </p:cNvSpPr>
            <p:nvPr/>
          </p:nvSpPr>
          <p:spPr bwMode="auto">
            <a:xfrm flipV="1">
              <a:off x="2965230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2" name="Line 98"/>
            <p:cNvSpPr>
              <a:spLocks noChangeShapeType="1"/>
            </p:cNvSpPr>
            <p:nvPr/>
          </p:nvSpPr>
          <p:spPr bwMode="auto">
            <a:xfrm>
              <a:off x="3066822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3" name="Line 99"/>
            <p:cNvSpPr>
              <a:spLocks noChangeShapeType="1"/>
            </p:cNvSpPr>
            <p:nvPr/>
          </p:nvSpPr>
          <p:spPr bwMode="auto">
            <a:xfrm flipV="1">
              <a:off x="3066822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4" name="Line 98"/>
            <p:cNvSpPr>
              <a:spLocks noChangeShapeType="1"/>
            </p:cNvSpPr>
            <p:nvPr/>
          </p:nvSpPr>
          <p:spPr bwMode="auto">
            <a:xfrm>
              <a:off x="3168413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5" name="Line 99"/>
            <p:cNvSpPr>
              <a:spLocks noChangeShapeType="1"/>
            </p:cNvSpPr>
            <p:nvPr/>
          </p:nvSpPr>
          <p:spPr bwMode="auto">
            <a:xfrm flipV="1">
              <a:off x="3168413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6" name="Line 98"/>
            <p:cNvSpPr>
              <a:spLocks noChangeShapeType="1"/>
            </p:cNvSpPr>
            <p:nvPr/>
          </p:nvSpPr>
          <p:spPr bwMode="auto">
            <a:xfrm>
              <a:off x="3270004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7" name="Line 99"/>
            <p:cNvSpPr>
              <a:spLocks noChangeShapeType="1"/>
            </p:cNvSpPr>
            <p:nvPr/>
          </p:nvSpPr>
          <p:spPr bwMode="auto">
            <a:xfrm flipV="1">
              <a:off x="3270004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/>
          </p:nvSpPr>
          <p:spPr bwMode="auto">
            <a:xfrm>
              <a:off x="3371596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/>
          </p:nvSpPr>
          <p:spPr bwMode="auto">
            <a:xfrm flipV="1">
              <a:off x="3371596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0" name="Line 98"/>
            <p:cNvSpPr>
              <a:spLocks noChangeShapeType="1"/>
            </p:cNvSpPr>
            <p:nvPr/>
          </p:nvSpPr>
          <p:spPr bwMode="auto">
            <a:xfrm>
              <a:off x="3473187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1" name="Line 99"/>
            <p:cNvSpPr>
              <a:spLocks noChangeShapeType="1"/>
            </p:cNvSpPr>
            <p:nvPr/>
          </p:nvSpPr>
          <p:spPr bwMode="auto">
            <a:xfrm flipV="1">
              <a:off x="3473187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2" name="Line 98"/>
            <p:cNvSpPr>
              <a:spLocks noChangeShapeType="1"/>
            </p:cNvSpPr>
            <p:nvPr/>
          </p:nvSpPr>
          <p:spPr bwMode="auto">
            <a:xfrm>
              <a:off x="3574778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3" name="Line 99"/>
            <p:cNvSpPr>
              <a:spLocks noChangeShapeType="1"/>
            </p:cNvSpPr>
            <p:nvPr/>
          </p:nvSpPr>
          <p:spPr bwMode="auto">
            <a:xfrm flipV="1">
              <a:off x="3574778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" name="Line 98"/>
            <p:cNvSpPr>
              <a:spLocks noChangeShapeType="1"/>
            </p:cNvSpPr>
            <p:nvPr/>
          </p:nvSpPr>
          <p:spPr bwMode="auto">
            <a:xfrm>
              <a:off x="3676370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5" name="Line 99"/>
            <p:cNvSpPr>
              <a:spLocks noChangeShapeType="1"/>
            </p:cNvSpPr>
            <p:nvPr/>
          </p:nvSpPr>
          <p:spPr bwMode="auto">
            <a:xfrm flipV="1">
              <a:off x="3676370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6" name="Line 98"/>
            <p:cNvSpPr>
              <a:spLocks noChangeShapeType="1"/>
            </p:cNvSpPr>
            <p:nvPr/>
          </p:nvSpPr>
          <p:spPr bwMode="auto">
            <a:xfrm>
              <a:off x="3777961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" name="Line 99"/>
            <p:cNvSpPr>
              <a:spLocks noChangeShapeType="1"/>
            </p:cNvSpPr>
            <p:nvPr/>
          </p:nvSpPr>
          <p:spPr bwMode="auto">
            <a:xfrm flipV="1">
              <a:off x="3777961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" name="Line 98"/>
            <p:cNvSpPr>
              <a:spLocks noChangeShapeType="1"/>
            </p:cNvSpPr>
            <p:nvPr/>
          </p:nvSpPr>
          <p:spPr bwMode="auto">
            <a:xfrm>
              <a:off x="3879553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" name="Line 99"/>
            <p:cNvSpPr>
              <a:spLocks noChangeShapeType="1"/>
            </p:cNvSpPr>
            <p:nvPr/>
          </p:nvSpPr>
          <p:spPr bwMode="auto">
            <a:xfrm flipV="1">
              <a:off x="3879553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" name="Line 98"/>
            <p:cNvSpPr>
              <a:spLocks noChangeShapeType="1"/>
            </p:cNvSpPr>
            <p:nvPr/>
          </p:nvSpPr>
          <p:spPr bwMode="auto">
            <a:xfrm>
              <a:off x="3981144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1" name="Line 99"/>
            <p:cNvSpPr>
              <a:spLocks noChangeShapeType="1"/>
            </p:cNvSpPr>
            <p:nvPr/>
          </p:nvSpPr>
          <p:spPr bwMode="auto">
            <a:xfrm flipV="1">
              <a:off x="3981144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2" name="Line 98"/>
            <p:cNvSpPr>
              <a:spLocks noChangeShapeType="1"/>
            </p:cNvSpPr>
            <p:nvPr/>
          </p:nvSpPr>
          <p:spPr bwMode="auto">
            <a:xfrm>
              <a:off x="4082735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3" name="Line 99"/>
            <p:cNvSpPr>
              <a:spLocks noChangeShapeType="1"/>
            </p:cNvSpPr>
            <p:nvPr/>
          </p:nvSpPr>
          <p:spPr bwMode="auto">
            <a:xfrm flipV="1">
              <a:off x="4082735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4" name="Line 98"/>
            <p:cNvSpPr>
              <a:spLocks noChangeShapeType="1"/>
            </p:cNvSpPr>
            <p:nvPr/>
          </p:nvSpPr>
          <p:spPr bwMode="auto">
            <a:xfrm>
              <a:off x="4184327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5" name="Line 99"/>
            <p:cNvSpPr>
              <a:spLocks noChangeShapeType="1"/>
            </p:cNvSpPr>
            <p:nvPr/>
          </p:nvSpPr>
          <p:spPr bwMode="auto">
            <a:xfrm flipV="1">
              <a:off x="4184327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6" name="Line 98"/>
            <p:cNvSpPr>
              <a:spLocks noChangeShapeType="1"/>
            </p:cNvSpPr>
            <p:nvPr/>
          </p:nvSpPr>
          <p:spPr bwMode="auto">
            <a:xfrm>
              <a:off x="4285918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7" name="Line 99"/>
            <p:cNvSpPr>
              <a:spLocks noChangeShapeType="1"/>
            </p:cNvSpPr>
            <p:nvPr/>
          </p:nvSpPr>
          <p:spPr bwMode="auto">
            <a:xfrm flipV="1">
              <a:off x="4285918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8" name="Line 98"/>
            <p:cNvSpPr>
              <a:spLocks noChangeShapeType="1"/>
            </p:cNvSpPr>
            <p:nvPr/>
          </p:nvSpPr>
          <p:spPr bwMode="auto">
            <a:xfrm>
              <a:off x="4387509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9" name="Line 99"/>
            <p:cNvSpPr>
              <a:spLocks noChangeShapeType="1"/>
            </p:cNvSpPr>
            <p:nvPr/>
          </p:nvSpPr>
          <p:spPr bwMode="auto">
            <a:xfrm flipV="1">
              <a:off x="4387509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0" name="Line 98"/>
            <p:cNvSpPr>
              <a:spLocks noChangeShapeType="1"/>
            </p:cNvSpPr>
            <p:nvPr/>
          </p:nvSpPr>
          <p:spPr bwMode="auto">
            <a:xfrm>
              <a:off x="4489101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1" name="Line 99"/>
            <p:cNvSpPr>
              <a:spLocks noChangeShapeType="1"/>
            </p:cNvSpPr>
            <p:nvPr/>
          </p:nvSpPr>
          <p:spPr bwMode="auto">
            <a:xfrm flipV="1">
              <a:off x="4489101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2" name="Line 98"/>
            <p:cNvSpPr>
              <a:spLocks noChangeShapeType="1"/>
            </p:cNvSpPr>
            <p:nvPr/>
          </p:nvSpPr>
          <p:spPr bwMode="auto">
            <a:xfrm>
              <a:off x="4590692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3" name="Line 99"/>
            <p:cNvSpPr>
              <a:spLocks noChangeShapeType="1"/>
            </p:cNvSpPr>
            <p:nvPr/>
          </p:nvSpPr>
          <p:spPr bwMode="auto">
            <a:xfrm flipV="1">
              <a:off x="4590692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" name="Line 98"/>
            <p:cNvSpPr>
              <a:spLocks noChangeShapeType="1"/>
            </p:cNvSpPr>
            <p:nvPr/>
          </p:nvSpPr>
          <p:spPr bwMode="auto">
            <a:xfrm>
              <a:off x="4692283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5" name="Line 99"/>
            <p:cNvSpPr>
              <a:spLocks noChangeShapeType="1"/>
            </p:cNvSpPr>
            <p:nvPr/>
          </p:nvSpPr>
          <p:spPr bwMode="auto">
            <a:xfrm flipV="1">
              <a:off x="4692283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6" name="Line 98"/>
            <p:cNvSpPr>
              <a:spLocks noChangeShapeType="1"/>
            </p:cNvSpPr>
            <p:nvPr/>
          </p:nvSpPr>
          <p:spPr bwMode="auto">
            <a:xfrm>
              <a:off x="4793875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7" name="Line 99"/>
            <p:cNvSpPr>
              <a:spLocks noChangeShapeType="1"/>
            </p:cNvSpPr>
            <p:nvPr/>
          </p:nvSpPr>
          <p:spPr bwMode="auto">
            <a:xfrm flipV="1">
              <a:off x="4793875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8" name="Line 98"/>
            <p:cNvSpPr>
              <a:spLocks noChangeShapeType="1"/>
            </p:cNvSpPr>
            <p:nvPr/>
          </p:nvSpPr>
          <p:spPr bwMode="auto">
            <a:xfrm>
              <a:off x="4895466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9" name="Line 99"/>
            <p:cNvSpPr>
              <a:spLocks noChangeShapeType="1"/>
            </p:cNvSpPr>
            <p:nvPr/>
          </p:nvSpPr>
          <p:spPr bwMode="auto">
            <a:xfrm flipV="1">
              <a:off x="4895466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2" name="Rectangle 139"/>
            <p:cNvSpPr>
              <a:spLocks noChangeArrowheads="1"/>
            </p:cNvSpPr>
            <p:nvPr/>
          </p:nvSpPr>
          <p:spPr bwMode="auto">
            <a:xfrm>
              <a:off x="5003407" y="4311250"/>
              <a:ext cx="457161" cy="3002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C(X</a:t>
              </a:r>
              <a:r>
                <a:rPr lang="en-US" sz="1400" baseline="-25000" dirty="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) </a:t>
              </a:r>
              <a:endParaRPr lang="en-US" sz="1400" baseline="-250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6" name="Line 98"/>
            <p:cNvSpPr>
              <a:spLocks noChangeShapeType="1"/>
            </p:cNvSpPr>
            <p:nvPr/>
          </p:nvSpPr>
          <p:spPr bwMode="auto">
            <a:xfrm>
              <a:off x="5454219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7" name="Line 99"/>
            <p:cNvSpPr>
              <a:spLocks noChangeShapeType="1"/>
            </p:cNvSpPr>
            <p:nvPr/>
          </p:nvSpPr>
          <p:spPr bwMode="auto">
            <a:xfrm flipV="1">
              <a:off x="5454219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8" name="Line 98"/>
            <p:cNvSpPr>
              <a:spLocks noChangeShapeType="1"/>
            </p:cNvSpPr>
            <p:nvPr/>
          </p:nvSpPr>
          <p:spPr bwMode="auto">
            <a:xfrm>
              <a:off x="5555810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9" name="Line 99"/>
            <p:cNvSpPr>
              <a:spLocks noChangeShapeType="1"/>
            </p:cNvSpPr>
            <p:nvPr/>
          </p:nvSpPr>
          <p:spPr bwMode="auto">
            <a:xfrm flipV="1">
              <a:off x="5555810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0" name="Line 98"/>
            <p:cNvSpPr>
              <a:spLocks noChangeShapeType="1"/>
            </p:cNvSpPr>
            <p:nvPr/>
          </p:nvSpPr>
          <p:spPr bwMode="auto">
            <a:xfrm>
              <a:off x="5657401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1" name="Line 99"/>
            <p:cNvSpPr>
              <a:spLocks noChangeShapeType="1"/>
            </p:cNvSpPr>
            <p:nvPr/>
          </p:nvSpPr>
          <p:spPr bwMode="auto">
            <a:xfrm flipV="1">
              <a:off x="5657401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2" name="Line 98"/>
            <p:cNvSpPr>
              <a:spLocks noChangeShapeType="1"/>
            </p:cNvSpPr>
            <p:nvPr/>
          </p:nvSpPr>
          <p:spPr bwMode="auto">
            <a:xfrm>
              <a:off x="5758993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3" name="Line 99"/>
            <p:cNvSpPr>
              <a:spLocks noChangeShapeType="1"/>
            </p:cNvSpPr>
            <p:nvPr/>
          </p:nvSpPr>
          <p:spPr bwMode="auto">
            <a:xfrm flipV="1">
              <a:off x="5758993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4" name="Line 98"/>
            <p:cNvSpPr>
              <a:spLocks noChangeShapeType="1"/>
            </p:cNvSpPr>
            <p:nvPr/>
          </p:nvSpPr>
          <p:spPr bwMode="auto">
            <a:xfrm>
              <a:off x="5860584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5" name="Line 99"/>
            <p:cNvSpPr>
              <a:spLocks noChangeShapeType="1"/>
            </p:cNvSpPr>
            <p:nvPr/>
          </p:nvSpPr>
          <p:spPr bwMode="auto">
            <a:xfrm flipV="1">
              <a:off x="5860584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6" name="Line 98"/>
            <p:cNvSpPr>
              <a:spLocks noChangeShapeType="1"/>
            </p:cNvSpPr>
            <p:nvPr/>
          </p:nvSpPr>
          <p:spPr bwMode="auto">
            <a:xfrm>
              <a:off x="5962175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7" name="Line 99"/>
            <p:cNvSpPr>
              <a:spLocks noChangeShapeType="1"/>
            </p:cNvSpPr>
            <p:nvPr/>
          </p:nvSpPr>
          <p:spPr bwMode="auto">
            <a:xfrm flipV="1">
              <a:off x="5962175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" name="Line 98"/>
            <p:cNvSpPr>
              <a:spLocks noChangeShapeType="1"/>
            </p:cNvSpPr>
            <p:nvPr/>
          </p:nvSpPr>
          <p:spPr bwMode="auto">
            <a:xfrm>
              <a:off x="6063767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9" name="Line 99"/>
            <p:cNvSpPr>
              <a:spLocks noChangeShapeType="1"/>
            </p:cNvSpPr>
            <p:nvPr/>
          </p:nvSpPr>
          <p:spPr bwMode="auto">
            <a:xfrm flipV="1">
              <a:off x="6063767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0" name="Line 98"/>
            <p:cNvSpPr>
              <a:spLocks noChangeShapeType="1"/>
            </p:cNvSpPr>
            <p:nvPr/>
          </p:nvSpPr>
          <p:spPr bwMode="auto">
            <a:xfrm>
              <a:off x="6165358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1" name="Line 99"/>
            <p:cNvSpPr>
              <a:spLocks noChangeShapeType="1"/>
            </p:cNvSpPr>
            <p:nvPr/>
          </p:nvSpPr>
          <p:spPr bwMode="auto">
            <a:xfrm flipV="1">
              <a:off x="6165358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2" name="Line 98"/>
            <p:cNvSpPr>
              <a:spLocks noChangeShapeType="1"/>
            </p:cNvSpPr>
            <p:nvPr/>
          </p:nvSpPr>
          <p:spPr bwMode="auto">
            <a:xfrm>
              <a:off x="6266950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3" name="Line 99"/>
            <p:cNvSpPr>
              <a:spLocks noChangeShapeType="1"/>
            </p:cNvSpPr>
            <p:nvPr/>
          </p:nvSpPr>
          <p:spPr bwMode="auto">
            <a:xfrm flipV="1">
              <a:off x="6266950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4" name="Line 98"/>
            <p:cNvSpPr>
              <a:spLocks noChangeShapeType="1"/>
            </p:cNvSpPr>
            <p:nvPr/>
          </p:nvSpPr>
          <p:spPr bwMode="auto">
            <a:xfrm>
              <a:off x="6368541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5" name="Line 99"/>
            <p:cNvSpPr>
              <a:spLocks noChangeShapeType="1"/>
            </p:cNvSpPr>
            <p:nvPr/>
          </p:nvSpPr>
          <p:spPr bwMode="auto">
            <a:xfrm flipV="1">
              <a:off x="6368541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6" name="Line 98"/>
            <p:cNvSpPr>
              <a:spLocks noChangeShapeType="1"/>
            </p:cNvSpPr>
            <p:nvPr/>
          </p:nvSpPr>
          <p:spPr bwMode="auto">
            <a:xfrm>
              <a:off x="6470132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7" name="Line 99"/>
            <p:cNvSpPr>
              <a:spLocks noChangeShapeType="1"/>
            </p:cNvSpPr>
            <p:nvPr/>
          </p:nvSpPr>
          <p:spPr bwMode="auto">
            <a:xfrm flipV="1">
              <a:off x="6470132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8" name="Line 98"/>
            <p:cNvSpPr>
              <a:spLocks noChangeShapeType="1"/>
            </p:cNvSpPr>
            <p:nvPr/>
          </p:nvSpPr>
          <p:spPr bwMode="auto">
            <a:xfrm>
              <a:off x="6571724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9" name="Line 99"/>
            <p:cNvSpPr>
              <a:spLocks noChangeShapeType="1"/>
            </p:cNvSpPr>
            <p:nvPr/>
          </p:nvSpPr>
          <p:spPr bwMode="auto">
            <a:xfrm flipV="1">
              <a:off x="6571724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0" name="Line 98"/>
            <p:cNvSpPr>
              <a:spLocks noChangeShapeType="1"/>
            </p:cNvSpPr>
            <p:nvPr/>
          </p:nvSpPr>
          <p:spPr bwMode="auto">
            <a:xfrm>
              <a:off x="6673315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1" name="Line 99"/>
            <p:cNvSpPr>
              <a:spLocks noChangeShapeType="1"/>
            </p:cNvSpPr>
            <p:nvPr/>
          </p:nvSpPr>
          <p:spPr bwMode="auto">
            <a:xfrm flipV="1">
              <a:off x="6673315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2" name="Line 98"/>
            <p:cNvSpPr>
              <a:spLocks noChangeShapeType="1"/>
            </p:cNvSpPr>
            <p:nvPr/>
          </p:nvSpPr>
          <p:spPr bwMode="auto">
            <a:xfrm>
              <a:off x="6774906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3" name="Line 99"/>
            <p:cNvSpPr>
              <a:spLocks noChangeShapeType="1"/>
            </p:cNvSpPr>
            <p:nvPr/>
          </p:nvSpPr>
          <p:spPr bwMode="auto">
            <a:xfrm flipV="1">
              <a:off x="6774906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4" name="Line 98"/>
            <p:cNvSpPr>
              <a:spLocks noChangeShapeType="1"/>
            </p:cNvSpPr>
            <p:nvPr/>
          </p:nvSpPr>
          <p:spPr bwMode="auto">
            <a:xfrm>
              <a:off x="6876498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5" name="Line 99"/>
            <p:cNvSpPr>
              <a:spLocks noChangeShapeType="1"/>
            </p:cNvSpPr>
            <p:nvPr/>
          </p:nvSpPr>
          <p:spPr bwMode="auto">
            <a:xfrm flipV="1">
              <a:off x="6876498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6" name="Line 98"/>
            <p:cNvSpPr>
              <a:spLocks noChangeShapeType="1"/>
            </p:cNvSpPr>
            <p:nvPr/>
          </p:nvSpPr>
          <p:spPr bwMode="auto">
            <a:xfrm>
              <a:off x="6978089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7" name="Line 99"/>
            <p:cNvSpPr>
              <a:spLocks noChangeShapeType="1"/>
            </p:cNvSpPr>
            <p:nvPr/>
          </p:nvSpPr>
          <p:spPr bwMode="auto">
            <a:xfrm flipV="1">
              <a:off x="6978089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8" name="Line 98"/>
            <p:cNvSpPr>
              <a:spLocks noChangeShapeType="1"/>
            </p:cNvSpPr>
            <p:nvPr/>
          </p:nvSpPr>
          <p:spPr bwMode="auto">
            <a:xfrm>
              <a:off x="7079680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9" name="Line 99"/>
            <p:cNvSpPr>
              <a:spLocks noChangeShapeType="1"/>
            </p:cNvSpPr>
            <p:nvPr/>
          </p:nvSpPr>
          <p:spPr bwMode="auto">
            <a:xfrm flipV="1">
              <a:off x="7079680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0" name="Line 98"/>
            <p:cNvSpPr>
              <a:spLocks noChangeShapeType="1"/>
            </p:cNvSpPr>
            <p:nvPr/>
          </p:nvSpPr>
          <p:spPr bwMode="auto">
            <a:xfrm>
              <a:off x="7181272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1" name="Line 99"/>
            <p:cNvSpPr>
              <a:spLocks noChangeShapeType="1"/>
            </p:cNvSpPr>
            <p:nvPr/>
          </p:nvSpPr>
          <p:spPr bwMode="auto">
            <a:xfrm flipV="1">
              <a:off x="7181272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2" name="Line 98"/>
            <p:cNvSpPr>
              <a:spLocks noChangeShapeType="1"/>
            </p:cNvSpPr>
            <p:nvPr/>
          </p:nvSpPr>
          <p:spPr bwMode="auto">
            <a:xfrm>
              <a:off x="7282863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3" name="Line 99"/>
            <p:cNvSpPr>
              <a:spLocks noChangeShapeType="1"/>
            </p:cNvSpPr>
            <p:nvPr/>
          </p:nvSpPr>
          <p:spPr bwMode="auto">
            <a:xfrm flipV="1">
              <a:off x="7282863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4" name="Line 98"/>
            <p:cNvSpPr>
              <a:spLocks noChangeShapeType="1"/>
            </p:cNvSpPr>
            <p:nvPr/>
          </p:nvSpPr>
          <p:spPr bwMode="auto">
            <a:xfrm>
              <a:off x="7384455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5" name="Line 99"/>
            <p:cNvSpPr>
              <a:spLocks noChangeShapeType="1"/>
            </p:cNvSpPr>
            <p:nvPr/>
          </p:nvSpPr>
          <p:spPr bwMode="auto">
            <a:xfrm flipV="1">
              <a:off x="7384455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6" name="Line 98"/>
            <p:cNvSpPr>
              <a:spLocks noChangeShapeType="1"/>
            </p:cNvSpPr>
            <p:nvPr/>
          </p:nvSpPr>
          <p:spPr bwMode="auto">
            <a:xfrm>
              <a:off x="7486046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7" name="Line 99"/>
            <p:cNvSpPr>
              <a:spLocks noChangeShapeType="1"/>
            </p:cNvSpPr>
            <p:nvPr/>
          </p:nvSpPr>
          <p:spPr bwMode="auto">
            <a:xfrm flipV="1">
              <a:off x="7486046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8" name="Line 98"/>
            <p:cNvSpPr>
              <a:spLocks noChangeShapeType="1"/>
            </p:cNvSpPr>
            <p:nvPr/>
          </p:nvSpPr>
          <p:spPr bwMode="auto">
            <a:xfrm>
              <a:off x="7587637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9" name="Line 99"/>
            <p:cNvSpPr>
              <a:spLocks noChangeShapeType="1"/>
            </p:cNvSpPr>
            <p:nvPr/>
          </p:nvSpPr>
          <p:spPr bwMode="auto">
            <a:xfrm flipV="1">
              <a:off x="7587637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0" name="Line 98"/>
            <p:cNvSpPr>
              <a:spLocks noChangeShapeType="1"/>
            </p:cNvSpPr>
            <p:nvPr/>
          </p:nvSpPr>
          <p:spPr bwMode="auto">
            <a:xfrm>
              <a:off x="7689229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1" name="Line 99"/>
            <p:cNvSpPr>
              <a:spLocks noChangeShapeType="1"/>
            </p:cNvSpPr>
            <p:nvPr/>
          </p:nvSpPr>
          <p:spPr bwMode="auto">
            <a:xfrm flipV="1">
              <a:off x="7689229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2" name="Line 98"/>
            <p:cNvSpPr>
              <a:spLocks noChangeShapeType="1"/>
            </p:cNvSpPr>
            <p:nvPr/>
          </p:nvSpPr>
          <p:spPr bwMode="auto">
            <a:xfrm>
              <a:off x="7790820" y="4317604"/>
              <a:ext cx="92067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3" name="Line 99"/>
            <p:cNvSpPr>
              <a:spLocks noChangeShapeType="1"/>
            </p:cNvSpPr>
            <p:nvPr/>
          </p:nvSpPr>
          <p:spPr bwMode="auto">
            <a:xfrm flipV="1">
              <a:off x="7790820" y="4317604"/>
              <a:ext cx="76194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5" name="Rectangle 139"/>
            <p:cNvSpPr>
              <a:spLocks noChangeArrowheads="1"/>
            </p:cNvSpPr>
            <p:nvPr/>
          </p:nvSpPr>
          <p:spPr bwMode="auto">
            <a:xfrm>
              <a:off x="7879712" y="4317604"/>
              <a:ext cx="406365" cy="300220"/>
            </a:xfrm>
            <a:prstGeom prst="rect">
              <a:avLst/>
            </a:prstGeom>
            <a:solidFill>
              <a:srgbClr val="B9C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C(X</a:t>
              </a:r>
              <a:r>
                <a:rPr lang="en-US" sz="1400" baseline="-25000" dirty="0">
                  <a:latin typeface="+mj-lt"/>
                  <a:ea typeface="ＭＳ Ｐゴシック" charset="0"/>
                  <a:cs typeface="ＭＳ Ｐゴシック" charset="0"/>
                </a:rPr>
                <a:t>3</a:t>
              </a: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77813" y="5981700"/>
            <a:ext cx="8713787" cy="400050"/>
            <a:chOff x="278408" y="5981640"/>
            <a:chExt cx="8713192" cy="400110"/>
          </a:xfrm>
        </p:grpSpPr>
        <p:sp>
          <p:nvSpPr>
            <p:cNvPr id="112" name="Text Box 306"/>
            <p:cNvSpPr txBox="1">
              <a:spLocks noChangeArrowheads="1"/>
            </p:cNvSpPr>
            <p:nvPr/>
          </p:nvSpPr>
          <p:spPr bwMode="auto">
            <a:xfrm>
              <a:off x="278408" y="5981640"/>
              <a:ext cx="15191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b="0" dirty="0" err="1" smtClean="0">
                  <a:latin typeface="+mj-lt"/>
                </a:rPr>
                <a:t>reg</a:t>
              </a:r>
              <a:r>
                <a:rPr lang="en-US" b="0" dirty="0" smtClean="0">
                  <a:latin typeface="+mj-lt"/>
                </a:rPr>
                <a:t> output</a:t>
              </a:r>
            </a:p>
          </p:txBody>
        </p:sp>
        <p:sp>
          <p:nvSpPr>
            <p:cNvPr id="301" name="Rectangle 139"/>
            <p:cNvSpPr>
              <a:spLocks noChangeArrowheads="1"/>
            </p:cNvSpPr>
            <p:nvPr/>
          </p:nvSpPr>
          <p:spPr bwMode="auto">
            <a:xfrm>
              <a:off x="5518387" y="6057851"/>
              <a:ext cx="1263564" cy="30008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C(X</a:t>
              </a:r>
              <a:r>
                <a:rPr lang="en-US" sz="1400" baseline="-25000" dirty="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) </a:t>
              </a:r>
              <a:endParaRPr lang="en-US" sz="1400" baseline="-250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2" name="Line 98"/>
            <p:cNvSpPr>
              <a:spLocks noChangeShapeType="1"/>
            </p:cNvSpPr>
            <p:nvPr/>
          </p:nvSpPr>
          <p:spPr bwMode="auto">
            <a:xfrm>
              <a:off x="5442192" y="6070553"/>
              <a:ext cx="90482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3" name="Line 99"/>
            <p:cNvSpPr>
              <a:spLocks noChangeShapeType="1"/>
            </p:cNvSpPr>
            <p:nvPr/>
          </p:nvSpPr>
          <p:spPr bwMode="auto">
            <a:xfrm flipV="1">
              <a:off x="5442192" y="6070553"/>
              <a:ext cx="76195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4" name="Line 98"/>
            <p:cNvSpPr>
              <a:spLocks noChangeShapeType="1"/>
            </p:cNvSpPr>
            <p:nvPr/>
          </p:nvSpPr>
          <p:spPr bwMode="auto">
            <a:xfrm>
              <a:off x="6807349" y="6070553"/>
              <a:ext cx="90482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5" name="Line 99"/>
            <p:cNvSpPr>
              <a:spLocks noChangeShapeType="1"/>
            </p:cNvSpPr>
            <p:nvPr/>
          </p:nvSpPr>
          <p:spPr bwMode="auto">
            <a:xfrm flipV="1">
              <a:off x="6807349" y="6070553"/>
              <a:ext cx="76195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6" name="Rectangle 139"/>
            <p:cNvSpPr>
              <a:spLocks noChangeArrowheads="1"/>
            </p:cNvSpPr>
            <p:nvPr/>
          </p:nvSpPr>
          <p:spPr bwMode="auto">
            <a:xfrm>
              <a:off x="6902593" y="6070553"/>
              <a:ext cx="1327059" cy="300083"/>
            </a:xfrm>
            <a:prstGeom prst="rect">
              <a:avLst/>
            </a:prstGeom>
            <a:solidFill>
              <a:srgbClr val="D3BEFF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C(X</a:t>
              </a:r>
              <a:r>
                <a:rPr lang="en-US" sz="1400" baseline="-25000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  <a:endParaRPr lang="en-US" sz="1400" baseline="-250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7" name="Line 98"/>
            <p:cNvSpPr>
              <a:spLocks noChangeShapeType="1"/>
            </p:cNvSpPr>
            <p:nvPr/>
          </p:nvSpPr>
          <p:spPr bwMode="auto">
            <a:xfrm>
              <a:off x="8248701" y="6070553"/>
              <a:ext cx="92069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8" name="Line 99"/>
            <p:cNvSpPr>
              <a:spLocks noChangeShapeType="1"/>
            </p:cNvSpPr>
            <p:nvPr/>
          </p:nvSpPr>
          <p:spPr bwMode="auto">
            <a:xfrm flipV="1">
              <a:off x="8248701" y="6070553"/>
              <a:ext cx="76195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9" name="Rectangle 139"/>
            <p:cNvSpPr>
              <a:spLocks noChangeArrowheads="1"/>
            </p:cNvSpPr>
            <p:nvPr/>
          </p:nvSpPr>
          <p:spPr bwMode="auto">
            <a:xfrm>
              <a:off x="8337595" y="6070553"/>
              <a:ext cx="654005" cy="300083"/>
            </a:xfrm>
            <a:prstGeom prst="rect">
              <a:avLst/>
            </a:prstGeom>
            <a:solidFill>
              <a:srgbClr val="B9C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C(X</a:t>
              </a:r>
              <a:r>
                <a:rPr lang="en-US" sz="1400" baseline="-25000" dirty="0">
                  <a:latin typeface="+mj-lt"/>
                  <a:ea typeface="ＭＳ Ｐゴシック" charset="0"/>
                  <a:cs typeface="ＭＳ Ｐゴシック" charset="0"/>
                </a:rPr>
                <a:t>3</a:t>
              </a: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457200" y="5549900"/>
            <a:ext cx="8556625" cy="400050"/>
            <a:chOff x="457944" y="5549395"/>
            <a:chExt cx="8555200" cy="400110"/>
          </a:xfrm>
        </p:grpSpPr>
        <p:sp>
          <p:nvSpPr>
            <p:cNvPr id="406" name="Line 98"/>
            <p:cNvSpPr>
              <a:spLocks noChangeShapeType="1"/>
            </p:cNvSpPr>
            <p:nvPr/>
          </p:nvSpPr>
          <p:spPr bwMode="auto">
            <a:xfrm>
              <a:off x="6895772" y="5600203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7" name="Line 99"/>
            <p:cNvSpPr>
              <a:spLocks noChangeShapeType="1"/>
            </p:cNvSpPr>
            <p:nvPr/>
          </p:nvSpPr>
          <p:spPr bwMode="auto">
            <a:xfrm flipV="1">
              <a:off x="6895772" y="5600203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8" name="Line 98"/>
            <p:cNvSpPr>
              <a:spLocks noChangeShapeType="1"/>
            </p:cNvSpPr>
            <p:nvPr/>
          </p:nvSpPr>
          <p:spPr bwMode="auto">
            <a:xfrm>
              <a:off x="6997355" y="5600203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9" name="Line 99"/>
            <p:cNvSpPr>
              <a:spLocks noChangeShapeType="1"/>
            </p:cNvSpPr>
            <p:nvPr/>
          </p:nvSpPr>
          <p:spPr bwMode="auto">
            <a:xfrm flipV="1">
              <a:off x="6997355" y="5600203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" name="Line 98"/>
            <p:cNvSpPr>
              <a:spLocks noChangeShapeType="1"/>
            </p:cNvSpPr>
            <p:nvPr/>
          </p:nvSpPr>
          <p:spPr bwMode="auto">
            <a:xfrm>
              <a:off x="7098938" y="5600203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" name="Line 99"/>
            <p:cNvSpPr>
              <a:spLocks noChangeShapeType="1"/>
            </p:cNvSpPr>
            <p:nvPr/>
          </p:nvSpPr>
          <p:spPr bwMode="auto">
            <a:xfrm flipV="1">
              <a:off x="7098938" y="5600203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" name="Line 98"/>
            <p:cNvSpPr>
              <a:spLocks noChangeShapeType="1"/>
            </p:cNvSpPr>
            <p:nvPr/>
          </p:nvSpPr>
          <p:spPr bwMode="auto">
            <a:xfrm>
              <a:off x="7200521" y="5600203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" name="Line 99"/>
            <p:cNvSpPr>
              <a:spLocks noChangeShapeType="1"/>
            </p:cNvSpPr>
            <p:nvPr/>
          </p:nvSpPr>
          <p:spPr bwMode="auto">
            <a:xfrm flipV="1">
              <a:off x="7200521" y="5600203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4" name="Line 98"/>
            <p:cNvSpPr>
              <a:spLocks noChangeShapeType="1"/>
            </p:cNvSpPr>
            <p:nvPr/>
          </p:nvSpPr>
          <p:spPr bwMode="auto">
            <a:xfrm>
              <a:off x="7302104" y="5600203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5" name="Line 99"/>
            <p:cNvSpPr>
              <a:spLocks noChangeShapeType="1"/>
            </p:cNvSpPr>
            <p:nvPr/>
          </p:nvSpPr>
          <p:spPr bwMode="auto">
            <a:xfrm flipV="1">
              <a:off x="7302104" y="5600203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6" name="Line 98"/>
            <p:cNvSpPr>
              <a:spLocks noChangeShapeType="1"/>
            </p:cNvSpPr>
            <p:nvPr/>
          </p:nvSpPr>
          <p:spPr bwMode="auto">
            <a:xfrm>
              <a:off x="7403687" y="5600203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7" name="Line 99"/>
            <p:cNvSpPr>
              <a:spLocks noChangeShapeType="1"/>
            </p:cNvSpPr>
            <p:nvPr/>
          </p:nvSpPr>
          <p:spPr bwMode="auto">
            <a:xfrm flipV="1">
              <a:off x="7403687" y="5600203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8" name="Line 98"/>
            <p:cNvSpPr>
              <a:spLocks noChangeShapeType="1"/>
            </p:cNvSpPr>
            <p:nvPr/>
          </p:nvSpPr>
          <p:spPr bwMode="auto">
            <a:xfrm>
              <a:off x="7505270" y="5600203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9" name="Line 99"/>
            <p:cNvSpPr>
              <a:spLocks noChangeShapeType="1"/>
            </p:cNvSpPr>
            <p:nvPr/>
          </p:nvSpPr>
          <p:spPr bwMode="auto">
            <a:xfrm flipV="1">
              <a:off x="7505270" y="5600203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0" name="Line 98"/>
            <p:cNvSpPr>
              <a:spLocks noChangeShapeType="1"/>
            </p:cNvSpPr>
            <p:nvPr/>
          </p:nvSpPr>
          <p:spPr bwMode="auto">
            <a:xfrm>
              <a:off x="7606853" y="5600203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1" name="Line 99"/>
            <p:cNvSpPr>
              <a:spLocks noChangeShapeType="1"/>
            </p:cNvSpPr>
            <p:nvPr/>
          </p:nvSpPr>
          <p:spPr bwMode="auto">
            <a:xfrm flipV="1">
              <a:off x="7606853" y="5600203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2" name="Line 98"/>
            <p:cNvSpPr>
              <a:spLocks noChangeShapeType="1"/>
            </p:cNvSpPr>
            <p:nvPr/>
          </p:nvSpPr>
          <p:spPr bwMode="auto">
            <a:xfrm>
              <a:off x="7708436" y="5600203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3" name="Line 99"/>
            <p:cNvSpPr>
              <a:spLocks noChangeShapeType="1"/>
            </p:cNvSpPr>
            <p:nvPr/>
          </p:nvSpPr>
          <p:spPr bwMode="auto">
            <a:xfrm flipV="1">
              <a:off x="7708436" y="5600203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4" name="Line 98"/>
            <p:cNvSpPr>
              <a:spLocks noChangeShapeType="1"/>
            </p:cNvSpPr>
            <p:nvPr/>
          </p:nvSpPr>
          <p:spPr bwMode="auto">
            <a:xfrm>
              <a:off x="7810019" y="5600203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5" name="Line 99"/>
            <p:cNvSpPr>
              <a:spLocks noChangeShapeType="1"/>
            </p:cNvSpPr>
            <p:nvPr/>
          </p:nvSpPr>
          <p:spPr bwMode="auto">
            <a:xfrm flipV="1">
              <a:off x="7810019" y="5600203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" name="Text Box 306"/>
            <p:cNvSpPr txBox="1">
              <a:spLocks noChangeArrowheads="1"/>
            </p:cNvSpPr>
            <p:nvPr/>
          </p:nvSpPr>
          <p:spPr bwMode="auto">
            <a:xfrm>
              <a:off x="457944" y="5549395"/>
              <a:ext cx="13380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b="0" dirty="0" err="1" smtClean="0">
                  <a:latin typeface="+mj-lt"/>
                </a:rPr>
                <a:t>reg</a:t>
              </a:r>
              <a:r>
                <a:rPr lang="en-US" b="0" dirty="0" smtClean="0">
                  <a:latin typeface="+mj-lt"/>
                </a:rPr>
                <a:t> input</a:t>
              </a:r>
            </a:p>
          </p:txBody>
        </p:sp>
        <p:sp>
          <p:nvSpPr>
            <p:cNvPr id="259" name="Line 98"/>
            <p:cNvSpPr>
              <a:spLocks noChangeShapeType="1"/>
            </p:cNvSpPr>
            <p:nvPr/>
          </p:nvSpPr>
          <p:spPr bwMode="auto">
            <a:xfrm>
              <a:off x="3968909" y="5612905"/>
              <a:ext cx="90473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0" name="Line 99"/>
            <p:cNvSpPr>
              <a:spLocks noChangeShapeType="1"/>
            </p:cNvSpPr>
            <p:nvPr/>
          </p:nvSpPr>
          <p:spPr bwMode="auto">
            <a:xfrm flipV="1">
              <a:off x="3968909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1" name="Line 98"/>
            <p:cNvSpPr>
              <a:spLocks noChangeShapeType="1"/>
            </p:cNvSpPr>
            <p:nvPr/>
          </p:nvSpPr>
          <p:spPr bwMode="auto">
            <a:xfrm>
              <a:off x="4070492" y="5612905"/>
              <a:ext cx="90473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2" name="Line 99"/>
            <p:cNvSpPr>
              <a:spLocks noChangeShapeType="1"/>
            </p:cNvSpPr>
            <p:nvPr/>
          </p:nvSpPr>
          <p:spPr bwMode="auto">
            <a:xfrm flipV="1">
              <a:off x="4070492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3" name="Line 98"/>
            <p:cNvSpPr>
              <a:spLocks noChangeShapeType="1"/>
            </p:cNvSpPr>
            <p:nvPr/>
          </p:nvSpPr>
          <p:spPr bwMode="auto">
            <a:xfrm>
              <a:off x="4172075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4" name="Line 99"/>
            <p:cNvSpPr>
              <a:spLocks noChangeShapeType="1"/>
            </p:cNvSpPr>
            <p:nvPr/>
          </p:nvSpPr>
          <p:spPr bwMode="auto">
            <a:xfrm flipV="1">
              <a:off x="4172075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5" name="Line 98"/>
            <p:cNvSpPr>
              <a:spLocks noChangeShapeType="1"/>
            </p:cNvSpPr>
            <p:nvPr/>
          </p:nvSpPr>
          <p:spPr bwMode="auto">
            <a:xfrm>
              <a:off x="4273658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6" name="Line 99"/>
            <p:cNvSpPr>
              <a:spLocks noChangeShapeType="1"/>
            </p:cNvSpPr>
            <p:nvPr/>
          </p:nvSpPr>
          <p:spPr bwMode="auto">
            <a:xfrm flipV="1">
              <a:off x="4273658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7" name="Line 98"/>
            <p:cNvSpPr>
              <a:spLocks noChangeShapeType="1"/>
            </p:cNvSpPr>
            <p:nvPr/>
          </p:nvSpPr>
          <p:spPr bwMode="auto">
            <a:xfrm>
              <a:off x="4375242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8" name="Line 99"/>
            <p:cNvSpPr>
              <a:spLocks noChangeShapeType="1"/>
            </p:cNvSpPr>
            <p:nvPr/>
          </p:nvSpPr>
          <p:spPr bwMode="auto">
            <a:xfrm flipV="1">
              <a:off x="4375242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9" name="Line 98"/>
            <p:cNvSpPr>
              <a:spLocks noChangeShapeType="1"/>
            </p:cNvSpPr>
            <p:nvPr/>
          </p:nvSpPr>
          <p:spPr bwMode="auto">
            <a:xfrm>
              <a:off x="4476825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0" name="Line 99"/>
            <p:cNvSpPr>
              <a:spLocks noChangeShapeType="1"/>
            </p:cNvSpPr>
            <p:nvPr/>
          </p:nvSpPr>
          <p:spPr bwMode="auto">
            <a:xfrm flipV="1">
              <a:off x="4476825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1" name="Line 98"/>
            <p:cNvSpPr>
              <a:spLocks noChangeShapeType="1"/>
            </p:cNvSpPr>
            <p:nvPr/>
          </p:nvSpPr>
          <p:spPr bwMode="auto">
            <a:xfrm>
              <a:off x="4578408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2" name="Line 99"/>
            <p:cNvSpPr>
              <a:spLocks noChangeShapeType="1"/>
            </p:cNvSpPr>
            <p:nvPr/>
          </p:nvSpPr>
          <p:spPr bwMode="auto">
            <a:xfrm flipV="1">
              <a:off x="4578408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3" name="Line 98"/>
            <p:cNvSpPr>
              <a:spLocks noChangeShapeType="1"/>
            </p:cNvSpPr>
            <p:nvPr/>
          </p:nvSpPr>
          <p:spPr bwMode="auto">
            <a:xfrm>
              <a:off x="4679991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4" name="Line 99"/>
            <p:cNvSpPr>
              <a:spLocks noChangeShapeType="1"/>
            </p:cNvSpPr>
            <p:nvPr/>
          </p:nvSpPr>
          <p:spPr bwMode="auto">
            <a:xfrm flipV="1">
              <a:off x="4679991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5" name="Line 98"/>
            <p:cNvSpPr>
              <a:spLocks noChangeShapeType="1"/>
            </p:cNvSpPr>
            <p:nvPr/>
          </p:nvSpPr>
          <p:spPr bwMode="auto">
            <a:xfrm>
              <a:off x="4781574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6" name="Line 99"/>
            <p:cNvSpPr>
              <a:spLocks noChangeShapeType="1"/>
            </p:cNvSpPr>
            <p:nvPr/>
          </p:nvSpPr>
          <p:spPr bwMode="auto">
            <a:xfrm flipV="1">
              <a:off x="4781574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7" name="Line 98"/>
            <p:cNvSpPr>
              <a:spLocks noChangeShapeType="1"/>
            </p:cNvSpPr>
            <p:nvPr/>
          </p:nvSpPr>
          <p:spPr bwMode="auto">
            <a:xfrm>
              <a:off x="4883157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8" name="Line 99"/>
            <p:cNvSpPr>
              <a:spLocks noChangeShapeType="1"/>
            </p:cNvSpPr>
            <p:nvPr/>
          </p:nvSpPr>
          <p:spPr bwMode="auto">
            <a:xfrm flipV="1">
              <a:off x="4883157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9" name="Rectangle 139"/>
            <p:cNvSpPr>
              <a:spLocks noChangeArrowheads="1"/>
            </p:cNvSpPr>
            <p:nvPr/>
          </p:nvSpPr>
          <p:spPr bwMode="auto">
            <a:xfrm>
              <a:off x="4991089" y="5606554"/>
              <a:ext cx="457124" cy="30008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C(X</a:t>
              </a:r>
              <a:r>
                <a:rPr lang="en-US" sz="1400" baseline="-25000" dirty="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) </a:t>
              </a:r>
              <a:endParaRPr lang="en-US" sz="1400" baseline="-250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0" name="Line 98"/>
            <p:cNvSpPr>
              <a:spLocks noChangeShapeType="1"/>
            </p:cNvSpPr>
            <p:nvPr/>
          </p:nvSpPr>
          <p:spPr bwMode="auto">
            <a:xfrm>
              <a:off x="5460911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1" name="Line 99"/>
            <p:cNvSpPr>
              <a:spLocks noChangeShapeType="1"/>
            </p:cNvSpPr>
            <p:nvPr/>
          </p:nvSpPr>
          <p:spPr bwMode="auto">
            <a:xfrm flipV="1">
              <a:off x="5460911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2" name="Line 98"/>
            <p:cNvSpPr>
              <a:spLocks noChangeShapeType="1"/>
            </p:cNvSpPr>
            <p:nvPr/>
          </p:nvSpPr>
          <p:spPr bwMode="auto">
            <a:xfrm>
              <a:off x="5562494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3" name="Line 99"/>
            <p:cNvSpPr>
              <a:spLocks noChangeShapeType="1"/>
            </p:cNvSpPr>
            <p:nvPr/>
          </p:nvSpPr>
          <p:spPr bwMode="auto">
            <a:xfrm flipV="1">
              <a:off x="5562494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4" name="Line 98"/>
            <p:cNvSpPr>
              <a:spLocks noChangeShapeType="1"/>
            </p:cNvSpPr>
            <p:nvPr/>
          </p:nvSpPr>
          <p:spPr bwMode="auto">
            <a:xfrm>
              <a:off x="5664077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5" name="Line 99"/>
            <p:cNvSpPr>
              <a:spLocks noChangeShapeType="1"/>
            </p:cNvSpPr>
            <p:nvPr/>
          </p:nvSpPr>
          <p:spPr bwMode="auto">
            <a:xfrm flipV="1">
              <a:off x="5664077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6" name="Line 98"/>
            <p:cNvSpPr>
              <a:spLocks noChangeShapeType="1"/>
            </p:cNvSpPr>
            <p:nvPr/>
          </p:nvSpPr>
          <p:spPr bwMode="auto">
            <a:xfrm>
              <a:off x="5765660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7" name="Line 99"/>
            <p:cNvSpPr>
              <a:spLocks noChangeShapeType="1"/>
            </p:cNvSpPr>
            <p:nvPr/>
          </p:nvSpPr>
          <p:spPr bwMode="auto">
            <a:xfrm flipV="1">
              <a:off x="5765660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8" name="Line 98"/>
            <p:cNvSpPr>
              <a:spLocks noChangeShapeType="1"/>
            </p:cNvSpPr>
            <p:nvPr/>
          </p:nvSpPr>
          <p:spPr bwMode="auto">
            <a:xfrm>
              <a:off x="5867243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9" name="Line 99"/>
            <p:cNvSpPr>
              <a:spLocks noChangeShapeType="1"/>
            </p:cNvSpPr>
            <p:nvPr/>
          </p:nvSpPr>
          <p:spPr bwMode="auto">
            <a:xfrm flipV="1">
              <a:off x="5867243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0" name="Line 98"/>
            <p:cNvSpPr>
              <a:spLocks noChangeShapeType="1"/>
            </p:cNvSpPr>
            <p:nvPr/>
          </p:nvSpPr>
          <p:spPr bwMode="auto">
            <a:xfrm>
              <a:off x="5968826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1" name="Line 99"/>
            <p:cNvSpPr>
              <a:spLocks noChangeShapeType="1"/>
            </p:cNvSpPr>
            <p:nvPr/>
          </p:nvSpPr>
          <p:spPr bwMode="auto">
            <a:xfrm flipV="1">
              <a:off x="5968826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2" name="Line 98"/>
            <p:cNvSpPr>
              <a:spLocks noChangeShapeType="1"/>
            </p:cNvSpPr>
            <p:nvPr/>
          </p:nvSpPr>
          <p:spPr bwMode="auto">
            <a:xfrm>
              <a:off x="6070409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3" name="Line 99"/>
            <p:cNvSpPr>
              <a:spLocks noChangeShapeType="1"/>
            </p:cNvSpPr>
            <p:nvPr/>
          </p:nvSpPr>
          <p:spPr bwMode="auto">
            <a:xfrm flipV="1">
              <a:off x="6070409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4" name="Line 98"/>
            <p:cNvSpPr>
              <a:spLocks noChangeShapeType="1"/>
            </p:cNvSpPr>
            <p:nvPr/>
          </p:nvSpPr>
          <p:spPr bwMode="auto">
            <a:xfrm>
              <a:off x="6171992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5" name="Line 99"/>
            <p:cNvSpPr>
              <a:spLocks noChangeShapeType="1"/>
            </p:cNvSpPr>
            <p:nvPr/>
          </p:nvSpPr>
          <p:spPr bwMode="auto">
            <a:xfrm flipV="1">
              <a:off x="6171992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6" name="Line 98"/>
            <p:cNvSpPr>
              <a:spLocks noChangeShapeType="1"/>
            </p:cNvSpPr>
            <p:nvPr/>
          </p:nvSpPr>
          <p:spPr bwMode="auto">
            <a:xfrm>
              <a:off x="6273575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7" name="Line 99"/>
            <p:cNvSpPr>
              <a:spLocks noChangeShapeType="1"/>
            </p:cNvSpPr>
            <p:nvPr/>
          </p:nvSpPr>
          <p:spPr bwMode="auto">
            <a:xfrm flipV="1">
              <a:off x="6273575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8" name="Line 98"/>
            <p:cNvSpPr>
              <a:spLocks noChangeShapeType="1"/>
            </p:cNvSpPr>
            <p:nvPr/>
          </p:nvSpPr>
          <p:spPr bwMode="auto">
            <a:xfrm>
              <a:off x="6375158" y="5612905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9" name="Line 99"/>
            <p:cNvSpPr>
              <a:spLocks noChangeShapeType="1"/>
            </p:cNvSpPr>
            <p:nvPr/>
          </p:nvSpPr>
          <p:spPr bwMode="auto">
            <a:xfrm flipV="1">
              <a:off x="6375158" y="5612905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0" name="Rectangle 139"/>
            <p:cNvSpPr>
              <a:spLocks noChangeArrowheads="1"/>
            </p:cNvSpPr>
            <p:nvPr/>
          </p:nvSpPr>
          <p:spPr bwMode="auto">
            <a:xfrm>
              <a:off x="6470393" y="5612905"/>
              <a:ext cx="438077" cy="300083"/>
            </a:xfrm>
            <a:prstGeom prst="rect">
              <a:avLst/>
            </a:prstGeom>
            <a:solidFill>
              <a:srgbClr val="D3BEFF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C(X</a:t>
              </a:r>
              <a:r>
                <a:rPr lang="en-US" sz="1400" baseline="-25000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  <a:endParaRPr lang="en-US" sz="1400" baseline="-250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6" name="Rectangle 139"/>
            <p:cNvSpPr>
              <a:spLocks noChangeArrowheads="1"/>
            </p:cNvSpPr>
            <p:nvPr/>
          </p:nvSpPr>
          <p:spPr bwMode="auto">
            <a:xfrm>
              <a:off x="7898905" y="5600203"/>
              <a:ext cx="406332" cy="300083"/>
            </a:xfrm>
            <a:prstGeom prst="rect">
              <a:avLst/>
            </a:prstGeom>
            <a:solidFill>
              <a:srgbClr val="B9C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C(X</a:t>
              </a:r>
              <a:r>
                <a:rPr lang="en-US" sz="1400" baseline="-25000" dirty="0">
                  <a:latin typeface="+mj-lt"/>
                  <a:ea typeface="ＭＳ Ｐゴシック" charset="0"/>
                  <a:cs typeface="ＭＳ Ｐゴシック" charset="0"/>
                </a:rPr>
                <a:t>3</a:t>
              </a: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</a:p>
          </p:txBody>
        </p:sp>
        <p:sp>
          <p:nvSpPr>
            <p:cNvPr id="430" name="Line 98"/>
            <p:cNvSpPr>
              <a:spLocks noChangeShapeType="1"/>
            </p:cNvSpPr>
            <p:nvPr/>
          </p:nvSpPr>
          <p:spPr bwMode="auto">
            <a:xfrm>
              <a:off x="8311586" y="5606554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" name="Line 99"/>
            <p:cNvSpPr>
              <a:spLocks noChangeShapeType="1"/>
            </p:cNvSpPr>
            <p:nvPr/>
          </p:nvSpPr>
          <p:spPr bwMode="auto">
            <a:xfrm flipV="1">
              <a:off x="8311586" y="5606554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2" name="Line 98"/>
            <p:cNvSpPr>
              <a:spLocks noChangeShapeType="1"/>
            </p:cNvSpPr>
            <p:nvPr/>
          </p:nvSpPr>
          <p:spPr bwMode="auto">
            <a:xfrm>
              <a:off x="8413169" y="5606554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3" name="Line 99"/>
            <p:cNvSpPr>
              <a:spLocks noChangeShapeType="1"/>
            </p:cNvSpPr>
            <p:nvPr/>
          </p:nvSpPr>
          <p:spPr bwMode="auto">
            <a:xfrm flipV="1">
              <a:off x="8413169" y="5606554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4" name="Line 98"/>
            <p:cNvSpPr>
              <a:spLocks noChangeShapeType="1"/>
            </p:cNvSpPr>
            <p:nvPr/>
          </p:nvSpPr>
          <p:spPr bwMode="auto">
            <a:xfrm>
              <a:off x="8514752" y="5606554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5" name="Line 99"/>
            <p:cNvSpPr>
              <a:spLocks noChangeShapeType="1"/>
            </p:cNvSpPr>
            <p:nvPr/>
          </p:nvSpPr>
          <p:spPr bwMode="auto">
            <a:xfrm flipV="1">
              <a:off x="8514752" y="5606554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6" name="Line 98"/>
            <p:cNvSpPr>
              <a:spLocks noChangeShapeType="1"/>
            </p:cNvSpPr>
            <p:nvPr/>
          </p:nvSpPr>
          <p:spPr bwMode="auto">
            <a:xfrm>
              <a:off x="8616335" y="5606554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7" name="Line 99"/>
            <p:cNvSpPr>
              <a:spLocks noChangeShapeType="1"/>
            </p:cNvSpPr>
            <p:nvPr/>
          </p:nvSpPr>
          <p:spPr bwMode="auto">
            <a:xfrm flipV="1">
              <a:off x="8616335" y="5606554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8" name="Line 98"/>
            <p:cNvSpPr>
              <a:spLocks noChangeShapeType="1"/>
            </p:cNvSpPr>
            <p:nvPr/>
          </p:nvSpPr>
          <p:spPr bwMode="auto">
            <a:xfrm>
              <a:off x="8717918" y="5606554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9" name="Line 99"/>
            <p:cNvSpPr>
              <a:spLocks noChangeShapeType="1"/>
            </p:cNvSpPr>
            <p:nvPr/>
          </p:nvSpPr>
          <p:spPr bwMode="auto">
            <a:xfrm flipV="1">
              <a:off x="8717918" y="5606554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" name="Line 98"/>
            <p:cNvSpPr>
              <a:spLocks noChangeShapeType="1"/>
            </p:cNvSpPr>
            <p:nvPr/>
          </p:nvSpPr>
          <p:spPr bwMode="auto">
            <a:xfrm>
              <a:off x="8819501" y="5606554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1" name="Line 99"/>
            <p:cNvSpPr>
              <a:spLocks noChangeShapeType="1"/>
            </p:cNvSpPr>
            <p:nvPr/>
          </p:nvSpPr>
          <p:spPr bwMode="auto">
            <a:xfrm flipV="1">
              <a:off x="8819501" y="5606554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2" name="Line 98"/>
            <p:cNvSpPr>
              <a:spLocks noChangeShapeType="1"/>
            </p:cNvSpPr>
            <p:nvPr/>
          </p:nvSpPr>
          <p:spPr bwMode="auto">
            <a:xfrm>
              <a:off x="8921084" y="5606554"/>
              <a:ext cx="92060" cy="293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3" name="Line 99"/>
            <p:cNvSpPr>
              <a:spLocks noChangeShapeType="1"/>
            </p:cNvSpPr>
            <p:nvPr/>
          </p:nvSpPr>
          <p:spPr bwMode="auto">
            <a:xfrm flipV="1">
              <a:off x="8921084" y="5606554"/>
              <a:ext cx="76187" cy="304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81000" y="4684713"/>
            <a:ext cx="8502650" cy="831850"/>
            <a:chOff x="381000" y="4684905"/>
            <a:chExt cx="8502650" cy="832355"/>
          </a:xfrm>
        </p:grpSpPr>
        <p:sp>
          <p:nvSpPr>
            <p:cNvPr id="113" name="Text Box 306"/>
            <p:cNvSpPr txBox="1">
              <a:spLocks noChangeArrowheads="1"/>
            </p:cNvSpPr>
            <p:nvPr/>
          </p:nvSpPr>
          <p:spPr bwMode="auto">
            <a:xfrm>
              <a:off x="547688" y="4684905"/>
              <a:ext cx="1249362" cy="400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b="0" dirty="0" smtClean="0">
                  <a:latin typeface="+mj-lt"/>
                </a:rPr>
                <a:t>C</a:t>
              </a:r>
              <a:r>
                <a:rPr lang="en-US" b="0" baseline="-25000" dirty="0" smtClean="0">
                  <a:latin typeface="+mj-lt"/>
                </a:rPr>
                <a:t>1</a:t>
              </a:r>
              <a:r>
                <a:rPr lang="en-US" b="0" dirty="0" smtClean="0">
                  <a:latin typeface="+mj-lt"/>
                </a:rPr>
                <a:t> input</a:t>
              </a:r>
            </a:p>
          </p:txBody>
        </p:sp>
        <p:sp>
          <p:nvSpPr>
            <p:cNvPr id="114" name="Text Box 306"/>
            <p:cNvSpPr txBox="1">
              <a:spLocks noChangeArrowheads="1"/>
            </p:cNvSpPr>
            <p:nvPr/>
          </p:nvSpPr>
          <p:spPr bwMode="auto">
            <a:xfrm>
              <a:off x="381000" y="5116967"/>
              <a:ext cx="1416050" cy="400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b="0" dirty="0" smtClean="0">
                  <a:latin typeface="+mj-lt"/>
                </a:rPr>
                <a:t>C</a:t>
              </a:r>
              <a:r>
                <a:rPr lang="en-US" b="0" baseline="-25000" dirty="0" smtClean="0">
                  <a:latin typeface="+mj-lt"/>
                </a:rPr>
                <a:t>1</a:t>
              </a:r>
              <a:r>
                <a:rPr lang="en-US" b="0" dirty="0" smtClean="0">
                  <a:latin typeface="+mj-lt"/>
                </a:rPr>
                <a:t> output</a:t>
              </a:r>
            </a:p>
          </p:txBody>
        </p:sp>
        <p:sp>
          <p:nvSpPr>
            <p:cNvPr id="203" name="Rectangle 139"/>
            <p:cNvSpPr>
              <a:spLocks noChangeArrowheads="1"/>
            </p:cNvSpPr>
            <p:nvPr/>
          </p:nvSpPr>
          <p:spPr bwMode="auto">
            <a:xfrm>
              <a:off x="4191000" y="4730970"/>
              <a:ext cx="2590800" cy="300220"/>
            </a:xfrm>
            <a:prstGeom prst="rect">
              <a:avLst/>
            </a:prstGeom>
            <a:solidFill>
              <a:srgbClr val="D3BEFF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204" name="Line 98"/>
            <p:cNvSpPr>
              <a:spLocks noChangeShapeType="1"/>
            </p:cNvSpPr>
            <p:nvPr/>
          </p:nvSpPr>
          <p:spPr bwMode="auto">
            <a:xfrm>
              <a:off x="3981450" y="4730970"/>
              <a:ext cx="209550" cy="2859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" name="Line 99"/>
            <p:cNvSpPr>
              <a:spLocks noChangeShapeType="1"/>
            </p:cNvSpPr>
            <p:nvPr/>
          </p:nvSpPr>
          <p:spPr bwMode="auto">
            <a:xfrm flipV="1">
              <a:off x="3981450" y="4743678"/>
              <a:ext cx="190500" cy="29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6" name="Rectangle 139"/>
            <p:cNvSpPr>
              <a:spLocks noChangeArrowheads="1"/>
            </p:cNvSpPr>
            <p:nvPr/>
          </p:nvSpPr>
          <p:spPr bwMode="auto">
            <a:xfrm>
              <a:off x="7010400" y="4730970"/>
              <a:ext cx="1873250" cy="3002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207" name="Line 98"/>
            <p:cNvSpPr>
              <a:spLocks noChangeShapeType="1"/>
            </p:cNvSpPr>
            <p:nvPr/>
          </p:nvSpPr>
          <p:spPr bwMode="auto">
            <a:xfrm>
              <a:off x="6781800" y="4724616"/>
              <a:ext cx="222250" cy="29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8" name="Line 99"/>
            <p:cNvSpPr>
              <a:spLocks noChangeShapeType="1"/>
            </p:cNvSpPr>
            <p:nvPr/>
          </p:nvSpPr>
          <p:spPr bwMode="auto">
            <a:xfrm flipV="1">
              <a:off x="6781800" y="4743678"/>
              <a:ext cx="215900" cy="2859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9" name="Line 98"/>
            <p:cNvSpPr>
              <a:spLocks noChangeShapeType="1"/>
            </p:cNvSpPr>
            <p:nvPr/>
          </p:nvSpPr>
          <p:spPr bwMode="auto">
            <a:xfrm>
              <a:off x="39878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0" name="Line 99"/>
            <p:cNvSpPr>
              <a:spLocks noChangeShapeType="1"/>
            </p:cNvSpPr>
            <p:nvPr/>
          </p:nvSpPr>
          <p:spPr bwMode="auto">
            <a:xfrm flipV="1">
              <a:off x="39878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1" name="Line 98"/>
            <p:cNvSpPr>
              <a:spLocks noChangeShapeType="1"/>
            </p:cNvSpPr>
            <p:nvPr/>
          </p:nvSpPr>
          <p:spPr bwMode="auto">
            <a:xfrm>
              <a:off x="40894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2" name="Line 99"/>
            <p:cNvSpPr>
              <a:spLocks noChangeShapeType="1"/>
            </p:cNvSpPr>
            <p:nvPr/>
          </p:nvSpPr>
          <p:spPr bwMode="auto">
            <a:xfrm flipV="1">
              <a:off x="40894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3" name="Line 98"/>
            <p:cNvSpPr>
              <a:spLocks noChangeShapeType="1"/>
            </p:cNvSpPr>
            <p:nvPr/>
          </p:nvSpPr>
          <p:spPr bwMode="auto">
            <a:xfrm>
              <a:off x="41910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4" name="Line 99"/>
            <p:cNvSpPr>
              <a:spLocks noChangeShapeType="1"/>
            </p:cNvSpPr>
            <p:nvPr/>
          </p:nvSpPr>
          <p:spPr bwMode="auto">
            <a:xfrm flipV="1">
              <a:off x="41910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5" name="Line 98"/>
            <p:cNvSpPr>
              <a:spLocks noChangeShapeType="1"/>
            </p:cNvSpPr>
            <p:nvPr/>
          </p:nvSpPr>
          <p:spPr bwMode="auto">
            <a:xfrm>
              <a:off x="42926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6" name="Line 99"/>
            <p:cNvSpPr>
              <a:spLocks noChangeShapeType="1"/>
            </p:cNvSpPr>
            <p:nvPr/>
          </p:nvSpPr>
          <p:spPr bwMode="auto">
            <a:xfrm flipV="1">
              <a:off x="42926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7" name="Line 98"/>
            <p:cNvSpPr>
              <a:spLocks noChangeShapeType="1"/>
            </p:cNvSpPr>
            <p:nvPr/>
          </p:nvSpPr>
          <p:spPr bwMode="auto">
            <a:xfrm>
              <a:off x="43942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8" name="Line 99"/>
            <p:cNvSpPr>
              <a:spLocks noChangeShapeType="1"/>
            </p:cNvSpPr>
            <p:nvPr/>
          </p:nvSpPr>
          <p:spPr bwMode="auto">
            <a:xfrm flipV="1">
              <a:off x="43942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9" name="Line 98"/>
            <p:cNvSpPr>
              <a:spLocks noChangeShapeType="1"/>
            </p:cNvSpPr>
            <p:nvPr/>
          </p:nvSpPr>
          <p:spPr bwMode="auto">
            <a:xfrm>
              <a:off x="44958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0" name="Line 99"/>
            <p:cNvSpPr>
              <a:spLocks noChangeShapeType="1"/>
            </p:cNvSpPr>
            <p:nvPr/>
          </p:nvSpPr>
          <p:spPr bwMode="auto">
            <a:xfrm flipV="1">
              <a:off x="44958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1" name="Line 98"/>
            <p:cNvSpPr>
              <a:spLocks noChangeShapeType="1"/>
            </p:cNvSpPr>
            <p:nvPr/>
          </p:nvSpPr>
          <p:spPr bwMode="auto">
            <a:xfrm>
              <a:off x="45974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2" name="Line 99"/>
            <p:cNvSpPr>
              <a:spLocks noChangeShapeType="1"/>
            </p:cNvSpPr>
            <p:nvPr/>
          </p:nvSpPr>
          <p:spPr bwMode="auto">
            <a:xfrm flipV="1">
              <a:off x="45974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3" name="Line 98"/>
            <p:cNvSpPr>
              <a:spLocks noChangeShapeType="1"/>
            </p:cNvSpPr>
            <p:nvPr/>
          </p:nvSpPr>
          <p:spPr bwMode="auto">
            <a:xfrm>
              <a:off x="46990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4" name="Line 99"/>
            <p:cNvSpPr>
              <a:spLocks noChangeShapeType="1"/>
            </p:cNvSpPr>
            <p:nvPr/>
          </p:nvSpPr>
          <p:spPr bwMode="auto">
            <a:xfrm flipV="1">
              <a:off x="46990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5" name="Line 98"/>
            <p:cNvSpPr>
              <a:spLocks noChangeShapeType="1"/>
            </p:cNvSpPr>
            <p:nvPr/>
          </p:nvSpPr>
          <p:spPr bwMode="auto">
            <a:xfrm>
              <a:off x="48006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6" name="Line 99"/>
            <p:cNvSpPr>
              <a:spLocks noChangeShapeType="1"/>
            </p:cNvSpPr>
            <p:nvPr/>
          </p:nvSpPr>
          <p:spPr bwMode="auto">
            <a:xfrm flipV="1">
              <a:off x="48006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7" name="Line 98"/>
            <p:cNvSpPr>
              <a:spLocks noChangeShapeType="1"/>
            </p:cNvSpPr>
            <p:nvPr/>
          </p:nvSpPr>
          <p:spPr bwMode="auto">
            <a:xfrm>
              <a:off x="49022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8" name="Line 99"/>
            <p:cNvSpPr>
              <a:spLocks noChangeShapeType="1"/>
            </p:cNvSpPr>
            <p:nvPr/>
          </p:nvSpPr>
          <p:spPr bwMode="auto">
            <a:xfrm flipV="1">
              <a:off x="49022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9" name="Line 98"/>
            <p:cNvSpPr>
              <a:spLocks noChangeShapeType="1"/>
            </p:cNvSpPr>
            <p:nvPr/>
          </p:nvSpPr>
          <p:spPr bwMode="auto">
            <a:xfrm>
              <a:off x="50038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0" name="Line 99"/>
            <p:cNvSpPr>
              <a:spLocks noChangeShapeType="1"/>
            </p:cNvSpPr>
            <p:nvPr/>
          </p:nvSpPr>
          <p:spPr bwMode="auto">
            <a:xfrm flipV="1">
              <a:off x="50038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1" name="Line 98"/>
            <p:cNvSpPr>
              <a:spLocks noChangeShapeType="1"/>
            </p:cNvSpPr>
            <p:nvPr/>
          </p:nvSpPr>
          <p:spPr bwMode="auto">
            <a:xfrm>
              <a:off x="51054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2" name="Line 99"/>
            <p:cNvSpPr>
              <a:spLocks noChangeShapeType="1"/>
            </p:cNvSpPr>
            <p:nvPr/>
          </p:nvSpPr>
          <p:spPr bwMode="auto">
            <a:xfrm flipV="1">
              <a:off x="51054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3" name="Line 98"/>
            <p:cNvSpPr>
              <a:spLocks noChangeShapeType="1"/>
            </p:cNvSpPr>
            <p:nvPr/>
          </p:nvSpPr>
          <p:spPr bwMode="auto">
            <a:xfrm>
              <a:off x="52070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4" name="Line 99"/>
            <p:cNvSpPr>
              <a:spLocks noChangeShapeType="1"/>
            </p:cNvSpPr>
            <p:nvPr/>
          </p:nvSpPr>
          <p:spPr bwMode="auto">
            <a:xfrm flipV="1">
              <a:off x="52070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" name="Line 98"/>
            <p:cNvSpPr>
              <a:spLocks noChangeShapeType="1"/>
            </p:cNvSpPr>
            <p:nvPr/>
          </p:nvSpPr>
          <p:spPr bwMode="auto">
            <a:xfrm>
              <a:off x="53086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6" name="Line 99"/>
            <p:cNvSpPr>
              <a:spLocks noChangeShapeType="1"/>
            </p:cNvSpPr>
            <p:nvPr/>
          </p:nvSpPr>
          <p:spPr bwMode="auto">
            <a:xfrm flipV="1">
              <a:off x="53086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7" name="Line 98"/>
            <p:cNvSpPr>
              <a:spLocks noChangeShapeType="1"/>
            </p:cNvSpPr>
            <p:nvPr/>
          </p:nvSpPr>
          <p:spPr bwMode="auto">
            <a:xfrm>
              <a:off x="54102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8" name="Line 99"/>
            <p:cNvSpPr>
              <a:spLocks noChangeShapeType="1"/>
            </p:cNvSpPr>
            <p:nvPr/>
          </p:nvSpPr>
          <p:spPr bwMode="auto">
            <a:xfrm flipV="1">
              <a:off x="54102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9" name="Line 98"/>
            <p:cNvSpPr>
              <a:spLocks noChangeShapeType="1"/>
            </p:cNvSpPr>
            <p:nvPr/>
          </p:nvSpPr>
          <p:spPr bwMode="auto">
            <a:xfrm>
              <a:off x="55118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0" name="Line 99"/>
            <p:cNvSpPr>
              <a:spLocks noChangeShapeType="1"/>
            </p:cNvSpPr>
            <p:nvPr/>
          </p:nvSpPr>
          <p:spPr bwMode="auto">
            <a:xfrm flipV="1">
              <a:off x="55118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1" name="Line 98"/>
            <p:cNvSpPr>
              <a:spLocks noChangeShapeType="1"/>
            </p:cNvSpPr>
            <p:nvPr/>
          </p:nvSpPr>
          <p:spPr bwMode="auto">
            <a:xfrm>
              <a:off x="56134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2" name="Line 99"/>
            <p:cNvSpPr>
              <a:spLocks noChangeShapeType="1"/>
            </p:cNvSpPr>
            <p:nvPr/>
          </p:nvSpPr>
          <p:spPr bwMode="auto">
            <a:xfrm flipV="1">
              <a:off x="56134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3" name="Line 98"/>
            <p:cNvSpPr>
              <a:spLocks noChangeShapeType="1"/>
            </p:cNvSpPr>
            <p:nvPr/>
          </p:nvSpPr>
          <p:spPr bwMode="auto">
            <a:xfrm>
              <a:off x="57150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4" name="Line 99"/>
            <p:cNvSpPr>
              <a:spLocks noChangeShapeType="1"/>
            </p:cNvSpPr>
            <p:nvPr/>
          </p:nvSpPr>
          <p:spPr bwMode="auto">
            <a:xfrm flipV="1">
              <a:off x="57150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" name="Line 98"/>
            <p:cNvSpPr>
              <a:spLocks noChangeShapeType="1"/>
            </p:cNvSpPr>
            <p:nvPr/>
          </p:nvSpPr>
          <p:spPr bwMode="auto">
            <a:xfrm>
              <a:off x="58166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6" name="Line 99"/>
            <p:cNvSpPr>
              <a:spLocks noChangeShapeType="1"/>
            </p:cNvSpPr>
            <p:nvPr/>
          </p:nvSpPr>
          <p:spPr bwMode="auto">
            <a:xfrm flipV="1">
              <a:off x="58166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7" name="Line 98"/>
            <p:cNvSpPr>
              <a:spLocks noChangeShapeType="1"/>
            </p:cNvSpPr>
            <p:nvPr/>
          </p:nvSpPr>
          <p:spPr bwMode="auto">
            <a:xfrm>
              <a:off x="59182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8" name="Line 99"/>
            <p:cNvSpPr>
              <a:spLocks noChangeShapeType="1"/>
            </p:cNvSpPr>
            <p:nvPr/>
          </p:nvSpPr>
          <p:spPr bwMode="auto">
            <a:xfrm flipV="1">
              <a:off x="59182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9" name="Line 98"/>
            <p:cNvSpPr>
              <a:spLocks noChangeShapeType="1"/>
            </p:cNvSpPr>
            <p:nvPr/>
          </p:nvSpPr>
          <p:spPr bwMode="auto">
            <a:xfrm>
              <a:off x="60198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0" name="Line 99"/>
            <p:cNvSpPr>
              <a:spLocks noChangeShapeType="1"/>
            </p:cNvSpPr>
            <p:nvPr/>
          </p:nvSpPr>
          <p:spPr bwMode="auto">
            <a:xfrm flipV="1">
              <a:off x="60198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1" name="Line 98"/>
            <p:cNvSpPr>
              <a:spLocks noChangeShapeType="1"/>
            </p:cNvSpPr>
            <p:nvPr/>
          </p:nvSpPr>
          <p:spPr bwMode="auto">
            <a:xfrm>
              <a:off x="61214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2" name="Line 99"/>
            <p:cNvSpPr>
              <a:spLocks noChangeShapeType="1"/>
            </p:cNvSpPr>
            <p:nvPr/>
          </p:nvSpPr>
          <p:spPr bwMode="auto">
            <a:xfrm flipV="1">
              <a:off x="61214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3" name="Line 98"/>
            <p:cNvSpPr>
              <a:spLocks noChangeShapeType="1"/>
            </p:cNvSpPr>
            <p:nvPr/>
          </p:nvSpPr>
          <p:spPr bwMode="auto">
            <a:xfrm>
              <a:off x="62230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4" name="Line 99"/>
            <p:cNvSpPr>
              <a:spLocks noChangeShapeType="1"/>
            </p:cNvSpPr>
            <p:nvPr/>
          </p:nvSpPr>
          <p:spPr bwMode="auto">
            <a:xfrm flipV="1">
              <a:off x="62230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5" name="Line 98"/>
            <p:cNvSpPr>
              <a:spLocks noChangeShapeType="1"/>
            </p:cNvSpPr>
            <p:nvPr/>
          </p:nvSpPr>
          <p:spPr bwMode="auto">
            <a:xfrm>
              <a:off x="63246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6" name="Line 99"/>
            <p:cNvSpPr>
              <a:spLocks noChangeShapeType="1"/>
            </p:cNvSpPr>
            <p:nvPr/>
          </p:nvSpPr>
          <p:spPr bwMode="auto">
            <a:xfrm flipV="1">
              <a:off x="63246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8" name="Rectangle 139"/>
            <p:cNvSpPr>
              <a:spLocks noChangeArrowheads="1"/>
            </p:cNvSpPr>
            <p:nvPr/>
          </p:nvSpPr>
          <p:spPr bwMode="auto">
            <a:xfrm>
              <a:off x="6419850" y="5182094"/>
              <a:ext cx="438150" cy="300220"/>
            </a:xfrm>
            <a:prstGeom prst="rect">
              <a:avLst/>
            </a:prstGeom>
            <a:solidFill>
              <a:srgbClr val="D3BEFF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C(X</a:t>
              </a:r>
              <a:r>
                <a:rPr lang="en-US" sz="1400" baseline="-25000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  <a:endParaRPr lang="en-US" sz="1400" baseline="-250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4" name="Line 98"/>
            <p:cNvSpPr>
              <a:spLocks noChangeShapeType="1"/>
            </p:cNvSpPr>
            <p:nvPr/>
          </p:nvSpPr>
          <p:spPr bwMode="auto">
            <a:xfrm>
              <a:off x="68326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5" name="Line 99"/>
            <p:cNvSpPr>
              <a:spLocks noChangeShapeType="1"/>
            </p:cNvSpPr>
            <p:nvPr/>
          </p:nvSpPr>
          <p:spPr bwMode="auto">
            <a:xfrm flipV="1">
              <a:off x="68326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6" name="Line 98"/>
            <p:cNvSpPr>
              <a:spLocks noChangeShapeType="1"/>
            </p:cNvSpPr>
            <p:nvPr/>
          </p:nvSpPr>
          <p:spPr bwMode="auto">
            <a:xfrm>
              <a:off x="69342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7" name="Line 99"/>
            <p:cNvSpPr>
              <a:spLocks noChangeShapeType="1"/>
            </p:cNvSpPr>
            <p:nvPr/>
          </p:nvSpPr>
          <p:spPr bwMode="auto">
            <a:xfrm flipV="1">
              <a:off x="69342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8" name="Line 98"/>
            <p:cNvSpPr>
              <a:spLocks noChangeShapeType="1"/>
            </p:cNvSpPr>
            <p:nvPr/>
          </p:nvSpPr>
          <p:spPr bwMode="auto">
            <a:xfrm>
              <a:off x="70358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9" name="Line 99"/>
            <p:cNvSpPr>
              <a:spLocks noChangeShapeType="1"/>
            </p:cNvSpPr>
            <p:nvPr/>
          </p:nvSpPr>
          <p:spPr bwMode="auto">
            <a:xfrm flipV="1">
              <a:off x="70358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" name="Line 98"/>
            <p:cNvSpPr>
              <a:spLocks noChangeShapeType="1"/>
            </p:cNvSpPr>
            <p:nvPr/>
          </p:nvSpPr>
          <p:spPr bwMode="auto">
            <a:xfrm>
              <a:off x="71374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1" name="Line 99"/>
            <p:cNvSpPr>
              <a:spLocks noChangeShapeType="1"/>
            </p:cNvSpPr>
            <p:nvPr/>
          </p:nvSpPr>
          <p:spPr bwMode="auto">
            <a:xfrm flipV="1">
              <a:off x="71374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2" name="Line 98"/>
            <p:cNvSpPr>
              <a:spLocks noChangeShapeType="1"/>
            </p:cNvSpPr>
            <p:nvPr/>
          </p:nvSpPr>
          <p:spPr bwMode="auto">
            <a:xfrm>
              <a:off x="72390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3" name="Line 99"/>
            <p:cNvSpPr>
              <a:spLocks noChangeShapeType="1"/>
            </p:cNvSpPr>
            <p:nvPr/>
          </p:nvSpPr>
          <p:spPr bwMode="auto">
            <a:xfrm flipV="1">
              <a:off x="72390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4" name="Line 98"/>
            <p:cNvSpPr>
              <a:spLocks noChangeShapeType="1"/>
            </p:cNvSpPr>
            <p:nvPr/>
          </p:nvSpPr>
          <p:spPr bwMode="auto">
            <a:xfrm>
              <a:off x="73406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5" name="Line 99"/>
            <p:cNvSpPr>
              <a:spLocks noChangeShapeType="1"/>
            </p:cNvSpPr>
            <p:nvPr/>
          </p:nvSpPr>
          <p:spPr bwMode="auto">
            <a:xfrm flipV="1">
              <a:off x="73406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6" name="Line 98"/>
            <p:cNvSpPr>
              <a:spLocks noChangeShapeType="1"/>
            </p:cNvSpPr>
            <p:nvPr/>
          </p:nvSpPr>
          <p:spPr bwMode="auto">
            <a:xfrm>
              <a:off x="74422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7" name="Line 99"/>
            <p:cNvSpPr>
              <a:spLocks noChangeShapeType="1"/>
            </p:cNvSpPr>
            <p:nvPr/>
          </p:nvSpPr>
          <p:spPr bwMode="auto">
            <a:xfrm flipV="1">
              <a:off x="74422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8" name="Line 98"/>
            <p:cNvSpPr>
              <a:spLocks noChangeShapeType="1"/>
            </p:cNvSpPr>
            <p:nvPr/>
          </p:nvSpPr>
          <p:spPr bwMode="auto">
            <a:xfrm>
              <a:off x="75438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9" name="Line 99"/>
            <p:cNvSpPr>
              <a:spLocks noChangeShapeType="1"/>
            </p:cNvSpPr>
            <p:nvPr/>
          </p:nvSpPr>
          <p:spPr bwMode="auto">
            <a:xfrm flipV="1">
              <a:off x="75438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0" name="Line 98"/>
            <p:cNvSpPr>
              <a:spLocks noChangeShapeType="1"/>
            </p:cNvSpPr>
            <p:nvPr/>
          </p:nvSpPr>
          <p:spPr bwMode="auto">
            <a:xfrm>
              <a:off x="76454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1" name="Line 99"/>
            <p:cNvSpPr>
              <a:spLocks noChangeShapeType="1"/>
            </p:cNvSpPr>
            <p:nvPr/>
          </p:nvSpPr>
          <p:spPr bwMode="auto">
            <a:xfrm flipV="1">
              <a:off x="76454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2" name="Line 98"/>
            <p:cNvSpPr>
              <a:spLocks noChangeShapeType="1"/>
            </p:cNvSpPr>
            <p:nvPr/>
          </p:nvSpPr>
          <p:spPr bwMode="auto">
            <a:xfrm>
              <a:off x="77470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3" name="Line 99"/>
            <p:cNvSpPr>
              <a:spLocks noChangeShapeType="1"/>
            </p:cNvSpPr>
            <p:nvPr/>
          </p:nvSpPr>
          <p:spPr bwMode="auto">
            <a:xfrm flipV="1">
              <a:off x="77470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4" name="Line 98"/>
            <p:cNvSpPr>
              <a:spLocks noChangeShapeType="1"/>
            </p:cNvSpPr>
            <p:nvPr/>
          </p:nvSpPr>
          <p:spPr bwMode="auto">
            <a:xfrm>
              <a:off x="78486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5" name="Line 99"/>
            <p:cNvSpPr>
              <a:spLocks noChangeShapeType="1"/>
            </p:cNvSpPr>
            <p:nvPr/>
          </p:nvSpPr>
          <p:spPr bwMode="auto">
            <a:xfrm flipV="1">
              <a:off x="78486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6" name="Line 98"/>
            <p:cNvSpPr>
              <a:spLocks noChangeShapeType="1"/>
            </p:cNvSpPr>
            <p:nvPr/>
          </p:nvSpPr>
          <p:spPr bwMode="auto">
            <a:xfrm>
              <a:off x="79502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7" name="Line 99"/>
            <p:cNvSpPr>
              <a:spLocks noChangeShapeType="1"/>
            </p:cNvSpPr>
            <p:nvPr/>
          </p:nvSpPr>
          <p:spPr bwMode="auto">
            <a:xfrm flipV="1">
              <a:off x="79502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8" name="Line 98"/>
            <p:cNvSpPr>
              <a:spLocks noChangeShapeType="1"/>
            </p:cNvSpPr>
            <p:nvPr/>
          </p:nvSpPr>
          <p:spPr bwMode="auto">
            <a:xfrm>
              <a:off x="80518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9" name="Line 99"/>
            <p:cNvSpPr>
              <a:spLocks noChangeShapeType="1"/>
            </p:cNvSpPr>
            <p:nvPr/>
          </p:nvSpPr>
          <p:spPr bwMode="auto">
            <a:xfrm flipV="1">
              <a:off x="80518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0" name="Line 98"/>
            <p:cNvSpPr>
              <a:spLocks noChangeShapeType="1"/>
            </p:cNvSpPr>
            <p:nvPr/>
          </p:nvSpPr>
          <p:spPr bwMode="auto">
            <a:xfrm>
              <a:off x="81534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" name="Line 99"/>
            <p:cNvSpPr>
              <a:spLocks noChangeShapeType="1"/>
            </p:cNvSpPr>
            <p:nvPr/>
          </p:nvSpPr>
          <p:spPr bwMode="auto">
            <a:xfrm flipV="1">
              <a:off x="81534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2" name="Line 98"/>
            <p:cNvSpPr>
              <a:spLocks noChangeShapeType="1"/>
            </p:cNvSpPr>
            <p:nvPr/>
          </p:nvSpPr>
          <p:spPr bwMode="auto">
            <a:xfrm>
              <a:off x="82550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3" name="Line 99"/>
            <p:cNvSpPr>
              <a:spLocks noChangeShapeType="1"/>
            </p:cNvSpPr>
            <p:nvPr/>
          </p:nvSpPr>
          <p:spPr bwMode="auto">
            <a:xfrm flipV="1">
              <a:off x="82550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4" name="Line 98"/>
            <p:cNvSpPr>
              <a:spLocks noChangeShapeType="1"/>
            </p:cNvSpPr>
            <p:nvPr/>
          </p:nvSpPr>
          <p:spPr bwMode="auto">
            <a:xfrm>
              <a:off x="83566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5" name="Line 99"/>
            <p:cNvSpPr>
              <a:spLocks noChangeShapeType="1"/>
            </p:cNvSpPr>
            <p:nvPr/>
          </p:nvSpPr>
          <p:spPr bwMode="auto">
            <a:xfrm flipV="1">
              <a:off x="83566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6" name="Line 98"/>
            <p:cNvSpPr>
              <a:spLocks noChangeShapeType="1"/>
            </p:cNvSpPr>
            <p:nvPr/>
          </p:nvSpPr>
          <p:spPr bwMode="auto">
            <a:xfrm>
              <a:off x="84582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7" name="Line 99"/>
            <p:cNvSpPr>
              <a:spLocks noChangeShapeType="1"/>
            </p:cNvSpPr>
            <p:nvPr/>
          </p:nvSpPr>
          <p:spPr bwMode="auto">
            <a:xfrm flipV="1">
              <a:off x="84582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8" name="Line 98"/>
            <p:cNvSpPr>
              <a:spLocks noChangeShapeType="1"/>
            </p:cNvSpPr>
            <p:nvPr/>
          </p:nvSpPr>
          <p:spPr bwMode="auto">
            <a:xfrm>
              <a:off x="85598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9" name="Line 99"/>
            <p:cNvSpPr>
              <a:spLocks noChangeShapeType="1"/>
            </p:cNvSpPr>
            <p:nvPr/>
          </p:nvSpPr>
          <p:spPr bwMode="auto">
            <a:xfrm flipV="1">
              <a:off x="85598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0" name="Line 98"/>
            <p:cNvSpPr>
              <a:spLocks noChangeShapeType="1"/>
            </p:cNvSpPr>
            <p:nvPr/>
          </p:nvSpPr>
          <p:spPr bwMode="auto">
            <a:xfrm>
              <a:off x="86614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" name="Line 99"/>
            <p:cNvSpPr>
              <a:spLocks noChangeShapeType="1"/>
            </p:cNvSpPr>
            <p:nvPr/>
          </p:nvSpPr>
          <p:spPr bwMode="auto">
            <a:xfrm flipV="1">
              <a:off x="86614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2" name="Line 98"/>
            <p:cNvSpPr>
              <a:spLocks noChangeShapeType="1"/>
            </p:cNvSpPr>
            <p:nvPr/>
          </p:nvSpPr>
          <p:spPr bwMode="auto">
            <a:xfrm>
              <a:off x="8763000" y="5182094"/>
              <a:ext cx="92075" cy="293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3" name="Line 99"/>
            <p:cNvSpPr>
              <a:spLocks noChangeShapeType="1"/>
            </p:cNvSpPr>
            <p:nvPr/>
          </p:nvSpPr>
          <p:spPr bwMode="auto">
            <a:xfrm flipV="1">
              <a:off x="8763000" y="5182094"/>
              <a:ext cx="76200" cy="304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9168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Circuit Interleaving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7000" y="1905000"/>
            <a:ext cx="10890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 dirty="0">
                <a:latin typeface="+mj-lt"/>
                <a:ea typeface="ＭＳ Ｐゴシック" charset="0"/>
                <a:cs typeface="ＭＳ Ｐゴシック" charset="0"/>
              </a:rPr>
              <a:t>Cycle #1</a:t>
            </a:r>
          </a:p>
        </p:txBody>
      </p:sp>
      <p:sp>
        <p:nvSpPr>
          <p:cNvPr id="493" name="TextBox 492"/>
          <p:cNvSpPr txBox="1"/>
          <p:nvPr/>
        </p:nvSpPr>
        <p:spPr>
          <a:xfrm>
            <a:off x="4114800" y="1905000"/>
            <a:ext cx="10890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 dirty="0">
                <a:latin typeface="+mj-lt"/>
                <a:ea typeface="ＭＳ Ｐゴシック" charset="0"/>
                <a:cs typeface="ＭＳ Ｐゴシック" charset="0"/>
              </a:rPr>
              <a:t>Cycle #2</a:t>
            </a:r>
          </a:p>
        </p:txBody>
      </p:sp>
      <p:sp>
        <p:nvSpPr>
          <p:cNvPr id="494" name="TextBox 493"/>
          <p:cNvSpPr txBox="1"/>
          <p:nvPr/>
        </p:nvSpPr>
        <p:spPr>
          <a:xfrm>
            <a:off x="5562600" y="1905000"/>
            <a:ext cx="10890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 dirty="0">
                <a:latin typeface="+mj-lt"/>
                <a:ea typeface="ＭＳ Ｐゴシック" charset="0"/>
                <a:cs typeface="ＭＳ Ｐゴシック" charset="0"/>
              </a:rPr>
              <a:t>Cycle #3</a:t>
            </a:r>
          </a:p>
        </p:txBody>
      </p:sp>
      <p:sp>
        <p:nvSpPr>
          <p:cNvPr id="495" name="TextBox 494"/>
          <p:cNvSpPr txBox="1"/>
          <p:nvPr/>
        </p:nvSpPr>
        <p:spPr>
          <a:xfrm>
            <a:off x="7010400" y="1905000"/>
            <a:ext cx="10890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 dirty="0">
                <a:latin typeface="+mj-lt"/>
                <a:ea typeface="ＭＳ Ｐゴシック" charset="0"/>
                <a:cs typeface="ＭＳ Ｐゴシック" charset="0"/>
              </a:rPr>
              <a:t>Cycle #4</a:t>
            </a: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743200" y="1246188"/>
            <a:ext cx="5232400" cy="658812"/>
            <a:chOff x="2743200" y="1245409"/>
            <a:chExt cx="5232400" cy="659591"/>
          </a:xfrm>
        </p:grpSpPr>
        <p:graphicFrame>
          <p:nvGraphicFramePr>
            <p:cNvPr id="49174" name="Object 13"/>
            <p:cNvGraphicFramePr>
              <a:graphicFrameLocks noChangeAspect="1"/>
            </p:cNvGraphicFramePr>
            <p:nvPr/>
          </p:nvGraphicFramePr>
          <p:xfrm>
            <a:off x="2743200" y="1245409"/>
            <a:ext cx="5232400" cy="391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65" name="Equation" r:id="rId4" imgW="3568700" imgH="266700" progId="Equation.3">
                    <p:embed/>
                  </p:oleObj>
                </mc:Choice>
                <mc:Fallback>
                  <p:oleObj name="Equation" r:id="rId4" imgW="3568700" imgH="2667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200" y="1245409"/>
                          <a:ext cx="5232400" cy="391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ight Brace 14"/>
            <p:cNvSpPr/>
            <p:nvPr/>
          </p:nvSpPr>
          <p:spPr>
            <a:xfrm rot="16200000">
              <a:off x="5276737" y="399937"/>
              <a:ext cx="190725" cy="2819400"/>
            </a:xfrm>
            <a:prstGeom prst="rightBrac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AutoShape 281"/>
          <p:cNvSpPr>
            <a:spLocks noChangeArrowheads="1"/>
          </p:cNvSpPr>
          <p:nvPr/>
        </p:nvSpPr>
        <p:spPr bwMode="auto">
          <a:xfrm>
            <a:off x="196850" y="1636713"/>
            <a:ext cx="3248025" cy="100965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1202" name="Group 19"/>
          <p:cNvGrpSpPr>
            <a:grpSpLocks/>
          </p:cNvGrpSpPr>
          <p:nvPr/>
        </p:nvGrpSpPr>
        <p:grpSpPr bwMode="auto">
          <a:xfrm>
            <a:off x="4022725" y="1284288"/>
            <a:ext cx="5197475" cy="2641600"/>
            <a:chOff x="2630" y="2295"/>
            <a:chExt cx="3274" cy="1664"/>
          </a:xfrm>
        </p:grpSpPr>
        <p:grpSp>
          <p:nvGrpSpPr>
            <p:cNvPr id="51420" name="Group 20"/>
            <p:cNvGrpSpPr>
              <a:grpSpLocks/>
            </p:cNvGrpSpPr>
            <p:nvPr/>
          </p:nvGrpSpPr>
          <p:grpSpPr bwMode="auto">
            <a:xfrm>
              <a:off x="2630" y="2295"/>
              <a:ext cx="2607" cy="1664"/>
              <a:chOff x="3118" y="2097"/>
              <a:chExt cx="2607" cy="1664"/>
            </a:xfrm>
          </p:grpSpPr>
          <p:sp>
            <p:nvSpPr>
              <p:cNvPr id="43239" name="Rectangle 21"/>
              <p:cNvSpPr>
                <a:spLocks noChangeArrowheads="1"/>
              </p:cNvSpPr>
              <p:nvPr/>
            </p:nvSpPr>
            <p:spPr bwMode="auto">
              <a:xfrm>
                <a:off x="3150" y="2097"/>
                <a:ext cx="2427" cy="164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40" name="Rectangle 22"/>
              <p:cNvSpPr>
                <a:spLocks noChangeArrowheads="1"/>
              </p:cNvSpPr>
              <p:nvPr/>
            </p:nvSpPr>
            <p:spPr bwMode="auto">
              <a:xfrm>
                <a:off x="4448" y="2169"/>
                <a:ext cx="432" cy="3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C</a:t>
                </a:r>
                <a:r>
                  <a:rPr lang="en-US" baseline="-25000">
                    <a:latin typeface="+mj-lt"/>
                    <a:ea typeface="ＭＳ Ｐゴシック" charset="0"/>
                    <a:cs typeface="ＭＳ Ｐゴシック" charset="0"/>
                  </a:rPr>
                  <a:t>0</a:t>
                </a:r>
              </a:p>
            </p:txBody>
          </p:sp>
          <p:grpSp>
            <p:nvGrpSpPr>
              <p:cNvPr id="51424" name="Group 23"/>
              <p:cNvGrpSpPr>
                <a:grpSpLocks/>
              </p:cNvGrpSpPr>
              <p:nvPr/>
            </p:nvGrpSpPr>
            <p:grpSpPr bwMode="auto">
              <a:xfrm rot="-5400000">
                <a:off x="5123" y="2605"/>
                <a:ext cx="624" cy="144"/>
                <a:chOff x="3792" y="3072"/>
                <a:chExt cx="624" cy="144"/>
              </a:xfrm>
            </p:grpSpPr>
            <p:sp>
              <p:nvSpPr>
                <p:cNvPr id="43286" name="Rectangle 24"/>
                <p:cNvSpPr>
                  <a:spLocks noChangeArrowheads="1"/>
                </p:cNvSpPr>
                <p:nvPr/>
              </p:nvSpPr>
              <p:spPr bwMode="auto">
                <a:xfrm>
                  <a:off x="3792" y="3072"/>
                  <a:ext cx="624" cy="14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3287" name="Freeform 25"/>
                <p:cNvSpPr>
                  <a:spLocks/>
                </p:cNvSpPr>
                <p:nvPr/>
              </p:nvSpPr>
              <p:spPr bwMode="auto">
                <a:xfrm>
                  <a:off x="3792" y="3109"/>
                  <a:ext cx="96" cy="52"/>
                </a:xfrm>
                <a:custGeom>
                  <a:avLst/>
                  <a:gdLst>
                    <a:gd name="T0" fmla="*/ 0 w 96"/>
                    <a:gd name="T1" fmla="*/ 0 h 96"/>
                    <a:gd name="T2" fmla="*/ 96 w 96"/>
                    <a:gd name="T3" fmla="*/ 1 h 96"/>
                    <a:gd name="T4" fmla="*/ 0 w 96"/>
                    <a:gd name="T5" fmla="*/ 1 h 96"/>
                    <a:gd name="T6" fmla="*/ 0 w 96"/>
                    <a:gd name="T7" fmla="*/ 0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0"/>
                      </a:moveTo>
                      <a:lnTo>
                        <a:pt x="96" y="48"/>
                      </a:lnTo>
                      <a:lnTo>
                        <a:pt x="0" y="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43242" name="Rectangle 26"/>
              <p:cNvSpPr>
                <a:spLocks noChangeArrowheads="1"/>
              </p:cNvSpPr>
              <p:nvPr/>
            </p:nvSpPr>
            <p:spPr bwMode="auto">
              <a:xfrm>
                <a:off x="3949" y="2169"/>
                <a:ext cx="322" cy="4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43" name="Rectangle 27"/>
              <p:cNvSpPr>
                <a:spLocks noChangeArrowheads="1"/>
              </p:cNvSpPr>
              <p:nvPr/>
            </p:nvSpPr>
            <p:spPr bwMode="auto">
              <a:xfrm>
                <a:off x="3935" y="2409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G</a:t>
                </a:r>
              </a:p>
            </p:txBody>
          </p:sp>
          <p:sp>
            <p:nvSpPr>
              <p:cNvPr id="43244" name="Rectangle 28"/>
              <p:cNvSpPr>
                <a:spLocks noChangeArrowheads="1"/>
              </p:cNvSpPr>
              <p:nvPr/>
            </p:nvSpPr>
            <p:spPr bwMode="auto">
              <a:xfrm>
                <a:off x="3935" y="2169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43245" name="Rectangle 29"/>
              <p:cNvSpPr>
                <a:spLocks noChangeArrowheads="1"/>
              </p:cNvSpPr>
              <p:nvPr/>
            </p:nvSpPr>
            <p:spPr bwMode="auto">
              <a:xfrm>
                <a:off x="4079" y="2169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Q</a:t>
                </a:r>
              </a:p>
            </p:txBody>
          </p:sp>
          <p:sp>
            <p:nvSpPr>
              <p:cNvPr id="43246" name="Line 30"/>
              <p:cNvSpPr>
                <a:spLocks noChangeShapeType="1"/>
              </p:cNvSpPr>
              <p:nvPr/>
            </p:nvSpPr>
            <p:spPr bwMode="auto">
              <a:xfrm>
                <a:off x="3264" y="2505"/>
                <a:ext cx="6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47" name="Line 31"/>
              <p:cNvSpPr>
                <a:spLocks noChangeShapeType="1"/>
              </p:cNvSpPr>
              <p:nvPr/>
            </p:nvSpPr>
            <p:spPr bwMode="auto">
              <a:xfrm>
                <a:off x="4271" y="2265"/>
                <a:ext cx="1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48" name="Line 32"/>
              <p:cNvSpPr>
                <a:spLocks noChangeShapeType="1"/>
              </p:cNvSpPr>
              <p:nvPr/>
            </p:nvSpPr>
            <p:spPr bwMode="auto">
              <a:xfrm>
                <a:off x="3728" y="2822"/>
                <a:ext cx="22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49" name="Line 33"/>
              <p:cNvSpPr>
                <a:spLocks noChangeShapeType="1"/>
              </p:cNvSpPr>
              <p:nvPr/>
            </p:nvSpPr>
            <p:spPr bwMode="auto">
              <a:xfrm>
                <a:off x="4880" y="237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50" name="Line 34"/>
              <p:cNvSpPr>
                <a:spLocks noChangeShapeType="1"/>
              </p:cNvSpPr>
              <p:nvPr/>
            </p:nvSpPr>
            <p:spPr bwMode="auto">
              <a:xfrm>
                <a:off x="3256" y="3300"/>
                <a:ext cx="1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51434" name="Group 35"/>
              <p:cNvGrpSpPr>
                <a:grpSpLocks/>
              </p:cNvGrpSpPr>
              <p:nvPr/>
            </p:nvGrpSpPr>
            <p:grpSpPr bwMode="auto">
              <a:xfrm>
                <a:off x="3371" y="3155"/>
                <a:ext cx="388" cy="476"/>
                <a:chOff x="1908" y="2836"/>
                <a:chExt cx="388" cy="476"/>
              </a:xfrm>
            </p:grpSpPr>
            <p:sp useBgFill="1">
              <p:nvSpPr>
                <p:cNvPr id="43282" name="Rectangle 36"/>
                <p:cNvSpPr>
                  <a:spLocks noChangeArrowheads="1"/>
                </p:cNvSpPr>
                <p:nvPr/>
              </p:nvSpPr>
              <p:spPr bwMode="auto">
                <a:xfrm>
                  <a:off x="1922" y="2836"/>
                  <a:ext cx="328" cy="476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3283" name="Rectangle 37"/>
                <p:cNvSpPr>
                  <a:spLocks noChangeArrowheads="1"/>
                </p:cNvSpPr>
                <p:nvPr/>
              </p:nvSpPr>
              <p:spPr bwMode="auto">
                <a:xfrm>
                  <a:off x="1908" y="2878"/>
                  <a:ext cx="233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>
                      <a:latin typeface="+mj-lt"/>
                      <a:ea typeface="ＭＳ Ｐゴシック" charset="0"/>
                      <a:cs typeface="ＭＳ Ｐゴシック" charset="0"/>
                    </a:rPr>
                    <a:t>D</a:t>
                  </a:r>
                </a:p>
              </p:txBody>
            </p:sp>
            <p:sp>
              <p:nvSpPr>
                <p:cNvPr id="43284" name="Rectangle 38"/>
                <p:cNvSpPr>
                  <a:spLocks noChangeArrowheads="1"/>
                </p:cNvSpPr>
                <p:nvPr/>
              </p:nvSpPr>
              <p:spPr bwMode="auto">
                <a:xfrm>
                  <a:off x="2063" y="2878"/>
                  <a:ext cx="233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>
                      <a:latin typeface="+mj-lt"/>
                      <a:ea typeface="ＭＳ Ｐゴシック" charset="0"/>
                      <a:cs typeface="ＭＳ Ｐゴシック" charset="0"/>
                    </a:rPr>
                    <a:t>Q</a:t>
                  </a:r>
                </a:p>
              </p:txBody>
            </p:sp>
            <p:sp>
              <p:nvSpPr>
                <p:cNvPr id="43285" name="Freeform 39"/>
                <p:cNvSpPr>
                  <a:spLocks/>
                </p:cNvSpPr>
                <p:nvPr/>
              </p:nvSpPr>
              <p:spPr bwMode="auto">
                <a:xfrm>
                  <a:off x="1922" y="3167"/>
                  <a:ext cx="145" cy="97"/>
                </a:xfrm>
                <a:custGeom>
                  <a:avLst/>
                  <a:gdLst>
                    <a:gd name="T0" fmla="*/ 0 w 145"/>
                    <a:gd name="T1" fmla="*/ 0 h 97"/>
                    <a:gd name="T2" fmla="*/ 144 w 145"/>
                    <a:gd name="T3" fmla="*/ 48 h 97"/>
                    <a:gd name="T4" fmla="*/ 0 w 145"/>
                    <a:gd name="T5" fmla="*/ 96 h 97"/>
                    <a:gd name="T6" fmla="*/ 0 60000 65536"/>
                    <a:gd name="T7" fmla="*/ 0 60000 65536"/>
                    <a:gd name="T8" fmla="*/ 0 60000 65536"/>
                    <a:gd name="T9" fmla="*/ 0 w 145"/>
                    <a:gd name="T10" fmla="*/ 0 h 97"/>
                    <a:gd name="T11" fmla="*/ 145 w 145"/>
                    <a:gd name="T12" fmla="*/ 97 h 9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5" h="97">
                      <a:moveTo>
                        <a:pt x="0" y="0"/>
                      </a:moveTo>
                      <a:lnTo>
                        <a:pt x="144" y="48"/>
                      </a:lnTo>
                      <a:lnTo>
                        <a:pt x="0" y="96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51435" name="Group 40"/>
              <p:cNvGrpSpPr>
                <a:grpSpLocks/>
              </p:cNvGrpSpPr>
              <p:nvPr/>
            </p:nvGrpSpPr>
            <p:grpSpPr bwMode="auto">
              <a:xfrm rot="-5400000">
                <a:off x="3520" y="2958"/>
                <a:ext cx="127" cy="192"/>
                <a:chOff x="1392" y="1488"/>
                <a:chExt cx="96" cy="144"/>
              </a:xfrm>
            </p:grpSpPr>
            <p:sp>
              <p:nvSpPr>
                <p:cNvPr id="43280" name="Freeform 41"/>
                <p:cNvSpPr>
                  <a:spLocks/>
                </p:cNvSpPr>
                <p:nvPr/>
              </p:nvSpPr>
              <p:spPr bwMode="auto">
                <a:xfrm>
                  <a:off x="1392" y="1536"/>
                  <a:ext cx="96" cy="96"/>
                </a:xfrm>
                <a:custGeom>
                  <a:avLst/>
                  <a:gdLst>
                    <a:gd name="T0" fmla="*/ 0 w 96"/>
                    <a:gd name="T1" fmla="*/ 96 h 96"/>
                    <a:gd name="T2" fmla="*/ 48 w 96"/>
                    <a:gd name="T3" fmla="*/ 0 h 96"/>
                    <a:gd name="T4" fmla="*/ 96 w 96"/>
                    <a:gd name="T5" fmla="*/ 96 h 96"/>
                    <a:gd name="T6" fmla="*/ 0 w 96"/>
                    <a:gd name="T7" fmla="*/ 96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96"/>
                    <a:gd name="T14" fmla="*/ 96 w 96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96">
                      <a:moveTo>
                        <a:pt x="0" y="96"/>
                      </a:moveTo>
                      <a:lnTo>
                        <a:pt x="48" y="0"/>
                      </a:lnTo>
                      <a:lnTo>
                        <a:pt x="96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3281" name="Oval 42"/>
                <p:cNvSpPr>
                  <a:spLocks noChangeArrowheads="1"/>
                </p:cNvSpPr>
                <p:nvPr/>
              </p:nvSpPr>
              <p:spPr bwMode="auto">
                <a:xfrm>
                  <a:off x="1417" y="1488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43253" name="Line 43"/>
              <p:cNvSpPr>
                <a:spLocks noChangeShapeType="1"/>
              </p:cNvSpPr>
              <p:nvPr/>
            </p:nvSpPr>
            <p:spPr bwMode="auto">
              <a:xfrm>
                <a:off x="3264" y="2505"/>
                <a:ext cx="0" cy="7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54" name="Line 44"/>
              <p:cNvSpPr>
                <a:spLocks noChangeShapeType="1"/>
              </p:cNvSpPr>
              <p:nvPr/>
            </p:nvSpPr>
            <p:spPr bwMode="auto">
              <a:xfrm flipV="1">
                <a:off x="3728" y="2265"/>
                <a:ext cx="0" cy="5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55" name="AutoShape 45"/>
              <p:cNvSpPr>
                <a:spLocks noChangeArrowheads="1"/>
              </p:cNvSpPr>
              <p:nvPr/>
            </p:nvSpPr>
            <p:spPr bwMode="auto">
              <a:xfrm rot="-5400000">
                <a:off x="4686" y="2556"/>
                <a:ext cx="864" cy="19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24 h 21600"/>
                  <a:gd name="T14" fmla="*/ 17100 w 21600"/>
                  <a:gd name="T15" fmla="*/ 170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56" name="Text Box 46"/>
              <p:cNvSpPr txBox="1">
                <a:spLocks noChangeArrowheads="1"/>
              </p:cNvSpPr>
              <p:nvPr/>
            </p:nvSpPr>
            <p:spPr bwMode="auto">
              <a:xfrm>
                <a:off x="4990" y="2279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smtClean="0">
                    <a:latin typeface="+mj-lt"/>
                  </a:rPr>
                  <a:t>1</a:t>
                </a:r>
              </a:p>
            </p:txBody>
          </p:sp>
          <p:sp>
            <p:nvSpPr>
              <p:cNvPr id="43257" name="Text Box 47"/>
              <p:cNvSpPr txBox="1">
                <a:spLocks noChangeArrowheads="1"/>
              </p:cNvSpPr>
              <p:nvPr/>
            </p:nvSpPr>
            <p:spPr bwMode="auto">
              <a:xfrm>
                <a:off x="4975" y="2795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smtClean="0">
                    <a:latin typeface="+mj-lt"/>
                  </a:rPr>
                  <a:t>0</a:t>
                </a:r>
              </a:p>
            </p:txBody>
          </p:sp>
          <p:sp>
            <p:nvSpPr>
              <p:cNvPr id="43258" name="Line 48"/>
              <p:cNvSpPr>
                <a:spLocks noChangeShapeType="1"/>
              </p:cNvSpPr>
              <p:nvPr/>
            </p:nvSpPr>
            <p:spPr bwMode="auto">
              <a:xfrm>
                <a:off x="5218" y="2649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59" name="Text Box 49"/>
              <p:cNvSpPr txBox="1">
                <a:spLocks noChangeArrowheads="1"/>
              </p:cNvSpPr>
              <p:nvPr/>
            </p:nvSpPr>
            <p:spPr bwMode="auto">
              <a:xfrm>
                <a:off x="5277" y="3431"/>
                <a:ext cx="39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2800">
                    <a:latin typeface="Bookman Old Style" charset="0"/>
                  </a:rPr>
                  <a:t>C</a:t>
                </a:r>
                <a:r>
                  <a:rPr lang="ja-JP" altLang="en-US" sz="2800">
                    <a:latin typeface="Bookman Old Style" charset="0"/>
                  </a:rPr>
                  <a:t>’</a:t>
                </a:r>
                <a:endParaRPr lang="en-US" altLang="x-none" sz="2800">
                  <a:latin typeface="Bookman Old Style" charset="0"/>
                </a:endParaRPr>
              </a:p>
            </p:txBody>
          </p:sp>
          <p:sp>
            <p:nvSpPr>
              <p:cNvPr id="43260" name="Rectangle 50"/>
              <p:cNvSpPr>
                <a:spLocks noChangeArrowheads="1"/>
              </p:cNvSpPr>
              <p:nvPr/>
            </p:nvSpPr>
            <p:spPr bwMode="auto">
              <a:xfrm>
                <a:off x="3949" y="2723"/>
                <a:ext cx="322" cy="4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61" name="Rectangle 51"/>
              <p:cNvSpPr>
                <a:spLocks noChangeArrowheads="1"/>
              </p:cNvSpPr>
              <p:nvPr/>
            </p:nvSpPr>
            <p:spPr bwMode="auto">
              <a:xfrm>
                <a:off x="3935" y="2963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G</a:t>
                </a:r>
              </a:p>
            </p:txBody>
          </p:sp>
          <p:sp>
            <p:nvSpPr>
              <p:cNvPr id="43262" name="Rectangle 52"/>
              <p:cNvSpPr>
                <a:spLocks noChangeArrowheads="1"/>
              </p:cNvSpPr>
              <p:nvPr/>
            </p:nvSpPr>
            <p:spPr bwMode="auto">
              <a:xfrm>
                <a:off x="3935" y="2723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43263" name="Rectangle 53"/>
              <p:cNvSpPr>
                <a:spLocks noChangeArrowheads="1"/>
              </p:cNvSpPr>
              <p:nvPr/>
            </p:nvSpPr>
            <p:spPr bwMode="auto">
              <a:xfrm>
                <a:off x="4079" y="2723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Q</a:t>
                </a:r>
              </a:p>
            </p:txBody>
          </p:sp>
          <p:sp>
            <p:nvSpPr>
              <p:cNvPr id="43264" name="Line 54"/>
              <p:cNvSpPr>
                <a:spLocks noChangeShapeType="1"/>
              </p:cNvSpPr>
              <p:nvPr/>
            </p:nvSpPr>
            <p:spPr bwMode="auto">
              <a:xfrm>
                <a:off x="4278" y="2829"/>
                <a:ext cx="1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65" name="Line 55"/>
              <p:cNvSpPr>
                <a:spLocks noChangeShapeType="1"/>
              </p:cNvSpPr>
              <p:nvPr/>
            </p:nvSpPr>
            <p:spPr bwMode="auto">
              <a:xfrm>
                <a:off x="3118" y="2265"/>
                <a:ext cx="8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66" name="Line 56"/>
              <p:cNvSpPr>
                <a:spLocks noChangeShapeType="1"/>
              </p:cNvSpPr>
              <p:nvPr/>
            </p:nvSpPr>
            <p:spPr bwMode="auto">
              <a:xfrm>
                <a:off x="3680" y="3056"/>
                <a:ext cx="25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67" name="Line 57"/>
              <p:cNvSpPr>
                <a:spLocks noChangeShapeType="1"/>
              </p:cNvSpPr>
              <p:nvPr/>
            </p:nvSpPr>
            <p:spPr bwMode="auto">
              <a:xfrm flipV="1">
                <a:off x="3768" y="3054"/>
                <a:ext cx="0" cy="2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68" name="Line 58"/>
              <p:cNvSpPr>
                <a:spLocks noChangeShapeType="1"/>
              </p:cNvSpPr>
              <p:nvPr/>
            </p:nvSpPr>
            <p:spPr bwMode="auto">
              <a:xfrm>
                <a:off x="3264" y="3056"/>
                <a:ext cx="2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69" name="Rectangle 59"/>
              <p:cNvSpPr>
                <a:spLocks noChangeArrowheads="1"/>
              </p:cNvSpPr>
              <p:nvPr/>
            </p:nvSpPr>
            <p:spPr bwMode="auto">
              <a:xfrm>
                <a:off x="4448" y="2723"/>
                <a:ext cx="432" cy="3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C</a:t>
                </a:r>
                <a:r>
                  <a:rPr lang="en-US" baseline="-25000">
                    <a:latin typeface="+mj-lt"/>
                    <a:ea typeface="ＭＳ Ｐゴシック" charset="0"/>
                    <a:cs typeface="ＭＳ Ｐゴシック" charset="0"/>
                  </a:rPr>
                  <a:t>1</a:t>
                </a:r>
              </a:p>
            </p:txBody>
          </p:sp>
          <p:sp>
            <p:nvSpPr>
              <p:cNvPr id="43270" name="Line 60"/>
              <p:cNvSpPr>
                <a:spLocks noChangeShapeType="1"/>
              </p:cNvSpPr>
              <p:nvPr/>
            </p:nvSpPr>
            <p:spPr bwMode="auto">
              <a:xfrm>
                <a:off x="4880" y="288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71" name="Line 61"/>
              <p:cNvSpPr>
                <a:spLocks noChangeShapeType="1"/>
              </p:cNvSpPr>
              <p:nvPr/>
            </p:nvSpPr>
            <p:spPr bwMode="auto">
              <a:xfrm>
                <a:off x="5507" y="2653"/>
                <a:ext cx="2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51455" name="Group 62"/>
              <p:cNvGrpSpPr>
                <a:grpSpLocks/>
              </p:cNvGrpSpPr>
              <p:nvPr/>
            </p:nvGrpSpPr>
            <p:grpSpPr bwMode="auto">
              <a:xfrm>
                <a:off x="3150" y="3571"/>
                <a:ext cx="190" cy="120"/>
                <a:chOff x="576" y="2832"/>
                <a:chExt cx="96" cy="192"/>
              </a:xfrm>
            </p:grpSpPr>
            <p:sp>
              <p:nvSpPr>
                <p:cNvPr id="43278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576" y="292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3279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576" y="2832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43274" name="Text Box 66"/>
              <p:cNvSpPr txBox="1">
                <a:spLocks noChangeArrowheads="1"/>
              </p:cNvSpPr>
              <p:nvPr/>
            </p:nvSpPr>
            <p:spPr bwMode="auto">
              <a:xfrm>
                <a:off x="3826" y="3381"/>
                <a:ext cx="20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 smtClean="0">
                    <a:latin typeface="+mj-lt"/>
                  </a:rPr>
                  <a:t>x</a:t>
                </a:r>
              </a:p>
            </p:txBody>
          </p:sp>
          <p:sp>
            <p:nvSpPr>
              <p:cNvPr id="43275" name="Text Box 67"/>
              <p:cNvSpPr txBox="1">
                <a:spLocks noChangeArrowheads="1"/>
              </p:cNvSpPr>
              <p:nvPr/>
            </p:nvSpPr>
            <p:spPr bwMode="auto">
              <a:xfrm>
                <a:off x="3287" y="2524"/>
                <a:ext cx="20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 smtClean="0">
                    <a:latin typeface="+mj-lt"/>
                  </a:rPr>
                  <a:t>x</a:t>
                </a:r>
              </a:p>
            </p:txBody>
          </p:sp>
          <p:sp>
            <p:nvSpPr>
              <p:cNvPr id="43276" name="Line 68"/>
              <p:cNvSpPr>
                <a:spLocks noChangeShapeType="1"/>
              </p:cNvSpPr>
              <p:nvPr/>
            </p:nvSpPr>
            <p:spPr bwMode="auto">
              <a:xfrm rot="-5400000">
                <a:off x="4950" y="3132"/>
                <a:ext cx="3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77" name="Line 69"/>
              <p:cNvSpPr>
                <a:spLocks noChangeShapeType="1"/>
              </p:cNvSpPr>
              <p:nvPr/>
            </p:nvSpPr>
            <p:spPr bwMode="auto">
              <a:xfrm>
                <a:off x="3711" y="3300"/>
                <a:ext cx="1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3238" name="Text Box 70"/>
            <p:cNvSpPr txBox="1">
              <a:spLocks noChangeArrowheads="1"/>
            </p:cNvSpPr>
            <p:nvPr/>
          </p:nvSpPr>
          <p:spPr bwMode="auto">
            <a:xfrm>
              <a:off x="5290" y="2705"/>
              <a:ext cx="6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smtClean="0">
                  <a:latin typeface="+mj-lt"/>
                </a:rPr>
                <a:t>C(X</a:t>
              </a:r>
              <a:r>
                <a:rPr lang="en-US" b="0" baseline="-25000" smtClean="0">
                  <a:latin typeface="+mj-lt"/>
                </a:rPr>
                <a:t>i-2</a:t>
              </a:r>
              <a:r>
                <a:rPr lang="en-US" b="0" smtClean="0">
                  <a:latin typeface="+mj-lt"/>
                </a:rPr>
                <a:t>)</a:t>
              </a:r>
            </a:p>
          </p:txBody>
        </p:sp>
      </p:grpSp>
      <p:grpSp>
        <p:nvGrpSpPr>
          <p:cNvPr id="51203" name="Group 71"/>
          <p:cNvGrpSpPr>
            <a:grpSpLocks/>
          </p:cNvGrpSpPr>
          <p:nvPr/>
        </p:nvGrpSpPr>
        <p:grpSpPr bwMode="auto">
          <a:xfrm>
            <a:off x="4022725" y="1284288"/>
            <a:ext cx="5197475" cy="2641600"/>
            <a:chOff x="2534" y="809"/>
            <a:chExt cx="3274" cy="1664"/>
          </a:xfrm>
        </p:grpSpPr>
        <p:sp>
          <p:nvSpPr>
            <p:cNvPr id="43187" name="Rectangle 72"/>
            <p:cNvSpPr>
              <a:spLocks noChangeArrowheads="1"/>
            </p:cNvSpPr>
            <p:nvPr/>
          </p:nvSpPr>
          <p:spPr bwMode="auto">
            <a:xfrm>
              <a:off x="2566" y="809"/>
              <a:ext cx="2427" cy="164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88" name="Rectangle 73"/>
            <p:cNvSpPr>
              <a:spLocks noChangeArrowheads="1"/>
            </p:cNvSpPr>
            <p:nvPr/>
          </p:nvSpPr>
          <p:spPr bwMode="auto">
            <a:xfrm>
              <a:off x="3864" y="881"/>
              <a:ext cx="432" cy="38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grpSp>
          <p:nvGrpSpPr>
            <p:cNvPr id="51373" name="Group 74"/>
            <p:cNvGrpSpPr>
              <a:grpSpLocks/>
            </p:cNvGrpSpPr>
            <p:nvPr/>
          </p:nvGrpSpPr>
          <p:grpSpPr bwMode="auto">
            <a:xfrm rot="-5400000">
              <a:off x="4539" y="1317"/>
              <a:ext cx="624" cy="144"/>
              <a:chOff x="3792" y="3072"/>
              <a:chExt cx="624" cy="144"/>
            </a:xfrm>
          </p:grpSpPr>
          <p:sp>
            <p:nvSpPr>
              <p:cNvPr id="43235" name="Rectangle 75"/>
              <p:cNvSpPr>
                <a:spLocks noChangeArrowheads="1"/>
              </p:cNvSpPr>
              <p:nvPr/>
            </p:nvSpPr>
            <p:spPr bwMode="auto">
              <a:xfrm>
                <a:off x="3792" y="3072"/>
                <a:ext cx="624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36" name="Freeform 76"/>
              <p:cNvSpPr>
                <a:spLocks/>
              </p:cNvSpPr>
              <p:nvPr/>
            </p:nvSpPr>
            <p:spPr bwMode="auto">
              <a:xfrm>
                <a:off x="3792" y="3109"/>
                <a:ext cx="96" cy="52"/>
              </a:xfrm>
              <a:custGeom>
                <a:avLst/>
                <a:gdLst>
                  <a:gd name="T0" fmla="*/ 0 w 96"/>
                  <a:gd name="T1" fmla="*/ 0 h 96"/>
                  <a:gd name="T2" fmla="*/ 96 w 96"/>
                  <a:gd name="T3" fmla="*/ 1 h 96"/>
                  <a:gd name="T4" fmla="*/ 0 w 96"/>
                  <a:gd name="T5" fmla="*/ 1 h 96"/>
                  <a:gd name="T6" fmla="*/ 0 w 96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0"/>
                    </a:moveTo>
                    <a:lnTo>
                      <a:pt x="96" y="48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3190" name="Rectangle 77"/>
            <p:cNvSpPr>
              <a:spLocks noChangeArrowheads="1"/>
            </p:cNvSpPr>
            <p:nvPr/>
          </p:nvSpPr>
          <p:spPr bwMode="auto">
            <a:xfrm>
              <a:off x="3365" y="881"/>
              <a:ext cx="322" cy="4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91" name="Rectangle 78"/>
            <p:cNvSpPr>
              <a:spLocks noChangeArrowheads="1"/>
            </p:cNvSpPr>
            <p:nvPr/>
          </p:nvSpPr>
          <p:spPr bwMode="auto">
            <a:xfrm>
              <a:off x="3351" y="1121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  <p:sp>
          <p:nvSpPr>
            <p:cNvPr id="43192" name="Rectangle 79"/>
            <p:cNvSpPr>
              <a:spLocks noChangeArrowheads="1"/>
            </p:cNvSpPr>
            <p:nvPr/>
          </p:nvSpPr>
          <p:spPr bwMode="auto">
            <a:xfrm>
              <a:off x="3351" y="881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43193" name="Rectangle 80"/>
            <p:cNvSpPr>
              <a:spLocks noChangeArrowheads="1"/>
            </p:cNvSpPr>
            <p:nvPr/>
          </p:nvSpPr>
          <p:spPr bwMode="auto">
            <a:xfrm>
              <a:off x="3495" y="881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Q</a:t>
              </a:r>
            </a:p>
          </p:txBody>
        </p:sp>
        <p:sp>
          <p:nvSpPr>
            <p:cNvPr id="43194" name="Line 81"/>
            <p:cNvSpPr>
              <a:spLocks noChangeShapeType="1"/>
            </p:cNvSpPr>
            <p:nvPr/>
          </p:nvSpPr>
          <p:spPr bwMode="auto">
            <a:xfrm>
              <a:off x="2680" y="1217"/>
              <a:ext cx="6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95" name="Line 82"/>
            <p:cNvSpPr>
              <a:spLocks noChangeShapeType="1"/>
            </p:cNvSpPr>
            <p:nvPr/>
          </p:nvSpPr>
          <p:spPr bwMode="auto">
            <a:xfrm>
              <a:off x="3687" y="977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96" name="Line 83"/>
            <p:cNvSpPr>
              <a:spLocks noChangeShapeType="1"/>
            </p:cNvSpPr>
            <p:nvPr/>
          </p:nvSpPr>
          <p:spPr bwMode="auto">
            <a:xfrm>
              <a:off x="3144" y="1534"/>
              <a:ext cx="2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97" name="Line 84"/>
            <p:cNvSpPr>
              <a:spLocks noChangeShapeType="1"/>
            </p:cNvSpPr>
            <p:nvPr/>
          </p:nvSpPr>
          <p:spPr bwMode="auto">
            <a:xfrm>
              <a:off x="4296" y="108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98" name="Line 85"/>
            <p:cNvSpPr>
              <a:spLocks noChangeShapeType="1"/>
            </p:cNvSpPr>
            <p:nvPr/>
          </p:nvSpPr>
          <p:spPr bwMode="auto">
            <a:xfrm>
              <a:off x="2672" y="2012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1383" name="Group 86"/>
            <p:cNvGrpSpPr>
              <a:grpSpLocks/>
            </p:cNvGrpSpPr>
            <p:nvPr/>
          </p:nvGrpSpPr>
          <p:grpSpPr bwMode="auto">
            <a:xfrm>
              <a:off x="2787" y="1867"/>
              <a:ext cx="388" cy="476"/>
              <a:chOff x="1908" y="2836"/>
              <a:chExt cx="388" cy="476"/>
            </a:xfrm>
          </p:grpSpPr>
          <p:sp useBgFill="1">
            <p:nvSpPr>
              <p:cNvPr id="43231" name="Rectangle 87"/>
              <p:cNvSpPr>
                <a:spLocks noChangeArrowheads="1"/>
              </p:cNvSpPr>
              <p:nvPr/>
            </p:nvSpPr>
            <p:spPr bwMode="auto">
              <a:xfrm>
                <a:off x="1922" y="2836"/>
                <a:ext cx="328" cy="476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32" name="Rectangle 88"/>
              <p:cNvSpPr>
                <a:spLocks noChangeArrowheads="1"/>
              </p:cNvSpPr>
              <p:nvPr/>
            </p:nvSpPr>
            <p:spPr bwMode="auto">
              <a:xfrm>
                <a:off x="1908" y="2878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43233" name="Rectangle 89"/>
              <p:cNvSpPr>
                <a:spLocks noChangeArrowheads="1"/>
              </p:cNvSpPr>
              <p:nvPr/>
            </p:nvSpPr>
            <p:spPr bwMode="auto">
              <a:xfrm>
                <a:off x="2063" y="2878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Q</a:t>
                </a:r>
              </a:p>
            </p:txBody>
          </p:sp>
          <p:sp>
            <p:nvSpPr>
              <p:cNvPr id="43234" name="Freeform 90"/>
              <p:cNvSpPr>
                <a:spLocks/>
              </p:cNvSpPr>
              <p:nvPr/>
            </p:nvSpPr>
            <p:spPr bwMode="auto">
              <a:xfrm>
                <a:off x="1922" y="3167"/>
                <a:ext cx="145" cy="97"/>
              </a:xfrm>
              <a:custGeom>
                <a:avLst/>
                <a:gdLst>
                  <a:gd name="T0" fmla="*/ 0 w 145"/>
                  <a:gd name="T1" fmla="*/ 0 h 97"/>
                  <a:gd name="T2" fmla="*/ 144 w 145"/>
                  <a:gd name="T3" fmla="*/ 48 h 97"/>
                  <a:gd name="T4" fmla="*/ 0 w 145"/>
                  <a:gd name="T5" fmla="*/ 96 h 97"/>
                  <a:gd name="T6" fmla="*/ 0 60000 65536"/>
                  <a:gd name="T7" fmla="*/ 0 60000 65536"/>
                  <a:gd name="T8" fmla="*/ 0 60000 65536"/>
                  <a:gd name="T9" fmla="*/ 0 w 145"/>
                  <a:gd name="T10" fmla="*/ 0 h 97"/>
                  <a:gd name="T11" fmla="*/ 145 w 145"/>
                  <a:gd name="T12" fmla="*/ 97 h 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5" h="97">
                    <a:moveTo>
                      <a:pt x="0" y="0"/>
                    </a:moveTo>
                    <a:lnTo>
                      <a:pt x="144" y="48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1384" name="Group 91"/>
            <p:cNvGrpSpPr>
              <a:grpSpLocks/>
            </p:cNvGrpSpPr>
            <p:nvPr/>
          </p:nvGrpSpPr>
          <p:grpSpPr bwMode="auto">
            <a:xfrm rot="-5400000">
              <a:off x="2936" y="1670"/>
              <a:ext cx="127" cy="192"/>
              <a:chOff x="1392" y="1488"/>
              <a:chExt cx="96" cy="144"/>
            </a:xfrm>
          </p:grpSpPr>
          <p:sp>
            <p:nvSpPr>
              <p:cNvPr id="43229" name="Freeform 92"/>
              <p:cNvSpPr>
                <a:spLocks/>
              </p:cNvSpPr>
              <p:nvPr/>
            </p:nvSpPr>
            <p:spPr bwMode="auto">
              <a:xfrm>
                <a:off x="1392" y="1536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w 96"/>
                  <a:gd name="T7" fmla="*/ 96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30" name="Oval 93"/>
              <p:cNvSpPr>
                <a:spLocks noChangeArrowheads="1"/>
              </p:cNvSpPr>
              <p:nvPr/>
            </p:nvSpPr>
            <p:spPr bwMode="auto">
              <a:xfrm>
                <a:off x="1417" y="14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3201" name="Line 94"/>
            <p:cNvSpPr>
              <a:spLocks noChangeShapeType="1"/>
            </p:cNvSpPr>
            <p:nvPr/>
          </p:nvSpPr>
          <p:spPr bwMode="auto">
            <a:xfrm>
              <a:off x="2680" y="1217"/>
              <a:ext cx="0" cy="7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202" name="Line 95"/>
            <p:cNvSpPr>
              <a:spLocks noChangeShapeType="1"/>
            </p:cNvSpPr>
            <p:nvPr/>
          </p:nvSpPr>
          <p:spPr bwMode="auto">
            <a:xfrm flipV="1">
              <a:off x="3144" y="977"/>
              <a:ext cx="0" cy="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203" name="AutoShape 96"/>
            <p:cNvSpPr>
              <a:spLocks noChangeArrowheads="1"/>
            </p:cNvSpPr>
            <p:nvPr/>
          </p:nvSpPr>
          <p:spPr bwMode="auto">
            <a:xfrm rot="-5400000">
              <a:off x="4103" y="1268"/>
              <a:ext cx="86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24 h 21600"/>
                <a:gd name="T14" fmla="*/ 17100 w 21600"/>
                <a:gd name="T15" fmla="*/ 1707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204" name="Text Box 97"/>
            <p:cNvSpPr txBox="1">
              <a:spLocks noChangeArrowheads="1"/>
            </p:cNvSpPr>
            <p:nvPr/>
          </p:nvSpPr>
          <p:spPr bwMode="auto">
            <a:xfrm>
              <a:off x="4406" y="991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1</a:t>
              </a:r>
            </a:p>
          </p:txBody>
        </p:sp>
        <p:sp>
          <p:nvSpPr>
            <p:cNvPr id="43205" name="Text Box 98"/>
            <p:cNvSpPr txBox="1">
              <a:spLocks noChangeArrowheads="1"/>
            </p:cNvSpPr>
            <p:nvPr/>
          </p:nvSpPr>
          <p:spPr bwMode="auto">
            <a:xfrm>
              <a:off x="4391" y="1507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0</a:t>
              </a:r>
            </a:p>
          </p:txBody>
        </p:sp>
        <p:sp>
          <p:nvSpPr>
            <p:cNvPr id="43206" name="Line 99"/>
            <p:cNvSpPr>
              <a:spLocks noChangeShapeType="1"/>
            </p:cNvSpPr>
            <p:nvPr/>
          </p:nvSpPr>
          <p:spPr bwMode="auto">
            <a:xfrm>
              <a:off x="4634" y="1361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207" name="Text Box 100"/>
            <p:cNvSpPr txBox="1">
              <a:spLocks noChangeArrowheads="1"/>
            </p:cNvSpPr>
            <p:nvPr/>
          </p:nvSpPr>
          <p:spPr bwMode="auto">
            <a:xfrm>
              <a:off x="4693" y="2143"/>
              <a:ext cx="39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800">
                  <a:latin typeface="Bookman Old Style" charset="0"/>
                </a:rPr>
                <a:t>C</a:t>
              </a:r>
              <a:r>
                <a:rPr lang="ja-JP" altLang="en-US" sz="2800">
                  <a:latin typeface="Bookman Old Style" charset="0"/>
                </a:rPr>
                <a:t>’</a:t>
              </a:r>
              <a:endParaRPr lang="en-US" altLang="x-none" sz="2800">
                <a:latin typeface="Bookman Old Style" charset="0"/>
              </a:endParaRPr>
            </a:p>
          </p:txBody>
        </p:sp>
        <p:sp>
          <p:nvSpPr>
            <p:cNvPr id="43208" name="Rectangle 101"/>
            <p:cNvSpPr>
              <a:spLocks noChangeArrowheads="1"/>
            </p:cNvSpPr>
            <p:nvPr/>
          </p:nvSpPr>
          <p:spPr bwMode="auto">
            <a:xfrm>
              <a:off x="3365" y="1435"/>
              <a:ext cx="322" cy="4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209" name="Rectangle 102"/>
            <p:cNvSpPr>
              <a:spLocks noChangeArrowheads="1"/>
            </p:cNvSpPr>
            <p:nvPr/>
          </p:nvSpPr>
          <p:spPr bwMode="auto">
            <a:xfrm>
              <a:off x="3351" y="1675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  <p:sp>
          <p:nvSpPr>
            <p:cNvPr id="43210" name="Rectangle 103"/>
            <p:cNvSpPr>
              <a:spLocks noChangeArrowheads="1"/>
            </p:cNvSpPr>
            <p:nvPr/>
          </p:nvSpPr>
          <p:spPr bwMode="auto">
            <a:xfrm>
              <a:off x="3351" y="1435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43211" name="Rectangle 104"/>
            <p:cNvSpPr>
              <a:spLocks noChangeArrowheads="1"/>
            </p:cNvSpPr>
            <p:nvPr/>
          </p:nvSpPr>
          <p:spPr bwMode="auto">
            <a:xfrm>
              <a:off x="3495" y="1435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Q</a:t>
              </a:r>
            </a:p>
          </p:txBody>
        </p:sp>
        <p:sp>
          <p:nvSpPr>
            <p:cNvPr id="43212" name="Line 105"/>
            <p:cNvSpPr>
              <a:spLocks noChangeShapeType="1"/>
            </p:cNvSpPr>
            <p:nvPr/>
          </p:nvSpPr>
          <p:spPr bwMode="auto">
            <a:xfrm>
              <a:off x="3694" y="1541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213" name="Line 106"/>
            <p:cNvSpPr>
              <a:spLocks noChangeShapeType="1"/>
            </p:cNvSpPr>
            <p:nvPr/>
          </p:nvSpPr>
          <p:spPr bwMode="auto">
            <a:xfrm>
              <a:off x="2534" y="977"/>
              <a:ext cx="8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214" name="Line 107"/>
            <p:cNvSpPr>
              <a:spLocks noChangeShapeType="1"/>
            </p:cNvSpPr>
            <p:nvPr/>
          </p:nvSpPr>
          <p:spPr bwMode="auto">
            <a:xfrm>
              <a:off x="3096" y="1768"/>
              <a:ext cx="2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215" name="Line 108"/>
            <p:cNvSpPr>
              <a:spLocks noChangeShapeType="1"/>
            </p:cNvSpPr>
            <p:nvPr/>
          </p:nvSpPr>
          <p:spPr bwMode="auto">
            <a:xfrm flipV="1">
              <a:off x="3184" y="1766"/>
              <a:ext cx="0" cy="2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216" name="Line 109"/>
            <p:cNvSpPr>
              <a:spLocks noChangeShapeType="1"/>
            </p:cNvSpPr>
            <p:nvPr/>
          </p:nvSpPr>
          <p:spPr bwMode="auto">
            <a:xfrm>
              <a:off x="2680" y="1768"/>
              <a:ext cx="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217" name="Rectangle 110"/>
            <p:cNvSpPr>
              <a:spLocks noChangeArrowheads="1"/>
            </p:cNvSpPr>
            <p:nvPr/>
          </p:nvSpPr>
          <p:spPr bwMode="auto">
            <a:xfrm>
              <a:off x="3864" y="1435"/>
              <a:ext cx="432" cy="38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43218" name="Line 111"/>
            <p:cNvSpPr>
              <a:spLocks noChangeShapeType="1"/>
            </p:cNvSpPr>
            <p:nvPr/>
          </p:nvSpPr>
          <p:spPr bwMode="auto">
            <a:xfrm>
              <a:off x="4296" y="1601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219" name="Line 112"/>
            <p:cNvSpPr>
              <a:spLocks noChangeShapeType="1"/>
            </p:cNvSpPr>
            <p:nvPr/>
          </p:nvSpPr>
          <p:spPr bwMode="auto">
            <a:xfrm>
              <a:off x="4923" y="1365"/>
              <a:ext cx="2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1404" name="Group 113"/>
            <p:cNvGrpSpPr>
              <a:grpSpLocks/>
            </p:cNvGrpSpPr>
            <p:nvPr/>
          </p:nvGrpSpPr>
          <p:grpSpPr bwMode="auto">
            <a:xfrm>
              <a:off x="2566" y="2283"/>
              <a:ext cx="190" cy="120"/>
              <a:chOff x="576" y="2832"/>
              <a:chExt cx="96" cy="192"/>
            </a:xfrm>
          </p:grpSpPr>
          <p:sp>
            <p:nvSpPr>
              <p:cNvPr id="43227" name="Line 114"/>
              <p:cNvSpPr>
                <a:spLocks noChangeShapeType="1"/>
              </p:cNvSpPr>
              <p:nvPr/>
            </p:nvSpPr>
            <p:spPr bwMode="auto">
              <a:xfrm flipH="1">
                <a:off x="576" y="2928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228" name="Line 115"/>
              <p:cNvSpPr>
                <a:spLocks noChangeShapeType="1"/>
              </p:cNvSpPr>
              <p:nvPr/>
            </p:nvSpPr>
            <p:spPr bwMode="auto">
              <a:xfrm flipH="1" flipV="1">
                <a:off x="576" y="2832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3222" name="Text Box 117"/>
            <p:cNvSpPr txBox="1">
              <a:spLocks noChangeArrowheads="1"/>
            </p:cNvSpPr>
            <p:nvPr/>
          </p:nvSpPr>
          <p:spPr bwMode="auto">
            <a:xfrm>
              <a:off x="3242" y="2093"/>
              <a:ext cx="22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smtClean="0">
                  <a:latin typeface="+mj-lt"/>
                </a:rPr>
                <a:t>0</a:t>
              </a:r>
            </a:p>
          </p:txBody>
        </p:sp>
        <p:sp>
          <p:nvSpPr>
            <p:cNvPr id="43223" name="Text Box 118"/>
            <p:cNvSpPr txBox="1">
              <a:spLocks noChangeArrowheads="1"/>
            </p:cNvSpPr>
            <p:nvPr/>
          </p:nvSpPr>
          <p:spPr bwMode="auto">
            <a:xfrm>
              <a:off x="2703" y="1236"/>
              <a:ext cx="22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smtClean="0">
                  <a:latin typeface="+mj-lt"/>
                </a:rPr>
                <a:t>1</a:t>
              </a:r>
            </a:p>
          </p:txBody>
        </p:sp>
        <p:sp>
          <p:nvSpPr>
            <p:cNvPr id="43224" name="Line 119"/>
            <p:cNvSpPr>
              <a:spLocks noChangeShapeType="1"/>
            </p:cNvSpPr>
            <p:nvPr/>
          </p:nvSpPr>
          <p:spPr bwMode="auto">
            <a:xfrm rot="-5400000">
              <a:off x="4367" y="1844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225" name="Line 120"/>
            <p:cNvSpPr>
              <a:spLocks noChangeShapeType="1"/>
            </p:cNvSpPr>
            <p:nvPr/>
          </p:nvSpPr>
          <p:spPr bwMode="auto">
            <a:xfrm>
              <a:off x="3127" y="2012"/>
              <a:ext cx="14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226" name="Text Box 121"/>
            <p:cNvSpPr txBox="1">
              <a:spLocks noChangeArrowheads="1"/>
            </p:cNvSpPr>
            <p:nvPr/>
          </p:nvSpPr>
          <p:spPr bwMode="auto">
            <a:xfrm>
              <a:off x="5194" y="1219"/>
              <a:ext cx="6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smtClean="0">
                  <a:solidFill>
                    <a:schemeClr val="bg1"/>
                  </a:solidFill>
                  <a:latin typeface="+mj-lt"/>
                </a:rPr>
                <a:t>C(X</a:t>
              </a:r>
              <a:r>
                <a:rPr lang="en-US" b="0" baseline="-25000" smtClean="0">
                  <a:solidFill>
                    <a:schemeClr val="bg1"/>
                  </a:solidFill>
                  <a:latin typeface="+mj-lt"/>
                </a:rPr>
                <a:t>i-2</a:t>
              </a:r>
              <a:r>
                <a:rPr lang="en-US" b="0" smtClean="0">
                  <a:solidFill>
                    <a:schemeClr val="bg1"/>
                  </a:solidFill>
                  <a:latin typeface="+mj-lt"/>
                </a:rPr>
                <a:t>)</a:t>
              </a:r>
            </a:p>
          </p:txBody>
        </p:sp>
      </p:grpSp>
      <p:grpSp>
        <p:nvGrpSpPr>
          <p:cNvPr id="51204" name="Group 122"/>
          <p:cNvGrpSpPr>
            <a:grpSpLocks/>
          </p:cNvGrpSpPr>
          <p:nvPr/>
        </p:nvGrpSpPr>
        <p:grpSpPr bwMode="auto">
          <a:xfrm>
            <a:off x="3676650" y="1284288"/>
            <a:ext cx="5543550" cy="2641600"/>
            <a:chOff x="2316" y="809"/>
            <a:chExt cx="3492" cy="1664"/>
          </a:xfrm>
        </p:grpSpPr>
        <p:sp>
          <p:nvSpPr>
            <p:cNvPr id="43137" name="Rectangle 123"/>
            <p:cNvSpPr>
              <a:spLocks noChangeArrowheads="1"/>
            </p:cNvSpPr>
            <p:nvPr/>
          </p:nvSpPr>
          <p:spPr bwMode="auto">
            <a:xfrm>
              <a:off x="2566" y="809"/>
              <a:ext cx="2427" cy="164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38" name="Rectangle 124"/>
            <p:cNvSpPr>
              <a:spLocks noChangeArrowheads="1"/>
            </p:cNvSpPr>
            <p:nvPr/>
          </p:nvSpPr>
          <p:spPr bwMode="auto">
            <a:xfrm>
              <a:off x="3864" y="881"/>
              <a:ext cx="432" cy="38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grpSp>
          <p:nvGrpSpPr>
            <p:cNvPr id="51323" name="Group 125"/>
            <p:cNvGrpSpPr>
              <a:grpSpLocks/>
            </p:cNvGrpSpPr>
            <p:nvPr/>
          </p:nvGrpSpPr>
          <p:grpSpPr bwMode="auto">
            <a:xfrm rot="-5400000">
              <a:off x="4539" y="1317"/>
              <a:ext cx="624" cy="144"/>
              <a:chOff x="3792" y="3072"/>
              <a:chExt cx="624" cy="144"/>
            </a:xfrm>
          </p:grpSpPr>
          <p:sp>
            <p:nvSpPr>
              <p:cNvPr id="43185" name="Rectangle 126"/>
              <p:cNvSpPr>
                <a:spLocks noChangeArrowheads="1"/>
              </p:cNvSpPr>
              <p:nvPr/>
            </p:nvSpPr>
            <p:spPr bwMode="auto">
              <a:xfrm>
                <a:off x="3792" y="3072"/>
                <a:ext cx="624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186" name="Freeform 127"/>
              <p:cNvSpPr>
                <a:spLocks/>
              </p:cNvSpPr>
              <p:nvPr/>
            </p:nvSpPr>
            <p:spPr bwMode="auto">
              <a:xfrm>
                <a:off x="3792" y="3109"/>
                <a:ext cx="96" cy="52"/>
              </a:xfrm>
              <a:custGeom>
                <a:avLst/>
                <a:gdLst>
                  <a:gd name="T0" fmla="*/ 0 w 96"/>
                  <a:gd name="T1" fmla="*/ 0 h 96"/>
                  <a:gd name="T2" fmla="*/ 96 w 96"/>
                  <a:gd name="T3" fmla="*/ 1 h 96"/>
                  <a:gd name="T4" fmla="*/ 0 w 96"/>
                  <a:gd name="T5" fmla="*/ 1 h 96"/>
                  <a:gd name="T6" fmla="*/ 0 w 96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0"/>
                    </a:moveTo>
                    <a:lnTo>
                      <a:pt x="96" y="48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3140" name="Rectangle 128"/>
            <p:cNvSpPr>
              <a:spLocks noChangeArrowheads="1"/>
            </p:cNvSpPr>
            <p:nvPr/>
          </p:nvSpPr>
          <p:spPr bwMode="auto">
            <a:xfrm>
              <a:off x="3365" y="881"/>
              <a:ext cx="322" cy="4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41" name="Rectangle 129"/>
            <p:cNvSpPr>
              <a:spLocks noChangeArrowheads="1"/>
            </p:cNvSpPr>
            <p:nvPr/>
          </p:nvSpPr>
          <p:spPr bwMode="auto">
            <a:xfrm>
              <a:off x="3351" y="1121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  <p:sp>
          <p:nvSpPr>
            <p:cNvPr id="43142" name="Rectangle 130"/>
            <p:cNvSpPr>
              <a:spLocks noChangeArrowheads="1"/>
            </p:cNvSpPr>
            <p:nvPr/>
          </p:nvSpPr>
          <p:spPr bwMode="auto">
            <a:xfrm>
              <a:off x="3351" y="881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43143" name="Rectangle 131"/>
            <p:cNvSpPr>
              <a:spLocks noChangeArrowheads="1"/>
            </p:cNvSpPr>
            <p:nvPr/>
          </p:nvSpPr>
          <p:spPr bwMode="auto">
            <a:xfrm>
              <a:off x="3495" y="881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Q</a:t>
              </a:r>
            </a:p>
          </p:txBody>
        </p:sp>
        <p:sp>
          <p:nvSpPr>
            <p:cNvPr id="43144" name="Line 132"/>
            <p:cNvSpPr>
              <a:spLocks noChangeShapeType="1"/>
            </p:cNvSpPr>
            <p:nvPr/>
          </p:nvSpPr>
          <p:spPr bwMode="auto">
            <a:xfrm>
              <a:off x="2680" y="1217"/>
              <a:ext cx="6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45" name="Line 133"/>
            <p:cNvSpPr>
              <a:spLocks noChangeShapeType="1"/>
            </p:cNvSpPr>
            <p:nvPr/>
          </p:nvSpPr>
          <p:spPr bwMode="auto">
            <a:xfrm>
              <a:off x="3687" y="977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46" name="Line 134"/>
            <p:cNvSpPr>
              <a:spLocks noChangeShapeType="1"/>
            </p:cNvSpPr>
            <p:nvPr/>
          </p:nvSpPr>
          <p:spPr bwMode="auto">
            <a:xfrm>
              <a:off x="3144" y="1534"/>
              <a:ext cx="2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47" name="Line 135"/>
            <p:cNvSpPr>
              <a:spLocks noChangeShapeType="1"/>
            </p:cNvSpPr>
            <p:nvPr/>
          </p:nvSpPr>
          <p:spPr bwMode="auto">
            <a:xfrm>
              <a:off x="4296" y="108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48" name="Line 136"/>
            <p:cNvSpPr>
              <a:spLocks noChangeShapeType="1"/>
            </p:cNvSpPr>
            <p:nvPr/>
          </p:nvSpPr>
          <p:spPr bwMode="auto">
            <a:xfrm>
              <a:off x="2672" y="2012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1333" name="Group 137"/>
            <p:cNvGrpSpPr>
              <a:grpSpLocks/>
            </p:cNvGrpSpPr>
            <p:nvPr/>
          </p:nvGrpSpPr>
          <p:grpSpPr bwMode="auto">
            <a:xfrm>
              <a:off x="2787" y="1867"/>
              <a:ext cx="388" cy="476"/>
              <a:chOff x="1908" y="2836"/>
              <a:chExt cx="388" cy="476"/>
            </a:xfrm>
          </p:grpSpPr>
          <p:sp useBgFill="1">
            <p:nvSpPr>
              <p:cNvPr id="43181" name="Rectangle 138"/>
              <p:cNvSpPr>
                <a:spLocks noChangeArrowheads="1"/>
              </p:cNvSpPr>
              <p:nvPr/>
            </p:nvSpPr>
            <p:spPr bwMode="auto">
              <a:xfrm>
                <a:off x="1922" y="2836"/>
                <a:ext cx="328" cy="476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182" name="Rectangle 139"/>
              <p:cNvSpPr>
                <a:spLocks noChangeArrowheads="1"/>
              </p:cNvSpPr>
              <p:nvPr/>
            </p:nvSpPr>
            <p:spPr bwMode="auto">
              <a:xfrm>
                <a:off x="1908" y="2878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43183" name="Rectangle 140"/>
              <p:cNvSpPr>
                <a:spLocks noChangeArrowheads="1"/>
              </p:cNvSpPr>
              <p:nvPr/>
            </p:nvSpPr>
            <p:spPr bwMode="auto">
              <a:xfrm>
                <a:off x="2063" y="2878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Q</a:t>
                </a:r>
              </a:p>
            </p:txBody>
          </p:sp>
          <p:sp>
            <p:nvSpPr>
              <p:cNvPr id="43184" name="Freeform 141"/>
              <p:cNvSpPr>
                <a:spLocks/>
              </p:cNvSpPr>
              <p:nvPr/>
            </p:nvSpPr>
            <p:spPr bwMode="auto">
              <a:xfrm>
                <a:off x="1922" y="3167"/>
                <a:ext cx="145" cy="97"/>
              </a:xfrm>
              <a:custGeom>
                <a:avLst/>
                <a:gdLst>
                  <a:gd name="T0" fmla="*/ 0 w 145"/>
                  <a:gd name="T1" fmla="*/ 0 h 97"/>
                  <a:gd name="T2" fmla="*/ 144 w 145"/>
                  <a:gd name="T3" fmla="*/ 48 h 97"/>
                  <a:gd name="T4" fmla="*/ 0 w 145"/>
                  <a:gd name="T5" fmla="*/ 96 h 97"/>
                  <a:gd name="T6" fmla="*/ 0 60000 65536"/>
                  <a:gd name="T7" fmla="*/ 0 60000 65536"/>
                  <a:gd name="T8" fmla="*/ 0 60000 65536"/>
                  <a:gd name="T9" fmla="*/ 0 w 145"/>
                  <a:gd name="T10" fmla="*/ 0 h 97"/>
                  <a:gd name="T11" fmla="*/ 145 w 145"/>
                  <a:gd name="T12" fmla="*/ 97 h 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5" h="97">
                    <a:moveTo>
                      <a:pt x="0" y="0"/>
                    </a:moveTo>
                    <a:lnTo>
                      <a:pt x="144" y="48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1334" name="Group 142"/>
            <p:cNvGrpSpPr>
              <a:grpSpLocks/>
            </p:cNvGrpSpPr>
            <p:nvPr/>
          </p:nvGrpSpPr>
          <p:grpSpPr bwMode="auto">
            <a:xfrm rot="-5400000">
              <a:off x="2936" y="1670"/>
              <a:ext cx="127" cy="192"/>
              <a:chOff x="1392" y="1488"/>
              <a:chExt cx="96" cy="144"/>
            </a:xfrm>
          </p:grpSpPr>
          <p:sp>
            <p:nvSpPr>
              <p:cNvPr id="43179" name="Freeform 143"/>
              <p:cNvSpPr>
                <a:spLocks/>
              </p:cNvSpPr>
              <p:nvPr/>
            </p:nvSpPr>
            <p:spPr bwMode="auto">
              <a:xfrm>
                <a:off x="1392" y="1536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w 96"/>
                  <a:gd name="T7" fmla="*/ 96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180" name="Oval 144"/>
              <p:cNvSpPr>
                <a:spLocks noChangeArrowheads="1"/>
              </p:cNvSpPr>
              <p:nvPr/>
            </p:nvSpPr>
            <p:spPr bwMode="auto">
              <a:xfrm>
                <a:off x="1417" y="14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3151" name="Line 145"/>
            <p:cNvSpPr>
              <a:spLocks noChangeShapeType="1"/>
            </p:cNvSpPr>
            <p:nvPr/>
          </p:nvSpPr>
          <p:spPr bwMode="auto">
            <a:xfrm>
              <a:off x="2680" y="1217"/>
              <a:ext cx="0" cy="7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52" name="Line 146"/>
            <p:cNvSpPr>
              <a:spLocks noChangeShapeType="1"/>
            </p:cNvSpPr>
            <p:nvPr/>
          </p:nvSpPr>
          <p:spPr bwMode="auto">
            <a:xfrm flipV="1">
              <a:off x="3144" y="977"/>
              <a:ext cx="0" cy="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53" name="AutoShape 147"/>
            <p:cNvSpPr>
              <a:spLocks noChangeArrowheads="1"/>
            </p:cNvSpPr>
            <p:nvPr/>
          </p:nvSpPr>
          <p:spPr bwMode="auto">
            <a:xfrm rot="-5400000">
              <a:off x="4103" y="1268"/>
              <a:ext cx="86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24 h 21600"/>
                <a:gd name="T14" fmla="*/ 17100 w 21600"/>
                <a:gd name="T15" fmla="*/ 1707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54" name="Text Box 148"/>
            <p:cNvSpPr txBox="1">
              <a:spLocks noChangeArrowheads="1"/>
            </p:cNvSpPr>
            <p:nvPr/>
          </p:nvSpPr>
          <p:spPr bwMode="auto">
            <a:xfrm>
              <a:off x="4406" y="991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1</a:t>
              </a:r>
            </a:p>
          </p:txBody>
        </p:sp>
        <p:sp>
          <p:nvSpPr>
            <p:cNvPr id="43155" name="Text Box 149"/>
            <p:cNvSpPr txBox="1">
              <a:spLocks noChangeArrowheads="1"/>
            </p:cNvSpPr>
            <p:nvPr/>
          </p:nvSpPr>
          <p:spPr bwMode="auto">
            <a:xfrm>
              <a:off x="4391" y="1507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0</a:t>
              </a:r>
            </a:p>
          </p:txBody>
        </p:sp>
        <p:sp>
          <p:nvSpPr>
            <p:cNvPr id="43156" name="Line 150"/>
            <p:cNvSpPr>
              <a:spLocks noChangeShapeType="1"/>
            </p:cNvSpPr>
            <p:nvPr/>
          </p:nvSpPr>
          <p:spPr bwMode="auto">
            <a:xfrm>
              <a:off x="4634" y="1361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57" name="Text Box 151"/>
            <p:cNvSpPr txBox="1">
              <a:spLocks noChangeArrowheads="1"/>
            </p:cNvSpPr>
            <p:nvPr/>
          </p:nvSpPr>
          <p:spPr bwMode="auto">
            <a:xfrm>
              <a:off x="4693" y="2143"/>
              <a:ext cx="39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800">
                  <a:latin typeface="Bookman Old Style" charset="0"/>
                </a:rPr>
                <a:t>C</a:t>
              </a:r>
              <a:r>
                <a:rPr lang="ja-JP" altLang="en-US" sz="2800">
                  <a:latin typeface="Bookman Old Style" charset="0"/>
                </a:rPr>
                <a:t>’</a:t>
              </a:r>
              <a:endParaRPr lang="en-US" altLang="x-none" sz="2800">
                <a:latin typeface="Bookman Old Style" charset="0"/>
              </a:endParaRPr>
            </a:p>
          </p:txBody>
        </p:sp>
        <p:sp>
          <p:nvSpPr>
            <p:cNvPr id="43158" name="Rectangle 152"/>
            <p:cNvSpPr>
              <a:spLocks noChangeArrowheads="1"/>
            </p:cNvSpPr>
            <p:nvPr/>
          </p:nvSpPr>
          <p:spPr bwMode="auto">
            <a:xfrm>
              <a:off x="3365" y="1435"/>
              <a:ext cx="322" cy="43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59" name="Rectangle 153"/>
            <p:cNvSpPr>
              <a:spLocks noChangeArrowheads="1"/>
            </p:cNvSpPr>
            <p:nvPr/>
          </p:nvSpPr>
          <p:spPr bwMode="auto">
            <a:xfrm>
              <a:off x="3351" y="1675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  <p:sp>
          <p:nvSpPr>
            <p:cNvPr id="43160" name="Rectangle 154"/>
            <p:cNvSpPr>
              <a:spLocks noChangeArrowheads="1"/>
            </p:cNvSpPr>
            <p:nvPr/>
          </p:nvSpPr>
          <p:spPr bwMode="auto">
            <a:xfrm>
              <a:off x="3351" y="1435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43161" name="Rectangle 155"/>
            <p:cNvSpPr>
              <a:spLocks noChangeArrowheads="1"/>
            </p:cNvSpPr>
            <p:nvPr/>
          </p:nvSpPr>
          <p:spPr bwMode="auto">
            <a:xfrm>
              <a:off x="3495" y="1435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Q</a:t>
              </a:r>
            </a:p>
          </p:txBody>
        </p:sp>
        <p:sp>
          <p:nvSpPr>
            <p:cNvPr id="43162" name="Line 156"/>
            <p:cNvSpPr>
              <a:spLocks noChangeShapeType="1"/>
            </p:cNvSpPr>
            <p:nvPr/>
          </p:nvSpPr>
          <p:spPr bwMode="auto">
            <a:xfrm>
              <a:off x="3694" y="1541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63" name="Line 157"/>
            <p:cNvSpPr>
              <a:spLocks noChangeShapeType="1"/>
            </p:cNvSpPr>
            <p:nvPr/>
          </p:nvSpPr>
          <p:spPr bwMode="auto">
            <a:xfrm>
              <a:off x="2534" y="977"/>
              <a:ext cx="8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64" name="Line 158"/>
            <p:cNvSpPr>
              <a:spLocks noChangeShapeType="1"/>
            </p:cNvSpPr>
            <p:nvPr/>
          </p:nvSpPr>
          <p:spPr bwMode="auto">
            <a:xfrm>
              <a:off x="3096" y="1768"/>
              <a:ext cx="2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65" name="Line 159"/>
            <p:cNvSpPr>
              <a:spLocks noChangeShapeType="1"/>
            </p:cNvSpPr>
            <p:nvPr/>
          </p:nvSpPr>
          <p:spPr bwMode="auto">
            <a:xfrm flipV="1">
              <a:off x="3184" y="1766"/>
              <a:ext cx="0" cy="2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66" name="Line 160"/>
            <p:cNvSpPr>
              <a:spLocks noChangeShapeType="1"/>
            </p:cNvSpPr>
            <p:nvPr/>
          </p:nvSpPr>
          <p:spPr bwMode="auto">
            <a:xfrm>
              <a:off x="2680" y="1768"/>
              <a:ext cx="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67" name="Rectangle 161"/>
            <p:cNvSpPr>
              <a:spLocks noChangeArrowheads="1"/>
            </p:cNvSpPr>
            <p:nvPr/>
          </p:nvSpPr>
          <p:spPr bwMode="auto">
            <a:xfrm>
              <a:off x="3864" y="1435"/>
              <a:ext cx="432" cy="384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43168" name="Line 162"/>
            <p:cNvSpPr>
              <a:spLocks noChangeShapeType="1"/>
            </p:cNvSpPr>
            <p:nvPr/>
          </p:nvSpPr>
          <p:spPr bwMode="auto">
            <a:xfrm>
              <a:off x="4296" y="1601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69" name="Line 163"/>
            <p:cNvSpPr>
              <a:spLocks noChangeShapeType="1"/>
            </p:cNvSpPr>
            <p:nvPr/>
          </p:nvSpPr>
          <p:spPr bwMode="auto">
            <a:xfrm>
              <a:off x="4923" y="1365"/>
              <a:ext cx="2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1354" name="Group 164"/>
            <p:cNvGrpSpPr>
              <a:grpSpLocks/>
            </p:cNvGrpSpPr>
            <p:nvPr/>
          </p:nvGrpSpPr>
          <p:grpSpPr bwMode="auto">
            <a:xfrm>
              <a:off x="2566" y="2283"/>
              <a:ext cx="190" cy="120"/>
              <a:chOff x="576" y="2832"/>
              <a:chExt cx="96" cy="192"/>
            </a:xfrm>
          </p:grpSpPr>
          <p:sp>
            <p:nvSpPr>
              <p:cNvPr id="43177" name="Line 165"/>
              <p:cNvSpPr>
                <a:spLocks noChangeShapeType="1"/>
              </p:cNvSpPr>
              <p:nvPr/>
            </p:nvSpPr>
            <p:spPr bwMode="auto">
              <a:xfrm flipH="1">
                <a:off x="576" y="2928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178" name="Line 166"/>
              <p:cNvSpPr>
                <a:spLocks noChangeShapeType="1"/>
              </p:cNvSpPr>
              <p:nvPr/>
            </p:nvSpPr>
            <p:spPr bwMode="auto">
              <a:xfrm flipH="1" flipV="1">
                <a:off x="576" y="2832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3171" name="Text Box 167"/>
            <p:cNvSpPr txBox="1">
              <a:spLocks noChangeArrowheads="1"/>
            </p:cNvSpPr>
            <p:nvPr/>
          </p:nvSpPr>
          <p:spPr bwMode="auto">
            <a:xfrm>
              <a:off x="2316" y="864"/>
              <a:ext cx="265" cy="25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dirty="0" smtClean="0">
                  <a:latin typeface="+mj-lt"/>
                </a:rPr>
                <a:t>X</a:t>
              </a:r>
              <a:r>
                <a:rPr lang="en-US" b="0" baseline="-25000" dirty="0">
                  <a:latin typeface="+mj-lt"/>
                </a:rPr>
                <a:t>i</a:t>
              </a:r>
              <a:endParaRPr lang="en-US" b="0" baseline="-25000" dirty="0" smtClean="0">
                <a:latin typeface="+mj-lt"/>
              </a:endParaRPr>
            </a:p>
          </p:txBody>
        </p:sp>
        <p:sp>
          <p:nvSpPr>
            <p:cNvPr id="43172" name="Text Box 168"/>
            <p:cNvSpPr txBox="1">
              <a:spLocks noChangeArrowheads="1"/>
            </p:cNvSpPr>
            <p:nvPr/>
          </p:nvSpPr>
          <p:spPr bwMode="auto">
            <a:xfrm>
              <a:off x="3242" y="2093"/>
              <a:ext cx="22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smtClean="0">
                  <a:latin typeface="+mj-lt"/>
                </a:rPr>
                <a:t>1</a:t>
              </a:r>
            </a:p>
          </p:txBody>
        </p:sp>
        <p:sp>
          <p:nvSpPr>
            <p:cNvPr id="43173" name="Text Box 169"/>
            <p:cNvSpPr txBox="1">
              <a:spLocks noChangeArrowheads="1"/>
            </p:cNvSpPr>
            <p:nvPr/>
          </p:nvSpPr>
          <p:spPr bwMode="auto">
            <a:xfrm>
              <a:off x="2703" y="1236"/>
              <a:ext cx="22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smtClean="0">
                  <a:latin typeface="+mj-lt"/>
                </a:rPr>
                <a:t>0</a:t>
              </a:r>
            </a:p>
          </p:txBody>
        </p:sp>
        <p:sp>
          <p:nvSpPr>
            <p:cNvPr id="43174" name="Line 170"/>
            <p:cNvSpPr>
              <a:spLocks noChangeShapeType="1"/>
            </p:cNvSpPr>
            <p:nvPr/>
          </p:nvSpPr>
          <p:spPr bwMode="auto">
            <a:xfrm rot="-5400000">
              <a:off x="4367" y="1844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75" name="Line 171"/>
            <p:cNvSpPr>
              <a:spLocks noChangeShapeType="1"/>
            </p:cNvSpPr>
            <p:nvPr/>
          </p:nvSpPr>
          <p:spPr bwMode="auto">
            <a:xfrm>
              <a:off x="3127" y="2012"/>
              <a:ext cx="14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76" name="Text Box 172"/>
            <p:cNvSpPr txBox="1">
              <a:spLocks noChangeArrowheads="1"/>
            </p:cNvSpPr>
            <p:nvPr/>
          </p:nvSpPr>
          <p:spPr bwMode="auto">
            <a:xfrm>
              <a:off x="5194" y="1219"/>
              <a:ext cx="6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smtClean="0">
                  <a:solidFill>
                    <a:schemeClr val="bg1"/>
                  </a:solidFill>
                  <a:latin typeface="+mj-lt"/>
                </a:rPr>
                <a:t>C(X</a:t>
              </a:r>
              <a:r>
                <a:rPr lang="en-US" b="0" baseline="-25000" smtClean="0">
                  <a:solidFill>
                    <a:schemeClr val="bg1"/>
                  </a:solidFill>
                  <a:latin typeface="+mj-lt"/>
                </a:rPr>
                <a:t>i-2</a:t>
              </a:r>
              <a:r>
                <a:rPr lang="en-US" b="0" smtClean="0">
                  <a:solidFill>
                    <a:schemeClr val="bg1"/>
                  </a:solidFill>
                  <a:latin typeface="+mj-lt"/>
                </a:rPr>
                <a:t>)</a:t>
              </a:r>
            </a:p>
          </p:txBody>
        </p:sp>
      </p:grpSp>
      <p:grpSp>
        <p:nvGrpSpPr>
          <p:cNvPr id="51205" name="Group 173"/>
          <p:cNvGrpSpPr>
            <a:grpSpLocks/>
          </p:cNvGrpSpPr>
          <p:nvPr/>
        </p:nvGrpSpPr>
        <p:grpSpPr bwMode="auto">
          <a:xfrm>
            <a:off x="4022725" y="1284288"/>
            <a:ext cx="4138613" cy="2641600"/>
            <a:chOff x="2534" y="809"/>
            <a:chExt cx="2607" cy="1664"/>
          </a:xfrm>
        </p:grpSpPr>
        <p:sp>
          <p:nvSpPr>
            <p:cNvPr id="43087" name="Rectangle 174"/>
            <p:cNvSpPr>
              <a:spLocks noChangeArrowheads="1"/>
            </p:cNvSpPr>
            <p:nvPr/>
          </p:nvSpPr>
          <p:spPr bwMode="auto">
            <a:xfrm>
              <a:off x="2566" y="809"/>
              <a:ext cx="2427" cy="164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88" name="Rectangle 175"/>
            <p:cNvSpPr>
              <a:spLocks noChangeArrowheads="1"/>
            </p:cNvSpPr>
            <p:nvPr/>
          </p:nvSpPr>
          <p:spPr bwMode="auto">
            <a:xfrm>
              <a:off x="3864" y="881"/>
              <a:ext cx="432" cy="384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grpSp>
          <p:nvGrpSpPr>
            <p:cNvPr id="51275" name="Group 176"/>
            <p:cNvGrpSpPr>
              <a:grpSpLocks/>
            </p:cNvGrpSpPr>
            <p:nvPr/>
          </p:nvGrpSpPr>
          <p:grpSpPr bwMode="auto">
            <a:xfrm rot="-5400000">
              <a:off x="4539" y="1317"/>
              <a:ext cx="624" cy="144"/>
              <a:chOff x="3792" y="3072"/>
              <a:chExt cx="624" cy="144"/>
            </a:xfrm>
          </p:grpSpPr>
          <p:sp>
            <p:nvSpPr>
              <p:cNvPr id="43135" name="Rectangle 177"/>
              <p:cNvSpPr>
                <a:spLocks noChangeArrowheads="1"/>
              </p:cNvSpPr>
              <p:nvPr/>
            </p:nvSpPr>
            <p:spPr bwMode="auto">
              <a:xfrm>
                <a:off x="3792" y="3072"/>
                <a:ext cx="624" cy="144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136" name="Freeform 178"/>
              <p:cNvSpPr>
                <a:spLocks/>
              </p:cNvSpPr>
              <p:nvPr/>
            </p:nvSpPr>
            <p:spPr bwMode="auto">
              <a:xfrm>
                <a:off x="3792" y="3109"/>
                <a:ext cx="96" cy="52"/>
              </a:xfrm>
              <a:custGeom>
                <a:avLst/>
                <a:gdLst>
                  <a:gd name="T0" fmla="*/ 0 w 96"/>
                  <a:gd name="T1" fmla="*/ 0 h 96"/>
                  <a:gd name="T2" fmla="*/ 96 w 96"/>
                  <a:gd name="T3" fmla="*/ 1 h 96"/>
                  <a:gd name="T4" fmla="*/ 0 w 96"/>
                  <a:gd name="T5" fmla="*/ 1 h 96"/>
                  <a:gd name="T6" fmla="*/ 0 w 96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0"/>
                    </a:moveTo>
                    <a:lnTo>
                      <a:pt x="96" y="48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3090" name="Rectangle 179"/>
            <p:cNvSpPr>
              <a:spLocks noChangeArrowheads="1"/>
            </p:cNvSpPr>
            <p:nvPr/>
          </p:nvSpPr>
          <p:spPr bwMode="auto">
            <a:xfrm>
              <a:off x="3365" y="881"/>
              <a:ext cx="322" cy="43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91" name="Rectangle 180"/>
            <p:cNvSpPr>
              <a:spLocks noChangeArrowheads="1"/>
            </p:cNvSpPr>
            <p:nvPr/>
          </p:nvSpPr>
          <p:spPr bwMode="auto">
            <a:xfrm>
              <a:off x="3351" y="1121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  <p:sp>
          <p:nvSpPr>
            <p:cNvPr id="43092" name="Rectangle 181"/>
            <p:cNvSpPr>
              <a:spLocks noChangeArrowheads="1"/>
            </p:cNvSpPr>
            <p:nvPr/>
          </p:nvSpPr>
          <p:spPr bwMode="auto">
            <a:xfrm>
              <a:off x="3351" y="881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43093" name="Rectangle 182"/>
            <p:cNvSpPr>
              <a:spLocks noChangeArrowheads="1"/>
            </p:cNvSpPr>
            <p:nvPr/>
          </p:nvSpPr>
          <p:spPr bwMode="auto">
            <a:xfrm>
              <a:off x="3495" y="881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Q</a:t>
              </a:r>
            </a:p>
          </p:txBody>
        </p:sp>
        <p:sp>
          <p:nvSpPr>
            <p:cNvPr id="43094" name="Line 183"/>
            <p:cNvSpPr>
              <a:spLocks noChangeShapeType="1"/>
            </p:cNvSpPr>
            <p:nvPr/>
          </p:nvSpPr>
          <p:spPr bwMode="auto">
            <a:xfrm>
              <a:off x="2680" y="1217"/>
              <a:ext cx="6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95" name="Line 184"/>
            <p:cNvSpPr>
              <a:spLocks noChangeShapeType="1"/>
            </p:cNvSpPr>
            <p:nvPr/>
          </p:nvSpPr>
          <p:spPr bwMode="auto">
            <a:xfrm>
              <a:off x="3687" y="977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96" name="Line 185"/>
            <p:cNvSpPr>
              <a:spLocks noChangeShapeType="1"/>
            </p:cNvSpPr>
            <p:nvPr/>
          </p:nvSpPr>
          <p:spPr bwMode="auto">
            <a:xfrm>
              <a:off x="3144" y="1534"/>
              <a:ext cx="2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97" name="Line 186"/>
            <p:cNvSpPr>
              <a:spLocks noChangeShapeType="1"/>
            </p:cNvSpPr>
            <p:nvPr/>
          </p:nvSpPr>
          <p:spPr bwMode="auto">
            <a:xfrm>
              <a:off x="4296" y="108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98" name="Line 187"/>
            <p:cNvSpPr>
              <a:spLocks noChangeShapeType="1"/>
            </p:cNvSpPr>
            <p:nvPr/>
          </p:nvSpPr>
          <p:spPr bwMode="auto">
            <a:xfrm>
              <a:off x="2672" y="2012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1285" name="Group 188"/>
            <p:cNvGrpSpPr>
              <a:grpSpLocks/>
            </p:cNvGrpSpPr>
            <p:nvPr/>
          </p:nvGrpSpPr>
          <p:grpSpPr bwMode="auto">
            <a:xfrm>
              <a:off x="2787" y="1867"/>
              <a:ext cx="388" cy="476"/>
              <a:chOff x="1908" y="2836"/>
              <a:chExt cx="388" cy="476"/>
            </a:xfrm>
          </p:grpSpPr>
          <p:sp useBgFill="1">
            <p:nvSpPr>
              <p:cNvPr id="43131" name="Rectangle 189"/>
              <p:cNvSpPr>
                <a:spLocks noChangeArrowheads="1"/>
              </p:cNvSpPr>
              <p:nvPr/>
            </p:nvSpPr>
            <p:spPr bwMode="auto">
              <a:xfrm>
                <a:off x="1922" y="2836"/>
                <a:ext cx="328" cy="476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132" name="Rectangle 190"/>
              <p:cNvSpPr>
                <a:spLocks noChangeArrowheads="1"/>
              </p:cNvSpPr>
              <p:nvPr/>
            </p:nvSpPr>
            <p:spPr bwMode="auto">
              <a:xfrm>
                <a:off x="1908" y="2878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43133" name="Rectangle 191"/>
              <p:cNvSpPr>
                <a:spLocks noChangeArrowheads="1"/>
              </p:cNvSpPr>
              <p:nvPr/>
            </p:nvSpPr>
            <p:spPr bwMode="auto">
              <a:xfrm>
                <a:off x="2063" y="2878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Q</a:t>
                </a:r>
              </a:p>
            </p:txBody>
          </p:sp>
          <p:sp>
            <p:nvSpPr>
              <p:cNvPr id="43134" name="Freeform 192"/>
              <p:cNvSpPr>
                <a:spLocks/>
              </p:cNvSpPr>
              <p:nvPr/>
            </p:nvSpPr>
            <p:spPr bwMode="auto">
              <a:xfrm>
                <a:off x="1922" y="3167"/>
                <a:ext cx="145" cy="97"/>
              </a:xfrm>
              <a:custGeom>
                <a:avLst/>
                <a:gdLst>
                  <a:gd name="T0" fmla="*/ 0 w 145"/>
                  <a:gd name="T1" fmla="*/ 0 h 97"/>
                  <a:gd name="T2" fmla="*/ 144 w 145"/>
                  <a:gd name="T3" fmla="*/ 48 h 97"/>
                  <a:gd name="T4" fmla="*/ 0 w 145"/>
                  <a:gd name="T5" fmla="*/ 96 h 97"/>
                  <a:gd name="T6" fmla="*/ 0 60000 65536"/>
                  <a:gd name="T7" fmla="*/ 0 60000 65536"/>
                  <a:gd name="T8" fmla="*/ 0 60000 65536"/>
                  <a:gd name="T9" fmla="*/ 0 w 145"/>
                  <a:gd name="T10" fmla="*/ 0 h 97"/>
                  <a:gd name="T11" fmla="*/ 145 w 145"/>
                  <a:gd name="T12" fmla="*/ 97 h 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5" h="97">
                    <a:moveTo>
                      <a:pt x="0" y="0"/>
                    </a:moveTo>
                    <a:lnTo>
                      <a:pt x="144" y="48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1286" name="Group 193"/>
            <p:cNvGrpSpPr>
              <a:grpSpLocks/>
            </p:cNvGrpSpPr>
            <p:nvPr/>
          </p:nvGrpSpPr>
          <p:grpSpPr bwMode="auto">
            <a:xfrm rot="-5400000">
              <a:off x="2936" y="1670"/>
              <a:ext cx="127" cy="192"/>
              <a:chOff x="1392" y="1488"/>
              <a:chExt cx="96" cy="144"/>
            </a:xfrm>
          </p:grpSpPr>
          <p:sp>
            <p:nvSpPr>
              <p:cNvPr id="43129" name="Freeform 194"/>
              <p:cNvSpPr>
                <a:spLocks/>
              </p:cNvSpPr>
              <p:nvPr/>
            </p:nvSpPr>
            <p:spPr bwMode="auto">
              <a:xfrm>
                <a:off x="1392" y="1536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w 96"/>
                  <a:gd name="T7" fmla="*/ 96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130" name="Oval 195"/>
              <p:cNvSpPr>
                <a:spLocks noChangeArrowheads="1"/>
              </p:cNvSpPr>
              <p:nvPr/>
            </p:nvSpPr>
            <p:spPr bwMode="auto">
              <a:xfrm>
                <a:off x="1417" y="14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3101" name="Line 196"/>
            <p:cNvSpPr>
              <a:spLocks noChangeShapeType="1"/>
            </p:cNvSpPr>
            <p:nvPr/>
          </p:nvSpPr>
          <p:spPr bwMode="auto">
            <a:xfrm>
              <a:off x="2680" y="1217"/>
              <a:ext cx="0" cy="7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02" name="Line 197"/>
            <p:cNvSpPr>
              <a:spLocks noChangeShapeType="1"/>
            </p:cNvSpPr>
            <p:nvPr/>
          </p:nvSpPr>
          <p:spPr bwMode="auto">
            <a:xfrm flipV="1">
              <a:off x="3144" y="977"/>
              <a:ext cx="0" cy="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03" name="AutoShape 198"/>
            <p:cNvSpPr>
              <a:spLocks noChangeArrowheads="1"/>
            </p:cNvSpPr>
            <p:nvPr/>
          </p:nvSpPr>
          <p:spPr bwMode="auto">
            <a:xfrm rot="-5400000">
              <a:off x="4102" y="1268"/>
              <a:ext cx="86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24 h 21600"/>
                <a:gd name="T14" fmla="*/ 17100 w 21600"/>
                <a:gd name="T15" fmla="*/ 1707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04" name="Text Box 199"/>
            <p:cNvSpPr txBox="1">
              <a:spLocks noChangeArrowheads="1"/>
            </p:cNvSpPr>
            <p:nvPr/>
          </p:nvSpPr>
          <p:spPr bwMode="auto">
            <a:xfrm>
              <a:off x="4406" y="991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1</a:t>
              </a:r>
            </a:p>
          </p:txBody>
        </p:sp>
        <p:sp>
          <p:nvSpPr>
            <p:cNvPr id="43105" name="Text Box 200"/>
            <p:cNvSpPr txBox="1">
              <a:spLocks noChangeArrowheads="1"/>
            </p:cNvSpPr>
            <p:nvPr/>
          </p:nvSpPr>
          <p:spPr bwMode="auto">
            <a:xfrm>
              <a:off x="4391" y="1507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0</a:t>
              </a:r>
            </a:p>
          </p:txBody>
        </p:sp>
        <p:sp>
          <p:nvSpPr>
            <p:cNvPr id="43106" name="Line 201"/>
            <p:cNvSpPr>
              <a:spLocks noChangeShapeType="1"/>
            </p:cNvSpPr>
            <p:nvPr/>
          </p:nvSpPr>
          <p:spPr bwMode="auto">
            <a:xfrm>
              <a:off x="4634" y="1361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07" name="Text Box 202"/>
            <p:cNvSpPr txBox="1">
              <a:spLocks noChangeArrowheads="1"/>
            </p:cNvSpPr>
            <p:nvPr/>
          </p:nvSpPr>
          <p:spPr bwMode="auto">
            <a:xfrm>
              <a:off x="4693" y="2143"/>
              <a:ext cx="39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800">
                  <a:latin typeface="Bookman Old Style" charset="0"/>
                </a:rPr>
                <a:t>C</a:t>
              </a:r>
              <a:r>
                <a:rPr lang="ja-JP" altLang="en-US" sz="2800">
                  <a:latin typeface="Bookman Old Style" charset="0"/>
                </a:rPr>
                <a:t>’</a:t>
              </a:r>
              <a:endParaRPr lang="en-US" altLang="x-none" sz="2800">
                <a:latin typeface="Bookman Old Style" charset="0"/>
              </a:endParaRPr>
            </a:p>
          </p:txBody>
        </p:sp>
        <p:sp>
          <p:nvSpPr>
            <p:cNvPr id="43108" name="Rectangle 203"/>
            <p:cNvSpPr>
              <a:spLocks noChangeArrowheads="1"/>
            </p:cNvSpPr>
            <p:nvPr/>
          </p:nvSpPr>
          <p:spPr bwMode="auto">
            <a:xfrm>
              <a:off x="3365" y="1435"/>
              <a:ext cx="322" cy="43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09" name="Rectangle 204"/>
            <p:cNvSpPr>
              <a:spLocks noChangeArrowheads="1"/>
            </p:cNvSpPr>
            <p:nvPr/>
          </p:nvSpPr>
          <p:spPr bwMode="auto">
            <a:xfrm>
              <a:off x="3351" y="1675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  <p:sp>
          <p:nvSpPr>
            <p:cNvPr id="43110" name="Rectangle 205"/>
            <p:cNvSpPr>
              <a:spLocks noChangeArrowheads="1"/>
            </p:cNvSpPr>
            <p:nvPr/>
          </p:nvSpPr>
          <p:spPr bwMode="auto">
            <a:xfrm>
              <a:off x="3351" y="1435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43111" name="Rectangle 206"/>
            <p:cNvSpPr>
              <a:spLocks noChangeArrowheads="1"/>
            </p:cNvSpPr>
            <p:nvPr/>
          </p:nvSpPr>
          <p:spPr bwMode="auto">
            <a:xfrm>
              <a:off x="3495" y="1435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Q</a:t>
              </a:r>
            </a:p>
          </p:txBody>
        </p:sp>
        <p:sp>
          <p:nvSpPr>
            <p:cNvPr id="43112" name="Line 207"/>
            <p:cNvSpPr>
              <a:spLocks noChangeShapeType="1"/>
            </p:cNvSpPr>
            <p:nvPr/>
          </p:nvSpPr>
          <p:spPr bwMode="auto">
            <a:xfrm>
              <a:off x="3694" y="1541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13" name="Line 208"/>
            <p:cNvSpPr>
              <a:spLocks noChangeShapeType="1"/>
            </p:cNvSpPr>
            <p:nvPr/>
          </p:nvSpPr>
          <p:spPr bwMode="auto">
            <a:xfrm>
              <a:off x="2534" y="977"/>
              <a:ext cx="8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14" name="Line 209"/>
            <p:cNvSpPr>
              <a:spLocks noChangeShapeType="1"/>
            </p:cNvSpPr>
            <p:nvPr/>
          </p:nvSpPr>
          <p:spPr bwMode="auto">
            <a:xfrm>
              <a:off x="3096" y="1768"/>
              <a:ext cx="2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15" name="Line 210"/>
            <p:cNvSpPr>
              <a:spLocks noChangeShapeType="1"/>
            </p:cNvSpPr>
            <p:nvPr/>
          </p:nvSpPr>
          <p:spPr bwMode="auto">
            <a:xfrm flipV="1">
              <a:off x="3184" y="1766"/>
              <a:ext cx="0" cy="2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16" name="Line 211"/>
            <p:cNvSpPr>
              <a:spLocks noChangeShapeType="1"/>
            </p:cNvSpPr>
            <p:nvPr/>
          </p:nvSpPr>
          <p:spPr bwMode="auto">
            <a:xfrm>
              <a:off x="2680" y="1768"/>
              <a:ext cx="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17" name="Rectangle 212"/>
            <p:cNvSpPr>
              <a:spLocks noChangeArrowheads="1"/>
            </p:cNvSpPr>
            <p:nvPr/>
          </p:nvSpPr>
          <p:spPr bwMode="auto">
            <a:xfrm>
              <a:off x="3864" y="1435"/>
              <a:ext cx="432" cy="384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43118" name="Line 213"/>
            <p:cNvSpPr>
              <a:spLocks noChangeShapeType="1"/>
            </p:cNvSpPr>
            <p:nvPr/>
          </p:nvSpPr>
          <p:spPr bwMode="auto">
            <a:xfrm>
              <a:off x="4296" y="1601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19" name="Line 214"/>
            <p:cNvSpPr>
              <a:spLocks noChangeShapeType="1"/>
            </p:cNvSpPr>
            <p:nvPr/>
          </p:nvSpPr>
          <p:spPr bwMode="auto">
            <a:xfrm>
              <a:off x="4923" y="1365"/>
              <a:ext cx="2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1306" name="Group 215"/>
            <p:cNvGrpSpPr>
              <a:grpSpLocks/>
            </p:cNvGrpSpPr>
            <p:nvPr/>
          </p:nvGrpSpPr>
          <p:grpSpPr bwMode="auto">
            <a:xfrm>
              <a:off x="2566" y="2283"/>
              <a:ext cx="190" cy="120"/>
              <a:chOff x="576" y="2832"/>
              <a:chExt cx="96" cy="192"/>
            </a:xfrm>
          </p:grpSpPr>
          <p:sp>
            <p:nvSpPr>
              <p:cNvPr id="43127" name="Line 216"/>
              <p:cNvSpPr>
                <a:spLocks noChangeShapeType="1"/>
              </p:cNvSpPr>
              <p:nvPr/>
            </p:nvSpPr>
            <p:spPr bwMode="auto">
              <a:xfrm flipH="1">
                <a:off x="576" y="2928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128" name="Line 217"/>
              <p:cNvSpPr>
                <a:spLocks noChangeShapeType="1"/>
              </p:cNvSpPr>
              <p:nvPr/>
            </p:nvSpPr>
            <p:spPr bwMode="auto">
              <a:xfrm flipH="1" flipV="1">
                <a:off x="576" y="2832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3122" name="Text Box 219"/>
            <p:cNvSpPr txBox="1">
              <a:spLocks noChangeArrowheads="1"/>
            </p:cNvSpPr>
            <p:nvPr/>
          </p:nvSpPr>
          <p:spPr bwMode="auto">
            <a:xfrm>
              <a:off x="3242" y="2093"/>
              <a:ext cx="22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smtClean="0">
                  <a:latin typeface="+mj-lt"/>
                </a:rPr>
                <a:t>0</a:t>
              </a:r>
            </a:p>
          </p:txBody>
        </p:sp>
        <p:sp>
          <p:nvSpPr>
            <p:cNvPr id="43123" name="Text Box 220"/>
            <p:cNvSpPr txBox="1">
              <a:spLocks noChangeArrowheads="1"/>
            </p:cNvSpPr>
            <p:nvPr/>
          </p:nvSpPr>
          <p:spPr bwMode="auto">
            <a:xfrm>
              <a:off x="2703" y="1236"/>
              <a:ext cx="22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smtClean="0">
                  <a:latin typeface="+mj-lt"/>
                </a:rPr>
                <a:t>1</a:t>
              </a:r>
            </a:p>
          </p:txBody>
        </p:sp>
        <p:sp>
          <p:nvSpPr>
            <p:cNvPr id="43124" name="Line 221"/>
            <p:cNvSpPr>
              <a:spLocks noChangeShapeType="1"/>
            </p:cNvSpPr>
            <p:nvPr/>
          </p:nvSpPr>
          <p:spPr bwMode="auto">
            <a:xfrm rot="-5400000">
              <a:off x="4367" y="1844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125" name="Line 222"/>
            <p:cNvSpPr>
              <a:spLocks noChangeShapeType="1"/>
            </p:cNvSpPr>
            <p:nvPr/>
          </p:nvSpPr>
          <p:spPr bwMode="auto">
            <a:xfrm>
              <a:off x="3127" y="2012"/>
              <a:ext cx="14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1206" name="Group 224"/>
          <p:cNvGrpSpPr>
            <a:grpSpLocks/>
          </p:cNvGrpSpPr>
          <p:nvPr/>
        </p:nvGrpSpPr>
        <p:grpSpPr bwMode="auto">
          <a:xfrm>
            <a:off x="4022725" y="1284288"/>
            <a:ext cx="4992688" cy="2641600"/>
            <a:chOff x="2534" y="809"/>
            <a:chExt cx="3145" cy="1664"/>
          </a:xfrm>
        </p:grpSpPr>
        <p:sp>
          <p:nvSpPr>
            <p:cNvPr id="43037" name="Rectangle 225"/>
            <p:cNvSpPr>
              <a:spLocks noChangeArrowheads="1"/>
            </p:cNvSpPr>
            <p:nvPr/>
          </p:nvSpPr>
          <p:spPr bwMode="auto">
            <a:xfrm>
              <a:off x="2566" y="809"/>
              <a:ext cx="2427" cy="164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38" name="Rectangle 226"/>
            <p:cNvSpPr>
              <a:spLocks noChangeArrowheads="1"/>
            </p:cNvSpPr>
            <p:nvPr/>
          </p:nvSpPr>
          <p:spPr bwMode="auto">
            <a:xfrm>
              <a:off x="3864" y="881"/>
              <a:ext cx="432" cy="384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grpSp>
          <p:nvGrpSpPr>
            <p:cNvPr id="51228" name="Group 227"/>
            <p:cNvGrpSpPr>
              <a:grpSpLocks/>
            </p:cNvGrpSpPr>
            <p:nvPr/>
          </p:nvGrpSpPr>
          <p:grpSpPr bwMode="auto">
            <a:xfrm rot="-5400000">
              <a:off x="4539" y="1317"/>
              <a:ext cx="624" cy="144"/>
              <a:chOff x="3792" y="3072"/>
              <a:chExt cx="624" cy="144"/>
            </a:xfrm>
          </p:grpSpPr>
          <p:sp>
            <p:nvSpPr>
              <p:cNvPr id="43085" name="Rectangle 228"/>
              <p:cNvSpPr>
                <a:spLocks noChangeArrowheads="1"/>
              </p:cNvSpPr>
              <p:nvPr/>
            </p:nvSpPr>
            <p:spPr bwMode="auto">
              <a:xfrm>
                <a:off x="3792" y="3072"/>
                <a:ext cx="624" cy="144"/>
              </a:xfrm>
              <a:prstGeom prst="rect">
                <a:avLst/>
              </a:prstGeom>
              <a:solidFill>
                <a:srgbClr val="FF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086" name="Freeform 229"/>
              <p:cNvSpPr>
                <a:spLocks/>
              </p:cNvSpPr>
              <p:nvPr/>
            </p:nvSpPr>
            <p:spPr bwMode="auto">
              <a:xfrm>
                <a:off x="3792" y="3109"/>
                <a:ext cx="96" cy="52"/>
              </a:xfrm>
              <a:custGeom>
                <a:avLst/>
                <a:gdLst>
                  <a:gd name="T0" fmla="*/ 0 w 96"/>
                  <a:gd name="T1" fmla="*/ 0 h 96"/>
                  <a:gd name="T2" fmla="*/ 96 w 96"/>
                  <a:gd name="T3" fmla="*/ 1 h 96"/>
                  <a:gd name="T4" fmla="*/ 0 w 96"/>
                  <a:gd name="T5" fmla="*/ 1 h 96"/>
                  <a:gd name="T6" fmla="*/ 0 w 96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0"/>
                    </a:moveTo>
                    <a:lnTo>
                      <a:pt x="96" y="48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3040" name="Rectangle 230"/>
            <p:cNvSpPr>
              <a:spLocks noChangeArrowheads="1"/>
            </p:cNvSpPr>
            <p:nvPr/>
          </p:nvSpPr>
          <p:spPr bwMode="auto">
            <a:xfrm>
              <a:off x="3365" y="881"/>
              <a:ext cx="322" cy="432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41" name="Rectangle 231"/>
            <p:cNvSpPr>
              <a:spLocks noChangeArrowheads="1"/>
            </p:cNvSpPr>
            <p:nvPr/>
          </p:nvSpPr>
          <p:spPr bwMode="auto">
            <a:xfrm>
              <a:off x="3351" y="1121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  <p:sp>
          <p:nvSpPr>
            <p:cNvPr id="43042" name="Rectangle 232"/>
            <p:cNvSpPr>
              <a:spLocks noChangeArrowheads="1"/>
            </p:cNvSpPr>
            <p:nvPr/>
          </p:nvSpPr>
          <p:spPr bwMode="auto">
            <a:xfrm>
              <a:off x="3351" y="881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43043" name="Rectangle 233"/>
            <p:cNvSpPr>
              <a:spLocks noChangeArrowheads="1"/>
            </p:cNvSpPr>
            <p:nvPr/>
          </p:nvSpPr>
          <p:spPr bwMode="auto">
            <a:xfrm>
              <a:off x="3495" y="881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Q</a:t>
              </a:r>
            </a:p>
          </p:txBody>
        </p:sp>
        <p:sp>
          <p:nvSpPr>
            <p:cNvPr id="43044" name="Line 234"/>
            <p:cNvSpPr>
              <a:spLocks noChangeShapeType="1"/>
            </p:cNvSpPr>
            <p:nvPr/>
          </p:nvSpPr>
          <p:spPr bwMode="auto">
            <a:xfrm>
              <a:off x="2680" y="1217"/>
              <a:ext cx="6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45" name="Line 235"/>
            <p:cNvSpPr>
              <a:spLocks noChangeShapeType="1"/>
            </p:cNvSpPr>
            <p:nvPr/>
          </p:nvSpPr>
          <p:spPr bwMode="auto">
            <a:xfrm>
              <a:off x="3687" y="977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46" name="Line 236"/>
            <p:cNvSpPr>
              <a:spLocks noChangeShapeType="1"/>
            </p:cNvSpPr>
            <p:nvPr/>
          </p:nvSpPr>
          <p:spPr bwMode="auto">
            <a:xfrm>
              <a:off x="3144" y="1534"/>
              <a:ext cx="2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47" name="Line 237"/>
            <p:cNvSpPr>
              <a:spLocks noChangeShapeType="1"/>
            </p:cNvSpPr>
            <p:nvPr/>
          </p:nvSpPr>
          <p:spPr bwMode="auto">
            <a:xfrm>
              <a:off x="4296" y="108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48" name="Line 238"/>
            <p:cNvSpPr>
              <a:spLocks noChangeShapeType="1"/>
            </p:cNvSpPr>
            <p:nvPr/>
          </p:nvSpPr>
          <p:spPr bwMode="auto">
            <a:xfrm>
              <a:off x="2672" y="2012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1238" name="Group 239"/>
            <p:cNvGrpSpPr>
              <a:grpSpLocks/>
            </p:cNvGrpSpPr>
            <p:nvPr/>
          </p:nvGrpSpPr>
          <p:grpSpPr bwMode="auto">
            <a:xfrm>
              <a:off x="2787" y="1867"/>
              <a:ext cx="388" cy="476"/>
              <a:chOff x="1908" y="2836"/>
              <a:chExt cx="388" cy="476"/>
            </a:xfrm>
          </p:grpSpPr>
          <p:sp useBgFill="1">
            <p:nvSpPr>
              <p:cNvPr id="43081" name="Rectangle 240"/>
              <p:cNvSpPr>
                <a:spLocks noChangeArrowheads="1"/>
              </p:cNvSpPr>
              <p:nvPr/>
            </p:nvSpPr>
            <p:spPr bwMode="auto">
              <a:xfrm>
                <a:off x="1922" y="2836"/>
                <a:ext cx="328" cy="476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082" name="Rectangle 241"/>
              <p:cNvSpPr>
                <a:spLocks noChangeArrowheads="1"/>
              </p:cNvSpPr>
              <p:nvPr/>
            </p:nvSpPr>
            <p:spPr bwMode="auto">
              <a:xfrm>
                <a:off x="1908" y="2878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43083" name="Rectangle 242"/>
              <p:cNvSpPr>
                <a:spLocks noChangeArrowheads="1"/>
              </p:cNvSpPr>
              <p:nvPr/>
            </p:nvSpPr>
            <p:spPr bwMode="auto">
              <a:xfrm>
                <a:off x="2063" y="2878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Q</a:t>
                </a:r>
              </a:p>
            </p:txBody>
          </p:sp>
          <p:sp>
            <p:nvSpPr>
              <p:cNvPr id="43084" name="Freeform 243"/>
              <p:cNvSpPr>
                <a:spLocks/>
              </p:cNvSpPr>
              <p:nvPr/>
            </p:nvSpPr>
            <p:spPr bwMode="auto">
              <a:xfrm>
                <a:off x="1922" y="3167"/>
                <a:ext cx="145" cy="97"/>
              </a:xfrm>
              <a:custGeom>
                <a:avLst/>
                <a:gdLst>
                  <a:gd name="T0" fmla="*/ 0 w 145"/>
                  <a:gd name="T1" fmla="*/ 0 h 97"/>
                  <a:gd name="T2" fmla="*/ 144 w 145"/>
                  <a:gd name="T3" fmla="*/ 48 h 97"/>
                  <a:gd name="T4" fmla="*/ 0 w 145"/>
                  <a:gd name="T5" fmla="*/ 96 h 97"/>
                  <a:gd name="T6" fmla="*/ 0 60000 65536"/>
                  <a:gd name="T7" fmla="*/ 0 60000 65536"/>
                  <a:gd name="T8" fmla="*/ 0 60000 65536"/>
                  <a:gd name="T9" fmla="*/ 0 w 145"/>
                  <a:gd name="T10" fmla="*/ 0 h 97"/>
                  <a:gd name="T11" fmla="*/ 145 w 145"/>
                  <a:gd name="T12" fmla="*/ 97 h 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5" h="97">
                    <a:moveTo>
                      <a:pt x="0" y="0"/>
                    </a:moveTo>
                    <a:lnTo>
                      <a:pt x="144" y="48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1239" name="Group 244"/>
            <p:cNvGrpSpPr>
              <a:grpSpLocks/>
            </p:cNvGrpSpPr>
            <p:nvPr/>
          </p:nvGrpSpPr>
          <p:grpSpPr bwMode="auto">
            <a:xfrm rot="-5400000">
              <a:off x="2936" y="1670"/>
              <a:ext cx="127" cy="192"/>
              <a:chOff x="1392" y="1488"/>
              <a:chExt cx="96" cy="144"/>
            </a:xfrm>
          </p:grpSpPr>
          <p:sp>
            <p:nvSpPr>
              <p:cNvPr id="43079" name="Freeform 245"/>
              <p:cNvSpPr>
                <a:spLocks/>
              </p:cNvSpPr>
              <p:nvPr/>
            </p:nvSpPr>
            <p:spPr bwMode="auto">
              <a:xfrm>
                <a:off x="1392" y="1536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w 96"/>
                  <a:gd name="T7" fmla="*/ 96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080" name="Oval 246"/>
              <p:cNvSpPr>
                <a:spLocks noChangeArrowheads="1"/>
              </p:cNvSpPr>
              <p:nvPr/>
            </p:nvSpPr>
            <p:spPr bwMode="auto">
              <a:xfrm>
                <a:off x="1417" y="14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3051" name="Line 247"/>
            <p:cNvSpPr>
              <a:spLocks noChangeShapeType="1"/>
            </p:cNvSpPr>
            <p:nvPr/>
          </p:nvSpPr>
          <p:spPr bwMode="auto">
            <a:xfrm>
              <a:off x="2680" y="1217"/>
              <a:ext cx="0" cy="7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52" name="Line 248"/>
            <p:cNvSpPr>
              <a:spLocks noChangeShapeType="1"/>
            </p:cNvSpPr>
            <p:nvPr/>
          </p:nvSpPr>
          <p:spPr bwMode="auto">
            <a:xfrm flipV="1">
              <a:off x="3144" y="977"/>
              <a:ext cx="0" cy="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53" name="AutoShape 249"/>
            <p:cNvSpPr>
              <a:spLocks noChangeArrowheads="1"/>
            </p:cNvSpPr>
            <p:nvPr/>
          </p:nvSpPr>
          <p:spPr bwMode="auto">
            <a:xfrm rot="-5400000">
              <a:off x="4102" y="1268"/>
              <a:ext cx="86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24 h 21600"/>
                <a:gd name="T14" fmla="*/ 17100 w 21600"/>
                <a:gd name="T15" fmla="*/ 1707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54" name="Text Box 250"/>
            <p:cNvSpPr txBox="1">
              <a:spLocks noChangeArrowheads="1"/>
            </p:cNvSpPr>
            <p:nvPr/>
          </p:nvSpPr>
          <p:spPr bwMode="auto">
            <a:xfrm>
              <a:off x="4406" y="991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1</a:t>
              </a:r>
            </a:p>
          </p:txBody>
        </p:sp>
        <p:sp>
          <p:nvSpPr>
            <p:cNvPr id="43055" name="Text Box 251"/>
            <p:cNvSpPr txBox="1">
              <a:spLocks noChangeArrowheads="1"/>
            </p:cNvSpPr>
            <p:nvPr/>
          </p:nvSpPr>
          <p:spPr bwMode="auto">
            <a:xfrm>
              <a:off x="4391" y="1507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smtClean="0">
                  <a:latin typeface="+mj-lt"/>
                </a:rPr>
                <a:t>0</a:t>
              </a:r>
            </a:p>
          </p:txBody>
        </p:sp>
        <p:sp>
          <p:nvSpPr>
            <p:cNvPr id="43056" name="Line 252"/>
            <p:cNvSpPr>
              <a:spLocks noChangeShapeType="1"/>
            </p:cNvSpPr>
            <p:nvPr/>
          </p:nvSpPr>
          <p:spPr bwMode="auto">
            <a:xfrm>
              <a:off x="4634" y="1361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57" name="Text Box 253"/>
            <p:cNvSpPr txBox="1">
              <a:spLocks noChangeArrowheads="1"/>
            </p:cNvSpPr>
            <p:nvPr/>
          </p:nvSpPr>
          <p:spPr bwMode="auto">
            <a:xfrm>
              <a:off x="4684" y="2143"/>
              <a:ext cx="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800">
                  <a:latin typeface="Bookman Old Style" charset="0"/>
                </a:rPr>
                <a:t>C</a:t>
              </a:r>
              <a:r>
                <a:rPr lang="en-US" altLang="ja-JP" sz="2800">
                  <a:latin typeface="Bookman Old Style" charset="0"/>
                </a:rPr>
                <a:t>’</a:t>
              </a:r>
              <a:endParaRPr lang="en-US" altLang="x-none" sz="2800">
                <a:latin typeface="Bookman Old Style" charset="0"/>
              </a:endParaRPr>
            </a:p>
          </p:txBody>
        </p:sp>
        <p:sp>
          <p:nvSpPr>
            <p:cNvPr id="43058" name="Rectangle 254"/>
            <p:cNvSpPr>
              <a:spLocks noChangeArrowheads="1"/>
            </p:cNvSpPr>
            <p:nvPr/>
          </p:nvSpPr>
          <p:spPr bwMode="auto">
            <a:xfrm>
              <a:off x="3365" y="1435"/>
              <a:ext cx="322" cy="4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59" name="Rectangle 255"/>
            <p:cNvSpPr>
              <a:spLocks noChangeArrowheads="1"/>
            </p:cNvSpPr>
            <p:nvPr/>
          </p:nvSpPr>
          <p:spPr bwMode="auto">
            <a:xfrm>
              <a:off x="3351" y="1675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  <p:sp>
          <p:nvSpPr>
            <p:cNvPr id="43060" name="Rectangle 256"/>
            <p:cNvSpPr>
              <a:spLocks noChangeArrowheads="1"/>
            </p:cNvSpPr>
            <p:nvPr/>
          </p:nvSpPr>
          <p:spPr bwMode="auto">
            <a:xfrm>
              <a:off x="3351" y="1435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43061" name="Rectangle 257"/>
            <p:cNvSpPr>
              <a:spLocks noChangeArrowheads="1"/>
            </p:cNvSpPr>
            <p:nvPr/>
          </p:nvSpPr>
          <p:spPr bwMode="auto">
            <a:xfrm>
              <a:off x="3495" y="1435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Q</a:t>
              </a:r>
            </a:p>
          </p:txBody>
        </p:sp>
        <p:sp>
          <p:nvSpPr>
            <p:cNvPr id="43062" name="Line 258"/>
            <p:cNvSpPr>
              <a:spLocks noChangeShapeType="1"/>
            </p:cNvSpPr>
            <p:nvPr/>
          </p:nvSpPr>
          <p:spPr bwMode="auto">
            <a:xfrm>
              <a:off x="3694" y="1541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63" name="Line 259"/>
            <p:cNvSpPr>
              <a:spLocks noChangeShapeType="1"/>
            </p:cNvSpPr>
            <p:nvPr/>
          </p:nvSpPr>
          <p:spPr bwMode="auto">
            <a:xfrm>
              <a:off x="2534" y="977"/>
              <a:ext cx="8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64" name="Line 260"/>
            <p:cNvSpPr>
              <a:spLocks noChangeShapeType="1"/>
            </p:cNvSpPr>
            <p:nvPr/>
          </p:nvSpPr>
          <p:spPr bwMode="auto">
            <a:xfrm>
              <a:off x="3096" y="1768"/>
              <a:ext cx="2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65" name="Line 261"/>
            <p:cNvSpPr>
              <a:spLocks noChangeShapeType="1"/>
            </p:cNvSpPr>
            <p:nvPr/>
          </p:nvSpPr>
          <p:spPr bwMode="auto">
            <a:xfrm flipV="1">
              <a:off x="3184" y="1766"/>
              <a:ext cx="0" cy="2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66" name="Line 262"/>
            <p:cNvSpPr>
              <a:spLocks noChangeShapeType="1"/>
            </p:cNvSpPr>
            <p:nvPr/>
          </p:nvSpPr>
          <p:spPr bwMode="auto">
            <a:xfrm>
              <a:off x="2680" y="1768"/>
              <a:ext cx="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67" name="Rectangle 263"/>
            <p:cNvSpPr>
              <a:spLocks noChangeArrowheads="1"/>
            </p:cNvSpPr>
            <p:nvPr/>
          </p:nvSpPr>
          <p:spPr bwMode="auto">
            <a:xfrm>
              <a:off x="3864" y="1435"/>
              <a:ext cx="432" cy="38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43068" name="Line 264"/>
            <p:cNvSpPr>
              <a:spLocks noChangeShapeType="1"/>
            </p:cNvSpPr>
            <p:nvPr/>
          </p:nvSpPr>
          <p:spPr bwMode="auto">
            <a:xfrm>
              <a:off x="4296" y="1601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69" name="Line 265"/>
            <p:cNvSpPr>
              <a:spLocks noChangeShapeType="1"/>
            </p:cNvSpPr>
            <p:nvPr/>
          </p:nvSpPr>
          <p:spPr bwMode="auto">
            <a:xfrm>
              <a:off x="4923" y="1365"/>
              <a:ext cx="2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1259" name="Group 266"/>
            <p:cNvGrpSpPr>
              <a:grpSpLocks/>
            </p:cNvGrpSpPr>
            <p:nvPr/>
          </p:nvGrpSpPr>
          <p:grpSpPr bwMode="auto">
            <a:xfrm>
              <a:off x="2566" y="2283"/>
              <a:ext cx="190" cy="120"/>
              <a:chOff x="576" y="2832"/>
              <a:chExt cx="96" cy="192"/>
            </a:xfrm>
          </p:grpSpPr>
          <p:sp>
            <p:nvSpPr>
              <p:cNvPr id="43077" name="Line 267"/>
              <p:cNvSpPr>
                <a:spLocks noChangeShapeType="1"/>
              </p:cNvSpPr>
              <p:nvPr/>
            </p:nvSpPr>
            <p:spPr bwMode="auto">
              <a:xfrm flipH="1">
                <a:off x="576" y="2928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078" name="Line 268"/>
              <p:cNvSpPr>
                <a:spLocks noChangeShapeType="1"/>
              </p:cNvSpPr>
              <p:nvPr/>
            </p:nvSpPr>
            <p:spPr bwMode="auto">
              <a:xfrm flipH="1" flipV="1">
                <a:off x="576" y="2832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3074" name="Line 272"/>
            <p:cNvSpPr>
              <a:spLocks noChangeShapeType="1"/>
            </p:cNvSpPr>
            <p:nvPr/>
          </p:nvSpPr>
          <p:spPr bwMode="auto">
            <a:xfrm rot="-5400000">
              <a:off x="4367" y="1844"/>
              <a:ext cx="3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75" name="Line 273"/>
            <p:cNvSpPr>
              <a:spLocks noChangeShapeType="1"/>
            </p:cNvSpPr>
            <p:nvPr/>
          </p:nvSpPr>
          <p:spPr bwMode="auto">
            <a:xfrm>
              <a:off x="3127" y="2012"/>
              <a:ext cx="14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076" name="Text Box 274"/>
            <p:cNvSpPr txBox="1">
              <a:spLocks noChangeArrowheads="1"/>
            </p:cNvSpPr>
            <p:nvPr/>
          </p:nvSpPr>
          <p:spPr bwMode="auto">
            <a:xfrm>
              <a:off x="5088" y="1236"/>
              <a:ext cx="591" cy="25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dirty="0" smtClean="0">
                  <a:latin typeface="+mj-lt"/>
                </a:rPr>
                <a:t>C(X</a:t>
              </a:r>
              <a:r>
                <a:rPr lang="en-US" b="0" baseline="-25000" dirty="0" smtClean="0">
                  <a:latin typeface="+mj-lt"/>
                </a:rPr>
                <a:t>i-2</a:t>
              </a:r>
              <a:r>
                <a:rPr lang="en-US" b="0" dirty="0" smtClean="0">
                  <a:latin typeface="+mj-lt"/>
                </a:rPr>
                <a:t>)</a:t>
              </a:r>
            </a:p>
          </p:txBody>
        </p:sp>
      </p:grpSp>
      <p:sp>
        <p:nvSpPr>
          <p:cNvPr id="43016" name="Text Box 4"/>
          <p:cNvSpPr txBox="1">
            <a:spLocks noChangeArrowheads="1"/>
          </p:cNvSpPr>
          <p:nvPr/>
        </p:nvSpPr>
        <p:spPr bwMode="auto">
          <a:xfrm>
            <a:off x="381000" y="2771775"/>
            <a:ext cx="29670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 smtClean="0">
                <a:latin typeface="+mj-lt"/>
              </a:rPr>
              <a:t>Throughput = 1/clock</a:t>
            </a:r>
          </a:p>
          <a:p>
            <a:pPr>
              <a:defRPr/>
            </a:pPr>
            <a:r>
              <a:rPr lang="en-US" b="0" dirty="0">
                <a:latin typeface="+mj-lt"/>
              </a:rPr>
              <a:t>Latency = 2 </a:t>
            </a:r>
            <a:r>
              <a:rPr lang="en-US" b="0" dirty="0" smtClean="0">
                <a:latin typeface="+mj-lt"/>
              </a:rPr>
              <a:t>clocks</a:t>
            </a:r>
            <a:endParaRPr lang="en-US" b="0" dirty="0">
              <a:latin typeface="+mj-lt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066800" y="3886200"/>
            <a:ext cx="6302375" cy="2589213"/>
            <a:chOff x="1066800" y="3886200"/>
            <a:chExt cx="6302375" cy="2589212"/>
          </a:xfrm>
        </p:grpSpPr>
        <p:grpSp>
          <p:nvGrpSpPr>
            <p:cNvPr id="51211" name="Group 5"/>
            <p:cNvGrpSpPr>
              <a:grpSpLocks/>
            </p:cNvGrpSpPr>
            <p:nvPr/>
          </p:nvGrpSpPr>
          <p:grpSpPr bwMode="auto">
            <a:xfrm>
              <a:off x="4953000" y="3886200"/>
              <a:ext cx="2416175" cy="2589212"/>
              <a:chOff x="312" y="2545"/>
              <a:chExt cx="1522" cy="1631"/>
            </a:xfrm>
          </p:grpSpPr>
          <p:sp>
            <p:nvSpPr>
              <p:cNvPr id="43024" name="Rectangle 6"/>
              <p:cNvSpPr>
                <a:spLocks noChangeArrowheads="1"/>
              </p:cNvSpPr>
              <p:nvPr/>
            </p:nvSpPr>
            <p:spPr bwMode="auto">
              <a:xfrm>
                <a:off x="617" y="3144"/>
                <a:ext cx="871" cy="624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N-way</a:t>
                </a:r>
              </a:p>
              <a:p>
                <a:pPr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interleave</a:t>
                </a:r>
              </a:p>
            </p:txBody>
          </p:sp>
          <p:sp>
            <p:nvSpPr>
              <p:cNvPr id="43025" name="Line 7"/>
              <p:cNvSpPr>
                <a:spLocks noChangeShapeType="1"/>
              </p:cNvSpPr>
              <p:nvPr/>
            </p:nvSpPr>
            <p:spPr bwMode="auto">
              <a:xfrm>
                <a:off x="312" y="3456"/>
                <a:ext cx="3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026" name="Line 8"/>
              <p:cNvSpPr>
                <a:spLocks noChangeShapeType="1"/>
              </p:cNvSpPr>
              <p:nvPr/>
            </p:nvSpPr>
            <p:spPr bwMode="auto">
              <a:xfrm>
                <a:off x="1529" y="3456"/>
                <a:ext cx="3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027" name="Freeform 9"/>
              <p:cNvSpPr>
                <a:spLocks/>
              </p:cNvSpPr>
              <p:nvPr/>
            </p:nvSpPr>
            <p:spPr bwMode="auto">
              <a:xfrm>
                <a:off x="1272" y="2920"/>
                <a:ext cx="458" cy="1208"/>
              </a:xfrm>
              <a:custGeom>
                <a:avLst/>
                <a:gdLst>
                  <a:gd name="T0" fmla="*/ 0 w 458"/>
                  <a:gd name="T1" fmla="*/ 1208 h 1208"/>
                  <a:gd name="T2" fmla="*/ 397 w 458"/>
                  <a:gd name="T3" fmla="*/ 945 h 1208"/>
                  <a:gd name="T4" fmla="*/ 367 w 458"/>
                  <a:gd name="T5" fmla="*/ 338 h 1208"/>
                  <a:gd name="T6" fmla="*/ 298 w 458"/>
                  <a:gd name="T7" fmla="*/ 0 h 12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58"/>
                  <a:gd name="T13" fmla="*/ 0 h 1208"/>
                  <a:gd name="T14" fmla="*/ 458 w 458"/>
                  <a:gd name="T15" fmla="*/ 1208 h 12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58" h="1208">
                    <a:moveTo>
                      <a:pt x="0" y="1208"/>
                    </a:moveTo>
                    <a:cubicBezTo>
                      <a:pt x="66" y="1164"/>
                      <a:pt x="336" y="1090"/>
                      <a:pt x="397" y="945"/>
                    </a:cubicBezTo>
                    <a:cubicBezTo>
                      <a:pt x="458" y="800"/>
                      <a:pt x="383" y="495"/>
                      <a:pt x="367" y="338"/>
                    </a:cubicBezTo>
                    <a:cubicBezTo>
                      <a:pt x="351" y="181"/>
                      <a:pt x="312" y="70"/>
                      <a:pt x="298" y="0"/>
                    </a:cubicBezTo>
                  </a:path>
                </a:pathLst>
              </a:cu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51217" name="Group 10"/>
              <p:cNvGrpSpPr>
                <a:grpSpLocks/>
              </p:cNvGrpSpPr>
              <p:nvPr/>
            </p:nvGrpSpPr>
            <p:grpSpPr bwMode="auto">
              <a:xfrm>
                <a:off x="428" y="2976"/>
                <a:ext cx="844" cy="1200"/>
                <a:chOff x="1282" y="2880"/>
                <a:chExt cx="844" cy="1200"/>
              </a:xfrm>
            </p:grpSpPr>
            <p:sp>
              <p:nvSpPr>
                <p:cNvPr id="43035" name="Freeform 11"/>
                <p:cNvSpPr>
                  <a:spLocks/>
                </p:cNvSpPr>
                <p:nvPr/>
              </p:nvSpPr>
              <p:spPr bwMode="auto">
                <a:xfrm>
                  <a:off x="1282" y="2880"/>
                  <a:ext cx="796" cy="1152"/>
                </a:xfrm>
                <a:custGeom>
                  <a:avLst/>
                  <a:gdLst>
                    <a:gd name="T0" fmla="*/ 796 w 796"/>
                    <a:gd name="T1" fmla="*/ 1152 h 1152"/>
                    <a:gd name="T2" fmla="*/ 335 w 796"/>
                    <a:gd name="T3" fmla="*/ 1096 h 1152"/>
                    <a:gd name="T4" fmla="*/ 51 w 796"/>
                    <a:gd name="T5" fmla="*/ 889 h 1152"/>
                    <a:gd name="T6" fmla="*/ 28 w 796"/>
                    <a:gd name="T7" fmla="*/ 0 h 115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96"/>
                    <a:gd name="T13" fmla="*/ 0 h 1152"/>
                    <a:gd name="T14" fmla="*/ 796 w 796"/>
                    <a:gd name="T15" fmla="*/ 1152 h 115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96" h="1152">
                      <a:moveTo>
                        <a:pt x="796" y="1152"/>
                      </a:moveTo>
                      <a:cubicBezTo>
                        <a:pt x="719" y="1143"/>
                        <a:pt x="459" y="1140"/>
                        <a:pt x="335" y="1096"/>
                      </a:cubicBezTo>
                      <a:cubicBezTo>
                        <a:pt x="211" y="1052"/>
                        <a:pt x="102" y="1072"/>
                        <a:pt x="51" y="889"/>
                      </a:cubicBezTo>
                      <a:cubicBezTo>
                        <a:pt x="0" y="706"/>
                        <a:pt x="33" y="185"/>
                        <a:pt x="28" y="0"/>
                      </a:cubicBezTo>
                    </a:path>
                  </a:pathLst>
                </a:custGeom>
                <a:noFill/>
                <a:ln w="381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3036" name="Oval 12"/>
                <p:cNvSpPr>
                  <a:spLocks noChangeArrowheads="1"/>
                </p:cNvSpPr>
                <p:nvPr/>
              </p:nvSpPr>
              <p:spPr bwMode="auto">
                <a:xfrm>
                  <a:off x="2030" y="3984"/>
                  <a:ext cx="96" cy="96"/>
                </a:xfrm>
                <a:prstGeom prst="ellipse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51218" name="Group 13"/>
              <p:cNvGrpSpPr>
                <a:grpSpLocks/>
              </p:cNvGrpSpPr>
              <p:nvPr/>
            </p:nvGrpSpPr>
            <p:grpSpPr bwMode="auto">
              <a:xfrm>
                <a:off x="657" y="2545"/>
                <a:ext cx="803" cy="1583"/>
                <a:chOff x="1511" y="2449"/>
                <a:chExt cx="803" cy="1583"/>
              </a:xfrm>
            </p:grpSpPr>
            <p:sp>
              <p:nvSpPr>
                <p:cNvPr id="43030" name="Freeform 14"/>
                <p:cNvSpPr>
                  <a:spLocks/>
                </p:cNvSpPr>
                <p:nvPr/>
              </p:nvSpPr>
              <p:spPr bwMode="auto">
                <a:xfrm>
                  <a:off x="2082" y="2872"/>
                  <a:ext cx="187" cy="1160"/>
                </a:xfrm>
                <a:custGeom>
                  <a:avLst/>
                  <a:gdLst>
                    <a:gd name="T0" fmla="*/ 44 w 187"/>
                    <a:gd name="T1" fmla="*/ 1160 h 1160"/>
                    <a:gd name="T2" fmla="*/ 19 w 187"/>
                    <a:gd name="T3" fmla="*/ 897 h 1160"/>
                    <a:gd name="T4" fmla="*/ 161 w 187"/>
                    <a:gd name="T5" fmla="*/ 791 h 1160"/>
                    <a:gd name="T6" fmla="*/ 176 w 187"/>
                    <a:gd name="T7" fmla="*/ 354 h 1160"/>
                    <a:gd name="T8" fmla="*/ 145 w 187"/>
                    <a:gd name="T9" fmla="*/ 0 h 11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7"/>
                    <a:gd name="T16" fmla="*/ 0 h 1160"/>
                    <a:gd name="T17" fmla="*/ 187 w 187"/>
                    <a:gd name="T18" fmla="*/ 1160 h 11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7" h="1160">
                      <a:moveTo>
                        <a:pt x="44" y="1160"/>
                      </a:moveTo>
                      <a:cubicBezTo>
                        <a:pt x="40" y="1116"/>
                        <a:pt x="0" y="958"/>
                        <a:pt x="19" y="897"/>
                      </a:cubicBezTo>
                      <a:cubicBezTo>
                        <a:pt x="38" y="836"/>
                        <a:pt x="135" y="882"/>
                        <a:pt x="161" y="791"/>
                      </a:cubicBezTo>
                      <a:cubicBezTo>
                        <a:pt x="187" y="700"/>
                        <a:pt x="179" y="486"/>
                        <a:pt x="176" y="354"/>
                      </a:cubicBezTo>
                      <a:cubicBezTo>
                        <a:pt x="173" y="222"/>
                        <a:pt x="151" y="74"/>
                        <a:pt x="145" y="0"/>
                      </a:cubicBezTo>
                    </a:path>
                  </a:pathLst>
                </a:custGeom>
                <a:noFill/>
                <a:ln w="381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3031" name="Freeform 15"/>
                <p:cNvSpPr>
                  <a:spLocks/>
                </p:cNvSpPr>
                <p:nvPr/>
              </p:nvSpPr>
              <p:spPr bwMode="auto">
                <a:xfrm>
                  <a:off x="1663" y="2870"/>
                  <a:ext cx="463" cy="1162"/>
                </a:xfrm>
                <a:custGeom>
                  <a:avLst/>
                  <a:gdLst>
                    <a:gd name="T0" fmla="*/ 463 w 463"/>
                    <a:gd name="T1" fmla="*/ 1162 h 1162"/>
                    <a:gd name="T2" fmla="*/ 175 w 463"/>
                    <a:gd name="T3" fmla="*/ 1066 h 1162"/>
                    <a:gd name="T4" fmla="*/ 79 w 463"/>
                    <a:gd name="T5" fmla="*/ 586 h 1162"/>
                    <a:gd name="T6" fmla="*/ 0 w 463"/>
                    <a:gd name="T7" fmla="*/ 0 h 116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63"/>
                    <a:gd name="T13" fmla="*/ 0 h 1162"/>
                    <a:gd name="T14" fmla="*/ 463 w 463"/>
                    <a:gd name="T15" fmla="*/ 1162 h 116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63" h="1162">
                      <a:moveTo>
                        <a:pt x="463" y="1162"/>
                      </a:moveTo>
                      <a:cubicBezTo>
                        <a:pt x="351" y="1162"/>
                        <a:pt x="239" y="1162"/>
                        <a:pt x="175" y="1066"/>
                      </a:cubicBezTo>
                      <a:cubicBezTo>
                        <a:pt x="111" y="970"/>
                        <a:pt x="108" y="764"/>
                        <a:pt x="79" y="586"/>
                      </a:cubicBezTo>
                      <a:cubicBezTo>
                        <a:pt x="50" y="408"/>
                        <a:pt x="16" y="122"/>
                        <a:pt x="0" y="0"/>
                      </a:cubicBezTo>
                    </a:path>
                  </a:pathLst>
                </a:custGeom>
                <a:noFill/>
                <a:ln w="381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3032" name="AutoShape 16"/>
                <p:cNvSpPr>
                  <a:spLocks/>
                </p:cNvSpPr>
                <p:nvPr/>
              </p:nvSpPr>
              <p:spPr bwMode="auto">
                <a:xfrm rot="5400000">
                  <a:off x="1869" y="2350"/>
                  <a:ext cx="125" cy="764"/>
                </a:xfrm>
                <a:prstGeom prst="leftBrace">
                  <a:avLst>
                    <a:gd name="adj1" fmla="val 50933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303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511" y="2449"/>
                  <a:ext cx="794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 b="0" smtClean="0">
                      <a:latin typeface="+mj-lt"/>
                    </a:rPr>
                    <a:t>N registers </a:t>
                  </a:r>
                </a:p>
              </p:txBody>
            </p:sp>
            <p:sp>
              <p:nvSpPr>
                <p:cNvPr id="4303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818" y="2697"/>
                  <a:ext cx="318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>
                      <a:solidFill>
                        <a:srgbClr val="CC0000"/>
                      </a:solidFill>
                      <a:latin typeface="Bookman Old Style" charset="0"/>
                    </a:rPr>
                    <a:t>…</a:t>
                  </a:r>
                </a:p>
              </p:txBody>
            </p:sp>
          </p:grpSp>
        </p:grpSp>
        <p:sp>
          <p:nvSpPr>
            <p:cNvPr id="43023" name="Rectangle 278"/>
            <p:cNvSpPr>
              <a:spLocks noChangeArrowheads="1"/>
            </p:cNvSpPr>
            <p:nvPr/>
          </p:nvSpPr>
          <p:spPr bwMode="auto">
            <a:xfrm>
              <a:off x="1066800" y="4648200"/>
              <a:ext cx="3248025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/>
            <a:p>
              <a:pPr marL="115888" indent="-115888">
                <a:spcBef>
                  <a:spcPct val="20000"/>
                </a:spcBef>
                <a:defRPr/>
              </a:pPr>
              <a:r>
                <a:rPr lang="en-US" sz="2400" dirty="0">
                  <a:solidFill>
                    <a:srgbClr val="CC0000"/>
                  </a:solidFill>
                  <a:latin typeface="+mj-lt"/>
                  <a:ea typeface="ＭＳ Ｐゴシック" charset="0"/>
                  <a:cs typeface="ＭＳ Ｐゴシック" charset="0"/>
                </a:rPr>
                <a:t>N-way interleaving </a:t>
              </a:r>
              <a:br>
                <a:rPr lang="en-US" sz="2400" dirty="0">
                  <a:solidFill>
                    <a:srgbClr val="CC0000"/>
                  </a:solidFill>
                  <a:latin typeface="+mj-lt"/>
                  <a:ea typeface="ＭＳ Ｐゴシック" charset="0"/>
                  <a:cs typeface="ＭＳ Ｐゴシック" charset="0"/>
                </a:rPr>
              </a:br>
              <a:r>
                <a:rPr lang="en-US" sz="2400" dirty="0">
                  <a:solidFill>
                    <a:srgbClr val="CC0000"/>
                  </a:solidFill>
                  <a:latin typeface="+mj-lt"/>
                  <a:ea typeface="ＭＳ Ｐゴシック" charset="0"/>
                  <a:cs typeface="ＭＳ Ｐゴシック" charset="0"/>
                </a:rPr>
                <a:t>is equivalent to </a:t>
              </a:r>
              <a:br>
                <a:rPr lang="en-US" sz="2400" dirty="0">
                  <a:solidFill>
                    <a:srgbClr val="CC0000"/>
                  </a:solidFill>
                  <a:latin typeface="+mj-lt"/>
                  <a:ea typeface="ＭＳ Ｐゴシック" charset="0"/>
                  <a:cs typeface="ＭＳ Ｐゴシック" charset="0"/>
                </a:rPr>
              </a:br>
              <a:r>
                <a:rPr lang="en-US" sz="2400" dirty="0">
                  <a:solidFill>
                    <a:srgbClr val="CC0000"/>
                  </a:solidFill>
                  <a:latin typeface="+mj-lt"/>
                  <a:ea typeface="ＭＳ Ｐゴシック" charset="0"/>
                  <a:cs typeface="ＭＳ Ｐゴシック" charset="0"/>
                </a:rPr>
                <a:t>N pipeline Stages...</a:t>
              </a:r>
            </a:p>
          </p:txBody>
        </p:sp>
      </p:grpSp>
      <p:sp>
        <p:nvSpPr>
          <p:cNvPr id="43021" name="Rectangle 280"/>
          <p:cNvSpPr>
            <a:spLocks noGrp="1" noChangeArrowheads="1"/>
          </p:cNvSpPr>
          <p:nvPr>
            <p:ph type="body" sz="half" idx="1"/>
          </p:nvPr>
        </p:nvSpPr>
        <p:spPr>
          <a:xfrm>
            <a:off x="165100" y="1646238"/>
            <a:ext cx="3403600" cy="1106487"/>
          </a:xfrm>
        </p:spPr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en-US" altLang="x-none" sz="2400">
                <a:latin typeface="Bookman Old Style" charset="0"/>
              </a:rPr>
              <a:t>2-Clock Martinizing</a:t>
            </a:r>
          </a:p>
          <a:p>
            <a:pPr marL="0" indent="0" algn="ctr">
              <a:buFont typeface="Arial" charset="0"/>
              <a:buNone/>
            </a:pPr>
            <a:r>
              <a:rPr lang="en-US" altLang="ja-JP" sz="2000">
                <a:latin typeface="Bookman Old Style" charset="0"/>
              </a:rPr>
              <a:t>“In by t</a:t>
            </a:r>
            <a:r>
              <a:rPr lang="en-US" altLang="ja-JP" sz="2000" baseline="-25000">
                <a:latin typeface="Bookman Old Style" charset="0"/>
              </a:rPr>
              <a:t>i</a:t>
            </a:r>
            <a:r>
              <a:rPr lang="en-US" altLang="ja-JP" sz="2000">
                <a:latin typeface="Bookman Old Style" charset="0"/>
              </a:rPr>
              <a:t>, out by t</a:t>
            </a:r>
            <a:r>
              <a:rPr lang="en-US" altLang="ja-JP" sz="2000" baseline="-25000">
                <a:latin typeface="Bookman Old Style" charset="0"/>
              </a:rPr>
              <a:t>i+2</a:t>
            </a:r>
            <a:r>
              <a:rPr lang="en-US" altLang="ja-JP" sz="2000">
                <a:latin typeface="Bookman Old Style" charset="0"/>
              </a:rPr>
              <a:t>”</a:t>
            </a:r>
            <a:endParaRPr lang="en-US" altLang="x-none" sz="2000">
              <a:latin typeface="Bookman Old Style" charset="0"/>
            </a:endParaRPr>
          </a:p>
        </p:txBody>
      </p:sp>
      <p:sp>
        <p:nvSpPr>
          <p:cNvPr id="51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Circuit Interleaving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Text Box 9"/>
          <p:cNvSpPr txBox="1">
            <a:spLocks noChangeArrowheads="1"/>
          </p:cNvSpPr>
          <p:nvPr/>
        </p:nvSpPr>
        <p:spPr bwMode="auto">
          <a:xfrm>
            <a:off x="1204913" y="1693863"/>
            <a:ext cx="1838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smtClean="0">
                <a:latin typeface="+mj-lt"/>
              </a:rPr>
              <a:t>INPUT:</a:t>
            </a:r>
          </a:p>
          <a:p>
            <a:pPr>
              <a:defRPr/>
            </a:pPr>
            <a:r>
              <a:rPr lang="en-US" b="0" smtClean="0">
                <a:latin typeface="+mj-lt"/>
              </a:rPr>
              <a:t>dirty laundry</a:t>
            </a:r>
          </a:p>
        </p:txBody>
      </p:sp>
      <p:sp>
        <p:nvSpPr>
          <p:cNvPr id="6153" name="Text Box 10"/>
          <p:cNvSpPr txBox="1">
            <a:spLocks noChangeArrowheads="1"/>
          </p:cNvSpPr>
          <p:nvPr/>
        </p:nvSpPr>
        <p:spPr bwMode="auto">
          <a:xfrm>
            <a:off x="1211263" y="3449638"/>
            <a:ext cx="19002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 smtClean="0">
                <a:latin typeface="+mj-lt"/>
              </a:rPr>
              <a:t>OUTPUT:</a:t>
            </a:r>
          </a:p>
          <a:p>
            <a:pPr>
              <a:defRPr/>
            </a:pPr>
            <a:r>
              <a:rPr lang="en-US" b="0" dirty="0" smtClean="0">
                <a:latin typeface="+mj-lt"/>
              </a:rPr>
              <a:t>6 more weeks</a:t>
            </a:r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639762"/>
          </a:xfrm>
        </p:spPr>
        <p:txBody>
          <a:bodyPr/>
          <a:lstStyle/>
          <a:p>
            <a:r>
              <a:rPr lang="en-US" altLang="x-none">
                <a:latin typeface="Trebuchet MS" charset="0"/>
              </a:rPr>
              <a:t>Forget circuits… Let</a:t>
            </a:r>
            <a:r>
              <a:rPr lang="en-US" altLang="en-US">
                <a:latin typeface="Trebuchet MS" charset="0"/>
              </a:rPr>
              <a:t>’</a:t>
            </a:r>
            <a:r>
              <a:rPr lang="en-US" altLang="x-none">
                <a:latin typeface="Trebuchet MS" charset="0"/>
              </a:rPr>
              <a:t>s Solve a Real Problem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33825" y="1752600"/>
            <a:ext cx="5133975" cy="1524000"/>
            <a:chOff x="3933825" y="1752600"/>
            <a:chExt cx="5133975" cy="1524000"/>
          </a:xfrm>
        </p:grpSpPr>
        <p:sp>
          <p:nvSpPr>
            <p:cNvPr id="6148" name="Text Box 5"/>
            <p:cNvSpPr txBox="1">
              <a:spLocks noChangeArrowheads="1"/>
            </p:cNvSpPr>
            <p:nvPr/>
          </p:nvSpPr>
          <p:spPr bwMode="auto">
            <a:xfrm>
              <a:off x="5334000" y="1825625"/>
              <a:ext cx="3733800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b="0" dirty="0" smtClean="0">
                  <a:latin typeface="+mj-lt"/>
                </a:rPr>
                <a:t>Device: Washer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0" dirty="0" smtClean="0">
                  <a:latin typeface="+mj-lt"/>
                </a:rPr>
                <a:t>Function: Fill, Agitate, Spin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0" dirty="0" err="1" smtClean="0">
                  <a:latin typeface="+mj-lt"/>
                </a:rPr>
                <a:t>Washer</a:t>
              </a:r>
              <a:r>
                <a:rPr lang="en-US" b="0" baseline="-25000" dirty="0" err="1" smtClean="0">
                  <a:latin typeface="+mj-lt"/>
                </a:rPr>
                <a:t>PD</a:t>
              </a:r>
              <a:r>
                <a:rPr lang="en-US" b="0" dirty="0" smtClean="0">
                  <a:latin typeface="+mj-lt"/>
                </a:rPr>
                <a:t> = 30 </a:t>
              </a:r>
              <a:r>
                <a:rPr lang="en-US" b="0" dirty="0" err="1" smtClean="0">
                  <a:latin typeface="+mj-lt"/>
                </a:rPr>
                <a:t>mins</a:t>
              </a:r>
              <a:endParaRPr lang="en-US" b="0" dirty="0" smtClean="0">
                <a:latin typeface="+mj-lt"/>
              </a:endParaRPr>
            </a:p>
          </p:txBody>
        </p:sp>
        <p:grpSp>
          <p:nvGrpSpPr>
            <p:cNvPr id="16420" name="Group 14361"/>
            <p:cNvGrpSpPr>
              <a:grpSpLocks/>
            </p:cNvGrpSpPr>
            <p:nvPr/>
          </p:nvGrpSpPr>
          <p:grpSpPr bwMode="auto">
            <a:xfrm>
              <a:off x="3933825" y="1752600"/>
              <a:ext cx="1066800" cy="1524000"/>
              <a:chOff x="3581400" y="1676400"/>
              <a:chExt cx="1066800" cy="1524000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3581400" y="2971800"/>
                <a:ext cx="1066800" cy="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4495800" y="1905000"/>
                <a:ext cx="152400" cy="30480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3581400" y="2209800"/>
                <a:ext cx="1066800" cy="990600"/>
              </a:xfrm>
              <a:prstGeom prst="rect">
                <a:avLst/>
              </a:prstGeom>
              <a:noFill/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733800" y="1676400"/>
                <a:ext cx="762000" cy="228600"/>
              </a:xfrm>
              <a:prstGeom prst="rect">
                <a:avLst/>
              </a:prstGeom>
              <a:noFill/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 flipV="1">
                <a:off x="3581400" y="1905000"/>
                <a:ext cx="152400" cy="30480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3806825" y="2098675"/>
                <a:ext cx="596900" cy="3175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848100" y="1984375"/>
                <a:ext cx="511175" cy="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3797300" y="1993900"/>
                <a:ext cx="47625" cy="10160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4368800" y="1993900"/>
                <a:ext cx="50800" cy="10160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/>
              <p:cNvSpPr/>
              <p:nvPr/>
            </p:nvSpPr>
            <p:spPr>
              <a:xfrm>
                <a:off x="4343400" y="1752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816350" y="1768475"/>
                <a:ext cx="46038" cy="46038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898900" y="1768475"/>
                <a:ext cx="46038" cy="46038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981450" y="1768475"/>
                <a:ext cx="46038" cy="46038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064000" y="1768475"/>
                <a:ext cx="46038" cy="46038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962400" y="3733800"/>
            <a:ext cx="5105400" cy="1524000"/>
            <a:chOff x="3962400" y="3733800"/>
            <a:chExt cx="5105400" cy="1524000"/>
          </a:xfrm>
        </p:grpSpPr>
        <p:sp>
          <p:nvSpPr>
            <p:cNvPr id="6149" name="Text Box 6"/>
            <p:cNvSpPr txBox="1">
              <a:spLocks noChangeArrowheads="1"/>
            </p:cNvSpPr>
            <p:nvPr/>
          </p:nvSpPr>
          <p:spPr bwMode="auto">
            <a:xfrm>
              <a:off x="5334000" y="3735388"/>
              <a:ext cx="3733800" cy="131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b="0" dirty="0" smtClean="0">
                  <a:latin typeface="+mj-lt"/>
                </a:rPr>
                <a:t>Device: Dryer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0" dirty="0" smtClean="0">
                  <a:latin typeface="+mj-lt"/>
                </a:rPr>
                <a:t>Function: Heat, Spin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0" dirty="0" err="1" smtClean="0">
                  <a:latin typeface="+mj-lt"/>
                </a:rPr>
                <a:t>Dryer</a:t>
              </a:r>
              <a:r>
                <a:rPr lang="en-US" b="0" baseline="-25000" dirty="0" err="1" smtClean="0">
                  <a:latin typeface="+mj-lt"/>
                </a:rPr>
                <a:t>PD</a:t>
              </a:r>
              <a:r>
                <a:rPr lang="en-US" b="0" dirty="0" smtClean="0">
                  <a:latin typeface="+mj-lt"/>
                </a:rPr>
                <a:t> = 60 </a:t>
              </a:r>
              <a:r>
                <a:rPr lang="en-US" b="0" dirty="0" err="1" smtClean="0">
                  <a:latin typeface="+mj-lt"/>
                </a:rPr>
                <a:t>mins</a:t>
              </a:r>
              <a:endParaRPr lang="en-US" b="0" dirty="0" smtClean="0">
                <a:latin typeface="+mj-lt"/>
              </a:endParaRPr>
            </a:p>
          </p:txBody>
        </p:sp>
        <p:grpSp>
          <p:nvGrpSpPr>
            <p:cNvPr id="16408" name="Group 14362"/>
            <p:cNvGrpSpPr>
              <a:grpSpLocks/>
            </p:cNvGrpSpPr>
            <p:nvPr/>
          </p:nvGrpSpPr>
          <p:grpSpPr bwMode="auto">
            <a:xfrm>
              <a:off x="3962400" y="3733800"/>
              <a:ext cx="1066800" cy="1524000"/>
              <a:chOff x="3609975" y="3657600"/>
              <a:chExt cx="1066800" cy="152400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3609975" y="4953000"/>
                <a:ext cx="1066800" cy="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4524375" y="3886200"/>
                <a:ext cx="152400" cy="30480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3609975" y="4191000"/>
                <a:ext cx="1066800" cy="990600"/>
              </a:xfrm>
              <a:prstGeom prst="rect">
                <a:avLst/>
              </a:prstGeom>
              <a:noFill/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762375" y="3657600"/>
                <a:ext cx="762000" cy="228600"/>
              </a:xfrm>
              <a:prstGeom prst="rect">
                <a:avLst/>
              </a:prstGeom>
              <a:noFill/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 flipV="1">
                <a:off x="3609975" y="3886200"/>
                <a:ext cx="152400" cy="30480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3848100" y="3733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264025" y="3749675"/>
                <a:ext cx="46038" cy="46038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356100" y="3749675"/>
                <a:ext cx="46038" cy="46038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883025" y="4333875"/>
                <a:ext cx="482600" cy="482600"/>
              </a:xfrm>
              <a:prstGeom prst="ellipse">
                <a:avLst/>
              </a:prstGeom>
              <a:noFill/>
              <a:ln w="571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3733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grpSp>
        <p:nvGrpSpPr>
          <p:cNvPr id="16392" name="Group 14360"/>
          <p:cNvGrpSpPr>
            <a:grpSpLocks/>
          </p:cNvGrpSpPr>
          <p:nvPr/>
        </p:nvGrpSpPr>
        <p:grpSpPr bwMode="auto">
          <a:xfrm>
            <a:off x="1447800" y="2590800"/>
            <a:ext cx="1019175" cy="617538"/>
            <a:chOff x="1447800" y="2590570"/>
            <a:chExt cx="1018779" cy="617752"/>
          </a:xfrm>
        </p:grpSpPr>
        <p:sp>
          <p:nvSpPr>
            <p:cNvPr id="14360" name="Freeform 14359"/>
            <p:cNvSpPr>
              <a:spLocks/>
            </p:cNvSpPr>
            <p:nvPr/>
          </p:nvSpPr>
          <p:spPr bwMode="auto">
            <a:xfrm>
              <a:off x="1982580" y="2612803"/>
              <a:ext cx="483999" cy="358899"/>
            </a:xfrm>
            <a:custGeom>
              <a:avLst/>
              <a:gdLst>
                <a:gd name="T0" fmla="*/ 5218 w 484250"/>
                <a:gd name="T1" fmla="*/ 311985 h 358993"/>
                <a:gd name="T2" fmla="*/ 100419 w 484250"/>
                <a:gd name="T3" fmla="*/ 35833 h 358993"/>
                <a:gd name="T4" fmla="*/ 309860 w 484250"/>
                <a:gd name="T5" fmla="*/ 16788 h 358993"/>
                <a:gd name="T6" fmla="*/ 481221 w 484250"/>
                <a:gd name="T7" fmla="*/ 159625 h 358993"/>
                <a:gd name="T8" fmla="*/ 411408 w 484250"/>
                <a:gd name="T9" fmla="*/ 204064 h 358993"/>
                <a:gd name="T10" fmla="*/ 351114 w 484250"/>
                <a:gd name="T11" fmla="*/ 137406 h 358993"/>
                <a:gd name="T12" fmla="*/ 328900 w 484250"/>
                <a:gd name="T13" fmla="*/ 223109 h 358993"/>
                <a:gd name="T14" fmla="*/ 249567 w 484250"/>
                <a:gd name="T15" fmla="*/ 350075 h 358993"/>
                <a:gd name="T16" fmla="*/ 5218 w 484250"/>
                <a:gd name="T17" fmla="*/ 31198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58" name="Freeform 14357"/>
            <p:cNvSpPr>
              <a:spLocks/>
            </p:cNvSpPr>
            <p:nvPr/>
          </p:nvSpPr>
          <p:spPr bwMode="auto">
            <a:xfrm>
              <a:off x="1841347" y="2590570"/>
              <a:ext cx="330072" cy="327138"/>
            </a:xfrm>
            <a:custGeom>
              <a:avLst/>
              <a:gdLst>
                <a:gd name="T0" fmla="*/ 148976 w 330241"/>
                <a:gd name="T1" fmla="*/ 286363 h 326700"/>
                <a:gd name="T2" fmla="*/ 12521 w 330241"/>
                <a:gd name="T3" fmla="*/ 146476 h 326700"/>
                <a:gd name="T4" fmla="*/ 25214 w 330241"/>
                <a:gd name="T5" fmla="*/ 32023 h 326700"/>
                <a:gd name="T6" fmla="*/ 180709 w 330241"/>
                <a:gd name="T7" fmla="*/ 3410 h 326700"/>
                <a:gd name="T8" fmla="*/ 285431 w 330241"/>
                <a:gd name="T9" fmla="*/ 95608 h 326700"/>
                <a:gd name="T10" fmla="*/ 329858 w 330241"/>
                <a:gd name="T11" fmla="*/ 181448 h 326700"/>
                <a:gd name="T12" fmla="*/ 269564 w 330241"/>
                <a:gd name="T13" fmla="*/ 321335 h 326700"/>
                <a:gd name="T14" fmla="*/ 148976 w 330241"/>
                <a:gd name="T15" fmla="*/ 286363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59" name="Freeform 14358"/>
            <p:cNvSpPr>
              <a:spLocks/>
            </p:cNvSpPr>
            <p:nvPr/>
          </p:nvSpPr>
          <p:spPr bwMode="auto">
            <a:xfrm>
              <a:off x="1985754" y="2709674"/>
              <a:ext cx="244380" cy="219151"/>
            </a:xfrm>
            <a:custGeom>
              <a:avLst/>
              <a:gdLst>
                <a:gd name="T0" fmla="*/ 7472 w 243178"/>
                <a:gd name="T1" fmla="*/ 148143 h 218339"/>
                <a:gd name="T2" fmla="*/ 29807 w 243178"/>
                <a:gd name="T3" fmla="*/ 11110 h 218339"/>
                <a:gd name="T4" fmla="*/ 221248 w 243178"/>
                <a:gd name="T5" fmla="*/ 27044 h 218339"/>
                <a:gd name="T6" fmla="*/ 227630 w 243178"/>
                <a:gd name="T7" fmla="*/ 176824 h 218339"/>
                <a:gd name="T8" fmla="*/ 100002 w 243178"/>
                <a:gd name="T9" fmla="*/ 218253 h 218339"/>
                <a:gd name="T10" fmla="*/ 7472 w 243178"/>
                <a:gd name="T11" fmla="*/ 148143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55" name="Freeform 14354"/>
            <p:cNvSpPr>
              <a:spLocks/>
            </p:cNvSpPr>
            <p:nvPr/>
          </p:nvSpPr>
          <p:spPr bwMode="auto">
            <a:xfrm>
              <a:off x="1600141" y="2590570"/>
              <a:ext cx="457022" cy="230268"/>
            </a:xfrm>
            <a:custGeom>
              <a:avLst/>
              <a:gdLst>
                <a:gd name="T0" fmla="*/ 116938 w 310233"/>
                <a:gd name="T1" fmla="*/ 212394 h 230051"/>
                <a:gd name="T2" fmla="*/ 6 w 310233"/>
                <a:gd name="T3" fmla="*/ 40782 h 230051"/>
                <a:gd name="T4" fmla="*/ 112260 w 310233"/>
                <a:gd name="T5" fmla="*/ 2646 h 230051"/>
                <a:gd name="T6" fmla="*/ 275965 w 310233"/>
                <a:gd name="T7" fmla="*/ 91630 h 230051"/>
                <a:gd name="T8" fmla="*/ 453702 w 310233"/>
                <a:gd name="T9" fmla="*/ 212394 h 230051"/>
                <a:gd name="T10" fmla="*/ 116938 w 310233"/>
                <a:gd name="T11" fmla="*/ 212394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47" name="Freeform 14346"/>
            <p:cNvSpPr/>
            <p:nvPr/>
          </p:nvSpPr>
          <p:spPr>
            <a:xfrm>
              <a:off x="1533492" y="2784312"/>
              <a:ext cx="72997" cy="79403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349" name="Arc 14348"/>
            <p:cNvSpPr/>
            <p:nvPr/>
          </p:nvSpPr>
          <p:spPr>
            <a:xfrm flipV="1">
              <a:off x="1558882" y="2641388"/>
              <a:ext cx="799789" cy="225503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350" name="Freeform 14349"/>
            <p:cNvSpPr>
              <a:spLocks/>
            </p:cNvSpPr>
            <p:nvPr/>
          </p:nvSpPr>
          <p:spPr bwMode="auto">
            <a:xfrm>
              <a:off x="1447800" y="2666796"/>
              <a:ext cx="309443" cy="254088"/>
            </a:xfrm>
            <a:custGeom>
              <a:avLst/>
              <a:gdLst>
                <a:gd name="T0" fmla="*/ 308276 w 309975"/>
                <a:gd name="T1" fmla="*/ 190482 h 254177"/>
                <a:gd name="T2" fmla="*/ 270241 w 309975"/>
                <a:gd name="T3" fmla="*/ 88918 h 254177"/>
                <a:gd name="T4" fmla="*/ 187833 w 309975"/>
                <a:gd name="T5" fmla="*/ 15918 h 254177"/>
                <a:gd name="T6" fmla="*/ 102255 w 309975"/>
                <a:gd name="T7" fmla="*/ 3223 h 254177"/>
                <a:gd name="T8" fmla="*/ 83238 w 309975"/>
                <a:gd name="T9" fmla="*/ 60353 h 254177"/>
                <a:gd name="T10" fmla="*/ 830 w 309975"/>
                <a:gd name="T11" fmla="*/ 130178 h 254177"/>
                <a:gd name="T12" fmla="*/ 140290 w 309975"/>
                <a:gd name="T13" fmla="*/ 120657 h 254177"/>
                <a:gd name="T14" fmla="*/ 200511 w 309975"/>
                <a:gd name="T15" fmla="*/ 187308 h 254177"/>
                <a:gd name="T16" fmla="*/ 229037 w 309975"/>
                <a:gd name="T17" fmla="*/ 253960 h 254177"/>
                <a:gd name="T18" fmla="*/ 308276 w 309975"/>
                <a:gd name="T19" fmla="*/ 190482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53" name="Freeform 14352"/>
            <p:cNvSpPr>
              <a:spLocks/>
            </p:cNvSpPr>
            <p:nvPr/>
          </p:nvSpPr>
          <p:spPr bwMode="auto">
            <a:xfrm>
              <a:off x="1812783" y="2693794"/>
              <a:ext cx="290400" cy="222327"/>
            </a:xfrm>
            <a:custGeom>
              <a:avLst/>
              <a:gdLst>
                <a:gd name="T0" fmla="*/ 5728 w 290128"/>
                <a:gd name="T1" fmla="*/ 138497 h 223051"/>
                <a:gd name="T2" fmla="*/ 5728 w 290128"/>
                <a:gd name="T3" fmla="*/ 78368 h 223051"/>
                <a:gd name="T4" fmla="*/ 66110 w 290128"/>
                <a:gd name="T5" fmla="*/ 2415 h 223051"/>
                <a:gd name="T6" fmla="*/ 132847 w 290128"/>
                <a:gd name="T7" fmla="*/ 24568 h 223051"/>
                <a:gd name="T8" fmla="*/ 186873 w 290128"/>
                <a:gd name="T9" fmla="*/ 81532 h 223051"/>
                <a:gd name="T10" fmla="*/ 269500 w 290128"/>
                <a:gd name="T11" fmla="*/ 129003 h 223051"/>
                <a:gd name="T12" fmla="*/ 269500 w 290128"/>
                <a:gd name="T13" fmla="*/ 204956 h 223051"/>
                <a:gd name="T14" fmla="*/ 34330 w 290128"/>
                <a:gd name="T15" fmla="*/ 217614 h 223051"/>
                <a:gd name="T16" fmla="*/ 5728 w 290128"/>
                <a:gd name="T17" fmla="*/ 138497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56" name="Freeform 14355"/>
            <p:cNvSpPr>
              <a:spLocks/>
            </p:cNvSpPr>
            <p:nvPr/>
          </p:nvSpPr>
          <p:spPr bwMode="auto">
            <a:xfrm>
              <a:off x="1590619" y="2809721"/>
              <a:ext cx="736314" cy="398601"/>
            </a:xfrm>
            <a:custGeom>
              <a:avLst/>
              <a:gdLst>
                <a:gd name="T0" fmla="*/ 5085 w 736038"/>
                <a:gd name="T1" fmla="*/ 6528 h 398447"/>
                <a:gd name="T2" fmla="*/ 30494 w 736038"/>
                <a:gd name="T3" fmla="*/ 149458 h 398447"/>
                <a:gd name="T4" fmla="*/ 43199 w 736038"/>
                <a:gd name="T5" fmla="*/ 203454 h 398447"/>
                <a:gd name="T6" fmla="*/ 36847 w 736038"/>
                <a:gd name="T7" fmla="*/ 286036 h 398447"/>
                <a:gd name="T8" fmla="*/ 90842 w 736038"/>
                <a:gd name="T9" fmla="*/ 352736 h 398447"/>
                <a:gd name="T10" fmla="*/ 351290 w 736038"/>
                <a:gd name="T11" fmla="*/ 397203 h 398447"/>
                <a:gd name="T12" fmla="*/ 554566 w 736038"/>
                <a:gd name="T13" fmla="*/ 381322 h 398447"/>
                <a:gd name="T14" fmla="*/ 678437 w 736038"/>
                <a:gd name="T15" fmla="*/ 320974 h 398447"/>
                <a:gd name="T16" fmla="*/ 713375 w 736038"/>
                <a:gd name="T17" fmla="*/ 190749 h 398447"/>
                <a:gd name="T18" fmla="*/ 719728 w 736038"/>
                <a:gd name="T19" fmla="*/ 66876 h 398447"/>
                <a:gd name="T20" fmla="*/ 726080 w 736038"/>
                <a:gd name="T21" fmla="*/ 175 h 398447"/>
                <a:gd name="T22" fmla="*/ 567271 w 736038"/>
                <a:gd name="T23" fmla="*/ 47818 h 398447"/>
                <a:gd name="T24" fmla="*/ 383052 w 736038"/>
                <a:gd name="T25" fmla="*/ 60523 h 398447"/>
                <a:gd name="T26" fmla="*/ 141661 w 736038"/>
                <a:gd name="T27" fmla="*/ 38290 h 398447"/>
                <a:gd name="T28" fmla="*/ 5085 w 736038"/>
                <a:gd name="T29" fmla="*/ 6528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52" name="Freeform 14351"/>
            <p:cNvSpPr>
              <a:spLocks/>
            </p:cNvSpPr>
            <p:nvPr/>
          </p:nvSpPr>
          <p:spPr bwMode="auto">
            <a:xfrm rot="-498269">
              <a:off x="1676311" y="2711262"/>
              <a:ext cx="201535" cy="377956"/>
            </a:xfrm>
            <a:custGeom>
              <a:avLst/>
              <a:gdLst>
                <a:gd name="T0" fmla="*/ 26248 w 201911"/>
                <a:gd name="T1" fmla="*/ 98 h 377184"/>
                <a:gd name="T2" fmla="*/ 895 w 201911"/>
                <a:gd name="T3" fmla="*/ 47821 h 377184"/>
                <a:gd name="T4" fmla="*/ 51601 w 201911"/>
                <a:gd name="T5" fmla="*/ 114632 h 377184"/>
                <a:gd name="T6" fmla="*/ 80123 w 201911"/>
                <a:gd name="T7" fmla="*/ 365971 h 377184"/>
                <a:gd name="T8" fmla="*/ 124490 w 201911"/>
                <a:gd name="T9" fmla="*/ 337337 h 377184"/>
                <a:gd name="T10" fmla="*/ 197379 w 201911"/>
                <a:gd name="T11" fmla="*/ 334156 h 377184"/>
                <a:gd name="T12" fmla="*/ 191041 w 201911"/>
                <a:gd name="T13" fmla="*/ 283252 h 377184"/>
                <a:gd name="T14" fmla="*/ 178364 w 201911"/>
                <a:gd name="T15" fmla="*/ 168718 h 377184"/>
                <a:gd name="T16" fmla="*/ 191041 w 201911"/>
                <a:gd name="T17" fmla="*/ 92362 h 377184"/>
                <a:gd name="T18" fmla="*/ 181533 w 201911"/>
                <a:gd name="T19" fmla="*/ 28732 h 377184"/>
                <a:gd name="T20" fmla="*/ 111813 w 201911"/>
                <a:gd name="T21" fmla="*/ 35095 h 377184"/>
                <a:gd name="T22" fmla="*/ 26248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pic>
        <p:nvPicPr>
          <p:cNvPr id="16393" name="Picture 77" descr="cwt-Bleach-bott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2857500"/>
            <a:ext cx="35718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524000" y="4452938"/>
            <a:ext cx="1371600" cy="1420812"/>
            <a:chOff x="1524000" y="4452938"/>
            <a:chExt cx="1371600" cy="1420812"/>
          </a:xfrm>
        </p:grpSpPr>
        <p:pic>
          <p:nvPicPr>
            <p:cNvPr id="5" name="Picture 14363" descr="shirt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4648200"/>
              <a:ext cx="1181100" cy="1225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4" name="Picture 14364" descr="shirt-4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4608513"/>
              <a:ext cx="1143000" cy="1185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5" name="Picture 14365" descr="shirt-3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4495800"/>
              <a:ext cx="1176338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6" name="Picture 14366" descr="shirt-2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4452938"/>
              <a:ext cx="1143000" cy="1185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3992563" cy="3733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en-US" altLang="x-none" sz="2000">
                <a:latin typeface="Bookman Old Style" charset="0"/>
              </a:rPr>
              <a:t>We can combine interleaving and pipelining. Here, C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ja-JP" sz="2000">
                <a:latin typeface="Bookman Old Style" charset="0"/>
              </a:rPr>
              <a:t> interleaves two C elements and has an effective tCLK of 4 ns and a latency of 8 ns.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endParaRPr lang="en-US" altLang="ja-JP" sz="2000">
              <a:latin typeface="Bookman Old Style" charset="0"/>
            </a:endParaRP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en-US" altLang="ja-JP" sz="2000">
                <a:latin typeface="Bookman Old Style" charset="0"/>
              </a:rPr>
              <a:t>Since C’ behaves as a 2-stage pipeline, two of our pipelining contours must pass through the C’ component.</a:t>
            </a:r>
            <a:endParaRPr lang="en-US" altLang="x-none" sz="2000">
              <a:latin typeface="Bookman Old Style" charset="0"/>
            </a:endParaRPr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5105400" y="2727325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A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4ns</a:t>
            </a:r>
          </a:p>
        </p:txBody>
      </p:sp>
      <p:sp>
        <p:nvSpPr>
          <p:cNvPr id="45060" name="Line 5"/>
          <p:cNvSpPr>
            <a:spLocks noChangeShapeType="1"/>
          </p:cNvSpPr>
          <p:nvPr/>
        </p:nvSpPr>
        <p:spPr bwMode="auto">
          <a:xfrm>
            <a:off x="4800600" y="28797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5061" name="Line 6"/>
          <p:cNvSpPr>
            <a:spLocks noChangeShapeType="1"/>
          </p:cNvSpPr>
          <p:nvPr/>
        </p:nvSpPr>
        <p:spPr bwMode="auto">
          <a:xfrm>
            <a:off x="4800600" y="30321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5062" name="Line 7"/>
          <p:cNvSpPr>
            <a:spLocks noChangeShapeType="1"/>
          </p:cNvSpPr>
          <p:nvPr/>
        </p:nvSpPr>
        <p:spPr bwMode="auto">
          <a:xfrm>
            <a:off x="5562600" y="29559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5063" name="Rectangle 8"/>
          <p:cNvSpPr>
            <a:spLocks noChangeArrowheads="1"/>
          </p:cNvSpPr>
          <p:nvPr/>
        </p:nvSpPr>
        <p:spPr bwMode="auto">
          <a:xfrm>
            <a:off x="5867400" y="2727325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B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3ns</a:t>
            </a:r>
          </a:p>
        </p:txBody>
      </p:sp>
      <p:sp>
        <p:nvSpPr>
          <p:cNvPr id="45064" name="Rectangle 9"/>
          <p:cNvSpPr>
            <a:spLocks noChangeArrowheads="1"/>
          </p:cNvSpPr>
          <p:nvPr/>
        </p:nvSpPr>
        <p:spPr bwMode="auto">
          <a:xfrm>
            <a:off x="6629400" y="2727325"/>
            <a:ext cx="457200" cy="457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>
                <a:latin typeface="Bookman Old Style" charset="0"/>
              </a:rPr>
              <a:t>C</a:t>
            </a:r>
            <a:r>
              <a:rPr lang="ja-JP" altLang="en-US" sz="1400">
                <a:latin typeface="Bookman Old Style" charset="0"/>
              </a:rPr>
              <a:t>’</a:t>
            </a:r>
            <a:endParaRPr lang="en-US" altLang="ja-JP" sz="1400">
              <a:latin typeface="Bookman Old Style" charset="0"/>
            </a:endParaRPr>
          </a:p>
          <a:p>
            <a:pPr eaLnBrk="1" hangingPunct="1"/>
            <a:r>
              <a:rPr lang="en-US" altLang="x-none" sz="1200">
                <a:latin typeface="Bookman Old Style" charset="0"/>
              </a:rPr>
              <a:t>2x4ns</a:t>
            </a:r>
          </a:p>
        </p:txBody>
      </p:sp>
      <p:sp>
        <p:nvSpPr>
          <p:cNvPr id="45065" name="Line 10"/>
          <p:cNvSpPr>
            <a:spLocks noChangeShapeType="1"/>
          </p:cNvSpPr>
          <p:nvPr/>
        </p:nvSpPr>
        <p:spPr bwMode="auto">
          <a:xfrm>
            <a:off x="6324600" y="29559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5066" name="Rectangle 11"/>
          <p:cNvSpPr>
            <a:spLocks noChangeArrowheads="1"/>
          </p:cNvSpPr>
          <p:nvPr/>
        </p:nvSpPr>
        <p:spPr bwMode="auto">
          <a:xfrm>
            <a:off x="5867400" y="3413125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D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4ns</a:t>
            </a:r>
          </a:p>
        </p:txBody>
      </p:sp>
      <p:sp>
        <p:nvSpPr>
          <p:cNvPr id="45067" name="Rectangle 12"/>
          <p:cNvSpPr>
            <a:spLocks noChangeArrowheads="1"/>
          </p:cNvSpPr>
          <p:nvPr/>
        </p:nvSpPr>
        <p:spPr bwMode="auto">
          <a:xfrm>
            <a:off x="6629400" y="4098925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E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2ns</a:t>
            </a:r>
          </a:p>
        </p:txBody>
      </p:sp>
      <p:sp>
        <p:nvSpPr>
          <p:cNvPr id="45068" name="Rectangle 13"/>
          <p:cNvSpPr>
            <a:spLocks noChangeArrowheads="1"/>
          </p:cNvSpPr>
          <p:nvPr/>
        </p:nvSpPr>
        <p:spPr bwMode="auto">
          <a:xfrm>
            <a:off x="7467600" y="3413125"/>
            <a:ext cx="457200" cy="457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F</a:t>
            </a:r>
          </a:p>
          <a:p>
            <a:pPr>
              <a:defRPr/>
            </a:pPr>
            <a:r>
              <a:rPr lang="en-US" sz="1400" dirty="0">
                <a:latin typeface="+mj-lt"/>
                <a:ea typeface="ＭＳ Ｐゴシック" charset="0"/>
                <a:cs typeface="ＭＳ Ｐゴシック" charset="0"/>
              </a:rPr>
              <a:t>5ns</a:t>
            </a:r>
          </a:p>
        </p:txBody>
      </p:sp>
      <p:sp>
        <p:nvSpPr>
          <p:cNvPr id="45069" name="Freeform 14"/>
          <p:cNvSpPr>
            <a:spLocks/>
          </p:cNvSpPr>
          <p:nvPr/>
        </p:nvSpPr>
        <p:spPr bwMode="auto">
          <a:xfrm>
            <a:off x="5715000" y="2955925"/>
            <a:ext cx="152400" cy="685800"/>
          </a:xfrm>
          <a:custGeom>
            <a:avLst/>
            <a:gdLst>
              <a:gd name="T0" fmla="*/ 0 w 96"/>
              <a:gd name="T1" fmla="*/ 0 h 432"/>
              <a:gd name="T2" fmla="*/ 0 w 96"/>
              <a:gd name="T3" fmla="*/ 2147483647 h 432"/>
              <a:gd name="T4" fmla="*/ 2147483647 w 96"/>
              <a:gd name="T5" fmla="*/ 2147483647 h 432"/>
              <a:gd name="T6" fmla="*/ 0 60000 65536"/>
              <a:gd name="T7" fmla="*/ 0 60000 65536"/>
              <a:gd name="T8" fmla="*/ 0 60000 65536"/>
              <a:gd name="T9" fmla="*/ 0 w 96"/>
              <a:gd name="T10" fmla="*/ 0 h 432"/>
              <a:gd name="T11" fmla="*/ 96 w 9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432">
                <a:moveTo>
                  <a:pt x="0" y="0"/>
                </a:moveTo>
                <a:lnTo>
                  <a:pt x="0" y="432"/>
                </a:lnTo>
                <a:lnTo>
                  <a:pt x="96" y="4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5070" name="Line 15"/>
          <p:cNvSpPr>
            <a:spLocks noChangeShapeType="1"/>
          </p:cNvSpPr>
          <p:nvPr/>
        </p:nvSpPr>
        <p:spPr bwMode="auto">
          <a:xfrm>
            <a:off x="6324600" y="36417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5071" name="Freeform 16"/>
          <p:cNvSpPr>
            <a:spLocks/>
          </p:cNvSpPr>
          <p:nvPr/>
        </p:nvSpPr>
        <p:spPr bwMode="auto">
          <a:xfrm>
            <a:off x="7086600" y="2955925"/>
            <a:ext cx="381000" cy="533400"/>
          </a:xfrm>
          <a:custGeom>
            <a:avLst/>
            <a:gdLst>
              <a:gd name="T0" fmla="*/ 0 w 240"/>
              <a:gd name="T1" fmla="*/ 0 h 336"/>
              <a:gd name="T2" fmla="*/ 2147483647 w 240"/>
              <a:gd name="T3" fmla="*/ 0 h 336"/>
              <a:gd name="T4" fmla="*/ 2147483647 w 240"/>
              <a:gd name="T5" fmla="*/ 2147483647 h 336"/>
              <a:gd name="T6" fmla="*/ 2147483647 w 240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336"/>
              <a:gd name="T14" fmla="*/ 240 w 240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336">
                <a:moveTo>
                  <a:pt x="0" y="0"/>
                </a:moveTo>
                <a:lnTo>
                  <a:pt x="144" y="0"/>
                </a:lnTo>
                <a:lnTo>
                  <a:pt x="144" y="336"/>
                </a:lnTo>
                <a:lnTo>
                  <a:pt x="240" y="33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5072" name="Freeform 17"/>
          <p:cNvSpPr>
            <a:spLocks/>
          </p:cNvSpPr>
          <p:nvPr/>
        </p:nvSpPr>
        <p:spPr bwMode="auto">
          <a:xfrm>
            <a:off x="6400800" y="3641725"/>
            <a:ext cx="228600" cy="685800"/>
          </a:xfrm>
          <a:custGeom>
            <a:avLst/>
            <a:gdLst>
              <a:gd name="T0" fmla="*/ 0 w 144"/>
              <a:gd name="T1" fmla="*/ 0 h 432"/>
              <a:gd name="T2" fmla="*/ 0 w 144"/>
              <a:gd name="T3" fmla="*/ 2147483647 h 432"/>
              <a:gd name="T4" fmla="*/ 2147483647 w 144"/>
              <a:gd name="T5" fmla="*/ 2147483647 h 432"/>
              <a:gd name="T6" fmla="*/ 0 60000 65536"/>
              <a:gd name="T7" fmla="*/ 0 60000 65536"/>
              <a:gd name="T8" fmla="*/ 0 60000 65536"/>
              <a:gd name="T9" fmla="*/ 0 w 144"/>
              <a:gd name="T10" fmla="*/ 0 h 432"/>
              <a:gd name="T11" fmla="*/ 144 w 144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432">
                <a:moveTo>
                  <a:pt x="0" y="0"/>
                </a:moveTo>
                <a:lnTo>
                  <a:pt x="0" y="432"/>
                </a:lnTo>
                <a:lnTo>
                  <a:pt x="144" y="4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5073" name="Freeform 18"/>
          <p:cNvSpPr>
            <a:spLocks/>
          </p:cNvSpPr>
          <p:nvPr/>
        </p:nvSpPr>
        <p:spPr bwMode="auto">
          <a:xfrm>
            <a:off x="7086600" y="3794125"/>
            <a:ext cx="381000" cy="533400"/>
          </a:xfrm>
          <a:custGeom>
            <a:avLst/>
            <a:gdLst>
              <a:gd name="T0" fmla="*/ 0 w 240"/>
              <a:gd name="T1" fmla="*/ 2147483647 h 336"/>
              <a:gd name="T2" fmla="*/ 2147483647 w 240"/>
              <a:gd name="T3" fmla="*/ 2147483647 h 336"/>
              <a:gd name="T4" fmla="*/ 2147483647 w 240"/>
              <a:gd name="T5" fmla="*/ 2147483647 h 336"/>
              <a:gd name="T6" fmla="*/ 2147483647 w 240"/>
              <a:gd name="T7" fmla="*/ 0 h 336"/>
              <a:gd name="T8" fmla="*/ 2147483647 w 240"/>
              <a:gd name="T9" fmla="*/ 0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336"/>
              <a:gd name="T17" fmla="*/ 240 w 240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336">
                <a:moveTo>
                  <a:pt x="0" y="336"/>
                </a:moveTo>
                <a:lnTo>
                  <a:pt x="96" y="336"/>
                </a:lnTo>
                <a:lnTo>
                  <a:pt x="144" y="336"/>
                </a:lnTo>
                <a:lnTo>
                  <a:pt x="144" y="0"/>
                </a:lnTo>
                <a:lnTo>
                  <a:pt x="24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5074" name="Line 19"/>
          <p:cNvSpPr>
            <a:spLocks noChangeShapeType="1"/>
          </p:cNvSpPr>
          <p:nvPr/>
        </p:nvSpPr>
        <p:spPr bwMode="auto">
          <a:xfrm>
            <a:off x="7924800" y="36417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00756" name="Freeform 20"/>
          <p:cNvSpPr>
            <a:spLocks/>
          </p:cNvSpPr>
          <p:nvPr/>
        </p:nvSpPr>
        <p:spPr bwMode="auto">
          <a:xfrm>
            <a:off x="6970713" y="1370013"/>
            <a:ext cx="504825" cy="3871912"/>
          </a:xfrm>
          <a:custGeom>
            <a:avLst/>
            <a:gdLst>
              <a:gd name="T0" fmla="*/ 2147483647 w 260"/>
              <a:gd name="T1" fmla="*/ 2147483647 h 1739"/>
              <a:gd name="T2" fmla="*/ 2147483647 w 260"/>
              <a:gd name="T3" fmla="*/ 2147483647 h 1739"/>
              <a:gd name="T4" fmla="*/ 2147483647 w 260"/>
              <a:gd name="T5" fmla="*/ 2147483647 h 1739"/>
              <a:gd name="T6" fmla="*/ 2147483647 w 260"/>
              <a:gd name="T7" fmla="*/ 2147483647 h 1739"/>
              <a:gd name="T8" fmla="*/ 2147483647 w 260"/>
              <a:gd name="T9" fmla="*/ 2147483647 h 1739"/>
              <a:gd name="T10" fmla="*/ 2147483647 w 260"/>
              <a:gd name="T11" fmla="*/ 0 h 17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0"/>
              <a:gd name="T19" fmla="*/ 0 h 1739"/>
              <a:gd name="T20" fmla="*/ 260 w 260"/>
              <a:gd name="T21" fmla="*/ 1739 h 1739"/>
              <a:gd name="connsiteX0" fmla="*/ 12039 w 12216"/>
              <a:gd name="connsiteY0" fmla="*/ 14025 h 14025"/>
              <a:gd name="connsiteX1" fmla="*/ 12039 w 12216"/>
              <a:gd name="connsiteY1" fmla="*/ 13197 h 14025"/>
              <a:gd name="connsiteX2" fmla="*/ 10193 w 12216"/>
              <a:gd name="connsiteY2" fmla="*/ 10437 h 14025"/>
              <a:gd name="connsiteX3" fmla="*/ 4655 w 12216"/>
              <a:gd name="connsiteY3" fmla="*/ 9333 h 14025"/>
              <a:gd name="connsiteX4" fmla="*/ 2693 w 12216"/>
              <a:gd name="connsiteY4" fmla="*/ 6986 h 14025"/>
              <a:gd name="connsiteX5" fmla="*/ 0 w 12216"/>
              <a:gd name="connsiteY5" fmla="*/ 0 h 14025"/>
              <a:gd name="connsiteX0" fmla="*/ 12039 w 12216"/>
              <a:gd name="connsiteY0" fmla="*/ 14025 h 14025"/>
              <a:gd name="connsiteX1" fmla="*/ 12039 w 12216"/>
              <a:gd name="connsiteY1" fmla="*/ 13197 h 14025"/>
              <a:gd name="connsiteX2" fmla="*/ 10193 w 12216"/>
              <a:gd name="connsiteY2" fmla="*/ 10437 h 14025"/>
              <a:gd name="connsiteX3" fmla="*/ 4655 w 12216"/>
              <a:gd name="connsiteY3" fmla="*/ 9333 h 14025"/>
              <a:gd name="connsiteX4" fmla="*/ 2693 w 12216"/>
              <a:gd name="connsiteY4" fmla="*/ 6986 h 14025"/>
              <a:gd name="connsiteX5" fmla="*/ 0 w 12216"/>
              <a:gd name="connsiteY5" fmla="*/ 0 h 14025"/>
              <a:gd name="connsiteX0" fmla="*/ 12039 w 12216"/>
              <a:gd name="connsiteY0" fmla="*/ 14025 h 14025"/>
              <a:gd name="connsiteX1" fmla="*/ 12039 w 12216"/>
              <a:gd name="connsiteY1" fmla="*/ 13197 h 14025"/>
              <a:gd name="connsiteX2" fmla="*/ 10193 w 12216"/>
              <a:gd name="connsiteY2" fmla="*/ 10437 h 14025"/>
              <a:gd name="connsiteX3" fmla="*/ 4655 w 12216"/>
              <a:gd name="connsiteY3" fmla="*/ 9333 h 14025"/>
              <a:gd name="connsiteX4" fmla="*/ 2693 w 12216"/>
              <a:gd name="connsiteY4" fmla="*/ 6986 h 14025"/>
              <a:gd name="connsiteX5" fmla="*/ 0 w 12216"/>
              <a:gd name="connsiteY5" fmla="*/ 0 h 14025"/>
              <a:gd name="connsiteX0" fmla="*/ 12039 w 12216"/>
              <a:gd name="connsiteY0" fmla="*/ 14025 h 14025"/>
              <a:gd name="connsiteX1" fmla="*/ 12039 w 12216"/>
              <a:gd name="connsiteY1" fmla="*/ 13197 h 14025"/>
              <a:gd name="connsiteX2" fmla="*/ 10193 w 12216"/>
              <a:gd name="connsiteY2" fmla="*/ 10437 h 14025"/>
              <a:gd name="connsiteX3" fmla="*/ 4655 w 12216"/>
              <a:gd name="connsiteY3" fmla="*/ 9333 h 14025"/>
              <a:gd name="connsiteX4" fmla="*/ 2693 w 12216"/>
              <a:gd name="connsiteY4" fmla="*/ 6986 h 14025"/>
              <a:gd name="connsiteX5" fmla="*/ 0 w 12216"/>
              <a:gd name="connsiteY5" fmla="*/ 0 h 14025"/>
              <a:gd name="connsiteX0" fmla="*/ 12039 w 12216"/>
              <a:gd name="connsiteY0" fmla="*/ 14025 h 14025"/>
              <a:gd name="connsiteX1" fmla="*/ 12039 w 12216"/>
              <a:gd name="connsiteY1" fmla="*/ 13197 h 14025"/>
              <a:gd name="connsiteX2" fmla="*/ 10193 w 12216"/>
              <a:gd name="connsiteY2" fmla="*/ 10437 h 14025"/>
              <a:gd name="connsiteX3" fmla="*/ 4655 w 12216"/>
              <a:gd name="connsiteY3" fmla="*/ 9333 h 14025"/>
              <a:gd name="connsiteX4" fmla="*/ 2693 w 12216"/>
              <a:gd name="connsiteY4" fmla="*/ 6986 h 14025"/>
              <a:gd name="connsiteX5" fmla="*/ 0 w 12216"/>
              <a:gd name="connsiteY5" fmla="*/ 0 h 14025"/>
              <a:gd name="connsiteX0" fmla="*/ 12039 w 12216"/>
              <a:gd name="connsiteY0" fmla="*/ 14025 h 14025"/>
              <a:gd name="connsiteX1" fmla="*/ 12039 w 12216"/>
              <a:gd name="connsiteY1" fmla="*/ 13197 h 14025"/>
              <a:gd name="connsiteX2" fmla="*/ 10193 w 12216"/>
              <a:gd name="connsiteY2" fmla="*/ 10437 h 14025"/>
              <a:gd name="connsiteX3" fmla="*/ 4655 w 12216"/>
              <a:gd name="connsiteY3" fmla="*/ 9333 h 14025"/>
              <a:gd name="connsiteX4" fmla="*/ 1924 w 12216"/>
              <a:gd name="connsiteY4" fmla="*/ 7009 h 14025"/>
              <a:gd name="connsiteX5" fmla="*/ 0 w 12216"/>
              <a:gd name="connsiteY5" fmla="*/ 0 h 14025"/>
              <a:gd name="connsiteX0" fmla="*/ 12039 w 12216"/>
              <a:gd name="connsiteY0" fmla="*/ 14025 h 14025"/>
              <a:gd name="connsiteX1" fmla="*/ 12039 w 12216"/>
              <a:gd name="connsiteY1" fmla="*/ 13197 h 14025"/>
              <a:gd name="connsiteX2" fmla="*/ 10193 w 12216"/>
              <a:gd name="connsiteY2" fmla="*/ 10437 h 14025"/>
              <a:gd name="connsiteX3" fmla="*/ 4655 w 12216"/>
              <a:gd name="connsiteY3" fmla="*/ 9333 h 14025"/>
              <a:gd name="connsiteX4" fmla="*/ 1924 w 12216"/>
              <a:gd name="connsiteY4" fmla="*/ 7009 h 14025"/>
              <a:gd name="connsiteX5" fmla="*/ 0 w 12216"/>
              <a:gd name="connsiteY5" fmla="*/ 0 h 14025"/>
              <a:gd name="connsiteX0" fmla="*/ 12039 w 12216"/>
              <a:gd name="connsiteY0" fmla="*/ 14025 h 14025"/>
              <a:gd name="connsiteX1" fmla="*/ 12039 w 12216"/>
              <a:gd name="connsiteY1" fmla="*/ 13197 h 14025"/>
              <a:gd name="connsiteX2" fmla="*/ 10193 w 12216"/>
              <a:gd name="connsiteY2" fmla="*/ 10437 h 14025"/>
              <a:gd name="connsiteX3" fmla="*/ 4655 w 12216"/>
              <a:gd name="connsiteY3" fmla="*/ 9333 h 14025"/>
              <a:gd name="connsiteX4" fmla="*/ 1924 w 12216"/>
              <a:gd name="connsiteY4" fmla="*/ 7009 h 14025"/>
              <a:gd name="connsiteX5" fmla="*/ 0 w 12216"/>
              <a:gd name="connsiteY5" fmla="*/ 0 h 1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16" h="14025">
                <a:moveTo>
                  <a:pt x="12039" y="14025"/>
                </a:moveTo>
                <a:cubicBezTo>
                  <a:pt x="12193" y="13910"/>
                  <a:pt x="12347" y="13795"/>
                  <a:pt x="12039" y="13197"/>
                </a:cubicBezTo>
                <a:cubicBezTo>
                  <a:pt x="11732" y="12599"/>
                  <a:pt x="11424" y="11081"/>
                  <a:pt x="10193" y="10437"/>
                </a:cubicBezTo>
                <a:cubicBezTo>
                  <a:pt x="8962" y="9793"/>
                  <a:pt x="6033" y="9904"/>
                  <a:pt x="4655" y="9333"/>
                </a:cubicBezTo>
                <a:cubicBezTo>
                  <a:pt x="3277" y="8762"/>
                  <a:pt x="2577" y="7757"/>
                  <a:pt x="1924" y="7009"/>
                </a:cubicBezTo>
                <a:cubicBezTo>
                  <a:pt x="809" y="5986"/>
                  <a:pt x="39" y="960"/>
                  <a:pt x="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978650" y="1387475"/>
            <a:ext cx="1060450" cy="3930650"/>
            <a:chOff x="4396" y="1100"/>
            <a:chExt cx="668" cy="2476"/>
          </a:xfrm>
        </p:grpSpPr>
        <p:sp>
          <p:nvSpPr>
            <p:cNvPr id="45082" name="Freeform 22"/>
            <p:cNvSpPr>
              <a:spLocks/>
            </p:cNvSpPr>
            <p:nvPr/>
          </p:nvSpPr>
          <p:spPr bwMode="auto">
            <a:xfrm>
              <a:off x="4396" y="1100"/>
              <a:ext cx="668" cy="2428"/>
            </a:xfrm>
            <a:custGeom>
              <a:avLst/>
              <a:gdLst>
                <a:gd name="T0" fmla="*/ 0 w 385"/>
                <a:gd name="T1" fmla="*/ 1776 h 1776"/>
                <a:gd name="T2" fmla="*/ 337 w 385"/>
                <a:gd name="T3" fmla="*/ 1282 h 1776"/>
                <a:gd name="T4" fmla="*/ 288 w 385"/>
                <a:gd name="T5" fmla="*/ 0 h 1776"/>
                <a:gd name="T6" fmla="*/ 0 60000 65536"/>
                <a:gd name="T7" fmla="*/ 0 60000 65536"/>
                <a:gd name="T8" fmla="*/ 0 60000 65536"/>
                <a:gd name="T9" fmla="*/ 0 w 385"/>
                <a:gd name="T10" fmla="*/ 0 h 1776"/>
                <a:gd name="T11" fmla="*/ 385 w 385"/>
                <a:gd name="T12" fmla="*/ 1776 h 1776"/>
                <a:gd name="connsiteX0" fmla="*/ 8000 w 16815"/>
                <a:gd name="connsiteY0" fmla="*/ 13671 h 13671"/>
                <a:gd name="connsiteX1" fmla="*/ 16753 w 16815"/>
                <a:gd name="connsiteY1" fmla="*/ 10889 h 13671"/>
                <a:gd name="connsiteX2" fmla="*/ 0 w 16815"/>
                <a:gd name="connsiteY2" fmla="*/ 0 h 13671"/>
                <a:gd name="connsiteX0" fmla="*/ 8000 w 17358"/>
                <a:gd name="connsiteY0" fmla="*/ 13671 h 13671"/>
                <a:gd name="connsiteX1" fmla="*/ 16753 w 17358"/>
                <a:gd name="connsiteY1" fmla="*/ 10889 h 13671"/>
                <a:gd name="connsiteX2" fmla="*/ 0 w 17358"/>
                <a:gd name="connsiteY2" fmla="*/ 0 h 13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58" h="13671">
                  <a:moveTo>
                    <a:pt x="8000" y="13671"/>
                  </a:moveTo>
                  <a:cubicBezTo>
                    <a:pt x="9455" y="13209"/>
                    <a:pt x="15506" y="12556"/>
                    <a:pt x="16753" y="10889"/>
                  </a:cubicBezTo>
                  <a:cubicBezTo>
                    <a:pt x="18000" y="9223"/>
                    <a:pt x="19179" y="2967"/>
                    <a:pt x="0" y="0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83" name="Oval 23"/>
            <p:cNvSpPr>
              <a:spLocks noChangeArrowheads="1"/>
            </p:cNvSpPr>
            <p:nvPr/>
          </p:nvSpPr>
          <p:spPr bwMode="auto">
            <a:xfrm>
              <a:off x="4656" y="3480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00761" name="Freeform 25"/>
          <p:cNvSpPr>
            <a:spLocks/>
          </p:cNvSpPr>
          <p:nvPr/>
        </p:nvSpPr>
        <p:spPr bwMode="auto">
          <a:xfrm>
            <a:off x="6353175" y="1412875"/>
            <a:ext cx="1106488" cy="3790950"/>
          </a:xfrm>
          <a:custGeom>
            <a:avLst/>
            <a:gdLst>
              <a:gd name="T0" fmla="*/ 2147483647 w 704"/>
              <a:gd name="T1" fmla="*/ 2147483647 h 1696"/>
              <a:gd name="T2" fmla="*/ 2147483647 w 704"/>
              <a:gd name="T3" fmla="*/ 2147483647 h 1696"/>
              <a:gd name="T4" fmla="*/ 2147483647 w 704"/>
              <a:gd name="T5" fmla="*/ 2147483647 h 1696"/>
              <a:gd name="T6" fmla="*/ 2147483647 w 704"/>
              <a:gd name="T7" fmla="*/ 2147483647 h 1696"/>
              <a:gd name="T8" fmla="*/ 2147483647 w 704"/>
              <a:gd name="T9" fmla="*/ 2147483647 h 1696"/>
              <a:gd name="T10" fmla="*/ 2147483647 w 704"/>
              <a:gd name="T11" fmla="*/ 0 h 16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04"/>
              <a:gd name="T19" fmla="*/ 0 h 1696"/>
              <a:gd name="T20" fmla="*/ 704 w 704"/>
              <a:gd name="T21" fmla="*/ 1696 h 1696"/>
              <a:gd name="connsiteX0" fmla="*/ 9905 w 9905"/>
              <a:gd name="connsiteY0" fmla="*/ 14080 h 14080"/>
              <a:gd name="connsiteX1" fmla="*/ 1752 w 9905"/>
              <a:gd name="connsiteY1" fmla="*/ 13084 h 14080"/>
              <a:gd name="connsiteX2" fmla="*/ 104 w 9905"/>
              <a:gd name="connsiteY2" fmla="*/ 11214 h 14080"/>
              <a:gd name="connsiteX3" fmla="*/ 544 w 9905"/>
              <a:gd name="connsiteY3" fmla="*/ 7913 h 14080"/>
              <a:gd name="connsiteX4" fmla="*/ 3570 w 9905"/>
              <a:gd name="connsiteY4" fmla="*/ 7453 h 14080"/>
              <a:gd name="connsiteX5" fmla="*/ 5473 w 9905"/>
              <a:gd name="connsiteY5" fmla="*/ 0 h 14080"/>
              <a:gd name="connsiteX0" fmla="*/ 10000 w 10000"/>
              <a:gd name="connsiteY0" fmla="*/ 10000 h 10000"/>
              <a:gd name="connsiteX1" fmla="*/ 1769 w 10000"/>
              <a:gd name="connsiteY1" fmla="*/ 9293 h 10000"/>
              <a:gd name="connsiteX2" fmla="*/ 105 w 10000"/>
              <a:gd name="connsiteY2" fmla="*/ 7964 h 10000"/>
              <a:gd name="connsiteX3" fmla="*/ 549 w 10000"/>
              <a:gd name="connsiteY3" fmla="*/ 5620 h 10000"/>
              <a:gd name="connsiteX4" fmla="*/ 3604 w 10000"/>
              <a:gd name="connsiteY4" fmla="*/ 5293 h 10000"/>
              <a:gd name="connsiteX5" fmla="*/ 5525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8623" y="9883"/>
                  <a:pt x="3417" y="9631"/>
                  <a:pt x="1769" y="9293"/>
                </a:cubicBezTo>
                <a:cubicBezTo>
                  <a:pt x="119" y="8953"/>
                  <a:pt x="306" y="8576"/>
                  <a:pt x="105" y="7964"/>
                </a:cubicBezTo>
                <a:cubicBezTo>
                  <a:pt x="-96" y="7354"/>
                  <a:pt x="-38" y="6064"/>
                  <a:pt x="549" y="5620"/>
                </a:cubicBezTo>
                <a:cubicBezTo>
                  <a:pt x="1138" y="5176"/>
                  <a:pt x="3059" y="5745"/>
                  <a:pt x="3604" y="5293"/>
                </a:cubicBezTo>
                <a:cubicBezTo>
                  <a:pt x="4149" y="4841"/>
                  <a:pt x="3174" y="449"/>
                  <a:pt x="5525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00762" name="Freeform 26"/>
          <p:cNvSpPr>
            <a:spLocks/>
          </p:cNvSpPr>
          <p:nvPr/>
        </p:nvSpPr>
        <p:spPr bwMode="auto">
          <a:xfrm>
            <a:off x="5559425" y="1400175"/>
            <a:ext cx="1908175" cy="3849688"/>
          </a:xfrm>
          <a:custGeom>
            <a:avLst/>
            <a:gdLst>
              <a:gd name="T0" fmla="*/ 2147483647 w 1208"/>
              <a:gd name="T1" fmla="*/ 2147483647 h 1712"/>
              <a:gd name="T2" fmla="*/ 2147483647 w 1208"/>
              <a:gd name="T3" fmla="*/ 2147483647 h 1712"/>
              <a:gd name="T4" fmla="*/ 2147483647 w 1208"/>
              <a:gd name="T5" fmla="*/ 2147483647 h 1712"/>
              <a:gd name="T6" fmla="*/ 2147483647 w 1208"/>
              <a:gd name="T7" fmla="*/ 2147483647 h 1712"/>
              <a:gd name="T8" fmla="*/ 2147483647 w 1208"/>
              <a:gd name="T9" fmla="*/ 2147483647 h 1712"/>
              <a:gd name="T10" fmla="*/ 2147483647 w 1208"/>
              <a:gd name="T11" fmla="*/ 2147483647 h 1712"/>
              <a:gd name="T12" fmla="*/ 2147483647 w 1208"/>
              <a:gd name="T13" fmla="*/ 0 h 17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8"/>
              <a:gd name="T22" fmla="*/ 0 h 1712"/>
              <a:gd name="T23" fmla="*/ 1208 w 1208"/>
              <a:gd name="T24" fmla="*/ 1712 h 1712"/>
              <a:gd name="connsiteX0" fmla="*/ 9954 w 9954"/>
              <a:gd name="connsiteY0" fmla="*/ 14136 h 14166"/>
              <a:gd name="connsiteX1" fmla="*/ 4788 w 9954"/>
              <a:gd name="connsiteY1" fmla="*/ 13855 h 14166"/>
              <a:gd name="connsiteX2" fmla="*/ 815 w 9954"/>
              <a:gd name="connsiteY2" fmla="*/ 11893 h 14166"/>
              <a:gd name="connsiteX3" fmla="*/ 20 w 9954"/>
              <a:gd name="connsiteY3" fmla="*/ 8528 h 14166"/>
              <a:gd name="connsiteX4" fmla="*/ 1212 w 9954"/>
              <a:gd name="connsiteY4" fmla="*/ 7126 h 14166"/>
              <a:gd name="connsiteX5" fmla="*/ 4134 w 9954"/>
              <a:gd name="connsiteY5" fmla="*/ 7120 h 14166"/>
              <a:gd name="connsiteX6" fmla="*/ 7272 w 9954"/>
              <a:gd name="connsiteY6" fmla="*/ 0 h 14166"/>
              <a:gd name="connsiteX0" fmla="*/ 10000 w 10000"/>
              <a:gd name="connsiteY0" fmla="*/ 9979 h 10000"/>
              <a:gd name="connsiteX1" fmla="*/ 4810 w 10000"/>
              <a:gd name="connsiteY1" fmla="*/ 9780 h 10000"/>
              <a:gd name="connsiteX2" fmla="*/ 819 w 10000"/>
              <a:gd name="connsiteY2" fmla="*/ 8395 h 10000"/>
              <a:gd name="connsiteX3" fmla="*/ 20 w 10000"/>
              <a:gd name="connsiteY3" fmla="*/ 6020 h 10000"/>
              <a:gd name="connsiteX4" fmla="*/ 1218 w 10000"/>
              <a:gd name="connsiteY4" fmla="*/ 5030 h 10000"/>
              <a:gd name="connsiteX5" fmla="*/ 4153 w 10000"/>
              <a:gd name="connsiteY5" fmla="*/ 5026 h 10000"/>
              <a:gd name="connsiteX6" fmla="*/ 5077 w 10000"/>
              <a:gd name="connsiteY6" fmla="*/ 1287 h 10000"/>
              <a:gd name="connsiteX7" fmla="*/ 7306 w 10000"/>
              <a:gd name="connsiteY7" fmla="*/ 0 h 10000"/>
              <a:gd name="connsiteX0" fmla="*/ 10000 w 10000"/>
              <a:gd name="connsiteY0" fmla="*/ 9979 h 10000"/>
              <a:gd name="connsiteX1" fmla="*/ 4810 w 10000"/>
              <a:gd name="connsiteY1" fmla="*/ 9780 h 10000"/>
              <a:gd name="connsiteX2" fmla="*/ 819 w 10000"/>
              <a:gd name="connsiteY2" fmla="*/ 8395 h 10000"/>
              <a:gd name="connsiteX3" fmla="*/ 20 w 10000"/>
              <a:gd name="connsiteY3" fmla="*/ 6020 h 10000"/>
              <a:gd name="connsiteX4" fmla="*/ 1218 w 10000"/>
              <a:gd name="connsiteY4" fmla="*/ 5030 h 10000"/>
              <a:gd name="connsiteX5" fmla="*/ 4319 w 10000"/>
              <a:gd name="connsiteY5" fmla="*/ 4713 h 10000"/>
              <a:gd name="connsiteX6" fmla="*/ 5077 w 10000"/>
              <a:gd name="connsiteY6" fmla="*/ 1287 h 10000"/>
              <a:gd name="connsiteX7" fmla="*/ 7306 w 10000"/>
              <a:gd name="connsiteY7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00">
                <a:moveTo>
                  <a:pt x="10000" y="9979"/>
                </a:moveTo>
                <a:cubicBezTo>
                  <a:pt x="8171" y="10011"/>
                  <a:pt x="6341" y="10044"/>
                  <a:pt x="4810" y="9780"/>
                </a:cubicBezTo>
                <a:cubicBezTo>
                  <a:pt x="3280" y="9516"/>
                  <a:pt x="1617" y="9022"/>
                  <a:pt x="819" y="8395"/>
                </a:cubicBezTo>
                <a:cubicBezTo>
                  <a:pt x="20" y="7769"/>
                  <a:pt x="-46" y="6581"/>
                  <a:pt x="20" y="6020"/>
                </a:cubicBezTo>
                <a:cubicBezTo>
                  <a:pt x="86" y="5460"/>
                  <a:pt x="502" y="5248"/>
                  <a:pt x="1218" y="5030"/>
                </a:cubicBezTo>
                <a:cubicBezTo>
                  <a:pt x="1935" y="4812"/>
                  <a:pt x="3460" y="5252"/>
                  <a:pt x="4319" y="4713"/>
                </a:cubicBezTo>
                <a:cubicBezTo>
                  <a:pt x="5178" y="4174"/>
                  <a:pt x="4552" y="2125"/>
                  <a:pt x="5077" y="1287"/>
                </a:cubicBezTo>
                <a:cubicBezTo>
                  <a:pt x="5602" y="449"/>
                  <a:pt x="7151" y="300"/>
                  <a:pt x="7306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00763" name="Freeform 27"/>
          <p:cNvSpPr>
            <a:spLocks/>
          </p:cNvSpPr>
          <p:nvPr/>
        </p:nvSpPr>
        <p:spPr bwMode="auto">
          <a:xfrm>
            <a:off x="5324475" y="1381125"/>
            <a:ext cx="2143125" cy="4021138"/>
          </a:xfrm>
          <a:custGeom>
            <a:avLst/>
            <a:gdLst>
              <a:gd name="T0" fmla="*/ 2147483647 w 1363"/>
              <a:gd name="T1" fmla="*/ 2147483647 h 1848"/>
              <a:gd name="T2" fmla="*/ 2147483647 w 1363"/>
              <a:gd name="T3" fmla="*/ 2147483647 h 1848"/>
              <a:gd name="T4" fmla="*/ 2147483647 w 1363"/>
              <a:gd name="T5" fmla="*/ 2147483647 h 1848"/>
              <a:gd name="T6" fmla="*/ 2147483647 w 1363"/>
              <a:gd name="T7" fmla="*/ 2147483647 h 1848"/>
              <a:gd name="T8" fmla="*/ 2147483647 w 1363"/>
              <a:gd name="T9" fmla="*/ 2147483647 h 1848"/>
              <a:gd name="T10" fmla="*/ 2147483647 w 1363"/>
              <a:gd name="T11" fmla="*/ 2147483647 h 1848"/>
              <a:gd name="T12" fmla="*/ 2147483647 w 1363"/>
              <a:gd name="T13" fmla="*/ 0 h 18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63"/>
              <a:gd name="T22" fmla="*/ 0 h 1848"/>
              <a:gd name="T23" fmla="*/ 1363 w 1363"/>
              <a:gd name="T24" fmla="*/ 1848 h 1848"/>
              <a:gd name="connsiteX0" fmla="*/ 9907 w 9907"/>
              <a:gd name="connsiteY0" fmla="*/ 13161 h 13709"/>
              <a:gd name="connsiteX1" fmla="*/ 5329 w 9907"/>
              <a:gd name="connsiteY1" fmla="*/ 13680 h 13709"/>
              <a:gd name="connsiteX2" fmla="*/ 1807 w 9907"/>
              <a:gd name="connsiteY2" fmla="*/ 12381 h 13709"/>
              <a:gd name="connsiteX3" fmla="*/ 399 w 9907"/>
              <a:gd name="connsiteY3" fmla="*/ 10563 h 13709"/>
              <a:gd name="connsiteX4" fmla="*/ 46 w 9907"/>
              <a:gd name="connsiteY4" fmla="*/ 8485 h 13709"/>
              <a:gd name="connsiteX5" fmla="*/ 1220 w 9907"/>
              <a:gd name="connsiteY5" fmla="*/ 6705 h 13709"/>
              <a:gd name="connsiteX6" fmla="*/ 7559 w 9907"/>
              <a:gd name="connsiteY6" fmla="*/ 0 h 13709"/>
              <a:gd name="connsiteX0" fmla="*/ 10000 w 10000"/>
              <a:gd name="connsiteY0" fmla="*/ 9600 h 10000"/>
              <a:gd name="connsiteX1" fmla="*/ 5379 w 10000"/>
              <a:gd name="connsiteY1" fmla="*/ 9979 h 10000"/>
              <a:gd name="connsiteX2" fmla="*/ 1824 w 10000"/>
              <a:gd name="connsiteY2" fmla="*/ 9031 h 10000"/>
              <a:gd name="connsiteX3" fmla="*/ 403 w 10000"/>
              <a:gd name="connsiteY3" fmla="*/ 7705 h 10000"/>
              <a:gd name="connsiteX4" fmla="*/ 46 w 10000"/>
              <a:gd name="connsiteY4" fmla="*/ 6189 h 10000"/>
              <a:gd name="connsiteX5" fmla="*/ 1231 w 10000"/>
              <a:gd name="connsiteY5" fmla="*/ 4891 h 10000"/>
              <a:gd name="connsiteX6" fmla="*/ 2239 w 10000"/>
              <a:gd name="connsiteY6" fmla="*/ 1200 h 10000"/>
              <a:gd name="connsiteX7" fmla="*/ 7630 w 10000"/>
              <a:gd name="connsiteY7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00">
                <a:moveTo>
                  <a:pt x="10000" y="9600"/>
                </a:moveTo>
                <a:cubicBezTo>
                  <a:pt x="8371" y="9837"/>
                  <a:pt x="6742" y="10074"/>
                  <a:pt x="5379" y="9979"/>
                </a:cubicBezTo>
                <a:cubicBezTo>
                  <a:pt x="4016" y="9884"/>
                  <a:pt x="2654" y="9411"/>
                  <a:pt x="1824" y="9031"/>
                </a:cubicBezTo>
                <a:cubicBezTo>
                  <a:pt x="995" y="8653"/>
                  <a:pt x="698" y="8179"/>
                  <a:pt x="403" y="7705"/>
                </a:cubicBezTo>
                <a:cubicBezTo>
                  <a:pt x="106" y="7232"/>
                  <a:pt x="-94" y="6659"/>
                  <a:pt x="46" y="6189"/>
                </a:cubicBezTo>
                <a:cubicBezTo>
                  <a:pt x="188" y="5720"/>
                  <a:pt x="995" y="5459"/>
                  <a:pt x="1231" y="4891"/>
                </a:cubicBezTo>
                <a:cubicBezTo>
                  <a:pt x="2021" y="4212"/>
                  <a:pt x="1173" y="2015"/>
                  <a:pt x="2239" y="1200"/>
                </a:cubicBezTo>
                <a:cubicBezTo>
                  <a:pt x="3305" y="385"/>
                  <a:pt x="7156" y="353"/>
                  <a:pt x="763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5080" name="Rectangle 28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4572000"/>
            <a:ext cx="3454400" cy="17145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Arial" charset="0"/>
              <a:buNone/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By combining interleaving with pipelining we move the bottleneck from the C element to the F element.</a:t>
            </a:r>
          </a:p>
        </p:txBody>
      </p:sp>
      <p:sp>
        <p:nvSpPr>
          <p:cNvPr id="500767" name="Text Box 31"/>
          <p:cNvSpPr txBox="1">
            <a:spLocks noChangeArrowheads="1"/>
          </p:cNvSpPr>
          <p:nvPr/>
        </p:nvSpPr>
        <p:spPr bwMode="auto">
          <a:xfrm>
            <a:off x="4800600" y="5130800"/>
            <a:ext cx="1231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0" dirty="0" smtClean="0">
                <a:latin typeface="+mj-lt"/>
              </a:rPr>
              <a:t>T = 1/5ns</a:t>
            </a:r>
          </a:p>
          <a:p>
            <a:pPr>
              <a:defRPr/>
            </a:pPr>
            <a:r>
              <a:rPr lang="en-US" sz="1600" b="0" dirty="0" smtClean="0">
                <a:latin typeface="+mj-lt"/>
              </a:rPr>
              <a:t>L = 25ns</a:t>
            </a:r>
          </a:p>
        </p:txBody>
      </p:sp>
      <p:sp>
        <p:nvSpPr>
          <p:cNvPr id="5327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Combine Techniques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549900" y="2878138"/>
            <a:ext cx="2551113" cy="1347787"/>
            <a:chOff x="5549887" y="3236326"/>
            <a:chExt cx="2550594" cy="1347729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7948112" y="3931621"/>
              <a:ext cx="152369" cy="1523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7243405" y="4431662"/>
              <a:ext cx="152369" cy="1523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7029136" y="3936383"/>
              <a:ext cx="152369" cy="1523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6316494" y="3918922"/>
              <a:ext cx="152369" cy="1523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5664164" y="3671282"/>
              <a:ext cx="152369" cy="1523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6340301" y="3247438"/>
              <a:ext cx="152369" cy="1523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5549887" y="3236326"/>
              <a:ext cx="152369" cy="1523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5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0" grpId="0" build="p"/>
      <p:bldP spid="50076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7" name="Group 2"/>
          <p:cNvGrpSpPr>
            <a:grpSpLocks/>
          </p:cNvGrpSpPr>
          <p:nvPr/>
        </p:nvGrpSpPr>
        <p:grpSpPr bwMode="auto">
          <a:xfrm>
            <a:off x="1358900" y="1581150"/>
            <a:ext cx="3232150" cy="685800"/>
            <a:chOff x="5403850" y="5334000"/>
            <a:chExt cx="3232150" cy="685800"/>
          </a:xfrm>
        </p:grpSpPr>
        <p:grpSp>
          <p:nvGrpSpPr>
            <p:cNvPr id="55889" name="Group 127"/>
            <p:cNvGrpSpPr>
              <a:grpSpLocks/>
            </p:cNvGrpSpPr>
            <p:nvPr/>
          </p:nvGrpSpPr>
          <p:grpSpPr bwMode="auto">
            <a:xfrm>
              <a:off x="5943600" y="5334000"/>
              <a:ext cx="480060" cy="685800"/>
              <a:chOff x="3581400" y="1676400"/>
              <a:chExt cx="1066800" cy="152400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tangle 152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890" name="Group 128"/>
            <p:cNvGrpSpPr>
              <a:grpSpLocks/>
            </p:cNvGrpSpPr>
            <p:nvPr/>
          </p:nvGrpSpPr>
          <p:grpSpPr bwMode="auto">
            <a:xfrm>
              <a:off x="649224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141" name="Straight Connector 140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Rectangle 142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45" name="Straight Connector 144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891" name="Group 129"/>
            <p:cNvGrpSpPr>
              <a:grpSpLocks/>
            </p:cNvGrpSpPr>
            <p:nvPr/>
          </p:nvGrpSpPr>
          <p:grpSpPr bwMode="auto">
            <a:xfrm>
              <a:off x="704469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131" name="Straight Connector 130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Rectangle 132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Oval 135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892" name="Group 164"/>
            <p:cNvGrpSpPr>
              <a:grpSpLocks/>
            </p:cNvGrpSpPr>
            <p:nvPr/>
          </p:nvGrpSpPr>
          <p:grpSpPr bwMode="auto">
            <a:xfrm>
              <a:off x="5403850" y="5334000"/>
              <a:ext cx="480060" cy="685800"/>
              <a:chOff x="3581400" y="1676400"/>
              <a:chExt cx="1066800" cy="1524000"/>
            </a:xfrm>
          </p:grpSpPr>
          <p:cxnSp>
            <p:nvCxnSpPr>
              <p:cNvPr id="166" name="Straight Connector 165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Rectangle 167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0" name="Straight Connector 169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893" name="Group 179"/>
            <p:cNvGrpSpPr>
              <a:grpSpLocks/>
            </p:cNvGrpSpPr>
            <p:nvPr/>
          </p:nvGrpSpPr>
          <p:grpSpPr bwMode="auto">
            <a:xfrm>
              <a:off x="760349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181" name="Straight Connector 180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Rectangle 182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Oval 185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894" name="Group 190"/>
            <p:cNvGrpSpPr>
              <a:grpSpLocks/>
            </p:cNvGrpSpPr>
            <p:nvPr/>
          </p:nvGrpSpPr>
          <p:grpSpPr bwMode="auto">
            <a:xfrm>
              <a:off x="815594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192" name="Straight Connector 191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Rectangle 193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Oval 196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grpSp>
        <p:nvGrpSpPr>
          <p:cNvPr id="55298" name="Group 202"/>
          <p:cNvGrpSpPr>
            <a:grpSpLocks/>
          </p:cNvGrpSpPr>
          <p:nvPr/>
        </p:nvGrpSpPr>
        <p:grpSpPr bwMode="auto">
          <a:xfrm>
            <a:off x="1358900" y="2419350"/>
            <a:ext cx="3232150" cy="685800"/>
            <a:chOff x="5403850" y="5334000"/>
            <a:chExt cx="3232150" cy="685800"/>
          </a:xfrm>
        </p:grpSpPr>
        <p:grpSp>
          <p:nvGrpSpPr>
            <p:cNvPr id="55815" name="Group 203"/>
            <p:cNvGrpSpPr>
              <a:grpSpLocks/>
            </p:cNvGrpSpPr>
            <p:nvPr/>
          </p:nvGrpSpPr>
          <p:grpSpPr bwMode="auto">
            <a:xfrm>
              <a:off x="5943600" y="5334000"/>
              <a:ext cx="480060" cy="685800"/>
              <a:chOff x="3581400" y="1676400"/>
              <a:chExt cx="1066800" cy="1524000"/>
            </a:xfrm>
          </p:grpSpPr>
          <p:cxnSp>
            <p:nvCxnSpPr>
              <p:cNvPr id="264" name="Straight Connector 263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Rectangle 265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Oval 272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816" name="Group 204"/>
            <p:cNvGrpSpPr>
              <a:grpSpLocks/>
            </p:cNvGrpSpPr>
            <p:nvPr/>
          </p:nvGrpSpPr>
          <p:grpSpPr bwMode="auto">
            <a:xfrm>
              <a:off x="649224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Rectangle 255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Oval 258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3" name="Oval 262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817" name="Group 205"/>
            <p:cNvGrpSpPr>
              <a:grpSpLocks/>
            </p:cNvGrpSpPr>
            <p:nvPr/>
          </p:nvGrpSpPr>
          <p:grpSpPr bwMode="auto">
            <a:xfrm>
              <a:off x="704469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244" name="Straight Connector 243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Rectangle 245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48" name="Straight Connector 247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Oval 248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2" name="Oval 251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3" name="Oval 252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818" name="Group 206"/>
            <p:cNvGrpSpPr>
              <a:grpSpLocks/>
            </p:cNvGrpSpPr>
            <p:nvPr/>
          </p:nvGrpSpPr>
          <p:grpSpPr bwMode="auto">
            <a:xfrm>
              <a:off x="5403850" y="5334000"/>
              <a:ext cx="480060" cy="685800"/>
              <a:chOff x="3581400" y="1676400"/>
              <a:chExt cx="1066800" cy="1524000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Oval 238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819" name="Group 207"/>
            <p:cNvGrpSpPr>
              <a:grpSpLocks/>
            </p:cNvGrpSpPr>
            <p:nvPr/>
          </p:nvGrpSpPr>
          <p:grpSpPr bwMode="auto">
            <a:xfrm>
              <a:off x="760349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220" name="Straight Connector 219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Rectangle 221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Oval 224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9" name="Oval 228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820" name="Group 208"/>
            <p:cNvGrpSpPr>
              <a:grpSpLocks/>
            </p:cNvGrpSpPr>
            <p:nvPr/>
          </p:nvGrpSpPr>
          <p:grpSpPr bwMode="auto">
            <a:xfrm>
              <a:off x="815594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210" name="Straight Connector 209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Rectangle 211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14" name="Straight Connector 213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Oval 214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grpSp>
        <p:nvGrpSpPr>
          <p:cNvPr id="55299" name="Group 277"/>
          <p:cNvGrpSpPr>
            <a:grpSpLocks/>
          </p:cNvGrpSpPr>
          <p:nvPr/>
        </p:nvGrpSpPr>
        <p:grpSpPr bwMode="auto">
          <a:xfrm>
            <a:off x="1358900" y="3257550"/>
            <a:ext cx="3232150" cy="685800"/>
            <a:chOff x="5403850" y="5334000"/>
            <a:chExt cx="3232150" cy="685800"/>
          </a:xfrm>
        </p:grpSpPr>
        <p:grpSp>
          <p:nvGrpSpPr>
            <p:cNvPr id="55741" name="Group 278"/>
            <p:cNvGrpSpPr>
              <a:grpSpLocks/>
            </p:cNvGrpSpPr>
            <p:nvPr/>
          </p:nvGrpSpPr>
          <p:grpSpPr bwMode="auto">
            <a:xfrm>
              <a:off x="5943600" y="5334000"/>
              <a:ext cx="480060" cy="685800"/>
              <a:chOff x="3581400" y="1676400"/>
              <a:chExt cx="1066800" cy="1524000"/>
            </a:xfrm>
          </p:grpSpPr>
          <p:cxnSp>
            <p:nvCxnSpPr>
              <p:cNvPr id="339" name="Straight Connector 338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1" name="Rectangle 340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43" name="Straight Connector 342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8" name="Oval 347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349" name="Rectangle 348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0" name="Rectangle 349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1" name="Rectangle 350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742" name="Group 279"/>
            <p:cNvGrpSpPr>
              <a:grpSpLocks/>
            </p:cNvGrpSpPr>
            <p:nvPr/>
          </p:nvGrpSpPr>
          <p:grpSpPr bwMode="auto">
            <a:xfrm>
              <a:off x="649224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329" name="Straight Connector 328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Rectangle 330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33" name="Straight Connector 332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4" name="Oval 333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7" name="Oval 336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743" name="Group 280"/>
            <p:cNvGrpSpPr>
              <a:grpSpLocks/>
            </p:cNvGrpSpPr>
            <p:nvPr/>
          </p:nvGrpSpPr>
          <p:grpSpPr bwMode="auto">
            <a:xfrm>
              <a:off x="704469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319" name="Straight Connector 318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1" name="Rectangle 320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23" name="Straight Connector 322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4" name="Oval 323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8" name="Oval 327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744" name="Group 281"/>
            <p:cNvGrpSpPr>
              <a:grpSpLocks/>
            </p:cNvGrpSpPr>
            <p:nvPr/>
          </p:nvGrpSpPr>
          <p:grpSpPr bwMode="auto">
            <a:xfrm>
              <a:off x="5403850" y="5334000"/>
              <a:ext cx="480060" cy="685800"/>
              <a:chOff x="3581400" y="1676400"/>
              <a:chExt cx="1066800" cy="1524000"/>
            </a:xfrm>
          </p:grpSpPr>
          <p:cxnSp>
            <p:nvCxnSpPr>
              <p:cNvPr id="305" name="Straight Connector 304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" name="Rectangle 306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09" name="Straight Connector 308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Oval 313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7" name="Rectangle 316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745" name="Group 282"/>
            <p:cNvGrpSpPr>
              <a:grpSpLocks/>
            </p:cNvGrpSpPr>
            <p:nvPr/>
          </p:nvGrpSpPr>
          <p:grpSpPr bwMode="auto">
            <a:xfrm>
              <a:off x="760349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295" name="Straight Connector 294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Rectangle 296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99" name="Straight Connector 298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0" name="Oval 299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3" name="Oval 302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" name="Oval 303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746" name="Group 283"/>
            <p:cNvGrpSpPr>
              <a:grpSpLocks/>
            </p:cNvGrpSpPr>
            <p:nvPr/>
          </p:nvGrpSpPr>
          <p:grpSpPr bwMode="auto">
            <a:xfrm>
              <a:off x="815594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285" name="Straight Connector 284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" name="Rectangle 286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0" name="Oval 289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" name="Oval 292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grpSp>
        <p:nvGrpSpPr>
          <p:cNvPr id="55300" name="Group 352"/>
          <p:cNvGrpSpPr>
            <a:grpSpLocks/>
          </p:cNvGrpSpPr>
          <p:nvPr/>
        </p:nvGrpSpPr>
        <p:grpSpPr bwMode="auto">
          <a:xfrm>
            <a:off x="1358900" y="4095750"/>
            <a:ext cx="3232150" cy="685800"/>
            <a:chOff x="5403850" y="5334000"/>
            <a:chExt cx="3232150" cy="685800"/>
          </a:xfrm>
        </p:grpSpPr>
        <p:grpSp>
          <p:nvGrpSpPr>
            <p:cNvPr id="55667" name="Group 353"/>
            <p:cNvGrpSpPr>
              <a:grpSpLocks/>
            </p:cNvGrpSpPr>
            <p:nvPr/>
          </p:nvGrpSpPr>
          <p:grpSpPr bwMode="auto">
            <a:xfrm>
              <a:off x="5943600" y="5334000"/>
              <a:ext cx="480060" cy="685800"/>
              <a:chOff x="3581400" y="1676400"/>
              <a:chExt cx="1066800" cy="1524000"/>
            </a:xfrm>
          </p:grpSpPr>
          <p:cxnSp>
            <p:nvCxnSpPr>
              <p:cNvPr id="414" name="Straight Connector 413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6" name="Rectangle 415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18" name="Straight Connector 417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3" name="Oval 422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668" name="Group 354"/>
            <p:cNvGrpSpPr>
              <a:grpSpLocks/>
            </p:cNvGrpSpPr>
            <p:nvPr/>
          </p:nvGrpSpPr>
          <p:grpSpPr bwMode="auto">
            <a:xfrm>
              <a:off x="649224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404" name="Straight Connector 403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6" name="Rectangle 405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08" name="Straight Connector 407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9" name="Oval 408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2" name="Oval 411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3" name="Oval 412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669" name="Group 355"/>
            <p:cNvGrpSpPr>
              <a:grpSpLocks/>
            </p:cNvGrpSpPr>
            <p:nvPr/>
          </p:nvGrpSpPr>
          <p:grpSpPr bwMode="auto">
            <a:xfrm>
              <a:off x="704469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394" name="Straight Connector 393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6" name="Rectangle 395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98" name="Straight Connector 397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9" name="Oval 398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2" name="Oval 401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3" name="Oval 402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670" name="Group 356"/>
            <p:cNvGrpSpPr>
              <a:grpSpLocks/>
            </p:cNvGrpSpPr>
            <p:nvPr/>
          </p:nvGrpSpPr>
          <p:grpSpPr bwMode="auto">
            <a:xfrm>
              <a:off x="5403850" y="5334000"/>
              <a:ext cx="480060" cy="685800"/>
              <a:chOff x="3581400" y="1676400"/>
              <a:chExt cx="1066800" cy="1524000"/>
            </a:xfrm>
          </p:grpSpPr>
          <p:cxnSp>
            <p:nvCxnSpPr>
              <p:cNvPr id="380" name="Straight Connector 379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2" name="Rectangle 381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84" name="Straight Connector 383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9" name="Oval 388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671" name="Group 357"/>
            <p:cNvGrpSpPr>
              <a:grpSpLocks/>
            </p:cNvGrpSpPr>
            <p:nvPr/>
          </p:nvGrpSpPr>
          <p:grpSpPr bwMode="auto">
            <a:xfrm>
              <a:off x="760349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370" name="Straight Connector 369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2" name="Rectangle 371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74" name="Straight Connector 373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5" name="Oval 374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8" name="Oval 377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9" name="Oval 378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672" name="Group 358"/>
            <p:cNvGrpSpPr>
              <a:grpSpLocks/>
            </p:cNvGrpSpPr>
            <p:nvPr/>
          </p:nvGrpSpPr>
          <p:grpSpPr bwMode="auto">
            <a:xfrm>
              <a:off x="815594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360" name="Straight Connector 359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2" name="Rectangle 361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64" name="Straight Connector 363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5" name="Oval 364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8" name="Oval 367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grpSp>
        <p:nvGrpSpPr>
          <p:cNvPr id="55301" name="Group 427"/>
          <p:cNvGrpSpPr>
            <a:grpSpLocks/>
          </p:cNvGrpSpPr>
          <p:nvPr/>
        </p:nvGrpSpPr>
        <p:grpSpPr bwMode="auto">
          <a:xfrm>
            <a:off x="1358900" y="4933950"/>
            <a:ext cx="3232150" cy="685800"/>
            <a:chOff x="5403850" y="5334000"/>
            <a:chExt cx="3232150" cy="685800"/>
          </a:xfrm>
        </p:grpSpPr>
        <p:grpSp>
          <p:nvGrpSpPr>
            <p:cNvPr id="55593" name="Group 428"/>
            <p:cNvGrpSpPr>
              <a:grpSpLocks/>
            </p:cNvGrpSpPr>
            <p:nvPr/>
          </p:nvGrpSpPr>
          <p:grpSpPr bwMode="auto">
            <a:xfrm>
              <a:off x="5943600" y="5334000"/>
              <a:ext cx="480060" cy="685800"/>
              <a:chOff x="3581400" y="1676400"/>
              <a:chExt cx="1066800" cy="1524000"/>
            </a:xfrm>
          </p:grpSpPr>
          <p:cxnSp>
            <p:nvCxnSpPr>
              <p:cNvPr id="489" name="Straight Connector 488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1" name="Rectangle 490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3" name="Straight Connector 492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8" name="Oval 497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0" name="Rectangle 499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594" name="Group 429"/>
            <p:cNvGrpSpPr>
              <a:grpSpLocks/>
            </p:cNvGrpSpPr>
            <p:nvPr/>
          </p:nvGrpSpPr>
          <p:grpSpPr bwMode="auto">
            <a:xfrm>
              <a:off x="649224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479" name="Straight Connector 478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" name="Rectangle 480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482" name="Rectangle 481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83" name="Straight Connector 482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4" name="Oval 483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7" name="Oval 486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8" name="Oval 487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595" name="Group 430"/>
            <p:cNvGrpSpPr>
              <a:grpSpLocks/>
            </p:cNvGrpSpPr>
            <p:nvPr/>
          </p:nvGrpSpPr>
          <p:grpSpPr bwMode="auto">
            <a:xfrm>
              <a:off x="704469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469" name="Straight Connector 468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1" name="Rectangle 470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3" name="Straight Connector 472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4" name="Oval 473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7" name="Oval 476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8" name="Oval 477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596" name="Group 431"/>
            <p:cNvGrpSpPr>
              <a:grpSpLocks/>
            </p:cNvGrpSpPr>
            <p:nvPr/>
          </p:nvGrpSpPr>
          <p:grpSpPr bwMode="auto">
            <a:xfrm>
              <a:off x="5403850" y="5334000"/>
              <a:ext cx="480060" cy="685800"/>
              <a:chOff x="3581400" y="1676400"/>
              <a:chExt cx="1066800" cy="1524000"/>
            </a:xfrm>
          </p:grpSpPr>
          <p:cxnSp>
            <p:nvCxnSpPr>
              <p:cNvPr id="455" name="Straight Connector 454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7" name="Rectangle 456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59" name="Straight Connector 458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4" name="Oval 463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6" name="Rectangle 465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5597" name="Group 432"/>
            <p:cNvGrpSpPr>
              <a:grpSpLocks/>
            </p:cNvGrpSpPr>
            <p:nvPr/>
          </p:nvGrpSpPr>
          <p:grpSpPr bwMode="auto">
            <a:xfrm>
              <a:off x="760349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445" name="Straight Connector 444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7" name="Rectangle 446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9" name="Straight Connector 448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Oval 449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3" name="Oval 452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4" name="Oval 453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  <p:grpSp>
          <p:nvGrpSpPr>
            <p:cNvPr id="55598" name="Group 433"/>
            <p:cNvGrpSpPr>
              <a:grpSpLocks/>
            </p:cNvGrpSpPr>
            <p:nvPr/>
          </p:nvGrpSpPr>
          <p:grpSpPr bwMode="auto">
            <a:xfrm>
              <a:off x="8155940" y="5334000"/>
              <a:ext cx="480060" cy="685800"/>
              <a:chOff x="3609975" y="3657600"/>
              <a:chExt cx="1066800" cy="1524000"/>
            </a:xfrm>
          </p:grpSpPr>
          <p:cxnSp>
            <p:nvCxnSpPr>
              <p:cNvPr id="435" name="Straight Connector 434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7" name="Rectangle 436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39" name="Straight Connector 438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0" name="Oval 439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3" name="Oval 442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4" name="Oval 443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sp>
        <p:nvSpPr>
          <p:cNvPr id="47211" name="Text Box 13"/>
          <p:cNvSpPr txBox="1">
            <a:spLocks noChangeArrowheads="1"/>
          </p:cNvSpPr>
          <p:nvPr/>
        </p:nvSpPr>
        <p:spPr bwMode="auto">
          <a:xfrm>
            <a:off x="252413" y="160020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smtClean="0">
                <a:latin typeface="+mj-lt"/>
              </a:rPr>
              <a:t>Step 1:</a:t>
            </a:r>
          </a:p>
        </p:txBody>
      </p:sp>
      <p:sp>
        <p:nvSpPr>
          <p:cNvPr id="47107" name="Text Box 60"/>
          <p:cNvSpPr txBox="1">
            <a:spLocks noChangeArrowheads="1"/>
          </p:cNvSpPr>
          <p:nvPr/>
        </p:nvSpPr>
        <p:spPr bwMode="auto">
          <a:xfrm>
            <a:off x="4824413" y="1512888"/>
            <a:ext cx="4167187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 smtClean="0">
                <a:latin typeface="+mj-lt"/>
              </a:rPr>
              <a:t>We can combine interleaving</a:t>
            </a:r>
            <a:br>
              <a:rPr lang="en-US" b="0" dirty="0" smtClean="0">
                <a:latin typeface="+mj-lt"/>
              </a:rPr>
            </a:br>
            <a:r>
              <a:rPr lang="en-US" b="0" dirty="0" smtClean="0">
                <a:latin typeface="+mj-lt"/>
              </a:rPr>
              <a:t>and pipelining with parallelism.</a:t>
            </a:r>
          </a:p>
          <a:p>
            <a:pPr>
              <a:defRPr/>
            </a:pPr>
            <a:endParaRPr lang="en-US" b="0" dirty="0" smtClean="0">
              <a:latin typeface="+mj-lt"/>
            </a:endParaRPr>
          </a:p>
          <a:p>
            <a:pPr>
              <a:defRPr/>
            </a:pPr>
            <a:r>
              <a:rPr lang="en-US" b="0" dirty="0" smtClean="0">
                <a:latin typeface="+mj-lt"/>
              </a:rPr>
              <a:t>Throughput =</a:t>
            </a:r>
          </a:p>
          <a:p>
            <a:pPr>
              <a:defRPr/>
            </a:pPr>
            <a:r>
              <a:rPr lang="en-US" b="0" dirty="0" smtClean="0">
                <a:latin typeface="+mj-lt"/>
              </a:rPr>
              <a:t>	____________ _____load/min</a:t>
            </a:r>
          </a:p>
          <a:p>
            <a:pPr>
              <a:defRPr/>
            </a:pPr>
            <a:endParaRPr lang="en-US" b="0" dirty="0" smtClean="0">
              <a:latin typeface="+mj-lt"/>
            </a:endParaRPr>
          </a:p>
          <a:p>
            <a:pPr>
              <a:defRPr/>
            </a:pPr>
            <a:r>
              <a:rPr lang="en-US" b="0" dirty="0" smtClean="0">
                <a:latin typeface="+mj-lt"/>
              </a:rPr>
              <a:t>Latency =  _______ min</a:t>
            </a:r>
          </a:p>
          <a:p>
            <a:pPr>
              <a:defRPr/>
            </a:pPr>
            <a:endParaRPr lang="en-US" b="0" dirty="0" smtClean="0">
              <a:latin typeface="+mj-lt"/>
            </a:endParaRPr>
          </a:p>
        </p:txBody>
      </p:sp>
      <p:sp>
        <p:nvSpPr>
          <p:cNvPr id="47199" name="Text Box 22"/>
          <p:cNvSpPr txBox="1">
            <a:spLocks noChangeArrowheads="1"/>
          </p:cNvSpPr>
          <p:nvPr/>
        </p:nvSpPr>
        <p:spPr bwMode="auto">
          <a:xfrm>
            <a:off x="252413" y="243840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smtClean="0">
                <a:latin typeface="+mj-lt"/>
              </a:rPr>
              <a:t>Step 2:</a:t>
            </a:r>
          </a:p>
        </p:txBody>
      </p:sp>
      <p:sp>
        <p:nvSpPr>
          <p:cNvPr id="47181" name="Text Box 31"/>
          <p:cNvSpPr txBox="1">
            <a:spLocks noChangeArrowheads="1"/>
          </p:cNvSpPr>
          <p:nvPr/>
        </p:nvSpPr>
        <p:spPr bwMode="auto">
          <a:xfrm>
            <a:off x="252413" y="327660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smtClean="0">
                <a:latin typeface="+mj-lt"/>
              </a:rPr>
              <a:t>Step 3:</a:t>
            </a:r>
          </a:p>
        </p:txBody>
      </p:sp>
      <p:sp>
        <p:nvSpPr>
          <p:cNvPr id="47150" name="Text Box 40"/>
          <p:cNvSpPr txBox="1">
            <a:spLocks noChangeArrowheads="1"/>
          </p:cNvSpPr>
          <p:nvPr/>
        </p:nvSpPr>
        <p:spPr bwMode="auto">
          <a:xfrm>
            <a:off x="252413" y="411480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smtClean="0">
                <a:latin typeface="+mj-lt"/>
              </a:rPr>
              <a:t>Step 4:</a:t>
            </a:r>
          </a:p>
        </p:txBody>
      </p:sp>
      <p:sp>
        <p:nvSpPr>
          <p:cNvPr id="47130" name="Text Box 3"/>
          <p:cNvSpPr txBox="1">
            <a:spLocks noChangeArrowheads="1"/>
          </p:cNvSpPr>
          <p:nvPr/>
        </p:nvSpPr>
        <p:spPr bwMode="auto">
          <a:xfrm>
            <a:off x="228600" y="495300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smtClean="0">
                <a:latin typeface="+mj-lt"/>
              </a:rPr>
              <a:t>Step 5:</a:t>
            </a:r>
          </a:p>
        </p:txBody>
      </p:sp>
      <p:sp>
        <p:nvSpPr>
          <p:cNvPr id="501867" name="Text Box 107"/>
          <p:cNvSpPr txBox="1">
            <a:spLocks noChangeArrowheads="1"/>
          </p:cNvSpPr>
          <p:nvPr/>
        </p:nvSpPr>
        <p:spPr bwMode="auto">
          <a:xfrm>
            <a:off x="5219700" y="2665413"/>
            <a:ext cx="23971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0" dirty="0" smtClean="0">
                <a:solidFill>
                  <a:srgbClr val="FF0000"/>
                </a:solidFill>
                <a:latin typeface="+mj-lt"/>
              </a:rPr>
              <a:t>2/30 = 1/15</a:t>
            </a:r>
          </a:p>
        </p:txBody>
      </p:sp>
      <p:sp>
        <p:nvSpPr>
          <p:cNvPr id="501868" name="Text Box 108"/>
          <p:cNvSpPr txBox="1">
            <a:spLocks noChangeArrowheads="1"/>
          </p:cNvSpPr>
          <p:nvPr/>
        </p:nvSpPr>
        <p:spPr bwMode="auto">
          <a:xfrm>
            <a:off x="6380163" y="3198813"/>
            <a:ext cx="6302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0" dirty="0" smtClean="0">
                <a:solidFill>
                  <a:srgbClr val="FF0000"/>
                </a:solidFill>
                <a:latin typeface="+mj-lt"/>
              </a:rPr>
              <a:t>90</a:t>
            </a:r>
          </a:p>
        </p:txBody>
      </p:sp>
      <p:sp>
        <p:nvSpPr>
          <p:cNvPr id="553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And Add A Little Parallelism…</a:t>
            </a:r>
          </a:p>
        </p:txBody>
      </p:sp>
      <p:grpSp>
        <p:nvGrpSpPr>
          <p:cNvPr id="55311" name="Group 115"/>
          <p:cNvGrpSpPr>
            <a:grpSpLocks/>
          </p:cNvGrpSpPr>
          <p:nvPr/>
        </p:nvGrpSpPr>
        <p:grpSpPr bwMode="auto">
          <a:xfrm>
            <a:off x="1371600" y="1860550"/>
            <a:ext cx="457200" cy="277813"/>
            <a:chOff x="1447800" y="2590570"/>
            <a:chExt cx="1018779" cy="617752"/>
          </a:xfrm>
        </p:grpSpPr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2" name="Arc 121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12" name="Group 502"/>
          <p:cNvGrpSpPr>
            <a:grpSpLocks/>
          </p:cNvGrpSpPr>
          <p:nvPr/>
        </p:nvGrpSpPr>
        <p:grpSpPr bwMode="auto">
          <a:xfrm>
            <a:off x="1898650" y="1860550"/>
            <a:ext cx="457200" cy="277813"/>
            <a:chOff x="1447800" y="2590570"/>
            <a:chExt cx="1018779" cy="617752"/>
          </a:xfrm>
        </p:grpSpPr>
        <p:sp>
          <p:nvSpPr>
            <p:cNvPr id="504" name="Freeform 503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05" name="Freeform 504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06" name="Freeform 505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07" name="Freeform 506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08" name="Freeform 507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9" name="Arc 508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0" name="Freeform 509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11" name="Freeform 510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12" name="Freeform 511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13" name="Freeform 512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13" name="Group 513"/>
          <p:cNvGrpSpPr>
            <a:grpSpLocks/>
          </p:cNvGrpSpPr>
          <p:nvPr/>
        </p:nvGrpSpPr>
        <p:grpSpPr bwMode="auto">
          <a:xfrm>
            <a:off x="1371600" y="2692400"/>
            <a:ext cx="457200" cy="277813"/>
            <a:chOff x="1447800" y="2590570"/>
            <a:chExt cx="1018779" cy="617752"/>
          </a:xfrm>
        </p:grpSpPr>
        <p:sp>
          <p:nvSpPr>
            <p:cNvPr id="515" name="Freeform 514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16" name="Freeform 515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17" name="Freeform 516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18" name="Freeform 517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0" name="Arc 519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1" name="Freeform 520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22" name="Freeform 521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23" name="Freeform 522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24" name="Freeform 523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14" name="Group 524"/>
          <p:cNvGrpSpPr>
            <a:grpSpLocks/>
          </p:cNvGrpSpPr>
          <p:nvPr/>
        </p:nvGrpSpPr>
        <p:grpSpPr bwMode="auto">
          <a:xfrm>
            <a:off x="1898650" y="2692400"/>
            <a:ext cx="457200" cy="277813"/>
            <a:chOff x="1447800" y="2590570"/>
            <a:chExt cx="1018779" cy="617752"/>
          </a:xfrm>
        </p:grpSpPr>
        <p:sp>
          <p:nvSpPr>
            <p:cNvPr id="526" name="Freeform 525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27" name="Freeform 526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28" name="Freeform 527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29" name="Freeform 528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1" name="Arc 530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2" name="Freeform 531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3" name="Freeform 532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4" name="Freeform 533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5" name="Freeform 534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15" name="Group 535"/>
          <p:cNvGrpSpPr>
            <a:grpSpLocks/>
          </p:cNvGrpSpPr>
          <p:nvPr/>
        </p:nvGrpSpPr>
        <p:grpSpPr bwMode="auto">
          <a:xfrm>
            <a:off x="2457450" y="2679700"/>
            <a:ext cx="457200" cy="277813"/>
            <a:chOff x="1447800" y="2590570"/>
            <a:chExt cx="1018779" cy="617752"/>
          </a:xfrm>
        </p:grpSpPr>
        <p:sp>
          <p:nvSpPr>
            <p:cNvPr id="537" name="Freeform 536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8" name="Freeform 537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9" name="Freeform 538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40" name="Freeform 539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41" name="Freeform 540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2" name="Arc 541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3" name="Freeform 542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44" name="Freeform 543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45" name="Freeform 544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46" name="Freeform 545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16" name="Group 546"/>
          <p:cNvGrpSpPr>
            <a:grpSpLocks/>
          </p:cNvGrpSpPr>
          <p:nvPr/>
        </p:nvGrpSpPr>
        <p:grpSpPr bwMode="auto">
          <a:xfrm>
            <a:off x="3028950" y="2686050"/>
            <a:ext cx="457200" cy="277813"/>
            <a:chOff x="1447800" y="2590570"/>
            <a:chExt cx="1018779" cy="617752"/>
          </a:xfrm>
        </p:grpSpPr>
        <p:sp>
          <p:nvSpPr>
            <p:cNvPr id="548" name="Freeform 547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49" name="Freeform 548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50" name="Freeform 549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51" name="Freeform 550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52" name="Freeform 551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3" name="Arc 552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4" name="Freeform 553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55" name="Freeform 554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56" name="Freeform 555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57" name="Freeform 556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17" name="Group 557"/>
          <p:cNvGrpSpPr>
            <a:grpSpLocks/>
          </p:cNvGrpSpPr>
          <p:nvPr/>
        </p:nvGrpSpPr>
        <p:grpSpPr bwMode="auto">
          <a:xfrm>
            <a:off x="1371600" y="3524250"/>
            <a:ext cx="457200" cy="277813"/>
            <a:chOff x="1447800" y="2590570"/>
            <a:chExt cx="1018779" cy="617752"/>
          </a:xfrm>
        </p:grpSpPr>
        <p:sp>
          <p:nvSpPr>
            <p:cNvPr id="559" name="Freeform 558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60" name="Freeform 559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61" name="Freeform 560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62" name="Freeform 561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63" name="Freeform 562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4" name="Arc 563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5" name="Freeform 564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66" name="Freeform 565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67" name="Freeform 566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68" name="Freeform 567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18" name="Group 568"/>
          <p:cNvGrpSpPr>
            <a:grpSpLocks/>
          </p:cNvGrpSpPr>
          <p:nvPr/>
        </p:nvGrpSpPr>
        <p:grpSpPr bwMode="auto">
          <a:xfrm>
            <a:off x="1898650" y="3524250"/>
            <a:ext cx="457200" cy="277813"/>
            <a:chOff x="1447800" y="2590570"/>
            <a:chExt cx="1018779" cy="617752"/>
          </a:xfrm>
        </p:grpSpPr>
        <p:sp>
          <p:nvSpPr>
            <p:cNvPr id="570" name="Freeform 569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1" name="Freeform 570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2" name="Freeform 571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3" name="Freeform 572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4" name="Freeform 573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5" name="Arc 574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6" name="Freeform 575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7" name="Freeform 576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8" name="Freeform 577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9" name="Freeform 578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19" name="Group 579"/>
          <p:cNvGrpSpPr>
            <a:grpSpLocks/>
          </p:cNvGrpSpPr>
          <p:nvPr/>
        </p:nvGrpSpPr>
        <p:grpSpPr bwMode="auto">
          <a:xfrm>
            <a:off x="2457450" y="3511550"/>
            <a:ext cx="457200" cy="277813"/>
            <a:chOff x="1447800" y="2590570"/>
            <a:chExt cx="1018779" cy="617752"/>
          </a:xfrm>
        </p:grpSpPr>
        <p:sp>
          <p:nvSpPr>
            <p:cNvPr id="581" name="Freeform 580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2" name="Freeform 581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3" name="Freeform 582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4" name="Freeform 583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5" name="Freeform 584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6" name="Arc 585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7" name="Freeform 586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8" name="Freeform 587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9" name="Freeform 588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90" name="Freeform 589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20" name="Group 590"/>
          <p:cNvGrpSpPr>
            <a:grpSpLocks/>
          </p:cNvGrpSpPr>
          <p:nvPr/>
        </p:nvGrpSpPr>
        <p:grpSpPr bwMode="auto">
          <a:xfrm>
            <a:off x="3028950" y="3517900"/>
            <a:ext cx="457200" cy="277813"/>
            <a:chOff x="1447800" y="2590570"/>
            <a:chExt cx="1018779" cy="617752"/>
          </a:xfrm>
        </p:grpSpPr>
        <p:sp>
          <p:nvSpPr>
            <p:cNvPr id="592" name="Freeform 591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93" name="Freeform 592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94" name="Freeform 593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95" name="Freeform 594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96" name="Freeform 595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7" name="Arc 596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8" name="Freeform 597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99" name="Freeform 598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00" name="Freeform 599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01" name="Freeform 600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21" name="Group 601"/>
          <p:cNvGrpSpPr>
            <a:grpSpLocks/>
          </p:cNvGrpSpPr>
          <p:nvPr/>
        </p:nvGrpSpPr>
        <p:grpSpPr bwMode="auto">
          <a:xfrm>
            <a:off x="1371600" y="4356100"/>
            <a:ext cx="457200" cy="277813"/>
            <a:chOff x="1447800" y="2590570"/>
            <a:chExt cx="1018779" cy="617752"/>
          </a:xfrm>
        </p:grpSpPr>
        <p:sp>
          <p:nvSpPr>
            <p:cNvPr id="603" name="Freeform 602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04" name="Freeform 603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05" name="Freeform 604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06" name="Freeform 605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07" name="Freeform 606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8" name="Arc 607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9" name="Freeform 608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10" name="Freeform 609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11" name="Freeform 610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12" name="Freeform 611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22" name="Group 612"/>
          <p:cNvGrpSpPr>
            <a:grpSpLocks/>
          </p:cNvGrpSpPr>
          <p:nvPr/>
        </p:nvGrpSpPr>
        <p:grpSpPr bwMode="auto">
          <a:xfrm>
            <a:off x="1898650" y="4356100"/>
            <a:ext cx="457200" cy="277813"/>
            <a:chOff x="1447800" y="2590570"/>
            <a:chExt cx="1018779" cy="617752"/>
          </a:xfrm>
        </p:grpSpPr>
        <p:sp>
          <p:nvSpPr>
            <p:cNvPr id="614" name="Freeform 613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15" name="Freeform 614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16" name="Freeform 615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17" name="Freeform 616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18" name="Freeform 617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9" name="Arc 618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0" name="Freeform 619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21" name="Freeform 620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22" name="Freeform 621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23" name="Freeform 622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23" name="Group 623"/>
          <p:cNvGrpSpPr>
            <a:grpSpLocks/>
          </p:cNvGrpSpPr>
          <p:nvPr/>
        </p:nvGrpSpPr>
        <p:grpSpPr bwMode="auto">
          <a:xfrm>
            <a:off x="2457450" y="4343400"/>
            <a:ext cx="457200" cy="277813"/>
            <a:chOff x="1447800" y="2590570"/>
            <a:chExt cx="1018779" cy="617752"/>
          </a:xfrm>
        </p:grpSpPr>
        <p:sp>
          <p:nvSpPr>
            <p:cNvPr id="625" name="Freeform 624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26" name="Freeform 625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27" name="Freeform 626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28" name="Freeform 627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29" name="Freeform 628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30" name="Arc 629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31" name="Freeform 630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32" name="Freeform 631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33" name="Freeform 632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34" name="Freeform 633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24" name="Group 634"/>
          <p:cNvGrpSpPr>
            <a:grpSpLocks/>
          </p:cNvGrpSpPr>
          <p:nvPr/>
        </p:nvGrpSpPr>
        <p:grpSpPr bwMode="auto">
          <a:xfrm>
            <a:off x="3028950" y="4349750"/>
            <a:ext cx="457200" cy="277813"/>
            <a:chOff x="1447800" y="2590570"/>
            <a:chExt cx="1018779" cy="617752"/>
          </a:xfrm>
        </p:grpSpPr>
        <p:sp>
          <p:nvSpPr>
            <p:cNvPr id="636" name="Freeform 635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37" name="Freeform 636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38" name="Freeform 637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39" name="Freeform 638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40" name="Freeform 639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1" name="Arc 640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2" name="Freeform 641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43" name="Freeform 642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44" name="Freeform 643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45" name="Freeform 644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25" name="Group 645"/>
          <p:cNvGrpSpPr>
            <a:grpSpLocks/>
          </p:cNvGrpSpPr>
          <p:nvPr/>
        </p:nvGrpSpPr>
        <p:grpSpPr bwMode="auto">
          <a:xfrm>
            <a:off x="1371600" y="5187950"/>
            <a:ext cx="457200" cy="277813"/>
            <a:chOff x="1447800" y="2590570"/>
            <a:chExt cx="1018779" cy="617752"/>
          </a:xfrm>
        </p:grpSpPr>
        <p:sp>
          <p:nvSpPr>
            <p:cNvPr id="647" name="Freeform 646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48" name="Freeform 647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49" name="Freeform 648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50" name="Freeform 649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51" name="Freeform 650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52" name="Arc 651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53" name="Freeform 652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54" name="Freeform 653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55" name="Freeform 654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56" name="Freeform 655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26" name="Group 656"/>
          <p:cNvGrpSpPr>
            <a:grpSpLocks/>
          </p:cNvGrpSpPr>
          <p:nvPr/>
        </p:nvGrpSpPr>
        <p:grpSpPr bwMode="auto">
          <a:xfrm>
            <a:off x="1898650" y="5187950"/>
            <a:ext cx="457200" cy="277813"/>
            <a:chOff x="1447800" y="2590570"/>
            <a:chExt cx="1018779" cy="617752"/>
          </a:xfrm>
        </p:grpSpPr>
        <p:sp>
          <p:nvSpPr>
            <p:cNvPr id="658" name="Freeform 657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59" name="Freeform 658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60" name="Freeform 659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61" name="Freeform 660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62" name="Freeform 661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63" name="Arc 662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64" name="Freeform 663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65" name="Freeform 664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66" name="Freeform 665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67" name="Freeform 666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27" name="Group 667"/>
          <p:cNvGrpSpPr>
            <a:grpSpLocks/>
          </p:cNvGrpSpPr>
          <p:nvPr/>
        </p:nvGrpSpPr>
        <p:grpSpPr bwMode="auto">
          <a:xfrm>
            <a:off x="2457450" y="5175250"/>
            <a:ext cx="457200" cy="277813"/>
            <a:chOff x="1447800" y="2590570"/>
            <a:chExt cx="1018779" cy="617752"/>
          </a:xfrm>
        </p:grpSpPr>
        <p:sp>
          <p:nvSpPr>
            <p:cNvPr id="669" name="Freeform 668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70" name="Freeform 669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71" name="Freeform 670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72" name="Freeform 671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73" name="Freeform 672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4" name="Arc 673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5" name="Freeform 674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76" name="Freeform 675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77" name="Freeform 676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78" name="Freeform 677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28" name="Group 678"/>
          <p:cNvGrpSpPr>
            <a:grpSpLocks/>
          </p:cNvGrpSpPr>
          <p:nvPr/>
        </p:nvGrpSpPr>
        <p:grpSpPr bwMode="auto">
          <a:xfrm>
            <a:off x="3028950" y="5181600"/>
            <a:ext cx="457200" cy="277813"/>
            <a:chOff x="1447800" y="2590570"/>
            <a:chExt cx="1018779" cy="617752"/>
          </a:xfrm>
        </p:grpSpPr>
        <p:sp>
          <p:nvSpPr>
            <p:cNvPr id="680" name="Freeform 679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81" name="Freeform 680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82" name="Freeform 681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83" name="Freeform 682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84" name="Freeform 683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5" name="Arc 684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6" name="Freeform 685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87" name="Freeform 686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88" name="Freeform 687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89" name="Freeform 688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29" name="Group 689"/>
          <p:cNvGrpSpPr>
            <a:grpSpLocks/>
          </p:cNvGrpSpPr>
          <p:nvPr/>
        </p:nvGrpSpPr>
        <p:grpSpPr bwMode="auto">
          <a:xfrm>
            <a:off x="3562350" y="3524250"/>
            <a:ext cx="457200" cy="277813"/>
            <a:chOff x="1447800" y="2590570"/>
            <a:chExt cx="1018779" cy="617752"/>
          </a:xfrm>
        </p:grpSpPr>
        <p:sp>
          <p:nvSpPr>
            <p:cNvPr id="691" name="Freeform 690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92" name="Freeform 691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93" name="Freeform 692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94" name="Freeform 693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95" name="Freeform 694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6" name="Arc 695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7" name="Freeform 696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98" name="Freeform 697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99" name="Freeform 698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00" name="Freeform 699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30" name="Group 700"/>
          <p:cNvGrpSpPr>
            <a:grpSpLocks/>
          </p:cNvGrpSpPr>
          <p:nvPr/>
        </p:nvGrpSpPr>
        <p:grpSpPr bwMode="auto">
          <a:xfrm>
            <a:off x="4133850" y="3530600"/>
            <a:ext cx="457200" cy="277813"/>
            <a:chOff x="1447800" y="2590570"/>
            <a:chExt cx="1018779" cy="617752"/>
          </a:xfrm>
        </p:grpSpPr>
        <p:sp>
          <p:nvSpPr>
            <p:cNvPr id="702" name="Freeform 701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03" name="Freeform 702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04" name="Freeform 703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05" name="Freeform 704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06" name="Freeform 705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07" name="Arc 706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08" name="Freeform 707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09" name="Freeform 708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10" name="Freeform 709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11" name="Freeform 710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31" name="Group 711"/>
          <p:cNvGrpSpPr>
            <a:grpSpLocks/>
          </p:cNvGrpSpPr>
          <p:nvPr/>
        </p:nvGrpSpPr>
        <p:grpSpPr bwMode="auto">
          <a:xfrm>
            <a:off x="3556000" y="4362450"/>
            <a:ext cx="457200" cy="277813"/>
            <a:chOff x="1447800" y="2590570"/>
            <a:chExt cx="1018779" cy="617752"/>
          </a:xfrm>
        </p:grpSpPr>
        <p:sp>
          <p:nvSpPr>
            <p:cNvPr id="713" name="Freeform 712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14" name="Freeform 713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15" name="Freeform 714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16" name="Freeform 715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17" name="Freeform 716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8" name="Arc 717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9" name="Freeform 718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0" name="Freeform 719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1" name="Freeform 720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2" name="Freeform 721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32" name="Group 722"/>
          <p:cNvGrpSpPr>
            <a:grpSpLocks/>
          </p:cNvGrpSpPr>
          <p:nvPr/>
        </p:nvGrpSpPr>
        <p:grpSpPr bwMode="auto">
          <a:xfrm>
            <a:off x="4127500" y="4368800"/>
            <a:ext cx="457200" cy="277813"/>
            <a:chOff x="1447800" y="2590570"/>
            <a:chExt cx="1018779" cy="617752"/>
          </a:xfrm>
        </p:grpSpPr>
        <p:sp>
          <p:nvSpPr>
            <p:cNvPr id="724" name="Freeform 723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5" name="Freeform 724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6" name="Freeform 725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7" name="Freeform 726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8" name="Freeform 727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9" name="Arc 728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0" name="Freeform 729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31" name="Freeform 730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32" name="Freeform 731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33" name="Freeform 732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33" name="Group 733"/>
          <p:cNvGrpSpPr>
            <a:grpSpLocks/>
          </p:cNvGrpSpPr>
          <p:nvPr/>
        </p:nvGrpSpPr>
        <p:grpSpPr bwMode="auto">
          <a:xfrm>
            <a:off x="3575050" y="5194300"/>
            <a:ext cx="457200" cy="277813"/>
            <a:chOff x="1447800" y="2590570"/>
            <a:chExt cx="1018779" cy="617752"/>
          </a:xfrm>
        </p:grpSpPr>
        <p:sp>
          <p:nvSpPr>
            <p:cNvPr id="735" name="Freeform 734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36" name="Freeform 735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37" name="Freeform 736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38" name="Freeform 737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39" name="Freeform 738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0" name="Arc 739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1" name="Freeform 740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42" name="Freeform 741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43" name="Freeform 742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44" name="Freeform 743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5334" name="Group 744"/>
          <p:cNvGrpSpPr>
            <a:grpSpLocks/>
          </p:cNvGrpSpPr>
          <p:nvPr/>
        </p:nvGrpSpPr>
        <p:grpSpPr bwMode="auto">
          <a:xfrm>
            <a:off x="4146550" y="5200650"/>
            <a:ext cx="457200" cy="277813"/>
            <a:chOff x="1447800" y="2590570"/>
            <a:chExt cx="1018779" cy="617752"/>
          </a:xfrm>
        </p:grpSpPr>
        <p:sp>
          <p:nvSpPr>
            <p:cNvPr id="746" name="Freeform 745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47" name="Freeform 746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48" name="Freeform 747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49" name="Freeform 748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50" name="Freeform 749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51" name="Arc 750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52" name="Freeform 751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53" name="Freeform 752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54" name="Freeform 753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55" name="Freeform 754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47193" name="Line 62"/>
          <p:cNvSpPr>
            <a:spLocks noChangeShapeType="1"/>
          </p:cNvSpPr>
          <p:nvPr/>
        </p:nvSpPr>
        <p:spPr bwMode="auto">
          <a:xfrm>
            <a:off x="2157413" y="2057400"/>
            <a:ext cx="1143000" cy="7620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7194" name="Line 63"/>
          <p:cNvSpPr>
            <a:spLocks noChangeShapeType="1"/>
          </p:cNvSpPr>
          <p:nvPr/>
        </p:nvSpPr>
        <p:spPr bwMode="auto">
          <a:xfrm>
            <a:off x="1547813" y="2057400"/>
            <a:ext cx="1143000" cy="7620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5337" name="Group 92"/>
          <p:cNvGrpSpPr>
            <a:grpSpLocks/>
          </p:cNvGrpSpPr>
          <p:nvPr/>
        </p:nvGrpSpPr>
        <p:grpSpPr bwMode="auto">
          <a:xfrm>
            <a:off x="1547813" y="3733800"/>
            <a:ext cx="1752600" cy="762000"/>
            <a:chOff x="1440" y="1296"/>
            <a:chExt cx="1104" cy="480"/>
          </a:xfrm>
        </p:grpSpPr>
        <p:sp>
          <p:nvSpPr>
            <p:cNvPr id="47148" name="Line 93"/>
            <p:cNvSpPr>
              <a:spLocks noChangeShapeType="1"/>
            </p:cNvSpPr>
            <p:nvPr/>
          </p:nvSpPr>
          <p:spPr bwMode="auto">
            <a:xfrm>
              <a:off x="1824" y="1296"/>
              <a:ext cx="720" cy="48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49" name="Line 94"/>
            <p:cNvSpPr>
              <a:spLocks noChangeShapeType="1"/>
            </p:cNvSpPr>
            <p:nvPr/>
          </p:nvSpPr>
          <p:spPr bwMode="auto">
            <a:xfrm>
              <a:off x="1440" y="1296"/>
              <a:ext cx="720" cy="48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5338" name="Group 98"/>
          <p:cNvGrpSpPr>
            <a:grpSpLocks/>
          </p:cNvGrpSpPr>
          <p:nvPr/>
        </p:nvGrpSpPr>
        <p:grpSpPr bwMode="auto">
          <a:xfrm>
            <a:off x="2614613" y="3733800"/>
            <a:ext cx="2819400" cy="457200"/>
            <a:chOff x="1440" y="1776"/>
            <a:chExt cx="1776" cy="528"/>
          </a:xfrm>
        </p:grpSpPr>
        <p:sp>
          <p:nvSpPr>
            <p:cNvPr id="47146" name="Line 99"/>
            <p:cNvSpPr>
              <a:spLocks noChangeShapeType="1"/>
            </p:cNvSpPr>
            <p:nvPr/>
          </p:nvSpPr>
          <p:spPr bwMode="auto">
            <a:xfrm>
              <a:off x="1824" y="1776"/>
              <a:ext cx="1392" cy="52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47" name="Line 100"/>
            <p:cNvSpPr>
              <a:spLocks noChangeShapeType="1"/>
            </p:cNvSpPr>
            <p:nvPr/>
          </p:nvSpPr>
          <p:spPr bwMode="auto">
            <a:xfrm>
              <a:off x="1440" y="1776"/>
              <a:ext cx="1392" cy="52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7141" name="Line 102"/>
          <p:cNvSpPr>
            <a:spLocks noChangeShapeType="1"/>
          </p:cNvSpPr>
          <p:nvPr/>
        </p:nvSpPr>
        <p:spPr bwMode="auto">
          <a:xfrm>
            <a:off x="4291013" y="4495800"/>
            <a:ext cx="1143000" cy="304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7142" name="Line 103"/>
          <p:cNvSpPr>
            <a:spLocks noChangeShapeType="1"/>
          </p:cNvSpPr>
          <p:nvPr/>
        </p:nvSpPr>
        <p:spPr bwMode="auto">
          <a:xfrm>
            <a:off x="3681413" y="4495800"/>
            <a:ext cx="1143000" cy="304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7120" name="Line 96"/>
          <p:cNvSpPr>
            <a:spLocks noChangeShapeType="1"/>
          </p:cNvSpPr>
          <p:nvPr/>
        </p:nvSpPr>
        <p:spPr bwMode="auto">
          <a:xfrm>
            <a:off x="2157413" y="4495800"/>
            <a:ext cx="2209800" cy="838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7121" name="Line 97"/>
          <p:cNvSpPr>
            <a:spLocks noChangeShapeType="1"/>
          </p:cNvSpPr>
          <p:nvPr/>
        </p:nvSpPr>
        <p:spPr bwMode="auto">
          <a:xfrm>
            <a:off x="1547813" y="4495800"/>
            <a:ext cx="2209800" cy="838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7118" name="Line 105"/>
          <p:cNvSpPr>
            <a:spLocks noChangeShapeType="1"/>
          </p:cNvSpPr>
          <p:nvPr/>
        </p:nvSpPr>
        <p:spPr bwMode="auto">
          <a:xfrm>
            <a:off x="3224213" y="5410200"/>
            <a:ext cx="2209800" cy="457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7119" name="Line 106"/>
          <p:cNvSpPr>
            <a:spLocks noChangeShapeType="1"/>
          </p:cNvSpPr>
          <p:nvPr/>
        </p:nvSpPr>
        <p:spPr bwMode="auto">
          <a:xfrm>
            <a:off x="2614613" y="5410200"/>
            <a:ext cx="2209800" cy="457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5345" name="Group 64"/>
          <p:cNvGrpSpPr>
            <a:grpSpLocks/>
          </p:cNvGrpSpPr>
          <p:nvPr/>
        </p:nvGrpSpPr>
        <p:grpSpPr bwMode="auto">
          <a:xfrm>
            <a:off x="1547813" y="2819400"/>
            <a:ext cx="2819400" cy="838200"/>
            <a:chOff x="1440" y="1776"/>
            <a:chExt cx="1776" cy="528"/>
          </a:xfrm>
        </p:grpSpPr>
        <p:sp>
          <p:nvSpPr>
            <p:cNvPr id="47175" name="Line 65"/>
            <p:cNvSpPr>
              <a:spLocks noChangeShapeType="1"/>
            </p:cNvSpPr>
            <p:nvPr/>
          </p:nvSpPr>
          <p:spPr bwMode="auto">
            <a:xfrm>
              <a:off x="1824" y="1776"/>
              <a:ext cx="1392" cy="52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76" name="Line 66"/>
            <p:cNvSpPr>
              <a:spLocks noChangeShapeType="1"/>
            </p:cNvSpPr>
            <p:nvPr/>
          </p:nvSpPr>
          <p:spPr bwMode="auto">
            <a:xfrm>
              <a:off x="1440" y="1776"/>
              <a:ext cx="1392" cy="52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76400" y="5867400"/>
            <a:ext cx="26924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1 step = 30 minutes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67" grpId="0" autoUpdateAnimBg="0"/>
      <p:bldP spid="50186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5" name="Group 209"/>
          <p:cNvGrpSpPr>
            <a:grpSpLocks/>
          </p:cNvGrpSpPr>
          <p:nvPr/>
        </p:nvGrpSpPr>
        <p:grpSpPr bwMode="auto">
          <a:xfrm>
            <a:off x="381000" y="1143000"/>
            <a:ext cx="7627938" cy="914400"/>
            <a:chOff x="384" y="573"/>
            <a:chExt cx="4805" cy="487"/>
          </a:xfrm>
        </p:grpSpPr>
        <p:grpSp>
          <p:nvGrpSpPr>
            <p:cNvPr id="57530" name="Group 3"/>
            <p:cNvGrpSpPr>
              <a:grpSpLocks/>
            </p:cNvGrpSpPr>
            <p:nvPr/>
          </p:nvGrpSpPr>
          <p:grpSpPr bwMode="auto">
            <a:xfrm>
              <a:off x="3079" y="573"/>
              <a:ext cx="2110" cy="487"/>
              <a:chOff x="3024" y="192"/>
              <a:chExt cx="2110" cy="487"/>
            </a:xfrm>
          </p:grpSpPr>
          <p:grpSp>
            <p:nvGrpSpPr>
              <p:cNvPr id="57532" name="Group 4"/>
              <p:cNvGrpSpPr>
                <a:grpSpLocks/>
              </p:cNvGrpSpPr>
              <p:nvPr/>
            </p:nvGrpSpPr>
            <p:grpSpPr bwMode="auto">
              <a:xfrm rot="-5400000">
                <a:off x="3502" y="340"/>
                <a:ext cx="482" cy="192"/>
                <a:chOff x="1917" y="792"/>
                <a:chExt cx="482" cy="192"/>
              </a:xfrm>
            </p:grpSpPr>
            <p:sp>
              <p:nvSpPr>
                <p:cNvPr id="51401" name="Rectangle 5"/>
                <p:cNvSpPr>
                  <a:spLocks noChangeArrowheads="1"/>
                </p:cNvSpPr>
                <p:nvPr/>
              </p:nvSpPr>
              <p:spPr bwMode="auto">
                <a:xfrm>
                  <a:off x="1917" y="792"/>
                  <a:ext cx="482" cy="1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57545" name="Group 6"/>
                <p:cNvGrpSpPr>
                  <a:grpSpLocks/>
                </p:cNvGrpSpPr>
                <p:nvPr/>
              </p:nvGrpSpPr>
              <p:grpSpPr bwMode="auto">
                <a:xfrm>
                  <a:off x="1917" y="920"/>
                  <a:ext cx="63" cy="64"/>
                  <a:chOff x="1104" y="2352"/>
                  <a:chExt cx="96" cy="96"/>
                </a:xfrm>
              </p:grpSpPr>
              <p:sp>
                <p:nvSpPr>
                  <p:cNvPr id="51404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1120" y="2335"/>
                    <a:ext cx="9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1405" name="Line 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05" y="2400"/>
                    <a:ext cx="9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sp>
            <p:nvSpPr>
              <p:cNvPr id="51377" name="Rectangle 10"/>
              <p:cNvSpPr>
                <a:spLocks noChangeArrowheads="1"/>
              </p:cNvSpPr>
              <p:nvPr/>
            </p:nvSpPr>
            <p:spPr bwMode="auto">
              <a:xfrm>
                <a:off x="3024" y="192"/>
                <a:ext cx="384" cy="482"/>
              </a:xfrm>
              <a:prstGeom prst="rect">
                <a:avLst/>
              </a:prstGeom>
              <a:solidFill>
                <a:srgbClr val="B9CD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57534" name="Group 11"/>
              <p:cNvGrpSpPr>
                <a:grpSpLocks/>
              </p:cNvGrpSpPr>
              <p:nvPr/>
            </p:nvGrpSpPr>
            <p:grpSpPr bwMode="auto">
              <a:xfrm rot="-5400000">
                <a:off x="4572" y="342"/>
                <a:ext cx="482" cy="192"/>
                <a:chOff x="1917" y="792"/>
                <a:chExt cx="482" cy="192"/>
              </a:xfrm>
            </p:grpSpPr>
            <p:sp>
              <p:nvSpPr>
                <p:cNvPr id="51396" name="Rectangle 12"/>
                <p:cNvSpPr>
                  <a:spLocks noChangeArrowheads="1"/>
                </p:cNvSpPr>
                <p:nvPr/>
              </p:nvSpPr>
              <p:spPr bwMode="auto">
                <a:xfrm>
                  <a:off x="1917" y="792"/>
                  <a:ext cx="482" cy="19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57541" name="Group 13"/>
                <p:cNvGrpSpPr>
                  <a:grpSpLocks/>
                </p:cNvGrpSpPr>
                <p:nvPr/>
              </p:nvGrpSpPr>
              <p:grpSpPr bwMode="auto">
                <a:xfrm>
                  <a:off x="1917" y="920"/>
                  <a:ext cx="63" cy="64"/>
                  <a:chOff x="1104" y="2352"/>
                  <a:chExt cx="96" cy="96"/>
                </a:xfrm>
              </p:grpSpPr>
              <p:sp>
                <p:nvSpPr>
                  <p:cNvPr id="51399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121" y="2335"/>
                    <a:ext cx="9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1400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05" y="2400"/>
                    <a:ext cx="9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sp>
            <p:nvSpPr>
              <p:cNvPr id="51379" name="Rectangle 17"/>
              <p:cNvSpPr>
                <a:spLocks noChangeArrowheads="1"/>
              </p:cNvSpPr>
              <p:nvPr/>
            </p:nvSpPr>
            <p:spPr bwMode="auto">
              <a:xfrm>
                <a:off x="4080" y="192"/>
                <a:ext cx="384" cy="482"/>
              </a:xfrm>
              <a:prstGeom prst="rect">
                <a:avLst/>
              </a:prstGeom>
              <a:solidFill>
                <a:srgbClr val="B9CD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380" name="Line 18"/>
              <p:cNvSpPr>
                <a:spLocks noChangeShapeType="1"/>
              </p:cNvSpPr>
              <p:nvPr/>
            </p:nvSpPr>
            <p:spPr bwMode="auto">
              <a:xfrm>
                <a:off x="3421" y="401"/>
                <a:ext cx="2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381" name="Line 19"/>
              <p:cNvSpPr>
                <a:spLocks noChangeShapeType="1"/>
              </p:cNvSpPr>
              <p:nvPr/>
            </p:nvSpPr>
            <p:spPr bwMode="auto">
              <a:xfrm>
                <a:off x="3839" y="401"/>
                <a:ext cx="2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382" name="Line 20"/>
              <p:cNvSpPr>
                <a:spLocks noChangeShapeType="1"/>
              </p:cNvSpPr>
              <p:nvPr/>
            </p:nvSpPr>
            <p:spPr bwMode="auto">
              <a:xfrm>
                <a:off x="4478" y="383"/>
                <a:ext cx="2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385" name="Line 23"/>
              <p:cNvSpPr>
                <a:spLocks noChangeShapeType="1"/>
              </p:cNvSpPr>
              <p:nvPr/>
            </p:nvSpPr>
            <p:spPr bwMode="auto">
              <a:xfrm>
                <a:off x="4909" y="371"/>
                <a:ext cx="2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375" name="Text Box 34"/>
            <p:cNvSpPr txBox="1">
              <a:spLocks noChangeArrowheads="1"/>
            </p:cNvSpPr>
            <p:nvPr/>
          </p:nvSpPr>
          <p:spPr bwMode="auto">
            <a:xfrm>
              <a:off x="384" y="654"/>
              <a:ext cx="243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b="0" dirty="0" smtClean="0">
                  <a:latin typeface="+mj-lt"/>
                </a:rPr>
                <a:t>Synchronous, globally-timed:</a:t>
              </a:r>
            </a:p>
          </p:txBody>
        </p:sp>
      </p:grpSp>
      <p:grpSp>
        <p:nvGrpSpPr>
          <p:cNvPr id="11" name="Group 223"/>
          <p:cNvGrpSpPr>
            <a:grpSpLocks/>
          </p:cNvGrpSpPr>
          <p:nvPr/>
        </p:nvGrpSpPr>
        <p:grpSpPr bwMode="auto">
          <a:xfrm>
            <a:off x="393700" y="2200275"/>
            <a:ext cx="7634288" cy="2371725"/>
            <a:chOff x="248" y="1454"/>
            <a:chExt cx="4809" cy="1494"/>
          </a:xfrm>
        </p:grpSpPr>
        <p:grpSp>
          <p:nvGrpSpPr>
            <p:cNvPr id="57437" name="Group 215"/>
            <p:cNvGrpSpPr>
              <a:grpSpLocks/>
            </p:cNvGrpSpPr>
            <p:nvPr/>
          </p:nvGrpSpPr>
          <p:grpSpPr bwMode="auto">
            <a:xfrm>
              <a:off x="2876" y="1892"/>
              <a:ext cx="2181" cy="1008"/>
              <a:chOff x="2876" y="1892"/>
              <a:chExt cx="2181" cy="1008"/>
            </a:xfrm>
          </p:grpSpPr>
          <p:grpSp>
            <p:nvGrpSpPr>
              <p:cNvPr id="57518" name="Group 214"/>
              <p:cNvGrpSpPr>
                <a:grpSpLocks/>
              </p:cNvGrpSpPr>
              <p:nvPr/>
            </p:nvGrpSpPr>
            <p:grpSpPr bwMode="auto">
              <a:xfrm>
                <a:off x="2897" y="2756"/>
                <a:ext cx="2160" cy="144"/>
                <a:chOff x="2897" y="2756"/>
                <a:chExt cx="2160" cy="144"/>
              </a:xfrm>
            </p:grpSpPr>
            <p:sp>
              <p:nvSpPr>
                <p:cNvPr id="51372" name="Line 64"/>
                <p:cNvSpPr>
                  <a:spLocks noChangeShapeType="1"/>
                </p:cNvSpPr>
                <p:nvPr/>
              </p:nvSpPr>
              <p:spPr bwMode="auto">
                <a:xfrm>
                  <a:off x="2897" y="2756"/>
                  <a:ext cx="2160" cy="0"/>
                </a:xfrm>
                <a:prstGeom prst="line">
                  <a:avLst/>
                </a:prstGeom>
                <a:noFill/>
                <a:ln w="1270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373" name="Line 65"/>
                <p:cNvSpPr>
                  <a:spLocks noChangeShapeType="1"/>
                </p:cNvSpPr>
                <p:nvPr/>
              </p:nvSpPr>
              <p:spPr bwMode="auto">
                <a:xfrm>
                  <a:off x="2897" y="2900"/>
                  <a:ext cx="2160" cy="0"/>
                </a:xfrm>
                <a:prstGeom prst="line">
                  <a:avLst/>
                </a:prstGeom>
                <a:noFill/>
                <a:ln w="1270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57519" name="Group 213"/>
              <p:cNvGrpSpPr>
                <a:grpSpLocks/>
              </p:cNvGrpSpPr>
              <p:nvPr/>
            </p:nvGrpSpPr>
            <p:grpSpPr bwMode="auto">
              <a:xfrm>
                <a:off x="2887" y="2180"/>
                <a:ext cx="2160" cy="144"/>
                <a:chOff x="2887" y="2180"/>
                <a:chExt cx="2160" cy="144"/>
              </a:xfrm>
            </p:grpSpPr>
            <p:sp>
              <p:nvSpPr>
                <p:cNvPr id="51370" name="Line 74"/>
                <p:cNvSpPr>
                  <a:spLocks noChangeShapeType="1"/>
                </p:cNvSpPr>
                <p:nvPr/>
              </p:nvSpPr>
              <p:spPr bwMode="auto">
                <a:xfrm>
                  <a:off x="2887" y="2180"/>
                  <a:ext cx="2160" cy="0"/>
                </a:xfrm>
                <a:prstGeom prst="line">
                  <a:avLst/>
                </a:prstGeom>
                <a:noFill/>
                <a:ln w="1270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371" name="Line 75"/>
                <p:cNvSpPr>
                  <a:spLocks noChangeShapeType="1"/>
                </p:cNvSpPr>
                <p:nvPr/>
              </p:nvSpPr>
              <p:spPr bwMode="auto">
                <a:xfrm>
                  <a:off x="2887" y="2324"/>
                  <a:ext cx="2160" cy="0"/>
                </a:xfrm>
                <a:prstGeom prst="line">
                  <a:avLst/>
                </a:prstGeom>
                <a:noFill/>
                <a:ln w="1270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57520" name="Group 86"/>
              <p:cNvGrpSpPr>
                <a:grpSpLocks/>
              </p:cNvGrpSpPr>
              <p:nvPr/>
            </p:nvGrpSpPr>
            <p:grpSpPr bwMode="auto">
              <a:xfrm>
                <a:off x="2876" y="2468"/>
                <a:ext cx="2160" cy="144"/>
                <a:chOff x="2832" y="1776"/>
                <a:chExt cx="1824" cy="144"/>
              </a:xfrm>
            </p:grpSpPr>
            <p:sp>
              <p:nvSpPr>
                <p:cNvPr id="51368" name="Line 87"/>
                <p:cNvSpPr>
                  <a:spLocks noChangeShapeType="1"/>
                </p:cNvSpPr>
                <p:nvPr/>
              </p:nvSpPr>
              <p:spPr bwMode="auto">
                <a:xfrm>
                  <a:off x="2832" y="1776"/>
                  <a:ext cx="1824" cy="0"/>
                </a:xfrm>
                <a:prstGeom prst="line">
                  <a:avLst/>
                </a:prstGeom>
                <a:noFill/>
                <a:ln w="1270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369" name="Line 88"/>
                <p:cNvSpPr>
                  <a:spLocks noChangeShapeType="1"/>
                </p:cNvSpPr>
                <p:nvPr/>
              </p:nvSpPr>
              <p:spPr bwMode="auto">
                <a:xfrm>
                  <a:off x="2832" y="1920"/>
                  <a:ext cx="1824" cy="0"/>
                </a:xfrm>
                <a:prstGeom prst="line">
                  <a:avLst/>
                </a:prstGeom>
                <a:noFill/>
                <a:ln w="1270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57521" name="Group 212"/>
              <p:cNvGrpSpPr>
                <a:grpSpLocks/>
              </p:cNvGrpSpPr>
              <p:nvPr/>
            </p:nvGrpSpPr>
            <p:grpSpPr bwMode="auto">
              <a:xfrm>
                <a:off x="2897" y="1892"/>
                <a:ext cx="2160" cy="144"/>
                <a:chOff x="2897" y="1892"/>
                <a:chExt cx="2160" cy="144"/>
              </a:xfrm>
            </p:grpSpPr>
            <p:sp>
              <p:nvSpPr>
                <p:cNvPr id="51366" name="Line 104"/>
                <p:cNvSpPr>
                  <a:spLocks noChangeShapeType="1"/>
                </p:cNvSpPr>
                <p:nvPr/>
              </p:nvSpPr>
              <p:spPr bwMode="auto">
                <a:xfrm>
                  <a:off x="2897" y="1892"/>
                  <a:ext cx="2160" cy="0"/>
                </a:xfrm>
                <a:prstGeom prst="line">
                  <a:avLst/>
                </a:prstGeom>
                <a:noFill/>
                <a:ln w="1270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367" name="Line 105"/>
                <p:cNvSpPr>
                  <a:spLocks noChangeShapeType="1"/>
                </p:cNvSpPr>
                <p:nvPr/>
              </p:nvSpPr>
              <p:spPr bwMode="auto">
                <a:xfrm>
                  <a:off x="2897" y="2036"/>
                  <a:ext cx="2160" cy="0"/>
                </a:xfrm>
                <a:prstGeom prst="line">
                  <a:avLst/>
                </a:prstGeom>
                <a:noFill/>
                <a:ln w="1270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  <p:grpSp>
          <p:nvGrpSpPr>
            <p:cNvPr id="57438" name="Group 35"/>
            <p:cNvGrpSpPr>
              <a:grpSpLocks/>
            </p:cNvGrpSpPr>
            <p:nvPr/>
          </p:nvGrpSpPr>
          <p:grpSpPr bwMode="auto">
            <a:xfrm>
              <a:off x="497" y="1960"/>
              <a:ext cx="1776" cy="960"/>
              <a:chOff x="480" y="1632"/>
              <a:chExt cx="1776" cy="960"/>
            </a:xfrm>
          </p:grpSpPr>
          <p:grpSp>
            <p:nvGrpSpPr>
              <p:cNvPr id="57501" name="Group 36"/>
              <p:cNvGrpSpPr>
                <a:grpSpLocks/>
              </p:cNvGrpSpPr>
              <p:nvPr/>
            </p:nvGrpSpPr>
            <p:grpSpPr bwMode="auto">
              <a:xfrm>
                <a:off x="480" y="1776"/>
                <a:ext cx="576" cy="816"/>
                <a:chOff x="480" y="1776"/>
                <a:chExt cx="576" cy="816"/>
              </a:xfrm>
            </p:grpSpPr>
            <p:sp>
              <p:nvSpPr>
                <p:cNvPr id="51358" name="Rectangle 37"/>
                <p:cNvSpPr>
                  <a:spLocks noChangeArrowheads="1"/>
                </p:cNvSpPr>
                <p:nvPr/>
              </p:nvSpPr>
              <p:spPr bwMode="auto">
                <a:xfrm>
                  <a:off x="480" y="1776"/>
                  <a:ext cx="576" cy="816"/>
                </a:xfrm>
                <a:prstGeom prst="rect">
                  <a:avLst/>
                </a:prstGeom>
                <a:solidFill>
                  <a:srgbClr val="B9CD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57515" name="Group 38"/>
                <p:cNvGrpSpPr>
                  <a:grpSpLocks/>
                </p:cNvGrpSpPr>
                <p:nvPr/>
              </p:nvGrpSpPr>
              <p:grpSpPr bwMode="auto">
                <a:xfrm>
                  <a:off x="480" y="2400"/>
                  <a:ext cx="96" cy="96"/>
                  <a:chOff x="1008" y="2448"/>
                  <a:chExt cx="96" cy="96"/>
                </a:xfrm>
              </p:grpSpPr>
              <p:sp>
                <p:nvSpPr>
                  <p:cNvPr id="51360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2448"/>
                    <a:ext cx="96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1361" name="Line 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08" y="2496"/>
                    <a:ext cx="96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57502" name="Group 41"/>
              <p:cNvGrpSpPr>
                <a:grpSpLocks/>
              </p:cNvGrpSpPr>
              <p:nvPr/>
            </p:nvGrpSpPr>
            <p:grpSpPr bwMode="auto">
              <a:xfrm>
                <a:off x="1680" y="1776"/>
                <a:ext cx="576" cy="816"/>
                <a:chOff x="480" y="1776"/>
                <a:chExt cx="576" cy="816"/>
              </a:xfrm>
            </p:grpSpPr>
            <p:sp>
              <p:nvSpPr>
                <p:cNvPr id="51354" name="Rectangle 42"/>
                <p:cNvSpPr>
                  <a:spLocks noChangeArrowheads="1"/>
                </p:cNvSpPr>
                <p:nvPr/>
              </p:nvSpPr>
              <p:spPr bwMode="auto">
                <a:xfrm>
                  <a:off x="480" y="1776"/>
                  <a:ext cx="576" cy="816"/>
                </a:xfrm>
                <a:prstGeom prst="rect">
                  <a:avLst/>
                </a:prstGeom>
                <a:solidFill>
                  <a:srgbClr val="B9CDE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57511" name="Group 43"/>
                <p:cNvGrpSpPr>
                  <a:grpSpLocks/>
                </p:cNvGrpSpPr>
                <p:nvPr/>
              </p:nvGrpSpPr>
              <p:grpSpPr bwMode="auto">
                <a:xfrm>
                  <a:off x="480" y="2400"/>
                  <a:ext cx="96" cy="96"/>
                  <a:chOff x="1008" y="2448"/>
                  <a:chExt cx="96" cy="96"/>
                </a:xfrm>
              </p:grpSpPr>
              <p:sp>
                <p:nvSpPr>
                  <p:cNvPr id="51356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2448"/>
                    <a:ext cx="96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1357" name="Line 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08" y="2496"/>
                    <a:ext cx="96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sp>
            <p:nvSpPr>
              <p:cNvPr id="51347" name="Line 46"/>
              <p:cNvSpPr>
                <a:spLocks noChangeShapeType="1"/>
              </p:cNvSpPr>
              <p:nvPr/>
            </p:nvSpPr>
            <p:spPr bwMode="auto">
              <a:xfrm>
                <a:off x="1056" y="187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348" name="Text Box 47"/>
              <p:cNvSpPr txBox="1">
                <a:spLocks noChangeArrowheads="1"/>
              </p:cNvSpPr>
              <p:nvPr/>
            </p:nvSpPr>
            <p:spPr bwMode="auto">
              <a:xfrm>
                <a:off x="1244" y="1632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 smtClean="0">
                    <a:latin typeface="+mj-lt"/>
                  </a:rPr>
                  <a:t>X</a:t>
                </a:r>
              </a:p>
            </p:txBody>
          </p:sp>
          <p:sp>
            <p:nvSpPr>
              <p:cNvPr id="51349" name="Line 48"/>
              <p:cNvSpPr>
                <a:spLocks noChangeShapeType="1"/>
              </p:cNvSpPr>
              <p:nvPr/>
            </p:nvSpPr>
            <p:spPr bwMode="auto">
              <a:xfrm>
                <a:off x="1056" y="216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350" name="Text Box 49"/>
              <p:cNvSpPr txBox="1">
                <a:spLocks noChangeArrowheads="1"/>
              </p:cNvSpPr>
              <p:nvPr/>
            </p:nvSpPr>
            <p:spPr bwMode="auto">
              <a:xfrm>
                <a:off x="1039" y="1970"/>
                <a:ext cx="72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latin typeface="Bookman Old Style" charset="0"/>
                  </a:rPr>
                  <a:t>“here’s X”</a:t>
                </a:r>
                <a:endParaRPr lang="en-US" altLang="x-none" sz="1600">
                  <a:latin typeface="Bookman Old Style" charset="0"/>
                </a:endParaRPr>
              </a:p>
            </p:txBody>
          </p:sp>
          <p:sp>
            <p:nvSpPr>
              <p:cNvPr id="51351" name="Line 50"/>
              <p:cNvSpPr>
                <a:spLocks noChangeShapeType="1"/>
              </p:cNvSpPr>
              <p:nvPr/>
            </p:nvSpPr>
            <p:spPr bwMode="auto">
              <a:xfrm flipH="1">
                <a:off x="1056" y="235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352" name="Text Box 51"/>
              <p:cNvSpPr txBox="1">
                <a:spLocks noChangeArrowheads="1"/>
              </p:cNvSpPr>
              <p:nvPr/>
            </p:nvSpPr>
            <p:spPr bwMode="auto">
              <a:xfrm>
                <a:off x="1101" y="2162"/>
                <a:ext cx="54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latin typeface="Bookman Old Style" charset="0"/>
                  </a:rPr>
                  <a:t>“got X”</a:t>
                </a:r>
                <a:endParaRPr lang="en-US" altLang="x-none" sz="1600">
                  <a:latin typeface="Bookman Old Style" charset="0"/>
                </a:endParaRPr>
              </a:p>
            </p:txBody>
          </p:sp>
          <p:sp>
            <p:nvSpPr>
              <p:cNvPr id="51353" name="Line 52"/>
              <p:cNvSpPr>
                <a:spLocks noChangeShapeType="1"/>
              </p:cNvSpPr>
              <p:nvPr/>
            </p:nvSpPr>
            <p:spPr bwMode="auto">
              <a:xfrm flipV="1">
                <a:off x="1296" y="1824"/>
                <a:ext cx="14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439" name="Group 222"/>
            <p:cNvGrpSpPr>
              <a:grpSpLocks/>
            </p:cNvGrpSpPr>
            <p:nvPr/>
          </p:nvGrpSpPr>
          <p:grpSpPr bwMode="auto">
            <a:xfrm>
              <a:off x="3137" y="1844"/>
              <a:ext cx="1680" cy="1104"/>
              <a:chOff x="3137" y="1844"/>
              <a:chExt cx="1680" cy="1104"/>
            </a:xfrm>
          </p:grpSpPr>
          <p:sp>
            <p:nvSpPr>
              <p:cNvPr id="51339" name="Line 56"/>
              <p:cNvSpPr>
                <a:spLocks noChangeShapeType="1"/>
              </p:cNvSpPr>
              <p:nvPr/>
            </p:nvSpPr>
            <p:spPr bwMode="auto">
              <a:xfrm>
                <a:off x="3137" y="1844"/>
                <a:ext cx="0" cy="1104"/>
              </a:xfrm>
              <a:prstGeom prst="line">
                <a:avLst/>
              </a:prstGeom>
              <a:noFill/>
              <a:ln w="12700" cap="rnd">
                <a:solidFill>
                  <a:schemeClr val="hlink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340" name="Line 57"/>
              <p:cNvSpPr>
                <a:spLocks noChangeShapeType="1"/>
              </p:cNvSpPr>
              <p:nvPr/>
            </p:nvSpPr>
            <p:spPr bwMode="auto">
              <a:xfrm>
                <a:off x="3473" y="1844"/>
                <a:ext cx="0" cy="1104"/>
              </a:xfrm>
              <a:prstGeom prst="line">
                <a:avLst/>
              </a:prstGeom>
              <a:noFill/>
              <a:ln w="12700" cap="rnd">
                <a:solidFill>
                  <a:schemeClr val="hlink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341" name="Line 58"/>
              <p:cNvSpPr>
                <a:spLocks noChangeShapeType="1"/>
              </p:cNvSpPr>
              <p:nvPr/>
            </p:nvSpPr>
            <p:spPr bwMode="auto">
              <a:xfrm>
                <a:off x="3809" y="1844"/>
                <a:ext cx="0" cy="1104"/>
              </a:xfrm>
              <a:prstGeom prst="line">
                <a:avLst/>
              </a:prstGeom>
              <a:noFill/>
              <a:ln w="12700" cap="rnd">
                <a:solidFill>
                  <a:schemeClr val="hlink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342" name="Line 59"/>
              <p:cNvSpPr>
                <a:spLocks noChangeShapeType="1"/>
              </p:cNvSpPr>
              <p:nvPr/>
            </p:nvSpPr>
            <p:spPr bwMode="auto">
              <a:xfrm>
                <a:off x="4481" y="1844"/>
                <a:ext cx="0" cy="1104"/>
              </a:xfrm>
              <a:prstGeom prst="line">
                <a:avLst/>
              </a:prstGeom>
              <a:noFill/>
              <a:ln w="12700" cap="rnd">
                <a:solidFill>
                  <a:schemeClr val="hlink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343" name="Line 60"/>
              <p:cNvSpPr>
                <a:spLocks noChangeShapeType="1"/>
              </p:cNvSpPr>
              <p:nvPr/>
            </p:nvSpPr>
            <p:spPr bwMode="auto">
              <a:xfrm>
                <a:off x="4145" y="1844"/>
                <a:ext cx="0" cy="1104"/>
              </a:xfrm>
              <a:prstGeom prst="line">
                <a:avLst/>
              </a:prstGeom>
              <a:noFill/>
              <a:ln w="28575" cap="rnd" cmpd="sng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344" name="Line 61"/>
              <p:cNvSpPr>
                <a:spLocks noChangeShapeType="1"/>
              </p:cNvSpPr>
              <p:nvPr/>
            </p:nvSpPr>
            <p:spPr bwMode="auto">
              <a:xfrm>
                <a:off x="4817" y="1844"/>
                <a:ext cx="0" cy="1104"/>
              </a:xfrm>
              <a:prstGeom prst="line">
                <a:avLst/>
              </a:prstGeom>
              <a:noFill/>
              <a:ln w="28575" cap="rnd" cmpd="sng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284" name="Line 62"/>
            <p:cNvSpPr>
              <a:spLocks noChangeShapeType="1"/>
            </p:cNvSpPr>
            <p:nvPr/>
          </p:nvSpPr>
          <p:spPr bwMode="auto">
            <a:xfrm flipV="1">
              <a:off x="4817" y="2784"/>
              <a:ext cx="0" cy="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85" name="Text Box 66"/>
            <p:cNvSpPr txBox="1">
              <a:spLocks noChangeArrowheads="1"/>
            </p:cNvSpPr>
            <p:nvPr/>
          </p:nvSpPr>
          <p:spPr bwMode="auto">
            <a:xfrm>
              <a:off x="2498" y="2710"/>
              <a:ext cx="38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1600" b="0" smtClean="0">
                  <a:latin typeface="+mj-lt"/>
                </a:rPr>
                <a:t>CLK</a:t>
              </a:r>
            </a:p>
          </p:txBody>
        </p:sp>
        <p:sp>
          <p:nvSpPr>
            <p:cNvPr id="51286" name="Line 67"/>
            <p:cNvSpPr>
              <a:spLocks noChangeShapeType="1"/>
            </p:cNvSpPr>
            <p:nvPr/>
          </p:nvSpPr>
          <p:spPr bwMode="auto">
            <a:xfrm flipV="1">
              <a:off x="3137" y="275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87" name="Line 68"/>
            <p:cNvSpPr>
              <a:spLocks noChangeShapeType="1"/>
            </p:cNvSpPr>
            <p:nvPr/>
          </p:nvSpPr>
          <p:spPr bwMode="auto">
            <a:xfrm flipV="1">
              <a:off x="3473" y="275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88" name="Line 69"/>
            <p:cNvSpPr>
              <a:spLocks noChangeShapeType="1"/>
            </p:cNvSpPr>
            <p:nvPr/>
          </p:nvSpPr>
          <p:spPr bwMode="auto">
            <a:xfrm flipV="1">
              <a:off x="3809" y="275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89" name="Line 70"/>
            <p:cNvSpPr>
              <a:spLocks noChangeShapeType="1"/>
            </p:cNvSpPr>
            <p:nvPr/>
          </p:nvSpPr>
          <p:spPr bwMode="auto">
            <a:xfrm flipV="1">
              <a:off x="4481" y="275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90" name="Line 71"/>
            <p:cNvSpPr>
              <a:spLocks noChangeShapeType="1"/>
            </p:cNvSpPr>
            <p:nvPr/>
          </p:nvSpPr>
          <p:spPr bwMode="auto">
            <a:xfrm flipV="1">
              <a:off x="4145" y="275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91" name="Line 72"/>
            <p:cNvSpPr>
              <a:spLocks noChangeShapeType="1"/>
            </p:cNvSpPr>
            <p:nvPr/>
          </p:nvSpPr>
          <p:spPr bwMode="auto">
            <a:xfrm>
              <a:off x="4193" y="2180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92" name="Text Box 76"/>
            <p:cNvSpPr txBox="1">
              <a:spLocks noChangeArrowheads="1"/>
            </p:cNvSpPr>
            <p:nvPr/>
          </p:nvSpPr>
          <p:spPr bwMode="auto">
            <a:xfrm>
              <a:off x="2248" y="2182"/>
              <a:ext cx="6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x-none" sz="1600">
                  <a:latin typeface="Bookman Old Style" charset="0"/>
                </a:rPr>
                <a:t>here</a:t>
              </a:r>
              <a:r>
                <a:rPr lang="en-US" altLang="en-US" sz="1600">
                  <a:latin typeface="Bookman Old Style" charset="0"/>
                </a:rPr>
                <a:t>’</a:t>
              </a:r>
              <a:r>
                <a:rPr lang="en-US" altLang="ja-JP" sz="1600">
                  <a:latin typeface="Bookman Old Style" charset="0"/>
                </a:rPr>
                <a:t>s X</a:t>
              </a:r>
              <a:endParaRPr lang="en-US" altLang="x-none" sz="1600">
                <a:latin typeface="Bookman Old Style" charset="0"/>
              </a:endParaRPr>
            </a:p>
          </p:txBody>
        </p:sp>
        <p:sp>
          <p:nvSpPr>
            <p:cNvPr id="51293" name="Line 77"/>
            <p:cNvSpPr>
              <a:spLocks noChangeShapeType="1"/>
            </p:cNvSpPr>
            <p:nvPr/>
          </p:nvSpPr>
          <p:spPr bwMode="auto">
            <a:xfrm flipV="1">
              <a:off x="3031" y="2180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94" name="Line 78"/>
            <p:cNvSpPr>
              <a:spLocks noChangeShapeType="1"/>
            </p:cNvSpPr>
            <p:nvPr/>
          </p:nvSpPr>
          <p:spPr bwMode="auto">
            <a:xfrm>
              <a:off x="3079" y="2180"/>
              <a:ext cx="11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95" name="Line 79"/>
            <p:cNvSpPr>
              <a:spLocks noChangeShapeType="1"/>
            </p:cNvSpPr>
            <p:nvPr/>
          </p:nvSpPr>
          <p:spPr bwMode="auto">
            <a:xfrm flipV="1">
              <a:off x="4512" y="2180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96" name="Line 80"/>
            <p:cNvSpPr>
              <a:spLocks noChangeShapeType="1"/>
            </p:cNvSpPr>
            <p:nvPr/>
          </p:nvSpPr>
          <p:spPr bwMode="auto">
            <a:xfrm>
              <a:off x="4241" y="2324"/>
              <a:ext cx="2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97" name="Line 81"/>
            <p:cNvSpPr>
              <a:spLocks noChangeShapeType="1"/>
            </p:cNvSpPr>
            <p:nvPr/>
          </p:nvSpPr>
          <p:spPr bwMode="auto">
            <a:xfrm>
              <a:off x="4560" y="2180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7454" name="Group 82"/>
            <p:cNvGrpSpPr>
              <a:grpSpLocks/>
            </p:cNvGrpSpPr>
            <p:nvPr/>
          </p:nvGrpSpPr>
          <p:grpSpPr bwMode="auto">
            <a:xfrm>
              <a:off x="4855" y="2180"/>
              <a:ext cx="144" cy="144"/>
              <a:chOff x="4944" y="1968"/>
              <a:chExt cx="144" cy="144"/>
            </a:xfrm>
          </p:grpSpPr>
          <p:sp>
            <p:nvSpPr>
              <p:cNvPr id="51337" name="Line 83"/>
              <p:cNvSpPr>
                <a:spLocks noChangeShapeType="1"/>
              </p:cNvSpPr>
              <p:nvPr/>
            </p:nvSpPr>
            <p:spPr bwMode="auto">
              <a:xfrm>
                <a:off x="4944" y="196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338" name="Line 84"/>
              <p:cNvSpPr>
                <a:spLocks noChangeShapeType="1"/>
              </p:cNvSpPr>
              <p:nvPr/>
            </p:nvSpPr>
            <p:spPr bwMode="auto">
              <a:xfrm>
                <a:off x="4992" y="2112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455" name="Group 89"/>
            <p:cNvGrpSpPr>
              <a:grpSpLocks/>
            </p:cNvGrpSpPr>
            <p:nvPr/>
          </p:nvGrpSpPr>
          <p:grpSpPr bwMode="auto">
            <a:xfrm>
              <a:off x="2408" y="2422"/>
              <a:ext cx="2628" cy="213"/>
              <a:chOff x="2508" y="2258"/>
              <a:chExt cx="2628" cy="213"/>
            </a:xfrm>
          </p:grpSpPr>
          <p:sp>
            <p:nvSpPr>
              <p:cNvPr id="51325" name="Text Box 90"/>
              <p:cNvSpPr txBox="1">
                <a:spLocks noChangeArrowheads="1"/>
              </p:cNvSpPr>
              <p:nvPr/>
            </p:nvSpPr>
            <p:spPr bwMode="auto">
              <a:xfrm>
                <a:off x="2508" y="2258"/>
                <a:ext cx="44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r">
                  <a:defRPr/>
                </a:pPr>
                <a:r>
                  <a:rPr lang="en-US" sz="1600" b="0" smtClean="0">
                    <a:latin typeface="+mj-lt"/>
                  </a:rPr>
                  <a:t>got X</a:t>
                </a:r>
              </a:p>
            </p:txBody>
          </p:sp>
          <p:grpSp>
            <p:nvGrpSpPr>
              <p:cNvPr id="57482" name="Group 91"/>
              <p:cNvGrpSpPr>
                <a:grpSpLocks/>
              </p:cNvGrpSpPr>
              <p:nvPr/>
            </p:nvGrpSpPr>
            <p:grpSpPr bwMode="auto">
              <a:xfrm>
                <a:off x="3168" y="2304"/>
                <a:ext cx="1300" cy="144"/>
                <a:chOff x="3168" y="2304"/>
                <a:chExt cx="1300" cy="144"/>
              </a:xfrm>
            </p:grpSpPr>
            <p:sp>
              <p:nvSpPr>
                <p:cNvPr id="51332" name="Line 92"/>
                <p:cNvSpPr>
                  <a:spLocks noChangeShapeType="1"/>
                </p:cNvSpPr>
                <p:nvPr/>
              </p:nvSpPr>
              <p:spPr bwMode="auto">
                <a:xfrm>
                  <a:off x="3168" y="2448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333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4032" y="2304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334" name="Line 94"/>
                <p:cNvSpPr>
                  <a:spLocks noChangeShapeType="1"/>
                </p:cNvSpPr>
                <p:nvPr/>
              </p:nvSpPr>
              <p:spPr bwMode="auto">
                <a:xfrm>
                  <a:off x="4080" y="230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335" name="Line 95"/>
                <p:cNvSpPr>
                  <a:spLocks noChangeShapeType="1"/>
                </p:cNvSpPr>
                <p:nvPr/>
              </p:nvSpPr>
              <p:spPr bwMode="auto">
                <a:xfrm>
                  <a:off x="4320" y="2304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336" name="Line 96"/>
                <p:cNvSpPr>
                  <a:spLocks noChangeShapeType="1"/>
                </p:cNvSpPr>
                <p:nvPr/>
              </p:nvSpPr>
              <p:spPr bwMode="auto">
                <a:xfrm>
                  <a:off x="4368" y="2448"/>
                  <a:ext cx="1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51327" name="Line 97"/>
              <p:cNvSpPr>
                <a:spLocks noChangeShapeType="1"/>
              </p:cNvSpPr>
              <p:nvPr/>
            </p:nvSpPr>
            <p:spPr bwMode="auto">
              <a:xfrm flipV="1">
                <a:off x="4468" y="2304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328" name="Line 98"/>
              <p:cNvSpPr>
                <a:spLocks noChangeShapeType="1"/>
              </p:cNvSpPr>
              <p:nvPr/>
            </p:nvSpPr>
            <p:spPr bwMode="auto">
              <a:xfrm>
                <a:off x="4516" y="2304"/>
                <a:ext cx="4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57485" name="Group 99"/>
              <p:cNvGrpSpPr>
                <a:grpSpLocks/>
              </p:cNvGrpSpPr>
              <p:nvPr/>
            </p:nvGrpSpPr>
            <p:grpSpPr bwMode="auto">
              <a:xfrm>
                <a:off x="4992" y="2304"/>
                <a:ext cx="144" cy="144"/>
                <a:chOff x="4944" y="1968"/>
                <a:chExt cx="144" cy="144"/>
              </a:xfrm>
            </p:grpSpPr>
            <p:sp>
              <p:nvSpPr>
                <p:cNvPr id="51330" name="Line 100"/>
                <p:cNvSpPr>
                  <a:spLocks noChangeShapeType="1"/>
                </p:cNvSpPr>
                <p:nvPr/>
              </p:nvSpPr>
              <p:spPr bwMode="auto">
                <a:xfrm>
                  <a:off x="4944" y="196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331" name="Line 101"/>
                <p:cNvSpPr>
                  <a:spLocks noChangeShapeType="1"/>
                </p:cNvSpPr>
                <p:nvPr/>
              </p:nvSpPr>
              <p:spPr bwMode="auto">
                <a:xfrm>
                  <a:off x="4992" y="2112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  <p:grpSp>
          <p:nvGrpSpPr>
            <p:cNvPr id="57456" name="Group 106"/>
            <p:cNvGrpSpPr>
              <a:grpSpLocks/>
            </p:cNvGrpSpPr>
            <p:nvPr/>
          </p:nvGrpSpPr>
          <p:grpSpPr bwMode="auto">
            <a:xfrm>
              <a:off x="2663" y="1846"/>
              <a:ext cx="2298" cy="213"/>
              <a:chOff x="2742" y="1586"/>
              <a:chExt cx="2298" cy="213"/>
            </a:xfrm>
          </p:grpSpPr>
          <p:sp>
            <p:nvSpPr>
              <p:cNvPr id="51304" name="Text Box 107"/>
              <p:cNvSpPr txBox="1">
                <a:spLocks noChangeArrowheads="1"/>
              </p:cNvSpPr>
              <p:nvPr/>
            </p:nvSpPr>
            <p:spPr bwMode="auto">
              <a:xfrm>
                <a:off x="2742" y="1586"/>
                <a:ext cx="21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r">
                  <a:defRPr/>
                </a:pPr>
                <a:r>
                  <a:rPr lang="en-US" sz="1600" b="0" smtClean="0">
                    <a:latin typeface="+mj-lt"/>
                  </a:rPr>
                  <a:t>X</a:t>
                </a:r>
              </a:p>
            </p:txBody>
          </p:sp>
          <p:grpSp>
            <p:nvGrpSpPr>
              <p:cNvPr id="57461" name="Group 108"/>
              <p:cNvGrpSpPr>
                <a:grpSpLocks/>
              </p:cNvGrpSpPr>
              <p:nvPr/>
            </p:nvGrpSpPr>
            <p:grpSpPr bwMode="auto">
              <a:xfrm>
                <a:off x="3072" y="1632"/>
                <a:ext cx="1300" cy="144"/>
                <a:chOff x="3072" y="1632"/>
                <a:chExt cx="1300" cy="144"/>
              </a:xfrm>
            </p:grpSpPr>
            <p:grpSp>
              <p:nvGrpSpPr>
                <p:cNvPr id="57471" name="Group 109"/>
                <p:cNvGrpSpPr>
                  <a:grpSpLocks/>
                </p:cNvGrpSpPr>
                <p:nvPr/>
              </p:nvGrpSpPr>
              <p:grpSpPr bwMode="auto">
                <a:xfrm>
                  <a:off x="3072" y="1632"/>
                  <a:ext cx="1248" cy="144"/>
                  <a:chOff x="3072" y="1632"/>
                  <a:chExt cx="1248" cy="144"/>
                </a:xfrm>
              </p:grpSpPr>
              <p:grpSp>
                <p:nvGrpSpPr>
                  <p:cNvPr id="57475" name="Group 110"/>
                  <p:cNvGrpSpPr>
                    <a:grpSpLocks/>
                  </p:cNvGrpSpPr>
                  <p:nvPr/>
                </p:nvGrpSpPr>
                <p:grpSpPr bwMode="auto">
                  <a:xfrm>
                    <a:off x="3072" y="1632"/>
                    <a:ext cx="52" cy="144"/>
                    <a:chOff x="3072" y="1632"/>
                    <a:chExt cx="52" cy="144"/>
                  </a:xfrm>
                </p:grpSpPr>
                <p:sp>
                  <p:nvSpPr>
                    <p:cNvPr id="51323" name="Line 11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72" y="1632"/>
                      <a:ext cx="52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51324" name="Line 112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072" y="1632"/>
                      <a:ext cx="52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</p:grpSp>
              <p:grpSp>
                <p:nvGrpSpPr>
                  <p:cNvPr id="57476" name="Group 113"/>
                  <p:cNvGrpSpPr>
                    <a:grpSpLocks/>
                  </p:cNvGrpSpPr>
                  <p:nvPr/>
                </p:nvGrpSpPr>
                <p:grpSpPr bwMode="auto">
                  <a:xfrm>
                    <a:off x="3124" y="1632"/>
                    <a:ext cx="1196" cy="144"/>
                    <a:chOff x="3216" y="1632"/>
                    <a:chExt cx="1104" cy="144"/>
                  </a:xfrm>
                </p:grpSpPr>
                <p:sp>
                  <p:nvSpPr>
                    <p:cNvPr id="51321" name="Line 1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16" y="1632"/>
                      <a:ext cx="1104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51322" name="Line 1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16" y="1776"/>
                      <a:ext cx="1104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</p:grpSp>
            </p:grpSp>
            <p:grpSp>
              <p:nvGrpSpPr>
                <p:cNvPr id="57472" name="Group 116"/>
                <p:cNvGrpSpPr>
                  <a:grpSpLocks/>
                </p:cNvGrpSpPr>
                <p:nvPr/>
              </p:nvGrpSpPr>
              <p:grpSpPr bwMode="auto">
                <a:xfrm>
                  <a:off x="4320" y="1632"/>
                  <a:ext cx="52" cy="144"/>
                  <a:chOff x="3072" y="1632"/>
                  <a:chExt cx="52" cy="144"/>
                </a:xfrm>
              </p:grpSpPr>
              <p:sp>
                <p:nvSpPr>
                  <p:cNvPr id="51317" name="Line 1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72" y="1632"/>
                    <a:ext cx="52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1318" name="Line 11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072" y="1632"/>
                    <a:ext cx="52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57462" name="Group 119"/>
              <p:cNvGrpSpPr>
                <a:grpSpLocks/>
              </p:cNvGrpSpPr>
              <p:nvPr/>
            </p:nvGrpSpPr>
            <p:grpSpPr bwMode="auto">
              <a:xfrm>
                <a:off x="4368" y="1632"/>
                <a:ext cx="52" cy="144"/>
                <a:chOff x="3072" y="1632"/>
                <a:chExt cx="52" cy="144"/>
              </a:xfrm>
            </p:grpSpPr>
            <p:sp>
              <p:nvSpPr>
                <p:cNvPr id="51313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3072" y="1632"/>
                  <a:ext cx="52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314" name="Line 121"/>
                <p:cNvSpPr>
                  <a:spLocks noChangeShapeType="1"/>
                </p:cNvSpPr>
                <p:nvPr/>
              </p:nvSpPr>
              <p:spPr bwMode="auto">
                <a:xfrm flipH="1" flipV="1">
                  <a:off x="3072" y="1632"/>
                  <a:ext cx="52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57463" name="Group 122"/>
              <p:cNvGrpSpPr>
                <a:grpSpLocks/>
              </p:cNvGrpSpPr>
              <p:nvPr/>
            </p:nvGrpSpPr>
            <p:grpSpPr bwMode="auto">
              <a:xfrm>
                <a:off x="4420" y="1632"/>
                <a:ext cx="572" cy="144"/>
                <a:chOff x="3216" y="1632"/>
                <a:chExt cx="1104" cy="144"/>
              </a:xfrm>
            </p:grpSpPr>
            <p:sp>
              <p:nvSpPr>
                <p:cNvPr id="51311" name="Line 123"/>
                <p:cNvSpPr>
                  <a:spLocks noChangeShapeType="1"/>
                </p:cNvSpPr>
                <p:nvPr/>
              </p:nvSpPr>
              <p:spPr bwMode="auto">
                <a:xfrm>
                  <a:off x="3216" y="1632"/>
                  <a:ext cx="110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312" name="Line 124"/>
                <p:cNvSpPr>
                  <a:spLocks noChangeShapeType="1"/>
                </p:cNvSpPr>
                <p:nvPr/>
              </p:nvSpPr>
              <p:spPr bwMode="auto">
                <a:xfrm>
                  <a:off x="3216" y="1776"/>
                  <a:ext cx="110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57464" name="Group 125"/>
              <p:cNvGrpSpPr>
                <a:grpSpLocks/>
              </p:cNvGrpSpPr>
              <p:nvPr/>
            </p:nvGrpSpPr>
            <p:grpSpPr bwMode="auto">
              <a:xfrm>
                <a:off x="4992" y="1632"/>
                <a:ext cx="48" cy="144"/>
                <a:chOff x="4992" y="1632"/>
                <a:chExt cx="48" cy="144"/>
              </a:xfrm>
            </p:grpSpPr>
            <p:sp>
              <p:nvSpPr>
                <p:cNvPr id="51309" name="Line 126"/>
                <p:cNvSpPr>
                  <a:spLocks noChangeShapeType="1"/>
                </p:cNvSpPr>
                <p:nvPr/>
              </p:nvSpPr>
              <p:spPr bwMode="auto">
                <a:xfrm>
                  <a:off x="4992" y="1632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310" name="Line 127"/>
                <p:cNvSpPr>
                  <a:spLocks noChangeShapeType="1"/>
                </p:cNvSpPr>
                <p:nvPr/>
              </p:nvSpPr>
              <p:spPr bwMode="auto">
                <a:xfrm flipV="1">
                  <a:off x="4992" y="1632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  <p:sp>
          <p:nvSpPr>
            <p:cNvPr id="51301" name="Text Box 128"/>
            <p:cNvSpPr txBox="1">
              <a:spLocks noChangeArrowheads="1"/>
            </p:cNvSpPr>
            <p:nvPr/>
          </p:nvSpPr>
          <p:spPr bwMode="auto">
            <a:xfrm>
              <a:off x="4437" y="1846"/>
              <a:ext cx="26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1600" b="0" smtClean="0">
                  <a:latin typeface="+mj-lt"/>
                </a:rPr>
                <a:t>X</a:t>
              </a:r>
              <a:r>
                <a:rPr lang="en-US" sz="1600" b="0" baseline="-25000" smtClean="0">
                  <a:latin typeface="+mj-lt"/>
                </a:rPr>
                <a:t>2</a:t>
              </a:r>
            </a:p>
          </p:txBody>
        </p:sp>
        <p:sp>
          <p:nvSpPr>
            <p:cNvPr id="51302" name="Text Box 129"/>
            <p:cNvSpPr txBox="1">
              <a:spLocks noChangeArrowheads="1"/>
            </p:cNvSpPr>
            <p:nvPr/>
          </p:nvSpPr>
          <p:spPr bwMode="auto">
            <a:xfrm>
              <a:off x="3458" y="1846"/>
              <a:ext cx="26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1600" b="0" smtClean="0">
                  <a:latin typeface="+mj-lt"/>
                </a:rPr>
                <a:t>X</a:t>
              </a:r>
              <a:r>
                <a:rPr lang="en-US" sz="1600" b="0" baseline="-25000" smtClean="0">
                  <a:latin typeface="+mj-lt"/>
                </a:rPr>
                <a:t>1</a:t>
              </a:r>
            </a:p>
          </p:txBody>
        </p:sp>
        <p:sp>
          <p:nvSpPr>
            <p:cNvPr id="51303" name="Text Box 206"/>
            <p:cNvSpPr txBox="1">
              <a:spLocks noChangeArrowheads="1"/>
            </p:cNvSpPr>
            <p:nvPr/>
          </p:nvSpPr>
          <p:spPr bwMode="auto">
            <a:xfrm>
              <a:off x="248" y="1454"/>
              <a:ext cx="2436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000">
                  <a:latin typeface="Bookman Old Style" charset="0"/>
                </a:rPr>
                <a:t>Synchronous, locally-timed:</a:t>
              </a:r>
            </a:p>
            <a:p>
              <a:pPr eaLnBrk="1" hangingPunct="1"/>
              <a:r>
                <a:rPr lang="en-US" altLang="x-none" sz="1800">
                  <a:latin typeface="Bookman Old Style" charset="0"/>
                </a:rPr>
                <a:t>Local FSMs </a:t>
              </a:r>
              <a:r>
                <a:rPr lang="en-US" altLang="ja-JP" sz="1800">
                  <a:latin typeface="Bookman Old Style" charset="0"/>
                </a:rPr>
                <a:t>control flow of data using “handshake” signals</a:t>
              </a:r>
              <a:endParaRPr lang="en-US" altLang="x-none" sz="1800">
                <a:latin typeface="Bookman Old Style" charset="0"/>
              </a:endParaRPr>
            </a:p>
          </p:txBody>
        </p:sp>
      </p:grpSp>
      <p:grpSp>
        <p:nvGrpSpPr>
          <p:cNvPr id="62546" name="Group 221"/>
          <p:cNvGrpSpPr>
            <a:grpSpLocks/>
          </p:cNvGrpSpPr>
          <p:nvPr/>
        </p:nvGrpSpPr>
        <p:grpSpPr bwMode="auto">
          <a:xfrm>
            <a:off x="444500" y="4860925"/>
            <a:ext cx="7556500" cy="1768475"/>
            <a:chOff x="280" y="3062"/>
            <a:chExt cx="4760" cy="1114"/>
          </a:xfrm>
        </p:grpSpPr>
        <p:grpSp>
          <p:nvGrpSpPr>
            <p:cNvPr id="57361" name="Group 220"/>
            <p:cNvGrpSpPr>
              <a:grpSpLocks/>
            </p:cNvGrpSpPr>
            <p:nvPr/>
          </p:nvGrpSpPr>
          <p:grpSpPr bwMode="auto">
            <a:xfrm>
              <a:off x="2855" y="3360"/>
              <a:ext cx="2181" cy="720"/>
              <a:chOff x="2855" y="3360"/>
              <a:chExt cx="2181" cy="720"/>
            </a:xfrm>
          </p:grpSpPr>
          <p:grpSp>
            <p:nvGrpSpPr>
              <p:cNvPr id="57428" name="Group 218"/>
              <p:cNvGrpSpPr>
                <a:grpSpLocks/>
              </p:cNvGrpSpPr>
              <p:nvPr/>
            </p:nvGrpSpPr>
            <p:grpSpPr bwMode="auto">
              <a:xfrm>
                <a:off x="2866" y="3648"/>
                <a:ext cx="2160" cy="144"/>
                <a:chOff x="2866" y="3648"/>
                <a:chExt cx="2160" cy="144"/>
              </a:xfrm>
            </p:grpSpPr>
            <p:sp>
              <p:nvSpPr>
                <p:cNvPr id="51279" name="Line 143"/>
                <p:cNvSpPr>
                  <a:spLocks noChangeShapeType="1"/>
                </p:cNvSpPr>
                <p:nvPr/>
              </p:nvSpPr>
              <p:spPr bwMode="auto">
                <a:xfrm>
                  <a:off x="2866" y="3648"/>
                  <a:ext cx="2160" cy="0"/>
                </a:xfrm>
                <a:prstGeom prst="line">
                  <a:avLst/>
                </a:prstGeom>
                <a:noFill/>
                <a:ln w="1270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280" name="Line 144"/>
                <p:cNvSpPr>
                  <a:spLocks noChangeShapeType="1"/>
                </p:cNvSpPr>
                <p:nvPr/>
              </p:nvSpPr>
              <p:spPr bwMode="auto">
                <a:xfrm>
                  <a:off x="2866" y="3792"/>
                  <a:ext cx="2160" cy="0"/>
                </a:xfrm>
                <a:prstGeom prst="line">
                  <a:avLst/>
                </a:prstGeom>
                <a:noFill/>
                <a:ln w="1270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57429" name="Group 219"/>
              <p:cNvGrpSpPr>
                <a:grpSpLocks/>
              </p:cNvGrpSpPr>
              <p:nvPr/>
            </p:nvGrpSpPr>
            <p:grpSpPr bwMode="auto">
              <a:xfrm>
                <a:off x="2855" y="3936"/>
                <a:ext cx="2160" cy="144"/>
                <a:chOff x="2855" y="3936"/>
                <a:chExt cx="2160" cy="144"/>
              </a:xfrm>
            </p:grpSpPr>
            <p:sp>
              <p:nvSpPr>
                <p:cNvPr id="51277" name="Line 150"/>
                <p:cNvSpPr>
                  <a:spLocks noChangeShapeType="1"/>
                </p:cNvSpPr>
                <p:nvPr/>
              </p:nvSpPr>
              <p:spPr bwMode="auto">
                <a:xfrm>
                  <a:off x="2855" y="3936"/>
                  <a:ext cx="2160" cy="0"/>
                </a:xfrm>
                <a:prstGeom prst="line">
                  <a:avLst/>
                </a:prstGeom>
                <a:noFill/>
                <a:ln w="1270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278" name="Line 151"/>
                <p:cNvSpPr>
                  <a:spLocks noChangeShapeType="1"/>
                </p:cNvSpPr>
                <p:nvPr/>
              </p:nvSpPr>
              <p:spPr bwMode="auto">
                <a:xfrm>
                  <a:off x="2855" y="4080"/>
                  <a:ext cx="2160" cy="0"/>
                </a:xfrm>
                <a:prstGeom prst="line">
                  <a:avLst/>
                </a:prstGeom>
                <a:noFill/>
                <a:ln w="1270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57430" name="Group 217"/>
              <p:cNvGrpSpPr>
                <a:grpSpLocks/>
              </p:cNvGrpSpPr>
              <p:nvPr/>
            </p:nvGrpSpPr>
            <p:grpSpPr bwMode="auto">
              <a:xfrm>
                <a:off x="2876" y="3360"/>
                <a:ext cx="2160" cy="144"/>
                <a:chOff x="2876" y="3360"/>
                <a:chExt cx="2160" cy="144"/>
              </a:xfrm>
            </p:grpSpPr>
            <p:sp>
              <p:nvSpPr>
                <p:cNvPr id="51275" name="Line 160"/>
                <p:cNvSpPr>
                  <a:spLocks noChangeShapeType="1"/>
                </p:cNvSpPr>
                <p:nvPr/>
              </p:nvSpPr>
              <p:spPr bwMode="auto">
                <a:xfrm>
                  <a:off x="2876" y="3360"/>
                  <a:ext cx="2160" cy="0"/>
                </a:xfrm>
                <a:prstGeom prst="line">
                  <a:avLst/>
                </a:prstGeom>
                <a:noFill/>
                <a:ln w="1270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276" name="Line 161"/>
                <p:cNvSpPr>
                  <a:spLocks noChangeShapeType="1"/>
                </p:cNvSpPr>
                <p:nvPr/>
              </p:nvSpPr>
              <p:spPr bwMode="auto">
                <a:xfrm>
                  <a:off x="2876" y="3504"/>
                  <a:ext cx="2160" cy="0"/>
                </a:xfrm>
                <a:prstGeom prst="line">
                  <a:avLst/>
                </a:prstGeom>
                <a:noFill/>
                <a:ln w="12700" cap="rnd">
                  <a:solidFill>
                    <a:schemeClr val="hlink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  <p:grpSp>
          <p:nvGrpSpPr>
            <p:cNvPr id="57362" name="Group 130"/>
            <p:cNvGrpSpPr>
              <a:grpSpLocks/>
            </p:cNvGrpSpPr>
            <p:nvPr/>
          </p:nvGrpSpPr>
          <p:grpSpPr bwMode="auto">
            <a:xfrm>
              <a:off x="476" y="3216"/>
              <a:ext cx="1776" cy="960"/>
              <a:chOff x="432" y="2880"/>
              <a:chExt cx="1776" cy="960"/>
            </a:xfrm>
          </p:grpSpPr>
          <p:sp>
            <p:nvSpPr>
              <p:cNvPr id="51263" name="Rectangle 131"/>
              <p:cNvSpPr>
                <a:spLocks noChangeArrowheads="1"/>
              </p:cNvSpPr>
              <p:nvPr/>
            </p:nvSpPr>
            <p:spPr bwMode="auto">
              <a:xfrm>
                <a:off x="432" y="3024"/>
                <a:ext cx="576" cy="816"/>
              </a:xfrm>
              <a:prstGeom prst="rect">
                <a:avLst/>
              </a:prstGeom>
              <a:solidFill>
                <a:srgbClr val="B9CD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64" name="Rectangle 132"/>
              <p:cNvSpPr>
                <a:spLocks noChangeArrowheads="1"/>
              </p:cNvSpPr>
              <p:nvPr/>
            </p:nvSpPr>
            <p:spPr bwMode="auto">
              <a:xfrm>
                <a:off x="1632" y="3024"/>
                <a:ext cx="576" cy="816"/>
              </a:xfrm>
              <a:prstGeom prst="rect">
                <a:avLst/>
              </a:prstGeom>
              <a:solidFill>
                <a:srgbClr val="B9CD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65" name="Line 133"/>
              <p:cNvSpPr>
                <a:spLocks noChangeShapeType="1"/>
              </p:cNvSpPr>
              <p:nvPr/>
            </p:nvSpPr>
            <p:spPr bwMode="auto">
              <a:xfrm>
                <a:off x="1008" y="312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66" name="Text Box 134"/>
              <p:cNvSpPr txBox="1">
                <a:spLocks noChangeArrowheads="1"/>
              </p:cNvSpPr>
              <p:nvPr/>
            </p:nvSpPr>
            <p:spPr bwMode="auto">
              <a:xfrm>
                <a:off x="1196" y="2880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 smtClean="0">
                    <a:latin typeface="+mj-lt"/>
                  </a:rPr>
                  <a:t>X</a:t>
                </a:r>
              </a:p>
            </p:txBody>
          </p:sp>
          <p:sp>
            <p:nvSpPr>
              <p:cNvPr id="51267" name="Line 135"/>
              <p:cNvSpPr>
                <a:spLocks noChangeShapeType="1"/>
              </p:cNvSpPr>
              <p:nvPr/>
            </p:nvSpPr>
            <p:spPr bwMode="auto">
              <a:xfrm>
                <a:off x="1008" y="340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68" name="Text Box 136"/>
              <p:cNvSpPr txBox="1">
                <a:spLocks noChangeArrowheads="1"/>
              </p:cNvSpPr>
              <p:nvPr/>
            </p:nvSpPr>
            <p:spPr bwMode="auto">
              <a:xfrm>
                <a:off x="991" y="3218"/>
                <a:ext cx="72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latin typeface="Bookman Old Style" charset="0"/>
                  </a:rPr>
                  <a:t>“here’s X”</a:t>
                </a:r>
                <a:endParaRPr lang="en-US" altLang="x-none" sz="1600">
                  <a:latin typeface="Bookman Old Style" charset="0"/>
                </a:endParaRPr>
              </a:p>
            </p:txBody>
          </p:sp>
          <p:sp>
            <p:nvSpPr>
              <p:cNvPr id="51269" name="Line 137"/>
              <p:cNvSpPr>
                <a:spLocks noChangeShapeType="1"/>
              </p:cNvSpPr>
              <p:nvPr/>
            </p:nvSpPr>
            <p:spPr bwMode="auto">
              <a:xfrm flipH="1">
                <a:off x="1008" y="360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70" name="Text Box 138"/>
              <p:cNvSpPr txBox="1">
                <a:spLocks noChangeArrowheads="1"/>
              </p:cNvSpPr>
              <p:nvPr/>
            </p:nvSpPr>
            <p:spPr bwMode="auto">
              <a:xfrm>
                <a:off x="1053" y="3410"/>
                <a:ext cx="54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ja-JP" sz="1600">
                    <a:latin typeface="Bookman Old Style" charset="0"/>
                  </a:rPr>
                  <a:t>“got X”</a:t>
                </a:r>
                <a:endParaRPr lang="en-US" altLang="x-none" sz="1600">
                  <a:latin typeface="Bookman Old Style" charset="0"/>
                </a:endParaRPr>
              </a:p>
            </p:txBody>
          </p:sp>
          <p:sp>
            <p:nvSpPr>
              <p:cNvPr id="51271" name="Line 139"/>
              <p:cNvSpPr>
                <a:spLocks noChangeShapeType="1"/>
              </p:cNvSpPr>
              <p:nvPr/>
            </p:nvSpPr>
            <p:spPr bwMode="auto">
              <a:xfrm flipV="1">
                <a:off x="1248" y="3072"/>
                <a:ext cx="14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207" name="Line 141"/>
            <p:cNvSpPr>
              <a:spLocks noChangeShapeType="1"/>
            </p:cNvSpPr>
            <p:nvPr/>
          </p:nvSpPr>
          <p:spPr bwMode="auto">
            <a:xfrm>
              <a:off x="4412" y="364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08" name="Text Box 145"/>
            <p:cNvSpPr txBox="1">
              <a:spLocks noChangeArrowheads="1"/>
            </p:cNvSpPr>
            <p:nvPr/>
          </p:nvSpPr>
          <p:spPr bwMode="auto">
            <a:xfrm>
              <a:off x="2227" y="3650"/>
              <a:ext cx="6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x-none" sz="1600">
                  <a:latin typeface="Bookman Old Style" charset="0"/>
                </a:rPr>
                <a:t>here</a:t>
              </a:r>
              <a:r>
                <a:rPr lang="en-US" altLang="en-US" sz="1600">
                  <a:latin typeface="Bookman Old Style" charset="0"/>
                </a:rPr>
                <a:t>’</a:t>
              </a:r>
              <a:r>
                <a:rPr lang="en-US" altLang="ja-JP" sz="1600">
                  <a:latin typeface="Bookman Old Style" charset="0"/>
                </a:rPr>
                <a:t>s X</a:t>
              </a:r>
              <a:endParaRPr lang="en-US" altLang="x-none" sz="1600">
                <a:latin typeface="Bookman Old Style" charset="0"/>
              </a:endParaRPr>
            </a:p>
          </p:txBody>
        </p:sp>
        <p:sp>
          <p:nvSpPr>
            <p:cNvPr id="51209" name="Line 146"/>
            <p:cNvSpPr>
              <a:spLocks noChangeShapeType="1"/>
            </p:cNvSpPr>
            <p:nvPr/>
          </p:nvSpPr>
          <p:spPr bwMode="auto">
            <a:xfrm flipV="1">
              <a:off x="3068" y="3648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10" name="Line 147"/>
            <p:cNvSpPr>
              <a:spLocks noChangeShapeType="1"/>
            </p:cNvSpPr>
            <p:nvPr/>
          </p:nvSpPr>
          <p:spPr bwMode="auto">
            <a:xfrm>
              <a:off x="3116" y="3648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11" name="Line 148"/>
            <p:cNvSpPr>
              <a:spLocks noChangeShapeType="1"/>
            </p:cNvSpPr>
            <p:nvPr/>
          </p:nvSpPr>
          <p:spPr bwMode="auto">
            <a:xfrm>
              <a:off x="4460" y="379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12" name="Text Box 152"/>
            <p:cNvSpPr txBox="1">
              <a:spLocks noChangeArrowheads="1"/>
            </p:cNvSpPr>
            <p:nvPr/>
          </p:nvSpPr>
          <p:spPr bwMode="auto">
            <a:xfrm>
              <a:off x="2387" y="3890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1600" b="0" smtClean="0">
                  <a:latin typeface="+mj-lt"/>
                </a:rPr>
                <a:t>got X</a:t>
              </a:r>
            </a:p>
          </p:txBody>
        </p:sp>
        <p:sp>
          <p:nvSpPr>
            <p:cNvPr id="51213" name="Line 153"/>
            <p:cNvSpPr>
              <a:spLocks noChangeShapeType="1"/>
            </p:cNvSpPr>
            <p:nvPr/>
          </p:nvSpPr>
          <p:spPr bwMode="auto">
            <a:xfrm>
              <a:off x="3047" y="4080"/>
              <a:ext cx="6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14" name="Line 154"/>
            <p:cNvSpPr>
              <a:spLocks noChangeShapeType="1"/>
            </p:cNvSpPr>
            <p:nvPr/>
          </p:nvSpPr>
          <p:spPr bwMode="auto">
            <a:xfrm flipV="1">
              <a:off x="3740" y="393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15" name="Line 155"/>
            <p:cNvSpPr>
              <a:spLocks noChangeShapeType="1"/>
            </p:cNvSpPr>
            <p:nvPr/>
          </p:nvSpPr>
          <p:spPr bwMode="auto">
            <a:xfrm>
              <a:off x="3788" y="3936"/>
              <a:ext cx="9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7372" name="Group 156"/>
            <p:cNvGrpSpPr>
              <a:grpSpLocks/>
            </p:cNvGrpSpPr>
            <p:nvPr/>
          </p:nvGrpSpPr>
          <p:grpSpPr bwMode="auto">
            <a:xfrm>
              <a:off x="4752" y="3936"/>
              <a:ext cx="284" cy="144"/>
              <a:chOff x="4804" y="1968"/>
              <a:chExt cx="284" cy="144"/>
            </a:xfrm>
          </p:grpSpPr>
          <p:sp>
            <p:nvSpPr>
              <p:cNvPr id="51261" name="Line 157"/>
              <p:cNvSpPr>
                <a:spLocks noChangeShapeType="1"/>
              </p:cNvSpPr>
              <p:nvPr/>
            </p:nvSpPr>
            <p:spPr bwMode="auto">
              <a:xfrm>
                <a:off x="4804" y="196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62" name="Line 158"/>
              <p:cNvSpPr>
                <a:spLocks noChangeShapeType="1"/>
              </p:cNvSpPr>
              <p:nvPr/>
            </p:nvSpPr>
            <p:spPr bwMode="auto">
              <a:xfrm>
                <a:off x="4852" y="2112"/>
                <a:ext cx="2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217" name="Text Box 162"/>
            <p:cNvSpPr txBox="1">
              <a:spLocks noChangeArrowheads="1"/>
            </p:cNvSpPr>
            <p:nvPr/>
          </p:nvSpPr>
          <p:spPr bwMode="auto">
            <a:xfrm>
              <a:off x="2642" y="3314"/>
              <a:ext cx="21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1600" b="0" smtClean="0">
                  <a:latin typeface="+mj-lt"/>
                </a:rPr>
                <a:t>X</a:t>
              </a:r>
            </a:p>
          </p:txBody>
        </p:sp>
        <p:grpSp>
          <p:nvGrpSpPr>
            <p:cNvPr id="57374" name="Group 163"/>
            <p:cNvGrpSpPr>
              <a:grpSpLocks/>
            </p:cNvGrpSpPr>
            <p:nvPr/>
          </p:nvGrpSpPr>
          <p:grpSpPr bwMode="auto">
            <a:xfrm>
              <a:off x="2972" y="3360"/>
              <a:ext cx="52" cy="144"/>
              <a:chOff x="3072" y="1632"/>
              <a:chExt cx="52" cy="144"/>
            </a:xfrm>
          </p:grpSpPr>
          <p:sp>
            <p:nvSpPr>
              <p:cNvPr id="51259" name="Line 164"/>
              <p:cNvSpPr>
                <a:spLocks noChangeShapeType="1"/>
              </p:cNvSpPr>
              <p:nvPr/>
            </p:nvSpPr>
            <p:spPr bwMode="auto">
              <a:xfrm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60" name="Line 165"/>
              <p:cNvSpPr>
                <a:spLocks noChangeShapeType="1"/>
              </p:cNvSpPr>
              <p:nvPr/>
            </p:nvSpPr>
            <p:spPr bwMode="auto">
              <a:xfrm flipH="1"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75" name="Group 166"/>
            <p:cNvGrpSpPr>
              <a:grpSpLocks/>
            </p:cNvGrpSpPr>
            <p:nvPr/>
          </p:nvGrpSpPr>
          <p:grpSpPr bwMode="auto">
            <a:xfrm>
              <a:off x="3024" y="3360"/>
              <a:ext cx="860" cy="144"/>
              <a:chOff x="3216" y="1632"/>
              <a:chExt cx="1104" cy="144"/>
            </a:xfrm>
          </p:grpSpPr>
          <p:sp>
            <p:nvSpPr>
              <p:cNvPr id="51257" name="Line 167"/>
              <p:cNvSpPr>
                <a:spLocks noChangeShapeType="1"/>
              </p:cNvSpPr>
              <p:nvPr/>
            </p:nvSpPr>
            <p:spPr bwMode="auto">
              <a:xfrm>
                <a:off x="3216" y="1632"/>
                <a:ext cx="1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58" name="Line 168"/>
              <p:cNvSpPr>
                <a:spLocks noChangeShapeType="1"/>
              </p:cNvSpPr>
              <p:nvPr/>
            </p:nvSpPr>
            <p:spPr bwMode="auto">
              <a:xfrm>
                <a:off x="3216" y="1776"/>
                <a:ext cx="1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76" name="Group 169"/>
            <p:cNvGrpSpPr>
              <a:grpSpLocks/>
            </p:cNvGrpSpPr>
            <p:nvPr/>
          </p:nvGrpSpPr>
          <p:grpSpPr bwMode="auto">
            <a:xfrm>
              <a:off x="4220" y="3360"/>
              <a:ext cx="52" cy="144"/>
              <a:chOff x="3072" y="1632"/>
              <a:chExt cx="52" cy="144"/>
            </a:xfrm>
          </p:grpSpPr>
          <p:sp>
            <p:nvSpPr>
              <p:cNvPr id="51255" name="Line 170"/>
              <p:cNvSpPr>
                <a:spLocks noChangeShapeType="1"/>
              </p:cNvSpPr>
              <p:nvPr/>
            </p:nvSpPr>
            <p:spPr bwMode="auto">
              <a:xfrm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56" name="Line 171"/>
              <p:cNvSpPr>
                <a:spLocks noChangeShapeType="1"/>
              </p:cNvSpPr>
              <p:nvPr/>
            </p:nvSpPr>
            <p:spPr bwMode="auto">
              <a:xfrm flipH="1"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77" name="Group 172"/>
            <p:cNvGrpSpPr>
              <a:grpSpLocks/>
            </p:cNvGrpSpPr>
            <p:nvPr/>
          </p:nvGrpSpPr>
          <p:grpSpPr bwMode="auto">
            <a:xfrm>
              <a:off x="4268" y="3360"/>
              <a:ext cx="52" cy="144"/>
              <a:chOff x="3072" y="1632"/>
              <a:chExt cx="52" cy="144"/>
            </a:xfrm>
          </p:grpSpPr>
          <p:sp>
            <p:nvSpPr>
              <p:cNvPr id="51253" name="Line 173"/>
              <p:cNvSpPr>
                <a:spLocks noChangeShapeType="1"/>
              </p:cNvSpPr>
              <p:nvPr/>
            </p:nvSpPr>
            <p:spPr bwMode="auto">
              <a:xfrm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54" name="Line 174"/>
              <p:cNvSpPr>
                <a:spLocks noChangeShapeType="1"/>
              </p:cNvSpPr>
              <p:nvPr/>
            </p:nvSpPr>
            <p:spPr bwMode="auto">
              <a:xfrm flipH="1"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78" name="Group 175"/>
            <p:cNvGrpSpPr>
              <a:grpSpLocks/>
            </p:cNvGrpSpPr>
            <p:nvPr/>
          </p:nvGrpSpPr>
          <p:grpSpPr bwMode="auto">
            <a:xfrm>
              <a:off x="4320" y="3360"/>
              <a:ext cx="572" cy="144"/>
              <a:chOff x="3216" y="1632"/>
              <a:chExt cx="1104" cy="144"/>
            </a:xfrm>
          </p:grpSpPr>
          <p:sp>
            <p:nvSpPr>
              <p:cNvPr id="51251" name="Line 176"/>
              <p:cNvSpPr>
                <a:spLocks noChangeShapeType="1"/>
              </p:cNvSpPr>
              <p:nvPr/>
            </p:nvSpPr>
            <p:spPr bwMode="auto">
              <a:xfrm>
                <a:off x="3216" y="1632"/>
                <a:ext cx="1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52" name="Line 177"/>
              <p:cNvSpPr>
                <a:spLocks noChangeShapeType="1"/>
              </p:cNvSpPr>
              <p:nvPr/>
            </p:nvSpPr>
            <p:spPr bwMode="auto">
              <a:xfrm>
                <a:off x="3216" y="1776"/>
                <a:ext cx="1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79" name="Group 178"/>
            <p:cNvGrpSpPr>
              <a:grpSpLocks/>
            </p:cNvGrpSpPr>
            <p:nvPr/>
          </p:nvGrpSpPr>
          <p:grpSpPr bwMode="auto">
            <a:xfrm>
              <a:off x="4892" y="3360"/>
              <a:ext cx="148" cy="144"/>
              <a:chOff x="4992" y="1632"/>
              <a:chExt cx="148" cy="144"/>
            </a:xfrm>
          </p:grpSpPr>
          <p:sp>
            <p:nvSpPr>
              <p:cNvPr id="51249" name="Line 179"/>
              <p:cNvSpPr>
                <a:spLocks noChangeShapeType="1"/>
              </p:cNvSpPr>
              <p:nvPr/>
            </p:nvSpPr>
            <p:spPr bwMode="auto">
              <a:xfrm>
                <a:off x="4992" y="1632"/>
                <a:ext cx="1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50" name="Line 180"/>
              <p:cNvSpPr>
                <a:spLocks noChangeShapeType="1"/>
              </p:cNvSpPr>
              <p:nvPr/>
            </p:nvSpPr>
            <p:spPr bwMode="auto">
              <a:xfrm flipV="1">
                <a:off x="4992" y="1776"/>
                <a:ext cx="1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224" name="Line 181"/>
            <p:cNvSpPr>
              <a:spLocks noChangeShapeType="1"/>
            </p:cNvSpPr>
            <p:nvPr/>
          </p:nvSpPr>
          <p:spPr bwMode="auto">
            <a:xfrm flipH="1">
              <a:off x="2876" y="379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7381" name="Group 182"/>
            <p:cNvGrpSpPr>
              <a:grpSpLocks/>
            </p:cNvGrpSpPr>
            <p:nvPr/>
          </p:nvGrpSpPr>
          <p:grpSpPr bwMode="auto">
            <a:xfrm>
              <a:off x="4172" y="3360"/>
              <a:ext cx="52" cy="144"/>
              <a:chOff x="3072" y="1632"/>
              <a:chExt cx="52" cy="144"/>
            </a:xfrm>
          </p:grpSpPr>
          <p:sp>
            <p:nvSpPr>
              <p:cNvPr id="51247" name="Line 183"/>
              <p:cNvSpPr>
                <a:spLocks noChangeShapeType="1"/>
              </p:cNvSpPr>
              <p:nvPr/>
            </p:nvSpPr>
            <p:spPr bwMode="auto">
              <a:xfrm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48" name="Line 184"/>
              <p:cNvSpPr>
                <a:spLocks noChangeShapeType="1"/>
              </p:cNvSpPr>
              <p:nvPr/>
            </p:nvSpPr>
            <p:spPr bwMode="auto">
              <a:xfrm flipH="1"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82" name="Group 185"/>
            <p:cNvGrpSpPr>
              <a:grpSpLocks/>
            </p:cNvGrpSpPr>
            <p:nvPr/>
          </p:nvGrpSpPr>
          <p:grpSpPr bwMode="auto">
            <a:xfrm>
              <a:off x="4124" y="3360"/>
              <a:ext cx="52" cy="144"/>
              <a:chOff x="3072" y="1632"/>
              <a:chExt cx="52" cy="144"/>
            </a:xfrm>
          </p:grpSpPr>
          <p:sp>
            <p:nvSpPr>
              <p:cNvPr id="51245" name="Line 186"/>
              <p:cNvSpPr>
                <a:spLocks noChangeShapeType="1"/>
              </p:cNvSpPr>
              <p:nvPr/>
            </p:nvSpPr>
            <p:spPr bwMode="auto">
              <a:xfrm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46" name="Line 187"/>
              <p:cNvSpPr>
                <a:spLocks noChangeShapeType="1"/>
              </p:cNvSpPr>
              <p:nvPr/>
            </p:nvSpPr>
            <p:spPr bwMode="auto">
              <a:xfrm flipH="1"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83" name="Group 188"/>
            <p:cNvGrpSpPr>
              <a:grpSpLocks/>
            </p:cNvGrpSpPr>
            <p:nvPr/>
          </p:nvGrpSpPr>
          <p:grpSpPr bwMode="auto">
            <a:xfrm>
              <a:off x="4076" y="3360"/>
              <a:ext cx="52" cy="144"/>
              <a:chOff x="3072" y="1632"/>
              <a:chExt cx="52" cy="144"/>
            </a:xfrm>
          </p:grpSpPr>
          <p:sp>
            <p:nvSpPr>
              <p:cNvPr id="51243" name="Line 189"/>
              <p:cNvSpPr>
                <a:spLocks noChangeShapeType="1"/>
              </p:cNvSpPr>
              <p:nvPr/>
            </p:nvSpPr>
            <p:spPr bwMode="auto">
              <a:xfrm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44" name="Line 190"/>
              <p:cNvSpPr>
                <a:spLocks noChangeShapeType="1"/>
              </p:cNvSpPr>
              <p:nvPr/>
            </p:nvSpPr>
            <p:spPr bwMode="auto">
              <a:xfrm flipH="1"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84" name="Group 191"/>
            <p:cNvGrpSpPr>
              <a:grpSpLocks/>
            </p:cNvGrpSpPr>
            <p:nvPr/>
          </p:nvGrpSpPr>
          <p:grpSpPr bwMode="auto">
            <a:xfrm>
              <a:off x="4028" y="3360"/>
              <a:ext cx="52" cy="144"/>
              <a:chOff x="3072" y="1632"/>
              <a:chExt cx="52" cy="144"/>
            </a:xfrm>
          </p:grpSpPr>
          <p:sp>
            <p:nvSpPr>
              <p:cNvPr id="51241" name="Line 192"/>
              <p:cNvSpPr>
                <a:spLocks noChangeShapeType="1"/>
              </p:cNvSpPr>
              <p:nvPr/>
            </p:nvSpPr>
            <p:spPr bwMode="auto">
              <a:xfrm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42" name="Line 193"/>
              <p:cNvSpPr>
                <a:spLocks noChangeShapeType="1"/>
              </p:cNvSpPr>
              <p:nvPr/>
            </p:nvSpPr>
            <p:spPr bwMode="auto">
              <a:xfrm flipH="1"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85" name="Group 194"/>
            <p:cNvGrpSpPr>
              <a:grpSpLocks/>
            </p:cNvGrpSpPr>
            <p:nvPr/>
          </p:nvGrpSpPr>
          <p:grpSpPr bwMode="auto">
            <a:xfrm>
              <a:off x="3980" y="3360"/>
              <a:ext cx="52" cy="144"/>
              <a:chOff x="3072" y="1632"/>
              <a:chExt cx="52" cy="144"/>
            </a:xfrm>
          </p:grpSpPr>
          <p:sp>
            <p:nvSpPr>
              <p:cNvPr id="51239" name="Line 195"/>
              <p:cNvSpPr>
                <a:spLocks noChangeShapeType="1"/>
              </p:cNvSpPr>
              <p:nvPr/>
            </p:nvSpPr>
            <p:spPr bwMode="auto">
              <a:xfrm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40" name="Line 196"/>
              <p:cNvSpPr>
                <a:spLocks noChangeShapeType="1"/>
              </p:cNvSpPr>
              <p:nvPr/>
            </p:nvSpPr>
            <p:spPr bwMode="auto">
              <a:xfrm flipH="1"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86" name="Group 197"/>
            <p:cNvGrpSpPr>
              <a:grpSpLocks/>
            </p:cNvGrpSpPr>
            <p:nvPr/>
          </p:nvGrpSpPr>
          <p:grpSpPr bwMode="auto">
            <a:xfrm>
              <a:off x="3932" y="3360"/>
              <a:ext cx="52" cy="144"/>
              <a:chOff x="3072" y="1632"/>
              <a:chExt cx="52" cy="144"/>
            </a:xfrm>
          </p:grpSpPr>
          <p:sp>
            <p:nvSpPr>
              <p:cNvPr id="51237" name="Line 198"/>
              <p:cNvSpPr>
                <a:spLocks noChangeShapeType="1"/>
              </p:cNvSpPr>
              <p:nvPr/>
            </p:nvSpPr>
            <p:spPr bwMode="auto">
              <a:xfrm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38" name="Line 199"/>
              <p:cNvSpPr>
                <a:spLocks noChangeShapeType="1"/>
              </p:cNvSpPr>
              <p:nvPr/>
            </p:nvSpPr>
            <p:spPr bwMode="auto">
              <a:xfrm flipH="1"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87" name="Group 200"/>
            <p:cNvGrpSpPr>
              <a:grpSpLocks/>
            </p:cNvGrpSpPr>
            <p:nvPr/>
          </p:nvGrpSpPr>
          <p:grpSpPr bwMode="auto">
            <a:xfrm>
              <a:off x="3884" y="3360"/>
              <a:ext cx="52" cy="144"/>
              <a:chOff x="3072" y="1632"/>
              <a:chExt cx="52" cy="144"/>
            </a:xfrm>
          </p:grpSpPr>
          <p:sp>
            <p:nvSpPr>
              <p:cNvPr id="51235" name="Line 201"/>
              <p:cNvSpPr>
                <a:spLocks noChangeShapeType="1"/>
              </p:cNvSpPr>
              <p:nvPr/>
            </p:nvSpPr>
            <p:spPr bwMode="auto">
              <a:xfrm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36" name="Line 202"/>
              <p:cNvSpPr>
                <a:spLocks noChangeShapeType="1"/>
              </p:cNvSpPr>
              <p:nvPr/>
            </p:nvSpPr>
            <p:spPr bwMode="auto">
              <a:xfrm flipH="1" flipV="1">
                <a:off x="3072" y="1632"/>
                <a:ext cx="5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232" name="Text Box 203"/>
            <p:cNvSpPr txBox="1">
              <a:spLocks noChangeArrowheads="1"/>
            </p:cNvSpPr>
            <p:nvPr/>
          </p:nvSpPr>
          <p:spPr bwMode="auto">
            <a:xfrm>
              <a:off x="4464" y="3314"/>
              <a:ext cx="26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1600" b="0" smtClean="0">
                  <a:latin typeface="+mj-lt"/>
                </a:rPr>
                <a:t>X</a:t>
              </a:r>
              <a:r>
                <a:rPr lang="en-US" sz="1600" b="0" baseline="-25000" smtClean="0">
                  <a:latin typeface="+mj-lt"/>
                </a:rPr>
                <a:t>2</a:t>
              </a:r>
            </a:p>
          </p:txBody>
        </p:sp>
        <p:sp>
          <p:nvSpPr>
            <p:cNvPr id="51233" name="Text Box 204"/>
            <p:cNvSpPr txBox="1">
              <a:spLocks noChangeArrowheads="1"/>
            </p:cNvSpPr>
            <p:nvPr/>
          </p:nvSpPr>
          <p:spPr bwMode="auto">
            <a:xfrm>
              <a:off x="3341" y="3314"/>
              <a:ext cx="26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1600" b="0" smtClean="0">
                  <a:latin typeface="+mj-lt"/>
                </a:rPr>
                <a:t>X</a:t>
              </a:r>
              <a:r>
                <a:rPr lang="en-US" sz="1600" b="0" baseline="-25000" smtClean="0">
                  <a:latin typeface="+mj-lt"/>
                </a:rPr>
                <a:t>1</a:t>
              </a:r>
            </a:p>
          </p:txBody>
        </p:sp>
        <p:sp>
          <p:nvSpPr>
            <p:cNvPr id="51234" name="Rectangle 207"/>
            <p:cNvSpPr>
              <a:spLocks noChangeArrowheads="1"/>
            </p:cNvSpPr>
            <p:nvPr/>
          </p:nvSpPr>
          <p:spPr bwMode="auto">
            <a:xfrm>
              <a:off x="280" y="3062"/>
              <a:ext cx="45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Asynchronous, locally-timed system using </a:t>
              </a:r>
              <a:r>
                <a:rPr lang="en-US" i="1">
                  <a:latin typeface="+mj-lt"/>
                  <a:ea typeface="ＭＳ Ｐゴシック" charset="0"/>
                  <a:cs typeface="ＭＳ Ｐゴシック" charset="0"/>
                </a:rPr>
                <a:t>transition signaling:</a:t>
              </a:r>
            </a:p>
          </p:txBody>
        </p:sp>
      </p:grpSp>
      <p:sp>
        <p:nvSpPr>
          <p:cNvPr id="573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Control Structure Alternatives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725988" y="5911850"/>
            <a:ext cx="312737" cy="338138"/>
            <a:chOff x="5060797" y="5948626"/>
            <a:chExt cx="311904" cy="338554"/>
          </a:xfrm>
        </p:grpSpPr>
        <p:sp>
          <p:nvSpPr>
            <p:cNvPr id="2" name="Oval 1"/>
            <p:cNvSpPr>
              <a:spLocks noChangeArrowheads="1"/>
            </p:cNvSpPr>
            <p:nvPr/>
          </p:nvSpPr>
          <p:spPr bwMode="auto">
            <a:xfrm>
              <a:off x="5105129" y="6020152"/>
              <a:ext cx="229574" cy="2288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0000"/>
                </a:solidFill>
                <a:latin typeface="Gill Sans MT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060797" y="5948626"/>
              <a:ext cx="311904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</p:grpSp>
      <p:grpSp>
        <p:nvGrpSpPr>
          <p:cNvPr id="210" name="Group 209"/>
          <p:cNvGrpSpPr>
            <a:grpSpLocks/>
          </p:cNvGrpSpPr>
          <p:nvPr/>
        </p:nvGrpSpPr>
        <p:grpSpPr bwMode="auto">
          <a:xfrm>
            <a:off x="5889625" y="5911850"/>
            <a:ext cx="311150" cy="338138"/>
            <a:chOff x="5060797" y="5948626"/>
            <a:chExt cx="311904" cy="338554"/>
          </a:xfrm>
        </p:grpSpPr>
        <p:sp>
          <p:nvSpPr>
            <p:cNvPr id="211" name="Oval 210"/>
            <p:cNvSpPr>
              <a:spLocks noChangeArrowheads="1"/>
            </p:cNvSpPr>
            <p:nvPr/>
          </p:nvSpPr>
          <p:spPr bwMode="auto">
            <a:xfrm>
              <a:off x="5105355" y="6020152"/>
              <a:ext cx="229154" cy="2288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0000"/>
                </a:solidFill>
                <a:latin typeface="Gill Sans MT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060797" y="5948626"/>
              <a:ext cx="311904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</p:grpSp>
      <p:grpSp>
        <p:nvGrpSpPr>
          <p:cNvPr id="213" name="Group 212"/>
          <p:cNvGrpSpPr>
            <a:grpSpLocks/>
          </p:cNvGrpSpPr>
          <p:nvPr/>
        </p:nvGrpSpPr>
        <p:grpSpPr bwMode="auto">
          <a:xfrm>
            <a:off x="6927850" y="5911850"/>
            <a:ext cx="312738" cy="338138"/>
            <a:chOff x="5060797" y="5948626"/>
            <a:chExt cx="311904" cy="338554"/>
          </a:xfrm>
        </p:grpSpPr>
        <p:sp>
          <p:nvSpPr>
            <p:cNvPr id="214" name="Oval 213"/>
            <p:cNvSpPr>
              <a:spLocks noChangeArrowheads="1"/>
            </p:cNvSpPr>
            <p:nvPr/>
          </p:nvSpPr>
          <p:spPr bwMode="auto">
            <a:xfrm>
              <a:off x="5105128" y="6020152"/>
              <a:ext cx="229574" cy="2288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0000"/>
                </a:solidFill>
                <a:latin typeface="Gill Sans MT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5060797" y="5948626"/>
              <a:ext cx="311904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</p:grpSp>
      <p:grpSp>
        <p:nvGrpSpPr>
          <p:cNvPr id="216" name="Group 215"/>
          <p:cNvGrpSpPr>
            <a:grpSpLocks/>
          </p:cNvGrpSpPr>
          <p:nvPr/>
        </p:nvGrpSpPr>
        <p:grpSpPr bwMode="auto">
          <a:xfrm>
            <a:off x="7377113" y="5911850"/>
            <a:ext cx="312737" cy="338138"/>
            <a:chOff x="5060797" y="5948626"/>
            <a:chExt cx="311904" cy="338554"/>
          </a:xfrm>
        </p:grpSpPr>
        <p:sp>
          <p:nvSpPr>
            <p:cNvPr id="217" name="Oval 216"/>
            <p:cNvSpPr>
              <a:spLocks noChangeArrowheads="1"/>
            </p:cNvSpPr>
            <p:nvPr/>
          </p:nvSpPr>
          <p:spPr bwMode="auto">
            <a:xfrm>
              <a:off x="5105129" y="6020152"/>
              <a:ext cx="229574" cy="2288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0000"/>
                </a:solidFill>
                <a:latin typeface="Gill Sans MT" charset="0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060797" y="5948626"/>
              <a:ext cx="311904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Line 81"/>
          <p:cNvSpPr>
            <a:spLocks noChangeShapeType="1"/>
          </p:cNvSpPr>
          <p:nvPr/>
        </p:nvSpPr>
        <p:spPr bwMode="auto">
          <a:xfrm>
            <a:off x="762000" y="16764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43" name="Line 82"/>
          <p:cNvSpPr>
            <a:spLocks noChangeShapeType="1"/>
          </p:cNvSpPr>
          <p:nvPr/>
        </p:nvSpPr>
        <p:spPr bwMode="auto">
          <a:xfrm>
            <a:off x="762000" y="22288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44" name="Text Box 84"/>
          <p:cNvSpPr txBox="1">
            <a:spLocks noChangeArrowheads="1"/>
          </p:cNvSpPr>
          <p:nvPr/>
        </p:nvSpPr>
        <p:spPr bwMode="auto">
          <a:xfrm>
            <a:off x="1371600" y="1295400"/>
            <a:ext cx="369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smtClean="0">
                <a:latin typeface="+mj-lt"/>
              </a:rPr>
              <a:t>X</a:t>
            </a:r>
          </a:p>
        </p:txBody>
      </p:sp>
      <p:grpSp>
        <p:nvGrpSpPr>
          <p:cNvPr id="59396" name="Group 86"/>
          <p:cNvGrpSpPr>
            <a:grpSpLocks/>
          </p:cNvGrpSpPr>
          <p:nvPr/>
        </p:nvGrpSpPr>
        <p:grpSpPr bwMode="auto">
          <a:xfrm>
            <a:off x="2286000" y="1390650"/>
            <a:ext cx="914400" cy="1143000"/>
            <a:chOff x="2400" y="1296"/>
            <a:chExt cx="576" cy="720"/>
          </a:xfrm>
        </p:grpSpPr>
        <p:sp>
          <p:nvSpPr>
            <p:cNvPr id="61554" name="AutoShape 80"/>
            <p:cNvSpPr>
              <a:spLocks noChangeArrowheads="1"/>
            </p:cNvSpPr>
            <p:nvPr/>
          </p:nvSpPr>
          <p:spPr bwMode="auto">
            <a:xfrm>
              <a:off x="2400" y="1296"/>
              <a:ext cx="576" cy="72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555" name="Text Box 85"/>
            <p:cNvSpPr txBox="1">
              <a:spLocks noChangeArrowheads="1"/>
            </p:cNvSpPr>
            <p:nvPr/>
          </p:nvSpPr>
          <p:spPr bwMode="auto">
            <a:xfrm>
              <a:off x="2545" y="1462"/>
              <a:ext cx="30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3200" smtClean="0">
                  <a:latin typeface="+mj-lt"/>
                </a:rPr>
                <a:t>A</a:t>
              </a:r>
            </a:p>
          </p:txBody>
        </p:sp>
      </p:grpSp>
      <p:grpSp>
        <p:nvGrpSpPr>
          <p:cNvPr id="59397" name="Group 87"/>
          <p:cNvGrpSpPr>
            <a:grpSpLocks/>
          </p:cNvGrpSpPr>
          <p:nvPr/>
        </p:nvGrpSpPr>
        <p:grpSpPr bwMode="auto">
          <a:xfrm>
            <a:off x="6175375" y="1306513"/>
            <a:ext cx="914400" cy="2409825"/>
            <a:chOff x="2400" y="1296"/>
            <a:chExt cx="576" cy="720"/>
          </a:xfrm>
        </p:grpSpPr>
        <p:sp>
          <p:nvSpPr>
            <p:cNvPr id="61552" name="AutoShape 88"/>
            <p:cNvSpPr>
              <a:spLocks noChangeArrowheads="1"/>
            </p:cNvSpPr>
            <p:nvPr/>
          </p:nvSpPr>
          <p:spPr bwMode="auto">
            <a:xfrm>
              <a:off x="2400" y="1296"/>
              <a:ext cx="576" cy="72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553" name="Text Box 89"/>
            <p:cNvSpPr txBox="1">
              <a:spLocks noChangeArrowheads="1"/>
            </p:cNvSpPr>
            <p:nvPr/>
          </p:nvSpPr>
          <p:spPr bwMode="auto">
            <a:xfrm>
              <a:off x="2553" y="1461"/>
              <a:ext cx="308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3200" smtClean="0">
                  <a:latin typeface="+mj-lt"/>
                </a:rPr>
                <a:t>C</a:t>
              </a:r>
            </a:p>
          </p:txBody>
        </p:sp>
      </p:grpSp>
      <p:grpSp>
        <p:nvGrpSpPr>
          <p:cNvPr id="59398" name="Group 90"/>
          <p:cNvGrpSpPr>
            <a:grpSpLocks/>
          </p:cNvGrpSpPr>
          <p:nvPr/>
        </p:nvGrpSpPr>
        <p:grpSpPr bwMode="auto">
          <a:xfrm>
            <a:off x="4637088" y="2728913"/>
            <a:ext cx="914400" cy="1143000"/>
            <a:chOff x="2400" y="1296"/>
            <a:chExt cx="576" cy="720"/>
          </a:xfrm>
        </p:grpSpPr>
        <p:sp>
          <p:nvSpPr>
            <p:cNvPr id="61550" name="AutoShape 91"/>
            <p:cNvSpPr>
              <a:spLocks noChangeArrowheads="1"/>
            </p:cNvSpPr>
            <p:nvPr/>
          </p:nvSpPr>
          <p:spPr bwMode="auto">
            <a:xfrm>
              <a:off x="2400" y="1296"/>
              <a:ext cx="576" cy="72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551" name="Text Box 92"/>
            <p:cNvSpPr txBox="1">
              <a:spLocks noChangeArrowheads="1"/>
            </p:cNvSpPr>
            <p:nvPr/>
          </p:nvSpPr>
          <p:spPr bwMode="auto">
            <a:xfrm>
              <a:off x="2545" y="1463"/>
              <a:ext cx="30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3200" smtClean="0">
                  <a:latin typeface="+mj-lt"/>
                </a:rPr>
                <a:t>B</a:t>
              </a:r>
            </a:p>
          </p:txBody>
        </p:sp>
      </p:grpSp>
      <p:sp>
        <p:nvSpPr>
          <p:cNvPr id="61448" name="Text Box 96"/>
          <p:cNvSpPr txBox="1">
            <a:spLocks noChangeArrowheads="1"/>
          </p:cNvSpPr>
          <p:nvPr/>
        </p:nvSpPr>
        <p:spPr bwMode="auto">
          <a:xfrm>
            <a:off x="3643313" y="1306513"/>
            <a:ext cx="733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smtClean="0">
                <a:latin typeface="+mj-lt"/>
              </a:rPr>
              <a:t>A(X)</a:t>
            </a:r>
          </a:p>
        </p:txBody>
      </p:sp>
      <p:sp>
        <p:nvSpPr>
          <p:cNvPr id="61449" name="Line 99"/>
          <p:cNvSpPr>
            <a:spLocks noChangeShapeType="1"/>
          </p:cNvSpPr>
          <p:nvPr/>
        </p:nvSpPr>
        <p:spPr bwMode="auto">
          <a:xfrm flipH="1">
            <a:off x="762000" y="2362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50" name="Text Box 100"/>
          <p:cNvSpPr txBox="1">
            <a:spLocks noChangeArrowheads="1"/>
          </p:cNvSpPr>
          <p:nvPr/>
        </p:nvSpPr>
        <p:spPr bwMode="auto">
          <a:xfrm>
            <a:off x="912813" y="1901825"/>
            <a:ext cx="104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>
                <a:latin typeface="Bookman Old Style" charset="0"/>
              </a:rPr>
              <a:t>here</a:t>
            </a:r>
            <a:r>
              <a:rPr lang="en-US" altLang="en-US" sz="1400">
                <a:latin typeface="Bookman Old Style" charset="0"/>
              </a:rPr>
              <a:t>’</a:t>
            </a:r>
            <a:r>
              <a:rPr lang="en-US" altLang="ja-JP" sz="1400">
                <a:latin typeface="Bookman Old Style" charset="0"/>
              </a:rPr>
              <a:t>s</a:t>
            </a:r>
            <a:r>
              <a:rPr lang="en-US" altLang="ja-JP" sz="2000">
                <a:latin typeface="Bookman Old Style" charset="0"/>
              </a:rPr>
              <a:t> …</a:t>
            </a:r>
            <a:endParaRPr lang="en-US" altLang="x-none" sz="2000">
              <a:latin typeface="Bookman Old Style" charset="0"/>
            </a:endParaRPr>
          </a:p>
        </p:txBody>
      </p:sp>
      <p:sp>
        <p:nvSpPr>
          <p:cNvPr id="61451" name="Text Box 101"/>
          <p:cNvSpPr txBox="1">
            <a:spLocks noChangeArrowheads="1"/>
          </p:cNvSpPr>
          <p:nvPr/>
        </p:nvSpPr>
        <p:spPr bwMode="auto">
          <a:xfrm>
            <a:off x="914400" y="2362200"/>
            <a:ext cx="733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latin typeface="+mj-lt"/>
              </a:rPr>
              <a:t>Got it.</a:t>
            </a:r>
            <a:endParaRPr lang="en-US" sz="2000" smtClean="0">
              <a:latin typeface="+mj-lt"/>
            </a:endParaRPr>
          </a:p>
        </p:txBody>
      </p:sp>
      <p:sp>
        <p:nvSpPr>
          <p:cNvPr id="61452" name="Line 103"/>
          <p:cNvSpPr>
            <a:spLocks noChangeShapeType="1"/>
          </p:cNvSpPr>
          <p:nvPr/>
        </p:nvSpPr>
        <p:spPr bwMode="auto">
          <a:xfrm flipH="1" flipV="1">
            <a:off x="3810000" y="2362200"/>
            <a:ext cx="237966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53" name="Line 106"/>
          <p:cNvSpPr>
            <a:spLocks noChangeShapeType="1"/>
          </p:cNvSpPr>
          <p:nvPr/>
        </p:nvSpPr>
        <p:spPr bwMode="auto">
          <a:xfrm>
            <a:off x="5551488" y="2987675"/>
            <a:ext cx="62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54" name="Line 107"/>
          <p:cNvSpPr>
            <a:spLocks noChangeShapeType="1"/>
          </p:cNvSpPr>
          <p:nvPr/>
        </p:nvSpPr>
        <p:spPr bwMode="auto">
          <a:xfrm>
            <a:off x="5551488" y="3300413"/>
            <a:ext cx="623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55" name="Line 108"/>
          <p:cNvSpPr>
            <a:spLocks noChangeShapeType="1"/>
          </p:cNvSpPr>
          <p:nvPr/>
        </p:nvSpPr>
        <p:spPr bwMode="auto">
          <a:xfrm flipH="1">
            <a:off x="5551488" y="3433763"/>
            <a:ext cx="623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56" name="Line 102"/>
          <p:cNvSpPr>
            <a:spLocks noChangeShapeType="1"/>
          </p:cNvSpPr>
          <p:nvPr/>
        </p:nvSpPr>
        <p:spPr bwMode="auto">
          <a:xfrm>
            <a:off x="3810000" y="2209800"/>
            <a:ext cx="236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57" name="Line 104"/>
          <p:cNvSpPr>
            <a:spLocks noChangeShapeType="1"/>
          </p:cNvSpPr>
          <p:nvPr/>
        </p:nvSpPr>
        <p:spPr bwMode="auto">
          <a:xfrm>
            <a:off x="4114800" y="3429000"/>
            <a:ext cx="51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58" name="Line 110"/>
          <p:cNvSpPr>
            <a:spLocks noChangeShapeType="1"/>
          </p:cNvSpPr>
          <p:nvPr/>
        </p:nvSpPr>
        <p:spPr bwMode="auto">
          <a:xfrm flipV="1">
            <a:off x="4114800" y="2667000"/>
            <a:ext cx="0" cy="76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9410" name="Group 167"/>
          <p:cNvGrpSpPr>
            <a:grpSpLocks/>
          </p:cNvGrpSpPr>
          <p:nvPr/>
        </p:nvGrpSpPr>
        <p:grpSpPr bwMode="auto">
          <a:xfrm>
            <a:off x="3810000" y="2819400"/>
            <a:ext cx="827088" cy="747713"/>
            <a:chOff x="2295" y="1521"/>
            <a:chExt cx="626" cy="726"/>
          </a:xfrm>
        </p:grpSpPr>
        <p:sp>
          <p:nvSpPr>
            <p:cNvPr id="61547" name="Line 105"/>
            <p:cNvSpPr>
              <a:spLocks noChangeShapeType="1"/>
            </p:cNvSpPr>
            <p:nvPr/>
          </p:nvSpPr>
          <p:spPr bwMode="auto">
            <a:xfrm flipH="1">
              <a:off x="2448" y="2247"/>
              <a:ext cx="4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548" name="Line 153"/>
            <p:cNvSpPr>
              <a:spLocks noChangeShapeType="1"/>
            </p:cNvSpPr>
            <p:nvPr/>
          </p:nvSpPr>
          <p:spPr bwMode="auto">
            <a:xfrm>
              <a:off x="2295" y="1521"/>
              <a:ext cx="1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549" name="Line 154"/>
            <p:cNvSpPr>
              <a:spLocks noChangeShapeType="1"/>
            </p:cNvSpPr>
            <p:nvPr/>
          </p:nvSpPr>
          <p:spPr bwMode="auto">
            <a:xfrm>
              <a:off x="2448" y="1521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1460" name="Line 155"/>
          <p:cNvSpPr>
            <a:spLocks noChangeShapeType="1"/>
          </p:cNvSpPr>
          <p:nvPr/>
        </p:nvSpPr>
        <p:spPr bwMode="auto">
          <a:xfrm flipH="1">
            <a:off x="3200400" y="2362200"/>
            <a:ext cx="217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61" name="Line 158"/>
          <p:cNvSpPr>
            <a:spLocks noChangeShapeType="1"/>
          </p:cNvSpPr>
          <p:nvPr/>
        </p:nvSpPr>
        <p:spPr bwMode="auto">
          <a:xfrm>
            <a:off x="7089775" y="2157413"/>
            <a:ext cx="9175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62" name="Line 160"/>
          <p:cNvSpPr>
            <a:spLocks noChangeShapeType="1"/>
          </p:cNvSpPr>
          <p:nvPr/>
        </p:nvSpPr>
        <p:spPr bwMode="auto">
          <a:xfrm>
            <a:off x="7089775" y="2470150"/>
            <a:ext cx="91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63" name="Line 161"/>
          <p:cNvSpPr>
            <a:spLocks noChangeShapeType="1"/>
          </p:cNvSpPr>
          <p:nvPr/>
        </p:nvSpPr>
        <p:spPr bwMode="auto">
          <a:xfrm flipH="1">
            <a:off x="7089775" y="2603500"/>
            <a:ext cx="91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9415" name="Group 165"/>
          <p:cNvGrpSpPr>
            <a:grpSpLocks/>
          </p:cNvGrpSpPr>
          <p:nvPr/>
        </p:nvGrpSpPr>
        <p:grpSpPr bwMode="auto">
          <a:xfrm>
            <a:off x="3200400" y="1676400"/>
            <a:ext cx="2974975" cy="1290638"/>
            <a:chOff x="2016" y="1296"/>
            <a:chExt cx="1874" cy="813"/>
          </a:xfrm>
        </p:grpSpPr>
        <p:sp>
          <p:nvSpPr>
            <p:cNvPr id="61544" name="Line 93"/>
            <p:cNvSpPr>
              <a:spLocks noChangeShapeType="1"/>
            </p:cNvSpPr>
            <p:nvPr/>
          </p:nvSpPr>
          <p:spPr bwMode="auto">
            <a:xfrm>
              <a:off x="2016" y="1296"/>
              <a:ext cx="18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545" name="Line 163"/>
            <p:cNvSpPr>
              <a:spLocks noChangeShapeType="1"/>
            </p:cNvSpPr>
            <p:nvPr/>
          </p:nvSpPr>
          <p:spPr bwMode="auto">
            <a:xfrm>
              <a:off x="2699" y="1296"/>
              <a:ext cx="0" cy="8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546" name="Line 164"/>
            <p:cNvSpPr>
              <a:spLocks noChangeShapeType="1"/>
            </p:cNvSpPr>
            <p:nvPr/>
          </p:nvSpPr>
          <p:spPr bwMode="auto">
            <a:xfrm flipV="1">
              <a:off x="2699" y="2106"/>
              <a:ext cx="22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1465" name="Rectangle 43"/>
          <p:cNvSpPr>
            <a:spLocks noChangeArrowheads="1"/>
          </p:cNvSpPr>
          <p:nvPr/>
        </p:nvSpPr>
        <p:spPr bwMode="auto">
          <a:xfrm>
            <a:off x="3429000" y="2133600"/>
            <a:ext cx="381000" cy="838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0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9417" name="TextBox 75"/>
          <p:cNvSpPr txBox="1">
            <a:spLocks noChangeArrowheads="1"/>
          </p:cNvSpPr>
          <p:nvPr/>
        </p:nvSpPr>
        <p:spPr bwMode="auto">
          <a:xfrm>
            <a:off x="5410200" y="5334000"/>
            <a:ext cx="3268663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 i="1">
                <a:solidFill>
                  <a:srgbClr val="3366FF"/>
                </a:solidFill>
                <a:latin typeface="Comic Sans MS" charset="0"/>
              </a:rPr>
              <a:t>I get it!  A sees </a:t>
            </a:r>
            <a:r>
              <a:rPr lang="en-US" altLang="en-US" sz="1400" i="1">
                <a:solidFill>
                  <a:srgbClr val="3366FF"/>
                </a:solidFill>
                <a:latin typeface="Comic Sans MS" charset="0"/>
              </a:rPr>
              <a:t>“</a:t>
            </a:r>
            <a:r>
              <a:rPr lang="en-US" altLang="ja-JP" sz="1400" i="1">
                <a:solidFill>
                  <a:srgbClr val="3366FF"/>
                </a:solidFill>
                <a:latin typeface="Comic Sans MS" charset="0"/>
              </a:rPr>
              <a:t>got it” as 1 when both B and C have asserted “got it”.  And then “got it” returns to 0 when both B and C have deasserted “got it”.</a:t>
            </a:r>
            <a:endParaRPr lang="en-US" altLang="x-none" sz="1400" i="1">
              <a:solidFill>
                <a:srgbClr val="3366FF"/>
              </a:solidFill>
              <a:latin typeface="Comic Sans MS" charset="0"/>
            </a:endParaRPr>
          </a:p>
        </p:txBody>
      </p:sp>
      <p:grpSp>
        <p:nvGrpSpPr>
          <p:cNvPr id="59418" name="Group 139"/>
          <p:cNvGrpSpPr>
            <a:grpSpLocks/>
          </p:cNvGrpSpPr>
          <p:nvPr/>
        </p:nvGrpSpPr>
        <p:grpSpPr bwMode="auto">
          <a:xfrm>
            <a:off x="304800" y="4343400"/>
            <a:ext cx="3889375" cy="2133600"/>
            <a:chOff x="192" y="2736"/>
            <a:chExt cx="2450" cy="1344"/>
          </a:xfrm>
        </p:grpSpPr>
        <p:sp>
          <p:nvSpPr>
            <p:cNvPr id="61504" name="Rectangle 43"/>
            <p:cNvSpPr>
              <a:spLocks noChangeArrowheads="1"/>
            </p:cNvSpPr>
            <p:nvPr/>
          </p:nvSpPr>
          <p:spPr bwMode="auto">
            <a:xfrm>
              <a:off x="624" y="2736"/>
              <a:ext cx="1488" cy="13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0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9501" name="Group 97"/>
            <p:cNvGrpSpPr>
              <a:grpSpLocks/>
            </p:cNvGrpSpPr>
            <p:nvPr/>
          </p:nvGrpSpPr>
          <p:grpSpPr bwMode="auto">
            <a:xfrm>
              <a:off x="192" y="2831"/>
              <a:ext cx="2450" cy="1201"/>
              <a:chOff x="780" y="2255"/>
              <a:chExt cx="2277" cy="1201"/>
            </a:xfrm>
          </p:grpSpPr>
          <p:sp>
            <p:nvSpPr>
              <p:cNvPr id="61506" name="Line 53"/>
              <p:cNvSpPr>
                <a:spLocks noChangeAspect="1" noChangeShapeType="1"/>
              </p:cNvSpPr>
              <p:nvPr/>
            </p:nvSpPr>
            <p:spPr bwMode="auto">
              <a:xfrm flipH="1">
                <a:off x="2016" y="2448"/>
                <a:ext cx="14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507" name="Line 55"/>
              <p:cNvSpPr>
                <a:spLocks noChangeAspect="1" noChangeShapeType="1"/>
              </p:cNvSpPr>
              <p:nvPr/>
            </p:nvSpPr>
            <p:spPr bwMode="auto">
              <a:xfrm flipH="1">
                <a:off x="2016" y="2352"/>
                <a:ext cx="6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508" name="Freeform 41"/>
              <p:cNvSpPr>
                <a:spLocks noChangeAspect="1"/>
              </p:cNvSpPr>
              <p:nvPr/>
            </p:nvSpPr>
            <p:spPr bwMode="auto">
              <a:xfrm flipH="1">
                <a:off x="1811" y="2699"/>
                <a:ext cx="296" cy="236"/>
              </a:xfrm>
              <a:custGeom>
                <a:avLst/>
                <a:gdLst>
                  <a:gd name="T0" fmla="*/ 0 w 723"/>
                  <a:gd name="T1" fmla="*/ 0 h 576"/>
                  <a:gd name="T2" fmla="*/ 0 w 723"/>
                  <a:gd name="T3" fmla="*/ 0 h 576"/>
                  <a:gd name="T4" fmla="*/ 0 w 723"/>
                  <a:gd name="T5" fmla="*/ 0 h 576"/>
                  <a:gd name="T6" fmla="*/ 0 w 723"/>
                  <a:gd name="T7" fmla="*/ 0 h 576"/>
                  <a:gd name="T8" fmla="*/ 0 w 723"/>
                  <a:gd name="T9" fmla="*/ 0 h 576"/>
                  <a:gd name="T10" fmla="*/ 0 w 723"/>
                  <a:gd name="T11" fmla="*/ 0 h 576"/>
                  <a:gd name="T12" fmla="*/ 0 w 723"/>
                  <a:gd name="T13" fmla="*/ 0 h 576"/>
                  <a:gd name="T14" fmla="*/ 0 w 723"/>
                  <a:gd name="T15" fmla="*/ 0 h 576"/>
                  <a:gd name="T16" fmla="*/ 0 w 723"/>
                  <a:gd name="T17" fmla="*/ 0 h 576"/>
                  <a:gd name="T18" fmla="*/ 0 w 723"/>
                  <a:gd name="T19" fmla="*/ 0 h 576"/>
                  <a:gd name="T20" fmla="*/ 0 w 723"/>
                  <a:gd name="T21" fmla="*/ 0 h 576"/>
                  <a:gd name="T22" fmla="*/ 0 w 723"/>
                  <a:gd name="T23" fmla="*/ 0 h 576"/>
                  <a:gd name="T24" fmla="*/ 0 w 723"/>
                  <a:gd name="T25" fmla="*/ 0 h 576"/>
                  <a:gd name="T26" fmla="*/ 0 w 723"/>
                  <a:gd name="T27" fmla="*/ 0 h 576"/>
                  <a:gd name="T28" fmla="*/ 0 w 723"/>
                  <a:gd name="T29" fmla="*/ 0 h 576"/>
                  <a:gd name="T30" fmla="*/ 0 w 723"/>
                  <a:gd name="T31" fmla="*/ 0 h 576"/>
                  <a:gd name="T32" fmla="*/ 0 w 723"/>
                  <a:gd name="T33" fmla="*/ 0 h 576"/>
                  <a:gd name="T34" fmla="*/ 0 w 723"/>
                  <a:gd name="T35" fmla="*/ 0 h 576"/>
                  <a:gd name="T36" fmla="*/ 0 w 723"/>
                  <a:gd name="T37" fmla="*/ 0 h 5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23"/>
                  <a:gd name="T58" fmla="*/ 0 h 576"/>
                  <a:gd name="T59" fmla="*/ 723 w 723"/>
                  <a:gd name="T60" fmla="*/ 576 h 57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23" h="576">
                    <a:moveTo>
                      <a:pt x="0" y="0"/>
                    </a:moveTo>
                    <a:lnTo>
                      <a:pt x="0" y="576"/>
                    </a:lnTo>
                    <a:lnTo>
                      <a:pt x="432" y="576"/>
                    </a:lnTo>
                    <a:lnTo>
                      <a:pt x="489" y="573"/>
                    </a:lnTo>
                    <a:lnTo>
                      <a:pt x="555" y="549"/>
                    </a:lnTo>
                    <a:lnTo>
                      <a:pt x="591" y="525"/>
                    </a:lnTo>
                    <a:lnTo>
                      <a:pt x="627" y="501"/>
                    </a:lnTo>
                    <a:lnTo>
                      <a:pt x="681" y="435"/>
                    </a:lnTo>
                    <a:lnTo>
                      <a:pt x="711" y="363"/>
                    </a:lnTo>
                    <a:lnTo>
                      <a:pt x="723" y="285"/>
                    </a:lnTo>
                    <a:lnTo>
                      <a:pt x="711" y="213"/>
                    </a:lnTo>
                    <a:lnTo>
                      <a:pt x="687" y="147"/>
                    </a:lnTo>
                    <a:lnTo>
                      <a:pt x="639" y="87"/>
                    </a:lnTo>
                    <a:lnTo>
                      <a:pt x="585" y="45"/>
                    </a:lnTo>
                    <a:lnTo>
                      <a:pt x="549" y="27"/>
                    </a:lnTo>
                    <a:lnTo>
                      <a:pt x="513" y="15"/>
                    </a:lnTo>
                    <a:lnTo>
                      <a:pt x="477" y="3"/>
                    </a:lnTo>
                    <a:lnTo>
                      <a:pt x="43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FCC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509" name="Line 42"/>
              <p:cNvSpPr>
                <a:spLocks noChangeAspect="1" noChangeShapeType="1"/>
              </p:cNvSpPr>
              <p:nvPr/>
            </p:nvSpPr>
            <p:spPr bwMode="auto">
              <a:xfrm flipH="1">
                <a:off x="1694" y="2817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510" name="Line 43"/>
              <p:cNvSpPr>
                <a:spLocks noChangeAspect="1" noChangeShapeType="1"/>
              </p:cNvSpPr>
              <p:nvPr/>
            </p:nvSpPr>
            <p:spPr bwMode="auto">
              <a:xfrm flipH="1">
                <a:off x="2112" y="2736"/>
                <a:ext cx="52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511" name="Line 44"/>
              <p:cNvSpPr>
                <a:spLocks noChangeAspect="1" noChangeShapeType="1"/>
              </p:cNvSpPr>
              <p:nvPr/>
            </p:nvSpPr>
            <p:spPr bwMode="auto">
              <a:xfrm flipH="1">
                <a:off x="2107" y="2876"/>
                <a:ext cx="14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512" name="Freeform 52"/>
              <p:cNvSpPr>
                <a:spLocks noChangeAspect="1"/>
              </p:cNvSpPr>
              <p:nvPr/>
            </p:nvSpPr>
            <p:spPr bwMode="auto">
              <a:xfrm flipH="1">
                <a:off x="1787" y="2280"/>
                <a:ext cx="306" cy="236"/>
              </a:xfrm>
              <a:custGeom>
                <a:avLst/>
                <a:gdLst>
                  <a:gd name="T0" fmla="*/ 0 w 747"/>
                  <a:gd name="T1" fmla="*/ 0 h 576"/>
                  <a:gd name="T2" fmla="*/ 0 w 747"/>
                  <a:gd name="T3" fmla="*/ 0 h 576"/>
                  <a:gd name="T4" fmla="*/ 0 w 747"/>
                  <a:gd name="T5" fmla="*/ 0 h 576"/>
                  <a:gd name="T6" fmla="*/ 0 w 747"/>
                  <a:gd name="T7" fmla="*/ 0 h 576"/>
                  <a:gd name="T8" fmla="*/ 0 w 747"/>
                  <a:gd name="T9" fmla="*/ 0 h 576"/>
                  <a:gd name="T10" fmla="*/ 0 w 747"/>
                  <a:gd name="T11" fmla="*/ 0 h 576"/>
                  <a:gd name="T12" fmla="*/ 0 w 747"/>
                  <a:gd name="T13" fmla="*/ 0 h 576"/>
                  <a:gd name="T14" fmla="*/ 0 w 747"/>
                  <a:gd name="T15" fmla="*/ 0 h 576"/>
                  <a:gd name="T16" fmla="*/ 0 w 747"/>
                  <a:gd name="T17" fmla="*/ 0 h 576"/>
                  <a:gd name="T18" fmla="*/ 0 w 747"/>
                  <a:gd name="T19" fmla="*/ 0 h 576"/>
                  <a:gd name="T20" fmla="*/ 0 w 747"/>
                  <a:gd name="T21" fmla="*/ 0 h 576"/>
                  <a:gd name="T22" fmla="*/ 0 w 747"/>
                  <a:gd name="T23" fmla="*/ 0 h 576"/>
                  <a:gd name="T24" fmla="*/ 0 w 747"/>
                  <a:gd name="T25" fmla="*/ 0 h 576"/>
                  <a:gd name="T26" fmla="*/ 0 w 747"/>
                  <a:gd name="T27" fmla="*/ 0 h 576"/>
                  <a:gd name="T28" fmla="*/ 0 w 747"/>
                  <a:gd name="T29" fmla="*/ 0 h 576"/>
                  <a:gd name="T30" fmla="*/ 0 w 747"/>
                  <a:gd name="T31" fmla="*/ 0 h 576"/>
                  <a:gd name="T32" fmla="*/ 0 w 747"/>
                  <a:gd name="T33" fmla="*/ 0 h 576"/>
                  <a:gd name="T34" fmla="*/ 0 w 747"/>
                  <a:gd name="T35" fmla="*/ 0 h 576"/>
                  <a:gd name="T36" fmla="*/ 0 w 747"/>
                  <a:gd name="T37" fmla="*/ 0 h 576"/>
                  <a:gd name="T38" fmla="*/ 0 w 747"/>
                  <a:gd name="T39" fmla="*/ 0 h 576"/>
                  <a:gd name="T40" fmla="*/ 0 w 747"/>
                  <a:gd name="T41" fmla="*/ 0 h 576"/>
                  <a:gd name="T42" fmla="*/ 0 w 747"/>
                  <a:gd name="T43" fmla="*/ 0 h 576"/>
                  <a:gd name="T44" fmla="*/ 0 w 747"/>
                  <a:gd name="T45" fmla="*/ 0 h 57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747"/>
                  <a:gd name="T70" fmla="*/ 0 h 576"/>
                  <a:gd name="T71" fmla="*/ 747 w 747"/>
                  <a:gd name="T72" fmla="*/ 576 h 57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747" h="576">
                    <a:moveTo>
                      <a:pt x="0" y="0"/>
                    </a:moveTo>
                    <a:lnTo>
                      <a:pt x="432" y="0"/>
                    </a:lnTo>
                    <a:lnTo>
                      <a:pt x="495" y="9"/>
                    </a:lnTo>
                    <a:lnTo>
                      <a:pt x="555" y="27"/>
                    </a:lnTo>
                    <a:lnTo>
                      <a:pt x="639" y="99"/>
                    </a:lnTo>
                    <a:lnTo>
                      <a:pt x="699" y="189"/>
                    </a:lnTo>
                    <a:lnTo>
                      <a:pt x="747" y="291"/>
                    </a:lnTo>
                    <a:lnTo>
                      <a:pt x="699" y="393"/>
                    </a:lnTo>
                    <a:lnTo>
                      <a:pt x="633" y="477"/>
                    </a:lnTo>
                    <a:lnTo>
                      <a:pt x="549" y="549"/>
                    </a:lnTo>
                    <a:lnTo>
                      <a:pt x="495" y="567"/>
                    </a:lnTo>
                    <a:lnTo>
                      <a:pt x="432" y="576"/>
                    </a:lnTo>
                    <a:lnTo>
                      <a:pt x="0" y="576"/>
                    </a:lnTo>
                    <a:lnTo>
                      <a:pt x="39" y="561"/>
                    </a:lnTo>
                    <a:lnTo>
                      <a:pt x="69" y="537"/>
                    </a:lnTo>
                    <a:lnTo>
                      <a:pt x="111" y="483"/>
                    </a:lnTo>
                    <a:lnTo>
                      <a:pt x="135" y="381"/>
                    </a:lnTo>
                    <a:lnTo>
                      <a:pt x="144" y="288"/>
                    </a:lnTo>
                    <a:lnTo>
                      <a:pt x="135" y="183"/>
                    </a:lnTo>
                    <a:lnTo>
                      <a:pt x="111" y="99"/>
                    </a:lnTo>
                    <a:lnTo>
                      <a:pt x="69" y="33"/>
                    </a:lnTo>
                    <a:lnTo>
                      <a:pt x="39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FCC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513" name="Line 54"/>
              <p:cNvSpPr>
                <a:spLocks noChangeAspect="1" noChangeShapeType="1"/>
              </p:cNvSpPr>
              <p:nvPr/>
            </p:nvSpPr>
            <p:spPr bwMode="auto">
              <a:xfrm>
                <a:off x="1680" y="2398"/>
                <a:ext cx="10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02" name="Line 106"/>
              <p:cNvSpPr>
                <a:spLocks noChangeShapeType="1"/>
              </p:cNvSpPr>
              <p:nvPr/>
            </p:nvSpPr>
            <p:spPr bwMode="auto">
              <a:xfrm>
                <a:off x="1694" y="2817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03" name="Line 107"/>
              <p:cNvSpPr>
                <a:spLocks noChangeShapeType="1"/>
              </p:cNvSpPr>
              <p:nvPr/>
            </p:nvSpPr>
            <p:spPr bwMode="auto">
              <a:xfrm>
                <a:off x="1392" y="2400"/>
                <a:ext cx="0" cy="6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59512" name="Group 108"/>
              <p:cNvGrpSpPr>
                <a:grpSpLocks/>
              </p:cNvGrpSpPr>
              <p:nvPr/>
            </p:nvGrpSpPr>
            <p:grpSpPr bwMode="auto">
              <a:xfrm>
                <a:off x="1296" y="3024"/>
                <a:ext cx="480" cy="192"/>
                <a:chOff x="2448" y="3216"/>
                <a:chExt cx="480" cy="192"/>
              </a:xfrm>
            </p:grpSpPr>
            <p:sp>
              <p:nvSpPr>
                <p:cNvPr id="55405" name="Freeform 109"/>
                <p:cNvSpPr>
                  <a:spLocks/>
                </p:cNvSpPr>
                <p:nvPr/>
              </p:nvSpPr>
              <p:spPr bwMode="auto">
                <a:xfrm>
                  <a:off x="2448" y="3264"/>
                  <a:ext cx="480" cy="144"/>
                </a:xfrm>
                <a:custGeom>
                  <a:avLst/>
                  <a:gdLst>
                    <a:gd name="T0" fmla="*/ 0 w 480"/>
                    <a:gd name="T1" fmla="*/ 0 h 144"/>
                    <a:gd name="T2" fmla="*/ 480 w 480"/>
                    <a:gd name="T3" fmla="*/ 0 h 144"/>
                    <a:gd name="T4" fmla="*/ 432 w 480"/>
                    <a:gd name="T5" fmla="*/ 144 h 144"/>
                    <a:gd name="T6" fmla="*/ 69 w 480"/>
                    <a:gd name="T7" fmla="*/ 141 h 144"/>
                    <a:gd name="T8" fmla="*/ 0 w 480"/>
                    <a:gd name="T9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0" h="144">
                      <a:moveTo>
                        <a:pt x="0" y="0"/>
                      </a:moveTo>
                      <a:lnTo>
                        <a:pt x="480" y="0"/>
                      </a:lnTo>
                      <a:lnTo>
                        <a:pt x="432" y="144"/>
                      </a:lnTo>
                      <a:lnTo>
                        <a:pt x="69" y="1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FFCC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5406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2745" y="3217"/>
                  <a:ext cx="166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r>
                    <a:rPr lang="en-US" sz="1200" dirty="0">
                      <a:latin typeface="+mj-lt"/>
                      <a:ea typeface="ＭＳ Ｐゴシック" charset="0"/>
                      <a:cs typeface="ＭＳ Ｐゴシック" charset="0"/>
                    </a:rPr>
                    <a:t>1</a:t>
                  </a:r>
                </a:p>
              </p:txBody>
            </p:sp>
            <p:sp>
              <p:nvSpPr>
                <p:cNvPr id="55407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2502" y="3216"/>
                  <a:ext cx="168" cy="1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r>
                    <a:rPr lang="en-US" sz="1200" dirty="0">
                      <a:latin typeface="+mj-lt"/>
                      <a:ea typeface="ＭＳ Ｐゴシック" charset="0"/>
                      <a:cs typeface="ＭＳ Ｐゴシック" charset="0"/>
                    </a:rPr>
                    <a:t>0</a:t>
                  </a:r>
                </a:p>
              </p:txBody>
            </p:sp>
          </p:grpSp>
          <p:sp>
            <p:nvSpPr>
              <p:cNvPr id="55408" name="Line 112"/>
              <p:cNvSpPr>
                <a:spLocks noChangeShapeType="1"/>
              </p:cNvSpPr>
              <p:nvPr/>
            </p:nvSpPr>
            <p:spPr bwMode="auto">
              <a:xfrm flipH="1">
                <a:off x="1392" y="2400"/>
                <a:ext cx="28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09" name="Line 113"/>
              <p:cNvSpPr>
                <a:spLocks noChangeShapeType="1"/>
              </p:cNvSpPr>
              <p:nvPr/>
            </p:nvSpPr>
            <p:spPr bwMode="auto">
              <a:xfrm>
                <a:off x="2160" y="244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10" name="Line 114"/>
              <p:cNvSpPr>
                <a:spLocks noChangeShapeType="1"/>
              </p:cNvSpPr>
              <p:nvPr/>
            </p:nvSpPr>
            <p:spPr bwMode="auto">
              <a:xfrm>
                <a:off x="2256" y="23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11" name="Line 115"/>
              <p:cNvSpPr>
                <a:spLocks noChangeShapeType="1"/>
              </p:cNvSpPr>
              <p:nvPr/>
            </p:nvSpPr>
            <p:spPr bwMode="auto">
              <a:xfrm>
                <a:off x="2256" y="278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521" name="Line 43"/>
              <p:cNvSpPr>
                <a:spLocks noChangeAspect="1" noChangeShapeType="1"/>
              </p:cNvSpPr>
              <p:nvPr/>
            </p:nvSpPr>
            <p:spPr bwMode="auto">
              <a:xfrm flipH="1">
                <a:off x="1104" y="3168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522" name="Line 43"/>
              <p:cNvSpPr>
                <a:spLocks noChangeAspect="1" noChangeShapeType="1"/>
              </p:cNvSpPr>
              <p:nvPr/>
            </p:nvSpPr>
            <p:spPr bwMode="auto">
              <a:xfrm flipH="1">
                <a:off x="1104" y="3312"/>
                <a:ext cx="42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14" name="Line 118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15" name="Line 119"/>
              <p:cNvSpPr>
                <a:spLocks noChangeShapeType="1"/>
              </p:cNvSpPr>
              <p:nvPr/>
            </p:nvSpPr>
            <p:spPr bwMode="auto">
              <a:xfrm>
                <a:off x="2496" y="2448"/>
                <a:ext cx="1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16" name="Line 120"/>
              <p:cNvSpPr>
                <a:spLocks noChangeShapeType="1"/>
              </p:cNvSpPr>
              <p:nvPr/>
            </p:nvSpPr>
            <p:spPr bwMode="auto">
              <a:xfrm flipH="1">
                <a:off x="2544" y="235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17" name="Line 121"/>
              <p:cNvSpPr>
                <a:spLocks noChangeShapeType="1"/>
              </p:cNvSpPr>
              <p:nvPr/>
            </p:nvSpPr>
            <p:spPr bwMode="auto">
              <a:xfrm>
                <a:off x="1104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18" name="Text Box 122"/>
              <p:cNvSpPr txBox="1">
                <a:spLocks noChangeArrowheads="1"/>
              </p:cNvSpPr>
              <p:nvPr/>
            </p:nvSpPr>
            <p:spPr bwMode="auto">
              <a:xfrm>
                <a:off x="780" y="3071"/>
                <a:ext cx="37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0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latin typeface="+mj-lt"/>
                    <a:ea typeface="ＭＳ Ｐゴシック" charset="0"/>
                    <a:cs typeface="ＭＳ Ｐゴシック" charset="0"/>
                  </a:rPr>
                  <a:t>Heres</a:t>
                </a:r>
              </a:p>
            </p:txBody>
          </p:sp>
          <p:sp>
            <p:nvSpPr>
              <p:cNvPr id="55419" name="Text Box 123"/>
              <p:cNvSpPr txBox="1">
                <a:spLocks noChangeArrowheads="1"/>
              </p:cNvSpPr>
              <p:nvPr/>
            </p:nvSpPr>
            <p:spPr bwMode="auto">
              <a:xfrm>
                <a:off x="874" y="3215"/>
                <a:ext cx="276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0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latin typeface="+mj-lt"/>
                    <a:ea typeface="ＭＳ Ｐゴシック" charset="0"/>
                    <a:cs typeface="ＭＳ Ｐゴシック" charset="0"/>
                  </a:rPr>
                  <a:t>Got</a:t>
                </a:r>
              </a:p>
            </p:txBody>
          </p:sp>
          <p:sp>
            <p:nvSpPr>
              <p:cNvPr id="55420" name="Line 124"/>
              <p:cNvSpPr>
                <a:spLocks noChangeShapeType="1"/>
              </p:cNvSpPr>
              <p:nvPr/>
            </p:nvSpPr>
            <p:spPr bwMode="auto">
              <a:xfrm flipH="1">
                <a:off x="2544" y="27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21" name="Text Box 125"/>
              <p:cNvSpPr txBox="1">
                <a:spLocks noChangeArrowheads="1"/>
              </p:cNvSpPr>
              <p:nvPr/>
            </p:nvSpPr>
            <p:spPr bwMode="auto">
              <a:xfrm>
                <a:off x="2640" y="2735"/>
                <a:ext cx="417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0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latin typeface="+mj-lt"/>
                    <a:ea typeface="ＭＳ Ｐゴシック" charset="0"/>
                    <a:cs typeface="ＭＳ Ｐゴシック" charset="0"/>
                  </a:rPr>
                  <a:t>Heres2</a:t>
                </a:r>
              </a:p>
            </p:txBody>
          </p:sp>
          <p:sp>
            <p:nvSpPr>
              <p:cNvPr id="55422" name="Text Box 126"/>
              <p:cNvSpPr txBox="1">
                <a:spLocks noChangeArrowheads="1"/>
              </p:cNvSpPr>
              <p:nvPr/>
            </p:nvSpPr>
            <p:spPr bwMode="auto">
              <a:xfrm>
                <a:off x="2592" y="2255"/>
                <a:ext cx="321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0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latin typeface="+mj-lt"/>
                    <a:ea typeface="ＭＳ Ｐゴシック" charset="0"/>
                    <a:cs typeface="ＭＳ Ｐゴシック" charset="0"/>
                  </a:rPr>
                  <a:t>Got1</a:t>
                </a:r>
              </a:p>
            </p:txBody>
          </p:sp>
          <p:sp>
            <p:nvSpPr>
              <p:cNvPr id="55423" name="Text Box 127"/>
              <p:cNvSpPr txBox="1">
                <a:spLocks noChangeArrowheads="1"/>
              </p:cNvSpPr>
              <p:nvPr/>
            </p:nvSpPr>
            <p:spPr bwMode="auto">
              <a:xfrm>
                <a:off x="2640" y="2639"/>
                <a:ext cx="32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0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latin typeface="+mj-lt"/>
                    <a:ea typeface="ＭＳ Ｐゴシック" charset="0"/>
                    <a:cs typeface="ＭＳ Ｐゴシック" charset="0"/>
                  </a:rPr>
                  <a:t>Got2</a:t>
                </a:r>
              </a:p>
            </p:txBody>
          </p:sp>
          <p:sp>
            <p:nvSpPr>
              <p:cNvPr id="55424" name="Line 128"/>
              <p:cNvSpPr>
                <a:spLocks noChangeShapeType="1"/>
              </p:cNvSpPr>
              <p:nvPr/>
            </p:nvSpPr>
            <p:spPr bwMode="auto">
              <a:xfrm flipH="1">
                <a:off x="1104" y="33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25" name="Line 129"/>
              <p:cNvSpPr>
                <a:spLocks noChangeShapeType="1"/>
              </p:cNvSpPr>
              <p:nvPr/>
            </p:nvSpPr>
            <p:spPr bwMode="auto">
              <a:xfrm>
                <a:off x="1248" y="316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26" name="Line 130"/>
              <p:cNvSpPr>
                <a:spLocks noChangeShapeType="1"/>
              </p:cNvSpPr>
              <p:nvPr/>
            </p:nvSpPr>
            <p:spPr bwMode="auto">
              <a:xfrm>
                <a:off x="1248" y="33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27" name="Line 131"/>
              <p:cNvSpPr>
                <a:spLocks noChangeShapeType="1"/>
              </p:cNvSpPr>
              <p:nvPr/>
            </p:nvSpPr>
            <p:spPr bwMode="auto">
              <a:xfrm>
                <a:off x="1248" y="3456"/>
                <a:ext cx="12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28" name="Line 132"/>
              <p:cNvSpPr>
                <a:spLocks noChangeShapeType="1"/>
              </p:cNvSpPr>
              <p:nvPr/>
            </p:nvSpPr>
            <p:spPr bwMode="auto">
              <a:xfrm flipV="1">
                <a:off x="2496" y="278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29" name="Line 133"/>
              <p:cNvSpPr>
                <a:spLocks noChangeShapeType="1"/>
              </p:cNvSpPr>
              <p:nvPr/>
            </p:nvSpPr>
            <p:spPr bwMode="auto">
              <a:xfrm flipV="1">
                <a:off x="2496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30" name="Line 134"/>
              <p:cNvSpPr>
                <a:spLocks noChangeShapeType="1"/>
              </p:cNvSpPr>
              <p:nvPr/>
            </p:nvSpPr>
            <p:spPr bwMode="auto">
              <a:xfrm>
                <a:off x="2496" y="2832"/>
                <a:ext cx="1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431" name="Text Box 135"/>
              <p:cNvSpPr txBox="1">
                <a:spLocks noChangeArrowheads="1"/>
              </p:cNvSpPr>
              <p:nvPr/>
            </p:nvSpPr>
            <p:spPr bwMode="auto">
              <a:xfrm>
                <a:off x="2592" y="2351"/>
                <a:ext cx="41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0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latin typeface="+mj-lt"/>
                    <a:ea typeface="ＭＳ Ｐゴシック" charset="0"/>
                    <a:cs typeface="ＭＳ Ｐゴシック" charset="0"/>
                  </a:rPr>
                  <a:t>Heres1</a:t>
                </a:r>
              </a:p>
            </p:txBody>
          </p:sp>
        </p:grpSp>
      </p:grpSp>
      <p:sp>
        <p:nvSpPr>
          <p:cNvPr id="61470" name="Line 155"/>
          <p:cNvSpPr>
            <a:spLocks noChangeShapeType="1"/>
          </p:cNvSpPr>
          <p:nvPr/>
        </p:nvSpPr>
        <p:spPr bwMode="auto">
          <a:xfrm>
            <a:off x="3200400" y="2209800"/>
            <a:ext cx="217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71" name="Line 110"/>
          <p:cNvSpPr>
            <a:spLocks noChangeShapeType="1"/>
          </p:cNvSpPr>
          <p:nvPr/>
        </p:nvSpPr>
        <p:spPr bwMode="auto">
          <a:xfrm flipH="1" flipV="1">
            <a:off x="3810000" y="2667000"/>
            <a:ext cx="3048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5436" name="Text Box 140"/>
          <p:cNvSpPr txBox="1">
            <a:spLocks noChangeArrowheads="1"/>
          </p:cNvSpPr>
          <p:nvPr/>
        </p:nvSpPr>
        <p:spPr bwMode="auto">
          <a:xfrm>
            <a:off x="5638800" y="4189413"/>
            <a:ext cx="639763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200">
                <a:latin typeface="+mj-lt"/>
                <a:ea typeface="ＭＳ Ｐゴシック" charset="0"/>
                <a:cs typeface="ＭＳ Ｐゴシック" charset="0"/>
              </a:rPr>
              <a:t>Heres</a:t>
            </a:r>
          </a:p>
        </p:txBody>
      </p:sp>
      <p:grpSp>
        <p:nvGrpSpPr>
          <p:cNvPr id="59422" name="Group 141"/>
          <p:cNvGrpSpPr>
            <a:grpSpLocks/>
          </p:cNvGrpSpPr>
          <p:nvPr/>
        </p:nvGrpSpPr>
        <p:grpSpPr bwMode="auto">
          <a:xfrm>
            <a:off x="5715000" y="4191000"/>
            <a:ext cx="2514600" cy="960438"/>
            <a:chOff x="3216" y="2304"/>
            <a:chExt cx="1584" cy="605"/>
          </a:xfrm>
        </p:grpSpPr>
        <p:sp>
          <p:nvSpPr>
            <p:cNvPr id="55438" name="Text Box 142"/>
            <p:cNvSpPr txBox="1">
              <a:spLocks noChangeArrowheads="1"/>
            </p:cNvSpPr>
            <p:nvPr/>
          </p:nvSpPr>
          <p:spPr bwMode="auto">
            <a:xfrm>
              <a:off x="3216" y="2447"/>
              <a:ext cx="297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sz="1200">
                  <a:latin typeface="+mj-lt"/>
                  <a:ea typeface="ＭＳ Ｐゴシック" charset="0"/>
                  <a:cs typeface="ＭＳ Ｐゴシック" charset="0"/>
                </a:rPr>
                <a:t>Got</a:t>
              </a:r>
            </a:p>
          </p:txBody>
        </p:sp>
        <p:sp>
          <p:nvSpPr>
            <p:cNvPr id="55439" name="Text Box 143"/>
            <p:cNvSpPr txBox="1">
              <a:spLocks noChangeArrowheads="1"/>
            </p:cNvSpPr>
            <p:nvPr/>
          </p:nvSpPr>
          <p:spPr bwMode="auto">
            <a:xfrm>
              <a:off x="3216" y="2591"/>
              <a:ext cx="34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sz="1200">
                  <a:latin typeface="+mj-lt"/>
                  <a:ea typeface="ＭＳ Ｐゴシック" charset="0"/>
                  <a:cs typeface="ＭＳ Ｐゴシック" charset="0"/>
                </a:rPr>
                <a:t>Got1</a:t>
              </a:r>
            </a:p>
          </p:txBody>
        </p:sp>
        <p:sp>
          <p:nvSpPr>
            <p:cNvPr id="55440" name="Text Box 144"/>
            <p:cNvSpPr txBox="1">
              <a:spLocks noChangeArrowheads="1"/>
            </p:cNvSpPr>
            <p:nvPr/>
          </p:nvSpPr>
          <p:spPr bwMode="auto">
            <a:xfrm>
              <a:off x="3216" y="2735"/>
              <a:ext cx="34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sz="1200">
                  <a:latin typeface="+mj-lt"/>
                  <a:ea typeface="ＭＳ Ｐゴシック" charset="0"/>
                  <a:cs typeface="ＭＳ Ｐゴシック" charset="0"/>
                </a:rPr>
                <a:t>Got2</a:t>
              </a:r>
            </a:p>
          </p:txBody>
        </p:sp>
        <p:sp>
          <p:nvSpPr>
            <p:cNvPr id="55441" name="Line 145"/>
            <p:cNvSpPr>
              <a:spLocks noChangeShapeType="1"/>
            </p:cNvSpPr>
            <p:nvPr/>
          </p:nvSpPr>
          <p:spPr bwMode="auto">
            <a:xfrm>
              <a:off x="3504" y="24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42" name="Line 146"/>
            <p:cNvSpPr>
              <a:spLocks noChangeShapeType="1"/>
            </p:cNvSpPr>
            <p:nvPr/>
          </p:nvSpPr>
          <p:spPr bwMode="auto">
            <a:xfrm flipV="1">
              <a:off x="364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43" name="Line 147"/>
            <p:cNvSpPr>
              <a:spLocks noChangeShapeType="1"/>
            </p:cNvSpPr>
            <p:nvPr/>
          </p:nvSpPr>
          <p:spPr bwMode="auto">
            <a:xfrm>
              <a:off x="3648" y="23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44" name="Line 148"/>
            <p:cNvSpPr>
              <a:spLocks noChangeShapeType="1"/>
            </p:cNvSpPr>
            <p:nvPr/>
          </p:nvSpPr>
          <p:spPr bwMode="auto">
            <a:xfrm>
              <a:off x="3552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45" name="Line 149"/>
            <p:cNvSpPr>
              <a:spLocks noChangeShapeType="1"/>
            </p:cNvSpPr>
            <p:nvPr/>
          </p:nvSpPr>
          <p:spPr bwMode="auto">
            <a:xfrm flipV="1">
              <a:off x="3936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46" name="Line 150"/>
            <p:cNvSpPr>
              <a:spLocks noChangeShapeType="1"/>
            </p:cNvSpPr>
            <p:nvPr/>
          </p:nvSpPr>
          <p:spPr bwMode="auto">
            <a:xfrm>
              <a:off x="3936" y="25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47" name="Line 151"/>
            <p:cNvSpPr>
              <a:spLocks noChangeShapeType="1"/>
            </p:cNvSpPr>
            <p:nvPr/>
          </p:nvSpPr>
          <p:spPr bwMode="auto">
            <a:xfrm>
              <a:off x="3552" y="283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48" name="Line 152"/>
            <p:cNvSpPr>
              <a:spLocks noChangeShapeType="1"/>
            </p:cNvSpPr>
            <p:nvPr/>
          </p:nvSpPr>
          <p:spPr bwMode="auto">
            <a:xfrm flipV="1">
              <a:off x="4176" y="273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49" name="Line 153"/>
            <p:cNvSpPr>
              <a:spLocks noChangeShapeType="1"/>
            </p:cNvSpPr>
            <p:nvPr/>
          </p:nvSpPr>
          <p:spPr bwMode="auto">
            <a:xfrm>
              <a:off x="4176" y="27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50" name="Line 154"/>
            <p:cNvSpPr>
              <a:spLocks noChangeShapeType="1"/>
            </p:cNvSpPr>
            <p:nvPr/>
          </p:nvSpPr>
          <p:spPr bwMode="auto">
            <a:xfrm>
              <a:off x="3600" y="254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51" name="Line 155"/>
            <p:cNvSpPr>
              <a:spLocks noChangeShapeType="1"/>
            </p:cNvSpPr>
            <p:nvPr/>
          </p:nvSpPr>
          <p:spPr bwMode="auto">
            <a:xfrm flipV="1">
              <a:off x="4224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52" name="Line 156"/>
            <p:cNvSpPr>
              <a:spLocks noChangeShapeType="1"/>
            </p:cNvSpPr>
            <p:nvPr/>
          </p:nvSpPr>
          <p:spPr bwMode="auto">
            <a:xfrm>
              <a:off x="4224" y="24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53" name="Line 157"/>
            <p:cNvSpPr>
              <a:spLocks noChangeShapeType="1"/>
            </p:cNvSpPr>
            <p:nvPr/>
          </p:nvSpPr>
          <p:spPr bwMode="auto">
            <a:xfrm flipV="1">
              <a:off x="4320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54" name="Line 158"/>
            <p:cNvSpPr>
              <a:spLocks noChangeShapeType="1"/>
            </p:cNvSpPr>
            <p:nvPr/>
          </p:nvSpPr>
          <p:spPr bwMode="auto">
            <a:xfrm>
              <a:off x="4320" y="240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55" name="Line 159"/>
            <p:cNvSpPr>
              <a:spLocks noChangeShapeType="1"/>
            </p:cNvSpPr>
            <p:nvPr/>
          </p:nvSpPr>
          <p:spPr bwMode="auto">
            <a:xfrm flipV="1">
              <a:off x="4368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56" name="Line 160"/>
            <p:cNvSpPr>
              <a:spLocks noChangeShapeType="1"/>
            </p:cNvSpPr>
            <p:nvPr/>
          </p:nvSpPr>
          <p:spPr bwMode="auto">
            <a:xfrm flipV="1">
              <a:off x="4416" y="273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57" name="Line 161"/>
            <p:cNvSpPr>
              <a:spLocks noChangeShapeType="1"/>
            </p:cNvSpPr>
            <p:nvPr/>
          </p:nvSpPr>
          <p:spPr bwMode="auto">
            <a:xfrm>
              <a:off x="4416" y="28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58" name="Line 162"/>
            <p:cNvSpPr>
              <a:spLocks noChangeShapeType="1"/>
            </p:cNvSpPr>
            <p:nvPr/>
          </p:nvSpPr>
          <p:spPr bwMode="auto">
            <a:xfrm>
              <a:off x="4368" y="26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59" name="Line 163"/>
            <p:cNvSpPr>
              <a:spLocks noChangeShapeType="1"/>
            </p:cNvSpPr>
            <p:nvPr/>
          </p:nvSpPr>
          <p:spPr bwMode="auto">
            <a:xfrm flipV="1">
              <a:off x="4464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60" name="Line 164"/>
            <p:cNvSpPr>
              <a:spLocks noChangeShapeType="1"/>
            </p:cNvSpPr>
            <p:nvPr/>
          </p:nvSpPr>
          <p:spPr bwMode="auto">
            <a:xfrm>
              <a:off x="4464" y="25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9423" name="Group 165"/>
          <p:cNvGrpSpPr>
            <a:grpSpLocks/>
          </p:cNvGrpSpPr>
          <p:nvPr/>
        </p:nvGrpSpPr>
        <p:grpSpPr bwMode="auto">
          <a:xfrm>
            <a:off x="6858000" y="4419600"/>
            <a:ext cx="457200" cy="533400"/>
            <a:chOff x="3936" y="2448"/>
            <a:chExt cx="288" cy="336"/>
          </a:xfrm>
        </p:grpSpPr>
        <p:sp>
          <p:nvSpPr>
            <p:cNvPr id="55462" name="Freeform 166"/>
            <p:cNvSpPr>
              <a:spLocks/>
            </p:cNvSpPr>
            <p:nvPr/>
          </p:nvSpPr>
          <p:spPr bwMode="auto">
            <a:xfrm flipV="1">
              <a:off x="3936" y="2448"/>
              <a:ext cx="288" cy="192"/>
            </a:xfrm>
            <a:custGeom>
              <a:avLst/>
              <a:gdLst>
                <a:gd name="T0" fmla="*/ 0 w 482"/>
                <a:gd name="T1" fmla="*/ 0 h 365"/>
                <a:gd name="T2" fmla="*/ 321 w 482"/>
                <a:gd name="T3" fmla="*/ 270 h 365"/>
                <a:gd name="T4" fmla="*/ 482 w 482"/>
                <a:gd name="T5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2" h="365">
                  <a:moveTo>
                    <a:pt x="0" y="0"/>
                  </a:moveTo>
                  <a:cubicBezTo>
                    <a:pt x="53" y="45"/>
                    <a:pt x="241" y="209"/>
                    <a:pt x="321" y="270"/>
                  </a:cubicBezTo>
                  <a:cubicBezTo>
                    <a:pt x="401" y="331"/>
                    <a:pt x="448" y="345"/>
                    <a:pt x="482" y="365"/>
                  </a:cubicBezTo>
                </a:path>
              </a:pathLst>
            </a:custGeom>
            <a:noFill/>
            <a:ln w="9525" cap="flat" cmpd="sng">
              <a:solidFill>
                <a:srgbClr val="FF7C80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63" name="Freeform 167"/>
            <p:cNvSpPr>
              <a:spLocks/>
            </p:cNvSpPr>
            <p:nvPr/>
          </p:nvSpPr>
          <p:spPr bwMode="auto">
            <a:xfrm flipV="1">
              <a:off x="4176" y="2496"/>
              <a:ext cx="48" cy="288"/>
            </a:xfrm>
            <a:custGeom>
              <a:avLst/>
              <a:gdLst>
                <a:gd name="T0" fmla="*/ 0 w 482"/>
                <a:gd name="T1" fmla="*/ 0 h 365"/>
                <a:gd name="T2" fmla="*/ 321 w 482"/>
                <a:gd name="T3" fmla="*/ 270 h 365"/>
                <a:gd name="T4" fmla="*/ 482 w 482"/>
                <a:gd name="T5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2" h="365">
                  <a:moveTo>
                    <a:pt x="0" y="0"/>
                  </a:moveTo>
                  <a:cubicBezTo>
                    <a:pt x="53" y="45"/>
                    <a:pt x="241" y="209"/>
                    <a:pt x="321" y="270"/>
                  </a:cubicBezTo>
                  <a:cubicBezTo>
                    <a:pt x="401" y="331"/>
                    <a:pt x="448" y="345"/>
                    <a:pt x="482" y="365"/>
                  </a:cubicBezTo>
                </a:path>
              </a:pathLst>
            </a:custGeom>
            <a:noFill/>
            <a:ln w="9525" cap="flat" cmpd="sng">
              <a:solidFill>
                <a:srgbClr val="FF7C80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9424" name="Group 168"/>
          <p:cNvGrpSpPr>
            <a:grpSpLocks/>
          </p:cNvGrpSpPr>
          <p:nvPr/>
        </p:nvGrpSpPr>
        <p:grpSpPr bwMode="auto">
          <a:xfrm>
            <a:off x="7543800" y="4419600"/>
            <a:ext cx="152400" cy="533400"/>
            <a:chOff x="4368" y="2448"/>
            <a:chExt cx="96" cy="336"/>
          </a:xfrm>
        </p:grpSpPr>
        <p:sp>
          <p:nvSpPr>
            <p:cNvPr id="55465" name="Freeform 169"/>
            <p:cNvSpPr>
              <a:spLocks/>
            </p:cNvSpPr>
            <p:nvPr/>
          </p:nvSpPr>
          <p:spPr bwMode="auto">
            <a:xfrm flipV="1">
              <a:off x="4368" y="2448"/>
              <a:ext cx="96" cy="192"/>
            </a:xfrm>
            <a:custGeom>
              <a:avLst/>
              <a:gdLst>
                <a:gd name="T0" fmla="*/ 0 w 482"/>
                <a:gd name="T1" fmla="*/ 0 h 365"/>
                <a:gd name="T2" fmla="*/ 321 w 482"/>
                <a:gd name="T3" fmla="*/ 270 h 365"/>
                <a:gd name="T4" fmla="*/ 482 w 482"/>
                <a:gd name="T5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2" h="365">
                  <a:moveTo>
                    <a:pt x="0" y="0"/>
                  </a:moveTo>
                  <a:cubicBezTo>
                    <a:pt x="53" y="45"/>
                    <a:pt x="241" y="209"/>
                    <a:pt x="321" y="270"/>
                  </a:cubicBezTo>
                  <a:cubicBezTo>
                    <a:pt x="401" y="331"/>
                    <a:pt x="448" y="345"/>
                    <a:pt x="482" y="365"/>
                  </a:cubicBezTo>
                </a:path>
              </a:pathLst>
            </a:custGeom>
            <a:noFill/>
            <a:ln w="9525" cap="flat" cmpd="sng">
              <a:solidFill>
                <a:srgbClr val="FF7C80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466" name="Freeform 170"/>
            <p:cNvSpPr>
              <a:spLocks/>
            </p:cNvSpPr>
            <p:nvPr/>
          </p:nvSpPr>
          <p:spPr bwMode="auto">
            <a:xfrm flipV="1">
              <a:off x="4416" y="2496"/>
              <a:ext cx="48" cy="288"/>
            </a:xfrm>
            <a:custGeom>
              <a:avLst/>
              <a:gdLst>
                <a:gd name="T0" fmla="*/ 0 w 482"/>
                <a:gd name="T1" fmla="*/ 0 h 365"/>
                <a:gd name="T2" fmla="*/ 321 w 482"/>
                <a:gd name="T3" fmla="*/ 270 h 365"/>
                <a:gd name="T4" fmla="*/ 482 w 482"/>
                <a:gd name="T5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2" h="365">
                  <a:moveTo>
                    <a:pt x="0" y="0"/>
                  </a:moveTo>
                  <a:cubicBezTo>
                    <a:pt x="53" y="45"/>
                    <a:pt x="241" y="209"/>
                    <a:pt x="321" y="270"/>
                  </a:cubicBezTo>
                  <a:cubicBezTo>
                    <a:pt x="401" y="331"/>
                    <a:pt x="448" y="345"/>
                    <a:pt x="482" y="365"/>
                  </a:cubicBezTo>
                </a:path>
              </a:pathLst>
            </a:custGeom>
            <a:noFill/>
            <a:ln w="9525" cap="flat" cmpd="sng">
              <a:solidFill>
                <a:srgbClr val="FF7C80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5467" name="Line 171"/>
          <p:cNvSpPr>
            <a:spLocks noChangeShapeType="1"/>
          </p:cNvSpPr>
          <p:nvPr/>
        </p:nvSpPr>
        <p:spPr bwMode="auto">
          <a:xfrm flipH="1">
            <a:off x="2438400" y="2895600"/>
            <a:ext cx="91440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9426" name="Group 116"/>
          <p:cNvGrpSpPr>
            <a:grpSpLocks/>
          </p:cNvGrpSpPr>
          <p:nvPr/>
        </p:nvGrpSpPr>
        <p:grpSpPr bwMode="auto">
          <a:xfrm flipH="1">
            <a:off x="3429000" y="3048000"/>
            <a:ext cx="496888" cy="1100138"/>
            <a:chOff x="4313593" y="3009422"/>
            <a:chExt cx="999529" cy="2212823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4642512" y="3683168"/>
              <a:ext cx="159669" cy="673744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4802181" y="4356912"/>
              <a:ext cx="274631" cy="814243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4585031" y="4356912"/>
              <a:ext cx="217150" cy="814243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457" name="Group 120"/>
            <p:cNvGrpSpPr>
              <a:grpSpLocks/>
            </p:cNvGrpSpPr>
            <p:nvPr/>
          </p:nvGrpSpPr>
          <p:grpSpPr bwMode="auto">
            <a:xfrm>
              <a:off x="5070041" y="5090881"/>
              <a:ext cx="243081" cy="123489"/>
              <a:chOff x="5001195" y="2583125"/>
              <a:chExt cx="243081" cy="123489"/>
            </a:xfrm>
          </p:grpSpPr>
          <p:cxnSp>
            <p:nvCxnSpPr>
              <p:cNvPr id="135" name="Straight Connector 134"/>
              <p:cNvCxnSpPr/>
              <p:nvPr/>
            </p:nvCxnSpPr>
            <p:spPr>
              <a:xfrm>
                <a:off x="5001579" y="2692138"/>
                <a:ext cx="242697" cy="12773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Freeform 135"/>
              <p:cNvSpPr/>
              <p:nvPr/>
            </p:nvSpPr>
            <p:spPr>
              <a:xfrm>
                <a:off x="5011158" y="2583572"/>
                <a:ext cx="226731" cy="124533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59458" name="Group 121"/>
            <p:cNvGrpSpPr>
              <a:grpSpLocks/>
            </p:cNvGrpSpPr>
            <p:nvPr/>
          </p:nvGrpSpPr>
          <p:grpSpPr bwMode="auto">
            <a:xfrm>
              <a:off x="4342836" y="5082028"/>
              <a:ext cx="252852" cy="140217"/>
              <a:chOff x="4273990" y="2574272"/>
              <a:chExt cx="252852" cy="140217"/>
            </a:xfrm>
          </p:grpSpPr>
          <p:cxnSp>
            <p:nvCxnSpPr>
              <p:cNvPr id="133" name="Straight Connector 132"/>
              <p:cNvCxnSpPr/>
              <p:nvPr/>
            </p:nvCxnSpPr>
            <p:spPr>
              <a:xfrm flipH="1">
                <a:off x="4289453" y="2676172"/>
                <a:ext cx="236311" cy="3831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Freeform 133"/>
              <p:cNvSpPr/>
              <p:nvPr/>
            </p:nvSpPr>
            <p:spPr>
              <a:xfrm>
                <a:off x="4273487" y="2573992"/>
                <a:ext cx="249084" cy="140497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+mj-lt"/>
                </a:endParaRPr>
              </a:p>
            </p:txBody>
          </p:sp>
        </p:grpSp>
        <p:cxnSp>
          <p:nvCxnSpPr>
            <p:cNvPr id="123" name="Straight Connector 122"/>
            <p:cNvCxnSpPr/>
            <p:nvPr/>
          </p:nvCxnSpPr>
          <p:spPr>
            <a:xfrm flipV="1">
              <a:off x="4674446" y="3529899"/>
              <a:ext cx="354464" cy="226709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5041684" y="3191430"/>
              <a:ext cx="137316" cy="332083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4597805" y="3753417"/>
              <a:ext cx="44707" cy="293766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597805" y="4047182"/>
              <a:ext cx="169248" cy="290572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Freeform 126"/>
            <p:cNvSpPr/>
            <p:nvPr/>
          </p:nvSpPr>
          <p:spPr>
            <a:xfrm rot="19139357">
              <a:off x="5124712" y="3009422"/>
              <a:ext cx="159669" cy="130918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8" name="Freeform 127"/>
            <p:cNvSpPr/>
            <p:nvPr/>
          </p:nvSpPr>
          <p:spPr>
            <a:xfrm rot="18043755">
              <a:off x="4585040" y="4331363"/>
              <a:ext cx="204359" cy="114962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59465" name="Group 128"/>
            <p:cNvGrpSpPr>
              <a:grpSpLocks/>
            </p:cNvGrpSpPr>
            <p:nvPr/>
          </p:nvGrpSpPr>
          <p:grpSpPr bwMode="auto">
            <a:xfrm rot="-1581421">
              <a:off x="4313593" y="3250132"/>
              <a:ext cx="527419" cy="407801"/>
              <a:chOff x="4555897" y="729676"/>
              <a:chExt cx="527419" cy="407801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4590139" y="721860"/>
                <a:ext cx="344885" cy="415104"/>
              </a:xfrm>
              <a:prstGeom prst="ellipse">
                <a:avLst/>
              </a:pr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31" name="Freeform 130"/>
              <p:cNvSpPr/>
              <p:nvPr/>
            </p:nvSpPr>
            <p:spPr>
              <a:xfrm>
                <a:off x="4598191" y="735443"/>
                <a:ext cx="498167" cy="233098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32" name="Freeform 131"/>
              <p:cNvSpPr/>
              <p:nvPr/>
            </p:nvSpPr>
            <p:spPr>
              <a:xfrm>
                <a:off x="4557395" y="728585"/>
                <a:ext cx="309756" cy="223518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28575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59427" name="Group 136"/>
          <p:cNvGrpSpPr>
            <a:grpSpLocks/>
          </p:cNvGrpSpPr>
          <p:nvPr/>
        </p:nvGrpSpPr>
        <p:grpSpPr bwMode="auto">
          <a:xfrm flipH="1">
            <a:off x="4572000" y="5364163"/>
            <a:ext cx="609600" cy="1103312"/>
            <a:chOff x="4273990" y="641365"/>
            <a:chExt cx="1146015" cy="2073124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4733590" y="1139511"/>
              <a:ext cx="0" cy="709933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4733590" y="1849444"/>
              <a:ext cx="274566" cy="814336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H="1">
              <a:off x="4515727" y="1849444"/>
              <a:ext cx="217863" cy="814336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438" name="Group 140"/>
            <p:cNvGrpSpPr>
              <a:grpSpLocks/>
            </p:cNvGrpSpPr>
            <p:nvPr/>
          </p:nvGrpSpPr>
          <p:grpSpPr bwMode="auto">
            <a:xfrm>
              <a:off x="5001195" y="2583125"/>
              <a:ext cx="243081" cy="123489"/>
              <a:chOff x="5001195" y="2583125"/>
              <a:chExt cx="243081" cy="123489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5002188" y="2690626"/>
                <a:ext cx="241737" cy="11932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Freeform 155"/>
              <p:cNvSpPr/>
              <p:nvPr/>
            </p:nvSpPr>
            <p:spPr>
              <a:xfrm>
                <a:off x="5011140" y="2583241"/>
                <a:ext cx="226816" cy="122300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59439" name="Group 141"/>
            <p:cNvGrpSpPr>
              <a:grpSpLocks/>
            </p:cNvGrpSpPr>
            <p:nvPr/>
          </p:nvGrpSpPr>
          <p:grpSpPr bwMode="auto">
            <a:xfrm>
              <a:off x="4273990" y="2574272"/>
              <a:ext cx="252852" cy="140217"/>
              <a:chOff x="4273990" y="2574272"/>
              <a:chExt cx="252852" cy="140217"/>
            </a:xfrm>
          </p:grpSpPr>
          <p:cxnSp>
            <p:nvCxnSpPr>
              <p:cNvPr id="153" name="Straight Connector 152"/>
              <p:cNvCxnSpPr/>
              <p:nvPr/>
            </p:nvCxnSpPr>
            <p:spPr>
              <a:xfrm flipH="1">
                <a:off x="4291896" y="2675712"/>
                <a:ext cx="235767" cy="3877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Freeform 153"/>
              <p:cNvSpPr/>
              <p:nvPr/>
            </p:nvSpPr>
            <p:spPr>
              <a:xfrm>
                <a:off x="4273990" y="2574293"/>
                <a:ext cx="250690" cy="140196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+mj-lt"/>
                </a:endParaRPr>
              </a:p>
            </p:txBody>
          </p:sp>
        </p:grpSp>
        <p:cxnSp>
          <p:nvCxnSpPr>
            <p:cNvPr id="143" name="Straight Connector 142"/>
            <p:cNvCxnSpPr/>
            <p:nvPr/>
          </p:nvCxnSpPr>
          <p:spPr>
            <a:xfrm flipV="1">
              <a:off x="4739559" y="1130563"/>
              <a:ext cx="441693" cy="86504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5181252" y="799458"/>
              <a:ext cx="140267" cy="331104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>
              <a:off x="4530650" y="1228998"/>
              <a:ext cx="191003" cy="310223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4527664" y="1539221"/>
              <a:ext cx="170113" cy="289344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Freeform 146"/>
            <p:cNvSpPr/>
            <p:nvPr/>
          </p:nvSpPr>
          <p:spPr>
            <a:xfrm rot="19139357">
              <a:off x="5258847" y="641365"/>
              <a:ext cx="161158" cy="131248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8" name="Freeform 147"/>
            <p:cNvSpPr/>
            <p:nvPr/>
          </p:nvSpPr>
          <p:spPr>
            <a:xfrm rot="18043755">
              <a:off x="4515778" y="1825552"/>
              <a:ext cx="202838" cy="113408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59446" name="Group 148"/>
            <p:cNvGrpSpPr>
              <a:grpSpLocks/>
            </p:cNvGrpSpPr>
            <p:nvPr/>
          </p:nvGrpSpPr>
          <p:grpSpPr bwMode="auto">
            <a:xfrm>
              <a:off x="4555897" y="729676"/>
              <a:ext cx="527419" cy="407801"/>
              <a:chOff x="4555897" y="729676"/>
              <a:chExt cx="527419" cy="407801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4566462" y="733834"/>
                <a:ext cx="355144" cy="402694"/>
              </a:xfrm>
              <a:prstGeom prst="ellipse">
                <a:avLst/>
              </a:pr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51" name="Freeform 150"/>
              <p:cNvSpPr/>
              <p:nvPr/>
            </p:nvSpPr>
            <p:spPr>
              <a:xfrm>
                <a:off x="4578400" y="751732"/>
                <a:ext cx="504365" cy="223719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52" name="Freeform 151"/>
              <p:cNvSpPr/>
              <p:nvPr/>
            </p:nvSpPr>
            <p:spPr>
              <a:xfrm>
                <a:off x="4554525" y="730852"/>
                <a:ext cx="310379" cy="220735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28575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59428" name="Group 98"/>
          <p:cNvGrpSpPr>
            <a:grpSpLocks/>
          </p:cNvGrpSpPr>
          <p:nvPr/>
        </p:nvGrpSpPr>
        <p:grpSpPr bwMode="auto">
          <a:xfrm rot="1521820" flipH="1">
            <a:off x="5029200" y="5105400"/>
            <a:ext cx="250825" cy="363538"/>
            <a:chOff x="6708482" y="396107"/>
            <a:chExt cx="389808" cy="451349"/>
          </a:xfrm>
        </p:grpSpPr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6790698" y="558806"/>
              <a:ext cx="209708" cy="285789"/>
            </a:xfrm>
            <a:custGeom>
              <a:avLst/>
              <a:gdLst>
                <a:gd name="T0" fmla="*/ 57264 w 211831"/>
                <a:gd name="T1" fmla="*/ 268400 h 287876"/>
                <a:gd name="T2" fmla="*/ 44815 w 211831"/>
                <a:gd name="T3" fmla="*/ 199739 h 287876"/>
                <a:gd name="T4" fmla="*/ 1245 w 211831"/>
                <a:gd name="T5" fmla="*/ 118596 h 287876"/>
                <a:gd name="T6" fmla="*/ 19918 w 211831"/>
                <a:gd name="T7" fmla="*/ 43694 h 287876"/>
                <a:gd name="T8" fmla="*/ 100834 w 211831"/>
                <a:gd name="T9" fmla="*/ 0 h 287876"/>
                <a:gd name="T10" fmla="*/ 187973 w 211831"/>
                <a:gd name="T11" fmla="*/ 43694 h 287876"/>
                <a:gd name="T12" fmla="*/ 206645 w 211831"/>
                <a:gd name="T13" fmla="*/ 131080 h 287876"/>
                <a:gd name="T14" fmla="*/ 138179 w 211831"/>
                <a:gd name="T15" fmla="*/ 199739 h 287876"/>
                <a:gd name="T16" fmla="*/ 94609 w 211831"/>
                <a:gd name="T17" fmla="*/ 280883 h 287876"/>
                <a:gd name="T18" fmla="*/ 57264 w 211831"/>
                <a:gd name="T19" fmla="*/ 268400 h 2878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1831" h="287876">
                  <a:moveTo>
                    <a:pt x="57844" y="270360"/>
                  </a:moveTo>
                  <a:cubicBezTo>
                    <a:pt x="49461" y="256737"/>
                    <a:pt x="54700" y="226348"/>
                    <a:pt x="45269" y="201198"/>
                  </a:cubicBezTo>
                  <a:cubicBezTo>
                    <a:pt x="35838" y="176048"/>
                    <a:pt x="5449" y="145659"/>
                    <a:pt x="1258" y="119462"/>
                  </a:cubicBezTo>
                  <a:cubicBezTo>
                    <a:pt x="-2933" y="93265"/>
                    <a:pt x="3354" y="63923"/>
                    <a:pt x="20120" y="44013"/>
                  </a:cubicBezTo>
                  <a:cubicBezTo>
                    <a:pt x="36886" y="24103"/>
                    <a:pt x="73562" y="0"/>
                    <a:pt x="101855" y="0"/>
                  </a:cubicBezTo>
                  <a:cubicBezTo>
                    <a:pt x="130148" y="0"/>
                    <a:pt x="172062" y="22007"/>
                    <a:pt x="189876" y="44013"/>
                  </a:cubicBezTo>
                  <a:cubicBezTo>
                    <a:pt x="207690" y="66019"/>
                    <a:pt x="217120" y="105840"/>
                    <a:pt x="208737" y="132037"/>
                  </a:cubicBezTo>
                  <a:cubicBezTo>
                    <a:pt x="200354" y="158234"/>
                    <a:pt x="161583" y="182336"/>
                    <a:pt x="139578" y="201198"/>
                  </a:cubicBezTo>
                  <a:cubicBezTo>
                    <a:pt x="117573" y="220060"/>
                    <a:pt x="109189" y="271407"/>
                    <a:pt x="95567" y="282934"/>
                  </a:cubicBezTo>
                  <a:cubicBezTo>
                    <a:pt x="81945" y="294461"/>
                    <a:pt x="66227" y="283983"/>
                    <a:pt x="57844" y="270360"/>
                  </a:cubicBezTo>
                  <a:close/>
                </a:path>
              </a:pathLst>
            </a:custGeom>
            <a:solidFill>
              <a:srgbClr val="FFFF00"/>
            </a:solidFill>
            <a:ln w="9525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59" name="Straight Connector 158"/>
            <p:cNvCxnSpPr>
              <a:cxnSpLocks noChangeShapeType="1"/>
            </p:cNvCxnSpPr>
            <p:nvPr/>
          </p:nvCxnSpPr>
          <p:spPr bwMode="auto">
            <a:xfrm>
              <a:off x="6711761" y="470107"/>
              <a:ext cx="61679" cy="7686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" name="Straight Connector 159"/>
            <p:cNvCxnSpPr>
              <a:cxnSpLocks noChangeShapeType="1"/>
            </p:cNvCxnSpPr>
            <p:nvPr/>
          </p:nvCxnSpPr>
          <p:spPr bwMode="auto">
            <a:xfrm flipH="1" flipV="1">
              <a:off x="6790008" y="395530"/>
              <a:ext cx="44409" cy="10643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" name="Straight Connector 160"/>
            <p:cNvCxnSpPr>
              <a:cxnSpLocks noChangeShapeType="1"/>
            </p:cNvCxnSpPr>
            <p:nvPr/>
          </p:nvCxnSpPr>
          <p:spPr bwMode="auto">
            <a:xfrm flipV="1">
              <a:off x="6940099" y="401574"/>
              <a:ext cx="44409" cy="9460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" name="Straight Connector 161"/>
            <p:cNvCxnSpPr>
              <a:cxnSpLocks noChangeShapeType="1"/>
            </p:cNvCxnSpPr>
            <p:nvPr/>
          </p:nvCxnSpPr>
          <p:spPr bwMode="auto">
            <a:xfrm flipV="1">
              <a:off x="7034639" y="483071"/>
              <a:ext cx="69080" cy="8672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94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Self-timed Example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Line 81"/>
          <p:cNvSpPr>
            <a:spLocks noChangeShapeType="1"/>
          </p:cNvSpPr>
          <p:nvPr/>
        </p:nvSpPr>
        <p:spPr bwMode="auto">
          <a:xfrm>
            <a:off x="762000" y="16764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3491" name="Line 82"/>
          <p:cNvSpPr>
            <a:spLocks noChangeShapeType="1"/>
          </p:cNvSpPr>
          <p:nvPr/>
        </p:nvSpPr>
        <p:spPr bwMode="auto">
          <a:xfrm>
            <a:off x="762000" y="2209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3492" name="Text Box 84"/>
          <p:cNvSpPr txBox="1">
            <a:spLocks noChangeArrowheads="1"/>
          </p:cNvSpPr>
          <p:nvPr/>
        </p:nvSpPr>
        <p:spPr bwMode="auto">
          <a:xfrm>
            <a:off x="1371600" y="1295400"/>
            <a:ext cx="369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smtClean="0">
                <a:latin typeface="+mj-lt"/>
              </a:rPr>
              <a:t>X</a:t>
            </a:r>
          </a:p>
        </p:txBody>
      </p:sp>
      <p:grpSp>
        <p:nvGrpSpPr>
          <p:cNvPr id="61444" name="Group 86"/>
          <p:cNvGrpSpPr>
            <a:grpSpLocks/>
          </p:cNvGrpSpPr>
          <p:nvPr/>
        </p:nvGrpSpPr>
        <p:grpSpPr bwMode="auto">
          <a:xfrm>
            <a:off x="2286000" y="1390650"/>
            <a:ext cx="914400" cy="1143000"/>
            <a:chOff x="2400" y="1296"/>
            <a:chExt cx="576" cy="720"/>
          </a:xfrm>
        </p:grpSpPr>
        <p:sp>
          <p:nvSpPr>
            <p:cNvPr id="63553" name="AutoShape 80"/>
            <p:cNvSpPr>
              <a:spLocks noChangeArrowheads="1"/>
            </p:cNvSpPr>
            <p:nvPr/>
          </p:nvSpPr>
          <p:spPr bwMode="auto">
            <a:xfrm>
              <a:off x="2400" y="1296"/>
              <a:ext cx="576" cy="72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54" name="Text Box 85"/>
            <p:cNvSpPr txBox="1">
              <a:spLocks noChangeArrowheads="1"/>
            </p:cNvSpPr>
            <p:nvPr/>
          </p:nvSpPr>
          <p:spPr bwMode="auto">
            <a:xfrm>
              <a:off x="2545" y="1462"/>
              <a:ext cx="30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3200" smtClean="0">
                  <a:latin typeface="+mj-lt"/>
                </a:rPr>
                <a:t>A</a:t>
              </a:r>
            </a:p>
          </p:txBody>
        </p:sp>
      </p:grpSp>
      <p:grpSp>
        <p:nvGrpSpPr>
          <p:cNvPr id="61445" name="Group 87"/>
          <p:cNvGrpSpPr>
            <a:grpSpLocks/>
          </p:cNvGrpSpPr>
          <p:nvPr/>
        </p:nvGrpSpPr>
        <p:grpSpPr bwMode="auto">
          <a:xfrm>
            <a:off x="6175375" y="1306513"/>
            <a:ext cx="914400" cy="2409825"/>
            <a:chOff x="2400" y="1296"/>
            <a:chExt cx="576" cy="720"/>
          </a:xfrm>
        </p:grpSpPr>
        <p:sp>
          <p:nvSpPr>
            <p:cNvPr id="63551" name="AutoShape 88"/>
            <p:cNvSpPr>
              <a:spLocks noChangeArrowheads="1"/>
            </p:cNvSpPr>
            <p:nvPr/>
          </p:nvSpPr>
          <p:spPr bwMode="auto">
            <a:xfrm>
              <a:off x="2400" y="1296"/>
              <a:ext cx="576" cy="72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52" name="Text Box 89"/>
            <p:cNvSpPr txBox="1">
              <a:spLocks noChangeArrowheads="1"/>
            </p:cNvSpPr>
            <p:nvPr/>
          </p:nvSpPr>
          <p:spPr bwMode="auto">
            <a:xfrm>
              <a:off x="2553" y="1461"/>
              <a:ext cx="308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3200" smtClean="0">
                  <a:latin typeface="+mj-lt"/>
                </a:rPr>
                <a:t>C</a:t>
              </a:r>
            </a:p>
          </p:txBody>
        </p:sp>
      </p:grpSp>
      <p:grpSp>
        <p:nvGrpSpPr>
          <p:cNvPr id="61446" name="Group 90"/>
          <p:cNvGrpSpPr>
            <a:grpSpLocks/>
          </p:cNvGrpSpPr>
          <p:nvPr/>
        </p:nvGrpSpPr>
        <p:grpSpPr bwMode="auto">
          <a:xfrm>
            <a:off x="4637088" y="2728913"/>
            <a:ext cx="914400" cy="1143000"/>
            <a:chOff x="2400" y="1296"/>
            <a:chExt cx="576" cy="720"/>
          </a:xfrm>
        </p:grpSpPr>
        <p:sp>
          <p:nvSpPr>
            <p:cNvPr id="63549" name="AutoShape 91"/>
            <p:cNvSpPr>
              <a:spLocks noChangeArrowheads="1"/>
            </p:cNvSpPr>
            <p:nvPr/>
          </p:nvSpPr>
          <p:spPr bwMode="auto">
            <a:xfrm>
              <a:off x="2400" y="1296"/>
              <a:ext cx="576" cy="72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50" name="Text Box 92"/>
            <p:cNvSpPr txBox="1">
              <a:spLocks noChangeArrowheads="1"/>
            </p:cNvSpPr>
            <p:nvPr/>
          </p:nvSpPr>
          <p:spPr bwMode="auto">
            <a:xfrm>
              <a:off x="2545" y="1463"/>
              <a:ext cx="30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3200" smtClean="0">
                  <a:latin typeface="+mj-lt"/>
                </a:rPr>
                <a:t>B</a:t>
              </a:r>
            </a:p>
          </p:txBody>
        </p:sp>
      </p:grpSp>
      <p:sp>
        <p:nvSpPr>
          <p:cNvPr id="63496" name="Text Box 96"/>
          <p:cNvSpPr txBox="1">
            <a:spLocks noChangeArrowheads="1"/>
          </p:cNvSpPr>
          <p:nvPr/>
        </p:nvSpPr>
        <p:spPr bwMode="auto">
          <a:xfrm>
            <a:off x="3643313" y="1306513"/>
            <a:ext cx="733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smtClean="0">
                <a:latin typeface="+mj-lt"/>
              </a:rPr>
              <a:t>A(X)</a:t>
            </a:r>
          </a:p>
        </p:txBody>
      </p:sp>
      <p:sp>
        <p:nvSpPr>
          <p:cNvPr id="63497" name="Line 99"/>
          <p:cNvSpPr>
            <a:spLocks noChangeShapeType="1"/>
          </p:cNvSpPr>
          <p:nvPr/>
        </p:nvSpPr>
        <p:spPr bwMode="auto">
          <a:xfrm flipH="1">
            <a:off x="762000" y="2362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3498" name="Text Box 100"/>
          <p:cNvSpPr txBox="1">
            <a:spLocks noChangeArrowheads="1"/>
          </p:cNvSpPr>
          <p:nvPr/>
        </p:nvSpPr>
        <p:spPr bwMode="auto">
          <a:xfrm>
            <a:off x="895350" y="1901825"/>
            <a:ext cx="104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>
                <a:latin typeface="Bookman Old Style" charset="0"/>
              </a:rPr>
              <a:t>here</a:t>
            </a:r>
            <a:r>
              <a:rPr lang="en-US" altLang="en-US" sz="1400">
                <a:latin typeface="Bookman Old Style" charset="0"/>
              </a:rPr>
              <a:t>’</a:t>
            </a:r>
            <a:r>
              <a:rPr lang="en-US" altLang="ja-JP" sz="1400">
                <a:latin typeface="Bookman Old Style" charset="0"/>
              </a:rPr>
              <a:t>s</a:t>
            </a:r>
            <a:r>
              <a:rPr lang="en-US" altLang="ja-JP" sz="2000">
                <a:latin typeface="Bookman Old Style" charset="0"/>
              </a:rPr>
              <a:t> …</a:t>
            </a:r>
            <a:endParaRPr lang="en-US" altLang="x-none" sz="2000">
              <a:latin typeface="Bookman Old Style" charset="0"/>
            </a:endParaRPr>
          </a:p>
        </p:txBody>
      </p:sp>
      <p:sp>
        <p:nvSpPr>
          <p:cNvPr id="63499" name="Text Box 101"/>
          <p:cNvSpPr txBox="1">
            <a:spLocks noChangeArrowheads="1"/>
          </p:cNvSpPr>
          <p:nvPr/>
        </p:nvSpPr>
        <p:spPr bwMode="auto">
          <a:xfrm>
            <a:off x="914400" y="2362200"/>
            <a:ext cx="733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latin typeface="+mj-lt"/>
              </a:rPr>
              <a:t>Got it.</a:t>
            </a:r>
            <a:endParaRPr lang="en-US" sz="2000" smtClean="0">
              <a:latin typeface="+mj-lt"/>
            </a:endParaRPr>
          </a:p>
        </p:txBody>
      </p:sp>
      <p:sp>
        <p:nvSpPr>
          <p:cNvPr id="63500" name="Line 103"/>
          <p:cNvSpPr>
            <a:spLocks noChangeShapeType="1"/>
          </p:cNvSpPr>
          <p:nvPr/>
        </p:nvSpPr>
        <p:spPr bwMode="auto">
          <a:xfrm flipH="1" flipV="1">
            <a:off x="3810000" y="2362200"/>
            <a:ext cx="237966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3501" name="Line 106"/>
          <p:cNvSpPr>
            <a:spLocks noChangeShapeType="1"/>
          </p:cNvSpPr>
          <p:nvPr/>
        </p:nvSpPr>
        <p:spPr bwMode="auto">
          <a:xfrm>
            <a:off x="5562600" y="2971800"/>
            <a:ext cx="6238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3502" name="Line 107"/>
          <p:cNvSpPr>
            <a:spLocks noChangeShapeType="1"/>
          </p:cNvSpPr>
          <p:nvPr/>
        </p:nvSpPr>
        <p:spPr bwMode="auto">
          <a:xfrm>
            <a:off x="5562600" y="3276600"/>
            <a:ext cx="623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3503" name="Line 108"/>
          <p:cNvSpPr>
            <a:spLocks noChangeShapeType="1"/>
          </p:cNvSpPr>
          <p:nvPr/>
        </p:nvSpPr>
        <p:spPr bwMode="auto">
          <a:xfrm flipH="1">
            <a:off x="5562600" y="3429000"/>
            <a:ext cx="623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3504" name="Line 102"/>
          <p:cNvSpPr>
            <a:spLocks noChangeShapeType="1"/>
          </p:cNvSpPr>
          <p:nvPr/>
        </p:nvSpPr>
        <p:spPr bwMode="auto">
          <a:xfrm>
            <a:off x="3810000" y="2209800"/>
            <a:ext cx="236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1456" name="Group 167"/>
          <p:cNvGrpSpPr>
            <a:grpSpLocks/>
          </p:cNvGrpSpPr>
          <p:nvPr/>
        </p:nvGrpSpPr>
        <p:grpSpPr bwMode="auto">
          <a:xfrm>
            <a:off x="3810000" y="2819400"/>
            <a:ext cx="827088" cy="747713"/>
            <a:chOff x="2295" y="1521"/>
            <a:chExt cx="626" cy="726"/>
          </a:xfrm>
        </p:grpSpPr>
        <p:sp>
          <p:nvSpPr>
            <p:cNvPr id="63546" name="Line 105"/>
            <p:cNvSpPr>
              <a:spLocks noChangeShapeType="1"/>
            </p:cNvSpPr>
            <p:nvPr/>
          </p:nvSpPr>
          <p:spPr bwMode="auto">
            <a:xfrm flipH="1">
              <a:off x="2448" y="2247"/>
              <a:ext cx="4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47" name="Line 153"/>
            <p:cNvSpPr>
              <a:spLocks noChangeShapeType="1"/>
            </p:cNvSpPr>
            <p:nvPr/>
          </p:nvSpPr>
          <p:spPr bwMode="auto">
            <a:xfrm>
              <a:off x="2295" y="1521"/>
              <a:ext cx="1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48" name="Line 154"/>
            <p:cNvSpPr>
              <a:spLocks noChangeShapeType="1"/>
            </p:cNvSpPr>
            <p:nvPr/>
          </p:nvSpPr>
          <p:spPr bwMode="auto">
            <a:xfrm>
              <a:off x="2448" y="1521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3506" name="Line 155"/>
          <p:cNvSpPr>
            <a:spLocks noChangeShapeType="1"/>
          </p:cNvSpPr>
          <p:nvPr/>
        </p:nvSpPr>
        <p:spPr bwMode="auto">
          <a:xfrm flipH="1">
            <a:off x="3200400" y="2362200"/>
            <a:ext cx="217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3507" name="Line 158"/>
          <p:cNvSpPr>
            <a:spLocks noChangeShapeType="1"/>
          </p:cNvSpPr>
          <p:nvPr/>
        </p:nvSpPr>
        <p:spPr bwMode="auto">
          <a:xfrm>
            <a:off x="7086600" y="2133600"/>
            <a:ext cx="9175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3508" name="Line 160"/>
          <p:cNvSpPr>
            <a:spLocks noChangeShapeType="1"/>
          </p:cNvSpPr>
          <p:nvPr/>
        </p:nvSpPr>
        <p:spPr bwMode="auto">
          <a:xfrm>
            <a:off x="7086600" y="2438400"/>
            <a:ext cx="91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3509" name="Line 161"/>
          <p:cNvSpPr>
            <a:spLocks noChangeShapeType="1"/>
          </p:cNvSpPr>
          <p:nvPr/>
        </p:nvSpPr>
        <p:spPr bwMode="auto">
          <a:xfrm flipH="1">
            <a:off x="7086600" y="2590800"/>
            <a:ext cx="91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1461" name="Group 165"/>
          <p:cNvGrpSpPr>
            <a:grpSpLocks/>
          </p:cNvGrpSpPr>
          <p:nvPr/>
        </p:nvGrpSpPr>
        <p:grpSpPr bwMode="auto">
          <a:xfrm>
            <a:off x="3200400" y="1676400"/>
            <a:ext cx="2974975" cy="1290638"/>
            <a:chOff x="2016" y="1296"/>
            <a:chExt cx="1874" cy="813"/>
          </a:xfrm>
        </p:grpSpPr>
        <p:sp>
          <p:nvSpPr>
            <p:cNvPr id="63543" name="Line 93"/>
            <p:cNvSpPr>
              <a:spLocks noChangeShapeType="1"/>
            </p:cNvSpPr>
            <p:nvPr/>
          </p:nvSpPr>
          <p:spPr bwMode="auto">
            <a:xfrm>
              <a:off x="2016" y="1296"/>
              <a:ext cx="18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44" name="Line 163"/>
            <p:cNvSpPr>
              <a:spLocks noChangeShapeType="1"/>
            </p:cNvSpPr>
            <p:nvPr/>
          </p:nvSpPr>
          <p:spPr bwMode="auto">
            <a:xfrm>
              <a:off x="2699" y="1296"/>
              <a:ext cx="0" cy="8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45" name="Line 164"/>
            <p:cNvSpPr>
              <a:spLocks noChangeShapeType="1"/>
            </p:cNvSpPr>
            <p:nvPr/>
          </p:nvSpPr>
          <p:spPr bwMode="auto">
            <a:xfrm flipV="1">
              <a:off x="2699" y="2106"/>
              <a:ext cx="22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3511" name="Rectangle 43"/>
          <p:cNvSpPr>
            <a:spLocks noChangeArrowheads="1"/>
          </p:cNvSpPr>
          <p:nvPr/>
        </p:nvSpPr>
        <p:spPr bwMode="auto">
          <a:xfrm>
            <a:off x="3429000" y="2133600"/>
            <a:ext cx="381000" cy="838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0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3512" name="Line 155"/>
          <p:cNvSpPr>
            <a:spLocks noChangeShapeType="1"/>
          </p:cNvSpPr>
          <p:nvPr/>
        </p:nvSpPr>
        <p:spPr bwMode="auto">
          <a:xfrm>
            <a:off x="3200400" y="2209800"/>
            <a:ext cx="217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1464" name="Group 133"/>
          <p:cNvGrpSpPr>
            <a:grpSpLocks/>
          </p:cNvGrpSpPr>
          <p:nvPr/>
        </p:nvGrpSpPr>
        <p:grpSpPr bwMode="auto">
          <a:xfrm>
            <a:off x="3810000" y="2667000"/>
            <a:ext cx="819150" cy="766763"/>
            <a:chOff x="2400" y="1680"/>
            <a:chExt cx="516" cy="483"/>
          </a:xfrm>
        </p:grpSpPr>
        <p:sp>
          <p:nvSpPr>
            <p:cNvPr id="63540" name="Line 104"/>
            <p:cNvSpPr>
              <a:spLocks noChangeShapeType="1"/>
            </p:cNvSpPr>
            <p:nvPr/>
          </p:nvSpPr>
          <p:spPr bwMode="auto">
            <a:xfrm>
              <a:off x="2592" y="2160"/>
              <a:ext cx="3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41" name="Line 110"/>
            <p:cNvSpPr>
              <a:spLocks noChangeShapeType="1"/>
            </p:cNvSpPr>
            <p:nvPr/>
          </p:nvSpPr>
          <p:spPr bwMode="auto">
            <a:xfrm flipV="1">
              <a:off x="2592" y="1680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42" name="Line 110"/>
            <p:cNvSpPr>
              <a:spLocks noChangeShapeType="1"/>
            </p:cNvSpPr>
            <p:nvPr/>
          </p:nvSpPr>
          <p:spPr bwMode="auto">
            <a:xfrm flipH="1" flipV="1">
              <a:off x="2400" y="1680"/>
              <a:ext cx="192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4629" name="Line 81"/>
          <p:cNvSpPr>
            <a:spLocks noChangeShapeType="1"/>
          </p:cNvSpPr>
          <p:nvPr/>
        </p:nvSpPr>
        <p:spPr bwMode="auto">
          <a:xfrm>
            <a:off x="762000" y="1676400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4631" name="Line 82"/>
          <p:cNvSpPr>
            <a:spLocks noChangeShapeType="1"/>
          </p:cNvSpPr>
          <p:nvPr/>
        </p:nvSpPr>
        <p:spPr bwMode="auto">
          <a:xfrm>
            <a:off x="762000" y="2209800"/>
            <a:ext cx="1524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4632" name="Line 99"/>
          <p:cNvSpPr>
            <a:spLocks noChangeShapeType="1"/>
          </p:cNvSpPr>
          <p:nvPr/>
        </p:nvSpPr>
        <p:spPr bwMode="auto">
          <a:xfrm flipH="1">
            <a:off x="762000" y="2362200"/>
            <a:ext cx="1524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4633" name="Group 165"/>
          <p:cNvGrpSpPr>
            <a:grpSpLocks/>
          </p:cNvGrpSpPr>
          <p:nvPr/>
        </p:nvGrpSpPr>
        <p:grpSpPr bwMode="auto">
          <a:xfrm>
            <a:off x="3200400" y="1676400"/>
            <a:ext cx="2974975" cy="1290638"/>
            <a:chOff x="2016" y="1296"/>
            <a:chExt cx="1874" cy="813"/>
          </a:xfrm>
        </p:grpSpPr>
        <p:sp>
          <p:nvSpPr>
            <p:cNvPr id="63537" name="Line 93"/>
            <p:cNvSpPr>
              <a:spLocks noChangeShapeType="1"/>
            </p:cNvSpPr>
            <p:nvPr/>
          </p:nvSpPr>
          <p:spPr bwMode="auto">
            <a:xfrm>
              <a:off x="2016" y="1296"/>
              <a:ext cx="187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38" name="Line 163"/>
            <p:cNvSpPr>
              <a:spLocks noChangeShapeType="1"/>
            </p:cNvSpPr>
            <p:nvPr/>
          </p:nvSpPr>
          <p:spPr bwMode="auto">
            <a:xfrm>
              <a:off x="2699" y="1296"/>
              <a:ext cx="0" cy="8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39" name="Line 164"/>
            <p:cNvSpPr>
              <a:spLocks noChangeShapeType="1"/>
            </p:cNvSpPr>
            <p:nvPr/>
          </p:nvSpPr>
          <p:spPr bwMode="auto">
            <a:xfrm flipV="1">
              <a:off x="2699" y="2106"/>
              <a:ext cx="22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4637" name="Line 155"/>
          <p:cNvSpPr>
            <a:spLocks noChangeShapeType="1"/>
          </p:cNvSpPr>
          <p:nvPr/>
        </p:nvSpPr>
        <p:spPr bwMode="auto">
          <a:xfrm>
            <a:off x="3200400" y="2209800"/>
            <a:ext cx="2174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4638" name="Line 155"/>
          <p:cNvSpPr>
            <a:spLocks noChangeShapeType="1"/>
          </p:cNvSpPr>
          <p:nvPr/>
        </p:nvSpPr>
        <p:spPr bwMode="auto">
          <a:xfrm flipH="1">
            <a:off x="3200400" y="2362200"/>
            <a:ext cx="2174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4639" name="Line 102"/>
          <p:cNvSpPr>
            <a:spLocks noChangeShapeType="1"/>
          </p:cNvSpPr>
          <p:nvPr/>
        </p:nvSpPr>
        <p:spPr bwMode="auto">
          <a:xfrm>
            <a:off x="3810000" y="2209800"/>
            <a:ext cx="23653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4640" name="Line 103"/>
          <p:cNvSpPr>
            <a:spLocks noChangeShapeType="1"/>
          </p:cNvSpPr>
          <p:nvPr/>
        </p:nvSpPr>
        <p:spPr bwMode="auto">
          <a:xfrm flipH="1" flipV="1">
            <a:off x="3810000" y="2362200"/>
            <a:ext cx="2379663" cy="3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4641" name="Group 167"/>
          <p:cNvGrpSpPr>
            <a:grpSpLocks/>
          </p:cNvGrpSpPr>
          <p:nvPr/>
        </p:nvGrpSpPr>
        <p:grpSpPr bwMode="auto">
          <a:xfrm>
            <a:off x="3810000" y="2819400"/>
            <a:ext cx="827088" cy="747713"/>
            <a:chOff x="2295" y="1521"/>
            <a:chExt cx="626" cy="726"/>
          </a:xfrm>
        </p:grpSpPr>
        <p:sp>
          <p:nvSpPr>
            <p:cNvPr id="63534" name="Line 105"/>
            <p:cNvSpPr>
              <a:spLocks noChangeShapeType="1"/>
            </p:cNvSpPr>
            <p:nvPr/>
          </p:nvSpPr>
          <p:spPr bwMode="auto">
            <a:xfrm flipH="1">
              <a:off x="2448" y="2247"/>
              <a:ext cx="4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35" name="Line 153"/>
            <p:cNvSpPr>
              <a:spLocks noChangeShapeType="1"/>
            </p:cNvSpPr>
            <p:nvPr/>
          </p:nvSpPr>
          <p:spPr bwMode="auto">
            <a:xfrm>
              <a:off x="2295" y="1521"/>
              <a:ext cx="15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36" name="Line 154"/>
            <p:cNvSpPr>
              <a:spLocks noChangeShapeType="1"/>
            </p:cNvSpPr>
            <p:nvPr/>
          </p:nvSpPr>
          <p:spPr bwMode="auto">
            <a:xfrm>
              <a:off x="2448" y="1521"/>
              <a:ext cx="0" cy="7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4646" name="Group 134"/>
          <p:cNvGrpSpPr>
            <a:grpSpLocks/>
          </p:cNvGrpSpPr>
          <p:nvPr/>
        </p:nvGrpSpPr>
        <p:grpSpPr bwMode="auto">
          <a:xfrm>
            <a:off x="3810000" y="2667000"/>
            <a:ext cx="819150" cy="766763"/>
            <a:chOff x="2400" y="1680"/>
            <a:chExt cx="516" cy="483"/>
          </a:xfrm>
        </p:grpSpPr>
        <p:sp>
          <p:nvSpPr>
            <p:cNvPr id="63531" name="Line 104"/>
            <p:cNvSpPr>
              <a:spLocks noChangeShapeType="1"/>
            </p:cNvSpPr>
            <p:nvPr/>
          </p:nvSpPr>
          <p:spPr bwMode="auto">
            <a:xfrm>
              <a:off x="2592" y="2160"/>
              <a:ext cx="32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32" name="Line 110"/>
            <p:cNvSpPr>
              <a:spLocks noChangeShapeType="1"/>
            </p:cNvSpPr>
            <p:nvPr/>
          </p:nvSpPr>
          <p:spPr bwMode="auto">
            <a:xfrm flipV="1">
              <a:off x="2592" y="1680"/>
              <a:ext cx="0" cy="4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33" name="Line 110"/>
            <p:cNvSpPr>
              <a:spLocks noChangeShapeType="1"/>
            </p:cNvSpPr>
            <p:nvPr/>
          </p:nvSpPr>
          <p:spPr bwMode="auto">
            <a:xfrm flipH="1" flipV="1">
              <a:off x="2400" y="1680"/>
              <a:ext cx="192" cy="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4651" name="Line 106"/>
          <p:cNvSpPr>
            <a:spLocks noChangeShapeType="1"/>
          </p:cNvSpPr>
          <p:nvPr/>
        </p:nvSpPr>
        <p:spPr bwMode="auto">
          <a:xfrm>
            <a:off x="5562600" y="2971800"/>
            <a:ext cx="6238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4652" name="Line 107"/>
          <p:cNvSpPr>
            <a:spLocks noChangeShapeType="1"/>
          </p:cNvSpPr>
          <p:nvPr/>
        </p:nvSpPr>
        <p:spPr bwMode="auto">
          <a:xfrm>
            <a:off x="5562600" y="3276600"/>
            <a:ext cx="6238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4653" name="Line 108"/>
          <p:cNvSpPr>
            <a:spLocks noChangeShapeType="1"/>
          </p:cNvSpPr>
          <p:nvPr/>
        </p:nvSpPr>
        <p:spPr bwMode="auto">
          <a:xfrm flipH="1">
            <a:off x="5562600" y="3429000"/>
            <a:ext cx="6238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41699" name="Rectangle 3"/>
          <p:cNvSpPr>
            <a:spLocks noChangeArrowheads="1"/>
          </p:cNvSpPr>
          <p:nvPr/>
        </p:nvSpPr>
        <p:spPr bwMode="auto">
          <a:xfrm>
            <a:off x="771525" y="4305300"/>
            <a:ext cx="79914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230188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1800">
                <a:latin typeface="Bookman Old Style" charset="0"/>
              </a:rPr>
              <a:t>Elegant, timing-independent design: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1800">
                <a:latin typeface="Bookman Old Style" charset="0"/>
              </a:rPr>
              <a:t>• Each component specifies its own time constraints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1800">
                <a:latin typeface="Bookman Old Style" charset="0"/>
              </a:rPr>
              <a:t>• Local adaptation to special cases (eg, multiplication by 0)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1800">
                <a:latin typeface="Bookman Old Style" charset="0"/>
              </a:rPr>
              <a:t>• Module performance improvements automatically exploited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1800">
                <a:latin typeface="Bookman Old Style" charset="0"/>
              </a:rPr>
              <a:t>• Can be made asynchronous (no clock at all!) or synchronous</a:t>
            </a:r>
          </a:p>
        </p:txBody>
      </p:sp>
      <p:sp>
        <p:nvSpPr>
          <p:cNvPr id="614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Self-timed Example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64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64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64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646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64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64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64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64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64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64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64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64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64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4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Line 3"/>
          <p:cNvSpPr>
            <a:spLocks noChangeShapeType="1"/>
          </p:cNvSpPr>
          <p:nvPr/>
        </p:nvSpPr>
        <p:spPr bwMode="auto">
          <a:xfrm>
            <a:off x="4572000" y="2041525"/>
            <a:ext cx="0" cy="3784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2147888" y="1846263"/>
            <a:ext cx="1676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i="1">
                <a:latin typeface="+mj-lt"/>
                <a:ea typeface="ＭＳ Ｐゴシック" charset="0"/>
                <a:cs typeface="ＭＳ Ｐゴシック" charset="0"/>
              </a:rPr>
              <a:t>Synchronous</a:t>
            </a:r>
          </a:p>
        </p:txBody>
      </p:sp>
      <p:sp>
        <p:nvSpPr>
          <p:cNvPr id="57348" name="Rectangle 5"/>
          <p:cNvSpPr>
            <a:spLocks noChangeArrowheads="1"/>
          </p:cNvSpPr>
          <p:nvPr/>
        </p:nvSpPr>
        <p:spPr bwMode="auto">
          <a:xfrm>
            <a:off x="5440363" y="1846263"/>
            <a:ext cx="18811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i="1">
                <a:latin typeface="+mj-lt"/>
                <a:ea typeface="ＭＳ Ｐゴシック" charset="0"/>
                <a:cs typeface="ＭＳ Ｐゴシック" charset="0"/>
              </a:rPr>
              <a:t>Asynchronous</a:t>
            </a:r>
          </a:p>
        </p:txBody>
      </p:sp>
      <p:sp>
        <p:nvSpPr>
          <p:cNvPr id="57349" name="Rectangle 6"/>
          <p:cNvSpPr>
            <a:spLocks noChangeArrowheads="1"/>
          </p:cNvSpPr>
          <p:nvPr/>
        </p:nvSpPr>
        <p:spPr bwMode="auto">
          <a:xfrm>
            <a:off x="385763" y="2514600"/>
            <a:ext cx="1157287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i="1">
                <a:latin typeface="+mj-lt"/>
                <a:ea typeface="ＭＳ Ｐゴシック" charset="0"/>
                <a:cs typeface="ＭＳ Ｐゴシック" charset="0"/>
              </a:rPr>
              <a:t>Globally</a:t>
            </a:r>
          </a:p>
          <a:p>
            <a:pPr>
              <a:lnSpc>
                <a:spcPct val="90000"/>
              </a:lnSpc>
              <a:defRPr/>
            </a:pPr>
            <a:r>
              <a:rPr lang="en-US" i="1">
                <a:latin typeface="+mj-lt"/>
                <a:ea typeface="ＭＳ Ｐゴシック" charset="0"/>
                <a:cs typeface="ＭＳ Ｐゴシック" charset="0"/>
              </a:rPr>
              <a:t>Timed</a:t>
            </a:r>
          </a:p>
        </p:txBody>
      </p:sp>
      <p:sp>
        <p:nvSpPr>
          <p:cNvPr id="57350" name="Rectangle 7"/>
          <p:cNvSpPr>
            <a:spLocks noChangeArrowheads="1"/>
          </p:cNvSpPr>
          <p:nvPr/>
        </p:nvSpPr>
        <p:spPr bwMode="auto">
          <a:xfrm>
            <a:off x="376238" y="4267200"/>
            <a:ext cx="1023937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i="1" dirty="0">
                <a:latin typeface="+mj-lt"/>
                <a:ea typeface="ＭＳ Ｐゴシック" charset="0"/>
                <a:cs typeface="ＭＳ Ｐゴシック" charset="0"/>
              </a:rPr>
              <a:t>Locally</a:t>
            </a:r>
          </a:p>
          <a:p>
            <a:pPr>
              <a:lnSpc>
                <a:spcPct val="90000"/>
              </a:lnSpc>
              <a:defRPr/>
            </a:pPr>
            <a:r>
              <a:rPr lang="en-US" i="1" dirty="0">
                <a:latin typeface="+mj-lt"/>
                <a:ea typeface="ＭＳ Ｐゴシック" charset="0"/>
                <a:cs typeface="ＭＳ Ｐゴシック" charset="0"/>
              </a:rPr>
              <a:t>Timed</a:t>
            </a:r>
          </a:p>
        </p:txBody>
      </p:sp>
      <p:sp>
        <p:nvSpPr>
          <p:cNvPr id="57355" name="Line 12"/>
          <p:cNvSpPr>
            <a:spLocks noChangeShapeType="1"/>
          </p:cNvSpPr>
          <p:nvPr/>
        </p:nvSpPr>
        <p:spPr bwMode="auto">
          <a:xfrm>
            <a:off x="2057400" y="3641725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06363" y="914400"/>
            <a:ext cx="4237037" cy="2352675"/>
            <a:chOff x="106363" y="914400"/>
            <a:chExt cx="4237037" cy="2352675"/>
          </a:xfrm>
        </p:grpSpPr>
        <p:sp>
          <p:nvSpPr>
            <p:cNvPr id="57351" name="Rectangle 8"/>
            <p:cNvSpPr>
              <a:spLocks noChangeArrowheads="1"/>
            </p:cNvSpPr>
            <p:nvPr/>
          </p:nvSpPr>
          <p:spPr bwMode="auto">
            <a:xfrm>
              <a:off x="1677988" y="2424113"/>
              <a:ext cx="2665412" cy="842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Centralized clocked FSM generates all control signals.</a:t>
              </a:r>
            </a:p>
          </p:txBody>
        </p:sp>
        <p:sp>
          <p:nvSpPr>
            <p:cNvPr id="57356" name="Text Box 13"/>
            <p:cNvSpPr txBox="1">
              <a:spLocks noChangeArrowheads="1"/>
            </p:cNvSpPr>
            <p:nvPr/>
          </p:nvSpPr>
          <p:spPr bwMode="auto">
            <a:xfrm>
              <a:off x="106363" y="914400"/>
              <a:ext cx="3703637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 smtClean="0">
                  <a:solidFill>
                    <a:srgbClr val="CC0000"/>
                  </a:solidFill>
                  <a:latin typeface="+mj-lt"/>
                </a:rPr>
                <a:t>Easy to design but fixed-sized interval can be wasteful (no data-dependencies in timing)</a:t>
              </a:r>
            </a:p>
          </p:txBody>
        </p:sp>
        <p:sp>
          <p:nvSpPr>
            <p:cNvPr id="57357" name="Line 14"/>
            <p:cNvSpPr>
              <a:spLocks noChangeShapeType="1"/>
            </p:cNvSpPr>
            <p:nvPr/>
          </p:nvSpPr>
          <p:spPr bwMode="auto">
            <a:xfrm>
              <a:off x="1203325" y="1739900"/>
              <a:ext cx="474663" cy="60642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800600" y="838200"/>
            <a:ext cx="4495800" cy="2427288"/>
            <a:chOff x="4800600" y="838200"/>
            <a:chExt cx="4495800" cy="2427288"/>
          </a:xfrm>
        </p:grpSpPr>
        <p:sp>
          <p:nvSpPr>
            <p:cNvPr id="57352" name="Rectangle 9"/>
            <p:cNvSpPr>
              <a:spLocks noChangeArrowheads="1"/>
            </p:cNvSpPr>
            <p:nvPr/>
          </p:nvSpPr>
          <p:spPr bwMode="auto">
            <a:xfrm>
              <a:off x="4800600" y="2422525"/>
              <a:ext cx="3048000" cy="842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Central control unit tailors current time slice to current tasks.</a:t>
              </a:r>
            </a:p>
          </p:txBody>
        </p:sp>
        <p:sp>
          <p:nvSpPr>
            <p:cNvPr id="57358" name="Text Box 15"/>
            <p:cNvSpPr txBox="1">
              <a:spLocks noChangeArrowheads="1"/>
            </p:cNvSpPr>
            <p:nvPr/>
          </p:nvSpPr>
          <p:spPr bwMode="auto">
            <a:xfrm>
              <a:off x="6308725" y="838200"/>
              <a:ext cx="2987675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solidFill>
                    <a:srgbClr val="CC0000"/>
                  </a:solidFill>
                  <a:latin typeface="Bookman Old Style" charset="0"/>
                </a:rPr>
                <a:t>Large systems lead to very complicated timing generators… just say no!</a:t>
              </a:r>
            </a:p>
          </p:txBody>
        </p:sp>
        <p:sp>
          <p:nvSpPr>
            <p:cNvPr id="57359" name="Line 16"/>
            <p:cNvSpPr>
              <a:spLocks noChangeShapeType="1"/>
            </p:cNvSpPr>
            <p:nvPr/>
          </p:nvSpPr>
          <p:spPr bwMode="auto">
            <a:xfrm flipH="1">
              <a:off x="7239000" y="1700213"/>
              <a:ext cx="457200" cy="64611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87363" y="3946525"/>
            <a:ext cx="4008437" cy="2709863"/>
            <a:chOff x="487363" y="3946525"/>
            <a:chExt cx="4008437" cy="2709863"/>
          </a:xfrm>
        </p:grpSpPr>
        <p:sp>
          <p:nvSpPr>
            <p:cNvPr id="57353" name="Rectangle 10"/>
            <p:cNvSpPr>
              <a:spLocks noChangeArrowheads="1"/>
            </p:cNvSpPr>
            <p:nvPr/>
          </p:nvSpPr>
          <p:spPr bwMode="auto">
            <a:xfrm>
              <a:off x="1677988" y="3946525"/>
              <a:ext cx="2817812" cy="134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Start and Finish signals generated by each major subsystem, synchronously with global clock.</a:t>
              </a:r>
            </a:p>
          </p:txBody>
        </p:sp>
        <p:sp>
          <p:nvSpPr>
            <p:cNvPr id="57360" name="Text Box 17"/>
            <p:cNvSpPr txBox="1">
              <a:spLocks noChangeArrowheads="1"/>
            </p:cNvSpPr>
            <p:nvPr/>
          </p:nvSpPr>
          <p:spPr bwMode="auto">
            <a:xfrm>
              <a:off x="487363" y="5826125"/>
              <a:ext cx="3551237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 smtClean="0">
                  <a:solidFill>
                    <a:srgbClr val="CC0000"/>
                  </a:solidFill>
                  <a:latin typeface="+mj-lt"/>
                </a:rPr>
                <a:t>The best way to build large systems that have independently-timed components.</a:t>
              </a:r>
            </a:p>
          </p:txBody>
        </p:sp>
        <p:sp>
          <p:nvSpPr>
            <p:cNvPr id="57362" name="Line 19"/>
            <p:cNvSpPr>
              <a:spLocks noChangeShapeType="1"/>
            </p:cNvSpPr>
            <p:nvPr/>
          </p:nvSpPr>
          <p:spPr bwMode="auto">
            <a:xfrm flipV="1">
              <a:off x="1600200" y="5368925"/>
              <a:ext cx="381000" cy="4572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8618" name="Group 4"/>
          <p:cNvGrpSpPr>
            <a:grpSpLocks/>
          </p:cNvGrpSpPr>
          <p:nvPr/>
        </p:nvGrpSpPr>
        <p:grpSpPr bwMode="auto">
          <a:xfrm>
            <a:off x="4800600" y="3946525"/>
            <a:ext cx="4054475" cy="2600325"/>
            <a:chOff x="4800600" y="3946525"/>
            <a:chExt cx="4054475" cy="2600325"/>
          </a:xfrm>
        </p:grpSpPr>
        <p:sp>
          <p:nvSpPr>
            <p:cNvPr id="57354" name="Rectangle 11"/>
            <p:cNvSpPr>
              <a:spLocks noChangeArrowheads="1"/>
            </p:cNvSpPr>
            <p:nvPr/>
          </p:nvSpPr>
          <p:spPr bwMode="auto">
            <a:xfrm>
              <a:off x="4800600" y="3946525"/>
              <a:ext cx="3124200" cy="134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Each subsystem takes asynchronous Start, generates asynchronous Finish (perhaps using local clock).</a:t>
              </a:r>
            </a:p>
          </p:txBody>
        </p:sp>
        <p:sp>
          <p:nvSpPr>
            <p:cNvPr id="57361" name="Text Box 18"/>
            <p:cNvSpPr txBox="1">
              <a:spLocks noChangeArrowheads="1"/>
            </p:cNvSpPr>
            <p:nvPr/>
          </p:nvSpPr>
          <p:spPr bwMode="auto">
            <a:xfrm>
              <a:off x="5257800" y="5468938"/>
              <a:ext cx="3597275" cy="1077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solidFill>
                    <a:srgbClr val="CC0000"/>
                  </a:solidFill>
                  <a:latin typeface="Bookman Old Style" charset="0"/>
                </a:rPr>
                <a:t>The </a:t>
              </a:r>
              <a:r>
                <a:rPr lang="en-US" altLang="ja-JP" sz="1600">
                  <a:solidFill>
                    <a:srgbClr val="CC0000"/>
                  </a:solidFill>
                  <a:latin typeface="Bookman Old Style" charset="0"/>
                </a:rPr>
                <a:t>“next big idea” for the last several decades: a lot of design work to do in general, but extra work is worth it in special cases</a:t>
              </a:r>
              <a:endParaRPr lang="en-US" altLang="x-none" sz="1600">
                <a:solidFill>
                  <a:srgbClr val="CC0000"/>
                </a:solidFill>
                <a:latin typeface="Bookman Old Style" charset="0"/>
              </a:endParaRPr>
            </a:p>
          </p:txBody>
        </p:sp>
        <p:sp>
          <p:nvSpPr>
            <p:cNvPr id="57363" name="Line 20"/>
            <p:cNvSpPr>
              <a:spLocks noChangeShapeType="1"/>
            </p:cNvSpPr>
            <p:nvPr/>
          </p:nvSpPr>
          <p:spPr bwMode="auto">
            <a:xfrm>
              <a:off x="5562600" y="5240338"/>
              <a:ext cx="228600" cy="24606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34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Control Structure Taxonomy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26"/>
          <p:cNvSpPr txBox="1">
            <a:spLocks noChangeArrowheads="1"/>
          </p:cNvSpPr>
          <p:nvPr/>
        </p:nvSpPr>
        <p:spPr bwMode="auto">
          <a:xfrm>
            <a:off x="533400" y="1219200"/>
            <a:ext cx="80010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690563" indent="-2333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6175" indent="-2317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Latency (L) = time it takes for given input to arrive at output</a:t>
            </a:r>
            <a:br>
              <a:rPr lang="en-US" altLang="x-none" sz="2000">
                <a:latin typeface="Bookman Old Style" charset="0"/>
              </a:rPr>
            </a:br>
            <a:endParaRPr lang="en-US" altLang="x-none" sz="2000">
              <a:latin typeface="Bookman Old Style" charset="0"/>
            </a:endParaRPr>
          </a:p>
          <a:p>
            <a:pPr eaLnBrk="1" hangingPunct="1"/>
            <a:r>
              <a:rPr lang="en-US" altLang="x-none" sz="2000">
                <a:latin typeface="Bookman Old Style" charset="0"/>
              </a:rPr>
              <a:t>Throughput (T) = rate at which new outputs appear</a:t>
            </a:r>
            <a:br>
              <a:rPr lang="en-US" altLang="x-none" sz="2000">
                <a:latin typeface="Bookman Old Style" charset="0"/>
              </a:rPr>
            </a:br>
            <a:endParaRPr lang="en-US" altLang="x-none" sz="2000">
              <a:latin typeface="Bookman Old Style" charset="0"/>
            </a:endParaRPr>
          </a:p>
          <a:p>
            <a:pPr eaLnBrk="1" hangingPunct="1"/>
            <a:r>
              <a:rPr lang="en-US" altLang="x-none" sz="2000">
                <a:latin typeface="Bookman Old Style" charset="0"/>
              </a:rPr>
              <a:t>For combinational circuits: L = t</a:t>
            </a:r>
            <a:r>
              <a:rPr lang="en-US" altLang="x-none" sz="2000" baseline="-25000">
                <a:latin typeface="Bookman Old Style" charset="0"/>
              </a:rPr>
              <a:t>PD</a:t>
            </a:r>
            <a:r>
              <a:rPr lang="en-US" altLang="x-none" sz="2000">
                <a:latin typeface="Bookman Old Style" charset="0"/>
              </a:rPr>
              <a:t> of circuit, T = 1/L</a:t>
            </a:r>
          </a:p>
          <a:p>
            <a:pPr eaLnBrk="1" hangingPunct="1">
              <a:buFontTx/>
              <a:buChar char="•"/>
            </a:pPr>
            <a:endParaRPr lang="en-US" altLang="x-none" sz="2000">
              <a:latin typeface="Bookman Old Style" charset="0"/>
            </a:endParaRPr>
          </a:p>
          <a:p>
            <a:pPr eaLnBrk="1" hangingPunct="1"/>
            <a:r>
              <a:rPr lang="en-US" altLang="x-none" sz="2000">
                <a:latin typeface="Bookman Old Style" charset="0"/>
              </a:rPr>
              <a:t>For K-pipelines (K &gt; 0):</a:t>
            </a:r>
          </a:p>
          <a:p>
            <a:pPr lvl="1" eaLnBrk="1" hangingPunct="1">
              <a:buFontTx/>
              <a:buChar char="•"/>
            </a:pPr>
            <a:r>
              <a:rPr lang="en-US" altLang="x-none" sz="2000">
                <a:latin typeface="Bookman Old Style" charset="0"/>
              </a:rPr>
              <a:t> always have register on output(s)</a:t>
            </a:r>
          </a:p>
          <a:p>
            <a:pPr lvl="1" eaLnBrk="1" hangingPunct="1">
              <a:buFontTx/>
              <a:buChar char="•"/>
            </a:pPr>
            <a:r>
              <a:rPr lang="en-US" altLang="x-none" sz="2000">
                <a:latin typeface="Bookman Old Style" charset="0"/>
              </a:rPr>
              <a:t> K registers on </a:t>
            </a:r>
            <a:r>
              <a:rPr lang="en-US" altLang="x-none" sz="2000" u="sng">
                <a:latin typeface="Bookman Old Style" charset="0"/>
              </a:rPr>
              <a:t>every</a:t>
            </a:r>
            <a:r>
              <a:rPr lang="en-US" altLang="x-none" sz="2000">
                <a:latin typeface="Bookman Old Style" charset="0"/>
              </a:rPr>
              <a:t> path from input to output</a:t>
            </a:r>
          </a:p>
          <a:p>
            <a:pPr lvl="1" eaLnBrk="1" hangingPunct="1">
              <a:buFontTx/>
              <a:buChar char="•"/>
            </a:pPr>
            <a:r>
              <a:rPr lang="en-US" altLang="x-none" sz="2000">
                <a:latin typeface="Bookman Old Style" charset="0"/>
              </a:rPr>
              <a:t> Inputs available shortly after clock i, outputs available shortly after clock (i+K)</a:t>
            </a:r>
          </a:p>
          <a:p>
            <a:pPr lvl="1" eaLnBrk="1" hangingPunct="1">
              <a:buFontTx/>
              <a:buChar char="•"/>
            </a:pPr>
            <a:r>
              <a:rPr lang="en-US" altLang="x-none" sz="2000">
                <a:latin typeface="Bookman Old Style" charset="0"/>
              </a:rPr>
              <a:t>t</a:t>
            </a:r>
            <a:r>
              <a:rPr lang="en-US" altLang="x-none" sz="2000" baseline="-25000">
                <a:latin typeface="Bookman Old Style" charset="0"/>
              </a:rPr>
              <a:t>CLK</a:t>
            </a:r>
            <a:r>
              <a:rPr lang="en-US" altLang="x-none" sz="2000">
                <a:latin typeface="Bookman Old Style" charset="0"/>
              </a:rPr>
              <a:t> = t</a:t>
            </a:r>
            <a:r>
              <a:rPr lang="en-US" altLang="x-none" sz="2000" baseline="-25000">
                <a:latin typeface="Bookman Old Style" charset="0"/>
              </a:rPr>
              <a:t>PD,REG</a:t>
            </a:r>
            <a:r>
              <a:rPr lang="en-US" altLang="x-none" sz="2000">
                <a:latin typeface="Bookman Old Style" charset="0"/>
              </a:rPr>
              <a:t> + t</a:t>
            </a:r>
            <a:r>
              <a:rPr lang="en-US" altLang="x-none" sz="2000" baseline="-25000">
                <a:latin typeface="Bookman Old Style" charset="0"/>
              </a:rPr>
              <a:t>PD</a:t>
            </a:r>
            <a:r>
              <a:rPr lang="en-US" altLang="x-none" sz="2000">
                <a:latin typeface="Bookman Old Style" charset="0"/>
              </a:rPr>
              <a:t> of slowest pipeline stage + t</a:t>
            </a:r>
            <a:r>
              <a:rPr lang="en-US" altLang="x-none" sz="2000" baseline="-25000">
                <a:latin typeface="Bookman Old Style" charset="0"/>
              </a:rPr>
              <a:t>SETUP</a:t>
            </a:r>
            <a:endParaRPr lang="en-US" altLang="x-none" sz="2000">
              <a:latin typeface="Bookman Old Style" charset="0"/>
            </a:endParaRPr>
          </a:p>
          <a:p>
            <a:pPr lvl="1" eaLnBrk="1" hangingPunct="1">
              <a:buFontTx/>
              <a:buChar char="•"/>
            </a:pPr>
            <a:r>
              <a:rPr lang="en-US" altLang="x-none" sz="2000">
                <a:latin typeface="Bookman Old Style" charset="0"/>
              </a:rPr>
              <a:t> T = 1/t</a:t>
            </a:r>
            <a:r>
              <a:rPr lang="en-US" altLang="x-none" sz="2000" baseline="-25000">
                <a:latin typeface="Bookman Old Style" charset="0"/>
              </a:rPr>
              <a:t>CLK</a:t>
            </a:r>
            <a:endParaRPr lang="en-US" altLang="x-none" sz="1800">
              <a:latin typeface="Bookman Old Style" charset="0"/>
            </a:endParaRPr>
          </a:p>
          <a:p>
            <a:pPr lvl="2" eaLnBrk="1" hangingPunct="1">
              <a:buFontTx/>
              <a:buChar char="–"/>
            </a:pPr>
            <a:r>
              <a:rPr lang="en-US" altLang="x-none" sz="2000">
                <a:latin typeface="Bookman Old Style" charset="0"/>
              </a:rPr>
              <a:t> </a:t>
            </a:r>
            <a:r>
              <a:rPr lang="en-US" altLang="x-none" sz="1800">
                <a:latin typeface="Bookman Old Style" charset="0"/>
              </a:rPr>
              <a:t>more throughput </a:t>
            </a:r>
            <a:r>
              <a:rPr lang="en-US" altLang="x-none" sz="1800">
                <a:latin typeface="Bookman Old Style" charset="0"/>
                <a:sym typeface="Symbol" charset="2"/>
              </a:rPr>
              <a:t>⇒ split slowest pipeline stage(s)</a:t>
            </a:r>
          </a:p>
          <a:p>
            <a:pPr lvl="2" eaLnBrk="1" hangingPunct="1">
              <a:buFontTx/>
              <a:buChar char="–"/>
            </a:pPr>
            <a:r>
              <a:rPr lang="en-US" altLang="x-none" sz="1800">
                <a:latin typeface="Bookman Old Style" charset="0"/>
                <a:sym typeface="Symbol" charset="2"/>
              </a:rPr>
              <a:t> use replication/interleaving if no further splits possible</a:t>
            </a:r>
            <a:endParaRPr lang="en-US" altLang="x-none" sz="2000">
              <a:latin typeface="Bookman Old Style" charset="0"/>
            </a:endParaRPr>
          </a:p>
          <a:p>
            <a:pPr lvl="1" eaLnBrk="1" hangingPunct="1">
              <a:buFontTx/>
              <a:buChar char="•"/>
            </a:pPr>
            <a:r>
              <a:rPr lang="en-US" altLang="x-none" sz="2000">
                <a:latin typeface="Bookman Old Style" charset="0"/>
              </a:rPr>
              <a:t> L = K*t</a:t>
            </a:r>
            <a:r>
              <a:rPr lang="en-US" altLang="x-none" sz="2000" baseline="-25000">
                <a:latin typeface="Bookman Old Style" charset="0"/>
              </a:rPr>
              <a:t>CLK</a:t>
            </a:r>
            <a:r>
              <a:rPr lang="en-US" altLang="x-none" sz="2000">
                <a:latin typeface="Bookman Old Style" charset="0"/>
              </a:rPr>
              <a:t> = K / T</a:t>
            </a:r>
          </a:p>
          <a:p>
            <a:pPr lvl="2" eaLnBrk="1" hangingPunct="1">
              <a:buFontTx/>
              <a:buChar char="–"/>
            </a:pPr>
            <a:r>
              <a:rPr lang="en-US" altLang="x-none" sz="1800">
                <a:latin typeface="Bookman Old Style" charset="0"/>
              </a:rPr>
              <a:t> pipelined latency </a:t>
            </a:r>
            <a:r>
              <a:rPr lang="en-US" altLang="x-none" sz="1800">
                <a:latin typeface="Bookman Old Style" charset="0"/>
                <a:sym typeface="Symbol" charset="2"/>
              </a:rPr>
              <a:t>≥ combinational latency</a:t>
            </a:r>
          </a:p>
        </p:txBody>
      </p:sp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10"/>
          <p:cNvSpPr txBox="1">
            <a:spLocks noChangeArrowheads="1"/>
          </p:cNvSpPr>
          <p:nvPr/>
        </p:nvSpPr>
        <p:spPr bwMode="auto">
          <a:xfrm>
            <a:off x="4918075" y="1524000"/>
            <a:ext cx="979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smtClean="0">
                <a:latin typeface="+mj-lt"/>
              </a:rPr>
              <a:t>Step 1:</a:t>
            </a:r>
          </a:p>
        </p:txBody>
      </p:sp>
      <p:sp>
        <p:nvSpPr>
          <p:cNvPr id="8196" name="Text Box 11"/>
          <p:cNvSpPr txBox="1">
            <a:spLocks noChangeArrowheads="1"/>
          </p:cNvSpPr>
          <p:nvPr/>
        </p:nvSpPr>
        <p:spPr bwMode="auto">
          <a:xfrm>
            <a:off x="4918075" y="3276600"/>
            <a:ext cx="979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smtClean="0">
                <a:latin typeface="+mj-lt"/>
              </a:rPr>
              <a:t>Step 2:</a:t>
            </a:r>
          </a:p>
        </p:txBody>
      </p:sp>
      <p:sp>
        <p:nvSpPr>
          <p:cNvPr id="8199" name="Text Box 14"/>
          <p:cNvSpPr txBox="1">
            <a:spLocks noChangeArrowheads="1"/>
          </p:cNvSpPr>
          <p:nvPr/>
        </p:nvSpPr>
        <p:spPr bwMode="auto">
          <a:xfrm>
            <a:off x="4953000" y="5029200"/>
            <a:ext cx="388620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 err="1" smtClean="0">
                <a:latin typeface="+mj-lt"/>
              </a:rPr>
              <a:t>Total</a:t>
            </a:r>
            <a:r>
              <a:rPr lang="en-US" b="0" baseline="-25000" dirty="0" err="1" smtClean="0">
                <a:latin typeface="+mj-lt"/>
              </a:rPr>
              <a:t>PD</a:t>
            </a:r>
            <a:r>
              <a:rPr lang="en-US" b="0" dirty="0" smtClean="0">
                <a:latin typeface="+mj-lt"/>
              </a:rPr>
              <a:t> = </a:t>
            </a:r>
            <a:r>
              <a:rPr lang="en-US" b="0" dirty="0" err="1" smtClean="0">
                <a:latin typeface="+mj-lt"/>
              </a:rPr>
              <a:t>Washer</a:t>
            </a:r>
            <a:r>
              <a:rPr lang="en-US" b="0" baseline="-25000" dirty="0" err="1" smtClean="0">
                <a:latin typeface="+mj-lt"/>
              </a:rPr>
              <a:t>PD</a:t>
            </a:r>
            <a:r>
              <a:rPr lang="en-US" b="0" dirty="0" smtClean="0">
                <a:latin typeface="+mj-lt"/>
              </a:rPr>
              <a:t> + </a:t>
            </a:r>
            <a:r>
              <a:rPr lang="en-US" b="0" dirty="0" err="1" smtClean="0">
                <a:latin typeface="+mj-lt"/>
              </a:rPr>
              <a:t>Dryer</a:t>
            </a:r>
            <a:r>
              <a:rPr lang="en-US" b="0" baseline="-25000" dirty="0" err="1" smtClean="0">
                <a:latin typeface="+mj-lt"/>
              </a:rPr>
              <a:t>PD</a:t>
            </a:r>
            <a:endParaRPr lang="en-US" b="0" baseline="-25000" dirty="0" smtClean="0">
              <a:latin typeface="+mj-lt"/>
            </a:endParaRPr>
          </a:p>
          <a:p>
            <a:pPr>
              <a:defRPr/>
            </a:pPr>
            <a:endParaRPr lang="en-US" b="0" baseline="-25000" dirty="0" smtClean="0">
              <a:latin typeface="+mj-lt"/>
            </a:endParaRPr>
          </a:p>
          <a:p>
            <a:pPr>
              <a:defRPr/>
            </a:pPr>
            <a:r>
              <a:rPr lang="en-US" b="0" dirty="0" smtClean="0">
                <a:latin typeface="+mj-lt"/>
              </a:rPr>
              <a:t>= _________ </a:t>
            </a:r>
            <a:r>
              <a:rPr lang="en-US" b="0" dirty="0" err="1" smtClean="0">
                <a:latin typeface="+mj-lt"/>
              </a:rPr>
              <a:t>mins</a:t>
            </a:r>
            <a:endParaRPr lang="en-US" b="0" dirty="0" smtClean="0">
              <a:latin typeface="+mj-lt"/>
            </a:endParaRPr>
          </a:p>
        </p:txBody>
      </p:sp>
      <p:sp>
        <p:nvSpPr>
          <p:cNvPr id="486415" name="Text Box 15"/>
          <p:cNvSpPr txBox="1">
            <a:spLocks noChangeArrowheads="1"/>
          </p:cNvSpPr>
          <p:nvPr/>
        </p:nvSpPr>
        <p:spPr bwMode="auto">
          <a:xfrm>
            <a:off x="5562600" y="5343525"/>
            <a:ext cx="630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0" dirty="0" smtClean="0">
                <a:solidFill>
                  <a:srgbClr val="FF0000"/>
                </a:solidFill>
                <a:latin typeface="+mj-lt"/>
              </a:rPr>
              <a:t>90</a:t>
            </a:r>
            <a:endParaRPr lang="en-US" sz="2400" b="0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6419" name="Rectangle 19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2000" dirty="0">
                <a:latin typeface="+mj-lt"/>
                <a:ea typeface="+mn-ea"/>
                <a:cs typeface="+mn-cs"/>
              </a:rPr>
              <a:t>Everyone knows that the real reason that </a:t>
            </a:r>
            <a:r>
              <a:rPr lang="en-US" sz="2000" dirty="0" smtClean="0">
                <a:latin typeface="+mj-lt"/>
                <a:ea typeface="+mn-ea"/>
                <a:cs typeface="+mn-cs"/>
              </a:rPr>
              <a:t>we put </a:t>
            </a:r>
            <a:r>
              <a:rPr lang="en-US" sz="2000" dirty="0">
                <a:latin typeface="+mj-lt"/>
                <a:ea typeface="+mn-ea"/>
                <a:cs typeface="+mn-cs"/>
              </a:rPr>
              <a:t>off doing laundry so long is not because </a:t>
            </a:r>
            <a:r>
              <a:rPr lang="en-US" sz="2000" dirty="0" smtClean="0">
                <a:latin typeface="+mj-lt"/>
                <a:ea typeface="+mn-ea"/>
                <a:cs typeface="+mn-cs"/>
              </a:rPr>
              <a:t>we procrastinate</a:t>
            </a:r>
            <a:r>
              <a:rPr lang="en-US" sz="2000" dirty="0">
                <a:latin typeface="+mj-lt"/>
                <a:ea typeface="+mn-ea"/>
                <a:cs typeface="+mn-cs"/>
              </a:rPr>
              <a:t>, are lazy, or even have better things to do. </a:t>
            </a:r>
          </a:p>
          <a:p>
            <a:pPr>
              <a:defRPr/>
            </a:pPr>
            <a:endParaRPr lang="en-US" sz="2000" dirty="0">
              <a:latin typeface="+mj-lt"/>
              <a:ea typeface="+mn-ea"/>
              <a:cs typeface="+mn-cs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000" dirty="0">
                <a:latin typeface="+mj-lt"/>
                <a:ea typeface="+mn-ea"/>
                <a:cs typeface="+mn-cs"/>
              </a:rPr>
              <a:t>The fact is, doing one load at a time is not smart.</a:t>
            </a:r>
          </a:p>
        </p:txBody>
      </p:sp>
      <p:sp>
        <p:nvSpPr>
          <p:cNvPr id="184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One Load At a Time</a:t>
            </a:r>
          </a:p>
        </p:txBody>
      </p:sp>
      <p:grpSp>
        <p:nvGrpSpPr>
          <p:cNvPr id="18439" name="Group 1"/>
          <p:cNvGrpSpPr>
            <a:grpSpLocks/>
          </p:cNvGrpSpPr>
          <p:nvPr/>
        </p:nvGrpSpPr>
        <p:grpSpPr bwMode="auto">
          <a:xfrm>
            <a:off x="5943600" y="1219200"/>
            <a:ext cx="1943100" cy="1295400"/>
            <a:chOff x="533400" y="4800600"/>
            <a:chExt cx="2286000" cy="1524000"/>
          </a:xfrm>
        </p:grpSpPr>
        <p:grpSp>
          <p:nvGrpSpPr>
            <p:cNvPr id="18500" name="Group 16"/>
            <p:cNvGrpSpPr>
              <a:grpSpLocks/>
            </p:cNvGrpSpPr>
            <p:nvPr/>
          </p:nvGrpSpPr>
          <p:grpSpPr bwMode="auto">
            <a:xfrm>
              <a:off x="533400" y="4800600"/>
              <a:ext cx="1066800" cy="1524000"/>
              <a:chOff x="3581400" y="1676400"/>
              <a:chExt cx="1066800" cy="152400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3581400" y="2972547"/>
                <a:ext cx="1066427" cy="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4494680" y="1904253"/>
                <a:ext cx="153147" cy="306294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3581400" y="2210547"/>
                <a:ext cx="1066427" cy="989853"/>
              </a:xfrm>
              <a:prstGeom prst="rect">
                <a:avLst/>
              </a:prstGeom>
              <a:noFill/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734547" y="1676400"/>
                <a:ext cx="760133" cy="227853"/>
              </a:xfrm>
              <a:prstGeom prst="rect">
                <a:avLst/>
              </a:prstGeom>
              <a:noFill/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 flipV="1">
                <a:off x="3581400" y="1904253"/>
                <a:ext cx="153147" cy="306294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3807386" y="2098488"/>
                <a:ext cx="595779" cy="3735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848474" y="1984562"/>
                <a:ext cx="509867" cy="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3798047" y="1993900"/>
                <a:ext cx="46692" cy="100853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4367680" y="1993900"/>
                <a:ext cx="52294" cy="100853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4343400" y="1752974"/>
                <a:ext cx="76574" cy="765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816724" y="1767915"/>
                <a:ext cx="44824" cy="46691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898900" y="1767915"/>
                <a:ext cx="44824" cy="46691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981076" y="1767915"/>
                <a:ext cx="46692" cy="46691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063253" y="1767915"/>
                <a:ext cx="46692" cy="46691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8501" name="Group 31"/>
            <p:cNvGrpSpPr>
              <a:grpSpLocks/>
            </p:cNvGrpSpPr>
            <p:nvPr/>
          </p:nvGrpSpPr>
          <p:grpSpPr bwMode="auto">
            <a:xfrm>
              <a:off x="1752600" y="4800600"/>
              <a:ext cx="1066800" cy="1524000"/>
              <a:chOff x="3609975" y="3657600"/>
              <a:chExt cx="1066800" cy="1524000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3610349" y="4953747"/>
                <a:ext cx="1066426" cy="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 flipV="1">
                <a:off x="4523628" y="3885453"/>
                <a:ext cx="153147" cy="306294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3610349" y="4191747"/>
                <a:ext cx="1066426" cy="989853"/>
              </a:xfrm>
              <a:prstGeom prst="rect">
                <a:avLst/>
              </a:prstGeom>
              <a:noFill/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763496" y="3657600"/>
                <a:ext cx="760132" cy="227853"/>
              </a:xfrm>
              <a:prstGeom prst="rect">
                <a:avLst/>
              </a:prstGeom>
              <a:noFill/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flipV="1">
                <a:off x="3610349" y="3885453"/>
                <a:ext cx="153147" cy="306294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/>
              <p:cNvSpPr/>
              <p:nvPr/>
            </p:nvSpPr>
            <p:spPr>
              <a:xfrm>
                <a:off x="3847540" y="3734174"/>
                <a:ext cx="76574" cy="765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264026" y="3749115"/>
                <a:ext cx="46691" cy="46691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355540" y="3749115"/>
                <a:ext cx="46692" cy="46691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883026" y="4333688"/>
                <a:ext cx="481853" cy="483721"/>
              </a:xfrm>
              <a:prstGeom prst="ellipse">
                <a:avLst/>
              </a:prstGeom>
              <a:noFill/>
              <a:ln w="571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963334" y="3734174"/>
                <a:ext cx="74706" cy="765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grpSp>
        <p:nvGrpSpPr>
          <p:cNvPr id="18440" name="Group 44"/>
          <p:cNvGrpSpPr>
            <a:grpSpLocks/>
          </p:cNvGrpSpPr>
          <p:nvPr/>
        </p:nvGrpSpPr>
        <p:grpSpPr bwMode="auto">
          <a:xfrm>
            <a:off x="5899150" y="1746250"/>
            <a:ext cx="1019175" cy="617538"/>
            <a:chOff x="1447800" y="2590570"/>
            <a:chExt cx="1018779" cy="617752"/>
          </a:xfrm>
        </p:grpSpPr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1982580" y="2612803"/>
              <a:ext cx="483999" cy="358899"/>
            </a:xfrm>
            <a:custGeom>
              <a:avLst/>
              <a:gdLst>
                <a:gd name="T0" fmla="*/ 5218 w 484250"/>
                <a:gd name="T1" fmla="*/ 311985 h 358993"/>
                <a:gd name="T2" fmla="*/ 100419 w 484250"/>
                <a:gd name="T3" fmla="*/ 35833 h 358993"/>
                <a:gd name="T4" fmla="*/ 309860 w 484250"/>
                <a:gd name="T5" fmla="*/ 16788 h 358993"/>
                <a:gd name="T6" fmla="*/ 481221 w 484250"/>
                <a:gd name="T7" fmla="*/ 159625 h 358993"/>
                <a:gd name="T8" fmla="*/ 411408 w 484250"/>
                <a:gd name="T9" fmla="*/ 204064 h 358993"/>
                <a:gd name="T10" fmla="*/ 351114 w 484250"/>
                <a:gd name="T11" fmla="*/ 137406 h 358993"/>
                <a:gd name="T12" fmla="*/ 328900 w 484250"/>
                <a:gd name="T13" fmla="*/ 223109 h 358993"/>
                <a:gd name="T14" fmla="*/ 249567 w 484250"/>
                <a:gd name="T15" fmla="*/ 350075 h 358993"/>
                <a:gd name="T16" fmla="*/ 5218 w 484250"/>
                <a:gd name="T17" fmla="*/ 31198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1841347" y="2590570"/>
              <a:ext cx="330072" cy="327138"/>
            </a:xfrm>
            <a:custGeom>
              <a:avLst/>
              <a:gdLst>
                <a:gd name="T0" fmla="*/ 148976 w 330241"/>
                <a:gd name="T1" fmla="*/ 286363 h 326700"/>
                <a:gd name="T2" fmla="*/ 12521 w 330241"/>
                <a:gd name="T3" fmla="*/ 146476 h 326700"/>
                <a:gd name="T4" fmla="*/ 25214 w 330241"/>
                <a:gd name="T5" fmla="*/ 32023 h 326700"/>
                <a:gd name="T6" fmla="*/ 180709 w 330241"/>
                <a:gd name="T7" fmla="*/ 3410 h 326700"/>
                <a:gd name="T8" fmla="*/ 285431 w 330241"/>
                <a:gd name="T9" fmla="*/ 95608 h 326700"/>
                <a:gd name="T10" fmla="*/ 329858 w 330241"/>
                <a:gd name="T11" fmla="*/ 181448 h 326700"/>
                <a:gd name="T12" fmla="*/ 269564 w 330241"/>
                <a:gd name="T13" fmla="*/ 321335 h 326700"/>
                <a:gd name="T14" fmla="*/ 148976 w 330241"/>
                <a:gd name="T15" fmla="*/ 286363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1985754" y="2709674"/>
              <a:ext cx="244380" cy="219151"/>
            </a:xfrm>
            <a:custGeom>
              <a:avLst/>
              <a:gdLst>
                <a:gd name="T0" fmla="*/ 7472 w 243178"/>
                <a:gd name="T1" fmla="*/ 148143 h 218339"/>
                <a:gd name="T2" fmla="*/ 29807 w 243178"/>
                <a:gd name="T3" fmla="*/ 11110 h 218339"/>
                <a:gd name="T4" fmla="*/ 221248 w 243178"/>
                <a:gd name="T5" fmla="*/ 27044 h 218339"/>
                <a:gd name="T6" fmla="*/ 227630 w 243178"/>
                <a:gd name="T7" fmla="*/ 176824 h 218339"/>
                <a:gd name="T8" fmla="*/ 100002 w 243178"/>
                <a:gd name="T9" fmla="*/ 218253 h 218339"/>
                <a:gd name="T10" fmla="*/ 7472 w 243178"/>
                <a:gd name="T11" fmla="*/ 148143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1600141" y="2590570"/>
              <a:ext cx="457022" cy="230268"/>
            </a:xfrm>
            <a:custGeom>
              <a:avLst/>
              <a:gdLst>
                <a:gd name="T0" fmla="*/ 116938 w 310233"/>
                <a:gd name="T1" fmla="*/ 212394 h 230051"/>
                <a:gd name="T2" fmla="*/ 6 w 310233"/>
                <a:gd name="T3" fmla="*/ 40782 h 230051"/>
                <a:gd name="T4" fmla="*/ 112260 w 310233"/>
                <a:gd name="T5" fmla="*/ 2646 h 230051"/>
                <a:gd name="T6" fmla="*/ 275965 w 310233"/>
                <a:gd name="T7" fmla="*/ 91630 h 230051"/>
                <a:gd name="T8" fmla="*/ 453702 w 310233"/>
                <a:gd name="T9" fmla="*/ 212394 h 230051"/>
                <a:gd name="T10" fmla="*/ 116938 w 310233"/>
                <a:gd name="T11" fmla="*/ 212394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1533492" y="2784312"/>
              <a:ext cx="72997" cy="79403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Arc 50"/>
            <p:cNvSpPr/>
            <p:nvPr/>
          </p:nvSpPr>
          <p:spPr>
            <a:xfrm flipV="1">
              <a:off x="1558882" y="2641388"/>
              <a:ext cx="799789" cy="225503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1447800" y="2666796"/>
              <a:ext cx="309443" cy="254088"/>
            </a:xfrm>
            <a:custGeom>
              <a:avLst/>
              <a:gdLst>
                <a:gd name="T0" fmla="*/ 308276 w 309975"/>
                <a:gd name="T1" fmla="*/ 190482 h 254177"/>
                <a:gd name="T2" fmla="*/ 270241 w 309975"/>
                <a:gd name="T3" fmla="*/ 88918 h 254177"/>
                <a:gd name="T4" fmla="*/ 187833 w 309975"/>
                <a:gd name="T5" fmla="*/ 15918 h 254177"/>
                <a:gd name="T6" fmla="*/ 102255 w 309975"/>
                <a:gd name="T7" fmla="*/ 3223 h 254177"/>
                <a:gd name="T8" fmla="*/ 83238 w 309975"/>
                <a:gd name="T9" fmla="*/ 60353 h 254177"/>
                <a:gd name="T10" fmla="*/ 830 w 309975"/>
                <a:gd name="T11" fmla="*/ 130178 h 254177"/>
                <a:gd name="T12" fmla="*/ 140290 w 309975"/>
                <a:gd name="T13" fmla="*/ 120657 h 254177"/>
                <a:gd name="T14" fmla="*/ 200511 w 309975"/>
                <a:gd name="T15" fmla="*/ 187308 h 254177"/>
                <a:gd name="T16" fmla="*/ 229037 w 309975"/>
                <a:gd name="T17" fmla="*/ 253960 h 254177"/>
                <a:gd name="T18" fmla="*/ 308276 w 309975"/>
                <a:gd name="T19" fmla="*/ 190482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1812783" y="2693794"/>
              <a:ext cx="290400" cy="222327"/>
            </a:xfrm>
            <a:custGeom>
              <a:avLst/>
              <a:gdLst>
                <a:gd name="T0" fmla="*/ 5728 w 290128"/>
                <a:gd name="T1" fmla="*/ 138497 h 223051"/>
                <a:gd name="T2" fmla="*/ 5728 w 290128"/>
                <a:gd name="T3" fmla="*/ 78368 h 223051"/>
                <a:gd name="T4" fmla="*/ 66110 w 290128"/>
                <a:gd name="T5" fmla="*/ 2415 h 223051"/>
                <a:gd name="T6" fmla="*/ 132847 w 290128"/>
                <a:gd name="T7" fmla="*/ 24568 h 223051"/>
                <a:gd name="T8" fmla="*/ 186873 w 290128"/>
                <a:gd name="T9" fmla="*/ 81532 h 223051"/>
                <a:gd name="T10" fmla="*/ 269500 w 290128"/>
                <a:gd name="T11" fmla="*/ 129003 h 223051"/>
                <a:gd name="T12" fmla="*/ 269500 w 290128"/>
                <a:gd name="T13" fmla="*/ 204956 h 223051"/>
                <a:gd name="T14" fmla="*/ 34330 w 290128"/>
                <a:gd name="T15" fmla="*/ 217614 h 223051"/>
                <a:gd name="T16" fmla="*/ 5728 w 290128"/>
                <a:gd name="T17" fmla="*/ 138497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1590619" y="2809721"/>
              <a:ext cx="736314" cy="398601"/>
            </a:xfrm>
            <a:custGeom>
              <a:avLst/>
              <a:gdLst>
                <a:gd name="T0" fmla="*/ 5085 w 736038"/>
                <a:gd name="T1" fmla="*/ 6528 h 398447"/>
                <a:gd name="T2" fmla="*/ 30494 w 736038"/>
                <a:gd name="T3" fmla="*/ 149458 h 398447"/>
                <a:gd name="T4" fmla="*/ 43199 w 736038"/>
                <a:gd name="T5" fmla="*/ 203454 h 398447"/>
                <a:gd name="T6" fmla="*/ 36847 w 736038"/>
                <a:gd name="T7" fmla="*/ 286036 h 398447"/>
                <a:gd name="T8" fmla="*/ 90842 w 736038"/>
                <a:gd name="T9" fmla="*/ 352736 h 398447"/>
                <a:gd name="T10" fmla="*/ 351290 w 736038"/>
                <a:gd name="T11" fmla="*/ 397203 h 398447"/>
                <a:gd name="T12" fmla="*/ 554566 w 736038"/>
                <a:gd name="T13" fmla="*/ 381322 h 398447"/>
                <a:gd name="T14" fmla="*/ 678437 w 736038"/>
                <a:gd name="T15" fmla="*/ 320974 h 398447"/>
                <a:gd name="T16" fmla="*/ 713375 w 736038"/>
                <a:gd name="T17" fmla="*/ 190749 h 398447"/>
                <a:gd name="T18" fmla="*/ 719728 w 736038"/>
                <a:gd name="T19" fmla="*/ 66876 h 398447"/>
                <a:gd name="T20" fmla="*/ 726080 w 736038"/>
                <a:gd name="T21" fmla="*/ 175 h 398447"/>
                <a:gd name="T22" fmla="*/ 567271 w 736038"/>
                <a:gd name="T23" fmla="*/ 47818 h 398447"/>
                <a:gd name="T24" fmla="*/ 383052 w 736038"/>
                <a:gd name="T25" fmla="*/ 60523 h 398447"/>
                <a:gd name="T26" fmla="*/ 141661 w 736038"/>
                <a:gd name="T27" fmla="*/ 38290 h 398447"/>
                <a:gd name="T28" fmla="*/ 5085 w 736038"/>
                <a:gd name="T29" fmla="*/ 6528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 rot="-498269">
              <a:off x="1676311" y="2711262"/>
              <a:ext cx="201535" cy="377956"/>
            </a:xfrm>
            <a:custGeom>
              <a:avLst/>
              <a:gdLst>
                <a:gd name="T0" fmla="*/ 26248 w 201911"/>
                <a:gd name="T1" fmla="*/ 98 h 377184"/>
                <a:gd name="T2" fmla="*/ 895 w 201911"/>
                <a:gd name="T3" fmla="*/ 47821 h 377184"/>
                <a:gd name="T4" fmla="*/ 51601 w 201911"/>
                <a:gd name="T5" fmla="*/ 114632 h 377184"/>
                <a:gd name="T6" fmla="*/ 80123 w 201911"/>
                <a:gd name="T7" fmla="*/ 365971 h 377184"/>
                <a:gd name="T8" fmla="*/ 124490 w 201911"/>
                <a:gd name="T9" fmla="*/ 337337 h 377184"/>
                <a:gd name="T10" fmla="*/ 197379 w 201911"/>
                <a:gd name="T11" fmla="*/ 334156 h 377184"/>
                <a:gd name="T12" fmla="*/ 191041 w 201911"/>
                <a:gd name="T13" fmla="*/ 283252 h 377184"/>
                <a:gd name="T14" fmla="*/ 178364 w 201911"/>
                <a:gd name="T15" fmla="*/ 168718 h 377184"/>
                <a:gd name="T16" fmla="*/ 191041 w 201911"/>
                <a:gd name="T17" fmla="*/ 92362 h 377184"/>
                <a:gd name="T18" fmla="*/ 181533 w 201911"/>
                <a:gd name="T19" fmla="*/ 28732 h 377184"/>
                <a:gd name="T20" fmla="*/ 111813 w 201911"/>
                <a:gd name="T21" fmla="*/ 35095 h 377184"/>
                <a:gd name="T22" fmla="*/ 26248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8441" name="Group 55"/>
          <p:cNvGrpSpPr>
            <a:grpSpLocks/>
          </p:cNvGrpSpPr>
          <p:nvPr/>
        </p:nvGrpSpPr>
        <p:grpSpPr bwMode="auto">
          <a:xfrm>
            <a:off x="6019800" y="3124200"/>
            <a:ext cx="1943100" cy="1295400"/>
            <a:chOff x="533400" y="4800600"/>
            <a:chExt cx="2286000" cy="1524000"/>
          </a:xfrm>
        </p:grpSpPr>
        <p:grpSp>
          <p:nvGrpSpPr>
            <p:cNvPr id="18464" name="Group 56"/>
            <p:cNvGrpSpPr>
              <a:grpSpLocks/>
            </p:cNvGrpSpPr>
            <p:nvPr/>
          </p:nvGrpSpPr>
          <p:grpSpPr bwMode="auto">
            <a:xfrm>
              <a:off x="533400" y="4800600"/>
              <a:ext cx="1066800" cy="1524000"/>
              <a:chOff x="3581400" y="1676400"/>
              <a:chExt cx="1066800" cy="152400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581400" y="2972547"/>
                <a:ext cx="1066427" cy="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4494680" y="1904253"/>
                <a:ext cx="153147" cy="306294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 70"/>
              <p:cNvSpPr/>
              <p:nvPr/>
            </p:nvSpPr>
            <p:spPr>
              <a:xfrm>
                <a:off x="3581400" y="2210547"/>
                <a:ext cx="1066427" cy="989853"/>
              </a:xfrm>
              <a:prstGeom prst="rect">
                <a:avLst/>
              </a:prstGeom>
              <a:noFill/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734547" y="1676400"/>
                <a:ext cx="760133" cy="227853"/>
              </a:xfrm>
              <a:prstGeom prst="rect">
                <a:avLst/>
              </a:prstGeom>
              <a:noFill/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 flipV="1">
                <a:off x="3581400" y="1904253"/>
                <a:ext cx="153147" cy="306294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V="1">
                <a:off x="3807386" y="2098488"/>
                <a:ext cx="595779" cy="3735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848474" y="1984562"/>
                <a:ext cx="509867" cy="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3798047" y="1993900"/>
                <a:ext cx="46692" cy="100853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 flipV="1">
                <a:off x="4367680" y="1993900"/>
                <a:ext cx="52294" cy="100853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4343400" y="1752974"/>
                <a:ext cx="76574" cy="765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816724" y="1767915"/>
                <a:ext cx="44824" cy="46691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898900" y="1767915"/>
                <a:ext cx="44824" cy="46691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981076" y="1767915"/>
                <a:ext cx="46692" cy="46691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063253" y="1767915"/>
                <a:ext cx="46692" cy="46691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8465" name="Group 57"/>
            <p:cNvGrpSpPr>
              <a:grpSpLocks/>
            </p:cNvGrpSpPr>
            <p:nvPr/>
          </p:nvGrpSpPr>
          <p:grpSpPr bwMode="auto">
            <a:xfrm>
              <a:off x="1752600" y="4800600"/>
              <a:ext cx="1066800" cy="1524000"/>
              <a:chOff x="3609975" y="3657600"/>
              <a:chExt cx="1066800" cy="15240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3610349" y="4953747"/>
                <a:ext cx="1066426" cy="0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 flipV="1">
                <a:off x="4523628" y="3885453"/>
                <a:ext cx="153147" cy="306294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 60"/>
              <p:cNvSpPr/>
              <p:nvPr/>
            </p:nvSpPr>
            <p:spPr>
              <a:xfrm>
                <a:off x="3610349" y="4191747"/>
                <a:ext cx="1066426" cy="989853"/>
              </a:xfrm>
              <a:prstGeom prst="rect">
                <a:avLst/>
              </a:prstGeom>
              <a:noFill/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763496" y="3657600"/>
                <a:ext cx="760132" cy="227853"/>
              </a:xfrm>
              <a:prstGeom prst="rect">
                <a:avLst/>
              </a:prstGeom>
              <a:noFill/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 flipV="1">
                <a:off x="3610349" y="3885453"/>
                <a:ext cx="153147" cy="306294"/>
              </a:xfrm>
              <a:prstGeom prst="line">
                <a:avLst/>
              </a:prstGeom>
              <a:ln w="57150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/>
              <p:cNvSpPr/>
              <p:nvPr/>
            </p:nvSpPr>
            <p:spPr>
              <a:xfrm>
                <a:off x="3847540" y="3734174"/>
                <a:ext cx="76574" cy="765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264026" y="3749115"/>
                <a:ext cx="46691" cy="46691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355540" y="3749115"/>
                <a:ext cx="46692" cy="46691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883026" y="4333688"/>
                <a:ext cx="481853" cy="483721"/>
              </a:xfrm>
              <a:prstGeom prst="ellipse">
                <a:avLst/>
              </a:prstGeom>
              <a:noFill/>
              <a:ln w="571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963334" y="3734174"/>
                <a:ext cx="74706" cy="765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grpSp>
        <p:nvGrpSpPr>
          <p:cNvPr id="18442" name="Group 82"/>
          <p:cNvGrpSpPr>
            <a:grpSpLocks/>
          </p:cNvGrpSpPr>
          <p:nvPr/>
        </p:nvGrpSpPr>
        <p:grpSpPr bwMode="auto">
          <a:xfrm>
            <a:off x="7010400" y="3581400"/>
            <a:ext cx="1019175" cy="617538"/>
            <a:chOff x="1447800" y="2590570"/>
            <a:chExt cx="1018779" cy="617752"/>
          </a:xfrm>
        </p:grpSpPr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1982580" y="2612803"/>
              <a:ext cx="483999" cy="358899"/>
            </a:xfrm>
            <a:custGeom>
              <a:avLst/>
              <a:gdLst>
                <a:gd name="T0" fmla="*/ 5218 w 484250"/>
                <a:gd name="T1" fmla="*/ 311985 h 358993"/>
                <a:gd name="T2" fmla="*/ 100419 w 484250"/>
                <a:gd name="T3" fmla="*/ 35833 h 358993"/>
                <a:gd name="T4" fmla="*/ 309860 w 484250"/>
                <a:gd name="T5" fmla="*/ 16788 h 358993"/>
                <a:gd name="T6" fmla="*/ 481221 w 484250"/>
                <a:gd name="T7" fmla="*/ 159625 h 358993"/>
                <a:gd name="T8" fmla="*/ 411408 w 484250"/>
                <a:gd name="T9" fmla="*/ 204064 h 358993"/>
                <a:gd name="T10" fmla="*/ 351114 w 484250"/>
                <a:gd name="T11" fmla="*/ 137406 h 358993"/>
                <a:gd name="T12" fmla="*/ 328900 w 484250"/>
                <a:gd name="T13" fmla="*/ 223109 h 358993"/>
                <a:gd name="T14" fmla="*/ 249567 w 484250"/>
                <a:gd name="T15" fmla="*/ 350075 h 358993"/>
                <a:gd name="T16" fmla="*/ 5218 w 484250"/>
                <a:gd name="T17" fmla="*/ 31198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1841347" y="2590570"/>
              <a:ext cx="330072" cy="327138"/>
            </a:xfrm>
            <a:custGeom>
              <a:avLst/>
              <a:gdLst>
                <a:gd name="T0" fmla="*/ 148976 w 330241"/>
                <a:gd name="T1" fmla="*/ 286363 h 326700"/>
                <a:gd name="T2" fmla="*/ 12521 w 330241"/>
                <a:gd name="T3" fmla="*/ 146476 h 326700"/>
                <a:gd name="T4" fmla="*/ 25214 w 330241"/>
                <a:gd name="T5" fmla="*/ 32023 h 326700"/>
                <a:gd name="T6" fmla="*/ 180709 w 330241"/>
                <a:gd name="T7" fmla="*/ 3410 h 326700"/>
                <a:gd name="T8" fmla="*/ 285431 w 330241"/>
                <a:gd name="T9" fmla="*/ 95608 h 326700"/>
                <a:gd name="T10" fmla="*/ 329858 w 330241"/>
                <a:gd name="T11" fmla="*/ 181448 h 326700"/>
                <a:gd name="T12" fmla="*/ 269564 w 330241"/>
                <a:gd name="T13" fmla="*/ 321335 h 326700"/>
                <a:gd name="T14" fmla="*/ 148976 w 330241"/>
                <a:gd name="T15" fmla="*/ 286363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1985754" y="2709674"/>
              <a:ext cx="244380" cy="219151"/>
            </a:xfrm>
            <a:custGeom>
              <a:avLst/>
              <a:gdLst>
                <a:gd name="T0" fmla="*/ 7472 w 243178"/>
                <a:gd name="T1" fmla="*/ 148143 h 218339"/>
                <a:gd name="T2" fmla="*/ 29807 w 243178"/>
                <a:gd name="T3" fmla="*/ 11110 h 218339"/>
                <a:gd name="T4" fmla="*/ 221248 w 243178"/>
                <a:gd name="T5" fmla="*/ 27044 h 218339"/>
                <a:gd name="T6" fmla="*/ 227630 w 243178"/>
                <a:gd name="T7" fmla="*/ 176824 h 218339"/>
                <a:gd name="T8" fmla="*/ 100002 w 243178"/>
                <a:gd name="T9" fmla="*/ 218253 h 218339"/>
                <a:gd name="T10" fmla="*/ 7472 w 243178"/>
                <a:gd name="T11" fmla="*/ 148143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1600141" y="2590570"/>
              <a:ext cx="457022" cy="230268"/>
            </a:xfrm>
            <a:custGeom>
              <a:avLst/>
              <a:gdLst>
                <a:gd name="T0" fmla="*/ 116938 w 310233"/>
                <a:gd name="T1" fmla="*/ 212394 h 230051"/>
                <a:gd name="T2" fmla="*/ 6 w 310233"/>
                <a:gd name="T3" fmla="*/ 40782 h 230051"/>
                <a:gd name="T4" fmla="*/ 112260 w 310233"/>
                <a:gd name="T5" fmla="*/ 2646 h 230051"/>
                <a:gd name="T6" fmla="*/ 275965 w 310233"/>
                <a:gd name="T7" fmla="*/ 91630 h 230051"/>
                <a:gd name="T8" fmla="*/ 453702 w 310233"/>
                <a:gd name="T9" fmla="*/ 212394 h 230051"/>
                <a:gd name="T10" fmla="*/ 116938 w 310233"/>
                <a:gd name="T11" fmla="*/ 212394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8" name="Freeform 87"/>
            <p:cNvSpPr/>
            <p:nvPr/>
          </p:nvSpPr>
          <p:spPr>
            <a:xfrm>
              <a:off x="1533492" y="2784312"/>
              <a:ext cx="72997" cy="79403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9" name="Arc 88"/>
            <p:cNvSpPr/>
            <p:nvPr/>
          </p:nvSpPr>
          <p:spPr>
            <a:xfrm flipV="1">
              <a:off x="1558882" y="2641388"/>
              <a:ext cx="799789" cy="225503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1447800" y="2666796"/>
              <a:ext cx="309443" cy="254088"/>
            </a:xfrm>
            <a:custGeom>
              <a:avLst/>
              <a:gdLst>
                <a:gd name="T0" fmla="*/ 308276 w 309975"/>
                <a:gd name="T1" fmla="*/ 190482 h 254177"/>
                <a:gd name="T2" fmla="*/ 270241 w 309975"/>
                <a:gd name="T3" fmla="*/ 88918 h 254177"/>
                <a:gd name="T4" fmla="*/ 187833 w 309975"/>
                <a:gd name="T5" fmla="*/ 15918 h 254177"/>
                <a:gd name="T6" fmla="*/ 102255 w 309975"/>
                <a:gd name="T7" fmla="*/ 3223 h 254177"/>
                <a:gd name="T8" fmla="*/ 83238 w 309975"/>
                <a:gd name="T9" fmla="*/ 60353 h 254177"/>
                <a:gd name="T10" fmla="*/ 830 w 309975"/>
                <a:gd name="T11" fmla="*/ 130178 h 254177"/>
                <a:gd name="T12" fmla="*/ 140290 w 309975"/>
                <a:gd name="T13" fmla="*/ 120657 h 254177"/>
                <a:gd name="T14" fmla="*/ 200511 w 309975"/>
                <a:gd name="T15" fmla="*/ 187308 h 254177"/>
                <a:gd name="T16" fmla="*/ 229037 w 309975"/>
                <a:gd name="T17" fmla="*/ 253960 h 254177"/>
                <a:gd name="T18" fmla="*/ 308276 w 309975"/>
                <a:gd name="T19" fmla="*/ 190482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1812783" y="2693794"/>
              <a:ext cx="290400" cy="222327"/>
            </a:xfrm>
            <a:custGeom>
              <a:avLst/>
              <a:gdLst>
                <a:gd name="T0" fmla="*/ 5728 w 290128"/>
                <a:gd name="T1" fmla="*/ 138497 h 223051"/>
                <a:gd name="T2" fmla="*/ 5728 w 290128"/>
                <a:gd name="T3" fmla="*/ 78368 h 223051"/>
                <a:gd name="T4" fmla="*/ 66110 w 290128"/>
                <a:gd name="T5" fmla="*/ 2415 h 223051"/>
                <a:gd name="T6" fmla="*/ 132847 w 290128"/>
                <a:gd name="T7" fmla="*/ 24568 h 223051"/>
                <a:gd name="T8" fmla="*/ 186873 w 290128"/>
                <a:gd name="T9" fmla="*/ 81532 h 223051"/>
                <a:gd name="T10" fmla="*/ 269500 w 290128"/>
                <a:gd name="T11" fmla="*/ 129003 h 223051"/>
                <a:gd name="T12" fmla="*/ 269500 w 290128"/>
                <a:gd name="T13" fmla="*/ 204956 h 223051"/>
                <a:gd name="T14" fmla="*/ 34330 w 290128"/>
                <a:gd name="T15" fmla="*/ 217614 h 223051"/>
                <a:gd name="T16" fmla="*/ 5728 w 290128"/>
                <a:gd name="T17" fmla="*/ 138497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1590619" y="2809721"/>
              <a:ext cx="736314" cy="398601"/>
            </a:xfrm>
            <a:custGeom>
              <a:avLst/>
              <a:gdLst>
                <a:gd name="T0" fmla="*/ 5085 w 736038"/>
                <a:gd name="T1" fmla="*/ 6528 h 398447"/>
                <a:gd name="T2" fmla="*/ 30494 w 736038"/>
                <a:gd name="T3" fmla="*/ 149458 h 398447"/>
                <a:gd name="T4" fmla="*/ 43199 w 736038"/>
                <a:gd name="T5" fmla="*/ 203454 h 398447"/>
                <a:gd name="T6" fmla="*/ 36847 w 736038"/>
                <a:gd name="T7" fmla="*/ 286036 h 398447"/>
                <a:gd name="T8" fmla="*/ 90842 w 736038"/>
                <a:gd name="T9" fmla="*/ 352736 h 398447"/>
                <a:gd name="T10" fmla="*/ 351290 w 736038"/>
                <a:gd name="T11" fmla="*/ 397203 h 398447"/>
                <a:gd name="T12" fmla="*/ 554566 w 736038"/>
                <a:gd name="T13" fmla="*/ 381322 h 398447"/>
                <a:gd name="T14" fmla="*/ 678437 w 736038"/>
                <a:gd name="T15" fmla="*/ 320974 h 398447"/>
                <a:gd name="T16" fmla="*/ 713375 w 736038"/>
                <a:gd name="T17" fmla="*/ 190749 h 398447"/>
                <a:gd name="T18" fmla="*/ 719728 w 736038"/>
                <a:gd name="T19" fmla="*/ 66876 h 398447"/>
                <a:gd name="T20" fmla="*/ 726080 w 736038"/>
                <a:gd name="T21" fmla="*/ 175 h 398447"/>
                <a:gd name="T22" fmla="*/ 567271 w 736038"/>
                <a:gd name="T23" fmla="*/ 47818 h 398447"/>
                <a:gd name="T24" fmla="*/ 383052 w 736038"/>
                <a:gd name="T25" fmla="*/ 60523 h 398447"/>
                <a:gd name="T26" fmla="*/ 141661 w 736038"/>
                <a:gd name="T27" fmla="*/ 38290 h 398447"/>
                <a:gd name="T28" fmla="*/ 5085 w 736038"/>
                <a:gd name="T29" fmla="*/ 6528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 rot="-498269">
              <a:off x="1676311" y="2711262"/>
              <a:ext cx="201535" cy="377956"/>
            </a:xfrm>
            <a:custGeom>
              <a:avLst/>
              <a:gdLst>
                <a:gd name="T0" fmla="*/ 26248 w 201911"/>
                <a:gd name="T1" fmla="*/ 98 h 377184"/>
                <a:gd name="T2" fmla="*/ 895 w 201911"/>
                <a:gd name="T3" fmla="*/ 47821 h 377184"/>
                <a:gd name="T4" fmla="*/ 51601 w 201911"/>
                <a:gd name="T5" fmla="*/ 114632 h 377184"/>
                <a:gd name="T6" fmla="*/ 80123 w 201911"/>
                <a:gd name="T7" fmla="*/ 365971 h 377184"/>
                <a:gd name="T8" fmla="*/ 124490 w 201911"/>
                <a:gd name="T9" fmla="*/ 337337 h 377184"/>
                <a:gd name="T10" fmla="*/ 197379 w 201911"/>
                <a:gd name="T11" fmla="*/ 334156 h 377184"/>
                <a:gd name="T12" fmla="*/ 191041 w 201911"/>
                <a:gd name="T13" fmla="*/ 283252 h 377184"/>
                <a:gd name="T14" fmla="*/ 178364 w 201911"/>
                <a:gd name="T15" fmla="*/ 168718 h 377184"/>
                <a:gd name="T16" fmla="*/ 191041 w 201911"/>
                <a:gd name="T17" fmla="*/ 92362 h 377184"/>
                <a:gd name="T18" fmla="*/ 181533 w 201911"/>
                <a:gd name="T19" fmla="*/ 28732 h 377184"/>
                <a:gd name="T20" fmla="*/ 111813 w 201911"/>
                <a:gd name="T21" fmla="*/ 35095 h 377184"/>
                <a:gd name="T22" fmla="*/ 26248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8443" name="Group 93"/>
          <p:cNvGrpSpPr>
            <a:grpSpLocks/>
          </p:cNvGrpSpPr>
          <p:nvPr/>
        </p:nvGrpSpPr>
        <p:grpSpPr bwMode="auto">
          <a:xfrm>
            <a:off x="3886200" y="5410200"/>
            <a:ext cx="1019175" cy="617538"/>
            <a:chOff x="1447800" y="2590570"/>
            <a:chExt cx="1018779" cy="617752"/>
          </a:xfrm>
        </p:grpSpPr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1982580" y="2612803"/>
              <a:ext cx="483999" cy="358899"/>
            </a:xfrm>
            <a:custGeom>
              <a:avLst/>
              <a:gdLst>
                <a:gd name="T0" fmla="*/ 5218 w 484250"/>
                <a:gd name="T1" fmla="*/ 311985 h 358993"/>
                <a:gd name="T2" fmla="*/ 100419 w 484250"/>
                <a:gd name="T3" fmla="*/ 35833 h 358993"/>
                <a:gd name="T4" fmla="*/ 309860 w 484250"/>
                <a:gd name="T5" fmla="*/ 16788 h 358993"/>
                <a:gd name="T6" fmla="*/ 481221 w 484250"/>
                <a:gd name="T7" fmla="*/ 159625 h 358993"/>
                <a:gd name="T8" fmla="*/ 411408 w 484250"/>
                <a:gd name="T9" fmla="*/ 204064 h 358993"/>
                <a:gd name="T10" fmla="*/ 351114 w 484250"/>
                <a:gd name="T11" fmla="*/ 137406 h 358993"/>
                <a:gd name="T12" fmla="*/ 328900 w 484250"/>
                <a:gd name="T13" fmla="*/ 223109 h 358993"/>
                <a:gd name="T14" fmla="*/ 249567 w 484250"/>
                <a:gd name="T15" fmla="*/ 350075 h 358993"/>
                <a:gd name="T16" fmla="*/ 5218 w 484250"/>
                <a:gd name="T17" fmla="*/ 31198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1841347" y="2590570"/>
              <a:ext cx="330072" cy="327138"/>
            </a:xfrm>
            <a:custGeom>
              <a:avLst/>
              <a:gdLst>
                <a:gd name="T0" fmla="*/ 148976 w 330241"/>
                <a:gd name="T1" fmla="*/ 286363 h 326700"/>
                <a:gd name="T2" fmla="*/ 12521 w 330241"/>
                <a:gd name="T3" fmla="*/ 146476 h 326700"/>
                <a:gd name="T4" fmla="*/ 25214 w 330241"/>
                <a:gd name="T5" fmla="*/ 32023 h 326700"/>
                <a:gd name="T6" fmla="*/ 180709 w 330241"/>
                <a:gd name="T7" fmla="*/ 3410 h 326700"/>
                <a:gd name="T8" fmla="*/ 285431 w 330241"/>
                <a:gd name="T9" fmla="*/ 95608 h 326700"/>
                <a:gd name="T10" fmla="*/ 329858 w 330241"/>
                <a:gd name="T11" fmla="*/ 181448 h 326700"/>
                <a:gd name="T12" fmla="*/ 269564 w 330241"/>
                <a:gd name="T13" fmla="*/ 321335 h 326700"/>
                <a:gd name="T14" fmla="*/ 148976 w 330241"/>
                <a:gd name="T15" fmla="*/ 286363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1985754" y="2709674"/>
              <a:ext cx="244380" cy="219151"/>
            </a:xfrm>
            <a:custGeom>
              <a:avLst/>
              <a:gdLst>
                <a:gd name="T0" fmla="*/ 7472 w 243178"/>
                <a:gd name="T1" fmla="*/ 148143 h 218339"/>
                <a:gd name="T2" fmla="*/ 29807 w 243178"/>
                <a:gd name="T3" fmla="*/ 11110 h 218339"/>
                <a:gd name="T4" fmla="*/ 221248 w 243178"/>
                <a:gd name="T5" fmla="*/ 27044 h 218339"/>
                <a:gd name="T6" fmla="*/ 227630 w 243178"/>
                <a:gd name="T7" fmla="*/ 176824 h 218339"/>
                <a:gd name="T8" fmla="*/ 100002 w 243178"/>
                <a:gd name="T9" fmla="*/ 218253 h 218339"/>
                <a:gd name="T10" fmla="*/ 7472 w 243178"/>
                <a:gd name="T11" fmla="*/ 148143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1600141" y="2590570"/>
              <a:ext cx="457022" cy="230268"/>
            </a:xfrm>
            <a:custGeom>
              <a:avLst/>
              <a:gdLst>
                <a:gd name="T0" fmla="*/ 116938 w 310233"/>
                <a:gd name="T1" fmla="*/ 212394 h 230051"/>
                <a:gd name="T2" fmla="*/ 6 w 310233"/>
                <a:gd name="T3" fmla="*/ 40782 h 230051"/>
                <a:gd name="T4" fmla="*/ 112260 w 310233"/>
                <a:gd name="T5" fmla="*/ 2646 h 230051"/>
                <a:gd name="T6" fmla="*/ 275965 w 310233"/>
                <a:gd name="T7" fmla="*/ 91630 h 230051"/>
                <a:gd name="T8" fmla="*/ 453702 w 310233"/>
                <a:gd name="T9" fmla="*/ 212394 h 230051"/>
                <a:gd name="T10" fmla="*/ 116938 w 310233"/>
                <a:gd name="T11" fmla="*/ 212394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1533492" y="2784312"/>
              <a:ext cx="72997" cy="79403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0" name="Arc 99"/>
            <p:cNvSpPr/>
            <p:nvPr/>
          </p:nvSpPr>
          <p:spPr>
            <a:xfrm flipV="1">
              <a:off x="1558882" y="2641388"/>
              <a:ext cx="799789" cy="225503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1447800" y="2666796"/>
              <a:ext cx="309443" cy="254088"/>
            </a:xfrm>
            <a:custGeom>
              <a:avLst/>
              <a:gdLst>
                <a:gd name="T0" fmla="*/ 308276 w 309975"/>
                <a:gd name="T1" fmla="*/ 190482 h 254177"/>
                <a:gd name="T2" fmla="*/ 270241 w 309975"/>
                <a:gd name="T3" fmla="*/ 88918 h 254177"/>
                <a:gd name="T4" fmla="*/ 187833 w 309975"/>
                <a:gd name="T5" fmla="*/ 15918 h 254177"/>
                <a:gd name="T6" fmla="*/ 102255 w 309975"/>
                <a:gd name="T7" fmla="*/ 3223 h 254177"/>
                <a:gd name="T8" fmla="*/ 83238 w 309975"/>
                <a:gd name="T9" fmla="*/ 60353 h 254177"/>
                <a:gd name="T10" fmla="*/ 830 w 309975"/>
                <a:gd name="T11" fmla="*/ 130178 h 254177"/>
                <a:gd name="T12" fmla="*/ 140290 w 309975"/>
                <a:gd name="T13" fmla="*/ 120657 h 254177"/>
                <a:gd name="T14" fmla="*/ 200511 w 309975"/>
                <a:gd name="T15" fmla="*/ 187308 h 254177"/>
                <a:gd name="T16" fmla="*/ 229037 w 309975"/>
                <a:gd name="T17" fmla="*/ 253960 h 254177"/>
                <a:gd name="T18" fmla="*/ 308276 w 309975"/>
                <a:gd name="T19" fmla="*/ 190482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1812783" y="2693794"/>
              <a:ext cx="290400" cy="222327"/>
            </a:xfrm>
            <a:custGeom>
              <a:avLst/>
              <a:gdLst>
                <a:gd name="T0" fmla="*/ 5728 w 290128"/>
                <a:gd name="T1" fmla="*/ 138497 h 223051"/>
                <a:gd name="T2" fmla="*/ 5728 w 290128"/>
                <a:gd name="T3" fmla="*/ 78368 h 223051"/>
                <a:gd name="T4" fmla="*/ 66110 w 290128"/>
                <a:gd name="T5" fmla="*/ 2415 h 223051"/>
                <a:gd name="T6" fmla="*/ 132847 w 290128"/>
                <a:gd name="T7" fmla="*/ 24568 h 223051"/>
                <a:gd name="T8" fmla="*/ 186873 w 290128"/>
                <a:gd name="T9" fmla="*/ 81532 h 223051"/>
                <a:gd name="T10" fmla="*/ 269500 w 290128"/>
                <a:gd name="T11" fmla="*/ 129003 h 223051"/>
                <a:gd name="T12" fmla="*/ 269500 w 290128"/>
                <a:gd name="T13" fmla="*/ 204956 h 223051"/>
                <a:gd name="T14" fmla="*/ 34330 w 290128"/>
                <a:gd name="T15" fmla="*/ 217614 h 223051"/>
                <a:gd name="T16" fmla="*/ 5728 w 290128"/>
                <a:gd name="T17" fmla="*/ 138497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1590619" y="2809721"/>
              <a:ext cx="736314" cy="398601"/>
            </a:xfrm>
            <a:custGeom>
              <a:avLst/>
              <a:gdLst>
                <a:gd name="T0" fmla="*/ 5085 w 736038"/>
                <a:gd name="T1" fmla="*/ 6528 h 398447"/>
                <a:gd name="T2" fmla="*/ 30494 w 736038"/>
                <a:gd name="T3" fmla="*/ 149458 h 398447"/>
                <a:gd name="T4" fmla="*/ 43199 w 736038"/>
                <a:gd name="T5" fmla="*/ 203454 h 398447"/>
                <a:gd name="T6" fmla="*/ 36847 w 736038"/>
                <a:gd name="T7" fmla="*/ 286036 h 398447"/>
                <a:gd name="T8" fmla="*/ 90842 w 736038"/>
                <a:gd name="T9" fmla="*/ 352736 h 398447"/>
                <a:gd name="T10" fmla="*/ 351290 w 736038"/>
                <a:gd name="T11" fmla="*/ 397203 h 398447"/>
                <a:gd name="T12" fmla="*/ 554566 w 736038"/>
                <a:gd name="T13" fmla="*/ 381322 h 398447"/>
                <a:gd name="T14" fmla="*/ 678437 w 736038"/>
                <a:gd name="T15" fmla="*/ 320974 h 398447"/>
                <a:gd name="T16" fmla="*/ 713375 w 736038"/>
                <a:gd name="T17" fmla="*/ 190749 h 398447"/>
                <a:gd name="T18" fmla="*/ 719728 w 736038"/>
                <a:gd name="T19" fmla="*/ 66876 h 398447"/>
                <a:gd name="T20" fmla="*/ 726080 w 736038"/>
                <a:gd name="T21" fmla="*/ 175 h 398447"/>
                <a:gd name="T22" fmla="*/ 567271 w 736038"/>
                <a:gd name="T23" fmla="*/ 47818 h 398447"/>
                <a:gd name="T24" fmla="*/ 383052 w 736038"/>
                <a:gd name="T25" fmla="*/ 60523 h 398447"/>
                <a:gd name="T26" fmla="*/ 141661 w 736038"/>
                <a:gd name="T27" fmla="*/ 38290 h 398447"/>
                <a:gd name="T28" fmla="*/ 5085 w 736038"/>
                <a:gd name="T29" fmla="*/ 6528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 rot="-498269">
              <a:off x="1676311" y="2711262"/>
              <a:ext cx="201535" cy="377956"/>
            </a:xfrm>
            <a:custGeom>
              <a:avLst/>
              <a:gdLst>
                <a:gd name="T0" fmla="*/ 26248 w 201911"/>
                <a:gd name="T1" fmla="*/ 98 h 377184"/>
                <a:gd name="T2" fmla="*/ 895 w 201911"/>
                <a:gd name="T3" fmla="*/ 47821 h 377184"/>
                <a:gd name="T4" fmla="*/ 51601 w 201911"/>
                <a:gd name="T5" fmla="*/ 114632 h 377184"/>
                <a:gd name="T6" fmla="*/ 80123 w 201911"/>
                <a:gd name="T7" fmla="*/ 365971 h 377184"/>
                <a:gd name="T8" fmla="*/ 124490 w 201911"/>
                <a:gd name="T9" fmla="*/ 337337 h 377184"/>
                <a:gd name="T10" fmla="*/ 197379 w 201911"/>
                <a:gd name="T11" fmla="*/ 334156 h 377184"/>
                <a:gd name="T12" fmla="*/ 191041 w 201911"/>
                <a:gd name="T13" fmla="*/ 283252 h 377184"/>
                <a:gd name="T14" fmla="*/ 178364 w 201911"/>
                <a:gd name="T15" fmla="*/ 168718 h 377184"/>
                <a:gd name="T16" fmla="*/ 191041 w 201911"/>
                <a:gd name="T17" fmla="*/ 92362 h 377184"/>
                <a:gd name="T18" fmla="*/ 181533 w 201911"/>
                <a:gd name="T19" fmla="*/ 28732 h 377184"/>
                <a:gd name="T20" fmla="*/ 111813 w 201911"/>
                <a:gd name="T21" fmla="*/ 35095 h 377184"/>
                <a:gd name="T22" fmla="*/ 26248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1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1" name="Group 104"/>
          <p:cNvGrpSpPr>
            <a:grpSpLocks/>
          </p:cNvGrpSpPr>
          <p:nvPr/>
        </p:nvGrpSpPr>
        <p:grpSpPr bwMode="auto">
          <a:xfrm>
            <a:off x="6629400" y="3079750"/>
            <a:ext cx="1028700" cy="685800"/>
            <a:chOff x="533400" y="4800600"/>
            <a:chExt cx="2286000" cy="1524000"/>
          </a:xfrm>
        </p:grpSpPr>
        <p:grpSp>
          <p:nvGrpSpPr>
            <p:cNvPr id="20719" name="Group 105"/>
            <p:cNvGrpSpPr>
              <a:grpSpLocks/>
            </p:cNvGrpSpPr>
            <p:nvPr/>
          </p:nvGrpSpPr>
          <p:grpSpPr bwMode="auto">
            <a:xfrm>
              <a:off x="533400" y="4800600"/>
              <a:ext cx="1066800" cy="1524000"/>
              <a:chOff x="3581400" y="1676400"/>
              <a:chExt cx="1066800" cy="1524000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Oval 126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0720" name="Group 106"/>
            <p:cNvGrpSpPr>
              <a:grpSpLocks/>
            </p:cNvGrpSpPr>
            <p:nvPr/>
          </p:nvGrpSpPr>
          <p:grpSpPr bwMode="auto">
            <a:xfrm>
              <a:off x="1752600" y="4800600"/>
              <a:ext cx="1066800" cy="1524000"/>
              <a:chOff x="3609975" y="3657600"/>
              <a:chExt cx="1066800" cy="1524000"/>
            </a:xfrm>
          </p:grpSpPr>
          <p:cxnSp>
            <p:nvCxnSpPr>
              <p:cNvPr id="108" name="Straight Connector 107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Rectangle 109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grpSp>
        <p:nvGrpSpPr>
          <p:cNvPr id="20482" name="Group 131"/>
          <p:cNvGrpSpPr>
            <a:grpSpLocks/>
          </p:cNvGrpSpPr>
          <p:nvPr/>
        </p:nvGrpSpPr>
        <p:grpSpPr bwMode="auto">
          <a:xfrm>
            <a:off x="6661150" y="4006850"/>
            <a:ext cx="1028700" cy="685800"/>
            <a:chOff x="533400" y="4800600"/>
            <a:chExt cx="2286000" cy="1524000"/>
          </a:xfrm>
        </p:grpSpPr>
        <p:grpSp>
          <p:nvGrpSpPr>
            <p:cNvPr id="20693" name="Group 132"/>
            <p:cNvGrpSpPr>
              <a:grpSpLocks/>
            </p:cNvGrpSpPr>
            <p:nvPr/>
          </p:nvGrpSpPr>
          <p:grpSpPr bwMode="auto">
            <a:xfrm>
              <a:off x="533400" y="4800600"/>
              <a:ext cx="1066800" cy="1524000"/>
              <a:chOff x="3581400" y="1676400"/>
              <a:chExt cx="1066800" cy="1524000"/>
            </a:xfrm>
          </p:grpSpPr>
          <p:cxnSp>
            <p:nvCxnSpPr>
              <p:cNvPr id="145" name="Straight Connector 144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49" name="Straight Connector 148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Oval 153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0694" name="Group 133"/>
            <p:cNvGrpSpPr>
              <a:grpSpLocks/>
            </p:cNvGrpSpPr>
            <p:nvPr/>
          </p:nvGrpSpPr>
          <p:grpSpPr bwMode="auto">
            <a:xfrm>
              <a:off x="1752600" y="4800600"/>
              <a:ext cx="1066800" cy="1524000"/>
              <a:chOff x="3609975" y="3657600"/>
              <a:chExt cx="1066800" cy="1524000"/>
            </a:xfrm>
          </p:grpSpPr>
          <p:cxnSp>
            <p:nvCxnSpPr>
              <p:cNvPr id="135" name="Straight Connector 134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tangle 136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39" name="Straight Connector 138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Oval 139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grpSp>
        <p:nvGrpSpPr>
          <p:cNvPr id="20483" name="Group 77"/>
          <p:cNvGrpSpPr>
            <a:grpSpLocks/>
          </p:cNvGrpSpPr>
          <p:nvPr/>
        </p:nvGrpSpPr>
        <p:grpSpPr bwMode="auto">
          <a:xfrm>
            <a:off x="6629400" y="2152650"/>
            <a:ext cx="1028700" cy="685800"/>
            <a:chOff x="533400" y="4800600"/>
            <a:chExt cx="2286000" cy="1524000"/>
          </a:xfrm>
        </p:grpSpPr>
        <p:grpSp>
          <p:nvGrpSpPr>
            <p:cNvPr id="20667" name="Group 78"/>
            <p:cNvGrpSpPr>
              <a:grpSpLocks/>
            </p:cNvGrpSpPr>
            <p:nvPr/>
          </p:nvGrpSpPr>
          <p:grpSpPr bwMode="auto">
            <a:xfrm>
              <a:off x="533400" y="4800600"/>
              <a:ext cx="1066800" cy="1524000"/>
              <a:chOff x="3581400" y="1676400"/>
              <a:chExt cx="1066800" cy="1524000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 92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Oval 99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0668" name="Group 79"/>
            <p:cNvGrpSpPr>
              <a:grpSpLocks/>
            </p:cNvGrpSpPr>
            <p:nvPr/>
          </p:nvGrpSpPr>
          <p:grpSpPr bwMode="auto">
            <a:xfrm>
              <a:off x="1752600" y="4800600"/>
              <a:ext cx="1066800" cy="1524000"/>
              <a:chOff x="3609975" y="3657600"/>
              <a:chExt cx="1066800" cy="1524000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 82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Oval 85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9538"/>
            <a:ext cx="4724400" cy="7397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x-none" sz="2000">
                <a:latin typeface="Bookman Old Style" charset="0"/>
              </a:rPr>
              <a:t>Here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ja-JP" sz="2000">
                <a:latin typeface="Bookman Old Style" charset="0"/>
              </a:rPr>
              <a:t>s how they do laundry at Harvard, the “combinational” way. </a:t>
            </a:r>
            <a:endParaRPr lang="en-US" altLang="x-none" sz="2000">
              <a:latin typeface="Bookman Old Style" charset="0"/>
            </a:endParaRPr>
          </a:p>
        </p:txBody>
      </p:sp>
      <p:sp>
        <p:nvSpPr>
          <p:cNvPr id="10275" name="Text Box 8"/>
          <p:cNvSpPr txBox="1">
            <a:spLocks noChangeArrowheads="1"/>
          </p:cNvSpPr>
          <p:nvPr/>
        </p:nvSpPr>
        <p:spPr bwMode="auto">
          <a:xfrm>
            <a:off x="5105400" y="121920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smtClean="0">
                <a:latin typeface="+mj-lt"/>
              </a:rPr>
              <a:t>Step 1:</a:t>
            </a:r>
          </a:p>
        </p:txBody>
      </p:sp>
      <p:sp>
        <p:nvSpPr>
          <p:cNvPr id="10247" name="Text Box 13"/>
          <p:cNvSpPr txBox="1">
            <a:spLocks noChangeArrowheads="1"/>
          </p:cNvSpPr>
          <p:nvPr/>
        </p:nvSpPr>
        <p:spPr bwMode="auto">
          <a:xfrm>
            <a:off x="5105400" y="213360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smtClean="0">
                <a:latin typeface="+mj-lt"/>
              </a:rPr>
              <a:t>Step 2:</a:t>
            </a:r>
          </a:p>
        </p:txBody>
      </p:sp>
      <p:sp>
        <p:nvSpPr>
          <p:cNvPr id="10268" name="Text Box 19"/>
          <p:cNvSpPr txBox="1">
            <a:spLocks noChangeArrowheads="1"/>
          </p:cNvSpPr>
          <p:nvPr/>
        </p:nvSpPr>
        <p:spPr bwMode="auto">
          <a:xfrm>
            <a:off x="5105400" y="304800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smtClean="0">
                <a:latin typeface="+mj-lt"/>
              </a:rPr>
              <a:t>Step 3:</a:t>
            </a:r>
          </a:p>
        </p:txBody>
      </p:sp>
      <p:sp>
        <p:nvSpPr>
          <p:cNvPr id="10251" name="Text Box 24"/>
          <p:cNvSpPr txBox="1">
            <a:spLocks noChangeArrowheads="1"/>
          </p:cNvSpPr>
          <p:nvPr/>
        </p:nvSpPr>
        <p:spPr bwMode="auto">
          <a:xfrm>
            <a:off x="5105400" y="396240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smtClean="0">
                <a:latin typeface="+mj-lt"/>
              </a:rPr>
              <a:t>Step 4:</a:t>
            </a:r>
          </a:p>
        </p:txBody>
      </p:sp>
      <p:sp>
        <p:nvSpPr>
          <p:cNvPr id="10253" name="Text Box 26"/>
          <p:cNvSpPr txBox="1">
            <a:spLocks noChangeArrowheads="1"/>
          </p:cNvSpPr>
          <p:nvPr/>
        </p:nvSpPr>
        <p:spPr bwMode="auto">
          <a:xfrm>
            <a:off x="4800600" y="5029200"/>
            <a:ext cx="426720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 err="1" smtClean="0">
                <a:latin typeface="+mj-lt"/>
              </a:rPr>
              <a:t>Total</a:t>
            </a:r>
            <a:r>
              <a:rPr lang="en-US" b="0" baseline="-25000" dirty="0" err="1" smtClean="0">
                <a:latin typeface="+mj-lt"/>
              </a:rPr>
              <a:t>PD</a:t>
            </a:r>
            <a:r>
              <a:rPr lang="en-US" b="0" dirty="0" smtClean="0">
                <a:latin typeface="+mj-lt"/>
              </a:rPr>
              <a:t> = N*(</a:t>
            </a:r>
            <a:r>
              <a:rPr lang="en-US" b="0" dirty="0" err="1" smtClean="0">
                <a:latin typeface="+mj-lt"/>
              </a:rPr>
              <a:t>Washer</a:t>
            </a:r>
            <a:r>
              <a:rPr lang="en-US" b="0" baseline="-25000" dirty="0" err="1" smtClean="0">
                <a:latin typeface="+mj-lt"/>
              </a:rPr>
              <a:t>PD</a:t>
            </a:r>
            <a:r>
              <a:rPr lang="en-US" b="0" dirty="0" smtClean="0">
                <a:latin typeface="+mj-lt"/>
              </a:rPr>
              <a:t> + </a:t>
            </a:r>
            <a:r>
              <a:rPr lang="en-US" b="0" dirty="0" err="1" smtClean="0">
                <a:latin typeface="+mj-lt"/>
              </a:rPr>
              <a:t>Dryer</a:t>
            </a:r>
            <a:r>
              <a:rPr lang="en-US" b="0" baseline="-25000" dirty="0" err="1" smtClean="0">
                <a:latin typeface="+mj-lt"/>
              </a:rPr>
              <a:t>PD</a:t>
            </a:r>
            <a:r>
              <a:rPr lang="en-US" b="0" dirty="0" smtClean="0">
                <a:latin typeface="+mj-lt"/>
              </a:rPr>
              <a:t>)</a:t>
            </a:r>
          </a:p>
          <a:p>
            <a:pPr>
              <a:defRPr/>
            </a:pPr>
            <a:endParaRPr lang="en-US" b="0" baseline="-25000" dirty="0" smtClean="0">
              <a:latin typeface="+mj-lt"/>
            </a:endParaRPr>
          </a:p>
          <a:p>
            <a:pPr>
              <a:defRPr/>
            </a:pPr>
            <a:r>
              <a:rPr lang="en-US" b="0" dirty="0" smtClean="0">
                <a:latin typeface="+mj-lt"/>
              </a:rPr>
              <a:t>= _________ </a:t>
            </a:r>
            <a:r>
              <a:rPr lang="en-US" b="0" dirty="0" err="1" smtClean="0">
                <a:latin typeface="+mj-lt"/>
              </a:rPr>
              <a:t>mins</a:t>
            </a:r>
            <a:endParaRPr lang="en-US" b="0" dirty="0" smtClean="0">
              <a:latin typeface="+mj-lt"/>
            </a:endParaRPr>
          </a:p>
        </p:txBody>
      </p:sp>
      <p:sp>
        <p:nvSpPr>
          <p:cNvPr id="487451" name="Text Box 27"/>
          <p:cNvSpPr txBox="1">
            <a:spLocks noChangeArrowheads="1"/>
          </p:cNvSpPr>
          <p:nvPr/>
        </p:nvSpPr>
        <p:spPr bwMode="auto">
          <a:xfrm>
            <a:off x="5181600" y="5454650"/>
            <a:ext cx="9286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 dirty="0" smtClean="0">
                <a:solidFill>
                  <a:srgbClr val="FF0000"/>
                </a:solidFill>
                <a:latin typeface="+mj-lt"/>
              </a:rPr>
              <a:t>N*90</a:t>
            </a:r>
            <a:endParaRPr lang="en-US" b="0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261" name="Text Box 36"/>
          <p:cNvSpPr txBox="1">
            <a:spLocks noChangeArrowheads="1"/>
          </p:cNvSpPr>
          <p:nvPr/>
        </p:nvSpPr>
        <p:spPr bwMode="auto">
          <a:xfrm>
            <a:off x="5394325" y="4103688"/>
            <a:ext cx="69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4000">
                <a:latin typeface="Bookman Old Style" charset="0"/>
              </a:rPr>
              <a:t>…</a:t>
            </a:r>
          </a:p>
        </p:txBody>
      </p:sp>
      <p:sp>
        <p:nvSpPr>
          <p:cNvPr id="10262" name="Line 37"/>
          <p:cNvSpPr>
            <a:spLocks noChangeShapeType="1"/>
          </p:cNvSpPr>
          <p:nvPr/>
        </p:nvSpPr>
        <p:spPr bwMode="auto">
          <a:xfrm>
            <a:off x="6926263" y="1882775"/>
            <a:ext cx="244475" cy="25558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0263" name="Line 38"/>
          <p:cNvSpPr>
            <a:spLocks noChangeShapeType="1"/>
          </p:cNvSpPr>
          <p:nvPr/>
        </p:nvSpPr>
        <p:spPr bwMode="auto">
          <a:xfrm>
            <a:off x="6934200" y="3733800"/>
            <a:ext cx="244475" cy="25558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87463" name="Rectangle 39"/>
          <p:cNvSpPr>
            <a:spLocks noChangeArrowheads="1"/>
          </p:cNvSpPr>
          <p:nvPr/>
        </p:nvSpPr>
        <p:spPr bwMode="auto">
          <a:xfrm>
            <a:off x="457200" y="2438400"/>
            <a:ext cx="3992563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7938" indent="-7938">
              <a:spcBef>
                <a:spcPct val="20000"/>
              </a:spcBef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Of course, this is just an urban legend. No one at Harvard actually </a:t>
            </a:r>
            <a:r>
              <a:rPr lang="en-US" i="1" dirty="0">
                <a:latin typeface="+mj-lt"/>
                <a:ea typeface="ＭＳ Ｐゴシック" charset="0"/>
                <a:cs typeface="ＭＳ Ｐゴシック" charset="0"/>
              </a:rPr>
              <a:t>does 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laundry. The butlers all arrive on Wednesday morning, pick up the dirty laundry and return it all pressed and starched in time for  afternoon tea.</a:t>
            </a:r>
          </a:p>
        </p:txBody>
      </p:sp>
      <p:sp>
        <p:nvSpPr>
          <p:cNvPr id="204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Doing N Loads of Laundry</a:t>
            </a:r>
          </a:p>
        </p:txBody>
      </p:sp>
      <p:grpSp>
        <p:nvGrpSpPr>
          <p:cNvPr id="20496" name="Group 39"/>
          <p:cNvGrpSpPr>
            <a:grpSpLocks/>
          </p:cNvGrpSpPr>
          <p:nvPr/>
        </p:nvGrpSpPr>
        <p:grpSpPr bwMode="auto">
          <a:xfrm>
            <a:off x="6635750" y="1174750"/>
            <a:ext cx="1028700" cy="685800"/>
            <a:chOff x="533400" y="4800600"/>
            <a:chExt cx="2286000" cy="1524000"/>
          </a:xfrm>
        </p:grpSpPr>
        <p:grpSp>
          <p:nvGrpSpPr>
            <p:cNvPr id="20641" name="Group 40"/>
            <p:cNvGrpSpPr>
              <a:grpSpLocks/>
            </p:cNvGrpSpPr>
            <p:nvPr/>
          </p:nvGrpSpPr>
          <p:grpSpPr bwMode="auto">
            <a:xfrm>
              <a:off x="533400" y="4800600"/>
              <a:ext cx="1066800" cy="1524000"/>
              <a:chOff x="3581400" y="1676400"/>
              <a:chExt cx="1066800" cy="15240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0642" name="Group 41"/>
            <p:cNvGrpSpPr>
              <a:grpSpLocks/>
            </p:cNvGrpSpPr>
            <p:nvPr/>
          </p:nvGrpSpPr>
          <p:grpSpPr bwMode="auto">
            <a:xfrm>
              <a:off x="1752600" y="4800600"/>
              <a:ext cx="1066800" cy="1524000"/>
              <a:chOff x="3609975" y="3657600"/>
              <a:chExt cx="1066800" cy="15240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grpSp>
        <p:nvGrpSpPr>
          <p:cNvPr id="20497" name="Group 66"/>
          <p:cNvGrpSpPr>
            <a:grpSpLocks/>
          </p:cNvGrpSpPr>
          <p:nvPr/>
        </p:nvGrpSpPr>
        <p:grpSpPr bwMode="auto">
          <a:xfrm>
            <a:off x="6629400" y="1447800"/>
            <a:ext cx="457200" cy="277813"/>
            <a:chOff x="1447800" y="2590570"/>
            <a:chExt cx="1018779" cy="617752"/>
          </a:xfrm>
        </p:grpSpPr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Arc 72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0498" name="Group 158"/>
          <p:cNvGrpSpPr>
            <a:grpSpLocks/>
          </p:cNvGrpSpPr>
          <p:nvPr/>
        </p:nvGrpSpPr>
        <p:grpSpPr bwMode="auto">
          <a:xfrm>
            <a:off x="7200900" y="2400300"/>
            <a:ext cx="457200" cy="277813"/>
            <a:chOff x="1447800" y="2590570"/>
            <a:chExt cx="1018779" cy="617752"/>
          </a:xfrm>
        </p:grpSpPr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4" name="Freeform 163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5" name="Arc 164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0499" name="Group 180"/>
          <p:cNvGrpSpPr>
            <a:grpSpLocks/>
          </p:cNvGrpSpPr>
          <p:nvPr/>
        </p:nvGrpSpPr>
        <p:grpSpPr bwMode="auto">
          <a:xfrm>
            <a:off x="6648450" y="3352800"/>
            <a:ext cx="457200" cy="277813"/>
            <a:chOff x="1447800" y="2590570"/>
            <a:chExt cx="1018779" cy="617752"/>
          </a:xfrm>
        </p:grpSpPr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6" name="Freeform 185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7" name="Arc 186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0500" name="Group 191"/>
          <p:cNvGrpSpPr>
            <a:grpSpLocks/>
          </p:cNvGrpSpPr>
          <p:nvPr/>
        </p:nvGrpSpPr>
        <p:grpSpPr bwMode="auto">
          <a:xfrm>
            <a:off x="7219950" y="4260850"/>
            <a:ext cx="457200" cy="277813"/>
            <a:chOff x="1447800" y="2590570"/>
            <a:chExt cx="1018779" cy="617752"/>
          </a:xfrm>
        </p:grpSpPr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7" name="Freeform 196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8" name="Arc 197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914400" y="4972050"/>
            <a:ext cx="3889375" cy="1728788"/>
            <a:chOff x="914400" y="4972050"/>
            <a:chExt cx="3889375" cy="1728788"/>
          </a:xfrm>
        </p:grpSpPr>
        <p:grpSp>
          <p:nvGrpSpPr>
            <p:cNvPr id="20502" name="Group 213"/>
            <p:cNvGrpSpPr>
              <a:grpSpLocks/>
            </p:cNvGrpSpPr>
            <p:nvPr/>
          </p:nvGrpSpPr>
          <p:grpSpPr bwMode="auto">
            <a:xfrm>
              <a:off x="1371600" y="5105400"/>
              <a:ext cx="1019175" cy="617538"/>
              <a:chOff x="1447800" y="2590570"/>
              <a:chExt cx="1018779" cy="617752"/>
            </a:xfrm>
          </p:grpSpPr>
          <p:sp>
            <p:nvSpPr>
              <p:cNvPr id="215" name="Freeform 214"/>
              <p:cNvSpPr>
                <a:spLocks/>
              </p:cNvSpPr>
              <p:nvPr/>
            </p:nvSpPr>
            <p:spPr bwMode="auto">
              <a:xfrm>
                <a:off x="1982580" y="2612803"/>
                <a:ext cx="483999" cy="358899"/>
              </a:xfrm>
              <a:custGeom>
                <a:avLst/>
                <a:gdLst>
                  <a:gd name="T0" fmla="*/ 5218 w 484250"/>
                  <a:gd name="T1" fmla="*/ 311985 h 358993"/>
                  <a:gd name="T2" fmla="*/ 100419 w 484250"/>
                  <a:gd name="T3" fmla="*/ 35833 h 358993"/>
                  <a:gd name="T4" fmla="*/ 309860 w 484250"/>
                  <a:gd name="T5" fmla="*/ 16788 h 358993"/>
                  <a:gd name="T6" fmla="*/ 481221 w 484250"/>
                  <a:gd name="T7" fmla="*/ 159625 h 358993"/>
                  <a:gd name="T8" fmla="*/ 411408 w 484250"/>
                  <a:gd name="T9" fmla="*/ 204064 h 358993"/>
                  <a:gd name="T10" fmla="*/ 351114 w 484250"/>
                  <a:gd name="T11" fmla="*/ 137406 h 358993"/>
                  <a:gd name="T12" fmla="*/ 328900 w 484250"/>
                  <a:gd name="T13" fmla="*/ 223109 h 358993"/>
                  <a:gd name="T14" fmla="*/ 249567 w 484250"/>
                  <a:gd name="T15" fmla="*/ 350075 h 358993"/>
                  <a:gd name="T16" fmla="*/ 5218 w 484250"/>
                  <a:gd name="T17" fmla="*/ 311985 h 35899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84250" h="358993">
                    <a:moveTo>
                      <a:pt x="5221" y="312067"/>
                    </a:moveTo>
                    <a:cubicBezTo>
                      <a:pt x="-19650" y="259680"/>
                      <a:pt x="49671" y="85054"/>
                      <a:pt x="100471" y="35842"/>
                    </a:cubicBezTo>
                    <a:cubicBezTo>
                      <a:pt x="151271" y="-13371"/>
                      <a:pt x="246521" y="-3845"/>
                      <a:pt x="310021" y="16792"/>
                    </a:cubicBezTo>
                    <a:cubicBezTo>
                      <a:pt x="373521" y="37429"/>
                      <a:pt x="464538" y="128446"/>
                      <a:pt x="481471" y="159667"/>
                    </a:cubicBezTo>
                    <a:cubicBezTo>
                      <a:pt x="498404" y="190888"/>
                      <a:pt x="433317" y="207821"/>
                      <a:pt x="411621" y="204117"/>
                    </a:cubicBezTo>
                    <a:cubicBezTo>
                      <a:pt x="389925" y="200413"/>
                      <a:pt x="365054" y="134267"/>
                      <a:pt x="351296" y="137442"/>
                    </a:cubicBezTo>
                    <a:cubicBezTo>
                      <a:pt x="337538" y="140617"/>
                      <a:pt x="346004" y="187713"/>
                      <a:pt x="329071" y="223167"/>
                    </a:cubicBezTo>
                    <a:cubicBezTo>
                      <a:pt x="312138" y="258621"/>
                      <a:pt x="301025" y="334292"/>
                      <a:pt x="249696" y="350167"/>
                    </a:cubicBezTo>
                    <a:cubicBezTo>
                      <a:pt x="198367" y="366042"/>
                      <a:pt x="30092" y="364454"/>
                      <a:pt x="5221" y="312067"/>
                    </a:cubicBezTo>
                    <a:close/>
                  </a:path>
                </a:pathLst>
              </a:custGeom>
              <a:solidFill>
                <a:srgbClr val="558ED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16" name="Freeform 215"/>
              <p:cNvSpPr>
                <a:spLocks/>
              </p:cNvSpPr>
              <p:nvPr/>
            </p:nvSpPr>
            <p:spPr bwMode="auto">
              <a:xfrm>
                <a:off x="1841347" y="2590570"/>
                <a:ext cx="330072" cy="327138"/>
              </a:xfrm>
              <a:custGeom>
                <a:avLst/>
                <a:gdLst>
                  <a:gd name="T0" fmla="*/ 148976 w 330241"/>
                  <a:gd name="T1" fmla="*/ 286363 h 326700"/>
                  <a:gd name="T2" fmla="*/ 12521 w 330241"/>
                  <a:gd name="T3" fmla="*/ 146476 h 326700"/>
                  <a:gd name="T4" fmla="*/ 25214 w 330241"/>
                  <a:gd name="T5" fmla="*/ 32023 h 326700"/>
                  <a:gd name="T6" fmla="*/ 180709 w 330241"/>
                  <a:gd name="T7" fmla="*/ 3410 h 326700"/>
                  <a:gd name="T8" fmla="*/ 285431 w 330241"/>
                  <a:gd name="T9" fmla="*/ 95608 h 326700"/>
                  <a:gd name="T10" fmla="*/ 329858 w 330241"/>
                  <a:gd name="T11" fmla="*/ 181448 h 326700"/>
                  <a:gd name="T12" fmla="*/ 269564 w 330241"/>
                  <a:gd name="T13" fmla="*/ 321335 h 326700"/>
                  <a:gd name="T14" fmla="*/ 148976 w 330241"/>
                  <a:gd name="T15" fmla="*/ 286363 h 3267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30241" h="326700">
                    <a:moveTo>
                      <a:pt x="149052" y="285980"/>
                    </a:moveTo>
                    <a:cubicBezTo>
                      <a:pt x="106190" y="256876"/>
                      <a:pt x="33165" y="188613"/>
                      <a:pt x="12527" y="146280"/>
                    </a:cubicBezTo>
                    <a:cubicBezTo>
                      <a:pt x="-8111" y="103947"/>
                      <a:pt x="-2819" y="55792"/>
                      <a:pt x="25227" y="31980"/>
                    </a:cubicBezTo>
                    <a:cubicBezTo>
                      <a:pt x="53273" y="8167"/>
                      <a:pt x="137410" y="-7178"/>
                      <a:pt x="180802" y="3405"/>
                    </a:cubicBezTo>
                    <a:cubicBezTo>
                      <a:pt x="224194" y="13988"/>
                      <a:pt x="260706" y="65847"/>
                      <a:pt x="285577" y="95480"/>
                    </a:cubicBezTo>
                    <a:cubicBezTo>
                      <a:pt x="310448" y="125113"/>
                      <a:pt x="332673" y="143634"/>
                      <a:pt x="330027" y="181205"/>
                    </a:cubicBezTo>
                    <a:cubicBezTo>
                      <a:pt x="327381" y="218776"/>
                      <a:pt x="301981" y="303972"/>
                      <a:pt x="269702" y="320905"/>
                    </a:cubicBezTo>
                    <a:cubicBezTo>
                      <a:pt x="237423" y="337838"/>
                      <a:pt x="191914" y="315084"/>
                      <a:pt x="149052" y="285980"/>
                    </a:cubicBezTo>
                    <a:close/>
                  </a:path>
                </a:pathLst>
              </a:custGeom>
              <a:solidFill>
                <a:srgbClr val="80004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17" name="Freeform 216"/>
              <p:cNvSpPr>
                <a:spLocks/>
              </p:cNvSpPr>
              <p:nvPr/>
            </p:nvSpPr>
            <p:spPr bwMode="auto">
              <a:xfrm>
                <a:off x="1985754" y="2709674"/>
                <a:ext cx="244380" cy="219151"/>
              </a:xfrm>
              <a:custGeom>
                <a:avLst/>
                <a:gdLst>
                  <a:gd name="T0" fmla="*/ 7472 w 243178"/>
                  <a:gd name="T1" fmla="*/ 148143 h 218339"/>
                  <a:gd name="T2" fmla="*/ 29807 w 243178"/>
                  <a:gd name="T3" fmla="*/ 11110 h 218339"/>
                  <a:gd name="T4" fmla="*/ 221248 w 243178"/>
                  <a:gd name="T5" fmla="*/ 27044 h 218339"/>
                  <a:gd name="T6" fmla="*/ 227630 w 243178"/>
                  <a:gd name="T7" fmla="*/ 176824 h 218339"/>
                  <a:gd name="T8" fmla="*/ 100002 w 243178"/>
                  <a:gd name="T9" fmla="*/ 218253 h 218339"/>
                  <a:gd name="T10" fmla="*/ 7472 w 243178"/>
                  <a:gd name="T11" fmla="*/ 148143 h 2183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3178" h="218339">
                    <a:moveTo>
                      <a:pt x="7435" y="147594"/>
                    </a:moveTo>
                    <a:cubicBezTo>
                      <a:pt x="-4207" y="113198"/>
                      <a:pt x="-5794" y="31177"/>
                      <a:pt x="29660" y="11069"/>
                    </a:cubicBezTo>
                    <a:cubicBezTo>
                      <a:pt x="65114" y="-9039"/>
                      <a:pt x="187352" y="-573"/>
                      <a:pt x="220160" y="26944"/>
                    </a:cubicBezTo>
                    <a:cubicBezTo>
                      <a:pt x="252968" y="54461"/>
                      <a:pt x="246618" y="144419"/>
                      <a:pt x="226510" y="176169"/>
                    </a:cubicBezTo>
                    <a:cubicBezTo>
                      <a:pt x="206402" y="207919"/>
                      <a:pt x="137081" y="222206"/>
                      <a:pt x="99510" y="217444"/>
                    </a:cubicBezTo>
                    <a:cubicBezTo>
                      <a:pt x="61939" y="212682"/>
                      <a:pt x="19077" y="181990"/>
                      <a:pt x="7435" y="147594"/>
                    </a:cubicBezTo>
                    <a:close/>
                  </a:path>
                </a:pathLst>
              </a:custGeom>
              <a:pattFill prst="wdDnDiag">
                <a:fgClr>
                  <a:schemeClr val="tx1"/>
                </a:fgClr>
                <a:bgClr>
                  <a:srgbClr val="FFFF00"/>
                </a:bgClr>
              </a:patt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18" name="Freeform 217"/>
              <p:cNvSpPr>
                <a:spLocks/>
              </p:cNvSpPr>
              <p:nvPr/>
            </p:nvSpPr>
            <p:spPr bwMode="auto">
              <a:xfrm>
                <a:off x="1600141" y="2590570"/>
                <a:ext cx="457022" cy="230268"/>
              </a:xfrm>
              <a:custGeom>
                <a:avLst/>
                <a:gdLst>
                  <a:gd name="T0" fmla="*/ 116938 w 310233"/>
                  <a:gd name="T1" fmla="*/ 212394 h 230051"/>
                  <a:gd name="T2" fmla="*/ 6 w 310233"/>
                  <a:gd name="T3" fmla="*/ 40782 h 230051"/>
                  <a:gd name="T4" fmla="*/ 112260 w 310233"/>
                  <a:gd name="T5" fmla="*/ 2646 h 230051"/>
                  <a:gd name="T6" fmla="*/ 275965 w 310233"/>
                  <a:gd name="T7" fmla="*/ 91630 h 230051"/>
                  <a:gd name="T8" fmla="*/ 453702 w 310233"/>
                  <a:gd name="T9" fmla="*/ 212394 h 230051"/>
                  <a:gd name="T10" fmla="*/ 116938 w 310233"/>
                  <a:gd name="T11" fmla="*/ 212394 h 2300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0233" h="230051">
                    <a:moveTo>
                      <a:pt x="79379" y="212194"/>
                    </a:moveTo>
                    <a:cubicBezTo>
                      <a:pt x="28050" y="183619"/>
                      <a:pt x="533" y="75669"/>
                      <a:pt x="4" y="40744"/>
                    </a:cubicBezTo>
                    <a:cubicBezTo>
                      <a:pt x="-525" y="5819"/>
                      <a:pt x="44983" y="-5823"/>
                      <a:pt x="76204" y="2644"/>
                    </a:cubicBezTo>
                    <a:cubicBezTo>
                      <a:pt x="107425" y="11111"/>
                      <a:pt x="148700" y="56619"/>
                      <a:pt x="187329" y="91544"/>
                    </a:cubicBezTo>
                    <a:cubicBezTo>
                      <a:pt x="225958" y="126469"/>
                      <a:pt x="326500" y="193673"/>
                      <a:pt x="307979" y="212194"/>
                    </a:cubicBezTo>
                    <a:cubicBezTo>
                      <a:pt x="289458" y="230715"/>
                      <a:pt x="130708" y="240769"/>
                      <a:pt x="79379" y="212194"/>
                    </a:cubicBezTo>
                    <a:close/>
                  </a:path>
                </a:pathLst>
              </a:custGeom>
              <a:solidFill>
                <a:srgbClr val="95373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19" name="Freeform 218"/>
              <p:cNvSpPr/>
              <p:nvPr/>
            </p:nvSpPr>
            <p:spPr>
              <a:xfrm>
                <a:off x="1533492" y="2784312"/>
                <a:ext cx="72997" cy="79403"/>
              </a:xfrm>
              <a:custGeom>
                <a:avLst/>
                <a:gdLst>
                  <a:gd name="connsiteX0" fmla="*/ 73051 w 73051"/>
                  <a:gd name="connsiteY0" fmla="*/ 79375 h 79853"/>
                  <a:gd name="connsiteX1" fmla="*/ 19076 w 73051"/>
                  <a:gd name="connsiteY1" fmla="*/ 73025 h 79853"/>
                  <a:gd name="connsiteX2" fmla="*/ 26 w 73051"/>
                  <a:gd name="connsiteY2" fmla="*/ 31750 h 79853"/>
                  <a:gd name="connsiteX3" fmla="*/ 22251 w 73051"/>
                  <a:gd name="connsiteY3" fmla="*/ 15875 h 79853"/>
                  <a:gd name="connsiteX4" fmla="*/ 38126 w 73051"/>
                  <a:gd name="connsiteY4" fmla="*/ 0 h 7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51" h="79853">
                    <a:moveTo>
                      <a:pt x="73051" y="79375"/>
                    </a:moveTo>
                    <a:cubicBezTo>
                      <a:pt x="52149" y="80168"/>
                      <a:pt x="31247" y="80962"/>
                      <a:pt x="19076" y="73025"/>
                    </a:cubicBezTo>
                    <a:cubicBezTo>
                      <a:pt x="6905" y="65088"/>
                      <a:pt x="-503" y="41275"/>
                      <a:pt x="26" y="31750"/>
                    </a:cubicBezTo>
                    <a:cubicBezTo>
                      <a:pt x="555" y="22225"/>
                      <a:pt x="15901" y="21167"/>
                      <a:pt x="22251" y="15875"/>
                    </a:cubicBezTo>
                    <a:cubicBezTo>
                      <a:pt x="28601" y="10583"/>
                      <a:pt x="38126" y="0"/>
                      <a:pt x="38126" y="0"/>
                    </a:cubicBezTo>
                  </a:path>
                </a:pathLst>
              </a:cu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0" name="Arc 219"/>
              <p:cNvSpPr/>
              <p:nvPr/>
            </p:nvSpPr>
            <p:spPr>
              <a:xfrm flipV="1">
                <a:off x="1558882" y="2641388"/>
                <a:ext cx="799789" cy="225503"/>
              </a:xfrm>
              <a:prstGeom prst="arc">
                <a:avLst>
                  <a:gd name="adj1" fmla="val 11029488"/>
                  <a:gd name="adj2" fmla="val 21479654"/>
                </a:avLst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1" name="Freeform 220"/>
              <p:cNvSpPr>
                <a:spLocks/>
              </p:cNvSpPr>
              <p:nvPr/>
            </p:nvSpPr>
            <p:spPr bwMode="auto">
              <a:xfrm>
                <a:off x="1447800" y="2666796"/>
                <a:ext cx="309443" cy="254088"/>
              </a:xfrm>
              <a:custGeom>
                <a:avLst/>
                <a:gdLst>
                  <a:gd name="T0" fmla="*/ 308276 w 309975"/>
                  <a:gd name="T1" fmla="*/ 190482 h 254177"/>
                  <a:gd name="T2" fmla="*/ 270241 w 309975"/>
                  <a:gd name="T3" fmla="*/ 88918 h 254177"/>
                  <a:gd name="T4" fmla="*/ 187833 w 309975"/>
                  <a:gd name="T5" fmla="*/ 15918 h 254177"/>
                  <a:gd name="T6" fmla="*/ 102255 w 309975"/>
                  <a:gd name="T7" fmla="*/ 3223 h 254177"/>
                  <a:gd name="T8" fmla="*/ 83238 w 309975"/>
                  <a:gd name="T9" fmla="*/ 60353 h 254177"/>
                  <a:gd name="T10" fmla="*/ 830 w 309975"/>
                  <a:gd name="T11" fmla="*/ 130178 h 254177"/>
                  <a:gd name="T12" fmla="*/ 140290 w 309975"/>
                  <a:gd name="T13" fmla="*/ 120657 h 254177"/>
                  <a:gd name="T14" fmla="*/ 200511 w 309975"/>
                  <a:gd name="T15" fmla="*/ 187308 h 254177"/>
                  <a:gd name="T16" fmla="*/ 229037 w 309975"/>
                  <a:gd name="T17" fmla="*/ 253960 h 254177"/>
                  <a:gd name="T18" fmla="*/ 308276 w 309975"/>
                  <a:gd name="T19" fmla="*/ 190482 h 2541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09975" h="254177">
                    <a:moveTo>
                      <a:pt x="308806" y="190549"/>
                    </a:moveTo>
                    <a:cubicBezTo>
                      <a:pt x="315685" y="163032"/>
                      <a:pt x="290814" y="118053"/>
                      <a:pt x="270706" y="88949"/>
                    </a:cubicBezTo>
                    <a:cubicBezTo>
                      <a:pt x="250598" y="59845"/>
                      <a:pt x="216202" y="30211"/>
                      <a:pt x="188156" y="15924"/>
                    </a:cubicBezTo>
                    <a:cubicBezTo>
                      <a:pt x="160110" y="1636"/>
                      <a:pt x="119893" y="-4184"/>
                      <a:pt x="102431" y="3224"/>
                    </a:cubicBezTo>
                    <a:cubicBezTo>
                      <a:pt x="84969" y="10632"/>
                      <a:pt x="100314" y="39207"/>
                      <a:pt x="83381" y="60374"/>
                    </a:cubicBezTo>
                    <a:cubicBezTo>
                      <a:pt x="66448" y="81541"/>
                      <a:pt x="-8694" y="120170"/>
                      <a:pt x="831" y="130224"/>
                    </a:cubicBezTo>
                    <a:cubicBezTo>
                      <a:pt x="10356" y="140278"/>
                      <a:pt x="107193" y="111174"/>
                      <a:pt x="140531" y="120699"/>
                    </a:cubicBezTo>
                    <a:cubicBezTo>
                      <a:pt x="173868" y="130224"/>
                      <a:pt x="186039" y="165149"/>
                      <a:pt x="200856" y="187374"/>
                    </a:cubicBezTo>
                    <a:cubicBezTo>
                      <a:pt x="215673" y="209599"/>
                      <a:pt x="211439" y="251403"/>
                      <a:pt x="229431" y="254049"/>
                    </a:cubicBezTo>
                    <a:cubicBezTo>
                      <a:pt x="247423" y="256695"/>
                      <a:pt x="301927" y="218066"/>
                      <a:pt x="308806" y="19054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22" name="Freeform 221"/>
              <p:cNvSpPr>
                <a:spLocks/>
              </p:cNvSpPr>
              <p:nvPr/>
            </p:nvSpPr>
            <p:spPr bwMode="auto">
              <a:xfrm>
                <a:off x="1812783" y="2693794"/>
                <a:ext cx="290400" cy="222327"/>
              </a:xfrm>
              <a:custGeom>
                <a:avLst/>
                <a:gdLst>
                  <a:gd name="T0" fmla="*/ 5728 w 290128"/>
                  <a:gd name="T1" fmla="*/ 138497 h 223051"/>
                  <a:gd name="T2" fmla="*/ 5728 w 290128"/>
                  <a:gd name="T3" fmla="*/ 78368 h 223051"/>
                  <a:gd name="T4" fmla="*/ 66110 w 290128"/>
                  <a:gd name="T5" fmla="*/ 2415 h 223051"/>
                  <a:gd name="T6" fmla="*/ 132847 w 290128"/>
                  <a:gd name="T7" fmla="*/ 24568 h 223051"/>
                  <a:gd name="T8" fmla="*/ 186873 w 290128"/>
                  <a:gd name="T9" fmla="*/ 81532 h 223051"/>
                  <a:gd name="T10" fmla="*/ 269500 w 290128"/>
                  <a:gd name="T11" fmla="*/ 129003 h 223051"/>
                  <a:gd name="T12" fmla="*/ 269500 w 290128"/>
                  <a:gd name="T13" fmla="*/ 204956 h 223051"/>
                  <a:gd name="T14" fmla="*/ 34330 w 290128"/>
                  <a:gd name="T15" fmla="*/ 217614 h 223051"/>
                  <a:gd name="T16" fmla="*/ 5728 w 290128"/>
                  <a:gd name="T17" fmla="*/ 138497 h 2230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0128" h="223051">
                    <a:moveTo>
                      <a:pt x="5723" y="138948"/>
                    </a:moveTo>
                    <a:cubicBezTo>
                      <a:pt x="960" y="115665"/>
                      <a:pt x="-4331" y="101377"/>
                      <a:pt x="5723" y="78623"/>
                    </a:cubicBezTo>
                    <a:cubicBezTo>
                      <a:pt x="15777" y="55869"/>
                      <a:pt x="44881" y="11419"/>
                      <a:pt x="66048" y="2423"/>
                    </a:cubicBezTo>
                    <a:cubicBezTo>
                      <a:pt x="87215" y="-6573"/>
                      <a:pt x="112615" y="11419"/>
                      <a:pt x="132723" y="24648"/>
                    </a:cubicBezTo>
                    <a:cubicBezTo>
                      <a:pt x="152831" y="37877"/>
                      <a:pt x="163944" y="64335"/>
                      <a:pt x="186698" y="81798"/>
                    </a:cubicBezTo>
                    <a:cubicBezTo>
                      <a:pt x="209452" y="99260"/>
                      <a:pt x="255490" y="108785"/>
                      <a:pt x="269248" y="129423"/>
                    </a:cubicBezTo>
                    <a:cubicBezTo>
                      <a:pt x="283006" y="150061"/>
                      <a:pt x="308406" y="190806"/>
                      <a:pt x="269248" y="205623"/>
                    </a:cubicBezTo>
                    <a:cubicBezTo>
                      <a:pt x="230090" y="220440"/>
                      <a:pt x="78219" y="228906"/>
                      <a:pt x="34298" y="218323"/>
                    </a:cubicBezTo>
                    <a:cubicBezTo>
                      <a:pt x="-9623" y="207740"/>
                      <a:pt x="10486" y="162231"/>
                      <a:pt x="5723" y="138948"/>
                    </a:cubicBezTo>
                    <a:close/>
                  </a:path>
                </a:pathLst>
              </a:custGeom>
              <a:solidFill>
                <a:srgbClr val="80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23" name="Freeform 222"/>
              <p:cNvSpPr>
                <a:spLocks/>
              </p:cNvSpPr>
              <p:nvPr/>
            </p:nvSpPr>
            <p:spPr bwMode="auto">
              <a:xfrm>
                <a:off x="1590619" y="2809721"/>
                <a:ext cx="736314" cy="398601"/>
              </a:xfrm>
              <a:custGeom>
                <a:avLst/>
                <a:gdLst>
                  <a:gd name="T0" fmla="*/ 5085 w 736038"/>
                  <a:gd name="T1" fmla="*/ 6528 h 398447"/>
                  <a:gd name="T2" fmla="*/ 30494 w 736038"/>
                  <a:gd name="T3" fmla="*/ 149458 h 398447"/>
                  <a:gd name="T4" fmla="*/ 43199 w 736038"/>
                  <a:gd name="T5" fmla="*/ 203454 h 398447"/>
                  <a:gd name="T6" fmla="*/ 36847 w 736038"/>
                  <a:gd name="T7" fmla="*/ 286036 h 398447"/>
                  <a:gd name="T8" fmla="*/ 90842 w 736038"/>
                  <a:gd name="T9" fmla="*/ 352736 h 398447"/>
                  <a:gd name="T10" fmla="*/ 351290 w 736038"/>
                  <a:gd name="T11" fmla="*/ 397203 h 398447"/>
                  <a:gd name="T12" fmla="*/ 554566 w 736038"/>
                  <a:gd name="T13" fmla="*/ 381322 h 398447"/>
                  <a:gd name="T14" fmla="*/ 678437 w 736038"/>
                  <a:gd name="T15" fmla="*/ 320974 h 398447"/>
                  <a:gd name="T16" fmla="*/ 713375 w 736038"/>
                  <a:gd name="T17" fmla="*/ 190749 h 398447"/>
                  <a:gd name="T18" fmla="*/ 719728 w 736038"/>
                  <a:gd name="T19" fmla="*/ 66876 h 398447"/>
                  <a:gd name="T20" fmla="*/ 726080 w 736038"/>
                  <a:gd name="T21" fmla="*/ 175 h 398447"/>
                  <a:gd name="T22" fmla="*/ 567271 w 736038"/>
                  <a:gd name="T23" fmla="*/ 47818 h 398447"/>
                  <a:gd name="T24" fmla="*/ 383052 w 736038"/>
                  <a:gd name="T25" fmla="*/ 60523 h 398447"/>
                  <a:gd name="T26" fmla="*/ 141661 w 736038"/>
                  <a:gd name="T27" fmla="*/ 38290 h 398447"/>
                  <a:gd name="T28" fmla="*/ 5085 w 736038"/>
                  <a:gd name="T29" fmla="*/ 6528 h 39844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36038" h="398447">
                    <a:moveTo>
                      <a:pt x="5083" y="6525"/>
                    </a:moveTo>
                    <a:cubicBezTo>
                      <a:pt x="-13438" y="25046"/>
                      <a:pt x="24133" y="116592"/>
                      <a:pt x="30483" y="149400"/>
                    </a:cubicBezTo>
                    <a:cubicBezTo>
                      <a:pt x="36833" y="182208"/>
                      <a:pt x="42125" y="180621"/>
                      <a:pt x="43183" y="203375"/>
                    </a:cubicBezTo>
                    <a:cubicBezTo>
                      <a:pt x="44241" y="226129"/>
                      <a:pt x="28896" y="261054"/>
                      <a:pt x="36833" y="285925"/>
                    </a:cubicBezTo>
                    <a:cubicBezTo>
                      <a:pt x="44770" y="310796"/>
                      <a:pt x="38421" y="334079"/>
                      <a:pt x="90808" y="352600"/>
                    </a:cubicBezTo>
                    <a:cubicBezTo>
                      <a:pt x="143195" y="371121"/>
                      <a:pt x="273900" y="392287"/>
                      <a:pt x="351158" y="397050"/>
                    </a:cubicBezTo>
                    <a:cubicBezTo>
                      <a:pt x="428416" y="401813"/>
                      <a:pt x="499854" y="393875"/>
                      <a:pt x="554358" y="381175"/>
                    </a:cubicBezTo>
                    <a:cubicBezTo>
                      <a:pt x="608862" y="368475"/>
                      <a:pt x="651725" y="352600"/>
                      <a:pt x="678183" y="320850"/>
                    </a:cubicBezTo>
                    <a:cubicBezTo>
                      <a:pt x="704641" y="289100"/>
                      <a:pt x="706229" y="233008"/>
                      <a:pt x="713108" y="190675"/>
                    </a:cubicBezTo>
                    <a:cubicBezTo>
                      <a:pt x="719987" y="148342"/>
                      <a:pt x="717341" y="98600"/>
                      <a:pt x="719458" y="66850"/>
                    </a:cubicBezTo>
                    <a:cubicBezTo>
                      <a:pt x="721575" y="35100"/>
                      <a:pt x="751208" y="3350"/>
                      <a:pt x="725808" y="175"/>
                    </a:cubicBezTo>
                    <a:cubicBezTo>
                      <a:pt x="700408" y="-3000"/>
                      <a:pt x="624208" y="37746"/>
                      <a:pt x="567058" y="47800"/>
                    </a:cubicBezTo>
                    <a:cubicBezTo>
                      <a:pt x="509908" y="57854"/>
                      <a:pt x="453816" y="62088"/>
                      <a:pt x="382908" y="60500"/>
                    </a:cubicBezTo>
                    <a:cubicBezTo>
                      <a:pt x="312000" y="58913"/>
                      <a:pt x="196641" y="45154"/>
                      <a:pt x="141608" y="38275"/>
                    </a:cubicBezTo>
                    <a:cubicBezTo>
                      <a:pt x="86575" y="31396"/>
                      <a:pt x="23604" y="-11996"/>
                      <a:pt x="5083" y="6525"/>
                    </a:cubicBezTo>
                    <a:close/>
                  </a:path>
                </a:pathLst>
              </a:custGeom>
              <a:pattFill prst="shingle">
                <a:fgClr>
                  <a:srgbClr val="D99694"/>
                </a:fgClr>
                <a:bgClr>
                  <a:srgbClr val="FFFFFF"/>
                </a:bgClr>
              </a:patt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24" name="Freeform 223"/>
              <p:cNvSpPr>
                <a:spLocks/>
              </p:cNvSpPr>
              <p:nvPr/>
            </p:nvSpPr>
            <p:spPr bwMode="auto">
              <a:xfrm rot="-498269">
                <a:off x="1676311" y="2711262"/>
                <a:ext cx="201535" cy="377956"/>
              </a:xfrm>
              <a:custGeom>
                <a:avLst/>
                <a:gdLst>
                  <a:gd name="T0" fmla="*/ 26248 w 201911"/>
                  <a:gd name="T1" fmla="*/ 98 h 377184"/>
                  <a:gd name="T2" fmla="*/ 895 w 201911"/>
                  <a:gd name="T3" fmla="*/ 47821 h 377184"/>
                  <a:gd name="T4" fmla="*/ 51601 w 201911"/>
                  <a:gd name="T5" fmla="*/ 114632 h 377184"/>
                  <a:gd name="T6" fmla="*/ 80123 w 201911"/>
                  <a:gd name="T7" fmla="*/ 365971 h 377184"/>
                  <a:gd name="T8" fmla="*/ 124490 w 201911"/>
                  <a:gd name="T9" fmla="*/ 337337 h 377184"/>
                  <a:gd name="T10" fmla="*/ 197379 w 201911"/>
                  <a:gd name="T11" fmla="*/ 334156 h 377184"/>
                  <a:gd name="T12" fmla="*/ 191041 w 201911"/>
                  <a:gd name="T13" fmla="*/ 283252 h 377184"/>
                  <a:gd name="T14" fmla="*/ 178364 w 201911"/>
                  <a:gd name="T15" fmla="*/ 168718 h 377184"/>
                  <a:gd name="T16" fmla="*/ 191041 w 201911"/>
                  <a:gd name="T17" fmla="*/ 92362 h 377184"/>
                  <a:gd name="T18" fmla="*/ 181533 w 201911"/>
                  <a:gd name="T19" fmla="*/ 28732 h 377184"/>
                  <a:gd name="T20" fmla="*/ 111813 w 201911"/>
                  <a:gd name="T21" fmla="*/ 35095 h 377184"/>
                  <a:gd name="T22" fmla="*/ 26248 w 201911"/>
                  <a:gd name="T23" fmla="*/ 98 h 377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01911" h="377184">
                    <a:moveTo>
                      <a:pt x="26297" y="98"/>
                    </a:moveTo>
                    <a:cubicBezTo>
                      <a:pt x="7776" y="2215"/>
                      <a:pt x="-3336" y="28673"/>
                      <a:pt x="897" y="47723"/>
                    </a:cubicBezTo>
                    <a:cubicBezTo>
                      <a:pt x="5130" y="66773"/>
                      <a:pt x="38468" y="61481"/>
                      <a:pt x="51697" y="114398"/>
                    </a:cubicBezTo>
                    <a:cubicBezTo>
                      <a:pt x="64926" y="167315"/>
                      <a:pt x="68101" y="328182"/>
                      <a:pt x="80272" y="365223"/>
                    </a:cubicBezTo>
                    <a:cubicBezTo>
                      <a:pt x="92443" y="402264"/>
                      <a:pt x="105143" y="341940"/>
                      <a:pt x="124722" y="336648"/>
                    </a:cubicBezTo>
                    <a:cubicBezTo>
                      <a:pt x="144301" y="331356"/>
                      <a:pt x="186635" y="342469"/>
                      <a:pt x="197747" y="333473"/>
                    </a:cubicBezTo>
                    <a:cubicBezTo>
                      <a:pt x="208859" y="324477"/>
                      <a:pt x="194572" y="310190"/>
                      <a:pt x="191397" y="282673"/>
                    </a:cubicBezTo>
                    <a:cubicBezTo>
                      <a:pt x="188222" y="255156"/>
                      <a:pt x="178697" y="200123"/>
                      <a:pt x="178697" y="168373"/>
                    </a:cubicBezTo>
                    <a:cubicBezTo>
                      <a:pt x="178697" y="136623"/>
                      <a:pt x="190868" y="115456"/>
                      <a:pt x="191397" y="92173"/>
                    </a:cubicBezTo>
                    <a:cubicBezTo>
                      <a:pt x="191926" y="68890"/>
                      <a:pt x="195101" y="38198"/>
                      <a:pt x="181872" y="28673"/>
                    </a:cubicBezTo>
                    <a:cubicBezTo>
                      <a:pt x="168643" y="19148"/>
                      <a:pt x="138480" y="39256"/>
                      <a:pt x="112022" y="35023"/>
                    </a:cubicBezTo>
                    <a:cubicBezTo>
                      <a:pt x="85564" y="30790"/>
                      <a:pt x="44818" y="-2019"/>
                      <a:pt x="26297" y="98"/>
                    </a:cubicBez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20503" name="Group 224"/>
            <p:cNvGrpSpPr>
              <a:grpSpLocks/>
            </p:cNvGrpSpPr>
            <p:nvPr/>
          </p:nvGrpSpPr>
          <p:grpSpPr bwMode="auto">
            <a:xfrm>
              <a:off x="2085975" y="5035550"/>
              <a:ext cx="1019175" cy="609600"/>
              <a:chOff x="1447800" y="2590570"/>
              <a:chExt cx="1018779" cy="617752"/>
            </a:xfrm>
          </p:grpSpPr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1982580" y="2611484"/>
                <a:ext cx="483999" cy="360355"/>
              </a:xfrm>
              <a:custGeom>
                <a:avLst/>
                <a:gdLst>
                  <a:gd name="T0" fmla="*/ 5218 w 484250"/>
                  <a:gd name="T1" fmla="*/ 313251 h 358993"/>
                  <a:gd name="T2" fmla="*/ 100419 w 484250"/>
                  <a:gd name="T3" fmla="*/ 35978 h 358993"/>
                  <a:gd name="T4" fmla="*/ 309860 w 484250"/>
                  <a:gd name="T5" fmla="*/ 16856 h 358993"/>
                  <a:gd name="T6" fmla="*/ 481221 w 484250"/>
                  <a:gd name="T7" fmla="*/ 160273 h 358993"/>
                  <a:gd name="T8" fmla="*/ 411408 w 484250"/>
                  <a:gd name="T9" fmla="*/ 204891 h 358993"/>
                  <a:gd name="T10" fmla="*/ 351114 w 484250"/>
                  <a:gd name="T11" fmla="*/ 137963 h 358993"/>
                  <a:gd name="T12" fmla="*/ 328900 w 484250"/>
                  <a:gd name="T13" fmla="*/ 224014 h 358993"/>
                  <a:gd name="T14" fmla="*/ 249567 w 484250"/>
                  <a:gd name="T15" fmla="*/ 351496 h 358993"/>
                  <a:gd name="T16" fmla="*/ 5218 w 484250"/>
                  <a:gd name="T17" fmla="*/ 313251 h 35899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84250" h="358993">
                    <a:moveTo>
                      <a:pt x="5221" y="312067"/>
                    </a:moveTo>
                    <a:cubicBezTo>
                      <a:pt x="-19650" y="259680"/>
                      <a:pt x="49671" y="85054"/>
                      <a:pt x="100471" y="35842"/>
                    </a:cubicBezTo>
                    <a:cubicBezTo>
                      <a:pt x="151271" y="-13371"/>
                      <a:pt x="246521" y="-3845"/>
                      <a:pt x="310021" y="16792"/>
                    </a:cubicBezTo>
                    <a:cubicBezTo>
                      <a:pt x="373521" y="37429"/>
                      <a:pt x="464538" y="128446"/>
                      <a:pt x="481471" y="159667"/>
                    </a:cubicBezTo>
                    <a:cubicBezTo>
                      <a:pt x="498404" y="190888"/>
                      <a:pt x="433317" y="207821"/>
                      <a:pt x="411621" y="204117"/>
                    </a:cubicBezTo>
                    <a:cubicBezTo>
                      <a:pt x="389925" y="200413"/>
                      <a:pt x="365054" y="134267"/>
                      <a:pt x="351296" y="137442"/>
                    </a:cubicBezTo>
                    <a:cubicBezTo>
                      <a:pt x="337538" y="140617"/>
                      <a:pt x="346004" y="187713"/>
                      <a:pt x="329071" y="223167"/>
                    </a:cubicBezTo>
                    <a:cubicBezTo>
                      <a:pt x="312138" y="258621"/>
                      <a:pt x="301025" y="334292"/>
                      <a:pt x="249696" y="350167"/>
                    </a:cubicBezTo>
                    <a:cubicBezTo>
                      <a:pt x="198367" y="366042"/>
                      <a:pt x="30092" y="364454"/>
                      <a:pt x="5221" y="312067"/>
                    </a:cubicBezTo>
                    <a:close/>
                  </a:path>
                </a:pathLst>
              </a:custGeom>
              <a:solidFill>
                <a:srgbClr val="558ED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1841347" y="2590570"/>
                <a:ext cx="330072" cy="326573"/>
              </a:xfrm>
              <a:custGeom>
                <a:avLst/>
                <a:gdLst>
                  <a:gd name="T0" fmla="*/ 148976 w 330241"/>
                  <a:gd name="T1" fmla="*/ 285869 h 326700"/>
                  <a:gd name="T2" fmla="*/ 12521 w 330241"/>
                  <a:gd name="T3" fmla="*/ 146223 h 326700"/>
                  <a:gd name="T4" fmla="*/ 25214 w 330241"/>
                  <a:gd name="T5" fmla="*/ 31968 h 326700"/>
                  <a:gd name="T6" fmla="*/ 180709 w 330241"/>
                  <a:gd name="T7" fmla="*/ 3404 h 326700"/>
                  <a:gd name="T8" fmla="*/ 285431 w 330241"/>
                  <a:gd name="T9" fmla="*/ 95443 h 326700"/>
                  <a:gd name="T10" fmla="*/ 329858 w 330241"/>
                  <a:gd name="T11" fmla="*/ 181135 h 326700"/>
                  <a:gd name="T12" fmla="*/ 269564 w 330241"/>
                  <a:gd name="T13" fmla="*/ 320780 h 326700"/>
                  <a:gd name="T14" fmla="*/ 148976 w 330241"/>
                  <a:gd name="T15" fmla="*/ 285869 h 3267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30241" h="326700">
                    <a:moveTo>
                      <a:pt x="149052" y="285980"/>
                    </a:moveTo>
                    <a:cubicBezTo>
                      <a:pt x="106190" y="256876"/>
                      <a:pt x="33165" y="188613"/>
                      <a:pt x="12527" y="146280"/>
                    </a:cubicBezTo>
                    <a:cubicBezTo>
                      <a:pt x="-8111" y="103947"/>
                      <a:pt x="-2819" y="55792"/>
                      <a:pt x="25227" y="31980"/>
                    </a:cubicBezTo>
                    <a:cubicBezTo>
                      <a:pt x="53273" y="8167"/>
                      <a:pt x="137410" y="-7178"/>
                      <a:pt x="180802" y="3405"/>
                    </a:cubicBezTo>
                    <a:cubicBezTo>
                      <a:pt x="224194" y="13988"/>
                      <a:pt x="260706" y="65847"/>
                      <a:pt x="285577" y="95480"/>
                    </a:cubicBezTo>
                    <a:cubicBezTo>
                      <a:pt x="310448" y="125113"/>
                      <a:pt x="332673" y="143634"/>
                      <a:pt x="330027" y="181205"/>
                    </a:cubicBezTo>
                    <a:cubicBezTo>
                      <a:pt x="327381" y="218776"/>
                      <a:pt x="301981" y="303972"/>
                      <a:pt x="269702" y="320905"/>
                    </a:cubicBezTo>
                    <a:cubicBezTo>
                      <a:pt x="237423" y="337838"/>
                      <a:pt x="191914" y="315084"/>
                      <a:pt x="149052" y="285980"/>
                    </a:cubicBezTo>
                    <a:close/>
                  </a:path>
                </a:pathLst>
              </a:custGeom>
              <a:solidFill>
                <a:srgbClr val="80004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28" name="Freeform 227"/>
              <p:cNvSpPr>
                <a:spLocks/>
              </p:cNvSpPr>
              <p:nvPr/>
            </p:nvSpPr>
            <p:spPr bwMode="auto">
              <a:xfrm>
                <a:off x="1985754" y="2709616"/>
                <a:ext cx="244380" cy="218787"/>
              </a:xfrm>
              <a:custGeom>
                <a:avLst/>
                <a:gdLst>
                  <a:gd name="T0" fmla="*/ 7472 w 243178"/>
                  <a:gd name="T1" fmla="*/ 147897 h 218339"/>
                  <a:gd name="T2" fmla="*/ 29807 w 243178"/>
                  <a:gd name="T3" fmla="*/ 11092 h 218339"/>
                  <a:gd name="T4" fmla="*/ 221248 w 243178"/>
                  <a:gd name="T5" fmla="*/ 26999 h 218339"/>
                  <a:gd name="T6" fmla="*/ 227630 w 243178"/>
                  <a:gd name="T7" fmla="*/ 176530 h 218339"/>
                  <a:gd name="T8" fmla="*/ 100002 w 243178"/>
                  <a:gd name="T9" fmla="*/ 217890 h 218339"/>
                  <a:gd name="T10" fmla="*/ 7472 w 243178"/>
                  <a:gd name="T11" fmla="*/ 147897 h 2183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3178" h="218339">
                    <a:moveTo>
                      <a:pt x="7435" y="147594"/>
                    </a:moveTo>
                    <a:cubicBezTo>
                      <a:pt x="-4207" y="113198"/>
                      <a:pt x="-5794" y="31177"/>
                      <a:pt x="29660" y="11069"/>
                    </a:cubicBezTo>
                    <a:cubicBezTo>
                      <a:pt x="65114" y="-9039"/>
                      <a:pt x="187352" y="-573"/>
                      <a:pt x="220160" y="26944"/>
                    </a:cubicBezTo>
                    <a:cubicBezTo>
                      <a:pt x="252968" y="54461"/>
                      <a:pt x="246618" y="144419"/>
                      <a:pt x="226510" y="176169"/>
                    </a:cubicBezTo>
                    <a:cubicBezTo>
                      <a:pt x="206402" y="207919"/>
                      <a:pt x="137081" y="222206"/>
                      <a:pt x="99510" y="217444"/>
                    </a:cubicBezTo>
                    <a:cubicBezTo>
                      <a:pt x="61939" y="212682"/>
                      <a:pt x="19077" y="181990"/>
                      <a:pt x="7435" y="147594"/>
                    </a:cubicBezTo>
                    <a:close/>
                  </a:path>
                </a:pathLst>
              </a:custGeom>
              <a:pattFill prst="wdDnDiag">
                <a:fgClr>
                  <a:schemeClr val="tx1"/>
                </a:fgClr>
                <a:bgClr>
                  <a:srgbClr val="FFFF00"/>
                </a:bgClr>
              </a:patt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29" name="Freeform 228"/>
              <p:cNvSpPr>
                <a:spLocks/>
              </p:cNvSpPr>
              <p:nvPr/>
            </p:nvSpPr>
            <p:spPr bwMode="auto">
              <a:xfrm>
                <a:off x="1600141" y="2590570"/>
                <a:ext cx="457022" cy="230049"/>
              </a:xfrm>
              <a:custGeom>
                <a:avLst/>
                <a:gdLst>
                  <a:gd name="T0" fmla="*/ 116938 w 310233"/>
                  <a:gd name="T1" fmla="*/ 212192 h 230051"/>
                  <a:gd name="T2" fmla="*/ 6 w 310233"/>
                  <a:gd name="T3" fmla="*/ 40744 h 230051"/>
                  <a:gd name="T4" fmla="*/ 112260 w 310233"/>
                  <a:gd name="T5" fmla="*/ 2644 h 230051"/>
                  <a:gd name="T6" fmla="*/ 275965 w 310233"/>
                  <a:gd name="T7" fmla="*/ 91543 h 230051"/>
                  <a:gd name="T8" fmla="*/ 453702 w 310233"/>
                  <a:gd name="T9" fmla="*/ 212192 h 230051"/>
                  <a:gd name="T10" fmla="*/ 116938 w 310233"/>
                  <a:gd name="T11" fmla="*/ 212192 h 2300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0233" h="230051">
                    <a:moveTo>
                      <a:pt x="79379" y="212194"/>
                    </a:moveTo>
                    <a:cubicBezTo>
                      <a:pt x="28050" y="183619"/>
                      <a:pt x="533" y="75669"/>
                      <a:pt x="4" y="40744"/>
                    </a:cubicBezTo>
                    <a:cubicBezTo>
                      <a:pt x="-525" y="5819"/>
                      <a:pt x="44983" y="-5823"/>
                      <a:pt x="76204" y="2644"/>
                    </a:cubicBezTo>
                    <a:cubicBezTo>
                      <a:pt x="107425" y="11111"/>
                      <a:pt x="148700" y="56619"/>
                      <a:pt x="187329" y="91544"/>
                    </a:cubicBezTo>
                    <a:cubicBezTo>
                      <a:pt x="225958" y="126469"/>
                      <a:pt x="326500" y="193673"/>
                      <a:pt x="307979" y="212194"/>
                    </a:cubicBezTo>
                    <a:cubicBezTo>
                      <a:pt x="289458" y="230715"/>
                      <a:pt x="130708" y="240769"/>
                      <a:pt x="79379" y="212194"/>
                    </a:cubicBezTo>
                    <a:close/>
                  </a:path>
                </a:pathLst>
              </a:custGeom>
              <a:solidFill>
                <a:srgbClr val="95373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0" name="Freeform 229"/>
              <p:cNvSpPr/>
              <p:nvPr/>
            </p:nvSpPr>
            <p:spPr>
              <a:xfrm>
                <a:off x="1533492" y="2785227"/>
                <a:ext cx="72997" cy="78827"/>
              </a:xfrm>
              <a:custGeom>
                <a:avLst/>
                <a:gdLst>
                  <a:gd name="connsiteX0" fmla="*/ 73051 w 73051"/>
                  <a:gd name="connsiteY0" fmla="*/ 79375 h 79853"/>
                  <a:gd name="connsiteX1" fmla="*/ 19076 w 73051"/>
                  <a:gd name="connsiteY1" fmla="*/ 73025 h 79853"/>
                  <a:gd name="connsiteX2" fmla="*/ 26 w 73051"/>
                  <a:gd name="connsiteY2" fmla="*/ 31750 h 79853"/>
                  <a:gd name="connsiteX3" fmla="*/ 22251 w 73051"/>
                  <a:gd name="connsiteY3" fmla="*/ 15875 h 79853"/>
                  <a:gd name="connsiteX4" fmla="*/ 38126 w 73051"/>
                  <a:gd name="connsiteY4" fmla="*/ 0 h 7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51" h="79853">
                    <a:moveTo>
                      <a:pt x="73051" y="79375"/>
                    </a:moveTo>
                    <a:cubicBezTo>
                      <a:pt x="52149" y="80168"/>
                      <a:pt x="31247" y="80962"/>
                      <a:pt x="19076" y="73025"/>
                    </a:cubicBezTo>
                    <a:cubicBezTo>
                      <a:pt x="6905" y="65088"/>
                      <a:pt x="-503" y="41275"/>
                      <a:pt x="26" y="31750"/>
                    </a:cubicBezTo>
                    <a:cubicBezTo>
                      <a:pt x="555" y="22225"/>
                      <a:pt x="15901" y="21167"/>
                      <a:pt x="22251" y="15875"/>
                    </a:cubicBezTo>
                    <a:cubicBezTo>
                      <a:pt x="28601" y="10583"/>
                      <a:pt x="38126" y="0"/>
                      <a:pt x="38126" y="0"/>
                    </a:cubicBezTo>
                  </a:path>
                </a:pathLst>
              </a:cu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1" name="Arc 230"/>
              <p:cNvSpPr/>
              <p:nvPr/>
            </p:nvSpPr>
            <p:spPr>
              <a:xfrm flipV="1">
                <a:off x="1558882" y="2642049"/>
                <a:ext cx="799789" cy="225222"/>
              </a:xfrm>
              <a:prstGeom prst="arc">
                <a:avLst>
                  <a:gd name="adj1" fmla="val 11029488"/>
                  <a:gd name="adj2" fmla="val 21479654"/>
                </a:avLst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2" name="Freeform 231"/>
              <p:cNvSpPr>
                <a:spLocks/>
              </p:cNvSpPr>
              <p:nvPr/>
            </p:nvSpPr>
            <p:spPr bwMode="auto">
              <a:xfrm>
                <a:off x="1447800" y="2667789"/>
                <a:ext cx="309443" cy="254179"/>
              </a:xfrm>
              <a:custGeom>
                <a:avLst/>
                <a:gdLst>
                  <a:gd name="T0" fmla="*/ 308276 w 309975"/>
                  <a:gd name="T1" fmla="*/ 190550 h 254177"/>
                  <a:gd name="T2" fmla="*/ 270241 w 309975"/>
                  <a:gd name="T3" fmla="*/ 88950 h 254177"/>
                  <a:gd name="T4" fmla="*/ 187833 w 309975"/>
                  <a:gd name="T5" fmla="*/ 15924 h 254177"/>
                  <a:gd name="T6" fmla="*/ 102255 w 309975"/>
                  <a:gd name="T7" fmla="*/ 3224 h 254177"/>
                  <a:gd name="T8" fmla="*/ 83238 w 309975"/>
                  <a:gd name="T9" fmla="*/ 60374 h 254177"/>
                  <a:gd name="T10" fmla="*/ 830 w 309975"/>
                  <a:gd name="T11" fmla="*/ 130225 h 254177"/>
                  <a:gd name="T12" fmla="*/ 140290 w 309975"/>
                  <a:gd name="T13" fmla="*/ 120700 h 254177"/>
                  <a:gd name="T14" fmla="*/ 200511 w 309975"/>
                  <a:gd name="T15" fmla="*/ 187375 h 254177"/>
                  <a:gd name="T16" fmla="*/ 229037 w 309975"/>
                  <a:gd name="T17" fmla="*/ 254051 h 254177"/>
                  <a:gd name="T18" fmla="*/ 308276 w 309975"/>
                  <a:gd name="T19" fmla="*/ 190550 h 2541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09975" h="254177">
                    <a:moveTo>
                      <a:pt x="308806" y="190549"/>
                    </a:moveTo>
                    <a:cubicBezTo>
                      <a:pt x="315685" y="163032"/>
                      <a:pt x="290814" y="118053"/>
                      <a:pt x="270706" y="88949"/>
                    </a:cubicBezTo>
                    <a:cubicBezTo>
                      <a:pt x="250598" y="59845"/>
                      <a:pt x="216202" y="30211"/>
                      <a:pt x="188156" y="15924"/>
                    </a:cubicBezTo>
                    <a:cubicBezTo>
                      <a:pt x="160110" y="1636"/>
                      <a:pt x="119893" y="-4184"/>
                      <a:pt x="102431" y="3224"/>
                    </a:cubicBezTo>
                    <a:cubicBezTo>
                      <a:pt x="84969" y="10632"/>
                      <a:pt x="100314" y="39207"/>
                      <a:pt x="83381" y="60374"/>
                    </a:cubicBezTo>
                    <a:cubicBezTo>
                      <a:pt x="66448" y="81541"/>
                      <a:pt x="-8694" y="120170"/>
                      <a:pt x="831" y="130224"/>
                    </a:cubicBezTo>
                    <a:cubicBezTo>
                      <a:pt x="10356" y="140278"/>
                      <a:pt x="107193" y="111174"/>
                      <a:pt x="140531" y="120699"/>
                    </a:cubicBezTo>
                    <a:cubicBezTo>
                      <a:pt x="173868" y="130224"/>
                      <a:pt x="186039" y="165149"/>
                      <a:pt x="200856" y="187374"/>
                    </a:cubicBezTo>
                    <a:cubicBezTo>
                      <a:pt x="215673" y="209599"/>
                      <a:pt x="211439" y="251403"/>
                      <a:pt x="229431" y="254049"/>
                    </a:cubicBezTo>
                    <a:cubicBezTo>
                      <a:pt x="247423" y="256695"/>
                      <a:pt x="301927" y="218066"/>
                      <a:pt x="308806" y="19054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3" name="Freeform 232"/>
              <p:cNvSpPr>
                <a:spLocks/>
              </p:cNvSpPr>
              <p:nvPr/>
            </p:nvSpPr>
            <p:spPr bwMode="auto">
              <a:xfrm>
                <a:off x="1812783" y="2693529"/>
                <a:ext cx="290400" cy="222005"/>
              </a:xfrm>
              <a:custGeom>
                <a:avLst/>
                <a:gdLst>
                  <a:gd name="T0" fmla="*/ 5728 w 290128"/>
                  <a:gd name="T1" fmla="*/ 138296 h 223051"/>
                  <a:gd name="T2" fmla="*/ 5728 w 290128"/>
                  <a:gd name="T3" fmla="*/ 78254 h 223051"/>
                  <a:gd name="T4" fmla="*/ 66110 w 290128"/>
                  <a:gd name="T5" fmla="*/ 2412 h 223051"/>
                  <a:gd name="T6" fmla="*/ 132847 w 290128"/>
                  <a:gd name="T7" fmla="*/ 24532 h 223051"/>
                  <a:gd name="T8" fmla="*/ 186873 w 290128"/>
                  <a:gd name="T9" fmla="*/ 81414 h 223051"/>
                  <a:gd name="T10" fmla="*/ 269500 w 290128"/>
                  <a:gd name="T11" fmla="*/ 128816 h 223051"/>
                  <a:gd name="T12" fmla="*/ 269500 w 290128"/>
                  <a:gd name="T13" fmla="*/ 204659 h 223051"/>
                  <a:gd name="T14" fmla="*/ 34330 w 290128"/>
                  <a:gd name="T15" fmla="*/ 217299 h 223051"/>
                  <a:gd name="T16" fmla="*/ 5728 w 290128"/>
                  <a:gd name="T17" fmla="*/ 138296 h 2230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0128" h="223051">
                    <a:moveTo>
                      <a:pt x="5723" y="138948"/>
                    </a:moveTo>
                    <a:cubicBezTo>
                      <a:pt x="960" y="115665"/>
                      <a:pt x="-4331" y="101377"/>
                      <a:pt x="5723" y="78623"/>
                    </a:cubicBezTo>
                    <a:cubicBezTo>
                      <a:pt x="15777" y="55869"/>
                      <a:pt x="44881" y="11419"/>
                      <a:pt x="66048" y="2423"/>
                    </a:cubicBezTo>
                    <a:cubicBezTo>
                      <a:pt x="87215" y="-6573"/>
                      <a:pt x="112615" y="11419"/>
                      <a:pt x="132723" y="24648"/>
                    </a:cubicBezTo>
                    <a:cubicBezTo>
                      <a:pt x="152831" y="37877"/>
                      <a:pt x="163944" y="64335"/>
                      <a:pt x="186698" y="81798"/>
                    </a:cubicBezTo>
                    <a:cubicBezTo>
                      <a:pt x="209452" y="99260"/>
                      <a:pt x="255490" y="108785"/>
                      <a:pt x="269248" y="129423"/>
                    </a:cubicBezTo>
                    <a:cubicBezTo>
                      <a:pt x="283006" y="150061"/>
                      <a:pt x="308406" y="190806"/>
                      <a:pt x="269248" y="205623"/>
                    </a:cubicBezTo>
                    <a:cubicBezTo>
                      <a:pt x="230090" y="220440"/>
                      <a:pt x="78219" y="228906"/>
                      <a:pt x="34298" y="218323"/>
                    </a:cubicBezTo>
                    <a:cubicBezTo>
                      <a:pt x="-9623" y="207740"/>
                      <a:pt x="10486" y="162231"/>
                      <a:pt x="5723" y="138948"/>
                    </a:cubicBezTo>
                    <a:close/>
                  </a:path>
                </a:pathLst>
              </a:custGeom>
              <a:solidFill>
                <a:srgbClr val="80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4" name="Freeform 233"/>
              <p:cNvSpPr>
                <a:spLocks/>
              </p:cNvSpPr>
              <p:nvPr/>
            </p:nvSpPr>
            <p:spPr bwMode="auto">
              <a:xfrm>
                <a:off x="1590619" y="2809357"/>
                <a:ext cx="736314" cy="398965"/>
              </a:xfrm>
              <a:custGeom>
                <a:avLst/>
                <a:gdLst>
                  <a:gd name="T0" fmla="*/ 5085 w 736038"/>
                  <a:gd name="T1" fmla="*/ 6533 h 398447"/>
                  <a:gd name="T2" fmla="*/ 30494 w 736038"/>
                  <a:gd name="T3" fmla="*/ 149594 h 398447"/>
                  <a:gd name="T4" fmla="*/ 43199 w 736038"/>
                  <a:gd name="T5" fmla="*/ 203639 h 398447"/>
                  <a:gd name="T6" fmla="*/ 36847 w 736038"/>
                  <a:gd name="T7" fmla="*/ 286297 h 398447"/>
                  <a:gd name="T8" fmla="*/ 90842 w 736038"/>
                  <a:gd name="T9" fmla="*/ 353058 h 398447"/>
                  <a:gd name="T10" fmla="*/ 351290 w 736038"/>
                  <a:gd name="T11" fmla="*/ 397566 h 398447"/>
                  <a:gd name="T12" fmla="*/ 554566 w 736038"/>
                  <a:gd name="T13" fmla="*/ 381671 h 398447"/>
                  <a:gd name="T14" fmla="*/ 678437 w 736038"/>
                  <a:gd name="T15" fmla="*/ 321267 h 398447"/>
                  <a:gd name="T16" fmla="*/ 713375 w 736038"/>
                  <a:gd name="T17" fmla="*/ 190923 h 398447"/>
                  <a:gd name="T18" fmla="*/ 719728 w 736038"/>
                  <a:gd name="T19" fmla="*/ 66937 h 398447"/>
                  <a:gd name="T20" fmla="*/ 726080 w 736038"/>
                  <a:gd name="T21" fmla="*/ 175 h 398447"/>
                  <a:gd name="T22" fmla="*/ 567271 w 736038"/>
                  <a:gd name="T23" fmla="*/ 47862 h 398447"/>
                  <a:gd name="T24" fmla="*/ 383052 w 736038"/>
                  <a:gd name="T25" fmla="*/ 60579 h 398447"/>
                  <a:gd name="T26" fmla="*/ 141661 w 736038"/>
                  <a:gd name="T27" fmla="*/ 38325 h 398447"/>
                  <a:gd name="T28" fmla="*/ 5085 w 736038"/>
                  <a:gd name="T29" fmla="*/ 6533 h 39844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36038" h="398447">
                    <a:moveTo>
                      <a:pt x="5083" y="6525"/>
                    </a:moveTo>
                    <a:cubicBezTo>
                      <a:pt x="-13438" y="25046"/>
                      <a:pt x="24133" y="116592"/>
                      <a:pt x="30483" y="149400"/>
                    </a:cubicBezTo>
                    <a:cubicBezTo>
                      <a:pt x="36833" y="182208"/>
                      <a:pt x="42125" y="180621"/>
                      <a:pt x="43183" y="203375"/>
                    </a:cubicBezTo>
                    <a:cubicBezTo>
                      <a:pt x="44241" y="226129"/>
                      <a:pt x="28896" y="261054"/>
                      <a:pt x="36833" y="285925"/>
                    </a:cubicBezTo>
                    <a:cubicBezTo>
                      <a:pt x="44770" y="310796"/>
                      <a:pt x="38421" y="334079"/>
                      <a:pt x="90808" y="352600"/>
                    </a:cubicBezTo>
                    <a:cubicBezTo>
                      <a:pt x="143195" y="371121"/>
                      <a:pt x="273900" y="392287"/>
                      <a:pt x="351158" y="397050"/>
                    </a:cubicBezTo>
                    <a:cubicBezTo>
                      <a:pt x="428416" y="401813"/>
                      <a:pt x="499854" y="393875"/>
                      <a:pt x="554358" y="381175"/>
                    </a:cubicBezTo>
                    <a:cubicBezTo>
                      <a:pt x="608862" y="368475"/>
                      <a:pt x="651725" y="352600"/>
                      <a:pt x="678183" y="320850"/>
                    </a:cubicBezTo>
                    <a:cubicBezTo>
                      <a:pt x="704641" y="289100"/>
                      <a:pt x="706229" y="233008"/>
                      <a:pt x="713108" y="190675"/>
                    </a:cubicBezTo>
                    <a:cubicBezTo>
                      <a:pt x="719987" y="148342"/>
                      <a:pt x="717341" y="98600"/>
                      <a:pt x="719458" y="66850"/>
                    </a:cubicBezTo>
                    <a:cubicBezTo>
                      <a:pt x="721575" y="35100"/>
                      <a:pt x="751208" y="3350"/>
                      <a:pt x="725808" y="175"/>
                    </a:cubicBezTo>
                    <a:cubicBezTo>
                      <a:pt x="700408" y="-3000"/>
                      <a:pt x="624208" y="37746"/>
                      <a:pt x="567058" y="47800"/>
                    </a:cubicBezTo>
                    <a:cubicBezTo>
                      <a:pt x="509908" y="57854"/>
                      <a:pt x="453816" y="62088"/>
                      <a:pt x="382908" y="60500"/>
                    </a:cubicBezTo>
                    <a:cubicBezTo>
                      <a:pt x="312000" y="58913"/>
                      <a:pt x="196641" y="45154"/>
                      <a:pt x="141608" y="38275"/>
                    </a:cubicBezTo>
                    <a:cubicBezTo>
                      <a:pt x="86575" y="31396"/>
                      <a:pt x="23604" y="-11996"/>
                      <a:pt x="5083" y="6525"/>
                    </a:cubicBezTo>
                    <a:close/>
                  </a:path>
                </a:pathLst>
              </a:custGeom>
              <a:pattFill prst="shingle">
                <a:fgClr>
                  <a:srgbClr val="D99694"/>
                </a:fgClr>
                <a:bgClr>
                  <a:srgbClr val="FFFFFF"/>
                </a:bgClr>
              </a:patt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5" name="Freeform 234"/>
              <p:cNvSpPr>
                <a:spLocks/>
              </p:cNvSpPr>
              <p:nvPr/>
            </p:nvSpPr>
            <p:spPr bwMode="auto">
              <a:xfrm rot="-498269">
                <a:off x="1676311" y="2711225"/>
                <a:ext cx="201535" cy="378051"/>
              </a:xfrm>
              <a:custGeom>
                <a:avLst/>
                <a:gdLst>
                  <a:gd name="T0" fmla="*/ 26248 w 201911"/>
                  <a:gd name="T1" fmla="*/ 98 h 377184"/>
                  <a:gd name="T2" fmla="*/ 895 w 201911"/>
                  <a:gd name="T3" fmla="*/ 47833 h 377184"/>
                  <a:gd name="T4" fmla="*/ 51601 w 201911"/>
                  <a:gd name="T5" fmla="*/ 114661 h 377184"/>
                  <a:gd name="T6" fmla="*/ 80123 w 201911"/>
                  <a:gd name="T7" fmla="*/ 366063 h 377184"/>
                  <a:gd name="T8" fmla="*/ 124490 w 201911"/>
                  <a:gd name="T9" fmla="*/ 337422 h 377184"/>
                  <a:gd name="T10" fmla="*/ 197379 w 201911"/>
                  <a:gd name="T11" fmla="*/ 334240 h 377184"/>
                  <a:gd name="T12" fmla="*/ 191041 w 201911"/>
                  <a:gd name="T13" fmla="*/ 283323 h 377184"/>
                  <a:gd name="T14" fmla="*/ 178364 w 201911"/>
                  <a:gd name="T15" fmla="*/ 168760 h 377184"/>
                  <a:gd name="T16" fmla="*/ 191041 w 201911"/>
                  <a:gd name="T17" fmla="*/ 92385 h 377184"/>
                  <a:gd name="T18" fmla="*/ 181533 w 201911"/>
                  <a:gd name="T19" fmla="*/ 28739 h 377184"/>
                  <a:gd name="T20" fmla="*/ 111813 w 201911"/>
                  <a:gd name="T21" fmla="*/ 35104 h 377184"/>
                  <a:gd name="T22" fmla="*/ 26248 w 201911"/>
                  <a:gd name="T23" fmla="*/ 98 h 377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01911" h="377184">
                    <a:moveTo>
                      <a:pt x="26297" y="98"/>
                    </a:moveTo>
                    <a:cubicBezTo>
                      <a:pt x="7776" y="2215"/>
                      <a:pt x="-3336" y="28673"/>
                      <a:pt x="897" y="47723"/>
                    </a:cubicBezTo>
                    <a:cubicBezTo>
                      <a:pt x="5130" y="66773"/>
                      <a:pt x="38468" y="61481"/>
                      <a:pt x="51697" y="114398"/>
                    </a:cubicBezTo>
                    <a:cubicBezTo>
                      <a:pt x="64926" y="167315"/>
                      <a:pt x="68101" y="328182"/>
                      <a:pt x="80272" y="365223"/>
                    </a:cubicBezTo>
                    <a:cubicBezTo>
                      <a:pt x="92443" y="402264"/>
                      <a:pt x="105143" y="341940"/>
                      <a:pt x="124722" y="336648"/>
                    </a:cubicBezTo>
                    <a:cubicBezTo>
                      <a:pt x="144301" y="331356"/>
                      <a:pt x="186635" y="342469"/>
                      <a:pt x="197747" y="333473"/>
                    </a:cubicBezTo>
                    <a:cubicBezTo>
                      <a:pt x="208859" y="324477"/>
                      <a:pt x="194572" y="310190"/>
                      <a:pt x="191397" y="282673"/>
                    </a:cubicBezTo>
                    <a:cubicBezTo>
                      <a:pt x="188222" y="255156"/>
                      <a:pt x="178697" y="200123"/>
                      <a:pt x="178697" y="168373"/>
                    </a:cubicBezTo>
                    <a:cubicBezTo>
                      <a:pt x="178697" y="136623"/>
                      <a:pt x="190868" y="115456"/>
                      <a:pt x="191397" y="92173"/>
                    </a:cubicBezTo>
                    <a:cubicBezTo>
                      <a:pt x="191926" y="68890"/>
                      <a:pt x="195101" y="38198"/>
                      <a:pt x="181872" y="28673"/>
                    </a:cubicBezTo>
                    <a:cubicBezTo>
                      <a:pt x="168643" y="19148"/>
                      <a:pt x="138480" y="39256"/>
                      <a:pt x="112022" y="35023"/>
                    </a:cubicBezTo>
                    <a:cubicBezTo>
                      <a:pt x="85564" y="30790"/>
                      <a:pt x="44818" y="-2019"/>
                      <a:pt x="26297" y="98"/>
                    </a:cubicBez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20504" name="Group 246"/>
            <p:cNvGrpSpPr>
              <a:grpSpLocks/>
            </p:cNvGrpSpPr>
            <p:nvPr/>
          </p:nvGrpSpPr>
          <p:grpSpPr bwMode="auto">
            <a:xfrm>
              <a:off x="2476500" y="5505450"/>
              <a:ext cx="1019175" cy="617538"/>
              <a:chOff x="1447800" y="2590570"/>
              <a:chExt cx="1018779" cy="617752"/>
            </a:xfrm>
          </p:grpSpPr>
          <p:sp>
            <p:nvSpPr>
              <p:cNvPr id="248" name="Freeform 247"/>
              <p:cNvSpPr>
                <a:spLocks/>
              </p:cNvSpPr>
              <p:nvPr/>
            </p:nvSpPr>
            <p:spPr bwMode="auto">
              <a:xfrm>
                <a:off x="1982580" y="2612803"/>
                <a:ext cx="483999" cy="358899"/>
              </a:xfrm>
              <a:custGeom>
                <a:avLst/>
                <a:gdLst>
                  <a:gd name="T0" fmla="*/ 5218 w 484250"/>
                  <a:gd name="T1" fmla="*/ 311985 h 358993"/>
                  <a:gd name="T2" fmla="*/ 100419 w 484250"/>
                  <a:gd name="T3" fmla="*/ 35833 h 358993"/>
                  <a:gd name="T4" fmla="*/ 309860 w 484250"/>
                  <a:gd name="T5" fmla="*/ 16788 h 358993"/>
                  <a:gd name="T6" fmla="*/ 481221 w 484250"/>
                  <a:gd name="T7" fmla="*/ 159625 h 358993"/>
                  <a:gd name="T8" fmla="*/ 411408 w 484250"/>
                  <a:gd name="T9" fmla="*/ 204064 h 358993"/>
                  <a:gd name="T10" fmla="*/ 351114 w 484250"/>
                  <a:gd name="T11" fmla="*/ 137406 h 358993"/>
                  <a:gd name="T12" fmla="*/ 328900 w 484250"/>
                  <a:gd name="T13" fmla="*/ 223109 h 358993"/>
                  <a:gd name="T14" fmla="*/ 249567 w 484250"/>
                  <a:gd name="T15" fmla="*/ 350075 h 358993"/>
                  <a:gd name="T16" fmla="*/ 5218 w 484250"/>
                  <a:gd name="T17" fmla="*/ 311985 h 35899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84250" h="358993">
                    <a:moveTo>
                      <a:pt x="5221" y="312067"/>
                    </a:moveTo>
                    <a:cubicBezTo>
                      <a:pt x="-19650" y="259680"/>
                      <a:pt x="49671" y="85054"/>
                      <a:pt x="100471" y="35842"/>
                    </a:cubicBezTo>
                    <a:cubicBezTo>
                      <a:pt x="151271" y="-13371"/>
                      <a:pt x="246521" y="-3845"/>
                      <a:pt x="310021" y="16792"/>
                    </a:cubicBezTo>
                    <a:cubicBezTo>
                      <a:pt x="373521" y="37429"/>
                      <a:pt x="464538" y="128446"/>
                      <a:pt x="481471" y="159667"/>
                    </a:cubicBezTo>
                    <a:cubicBezTo>
                      <a:pt x="498404" y="190888"/>
                      <a:pt x="433317" y="207821"/>
                      <a:pt x="411621" y="204117"/>
                    </a:cubicBezTo>
                    <a:cubicBezTo>
                      <a:pt x="389925" y="200413"/>
                      <a:pt x="365054" y="134267"/>
                      <a:pt x="351296" y="137442"/>
                    </a:cubicBezTo>
                    <a:cubicBezTo>
                      <a:pt x="337538" y="140617"/>
                      <a:pt x="346004" y="187713"/>
                      <a:pt x="329071" y="223167"/>
                    </a:cubicBezTo>
                    <a:cubicBezTo>
                      <a:pt x="312138" y="258621"/>
                      <a:pt x="301025" y="334292"/>
                      <a:pt x="249696" y="350167"/>
                    </a:cubicBezTo>
                    <a:cubicBezTo>
                      <a:pt x="198367" y="366042"/>
                      <a:pt x="30092" y="364454"/>
                      <a:pt x="5221" y="312067"/>
                    </a:cubicBezTo>
                    <a:close/>
                  </a:path>
                </a:pathLst>
              </a:custGeom>
              <a:solidFill>
                <a:srgbClr val="558ED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9" name="Freeform 248"/>
              <p:cNvSpPr>
                <a:spLocks/>
              </p:cNvSpPr>
              <p:nvPr/>
            </p:nvSpPr>
            <p:spPr bwMode="auto">
              <a:xfrm>
                <a:off x="1841347" y="2590570"/>
                <a:ext cx="330072" cy="327138"/>
              </a:xfrm>
              <a:custGeom>
                <a:avLst/>
                <a:gdLst>
                  <a:gd name="T0" fmla="*/ 148976 w 330241"/>
                  <a:gd name="T1" fmla="*/ 286363 h 326700"/>
                  <a:gd name="T2" fmla="*/ 12521 w 330241"/>
                  <a:gd name="T3" fmla="*/ 146476 h 326700"/>
                  <a:gd name="T4" fmla="*/ 25214 w 330241"/>
                  <a:gd name="T5" fmla="*/ 32023 h 326700"/>
                  <a:gd name="T6" fmla="*/ 180709 w 330241"/>
                  <a:gd name="T7" fmla="*/ 3410 h 326700"/>
                  <a:gd name="T8" fmla="*/ 285431 w 330241"/>
                  <a:gd name="T9" fmla="*/ 95608 h 326700"/>
                  <a:gd name="T10" fmla="*/ 329858 w 330241"/>
                  <a:gd name="T11" fmla="*/ 181448 h 326700"/>
                  <a:gd name="T12" fmla="*/ 269564 w 330241"/>
                  <a:gd name="T13" fmla="*/ 321335 h 326700"/>
                  <a:gd name="T14" fmla="*/ 148976 w 330241"/>
                  <a:gd name="T15" fmla="*/ 286363 h 3267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30241" h="326700">
                    <a:moveTo>
                      <a:pt x="149052" y="285980"/>
                    </a:moveTo>
                    <a:cubicBezTo>
                      <a:pt x="106190" y="256876"/>
                      <a:pt x="33165" y="188613"/>
                      <a:pt x="12527" y="146280"/>
                    </a:cubicBezTo>
                    <a:cubicBezTo>
                      <a:pt x="-8111" y="103947"/>
                      <a:pt x="-2819" y="55792"/>
                      <a:pt x="25227" y="31980"/>
                    </a:cubicBezTo>
                    <a:cubicBezTo>
                      <a:pt x="53273" y="8167"/>
                      <a:pt x="137410" y="-7178"/>
                      <a:pt x="180802" y="3405"/>
                    </a:cubicBezTo>
                    <a:cubicBezTo>
                      <a:pt x="224194" y="13988"/>
                      <a:pt x="260706" y="65847"/>
                      <a:pt x="285577" y="95480"/>
                    </a:cubicBezTo>
                    <a:cubicBezTo>
                      <a:pt x="310448" y="125113"/>
                      <a:pt x="332673" y="143634"/>
                      <a:pt x="330027" y="181205"/>
                    </a:cubicBezTo>
                    <a:cubicBezTo>
                      <a:pt x="327381" y="218776"/>
                      <a:pt x="301981" y="303972"/>
                      <a:pt x="269702" y="320905"/>
                    </a:cubicBezTo>
                    <a:cubicBezTo>
                      <a:pt x="237423" y="337838"/>
                      <a:pt x="191914" y="315084"/>
                      <a:pt x="149052" y="285980"/>
                    </a:cubicBezTo>
                    <a:close/>
                  </a:path>
                </a:pathLst>
              </a:custGeom>
              <a:solidFill>
                <a:srgbClr val="80004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50" name="Freeform 249"/>
              <p:cNvSpPr>
                <a:spLocks/>
              </p:cNvSpPr>
              <p:nvPr/>
            </p:nvSpPr>
            <p:spPr bwMode="auto">
              <a:xfrm>
                <a:off x="1985754" y="2709674"/>
                <a:ext cx="244380" cy="219151"/>
              </a:xfrm>
              <a:custGeom>
                <a:avLst/>
                <a:gdLst>
                  <a:gd name="T0" fmla="*/ 7472 w 243178"/>
                  <a:gd name="T1" fmla="*/ 148143 h 218339"/>
                  <a:gd name="T2" fmla="*/ 29807 w 243178"/>
                  <a:gd name="T3" fmla="*/ 11110 h 218339"/>
                  <a:gd name="T4" fmla="*/ 221248 w 243178"/>
                  <a:gd name="T5" fmla="*/ 27044 h 218339"/>
                  <a:gd name="T6" fmla="*/ 227630 w 243178"/>
                  <a:gd name="T7" fmla="*/ 176824 h 218339"/>
                  <a:gd name="T8" fmla="*/ 100002 w 243178"/>
                  <a:gd name="T9" fmla="*/ 218253 h 218339"/>
                  <a:gd name="T10" fmla="*/ 7472 w 243178"/>
                  <a:gd name="T11" fmla="*/ 148143 h 2183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3178" h="218339">
                    <a:moveTo>
                      <a:pt x="7435" y="147594"/>
                    </a:moveTo>
                    <a:cubicBezTo>
                      <a:pt x="-4207" y="113198"/>
                      <a:pt x="-5794" y="31177"/>
                      <a:pt x="29660" y="11069"/>
                    </a:cubicBezTo>
                    <a:cubicBezTo>
                      <a:pt x="65114" y="-9039"/>
                      <a:pt x="187352" y="-573"/>
                      <a:pt x="220160" y="26944"/>
                    </a:cubicBezTo>
                    <a:cubicBezTo>
                      <a:pt x="252968" y="54461"/>
                      <a:pt x="246618" y="144419"/>
                      <a:pt x="226510" y="176169"/>
                    </a:cubicBezTo>
                    <a:cubicBezTo>
                      <a:pt x="206402" y="207919"/>
                      <a:pt x="137081" y="222206"/>
                      <a:pt x="99510" y="217444"/>
                    </a:cubicBezTo>
                    <a:cubicBezTo>
                      <a:pt x="61939" y="212682"/>
                      <a:pt x="19077" y="181990"/>
                      <a:pt x="7435" y="147594"/>
                    </a:cubicBezTo>
                    <a:close/>
                  </a:path>
                </a:pathLst>
              </a:custGeom>
              <a:pattFill prst="wdDnDiag">
                <a:fgClr>
                  <a:schemeClr val="tx1"/>
                </a:fgClr>
                <a:bgClr>
                  <a:srgbClr val="FFFF00"/>
                </a:bgClr>
              </a:patt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51" name="Freeform 250"/>
              <p:cNvSpPr>
                <a:spLocks/>
              </p:cNvSpPr>
              <p:nvPr/>
            </p:nvSpPr>
            <p:spPr bwMode="auto">
              <a:xfrm>
                <a:off x="1600141" y="2590570"/>
                <a:ext cx="457022" cy="230268"/>
              </a:xfrm>
              <a:custGeom>
                <a:avLst/>
                <a:gdLst>
                  <a:gd name="T0" fmla="*/ 116938 w 310233"/>
                  <a:gd name="T1" fmla="*/ 212394 h 230051"/>
                  <a:gd name="T2" fmla="*/ 6 w 310233"/>
                  <a:gd name="T3" fmla="*/ 40782 h 230051"/>
                  <a:gd name="T4" fmla="*/ 112260 w 310233"/>
                  <a:gd name="T5" fmla="*/ 2646 h 230051"/>
                  <a:gd name="T6" fmla="*/ 275965 w 310233"/>
                  <a:gd name="T7" fmla="*/ 91630 h 230051"/>
                  <a:gd name="T8" fmla="*/ 453702 w 310233"/>
                  <a:gd name="T9" fmla="*/ 212394 h 230051"/>
                  <a:gd name="T10" fmla="*/ 116938 w 310233"/>
                  <a:gd name="T11" fmla="*/ 212394 h 2300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0233" h="230051">
                    <a:moveTo>
                      <a:pt x="79379" y="212194"/>
                    </a:moveTo>
                    <a:cubicBezTo>
                      <a:pt x="28050" y="183619"/>
                      <a:pt x="533" y="75669"/>
                      <a:pt x="4" y="40744"/>
                    </a:cubicBezTo>
                    <a:cubicBezTo>
                      <a:pt x="-525" y="5819"/>
                      <a:pt x="44983" y="-5823"/>
                      <a:pt x="76204" y="2644"/>
                    </a:cubicBezTo>
                    <a:cubicBezTo>
                      <a:pt x="107425" y="11111"/>
                      <a:pt x="148700" y="56619"/>
                      <a:pt x="187329" y="91544"/>
                    </a:cubicBezTo>
                    <a:cubicBezTo>
                      <a:pt x="225958" y="126469"/>
                      <a:pt x="326500" y="193673"/>
                      <a:pt x="307979" y="212194"/>
                    </a:cubicBezTo>
                    <a:cubicBezTo>
                      <a:pt x="289458" y="230715"/>
                      <a:pt x="130708" y="240769"/>
                      <a:pt x="79379" y="212194"/>
                    </a:cubicBezTo>
                    <a:close/>
                  </a:path>
                </a:pathLst>
              </a:custGeom>
              <a:solidFill>
                <a:srgbClr val="95373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52" name="Freeform 251"/>
              <p:cNvSpPr/>
              <p:nvPr/>
            </p:nvSpPr>
            <p:spPr>
              <a:xfrm>
                <a:off x="1533492" y="2784312"/>
                <a:ext cx="72997" cy="79403"/>
              </a:xfrm>
              <a:custGeom>
                <a:avLst/>
                <a:gdLst>
                  <a:gd name="connsiteX0" fmla="*/ 73051 w 73051"/>
                  <a:gd name="connsiteY0" fmla="*/ 79375 h 79853"/>
                  <a:gd name="connsiteX1" fmla="*/ 19076 w 73051"/>
                  <a:gd name="connsiteY1" fmla="*/ 73025 h 79853"/>
                  <a:gd name="connsiteX2" fmla="*/ 26 w 73051"/>
                  <a:gd name="connsiteY2" fmla="*/ 31750 h 79853"/>
                  <a:gd name="connsiteX3" fmla="*/ 22251 w 73051"/>
                  <a:gd name="connsiteY3" fmla="*/ 15875 h 79853"/>
                  <a:gd name="connsiteX4" fmla="*/ 38126 w 73051"/>
                  <a:gd name="connsiteY4" fmla="*/ 0 h 7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51" h="79853">
                    <a:moveTo>
                      <a:pt x="73051" y="79375"/>
                    </a:moveTo>
                    <a:cubicBezTo>
                      <a:pt x="52149" y="80168"/>
                      <a:pt x="31247" y="80962"/>
                      <a:pt x="19076" y="73025"/>
                    </a:cubicBezTo>
                    <a:cubicBezTo>
                      <a:pt x="6905" y="65088"/>
                      <a:pt x="-503" y="41275"/>
                      <a:pt x="26" y="31750"/>
                    </a:cubicBezTo>
                    <a:cubicBezTo>
                      <a:pt x="555" y="22225"/>
                      <a:pt x="15901" y="21167"/>
                      <a:pt x="22251" y="15875"/>
                    </a:cubicBezTo>
                    <a:cubicBezTo>
                      <a:pt x="28601" y="10583"/>
                      <a:pt x="38126" y="0"/>
                      <a:pt x="38126" y="0"/>
                    </a:cubicBezTo>
                  </a:path>
                </a:pathLst>
              </a:cu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3" name="Arc 252"/>
              <p:cNvSpPr/>
              <p:nvPr/>
            </p:nvSpPr>
            <p:spPr>
              <a:xfrm flipV="1">
                <a:off x="1558882" y="2641388"/>
                <a:ext cx="799789" cy="225503"/>
              </a:xfrm>
              <a:prstGeom prst="arc">
                <a:avLst>
                  <a:gd name="adj1" fmla="val 11029488"/>
                  <a:gd name="adj2" fmla="val 21479654"/>
                </a:avLst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4" name="Freeform 253"/>
              <p:cNvSpPr>
                <a:spLocks/>
              </p:cNvSpPr>
              <p:nvPr/>
            </p:nvSpPr>
            <p:spPr bwMode="auto">
              <a:xfrm>
                <a:off x="1447800" y="2666796"/>
                <a:ext cx="309443" cy="254088"/>
              </a:xfrm>
              <a:custGeom>
                <a:avLst/>
                <a:gdLst>
                  <a:gd name="T0" fmla="*/ 308276 w 309975"/>
                  <a:gd name="T1" fmla="*/ 190482 h 254177"/>
                  <a:gd name="T2" fmla="*/ 270241 w 309975"/>
                  <a:gd name="T3" fmla="*/ 88918 h 254177"/>
                  <a:gd name="T4" fmla="*/ 187833 w 309975"/>
                  <a:gd name="T5" fmla="*/ 15918 h 254177"/>
                  <a:gd name="T6" fmla="*/ 102255 w 309975"/>
                  <a:gd name="T7" fmla="*/ 3223 h 254177"/>
                  <a:gd name="T8" fmla="*/ 83238 w 309975"/>
                  <a:gd name="T9" fmla="*/ 60353 h 254177"/>
                  <a:gd name="T10" fmla="*/ 830 w 309975"/>
                  <a:gd name="T11" fmla="*/ 130178 h 254177"/>
                  <a:gd name="T12" fmla="*/ 140290 w 309975"/>
                  <a:gd name="T13" fmla="*/ 120657 h 254177"/>
                  <a:gd name="T14" fmla="*/ 200511 w 309975"/>
                  <a:gd name="T15" fmla="*/ 187308 h 254177"/>
                  <a:gd name="T16" fmla="*/ 229037 w 309975"/>
                  <a:gd name="T17" fmla="*/ 253960 h 254177"/>
                  <a:gd name="T18" fmla="*/ 308276 w 309975"/>
                  <a:gd name="T19" fmla="*/ 190482 h 2541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09975" h="254177">
                    <a:moveTo>
                      <a:pt x="308806" y="190549"/>
                    </a:moveTo>
                    <a:cubicBezTo>
                      <a:pt x="315685" y="163032"/>
                      <a:pt x="290814" y="118053"/>
                      <a:pt x="270706" y="88949"/>
                    </a:cubicBezTo>
                    <a:cubicBezTo>
                      <a:pt x="250598" y="59845"/>
                      <a:pt x="216202" y="30211"/>
                      <a:pt x="188156" y="15924"/>
                    </a:cubicBezTo>
                    <a:cubicBezTo>
                      <a:pt x="160110" y="1636"/>
                      <a:pt x="119893" y="-4184"/>
                      <a:pt x="102431" y="3224"/>
                    </a:cubicBezTo>
                    <a:cubicBezTo>
                      <a:pt x="84969" y="10632"/>
                      <a:pt x="100314" y="39207"/>
                      <a:pt x="83381" y="60374"/>
                    </a:cubicBezTo>
                    <a:cubicBezTo>
                      <a:pt x="66448" y="81541"/>
                      <a:pt x="-8694" y="120170"/>
                      <a:pt x="831" y="130224"/>
                    </a:cubicBezTo>
                    <a:cubicBezTo>
                      <a:pt x="10356" y="140278"/>
                      <a:pt x="107193" y="111174"/>
                      <a:pt x="140531" y="120699"/>
                    </a:cubicBezTo>
                    <a:cubicBezTo>
                      <a:pt x="173868" y="130224"/>
                      <a:pt x="186039" y="165149"/>
                      <a:pt x="200856" y="187374"/>
                    </a:cubicBezTo>
                    <a:cubicBezTo>
                      <a:pt x="215673" y="209599"/>
                      <a:pt x="211439" y="251403"/>
                      <a:pt x="229431" y="254049"/>
                    </a:cubicBezTo>
                    <a:cubicBezTo>
                      <a:pt x="247423" y="256695"/>
                      <a:pt x="301927" y="218066"/>
                      <a:pt x="308806" y="19054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55" name="Freeform 254"/>
              <p:cNvSpPr>
                <a:spLocks/>
              </p:cNvSpPr>
              <p:nvPr/>
            </p:nvSpPr>
            <p:spPr bwMode="auto">
              <a:xfrm>
                <a:off x="1812783" y="2693794"/>
                <a:ext cx="290400" cy="222327"/>
              </a:xfrm>
              <a:custGeom>
                <a:avLst/>
                <a:gdLst>
                  <a:gd name="T0" fmla="*/ 5728 w 290128"/>
                  <a:gd name="T1" fmla="*/ 138497 h 223051"/>
                  <a:gd name="T2" fmla="*/ 5728 w 290128"/>
                  <a:gd name="T3" fmla="*/ 78368 h 223051"/>
                  <a:gd name="T4" fmla="*/ 66110 w 290128"/>
                  <a:gd name="T5" fmla="*/ 2415 h 223051"/>
                  <a:gd name="T6" fmla="*/ 132847 w 290128"/>
                  <a:gd name="T7" fmla="*/ 24568 h 223051"/>
                  <a:gd name="T8" fmla="*/ 186873 w 290128"/>
                  <a:gd name="T9" fmla="*/ 81532 h 223051"/>
                  <a:gd name="T10" fmla="*/ 269500 w 290128"/>
                  <a:gd name="T11" fmla="*/ 129003 h 223051"/>
                  <a:gd name="T12" fmla="*/ 269500 w 290128"/>
                  <a:gd name="T13" fmla="*/ 204956 h 223051"/>
                  <a:gd name="T14" fmla="*/ 34330 w 290128"/>
                  <a:gd name="T15" fmla="*/ 217614 h 223051"/>
                  <a:gd name="T16" fmla="*/ 5728 w 290128"/>
                  <a:gd name="T17" fmla="*/ 138497 h 2230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0128" h="223051">
                    <a:moveTo>
                      <a:pt x="5723" y="138948"/>
                    </a:moveTo>
                    <a:cubicBezTo>
                      <a:pt x="960" y="115665"/>
                      <a:pt x="-4331" y="101377"/>
                      <a:pt x="5723" y="78623"/>
                    </a:cubicBezTo>
                    <a:cubicBezTo>
                      <a:pt x="15777" y="55869"/>
                      <a:pt x="44881" y="11419"/>
                      <a:pt x="66048" y="2423"/>
                    </a:cubicBezTo>
                    <a:cubicBezTo>
                      <a:pt x="87215" y="-6573"/>
                      <a:pt x="112615" y="11419"/>
                      <a:pt x="132723" y="24648"/>
                    </a:cubicBezTo>
                    <a:cubicBezTo>
                      <a:pt x="152831" y="37877"/>
                      <a:pt x="163944" y="64335"/>
                      <a:pt x="186698" y="81798"/>
                    </a:cubicBezTo>
                    <a:cubicBezTo>
                      <a:pt x="209452" y="99260"/>
                      <a:pt x="255490" y="108785"/>
                      <a:pt x="269248" y="129423"/>
                    </a:cubicBezTo>
                    <a:cubicBezTo>
                      <a:pt x="283006" y="150061"/>
                      <a:pt x="308406" y="190806"/>
                      <a:pt x="269248" y="205623"/>
                    </a:cubicBezTo>
                    <a:cubicBezTo>
                      <a:pt x="230090" y="220440"/>
                      <a:pt x="78219" y="228906"/>
                      <a:pt x="34298" y="218323"/>
                    </a:cubicBezTo>
                    <a:cubicBezTo>
                      <a:pt x="-9623" y="207740"/>
                      <a:pt x="10486" y="162231"/>
                      <a:pt x="5723" y="138948"/>
                    </a:cubicBezTo>
                    <a:close/>
                  </a:path>
                </a:pathLst>
              </a:custGeom>
              <a:solidFill>
                <a:srgbClr val="80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56" name="Freeform 255"/>
              <p:cNvSpPr>
                <a:spLocks/>
              </p:cNvSpPr>
              <p:nvPr/>
            </p:nvSpPr>
            <p:spPr bwMode="auto">
              <a:xfrm>
                <a:off x="1590619" y="2809721"/>
                <a:ext cx="736314" cy="398601"/>
              </a:xfrm>
              <a:custGeom>
                <a:avLst/>
                <a:gdLst>
                  <a:gd name="T0" fmla="*/ 5085 w 736038"/>
                  <a:gd name="T1" fmla="*/ 6528 h 398447"/>
                  <a:gd name="T2" fmla="*/ 30494 w 736038"/>
                  <a:gd name="T3" fmla="*/ 149458 h 398447"/>
                  <a:gd name="T4" fmla="*/ 43199 w 736038"/>
                  <a:gd name="T5" fmla="*/ 203454 h 398447"/>
                  <a:gd name="T6" fmla="*/ 36847 w 736038"/>
                  <a:gd name="T7" fmla="*/ 286036 h 398447"/>
                  <a:gd name="T8" fmla="*/ 90842 w 736038"/>
                  <a:gd name="T9" fmla="*/ 352736 h 398447"/>
                  <a:gd name="T10" fmla="*/ 351290 w 736038"/>
                  <a:gd name="T11" fmla="*/ 397203 h 398447"/>
                  <a:gd name="T12" fmla="*/ 554566 w 736038"/>
                  <a:gd name="T13" fmla="*/ 381322 h 398447"/>
                  <a:gd name="T14" fmla="*/ 678437 w 736038"/>
                  <a:gd name="T15" fmla="*/ 320974 h 398447"/>
                  <a:gd name="T16" fmla="*/ 713375 w 736038"/>
                  <a:gd name="T17" fmla="*/ 190749 h 398447"/>
                  <a:gd name="T18" fmla="*/ 719728 w 736038"/>
                  <a:gd name="T19" fmla="*/ 66876 h 398447"/>
                  <a:gd name="T20" fmla="*/ 726080 w 736038"/>
                  <a:gd name="T21" fmla="*/ 175 h 398447"/>
                  <a:gd name="T22" fmla="*/ 567271 w 736038"/>
                  <a:gd name="T23" fmla="*/ 47818 h 398447"/>
                  <a:gd name="T24" fmla="*/ 383052 w 736038"/>
                  <a:gd name="T25" fmla="*/ 60523 h 398447"/>
                  <a:gd name="T26" fmla="*/ 141661 w 736038"/>
                  <a:gd name="T27" fmla="*/ 38290 h 398447"/>
                  <a:gd name="T28" fmla="*/ 5085 w 736038"/>
                  <a:gd name="T29" fmla="*/ 6528 h 39844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36038" h="398447">
                    <a:moveTo>
                      <a:pt x="5083" y="6525"/>
                    </a:moveTo>
                    <a:cubicBezTo>
                      <a:pt x="-13438" y="25046"/>
                      <a:pt x="24133" y="116592"/>
                      <a:pt x="30483" y="149400"/>
                    </a:cubicBezTo>
                    <a:cubicBezTo>
                      <a:pt x="36833" y="182208"/>
                      <a:pt x="42125" y="180621"/>
                      <a:pt x="43183" y="203375"/>
                    </a:cubicBezTo>
                    <a:cubicBezTo>
                      <a:pt x="44241" y="226129"/>
                      <a:pt x="28896" y="261054"/>
                      <a:pt x="36833" y="285925"/>
                    </a:cubicBezTo>
                    <a:cubicBezTo>
                      <a:pt x="44770" y="310796"/>
                      <a:pt x="38421" y="334079"/>
                      <a:pt x="90808" y="352600"/>
                    </a:cubicBezTo>
                    <a:cubicBezTo>
                      <a:pt x="143195" y="371121"/>
                      <a:pt x="273900" y="392287"/>
                      <a:pt x="351158" y="397050"/>
                    </a:cubicBezTo>
                    <a:cubicBezTo>
                      <a:pt x="428416" y="401813"/>
                      <a:pt x="499854" y="393875"/>
                      <a:pt x="554358" y="381175"/>
                    </a:cubicBezTo>
                    <a:cubicBezTo>
                      <a:pt x="608862" y="368475"/>
                      <a:pt x="651725" y="352600"/>
                      <a:pt x="678183" y="320850"/>
                    </a:cubicBezTo>
                    <a:cubicBezTo>
                      <a:pt x="704641" y="289100"/>
                      <a:pt x="706229" y="233008"/>
                      <a:pt x="713108" y="190675"/>
                    </a:cubicBezTo>
                    <a:cubicBezTo>
                      <a:pt x="719987" y="148342"/>
                      <a:pt x="717341" y="98600"/>
                      <a:pt x="719458" y="66850"/>
                    </a:cubicBezTo>
                    <a:cubicBezTo>
                      <a:pt x="721575" y="35100"/>
                      <a:pt x="751208" y="3350"/>
                      <a:pt x="725808" y="175"/>
                    </a:cubicBezTo>
                    <a:cubicBezTo>
                      <a:pt x="700408" y="-3000"/>
                      <a:pt x="624208" y="37746"/>
                      <a:pt x="567058" y="47800"/>
                    </a:cubicBezTo>
                    <a:cubicBezTo>
                      <a:pt x="509908" y="57854"/>
                      <a:pt x="453816" y="62088"/>
                      <a:pt x="382908" y="60500"/>
                    </a:cubicBezTo>
                    <a:cubicBezTo>
                      <a:pt x="312000" y="58913"/>
                      <a:pt x="196641" y="45154"/>
                      <a:pt x="141608" y="38275"/>
                    </a:cubicBezTo>
                    <a:cubicBezTo>
                      <a:pt x="86575" y="31396"/>
                      <a:pt x="23604" y="-11996"/>
                      <a:pt x="5083" y="6525"/>
                    </a:cubicBezTo>
                    <a:close/>
                  </a:path>
                </a:pathLst>
              </a:custGeom>
              <a:pattFill prst="shingle">
                <a:fgClr>
                  <a:srgbClr val="D99694"/>
                </a:fgClr>
                <a:bgClr>
                  <a:srgbClr val="FFFFFF"/>
                </a:bgClr>
              </a:patt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57" name="Freeform 256"/>
              <p:cNvSpPr>
                <a:spLocks/>
              </p:cNvSpPr>
              <p:nvPr/>
            </p:nvSpPr>
            <p:spPr bwMode="auto">
              <a:xfrm rot="-498269">
                <a:off x="1676311" y="2711262"/>
                <a:ext cx="201535" cy="377956"/>
              </a:xfrm>
              <a:custGeom>
                <a:avLst/>
                <a:gdLst>
                  <a:gd name="T0" fmla="*/ 26248 w 201911"/>
                  <a:gd name="T1" fmla="*/ 98 h 377184"/>
                  <a:gd name="T2" fmla="*/ 895 w 201911"/>
                  <a:gd name="T3" fmla="*/ 47821 h 377184"/>
                  <a:gd name="T4" fmla="*/ 51601 w 201911"/>
                  <a:gd name="T5" fmla="*/ 114632 h 377184"/>
                  <a:gd name="T6" fmla="*/ 80123 w 201911"/>
                  <a:gd name="T7" fmla="*/ 365971 h 377184"/>
                  <a:gd name="T8" fmla="*/ 124490 w 201911"/>
                  <a:gd name="T9" fmla="*/ 337337 h 377184"/>
                  <a:gd name="T10" fmla="*/ 197379 w 201911"/>
                  <a:gd name="T11" fmla="*/ 334156 h 377184"/>
                  <a:gd name="T12" fmla="*/ 191041 w 201911"/>
                  <a:gd name="T13" fmla="*/ 283252 h 377184"/>
                  <a:gd name="T14" fmla="*/ 178364 w 201911"/>
                  <a:gd name="T15" fmla="*/ 168718 h 377184"/>
                  <a:gd name="T16" fmla="*/ 191041 w 201911"/>
                  <a:gd name="T17" fmla="*/ 92362 h 377184"/>
                  <a:gd name="T18" fmla="*/ 181533 w 201911"/>
                  <a:gd name="T19" fmla="*/ 28732 h 377184"/>
                  <a:gd name="T20" fmla="*/ 111813 w 201911"/>
                  <a:gd name="T21" fmla="*/ 35095 h 377184"/>
                  <a:gd name="T22" fmla="*/ 26248 w 201911"/>
                  <a:gd name="T23" fmla="*/ 98 h 377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01911" h="377184">
                    <a:moveTo>
                      <a:pt x="26297" y="98"/>
                    </a:moveTo>
                    <a:cubicBezTo>
                      <a:pt x="7776" y="2215"/>
                      <a:pt x="-3336" y="28673"/>
                      <a:pt x="897" y="47723"/>
                    </a:cubicBezTo>
                    <a:cubicBezTo>
                      <a:pt x="5130" y="66773"/>
                      <a:pt x="38468" y="61481"/>
                      <a:pt x="51697" y="114398"/>
                    </a:cubicBezTo>
                    <a:cubicBezTo>
                      <a:pt x="64926" y="167315"/>
                      <a:pt x="68101" y="328182"/>
                      <a:pt x="80272" y="365223"/>
                    </a:cubicBezTo>
                    <a:cubicBezTo>
                      <a:pt x="92443" y="402264"/>
                      <a:pt x="105143" y="341940"/>
                      <a:pt x="124722" y="336648"/>
                    </a:cubicBezTo>
                    <a:cubicBezTo>
                      <a:pt x="144301" y="331356"/>
                      <a:pt x="186635" y="342469"/>
                      <a:pt x="197747" y="333473"/>
                    </a:cubicBezTo>
                    <a:cubicBezTo>
                      <a:pt x="208859" y="324477"/>
                      <a:pt x="194572" y="310190"/>
                      <a:pt x="191397" y="282673"/>
                    </a:cubicBezTo>
                    <a:cubicBezTo>
                      <a:pt x="188222" y="255156"/>
                      <a:pt x="178697" y="200123"/>
                      <a:pt x="178697" y="168373"/>
                    </a:cubicBezTo>
                    <a:cubicBezTo>
                      <a:pt x="178697" y="136623"/>
                      <a:pt x="190868" y="115456"/>
                      <a:pt x="191397" y="92173"/>
                    </a:cubicBezTo>
                    <a:cubicBezTo>
                      <a:pt x="191926" y="68890"/>
                      <a:pt x="195101" y="38198"/>
                      <a:pt x="181872" y="28673"/>
                    </a:cubicBezTo>
                    <a:cubicBezTo>
                      <a:pt x="168643" y="19148"/>
                      <a:pt x="138480" y="39256"/>
                      <a:pt x="112022" y="35023"/>
                    </a:cubicBezTo>
                    <a:cubicBezTo>
                      <a:pt x="85564" y="30790"/>
                      <a:pt x="44818" y="-2019"/>
                      <a:pt x="26297" y="98"/>
                    </a:cubicBez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20505" name="Group 257"/>
            <p:cNvGrpSpPr>
              <a:grpSpLocks/>
            </p:cNvGrpSpPr>
            <p:nvPr/>
          </p:nvGrpSpPr>
          <p:grpSpPr bwMode="auto">
            <a:xfrm>
              <a:off x="3095625" y="4972050"/>
              <a:ext cx="1019175" cy="609600"/>
              <a:chOff x="1447800" y="2590570"/>
              <a:chExt cx="1018779" cy="617752"/>
            </a:xfrm>
          </p:grpSpPr>
          <p:sp>
            <p:nvSpPr>
              <p:cNvPr id="259" name="Freeform 258"/>
              <p:cNvSpPr>
                <a:spLocks/>
              </p:cNvSpPr>
              <p:nvPr/>
            </p:nvSpPr>
            <p:spPr bwMode="auto">
              <a:xfrm>
                <a:off x="1982580" y="2611484"/>
                <a:ext cx="483999" cy="360355"/>
              </a:xfrm>
              <a:custGeom>
                <a:avLst/>
                <a:gdLst>
                  <a:gd name="T0" fmla="*/ 5218 w 484250"/>
                  <a:gd name="T1" fmla="*/ 313251 h 358993"/>
                  <a:gd name="T2" fmla="*/ 100419 w 484250"/>
                  <a:gd name="T3" fmla="*/ 35978 h 358993"/>
                  <a:gd name="T4" fmla="*/ 309860 w 484250"/>
                  <a:gd name="T5" fmla="*/ 16856 h 358993"/>
                  <a:gd name="T6" fmla="*/ 481221 w 484250"/>
                  <a:gd name="T7" fmla="*/ 160273 h 358993"/>
                  <a:gd name="T8" fmla="*/ 411408 w 484250"/>
                  <a:gd name="T9" fmla="*/ 204891 h 358993"/>
                  <a:gd name="T10" fmla="*/ 351114 w 484250"/>
                  <a:gd name="T11" fmla="*/ 137963 h 358993"/>
                  <a:gd name="T12" fmla="*/ 328900 w 484250"/>
                  <a:gd name="T13" fmla="*/ 224014 h 358993"/>
                  <a:gd name="T14" fmla="*/ 249567 w 484250"/>
                  <a:gd name="T15" fmla="*/ 351496 h 358993"/>
                  <a:gd name="T16" fmla="*/ 5218 w 484250"/>
                  <a:gd name="T17" fmla="*/ 313251 h 35899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84250" h="358993">
                    <a:moveTo>
                      <a:pt x="5221" y="312067"/>
                    </a:moveTo>
                    <a:cubicBezTo>
                      <a:pt x="-19650" y="259680"/>
                      <a:pt x="49671" y="85054"/>
                      <a:pt x="100471" y="35842"/>
                    </a:cubicBezTo>
                    <a:cubicBezTo>
                      <a:pt x="151271" y="-13371"/>
                      <a:pt x="246521" y="-3845"/>
                      <a:pt x="310021" y="16792"/>
                    </a:cubicBezTo>
                    <a:cubicBezTo>
                      <a:pt x="373521" y="37429"/>
                      <a:pt x="464538" y="128446"/>
                      <a:pt x="481471" y="159667"/>
                    </a:cubicBezTo>
                    <a:cubicBezTo>
                      <a:pt x="498404" y="190888"/>
                      <a:pt x="433317" y="207821"/>
                      <a:pt x="411621" y="204117"/>
                    </a:cubicBezTo>
                    <a:cubicBezTo>
                      <a:pt x="389925" y="200413"/>
                      <a:pt x="365054" y="134267"/>
                      <a:pt x="351296" y="137442"/>
                    </a:cubicBezTo>
                    <a:cubicBezTo>
                      <a:pt x="337538" y="140617"/>
                      <a:pt x="346004" y="187713"/>
                      <a:pt x="329071" y="223167"/>
                    </a:cubicBezTo>
                    <a:cubicBezTo>
                      <a:pt x="312138" y="258621"/>
                      <a:pt x="301025" y="334292"/>
                      <a:pt x="249696" y="350167"/>
                    </a:cubicBezTo>
                    <a:cubicBezTo>
                      <a:pt x="198367" y="366042"/>
                      <a:pt x="30092" y="364454"/>
                      <a:pt x="5221" y="312067"/>
                    </a:cubicBezTo>
                    <a:close/>
                  </a:path>
                </a:pathLst>
              </a:custGeom>
              <a:solidFill>
                <a:srgbClr val="558ED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60" name="Freeform 259"/>
              <p:cNvSpPr>
                <a:spLocks/>
              </p:cNvSpPr>
              <p:nvPr/>
            </p:nvSpPr>
            <p:spPr bwMode="auto">
              <a:xfrm>
                <a:off x="1841347" y="2590570"/>
                <a:ext cx="330072" cy="326573"/>
              </a:xfrm>
              <a:custGeom>
                <a:avLst/>
                <a:gdLst>
                  <a:gd name="T0" fmla="*/ 148976 w 330241"/>
                  <a:gd name="T1" fmla="*/ 285869 h 326700"/>
                  <a:gd name="T2" fmla="*/ 12521 w 330241"/>
                  <a:gd name="T3" fmla="*/ 146223 h 326700"/>
                  <a:gd name="T4" fmla="*/ 25214 w 330241"/>
                  <a:gd name="T5" fmla="*/ 31968 h 326700"/>
                  <a:gd name="T6" fmla="*/ 180709 w 330241"/>
                  <a:gd name="T7" fmla="*/ 3404 h 326700"/>
                  <a:gd name="T8" fmla="*/ 285431 w 330241"/>
                  <a:gd name="T9" fmla="*/ 95443 h 326700"/>
                  <a:gd name="T10" fmla="*/ 329858 w 330241"/>
                  <a:gd name="T11" fmla="*/ 181135 h 326700"/>
                  <a:gd name="T12" fmla="*/ 269564 w 330241"/>
                  <a:gd name="T13" fmla="*/ 320780 h 326700"/>
                  <a:gd name="T14" fmla="*/ 148976 w 330241"/>
                  <a:gd name="T15" fmla="*/ 285869 h 3267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30241" h="326700">
                    <a:moveTo>
                      <a:pt x="149052" y="285980"/>
                    </a:moveTo>
                    <a:cubicBezTo>
                      <a:pt x="106190" y="256876"/>
                      <a:pt x="33165" y="188613"/>
                      <a:pt x="12527" y="146280"/>
                    </a:cubicBezTo>
                    <a:cubicBezTo>
                      <a:pt x="-8111" y="103947"/>
                      <a:pt x="-2819" y="55792"/>
                      <a:pt x="25227" y="31980"/>
                    </a:cubicBezTo>
                    <a:cubicBezTo>
                      <a:pt x="53273" y="8167"/>
                      <a:pt x="137410" y="-7178"/>
                      <a:pt x="180802" y="3405"/>
                    </a:cubicBezTo>
                    <a:cubicBezTo>
                      <a:pt x="224194" y="13988"/>
                      <a:pt x="260706" y="65847"/>
                      <a:pt x="285577" y="95480"/>
                    </a:cubicBezTo>
                    <a:cubicBezTo>
                      <a:pt x="310448" y="125113"/>
                      <a:pt x="332673" y="143634"/>
                      <a:pt x="330027" y="181205"/>
                    </a:cubicBezTo>
                    <a:cubicBezTo>
                      <a:pt x="327381" y="218776"/>
                      <a:pt x="301981" y="303972"/>
                      <a:pt x="269702" y="320905"/>
                    </a:cubicBezTo>
                    <a:cubicBezTo>
                      <a:pt x="237423" y="337838"/>
                      <a:pt x="191914" y="315084"/>
                      <a:pt x="149052" y="285980"/>
                    </a:cubicBezTo>
                    <a:close/>
                  </a:path>
                </a:pathLst>
              </a:custGeom>
              <a:solidFill>
                <a:srgbClr val="80004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61" name="Freeform 260"/>
              <p:cNvSpPr>
                <a:spLocks/>
              </p:cNvSpPr>
              <p:nvPr/>
            </p:nvSpPr>
            <p:spPr bwMode="auto">
              <a:xfrm>
                <a:off x="1985754" y="2709616"/>
                <a:ext cx="244380" cy="218787"/>
              </a:xfrm>
              <a:custGeom>
                <a:avLst/>
                <a:gdLst>
                  <a:gd name="T0" fmla="*/ 7472 w 243178"/>
                  <a:gd name="T1" fmla="*/ 147897 h 218339"/>
                  <a:gd name="T2" fmla="*/ 29807 w 243178"/>
                  <a:gd name="T3" fmla="*/ 11092 h 218339"/>
                  <a:gd name="T4" fmla="*/ 221248 w 243178"/>
                  <a:gd name="T5" fmla="*/ 26999 h 218339"/>
                  <a:gd name="T6" fmla="*/ 227630 w 243178"/>
                  <a:gd name="T7" fmla="*/ 176530 h 218339"/>
                  <a:gd name="T8" fmla="*/ 100002 w 243178"/>
                  <a:gd name="T9" fmla="*/ 217890 h 218339"/>
                  <a:gd name="T10" fmla="*/ 7472 w 243178"/>
                  <a:gd name="T11" fmla="*/ 147897 h 2183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3178" h="218339">
                    <a:moveTo>
                      <a:pt x="7435" y="147594"/>
                    </a:moveTo>
                    <a:cubicBezTo>
                      <a:pt x="-4207" y="113198"/>
                      <a:pt x="-5794" y="31177"/>
                      <a:pt x="29660" y="11069"/>
                    </a:cubicBezTo>
                    <a:cubicBezTo>
                      <a:pt x="65114" y="-9039"/>
                      <a:pt x="187352" y="-573"/>
                      <a:pt x="220160" y="26944"/>
                    </a:cubicBezTo>
                    <a:cubicBezTo>
                      <a:pt x="252968" y="54461"/>
                      <a:pt x="246618" y="144419"/>
                      <a:pt x="226510" y="176169"/>
                    </a:cubicBezTo>
                    <a:cubicBezTo>
                      <a:pt x="206402" y="207919"/>
                      <a:pt x="137081" y="222206"/>
                      <a:pt x="99510" y="217444"/>
                    </a:cubicBezTo>
                    <a:cubicBezTo>
                      <a:pt x="61939" y="212682"/>
                      <a:pt x="19077" y="181990"/>
                      <a:pt x="7435" y="147594"/>
                    </a:cubicBezTo>
                    <a:close/>
                  </a:path>
                </a:pathLst>
              </a:custGeom>
              <a:pattFill prst="wdDnDiag">
                <a:fgClr>
                  <a:schemeClr val="tx1"/>
                </a:fgClr>
                <a:bgClr>
                  <a:srgbClr val="FFFF00"/>
                </a:bgClr>
              </a:patt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62" name="Freeform 261"/>
              <p:cNvSpPr>
                <a:spLocks/>
              </p:cNvSpPr>
              <p:nvPr/>
            </p:nvSpPr>
            <p:spPr bwMode="auto">
              <a:xfrm>
                <a:off x="1600141" y="2590570"/>
                <a:ext cx="457022" cy="230049"/>
              </a:xfrm>
              <a:custGeom>
                <a:avLst/>
                <a:gdLst>
                  <a:gd name="T0" fmla="*/ 116938 w 310233"/>
                  <a:gd name="T1" fmla="*/ 212192 h 230051"/>
                  <a:gd name="T2" fmla="*/ 6 w 310233"/>
                  <a:gd name="T3" fmla="*/ 40744 h 230051"/>
                  <a:gd name="T4" fmla="*/ 112260 w 310233"/>
                  <a:gd name="T5" fmla="*/ 2644 h 230051"/>
                  <a:gd name="T6" fmla="*/ 275965 w 310233"/>
                  <a:gd name="T7" fmla="*/ 91543 h 230051"/>
                  <a:gd name="T8" fmla="*/ 453702 w 310233"/>
                  <a:gd name="T9" fmla="*/ 212192 h 230051"/>
                  <a:gd name="T10" fmla="*/ 116938 w 310233"/>
                  <a:gd name="T11" fmla="*/ 212192 h 2300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0233" h="230051">
                    <a:moveTo>
                      <a:pt x="79379" y="212194"/>
                    </a:moveTo>
                    <a:cubicBezTo>
                      <a:pt x="28050" y="183619"/>
                      <a:pt x="533" y="75669"/>
                      <a:pt x="4" y="40744"/>
                    </a:cubicBezTo>
                    <a:cubicBezTo>
                      <a:pt x="-525" y="5819"/>
                      <a:pt x="44983" y="-5823"/>
                      <a:pt x="76204" y="2644"/>
                    </a:cubicBezTo>
                    <a:cubicBezTo>
                      <a:pt x="107425" y="11111"/>
                      <a:pt x="148700" y="56619"/>
                      <a:pt x="187329" y="91544"/>
                    </a:cubicBezTo>
                    <a:cubicBezTo>
                      <a:pt x="225958" y="126469"/>
                      <a:pt x="326500" y="193673"/>
                      <a:pt x="307979" y="212194"/>
                    </a:cubicBezTo>
                    <a:cubicBezTo>
                      <a:pt x="289458" y="230715"/>
                      <a:pt x="130708" y="240769"/>
                      <a:pt x="79379" y="212194"/>
                    </a:cubicBezTo>
                    <a:close/>
                  </a:path>
                </a:pathLst>
              </a:custGeom>
              <a:solidFill>
                <a:srgbClr val="95373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63" name="Freeform 262"/>
              <p:cNvSpPr/>
              <p:nvPr/>
            </p:nvSpPr>
            <p:spPr>
              <a:xfrm>
                <a:off x="1533492" y="2785227"/>
                <a:ext cx="72997" cy="78827"/>
              </a:xfrm>
              <a:custGeom>
                <a:avLst/>
                <a:gdLst>
                  <a:gd name="connsiteX0" fmla="*/ 73051 w 73051"/>
                  <a:gd name="connsiteY0" fmla="*/ 79375 h 79853"/>
                  <a:gd name="connsiteX1" fmla="*/ 19076 w 73051"/>
                  <a:gd name="connsiteY1" fmla="*/ 73025 h 79853"/>
                  <a:gd name="connsiteX2" fmla="*/ 26 w 73051"/>
                  <a:gd name="connsiteY2" fmla="*/ 31750 h 79853"/>
                  <a:gd name="connsiteX3" fmla="*/ 22251 w 73051"/>
                  <a:gd name="connsiteY3" fmla="*/ 15875 h 79853"/>
                  <a:gd name="connsiteX4" fmla="*/ 38126 w 73051"/>
                  <a:gd name="connsiteY4" fmla="*/ 0 h 7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51" h="79853">
                    <a:moveTo>
                      <a:pt x="73051" y="79375"/>
                    </a:moveTo>
                    <a:cubicBezTo>
                      <a:pt x="52149" y="80168"/>
                      <a:pt x="31247" y="80962"/>
                      <a:pt x="19076" y="73025"/>
                    </a:cubicBezTo>
                    <a:cubicBezTo>
                      <a:pt x="6905" y="65088"/>
                      <a:pt x="-503" y="41275"/>
                      <a:pt x="26" y="31750"/>
                    </a:cubicBezTo>
                    <a:cubicBezTo>
                      <a:pt x="555" y="22225"/>
                      <a:pt x="15901" y="21167"/>
                      <a:pt x="22251" y="15875"/>
                    </a:cubicBezTo>
                    <a:cubicBezTo>
                      <a:pt x="28601" y="10583"/>
                      <a:pt x="38126" y="0"/>
                      <a:pt x="38126" y="0"/>
                    </a:cubicBezTo>
                  </a:path>
                </a:pathLst>
              </a:cu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4" name="Arc 263"/>
              <p:cNvSpPr/>
              <p:nvPr/>
            </p:nvSpPr>
            <p:spPr>
              <a:xfrm flipV="1">
                <a:off x="1558882" y="2642049"/>
                <a:ext cx="799789" cy="225222"/>
              </a:xfrm>
              <a:prstGeom prst="arc">
                <a:avLst>
                  <a:gd name="adj1" fmla="val 11029488"/>
                  <a:gd name="adj2" fmla="val 21479654"/>
                </a:avLst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" name="Freeform 264"/>
              <p:cNvSpPr>
                <a:spLocks/>
              </p:cNvSpPr>
              <p:nvPr/>
            </p:nvSpPr>
            <p:spPr bwMode="auto">
              <a:xfrm>
                <a:off x="1447800" y="2667789"/>
                <a:ext cx="309443" cy="254179"/>
              </a:xfrm>
              <a:custGeom>
                <a:avLst/>
                <a:gdLst>
                  <a:gd name="T0" fmla="*/ 308276 w 309975"/>
                  <a:gd name="T1" fmla="*/ 190550 h 254177"/>
                  <a:gd name="T2" fmla="*/ 270241 w 309975"/>
                  <a:gd name="T3" fmla="*/ 88950 h 254177"/>
                  <a:gd name="T4" fmla="*/ 187833 w 309975"/>
                  <a:gd name="T5" fmla="*/ 15924 h 254177"/>
                  <a:gd name="T6" fmla="*/ 102255 w 309975"/>
                  <a:gd name="T7" fmla="*/ 3224 h 254177"/>
                  <a:gd name="T8" fmla="*/ 83238 w 309975"/>
                  <a:gd name="T9" fmla="*/ 60374 h 254177"/>
                  <a:gd name="T10" fmla="*/ 830 w 309975"/>
                  <a:gd name="T11" fmla="*/ 130225 h 254177"/>
                  <a:gd name="T12" fmla="*/ 140290 w 309975"/>
                  <a:gd name="T13" fmla="*/ 120700 h 254177"/>
                  <a:gd name="T14" fmla="*/ 200511 w 309975"/>
                  <a:gd name="T15" fmla="*/ 187375 h 254177"/>
                  <a:gd name="T16" fmla="*/ 229037 w 309975"/>
                  <a:gd name="T17" fmla="*/ 254051 h 254177"/>
                  <a:gd name="T18" fmla="*/ 308276 w 309975"/>
                  <a:gd name="T19" fmla="*/ 190550 h 2541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09975" h="254177">
                    <a:moveTo>
                      <a:pt x="308806" y="190549"/>
                    </a:moveTo>
                    <a:cubicBezTo>
                      <a:pt x="315685" y="163032"/>
                      <a:pt x="290814" y="118053"/>
                      <a:pt x="270706" y="88949"/>
                    </a:cubicBezTo>
                    <a:cubicBezTo>
                      <a:pt x="250598" y="59845"/>
                      <a:pt x="216202" y="30211"/>
                      <a:pt x="188156" y="15924"/>
                    </a:cubicBezTo>
                    <a:cubicBezTo>
                      <a:pt x="160110" y="1636"/>
                      <a:pt x="119893" y="-4184"/>
                      <a:pt x="102431" y="3224"/>
                    </a:cubicBezTo>
                    <a:cubicBezTo>
                      <a:pt x="84969" y="10632"/>
                      <a:pt x="100314" y="39207"/>
                      <a:pt x="83381" y="60374"/>
                    </a:cubicBezTo>
                    <a:cubicBezTo>
                      <a:pt x="66448" y="81541"/>
                      <a:pt x="-8694" y="120170"/>
                      <a:pt x="831" y="130224"/>
                    </a:cubicBezTo>
                    <a:cubicBezTo>
                      <a:pt x="10356" y="140278"/>
                      <a:pt x="107193" y="111174"/>
                      <a:pt x="140531" y="120699"/>
                    </a:cubicBezTo>
                    <a:cubicBezTo>
                      <a:pt x="173868" y="130224"/>
                      <a:pt x="186039" y="165149"/>
                      <a:pt x="200856" y="187374"/>
                    </a:cubicBezTo>
                    <a:cubicBezTo>
                      <a:pt x="215673" y="209599"/>
                      <a:pt x="211439" y="251403"/>
                      <a:pt x="229431" y="254049"/>
                    </a:cubicBezTo>
                    <a:cubicBezTo>
                      <a:pt x="247423" y="256695"/>
                      <a:pt x="301927" y="218066"/>
                      <a:pt x="308806" y="19054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66" name="Freeform 265"/>
              <p:cNvSpPr>
                <a:spLocks/>
              </p:cNvSpPr>
              <p:nvPr/>
            </p:nvSpPr>
            <p:spPr bwMode="auto">
              <a:xfrm>
                <a:off x="1812783" y="2693529"/>
                <a:ext cx="290400" cy="222005"/>
              </a:xfrm>
              <a:custGeom>
                <a:avLst/>
                <a:gdLst>
                  <a:gd name="T0" fmla="*/ 5728 w 290128"/>
                  <a:gd name="T1" fmla="*/ 138296 h 223051"/>
                  <a:gd name="T2" fmla="*/ 5728 w 290128"/>
                  <a:gd name="T3" fmla="*/ 78254 h 223051"/>
                  <a:gd name="T4" fmla="*/ 66110 w 290128"/>
                  <a:gd name="T5" fmla="*/ 2412 h 223051"/>
                  <a:gd name="T6" fmla="*/ 132847 w 290128"/>
                  <a:gd name="T7" fmla="*/ 24532 h 223051"/>
                  <a:gd name="T8" fmla="*/ 186873 w 290128"/>
                  <a:gd name="T9" fmla="*/ 81414 h 223051"/>
                  <a:gd name="T10" fmla="*/ 269500 w 290128"/>
                  <a:gd name="T11" fmla="*/ 128816 h 223051"/>
                  <a:gd name="T12" fmla="*/ 269500 w 290128"/>
                  <a:gd name="T13" fmla="*/ 204659 h 223051"/>
                  <a:gd name="T14" fmla="*/ 34330 w 290128"/>
                  <a:gd name="T15" fmla="*/ 217299 h 223051"/>
                  <a:gd name="T16" fmla="*/ 5728 w 290128"/>
                  <a:gd name="T17" fmla="*/ 138296 h 2230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0128" h="223051">
                    <a:moveTo>
                      <a:pt x="5723" y="138948"/>
                    </a:moveTo>
                    <a:cubicBezTo>
                      <a:pt x="960" y="115665"/>
                      <a:pt x="-4331" y="101377"/>
                      <a:pt x="5723" y="78623"/>
                    </a:cubicBezTo>
                    <a:cubicBezTo>
                      <a:pt x="15777" y="55869"/>
                      <a:pt x="44881" y="11419"/>
                      <a:pt x="66048" y="2423"/>
                    </a:cubicBezTo>
                    <a:cubicBezTo>
                      <a:pt x="87215" y="-6573"/>
                      <a:pt x="112615" y="11419"/>
                      <a:pt x="132723" y="24648"/>
                    </a:cubicBezTo>
                    <a:cubicBezTo>
                      <a:pt x="152831" y="37877"/>
                      <a:pt x="163944" y="64335"/>
                      <a:pt x="186698" y="81798"/>
                    </a:cubicBezTo>
                    <a:cubicBezTo>
                      <a:pt x="209452" y="99260"/>
                      <a:pt x="255490" y="108785"/>
                      <a:pt x="269248" y="129423"/>
                    </a:cubicBezTo>
                    <a:cubicBezTo>
                      <a:pt x="283006" y="150061"/>
                      <a:pt x="308406" y="190806"/>
                      <a:pt x="269248" y="205623"/>
                    </a:cubicBezTo>
                    <a:cubicBezTo>
                      <a:pt x="230090" y="220440"/>
                      <a:pt x="78219" y="228906"/>
                      <a:pt x="34298" y="218323"/>
                    </a:cubicBezTo>
                    <a:cubicBezTo>
                      <a:pt x="-9623" y="207740"/>
                      <a:pt x="10486" y="162231"/>
                      <a:pt x="5723" y="138948"/>
                    </a:cubicBezTo>
                    <a:close/>
                  </a:path>
                </a:pathLst>
              </a:custGeom>
              <a:solidFill>
                <a:srgbClr val="80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67" name="Freeform 266"/>
              <p:cNvSpPr>
                <a:spLocks/>
              </p:cNvSpPr>
              <p:nvPr/>
            </p:nvSpPr>
            <p:spPr bwMode="auto">
              <a:xfrm>
                <a:off x="1590619" y="2809357"/>
                <a:ext cx="736314" cy="398965"/>
              </a:xfrm>
              <a:custGeom>
                <a:avLst/>
                <a:gdLst>
                  <a:gd name="T0" fmla="*/ 5085 w 736038"/>
                  <a:gd name="T1" fmla="*/ 6533 h 398447"/>
                  <a:gd name="T2" fmla="*/ 30494 w 736038"/>
                  <a:gd name="T3" fmla="*/ 149594 h 398447"/>
                  <a:gd name="T4" fmla="*/ 43199 w 736038"/>
                  <a:gd name="T5" fmla="*/ 203639 h 398447"/>
                  <a:gd name="T6" fmla="*/ 36847 w 736038"/>
                  <a:gd name="T7" fmla="*/ 286297 h 398447"/>
                  <a:gd name="T8" fmla="*/ 90842 w 736038"/>
                  <a:gd name="T9" fmla="*/ 353058 h 398447"/>
                  <a:gd name="T10" fmla="*/ 351290 w 736038"/>
                  <a:gd name="T11" fmla="*/ 397566 h 398447"/>
                  <a:gd name="T12" fmla="*/ 554566 w 736038"/>
                  <a:gd name="T13" fmla="*/ 381671 h 398447"/>
                  <a:gd name="T14" fmla="*/ 678437 w 736038"/>
                  <a:gd name="T15" fmla="*/ 321267 h 398447"/>
                  <a:gd name="T16" fmla="*/ 713375 w 736038"/>
                  <a:gd name="T17" fmla="*/ 190923 h 398447"/>
                  <a:gd name="T18" fmla="*/ 719728 w 736038"/>
                  <a:gd name="T19" fmla="*/ 66937 h 398447"/>
                  <a:gd name="T20" fmla="*/ 726080 w 736038"/>
                  <a:gd name="T21" fmla="*/ 175 h 398447"/>
                  <a:gd name="T22" fmla="*/ 567271 w 736038"/>
                  <a:gd name="T23" fmla="*/ 47862 h 398447"/>
                  <a:gd name="T24" fmla="*/ 383052 w 736038"/>
                  <a:gd name="T25" fmla="*/ 60579 h 398447"/>
                  <a:gd name="T26" fmla="*/ 141661 w 736038"/>
                  <a:gd name="T27" fmla="*/ 38325 h 398447"/>
                  <a:gd name="T28" fmla="*/ 5085 w 736038"/>
                  <a:gd name="T29" fmla="*/ 6533 h 39844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36038" h="398447">
                    <a:moveTo>
                      <a:pt x="5083" y="6525"/>
                    </a:moveTo>
                    <a:cubicBezTo>
                      <a:pt x="-13438" y="25046"/>
                      <a:pt x="24133" y="116592"/>
                      <a:pt x="30483" y="149400"/>
                    </a:cubicBezTo>
                    <a:cubicBezTo>
                      <a:pt x="36833" y="182208"/>
                      <a:pt x="42125" y="180621"/>
                      <a:pt x="43183" y="203375"/>
                    </a:cubicBezTo>
                    <a:cubicBezTo>
                      <a:pt x="44241" y="226129"/>
                      <a:pt x="28896" y="261054"/>
                      <a:pt x="36833" y="285925"/>
                    </a:cubicBezTo>
                    <a:cubicBezTo>
                      <a:pt x="44770" y="310796"/>
                      <a:pt x="38421" y="334079"/>
                      <a:pt x="90808" y="352600"/>
                    </a:cubicBezTo>
                    <a:cubicBezTo>
                      <a:pt x="143195" y="371121"/>
                      <a:pt x="273900" y="392287"/>
                      <a:pt x="351158" y="397050"/>
                    </a:cubicBezTo>
                    <a:cubicBezTo>
                      <a:pt x="428416" y="401813"/>
                      <a:pt x="499854" y="393875"/>
                      <a:pt x="554358" y="381175"/>
                    </a:cubicBezTo>
                    <a:cubicBezTo>
                      <a:pt x="608862" y="368475"/>
                      <a:pt x="651725" y="352600"/>
                      <a:pt x="678183" y="320850"/>
                    </a:cubicBezTo>
                    <a:cubicBezTo>
                      <a:pt x="704641" y="289100"/>
                      <a:pt x="706229" y="233008"/>
                      <a:pt x="713108" y="190675"/>
                    </a:cubicBezTo>
                    <a:cubicBezTo>
                      <a:pt x="719987" y="148342"/>
                      <a:pt x="717341" y="98600"/>
                      <a:pt x="719458" y="66850"/>
                    </a:cubicBezTo>
                    <a:cubicBezTo>
                      <a:pt x="721575" y="35100"/>
                      <a:pt x="751208" y="3350"/>
                      <a:pt x="725808" y="175"/>
                    </a:cubicBezTo>
                    <a:cubicBezTo>
                      <a:pt x="700408" y="-3000"/>
                      <a:pt x="624208" y="37746"/>
                      <a:pt x="567058" y="47800"/>
                    </a:cubicBezTo>
                    <a:cubicBezTo>
                      <a:pt x="509908" y="57854"/>
                      <a:pt x="453816" y="62088"/>
                      <a:pt x="382908" y="60500"/>
                    </a:cubicBezTo>
                    <a:cubicBezTo>
                      <a:pt x="312000" y="58913"/>
                      <a:pt x="196641" y="45154"/>
                      <a:pt x="141608" y="38275"/>
                    </a:cubicBezTo>
                    <a:cubicBezTo>
                      <a:pt x="86575" y="31396"/>
                      <a:pt x="23604" y="-11996"/>
                      <a:pt x="5083" y="6525"/>
                    </a:cubicBezTo>
                    <a:close/>
                  </a:path>
                </a:pathLst>
              </a:custGeom>
              <a:pattFill prst="shingle">
                <a:fgClr>
                  <a:srgbClr val="D99694"/>
                </a:fgClr>
                <a:bgClr>
                  <a:srgbClr val="FFFFFF"/>
                </a:bgClr>
              </a:patt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68" name="Freeform 267"/>
              <p:cNvSpPr>
                <a:spLocks/>
              </p:cNvSpPr>
              <p:nvPr/>
            </p:nvSpPr>
            <p:spPr bwMode="auto">
              <a:xfrm rot="-498269">
                <a:off x="1676311" y="2711225"/>
                <a:ext cx="201535" cy="378051"/>
              </a:xfrm>
              <a:custGeom>
                <a:avLst/>
                <a:gdLst>
                  <a:gd name="T0" fmla="*/ 26248 w 201911"/>
                  <a:gd name="T1" fmla="*/ 98 h 377184"/>
                  <a:gd name="T2" fmla="*/ 895 w 201911"/>
                  <a:gd name="T3" fmla="*/ 47833 h 377184"/>
                  <a:gd name="T4" fmla="*/ 51601 w 201911"/>
                  <a:gd name="T5" fmla="*/ 114661 h 377184"/>
                  <a:gd name="T6" fmla="*/ 80123 w 201911"/>
                  <a:gd name="T7" fmla="*/ 366063 h 377184"/>
                  <a:gd name="T8" fmla="*/ 124490 w 201911"/>
                  <a:gd name="T9" fmla="*/ 337422 h 377184"/>
                  <a:gd name="T10" fmla="*/ 197379 w 201911"/>
                  <a:gd name="T11" fmla="*/ 334240 h 377184"/>
                  <a:gd name="T12" fmla="*/ 191041 w 201911"/>
                  <a:gd name="T13" fmla="*/ 283323 h 377184"/>
                  <a:gd name="T14" fmla="*/ 178364 w 201911"/>
                  <a:gd name="T15" fmla="*/ 168760 h 377184"/>
                  <a:gd name="T16" fmla="*/ 191041 w 201911"/>
                  <a:gd name="T17" fmla="*/ 92385 h 377184"/>
                  <a:gd name="T18" fmla="*/ 181533 w 201911"/>
                  <a:gd name="T19" fmla="*/ 28739 h 377184"/>
                  <a:gd name="T20" fmla="*/ 111813 w 201911"/>
                  <a:gd name="T21" fmla="*/ 35104 h 377184"/>
                  <a:gd name="T22" fmla="*/ 26248 w 201911"/>
                  <a:gd name="T23" fmla="*/ 98 h 377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01911" h="377184">
                    <a:moveTo>
                      <a:pt x="26297" y="98"/>
                    </a:moveTo>
                    <a:cubicBezTo>
                      <a:pt x="7776" y="2215"/>
                      <a:pt x="-3336" y="28673"/>
                      <a:pt x="897" y="47723"/>
                    </a:cubicBezTo>
                    <a:cubicBezTo>
                      <a:pt x="5130" y="66773"/>
                      <a:pt x="38468" y="61481"/>
                      <a:pt x="51697" y="114398"/>
                    </a:cubicBezTo>
                    <a:cubicBezTo>
                      <a:pt x="64926" y="167315"/>
                      <a:pt x="68101" y="328182"/>
                      <a:pt x="80272" y="365223"/>
                    </a:cubicBezTo>
                    <a:cubicBezTo>
                      <a:pt x="92443" y="402264"/>
                      <a:pt x="105143" y="341940"/>
                      <a:pt x="124722" y="336648"/>
                    </a:cubicBezTo>
                    <a:cubicBezTo>
                      <a:pt x="144301" y="331356"/>
                      <a:pt x="186635" y="342469"/>
                      <a:pt x="197747" y="333473"/>
                    </a:cubicBezTo>
                    <a:cubicBezTo>
                      <a:pt x="208859" y="324477"/>
                      <a:pt x="194572" y="310190"/>
                      <a:pt x="191397" y="282673"/>
                    </a:cubicBezTo>
                    <a:cubicBezTo>
                      <a:pt x="188222" y="255156"/>
                      <a:pt x="178697" y="200123"/>
                      <a:pt x="178697" y="168373"/>
                    </a:cubicBezTo>
                    <a:cubicBezTo>
                      <a:pt x="178697" y="136623"/>
                      <a:pt x="190868" y="115456"/>
                      <a:pt x="191397" y="92173"/>
                    </a:cubicBezTo>
                    <a:cubicBezTo>
                      <a:pt x="191926" y="68890"/>
                      <a:pt x="195101" y="38198"/>
                      <a:pt x="181872" y="28673"/>
                    </a:cubicBezTo>
                    <a:cubicBezTo>
                      <a:pt x="168643" y="19148"/>
                      <a:pt x="138480" y="39256"/>
                      <a:pt x="112022" y="35023"/>
                    </a:cubicBezTo>
                    <a:cubicBezTo>
                      <a:pt x="85564" y="30790"/>
                      <a:pt x="44818" y="-2019"/>
                      <a:pt x="26297" y="98"/>
                    </a:cubicBez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20506" name="Group 290"/>
            <p:cNvGrpSpPr>
              <a:grpSpLocks/>
            </p:cNvGrpSpPr>
            <p:nvPr/>
          </p:nvGrpSpPr>
          <p:grpSpPr bwMode="auto">
            <a:xfrm>
              <a:off x="3784600" y="5727700"/>
              <a:ext cx="1019175" cy="609600"/>
              <a:chOff x="1447800" y="2590570"/>
              <a:chExt cx="1018779" cy="617752"/>
            </a:xfrm>
          </p:grpSpPr>
          <p:sp>
            <p:nvSpPr>
              <p:cNvPr id="292" name="Freeform 291"/>
              <p:cNvSpPr>
                <a:spLocks/>
              </p:cNvSpPr>
              <p:nvPr/>
            </p:nvSpPr>
            <p:spPr bwMode="auto">
              <a:xfrm>
                <a:off x="1982580" y="2611484"/>
                <a:ext cx="483999" cy="360355"/>
              </a:xfrm>
              <a:custGeom>
                <a:avLst/>
                <a:gdLst>
                  <a:gd name="T0" fmla="*/ 5218 w 484250"/>
                  <a:gd name="T1" fmla="*/ 313251 h 358993"/>
                  <a:gd name="T2" fmla="*/ 100419 w 484250"/>
                  <a:gd name="T3" fmla="*/ 35978 h 358993"/>
                  <a:gd name="T4" fmla="*/ 309860 w 484250"/>
                  <a:gd name="T5" fmla="*/ 16856 h 358993"/>
                  <a:gd name="T6" fmla="*/ 481221 w 484250"/>
                  <a:gd name="T7" fmla="*/ 160273 h 358993"/>
                  <a:gd name="T8" fmla="*/ 411408 w 484250"/>
                  <a:gd name="T9" fmla="*/ 204891 h 358993"/>
                  <a:gd name="T10" fmla="*/ 351114 w 484250"/>
                  <a:gd name="T11" fmla="*/ 137963 h 358993"/>
                  <a:gd name="T12" fmla="*/ 328900 w 484250"/>
                  <a:gd name="T13" fmla="*/ 224014 h 358993"/>
                  <a:gd name="T14" fmla="*/ 249567 w 484250"/>
                  <a:gd name="T15" fmla="*/ 351496 h 358993"/>
                  <a:gd name="T16" fmla="*/ 5218 w 484250"/>
                  <a:gd name="T17" fmla="*/ 313251 h 35899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84250" h="358993">
                    <a:moveTo>
                      <a:pt x="5221" y="312067"/>
                    </a:moveTo>
                    <a:cubicBezTo>
                      <a:pt x="-19650" y="259680"/>
                      <a:pt x="49671" y="85054"/>
                      <a:pt x="100471" y="35842"/>
                    </a:cubicBezTo>
                    <a:cubicBezTo>
                      <a:pt x="151271" y="-13371"/>
                      <a:pt x="246521" y="-3845"/>
                      <a:pt x="310021" y="16792"/>
                    </a:cubicBezTo>
                    <a:cubicBezTo>
                      <a:pt x="373521" y="37429"/>
                      <a:pt x="464538" y="128446"/>
                      <a:pt x="481471" y="159667"/>
                    </a:cubicBezTo>
                    <a:cubicBezTo>
                      <a:pt x="498404" y="190888"/>
                      <a:pt x="433317" y="207821"/>
                      <a:pt x="411621" y="204117"/>
                    </a:cubicBezTo>
                    <a:cubicBezTo>
                      <a:pt x="389925" y="200413"/>
                      <a:pt x="365054" y="134267"/>
                      <a:pt x="351296" y="137442"/>
                    </a:cubicBezTo>
                    <a:cubicBezTo>
                      <a:pt x="337538" y="140617"/>
                      <a:pt x="346004" y="187713"/>
                      <a:pt x="329071" y="223167"/>
                    </a:cubicBezTo>
                    <a:cubicBezTo>
                      <a:pt x="312138" y="258621"/>
                      <a:pt x="301025" y="334292"/>
                      <a:pt x="249696" y="350167"/>
                    </a:cubicBezTo>
                    <a:cubicBezTo>
                      <a:pt x="198367" y="366042"/>
                      <a:pt x="30092" y="364454"/>
                      <a:pt x="5221" y="312067"/>
                    </a:cubicBezTo>
                    <a:close/>
                  </a:path>
                </a:pathLst>
              </a:custGeom>
              <a:solidFill>
                <a:srgbClr val="558ED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93" name="Freeform 292"/>
              <p:cNvSpPr>
                <a:spLocks/>
              </p:cNvSpPr>
              <p:nvPr/>
            </p:nvSpPr>
            <p:spPr bwMode="auto">
              <a:xfrm>
                <a:off x="1841347" y="2590570"/>
                <a:ext cx="330072" cy="326573"/>
              </a:xfrm>
              <a:custGeom>
                <a:avLst/>
                <a:gdLst>
                  <a:gd name="T0" fmla="*/ 148976 w 330241"/>
                  <a:gd name="T1" fmla="*/ 285869 h 326700"/>
                  <a:gd name="T2" fmla="*/ 12521 w 330241"/>
                  <a:gd name="T3" fmla="*/ 146223 h 326700"/>
                  <a:gd name="T4" fmla="*/ 25214 w 330241"/>
                  <a:gd name="T5" fmla="*/ 31968 h 326700"/>
                  <a:gd name="T6" fmla="*/ 180709 w 330241"/>
                  <a:gd name="T7" fmla="*/ 3404 h 326700"/>
                  <a:gd name="T8" fmla="*/ 285431 w 330241"/>
                  <a:gd name="T9" fmla="*/ 95443 h 326700"/>
                  <a:gd name="T10" fmla="*/ 329858 w 330241"/>
                  <a:gd name="T11" fmla="*/ 181135 h 326700"/>
                  <a:gd name="T12" fmla="*/ 269564 w 330241"/>
                  <a:gd name="T13" fmla="*/ 320780 h 326700"/>
                  <a:gd name="T14" fmla="*/ 148976 w 330241"/>
                  <a:gd name="T15" fmla="*/ 285869 h 3267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30241" h="326700">
                    <a:moveTo>
                      <a:pt x="149052" y="285980"/>
                    </a:moveTo>
                    <a:cubicBezTo>
                      <a:pt x="106190" y="256876"/>
                      <a:pt x="33165" y="188613"/>
                      <a:pt x="12527" y="146280"/>
                    </a:cubicBezTo>
                    <a:cubicBezTo>
                      <a:pt x="-8111" y="103947"/>
                      <a:pt x="-2819" y="55792"/>
                      <a:pt x="25227" y="31980"/>
                    </a:cubicBezTo>
                    <a:cubicBezTo>
                      <a:pt x="53273" y="8167"/>
                      <a:pt x="137410" y="-7178"/>
                      <a:pt x="180802" y="3405"/>
                    </a:cubicBezTo>
                    <a:cubicBezTo>
                      <a:pt x="224194" y="13988"/>
                      <a:pt x="260706" y="65847"/>
                      <a:pt x="285577" y="95480"/>
                    </a:cubicBezTo>
                    <a:cubicBezTo>
                      <a:pt x="310448" y="125113"/>
                      <a:pt x="332673" y="143634"/>
                      <a:pt x="330027" y="181205"/>
                    </a:cubicBezTo>
                    <a:cubicBezTo>
                      <a:pt x="327381" y="218776"/>
                      <a:pt x="301981" y="303972"/>
                      <a:pt x="269702" y="320905"/>
                    </a:cubicBezTo>
                    <a:cubicBezTo>
                      <a:pt x="237423" y="337838"/>
                      <a:pt x="191914" y="315084"/>
                      <a:pt x="149052" y="285980"/>
                    </a:cubicBezTo>
                    <a:close/>
                  </a:path>
                </a:pathLst>
              </a:custGeom>
              <a:solidFill>
                <a:srgbClr val="80004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94" name="Freeform 293"/>
              <p:cNvSpPr>
                <a:spLocks/>
              </p:cNvSpPr>
              <p:nvPr/>
            </p:nvSpPr>
            <p:spPr bwMode="auto">
              <a:xfrm>
                <a:off x="1985754" y="2709616"/>
                <a:ext cx="244380" cy="218787"/>
              </a:xfrm>
              <a:custGeom>
                <a:avLst/>
                <a:gdLst>
                  <a:gd name="T0" fmla="*/ 7472 w 243178"/>
                  <a:gd name="T1" fmla="*/ 147897 h 218339"/>
                  <a:gd name="T2" fmla="*/ 29807 w 243178"/>
                  <a:gd name="T3" fmla="*/ 11092 h 218339"/>
                  <a:gd name="T4" fmla="*/ 221248 w 243178"/>
                  <a:gd name="T5" fmla="*/ 26999 h 218339"/>
                  <a:gd name="T6" fmla="*/ 227630 w 243178"/>
                  <a:gd name="T7" fmla="*/ 176530 h 218339"/>
                  <a:gd name="T8" fmla="*/ 100002 w 243178"/>
                  <a:gd name="T9" fmla="*/ 217890 h 218339"/>
                  <a:gd name="T10" fmla="*/ 7472 w 243178"/>
                  <a:gd name="T11" fmla="*/ 147897 h 2183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3178" h="218339">
                    <a:moveTo>
                      <a:pt x="7435" y="147594"/>
                    </a:moveTo>
                    <a:cubicBezTo>
                      <a:pt x="-4207" y="113198"/>
                      <a:pt x="-5794" y="31177"/>
                      <a:pt x="29660" y="11069"/>
                    </a:cubicBezTo>
                    <a:cubicBezTo>
                      <a:pt x="65114" y="-9039"/>
                      <a:pt x="187352" y="-573"/>
                      <a:pt x="220160" y="26944"/>
                    </a:cubicBezTo>
                    <a:cubicBezTo>
                      <a:pt x="252968" y="54461"/>
                      <a:pt x="246618" y="144419"/>
                      <a:pt x="226510" y="176169"/>
                    </a:cubicBezTo>
                    <a:cubicBezTo>
                      <a:pt x="206402" y="207919"/>
                      <a:pt x="137081" y="222206"/>
                      <a:pt x="99510" y="217444"/>
                    </a:cubicBezTo>
                    <a:cubicBezTo>
                      <a:pt x="61939" y="212682"/>
                      <a:pt x="19077" y="181990"/>
                      <a:pt x="7435" y="147594"/>
                    </a:cubicBezTo>
                    <a:close/>
                  </a:path>
                </a:pathLst>
              </a:custGeom>
              <a:pattFill prst="wdDnDiag">
                <a:fgClr>
                  <a:schemeClr val="tx1"/>
                </a:fgClr>
                <a:bgClr>
                  <a:srgbClr val="FFFF00"/>
                </a:bgClr>
              </a:patt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95" name="Freeform 294"/>
              <p:cNvSpPr>
                <a:spLocks/>
              </p:cNvSpPr>
              <p:nvPr/>
            </p:nvSpPr>
            <p:spPr bwMode="auto">
              <a:xfrm>
                <a:off x="1600141" y="2590570"/>
                <a:ext cx="457022" cy="230049"/>
              </a:xfrm>
              <a:custGeom>
                <a:avLst/>
                <a:gdLst>
                  <a:gd name="T0" fmla="*/ 116938 w 310233"/>
                  <a:gd name="T1" fmla="*/ 212192 h 230051"/>
                  <a:gd name="T2" fmla="*/ 6 w 310233"/>
                  <a:gd name="T3" fmla="*/ 40744 h 230051"/>
                  <a:gd name="T4" fmla="*/ 112260 w 310233"/>
                  <a:gd name="T5" fmla="*/ 2644 h 230051"/>
                  <a:gd name="T6" fmla="*/ 275965 w 310233"/>
                  <a:gd name="T7" fmla="*/ 91543 h 230051"/>
                  <a:gd name="T8" fmla="*/ 453702 w 310233"/>
                  <a:gd name="T9" fmla="*/ 212192 h 230051"/>
                  <a:gd name="T10" fmla="*/ 116938 w 310233"/>
                  <a:gd name="T11" fmla="*/ 212192 h 2300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0233" h="230051">
                    <a:moveTo>
                      <a:pt x="79379" y="212194"/>
                    </a:moveTo>
                    <a:cubicBezTo>
                      <a:pt x="28050" y="183619"/>
                      <a:pt x="533" y="75669"/>
                      <a:pt x="4" y="40744"/>
                    </a:cubicBezTo>
                    <a:cubicBezTo>
                      <a:pt x="-525" y="5819"/>
                      <a:pt x="44983" y="-5823"/>
                      <a:pt x="76204" y="2644"/>
                    </a:cubicBezTo>
                    <a:cubicBezTo>
                      <a:pt x="107425" y="11111"/>
                      <a:pt x="148700" y="56619"/>
                      <a:pt x="187329" y="91544"/>
                    </a:cubicBezTo>
                    <a:cubicBezTo>
                      <a:pt x="225958" y="126469"/>
                      <a:pt x="326500" y="193673"/>
                      <a:pt x="307979" y="212194"/>
                    </a:cubicBezTo>
                    <a:cubicBezTo>
                      <a:pt x="289458" y="230715"/>
                      <a:pt x="130708" y="240769"/>
                      <a:pt x="79379" y="212194"/>
                    </a:cubicBezTo>
                    <a:close/>
                  </a:path>
                </a:pathLst>
              </a:custGeom>
              <a:solidFill>
                <a:srgbClr val="95373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96" name="Freeform 295"/>
              <p:cNvSpPr/>
              <p:nvPr/>
            </p:nvSpPr>
            <p:spPr>
              <a:xfrm>
                <a:off x="1533492" y="2785227"/>
                <a:ext cx="72997" cy="78827"/>
              </a:xfrm>
              <a:custGeom>
                <a:avLst/>
                <a:gdLst>
                  <a:gd name="connsiteX0" fmla="*/ 73051 w 73051"/>
                  <a:gd name="connsiteY0" fmla="*/ 79375 h 79853"/>
                  <a:gd name="connsiteX1" fmla="*/ 19076 w 73051"/>
                  <a:gd name="connsiteY1" fmla="*/ 73025 h 79853"/>
                  <a:gd name="connsiteX2" fmla="*/ 26 w 73051"/>
                  <a:gd name="connsiteY2" fmla="*/ 31750 h 79853"/>
                  <a:gd name="connsiteX3" fmla="*/ 22251 w 73051"/>
                  <a:gd name="connsiteY3" fmla="*/ 15875 h 79853"/>
                  <a:gd name="connsiteX4" fmla="*/ 38126 w 73051"/>
                  <a:gd name="connsiteY4" fmla="*/ 0 h 7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51" h="79853">
                    <a:moveTo>
                      <a:pt x="73051" y="79375"/>
                    </a:moveTo>
                    <a:cubicBezTo>
                      <a:pt x="52149" y="80168"/>
                      <a:pt x="31247" y="80962"/>
                      <a:pt x="19076" y="73025"/>
                    </a:cubicBezTo>
                    <a:cubicBezTo>
                      <a:pt x="6905" y="65088"/>
                      <a:pt x="-503" y="41275"/>
                      <a:pt x="26" y="31750"/>
                    </a:cubicBezTo>
                    <a:cubicBezTo>
                      <a:pt x="555" y="22225"/>
                      <a:pt x="15901" y="21167"/>
                      <a:pt x="22251" y="15875"/>
                    </a:cubicBezTo>
                    <a:cubicBezTo>
                      <a:pt x="28601" y="10583"/>
                      <a:pt x="38126" y="0"/>
                      <a:pt x="38126" y="0"/>
                    </a:cubicBezTo>
                  </a:path>
                </a:pathLst>
              </a:cu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7" name="Arc 296"/>
              <p:cNvSpPr/>
              <p:nvPr/>
            </p:nvSpPr>
            <p:spPr>
              <a:xfrm flipV="1">
                <a:off x="1558882" y="2642049"/>
                <a:ext cx="799789" cy="225222"/>
              </a:xfrm>
              <a:prstGeom prst="arc">
                <a:avLst>
                  <a:gd name="adj1" fmla="val 11029488"/>
                  <a:gd name="adj2" fmla="val 21479654"/>
                </a:avLst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8" name="Freeform 297"/>
              <p:cNvSpPr>
                <a:spLocks/>
              </p:cNvSpPr>
              <p:nvPr/>
            </p:nvSpPr>
            <p:spPr bwMode="auto">
              <a:xfrm>
                <a:off x="1447800" y="2667789"/>
                <a:ext cx="309443" cy="254179"/>
              </a:xfrm>
              <a:custGeom>
                <a:avLst/>
                <a:gdLst>
                  <a:gd name="T0" fmla="*/ 308276 w 309975"/>
                  <a:gd name="T1" fmla="*/ 190550 h 254177"/>
                  <a:gd name="T2" fmla="*/ 270241 w 309975"/>
                  <a:gd name="T3" fmla="*/ 88950 h 254177"/>
                  <a:gd name="T4" fmla="*/ 187833 w 309975"/>
                  <a:gd name="T5" fmla="*/ 15924 h 254177"/>
                  <a:gd name="T6" fmla="*/ 102255 w 309975"/>
                  <a:gd name="T7" fmla="*/ 3224 h 254177"/>
                  <a:gd name="T8" fmla="*/ 83238 w 309975"/>
                  <a:gd name="T9" fmla="*/ 60374 h 254177"/>
                  <a:gd name="T10" fmla="*/ 830 w 309975"/>
                  <a:gd name="T11" fmla="*/ 130225 h 254177"/>
                  <a:gd name="T12" fmla="*/ 140290 w 309975"/>
                  <a:gd name="T13" fmla="*/ 120700 h 254177"/>
                  <a:gd name="T14" fmla="*/ 200511 w 309975"/>
                  <a:gd name="T15" fmla="*/ 187375 h 254177"/>
                  <a:gd name="T16" fmla="*/ 229037 w 309975"/>
                  <a:gd name="T17" fmla="*/ 254051 h 254177"/>
                  <a:gd name="T18" fmla="*/ 308276 w 309975"/>
                  <a:gd name="T19" fmla="*/ 190550 h 2541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09975" h="254177">
                    <a:moveTo>
                      <a:pt x="308806" y="190549"/>
                    </a:moveTo>
                    <a:cubicBezTo>
                      <a:pt x="315685" y="163032"/>
                      <a:pt x="290814" y="118053"/>
                      <a:pt x="270706" y="88949"/>
                    </a:cubicBezTo>
                    <a:cubicBezTo>
                      <a:pt x="250598" y="59845"/>
                      <a:pt x="216202" y="30211"/>
                      <a:pt x="188156" y="15924"/>
                    </a:cubicBezTo>
                    <a:cubicBezTo>
                      <a:pt x="160110" y="1636"/>
                      <a:pt x="119893" y="-4184"/>
                      <a:pt x="102431" y="3224"/>
                    </a:cubicBezTo>
                    <a:cubicBezTo>
                      <a:pt x="84969" y="10632"/>
                      <a:pt x="100314" y="39207"/>
                      <a:pt x="83381" y="60374"/>
                    </a:cubicBezTo>
                    <a:cubicBezTo>
                      <a:pt x="66448" y="81541"/>
                      <a:pt x="-8694" y="120170"/>
                      <a:pt x="831" y="130224"/>
                    </a:cubicBezTo>
                    <a:cubicBezTo>
                      <a:pt x="10356" y="140278"/>
                      <a:pt x="107193" y="111174"/>
                      <a:pt x="140531" y="120699"/>
                    </a:cubicBezTo>
                    <a:cubicBezTo>
                      <a:pt x="173868" y="130224"/>
                      <a:pt x="186039" y="165149"/>
                      <a:pt x="200856" y="187374"/>
                    </a:cubicBezTo>
                    <a:cubicBezTo>
                      <a:pt x="215673" y="209599"/>
                      <a:pt x="211439" y="251403"/>
                      <a:pt x="229431" y="254049"/>
                    </a:cubicBezTo>
                    <a:cubicBezTo>
                      <a:pt x="247423" y="256695"/>
                      <a:pt x="301927" y="218066"/>
                      <a:pt x="308806" y="19054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99" name="Freeform 298"/>
              <p:cNvSpPr>
                <a:spLocks/>
              </p:cNvSpPr>
              <p:nvPr/>
            </p:nvSpPr>
            <p:spPr bwMode="auto">
              <a:xfrm>
                <a:off x="1812783" y="2693529"/>
                <a:ext cx="290400" cy="222005"/>
              </a:xfrm>
              <a:custGeom>
                <a:avLst/>
                <a:gdLst>
                  <a:gd name="T0" fmla="*/ 5728 w 290128"/>
                  <a:gd name="T1" fmla="*/ 138296 h 223051"/>
                  <a:gd name="T2" fmla="*/ 5728 w 290128"/>
                  <a:gd name="T3" fmla="*/ 78254 h 223051"/>
                  <a:gd name="T4" fmla="*/ 66110 w 290128"/>
                  <a:gd name="T5" fmla="*/ 2412 h 223051"/>
                  <a:gd name="T6" fmla="*/ 132847 w 290128"/>
                  <a:gd name="T7" fmla="*/ 24532 h 223051"/>
                  <a:gd name="T8" fmla="*/ 186873 w 290128"/>
                  <a:gd name="T9" fmla="*/ 81414 h 223051"/>
                  <a:gd name="T10" fmla="*/ 269500 w 290128"/>
                  <a:gd name="T11" fmla="*/ 128816 h 223051"/>
                  <a:gd name="T12" fmla="*/ 269500 w 290128"/>
                  <a:gd name="T13" fmla="*/ 204659 h 223051"/>
                  <a:gd name="T14" fmla="*/ 34330 w 290128"/>
                  <a:gd name="T15" fmla="*/ 217299 h 223051"/>
                  <a:gd name="T16" fmla="*/ 5728 w 290128"/>
                  <a:gd name="T17" fmla="*/ 138296 h 2230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0128" h="223051">
                    <a:moveTo>
                      <a:pt x="5723" y="138948"/>
                    </a:moveTo>
                    <a:cubicBezTo>
                      <a:pt x="960" y="115665"/>
                      <a:pt x="-4331" y="101377"/>
                      <a:pt x="5723" y="78623"/>
                    </a:cubicBezTo>
                    <a:cubicBezTo>
                      <a:pt x="15777" y="55869"/>
                      <a:pt x="44881" y="11419"/>
                      <a:pt x="66048" y="2423"/>
                    </a:cubicBezTo>
                    <a:cubicBezTo>
                      <a:pt x="87215" y="-6573"/>
                      <a:pt x="112615" y="11419"/>
                      <a:pt x="132723" y="24648"/>
                    </a:cubicBezTo>
                    <a:cubicBezTo>
                      <a:pt x="152831" y="37877"/>
                      <a:pt x="163944" y="64335"/>
                      <a:pt x="186698" y="81798"/>
                    </a:cubicBezTo>
                    <a:cubicBezTo>
                      <a:pt x="209452" y="99260"/>
                      <a:pt x="255490" y="108785"/>
                      <a:pt x="269248" y="129423"/>
                    </a:cubicBezTo>
                    <a:cubicBezTo>
                      <a:pt x="283006" y="150061"/>
                      <a:pt x="308406" y="190806"/>
                      <a:pt x="269248" y="205623"/>
                    </a:cubicBezTo>
                    <a:cubicBezTo>
                      <a:pt x="230090" y="220440"/>
                      <a:pt x="78219" y="228906"/>
                      <a:pt x="34298" y="218323"/>
                    </a:cubicBezTo>
                    <a:cubicBezTo>
                      <a:pt x="-9623" y="207740"/>
                      <a:pt x="10486" y="162231"/>
                      <a:pt x="5723" y="138948"/>
                    </a:cubicBezTo>
                    <a:close/>
                  </a:path>
                </a:pathLst>
              </a:custGeom>
              <a:solidFill>
                <a:srgbClr val="80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00" name="Freeform 299"/>
              <p:cNvSpPr>
                <a:spLocks/>
              </p:cNvSpPr>
              <p:nvPr/>
            </p:nvSpPr>
            <p:spPr bwMode="auto">
              <a:xfrm>
                <a:off x="1590619" y="2809357"/>
                <a:ext cx="736314" cy="398965"/>
              </a:xfrm>
              <a:custGeom>
                <a:avLst/>
                <a:gdLst>
                  <a:gd name="T0" fmla="*/ 5085 w 736038"/>
                  <a:gd name="T1" fmla="*/ 6533 h 398447"/>
                  <a:gd name="T2" fmla="*/ 30494 w 736038"/>
                  <a:gd name="T3" fmla="*/ 149594 h 398447"/>
                  <a:gd name="T4" fmla="*/ 43199 w 736038"/>
                  <a:gd name="T5" fmla="*/ 203639 h 398447"/>
                  <a:gd name="T6" fmla="*/ 36847 w 736038"/>
                  <a:gd name="T7" fmla="*/ 286297 h 398447"/>
                  <a:gd name="T8" fmla="*/ 90842 w 736038"/>
                  <a:gd name="T9" fmla="*/ 353058 h 398447"/>
                  <a:gd name="T10" fmla="*/ 351290 w 736038"/>
                  <a:gd name="T11" fmla="*/ 397566 h 398447"/>
                  <a:gd name="T12" fmla="*/ 554566 w 736038"/>
                  <a:gd name="T13" fmla="*/ 381671 h 398447"/>
                  <a:gd name="T14" fmla="*/ 678437 w 736038"/>
                  <a:gd name="T15" fmla="*/ 321267 h 398447"/>
                  <a:gd name="T16" fmla="*/ 713375 w 736038"/>
                  <a:gd name="T17" fmla="*/ 190923 h 398447"/>
                  <a:gd name="T18" fmla="*/ 719728 w 736038"/>
                  <a:gd name="T19" fmla="*/ 66937 h 398447"/>
                  <a:gd name="T20" fmla="*/ 726080 w 736038"/>
                  <a:gd name="T21" fmla="*/ 175 h 398447"/>
                  <a:gd name="T22" fmla="*/ 567271 w 736038"/>
                  <a:gd name="T23" fmla="*/ 47862 h 398447"/>
                  <a:gd name="T24" fmla="*/ 383052 w 736038"/>
                  <a:gd name="T25" fmla="*/ 60579 h 398447"/>
                  <a:gd name="T26" fmla="*/ 141661 w 736038"/>
                  <a:gd name="T27" fmla="*/ 38325 h 398447"/>
                  <a:gd name="T28" fmla="*/ 5085 w 736038"/>
                  <a:gd name="T29" fmla="*/ 6533 h 39844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36038" h="398447">
                    <a:moveTo>
                      <a:pt x="5083" y="6525"/>
                    </a:moveTo>
                    <a:cubicBezTo>
                      <a:pt x="-13438" y="25046"/>
                      <a:pt x="24133" y="116592"/>
                      <a:pt x="30483" y="149400"/>
                    </a:cubicBezTo>
                    <a:cubicBezTo>
                      <a:pt x="36833" y="182208"/>
                      <a:pt x="42125" y="180621"/>
                      <a:pt x="43183" y="203375"/>
                    </a:cubicBezTo>
                    <a:cubicBezTo>
                      <a:pt x="44241" y="226129"/>
                      <a:pt x="28896" y="261054"/>
                      <a:pt x="36833" y="285925"/>
                    </a:cubicBezTo>
                    <a:cubicBezTo>
                      <a:pt x="44770" y="310796"/>
                      <a:pt x="38421" y="334079"/>
                      <a:pt x="90808" y="352600"/>
                    </a:cubicBezTo>
                    <a:cubicBezTo>
                      <a:pt x="143195" y="371121"/>
                      <a:pt x="273900" y="392287"/>
                      <a:pt x="351158" y="397050"/>
                    </a:cubicBezTo>
                    <a:cubicBezTo>
                      <a:pt x="428416" y="401813"/>
                      <a:pt x="499854" y="393875"/>
                      <a:pt x="554358" y="381175"/>
                    </a:cubicBezTo>
                    <a:cubicBezTo>
                      <a:pt x="608862" y="368475"/>
                      <a:pt x="651725" y="352600"/>
                      <a:pt x="678183" y="320850"/>
                    </a:cubicBezTo>
                    <a:cubicBezTo>
                      <a:pt x="704641" y="289100"/>
                      <a:pt x="706229" y="233008"/>
                      <a:pt x="713108" y="190675"/>
                    </a:cubicBezTo>
                    <a:cubicBezTo>
                      <a:pt x="719987" y="148342"/>
                      <a:pt x="717341" y="98600"/>
                      <a:pt x="719458" y="66850"/>
                    </a:cubicBezTo>
                    <a:cubicBezTo>
                      <a:pt x="721575" y="35100"/>
                      <a:pt x="751208" y="3350"/>
                      <a:pt x="725808" y="175"/>
                    </a:cubicBezTo>
                    <a:cubicBezTo>
                      <a:pt x="700408" y="-3000"/>
                      <a:pt x="624208" y="37746"/>
                      <a:pt x="567058" y="47800"/>
                    </a:cubicBezTo>
                    <a:cubicBezTo>
                      <a:pt x="509908" y="57854"/>
                      <a:pt x="453816" y="62088"/>
                      <a:pt x="382908" y="60500"/>
                    </a:cubicBezTo>
                    <a:cubicBezTo>
                      <a:pt x="312000" y="58913"/>
                      <a:pt x="196641" y="45154"/>
                      <a:pt x="141608" y="38275"/>
                    </a:cubicBezTo>
                    <a:cubicBezTo>
                      <a:pt x="86575" y="31396"/>
                      <a:pt x="23604" y="-11996"/>
                      <a:pt x="5083" y="6525"/>
                    </a:cubicBezTo>
                    <a:close/>
                  </a:path>
                </a:pathLst>
              </a:custGeom>
              <a:pattFill prst="shingle">
                <a:fgClr>
                  <a:srgbClr val="D99694"/>
                </a:fgClr>
                <a:bgClr>
                  <a:srgbClr val="FFFFFF"/>
                </a:bgClr>
              </a:patt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01" name="Freeform 300"/>
              <p:cNvSpPr>
                <a:spLocks/>
              </p:cNvSpPr>
              <p:nvPr/>
            </p:nvSpPr>
            <p:spPr bwMode="auto">
              <a:xfrm rot="-498269">
                <a:off x="1676311" y="2711225"/>
                <a:ext cx="201535" cy="378051"/>
              </a:xfrm>
              <a:custGeom>
                <a:avLst/>
                <a:gdLst>
                  <a:gd name="T0" fmla="*/ 26248 w 201911"/>
                  <a:gd name="T1" fmla="*/ 98 h 377184"/>
                  <a:gd name="T2" fmla="*/ 895 w 201911"/>
                  <a:gd name="T3" fmla="*/ 47833 h 377184"/>
                  <a:gd name="T4" fmla="*/ 51601 w 201911"/>
                  <a:gd name="T5" fmla="*/ 114661 h 377184"/>
                  <a:gd name="T6" fmla="*/ 80123 w 201911"/>
                  <a:gd name="T7" fmla="*/ 366063 h 377184"/>
                  <a:gd name="T8" fmla="*/ 124490 w 201911"/>
                  <a:gd name="T9" fmla="*/ 337422 h 377184"/>
                  <a:gd name="T10" fmla="*/ 197379 w 201911"/>
                  <a:gd name="T11" fmla="*/ 334240 h 377184"/>
                  <a:gd name="T12" fmla="*/ 191041 w 201911"/>
                  <a:gd name="T13" fmla="*/ 283323 h 377184"/>
                  <a:gd name="T14" fmla="*/ 178364 w 201911"/>
                  <a:gd name="T15" fmla="*/ 168760 h 377184"/>
                  <a:gd name="T16" fmla="*/ 191041 w 201911"/>
                  <a:gd name="T17" fmla="*/ 92385 h 377184"/>
                  <a:gd name="T18" fmla="*/ 181533 w 201911"/>
                  <a:gd name="T19" fmla="*/ 28739 h 377184"/>
                  <a:gd name="T20" fmla="*/ 111813 w 201911"/>
                  <a:gd name="T21" fmla="*/ 35104 h 377184"/>
                  <a:gd name="T22" fmla="*/ 26248 w 201911"/>
                  <a:gd name="T23" fmla="*/ 98 h 377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01911" h="377184">
                    <a:moveTo>
                      <a:pt x="26297" y="98"/>
                    </a:moveTo>
                    <a:cubicBezTo>
                      <a:pt x="7776" y="2215"/>
                      <a:pt x="-3336" y="28673"/>
                      <a:pt x="897" y="47723"/>
                    </a:cubicBezTo>
                    <a:cubicBezTo>
                      <a:pt x="5130" y="66773"/>
                      <a:pt x="38468" y="61481"/>
                      <a:pt x="51697" y="114398"/>
                    </a:cubicBezTo>
                    <a:cubicBezTo>
                      <a:pt x="64926" y="167315"/>
                      <a:pt x="68101" y="328182"/>
                      <a:pt x="80272" y="365223"/>
                    </a:cubicBezTo>
                    <a:cubicBezTo>
                      <a:pt x="92443" y="402264"/>
                      <a:pt x="105143" y="341940"/>
                      <a:pt x="124722" y="336648"/>
                    </a:cubicBezTo>
                    <a:cubicBezTo>
                      <a:pt x="144301" y="331356"/>
                      <a:pt x="186635" y="342469"/>
                      <a:pt x="197747" y="333473"/>
                    </a:cubicBezTo>
                    <a:cubicBezTo>
                      <a:pt x="208859" y="324477"/>
                      <a:pt x="194572" y="310190"/>
                      <a:pt x="191397" y="282673"/>
                    </a:cubicBezTo>
                    <a:cubicBezTo>
                      <a:pt x="188222" y="255156"/>
                      <a:pt x="178697" y="200123"/>
                      <a:pt x="178697" y="168373"/>
                    </a:cubicBezTo>
                    <a:cubicBezTo>
                      <a:pt x="178697" y="136623"/>
                      <a:pt x="190868" y="115456"/>
                      <a:pt x="191397" y="92173"/>
                    </a:cubicBezTo>
                    <a:cubicBezTo>
                      <a:pt x="191926" y="68890"/>
                      <a:pt x="195101" y="38198"/>
                      <a:pt x="181872" y="28673"/>
                    </a:cubicBezTo>
                    <a:cubicBezTo>
                      <a:pt x="168643" y="19148"/>
                      <a:pt x="138480" y="39256"/>
                      <a:pt x="112022" y="35023"/>
                    </a:cubicBezTo>
                    <a:cubicBezTo>
                      <a:pt x="85564" y="30790"/>
                      <a:pt x="44818" y="-2019"/>
                      <a:pt x="26297" y="98"/>
                    </a:cubicBez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20507" name="Group 202"/>
            <p:cNvGrpSpPr>
              <a:grpSpLocks/>
            </p:cNvGrpSpPr>
            <p:nvPr/>
          </p:nvGrpSpPr>
          <p:grpSpPr bwMode="auto">
            <a:xfrm>
              <a:off x="914400" y="5410200"/>
              <a:ext cx="1019175" cy="617538"/>
              <a:chOff x="1447800" y="2590570"/>
              <a:chExt cx="1018779" cy="617752"/>
            </a:xfrm>
          </p:grpSpPr>
          <p:sp>
            <p:nvSpPr>
              <p:cNvPr id="204" name="Freeform 203"/>
              <p:cNvSpPr>
                <a:spLocks/>
              </p:cNvSpPr>
              <p:nvPr/>
            </p:nvSpPr>
            <p:spPr bwMode="auto">
              <a:xfrm>
                <a:off x="1982580" y="2612803"/>
                <a:ext cx="483999" cy="358899"/>
              </a:xfrm>
              <a:custGeom>
                <a:avLst/>
                <a:gdLst>
                  <a:gd name="T0" fmla="*/ 5218 w 484250"/>
                  <a:gd name="T1" fmla="*/ 311985 h 358993"/>
                  <a:gd name="T2" fmla="*/ 100419 w 484250"/>
                  <a:gd name="T3" fmla="*/ 35833 h 358993"/>
                  <a:gd name="T4" fmla="*/ 309860 w 484250"/>
                  <a:gd name="T5" fmla="*/ 16788 h 358993"/>
                  <a:gd name="T6" fmla="*/ 481221 w 484250"/>
                  <a:gd name="T7" fmla="*/ 159625 h 358993"/>
                  <a:gd name="T8" fmla="*/ 411408 w 484250"/>
                  <a:gd name="T9" fmla="*/ 204064 h 358993"/>
                  <a:gd name="T10" fmla="*/ 351114 w 484250"/>
                  <a:gd name="T11" fmla="*/ 137406 h 358993"/>
                  <a:gd name="T12" fmla="*/ 328900 w 484250"/>
                  <a:gd name="T13" fmla="*/ 223109 h 358993"/>
                  <a:gd name="T14" fmla="*/ 249567 w 484250"/>
                  <a:gd name="T15" fmla="*/ 350075 h 358993"/>
                  <a:gd name="T16" fmla="*/ 5218 w 484250"/>
                  <a:gd name="T17" fmla="*/ 311985 h 35899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84250" h="358993">
                    <a:moveTo>
                      <a:pt x="5221" y="312067"/>
                    </a:moveTo>
                    <a:cubicBezTo>
                      <a:pt x="-19650" y="259680"/>
                      <a:pt x="49671" y="85054"/>
                      <a:pt x="100471" y="35842"/>
                    </a:cubicBezTo>
                    <a:cubicBezTo>
                      <a:pt x="151271" y="-13371"/>
                      <a:pt x="246521" y="-3845"/>
                      <a:pt x="310021" y="16792"/>
                    </a:cubicBezTo>
                    <a:cubicBezTo>
                      <a:pt x="373521" y="37429"/>
                      <a:pt x="464538" y="128446"/>
                      <a:pt x="481471" y="159667"/>
                    </a:cubicBezTo>
                    <a:cubicBezTo>
                      <a:pt x="498404" y="190888"/>
                      <a:pt x="433317" y="207821"/>
                      <a:pt x="411621" y="204117"/>
                    </a:cubicBezTo>
                    <a:cubicBezTo>
                      <a:pt x="389925" y="200413"/>
                      <a:pt x="365054" y="134267"/>
                      <a:pt x="351296" y="137442"/>
                    </a:cubicBezTo>
                    <a:cubicBezTo>
                      <a:pt x="337538" y="140617"/>
                      <a:pt x="346004" y="187713"/>
                      <a:pt x="329071" y="223167"/>
                    </a:cubicBezTo>
                    <a:cubicBezTo>
                      <a:pt x="312138" y="258621"/>
                      <a:pt x="301025" y="334292"/>
                      <a:pt x="249696" y="350167"/>
                    </a:cubicBezTo>
                    <a:cubicBezTo>
                      <a:pt x="198367" y="366042"/>
                      <a:pt x="30092" y="364454"/>
                      <a:pt x="5221" y="312067"/>
                    </a:cubicBezTo>
                    <a:close/>
                  </a:path>
                </a:pathLst>
              </a:custGeom>
              <a:solidFill>
                <a:srgbClr val="558ED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05" name="Freeform 204"/>
              <p:cNvSpPr>
                <a:spLocks/>
              </p:cNvSpPr>
              <p:nvPr/>
            </p:nvSpPr>
            <p:spPr bwMode="auto">
              <a:xfrm>
                <a:off x="1841347" y="2590570"/>
                <a:ext cx="330072" cy="327138"/>
              </a:xfrm>
              <a:custGeom>
                <a:avLst/>
                <a:gdLst>
                  <a:gd name="T0" fmla="*/ 148976 w 330241"/>
                  <a:gd name="T1" fmla="*/ 286363 h 326700"/>
                  <a:gd name="T2" fmla="*/ 12521 w 330241"/>
                  <a:gd name="T3" fmla="*/ 146476 h 326700"/>
                  <a:gd name="T4" fmla="*/ 25214 w 330241"/>
                  <a:gd name="T5" fmla="*/ 32023 h 326700"/>
                  <a:gd name="T6" fmla="*/ 180709 w 330241"/>
                  <a:gd name="T7" fmla="*/ 3410 h 326700"/>
                  <a:gd name="T8" fmla="*/ 285431 w 330241"/>
                  <a:gd name="T9" fmla="*/ 95608 h 326700"/>
                  <a:gd name="T10" fmla="*/ 329858 w 330241"/>
                  <a:gd name="T11" fmla="*/ 181448 h 326700"/>
                  <a:gd name="T12" fmla="*/ 269564 w 330241"/>
                  <a:gd name="T13" fmla="*/ 321335 h 326700"/>
                  <a:gd name="T14" fmla="*/ 148976 w 330241"/>
                  <a:gd name="T15" fmla="*/ 286363 h 3267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30241" h="326700">
                    <a:moveTo>
                      <a:pt x="149052" y="285980"/>
                    </a:moveTo>
                    <a:cubicBezTo>
                      <a:pt x="106190" y="256876"/>
                      <a:pt x="33165" y="188613"/>
                      <a:pt x="12527" y="146280"/>
                    </a:cubicBezTo>
                    <a:cubicBezTo>
                      <a:pt x="-8111" y="103947"/>
                      <a:pt x="-2819" y="55792"/>
                      <a:pt x="25227" y="31980"/>
                    </a:cubicBezTo>
                    <a:cubicBezTo>
                      <a:pt x="53273" y="8167"/>
                      <a:pt x="137410" y="-7178"/>
                      <a:pt x="180802" y="3405"/>
                    </a:cubicBezTo>
                    <a:cubicBezTo>
                      <a:pt x="224194" y="13988"/>
                      <a:pt x="260706" y="65847"/>
                      <a:pt x="285577" y="95480"/>
                    </a:cubicBezTo>
                    <a:cubicBezTo>
                      <a:pt x="310448" y="125113"/>
                      <a:pt x="332673" y="143634"/>
                      <a:pt x="330027" y="181205"/>
                    </a:cubicBezTo>
                    <a:cubicBezTo>
                      <a:pt x="327381" y="218776"/>
                      <a:pt x="301981" y="303972"/>
                      <a:pt x="269702" y="320905"/>
                    </a:cubicBezTo>
                    <a:cubicBezTo>
                      <a:pt x="237423" y="337838"/>
                      <a:pt x="191914" y="315084"/>
                      <a:pt x="149052" y="285980"/>
                    </a:cubicBezTo>
                    <a:close/>
                  </a:path>
                </a:pathLst>
              </a:custGeom>
              <a:solidFill>
                <a:srgbClr val="80004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06" name="Freeform 205"/>
              <p:cNvSpPr>
                <a:spLocks/>
              </p:cNvSpPr>
              <p:nvPr/>
            </p:nvSpPr>
            <p:spPr bwMode="auto">
              <a:xfrm>
                <a:off x="1985754" y="2709674"/>
                <a:ext cx="244380" cy="219151"/>
              </a:xfrm>
              <a:custGeom>
                <a:avLst/>
                <a:gdLst>
                  <a:gd name="T0" fmla="*/ 7472 w 243178"/>
                  <a:gd name="T1" fmla="*/ 148143 h 218339"/>
                  <a:gd name="T2" fmla="*/ 29807 w 243178"/>
                  <a:gd name="T3" fmla="*/ 11110 h 218339"/>
                  <a:gd name="T4" fmla="*/ 221248 w 243178"/>
                  <a:gd name="T5" fmla="*/ 27044 h 218339"/>
                  <a:gd name="T6" fmla="*/ 227630 w 243178"/>
                  <a:gd name="T7" fmla="*/ 176824 h 218339"/>
                  <a:gd name="T8" fmla="*/ 100002 w 243178"/>
                  <a:gd name="T9" fmla="*/ 218253 h 218339"/>
                  <a:gd name="T10" fmla="*/ 7472 w 243178"/>
                  <a:gd name="T11" fmla="*/ 148143 h 2183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3178" h="218339">
                    <a:moveTo>
                      <a:pt x="7435" y="147594"/>
                    </a:moveTo>
                    <a:cubicBezTo>
                      <a:pt x="-4207" y="113198"/>
                      <a:pt x="-5794" y="31177"/>
                      <a:pt x="29660" y="11069"/>
                    </a:cubicBezTo>
                    <a:cubicBezTo>
                      <a:pt x="65114" y="-9039"/>
                      <a:pt x="187352" y="-573"/>
                      <a:pt x="220160" y="26944"/>
                    </a:cubicBezTo>
                    <a:cubicBezTo>
                      <a:pt x="252968" y="54461"/>
                      <a:pt x="246618" y="144419"/>
                      <a:pt x="226510" y="176169"/>
                    </a:cubicBezTo>
                    <a:cubicBezTo>
                      <a:pt x="206402" y="207919"/>
                      <a:pt x="137081" y="222206"/>
                      <a:pt x="99510" y="217444"/>
                    </a:cubicBezTo>
                    <a:cubicBezTo>
                      <a:pt x="61939" y="212682"/>
                      <a:pt x="19077" y="181990"/>
                      <a:pt x="7435" y="147594"/>
                    </a:cubicBezTo>
                    <a:close/>
                  </a:path>
                </a:pathLst>
              </a:custGeom>
              <a:pattFill prst="wdDnDiag">
                <a:fgClr>
                  <a:schemeClr val="tx1"/>
                </a:fgClr>
                <a:bgClr>
                  <a:srgbClr val="FFFF00"/>
                </a:bgClr>
              </a:patt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07" name="Freeform 206"/>
              <p:cNvSpPr>
                <a:spLocks/>
              </p:cNvSpPr>
              <p:nvPr/>
            </p:nvSpPr>
            <p:spPr bwMode="auto">
              <a:xfrm>
                <a:off x="1600141" y="2590570"/>
                <a:ext cx="457022" cy="230268"/>
              </a:xfrm>
              <a:custGeom>
                <a:avLst/>
                <a:gdLst>
                  <a:gd name="T0" fmla="*/ 116938 w 310233"/>
                  <a:gd name="T1" fmla="*/ 212394 h 230051"/>
                  <a:gd name="T2" fmla="*/ 6 w 310233"/>
                  <a:gd name="T3" fmla="*/ 40782 h 230051"/>
                  <a:gd name="T4" fmla="*/ 112260 w 310233"/>
                  <a:gd name="T5" fmla="*/ 2646 h 230051"/>
                  <a:gd name="T6" fmla="*/ 275965 w 310233"/>
                  <a:gd name="T7" fmla="*/ 91630 h 230051"/>
                  <a:gd name="T8" fmla="*/ 453702 w 310233"/>
                  <a:gd name="T9" fmla="*/ 212394 h 230051"/>
                  <a:gd name="T10" fmla="*/ 116938 w 310233"/>
                  <a:gd name="T11" fmla="*/ 212394 h 2300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0233" h="230051">
                    <a:moveTo>
                      <a:pt x="79379" y="212194"/>
                    </a:moveTo>
                    <a:cubicBezTo>
                      <a:pt x="28050" y="183619"/>
                      <a:pt x="533" y="75669"/>
                      <a:pt x="4" y="40744"/>
                    </a:cubicBezTo>
                    <a:cubicBezTo>
                      <a:pt x="-525" y="5819"/>
                      <a:pt x="44983" y="-5823"/>
                      <a:pt x="76204" y="2644"/>
                    </a:cubicBezTo>
                    <a:cubicBezTo>
                      <a:pt x="107425" y="11111"/>
                      <a:pt x="148700" y="56619"/>
                      <a:pt x="187329" y="91544"/>
                    </a:cubicBezTo>
                    <a:cubicBezTo>
                      <a:pt x="225958" y="126469"/>
                      <a:pt x="326500" y="193673"/>
                      <a:pt x="307979" y="212194"/>
                    </a:cubicBezTo>
                    <a:cubicBezTo>
                      <a:pt x="289458" y="230715"/>
                      <a:pt x="130708" y="240769"/>
                      <a:pt x="79379" y="212194"/>
                    </a:cubicBezTo>
                    <a:close/>
                  </a:path>
                </a:pathLst>
              </a:custGeom>
              <a:solidFill>
                <a:srgbClr val="95373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08" name="Freeform 207"/>
              <p:cNvSpPr/>
              <p:nvPr/>
            </p:nvSpPr>
            <p:spPr>
              <a:xfrm>
                <a:off x="1533492" y="2784312"/>
                <a:ext cx="72997" cy="79403"/>
              </a:xfrm>
              <a:custGeom>
                <a:avLst/>
                <a:gdLst>
                  <a:gd name="connsiteX0" fmla="*/ 73051 w 73051"/>
                  <a:gd name="connsiteY0" fmla="*/ 79375 h 79853"/>
                  <a:gd name="connsiteX1" fmla="*/ 19076 w 73051"/>
                  <a:gd name="connsiteY1" fmla="*/ 73025 h 79853"/>
                  <a:gd name="connsiteX2" fmla="*/ 26 w 73051"/>
                  <a:gd name="connsiteY2" fmla="*/ 31750 h 79853"/>
                  <a:gd name="connsiteX3" fmla="*/ 22251 w 73051"/>
                  <a:gd name="connsiteY3" fmla="*/ 15875 h 79853"/>
                  <a:gd name="connsiteX4" fmla="*/ 38126 w 73051"/>
                  <a:gd name="connsiteY4" fmla="*/ 0 h 7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51" h="79853">
                    <a:moveTo>
                      <a:pt x="73051" y="79375"/>
                    </a:moveTo>
                    <a:cubicBezTo>
                      <a:pt x="52149" y="80168"/>
                      <a:pt x="31247" y="80962"/>
                      <a:pt x="19076" y="73025"/>
                    </a:cubicBezTo>
                    <a:cubicBezTo>
                      <a:pt x="6905" y="65088"/>
                      <a:pt x="-503" y="41275"/>
                      <a:pt x="26" y="31750"/>
                    </a:cubicBezTo>
                    <a:cubicBezTo>
                      <a:pt x="555" y="22225"/>
                      <a:pt x="15901" y="21167"/>
                      <a:pt x="22251" y="15875"/>
                    </a:cubicBezTo>
                    <a:cubicBezTo>
                      <a:pt x="28601" y="10583"/>
                      <a:pt x="38126" y="0"/>
                      <a:pt x="38126" y="0"/>
                    </a:cubicBezTo>
                  </a:path>
                </a:pathLst>
              </a:cu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9" name="Arc 208"/>
              <p:cNvSpPr/>
              <p:nvPr/>
            </p:nvSpPr>
            <p:spPr>
              <a:xfrm flipV="1">
                <a:off x="1558882" y="2641388"/>
                <a:ext cx="799789" cy="225503"/>
              </a:xfrm>
              <a:prstGeom prst="arc">
                <a:avLst>
                  <a:gd name="adj1" fmla="val 11029488"/>
                  <a:gd name="adj2" fmla="val 21479654"/>
                </a:avLst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" name="Freeform 209"/>
              <p:cNvSpPr>
                <a:spLocks/>
              </p:cNvSpPr>
              <p:nvPr/>
            </p:nvSpPr>
            <p:spPr bwMode="auto">
              <a:xfrm>
                <a:off x="1447800" y="2666796"/>
                <a:ext cx="309443" cy="254088"/>
              </a:xfrm>
              <a:custGeom>
                <a:avLst/>
                <a:gdLst>
                  <a:gd name="T0" fmla="*/ 308276 w 309975"/>
                  <a:gd name="T1" fmla="*/ 190482 h 254177"/>
                  <a:gd name="T2" fmla="*/ 270241 w 309975"/>
                  <a:gd name="T3" fmla="*/ 88918 h 254177"/>
                  <a:gd name="T4" fmla="*/ 187833 w 309975"/>
                  <a:gd name="T5" fmla="*/ 15918 h 254177"/>
                  <a:gd name="T6" fmla="*/ 102255 w 309975"/>
                  <a:gd name="T7" fmla="*/ 3223 h 254177"/>
                  <a:gd name="T8" fmla="*/ 83238 w 309975"/>
                  <a:gd name="T9" fmla="*/ 60353 h 254177"/>
                  <a:gd name="T10" fmla="*/ 830 w 309975"/>
                  <a:gd name="T11" fmla="*/ 130178 h 254177"/>
                  <a:gd name="T12" fmla="*/ 140290 w 309975"/>
                  <a:gd name="T13" fmla="*/ 120657 h 254177"/>
                  <a:gd name="T14" fmla="*/ 200511 w 309975"/>
                  <a:gd name="T15" fmla="*/ 187308 h 254177"/>
                  <a:gd name="T16" fmla="*/ 229037 w 309975"/>
                  <a:gd name="T17" fmla="*/ 253960 h 254177"/>
                  <a:gd name="T18" fmla="*/ 308276 w 309975"/>
                  <a:gd name="T19" fmla="*/ 190482 h 2541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09975" h="254177">
                    <a:moveTo>
                      <a:pt x="308806" y="190549"/>
                    </a:moveTo>
                    <a:cubicBezTo>
                      <a:pt x="315685" y="163032"/>
                      <a:pt x="290814" y="118053"/>
                      <a:pt x="270706" y="88949"/>
                    </a:cubicBezTo>
                    <a:cubicBezTo>
                      <a:pt x="250598" y="59845"/>
                      <a:pt x="216202" y="30211"/>
                      <a:pt x="188156" y="15924"/>
                    </a:cubicBezTo>
                    <a:cubicBezTo>
                      <a:pt x="160110" y="1636"/>
                      <a:pt x="119893" y="-4184"/>
                      <a:pt x="102431" y="3224"/>
                    </a:cubicBezTo>
                    <a:cubicBezTo>
                      <a:pt x="84969" y="10632"/>
                      <a:pt x="100314" y="39207"/>
                      <a:pt x="83381" y="60374"/>
                    </a:cubicBezTo>
                    <a:cubicBezTo>
                      <a:pt x="66448" y="81541"/>
                      <a:pt x="-8694" y="120170"/>
                      <a:pt x="831" y="130224"/>
                    </a:cubicBezTo>
                    <a:cubicBezTo>
                      <a:pt x="10356" y="140278"/>
                      <a:pt x="107193" y="111174"/>
                      <a:pt x="140531" y="120699"/>
                    </a:cubicBezTo>
                    <a:cubicBezTo>
                      <a:pt x="173868" y="130224"/>
                      <a:pt x="186039" y="165149"/>
                      <a:pt x="200856" y="187374"/>
                    </a:cubicBezTo>
                    <a:cubicBezTo>
                      <a:pt x="215673" y="209599"/>
                      <a:pt x="211439" y="251403"/>
                      <a:pt x="229431" y="254049"/>
                    </a:cubicBezTo>
                    <a:cubicBezTo>
                      <a:pt x="247423" y="256695"/>
                      <a:pt x="301927" y="218066"/>
                      <a:pt x="308806" y="19054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11" name="Freeform 210"/>
              <p:cNvSpPr>
                <a:spLocks/>
              </p:cNvSpPr>
              <p:nvPr/>
            </p:nvSpPr>
            <p:spPr bwMode="auto">
              <a:xfrm>
                <a:off x="1812783" y="2693794"/>
                <a:ext cx="290400" cy="222327"/>
              </a:xfrm>
              <a:custGeom>
                <a:avLst/>
                <a:gdLst>
                  <a:gd name="T0" fmla="*/ 5728 w 290128"/>
                  <a:gd name="T1" fmla="*/ 138497 h 223051"/>
                  <a:gd name="T2" fmla="*/ 5728 w 290128"/>
                  <a:gd name="T3" fmla="*/ 78368 h 223051"/>
                  <a:gd name="T4" fmla="*/ 66110 w 290128"/>
                  <a:gd name="T5" fmla="*/ 2415 h 223051"/>
                  <a:gd name="T6" fmla="*/ 132847 w 290128"/>
                  <a:gd name="T7" fmla="*/ 24568 h 223051"/>
                  <a:gd name="T8" fmla="*/ 186873 w 290128"/>
                  <a:gd name="T9" fmla="*/ 81532 h 223051"/>
                  <a:gd name="T10" fmla="*/ 269500 w 290128"/>
                  <a:gd name="T11" fmla="*/ 129003 h 223051"/>
                  <a:gd name="T12" fmla="*/ 269500 w 290128"/>
                  <a:gd name="T13" fmla="*/ 204956 h 223051"/>
                  <a:gd name="T14" fmla="*/ 34330 w 290128"/>
                  <a:gd name="T15" fmla="*/ 217614 h 223051"/>
                  <a:gd name="T16" fmla="*/ 5728 w 290128"/>
                  <a:gd name="T17" fmla="*/ 138497 h 2230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0128" h="223051">
                    <a:moveTo>
                      <a:pt x="5723" y="138948"/>
                    </a:moveTo>
                    <a:cubicBezTo>
                      <a:pt x="960" y="115665"/>
                      <a:pt x="-4331" y="101377"/>
                      <a:pt x="5723" y="78623"/>
                    </a:cubicBezTo>
                    <a:cubicBezTo>
                      <a:pt x="15777" y="55869"/>
                      <a:pt x="44881" y="11419"/>
                      <a:pt x="66048" y="2423"/>
                    </a:cubicBezTo>
                    <a:cubicBezTo>
                      <a:pt x="87215" y="-6573"/>
                      <a:pt x="112615" y="11419"/>
                      <a:pt x="132723" y="24648"/>
                    </a:cubicBezTo>
                    <a:cubicBezTo>
                      <a:pt x="152831" y="37877"/>
                      <a:pt x="163944" y="64335"/>
                      <a:pt x="186698" y="81798"/>
                    </a:cubicBezTo>
                    <a:cubicBezTo>
                      <a:pt x="209452" y="99260"/>
                      <a:pt x="255490" y="108785"/>
                      <a:pt x="269248" y="129423"/>
                    </a:cubicBezTo>
                    <a:cubicBezTo>
                      <a:pt x="283006" y="150061"/>
                      <a:pt x="308406" y="190806"/>
                      <a:pt x="269248" y="205623"/>
                    </a:cubicBezTo>
                    <a:cubicBezTo>
                      <a:pt x="230090" y="220440"/>
                      <a:pt x="78219" y="228906"/>
                      <a:pt x="34298" y="218323"/>
                    </a:cubicBezTo>
                    <a:cubicBezTo>
                      <a:pt x="-9623" y="207740"/>
                      <a:pt x="10486" y="162231"/>
                      <a:pt x="5723" y="138948"/>
                    </a:cubicBezTo>
                    <a:close/>
                  </a:path>
                </a:pathLst>
              </a:custGeom>
              <a:solidFill>
                <a:srgbClr val="80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12" name="Freeform 211"/>
              <p:cNvSpPr>
                <a:spLocks/>
              </p:cNvSpPr>
              <p:nvPr/>
            </p:nvSpPr>
            <p:spPr bwMode="auto">
              <a:xfrm>
                <a:off x="1590619" y="2809721"/>
                <a:ext cx="736314" cy="398601"/>
              </a:xfrm>
              <a:custGeom>
                <a:avLst/>
                <a:gdLst>
                  <a:gd name="T0" fmla="*/ 5085 w 736038"/>
                  <a:gd name="T1" fmla="*/ 6528 h 398447"/>
                  <a:gd name="T2" fmla="*/ 30494 w 736038"/>
                  <a:gd name="T3" fmla="*/ 149458 h 398447"/>
                  <a:gd name="T4" fmla="*/ 43199 w 736038"/>
                  <a:gd name="T5" fmla="*/ 203454 h 398447"/>
                  <a:gd name="T6" fmla="*/ 36847 w 736038"/>
                  <a:gd name="T7" fmla="*/ 286036 h 398447"/>
                  <a:gd name="T8" fmla="*/ 90842 w 736038"/>
                  <a:gd name="T9" fmla="*/ 352736 h 398447"/>
                  <a:gd name="T10" fmla="*/ 351290 w 736038"/>
                  <a:gd name="T11" fmla="*/ 397203 h 398447"/>
                  <a:gd name="T12" fmla="*/ 554566 w 736038"/>
                  <a:gd name="T13" fmla="*/ 381322 h 398447"/>
                  <a:gd name="T14" fmla="*/ 678437 w 736038"/>
                  <a:gd name="T15" fmla="*/ 320974 h 398447"/>
                  <a:gd name="T16" fmla="*/ 713375 w 736038"/>
                  <a:gd name="T17" fmla="*/ 190749 h 398447"/>
                  <a:gd name="T18" fmla="*/ 719728 w 736038"/>
                  <a:gd name="T19" fmla="*/ 66876 h 398447"/>
                  <a:gd name="T20" fmla="*/ 726080 w 736038"/>
                  <a:gd name="T21" fmla="*/ 175 h 398447"/>
                  <a:gd name="T22" fmla="*/ 567271 w 736038"/>
                  <a:gd name="T23" fmla="*/ 47818 h 398447"/>
                  <a:gd name="T24" fmla="*/ 383052 w 736038"/>
                  <a:gd name="T25" fmla="*/ 60523 h 398447"/>
                  <a:gd name="T26" fmla="*/ 141661 w 736038"/>
                  <a:gd name="T27" fmla="*/ 38290 h 398447"/>
                  <a:gd name="T28" fmla="*/ 5085 w 736038"/>
                  <a:gd name="T29" fmla="*/ 6528 h 39844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36038" h="398447">
                    <a:moveTo>
                      <a:pt x="5083" y="6525"/>
                    </a:moveTo>
                    <a:cubicBezTo>
                      <a:pt x="-13438" y="25046"/>
                      <a:pt x="24133" y="116592"/>
                      <a:pt x="30483" y="149400"/>
                    </a:cubicBezTo>
                    <a:cubicBezTo>
                      <a:pt x="36833" y="182208"/>
                      <a:pt x="42125" y="180621"/>
                      <a:pt x="43183" y="203375"/>
                    </a:cubicBezTo>
                    <a:cubicBezTo>
                      <a:pt x="44241" y="226129"/>
                      <a:pt x="28896" y="261054"/>
                      <a:pt x="36833" y="285925"/>
                    </a:cubicBezTo>
                    <a:cubicBezTo>
                      <a:pt x="44770" y="310796"/>
                      <a:pt x="38421" y="334079"/>
                      <a:pt x="90808" y="352600"/>
                    </a:cubicBezTo>
                    <a:cubicBezTo>
                      <a:pt x="143195" y="371121"/>
                      <a:pt x="273900" y="392287"/>
                      <a:pt x="351158" y="397050"/>
                    </a:cubicBezTo>
                    <a:cubicBezTo>
                      <a:pt x="428416" y="401813"/>
                      <a:pt x="499854" y="393875"/>
                      <a:pt x="554358" y="381175"/>
                    </a:cubicBezTo>
                    <a:cubicBezTo>
                      <a:pt x="608862" y="368475"/>
                      <a:pt x="651725" y="352600"/>
                      <a:pt x="678183" y="320850"/>
                    </a:cubicBezTo>
                    <a:cubicBezTo>
                      <a:pt x="704641" y="289100"/>
                      <a:pt x="706229" y="233008"/>
                      <a:pt x="713108" y="190675"/>
                    </a:cubicBezTo>
                    <a:cubicBezTo>
                      <a:pt x="719987" y="148342"/>
                      <a:pt x="717341" y="98600"/>
                      <a:pt x="719458" y="66850"/>
                    </a:cubicBezTo>
                    <a:cubicBezTo>
                      <a:pt x="721575" y="35100"/>
                      <a:pt x="751208" y="3350"/>
                      <a:pt x="725808" y="175"/>
                    </a:cubicBezTo>
                    <a:cubicBezTo>
                      <a:pt x="700408" y="-3000"/>
                      <a:pt x="624208" y="37746"/>
                      <a:pt x="567058" y="47800"/>
                    </a:cubicBezTo>
                    <a:cubicBezTo>
                      <a:pt x="509908" y="57854"/>
                      <a:pt x="453816" y="62088"/>
                      <a:pt x="382908" y="60500"/>
                    </a:cubicBezTo>
                    <a:cubicBezTo>
                      <a:pt x="312000" y="58913"/>
                      <a:pt x="196641" y="45154"/>
                      <a:pt x="141608" y="38275"/>
                    </a:cubicBezTo>
                    <a:cubicBezTo>
                      <a:pt x="86575" y="31396"/>
                      <a:pt x="23604" y="-11996"/>
                      <a:pt x="5083" y="6525"/>
                    </a:cubicBezTo>
                    <a:close/>
                  </a:path>
                </a:pathLst>
              </a:custGeom>
              <a:pattFill prst="shingle">
                <a:fgClr>
                  <a:srgbClr val="D99694"/>
                </a:fgClr>
                <a:bgClr>
                  <a:srgbClr val="FFFFFF"/>
                </a:bgClr>
              </a:patt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13" name="Freeform 212"/>
              <p:cNvSpPr>
                <a:spLocks/>
              </p:cNvSpPr>
              <p:nvPr/>
            </p:nvSpPr>
            <p:spPr bwMode="auto">
              <a:xfrm rot="-498269">
                <a:off x="1676311" y="2711262"/>
                <a:ext cx="201535" cy="377956"/>
              </a:xfrm>
              <a:custGeom>
                <a:avLst/>
                <a:gdLst>
                  <a:gd name="T0" fmla="*/ 26248 w 201911"/>
                  <a:gd name="T1" fmla="*/ 98 h 377184"/>
                  <a:gd name="T2" fmla="*/ 895 w 201911"/>
                  <a:gd name="T3" fmla="*/ 47821 h 377184"/>
                  <a:gd name="T4" fmla="*/ 51601 w 201911"/>
                  <a:gd name="T5" fmla="*/ 114632 h 377184"/>
                  <a:gd name="T6" fmla="*/ 80123 w 201911"/>
                  <a:gd name="T7" fmla="*/ 365971 h 377184"/>
                  <a:gd name="T8" fmla="*/ 124490 w 201911"/>
                  <a:gd name="T9" fmla="*/ 337337 h 377184"/>
                  <a:gd name="T10" fmla="*/ 197379 w 201911"/>
                  <a:gd name="T11" fmla="*/ 334156 h 377184"/>
                  <a:gd name="T12" fmla="*/ 191041 w 201911"/>
                  <a:gd name="T13" fmla="*/ 283252 h 377184"/>
                  <a:gd name="T14" fmla="*/ 178364 w 201911"/>
                  <a:gd name="T15" fmla="*/ 168718 h 377184"/>
                  <a:gd name="T16" fmla="*/ 191041 w 201911"/>
                  <a:gd name="T17" fmla="*/ 92362 h 377184"/>
                  <a:gd name="T18" fmla="*/ 181533 w 201911"/>
                  <a:gd name="T19" fmla="*/ 28732 h 377184"/>
                  <a:gd name="T20" fmla="*/ 111813 w 201911"/>
                  <a:gd name="T21" fmla="*/ 35095 h 377184"/>
                  <a:gd name="T22" fmla="*/ 26248 w 201911"/>
                  <a:gd name="T23" fmla="*/ 98 h 377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01911" h="377184">
                    <a:moveTo>
                      <a:pt x="26297" y="98"/>
                    </a:moveTo>
                    <a:cubicBezTo>
                      <a:pt x="7776" y="2215"/>
                      <a:pt x="-3336" y="28673"/>
                      <a:pt x="897" y="47723"/>
                    </a:cubicBezTo>
                    <a:cubicBezTo>
                      <a:pt x="5130" y="66773"/>
                      <a:pt x="38468" y="61481"/>
                      <a:pt x="51697" y="114398"/>
                    </a:cubicBezTo>
                    <a:cubicBezTo>
                      <a:pt x="64926" y="167315"/>
                      <a:pt x="68101" y="328182"/>
                      <a:pt x="80272" y="365223"/>
                    </a:cubicBezTo>
                    <a:cubicBezTo>
                      <a:pt x="92443" y="402264"/>
                      <a:pt x="105143" y="341940"/>
                      <a:pt x="124722" y="336648"/>
                    </a:cubicBezTo>
                    <a:cubicBezTo>
                      <a:pt x="144301" y="331356"/>
                      <a:pt x="186635" y="342469"/>
                      <a:pt x="197747" y="333473"/>
                    </a:cubicBezTo>
                    <a:cubicBezTo>
                      <a:pt x="208859" y="324477"/>
                      <a:pt x="194572" y="310190"/>
                      <a:pt x="191397" y="282673"/>
                    </a:cubicBezTo>
                    <a:cubicBezTo>
                      <a:pt x="188222" y="255156"/>
                      <a:pt x="178697" y="200123"/>
                      <a:pt x="178697" y="168373"/>
                    </a:cubicBezTo>
                    <a:cubicBezTo>
                      <a:pt x="178697" y="136623"/>
                      <a:pt x="190868" y="115456"/>
                      <a:pt x="191397" y="92173"/>
                    </a:cubicBezTo>
                    <a:cubicBezTo>
                      <a:pt x="191926" y="68890"/>
                      <a:pt x="195101" y="38198"/>
                      <a:pt x="181872" y="28673"/>
                    </a:cubicBezTo>
                    <a:cubicBezTo>
                      <a:pt x="168643" y="19148"/>
                      <a:pt x="138480" y="39256"/>
                      <a:pt x="112022" y="35023"/>
                    </a:cubicBezTo>
                    <a:cubicBezTo>
                      <a:pt x="85564" y="30790"/>
                      <a:pt x="44818" y="-2019"/>
                      <a:pt x="26297" y="98"/>
                    </a:cubicBez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20508" name="Group 235"/>
            <p:cNvGrpSpPr>
              <a:grpSpLocks/>
            </p:cNvGrpSpPr>
            <p:nvPr/>
          </p:nvGrpSpPr>
          <p:grpSpPr bwMode="auto">
            <a:xfrm>
              <a:off x="1365250" y="5822950"/>
              <a:ext cx="1019175" cy="617538"/>
              <a:chOff x="1447800" y="2590570"/>
              <a:chExt cx="1018779" cy="617752"/>
            </a:xfrm>
          </p:grpSpPr>
          <p:sp>
            <p:nvSpPr>
              <p:cNvPr id="237" name="Freeform 236"/>
              <p:cNvSpPr>
                <a:spLocks/>
              </p:cNvSpPr>
              <p:nvPr/>
            </p:nvSpPr>
            <p:spPr bwMode="auto">
              <a:xfrm>
                <a:off x="1982580" y="2612803"/>
                <a:ext cx="483999" cy="358899"/>
              </a:xfrm>
              <a:custGeom>
                <a:avLst/>
                <a:gdLst>
                  <a:gd name="T0" fmla="*/ 5218 w 484250"/>
                  <a:gd name="T1" fmla="*/ 311985 h 358993"/>
                  <a:gd name="T2" fmla="*/ 100419 w 484250"/>
                  <a:gd name="T3" fmla="*/ 35833 h 358993"/>
                  <a:gd name="T4" fmla="*/ 309860 w 484250"/>
                  <a:gd name="T5" fmla="*/ 16788 h 358993"/>
                  <a:gd name="T6" fmla="*/ 481221 w 484250"/>
                  <a:gd name="T7" fmla="*/ 159625 h 358993"/>
                  <a:gd name="T8" fmla="*/ 411408 w 484250"/>
                  <a:gd name="T9" fmla="*/ 204064 h 358993"/>
                  <a:gd name="T10" fmla="*/ 351114 w 484250"/>
                  <a:gd name="T11" fmla="*/ 137406 h 358993"/>
                  <a:gd name="T12" fmla="*/ 328900 w 484250"/>
                  <a:gd name="T13" fmla="*/ 223109 h 358993"/>
                  <a:gd name="T14" fmla="*/ 249567 w 484250"/>
                  <a:gd name="T15" fmla="*/ 350075 h 358993"/>
                  <a:gd name="T16" fmla="*/ 5218 w 484250"/>
                  <a:gd name="T17" fmla="*/ 311985 h 35899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84250" h="358993">
                    <a:moveTo>
                      <a:pt x="5221" y="312067"/>
                    </a:moveTo>
                    <a:cubicBezTo>
                      <a:pt x="-19650" y="259680"/>
                      <a:pt x="49671" y="85054"/>
                      <a:pt x="100471" y="35842"/>
                    </a:cubicBezTo>
                    <a:cubicBezTo>
                      <a:pt x="151271" y="-13371"/>
                      <a:pt x="246521" y="-3845"/>
                      <a:pt x="310021" y="16792"/>
                    </a:cubicBezTo>
                    <a:cubicBezTo>
                      <a:pt x="373521" y="37429"/>
                      <a:pt x="464538" y="128446"/>
                      <a:pt x="481471" y="159667"/>
                    </a:cubicBezTo>
                    <a:cubicBezTo>
                      <a:pt x="498404" y="190888"/>
                      <a:pt x="433317" y="207821"/>
                      <a:pt x="411621" y="204117"/>
                    </a:cubicBezTo>
                    <a:cubicBezTo>
                      <a:pt x="389925" y="200413"/>
                      <a:pt x="365054" y="134267"/>
                      <a:pt x="351296" y="137442"/>
                    </a:cubicBezTo>
                    <a:cubicBezTo>
                      <a:pt x="337538" y="140617"/>
                      <a:pt x="346004" y="187713"/>
                      <a:pt x="329071" y="223167"/>
                    </a:cubicBezTo>
                    <a:cubicBezTo>
                      <a:pt x="312138" y="258621"/>
                      <a:pt x="301025" y="334292"/>
                      <a:pt x="249696" y="350167"/>
                    </a:cubicBezTo>
                    <a:cubicBezTo>
                      <a:pt x="198367" y="366042"/>
                      <a:pt x="30092" y="364454"/>
                      <a:pt x="5221" y="312067"/>
                    </a:cubicBezTo>
                    <a:close/>
                  </a:path>
                </a:pathLst>
              </a:custGeom>
              <a:solidFill>
                <a:srgbClr val="558ED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8" name="Freeform 237"/>
              <p:cNvSpPr>
                <a:spLocks/>
              </p:cNvSpPr>
              <p:nvPr/>
            </p:nvSpPr>
            <p:spPr bwMode="auto">
              <a:xfrm>
                <a:off x="1841347" y="2590570"/>
                <a:ext cx="330072" cy="327138"/>
              </a:xfrm>
              <a:custGeom>
                <a:avLst/>
                <a:gdLst>
                  <a:gd name="T0" fmla="*/ 148976 w 330241"/>
                  <a:gd name="T1" fmla="*/ 286363 h 326700"/>
                  <a:gd name="T2" fmla="*/ 12521 w 330241"/>
                  <a:gd name="T3" fmla="*/ 146476 h 326700"/>
                  <a:gd name="T4" fmla="*/ 25214 w 330241"/>
                  <a:gd name="T5" fmla="*/ 32023 h 326700"/>
                  <a:gd name="T6" fmla="*/ 180709 w 330241"/>
                  <a:gd name="T7" fmla="*/ 3410 h 326700"/>
                  <a:gd name="T8" fmla="*/ 285431 w 330241"/>
                  <a:gd name="T9" fmla="*/ 95608 h 326700"/>
                  <a:gd name="T10" fmla="*/ 329858 w 330241"/>
                  <a:gd name="T11" fmla="*/ 181448 h 326700"/>
                  <a:gd name="T12" fmla="*/ 269564 w 330241"/>
                  <a:gd name="T13" fmla="*/ 321335 h 326700"/>
                  <a:gd name="T14" fmla="*/ 148976 w 330241"/>
                  <a:gd name="T15" fmla="*/ 286363 h 3267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30241" h="326700">
                    <a:moveTo>
                      <a:pt x="149052" y="285980"/>
                    </a:moveTo>
                    <a:cubicBezTo>
                      <a:pt x="106190" y="256876"/>
                      <a:pt x="33165" y="188613"/>
                      <a:pt x="12527" y="146280"/>
                    </a:cubicBezTo>
                    <a:cubicBezTo>
                      <a:pt x="-8111" y="103947"/>
                      <a:pt x="-2819" y="55792"/>
                      <a:pt x="25227" y="31980"/>
                    </a:cubicBezTo>
                    <a:cubicBezTo>
                      <a:pt x="53273" y="8167"/>
                      <a:pt x="137410" y="-7178"/>
                      <a:pt x="180802" y="3405"/>
                    </a:cubicBezTo>
                    <a:cubicBezTo>
                      <a:pt x="224194" y="13988"/>
                      <a:pt x="260706" y="65847"/>
                      <a:pt x="285577" y="95480"/>
                    </a:cubicBezTo>
                    <a:cubicBezTo>
                      <a:pt x="310448" y="125113"/>
                      <a:pt x="332673" y="143634"/>
                      <a:pt x="330027" y="181205"/>
                    </a:cubicBezTo>
                    <a:cubicBezTo>
                      <a:pt x="327381" y="218776"/>
                      <a:pt x="301981" y="303972"/>
                      <a:pt x="269702" y="320905"/>
                    </a:cubicBezTo>
                    <a:cubicBezTo>
                      <a:pt x="237423" y="337838"/>
                      <a:pt x="191914" y="315084"/>
                      <a:pt x="149052" y="285980"/>
                    </a:cubicBezTo>
                    <a:close/>
                  </a:path>
                </a:pathLst>
              </a:custGeom>
              <a:solidFill>
                <a:srgbClr val="80004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9" name="Freeform 238"/>
              <p:cNvSpPr>
                <a:spLocks/>
              </p:cNvSpPr>
              <p:nvPr/>
            </p:nvSpPr>
            <p:spPr bwMode="auto">
              <a:xfrm>
                <a:off x="1985754" y="2709674"/>
                <a:ext cx="244380" cy="219151"/>
              </a:xfrm>
              <a:custGeom>
                <a:avLst/>
                <a:gdLst>
                  <a:gd name="T0" fmla="*/ 7472 w 243178"/>
                  <a:gd name="T1" fmla="*/ 148143 h 218339"/>
                  <a:gd name="T2" fmla="*/ 29807 w 243178"/>
                  <a:gd name="T3" fmla="*/ 11110 h 218339"/>
                  <a:gd name="T4" fmla="*/ 221248 w 243178"/>
                  <a:gd name="T5" fmla="*/ 27044 h 218339"/>
                  <a:gd name="T6" fmla="*/ 227630 w 243178"/>
                  <a:gd name="T7" fmla="*/ 176824 h 218339"/>
                  <a:gd name="T8" fmla="*/ 100002 w 243178"/>
                  <a:gd name="T9" fmla="*/ 218253 h 218339"/>
                  <a:gd name="T10" fmla="*/ 7472 w 243178"/>
                  <a:gd name="T11" fmla="*/ 148143 h 2183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3178" h="218339">
                    <a:moveTo>
                      <a:pt x="7435" y="147594"/>
                    </a:moveTo>
                    <a:cubicBezTo>
                      <a:pt x="-4207" y="113198"/>
                      <a:pt x="-5794" y="31177"/>
                      <a:pt x="29660" y="11069"/>
                    </a:cubicBezTo>
                    <a:cubicBezTo>
                      <a:pt x="65114" y="-9039"/>
                      <a:pt x="187352" y="-573"/>
                      <a:pt x="220160" y="26944"/>
                    </a:cubicBezTo>
                    <a:cubicBezTo>
                      <a:pt x="252968" y="54461"/>
                      <a:pt x="246618" y="144419"/>
                      <a:pt x="226510" y="176169"/>
                    </a:cubicBezTo>
                    <a:cubicBezTo>
                      <a:pt x="206402" y="207919"/>
                      <a:pt x="137081" y="222206"/>
                      <a:pt x="99510" y="217444"/>
                    </a:cubicBezTo>
                    <a:cubicBezTo>
                      <a:pt x="61939" y="212682"/>
                      <a:pt x="19077" y="181990"/>
                      <a:pt x="7435" y="147594"/>
                    </a:cubicBezTo>
                    <a:close/>
                  </a:path>
                </a:pathLst>
              </a:custGeom>
              <a:pattFill prst="wdDnDiag">
                <a:fgClr>
                  <a:schemeClr val="tx1"/>
                </a:fgClr>
                <a:bgClr>
                  <a:srgbClr val="FFFF00"/>
                </a:bgClr>
              </a:patt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0" name="Freeform 239"/>
              <p:cNvSpPr>
                <a:spLocks/>
              </p:cNvSpPr>
              <p:nvPr/>
            </p:nvSpPr>
            <p:spPr bwMode="auto">
              <a:xfrm>
                <a:off x="1600141" y="2590570"/>
                <a:ext cx="457022" cy="230268"/>
              </a:xfrm>
              <a:custGeom>
                <a:avLst/>
                <a:gdLst>
                  <a:gd name="T0" fmla="*/ 116938 w 310233"/>
                  <a:gd name="T1" fmla="*/ 212394 h 230051"/>
                  <a:gd name="T2" fmla="*/ 6 w 310233"/>
                  <a:gd name="T3" fmla="*/ 40782 h 230051"/>
                  <a:gd name="T4" fmla="*/ 112260 w 310233"/>
                  <a:gd name="T5" fmla="*/ 2646 h 230051"/>
                  <a:gd name="T6" fmla="*/ 275965 w 310233"/>
                  <a:gd name="T7" fmla="*/ 91630 h 230051"/>
                  <a:gd name="T8" fmla="*/ 453702 w 310233"/>
                  <a:gd name="T9" fmla="*/ 212394 h 230051"/>
                  <a:gd name="T10" fmla="*/ 116938 w 310233"/>
                  <a:gd name="T11" fmla="*/ 212394 h 2300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0233" h="230051">
                    <a:moveTo>
                      <a:pt x="79379" y="212194"/>
                    </a:moveTo>
                    <a:cubicBezTo>
                      <a:pt x="28050" y="183619"/>
                      <a:pt x="533" y="75669"/>
                      <a:pt x="4" y="40744"/>
                    </a:cubicBezTo>
                    <a:cubicBezTo>
                      <a:pt x="-525" y="5819"/>
                      <a:pt x="44983" y="-5823"/>
                      <a:pt x="76204" y="2644"/>
                    </a:cubicBezTo>
                    <a:cubicBezTo>
                      <a:pt x="107425" y="11111"/>
                      <a:pt x="148700" y="56619"/>
                      <a:pt x="187329" y="91544"/>
                    </a:cubicBezTo>
                    <a:cubicBezTo>
                      <a:pt x="225958" y="126469"/>
                      <a:pt x="326500" y="193673"/>
                      <a:pt x="307979" y="212194"/>
                    </a:cubicBezTo>
                    <a:cubicBezTo>
                      <a:pt x="289458" y="230715"/>
                      <a:pt x="130708" y="240769"/>
                      <a:pt x="79379" y="212194"/>
                    </a:cubicBezTo>
                    <a:close/>
                  </a:path>
                </a:pathLst>
              </a:custGeom>
              <a:solidFill>
                <a:srgbClr val="95373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1" name="Freeform 240"/>
              <p:cNvSpPr/>
              <p:nvPr/>
            </p:nvSpPr>
            <p:spPr>
              <a:xfrm>
                <a:off x="1533492" y="2784312"/>
                <a:ext cx="72997" cy="79403"/>
              </a:xfrm>
              <a:custGeom>
                <a:avLst/>
                <a:gdLst>
                  <a:gd name="connsiteX0" fmla="*/ 73051 w 73051"/>
                  <a:gd name="connsiteY0" fmla="*/ 79375 h 79853"/>
                  <a:gd name="connsiteX1" fmla="*/ 19076 w 73051"/>
                  <a:gd name="connsiteY1" fmla="*/ 73025 h 79853"/>
                  <a:gd name="connsiteX2" fmla="*/ 26 w 73051"/>
                  <a:gd name="connsiteY2" fmla="*/ 31750 h 79853"/>
                  <a:gd name="connsiteX3" fmla="*/ 22251 w 73051"/>
                  <a:gd name="connsiteY3" fmla="*/ 15875 h 79853"/>
                  <a:gd name="connsiteX4" fmla="*/ 38126 w 73051"/>
                  <a:gd name="connsiteY4" fmla="*/ 0 h 7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51" h="79853">
                    <a:moveTo>
                      <a:pt x="73051" y="79375"/>
                    </a:moveTo>
                    <a:cubicBezTo>
                      <a:pt x="52149" y="80168"/>
                      <a:pt x="31247" y="80962"/>
                      <a:pt x="19076" y="73025"/>
                    </a:cubicBezTo>
                    <a:cubicBezTo>
                      <a:pt x="6905" y="65088"/>
                      <a:pt x="-503" y="41275"/>
                      <a:pt x="26" y="31750"/>
                    </a:cubicBezTo>
                    <a:cubicBezTo>
                      <a:pt x="555" y="22225"/>
                      <a:pt x="15901" y="21167"/>
                      <a:pt x="22251" y="15875"/>
                    </a:cubicBezTo>
                    <a:cubicBezTo>
                      <a:pt x="28601" y="10583"/>
                      <a:pt x="38126" y="0"/>
                      <a:pt x="38126" y="0"/>
                    </a:cubicBezTo>
                  </a:path>
                </a:pathLst>
              </a:cu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2" name="Arc 241"/>
              <p:cNvSpPr/>
              <p:nvPr/>
            </p:nvSpPr>
            <p:spPr>
              <a:xfrm flipV="1">
                <a:off x="1558882" y="2641388"/>
                <a:ext cx="799789" cy="225503"/>
              </a:xfrm>
              <a:prstGeom prst="arc">
                <a:avLst>
                  <a:gd name="adj1" fmla="val 11029488"/>
                  <a:gd name="adj2" fmla="val 21479654"/>
                </a:avLst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>
                <a:spLocks/>
              </p:cNvSpPr>
              <p:nvPr/>
            </p:nvSpPr>
            <p:spPr bwMode="auto">
              <a:xfrm>
                <a:off x="1447800" y="2666796"/>
                <a:ext cx="309443" cy="254088"/>
              </a:xfrm>
              <a:custGeom>
                <a:avLst/>
                <a:gdLst>
                  <a:gd name="T0" fmla="*/ 308276 w 309975"/>
                  <a:gd name="T1" fmla="*/ 190482 h 254177"/>
                  <a:gd name="T2" fmla="*/ 270241 w 309975"/>
                  <a:gd name="T3" fmla="*/ 88918 h 254177"/>
                  <a:gd name="T4" fmla="*/ 187833 w 309975"/>
                  <a:gd name="T5" fmla="*/ 15918 h 254177"/>
                  <a:gd name="T6" fmla="*/ 102255 w 309975"/>
                  <a:gd name="T7" fmla="*/ 3223 h 254177"/>
                  <a:gd name="T8" fmla="*/ 83238 w 309975"/>
                  <a:gd name="T9" fmla="*/ 60353 h 254177"/>
                  <a:gd name="T10" fmla="*/ 830 w 309975"/>
                  <a:gd name="T11" fmla="*/ 130178 h 254177"/>
                  <a:gd name="T12" fmla="*/ 140290 w 309975"/>
                  <a:gd name="T13" fmla="*/ 120657 h 254177"/>
                  <a:gd name="T14" fmla="*/ 200511 w 309975"/>
                  <a:gd name="T15" fmla="*/ 187308 h 254177"/>
                  <a:gd name="T16" fmla="*/ 229037 w 309975"/>
                  <a:gd name="T17" fmla="*/ 253960 h 254177"/>
                  <a:gd name="T18" fmla="*/ 308276 w 309975"/>
                  <a:gd name="T19" fmla="*/ 190482 h 2541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09975" h="254177">
                    <a:moveTo>
                      <a:pt x="308806" y="190549"/>
                    </a:moveTo>
                    <a:cubicBezTo>
                      <a:pt x="315685" y="163032"/>
                      <a:pt x="290814" y="118053"/>
                      <a:pt x="270706" y="88949"/>
                    </a:cubicBezTo>
                    <a:cubicBezTo>
                      <a:pt x="250598" y="59845"/>
                      <a:pt x="216202" y="30211"/>
                      <a:pt x="188156" y="15924"/>
                    </a:cubicBezTo>
                    <a:cubicBezTo>
                      <a:pt x="160110" y="1636"/>
                      <a:pt x="119893" y="-4184"/>
                      <a:pt x="102431" y="3224"/>
                    </a:cubicBezTo>
                    <a:cubicBezTo>
                      <a:pt x="84969" y="10632"/>
                      <a:pt x="100314" y="39207"/>
                      <a:pt x="83381" y="60374"/>
                    </a:cubicBezTo>
                    <a:cubicBezTo>
                      <a:pt x="66448" y="81541"/>
                      <a:pt x="-8694" y="120170"/>
                      <a:pt x="831" y="130224"/>
                    </a:cubicBezTo>
                    <a:cubicBezTo>
                      <a:pt x="10356" y="140278"/>
                      <a:pt x="107193" y="111174"/>
                      <a:pt x="140531" y="120699"/>
                    </a:cubicBezTo>
                    <a:cubicBezTo>
                      <a:pt x="173868" y="130224"/>
                      <a:pt x="186039" y="165149"/>
                      <a:pt x="200856" y="187374"/>
                    </a:cubicBezTo>
                    <a:cubicBezTo>
                      <a:pt x="215673" y="209599"/>
                      <a:pt x="211439" y="251403"/>
                      <a:pt x="229431" y="254049"/>
                    </a:cubicBezTo>
                    <a:cubicBezTo>
                      <a:pt x="247423" y="256695"/>
                      <a:pt x="301927" y="218066"/>
                      <a:pt x="308806" y="19054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4" name="Freeform 243"/>
              <p:cNvSpPr>
                <a:spLocks/>
              </p:cNvSpPr>
              <p:nvPr/>
            </p:nvSpPr>
            <p:spPr bwMode="auto">
              <a:xfrm>
                <a:off x="1812783" y="2693794"/>
                <a:ext cx="290400" cy="222327"/>
              </a:xfrm>
              <a:custGeom>
                <a:avLst/>
                <a:gdLst>
                  <a:gd name="T0" fmla="*/ 5728 w 290128"/>
                  <a:gd name="T1" fmla="*/ 138497 h 223051"/>
                  <a:gd name="T2" fmla="*/ 5728 w 290128"/>
                  <a:gd name="T3" fmla="*/ 78368 h 223051"/>
                  <a:gd name="T4" fmla="*/ 66110 w 290128"/>
                  <a:gd name="T5" fmla="*/ 2415 h 223051"/>
                  <a:gd name="T6" fmla="*/ 132847 w 290128"/>
                  <a:gd name="T7" fmla="*/ 24568 h 223051"/>
                  <a:gd name="T8" fmla="*/ 186873 w 290128"/>
                  <a:gd name="T9" fmla="*/ 81532 h 223051"/>
                  <a:gd name="T10" fmla="*/ 269500 w 290128"/>
                  <a:gd name="T11" fmla="*/ 129003 h 223051"/>
                  <a:gd name="T12" fmla="*/ 269500 w 290128"/>
                  <a:gd name="T13" fmla="*/ 204956 h 223051"/>
                  <a:gd name="T14" fmla="*/ 34330 w 290128"/>
                  <a:gd name="T15" fmla="*/ 217614 h 223051"/>
                  <a:gd name="T16" fmla="*/ 5728 w 290128"/>
                  <a:gd name="T17" fmla="*/ 138497 h 2230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0128" h="223051">
                    <a:moveTo>
                      <a:pt x="5723" y="138948"/>
                    </a:moveTo>
                    <a:cubicBezTo>
                      <a:pt x="960" y="115665"/>
                      <a:pt x="-4331" y="101377"/>
                      <a:pt x="5723" y="78623"/>
                    </a:cubicBezTo>
                    <a:cubicBezTo>
                      <a:pt x="15777" y="55869"/>
                      <a:pt x="44881" y="11419"/>
                      <a:pt x="66048" y="2423"/>
                    </a:cubicBezTo>
                    <a:cubicBezTo>
                      <a:pt x="87215" y="-6573"/>
                      <a:pt x="112615" y="11419"/>
                      <a:pt x="132723" y="24648"/>
                    </a:cubicBezTo>
                    <a:cubicBezTo>
                      <a:pt x="152831" y="37877"/>
                      <a:pt x="163944" y="64335"/>
                      <a:pt x="186698" y="81798"/>
                    </a:cubicBezTo>
                    <a:cubicBezTo>
                      <a:pt x="209452" y="99260"/>
                      <a:pt x="255490" y="108785"/>
                      <a:pt x="269248" y="129423"/>
                    </a:cubicBezTo>
                    <a:cubicBezTo>
                      <a:pt x="283006" y="150061"/>
                      <a:pt x="308406" y="190806"/>
                      <a:pt x="269248" y="205623"/>
                    </a:cubicBezTo>
                    <a:cubicBezTo>
                      <a:pt x="230090" y="220440"/>
                      <a:pt x="78219" y="228906"/>
                      <a:pt x="34298" y="218323"/>
                    </a:cubicBezTo>
                    <a:cubicBezTo>
                      <a:pt x="-9623" y="207740"/>
                      <a:pt x="10486" y="162231"/>
                      <a:pt x="5723" y="138948"/>
                    </a:cubicBezTo>
                    <a:close/>
                  </a:path>
                </a:pathLst>
              </a:custGeom>
              <a:solidFill>
                <a:srgbClr val="80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5" name="Freeform 244"/>
              <p:cNvSpPr>
                <a:spLocks/>
              </p:cNvSpPr>
              <p:nvPr/>
            </p:nvSpPr>
            <p:spPr bwMode="auto">
              <a:xfrm>
                <a:off x="1590619" y="2809721"/>
                <a:ext cx="736314" cy="398601"/>
              </a:xfrm>
              <a:custGeom>
                <a:avLst/>
                <a:gdLst>
                  <a:gd name="T0" fmla="*/ 5085 w 736038"/>
                  <a:gd name="T1" fmla="*/ 6528 h 398447"/>
                  <a:gd name="T2" fmla="*/ 30494 w 736038"/>
                  <a:gd name="T3" fmla="*/ 149458 h 398447"/>
                  <a:gd name="T4" fmla="*/ 43199 w 736038"/>
                  <a:gd name="T5" fmla="*/ 203454 h 398447"/>
                  <a:gd name="T6" fmla="*/ 36847 w 736038"/>
                  <a:gd name="T7" fmla="*/ 286036 h 398447"/>
                  <a:gd name="T8" fmla="*/ 90842 w 736038"/>
                  <a:gd name="T9" fmla="*/ 352736 h 398447"/>
                  <a:gd name="T10" fmla="*/ 351290 w 736038"/>
                  <a:gd name="T11" fmla="*/ 397203 h 398447"/>
                  <a:gd name="T12" fmla="*/ 554566 w 736038"/>
                  <a:gd name="T13" fmla="*/ 381322 h 398447"/>
                  <a:gd name="T14" fmla="*/ 678437 w 736038"/>
                  <a:gd name="T15" fmla="*/ 320974 h 398447"/>
                  <a:gd name="T16" fmla="*/ 713375 w 736038"/>
                  <a:gd name="T17" fmla="*/ 190749 h 398447"/>
                  <a:gd name="T18" fmla="*/ 719728 w 736038"/>
                  <a:gd name="T19" fmla="*/ 66876 h 398447"/>
                  <a:gd name="T20" fmla="*/ 726080 w 736038"/>
                  <a:gd name="T21" fmla="*/ 175 h 398447"/>
                  <a:gd name="T22" fmla="*/ 567271 w 736038"/>
                  <a:gd name="T23" fmla="*/ 47818 h 398447"/>
                  <a:gd name="T24" fmla="*/ 383052 w 736038"/>
                  <a:gd name="T25" fmla="*/ 60523 h 398447"/>
                  <a:gd name="T26" fmla="*/ 141661 w 736038"/>
                  <a:gd name="T27" fmla="*/ 38290 h 398447"/>
                  <a:gd name="T28" fmla="*/ 5085 w 736038"/>
                  <a:gd name="T29" fmla="*/ 6528 h 39844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36038" h="398447">
                    <a:moveTo>
                      <a:pt x="5083" y="6525"/>
                    </a:moveTo>
                    <a:cubicBezTo>
                      <a:pt x="-13438" y="25046"/>
                      <a:pt x="24133" y="116592"/>
                      <a:pt x="30483" y="149400"/>
                    </a:cubicBezTo>
                    <a:cubicBezTo>
                      <a:pt x="36833" y="182208"/>
                      <a:pt x="42125" y="180621"/>
                      <a:pt x="43183" y="203375"/>
                    </a:cubicBezTo>
                    <a:cubicBezTo>
                      <a:pt x="44241" y="226129"/>
                      <a:pt x="28896" y="261054"/>
                      <a:pt x="36833" y="285925"/>
                    </a:cubicBezTo>
                    <a:cubicBezTo>
                      <a:pt x="44770" y="310796"/>
                      <a:pt x="38421" y="334079"/>
                      <a:pt x="90808" y="352600"/>
                    </a:cubicBezTo>
                    <a:cubicBezTo>
                      <a:pt x="143195" y="371121"/>
                      <a:pt x="273900" y="392287"/>
                      <a:pt x="351158" y="397050"/>
                    </a:cubicBezTo>
                    <a:cubicBezTo>
                      <a:pt x="428416" y="401813"/>
                      <a:pt x="499854" y="393875"/>
                      <a:pt x="554358" y="381175"/>
                    </a:cubicBezTo>
                    <a:cubicBezTo>
                      <a:pt x="608862" y="368475"/>
                      <a:pt x="651725" y="352600"/>
                      <a:pt x="678183" y="320850"/>
                    </a:cubicBezTo>
                    <a:cubicBezTo>
                      <a:pt x="704641" y="289100"/>
                      <a:pt x="706229" y="233008"/>
                      <a:pt x="713108" y="190675"/>
                    </a:cubicBezTo>
                    <a:cubicBezTo>
                      <a:pt x="719987" y="148342"/>
                      <a:pt x="717341" y="98600"/>
                      <a:pt x="719458" y="66850"/>
                    </a:cubicBezTo>
                    <a:cubicBezTo>
                      <a:pt x="721575" y="35100"/>
                      <a:pt x="751208" y="3350"/>
                      <a:pt x="725808" y="175"/>
                    </a:cubicBezTo>
                    <a:cubicBezTo>
                      <a:pt x="700408" y="-3000"/>
                      <a:pt x="624208" y="37746"/>
                      <a:pt x="567058" y="47800"/>
                    </a:cubicBezTo>
                    <a:cubicBezTo>
                      <a:pt x="509908" y="57854"/>
                      <a:pt x="453816" y="62088"/>
                      <a:pt x="382908" y="60500"/>
                    </a:cubicBezTo>
                    <a:cubicBezTo>
                      <a:pt x="312000" y="58913"/>
                      <a:pt x="196641" y="45154"/>
                      <a:pt x="141608" y="38275"/>
                    </a:cubicBezTo>
                    <a:cubicBezTo>
                      <a:pt x="86575" y="31396"/>
                      <a:pt x="23604" y="-11996"/>
                      <a:pt x="5083" y="6525"/>
                    </a:cubicBezTo>
                    <a:close/>
                  </a:path>
                </a:pathLst>
              </a:custGeom>
              <a:pattFill prst="shingle">
                <a:fgClr>
                  <a:srgbClr val="D99694"/>
                </a:fgClr>
                <a:bgClr>
                  <a:srgbClr val="FFFFFF"/>
                </a:bgClr>
              </a:patt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6" name="Freeform 245"/>
              <p:cNvSpPr>
                <a:spLocks/>
              </p:cNvSpPr>
              <p:nvPr/>
            </p:nvSpPr>
            <p:spPr bwMode="auto">
              <a:xfrm rot="-498269">
                <a:off x="1676311" y="2711262"/>
                <a:ext cx="201535" cy="377956"/>
              </a:xfrm>
              <a:custGeom>
                <a:avLst/>
                <a:gdLst>
                  <a:gd name="T0" fmla="*/ 26248 w 201911"/>
                  <a:gd name="T1" fmla="*/ 98 h 377184"/>
                  <a:gd name="T2" fmla="*/ 895 w 201911"/>
                  <a:gd name="T3" fmla="*/ 47821 h 377184"/>
                  <a:gd name="T4" fmla="*/ 51601 w 201911"/>
                  <a:gd name="T5" fmla="*/ 114632 h 377184"/>
                  <a:gd name="T6" fmla="*/ 80123 w 201911"/>
                  <a:gd name="T7" fmla="*/ 365971 h 377184"/>
                  <a:gd name="T8" fmla="*/ 124490 w 201911"/>
                  <a:gd name="T9" fmla="*/ 337337 h 377184"/>
                  <a:gd name="T10" fmla="*/ 197379 w 201911"/>
                  <a:gd name="T11" fmla="*/ 334156 h 377184"/>
                  <a:gd name="T12" fmla="*/ 191041 w 201911"/>
                  <a:gd name="T13" fmla="*/ 283252 h 377184"/>
                  <a:gd name="T14" fmla="*/ 178364 w 201911"/>
                  <a:gd name="T15" fmla="*/ 168718 h 377184"/>
                  <a:gd name="T16" fmla="*/ 191041 w 201911"/>
                  <a:gd name="T17" fmla="*/ 92362 h 377184"/>
                  <a:gd name="T18" fmla="*/ 181533 w 201911"/>
                  <a:gd name="T19" fmla="*/ 28732 h 377184"/>
                  <a:gd name="T20" fmla="*/ 111813 w 201911"/>
                  <a:gd name="T21" fmla="*/ 35095 h 377184"/>
                  <a:gd name="T22" fmla="*/ 26248 w 201911"/>
                  <a:gd name="T23" fmla="*/ 98 h 377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01911" h="377184">
                    <a:moveTo>
                      <a:pt x="26297" y="98"/>
                    </a:moveTo>
                    <a:cubicBezTo>
                      <a:pt x="7776" y="2215"/>
                      <a:pt x="-3336" y="28673"/>
                      <a:pt x="897" y="47723"/>
                    </a:cubicBezTo>
                    <a:cubicBezTo>
                      <a:pt x="5130" y="66773"/>
                      <a:pt x="38468" y="61481"/>
                      <a:pt x="51697" y="114398"/>
                    </a:cubicBezTo>
                    <a:cubicBezTo>
                      <a:pt x="64926" y="167315"/>
                      <a:pt x="68101" y="328182"/>
                      <a:pt x="80272" y="365223"/>
                    </a:cubicBezTo>
                    <a:cubicBezTo>
                      <a:pt x="92443" y="402264"/>
                      <a:pt x="105143" y="341940"/>
                      <a:pt x="124722" y="336648"/>
                    </a:cubicBezTo>
                    <a:cubicBezTo>
                      <a:pt x="144301" y="331356"/>
                      <a:pt x="186635" y="342469"/>
                      <a:pt x="197747" y="333473"/>
                    </a:cubicBezTo>
                    <a:cubicBezTo>
                      <a:pt x="208859" y="324477"/>
                      <a:pt x="194572" y="310190"/>
                      <a:pt x="191397" y="282673"/>
                    </a:cubicBezTo>
                    <a:cubicBezTo>
                      <a:pt x="188222" y="255156"/>
                      <a:pt x="178697" y="200123"/>
                      <a:pt x="178697" y="168373"/>
                    </a:cubicBezTo>
                    <a:cubicBezTo>
                      <a:pt x="178697" y="136623"/>
                      <a:pt x="190868" y="115456"/>
                      <a:pt x="191397" y="92173"/>
                    </a:cubicBezTo>
                    <a:cubicBezTo>
                      <a:pt x="191926" y="68890"/>
                      <a:pt x="195101" y="38198"/>
                      <a:pt x="181872" y="28673"/>
                    </a:cubicBezTo>
                    <a:cubicBezTo>
                      <a:pt x="168643" y="19148"/>
                      <a:pt x="138480" y="39256"/>
                      <a:pt x="112022" y="35023"/>
                    </a:cubicBezTo>
                    <a:cubicBezTo>
                      <a:pt x="85564" y="30790"/>
                      <a:pt x="44818" y="-2019"/>
                      <a:pt x="26297" y="98"/>
                    </a:cubicBez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20509" name="Group 268"/>
            <p:cNvGrpSpPr>
              <a:grpSpLocks/>
            </p:cNvGrpSpPr>
            <p:nvPr/>
          </p:nvGrpSpPr>
          <p:grpSpPr bwMode="auto">
            <a:xfrm>
              <a:off x="2159000" y="5988050"/>
              <a:ext cx="1019175" cy="617538"/>
              <a:chOff x="1447800" y="2590570"/>
              <a:chExt cx="1018779" cy="617752"/>
            </a:xfrm>
          </p:grpSpPr>
          <p:sp>
            <p:nvSpPr>
              <p:cNvPr id="270" name="Freeform 269"/>
              <p:cNvSpPr>
                <a:spLocks/>
              </p:cNvSpPr>
              <p:nvPr/>
            </p:nvSpPr>
            <p:spPr bwMode="auto">
              <a:xfrm>
                <a:off x="1982580" y="2612803"/>
                <a:ext cx="483999" cy="358899"/>
              </a:xfrm>
              <a:custGeom>
                <a:avLst/>
                <a:gdLst>
                  <a:gd name="T0" fmla="*/ 5218 w 484250"/>
                  <a:gd name="T1" fmla="*/ 311985 h 358993"/>
                  <a:gd name="T2" fmla="*/ 100419 w 484250"/>
                  <a:gd name="T3" fmla="*/ 35833 h 358993"/>
                  <a:gd name="T4" fmla="*/ 309860 w 484250"/>
                  <a:gd name="T5" fmla="*/ 16788 h 358993"/>
                  <a:gd name="T6" fmla="*/ 481221 w 484250"/>
                  <a:gd name="T7" fmla="*/ 159625 h 358993"/>
                  <a:gd name="T8" fmla="*/ 411408 w 484250"/>
                  <a:gd name="T9" fmla="*/ 204064 h 358993"/>
                  <a:gd name="T10" fmla="*/ 351114 w 484250"/>
                  <a:gd name="T11" fmla="*/ 137406 h 358993"/>
                  <a:gd name="T12" fmla="*/ 328900 w 484250"/>
                  <a:gd name="T13" fmla="*/ 223109 h 358993"/>
                  <a:gd name="T14" fmla="*/ 249567 w 484250"/>
                  <a:gd name="T15" fmla="*/ 350075 h 358993"/>
                  <a:gd name="T16" fmla="*/ 5218 w 484250"/>
                  <a:gd name="T17" fmla="*/ 311985 h 35899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84250" h="358993">
                    <a:moveTo>
                      <a:pt x="5221" y="312067"/>
                    </a:moveTo>
                    <a:cubicBezTo>
                      <a:pt x="-19650" y="259680"/>
                      <a:pt x="49671" y="85054"/>
                      <a:pt x="100471" y="35842"/>
                    </a:cubicBezTo>
                    <a:cubicBezTo>
                      <a:pt x="151271" y="-13371"/>
                      <a:pt x="246521" y="-3845"/>
                      <a:pt x="310021" y="16792"/>
                    </a:cubicBezTo>
                    <a:cubicBezTo>
                      <a:pt x="373521" y="37429"/>
                      <a:pt x="464538" y="128446"/>
                      <a:pt x="481471" y="159667"/>
                    </a:cubicBezTo>
                    <a:cubicBezTo>
                      <a:pt x="498404" y="190888"/>
                      <a:pt x="433317" y="207821"/>
                      <a:pt x="411621" y="204117"/>
                    </a:cubicBezTo>
                    <a:cubicBezTo>
                      <a:pt x="389925" y="200413"/>
                      <a:pt x="365054" y="134267"/>
                      <a:pt x="351296" y="137442"/>
                    </a:cubicBezTo>
                    <a:cubicBezTo>
                      <a:pt x="337538" y="140617"/>
                      <a:pt x="346004" y="187713"/>
                      <a:pt x="329071" y="223167"/>
                    </a:cubicBezTo>
                    <a:cubicBezTo>
                      <a:pt x="312138" y="258621"/>
                      <a:pt x="301025" y="334292"/>
                      <a:pt x="249696" y="350167"/>
                    </a:cubicBezTo>
                    <a:cubicBezTo>
                      <a:pt x="198367" y="366042"/>
                      <a:pt x="30092" y="364454"/>
                      <a:pt x="5221" y="312067"/>
                    </a:cubicBezTo>
                    <a:close/>
                  </a:path>
                </a:pathLst>
              </a:custGeom>
              <a:solidFill>
                <a:srgbClr val="558ED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71" name="Freeform 270"/>
              <p:cNvSpPr>
                <a:spLocks/>
              </p:cNvSpPr>
              <p:nvPr/>
            </p:nvSpPr>
            <p:spPr bwMode="auto">
              <a:xfrm>
                <a:off x="1841347" y="2590570"/>
                <a:ext cx="330072" cy="327138"/>
              </a:xfrm>
              <a:custGeom>
                <a:avLst/>
                <a:gdLst>
                  <a:gd name="T0" fmla="*/ 148976 w 330241"/>
                  <a:gd name="T1" fmla="*/ 286363 h 326700"/>
                  <a:gd name="T2" fmla="*/ 12521 w 330241"/>
                  <a:gd name="T3" fmla="*/ 146476 h 326700"/>
                  <a:gd name="T4" fmla="*/ 25214 w 330241"/>
                  <a:gd name="T5" fmla="*/ 32023 h 326700"/>
                  <a:gd name="T6" fmla="*/ 180709 w 330241"/>
                  <a:gd name="T7" fmla="*/ 3410 h 326700"/>
                  <a:gd name="T8" fmla="*/ 285431 w 330241"/>
                  <a:gd name="T9" fmla="*/ 95608 h 326700"/>
                  <a:gd name="T10" fmla="*/ 329858 w 330241"/>
                  <a:gd name="T11" fmla="*/ 181448 h 326700"/>
                  <a:gd name="T12" fmla="*/ 269564 w 330241"/>
                  <a:gd name="T13" fmla="*/ 321335 h 326700"/>
                  <a:gd name="T14" fmla="*/ 148976 w 330241"/>
                  <a:gd name="T15" fmla="*/ 286363 h 3267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30241" h="326700">
                    <a:moveTo>
                      <a:pt x="149052" y="285980"/>
                    </a:moveTo>
                    <a:cubicBezTo>
                      <a:pt x="106190" y="256876"/>
                      <a:pt x="33165" y="188613"/>
                      <a:pt x="12527" y="146280"/>
                    </a:cubicBezTo>
                    <a:cubicBezTo>
                      <a:pt x="-8111" y="103947"/>
                      <a:pt x="-2819" y="55792"/>
                      <a:pt x="25227" y="31980"/>
                    </a:cubicBezTo>
                    <a:cubicBezTo>
                      <a:pt x="53273" y="8167"/>
                      <a:pt x="137410" y="-7178"/>
                      <a:pt x="180802" y="3405"/>
                    </a:cubicBezTo>
                    <a:cubicBezTo>
                      <a:pt x="224194" y="13988"/>
                      <a:pt x="260706" y="65847"/>
                      <a:pt x="285577" y="95480"/>
                    </a:cubicBezTo>
                    <a:cubicBezTo>
                      <a:pt x="310448" y="125113"/>
                      <a:pt x="332673" y="143634"/>
                      <a:pt x="330027" y="181205"/>
                    </a:cubicBezTo>
                    <a:cubicBezTo>
                      <a:pt x="327381" y="218776"/>
                      <a:pt x="301981" y="303972"/>
                      <a:pt x="269702" y="320905"/>
                    </a:cubicBezTo>
                    <a:cubicBezTo>
                      <a:pt x="237423" y="337838"/>
                      <a:pt x="191914" y="315084"/>
                      <a:pt x="149052" y="285980"/>
                    </a:cubicBezTo>
                    <a:close/>
                  </a:path>
                </a:pathLst>
              </a:custGeom>
              <a:solidFill>
                <a:srgbClr val="80004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72" name="Freeform 271"/>
              <p:cNvSpPr>
                <a:spLocks/>
              </p:cNvSpPr>
              <p:nvPr/>
            </p:nvSpPr>
            <p:spPr bwMode="auto">
              <a:xfrm>
                <a:off x="1985754" y="2709674"/>
                <a:ext cx="244380" cy="219151"/>
              </a:xfrm>
              <a:custGeom>
                <a:avLst/>
                <a:gdLst>
                  <a:gd name="T0" fmla="*/ 7472 w 243178"/>
                  <a:gd name="T1" fmla="*/ 148143 h 218339"/>
                  <a:gd name="T2" fmla="*/ 29807 w 243178"/>
                  <a:gd name="T3" fmla="*/ 11110 h 218339"/>
                  <a:gd name="T4" fmla="*/ 221248 w 243178"/>
                  <a:gd name="T5" fmla="*/ 27044 h 218339"/>
                  <a:gd name="T6" fmla="*/ 227630 w 243178"/>
                  <a:gd name="T7" fmla="*/ 176824 h 218339"/>
                  <a:gd name="T8" fmla="*/ 100002 w 243178"/>
                  <a:gd name="T9" fmla="*/ 218253 h 218339"/>
                  <a:gd name="T10" fmla="*/ 7472 w 243178"/>
                  <a:gd name="T11" fmla="*/ 148143 h 2183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3178" h="218339">
                    <a:moveTo>
                      <a:pt x="7435" y="147594"/>
                    </a:moveTo>
                    <a:cubicBezTo>
                      <a:pt x="-4207" y="113198"/>
                      <a:pt x="-5794" y="31177"/>
                      <a:pt x="29660" y="11069"/>
                    </a:cubicBezTo>
                    <a:cubicBezTo>
                      <a:pt x="65114" y="-9039"/>
                      <a:pt x="187352" y="-573"/>
                      <a:pt x="220160" y="26944"/>
                    </a:cubicBezTo>
                    <a:cubicBezTo>
                      <a:pt x="252968" y="54461"/>
                      <a:pt x="246618" y="144419"/>
                      <a:pt x="226510" y="176169"/>
                    </a:cubicBezTo>
                    <a:cubicBezTo>
                      <a:pt x="206402" y="207919"/>
                      <a:pt x="137081" y="222206"/>
                      <a:pt x="99510" y="217444"/>
                    </a:cubicBezTo>
                    <a:cubicBezTo>
                      <a:pt x="61939" y="212682"/>
                      <a:pt x="19077" y="181990"/>
                      <a:pt x="7435" y="147594"/>
                    </a:cubicBezTo>
                    <a:close/>
                  </a:path>
                </a:pathLst>
              </a:custGeom>
              <a:pattFill prst="wdDnDiag">
                <a:fgClr>
                  <a:schemeClr val="tx1"/>
                </a:fgClr>
                <a:bgClr>
                  <a:srgbClr val="FFFF00"/>
                </a:bgClr>
              </a:patt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73" name="Freeform 272"/>
              <p:cNvSpPr>
                <a:spLocks/>
              </p:cNvSpPr>
              <p:nvPr/>
            </p:nvSpPr>
            <p:spPr bwMode="auto">
              <a:xfrm>
                <a:off x="1600141" y="2590570"/>
                <a:ext cx="457022" cy="230268"/>
              </a:xfrm>
              <a:custGeom>
                <a:avLst/>
                <a:gdLst>
                  <a:gd name="T0" fmla="*/ 116938 w 310233"/>
                  <a:gd name="T1" fmla="*/ 212394 h 230051"/>
                  <a:gd name="T2" fmla="*/ 6 w 310233"/>
                  <a:gd name="T3" fmla="*/ 40782 h 230051"/>
                  <a:gd name="T4" fmla="*/ 112260 w 310233"/>
                  <a:gd name="T5" fmla="*/ 2646 h 230051"/>
                  <a:gd name="T6" fmla="*/ 275965 w 310233"/>
                  <a:gd name="T7" fmla="*/ 91630 h 230051"/>
                  <a:gd name="T8" fmla="*/ 453702 w 310233"/>
                  <a:gd name="T9" fmla="*/ 212394 h 230051"/>
                  <a:gd name="T10" fmla="*/ 116938 w 310233"/>
                  <a:gd name="T11" fmla="*/ 212394 h 2300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0233" h="230051">
                    <a:moveTo>
                      <a:pt x="79379" y="212194"/>
                    </a:moveTo>
                    <a:cubicBezTo>
                      <a:pt x="28050" y="183619"/>
                      <a:pt x="533" y="75669"/>
                      <a:pt x="4" y="40744"/>
                    </a:cubicBezTo>
                    <a:cubicBezTo>
                      <a:pt x="-525" y="5819"/>
                      <a:pt x="44983" y="-5823"/>
                      <a:pt x="76204" y="2644"/>
                    </a:cubicBezTo>
                    <a:cubicBezTo>
                      <a:pt x="107425" y="11111"/>
                      <a:pt x="148700" y="56619"/>
                      <a:pt x="187329" y="91544"/>
                    </a:cubicBezTo>
                    <a:cubicBezTo>
                      <a:pt x="225958" y="126469"/>
                      <a:pt x="326500" y="193673"/>
                      <a:pt x="307979" y="212194"/>
                    </a:cubicBezTo>
                    <a:cubicBezTo>
                      <a:pt x="289458" y="230715"/>
                      <a:pt x="130708" y="240769"/>
                      <a:pt x="79379" y="212194"/>
                    </a:cubicBezTo>
                    <a:close/>
                  </a:path>
                </a:pathLst>
              </a:custGeom>
              <a:solidFill>
                <a:srgbClr val="95373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74" name="Freeform 273"/>
              <p:cNvSpPr/>
              <p:nvPr/>
            </p:nvSpPr>
            <p:spPr>
              <a:xfrm>
                <a:off x="1533492" y="2784312"/>
                <a:ext cx="72997" cy="79403"/>
              </a:xfrm>
              <a:custGeom>
                <a:avLst/>
                <a:gdLst>
                  <a:gd name="connsiteX0" fmla="*/ 73051 w 73051"/>
                  <a:gd name="connsiteY0" fmla="*/ 79375 h 79853"/>
                  <a:gd name="connsiteX1" fmla="*/ 19076 w 73051"/>
                  <a:gd name="connsiteY1" fmla="*/ 73025 h 79853"/>
                  <a:gd name="connsiteX2" fmla="*/ 26 w 73051"/>
                  <a:gd name="connsiteY2" fmla="*/ 31750 h 79853"/>
                  <a:gd name="connsiteX3" fmla="*/ 22251 w 73051"/>
                  <a:gd name="connsiteY3" fmla="*/ 15875 h 79853"/>
                  <a:gd name="connsiteX4" fmla="*/ 38126 w 73051"/>
                  <a:gd name="connsiteY4" fmla="*/ 0 h 7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51" h="79853">
                    <a:moveTo>
                      <a:pt x="73051" y="79375"/>
                    </a:moveTo>
                    <a:cubicBezTo>
                      <a:pt x="52149" y="80168"/>
                      <a:pt x="31247" y="80962"/>
                      <a:pt x="19076" y="73025"/>
                    </a:cubicBezTo>
                    <a:cubicBezTo>
                      <a:pt x="6905" y="65088"/>
                      <a:pt x="-503" y="41275"/>
                      <a:pt x="26" y="31750"/>
                    </a:cubicBezTo>
                    <a:cubicBezTo>
                      <a:pt x="555" y="22225"/>
                      <a:pt x="15901" y="21167"/>
                      <a:pt x="22251" y="15875"/>
                    </a:cubicBezTo>
                    <a:cubicBezTo>
                      <a:pt x="28601" y="10583"/>
                      <a:pt x="38126" y="0"/>
                      <a:pt x="38126" y="0"/>
                    </a:cubicBezTo>
                  </a:path>
                </a:pathLst>
              </a:cu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" name="Arc 274"/>
              <p:cNvSpPr/>
              <p:nvPr/>
            </p:nvSpPr>
            <p:spPr>
              <a:xfrm flipV="1">
                <a:off x="1558882" y="2641388"/>
                <a:ext cx="799789" cy="225503"/>
              </a:xfrm>
              <a:prstGeom prst="arc">
                <a:avLst>
                  <a:gd name="adj1" fmla="val 11029488"/>
                  <a:gd name="adj2" fmla="val 21479654"/>
                </a:avLst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" name="Freeform 275"/>
              <p:cNvSpPr>
                <a:spLocks/>
              </p:cNvSpPr>
              <p:nvPr/>
            </p:nvSpPr>
            <p:spPr bwMode="auto">
              <a:xfrm>
                <a:off x="1447800" y="2666796"/>
                <a:ext cx="309443" cy="254088"/>
              </a:xfrm>
              <a:custGeom>
                <a:avLst/>
                <a:gdLst>
                  <a:gd name="T0" fmla="*/ 308276 w 309975"/>
                  <a:gd name="T1" fmla="*/ 190482 h 254177"/>
                  <a:gd name="T2" fmla="*/ 270241 w 309975"/>
                  <a:gd name="T3" fmla="*/ 88918 h 254177"/>
                  <a:gd name="T4" fmla="*/ 187833 w 309975"/>
                  <a:gd name="T5" fmla="*/ 15918 h 254177"/>
                  <a:gd name="T6" fmla="*/ 102255 w 309975"/>
                  <a:gd name="T7" fmla="*/ 3223 h 254177"/>
                  <a:gd name="T8" fmla="*/ 83238 w 309975"/>
                  <a:gd name="T9" fmla="*/ 60353 h 254177"/>
                  <a:gd name="T10" fmla="*/ 830 w 309975"/>
                  <a:gd name="T11" fmla="*/ 130178 h 254177"/>
                  <a:gd name="T12" fmla="*/ 140290 w 309975"/>
                  <a:gd name="T13" fmla="*/ 120657 h 254177"/>
                  <a:gd name="T14" fmla="*/ 200511 w 309975"/>
                  <a:gd name="T15" fmla="*/ 187308 h 254177"/>
                  <a:gd name="T16" fmla="*/ 229037 w 309975"/>
                  <a:gd name="T17" fmla="*/ 253960 h 254177"/>
                  <a:gd name="T18" fmla="*/ 308276 w 309975"/>
                  <a:gd name="T19" fmla="*/ 190482 h 2541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09975" h="254177">
                    <a:moveTo>
                      <a:pt x="308806" y="190549"/>
                    </a:moveTo>
                    <a:cubicBezTo>
                      <a:pt x="315685" y="163032"/>
                      <a:pt x="290814" y="118053"/>
                      <a:pt x="270706" y="88949"/>
                    </a:cubicBezTo>
                    <a:cubicBezTo>
                      <a:pt x="250598" y="59845"/>
                      <a:pt x="216202" y="30211"/>
                      <a:pt x="188156" y="15924"/>
                    </a:cubicBezTo>
                    <a:cubicBezTo>
                      <a:pt x="160110" y="1636"/>
                      <a:pt x="119893" y="-4184"/>
                      <a:pt x="102431" y="3224"/>
                    </a:cubicBezTo>
                    <a:cubicBezTo>
                      <a:pt x="84969" y="10632"/>
                      <a:pt x="100314" y="39207"/>
                      <a:pt x="83381" y="60374"/>
                    </a:cubicBezTo>
                    <a:cubicBezTo>
                      <a:pt x="66448" y="81541"/>
                      <a:pt x="-8694" y="120170"/>
                      <a:pt x="831" y="130224"/>
                    </a:cubicBezTo>
                    <a:cubicBezTo>
                      <a:pt x="10356" y="140278"/>
                      <a:pt x="107193" y="111174"/>
                      <a:pt x="140531" y="120699"/>
                    </a:cubicBezTo>
                    <a:cubicBezTo>
                      <a:pt x="173868" y="130224"/>
                      <a:pt x="186039" y="165149"/>
                      <a:pt x="200856" y="187374"/>
                    </a:cubicBezTo>
                    <a:cubicBezTo>
                      <a:pt x="215673" y="209599"/>
                      <a:pt x="211439" y="251403"/>
                      <a:pt x="229431" y="254049"/>
                    </a:cubicBezTo>
                    <a:cubicBezTo>
                      <a:pt x="247423" y="256695"/>
                      <a:pt x="301927" y="218066"/>
                      <a:pt x="308806" y="19054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77" name="Freeform 276"/>
              <p:cNvSpPr>
                <a:spLocks/>
              </p:cNvSpPr>
              <p:nvPr/>
            </p:nvSpPr>
            <p:spPr bwMode="auto">
              <a:xfrm>
                <a:off x="1812783" y="2693794"/>
                <a:ext cx="290400" cy="222327"/>
              </a:xfrm>
              <a:custGeom>
                <a:avLst/>
                <a:gdLst>
                  <a:gd name="T0" fmla="*/ 5728 w 290128"/>
                  <a:gd name="T1" fmla="*/ 138497 h 223051"/>
                  <a:gd name="T2" fmla="*/ 5728 w 290128"/>
                  <a:gd name="T3" fmla="*/ 78368 h 223051"/>
                  <a:gd name="T4" fmla="*/ 66110 w 290128"/>
                  <a:gd name="T5" fmla="*/ 2415 h 223051"/>
                  <a:gd name="T6" fmla="*/ 132847 w 290128"/>
                  <a:gd name="T7" fmla="*/ 24568 h 223051"/>
                  <a:gd name="T8" fmla="*/ 186873 w 290128"/>
                  <a:gd name="T9" fmla="*/ 81532 h 223051"/>
                  <a:gd name="T10" fmla="*/ 269500 w 290128"/>
                  <a:gd name="T11" fmla="*/ 129003 h 223051"/>
                  <a:gd name="T12" fmla="*/ 269500 w 290128"/>
                  <a:gd name="T13" fmla="*/ 204956 h 223051"/>
                  <a:gd name="T14" fmla="*/ 34330 w 290128"/>
                  <a:gd name="T15" fmla="*/ 217614 h 223051"/>
                  <a:gd name="T16" fmla="*/ 5728 w 290128"/>
                  <a:gd name="T17" fmla="*/ 138497 h 2230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0128" h="223051">
                    <a:moveTo>
                      <a:pt x="5723" y="138948"/>
                    </a:moveTo>
                    <a:cubicBezTo>
                      <a:pt x="960" y="115665"/>
                      <a:pt x="-4331" y="101377"/>
                      <a:pt x="5723" y="78623"/>
                    </a:cubicBezTo>
                    <a:cubicBezTo>
                      <a:pt x="15777" y="55869"/>
                      <a:pt x="44881" y="11419"/>
                      <a:pt x="66048" y="2423"/>
                    </a:cubicBezTo>
                    <a:cubicBezTo>
                      <a:pt x="87215" y="-6573"/>
                      <a:pt x="112615" y="11419"/>
                      <a:pt x="132723" y="24648"/>
                    </a:cubicBezTo>
                    <a:cubicBezTo>
                      <a:pt x="152831" y="37877"/>
                      <a:pt x="163944" y="64335"/>
                      <a:pt x="186698" y="81798"/>
                    </a:cubicBezTo>
                    <a:cubicBezTo>
                      <a:pt x="209452" y="99260"/>
                      <a:pt x="255490" y="108785"/>
                      <a:pt x="269248" y="129423"/>
                    </a:cubicBezTo>
                    <a:cubicBezTo>
                      <a:pt x="283006" y="150061"/>
                      <a:pt x="308406" y="190806"/>
                      <a:pt x="269248" y="205623"/>
                    </a:cubicBezTo>
                    <a:cubicBezTo>
                      <a:pt x="230090" y="220440"/>
                      <a:pt x="78219" y="228906"/>
                      <a:pt x="34298" y="218323"/>
                    </a:cubicBezTo>
                    <a:cubicBezTo>
                      <a:pt x="-9623" y="207740"/>
                      <a:pt x="10486" y="162231"/>
                      <a:pt x="5723" y="138948"/>
                    </a:cubicBezTo>
                    <a:close/>
                  </a:path>
                </a:pathLst>
              </a:custGeom>
              <a:solidFill>
                <a:srgbClr val="80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78" name="Freeform 277"/>
              <p:cNvSpPr>
                <a:spLocks/>
              </p:cNvSpPr>
              <p:nvPr/>
            </p:nvSpPr>
            <p:spPr bwMode="auto">
              <a:xfrm>
                <a:off x="1590619" y="2809721"/>
                <a:ext cx="736314" cy="398601"/>
              </a:xfrm>
              <a:custGeom>
                <a:avLst/>
                <a:gdLst>
                  <a:gd name="T0" fmla="*/ 5085 w 736038"/>
                  <a:gd name="T1" fmla="*/ 6528 h 398447"/>
                  <a:gd name="T2" fmla="*/ 30494 w 736038"/>
                  <a:gd name="T3" fmla="*/ 149458 h 398447"/>
                  <a:gd name="T4" fmla="*/ 43199 w 736038"/>
                  <a:gd name="T5" fmla="*/ 203454 h 398447"/>
                  <a:gd name="T6" fmla="*/ 36847 w 736038"/>
                  <a:gd name="T7" fmla="*/ 286036 h 398447"/>
                  <a:gd name="T8" fmla="*/ 90842 w 736038"/>
                  <a:gd name="T9" fmla="*/ 352736 h 398447"/>
                  <a:gd name="T10" fmla="*/ 351290 w 736038"/>
                  <a:gd name="T11" fmla="*/ 397203 h 398447"/>
                  <a:gd name="T12" fmla="*/ 554566 w 736038"/>
                  <a:gd name="T13" fmla="*/ 381322 h 398447"/>
                  <a:gd name="T14" fmla="*/ 678437 w 736038"/>
                  <a:gd name="T15" fmla="*/ 320974 h 398447"/>
                  <a:gd name="T16" fmla="*/ 713375 w 736038"/>
                  <a:gd name="T17" fmla="*/ 190749 h 398447"/>
                  <a:gd name="T18" fmla="*/ 719728 w 736038"/>
                  <a:gd name="T19" fmla="*/ 66876 h 398447"/>
                  <a:gd name="T20" fmla="*/ 726080 w 736038"/>
                  <a:gd name="T21" fmla="*/ 175 h 398447"/>
                  <a:gd name="T22" fmla="*/ 567271 w 736038"/>
                  <a:gd name="T23" fmla="*/ 47818 h 398447"/>
                  <a:gd name="T24" fmla="*/ 383052 w 736038"/>
                  <a:gd name="T25" fmla="*/ 60523 h 398447"/>
                  <a:gd name="T26" fmla="*/ 141661 w 736038"/>
                  <a:gd name="T27" fmla="*/ 38290 h 398447"/>
                  <a:gd name="T28" fmla="*/ 5085 w 736038"/>
                  <a:gd name="T29" fmla="*/ 6528 h 39844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36038" h="398447">
                    <a:moveTo>
                      <a:pt x="5083" y="6525"/>
                    </a:moveTo>
                    <a:cubicBezTo>
                      <a:pt x="-13438" y="25046"/>
                      <a:pt x="24133" y="116592"/>
                      <a:pt x="30483" y="149400"/>
                    </a:cubicBezTo>
                    <a:cubicBezTo>
                      <a:pt x="36833" y="182208"/>
                      <a:pt x="42125" y="180621"/>
                      <a:pt x="43183" y="203375"/>
                    </a:cubicBezTo>
                    <a:cubicBezTo>
                      <a:pt x="44241" y="226129"/>
                      <a:pt x="28896" y="261054"/>
                      <a:pt x="36833" y="285925"/>
                    </a:cubicBezTo>
                    <a:cubicBezTo>
                      <a:pt x="44770" y="310796"/>
                      <a:pt x="38421" y="334079"/>
                      <a:pt x="90808" y="352600"/>
                    </a:cubicBezTo>
                    <a:cubicBezTo>
                      <a:pt x="143195" y="371121"/>
                      <a:pt x="273900" y="392287"/>
                      <a:pt x="351158" y="397050"/>
                    </a:cubicBezTo>
                    <a:cubicBezTo>
                      <a:pt x="428416" y="401813"/>
                      <a:pt x="499854" y="393875"/>
                      <a:pt x="554358" y="381175"/>
                    </a:cubicBezTo>
                    <a:cubicBezTo>
                      <a:pt x="608862" y="368475"/>
                      <a:pt x="651725" y="352600"/>
                      <a:pt x="678183" y="320850"/>
                    </a:cubicBezTo>
                    <a:cubicBezTo>
                      <a:pt x="704641" y="289100"/>
                      <a:pt x="706229" y="233008"/>
                      <a:pt x="713108" y="190675"/>
                    </a:cubicBezTo>
                    <a:cubicBezTo>
                      <a:pt x="719987" y="148342"/>
                      <a:pt x="717341" y="98600"/>
                      <a:pt x="719458" y="66850"/>
                    </a:cubicBezTo>
                    <a:cubicBezTo>
                      <a:pt x="721575" y="35100"/>
                      <a:pt x="751208" y="3350"/>
                      <a:pt x="725808" y="175"/>
                    </a:cubicBezTo>
                    <a:cubicBezTo>
                      <a:pt x="700408" y="-3000"/>
                      <a:pt x="624208" y="37746"/>
                      <a:pt x="567058" y="47800"/>
                    </a:cubicBezTo>
                    <a:cubicBezTo>
                      <a:pt x="509908" y="57854"/>
                      <a:pt x="453816" y="62088"/>
                      <a:pt x="382908" y="60500"/>
                    </a:cubicBezTo>
                    <a:cubicBezTo>
                      <a:pt x="312000" y="58913"/>
                      <a:pt x="196641" y="45154"/>
                      <a:pt x="141608" y="38275"/>
                    </a:cubicBezTo>
                    <a:cubicBezTo>
                      <a:pt x="86575" y="31396"/>
                      <a:pt x="23604" y="-11996"/>
                      <a:pt x="5083" y="6525"/>
                    </a:cubicBezTo>
                    <a:close/>
                  </a:path>
                </a:pathLst>
              </a:custGeom>
              <a:pattFill prst="shingle">
                <a:fgClr>
                  <a:srgbClr val="D99694"/>
                </a:fgClr>
                <a:bgClr>
                  <a:srgbClr val="FFFFFF"/>
                </a:bgClr>
              </a:patt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79" name="Freeform 278"/>
              <p:cNvSpPr>
                <a:spLocks/>
              </p:cNvSpPr>
              <p:nvPr/>
            </p:nvSpPr>
            <p:spPr bwMode="auto">
              <a:xfrm rot="-498269">
                <a:off x="1676311" y="2711262"/>
                <a:ext cx="201535" cy="377956"/>
              </a:xfrm>
              <a:custGeom>
                <a:avLst/>
                <a:gdLst>
                  <a:gd name="T0" fmla="*/ 26248 w 201911"/>
                  <a:gd name="T1" fmla="*/ 98 h 377184"/>
                  <a:gd name="T2" fmla="*/ 895 w 201911"/>
                  <a:gd name="T3" fmla="*/ 47821 h 377184"/>
                  <a:gd name="T4" fmla="*/ 51601 w 201911"/>
                  <a:gd name="T5" fmla="*/ 114632 h 377184"/>
                  <a:gd name="T6" fmla="*/ 80123 w 201911"/>
                  <a:gd name="T7" fmla="*/ 365971 h 377184"/>
                  <a:gd name="T8" fmla="*/ 124490 w 201911"/>
                  <a:gd name="T9" fmla="*/ 337337 h 377184"/>
                  <a:gd name="T10" fmla="*/ 197379 w 201911"/>
                  <a:gd name="T11" fmla="*/ 334156 h 377184"/>
                  <a:gd name="T12" fmla="*/ 191041 w 201911"/>
                  <a:gd name="T13" fmla="*/ 283252 h 377184"/>
                  <a:gd name="T14" fmla="*/ 178364 w 201911"/>
                  <a:gd name="T15" fmla="*/ 168718 h 377184"/>
                  <a:gd name="T16" fmla="*/ 191041 w 201911"/>
                  <a:gd name="T17" fmla="*/ 92362 h 377184"/>
                  <a:gd name="T18" fmla="*/ 181533 w 201911"/>
                  <a:gd name="T19" fmla="*/ 28732 h 377184"/>
                  <a:gd name="T20" fmla="*/ 111813 w 201911"/>
                  <a:gd name="T21" fmla="*/ 35095 h 377184"/>
                  <a:gd name="T22" fmla="*/ 26248 w 201911"/>
                  <a:gd name="T23" fmla="*/ 98 h 377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01911" h="377184">
                    <a:moveTo>
                      <a:pt x="26297" y="98"/>
                    </a:moveTo>
                    <a:cubicBezTo>
                      <a:pt x="7776" y="2215"/>
                      <a:pt x="-3336" y="28673"/>
                      <a:pt x="897" y="47723"/>
                    </a:cubicBezTo>
                    <a:cubicBezTo>
                      <a:pt x="5130" y="66773"/>
                      <a:pt x="38468" y="61481"/>
                      <a:pt x="51697" y="114398"/>
                    </a:cubicBezTo>
                    <a:cubicBezTo>
                      <a:pt x="64926" y="167315"/>
                      <a:pt x="68101" y="328182"/>
                      <a:pt x="80272" y="365223"/>
                    </a:cubicBezTo>
                    <a:cubicBezTo>
                      <a:pt x="92443" y="402264"/>
                      <a:pt x="105143" y="341940"/>
                      <a:pt x="124722" y="336648"/>
                    </a:cubicBezTo>
                    <a:cubicBezTo>
                      <a:pt x="144301" y="331356"/>
                      <a:pt x="186635" y="342469"/>
                      <a:pt x="197747" y="333473"/>
                    </a:cubicBezTo>
                    <a:cubicBezTo>
                      <a:pt x="208859" y="324477"/>
                      <a:pt x="194572" y="310190"/>
                      <a:pt x="191397" y="282673"/>
                    </a:cubicBezTo>
                    <a:cubicBezTo>
                      <a:pt x="188222" y="255156"/>
                      <a:pt x="178697" y="200123"/>
                      <a:pt x="178697" y="168373"/>
                    </a:cubicBezTo>
                    <a:cubicBezTo>
                      <a:pt x="178697" y="136623"/>
                      <a:pt x="190868" y="115456"/>
                      <a:pt x="191397" y="92173"/>
                    </a:cubicBezTo>
                    <a:cubicBezTo>
                      <a:pt x="191926" y="68890"/>
                      <a:pt x="195101" y="38198"/>
                      <a:pt x="181872" y="28673"/>
                    </a:cubicBezTo>
                    <a:cubicBezTo>
                      <a:pt x="168643" y="19148"/>
                      <a:pt x="138480" y="39256"/>
                      <a:pt x="112022" y="35023"/>
                    </a:cubicBezTo>
                    <a:cubicBezTo>
                      <a:pt x="85564" y="30790"/>
                      <a:pt x="44818" y="-2019"/>
                      <a:pt x="26297" y="98"/>
                    </a:cubicBez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grpSp>
          <p:nvGrpSpPr>
            <p:cNvPr id="20510" name="Group 279"/>
            <p:cNvGrpSpPr>
              <a:grpSpLocks/>
            </p:cNvGrpSpPr>
            <p:nvPr/>
          </p:nvGrpSpPr>
          <p:grpSpPr bwMode="auto">
            <a:xfrm>
              <a:off x="2965450" y="6083300"/>
              <a:ext cx="1019175" cy="617538"/>
              <a:chOff x="1447800" y="2590570"/>
              <a:chExt cx="1018779" cy="617752"/>
            </a:xfrm>
          </p:grpSpPr>
          <p:sp>
            <p:nvSpPr>
              <p:cNvPr id="281" name="Freeform 280"/>
              <p:cNvSpPr>
                <a:spLocks/>
              </p:cNvSpPr>
              <p:nvPr/>
            </p:nvSpPr>
            <p:spPr bwMode="auto">
              <a:xfrm>
                <a:off x="1982580" y="2612803"/>
                <a:ext cx="483999" cy="358899"/>
              </a:xfrm>
              <a:custGeom>
                <a:avLst/>
                <a:gdLst>
                  <a:gd name="T0" fmla="*/ 5218 w 484250"/>
                  <a:gd name="T1" fmla="*/ 311985 h 358993"/>
                  <a:gd name="T2" fmla="*/ 100419 w 484250"/>
                  <a:gd name="T3" fmla="*/ 35833 h 358993"/>
                  <a:gd name="T4" fmla="*/ 309860 w 484250"/>
                  <a:gd name="T5" fmla="*/ 16788 h 358993"/>
                  <a:gd name="T6" fmla="*/ 481221 w 484250"/>
                  <a:gd name="T7" fmla="*/ 159625 h 358993"/>
                  <a:gd name="T8" fmla="*/ 411408 w 484250"/>
                  <a:gd name="T9" fmla="*/ 204064 h 358993"/>
                  <a:gd name="T10" fmla="*/ 351114 w 484250"/>
                  <a:gd name="T11" fmla="*/ 137406 h 358993"/>
                  <a:gd name="T12" fmla="*/ 328900 w 484250"/>
                  <a:gd name="T13" fmla="*/ 223109 h 358993"/>
                  <a:gd name="T14" fmla="*/ 249567 w 484250"/>
                  <a:gd name="T15" fmla="*/ 350075 h 358993"/>
                  <a:gd name="T16" fmla="*/ 5218 w 484250"/>
                  <a:gd name="T17" fmla="*/ 311985 h 35899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84250" h="358993">
                    <a:moveTo>
                      <a:pt x="5221" y="312067"/>
                    </a:moveTo>
                    <a:cubicBezTo>
                      <a:pt x="-19650" y="259680"/>
                      <a:pt x="49671" y="85054"/>
                      <a:pt x="100471" y="35842"/>
                    </a:cubicBezTo>
                    <a:cubicBezTo>
                      <a:pt x="151271" y="-13371"/>
                      <a:pt x="246521" y="-3845"/>
                      <a:pt x="310021" y="16792"/>
                    </a:cubicBezTo>
                    <a:cubicBezTo>
                      <a:pt x="373521" y="37429"/>
                      <a:pt x="464538" y="128446"/>
                      <a:pt x="481471" y="159667"/>
                    </a:cubicBezTo>
                    <a:cubicBezTo>
                      <a:pt x="498404" y="190888"/>
                      <a:pt x="433317" y="207821"/>
                      <a:pt x="411621" y="204117"/>
                    </a:cubicBezTo>
                    <a:cubicBezTo>
                      <a:pt x="389925" y="200413"/>
                      <a:pt x="365054" y="134267"/>
                      <a:pt x="351296" y="137442"/>
                    </a:cubicBezTo>
                    <a:cubicBezTo>
                      <a:pt x="337538" y="140617"/>
                      <a:pt x="346004" y="187713"/>
                      <a:pt x="329071" y="223167"/>
                    </a:cubicBezTo>
                    <a:cubicBezTo>
                      <a:pt x="312138" y="258621"/>
                      <a:pt x="301025" y="334292"/>
                      <a:pt x="249696" y="350167"/>
                    </a:cubicBezTo>
                    <a:cubicBezTo>
                      <a:pt x="198367" y="366042"/>
                      <a:pt x="30092" y="364454"/>
                      <a:pt x="5221" y="312067"/>
                    </a:cubicBezTo>
                    <a:close/>
                  </a:path>
                </a:pathLst>
              </a:custGeom>
              <a:solidFill>
                <a:srgbClr val="558ED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2" name="Freeform 281"/>
              <p:cNvSpPr>
                <a:spLocks/>
              </p:cNvSpPr>
              <p:nvPr/>
            </p:nvSpPr>
            <p:spPr bwMode="auto">
              <a:xfrm>
                <a:off x="1841347" y="2590570"/>
                <a:ext cx="330072" cy="327138"/>
              </a:xfrm>
              <a:custGeom>
                <a:avLst/>
                <a:gdLst>
                  <a:gd name="T0" fmla="*/ 148976 w 330241"/>
                  <a:gd name="T1" fmla="*/ 286363 h 326700"/>
                  <a:gd name="T2" fmla="*/ 12521 w 330241"/>
                  <a:gd name="T3" fmla="*/ 146476 h 326700"/>
                  <a:gd name="T4" fmla="*/ 25214 w 330241"/>
                  <a:gd name="T5" fmla="*/ 32023 h 326700"/>
                  <a:gd name="T6" fmla="*/ 180709 w 330241"/>
                  <a:gd name="T7" fmla="*/ 3410 h 326700"/>
                  <a:gd name="T8" fmla="*/ 285431 w 330241"/>
                  <a:gd name="T9" fmla="*/ 95608 h 326700"/>
                  <a:gd name="T10" fmla="*/ 329858 w 330241"/>
                  <a:gd name="T11" fmla="*/ 181448 h 326700"/>
                  <a:gd name="T12" fmla="*/ 269564 w 330241"/>
                  <a:gd name="T13" fmla="*/ 321335 h 326700"/>
                  <a:gd name="T14" fmla="*/ 148976 w 330241"/>
                  <a:gd name="T15" fmla="*/ 286363 h 3267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30241" h="326700">
                    <a:moveTo>
                      <a:pt x="149052" y="285980"/>
                    </a:moveTo>
                    <a:cubicBezTo>
                      <a:pt x="106190" y="256876"/>
                      <a:pt x="33165" y="188613"/>
                      <a:pt x="12527" y="146280"/>
                    </a:cubicBezTo>
                    <a:cubicBezTo>
                      <a:pt x="-8111" y="103947"/>
                      <a:pt x="-2819" y="55792"/>
                      <a:pt x="25227" y="31980"/>
                    </a:cubicBezTo>
                    <a:cubicBezTo>
                      <a:pt x="53273" y="8167"/>
                      <a:pt x="137410" y="-7178"/>
                      <a:pt x="180802" y="3405"/>
                    </a:cubicBezTo>
                    <a:cubicBezTo>
                      <a:pt x="224194" y="13988"/>
                      <a:pt x="260706" y="65847"/>
                      <a:pt x="285577" y="95480"/>
                    </a:cubicBezTo>
                    <a:cubicBezTo>
                      <a:pt x="310448" y="125113"/>
                      <a:pt x="332673" y="143634"/>
                      <a:pt x="330027" y="181205"/>
                    </a:cubicBezTo>
                    <a:cubicBezTo>
                      <a:pt x="327381" y="218776"/>
                      <a:pt x="301981" y="303972"/>
                      <a:pt x="269702" y="320905"/>
                    </a:cubicBezTo>
                    <a:cubicBezTo>
                      <a:pt x="237423" y="337838"/>
                      <a:pt x="191914" y="315084"/>
                      <a:pt x="149052" y="285980"/>
                    </a:cubicBezTo>
                    <a:close/>
                  </a:path>
                </a:pathLst>
              </a:custGeom>
              <a:solidFill>
                <a:srgbClr val="80004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3" name="Freeform 282"/>
              <p:cNvSpPr>
                <a:spLocks/>
              </p:cNvSpPr>
              <p:nvPr/>
            </p:nvSpPr>
            <p:spPr bwMode="auto">
              <a:xfrm>
                <a:off x="1985754" y="2709674"/>
                <a:ext cx="244380" cy="219151"/>
              </a:xfrm>
              <a:custGeom>
                <a:avLst/>
                <a:gdLst>
                  <a:gd name="T0" fmla="*/ 7472 w 243178"/>
                  <a:gd name="T1" fmla="*/ 148143 h 218339"/>
                  <a:gd name="T2" fmla="*/ 29807 w 243178"/>
                  <a:gd name="T3" fmla="*/ 11110 h 218339"/>
                  <a:gd name="T4" fmla="*/ 221248 w 243178"/>
                  <a:gd name="T5" fmla="*/ 27044 h 218339"/>
                  <a:gd name="T6" fmla="*/ 227630 w 243178"/>
                  <a:gd name="T7" fmla="*/ 176824 h 218339"/>
                  <a:gd name="T8" fmla="*/ 100002 w 243178"/>
                  <a:gd name="T9" fmla="*/ 218253 h 218339"/>
                  <a:gd name="T10" fmla="*/ 7472 w 243178"/>
                  <a:gd name="T11" fmla="*/ 148143 h 2183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3178" h="218339">
                    <a:moveTo>
                      <a:pt x="7435" y="147594"/>
                    </a:moveTo>
                    <a:cubicBezTo>
                      <a:pt x="-4207" y="113198"/>
                      <a:pt x="-5794" y="31177"/>
                      <a:pt x="29660" y="11069"/>
                    </a:cubicBezTo>
                    <a:cubicBezTo>
                      <a:pt x="65114" y="-9039"/>
                      <a:pt x="187352" y="-573"/>
                      <a:pt x="220160" y="26944"/>
                    </a:cubicBezTo>
                    <a:cubicBezTo>
                      <a:pt x="252968" y="54461"/>
                      <a:pt x="246618" y="144419"/>
                      <a:pt x="226510" y="176169"/>
                    </a:cubicBezTo>
                    <a:cubicBezTo>
                      <a:pt x="206402" y="207919"/>
                      <a:pt x="137081" y="222206"/>
                      <a:pt x="99510" y="217444"/>
                    </a:cubicBezTo>
                    <a:cubicBezTo>
                      <a:pt x="61939" y="212682"/>
                      <a:pt x="19077" y="181990"/>
                      <a:pt x="7435" y="147594"/>
                    </a:cubicBezTo>
                    <a:close/>
                  </a:path>
                </a:pathLst>
              </a:custGeom>
              <a:pattFill prst="wdDnDiag">
                <a:fgClr>
                  <a:schemeClr val="tx1"/>
                </a:fgClr>
                <a:bgClr>
                  <a:srgbClr val="FFFF00"/>
                </a:bgClr>
              </a:patt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4" name="Freeform 283"/>
              <p:cNvSpPr>
                <a:spLocks/>
              </p:cNvSpPr>
              <p:nvPr/>
            </p:nvSpPr>
            <p:spPr bwMode="auto">
              <a:xfrm>
                <a:off x="1600141" y="2590570"/>
                <a:ext cx="457022" cy="230268"/>
              </a:xfrm>
              <a:custGeom>
                <a:avLst/>
                <a:gdLst>
                  <a:gd name="T0" fmla="*/ 116938 w 310233"/>
                  <a:gd name="T1" fmla="*/ 212394 h 230051"/>
                  <a:gd name="T2" fmla="*/ 6 w 310233"/>
                  <a:gd name="T3" fmla="*/ 40782 h 230051"/>
                  <a:gd name="T4" fmla="*/ 112260 w 310233"/>
                  <a:gd name="T5" fmla="*/ 2646 h 230051"/>
                  <a:gd name="T6" fmla="*/ 275965 w 310233"/>
                  <a:gd name="T7" fmla="*/ 91630 h 230051"/>
                  <a:gd name="T8" fmla="*/ 453702 w 310233"/>
                  <a:gd name="T9" fmla="*/ 212394 h 230051"/>
                  <a:gd name="T10" fmla="*/ 116938 w 310233"/>
                  <a:gd name="T11" fmla="*/ 212394 h 2300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0233" h="230051">
                    <a:moveTo>
                      <a:pt x="79379" y="212194"/>
                    </a:moveTo>
                    <a:cubicBezTo>
                      <a:pt x="28050" y="183619"/>
                      <a:pt x="533" y="75669"/>
                      <a:pt x="4" y="40744"/>
                    </a:cubicBezTo>
                    <a:cubicBezTo>
                      <a:pt x="-525" y="5819"/>
                      <a:pt x="44983" y="-5823"/>
                      <a:pt x="76204" y="2644"/>
                    </a:cubicBezTo>
                    <a:cubicBezTo>
                      <a:pt x="107425" y="11111"/>
                      <a:pt x="148700" y="56619"/>
                      <a:pt x="187329" y="91544"/>
                    </a:cubicBezTo>
                    <a:cubicBezTo>
                      <a:pt x="225958" y="126469"/>
                      <a:pt x="326500" y="193673"/>
                      <a:pt x="307979" y="212194"/>
                    </a:cubicBezTo>
                    <a:cubicBezTo>
                      <a:pt x="289458" y="230715"/>
                      <a:pt x="130708" y="240769"/>
                      <a:pt x="79379" y="212194"/>
                    </a:cubicBezTo>
                    <a:close/>
                  </a:path>
                </a:pathLst>
              </a:custGeom>
              <a:solidFill>
                <a:srgbClr val="953735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5" name="Freeform 284"/>
              <p:cNvSpPr/>
              <p:nvPr/>
            </p:nvSpPr>
            <p:spPr>
              <a:xfrm>
                <a:off x="1533492" y="2784312"/>
                <a:ext cx="72997" cy="79403"/>
              </a:xfrm>
              <a:custGeom>
                <a:avLst/>
                <a:gdLst>
                  <a:gd name="connsiteX0" fmla="*/ 73051 w 73051"/>
                  <a:gd name="connsiteY0" fmla="*/ 79375 h 79853"/>
                  <a:gd name="connsiteX1" fmla="*/ 19076 w 73051"/>
                  <a:gd name="connsiteY1" fmla="*/ 73025 h 79853"/>
                  <a:gd name="connsiteX2" fmla="*/ 26 w 73051"/>
                  <a:gd name="connsiteY2" fmla="*/ 31750 h 79853"/>
                  <a:gd name="connsiteX3" fmla="*/ 22251 w 73051"/>
                  <a:gd name="connsiteY3" fmla="*/ 15875 h 79853"/>
                  <a:gd name="connsiteX4" fmla="*/ 38126 w 73051"/>
                  <a:gd name="connsiteY4" fmla="*/ 0 h 7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51" h="79853">
                    <a:moveTo>
                      <a:pt x="73051" y="79375"/>
                    </a:moveTo>
                    <a:cubicBezTo>
                      <a:pt x="52149" y="80168"/>
                      <a:pt x="31247" y="80962"/>
                      <a:pt x="19076" y="73025"/>
                    </a:cubicBezTo>
                    <a:cubicBezTo>
                      <a:pt x="6905" y="65088"/>
                      <a:pt x="-503" y="41275"/>
                      <a:pt x="26" y="31750"/>
                    </a:cubicBezTo>
                    <a:cubicBezTo>
                      <a:pt x="555" y="22225"/>
                      <a:pt x="15901" y="21167"/>
                      <a:pt x="22251" y="15875"/>
                    </a:cubicBezTo>
                    <a:cubicBezTo>
                      <a:pt x="28601" y="10583"/>
                      <a:pt x="38126" y="0"/>
                      <a:pt x="38126" y="0"/>
                    </a:cubicBezTo>
                  </a:path>
                </a:pathLst>
              </a:cu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6" name="Arc 285"/>
              <p:cNvSpPr/>
              <p:nvPr/>
            </p:nvSpPr>
            <p:spPr>
              <a:xfrm flipV="1">
                <a:off x="1558882" y="2641388"/>
                <a:ext cx="799789" cy="225503"/>
              </a:xfrm>
              <a:prstGeom prst="arc">
                <a:avLst>
                  <a:gd name="adj1" fmla="val 11029488"/>
                  <a:gd name="adj2" fmla="val 21479654"/>
                </a:avLst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7" name="Freeform 286"/>
              <p:cNvSpPr>
                <a:spLocks/>
              </p:cNvSpPr>
              <p:nvPr/>
            </p:nvSpPr>
            <p:spPr bwMode="auto">
              <a:xfrm>
                <a:off x="1447800" y="2666796"/>
                <a:ext cx="309443" cy="254088"/>
              </a:xfrm>
              <a:custGeom>
                <a:avLst/>
                <a:gdLst>
                  <a:gd name="T0" fmla="*/ 308276 w 309975"/>
                  <a:gd name="T1" fmla="*/ 190482 h 254177"/>
                  <a:gd name="T2" fmla="*/ 270241 w 309975"/>
                  <a:gd name="T3" fmla="*/ 88918 h 254177"/>
                  <a:gd name="T4" fmla="*/ 187833 w 309975"/>
                  <a:gd name="T5" fmla="*/ 15918 h 254177"/>
                  <a:gd name="T6" fmla="*/ 102255 w 309975"/>
                  <a:gd name="T7" fmla="*/ 3223 h 254177"/>
                  <a:gd name="T8" fmla="*/ 83238 w 309975"/>
                  <a:gd name="T9" fmla="*/ 60353 h 254177"/>
                  <a:gd name="T10" fmla="*/ 830 w 309975"/>
                  <a:gd name="T11" fmla="*/ 130178 h 254177"/>
                  <a:gd name="T12" fmla="*/ 140290 w 309975"/>
                  <a:gd name="T13" fmla="*/ 120657 h 254177"/>
                  <a:gd name="T14" fmla="*/ 200511 w 309975"/>
                  <a:gd name="T15" fmla="*/ 187308 h 254177"/>
                  <a:gd name="T16" fmla="*/ 229037 w 309975"/>
                  <a:gd name="T17" fmla="*/ 253960 h 254177"/>
                  <a:gd name="T18" fmla="*/ 308276 w 309975"/>
                  <a:gd name="T19" fmla="*/ 190482 h 2541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09975" h="254177">
                    <a:moveTo>
                      <a:pt x="308806" y="190549"/>
                    </a:moveTo>
                    <a:cubicBezTo>
                      <a:pt x="315685" y="163032"/>
                      <a:pt x="290814" y="118053"/>
                      <a:pt x="270706" y="88949"/>
                    </a:cubicBezTo>
                    <a:cubicBezTo>
                      <a:pt x="250598" y="59845"/>
                      <a:pt x="216202" y="30211"/>
                      <a:pt x="188156" y="15924"/>
                    </a:cubicBezTo>
                    <a:cubicBezTo>
                      <a:pt x="160110" y="1636"/>
                      <a:pt x="119893" y="-4184"/>
                      <a:pt x="102431" y="3224"/>
                    </a:cubicBezTo>
                    <a:cubicBezTo>
                      <a:pt x="84969" y="10632"/>
                      <a:pt x="100314" y="39207"/>
                      <a:pt x="83381" y="60374"/>
                    </a:cubicBezTo>
                    <a:cubicBezTo>
                      <a:pt x="66448" y="81541"/>
                      <a:pt x="-8694" y="120170"/>
                      <a:pt x="831" y="130224"/>
                    </a:cubicBezTo>
                    <a:cubicBezTo>
                      <a:pt x="10356" y="140278"/>
                      <a:pt x="107193" y="111174"/>
                      <a:pt x="140531" y="120699"/>
                    </a:cubicBezTo>
                    <a:cubicBezTo>
                      <a:pt x="173868" y="130224"/>
                      <a:pt x="186039" y="165149"/>
                      <a:pt x="200856" y="187374"/>
                    </a:cubicBezTo>
                    <a:cubicBezTo>
                      <a:pt x="215673" y="209599"/>
                      <a:pt x="211439" y="251403"/>
                      <a:pt x="229431" y="254049"/>
                    </a:cubicBezTo>
                    <a:cubicBezTo>
                      <a:pt x="247423" y="256695"/>
                      <a:pt x="301927" y="218066"/>
                      <a:pt x="308806" y="19054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8" name="Freeform 287"/>
              <p:cNvSpPr>
                <a:spLocks/>
              </p:cNvSpPr>
              <p:nvPr/>
            </p:nvSpPr>
            <p:spPr bwMode="auto">
              <a:xfrm>
                <a:off x="1812783" y="2693794"/>
                <a:ext cx="290400" cy="222327"/>
              </a:xfrm>
              <a:custGeom>
                <a:avLst/>
                <a:gdLst>
                  <a:gd name="T0" fmla="*/ 5728 w 290128"/>
                  <a:gd name="T1" fmla="*/ 138497 h 223051"/>
                  <a:gd name="T2" fmla="*/ 5728 w 290128"/>
                  <a:gd name="T3" fmla="*/ 78368 h 223051"/>
                  <a:gd name="T4" fmla="*/ 66110 w 290128"/>
                  <a:gd name="T5" fmla="*/ 2415 h 223051"/>
                  <a:gd name="T6" fmla="*/ 132847 w 290128"/>
                  <a:gd name="T7" fmla="*/ 24568 h 223051"/>
                  <a:gd name="T8" fmla="*/ 186873 w 290128"/>
                  <a:gd name="T9" fmla="*/ 81532 h 223051"/>
                  <a:gd name="T10" fmla="*/ 269500 w 290128"/>
                  <a:gd name="T11" fmla="*/ 129003 h 223051"/>
                  <a:gd name="T12" fmla="*/ 269500 w 290128"/>
                  <a:gd name="T13" fmla="*/ 204956 h 223051"/>
                  <a:gd name="T14" fmla="*/ 34330 w 290128"/>
                  <a:gd name="T15" fmla="*/ 217614 h 223051"/>
                  <a:gd name="T16" fmla="*/ 5728 w 290128"/>
                  <a:gd name="T17" fmla="*/ 138497 h 2230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0128" h="223051">
                    <a:moveTo>
                      <a:pt x="5723" y="138948"/>
                    </a:moveTo>
                    <a:cubicBezTo>
                      <a:pt x="960" y="115665"/>
                      <a:pt x="-4331" y="101377"/>
                      <a:pt x="5723" y="78623"/>
                    </a:cubicBezTo>
                    <a:cubicBezTo>
                      <a:pt x="15777" y="55869"/>
                      <a:pt x="44881" y="11419"/>
                      <a:pt x="66048" y="2423"/>
                    </a:cubicBezTo>
                    <a:cubicBezTo>
                      <a:pt x="87215" y="-6573"/>
                      <a:pt x="112615" y="11419"/>
                      <a:pt x="132723" y="24648"/>
                    </a:cubicBezTo>
                    <a:cubicBezTo>
                      <a:pt x="152831" y="37877"/>
                      <a:pt x="163944" y="64335"/>
                      <a:pt x="186698" y="81798"/>
                    </a:cubicBezTo>
                    <a:cubicBezTo>
                      <a:pt x="209452" y="99260"/>
                      <a:pt x="255490" y="108785"/>
                      <a:pt x="269248" y="129423"/>
                    </a:cubicBezTo>
                    <a:cubicBezTo>
                      <a:pt x="283006" y="150061"/>
                      <a:pt x="308406" y="190806"/>
                      <a:pt x="269248" y="205623"/>
                    </a:cubicBezTo>
                    <a:cubicBezTo>
                      <a:pt x="230090" y="220440"/>
                      <a:pt x="78219" y="228906"/>
                      <a:pt x="34298" y="218323"/>
                    </a:cubicBezTo>
                    <a:cubicBezTo>
                      <a:pt x="-9623" y="207740"/>
                      <a:pt x="10486" y="162231"/>
                      <a:pt x="5723" y="138948"/>
                    </a:cubicBezTo>
                    <a:close/>
                  </a:path>
                </a:pathLst>
              </a:custGeom>
              <a:solidFill>
                <a:srgbClr val="80FF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9" name="Freeform 288"/>
              <p:cNvSpPr>
                <a:spLocks/>
              </p:cNvSpPr>
              <p:nvPr/>
            </p:nvSpPr>
            <p:spPr bwMode="auto">
              <a:xfrm>
                <a:off x="1590619" y="2809721"/>
                <a:ext cx="736314" cy="398601"/>
              </a:xfrm>
              <a:custGeom>
                <a:avLst/>
                <a:gdLst>
                  <a:gd name="T0" fmla="*/ 5085 w 736038"/>
                  <a:gd name="T1" fmla="*/ 6528 h 398447"/>
                  <a:gd name="T2" fmla="*/ 30494 w 736038"/>
                  <a:gd name="T3" fmla="*/ 149458 h 398447"/>
                  <a:gd name="T4" fmla="*/ 43199 w 736038"/>
                  <a:gd name="T5" fmla="*/ 203454 h 398447"/>
                  <a:gd name="T6" fmla="*/ 36847 w 736038"/>
                  <a:gd name="T7" fmla="*/ 286036 h 398447"/>
                  <a:gd name="T8" fmla="*/ 90842 w 736038"/>
                  <a:gd name="T9" fmla="*/ 352736 h 398447"/>
                  <a:gd name="T10" fmla="*/ 351290 w 736038"/>
                  <a:gd name="T11" fmla="*/ 397203 h 398447"/>
                  <a:gd name="T12" fmla="*/ 554566 w 736038"/>
                  <a:gd name="T13" fmla="*/ 381322 h 398447"/>
                  <a:gd name="T14" fmla="*/ 678437 w 736038"/>
                  <a:gd name="T15" fmla="*/ 320974 h 398447"/>
                  <a:gd name="T16" fmla="*/ 713375 w 736038"/>
                  <a:gd name="T17" fmla="*/ 190749 h 398447"/>
                  <a:gd name="T18" fmla="*/ 719728 w 736038"/>
                  <a:gd name="T19" fmla="*/ 66876 h 398447"/>
                  <a:gd name="T20" fmla="*/ 726080 w 736038"/>
                  <a:gd name="T21" fmla="*/ 175 h 398447"/>
                  <a:gd name="T22" fmla="*/ 567271 w 736038"/>
                  <a:gd name="T23" fmla="*/ 47818 h 398447"/>
                  <a:gd name="T24" fmla="*/ 383052 w 736038"/>
                  <a:gd name="T25" fmla="*/ 60523 h 398447"/>
                  <a:gd name="T26" fmla="*/ 141661 w 736038"/>
                  <a:gd name="T27" fmla="*/ 38290 h 398447"/>
                  <a:gd name="T28" fmla="*/ 5085 w 736038"/>
                  <a:gd name="T29" fmla="*/ 6528 h 39844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36038" h="398447">
                    <a:moveTo>
                      <a:pt x="5083" y="6525"/>
                    </a:moveTo>
                    <a:cubicBezTo>
                      <a:pt x="-13438" y="25046"/>
                      <a:pt x="24133" y="116592"/>
                      <a:pt x="30483" y="149400"/>
                    </a:cubicBezTo>
                    <a:cubicBezTo>
                      <a:pt x="36833" y="182208"/>
                      <a:pt x="42125" y="180621"/>
                      <a:pt x="43183" y="203375"/>
                    </a:cubicBezTo>
                    <a:cubicBezTo>
                      <a:pt x="44241" y="226129"/>
                      <a:pt x="28896" y="261054"/>
                      <a:pt x="36833" y="285925"/>
                    </a:cubicBezTo>
                    <a:cubicBezTo>
                      <a:pt x="44770" y="310796"/>
                      <a:pt x="38421" y="334079"/>
                      <a:pt x="90808" y="352600"/>
                    </a:cubicBezTo>
                    <a:cubicBezTo>
                      <a:pt x="143195" y="371121"/>
                      <a:pt x="273900" y="392287"/>
                      <a:pt x="351158" y="397050"/>
                    </a:cubicBezTo>
                    <a:cubicBezTo>
                      <a:pt x="428416" y="401813"/>
                      <a:pt x="499854" y="393875"/>
                      <a:pt x="554358" y="381175"/>
                    </a:cubicBezTo>
                    <a:cubicBezTo>
                      <a:pt x="608862" y="368475"/>
                      <a:pt x="651725" y="352600"/>
                      <a:pt x="678183" y="320850"/>
                    </a:cubicBezTo>
                    <a:cubicBezTo>
                      <a:pt x="704641" y="289100"/>
                      <a:pt x="706229" y="233008"/>
                      <a:pt x="713108" y="190675"/>
                    </a:cubicBezTo>
                    <a:cubicBezTo>
                      <a:pt x="719987" y="148342"/>
                      <a:pt x="717341" y="98600"/>
                      <a:pt x="719458" y="66850"/>
                    </a:cubicBezTo>
                    <a:cubicBezTo>
                      <a:pt x="721575" y="35100"/>
                      <a:pt x="751208" y="3350"/>
                      <a:pt x="725808" y="175"/>
                    </a:cubicBezTo>
                    <a:cubicBezTo>
                      <a:pt x="700408" y="-3000"/>
                      <a:pt x="624208" y="37746"/>
                      <a:pt x="567058" y="47800"/>
                    </a:cubicBezTo>
                    <a:cubicBezTo>
                      <a:pt x="509908" y="57854"/>
                      <a:pt x="453816" y="62088"/>
                      <a:pt x="382908" y="60500"/>
                    </a:cubicBezTo>
                    <a:cubicBezTo>
                      <a:pt x="312000" y="58913"/>
                      <a:pt x="196641" y="45154"/>
                      <a:pt x="141608" y="38275"/>
                    </a:cubicBezTo>
                    <a:cubicBezTo>
                      <a:pt x="86575" y="31396"/>
                      <a:pt x="23604" y="-11996"/>
                      <a:pt x="5083" y="6525"/>
                    </a:cubicBezTo>
                    <a:close/>
                  </a:path>
                </a:pathLst>
              </a:custGeom>
              <a:pattFill prst="shingle">
                <a:fgClr>
                  <a:srgbClr val="D99694"/>
                </a:fgClr>
                <a:bgClr>
                  <a:srgbClr val="FFFFFF"/>
                </a:bgClr>
              </a:pattFill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90" name="Freeform 289"/>
              <p:cNvSpPr>
                <a:spLocks/>
              </p:cNvSpPr>
              <p:nvPr/>
            </p:nvSpPr>
            <p:spPr bwMode="auto">
              <a:xfrm rot="-498269">
                <a:off x="1676311" y="2711262"/>
                <a:ext cx="201535" cy="377956"/>
              </a:xfrm>
              <a:custGeom>
                <a:avLst/>
                <a:gdLst>
                  <a:gd name="T0" fmla="*/ 26248 w 201911"/>
                  <a:gd name="T1" fmla="*/ 98 h 377184"/>
                  <a:gd name="T2" fmla="*/ 895 w 201911"/>
                  <a:gd name="T3" fmla="*/ 47821 h 377184"/>
                  <a:gd name="T4" fmla="*/ 51601 w 201911"/>
                  <a:gd name="T5" fmla="*/ 114632 h 377184"/>
                  <a:gd name="T6" fmla="*/ 80123 w 201911"/>
                  <a:gd name="T7" fmla="*/ 365971 h 377184"/>
                  <a:gd name="T8" fmla="*/ 124490 w 201911"/>
                  <a:gd name="T9" fmla="*/ 337337 h 377184"/>
                  <a:gd name="T10" fmla="*/ 197379 w 201911"/>
                  <a:gd name="T11" fmla="*/ 334156 h 377184"/>
                  <a:gd name="T12" fmla="*/ 191041 w 201911"/>
                  <a:gd name="T13" fmla="*/ 283252 h 377184"/>
                  <a:gd name="T14" fmla="*/ 178364 w 201911"/>
                  <a:gd name="T15" fmla="*/ 168718 h 377184"/>
                  <a:gd name="T16" fmla="*/ 191041 w 201911"/>
                  <a:gd name="T17" fmla="*/ 92362 h 377184"/>
                  <a:gd name="T18" fmla="*/ 181533 w 201911"/>
                  <a:gd name="T19" fmla="*/ 28732 h 377184"/>
                  <a:gd name="T20" fmla="*/ 111813 w 201911"/>
                  <a:gd name="T21" fmla="*/ 35095 h 377184"/>
                  <a:gd name="T22" fmla="*/ 26248 w 201911"/>
                  <a:gd name="T23" fmla="*/ 98 h 377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01911" h="377184">
                    <a:moveTo>
                      <a:pt x="26297" y="98"/>
                    </a:moveTo>
                    <a:cubicBezTo>
                      <a:pt x="7776" y="2215"/>
                      <a:pt x="-3336" y="28673"/>
                      <a:pt x="897" y="47723"/>
                    </a:cubicBezTo>
                    <a:cubicBezTo>
                      <a:pt x="5130" y="66773"/>
                      <a:pt x="38468" y="61481"/>
                      <a:pt x="51697" y="114398"/>
                    </a:cubicBezTo>
                    <a:cubicBezTo>
                      <a:pt x="64926" y="167315"/>
                      <a:pt x="68101" y="328182"/>
                      <a:pt x="80272" y="365223"/>
                    </a:cubicBezTo>
                    <a:cubicBezTo>
                      <a:pt x="92443" y="402264"/>
                      <a:pt x="105143" y="341940"/>
                      <a:pt x="124722" y="336648"/>
                    </a:cubicBezTo>
                    <a:cubicBezTo>
                      <a:pt x="144301" y="331356"/>
                      <a:pt x="186635" y="342469"/>
                      <a:pt x="197747" y="333473"/>
                    </a:cubicBezTo>
                    <a:cubicBezTo>
                      <a:pt x="208859" y="324477"/>
                      <a:pt x="194572" y="310190"/>
                      <a:pt x="191397" y="282673"/>
                    </a:cubicBezTo>
                    <a:cubicBezTo>
                      <a:pt x="188222" y="255156"/>
                      <a:pt x="178697" y="200123"/>
                      <a:pt x="178697" y="168373"/>
                    </a:cubicBezTo>
                    <a:cubicBezTo>
                      <a:pt x="178697" y="136623"/>
                      <a:pt x="190868" y="115456"/>
                      <a:pt x="191397" y="92173"/>
                    </a:cubicBezTo>
                    <a:cubicBezTo>
                      <a:pt x="191926" y="68890"/>
                      <a:pt x="195101" y="38198"/>
                      <a:pt x="181872" y="28673"/>
                    </a:cubicBezTo>
                    <a:cubicBezTo>
                      <a:pt x="168643" y="19148"/>
                      <a:pt x="138480" y="39256"/>
                      <a:pt x="112022" y="35023"/>
                    </a:cubicBezTo>
                    <a:cubicBezTo>
                      <a:pt x="85564" y="30790"/>
                      <a:pt x="44818" y="-2019"/>
                      <a:pt x="26297" y="98"/>
                    </a:cubicBez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8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51" grpId="0" autoUpdateAnimBg="0"/>
      <p:bldP spid="4874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3840163" cy="22098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x-none" sz="2400">
                <a:latin typeface="Bookman Old Style" charset="0"/>
              </a:rPr>
              <a:t>6.004 students </a:t>
            </a:r>
            <a:r>
              <a:rPr lang="en-US" altLang="ja-JP" sz="2400">
                <a:latin typeface="Bookman Old Style" charset="0"/>
              </a:rPr>
              <a:t>“pipeline” the laundry process.</a:t>
            </a:r>
          </a:p>
          <a:p>
            <a:pPr marL="0" indent="0"/>
            <a:endParaRPr lang="en-US" altLang="x-none">
              <a:latin typeface="Bookman Old Style" charset="0"/>
            </a:endParaRPr>
          </a:p>
          <a:p>
            <a:pPr marL="0" indent="0">
              <a:buFont typeface="Arial" charset="0"/>
              <a:buNone/>
            </a:pPr>
            <a:r>
              <a:rPr lang="en-US" altLang="x-none" sz="2000">
                <a:latin typeface="Bookman Old Style" charset="0"/>
              </a:rPr>
              <a:t>That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ja-JP" sz="2000">
                <a:latin typeface="Bookman Old Style" charset="0"/>
              </a:rPr>
              <a:t>s why we wait!</a:t>
            </a:r>
            <a:endParaRPr lang="en-US" altLang="x-none" sz="2000">
              <a:latin typeface="Bookman Old Style" charset="0"/>
            </a:endParaRPr>
          </a:p>
        </p:txBody>
      </p:sp>
      <p:sp>
        <p:nvSpPr>
          <p:cNvPr id="12311" name="Text Box 8"/>
          <p:cNvSpPr txBox="1">
            <a:spLocks noChangeArrowheads="1"/>
          </p:cNvSpPr>
          <p:nvPr/>
        </p:nvSpPr>
        <p:spPr bwMode="auto">
          <a:xfrm>
            <a:off x="5553075" y="121920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dirty="0" smtClean="0">
                <a:latin typeface="+mj-lt"/>
              </a:rPr>
              <a:t>Step 1:</a:t>
            </a:r>
          </a:p>
        </p:txBody>
      </p:sp>
      <p:sp>
        <p:nvSpPr>
          <p:cNvPr id="12293" name="Text Box 14"/>
          <p:cNvSpPr txBox="1">
            <a:spLocks noChangeArrowheads="1"/>
          </p:cNvSpPr>
          <p:nvPr/>
        </p:nvSpPr>
        <p:spPr bwMode="auto">
          <a:xfrm>
            <a:off x="5553075" y="213360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smtClean="0">
                <a:latin typeface="+mj-lt"/>
              </a:rPr>
              <a:t>Step 2:</a:t>
            </a:r>
          </a:p>
        </p:txBody>
      </p:sp>
      <p:sp>
        <p:nvSpPr>
          <p:cNvPr id="12296" name="Text Box 19"/>
          <p:cNvSpPr txBox="1">
            <a:spLocks noChangeArrowheads="1"/>
          </p:cNvSpPr>
          <p:nvPr/>
        </p:nvSpPr>
        <p:spPr bwMode="auto">
          <a:xfrm>
            <a:off x="5553075" y="304800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smtClean="0">
                <a:latin typeface="+mj-lt"/>
              </a:rPr>
              <a:t>Step 3:</a:t>
            </a:r>
          </a:p>
        </p:txBody>
      </p:sp>
      <p:sp>
        <p:nvSpPr>
          <p:cNvPr id="12299" name="Text Box 22"/>
          <p:cNvSpPr txBox="1">
            <a:spLocks noChangeArrowheads="1"/>
          </p:cNvSpPr>
          <p:nvPr/>
        </p:nvSpPr>
        <p:spPr bwMode="auto">
          <a:xfrm>
            <a:off x="4191000" y="4495800"/>
            <a:ext cx="4800600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 err="1" smtClean="0">
                <a:latin typeface="+mj-lt"/>
              </a:rPr>
              <a:t>Total</a:t>
            </a:r>
            <a:r>
              <a:rPr lang="en-US" b="0" baseline="-25000" dirty="0" err="1" smtClean="0">
                <a:latin typeface="+mj-lt"/>
              </a:rPr>
              <a:t>PD</a:t>
            </a:r>
            <a:r>
              <a:rPr lang="en-US" b="0" dirty="0" smtClean="0">
                <a:latin typeface="+mj-lt"/>
              </a:rPr>
              <a:t> = N * Max(</a:t>
            </a:r>
            <a:r>
              <a:rPr lang="en-US" b="0" dirty="0" err="1" smtClean="0">
                <a:latin typeface="+mj-lt"/>
              </a:rPr>
              <a:t>Washer</a:t>
            </a:r>
            <a:r>
              <a:rPr lang="en-US" b="0" baseline="-25000" dirty="0" err="1" smtClean="0">
                <a:latin typeface="+mj-lt"/>
              </a:rPr>
              <a:t>PD</a:t>
            </a:r>
            <a:r>
              <a:rPr lang="en-US" b="0" dirty="0" smtClean="0">
                <a:latin typeface="+mj-lt"/>
              </a:rPr>
              <a:t>, </a:t>
            </a:r>
            <a:r>
              <a:rPr lang="en-US" b="0" dirty="0" err="1" smtClean="0">
                <a:latin typeface="+mj-lt"/>
              </a:rPr>
              <a:t>Dryer</a:t>
            </a:r>
            <a:r>
              <a:rPr lang="en-US" b="0" baseline="-25000" dirty="0" err="1" smtClean="0">
                <a:latin typeface="+mj-lt"/>
              </a:rPr>
              <a:t>PD</a:t>
            </a:r>
            <a:r>
              <a:rPr lang="en-US" b="0" dirty="0" smtClean="0">
                <a:latin typeface="+mj-lt"/>
              </a:rPr>
              <a:t>)	</a:t>
            </a:r>
          </a:p>
          <a:p>
            <a:pPr>
              <a:defRPr/>
            </a:pPr>
            <a:endParaRPr lang="en-US" b="0" baseline="-25000" dirty="0" smtClean="0">
              <a:latin typeface="+mj-lt"/>
            </a:endParaRPr>
          </a:p>
          <a:p>
            <a:pPr>
              <a:defRPr/>
            </a:pPr>
            <a:r>
              <a:rPr lang="en-US" b="0" dirty="0" smtClean="0">
                <a:latin typeface="+mj-lt"/>
              </a:rPr>
              <a:t>       = ____________ </a:t>
            </a:r>
            <a:r>
              <a:rPr lang="en-US" b="0" dirty="0" err="1" smtClean="0">
                <a:latin typeface="+mj-lt"/>
              </a:rPr>
              <a:t>mins</a:t>
            </a:r>
            <a:endParaRPr lang="en-US" b="0" dirty="0" smtClean="0">
              <a:latin typeface="+mj-lt"/>
            </a:endParaRPr>
          </a:p>
        </p:txBody>
      </p:sp>
      <p:sp>
        <p:nvSpPr>
          <p:cNvPr id="488471" name="Text Box 23"/>
          <p:cNvSpPr txBox="1">
            <a:spLocks noChangeArrowheads="1"/>
          </p:cNvSpPr>
          <p:nvPr/>
        </p:nvSpPr>
        <p:spPr bwMode="auto">
          <a:xfrm>
            <a:off x="5334000" y="5105400"/>
            <a:ext cx="1054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0" dirty="0" smtClean="0">
                <a:solidFill>
                  <a:srgbClr val="FF0000"/>
                </a:solidFill>
                <a:latin typeface="+mj-lt"/>
              </a:rPr>
              <a:t>N*60</a:t>
            </a:r>
          </a:p>
        </p:txBody>
      </p:sp>
      <p:sp>
        <p:nvSpPr>
          <p:cNvPr id="12302" name="Text Box 25"/>
          <p:cNvSpPr txBox="1">
            <a:spLocks noChangeArrowheads="1"/>
          </p:cNvSpPr>
          <p:nvPr/>
        </p:nvSpPr>
        <p:spPr bwMode="auto">
          <a:xfrm>
            <a:off x="5797550" y="3265488"/>
            <a:ext cx="69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4000">
                <a:latin typeface="Bookman Old Style" charset="0"/>
              </a:rPr>
              <a:t>…</a:t>
            </a:r>
          </a:p>
        </p:txBody>
      </p:sp>
      <p:sp>
        <p:nvSpPr>
          <p:cNvPr id="488474" name="Text Box 26"/>
          <p:cNvSpPr txBox="1">
            <a:spLocks noChangeArrowheads="1"/>
          </p:cNvSpPr>
          <p:nvPr/>
        </p:nvSpPr>
        <p:spPr bwMode="auto">
          <a:xfrm>
            <a:off x="746125" y="3505200"/>
            <a:ext cx="3368675" cy="25860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Bookman Old Style" charset="0"/>
              </a:rPr>
              <a:t>Actually, it</a:t>
            </a:r>
            <a:r>
              <a:rPr lang="en-US" altLang="en-US" sz="1800">
                <a:latin typeface="Bookman Old Style" charset="0"/>
              </a:rPr>
              <a:t>’</a:t>
            </a:r>
            <a:r>
              <a:rPr lang="en-US" altLang="x-none" sz="1800">
                <a:latin typeface="Bookman Old Style" charset="0"/>
              </a:rPr>
              <a:t>s more like N*60 + 30 if we account for the startup transient correctly.  When doing pipeline analysis, we</a:t>
            </a:r>
            <a:r>
              <a:rPr lang="en-US" altLang="en-US" sz="1800">
                <a:latin typeface="Bookman Old Style" charset="0"/>
              </a:rPr>
              <a:t>’</a:t>
            </a:r>
            <a:r>
              <a:rPr lang="en-US" altLang="x-none" sz="1800">
                <a:latin typeface="Bookman Old Style" charset="0"/>
              </a:rPr>
              <a:t>re mostly interested in the </a:t>
            </a:r>
            <a:r>
              <a:rPr lang="en-US" altLang="en-US" sz="1800">
                <a:latin typeface="Bookman Old Style" charset="0"/>
              </a:rPr>
              <a:t>“</a:t>
            </a:r>
            <a:r>
              <a:rPr lang="en-US" altLang="x-none" sz="1800">
                <a:latin typeface="Bookman Old Style" charset="0"/>
              </a:rPr>
              <a:t>steady state</a:t>
            </a:r>
            <a:r>
              <a:rPr lang="en-US" altLang="en-US" sz="1800">
                <a:latin typeface="Bookman Old Style" charset="0"/>
              </a:rPr>
              <a:t>”</a:t>
            </a:r>
            <a:r>
              <a:rPr lang="en-US" altLang="x-none" sz="1800">
                <a:latin typeface="Bookman Old Style" charset="0"/>
              </a:rPr>
              <a:t> where we assume we have an infinite supply of inputs.</a:t>
            </a:r>
          </a:p>
        </p:txBody>
      </p:sp>
      <p:sp>
        <p:nvSpPr>
          <p:cNvPr id="22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Doing N Loads… The 6.004 Way</a:t>
            </a:r>
          </a:p>
        </p:txBody>
      </p:sp>
      <p:grpSp>
        <p:nvGrpSpPr>
          <p:cNvPr id="22538" name="Group 27"/>
          <p:cNvGrpSpPr>
            <a:grpSpLocks/>
          </p:cNvGrpSpPr>
          <p:nvPr/>
        </p:nvGrpSpPr>
        <p:grpSpPr bwMode="auto">
          <a:xfrm>
            <a:off x="6889750" y="3079750"/>
            <a:ext cx="1028700" cy="685800"/>
            <a:chOff x="533400" y="4800600"/>
            <a:chExt cx="2286000" cy="1524000"/>
          </a:xfrm>
        </p:grpSpPr>
        <p:grpSp>
          <p:nvGrpSpPr>
            <p:cNvPr id="22675" name="Group 28"/>
            <p:cNvGrpSpPr>
              <a:grpSpLocks/>
            </p:cNvGrpSpPr>
            <p:nvPr/>
          </p:nvGrpSpPr>
          <p:grpSpPr bwMode="auto">
            <a:xfrm>
              <a:off x="533400" y="4800600"/>
              <a:ext cx="1066800" cy="1524000"/>
              <a:chOff x="3581400" y="1676400"/>
              <a:chExt cx="1066800" cy="152400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676" name="Group 29"/>
            <p:cNvGrpSpPr>
              <a:grpSpLocks/>
            </p:cNvGrpSpPr>
            <p:nvPr/>
          </p:nvGrpSpPr>
          <p:grpSpPr bwMode="auto">
            <a:xfrm>
              <a:off x="1752600" y="4800600"/>
              <a:ext cx="1066800" cy="1524000"/>
              <a:chOff x="3609975" y="3657600"/>
              <a:chExt cx="1066800" cy="152400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grpSp>
        <p:nvGrpSpPr>
          <p:cNvPr id="22539" name="Group 54"/>
          <p:cNvGrpSpPr>
            <a:grpSpLocks/>
          </p:cNvGrpSpPr>
          <p:nvPr/>
        </p:nvGrpSpPr>
        <p:grpSpPr bwMode="auto">
          <a:xfrm>
            <a:off x="6889750" y="2152650"/>
            <a:ext cx="1028700" cy="685800"/>
            <a:chOff x="533400" y="4800600"/>
            <a:chExt cx="2286000" cy="1524000"/>
          </a:xfrm>
        </p:grpSpPr>
        <p:grpSp>
          <p:nvGrpSpPr>
            <p:cNvPr id="22649" name="Group 55"/>
            <p:cNvGrpSpPr>
              <a:grpSpLocks/>
            </p:cNvGrpSpPr>
            <p:nvPr/>
          </p:nvGrpSpPr>
          <p:grpSpPr bwMode="auto">
            <a:xfrm>
              <a:off x="533400" y="4800600"/>
              <a:ext cx="1066800" cy="1524000"/>
              <a:chOff x="3581400" y="1676400"/>
              <a:chExt cx="1066800" cy="1524000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ctangle 69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650" name="Group 56"/>
            <p:cNvGrpSpPr>
              <a:grpSpLocks/>
            </p:cNvGrpSpPr>
            <p:nvPr/>
          </p:nvGrpSpPr>
          <p:grpSpPr bwMode="auto">
            <a:xfrm>
              <a:off x="1752600" y="4800600"/>
              <a:ext cx="1066800" cy="1524000"/>
              <a:chOff x="3609975" y="3657600"/>
              <a:chExt cx="1066800" cy="152400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59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sp>
        <p:nvSpPr>
          <p:cNvPr id="82" name="Line 37"/>
          <p:cNvSpPr>
            <a:spLocks noChangeShapeType="1"/>
          </p:cNvSpPr>
          <p:nvPr/>
        </p:nvSpPr>
        <p:spPr bwMode="auto">
          <a:xfrm>
            <a:off x="7186613" y="1882775"/>
            <a:ext cx="244475" cy="25558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2541" name="Group 82"/>
          <p:cNvGrpSpPr>
            <a:grpSpLocks/>
          </p:cNvGrpSpPr>
          <p:nvPr/>
        </p:nvGrpSpPr>
        <p:grpSpPr bwMode="auto">
          <a:xfrm>
            <a:off x="6896100" y="1174750"/>
            <a:ext cx="1028700" cy="685800"/>
            <a:chOff x="533400" y="4800600"/>
            <a:chExt cx="2286000" cy="1524000"/>
          </a:xfrm>
        </p:grpSpPr>
        <p:grpSp>
          <p:nvGrpSpPr>
            <p:cNvPr id="22623" name="Group 83"/>
            <p:cNvGrpSpPr>
              <a:grpSpLocks/>
            </p:cNvGrpSpPr>
            <p:nvPr/>
          </p:nvGrpSpPr>
          <p:grpSpPr bwMode="auto">
            <a:xfrm>
              <a:off x="533400" y="4800600"/>
              <a:ext cx="1066800" cy="1524000"/>
              <a:chOff x="3581400" y="1676400"/>
              <a:chExt cx="1066800" cy="1524000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3581400" y="29710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 flipV="1">
                <a:off x="4495096" y="19057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/>
              <p:cNvSpPr/>
              <p:nvPr/>
            </p:nvSpPr>
            <p:spPr>
              <a:xfrm>
                <a:off x="3581400" y="22090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733096" y="16764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 flipV="1">
                <a:off x="3581400" y="19057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V="1">
                <a:off x="3807178" y="2099733"/>
                <a:ext cx="596196" cy="352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3849511" y="1983318"/>
                <a:ext cx="508000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37965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H="1" flipV="1">
                <a:off x="4368096" y="1993900"/>
                <a:ext cx="49389" cy="10230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/>
              <p:cNvSpPr/>
              <p:nvPr/>
            </p:nvSpPr>
            <p:spPr>
              <a:xfrm>
                <a:off x="4343400" y="17540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817762" y="1768122"/>
                <a:ext cx="42333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898900" y="1768122"/>
                <a:ext cx="45862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3980040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4064707" y="17681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624" name="Group 84"/>
            <p:cNvGrpSpPr>
              <a:grpSpLocks/>
            </p:cNvGrpSpPr>
            <p:nvPr/>
          </p:nvGrpSpPr>
          <p:grpSpPr bwMode="auto">
            <a:xfrm>
              <a:off x="1752600" y="4800600"/>
              <a:ext cx="1066800" cy="1524000"/>
              <a:chOff x="3609975" y="3657600"/>
              <a:chExt cx="1066800" cy="1524000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3611386" y="4952296"/>
                <a:ext cx="1065389" cy="0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 flipV="1">
                <a:off x="4525082" y="3886907"/>
                <a:ext cx="151693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ectangle 87"/>
              <p:cNvSpPr/>
              <p:nvPr/>
            </p:nvSpPr>
            <p:spPr>
              <a:xfrm>
                <a:off x="3611386" y="4190296"/>
                <a:ext cx="1065389" cy="991304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763082" y="3657600"/>
                <a:ext cx="762000" cy="229307"/>
              </a:xfrm>
              <a:prstGeom prst="rect">
                <a:avLst/>
              </a:prstGeom>
              <a:noFill/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 flipV="1">
                <a:off x="3611386" y="3886907"/>
                <a:ext cx="151696" cy="303389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3847748" y="3735211"/>
                <a:ext cx="77611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264026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355748" y="3749322"/>
                <a:ext cx="45860" cy="45862"/>
              </a:xfrm>
              <a:prstGeom prst="rect">
                <a:avLst/>
              </a:prstGeom>
              <a:solidFill>
                <a:srgbClr val="000000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3883026" y="4334933"/>
                <a:ext cx="483304" cy="483307"/>
              </a:xfrm>
              <a:prstGeom prst="ellipse">
                <a:avLst/>
              </a:prstGeom>
              <a:noFill/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964164" y="3735211"/>
                <a:ext cx="74084" cy="74084"/>
              </a:xfrm>
              <a:prstGeom prst="ellipse">
                <a:avLst/>
              </a:prstGeom>
              <a:solidFill>
                <a:schemeClr val="tx1"/>
              </a:solidFill>
              <a:ln w="285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        </a:t>
                </a:r>
              </a:p>
            </p:txBody>
          </p:sp>
        </p:grpSp>
      </p:grpSp>
      <p:grpSp>
        <p:nvGrpSpPr>
          <p:cNvPr id="22542" name="Group 109"/>
          <p:cNvGrpSpPr>
            <a:grpSpLocks/>
          </p:cNvGrpSpPr>
          <p:nvPr/>
        </p:nvGrpSpPr>
        <p:grpSpPr bwMode="auto">
          <a:xfrm>
            <a:off x="6889750" y="1447800"/>
            <a:ext cx="457200" cy="277813"/>
            <a:chOff x="1447800" y="2590570"/>
            <a:chExt cx="1018779" cy="617752"/>
          </a:xfrm>
        </p:grpSpPr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6" name="Arc 115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2543" name="Group 120"/>
          <p:cNvGrpSpPr>
            <a:grpSpLocks/>
          </p:cNvGrpSpPr>
          <p:nvPr/>
        </p:nvGrpSpPr>
        <p:grpSpPr bwMode="auto">
          <a:xfrm>
            <a:off x="7461250" y="2400300"/>
            <a:ext cx="457200" cy="277813"/>
            <a:chOff x="1447800" y="2590570"/>
            <a:chExt cx="1018779" cy="617752"/>
          </a:xfrm>
        </p:grpSpPr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7" name="Arc 126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2544" name="Group 131"/>
          <p:cNvGrpSpPr>
            <a:grpSpLocks/>
          </p:cNvGrpSpPr>
          <p:nvPr/>
        </p:nvGrpSpPr>
        <p:grpSpPr bwMode="auto">
          <a:xfrm>
            <a:off x="6908800" y="3352800"/>
            <a:ext cx="457200" cy="277813"/>
            <a:chOff x="1447800" y="2590570"/>
            <a:chExt cx="1018779" cy="617752"/>
          </a:xfrm>
        </p:grpSpPr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8" name="Arc 137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2545" name="Group 142"/>
          <p:cNvGrpSpPr>
            <a:grpSpLocks/>
          </p:cNvGrpSpPr>
          <p:nvPr/>
        </p:nvGrpSpPr>
        <p:grpSpPr bwMode="auto">
          <a:xfrm>
            <a:off x="6915150" y="2425700"/>
            <a:ext cx="457200" cy="277813"/>
            <a:chOff x="1447800" y="2590570"/>
            <a:chExt cx="1018779" cy="617752"/>
          </a:xfrm>
        </p:grpSpPr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9" name="Arc 148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2546" name="Group 153"/>
          <p:cNvGrpSpPr>
            <a:grpSpLocks/>
          </p:cNvGrpSpPr>
          <p:nvPr/>
        </p:nvGrpSpPr>
        <p:grpSpPr bwMode="auto">
          <a:xfrm>
            <a:off x="7454900" y="3346450"/>
            <a:ext cx="457200" cy="277813"/>
            <a:chOff x="1447800" y="2590570"/>
            <a:chExt cx="1018779" cy="617752"/>
          </a:xfrm>
        </p:grpSpPr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9" name="Freeform 158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0" name="Arc 159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65" name="Line 37"/>
          <p:cNvSpPr>
            <a:spLocks noChangeShapeType="1"/>
          </p:cNvSpPr>
          <p:nvPr/>
        </p:nvSpPr>
        <p:spPr bwMode="auto">
          <a:xfrm>
            <a:off x="7262813" y="2797175"/>
            <a:ext cx="244475" cy="25558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66" name="Line 37"/>
          <p:cNvSpPr>
            <a:spLocks noChangeShapeType="1"/>
          </p:cNvSpPr>
          <p:nvPr/>
        </p:nvSpPr>
        <p:spPr bwMode="auto">
          <a:xfrm>
            <a:off x="7847013" y="2784475"/>
            <a:ext cx="244475" cy="25558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67" name="Line 37"/>
          <p:cNvSpPr>
            <a:spLocks noChangeShapeType="1"/>
          </p:cNvSpPr>
          <p:nvPr/>
        </p:nvSpPr>
        <p:spPr bwMode="auto">
          <a:xfrm>
            <a:off x="7859713" y="3705225"/>
            <a:ext cx="244475" cy="25558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68" name="Line 37"/>
          <p:cNvSpPr>
            <a:spLocks noChangeShapeType="1"/>
          </p:cNvSpPr>
          <p:nvPr/>
        </p:nvSpPr>
        <p:spPr bwMode="auto">
          <a:xfrm>
            <a:off x="7294563" y="3711575"/>
            <a:ext cx="244475" cy="25558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54" name="Group 120"/>
          <p:cNvGrpSpPr>
            <a:grpSpLocks/>
          </p:cNvGrpSpPr>
          <p:nvPr/>
        </p:nvGrpSpPr>
        <p:grpSpPr bwMode="auto">
          <a:xfrm>
            <a:off x="8153400" y="2971800"/>
            <a:ext cx="457200" cy="277813"/>
            <a:chOff x="1447800" y="2590570"/>
            <a:chExt cx="1018779" cy="617752"/>
          </a:xfrm>
        </p:grpSpPr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1981953" y="2611750"/>
              <a:ext cx="484626" cy="360061"/>
            </a:xfrm>
            <a:custGeom>
              <a:avLst/>
              <a:gdLst>
                <a:gd name="T0" fmla="*/ 5225 w 484250"/>
                <a:gd name="T1" fmla="*/ 312995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4 h 358993"/>
                <a:gd name="T10" fmla="*/ 351569 w 484250"/>
                <a:gd name="T11" fmla="*/ 137851 h 358993"/>
                <a:gd name="T12" fmla="*/ 329327 w 484250"/>
                <a:gd name="T13" fmla="*/ 223831 h 358993"/>
                <a:gd name="T14" fmla="*/ 249890 w 484250"/>
                <a:gd name="T15" fmla="*/ 351209 h 358993"/>
                <a:gd name="T16" fmla="*/ 5225 w 484250"/>
                <a:gd name="T17" fmla="*/ 312995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1840456" y="2590570"/>
              <a:ext cx="332518" cy="328292"/>
            </a:xfrm>
            <a:custGeom>
              <a:avLst/>
              <a:gdLst>
                <a:gd name="T0" fmla="*/ 150080 w 330241"/>
                <a:gd name="T1" fmla="*/ 287374 h 326700"/>
                <a:gd name="T2" fmla="*/ 12613 w 330241"/>
                <a:gd name="T3" fmla="*/ 146993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8 h 326700"/>
                <a:gd name="T12" fmla="*/ 271562 w 330241"/>
                <a:gd name="T13" fmla="*/ 322469 h 326700"/>
                <a:gd name="T14" fmla="*/ 150080 w 330241"/>
                <a:gd name="T15" fmla="*/ 287374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1985489" y="2710590"/>
              <a:ext cx="244084" cy="218860"/>
            </a:xfrm>
            <a:custGeom>
              <a:avLst/>
              <a:gdLst>
                <a:gd name="T0" fmla="*/ 7463 w 243178"/>
                <a:gd name="T1" fmla="*/ 147946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89 h 218339"/>
                <a:gd name="T8" fmla="*/ 99881 w 243178"/>
                <a:gd name="T9" fmla="*/ 217963 h 218339"/>
                <a:gd name="T10" fmla="*/ 7463 w 243178"/>
                <a:gd name="T11" fmla="*/ 147946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1599910" y="2590570"/>
              <a:ext cx="456327" cy="229451"/>
            </a:xfrm>
            <a:custGeom>
              <a:avLst/>
              <a:gdLst>
                <a:gd name="T0" fmla="*/ 116760 w 310233"/>
                <a:gd name="T1" fmla="*/ 211641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1 h 230051"/>
                <a:gd name="T10" fmla="*/ 116760 w 310233"/>
                <a:gd name="T11" fmla="*/ 211641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3" name="Freeform 172"/>
            <p:cNvSpPr/>
            <p:nvPr/>
          </p:nvSpPr>
          <p:spPr>
            <a:xfrm>
              <a:off x="1532698" y="2784721"/>
              <a:ext cx="74287" cy="81189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4" name="Arc 173"/>
            <p:cNvSpPr/>
            <p:nvPr/>
          </p:nvSpPr>
          <p:spPr>
            <a:xfrm flipV="1">
              <a:off x="1557461" y="2639990"/>
              <a:ext cx="802995" cy="225920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1447800" y="2668230"/>
              <a:ext cx="311294" cy="254160"/>
            </a:xfrm>
            <a:custGeom>
              <a:avLst/>
              <a:gdLst>
                <a:gd name="T0" fmla="*/ 310120 w 309975"/>
                <a:gd name="T1" fmla="*/ 190536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5 h 254177"/>
                <a:gd name="T12" fmla="*/ 141129 w 309975"/>
                <a:gd name="T13" fmla="*/ 120691 h 254177"/>
                <a:gd name="T14" fmla="*/ 201711 w 309975"/>
                <a:gd name="T15" fmla="*/ 187361 h 254177"/>
                <a:gd name="T16" fmla="*/ 230407 w 309975"/>
                <a:gd name="T17" fmla="*/ 254032 h 254177"/>
                <a:gd name="T18" fmla="*/ 310120 w 309975"/>
                <a:gd name="T19" fmla="*/ 190536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1812156" y="2692941"/>
              <a:ext cx="290069" cy="222389"/>
            </a:xfrm>
            <a:custGeom>
              <a:avLst/>
              <a:gdLst>
                <a:gd name="T0" fmla="*/ 5722 w 290128"/>
                <a:gd name="T1" fmla="*/ 138536 h 223051"/>
                <a:gd name="T2" fmla="*/ 5722 w 290128"/>
                <a:gd name="T3" fmla="*/ 78390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5 h 223051"/>
                <a:gd name="T10" fmla="*/ 269193 w 290128"/>
                <a:gd name="T11" fmla="*/ 129039 h 223051"/>
                <a:gd name="T12" fmla="*/ 269193 w 290128"/>
                <a:gd name="T13" fmla="*/ 205013 h 223051"/>
                <a:gd name="T14" fmla="*/ 34291 w 290128"/>
                <a:gd name="T15" fmla="*/ 217675 h 223051"/>
                <a:gd name="T16" fmla="*/ 5722 w 290128"/>
                <a:gd name="T17" fmla="*/ 138536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>
              <a:off x="1589297" y="2809430"/>
              <a:ext cx="735785" cy="398892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7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4 h 398447"/>
                <a:gd name="T10" fmla="*/ 351037 w 736038"/>
                <a:gd name="T11" fmla="*/ 397493 h 398447"/>
                <a:gd name="T12" fmla="*/ 554167 w 736038"/>
                <a:gd name="T13" fmla="*/ 381601 h 398447"/>
                <a:gd name="T14" fmla="*/ 677950 w 736038"/>
                <a:gd name="T15" fmla="*/ 321208 h 398447"/>
                <a:gd name="T16" fmla="*/ 712863 w 736038"/>
                <a:gd name="T17" fmla="*/ 190888 h 398447"/>
                <a:gd name="T18" fmla="*/ 719211 w 736038"/>
                <a:gd name="T19" fmla="*/ 66925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8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 rot="-498269">
              <a:off x="1677734" y="2710590"/>
              <a:ext cx="201632" cy="377712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4 h 377184"/>
                <a:gd name="T8" fmla="*/ 124550 w 201911"/>
                <a:gd name="T9" fmla="*/ 337119 h 377184"/>
                <a:gd name="T10" fmla="*/ 197474 w 201911"/>
                <a:gd name="T11" fmla="*/ 333940 h 377184"/>
                <a:gd name="T12" fmla="*/ 191133 w 201911"/>
                <a:gd name="T13" fmla="*/ 283069 h 377184"/>
                <a:gd name="T14" fmla="*/ 178450 w 201911"/>
                <a:gd name="T15" fmla="*/ 168609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79" name="Group 120"/>
          <p:cNvGrpSpPr>
            <a:grpSpLocks/>
          </p:cNvGrpSpPr>
          <p:nvPr/>
        </p:nvGrpSpPr>
        <p:grpSpPr bwMode="auto">
          <a:xfrm>
            <a:off x="8153400" y="3836988"/>
            <a:ext cx="457200" cy="277812"/>
            <a:chOff x="1447800" y="2590570"/>
            <a:chExt cx="1018779" cy="617752"/>
          </a:xfrm>
        </p:grpSpPr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1981953" y="2611750"/>
              <a:ext cx="484626" cy="360062"/>
            </a:xfrm>
            <a:custGeom>
              <a:avLst/>
              <a:gdLst>
                <a:gd name="T0" fmla="*/ 5225 w 484250"/>
                <a:gd name="T1" fmla="*/ 312996 h 358993"/>
                <a:gd name="T2" fmla="*/ 100549 w 484250"/>
                <a:gd name="T3" fmla="*/ 35949 h 358993"/>
                <a:gd name="T4" fmla="*/ 310262 w 484250"/>
                <a:gd name="T5" fmla="*/ 16842 h 358993"/>
                <a:gd name="T6" fmla="*/ 481845 w 484250"/>
                <a:gd name="T7" fmla="*/ 160142 h 358993"/>
                <a:gd name="T8" fmla="*/ 411941 w 484250"/>
                <a:gd name="T9" fmla="*/ 204725 h 358993"/>
                <a:gd name="T10" fmla="*/ 351569 w 484250"/>
                <a:gd name="T11" fmla="*/ 137851 h 358993"/>
                <a:gd name="T12" fmla="*/ 329327 w 484250"/>
                <a:gd name="T13" fmla="*/ 223832 h 358993"/>
                <a:gd name="T14" fmla="*/ 249890 w 484250"/>
                <a:gd name="T15" fmla="*/ 351210 h 358993"/>
                <a:gd name="T16" fmla="*/ 5225 w 484250"/>
                <a:gd name="T17" fmla="*/ 312996 h 3589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4250" h="358993">
                  <a:moveTo>
                    <a:pt x="5221" y="312067"/>
                  </a:moveTo>
                  <a:cubicBezTo>
                    <a:pt x="-19650" y="259680"/>
                    <a:pt x="49671" y="85054"/>
                    <a:pt x="100471" y="35842"/>
                  </a:cubicBezTo>
                  <a:cubicBezTo>
                    <a:pt x="151271" y="-13371"/>
                    <a:pt x="246521" y="-3845"/>
                    <a:pt x="310021" y="16792"/>
                  </a:cubicBezTo>
                  <a:cubicBezTo>
                    <a:pt x="373521" y="37429"/>
                    <a:pt x="464538" y="128446"/>
                    <a:pt x="481471" y="159667"/>
                  </a:cubicBezTo>
                  <a:cubicBezTo>
                    <a:pt x="498404" y="190888"/>
                    <a:pt x="433317" y="207821"/>
                    <a:pt x="411621" y="204117"/>
                  </a:cubicBezTo>
                  <a:cubicBezTo>
                    <a:pt x="389925" y="200413"/>
                    <a:pt x="365054" y="134267"/>
                    <a:pt x="351296" y="137442"/>
                  </a:cubicBezTo>
                  <a:cubicBezTo>
                    <a:pt x="337538" y="140617"/>
                    <a:pt x="346004" y="187713"/>
                    <a:pt x="329071" y="223167"/>
                  </a:cubicBezTo>
                  <a:cubicBezTo>
                    <a:pt x="312138" y="258621"/>
                    <a:pt x="301025" y="334292"/>
                    <a:pt x="249696" y="350167"/>
                  </a:cubicBezTo>
                  <a:cubicBezTo>
                    <a:pt x="198367" y="366042"/>
                    <a:pt x="30092" y="364454"/>
                    <a:pt x="5221" y="312067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840456" y="2590570"/>
              <a:ext cx="332518" cy="328291"/>
            </a:xfrm>
            <a:custGeom>
              <a:avLst/>
              <a:gdLst>
                <a:gd name="T0" fmla="*/ 150080 w 330241"/>
                <a:gd name="T1" fmla="*/ 287373 h 326700"/>
                <a:gd name="T2" fmla="*/ 12613 w 330241"/>
                <a:gd name="T3" fmla="*/ 146992 h 326700"/>
                <a:gd name="T4" fmla="*/ 25401 w 330241"/>
                <a:gd name="T5" fmla="*/ 32136 h 326700"/>
                <a:gd name="T6" fmla="*/ 182049 w 330241"/>
                <a:gd name="T7" fmla="*/ 3422 h 326700"/>
                <a:gd name="T8" fmla="*/ 287546 w 330241"/>
                <a:gd name="T9" fmla="*/ 95945 h 326700"/>
                <a:gd name="T10" fmla="*/ 332303 w 330241"/>
                <a:gd name="T11" fmla="*/ 182087 h 326700"/>
                <a:gd name="T12" fmla="*/ 271562 w 330241"/>
                <a:gd name="T13" fmla="*/ 322468 h 326700"/>
                <a:gd name="T14" fmla="*/ 150080 w 330241"/>
                <a:gd name="T15" fmla="*/ 287373 h 3267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0241" h="326700">
                  <a:moveTo>
                    <a:pt x="149052" y="285980"/>
                  </a:moveTo>
                  <a:cubicBezTo>
                    <a:pt x="106190" y="256876"/>
                    <a:pt x="33165" y="188613"/>
                    <a:pt x="12527" y="146280"/>
                  </a:cubicBezTo>
                  <a:cubicBezTo>
                    <a:pt x="-8111" y="103947"/>
                    <a:pt x="-2819" y="55792"/>
                    <a:pt x="25227" y="31980"/>
                  </a:cubicBezTo>
                  <a:cubicBezTo>
                    <a:pt x="53273" y="8167"/>
                    <a:pt x="137410" y="-7178"/>
                    <a:pt x="180802" y="3405"/>
                  </a:cubicBezTo>
                  <a:cubicBezTo>
                    <a:pt x="224194" y="13988"/>
                    <a:pt x="260706" y="65847"/>
                    <a:pt x="285577" y="95480"/>
                  </a:cubicBezTo>
                  <a:cubicBezTo>
                    <a:pt x="310448" y="125113"/>
                    <a:pt x="332673" y="143634"/>
                    <a:pt x="330027" y="181205"/>
                  </a:cubicBezTo>
                  <a:cubicBezTo>
                    <a:pt x="327381" y="218776"/>
                    <a:pt x="301981" y="303972"/>
                    <a:pt x="269702" y="320905"/>
                  </a:cubicBezTo>
                  <a:cubicBezTo>
                    <a:pt x="237423" y="337838"/>
                    <a:pt x="191914" y="315084"/>
                    <a:pt x="149052" y="285980"/>
                  </a:cubicBezTo>
                  <a:close/>
                </a:path>
              </a:pathLst>
            </a:custGeom>
            <a:solidFill>
              <a:srgbClr val="80004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1985489" y="2710591"/>
              <a:ext cx="244084" cy="218861"/>
            </a:xfrm>
            <a:custGeom>
              <a:avLst/>
              <a:gdLst>
                <a:gd name="T0" fmla="*/ 7463 w 243178"/>
                <a:gd name="T1" fmla="*/ 147947 h 218339"/>
                <a:gd name="T2" fmla="*/ 29771 w 243178"/>
                <a:gd name="T3" fmla="*/ 11095 h 218339"/>
                <a:gd name="T4" fmla="*/ 220980 w 243178"/>
                <a:gd name="T5" fmla="*/ 27008 h 218339"/>
                <a:gd name="T6" fmla="*/ 227354 w 243178"/>
                <a:gd name="T7" fmla="*/ 176590 h 218339"/>
                <a:gd name="T8" fmla="*/ 99881 w 243178"/>
                <a:gd name="T9" fmla="*/ 217964 h 218339"/>
                <a:gd name="T10" fmla="*/ 7463 w 243178"/>
                <a:gd name="T11" fmla="*/ 147947 h 2183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3178" h="218339">
                  <a:moveTo>
                    <a:pt x="7435" y="147594"/>
                  </a:moveTo>
                  <a:cubicBezTo>
                    <a:pt x="-4207" y="113198"/>
                    <a:pt x="-5794" y="31177"/>
                    <a:pt x="29660" y="11069"/>
                  </a:cubicBezTo>
                  <a:cubicBezTo>
                    <a:pt x="65114" y="-9039"/>
                    <a:pt x="187352" y="-573"/>
                    <a:pt x="220160" y="26944"/>
                  </a:cubicBezTo>
                  <a:cubicBezTo>
                    <a:pt x="252968" y="54461"/>
                    <a:pt x="246618" y="144419"/>
                    <a:pt x="226510" y="176169"/>
                  </a:cubicBezTo>
                  <a:cubicBezTo>
                    <a:pt x="206402" y="207919"/>
                    <a:pt x="137081" y="222206"/>
                    <a:pt x="99510" y="217444"/>
                  </a:cubicBezTo>
                  <a:cubicBezTo>
                    <a:pt x="61939" y="212682"/>
                    <a:pt x="19077" y="181990"/>
                    <a:pt x="7435" y="147594"/>
                  </a:cubicBezTo>
                  <a:close/>
                </a:path>
              </a:pathLst>
            </a:custGeom>
            <a:pattFill prst="wdDnDiag">
              <a:fgClr>
                <a:schemeClr val="tx1"/>
              </a:fgClr>
              <a:bgClr>
                <a:srgbClr val="FFFF00"/>
              </a:bgClr>
            </a:patt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1599910" y="2590570"/>
              <a:ext cx="456327" cy="229450"/>
            </a:xfrm>
            <a:custGeom>
              <a:avLst/>
              <a:gdLst>
                <a:gd name="T0" fmla="*/ 116760 w 310233"/>
                <a:gd name="T1" fmla="*/ 211640 h 230051"/>
                <a:gd name="T2" fmla="*/ 6 w 310233"/>
                <a:gd name="T3" fmla="*/ 40638 h 230051"/>
                <a:gd name="T4" fmla="*/ 112090 w 310233"/>
                <a:gd name="T5" fmla="*/ 2637 h 230051"/>
                <a:gd name="T6" fmla="*/ 275545 w 310233"/>
                <a:gd name="T7" fmla="*/ 91305 h 230051"/>
                <a:gd name="T8" fmla="*/ 453012 w 310233"/>
                <a:gd name="T9" fmla="*/ 211640 h 230051"/>
                <a:gd name="T10" fmla="*/ 116760 w 310233"/>
                <a:gd name="T11" fmla="*/ 211640 h 2300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233" h="230051">
                  <a:moveTo>
                    <a:pt x="79379" y="212194"/>
                  </a:moveTo>
                  <a:cubicBezTo>
                    <a:pt x="28050" y="183619"/>
                    <a:pt x="533" y="75669"/>
                    <a:pt x="4" y="40744"/>
                  </a:cubicBezTo>
                  <a:cubicBezTo>
                    <a:pt x="-525" y="5819"/>
                    <a:pt x="44983" y="-5823"/>
                    <a:pt x="76204" y="2644"/>
                  </a:cubicBezTo>
                  <a:cubicBezTo>
                    <a:pt x="107425" y="11111"/>
                    <a:pt x="148700" y="56619"/>
                    <a:pt x="187329" y="91544"/>
                  </a:cubicBezTo>
                  <a:cubicBezTo>
                    <a:pt x="225958" y="126469"/>
                    <a:pt x="326500" y="193673"/>
                    <a:pt x="307979" y="212194"/>
                  </a:cubicBezTo>
                  <a:cubicBezTo>
                    <a:pt x="289458" y="230715"/>
                    <a:pt x="130708" y="240769"/>
                    <a:pt x="79379" y="212194"/>
                  </a:cubicBezTo>
                  <a:close/>
                </a:path>
              </a:pathLst>
            </a:custGeom>
            <a:solidFill>
              <a:srgbClr val="95373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4" name="Freeform 183"/>
            <p:cNvSpPr/>
            <p:nvPr/>
          </p:nvSpPr>
          <p:spPr>
            <a:xfrm>
              <a:off x="1532698" y="2784720"/>
              <a:ext cx="74287" cy="81192"/>
            </a:xfrm>
            <a:custGeom>
              <a:avLst/>
              <a:gdLst>
                <a:gd name="connsiteX0" fmla="*/ 73051 w 73051"/>
                <a:gd name="connsiteY0" fmla="*/ 79375 h 79853"/>
                <a:gd name="connsiteX1" fmla="*/ 19076 w 73051"/>
                <a:gd name="connsiteY1" fmla="*/ 73025 h 79853"/>
                <a:gd name="connsiteX2" fmla="*/ 26 w 73051"/>
                <a:gd name="connsiteY2" fmla="*/ 31750 h 79853"/>
                <a:gd name="connsiteX3" fmla="*/ 22251 w 73051"/>
                <a:gd name="connsiteY3" fmla="*/ 15875 h 79853"/>
                <a:gd name="connsiteX4" fmla="*/ 38126 w 73051"/>
                <a:gd name="connsiteY4" fmla="*/ 0 h 7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51" h="79853">
                  <a:moveTo>
                    <a:pt x="73051" y="79375"/>
                  </a:moveTo>
                  <a:cubicBezTo>
                    <a:pt x="52149" y="80168"/>
                    <a:pt x="31247" y="80962"/>
                    <a:pt x="19076" y="73025"/>
                  </a:cubicBezTo>
                  <a:cubicBezTo>
                    <a:pt x="6905" y="65088"/>
                    <a:pt x="-503" y="41275"/>
                    <a:pt x="26" y="31750"/>
                  </a:cubicBezTo>
                  <a:cubicBezTo>
                    <a:pt x="555" y="22225"/>
                    <a:pt x="15901" y="21167"/>
                    <a:pt x="22251" y="15875"/>
                  </a:cubicBezTo>
                  <a:cubicBezTo>
                    <a:pt x="28601" y="10583"/>
                    <a:pt x="38126" y="0"/>
                    <a:pt x="38126" y="0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5" name="Arc 184"/>
            <p:cNvSpPr/>
            <p:nvPr/>
          </p:nvSpPr>
          <p:spPr>
            <a:xfrm flipV="1">
              <a:off x="1557461" y="2639990"/>
              <a:ext cx="802995" cy="225921"/>
            </a:xfrm>
            <a:prstGeom prst="arc">
              <a:avLst>
                <a:gd name="adj1" fmla="val 11029488"/>
                <a:gd name="adj2" fmla="val 21479654"/>
              </a:avLst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6" name="Freeform 185"/>
            <p:cNvSpPr>
              <a:spLocks/>
            </p:cNvSpPr>
            <p:nvPr/>
          </p:nvSpPr>
          <p:spPr bwMode="auto">
            <a:xfrm>
              <a:off x="1447800" y="2668230"/>
              <a:ext cx="311294" cy="254161"/>
            </a:xfrm>
            <a:custGeom>
              <a:avLst/>
              <a:gdLst>
                <a:gd name="T0" fmla="*/ 310120 w 309975"/>
                <a:gd name="T1" fmla="*/ 190537 h 254177"/>
                <a:gd name="T2" fmla="*/ 271858 w 309975"/>
                <a:gd name="T3" fmla="*/ 88943 h 254177"/>
                <a:gd name="T4" fmla="*/ 188957 w 309975"/>
                <a:gd name="T5" fmla="*/ 15923 h 254177"/>
                <a:gd name="T6" fmla="*/ 102867 w 309975"/>
                <a:gd name="T7" fmla="*/ 3224 h 254177"/>
                <a:gd name="T8" fmla="*/ 83736 w 309975"/>
                <a:gd name="T9" fmla="*/ 60370 h 254177"/>
                <a:gd name="T10" fmla="*/ 835 w 309975"/>
                <a:gd name="T11" fmla="*/ 130216 h 254177"/>
                <a:gd name="T12" fmla="*/ 141129 w 309975"/>
                <a:gd name="T13" fmla="*/ 120691 h 254177"/>
                <a:gd name="T14" fmla="*/ 201711 w 309975"/>
                <a:gd name="T15" fmla="*/ 187362 h 254177"/>
                <a:gd name="T16" fmla="*/ 230407 w 309975"/>
                <a:gd name="T17" fmla="*/ 254033 h 254177"/>
                <a:gd name="T18" fmla="*/ 310120 w 309975"/>
                <a:gd name="T19" fmla="*/ 190537 h 254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975" h="254177">
                  <a:moveTo>
                    <a:pt x="308806" y="190549"/>
                  </a:moveTo>
                  <a:cubicBezTo>
                    <a:pt x="315685" y="163032"/>
                    <a:pt x="290814" y="118053"/>
                    <a:pt x="270706" y="88949"/>
                  </a:cubicBezTo>
                  <a:cubicBezTo>
                    <a:pt x="250598" y="59845"/>
                    <a:pt x="216202" y="30211"/>
                    <a:pt x="188156" y="15924"/>
                  </a:cubicBezTo>
                  <a:cubicBezTo>
                    <a:pt x="160110" y="1636"/>
                    <a:pt x="119893" y="-4184"/>
                    <a:pt x="102431" y="3224"/>
                  </a:cubicBezTo>
                  <a:cubicBezTo>
                    <a:pt x="84969" y="10632"/>
                    <a:pt x="100314" y="39207"/>
                    <a:pt x="83381" y="60374"/>
                  </a:cubicBezTo>
                  <a:cubicBezTo>
                    <a:pt x="66448" y="81541"/>
                    <a:pt x="-8694" y="120170"/>
                    <a:pt x="831" y="130224"/>
                  </a:cubicBezTo>
                  <a:cubicBezTo>
                    <a:pt x="10356" y="140278"/>
                    <a:pt x="107193" y="111174"/>
                    <a:pt x="140531" y="120699"/>
                  </a:cubicBezTo>
                  <a:cubicBezTo>
                    <a:pt x="173868" y="130224"/>
                    <a:pt x="186039" y="165149"/>
                    <a:pt x="200856" y="187374"/>
                  </a:cubicBezTo>
                  <a:cubicBezTo>
                    <a:pt x="215673" y="209599"/>
                    <a:pt x="211439" y="251403"/>
                    <a:pt x="229431" y="254049"/>
                  </a:cubicBezTo>
                  <a:cubicBezTo>
                    <a:pt x="247423" y="256695"/>
                    <a:pt x="301927" y="218066"/>
                    <a:pt x="308806" y="190549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1812156" y="2692939"/>
              <a:ext cx="290069" cy="222392"/>
            </a:xfrm>
            <a:custGeom>
              <a:avLst/>
              <a:gdLst>
                <a:gd name="T0" fmla="*/ 5722 w 290128"/>
                <a:gd name="T1" fmla="*/ 138537 h 223051"/>
                <a:gd name="T2" fmla="*/ 5722 w 290128"/>
                <a:gd name="T3" fmla="*/ 78391 h 223051"/>
                <a:gd name="T4" fmla="*/ 66035 w 290128"/>
                <a:gd name="T5" fmla="*/ 2416 h 223051"/>
                <a:gd name="T6" fmla="*/ 132696 w 290128"/>
                <a:gd name="T7" fmla="*/ 24575 h 223051"/>
                <a:gd name="T8" fmla="*/ 186660 w 290128"/>
                <a:gd name="T9" fmla="*/ 81556 h 223051"/>
                <a:gd name="T10" fmla="*/ 269193 w 290128"/>
                <a:gd name="T11" fmla="*/ 129041 h 223051"/>
                <a:gd name="T12" fmla="*/ 269193 w 290128"/>
                <a:gd name="T13" fmla="*/ 205015 h 223051"/>
                <a:gd name="T14" fmla="*/ 34291 w 290128"/>
                <a:gd name="T15" fmla="*/ 217678 h 223051"/>
                <a:gd name="T16" fmla="*/ 5722 w 290128"/>
                <a:gd name="T17" fmla="*/ 138537 h 2230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28" h="223051">
                  <a:moveTo>
                    <a:pt x="5723" y="138948"/>
                  </a:moveTo>
                  <a:cubicBezTo>
                    <a:pt x="960" y="115665"/>
                    <a:pt x="-4331" y="101377"/>
                    <a:pt x="5723" y="78623"/>
                  </a:cubicBezTo>
                  <a:cubicBezTo>
                    <a:pt x="15777" y="55869"/>
                    <a:pt x="44881" y="11419"/>
                    <a:pt x="66048" y="2423"/>
                  </a:cubicBezTo>
                  <a:cubicBezTo>
                    <a:pt x="87215" y="-6573"/>
                    <a:pt x="112615" y="11419"/>
                    <a:pt x="132723" y="24648"/>
                  </a:cubicBezTo>
                  <a:cubicBezTo>
                    <a:pt x="152831" y="37877"/>
                    <a:pt x="163944" y="64335"/>
                    <a:pt x="186698" y="81798"/>
                  </a:cubicBezTo>
                  <a:cubicBezTo>
                    <a:pt x="209452" y="99260"/>
                    <a:pt x="255490" y="108785"/>
                    <a:pt x="269248" y="129423"/>
                  </a:cubicBezTo>
                  <a:cubicBezTo>
                    <a:pt x="283006" y="150061"/>
                    <a:pt x="308406" y="190806"/>
                    <a:pt x="269248" y="205623"/>
                  </a:cubicBezTo>
                  <a:cubicBezTo>
                    <a:pt x="230090" y="220440"/>
                    <a:pt x="78219" y="228906"/>
                    <a:pt x="34298" y="218323"/>
                  </a:cubicBezTo>
                  <a:cubicBezTo>
                    <a:pt x="-9623" y="207740"/>
                    <a:pt x="10486" y="162231"/>
                    <a:pt x="5723" y="138948"/>
                  </a:cubicBezTo>
                  <a:close/>
                </a:path>
              </a:pathLst>
            </a:custGeom>
            <a:solidFill>
              <a:srgbClr val="80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1589297" y="2809431"/>
              <a:ext cx="735785" cy="398891"/>
            </a:xfrm>
            <a:custGeom>
              <a:avLst/>
              <a:gdLst>
                <a:gd name="T0" fmla="*/ 5081 w 736038"/>
                <a:gd name="T1" fmla="*/ 6532 h 398447"/>
                <a:gd name="T2" fmla="*/ 30473 w 736038"/>
                <a:gd name="T3" fmla="*/ 149566 h 398447"/>
                <a:gd name="T4" fmla="*/ 43168 w 736038"/>
                <a:gd name="T5" fmla="*/ 203602 h 398447"/>
                <a:gd name="T6" fmla="*/ 36820 w 736038"/>
                <a:gd name="T7" fmla="*/ 286244 h 398447"/>
                <a:gd name="T8" fmla="*/ 90777 w 736038"/>
                <a:gd name="T9" fmla="*/ 352993 h 398447"/>
                <a:gd name="T10" fmla="*/ 351037 w 736038"/>
                <a:gd name="T11" fmla="*/ 397492 h 398447"/>
                <a:gd name="T12" fmla="*/ 554167 w 736038"/>
                <a:gd name="T13" fmla="*/ 381600 h 398447"/>
                <a:gd name="T14" fmla="*/ 677950 w 736038"/>
                <a:gd name="T15" fmla="*/ 321208 h 398447"/>
                <a:gd name="T16" fmla="*/ 712863 w 736038"/>
                <a:gd name="T17" fmla="*/ 190887 h 398447"/>
                <a:gd name="T18" fmla="*/ 719211 w 736038"/>
                <a:gd name="T19" fmla="*/ 66924 h 398447"/>
                <a:gd name="T20" fmla="*/ 725559 w 736038"/>
                <a:gd name="T21" fmla="*/ 175 h 398447"/>
                <a:gd name="T22" fmla="*/ 566863 w 736038"/>
                <a:gd name="T23" fmla="*/ 47853 h 398447"/>
                <a:gd name="T24" fmla="*/ 382776 w 736038"/>
                <a:gd name="T25" fmla="*/ 60567 h 398447"/>
                <a:gd name="T26" fmla="*/ 141559 w 736038"/>
                <a:gd name="T27" fmla="*/ 38318 h 398447"/>
                <a:gd name="T28" fmla="*/ 5081 w 736038"/>
                <a:gd name="T29" fmla="*/ 6532 h 3984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6038" h="398447">
                  <a:moveTo>
                    <a:pt x="5083" y="6525"/>
                  </a:moveTo>
                  <a:cubicBezTo>
                    <a:pt x="-13438" y="25046"/>
                    <a:pt x="24133" y="116592"/>
                    <a:pt x="30483" y="149400"/>
                  </a:cubicBezTo>
                  <a:cubicBezTo>
                    <a:pt x="36833" y="182208"/>
                    <a:pt x="42125" y="180621"/>
                    <a:pt x="43183" y="203375"/>
                  </a:cubicBezTo>
                  <a:cubicBezTo>
                    <a:pt x="44241" y="226129"/>
                    <a:pt x="28896" y="261054"/>
                    <a:pt x="36833" y="285925"/>
                  </a:cubicBezTo>
                  <a:cubicBezTo>
                    <a:pt x="44770" y="310796"/>
                    <a:pt x="38421" y="334079"/>
                    <a:pt x="90808" y="352600"/>
                  </a:cubicBezTo>
                  <a:cubicBezTo>
                    <a:pt x="143195" y="371121"/>
                    <a:pt x="273900" y="392287"/>
                    <a:pt x="351158" y="397050"/>
                  </a:cubicBezTo>
                  <a:cubicBezTo>
                    <a:pt x="428416" y="401813"/>
                    <a:pt x="499854" y="393875"/>
                    <a:pt x="554358" y="381175"/>
                  </a:cubicBezTo>
                  <a:cubicBezTo>
                    <a:pt x="608862" y="368475"/>
                    <a:pt x="651725" y="352600"/>
                    <a:pt x="678183" y="320850"/>
                  </a:cubicBezTo>
                  <a:cubicBezTo>
                    <a:pt x="704641" y="289100"/>
                    <a:pt x="706229" y="233008"/>
                    <a:pt x="713108" y="190675"/>
                  </a:cubicBezTo>
                  <a:cubicBezTo>
                    <a:pt x="719987" y="148342"/>
                    <a:pt x="717341" y="98600"/>
                    <a:pt x="719458" y="66850"/>
                  </a:cubicBezTo>
                  <a:cubicBezTo>
                    <a:pt x="721575" y="35100"/>
                    <a:pt x="751208" y="3350"/>
                    <a:pt x="725808" y="175"/>
                  </a:cubicBezTo>
                  <a:cubicBezTo>
                    <a:pt x="700408" y="-3000"/>
                    <a:pt x="624208" y="37746"/>
                    <a:pt x="567058" y="47800"/>
                  </a:cubicBezTo>
                  <a:cubicBezTo>
                    <a:pt x="509908" y="57854"/>
                    <a:pt x="453816" y="62088"/>
                    <a:pt x="382908" y="60500"/>
                  </a:cubicBezTo>
                  <a:cubicBezTo>
                    <a:pt x="312000" y="58913"/>
                    <a:pt x="196641" y="45154"/>
                    <a:pt x="141608" y="38275"/>
                  </a:cubicBezTo>
                  <a:cubicBezTo>
                    <a:pt x="86575" y="31396"/>
                    <a:pt x="23604" y="-11996"/>
                    <a:pt x="5083" y="6525"/>
                  </a:cubicBezTo>
                  <a:close/>
                </a:path>
              </a:pathLst>
            </a:custGeom>
            <a:pattFill prst="shingle">
              <a:fgClr>
                <a:srgbClr val="D99694"/>
              </a:fgClr>
              <a:bgClr>
                <a:srgbClr val="FFFFFF"/>
              </a:bgClr>
            </a:patt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 rot="-498269">
              <a:off x="1677734" y="2710591"/>
              <a:ext cx="201632" cy="377711"/>
            </a:xfrm>
            <a:custGeom>
              <a:avLst/>
              <a:gdLst>
                <a:gd name="T0" fmla="*/ 26261 w 201911"/>
                <a:gd name="T1" fmla="*/ 98 h 377184"/>
                <a:gd name="T2" fmla="*/ 896 w 201911"/>
                <a:gd name="T3" fmla="*/ 47790 h 377184"/>
                <a:gd name="T4" fmla="*/ 51626 w 201911"/>
                <a:gd name="T5" fmla="*/ 114558 h 377184"/>
                <a:gd name="T6" fmla="*/ 80161 w 201911"/>
                <a:gd name="T7" fmla="*/ 365733 h 377184"/>
                <a:gd name="T8" fmla="*/ 124550 w 201911"/>
                <a:gd name="T9" fmla="*/ 337118 h 377184"/>
                <a:gd name="T10" fmla="*/ 197474 w 201911"/>
                <a:gd name="T11" fmla="*/ 333939 h 377184"/>
                <a:gd name="T12" fmla="*/ 191133 w 201911"/>
                <a:gd name="T13" fmla="*/ 283068 h 377184"/>
                <a:gd name="T14" fmla="*/ 178450 w 201911"/>
                <a:gd name="T15" fmla="*/ 168608 h 377184"/>
                <a:gd name="T16" fmla="*/ 191133 w 201911"/>
                <a:gd name="T17" fmla="*/ 92302 h 377184"/>
                <a:gd name="T18" fmla="*/ 181621 w 201911"/>
                <a:gd name="T19" fmla="*/ 28713 h 377184"/>
                <a:gd name="T20" fmla="*/ 111867 w 201911"/>
                <a:gd name="T21" fmla="*/ 35072 h 377184"/>
                <a:gd name="T22" fmla="*/ 26261 w 201911"/>
                <a:gd name="T23" fmla="*/ 98 h 3771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1911" h="377184">
                  <a:moveTo>
                    <a:pt x="26297" y="98"/>
                  </a:moveTo>
                  <a:cubicBezTo>
                    <a:pt x="7776" y="2215"/>
                    <a:pt x="-3336" y="28673"/>
                    <a:pt x="897" y="47723"/>
                  </a:cubicBezTo>
                  <a:cubicBezTo>
                    <a:pt x="5130" y="66773"/>
                    <a:pt x="38468" y="61481"/>
                    <a:pt x="51697" y="114398"/>
                  </a:cubicBezTo>
                  <a:cubicBezTo>
                    <a:pt x="64926" y="167315"/>
                    <a:pt x="68101" y="328182"/>
                    <a:pt x="80272" y="365223"/>
                  </a:cubicBezTo>
                  <a:cubicBezTo>
                    <a:pt x="92443" y="402264"/>
                    <a:pt x="105143" y="341940"/>
                    <a:pt x="124722" y="336648"/>
                  </a:cubicBezTo>
                  <a:cubicBezTo>
                    <a:pt x="144301" y="331356"/>
                    <a:pt x="186635" y="342469"/>
                    <a:pt x="197747" y="333473"/>
                  </a:cubicBezTo>
                  <a:cubicBezTo>
                    <a:pt x="208859" y="324477"/>
                    <a:pt x="194572" y="310190"/>
                    <a:pt x="191397" y="282673"/>
                  </a:cubicBezTo>
                  <a:cubicBezTo>
                    <a:pt x="188222" y="255156"/>
                    <a:pt x="178697" y="200123"/>
                    <a:pt x="178697" y="168373"/>
                  </a:cubicBezTo>
                  <a:cubicBezTo>
                    <a:pt x="178697" y="136623"/>
                    <a:pt x="190868" y="115456"/>
                    <a:pt x="191397" y="92173"/>
                  </a:cubicBezTo>
                  <a:cubicBezTo>
                    <a:pt x="191926" y="68890"/>
                    <a:pt x="195101" y="38198"/>
                    <a:pt x="181872" y="28673"/>
                  </a:cubicBezTo>
                  <a:cubicBezTo>
                    <a:pt x="168643" y="19148"/>
                    <a:pt x="138480" y="39256"/>
                    <a:pt x="112022" y="35023"/>
                  </a:cubicBezTo>
                  <a:cubicBezTo>
                    <a:pt x="85564" y="30790"/>
                    <a:pt x="44818" y="-2019"/>
                    <a:pt x="26297" y="98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8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8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71" grpId="0"/>
      <p:bldP spid="4884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3200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en-US" altLang="x-none" sz="2800">
                <a:latin typeface="Bookman Old Style" charset="0"/>
              </a:rPr>
              <a:t>Latency:</a:t>
            </a:r>
            <a:r>
              <a:rPr lang="en-US" altLang="x-none">
                <a:latin typeface="Bookman Old Style" charset="0"/>
              </a:rPr>
              <a:t/>
            </a:r>
            <a:br>
              <a:rPr lang="en-US" altLang="x-none">
                <a:latin typeface="Bookman Old Style" charset="0"/>
              </a:rPr>
            </a:br>
            <a:r>
              <a:rPr lang="en-US" altLang="x-none">
                <a:latin typeface="Bookman Old Style" charset="0"/>
              </a:rPr>
              <a:t>The delay from when an input is established until the output associated with that input becomes valid.</a:t>
            </a:r>
          </a:p>
          <a:p>
            <a:pPr marL="0" indent="0">
              <a:lnSpc>
                <a:spcPct val="90000"/>
              </a:lnSpc>
            </a:pPr>
            <a:endParaRPr lang="en-US" altLang="x-none">
              <a:latin typeface="Bookman Old Style" charset="0"/>
            </a:endParaRP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en-US" altLang="x-none">
                <a:latin typeface="Bookman Old Style" charset="0"/>
              </a:rPr>
              <a:t>	Harvard Laundry = _________ mins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en-US" altLang="x-none">
                <a:latin typeface="Bookman Old Style" charset="0"/>
              </a:rPr>
              <a:t>	6.004 Laundry =     _________ mins</a:t>
            </a:r>
          </a:p>
        </p:txBody>
      </p:sp>
      <p:sp>
        <p:nvSpPr>
          <p:cNvPr id="490500" name="Text Box 4"/>
          <p:cNvSpPr txBox="1">
            <a:spLocks noChangeArrowheads="1"/>
          </p:cNvSpPr>
          <p:nvPr/>
        </p:nvSpPr>
        <p:spPr bwMode="auto">
          <a:xfrm>
            <a:off x="4237038" y="2447925"/>
            <a:ext cx="630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0" dirty="0" smtClean="0">
                <a:solidFill>
                  <a:srgbClr val="FF0000"/>
                </a:solidFill>
                <a:latin typeface="+mj-lt"/>
              </a:rPr>
              <a:t>90</a:t>
            </a:r>
          </a:p>
        </p:txBody>
      </p:sp>
      <p:sp>
        <p:nvSpPr>
          <p:cNvPr id="490501" name="Text Box 5"/>
          <p:cNvSpPr txBox="1">
            <a:spLocks noChangeArrowheads="1"/>
          </p:cNvSpPr>
          <p:nvPr/>
        </p:nvSpPr>
        <p:spPr bwMode="auto">
          <a:xfrm>
            <a:off x="4162425" y="2828925"/>
            <a:ext cx="852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0" smtClean="0">
                <a:solidFill>
                  <a:srgbClr val="FF0000"/>
                </a:solidFill>
                <a:latin typeface="+mj-lt"/>
              </a:rPr>
              <a:t>120</a:t>
            </a:r>
          </a:p>
        </p:txBody>
      </p:sp>
      <p:sp>
        <p:nvSpPr>
          <p:cNvPr id="490502" name="Text Box 6"/>
          <p:cNvSpPr txBox="1">
            <a:spLocks noChangeArrowheads="1"/>
          </p:cNvSpPr>
          <p:nvPr/>
        </p:nvSpPr>
        <p:spPr bwMode="auto">
          <a:xfrm>
            <a:off x="4113213" y="4962525"/>
            <a:ext cx="1068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0" smtClean="0">
                <a:solidFill>
                  <a:srgbClr val="FF0000"/>
                </a:solidFill>
                <a:latin typeface="+mj-lt"/>
              </a:rPr>
              <a:t>1/90</a:t>
            </a:r>
          </a:p>
        </p:txBody>
      </p:sp>
      <p:sp>
        <p:nvSpPr>
          <p:cNvPr id="490503" name="Text Box 7"/>
          <p:cNvSpPr txBox="1">
            <a:spLocks noChangeArrowheads="1"/>
          </p:cNvSpPr>
          <p:nvPr/>
        </p:nvSpPr>
        <p:spPr bwMode="auto">
          <a:xfrm>
            <a:off x="4106863" y="5334000"/>
            <a:ext cx="1068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0" dirty="0" smtClean="0">
                <a:solidFill>
                  <a:srgbClr val="FF0000"/>
                </a:solidFill>
                <a:latin typeface="+mj-lt"/>
              </a:rPr>
              <a:t>1/60</a:t>
            </a:r>
          </a:p>
        </p:txBody>
      </p:sp>
      <p:sp>
        <p:nvSpPr>
          <p:cNvPr id="14343" name="Text Box 8"/>
          <p:cNvSpPr txBox="1">
            <a:spLocks noChangeArrowheads="1"/>
          </p:cNvSpPr>
          <p:nvPr/>
        </p:nvSpPr>
        <p:spPr bwMode="auto">
          <a:xfrm>
            <a:off x="6613525" y="2667000"/>
            <a:ext cx="230187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0" dirty="0" smtClean="0">
                <a:solidFill>
                  <a:srgbClr val="FF0000"/>
                </a:solidFill>
                <a:latin typeface="+mj-lt"/>
              </a:rPr>
              <a:t>Assuming that the wash is started as soon as possible and waits (wet) in the washer until dryer is available.</a:t>
            </a:r>
          </a:p>
        </p:txBody>
      </p:sp>
      <p:sp>
        <p:nvSpPr>
          <p:cNvPr id="14344" name="Line 9"/>
          <p:cNvSpPr>
            <a:spLocks noChangeShapeType="1"/>
          </p:cNvSpPr>
          <p:nvPr/>
        </p:nvSpPr>
        <p:spPr bwMode="auto">
          <a:xfrm flipH="1">
            <a:off x="6248400" y="32766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FF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45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Performance Measures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3810000"/>
            <a:ext cx="8229600" cy="2667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dirty="0" smtClean="0">
                <a:latin typeface="+mj-lt"/>
                <a:ea typeface="ＭＳ Ｐゴシック" charset="0"/>
                <a:cs typeface="ＭＳ Ｐゴシック" charset="0"/>
              </a:rPr>
              <a:t>Throughput: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  <a:defRPr/>
            </a:pP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The </a:t>
            </a:r>
            <a:r>
              <a:rPr lang="en-US" i="1" dirty="0" smtClean="0">
                <a:latin typeface="+mj-lt"/>
                <a:ea typeface="ＭＳ Ｐゴシック" charset="0"/>
                <a:cs typeface="ＭＳ Ｐゴシック" charset="0"/>
              </a:rPr>
              <a:t>rate</a:t>
            </a: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 at which inputs or outputs are processed.</a:t>
            </a:r>
          </a:p>
          <a:p>
            <a:pPr>
              <a:lnSpc>
                <a:spcPct val="90000"/>
              </a:lnSpc>
              <a:defRPr/>
            </a:pPr>
            <a:endParaRPr lang="en-US" dirty="0" smtClean="0">
              <a:latin typeface="+mj-lt"/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Font typeface="Arial" charset="0"/>
              <a:buNone/>
              <a:defRPr/>
            </a:pP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	Harvard Laundry = _________ outputs/min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  <a:defRPr/>
            </a:pP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	6.004 Laundry =     _________ outputs/min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0" grpId="0" autoUpdateAnimBg="0"/>
      <p:bldP spid="490501" grpId="0" autoUpdateAnimBg="0"/>
      <p:bldP spid="490502" grpId="0" autoUpdateAnimBg="0"/>
      <p:bldP spid="490503" grpId="0" autoUpdateAnimBg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5" name="Group 191"/>
          <p:cNvGrpSpPr>
            <a:grpSpLocks/>
          </p:cNvGrpSpPr>
          <p:nvPr/>
        </p:nvGrpSpPr>
        <p:grpSpPr bwMode="auto">
          <a:xfrm>
            <a:off x="977900" y="1298575"/>
            <a:ext cx="3406775" cy="1849438"/>
            <a:chOff x="616" y="818"/>
            <a:chExt cx="2146" cy="1165"/>
          </a:xfrm>
        </p:grpSpPr>
        <p:grpSp>
          <p:nvGrpSpPr>
            <p:cNvPr id="26782" name="Group 4"/>
            <p:cNvGrpSpPr>
              <a:grpSpLocks/>
            </p:cNvGrpSpPr>
            <p:nvPr/>
          </p:nvGrpSpPr>
          <p:grpSpPr bwMode="auto">
            <a:xfrm>
              <a:off x="1048" y="818"/>
              <a:ext cx="292" cy="389"/>
              <a:chOff x="1803" y="850"/>
              <a:chExt cx="292" cy="389"/>
            </a:xfrm>
          </p:grpSpPr>
          <p:sp>
            <p:nvSpPr>
              <p:cNvPr id="16574" name="AutoShape 5"/>
              <p:cNvSpPr>
                <a:spLocks noChangeArrowheads="1"/>
              </p:cNvSpPr>
              <p:nvPr/>
            </p:nvSpPr>
            <p:spPr bwMode="auto">
              <a:xfrm>
                <a:off x="1803" y="851"/>
                <a:ext cx="292" cy="388"/>
              </a:xfrm>
              <a:prstGeom prst="roundRect">
                <a:avLst>
                  <a:gd name="adj" fmla="val 25000"/>
                </a:avLst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575" name="AutoShape 6"/>
              <p:cNvSpPr>
                <a:spLocks noChangeArrowheads="1"/>
              </p:cNvSpPr>
              <p:nvPr/>
            </p:nvSpPr>
            <p:spPr bwMode="auto">
              <a:xfrm>
                <a:off x="1803" y="850"/>
                <a:ext cx="292" cy="389"/>
              </a:xfrm>
              <a:prstGeom prst="roundRect">
                <a:avLst>
                  <a:gd name="adj" fmla="val 25894"/>
                </a:avLst>
              </a:prstGeom>
              <a:solidFill>
                <a:srgbClr val="CC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576" name="Rectangle 7"/>
              <p:cNvSpPr>
                <a:spLocks noChangeArrowheads="1"/>
              </p:cNvSpPr>
              <p:nvPr/>
            </p:nvSpPr>
            <p:spPr bwMode="auto">
              <a:xfrm>
                <a:off x="1911" y="975"/>
                <a:ext cx="83" cy="155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F</a:t>
                </a:r>
                <a:endParaRPr lang="en-US" sz="24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6783" name="Group 8"/>
            <p:cNvGrpSpPr>
              <a:grpSpLocks/>
            </p:cNvGrpSpPr>
            <p:nvPr/>
          </p:nvGrpSpPr>
          <p:grpSpPr bwMode="auto">
            <a:xfrm>
              <a:off x="1048" y="1594"/>
              <a:ext cx="292" cy="389"/>
              <a:chOff x="1803" y="1626"/>
              <a:chExt cx="292" cy="389"/>
            </a:xfrm>
          </p:grpSpPr>
          <p:sp>
            <p:nvSpPr>
              <p:cNvPr id="16571" name="AutoShape 9"/>
              <p:cNvSpPr>
                <a:spLocks noChangeArrowheads="1"/>
              </p:cNvSpPr>
              <p:nvPr/>
            </p:nvSpPr>
            <p:spPr bwMode="auto">
              <a:xfrm>
                <a:off x="1803" y="1626"/>
                <a:ext cx="292" cy="388"/>
              </a:xfrm>
              <a:prstGeom prst="roundRect">
                <a:avLst>
                  <a:gd name="adj" fmla="val 25000"/>
                </a:avLst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572" name="AutoShape 10"/>
              <p:cNvSpPr>
                <a:spLocks noChangeArrowheads="1"/>
              </p:cNvSpPr>
              <p:nvPr/>
            </p:nvSpPr>
            <p:spPr bwMode="auto">
              <a:xfrm>
                <a:off x="1803" y="1626"/>
                <a:ext cx="292" cy="389"/>
              </a:xfrm>
              <a:prstGeom prst="roundRect">
                <a:avLst>
                  <a:gd name="adj" fmla="val 25894"/>
                </a:avLst>
              </a:prstGeom>
              <a:solidFill>
                <a:srgbClr val="CC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573" name="Rectangle 11"/>
              <p:cNvSpPr>
                <a:spLocks noChangeArrowheads="1"/>
              </p:cNvSpPr>
              <p:nvPr/>
            </p:nvSpPr>
            <p:spPr bwMode="auto">
              <a:xfrm>
                <a:off x="1900" y="1750"/>
                <a:ext cx="103" cy="155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G</a:t>
                </a:r>
                <a:endParaRPr lang="en-US" sz="24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6784" name="Group 12"/>
            <p:cNvGrpSpPr>
              <a:grpSpLocks/>
            </p:cNvGrpSpPr>
            <p:nvPr/>
          </p:nvGrpSpPr>
          <p:grpSpPr bwMode="auto">
            <a:xfrm>
              <a:off x="1825" y="1206"/>
              <a:ext cx="292" cy="389"/>
              <a:chOff x="2580" y="1238"/>
              <a:chExt cx="292" cy="389"/>
            </a:xfrm>
          </p:grpSpPr>
          <p:sp>
            <p:nvSpPr>
              <p:cNvPr id="16568" name="AutoShape 13"/>
              <p:cNvSpPr>
                <a:spLocks noChangeArrowheads="1"/>
              </p:cNvSpPr>
              <p:nvPr/>
            </p:nvSpPr>
            <p:spPr bwMode="auto">
              <a:xfrm>
                <a:off x="2580" y="1239"/>
                <a:ext cx="292" cy="387"/>
              </a:xfrm>
              <a:prstGeom prst="roundRect">
                <a:avLst>
                  <a:gd name="adj" fmla="val 25000"/>
                </a:avLst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569" name="AutoShape 14"/>
              <p:cNvSpPr>
                <a:spLocks noChangeArrowheads="1"/>
              </p:cNvSpPr>
              <p:nvPr/>
            </p:nvSpPr>
            <p:spPr bwMode="auto">
              <a:xfrm>
                <a:off x="2580" y="1238"/>
                <a:ext cx="292" cy="389"/>
              </a:xfrm>
              <a:prstGeom prst="roundRect">
                <a:avLst>
                  <a:gd name="adj" fmla="val 25894"/>
                </a:avLst>
              </a:prstGeom>
              <a:solidFill>
                <a:srgbClr val="CC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570" name="Rectangle 15"/>
              <p:cNvSpPr>
                <a:spLocks noChangeArrowheads="1"/>
              </p:cNvSpPr>
              <p:nvPr/>
            </p:nvSpPr>
            <p:spPr bwMode="auto">
              <a:xfrm>
                <a:off x="2683" y="1363"/>
                <a:ext cx="103" cy="155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H</a:t>
                </a:r>
                <a:endParaRPr lang="en-US" sz="24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6545" name="Rectangle 16"/>
            <p:cNvSpPr>
              <a:spLocks noChangeArrowheads="1"/>
            </p:cNvSpPr>
            <p:nvPr/>
          </p:nvSpPr>
          <p:spPr bwMode="auto">
            <a:xfrm>
              <a:off x="616" y="1331"/>
              <a:ext cx="9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X</a:t>
              </a:r>
              <a:endParaRPr lang="en-US" sz="2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6786" name="Group 17"/>
            <p:cNvGrpSpPr>
              <a:grpSpLocks/>
            </p:cNvGrpSpPr>
            <p:nvPr/>
          </p:nvGrpSpPr>
          <p:grpSpPr bwMode="auto">
            <a:xfrm>
              <a:off x="805" y="1008"/>
              <a:ext cx="243" cy="32"/>
              <a:chOff x="1560" y="1040"/>
              <a:chExt cx="243" cy="32"/>
            </a:xfrm>
          </p:grpSpPr>
          <p:sp>
            <p:nvSpPr>
              <p:cNvPr id="16566" name="Freeform 18"/>
              <p:cNvSpPr>
                <a:spLocks/>
              </p:cNvSpPr>
              <p:nvPr/>
            </p:nvSpPr>
            <p:spPr bwMode="auto">
              <a:xfrm>
                <a:off x="1738" y="1040"/>
                <a:ext cx="65" cy="32"/>
              </a:xfrm>
              <a:custGeom>
                <a:avLst/>
                <a:gdLst>
                  <a:gd name="T0" fmla="*/ 65 w 65"/>
                  <a:gd name="T1" fmla="*/ 16 h 32"/>
                  <a:gd name="T2" fmla="*/ 0 w 65"/>
                  <a:gd name="T3" fmla="*/ 32 h 32"/>
                  <a:gd name="T4" fmla="*/ 0 w 65"/>
                  <a:gd name="T5" fmla="*/ 16 h 32"/>
                  <a:gd name="T6" fmla="*/ 0 w 65"/>
                  <a:gd name="T7" fmla="*/ 0 h 32"/>
                  <a:gd name="T8" fmla="*/ 65 w 65"/>
                  <a:gd name="T9" fmla="*/ 16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32"/>
                  <a:gd name="T17" fmla="*/ 65 w 65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32">
                    <a:moveTo>
                      <a:pt x="65" y="16"/>
                    </a:moveTo>
                    <a:lnTo>
                      <a:pt x="0" y="32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65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567" name="Line 19"/>
              <p:cNvSpPr>
                <a:spLocks noChangeShapeType="1"/>
              </p:cNvSpPr>
              <p:nvPr/>
            </p:nvSpPr>
            <p:spPr bwMode="auto">
              <a:xfrm flipH="1">
                <a:off x="1560" y="1056"/>
                <a:ext cx="178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6787" name="Group 20"/>
            <p:cNvGrpSpPr>
              <a:grpSpLocks/>
            </p:cNvGrpSpPr>
            <p:nvPr/>
          </p:nvGrpSpPr>
          <p:grpSpPr bwMode="auto">
            <a:xfrm>
              <a:off x="805" y="1783"/>
              <a:ext cx="243" cy="33"/>
              <a:chOff x="1560" y="1815"/>
              <a:chExt cx="243" cy="33"/>
            </a:xfrm>
          </p:grpSpPr>
          <p:sp>
            <p:nvSpPr>
              <p:cNvPr id="16564" name="Freeform 21"/>
              <p:cNvSpPr>
                <a:spLocks/>
              </p:cNvSpPr>
              <p:nvPr/>
            </p:nvSpPr>
            <p:spPr bwMode="auto">
              <a:xfrm>
                <a:off x="1738" y="1815"/>
                <a:ext cx="65" cy="33"/>
              </a:xfrm>
              <a:custGeom>
                <a:avLst/>
                <a:gdLst>
                  <a:gd name="T0" fmla="*/ 65 w 65"/>
                  <a:gd name="T1" fmla="*/ 16 h 33"/>
                  <a:gd name="T2" fmla="*/ 0 w 65"/>
                  <a:gd name="T3" fmla="*/ 33 h 33"/>
                  <a:gd name="T4" fmla="*/ 0 w 65"/>
                  <a:gd name="T5" fmla="*/ 16 h 33"/>
                  <a:gd name="T6" fmla="*/ 0 w 65"/>
                  <a:gd name="T7" fmla="*/ 0 h 33"/>
                  <a:gd name="T8" fmla="*/ 65 w 65"/>
                  <a:gd name="T9" fmla="*/ 16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33"/>
                  <a:gd name="T17" fmla="*/ 65 w 65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33">
                    <a:moveTo>
                      <a:pt x="65" y="16"/>
                    </a:moveTo>
                    <a:lnTo>
                      <a:pt x="0" y="33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65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565" name="Line 22"/>
              <p:cNvSpPr>
                <a:spLocks noChangeShapeType="1"/>
              </p:cNvSpPr>
              <p:nvPr/>
            </p:nvSpPr>
            <p:spPr bwMode="auto">
              <a:xfrm flipH="1">
                <a:off x="1560" y="1831"/>
                <a:ext cx="178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6548" name="Line 23"/>
            <p:cNvSpPr>
              <a:spLocks noChangeShapeType="1"/>
            </p:cNvSpPr>
            <p:nvPr/>
          </p:nvSpPr>
          <p:spPr bwMode="auto">
            <a:xfrm>
              <a:off x="805" y="1024"/>
              <a:ext cx="1" cy="77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549" name="Line 24"/>
            <p:cNvSpPr>
              <a:spLocks noChangeShapeType="1"/>
            </p:cNvSpPr>
            <p:nvPr/>
          </p:nvSpPr>
          <p:spPr bwMode="auto">
            <a:xfrm flipH="1">
              <a:off x="708" y="1401"/>
              <a:ext cx="9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550" name="Line 25"/>
            <p:cNvSpPr>
              <a:spLocks noChangeShapeType="1"/>
            </p:cNvSpPr>
            <p:nvPr/>
          </p:nvSpPr>
          <p:spPr bwMode="auto">
            <a:xfrm>
              <a:off x="1340" y="1013"/>
              <a:ext cx="24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551" name="Line 26"/>
            <p:cNvSpPr>
              <a:spLocks noChangeShapeType="1"/>
            </p:cNvSpPr>
            <p:nvPr/>
          </p:nvSpPr>
          <p:spPr bwMode="auto">
            <a:xfrm>
              <a:off x="1582" y="1013"/>
              <a:ext cx="1" cy="29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6792" name="Group 27"/>
            <p:cNvGrpSpPr>
              <a:grpSpLocks/>
            </p:cNvGrpSpPr>
            <p:nvPr/>
          </p:nvGrpSpPr>
          <p:grpSpPr bwMode="auto">
            <a:xfrm>
              <a:off x="1582" y="1287"/>
              <a:ext cx="243" cy="33"/>
              <a:chOff x="2337" y="1319"/>
              <a:chExt cx="243" cy="33"/>
            </a:xfrm>
          </p:grpSpPr>
          <p:sp>
            <p:nvSpPr>
              <p:cNvPr id="16562" name="Freeform 28"/>
              <p:cNvSpPr>
                <a:spLocks/>
              </p:cNvSpPr>
              <p:nvPr/>
            </p:nvSpPr>
            <p:spPr bwMode="auto">
              <a:xfrm>
                <a:off x="2516" y="1319"/>
                <a:ext cx="64" cy="33"/>
              </a:xfrm>
              <a:custGeom>
                <a:avLst/>
                <a:gdLst>
                  <a:gd name="T0" fmla="*/ 64 w 64"/>
                  <a:gd name="T1" fmla="*/ 17 h 33"/>
                  <a:gd name="T2" fmla="*/ 0 w 64"/>
                  <a:gd name="T3" fmla="*/ 33 h 33"/>
                  <a:gd name="T4" fmla="*/ 0 w 64"/>
                  <a:gd name="T5" fmla="*/ 17 h 33"/>
                  <a:gd name="T6" fmla="*/ 0 w 64"/>
                  <a:gd name="T7" fmla="*/ 0 h 33"/>
                  <a:gd name="T8" fmla="*/ 64 w 64"/>
                  <a:gd name="T9" fmla="*/ 17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3"/>
                  <a:gd name="T17" fmla="*/ 64 w 64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3">
                    <a:moveTo>
                      <a:pt x="64" y="17"/>
                    </a:moveTo>
                    <a:lnTo>
                      <a:pt x="0" y="33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64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563" name="Line 29"/>
              <p:cNvSpPr>
                <a:spLocks noChangeShapeType="1"/>
              </p:cNvSpPr>
              <p:nvPr/>
            </p:nvSpPr>
            <p:spPr bwMode="auto">
              <a:xfrm>
                <a:off x="2337" y="1336"/>
                <a:ext cx="179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6793" name="Group 30"/>
            <p:cNvGrpSpPr>
              <a:grpSpLocks/>
            </p:cNvGrpSpPr>
            <p:nvPr/>
          </p:nvGrpSpPr>
          <p:grpSpPr bwMode="auto">
            <a:xfrm>
              <a:off x="1582" y="1384"/>
              <a:ext cx="243" cy="33"/>
              <a:chOff x="2337" y="1416"/>
              <a:chExt cx="243" cy="33"/>
            </a:xfrm>
          </p:grpSpPr>
          <p:sp>
            <p:nvSpPr>
              <p:cNvPr id="16560" name="Freeform 31"/>
              <p:cNvSpPr>
                <a:spLocks/>
              </p:cNvSpPr>
              <p:nvPr/>
            </p:nvSpPr>
            <p:spPr bwMode="auto">
              <a:xfrm>
                <a:off x="2516" y="1416"/>
                <a:ext cx="64" cy="33"/>
              </a:xfrm>
              <a:custGeom>
                <a:avLst/>
                <a:gdLst>
                  <a:gd name="T0" fmla="*/ 64 w 64"/>
                  <a:gd name="T1" fmla="*/ 17 h 33"/>
                  <a:gd name="T2" fmla="*/ 0 w 64"/>
                  <a:gd name="T3" fmla="*/ 33 h 33"/>
                  <a:gd name="T4" fmla="*/ 0 w 64"/>
                  <a:gd name="T5" fmla="*/ 17 h 33"/>
                  <a:gd name="T6" fmla="*/ 0 w 64"/>
                  <a:gd name="T7" fmla="*/ 0 h 33"/>
                  <a:gd name="T8" fmla="*/ 64 w 64"/>
                  <a:gd name="T9" fmla="*/ 17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3"/>
                  <a:gd name="T17" fmla="*/ 64 w 64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3">
                    <a:moveTo>
                      <a:pt x="64" y="17"/>
                    </a:moveTo>
                    <a:lnTo>
                      <a:pt x="0" y="33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64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561" name="Line 32"/>
              <p:cNvSpPr>
                <a:spLocks noChangeShapeType="1"/>
              </p:cNvSpPr>
              <p:nvPr/>
            </p:nvSpPr>
            <p:spPr bwMode="auto">
              <a:xfrm>
                <a:off x="2337" y="1433"/>
                <a:ext cx="179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6554" name="Line 33"/>
            <p:cNvSpPr>
              <a:spLocks noChangeShapeType="1"/>
            </p:cNvSpPr>
            <p:nvPr/>
          </p:nvSpPr>
          <p:spPr bwMode="auto">
            <a:xfrm>
              <a:off x="1576" y="1394"/>
              <a:ext cx="0" cy="38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555" name="Line 34"/>
            <p:cNvSpPr>
              <a:spLocks noChangeShapeType="1"/>
            </p:cNvSpPr>
            <p:nvPr/>
          </p:nvSpPr>
          <p:spPr bwMode="auto">
            <a:xfrm flipH="1">
              <a:off x="1340" y="1788"/>
              <a:ext cx="24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6796" name="Group 35"/>
            <p:cNvGrpSpPr>
              <a:grpSpLocks/>
            </p:cNvGrpSpPr>
            <p:nvPr/>
          </p:nvGrpSpPr>
          <p:grpSpPr bwMode="auto">
            <a:xfrm>
              <a:off x="2117" y="1384"/>
              <a:ext cx="291" cy="33"/>
              <a:chOff x="2872" y="1416"/>
              <a:chExt cx="291" cy="33"/>
            </a:xfrm>
          </p:grpSpPr>
          <p:sp>
            <p:nvSpPr>
              <p:cNvPr id="16558" name="Freeform 36"/>
              <p:cNvSpPr>
                <a:spLocks/>
              </p:cNvSpPr>
              <p:nvPr/>
            </p:nvSpPr>
            <p:spPr bwMode="auto">
              <a:xfrm>
                <a:off x="3099" y="1416"/>
                <a:ext cx="64" cy="33"/>
              </a:xfrm>
              <a:custGeom>
                <a:avLst/>
                <a:gdLst>
                  <a:gd name="T0" fmla="*/ 64 w 64"/>
                  <a:gd name="T1" fmla="*/ 17 h 33"/>
                  <a:gd name="T2" fmla="*/ 0 w 64"/>
                  <a:gd name="T3" fmla="*/ 33 h 33"/>
                  <a:gd name="T4" fmla="*/ 0 w 64"/>
                  <a:gd name="T5" fmla="*/ 17 h 33"/>
                  <a:gd name="T6" fmla="*/ 0 w 64"/>
                  <a:gd name="T7" fmla="*/ 0 h 33"/>
                  <a:gd name="T8" fmla="*/ 64 w 64"/>
                  <a:gd name="T9" fmla="*/ 17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3"/>
                  <a:gd name="T17" fmla="*/ 64 w 64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3">
                    <a:moveTo>
                      <a:pt x="64" y="17"/>
                    </a:moveTo>
                    <a:lnTo>
                      <a:pt x="0" y="33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64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559" name="Line 37"/>
              <p:cNvSpPr>
                <a:spLocks noChangeShapeType="1"/>
              </p:cNvSpPr>
              <p:nvPr/>
            </p:nvSpPr>
            <p:spPr bwMode="auto">
              <a:xfrm>
                <a:off x="2872" y="1433"/>
                <a:ext cx="227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6557" name="Rectangle 38"/>
            <p:cNvSpPr>
              <a:spLocks noChangeArrowheads="1"/>
            </p:cNvSpPr>
            <p:nvPr/>
          </p:nvSpPr>
          <p:spPr bwMode="auto">
            <a:xfrm>
              <a:off x="2511" y="1331"/>
              <a:ext cx="25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P(X)</a:t>
              </a:r>
              <a:endParaRPr lang="en-US" sz="24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" name="Rectangle 38"/>
            <p:cNvSpPr>
              <a:spLocks noChangeArrowheads="1"/>
            </p:cNvSpPr>
            <p:nvPr/>
          </p:nvSpPr>
          <p:spPr bwMode="auto">
            <a:xfrm>
              <a:off x="1392" y="864"/>
              <a:ext cx="25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F(X)</a:t>
              </a:r>
              <a:endParaRPr lang="en-US" sz="24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5" name="Rectangle 38"/>
            <p:cNvSpPr>
              <a:spLocks noChangeArrowheads="1"/>
            </p:cNvSpPr>
            <p:nvPr/>
          </p:nvSpPr>
          <p:spPr bwMode="auto">
            <a:xfrm>
              <a:off x="1392" y="1776"/>
              <a:ext cx="27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G(X)</a:t>
              </a:r>
              <a:endParaRPr lang="en-US" sz="24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6387" name="Rectangle 39"/>
          <p:cNvSpPr>
            <a:spLocks noChangeArrowheads="1"/>
          </p:cNvSpPr>
          <p:nvPr/>
        </p:nvSpPr>
        <p:spPr bwMode="auto">
          <a:xfrm>
            <a:off x="4648200" y="1162050"/>
            <a:ext cx="41719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2000">
                <a:latin typeface="Bookman Old Style" charset="0"/>
              </a:rPr>
              <a:t>For combinational logic: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   latency = t</a:t>
            </a:r>
            <a:r>
              <a:rPr lang="en-US" altLang="x-none" sz="2000" baseline="-25000">
                <a:latin typeface="Bookman Old Style" charset="0"/>
              </a:rPr>
              <a:t>PD</a:t>
            </a:r>
            <a:r>
              <a:rPr lang="en-US" altLang="x-none" sz="2000">
                <a:latin typeface="Bookman Old Style" charset="0"/>
              </a:rPr>
              <a:t>, 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   throughput = 1/t</a:t>
            </a:r>
            <a:r>
              <a:rPr lang="en-US" altLang="x-none" sz="2000" baseline="-25000">
                <a:latin typeface="Bookman Old Style" charset="0"/>
              </a:rPr>
              <a:t>PD.  </a:t>
            </a:r>
            <a:br>
              <a:rPr lang="en-US" altLang="x-none" sz="2000" baseline="-25000">
                <a:latin typeface="Bookman Old Style" charset="0"/>
              </a:rPr>
            </a:br>
            <a:endParaRPr lang="en-US" altLang="x-none" sz="2000" baseline="-25000">
              <a:latin typeface="Bookman Old Style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2000">
                <a:latin typeface="Bookman Old Style" charset="0"/>
              </a:rPr>
              <a:t>We can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ja-JP" sz="2000">
                <a:latin typeface="Bookman Old Style" charset="0"/>
              </a:rPr>
              <a:t>t get the answer faster, but are we making effective use of our hardware at all times?</a:t>
            </a:r>
            <a:endParaRPr lang="en-US" altLang="x-none" sz="2000">
              <a:latin typeface="Bookman Old Style" charset="0"/>
            </a:endParaRPr>
          </a:p>
        </p:txBody>
      </p:sp>
      <p:grpSp>
        <p:nvGrpSpPr>
          <p:cNvPr id="11" name="Group 194"/>
          <p:cNvGrpSpPr>
            <a:grpSpLocks/>
          </p:cNvGrpSpPr>
          <p:nvPr/>
        </p:nvGrpSpPr>
        <p:grpSpPr bwMode="auto">
          <a:xfrm>
            <a:off x="1982788" y="3441700"/>
            <a:ext cx="4341812" cy="1892300"/>
            <a:chOff x="1249" y="2168"/>
            <a:chExt cx="2735" cy="1192"/>
          </a:xfrm>
        </p:grpSpPr>
        <p:sp>
          <p:nvSpPr>
            <p:cNvPr id="16392" name="Line 41"/>
            <p:cNvSpPr>
              <a:spLocks noChangeShapeType="1"/>
            </p:cNvSpPr>
            <p:nvPr/>
          </p:nvSpPr>
          <p:spPr bwMode="auto">
            <a:xfrm>
              <a:off x="1943" y="2216"/>
              <a:ext cx="0" cy="114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6633" name="Group 192"/>
            <p:cNvGrpSpPr>
              <a:grpSpLocks/>
            </p:cNvGrpSpPr>
            <p:nvPr/>
          </p:nvGrpSpPr>
          <p:grpSpPr bwMode="auto">
            <a:xfrm>
              <a:off x="1249" y="2168"/>
              <a:ext cx="2735" cy="1171"/>
              <a:chOff x="1249" y="2168"/>
              <a:chExt cx="2735" cy="1171"/>
            </a:xfrm>
          </p:grpSpPr>
          <p:sp>
            <p:nvSpPr>
              <p:cNvPr id="16394" name="Rectangle 40"/>
              <p:cNvSpPr>
                <a:spLocks noChangeArrowheads="1"/>
              </p:cNvSpPr>
              <p:nvPr/>
            </p:nvSpPr>
            <p:spPr bwMode="auto">
              <a:xfrm>
                <a:off x="1249" y="2744"/>
                <a:ext cx="526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240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G(X)</a:t>
                </a:r>
              </a:p>
            </p:txBody>
          </p:sp>
          <p:sp>
            <p:nvSpPr>
              <p:cNvPr id="16395" name="Line 42"/>
              <p:cNvSpPr>
                <a:spLocks noChangeShapeType="1"/>
              </p:cNvSpPr>
              <p:nvPr/>
            </p:nvSpPr>
            <p:spPr bwMode="auto">
              <a:xfrm>
                <a:off x="2388" y="2195"/>
                <a:ext cx="0" cy="1144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396" name="Line 43"/>
              <p:cNvSpPr>
                <a:spLocks noChangeShapeType="1"/>
              </p:cNvSpPr>
              <p:nvPr/>
            </p:nvSpPr>
            <p:spPr bwMode="auto">
              <a:xfrm>
                <a:off x="2676" y="2195"/>
                <a:ext cx="0" cy="1144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397" name="Line 44"/>
              <p:cNvSpPr>
                <a:spLocks noChangeShapeType="1"/>
              </p:cNvSpPr>
              <p:nvPr/>
            </p:nvSpPr>
            <p:spPr bwMode="auto">
              <a:xfrm>
                <a:off x="3540" y="2195"/>
                <a:ext cx="0" cy="1144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398" name="Rectangle 45"/>
              <p:cNvSpPr>
                <a:spLocks noChangeArrowheads="1"/>
              </p:cNvSpPr>
              <p:nvPr/>
            </p:nvSpPr>
            <p:spPr bwMode="auto">
              <a:xfrm>
                <a:off x="1281" y="2456"/>
                <a:ext cx="495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F(X)</a:t>
                </a:r>
              </a:p>
            </p:txBody>
          </p:sp>
          <p:grpSp>
            <p:nvGrpSpPr>
              <p:cNvPr id="26639" name="Group 46"/>
              <p:cNvGrpSpPr>
                <a:grpSpLocks/>
              </p:cNvGrpSpPr>
              <p:nvPr/>
            </p:nvGrpSpPr>
            <p:grpSpPr bwMode="auto">
              <a:xfrm>
                <a:off x="1884" y="2507"/>
                <a:ext cx="72" cy="160"/>
                <a:chOff x="1316" y="3099"/>
                <a:chExt cx="72" cy="160"/>
              </a:xfrm>
            </p:grpSpPr>
            <p:sp>
              <p:nvSpPr>
                <p:cNvPr id="16540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1316" y="3099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41" name="Line 48"/>
                <p:cNvSpPr>
                  <a:spLocks noChangeShapeType="1"/>
                </p:cNvSpPr>
                <p:nvPr/>
              </p:nvSpPr>
              <p:spPr bwMode="auto">
                <a:xfrm>
                  <a:off x="1316" y="3107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40" name="Group 49"/>
              <p:cNvGrpSpPr>
                <a:grpSpLocks/>
              </p:cNvGrpSpPr>
              <p:nvPr/>
            </p:nvGrpSpPr>
            <p:grpSpPr bwMode="auto">
              <a:xfrm>
                <a:off x="1956" y="2507"/>
                <a:ext cx="72" cy="160"/>
                <a:chOff x="1388" y="3099"/>
                <a:chExt cx="72" cy="160"/>
              </a:xfrm>
            </p:grpSpPr>
            <p:sp>
              <p:nvSpPr>
                <p:cNvPr id="16538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1388" y="3099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39" name="Line 51"/>
                <p:cNvSpPr>
                  <a:spLocks noChangeShapeType="1"/>
                </p:cNvSpPr>
                <p:nvPr/>
              </p:nvSpPr>
              <p:spPr bwMode="auto">
                <a:xfrm>
                  <a:off x="1388" y="3107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41" name="Group 52"/>
              <p:cNvGrpSpPr>
                <a:grpSpLocks/>
              </p:cNvGrpSpPr>
              <p:nvPr/>
            </p:nvGrpSpPr>
            <p:grpSpPr bwMode="auto">
              <a:xfrm>
                <a:off x="2244" y="2507"/>
                <a:ext cx="72" cy="160"/>
                <a:chOff x="1676" y="3099"/>
                <a:chExt cx="72" cy="160"/>
              </a:xfrm>
            </p:grpSpPr>
            <p:sp>
              <p:nvSpPr>
                <p:cNvPr id="16536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1676" y="3099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37" name="Line 54"/>
                <p:cNvSpPr>
                  <a:spLocks noChangeShapeType="1"/>
                </p:cNvSpPr>
                <p:nvPr/>
              </p:nvSpPr>
              <p:spPr bwMode="auto">
                <a:xfrm>
                  <a:off x="1676" y="3107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42" name="Group 55"/>
              <p:cNvGrpSpPr>
                <a:grpSpLocks/>
              </p:cNvGrpSpPr>
              <p:nvPr/>
            </p:nvGrpSpPr>
            <p:grpSpPr bwMode="auto">
              <a:xfrm>
                <a:off x="2316" y="2507"/>
                <a:ext cx="72" cy="160"/>
                <a:chOff x="1748" y="3099"/>
                <a:chExt cx="72" cy="160"/>
              </a:xfrm>
            </p:grpSpPr>
            <p:sp>
              <p:nvSpPr>
                <p:cNvPr id="16534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1748" y="3099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35" name="Line 57"/>
                <p:cNvSpPr>
                  <a:spLocks noChangeShapeType="1"/>
                </p:cNvSpPr>
                <p:nvPr/>
              </p:nvSpPr>
              <p:spPr bwMode="auto">
                <a:xfrm>
                  <a:off x="1748" y="3107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6403" name="Line 58"/>
              <p:cNvSpPr>
                <a:spLocks noChangeShapeType="1"/>
              </p:cNvSpPr>
              <p:nvPr/>
            </p:nvSpPr>
            <p:spPr bwMode="auto">
              <a:xfrm>
                <a:off x="2388" y="2515"/>
                <a:ext cx="15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404" name="Line 59"/>
              <p:cNvSpPr>
                <a:spLocks noChangeShapeType="1"/>
              </p:cNvSpPr>
              <p:nvPr/>
            </p:nvSpPr>
            <p:spPr bwMode="auto">
              <a:xfrm>
                <a:off x="2388" y="2659"/>
                <a:ext cx="1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26645" name="Group 60"/>
              <p:cNvGrpSpPr>
                <a:grpSpLocks/>
              </p:cNvGrpSpPr>
              <p:nvPr/>
            </p:nvGrpSpPr>
            <p:grpSpPr bwMode="auto">
              <a:xfrm>
                <a:off x="2028" y="2507"/>
                <a:ext cx="72" cy="160"/>
                <a:chOff x="1460" y="3099"/>
                <a:chExt cx="72" cy="160"/>
              </a:xfrm>
            </p:grpSpPr>
            <p:sp>
              <p:nvSpPr>
                <p:cNvPr id="16532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1460" y="3099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33" name="Line 62"/>
                <p:cNvSpPr>
                  <a:spLocks noChangeShapeType="1"/>
                </p:cNvSpPr>
                <p:nvPr/>
              </p:nvSpPr>
              <p:spPr bwMode="auto">
                <a:xfrm>
                  <a:off x="1460" y="3107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46" name="Group 63"/>
              <p:cNvGrpSpPr>
                <a:grpSpLocks/>
              </p:cNvGrpSpPr>
              <p:nvPr/>
            </p:nvGrpSpPr>
            <p:grpSpPr bwMode="auto">
              <a:xfrm>
                <a:off x="2100" y="2507"/>
                <a:ext cx="72" cy="160"/>
                <a:chOff x="1532" y="3099"/>
                <a:chExt cx="72" cy="160"/>
              </a:xfrm>
            </p:grpSpPr>
            <p:sp>
              <p:nvSpPr>
                <p:cNvPr id="16530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1532" y="3099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31" name="Line 65"/>
                <p:cNvSpPr>
                  <a:spLocks noChangeShapeType="1"/>
                </p:cNvSpPr>
                <p:nvPr/>
              </p:nvSpPr>
              <p:spPr bwMode="auto">
                <a:xfrm>
                  <a:off x="1532" y="3107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47" name="Group 66"/>
              <p:cNvGrpSpPr>
                <a:grpSpLocks/>
              </p:cNvGrpSpPr>
              <p:nvPr/>
            </p:nvGrpSpPr>
            <p:grpSpPr bwMode="auto">
              <a:xfrm>
                <a:off x="2172" y="2507"/>
                <a:ext cx="72" cy="160"/>
                <a:chOff x="1604" y="3099"/>
                <a:chExt cx="72" cy="160"/>
              </a:xfrm>
            </p:grpSpPr>
            <p:sp>
              <p:nvSpPr>
                <p:cNvPr id="16528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1604" y="3099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29" name="Line 68"/>
                <p:cNvSpPr>
                  <a:spLocks noChangeShapeType="1"/>
                </p:cNvSpPr>
                <p:nvPr/>
              </p:nvSpPr>
              <p:spPr bwMode="auto">
                <a:xfrm>
                  <a:off x="1604" y="3107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6408" name="Freeform 69"/>
              <p:cNvSpPr>
                <a:spLocks/>
              </p:cNvSpPr>
              <p:nvPr/>
            </p:nvSpPr>
            <p:spPr bwMode="auto">
              <a:xfrm>
                <a:off x="3896" y="2511"/>
                <a:ext cx="73" cy="145"/>
              </a:xfrm>
              <a:custGeom>
                <a:avLst/>
                <a:gdLst>
                  <a:gd name="T0" fmla="*/ 0 w 73"/>
                  <a:gd name="T1" fmla="*/ 0 h 145"/>
                  <a:gd name="T2" fmla="*/ 72 w 73"/>
                  <a:gd name="T3" fmla="*/ 48 h 145"/>
                  <a:gd name="T4" fmla="*/ 0 w 73"/>
                  <a:gd name="T5" fmla="*/ 96 h 145"/>
                  <a:gd name="T6" fmla="*/ 72 w 73"/>
                  <a:gd name="T7" fmla="*/ 144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5"/>
                  <a:gd name="T14" fmla="*/ 73 w 73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5">
                    <a:moveTo>
                      <a:pt x="0" y="0"/>
                    </a:moveTo>
                    <a:lnTo>
                      <a:pt x="72" y="48"/>
                    </a:lnTo>
                    <a:lnTo>
                      <a:pt x="0" y="96"/>
                    </a:lnTo>
                    <a:lnTo>
                      <a:pt x="72" y="144"/>
                    </a:lnTo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409" name="Freeform 70"/>
              <p:cNvSpPr>
                <a:spLocks/>
              </p:cNvSpPr>
              <p:nvPr/>
            </p:nvSpPr>
            <p:spPr bwMode="auto">
              <a:xfrm>
                <a:off x="3896" y="2511"/>
                <a:ext cx="73" cy="145"/>
              </a:xfrm>
              <a:custGeom>
                <a:avLst/>
                <a:gdLst>
                  <a:gd name="T0" fmla="*/ 0 w 73"/>
                  <a:gd name="T1" fmla="*/ 0 h 145"/>
                  <a:gd name="T2" fmla="*/ 16 w 73"/>
                  <a:gd name="T3" fmla="*/ 8 h 145"/>
                  <a:gd name="T4" fmla="*/ 16 w 73"/>
                  <a:gd name="T5" fmla="*/ 16 h 145"/>
                  <a:gd name="T6" fmla="*/ 32 w 73"/>
                  <a:gd name="T7" fmla="*/ 24 h 145"/>
                  <a:gd name="T8" fmla="*/ 40 w 73"/>
                  <a:gd name="T9" fmla="*/ 32 h 145"/>
                  <a:gd name="T10" fmla="*/ 48 w 73"/>
                  <a:gd name="T11" fmla="*/ 40 h 145"/>
                  <a:gd name="T12" fmla="*/ 48 w 73"/>
                  <a:gd name="T13" fmla="*/ 48 h 145"/>
                  <a:gd name="T14" fmla="*/ 48 w 73"/>
                  <a:gd name="T15" fmla="*/ 64 h 145"/>
                  <a:gd name="T16" fmla="*/ 40 w 73"/>
                  <a:gd name="T17" fmla="*/ 72 h 145"/>
                  <a:gd name="T18" fmla="*/ 32 w 73"/>
                  <a:gd name="T19" fmla="*/ 80 h 145"/>
                  <a:gd name="T20" fmla="*/ 24 w 73"/>
                  <a:gd name="T21" fmla="*/ 96 h 145"/>
                  <a:gd name="T22" fmla="*/ 32 w 73"/>
                  <a:gd name="T23" fmla="*/ 112 h 145"/>
                  <a:gd name="T24" fmla="*/ 40 w 73"/>
                  <a:gd name="T25" fmla="*/ 120 h 145"/>
                  <a:gd name="T26" fmla="*/ 56 w 73"/>
                  <a:gd name="T27" fmla="*/ 128 h 145"/>
                  <a:gd name="T28" fmla="*/ 56 w 73"/>
                  <a:gd name="T29" fmla="*/ 136 h 145"/>
                  <a:gd name="T30" fmla="*/ 72 w 73"/>
                  <a:gd name="T31" fmla="*/ 144 h 14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73"/>
                  <a:gd name="T49" fmla="*/ 0 h 145"/>
                  <a:gd name="T50" fmla="*/ 73 w 73"/>
                  <a:gd name="T51" fmla="*/ 145 h 14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73" h="145">
                    <a:moveTo>
                      <a:pt x="0" y="0"/>
                    </a:moveTo>
                    <a:lnTo>
                      <a:pt x="16" y="8"/>
                    </a:lnTo>
                    <a:lnTo>
                      <a:pt x="16" y="16"/>
                    </a:lnTo>
                    <a:lnTo>
                      <a:pt x="32" y="24"/>
                    </a:lnTo>
                    <a:lnTo>
                      <a:pt x="40" y="32"/>
                    </a:lnTo>
                    <a:lnTo>
                      <a:pt x="48" y="40"/>
                    </a:lnTo>
                    <a:lnTo>
                      <a:pt x="48" y="48"/>
                    </a:lnTo>
                    <a:lnTo>
                      <a:pt x="48" y="64"/>
                    </a:lnTo>
                    <a:lnTo>
                      <a:pt x="40" y="72"/>
                    </a:lnTo>
                    <a:lnTo>
                      <a:pt x="32" y="80"/>
                    </a:lnTo>
                    <a:lnTo>
                      <a:pt x="24" y="96"/>
                    </a:lnTo>
                    <a:lnTo>
                      <a:pt x="32" y="112"/>
                    </a:lnTo>
                    <a:lnTo>
                      <a:pt x="40" y="120"/>
                    </a:lnTo>
                    <a:lnTo>
                      <a:pt x="56" y="128"/>
                    </a:lnTo>
                    <a:lnTo>
                      <a:pt x="56" y="136"/>
                    </a:lnTo>
                    <a:lnTo>
                      <a:pt x="72" y="144"/>
                    </a:lnTo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26650" name="Group 71"/>
              <p:cNvGrpSpPr>
                <a:grpSpLocks/>
              </p:cNvGrpSpPr>
              <p:nvPr/>
            </p:nvGrpSpPr>
            <p:grpSpPr bwMode="auto">
              <a:xfrm>
                <a:off x="1884" y="2795"/>
                <a:ext cx="72" cy="160"/>
                <a:chOff x="1316" y="3387"/>
                <a:chExt cx="72" cy="160"/>
              </a:xfrm>
            </p:grpSpPr>
            <p:sp>
              <p:nvSpPr>
                <p:cNvPr id="16526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1316" y="3387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27" name="Line 73"/>
                <p:cNvSpPr>
                  <a:spLocks noChangeShapeType="1"/>
                </p:cNvSpPr>
                <p:nvPr/>
              </p:nvSpPr>
              <p:spPr bwMode="auto">
                <a:xfrm>
                  <a:off x="1316" y="3395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51" name="Group 74"/>
              <p:cNvGrpSpPr>
                <a:grpSpLocks/>
              </p:cNvGrpSpPr>
              <p:nvPr/>
            </p:nvGrpSpPr>
            <p:grpSpPr bwMode="auto">
              <a:xfrm>
                <a:off x="1956" y="2795"/>
                <a:ext cx="72" cy="160"/>
                <a:chOff x="1388" y="3387"/>
                <a:chExt cx="72" cy="160"/>
              </a:xfrm>
            </p:grpSpPr>
            <p:sp>
              <p:nvSpPr>
                <p:cNvPr id="16524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1388" y="3387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25" name="Line 76"/>
                <p:cNvSpPr>
                  <a:spLocks noChangeShapeType="1"/>
                </p:cNvSpPr>
                <p:nvPr/>
              </p:nvSpPr>
              <p:spPr bwMode="auto">
                <a:xfrm>
                  <a:off x="1388" y="3395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52" name="Group 77"/>
              <p:cNvGrpSpPr>
                <a:grpSpLocks/>
              </p:cNvGrpSpPr>
              <p:nvPr/>
            </p:nvGrpSpPr>
            <p:grpSpPr bwMode="auto">
              <a:xfrm>
                <a:off x="2244" y="2795"/>
                <a:ext cx="72" cy="160"/>
                <a:chOff x="1676" y="3387"/>
                <a:chExt cx="72" cy="160"/>
              </a:xfrm>
            </p:grpSpPr>
            <p:sp>
              <p:nvSpPr>
                <p:cNvPr id="16522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1676" y="3387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23" name="Line 79"/>
                <p:cNvSpPr>
                  <a:spLocks noChangeShapeType="1"/>
                </p:cNvSpPr>
                <p:nvPr/>
              </p:nvSpPr>
              <p:spPr bwMode="auto">
                <a:xfrm>
                  <a:off x="1676" y="3395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53" name="Group 80"/>
              <p:cNvGrpSpPr>
                <a:grpSpLocks/>
              </p:cNvGrpSpPr>
              <p:nvPr/>
            </p:nvGrpSpPr>
            <p:grpSpPr bwMode="auto">
              <a:xfrm>
                <a:off x="2316" y="2795"/>
                <a:ext cx="72" cy="160"/>
                <a:chOff x="1748" y="3387"/>
                <a:chExt cx="72" cy="160"/>
              </a:xfrm>
            </p:grpSpPr>
            <p:sp>
              <p:nvSpPr>
                <p:cNvPr id="16520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1748" y="3387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21" name="Line 82"/>
                <p:cNvSpPr>
                  <a:spLocks noChangeShapeType="1"/>
                </p:cNvSpPr>
                <p:nvPr/>
              </p:nvSpPr>
              <p:spPr bwMode="auto">
                <a:xfrm>
                  <a:off x="1748" y="3395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54" name="Group 83"/>
              <p:cNvGrpSpPr>
                <a:grpSpLocks/>
              </p:cNvGrpSpPr>
              <p:nvPr/>
            </p:nvGrpSpPr>
            <p:grpSpPr bwMode="auto">
              <a:xfrm>
                <a:off x="2388" y="2795"/>
                <a:ext cx="72" cy="160"/>
                <a:chOff x="1820" y="3387"/>
                <a:chExt cx="72" cy="160"/>
              </a:xfrm>
            </p:grpSpPr>
            <p:sp>
              <p:nvSpPr>
                <p:cNvPr id="16518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1820" y="3387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19" name="Line 85"/>
                <p:cNvSpPr>
                  <a:spLocks noChangeShapeType="1"/>
                </p:cNvSpPr>
                <p:nvPr/>
              </p:nvSpPr>
              <p:spPr bwMode="auto">
                <a:xfrm>
                  <a:off x="1820" y="3395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55" name="Group 86"/>
              <p:cNvGrpSpPr>
                <a:grpSpLocks/>
              </p:cNvGrpSpPr>
              <p:nvPr/>
            </p:nvGrpSpPr>
            <p:grpSpPr bwMode="auto">
              <a:xfrm>
                <a:off x="2460" y="2795"/>
                <a:ext cx="72" cy="160"/>
                <a:chOff x="1892" y="3387"/>
                <a:chExt cx="72" cy="160"/>
              </a:xfrm>
            </p:grpSpPr>
            <p:sp>
              <p:nvSpPr>
                <p:cNvPr id="16516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1892" y="3387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17" name="Line 88"/>
                <p:cNvSpPr>
                  <a:spLocks noChangeShapeType="1"/>
                </p:cNvSpPr>
                <p:nvPr/>
              </p:nvSpPr>
              <p:spPr bwMode="auto">
                <a:xfrm>
                  <a:off x="1892" y="3395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56" name="Group 89"/>
              <p:cNvGrpSpPr>
                <a:grpSpLocks/>
              </p:cNvGrpSpPr>
              <p:nvPr/>
            </p:nvGrpSpPr>
            <p:grpSpPr bwMode="auto">
              <a:xfrm>
                <a:off x="2532" y="2795"/>
                <a:ext cx="72" cy="160"/>
                <a:chOff x="1964" y="3387"/>
                <a:chExt cx="72" cy="160"/>
              </a:xfrm>
            </p:grpSpPr>
            <p:sp>
              <p:nvSpPr>
                <p:cNvPr id="16514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1964" y="3387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15" name="Line 91"/>
                <p:cNvSpPr>
                  <a:spLocks noChangeShapeType="1"/>
                </p:cNvSpPr>
                <p:nvPr/>
              </p:nvSpPr>
              <p:spPr bwMode="auto">
                <a:xfrm>
                  <a:off x="1964" y="3395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57" name="Group 92"/>
              <p:cNvGrpSpPr>
                <a:grpSpLocks/>
              </p:cNvGrpSpPr>
              <p:nvPr/>
            </p:nvGrpSpPr>
            <p:grpSpPr bwMode="auto">
              <a:xfrm>
                <a:off x="2604" y="2795"/>
                <a:ext cx="72" cy="160"/>
                <a:chOff x="2036" y="3387"/>
                <a:chExt cx="72" cy="160"/>
              </a:xfrm>
            </p:grpSpPr>
            <p:sp>
              <p:nvSpPr>
                <p:cNvPr id="16512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2036" y="3387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13" name="Line 94"/>
                <p:cNvSpPr>
                  <a:spLocks noChangeShapeType="1"/>
                </p:cNvSpPr>
                <p:nvPr/>
              </p:nvSpPr>
              <p:spPr bwMode="auto">
                <a:xfrm>
                  <a:off x="2036" y="3395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6418" name="Line 95"/>
              <p:cNvSpPr>
                <a:spLocks noChangeShapeType="1"/>
              </p:cNvSpPr>
              <p:nvPr/>
            </p:nvSpPr>
            <p:spPr bwMode="auto">
              <a:xfrm>
                <a:off x="2676" y="2803"/>
                <a:ext cx="12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419" name="Line 96"/>
              <p:cNvSpPr>
                <a:spLocks noChangeShapeType="1"/>
              </p:cNvSpPr>
              <p:nvPr/>
            </p:nvSpPr>
            <p:spPr bwMode="auto">
              <a:xfrm>
                <a:off x="2676" y="2947"/>
                <a:ext cx="1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26660" name="Group 97"/>
              <p:cNvGrpSpPr>
                <a:grpSpLocks/>
              </p:cNvGrpSpPr>
              <p:nvPr/>
            </p:nvGrpSpPr>
            <p:grpSpPr bwMode="auto">
              <a:xfrm>
                <a:off x="2028" y="2795"/>
                <a:ext cx="72" cy="160"/>
                <a:chOff x="1460" y="3387"/>
                <a:chExt cx="72" cy="160"/>
              </a:xfrm>
            </p:grpSpPr>
            <p:sp>
              <p:nvSpPr>
                <p:cNvPr id="16510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1460" y="3387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11" name="Line 99"/>
                <p:cNvSpPr>
                  <a:spLocks noChangeShapeType="1"/>
                </p:cNvSpPr>
                <p:nvPr/>
              </p:nvSpPr>
              <p:spPr bwMode="auto">
                <a:xfrm>
                  <a:off x="1460" y="3395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61" name="Group 100"/>
              <p:cNvGrpSpPr>
                <a:grpSpLocks/>
              </p:cNvGrpSpPr>
              <p:nvPr/>
            </p:nvGrpSpPr>
            <p:grpSpPr bwMode="auto">
              <a:xfrm>
                <a:off x="2100" y="2795"/>
                <a:ext cx="72" cy="160"/>
                <a:chOff x="1532" y="3387"/>
                <a:chExt cx="72" cy="160"/>
              </a:xfrm>
            </p:grpSpPr>
            <p:sp>
              <p:nvSpPr>
                <p:cNvPr id="16508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1532" y="3387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09" name="Line 102"/>
                <p:cNvSpPr>
                  <a:spLocks noChangeShapeType="1"/>
                </p:cNvSpPr>
                <p:nvPr/>
              </p:nvSpPr>
              <p:spPr bwMode="auto">
                <a:xfrm>
                  <a:off x="1532" y="3395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62" name="Group 103"/>
              <p:cNvGrpSpPr>
                <a:grpSpLocks/>
              </p:cNvGrpSpPr>
              <p:nvPr/>
            </p:nvGrpSpPr>
            <p:grpSpPr bwMode="auto">
              <a:xfrm>
                <a:off x="2172" y="2795"/>
                <a:ext cx="72" cy="160"/>
                <a:chOff x="1604" y="3387"/>
                <a:chExt cx="72" cy="160"/>
              </a:xfrm>
            </p:grpSpPr>
            <p:sp>
              <p:nvSpPr>
                <p:cNvPr id="16506" name="Line 104"/>
                <p:cNvSpPr>
                  <a:spLocks noChangeShapeType="1"/>
                </p:cNvSpPr>
                <p:nvPr/>
              </p:nvSpPr>
              <p:spPr bwMode="auto">
                <a:xfrm flipV="1">
                  <a:off x="1604" y="3387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07" name="Line 105"/>
                <p:cNvSpPr>
                  <a:spLocks noChangeShapeType="1"/>
                </p:cNvSpPr>
                <p:nvPr/>
              </p:nvSpPr>
              <p:spPr bwMode="auto">
                <a:xfrm>
                  <a:off x="1604" y="3395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6423" name="Freeform 106"/>
              <p:cNvSpPr>
                <a:spLocks/>
              </p:cNvSpPr>
              <p:nvPr/>
            </p:nvSpPr>
            <p:spPr bwMode="auto">
              <a:xfrm>
                <a:off x="3896" y="2799"/>
                <a:ext cx="73" cy="145"/>
              </a:xfrm>
              <a:custGeom>
                <a:avLst/>
                <a:gdLst>
                  <a:gd name="T0" fmla="*/ 0 w 73"/>
                  <a:gd name="T1" fmla="*/ 0 h 145"/>
                  <a:gd name="T2" fmla="*/ 72 w 73"/>
                  <a:gd name="T3" fmla="*/ 48 h 145"/>
                  <a:gd name="T4" fmla="*/ 0 w 73"/>
                  <a:gd name="T5" fmla="*/ 96 h 145"/>
                  <a:gd name="T6" fmla="*/ 72 w 73"/>
                  <a:gd name="T7" fmla="*/ 144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5"/>
                  <a:gd name="T14" fmla="*/ 73 w 73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5">
                    <a:moveTo>
                      <a:pt x="0" y="0"/>
                    </a:moveTo>
                    <a:lnTo>
                      <a:pt x="72" y="48"/>
                    </a:lnTo>
                    <a:lnTo>
                      <a:pt x="0" y="96"/>
                    </a:lnTo>
                    <a:lnTo>
                      <a:pt x="72" y="144"/>
                    </a:lnTo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424" name="Freeform 107"/>
              <p:cNvSpPr>
                <a:spLocks/>
              </p:cNvSpPr>
              <p:nvPr/>
            </p:nvSpPr>
            <p:spPr bwMode="auto">
              <a:xfrm>
                <a:off x="3896" y="2799"/>
                <a:ext cx="73" cy="145"/>
              </a:xfrm>
              <a:custGeom>
                <a:avLst/>
                <a:gdLst>
                  <a:gd name="T0" fmla="*/ 0 w 73"/>
                  <a:gd name="T1" fmla="*/ 0 h 145"/>
                  <a:gd name="T2" fmla="*/ 16 w 73"/>
                  <a:gd name="T3" fmla="*/ 8 h 145"/>
                  <a:gd name="T4" fmla="*/ 16 w 73"/>
                  <a:gd name="T5" fmla="*/ 16 h 145"/>
                  <a:gd name="T6" fmla="*/ 32 w 73"/>
                  <a:gd name="T7" fmla="*/ 24 h 145"/>
                  <a:gd name="T8" fmla="*/ 40 w 73"/>
                  <a:gd name="T9" fmla="*/ 32 h 145"/>
                  <a:gd name="T10" fmla="*/ 48 w 73"/>
                  <a:gd name="T11" fmla="*/ 40 h 145"/>
                  <a:gd name="T12" fmla="*/ 48 w 73"/>
                  <a:gd name="T13" fmla="*/ 48 h 145"/>
                  <a:gd name="T14" fmla="*/ 48 w 73"/>
                  <a:gd name="T15" fmla="*/ 64 h 145"/>
                  <a:gd name="T16" fmla="*/ 40 w 73"/>
                  <a:gd name="T17" fmla="*/ 72 h 145"/>
                  <a:gd name="T18" fmla="*/ 32 w 73"/>
                  <a:gd name="T19" fmla="*/ 80 h 145"/>
                  <a:gd name="T20" fmla="*/ 24 w 73"/>
                  <a:gd name="T21" fmla="*/ 96 h 145"/>
                  <a:gd name="T22" fmla="*/ 32 w 73"/>
                  <a:gd name="T23" fmla="*/ 112 h 145"/>
                  <a:gd name="T24" fmla="*/ 40 w 73"/>
                  <a:gd name="T25" fmla="*/ 120 h 145"/>
                  <a:gd name="T26" fmla="*/ 56 w 73"/>
                  <a:gd name="T27" fmla="*/ 128 h 145"/>
                  <a:gd name="T28" fmla="*/ 56 w 73"/>
                  <a:gd name="T29" fmla="*/ 136 h 145"/>
                  <a:gd name="T30" fmla="*/ 72 w 73"/>
                  <a:gd name="T31" fmla="*/ 144 h 14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73"/>
                  <a:gd name="T49" fmla="*/ 0 h 145"/>
                  <a:gd name="T50" fmla="*/ 73 w 73"/>
                  <a:gd name="T51" fmla="*/ 145 h 14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73" h="145">
                    <a:moveTo>
                      <a:pt x="0" y="0"/>
                    </a:moveTo>
                    <a:lnTo>
                      <a:pt x="16" y="8"/>
                    </a:lnTo>
                    <a:lnTo>
                      <a:pt x="16" y="16"/>
                    </a:lnTo>
                    <a:lnTo>
                      <a:pt x="32" y="24"/>
                    </a:lnTo>
                    <a:lnTo>
                      <a:pt x="40" y="32"/>
                    </a:lnTo>
                    <a:lnTo>
                      <a:pt x="48" y="40"/>
                    </a:lnTo>
                    <a:lnTo>
                      <a:pt x="48" y="48"/>
                    </a:lnTo>
                    <a:lnTo>
                      <a:pt x="48" y="64"/>
                    </a:lnTo>
                    <a:lnTo>
                      <a:pt x="40" y="72"/>
                    </a:lnTo>
                    <a:lnTo>
                      <a:pt x="32" y="80"/>
                    </a:lnTo>
                    <a:lnTo>
                      <a:pt x="24" y="96"/>
                    </a:lnTo>
                    <a:lnTo>
                      <a:pt x="32" y="112"/>
                    </a:lnTo>
                    <a:lnTo>
                      <a:pt x="40" y="120"/>
                    </a:lnTo>
                    <a:lnTo>
                      <a:pt x="56" y="128"/>
                    </a:lnTo>
                    <a:lnTo>
                      <a:pt x="56" y="136"/>
                    </a:lnTo>
                    <a:lnTo>
                      <a:pt x="72" y="144"/>
                    </a:lnTo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425" name="Rectangle 108"/>
              <p:cNvSpPr>
                <a:spLocks noChangeArrowheads="1"/>
              </p:cNvSpPr>
              <p:nvPr/>
            </p:nvSpPr>
            <p:spPr bwMode="auto">
              <a:xfrm>
                <a:off x="1273" y="3032"/>
                <a:ext cx="491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240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P(X)</a:t>
                </a:r>
              </a:p>
            </p:txBody>
          </p:sp>
          <p:grpSp>
            <p:nvGrpSpPr>
              <p:cNvPr id="26666" name="Group 109"/>
              <p:cNvGrpSpPr>
                <a:grpSpLocks/>
              </p:cNvGrpSpPr>
              <p:nvPr/>
            </p:nvGrpSpPr>
            <p:grpSpPr bwMode="auto">
              <a:xfrm>
                <a:off x="2676" y="3083"/>
                <a:ext cx="72" cy="160"/>
                <a:chOff x="2108" y="3675"/>
                <a:chExt cx="72" cy="160"/>
              </a:xfrm>
            </p:grpSpPr>
            <p:sp>
              <p:nvSpPr>
                <p:cNvPr id="16504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2108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05" name="Line 111"/>
                <p:cNvSpPr>
                  <a:spLocks noChangeShapeType="1"/>
                </p:cNvSpPr>
                <p:nvPr/>
              </p:nvSpPr>
              <p:spPr bwMode="auto">
                <a:xfrm>
                  <a:off x="2108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67" name="Group 112"/>
              <p:cNvGrpSpPr>
                <a:grpSpLocks/>
              </p:cNvGrpSpPr>
              <p:nvPr/>
            </p:nvGrpSpPr>
            <p:grpSpPr bwMode="auto">
              <a:xfrm>
                <a:off x="2748" y="3083"/>
                <a:ext cx="72" cy="160"/>
                <a:chOff x="2180" y="3675"/>
                <a:chExt cx="72" cy="160"/>
              </a:xfrm>
            </p:grpSpPr>
            <p:sp>
              <p:nvSpPr>
                <p:cNvPr id="16502" name="Line 113"/>
                <p:cNvSpPr>
                  <a:spLocks noChangeShapeType="1"/>
                </p:cNvSpPr>
                <p:nvPr/>
              </p:nvSpPr>
              <p:spPr bwMode="auto">
                <a:xfrm flipV="1">
                  <a:off x="2180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03" name="Line 114"/>
                <p:cNvSpPr>
                  <a:spLocks noChangeShapeType="1"/>
                </p:cNvSpPr>
                <p:nvPr/>
              </p:nvSpPr>
              <p:spPr bwMode="auto">
                <a:xfrm>
                  <a:off x="2180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68" name="Group 115"/>
              <p:cNvGrpSpPr>
                <a:grpSpLocks/>
              </p:cNvGrpSpPr>
              <p:nvPr/>
            </p:nvGrpSpPr>
            <p:grpSpPr bwMode="auto">
              <a:xfrm>
                <a:off x="2820" y="3083"/>
                <a:ext cx="72" cy="160"/>
                <a:chOff x="2252" y="3675"/>
                <a:chExt cx="72" cy="160"/>
              </a:xfrm>
            </p:grpSpPr>
            <p:sp>
              <p:nvSpPr>
                <p:cNvPr id="16500" name="Line 116"/>
                <p:cNvSpPr>
                  <a:spLocks noChangeShapeType="1"/>
                </p:cNvSpPr>
                <p:nvPr/>
              </p:nvSpPr>
              <p:spPr bwMode="auto">
                <a:xfrm flipV="1">
                  <a:off x="2252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501" name="Line 117"/>
                <p:cNvSpPr>
                  <a:spLocks noChangeShapeType="1"/>
                </p:cNvSpPr>
                <p:nvPr/>
              </p:nvSpPr>
              <p:spPr bwMode="auto">
                <a:xfrm>
                  <a:off x="2252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69" name="Group 118"/>
              <p:cNvGrpSpPr>
                <a:grpSpLocks/>
              </p:cNvGrpSpPr>
              <p:nvPr/>
            </p:nvGrpSpPr>
            <p:grpSpPr bwMode="auto">
              <a:xfrm>
                <a:off x="2892" y="3083"/>
                <a:ext cx="72" cy="160"/>
                <a:chOff x="2324" y="3675"/>
                <a:chExt cx="72" cy="160"/>
              </a:xfrm>
            </p:grpSpPr>
            <p:sp>
              <p:nvSpPr>
                <p:cNvPr id="16498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2324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99" name="Line 120"/>
                <p:cNvSpPr>
                  <a:spLocks noChangeShapeType="1"/>
                </p:cNvSpPr>
                <p:nvPr/>
              </p:nvSpPr>
              <p:spPr bwMode="auto">
                <a:xfrm>
                  <a:off x="2324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70" name="Group 121"/>
              <p:cNvGrpSpPr>
                <a:grpSpLocks/>
              </p:cNvGrpSpPr>
              <p:nvPr/>
            </p:nvGrpSpPr>
            <p:grpSpPr bwMode="auto">
              <a:xfrm>
                <a:off x="2964" y="3083"/>
                <a:ext cx="72" cy="160"/>
                <a:chOff x="2396" y="3675"/>
                <a:chExt cx="72" cy="160"/>
              </a:xfrm>
            </p:grpSpPr>
            <p:sp>
              <p:nvSpPr>
                <p:cNvPr id="16496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2396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97" name="Line 123"/>
                <p:cNvSpPr>
                  <a:spLocks noChangeShapeType="1"/>
                </p:cNvSpPr>
                <p:nvPr/>
              </p:nvSpPr>
              <p:spPr bwMode="auto">
                <a:xfrm>
                  <a:off x="2396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71" name="Group 124"/>
              <p:cNvGrpSpPr>
                <a:grpSpLocks/>
              </p:cNvGrpSpPr>
              <p:nvPr/>
            </p:nvGrpSpPr>
            <p:grpSpPr bwMode="auto">
              <a:xfrm>
                <a:off x="3036" y="3083"/>
                <a:ext cx="72" cy="160"/>
                <a:chOff x="2468" y="3675"/>
                <a:chExt cx="72" cy="160"/>
              </a:xfrm>
            </p:grpSpPr>
            <p:sp>
              <p:nvSpPr>
                <p:cNvPr id="16494" name="Line 125"/>
                <p:cNvSpPr>
                  <a:spLocks noChangeShapeType="1"/>
                </p:cNvSpPr>
                <p:nvPr/>
              </p:nvSpPr>
              <p:spPr bwMode="auto">
                <a:xfrm flipV="1">
                  <a:off x="2468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95" name="Line 126"/>
                <p:cNvSpPr>
                  <a:spLocks noChangeShapeType="1"/>
                </p:cNvSpPr>
                <p:nvPr/>
              </p:nvSpPr>
              <p:spPr bwMode="auto">
                <a:xfrm>
                  <a:off x="2468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72" name="Group 127"/>
              <p:cNvGrpSpPr>
                <a:grpSpLocks/>
              </p:cNvGrpSpPr>
              <p:nvPr/>
            </p:nvGrpSpPr>
            <p:grpSpPr bwMode="auto">
              <a:xfrm>
                <a:off x="3108" y="3083"/>
                <a:ext cx="72" cy="160"/>
                <a:chOff x="2540" y="3675"/>
                <a:chExt cx="72" cy="160"/>
              </a:xfrm>
            </p:grpSpPr>
            <p:sp>
              <p:nvSpPr>
                <p:cNvPr id="16492" name="Line 128"/>
                <p:cNvSpPr>
                  <a:spLocks noChangeShapeType="1"/>
                </p:cNvSpPr>
                <p:nvPr/>
              </p:nvSpPr>
              <p:spPr bwMode="auto">
                <a:xfrm flipV="1">
                  <a:off x="2540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93" name="Line 129"/>
                <p:cNvSpPr>
                  <a:spLocks noChangeShapeType="1"/>
                </p:cNvSpPr>
                <p:nvPr/>
              </p:nvSpPr>
              <p:spPr bwMode="auto">
                <a:xfrm>
                  <a:off x="2540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73" name="Group 130"/>
              <p:cNvGrpSpPr>
                <a:grpSpLocks/>
              </p:cNvGrpSpPr>
              <p:nvPr/>
            </p:nvGrpSpPr>
            <p:grpSpPr bwMode="auto">
              <a:xfrm>
                <a:off x="3180" y="3083"/>
                <a:ext cx="72" cy="160"/>
                <a:chOff x="2612" y="3675"/>
                <a:chExt cx="72" cy="160"/>
              </a:xfrm>
            </p:grpSpPr>
            <p:sp>
              <p:nvSpPr>
                <p:cNvPr id="16490" name="Line 131"/>
                <p:cNvSpPr>
                  <a:spLocks noChangeShapeType="1"/>
                </p:cNvSpPr>
                <p:nvPr/>
              </p:nvSpPr>
              <p:spPr bwMode="auto">
                <a:xfrm flipV="1">
                  <a:off x="2612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91" name="Line 132"/>
                <p:cNvSpPr>
                  <a:spLocks noChangeShapeType="1"/>
                </p:cNvSpPr>
                <p:nvPr/>
              </p:nvSpPr>
              <p:spPr bwMode="auto">
                <a:xfrm>
                  <a:off x="2612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74" name="Group 133"/>
              <p:cNvGrpSpPr>
                <a:grpSpLocks/>
              </p:cNvGrpSpPr>
              <p:nvPr/>
            </p:nvGrpSpPr>
            <p:grpSpPr bwMode="auto">
              <a:xfrm>
                <a:off x="3252" y="3083"/>
                <a:ext cx="72" cy="160"/>
                <a:chOff x="2684" y="3675"/>
                <a:chExt cx="72" cy="160"/>
              </a:xfrm>
            </p:grpSpPr>
            <p:sp>
              <p:nvSpPr>
                <p:cNvPr id="16488" name="Line 134"/>
                <p:cNvSpPr>
                  <a:spLocks noChangeShapeType="1"/>
                </p:cNvSpPr>
                <p:nvPr/>
              </p:nvSpPr>
              <p:spPr bwMode="auto">
                <a:xfrm flipV="1">
                  <a:off x="2684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89" name="Line 135"/>
                <p:cNvSpPr>
                  <a:spLocks noChangeShapeType="1"/>
                </p:cNvSpPr>
                <p:nvPr/>
              </p:nvSpPr>
              <p:spPr bwMode="auto">
                <a:xfrm>
                  <a:off x="2684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75" name="Group 136"/>
              <p:cNvGrpSpPr>
                <a:grpSpLocks/>
              </p:cNvGrpSpPr>
              <p:nvPr/>
            </p:nvGrpSpPr>
            <p:grpSpPr bwMode="auto">
              <a:xfrm>
                <a:off x="3324" y="3083"/>
                <a:ext cx="72" cy="160"/>
                <a:chOff x="2756" y="3675"/>
                <a:chExt cx="72" cy="160"/>
              </a:xfrm>
            </p:grpSpPr>
            <p:sp>
              <p:nvSpPr>
                <p:cNvPr id="16486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2756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87" name="Line 138"/>
                <p:cNvSpPr>
                  <a:spLocks noChangeShapeType="1"/>
                </p:cNvSpPr>
                <p:nvPr/>
              </p:nvSpPr>
              <p:spPr bwMode="auto">
                <a:xfrm>
                  <a:off x="2756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76" name="Group 139"/>
              <p:cNvGrpSpPr>
                <a:grpSpLocks/>
              </p:cNvGrpSpPr>
              <p:nvPr/>
            </p:nvGrpSpPr>
            <p:grpSpPr bwMode="auto">
              <a:xfrm>
                <a:off x="3396" y="3083"/>
                <a:ext cx="72" cy="160"/>
                <a:chOff x="2828" y="3675"/>
                <a:chExt cx="72" cy="160"/>
              </a:xfrm>
            </p:grpSpPr>
            <p:sp>
              <p:nvSpPr>
                <p:cNvPr id="16484" name="Line 140"/>
                <p:cNvSpPr>
                  <a:spLocks noChangeShapeType="1"/>
                </p:cNvSpPr>
                <p:nvPr/>
              </p:nvSpPr>
              <p:spPr bwMode="auto">
                <a:xfrm flipV="1">
                  <a:off x="2828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85" name="Line 141"/>
                <p:cNvSpPr>
                  <a:spLocks noChangeShapeType="1"/>
                </p:cNvSpPr>
                <p:nvPr/>
              </p:nvSpPr>
              <p:spPr bwMode="auto">
                <a:xfrm>
                  <a:off x="2828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77" name="Group 142"/>
              <p:cNvGrpSpPr>
                <a:grpSpLocks/>
              </p:cNvGrpSpPr>
              <p:nvPr/>
            </p:nvGrpSpPr>
            <p:grpSpPr bwMode="auto">
              <a:xfrm>
                <a:off x="3468" y="3083"/>
                <a:ext cx="72" cy="160"/>
                <a:chOff x="2900" y="3675"/>
                <a:chExt cx="72" cy="160"/>
              </a:xfrm>
            </p:grpSpPr>
            <p:sp>
              <p:nvSpPr>
                <p:cNvPr id="16482" name="Line 143"/>
                <p:cNvSpPr>
                  <a:spLocks noChangeShapeType="1"/>
                </p:cNvSpPr>
                <p:nvPr/>
              </p:nvSpPr>
              <p:spPr bwMode="auto">
                <a:xfrm flipV="1">
                  <a:off x="2900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83" name="Line 144"/>
                <p:cNvSpPr>
                  <a:spLocks noChangeShapeType="1"/>
                </p:cNvSpPr>
                <p:nvPr/>
              </p:nvSpPr>
              <p:spPr bwMode="auto">
                <a:xfrm>
                  <a:off x="2900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6438" name="Line 145"/>
              <p:cNvSpPr>
                <a:spLocks noChangeShapeType="1"/>
              </p:cNvSpPr>
              <p:nvPr/>
            </p:nvSpPr>
            <p:spPr bwMode="auto">
              <a:xfrm>
                <a:off x="3540" y="3091"/>
                <a:ext cx="3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439" name="Line 146"/>
              <p:cNvSpPr>
                <a:spLocks noChangeShapeType="1"/>
              </p:cNvSpPr>
              <p:nvPr/>
            </p:nvSpPr>
            <p:spPr bwMode="auto">
              <a:xfrm>
                <a:off x="3540" y="3235"/>
                <a:ext cx="4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26680" name="Group 147"/>
              <p:cNvGrpSpPr>
                <a:grpSpLocks/>
              </p:cNvGrpSpPr>
              <p:nvPr/>
            </p:nvGrpSpPr>
            <p:grpSpPr bwMode="auto">
              <a:xfrm>
                <a:off x="2604" y="3083"/>
                <a:ext cx="72" cy="160"/>
                <a:chOff x="2036" y="3675"/>
                <a:chExt cx="72" cy="160"/>
              </a:xfrm>
            </p:grpSpPr>
            <p:sp>
              <p:nvSpPr>
                <p:cNvPr id="16480" name="Line 148"/>
                <p:cNvSpPr>
                  <a:spLocks noChangeShapeType="1"/>
                </p:cNvSpPr>
                <p:nvPr/>
              </p:nvSpPr>
              <p:spPr bwMode="auto">
                <a:xfrm flipV="1">
                  <a:off x="2036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81" name="Line 149"/>
                <p:cNvSpPr>
                  <a:spLocks noChangeShapeType="1"/>
                </p:cNvSpPr>
                <p:nvPr/>
              </p:nvSpPr>
              <p:spPr bwMode="auto">
                <a:xfrm>
                  <a:off x="2036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81" name="Group 150"/>
              <p:cNvGrpSpPr>
                <a:grpSpLocks/>
              </p:cNvGrpSpPr>
              <p:nvPr/>
            </p:nvGrpSpPr>
            <p:grpSpPr bwMode="auto">
              <a:xfrm>
                <a:off x="2532" y="3083"/>
                <a:ext cx="72" cy="160"/>
                <a:chOff x="1964" y="3675"/>
                <a:chExt cx="72" cy="160"/>
              </a:xfrm>
            </p:grpSpPr>
            <p:sp>
              <p:nvSpPr>
                <p:cNvPr id="16478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1964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79" name="Line 152"/>
                <p:cNvSpPr>
                  <a:spLocks noChangeShapeType="1"/>
                </p:cNvSpPr>
                <p:nvPr/>
              </p:nvSpPr>
              <p:spPr bwMode="auto">
                <a:xfrm>
                  <a:off x="1964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82" name="Group 153"/>
              <p:cNvGrpSpPr>
                <a:grpSpLocks/>
              </p:cNvGrpSpPr>
              <p:nvPr/>
            </p:nvGrpSpPr>
            <p:grpSpPr bwMode="auto">
              <a:xfrm>
                <a:off x="2460" y="3083"/>
                <a:ext cx="72" cy="160"/>
                <a:chOff x="1892" y="3675"/>
                <a:chExt cx="72" cy="160"/>
              </a:xfrm>
            </p:grpSpPr>
            <p:sp>
              <p:nvSpPr>
                <p:cNvPr id="16476" name="Line 154"/>
                <p:cNvSpPr>
                  <a:spLocks noChangeShapeType="1"/>
                </p:cNvSpPr>
                <p:nvPr/>
              </p:nvSpPr>
              <p:spPr bwMode="auto">
                <a:xfrm flipV="1">
                  <a:off x="1892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77" name="Line 155"/>
                <p:cNvSpPr>
                  <a:spLocks noChangeShapeType="1"/>
                </p:cNvSpPr>
                <p:nvPr/>
              </p:nvSpPr>
              <p:spPr bwMode="auto">
                <a:xfrm>
                  <a:off x="1892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83" name="Group 156"/>
              <p:cNvGrpSpPr>
                <a:grpSpLocks/>
              </p:cNvGrpSpPr>
              <p:nvPr/>
            </p:nvGrpSpPr>
            <p:grpSpPr bwMode="auto">
              <a:xfrm>
                <a:off x="2388" y="3083"/>
                <a:ext cx="72" cy="160"/>
                <a:chOff x="1820" y="3675"/>
                <a:chExt cx="72" cy="160"/>
              </a:xfrm>
            </p:grpSpPr>
            <p:sp>
              <p:nvSpPr>
                <p:cNvPr id="16474" name="Line 157"/>
                <p:cNvSpPr>
                  <a:spLocks noChangeShapeType="1"/>
                </p:cNvSpPr>
                <p:nvPr/>
              </p:nvSpPr>
              <p:spPr bwMode="auto">
                <a:xfrm flipV="1">
                  <a:off x="1820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75" name="Line 158"/>
                <p:cNvSpPr>
                  <a:spLocks noChangeShapeType="1"/>
                </p:cNvSpPr>
                <p:nvPr/>
              </p:nvSpPr>
              <p:spPr bwMode="auto">
                <a:xfrm>
                  <a:off x="1820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84" name="Group 159"/>
              <p:cNvGrpSpPr>
                <a:grpSpLocks/>
              </p:cNvGrpSpPr>
              <p:nvPr/>
            </p:nvGrpSpPr>
            <p:grpSpPr bwMode="auto">
              <a:xfrm>
                <a:off x="2316" y="3083"/>
                <a:ext cx="72" cy="160"/>
                <a:chOff x="1748" y="3675"/>
                <a:chExt cx="72" cy="160"/>
              </a:xfrm>
            </p:grpSpPr>
            <p:sp>
              <p:nvSpPr>
                <p:cNvPr id="16472" name="Line 160"/>
                <p:cNvSpPr>
                  <a:spLocks noChangeShapeType="1"/>
                </p:cNvSpPr>
                <p:nvPr/>
              </p:nvSpPr>
              <p:spPr bwMode="auto">
                <a:xfrm flipV="1">
                  <a:off x="1748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73" name="Line 161"/>
                <p:cNvSpPr>
                  <a:spLocks noChangeShapeType="1"/>
                </p:cNvSpPr>
                <p:nvPr/>
              </p:nvSpPr>
              <p:spPr bwMode="auto">
                <a:xfrm>
                  <a:off x="1748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85" name="Group 162"/>
              <p:cNvGrpSpPr>
                <a:grpSpLocks/>
              </p:cNvGrpSpPr>
              <p:nvPr/>
            </p:nvGrpSpPr>
            <p:grpSpPr bwMode="auto">
              <a:xfrm>
                <a:off x="2244" y="3083"/>
                <a:ext cx="72" cy="160"/>
                <a:chOff x="1676" y="3675"/>
                <a:chExt cx="72" cy="160"/>
              </a:xfrm>
            </p:grpSpPr>
            <p:sp>
              <p:nvSpPr>
                <p:cNvPr id="16470" name="Line 163"/>
                <p:cNvSpPr>
                  <a:spLocks noChangeShapeType="1"/>
                </p:cNvSpPr>
                <p:nvPr/>
              </p:nvSpPr>
              <p:spPr bwMode="auto">
                <a:xfrm flipV="1">
                  <a:off x="1676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71" name="Line 164"/>
                <p:cNvSpPr>
                  <a:spLocks noChangeShapeType="1"/>
                </p:cNvSpPr>
                <p:nvPr/>
              </p:nvSpPr>
              <p:spPr bwMode="auto">
                <a:xfrm>
                  <a:off x="1676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86" name="Group 165"/>
              <p:cNvGrpSpPr>
                <a:grpSpLocks/>
              </p:cNvGrpSpPr>
              <p:nvPr/>
            </p:nvGrpSpPr>
            <p:grpSpPr bwMode="auto">
              <a:xfrm>
                <a:off x="2172" y="3083"/>
                <a:ext cx="72" cy="160"/>
                <a:chOff x="1604" y="3675"/>
                <a:chExt cx="72" cy="160"/>
              </a:xfrm>
            </p:grpSpPr>
            <p:sp>
              <p:nvSpPr>
                <p:cNvPr id="16468" name="Line 166"/>
                <p:cNvSpPr>
                  <a:spLocks noChangeShapeType="1"/>
                </p:cNvSpPr>
                <p:nvPr/>
              </p:nvSpPr>
              <p:spPr bwMode="auto">
                <a:xfrm flipV="1">
                  <a:off x="1604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69" name="Line 167"/>
                <p:cNvSpPr>
                  <a:spLocks noChangeShapeType="1"/>
                </p:cNvSpPr>
                <p:nvPr/>
              </p:nvSpPr>
              <p:spPr bwMode="auto">
                <a:xfrm>
                  <a:off x="1604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87" name="Group 168"/>
              <p:cNvGrpSpPr>
                <a:grpSpLocks/>
              </p:cNvGrpSpPr>
              <p:nvPr/>
            </p:nvGrpSpPr>
            <p:grpSpPr bwMode="auto">
              <a:xfrm>
                <a:off x="2100" y="3083"/>
                <a:ext cx="72" cy="160"/>
                <a:chOff x="1532" y="3675"/>
                <a:chExt cx="72" cy="160"/>
              </a:xfrm>
            </p:grpSpPr>
            <p:sp>
              <p:nvSpPr>
                <p:cNvPr id="16466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1532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67" name="Line 170"/>
                <p:cNvSpPr>
                  <a:spLocks noChangeShapeType="1"/>
                </p:cNvSpPr>
                <p:nvPr/>
              </p:nvSpPr>
              <p:spPr bwMode="auto">
                <a:xfrm>
                  <a:off x="1532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88" name="Group 171"/>
              <p:cNvGrpSpPr>
                <a:grpSpLocks/>
              </p:cNvGrpSpPr>
              <p:nvPr/>
            </p:nvGrpSpPr>
            <p:grpSpPr bwMode="auto">
              <a:xfrm>
                <a:off x="2028" y="3083"/>
                <a:ext cx="72" cy="160"/>
                <a:chOff x="1460" y="3675"/>
                <a:chExt cx="72" cy="160"/>
              </a:xfrm>
            </p:grpSpPr>
            <p:sp>
              <p:nvSpPr>
                <p:cNvPr id="16464" name="Line 172"/>
                <p:cNvSpPr>
                  <a:spLocks noChangeShapeType="1"/>
                </p:cNvSpPr>
                <p:nvPr/>
              </p:nvSpPr>
              <p:spPr bwMode="auto">
                <a:xfrm flipV="1">
                  <a:off x="1460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65" name="Line 173"/>
                <p:cNvSpPr>
                  <a:spLocks noChangeShapeType="1"/>
                </p:cNvSpPr>
                <p:nvPr/>
              </p:nvSpPr>
              <p:spPr bwMode="auto">
                <a:xfrm>
                  <a:off x="1460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89" name="Group 174"/>
              <p:cNvGrpSpPr>
                <a:grpSpLocks/>
              </p:cNvGrpSpPr>
              <p:nvPr/>
            </p:nvGrpSpPr>
            <p:grpSpPr bwMode="auto">
              <a:xfrm>
                <a:off x="1956" y="3083"/>
                <a:ext cx="72" cy="160"/>
                <a:chOff x="1388" y="3675"/>
                <a:chExt cx="72" cy="160"/>
              </a:xfrm>
            </p:grpSpPr>
            <p:sp>
              <p:nvSpPr>
                <p:cNvPr id="16462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1388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63" name="Line 176"/>
                <p:cNvSpPr>
                  <a:spLocks noChangeShapeType="1"/>
                </p:cNvSpPr>
                <p:nvPr/>
              </p:nvSpPr>
              <p:spPr bwMode="auto">
                <a:xfrm>
                  <a:off x="1388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6690" name="Group 177"/>
              <p:cNvGrpSpPr>
                <a:grpSpLocks/>
              </p:cNvGrpSpPr>
              <p:nvPr/>
            </p:nvGrpSpPr>
            <p:grpSpPr bwMode="auto">
              <a:xfrm>
                <a:off x="1884" y="3083"/>
                <a:ext cx="72" cy="160"/>
                <a:chOff x="1316" y="3675"/>
                <a:chExt cx="72" cy="160"/>
              </a:xfrm>
            </p:grpSpPr>
            <p:sp>
              <p:nvSpPr>
                <p:cNvPr id="16460" name="Line 178"/>
                <p:cNvSpPr>
                  <a:spLocks noChangeShapeType="1"/>
                </p:cNvSpPr>
                <p:nvPr/>
              </p:nvSpPr>
              <p:spPr bwMode="auto">
                <a:xfrm flipV="1">
                  <a:off x="1316" y="3675"/>
                  <a:ext cx="72" cy="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461" name="Line 179"/>
                <p:cNvSpPr>
                  <a:spLocks noChangeShapeType="1"/>
                </p:cNvSpPr>
                <p:nvPr/>
              </p:nvSpPr>
              <p:spPr bwMode="auto">
                <a:xfrm>
                  <a:off x="1316" y="3683"/>
                  <a:ext cx="7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6451" name="Freeform 180"/>
              <p:cNvSpPr>
                <a:spLocks/>
              </p:cNvSpPr>
              <p:nvPr/>
            </p:nvSpPr>
            <p:spPr bwMode="auto">
              <a:xfrm>
                <a:off x="3896" y="3087"/>
                <a:ext cx="73" cy="145"/>
              </a:xfrm>
              <a:custGeom>
                <a:avLst/>
                <a:gdLst>
                  <a:gd name="T0" fmla="*/ 0 w 73"/>
                  <a:gd name="T1" fmla="*/ 0 h 145"/>
                  <a:gd name="T2" fmla="*/ 72 w 73"/>
                  <a:gd name="T3" fmla="*/ 48 h 145"/>
                  <a:gd name="T4" fmla="*/ 0 w 73"/>
                  <a:gd name="T5" fmla="*/ 96 h 145"/>
                  <a:gd name="T6" fmla="*/ 72 w 73"/>
                  <a:gd name="T7" fmla="*/ 144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5"/>
                  <a:gd name="T14" fmla="*/ 73 w 73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5">
                    <a:moveTo>
                      <a:pt x="0" y="0"/>
                    </a:moveTo>
                    <a:lnTo>
                      <a:pt x="72" y="48"/>
                    </a:lnTo>
                    <a:lnTo>
                      <a:pt x="0" y="96"/>
                    </a:lnTo>
                    <a:lnTo>
                      <a:pt x="72" y="144"/>
                    </a:lnTo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452" name="Freeform 181"/>
              <p:cNvSpPr>
                <a:spLocks/>
              </p:cNvSpPr>
              <p:nvPr/>
            </p:nvSpPr>
            <p:spPr bwMode="auto">
              <a:xfrm>
                <a:off x="3896" y="3087"/>
                <a:ext cx="73" cy="145"/>
              </a:xfrm>
              <a:custGeom>
                <a:avLst/>
                <a:gdLst>
                  <a:gd name="T0" fmla="*/ 0 w 73"/>
                  <a:gd name="T1" fmla="*/ 0 h 145"/>
                  <a:gd name="T2" fmla="*/ 16 w 73"/>
                  <a:gd name="T3" fmla="*/ 8 h 145"/>
                  <a:gd name="T4" fmla="*/ 16 w 73"/>
                  <a:gd name="T5" fmla="*/ 16 h 145"/>
                  <a:gd name="T6" fmla="*/ 32 w 73"/>
                  <a:gd name="T7" fmla="*/ 24 h 145"/>
                  <a:gd name="T8" fmla="*/ 40 w 73"/>
                  <a:gd name="T9" fmla="*/ 32 h 145"/>
                  <a:gd name="T10" fmla="*/ 48 w 73"/>
                  <a:gd name="T11" fmla="*/ 40 h 145"/>
                  <a:gd name="T12" fmla="*/ 48 w 73"/>
                  <a:gd name="T13" fmla="*/ 48 h 145"/>
                  <a:gd name="T14" fmla="*/ 48 w 73"/>
                  <a:gd name="T15" fmla="*/ 64 h 145"/>
                  <a:gd name="T16" fmla="*/ 40 w 73"/>
                  <a:gd name="T17" fmla="*/ 72 h 145"/>
                  <a:gd name="T18" fmla="*/ 32 w 73"/>
                  <a:gd name="T19" fmla="*/ 80 h 145"/>
                  <a:gd name="T20" fmla="*/ 24 w 73"/>
                  <a:gd name="T21" fmla="*/ 96 h 145"/>
                  <a:gd name="T22" fmla="*/ 32 w 73"/>
                  <a:gd name="T23" fmla="*/ 112 h 145"/>
                  <a:gd name="T24" fmla="*/ 40 w 73"/>
                  <a:gd name="T25" fmla="*/ 120 h 145"/>
                  <a:gd name="T26" fmla="*/ 56 w 73"/>
                  <a:gd name="T27" fmla="*/ 128 h 145"/>
                  <a:gd name="T28" fmla="*/ 56 w 73"/>
                  <a:gd name="T29" fmla="*/ 136 h 145"/>
                  <a:gd name="T30" fmla="*/ 72 w 73"/>
                  <a:gd name="T31" fmla="*/ 144 h 14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73"/>
                  <a:gd name="T49" fmla="*/ 0 h 145"/>
                  <a:gd name="T50" fmla="*/ 73 w 73"/>
                  <a:gd name="T51" fmla="*/ 145 h 14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73" h="145">
                    <a:moveTo>
                      <a:pt x="0" y="0"/>
                    </a:moveTo>
                    <a:lnTo>
                      <a:pt x="16" y="8"/>
                    </a:lnTo>
                    <a:lnTo>
                      <a:pt x="16" y="16"/>
                    </a:lnTo>
                    <a:lnTo>
                      <a:pt x="32" y="24"/>
                    </a:lnTo>
                    <a:lnTo>
                      <a:pt x="40" y="32"/>
                    </a:lnTo>
                    <a:lnTo>
                      <a:pt x="48" y="40"/>
                    </a:lnTo>
                    <a:lnTo>
                      <a:pt x="48" y="48"/>
                    </a:lnTo>
                    <a:lnTo>
                      <a:pt x="48" y="64"/>
                    </a:lnTo>
                    <a:lnTo>
                      <a:pt x="40" y="72"/>
                    </a:lnTo>
                    <a:lnTo>
                      <a:pt x="32" y="80"/>
                    </a:lnTo>
                    <a:lnTo>
                      <a:pt x="24" y="96"/>
                    </a:lnTo>
                    <a:lnTo>
                      <a:pt x="32" y="112"/>
                    </a:lnTo>
                    <a:lnTo>
                      <a:pt x="40" y="120"/>
                    </a:lnTo>
                    <a:lnTo>
                      <a:pt x="56" y="128"/>
                    </a:lnTo>
                    <a:lnTo>
                      <a:pt x="56" y="136"/>
                    </a:lnTo>
                    <a:lnTo>
                      <a:pt x="72" y="144"/>
                    </a:lnTo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453" name="Rectangle 182"/>
              <p:cNvSpPr>
                <a:spLocks noChangeArrowheads="1"/>
              </p:cNvSpPr>
              <p:nvPr/>
            </p:nvSpPr>
            <p:spPr bwMode="auto">
              <a:xfrm>
                <a:off x="1415" y="2168"/>
                <a:ext cx="255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240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X</a:t>
                </a:r>
              </a:p>
            </p:txBody>
          </p:sp>
          <p:sp>
            <p:nvSpPr>
              <p:cNvPr id="16454" name="Line 183"/>
              <p:cNvSpPr>
                <a:spLocks noChangeShapeType="1"/>
              </p:cNvSpPr>
              <p:nvPr/>
            </p:nvSpPr>
            <p:spPr bwMode="auto">
              <a:xfrm flipV="1">
                <a:off x="1884" y="2219"/>
                <a:ext cx="72" cy="1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455" name="Line 184"/>
              <p:cNvSpPr>
                <a:spLocks noChangeShapeType="1"/>
              </p:cNvSpPr>
              <p:nvPr/>
            </p:nvSpPr>
            <p:spPr bwMode="auto">
              <a:xfrm>
                <a:off x="1884" y="2227"/>
                <a:ext cx="72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456" name="Line 185"/>
              <p:cNvSpPr>
                <a:spLocks noChangeShapeType="1"/>
              </p:cNvSpPr>
              <p:nvPr/>
            </p:nvSpPr>
            <p:spPr bwMode="auto">
              <a:xfrm>
                <a:off x="1956" y="2227"/>
                <a:ext cx="19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457" name="Line 186"/>
              <p:cNvSpPr>
                <a:spLocks noChangeShapeType="1"/>
              </p:cNvSpPr>
              <p:nvPr/>
            </p:nvSpPr>
            <p:spPr bwMode="auto">
              <a:xfrm>
                <a:off x="1956" y="2371"/>
                <a:ext cx="2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458" name="Freeform 187"/>
              <p:cNvSpPr>
                <a:spLocks/>
              </p:cNvSpPr>
              <p:nvPr/>
            </p:nvSpPr>
            <p:spPr bwMode="auto">
              <a:xfrm>
                <a:off x="3896" y="2223"/>
                <a:ext cx="73" cy="145"/>
              </a:xfrm>
              <a:custGeom>
                <a:avLst/>
                <a:gdLst>
                  <a:gd name="T0" fmla="*/ 0 w 73"/>
                  <a:gd name="T1" fmla="*/ 0 h 145"/>
                  <a:gd name="T2" fmla="*/ 72 w 73"/>
                  <a:gd name="T3" fmla="*/ 48 h 145"/>
                  <a:gd name="T4" fmla="*/ 0 w 73"/>
                  <a:gd name="T5" fmla="*/ 96 h 145"/>
                  <a:gd name="T6" fmla="*/ 72 w 73"/>
                  <a:gd name="T7" fmla="*/ 144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5"/>
                  <a:gd name="T14" fmla="*/ 73 w 73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5">
                    <a:moveTo>
                      <a:pt x="0" y="0"/>
                    </a:moveTo>
                    <a:lnTo>
                      <a:pt x="72" y="48"/>
                    </a:lnTo>
                    <a:lnTo>
                      <a:pt x="0" y="96"/>
                    </a:lnTo>
                    <a:lnTo>
                      <a:pt x="72" y="144"/>
                    </a:lnTo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459" name="Freeform 188"/>
              <p:cNvSpPr>
                <a:spLocks/>
              </p:cNvSpPr>
              <p:nvPr/>
            </p:nvSpPr>
            <p:spPr bwMode="auto">
              <a:xfrm>
                <a:off x="3911" y="2216"/>
                <a:ext cx="73" cy="145"/>
              </a:xfrm>
              <a:custGeom>
                <a:avLst/>
                <a:gdLst>
                  <a:gd name="T0" fmla="*/ 0 w 73"/>
                  <a:gd name="T1" fmla="*/ 0 h 145"/>
                  <a:gd name="T2" fmla="*/ 16 w 73"/>
                  <a:gd name="T3" fmla="*/ 8 h 145"/>
                  <a:gd name="T4" fmla="*/ 16 w 73"/>
                  <a:gd name="T5" fmla="*/ 16 h 145"/>
                  <a:gd name="T6" fmla="*/ 32 w 73"/>
                  <a:gd name="T7" fmla="*/ 24 h 145"/>
                  <a:gd name="T8" fmla="*/ 40 w 73"/>
                  <a:gd name="T9" fmla="*/ 32 h 145"/>
                  <a:gd name="T10" fmla="*/ 48 w 73"/>
                  <a:gd name="T11" fmla="*/ 40 h 145"/>
                  <a:gd name="T12" fmla="*/ 48 w 73"/>
                  <a:gd name="T13" fmla="*/ 48 h 145"/>
                  <a:gd name="T14" fmla="*/ 48 w 73"/>
                  <a:gd name="T15" fmla="*/ 64 h 145"/>
                  <a:gd name="T16" fmla="*/ 40 w 73"/>
                  <a:gd name="T17" fmla="*/ 72 h 145"/>
                  <a:gd name="T18" fmla="*/ 32 w 73"/>
                  <a:gd name="T19" fmla="*/ 80 h 145"/>
                  <a:gd name="T20" fmla="*/ 24 w 73"/>
                  <a:gd name="T21" fmla="*/ 96 h 145"/>
                  <a:gd name="T22" fmla="*/ 32 w 73"/>
                  <a:gd name="T23" fmla="*/ 112 h 145"/>
                  <a:gd name="T24" fmla="*/ 40 w 73"/>
                  <a:gd name="T25" fmla="*/ 120 h 145"/>
                  <a:gd name="T26" fmla="*/ 56 w 73"/>
                  <a:gd name="T27" fmla="*/ 128 h 145"/>
                  <a:gd name="T28" fmla="*/ 56 w 73"/>
                  <a:gd name="T29" fmla="*/ 136 h 145"/>
                  <a:gd name="T30" fmla="*/ 72 w 73"/>
                  <a:gd name="T31" fmla="*/ 144 h 14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73"/>
                  <a:gd name="T49" fmla="*/ 0 h 145"/>
                  <a:gd name="T50" fmla="*/ 73 w 73"/>
                  <a:gd name="T51" fmla="*/ 145 h 14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73" h="145">
                    <a:moveTo>
                      <a:pt x="0" y="0"/>
                    </a:moveTo>
                    <a:lnTo>
                      <a:pt x="16" y="8"/>
                    </a:lnTo>
                    <a:lnTo>
                      <a:pt x="16" y="16"/>
                    </a:lnTo>
                    <a:lnTo>
                      <a:pt x="32" y="24"/>
                    </a:lnTo>
                    <a:lnTo>
                      <a:pt x="40" y="32"/>
                    </a:lnTo>
                    <a:lnTo>
                      <a:pt x="48" y="40"/>
                    </a:lnTo>
                    <a:lnTo>
                      <a:pt x="48" y="48"/>
                    </a:lnTo>
                    <a:lnTo>
                      <a:pt x="48" y="64"/>
                    </a:lnTo>
                    <a:lnTo>
                      <a:pt x="40" y="72"/>
                    </a:lnTo>
                    <a:lnTo>
                      <a:pt x="32" y="80"/>
                    </a:lnTo>
                    <a:lnTo>
                      <a:pt x="24" y="96"/>
                    </a:lnTo>
                    <a:lnTo>
                      <a:pt x="32" y="112"/>
                    </a:lnTo>
                    <a:lnTo>
                      <a:pt x="40" y="120"/>
                    </a:lnTo>
                    <a:lnTo>
                      <a:pt x="56" y="128"/>
                    </a:lnTo>
                    <a:lnTo>
                      <a:pt x="56" y="136"/>
                    </a:lnTo>
                    <a:lnTo>
                      <a:pt x="72" y="144"/>
                    </a:lnTo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27856" name="Group 193"/>
          <p:cNvGrpSpPr>
            <a:grpSpLocks/>
          </p:cNvGrpSpPr>
          <p:nvPr/>
        </p:nvGrpSpPr>
        <p:grpSpPr bwMode="auto">
          <a:xfrm>
            <a:off x="2057400" y="5257800"/>
            <a:ext cx="5715000" cy="996950"/>
            <a:chOff x="1296" y="3312"/>
            <a:chExt cx="3600" cy="628"/>
          </a:xfrm>
        </p:grpSpPr>
        <p:sp>
          <p:nvSpPr>
            <p:cNvPr id="16390" name="AutoShape 189"/>
            <p:cNvSpPr>
              <a:spLocks/>
            </p:cNvSpPr>
            <p:nvPr/>
          </p:nvSpPr>
          <p:spPr bwMode="auto">
            <a:xfrm rot="5400000">
              <a:off x="3048" y="2952"/>
              <a:ext cx="144" cy="864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pPr>
                <a:defRPr/>
              </a:pPr>
              <a:endParaRPr lang="en-US" sz="2400">
                <a:solidFill>
                  <a:srgbClr val="CC0000"/>
                </a:solidFill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391" name="Text Box 190"/>
            <p:cNvSpPr txBox="1">
              <a:spLocks noChangeArrowheads="1"/>
            </p:cNvSpPr>
            <p:nvPr/>
          </p:nvSpPr>
          <p:spPr bwMode="auto">
            <a:xfrm>
              <a:off x="1296" y="3494"/>
              <a:ext cx="360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000">
                  <a:solidFill>
                    <a:srgbClr val="CC0000"/>
                  </a:solidFill>
                  <a:latin typeface="Bookman Old Style" charset="0"/>
                </a:rPr>
                <a:t>F &amp; G are </a:t>
              </a:r>
              <a:r>
                <a:rPr lang="en-US" altLang="ja-JP" sz="2000">
                  <a:solidFill>
                    <a:srgbClr val="CC0000"/>
                  </a:solidFill>
                  <a:latin typeface="Bookman Old Style" charset="0"/>
                </a:rPr>
                <a:t>“idle”,  just holding their outputs stable while H performs its computation</a:t>
              </a:r>
              <a:endParaRPr lang="en-US" altLang="x-none">
                <a:latin typeface="Bookman Old Style" charset="0"/>
              </a:endParaRPr>
            </a:p>
          </p:txBody>
        </p:sp>
      </p:grpSp>
      <p:sp>
        <p:nvSpPr>
          <p:cNvPr id="266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Okay, Back To Circuits…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1676400" y="942975"/>
            <a:ext cx="5816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use registers to hold H</a:t>
            </a:r>
            <a:r>
              <a:rPr lang="en-US" altLang="en-US">
                <a:latin typeface="Bookman Old Style" charset="0"/>
              </a:rPr>
              <a:t>’</a:t>
            </a:r>
            <a:r>
              <a:rPr lang="en-US" altLang="ja-JP">
                <a:latin typeface="Bookman Old Style" charset="0"/>
              </a:rPr>
              <a:t>s input stable!</a:t>
            </a:r>
            <a:endParaRPr lang="en-US" altLang="x-none">
              <a:latin typeface="Bookman Old Style" charset="0"/>
            </a:endParaRPr>
          </a:p>
        </p:txBody>
      </p:sp>
      <p:grpSp>
        <p:nvGrpSpPr>
          <p:cNvPr id="28674" name="Group 81"/>
          <p:cNvGrpSpPr>
            <a:grpSpLocks/>
          </p:cNvGrpSpPr>
          <p:nvPr/>
        </p:nvGrpSpPr>
        <p:grpSpPr bwMode="auto">
          <a:xfrm>
            <a:off x="755650" y="2000250"/>
            <a:ext cx="3406775" cy="1887538"/>
            <a:chOff x="476" y="1260"/>
            <a:chExt cx="2146" cy="1189"/>
          </a:xfrm>
        </p:grpSpPr>
        <p:grpSp>
          <p:nvGrpSpPr>
            <p:cNvPr id="28757" name="Group 4"/>
            <p:cNvGrpSpPr>
              <a:grpSpLocks/>
            </p:cNvGrpSpPr>
            <p:nvPr/>
          </p:nvGrpSpPr>
          <p:grpSpPr bwMode="auto">
            <a:xfrm>
              <a:off x="908" y="1260"/>
              <a:ext cx="292" cy="389"/>
              <a:chOff x="1572" y="1129"/>
              <a:chExt cx="292" cy="389"/>
            </a:xfrm>
          </p:grpSpPr>
          <p:sp>
            <p:nvSpPr>
              <p:cNvPr id="18506" name="AutoShape 5"/>
              <p:cNvSpPr>
                <a:spLocks noChangeArrowheads="1"/>
              </p:cNvSpPr>
              <p:nvPr/>
            </p:nvSpPr>
            <p:spPr bwMode="auto">
              <a:xfrm>
                <a:off x="1572" y="1130"/>
                <a:ext cx="292" cy="388"/>
              </a:xfrm>
              <a:prstGeom prst="roundRect">
                <a:avLst>
                  <a:gd name="adj" fmla="val 25000"/>
                </a:avLst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507" name="AutoShape 6"/>
              <p:cNvSpPr>
                <a:spLocks noChangeArrowheads="1"/>
              </p:cNvSpPr>
              <p:nvPr/>
            </p:nvSpPr>
            <p:spPr bwMode="auto">
              <a:xfrm>
                <a:off x="1572" y="1129"/>
                <a:ext cx="292" cy="389"/>
              </a:xfrm>
              <a:prstGeom prst="roundRect">
                <a:avLst>
                  <a:gd name="adj" fmla="val 25894"/>
                </a:avLst>
              </a:prstGeom>
              <a:solidFill>
                <a:srgbClr val="CC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508" name="Rectangle 7"/>
              <p:cNvSpPr>
                <a:spLocks noChangeArrowheads="1"/>
              </p:cNvSpPr>
              <p:nvPr/>
            </p:nvSpPr>
            <p:spPr bwMode="auto">
              <a:xfrm>
                <a:off x="1680" y="1202"/>
                <a:ext cx="83" cy="155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F</a:t>
                </a:r>
                <a:endParaRPr lang="en-US" sz="2400" dirty="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8758" name="Group 8"/>
            <p:cNvGrpSpPr>
              <a:grpSpLocks/>
            </p:cNvGrpSpPr>
            <p:nvPr/>
          </p:nvGrpSpPr>
          <p:grpSpPr bwMode="auto">
            <a:xfrm>
              <a:off x="908" y="2036"/>
              <a:ext cx="292" cy="389"/>
              <a:chOff x="1572" y="1905"/>
              <a:chExt cx="292" cy="389"/>
            </a:xfrm>
          </p:grpSpPr>
          <p:sp>
            <p:nvSpPr>
              <p:cNvPr id="18503" name="AutoShape 9"/>
              <p:cNvSpPr>
                <a:spLocks noChangeArrowheads="1"/>
              </p:cNvSpPr>
              <p:nvPr/>
            </p:nvSpPr>
            <p:spPr bwMode="auto">
              <a:xfrm>
                <a:off x="1572" y="1905"/>
                <a:ext cx="292" cy="388"/>
              </a:xfrm>
              <a:prstGeom prst="roundRect">
                <a:avLst>
                  <a:gd name="adj" fmla="val 25000"/>
                </a:avLst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504" name="AutoShape 10"/>
              <p:cNvSpPr>
                <a:spLocks noChangeArrowheads="1"/>
              </p:cNvSpPr>
              <p:nvPr/>
            </p:nvSpPr>
            <p:spPr bwMode="auto">
              <a:xfrm>
                <a:off x="1572" y="1905"/>
                <a:ext cx="292" cy="389"/>
              </a:xfrm>
              <a:prstGeom prst="roundRect">
                <a:avLst>
                  <a:gd name="adj" fmla="val 25894"/>
                </a:avLst>
              </a:prstGeom>
              <a:solidFill>
                <a:srgbClr val="CC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505" name="Rectangle 11"/>
              <p:cNvSpPr>
                <a:spLocks noChangeArrowheads="1"/>
              </p:cNvSpPr>
              <p:nvPr/>
            </p:nvSpPr>
            <p:spPr bwMode="auto">
              <a:xfrm>
                <a:off x="1669" y="1981"/>
                <a:ext cx="103" cy="155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G</a:t>
                </a:r>
                <a:endParaRPr lang="en-US" sz="2400" dirty="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8759" name="Group 12"/>
            <p:cNvGrpSpPr>
              <a:grpSpLocks/>
            </p:cNvGrpSpPr>
            <p:nvPr/>
          </p:nvGrpSpPr>
          <p:grpSpPr bwMode="auto">
            <a:xfrm>
              <a:off x="1685" y="1648"/>
              <a:ext cx="292" cy="389"/>
              <a:chOff x="2349" y="1517"/>
              <a:chExt cx="292" cy="389"/>
            </a:xfrm>
          </p:grpSpPr>
          <p:sp>
            <p:nvSpPr>
              <p:cNvPr id="18500" name="AutoShape 13"/>
              <p:cNvSpPr>
                <a:spLocks noChangeArrowheads="1"/>
              </p:cNvSpPr>
              <p:nvPr/>
            </p:nvSpPr>
            <p:spPr bwMode="auto">
              <a:xfrm>
                <a:off x="2349" y="1518"/>
                <a:ext cx="292" cy="387"/>
              </a:xfrm>
              <a:prstGeom prst="roundRect">
                <a:avLst>
                  <a:gd name="adj" fmla="val 25000"/>
                </a:avLst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501" name="AutoShape 14"/>
              <p:cNvSpPr>
                <a:spLocks noChangeArrowheads="1"/>
              </p:cNvSpPr>
              <p:nvPr/>
            </p:nvSpPr>
            <p:spPr bwMode="auto">
              <a:xfrm>
                <a:off x="2349" y="1517"/>
                <a:ext cx="292" cy="389"/>
              </a:xfrm>
              <a:prstGeom prst="roundRect">
                <a:avLst>
                  <a:gd name="adj" fmla="val 25894"/>
                </a:avLst>
              </a:prstGeom>
              <a:solidFill>
                <a:srgbClr val="CC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502" name="Rectangle 15"/>
              <p:cNvSpPr>
                <a:spLocks noChangeArrowheads="1"/>
              </p:cNvSpPr>
              <p:nvPr/>
            </p:nvSpPr>
            <p:spPr bwMode="auto">
              <a:xfrm>
                <a:off x="2452" y="1597"/>
                <a:ext cx="106" cy="155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H</a:t>
                </a:r>
                <a:endParaRPr lang="en-US" sz="2400" dirty="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8465" name="Rectangle 16"/>
            <p:cNvSpPr>
              <a:spLocks noChangeArrowheads="1"/>
            </p:cNvSpPr>
            <p:nvPr/>
          </p:nvSpPr>
          <p:spPr bwMode="auto">
            <a:xfrm>
              <a:off x="476" y="1773"/>
              <a:ext cx="9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X</a:t>
              </a:r>
              <a:endParaRPr lang="en-US" sz="2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8761" name="Group 17"/>
            <p:cNvGrpSpPr>
              <a:grpSpLocks/>
            </p:cNvGrpSpPr>
            <p:nvPr/>
          </p:nvGrpSpPr>
          <p:grpSpPr bwMode="auto">
            <a:xfrm>
              <a:off x="665" y="1448"/>
              <a:ext cx="243" cy="32"/>
              <a:chOff x="1329" y="1317"/>
              <a:chExt cx="243" cy="32"/>
            </a:xfrm>
          </p:grpSpPr>
          <p:sp>
            <p:nvSpPr>
              <p:cNvPr id="18498" name="Freeform 18"/>
              <p:cNvSpPr>
                <a:spLocks/>
              </p:cNvSpPr>
              <p:nvPr/>
            </p:nvSpPr>
            <p:spPr bwMode="auto">
              <a:xfrm>
                <a:off x="1507" y="1317"/>
                <a:ext cx="65" cy="32"/>
              </a:xfrm>
              <a:custGeom>
                <a:avLst/>
                <a:gdLst>
                  <a:gd name="T0" fmla="*/ 65 w 65"/>
                  <a:gd name="T1" fmla="*/ 16 h 32"/>
                  <a:gd name="T2" fmla="*/ 0 w 65"/>
                  <a:gd name="T3" fmla="*/ 32 h 32"/>
                  <a:gd name="T4" fmla="*/ 0 w 65"/>
                  <a:gd name="T5" fmla="*/ 16 h 32"/>
                  <a:gd name="T6" fmla="*/ 0 w 65"/>
                  <a:gd name="T7" fmla="*/ 0 h 32"/>
                  <a:gd name="T8" fmla="*/ 65 w 65"/>
                  <a:gd name="T9" fmla="*/ 16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32"/>
                  <a:gd name="T17" fmla="*/ 65 w 65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32">
                    <a:moveTo>
                      <a:pt x="65" y="16"/>
                    </a:moveTo>
                    <a:lnTo>
                      <a:pt x="0" y="32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65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499" name="Line 19"/>
              <p:cNvSpPr>
                <a:spLocks noChangeShapeType="1"/>
              </p:cNvSpPr>
              <p:nvPr/>
            </p:nvSpPr>
            <p:spPr bwMode="auto">
              <a:xfrm flipH="1">
                <a:off x="1329" y="1333"/>
                <a:ext cx="178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8762" name="Group 20"/>
            <p:cNvGrpSpPr>
              <a:grpSpLocks/>
            </p:cNvGrpSpPr>
            <p:nvPr/>
          </p:nvGrpSpPr>
          <p:grpSpPr bwMode="auto">
            <a:xfrm>
              <a:off x="665" y="2223"/>
              <a:ext cx="243" cy="33"/>
              <a:chOff x="1329" y="2092"/>
              <a:chExt cx="243" cy="33"/>
            </a:xfrm>
          </p:grpSpPr>
          <p:sp>
            <p:nvSpPr>
              <p:cNvPr id="18496" name="Freeform 21"/>
              <p:cNvSpPr>
                <a:spLocks/>
              </p:cNvSpPr>
              <p:nvPr/>
            </p:nvSpPr>
            <p:spPr bwMode="auto">
              <a:xfrm>
                <a:off x="1507" y="2092"/>
                <a:ext cx="65" cy="33"/>
              </a:xfrm>
              <a:custGeom>
                <a:avLst/>
                <a:gdLst>
                  <a:gd name="T0" fmla="*/ 65 w 65"/>
                  <a:gd name="T1" fmla="*/ 16 h 33"/>
                  <a:gd name="T2" fmla="*/ 0 w 65"/>
                  <a:gd name="T3" fmla="*/ 33 h 33"/>
                  <a:gd name="T4" fmla="*/ 0 w 65"/>
                  <a:gd name="T5" fmla="*/ 16 h 33"/>
                  <a:gd name="T6" fmla="*/ 0 w 65"/>
                  <a:gd name="T7" fmla="*/ 0 h 33"/>
                  <a:gd name="T8" fmla="*/ 65 w 65"/>
                  <a:gd name="T9" fmla="*/ 16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33"/>
                  <a:gd name="T17" fmla="*/ 65 w 65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33">
                    <a:moveTo>
                      <a:pt x="65" y="16"/>
                    </a:moveTo>
                    <a:lnTo>
                      <a:pt x="0" y="33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65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497" name="Line 22"/>
              <p:cNvSpPr>
                <a:spLocks noChangeShapeType="1"/>
              </p:cNvSpPr>
              <p:nvPr/>
            </p:nvSpPr>
            <p:spPr bwMode="auto">
              <a:xfrm flipH="1">
                <a:off x="1329" y="2108"/>
                <a:ext cx="178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8468" name="Line 23"/>
            <p:cNvSpPr>
              <a:spLocks noChangeShapeType="1"/>
            </p:cNvSpPr>
            <p:nvPr/>
          </p:nvSpPr>
          <p:spPr bwMode="auto">
            <a:xfrm>
              <a:off x="665" y="1454"/>
              <a:ext cx="1" cy="77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469" name="Line 24"/>
            <p:cNvSpPr>
              <a:spLocks noChangeShapeType="1"/>
            </p:cNvSpPr>
            <p:nvPr/>
          </p:nvSpPr>
          <p:spPr bwMode="auto">
            <a:xfrm flipH="1">
              <a:off x="568" y="1843"/>
              <a:ext cx="9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470" name="Line 25"/>
            <p:cNvSpPr>
              <a:spLocks noChangeShapeType="1"/>
            </p:cNvSpPr>
            <p:nvPr/>
          </p:nvSpPr>
          <p:spPr bwMode="auto">
            <a:xfrm>
              <a:off x="1200" y="1455"/>
              <a:ext cx="24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471" name="Line 26"/>
            <p:cNvSpPr>
              <a:spLocks noChangeShapeType="1"/>
            </p:cNvSpPr>
            <p:nvPr/>
          </p:nvSpPr>
          <p:spPr bwMode="auto">
            <a:xfrm>
              <a:off x="1442" y="1455"/>
              <a:ext cx="1" cy="29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8767" name="Group 27"/>
            <p:cNvGrpSpPr>
              <a:grpSpLocks/>
            </p:cNvGrpSpPr>
            <p:nvPr/>
          </p:nvGrpSpPr>
          <p:grpSpPr bwMode="auto">
            <a:xfrm>
              <a:off x="1442" y="1729"/>
              <a:ext cx="243" cy="33"/>
              <a:chOff x="2106" y="1598"/>
              <a:chExt cx="243" cy="33"/>
            </a:xfrm>
          </p:grpSpPr>
          <p:sp>
            <p:nvSpPr>
              <p:cNvPr id="18494" name="Freeform 28"/>
              <p:cNvSpPr>
                <a:spLocks/>
              </p:cNvSpPr>
              <p:nvPr/>
            </p:nvSpPr>
            <p:spPr bwMode="auto">
              <a:xfrm>
                <a:off x="2285" y="1598"/>
                <a:ext cx="64" cy="33"/>
              </a:xfrm>
              <a:custGeom>
                <a:avLst/>
                <a:gdLst>
                  <a:gd name="T0" fmla="*/ 64 w 64"/>
                  <a:gd name="T1" fmla="*/ 17 h 33"/>
                  <a:gd name="T2" fmla="*/ 0 w 64"/>
                  <a:gd name="T3" fmla="*/ 33 h 33"/>
                  <a:gd name="T4" fmla="*/ 0 w 64"/>
                  <a:gd name="T5" fmla="*/ 17 h 33"/>
                  <a:gd name="T6" fmla="*/ 0 w 64"/>
                  <a:gd name="T7" fmla="*/ 0 h 33"/>
                  <a:gd name="T8" fmla="*/ 64 w 64"/>
                  <a:gd name="T9" fmla="*/ 17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3"/>
                  <a:gd name="T17" fmla="*/ 64 w 64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3">
                    <a:moveTo>
                      <a:pt x="64" y="17"/>
                    </a:moveTo>
                    <a:lnTo>
                      <a:pt x="0" y="33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64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495" name="Line 29"/>
              <p:cNvSpPr>
                <a:spLocks noChangeShapeType="1"/>
              </p:cNvSpPr>
              <p:nvPr/>
            </p:nvSpPr>
            <p:spPr bwMode="auto">
              <a:xfrm>
                <a:off x="2106" y="1615"/>
                <a:ext cx="179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8768" name="Group 30"/>
            <p:cNvGrpSpPr>
              <a:grpSpLocks/>
            </p:cNvGrpSpPr>
            <p:nvPr/>
          </p:nvGrpSpPr>
          <p:grpSpPr bwMode="auto">
            <a:xfrm>
              <a:off x="1442" y="1826"/>
              <a:ext cx="243" cy="33"/>
              <a:chOff x="2106" y="1695"/>
              <a:chExt cx="243" cy="33"/>
            </a:xfrm>
          </p:grpSpPr>
          <p:sp>
            <p:nvSpPr>
              <p:cNvPr id="18492" name="Freeform 31"/>
              <p:cNvSpPr>
                <a:spLocks/>
              </p:cNvSpPr>
              <p:nvPr/>
            </p:nvSpPr>
            <p:spPr bwMode="auto">
              <a:xfrm>
                <a:off x="2285" y="1695"/>
                <a:ext cx="64" cy="33"/>
              </a:xfrm>
              <a:custGeom>
                <a:avLst/>
                <a:gdLst>
                  <a:gd name="T0" fmla="*/ 64 w 64"/>
                  <a:gd name="T1" fmla="*/ 17 h 33"/>
                  <a:gd name="T2" fmla="*/ 0 w 64"/>
                  <a:gd name="T3" fmla="*/ 33 h 33"/>
                  <a:gd name="T4" fmla="*/ 0 w 64"/>
                  <a:gd name="T5" fmla="*/ 17 h 33"/>
                  <a:gd name="T6" fmla="*/ 0 w 64"/>
                  <a:gd name="T7" fmla="*/ 0 h 33"/>
                  <a:gd name="T8" fmla="*/ 64 w 64"/>
                  <a:gd name="T9" fmla="*/ 17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3"/>
                  <a:gd name="T17" fmla="*/ 64 w 64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3">
                    <a:moveTo>
                      <a:pt x="64" y="17"/>
                    </a:moveTo>
                    <a:lnTo>
                      <a:pt x="0" y="33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64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493" name="Line 32"/>
              <p:cNvSpPr>
                <a:spLocks noChangeShapeType="1"/>
              </p:cNvSpPr>
              <p:nvPr/>
            </p:nvSpPr>
            <p:spPr bwMode="auto">
              <a:xfrm>
                <a:off x="2106" y="1712"/>
                <a:ext cx="179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8474" name="Line 33"/>
            <p:cNvSpPr>
              <a:spLocks noChangeShapeType="1"/>
            </p:cNvSpPr>
            <p:nvPr/>
          </p:nvSpPr>
          <p:spPr bwMode="auto">
            <a:xfrm>
              <a:off x="1442" y="1843"/>
              <a:ext cx="1" cy="38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475" name="Line 34"/>
            <p:cNvSpPr>
              <a:spLocks noChangeShapeType="1"/>
            </p:cNvSpPr>
            <p:nvPr/>
          </p:nvSpPr>
          <p:spPr bwMode="auto">
            <a:xfrm flipH="1">
              <a:off x="1200" y="2230"/>
              <a:ext cx="24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8771" name="Group 35"/>
            <p:cNvGrpSpPr>
              <a:grpSpLocks/>
            </p:cNvGrpSpPr>
            <p:nvPr/>
          </p:nvGrpSpPr>
          <p:grpSpPr bwMode="auto">
            <a:xfrm>
              <a:off x="1977" y="1826"/>
              <a:ext cx="291" cy="33"/>
              <a:chOff x="2641" y="1695"/>
              <a:chExt cx="291" cy="33"/>
            </a:xfrm>
          </p:grpSpPr>
          <p:sp>
            <p:nvSpPr>
              <p:cNvPr id="18490" name="Freeform 36"/>
              <p:cNvSpPr>
                <a:spLocks/>
              </p:cNvSpPr>
              <p:nvPr/>
            </p:nvSpPr>
            <p:spPr bwMode="auto">
              <a:xfrm>
                <a:off x="2868" y="1695"/>
                <a:ext cx="64" cy="33"/>
              </a:xfrm>
              <a:custGeom>
                <a:avLst/>
                <a:gdLst>
                  <a:gd name="T0" fmla="*/ 64 w 64"/>
                  <a:gd name="T1" fmla="*/ 17 h 33"/>
                  <a:gd name="T2" fmla="*/ 0 w 64"/>
                  <a:gd name="T3" fmla="*/ 33 h 33"/>
                  <a:gd name="T4" fmla="*/ 0 w 64"/>
                  <a:gd name="T5" fmla="*/ 17 h 33"/>
                  <a:gd name="T6" fmla="*/ 0 w 64"/>
                  <a:gd name="T7" fmla="*/ 0 h 33"/>
                  <a:gd name="T8" fmla="*/ 64 w 64"/>
                  <a:gd name="T9" fmla="*/ 17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3"/>
                  <a:gd name="T17" fmla="*/ 64 w 64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3">
                    <a:moveTo>
                      <a:pt x="64" y="17"/>
                    </a:moveTo>
                    <a:lnTo>
                      <a:pt x="0" y="33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64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491" name="Line 37"/>
              <p:cNvSpPr>
                <a:spLocks noChangeShapeType="1"/>
              </p:cNvSpPr>
              <p:nvPr/>
            </p:nvSpPr>
            <p:spPr bwMode="auto">
              <a:xfrm>
                <a:off x="2641" y="1712"/>
                <a:ext cx="227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8477" name="Rectangle 38"/>
            <p:cNvSpPr>
              <a:spLocks noChangeArrowheads="1"/>
            </p:cNvSpPr>
            <p:nvPr/>
          </p:nvSpPr>
          <p:spPr bwMode="auto">
            <a:xfrm>
              <a:off x="2371" y="1773"/>
              <a:ext cx="25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P(X)</a:t>
              </a:r>
              <a:endParaRPr lang="en-US" sz="2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8773" name="Group 39"/>
            <p:cNvGrpSpPr>
              <a:grpSpLocks/>
            </p:cNvGrpSpPr>
            <p:nvPr/>
          </p:nvGrpSpPr>
          <p:grpSpPr bwMode="auto">
            <a:xfrm>
              <a:off x="1304" y="1331"/>
              <a:ext cx="48" cy="240"/>
              <a:chOff x="1968" y="1248"/>
              <a:chExt cx="48" cy="288"/>
            </a:xfrm>
          </p:grpSpPr>
          <p:sp useBgFill="1">
            <p:nvSpPr>
              <p:cNvPr id="18488" name="Rectangle 40"/>
              <p:cNvSpPr>
                <a:spLocks noChangeArrowheads="1"/>
              </p:cNvSpPr>
              <p:nvPr/>
            </p:nvSpPr>
            <p:spPr bwMode="auto">
              <a:xfrm>
                <a:off x="1968" y="1248"/>
                <a:ext cx="43" cy="278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489" name="Freeform 41"/>
              <p:cNvSpPr>
                <a:spLocks/>
              </p:cNvSpPr>
              <p:nvPr/>
            </p:nvSpPr>
            <p:spPr bwMode="auto">
              <a:xfrm>
                <a:off x="1968" y="1488"/>
                <a:ext cx="48" cy="48"/>
              </a:xfrm>
              <a:custGeom>
                <a:avLst/>
                <a:gdLst>
                  <a:gd name="T0" fmla="*/ 2147483647 w 20"/>
                  <a:gd name="T1" fmla="*/ 2132 h 40"/>
                  <a:gd name="T2" fmla="*/ 2147483647 w 20"/>
                  <a:gd name="T3" fmla="*/ 0 h 40"/>
                  <a:gd name="T4" fmla="*/ 0 w 20"/>
                  <a:gd name="T5" fmla="*/ 2132 h 40"/>
                  <a:gd name="T6" fmla="*/ 0 60000 65536"/>
                  <a:gd name="T7" fmla="*/ 0 60000 65536"/>
                  <a:gd name="T8" fmla="*/ 0 60000 65536"/>
                  <a:gd name="T9" fmla="*/ 0 w 20"/>
                  <a:gd name="T10" fmla="*/ 0 h 40"/>
                  <a:gd name="T11" fmla="*/ 20 w 20"/>
                  <a:gd name="T12" fmla="*/ 40 h 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" h="40">
                    <a:moveTo>
                      <a:pt x="19" y="39"/>
                    </a:moveTo>
                    <a:lnTo>
                      <a:pt x="10" y="0"/>
                    </a:lnTo>
                    <a:lnTo>
                      <a:pt x="0" y="39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8479" name="Rectangle 42"/>
            <p:cNvSpPr>
              <a:spLocks noChangeArrowheads="1"/>
            </p:cNvSpPr>
            <p:nvPr/>
          </p:nvSpPr>
          <p:spPr bwMode="auto">
            <a:xfrm>
              <a:off x="920" y="1465"/>
              <a:ext cx="30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15</a:t>
              </a:r>
            </a:p>
          </p:txBody>
        </p:sp>
        <p:sp>
          <p:nvSpPr>
            <p:cNvPr id="18480" name="Rectangle 43"/>
            <p:cNvSpPr>
              <a:spLocks noChangeArrowheads="1"/>
            </p:cNvSpPr>
            <p:nvPr/>
          </p:nvSpPr>
          <p:spPr bwMode="auto">
            <a:xfrm>
              <a:off x="920" y="2233"/>
              <a:ext cx="30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20</a:t>
              </a:r>
            </a:p>
          </p:txBody>
        </p:sp>
        <p:sp>
          <p:nvSpPr>
            <p:cNvPr id="18481" name="Rectangle 44"/>
            <p:cNvSpPr>
              <a:spLocks noChangeArrowheads="1"/>
            </p:cNvSpPr>
            <p:nvPr/>
          </p:nvSpPr>
          <p:spPr bwMode="auto">
            <a:xfrm>
              <a:off x="1680" y="1849"/>
              <a:ext cx="30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25</a:t>
              </a:r>
            </a:p>
          </p:txBody>
        </p:sp>
        <p:grpSp>
          <p:nvGrpSpPr>
            <p:cNvPr id="28777" name="Group 45"/>
            <p:cNvGrpSpPr>
              <a:grpSpLocks/>
            </p:cNvGrpSpPr>
            <p:nvPr/>
          </p:nvGrpSpPr>
          <p:grpSpPr bwMode="auto">
            <a:xfrm>
              <a:off x="2072" y="1715"/>
              <a:ext cx="48" cy="240"/>
              <a:chOff x="2736" y="1584"/>
              <a:chExt cx="48" cy="240"/>
            </a:xfrm>
          </p:grpSpPr>
          <p:sp useBgFill="1">
            <p:nvSpPr>
              <p:cNvPr id="18486" name="Rectangle 46"/>
              <p:cNvSpPr>
                <a:spLocks noChangeArrowheads="1"/>
              </p:cNvSpPr>
              <p:nvPr/>
            </p:nvSpPr>
            <p:spPr bwMode="auto">
              <a:xfrm>
                <a:off x="2736" y="1584"/>
                <a:ext cx="43" cy="232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487" name="Freeform 47"/>
              <p:cNvSpPr>
                <a:spLocks/>
              </p:cNvSpPr>
              <p:nvPr/>
            </p:nvSpPr>
            <p:spPr bwMode="auto">
              <a:xfrm>
                <a:off x="2736" y="1784"/>
                <a:ext cx="48" cy="40"/>
              </a:xfrm>
              <a:custGeom>
                <a:avLst/>
                <a:gdLst>
                  <a:gd name="T0" fmla="*/ 2147483647 w 20"/>
                  <a:gd name="T1" fmla="*/ 39 h 40"/>
                  <a:gd name="T2" fmla="*/ 2147483647 w 20"/>
                  <a:gd name="T3" fmla="*/ 0 h 40"/>
                  <a:gd name="T4" fmla="*/ 0 w 20"/>
                  <a:gd name="T5" fmla="*/ 39 h 40"/>
                  <a:gd name="T6" fmla="*/ 0 60000 65536"/>
                  <a:gd name="T7" fmla="*/ 0 60000 65536"/>
                  <a:gd name="T8" fmla="*/ 0 60000 65536"/>
                  <a:gd name="T9" fmla="*/ 0 w 20"/>
                  <a:gd name="T10" fmla="*/ 0 h 40"/>
                  <a:gd name="T11" fmla="*/ 20 w 20"/>
                  <a:gd name="T12" fmla="*/ 40 h 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" h="40">
                    <a:moveTo>
                      <a:pt x="19" y="39"/>
                    </a:moveTo>
                    <a:lnTo>
                      <a:pt x="10" y="0"/>
                    </a:lnTo>
                    <a:lnTo>
                      <a:pt x="0" y="39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8778" name="Group 48"/>
            <p:cNvGrpSpPr>
              <a:grpSpLocks/>
            </p:cNvGrpSpPr>
            <p:nvPr/>
          </p:nvGrpSpPr>
          <p:grpSpPr bwMode="auto">
            <a:xfrm>
              <a:off x="1304" y="2099"/>
              <a:ext cx="48" cy="240"/>
              <a:chOff x="1968" y="1248"/>
              <a:chExt cx="48" cy="288"/>
            </a:xfrm>
          </p:grpSpPr>
          <p:sp useBgFill="1">
            <p:nvSpPr>
              <p:cNvPr id="18484" name="Rectangle 49"/>
              <p:cNvSpPr>
                <a:spLocks noChangeArrowheads="1"/>
              </p:cNvSpPr>
              <p:nvPr/>
            </p:nvSpPr>
            <p:spPr bwMode="auto">
              <a:xfrm>
                <a:off x="1968" y="1248"/>
                <a:ext cx="43" cy="278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485" name="Freeform 50"/>
              <p:cNvSpPr>
                <a:spLocks/>
              </p:cNvSpPr>
              <p:nvPr/>
            </p:nvSpPr>
            <p:spPr bwMode="auto">
              <a:xfrm>
                <a:off x="1968" y="1488"/>
                <a:ext cx="48" cy="48"/>
              </a:xfrm>
              <a:custGeom>
                <a:avLst/>
                <a:gdLst>
                  <a:gd name="T0" fmla="*/ 2147483647 w 20"/>
                  <a:gd name="T1" fmla="*/ 2132 h 40"/>
                  <a:gd name="T2" fmla="*/ 2147483647 w 20"/>
                  <a:gd name="T3" fmla="*/ 0 h 40"/>
                  <a:gd name="T4" fmla="*/ 0 w 20"/>
                  <a:gd name="T5" fmla="*/ 2132 h 40"/>
                  <a:gd name="T6" fmla="*/ 0 60000 65536"/>
                  <a:gd name="T7" fmla="*/ 0 60000 65536"/>
                  <a:gd name="T8" fmla="*/ 0 60000 65536"/>
                  <a:gd name="T9" fmla="*/ 0 w 20"/>
                  <a:gd name="T10" fmla="*/ 0 h 40"/>
                  <a:gd name="T11" fmla="*/ 20 w 20"/>
                  <a:gd name="T12" fmla="*/ 40 h 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" h="40">
                    <a:moveTo>
                      <a:pt x="19" y="39"/>
                    </a:moveTo>
                    <a:lnTo>
                      <a:pt x="10" y="0"/>
                    </a:lnTo>
                    <a:lnTo>
                      <a:pt x="0" y="39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18436" name="Text Box 51"/>
          <p:cNvSpPr txBox="1">
            <a:spLocks noChangeArrowheads="1"/>
          </p:cNvSpPr>
          <p:nvPr/>
        </p:nvSpPr>
        <p:spPr bwMode="auto">
          <a:xfrm>
            <a:off x="4267200" y="1752600"/>
            <a:ext cx="4471988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Now F &amp; G can be working on input X</a:t>
            </a:r>
            <a:r>
              <a:rPr lang="en-US" altLang="x-none" sz="2000" baseline="-25000">
                <a:latin typeface="Bookman Old Style" charset="0"/>
              </a:rPr>
              <a:t>i+1</a:t>
            </a:r>
            <a:r>
              <a:rPr lang="en-US" altLang="x-none" sz="2000">
                <a:latin typeface="Bookman Old Style" charset="0"/>
              </a:rPr>
              <a:t> while H is performing its computation on X</a:t>
            </a:r>
            <a:r>
              <a:rPr lang="en-US" altLang="x-none" sz="2000" baseline="-25000">
                <a:latin typeface="Bookman Old Style" charset="0"/>
              </a:rPr>
              <a:t>i</a:t>
            </a:r>
            <a:r>
              <a:rPr lang="en-US" altLang="x-none" sz="2000">
                <a:latin typeface="Bookman Old Style" charset="0"/>
              </a:rPr>
              <a:t>.  We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ja-JP" sz="2000">
                <a:latin typeface="Bookman Old Style" charset="0"/>
              </a:rPr>
              <a:t>ve created a 2-stage </a:t>
            </a:r>
            <a:r>
              <a:rPr lang="en-US" altLang="ja-JP" sz="2000" i="1">
                <a:solidFill>
                  <a:srgbClr val="CC0000"/>
                </a:solidFill>
                <a:latin typeface="Bookman Old Style" charset="0"/>
              </a:rPr>
              <a:t>pipeline</a:t>
            </a:r>
            <a:r>
              <a:rPr lang="en-US" altLang="ja-JP" sz="2000">
                <a:latin typeface="Bookman Old Style" charset="0"/>
              </a:rPr>
              <a:t>: if we have a valid input X during clock cycle j, P(X) is valid during clock</a:t>
            </a:r>
            <a:br>
              <a:rPr lang="en-US" altLang="ja-JP" sz="2000">
                <a:latin typeface="Bookman Old Style" charset="0"/>
              </a:rPr>
            </a:br>
            <a:r>
              <a:rPr lang="en-US" altLang="ja-JP" sz="2000">
                <a:latin typeface="Bookman Old Style" charset="0"/>
              </a:rPr>
              <a:t>j+2.</a:t>
            </a:r>
            <a:endParaRPr lang="en-US" altLang="x-none" sz="2000">
              <a:latin typeface="Bookman Old Style" charset="0"/>
            </a:endParaRPr>
          </a:p>
        </p:txBody>
      </p:sp>
      <p:sp>
        <p:nvSpPr>
          <p:cNvPr id="18437" name="Rectangle 53"/>
          <p:cNvSpPr>
            <a:spLocks noChangeArrowheads="1"/>
          </p:cNvSpPr>
          <p:nvPr/>
        </p:nvSpPr>
        <p:spPr bwMode="auto">
          <a:xfrm>
            <a:off x="1022350" y="4086225"/>
            <a:ext cx="66294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571500">
              <a:lnSpc>
                <a:spcPct val="90000"/>
              </a:lnSpc>
              <a:tabLst>
                <a:tab pos="4000500" algn="l"/>
              </a:tabLst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Suppose F, G, H have propagation delays of 15, 20, 25 ns and we are using ideal zero-delay registers: </a:t>
            </a:r>
          </a:p>
        </p:txBody>
      </p:sp>
      <p:sp>
        <p:nvSpPr>
          <p:cNvPr id="18438" name="Text Box 54"/>
          <p:cNvSpPr txBox="1">
            <a:spLocks noChangeArrowheads="1"/>
          </p:cNvSpPr>
          <p:nvPr/>
        </p:nvSpPr>
        <p:spPr bwMode="auto">
          <a:xfrm>
            <a:off x="3998913" y="4495800"/>
            <a:ext cx="1262062" cy="164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en-US" sz="2400" b="0" u="sng" dirty="0" smtClean="0">
                <a:latin typeface="+mj-lt"/>
              </a:rPr>
              <a:t>latency</a:t>
            </a:r>
            <a:endParaRPr lang="en-US" sz="2400" b="0" dirty="0" smtClean="0">
              <a:latin typeface="+mj-lt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dirty="0" smtClean="0">
                <a:latin typeface="+mj-lt"/>
              </a:rPr>
              <a:t>  45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0" dirty="0" smtClean="0">
                <a:latin typeface="+mj-lt"/>
              </a:rPr>
              <a:t>______</a:t>
            </a:r>
          </a:p>
        </p:txBody>
      </p:sp>
      <p:sp>
        <p:nvSpPr>
          <p:cNvPr id="18440" name="Text Box 56"/>
          <p:cNvSpPr txBox="1">
            <a:spLocks noChangeArrowheads="1"/>
          </p:cNvSpPr>
          <p:nvPr/>
        </p:nvSpPr>
        <p:spPr bwMode="auto">
          <a:xfrm>
            <a:off x="1157288" y="4986338"/>
            <a:ext cx="2560637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r">
              <a:lnSpc>
                <a:spcPct val="130000"/>
              </a:lnSpc>
              <a:defRPr/>
            </a:pPr>
            <a:r>
              <a:rPr lang="en-US" sz="2400" b="0" dirty="0" err="1" smtClean="0">
                <a:latin typeface="+mj-lt"/>
              </a:rPr>
              <a:t>unpipelined</a:t>
            </a:r>
            <a:endParaRPr lang="en-US" sz="2400" b="0" dirty="0" smtClean="0">
              <a:latin typeface="+mj-lt"/>
            </a:endParaRPr>
          </a:p>
          <a:p>
            <a:pPr algn="r">
              <a:lnSpc>
                <a:spcPct val="130000"/>
              </a:lnSpc>
              <a:defRPr/>
            </a:pPr>
            <a:r>
              <a:rPr lang="en-US" sz="2400" b="0" dirty="0" smtClean="0">
                <a:latin typeface="+mj-lt"/>
              </a:rPr>
              <a:t>2-stage pipeline</a:t>
            </a:r>
          </a:p>
        </p:txBody>
      </p:sp>
      <p:sp>
        <p:nvSpPr>
          <p:cNvPr id="18448" name="Text Box 59"/>
          <p:cNvSpPr txBox="1">
            <a:spLocks noChangeArrowheads="1"/>
          </p:cNvSpPr>
          <p:nvPr/>
        </p:nvSpPr>
        <p:spPr bwMode="auto">
          <a:xfrm>
            <a:off x="4191000" y="5572125"/>
            <a:ext cx="630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0" dirty="0" smtClean="0">
                <a:solidFill>
                  <a:srgbClr val="FF0000"/>
                </a:solidFill>
                <a:latin typeface="+mj-lt"/>
              </a:rPr>
              <a:t>50</a:t>
            </a:r>
          </a:p>
        </p:txBody>
      </p:sp>
      <p:sp>
        <p:nvSpPr>
          <p:cNvPr id="18444" name="Text Box 74"/>
          <p:cNvSpPr txBox="1">
            <a:spLocks noChangeArrowheads="1"/>
          </p:cNvSpPr>
          <p:nvPr/>
        </p:nvSpPr>
        <p:spPr bwMode="auto">
          <a:xfrm>
            <a:off x="5715000" y="5562600"/>
            <a:ext cx="1068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0" dirty="0" smtClean="0">
                <a:solidFill>
                  <a:srgbClr val="FF0000"/>
                </a:solidFill>
                <a:latin typeface="+mj-lt"/>
              </a:rPr>
              <a:t>1/25</a:t>
            </a:r>
          </a:p>
        </p:txBody>
      </p:sp>
      <p:sp>
        <p:nvSpPr>
          <p:cNvPr id="28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Pipelined Circuits</a:t>
            </a:r>
          </a:p>
        </p:txBody>
      </p:sp>
      <p:sp>
        <p:nvSpPr>
          <p:cNvPr id="79" name="Text Box 54"/>
          <p:cNvSpPr txBox="1">
            <a:spLocks noChangeArrowheads="1"/>
          </p:cNvSpPr>
          <p:nvPr/>
        </p:nvSpPr>
        <p:spPr bwMode="auto">
          <a:xfrm>
            <a:off x="5334000" y="4495800"/>
            <a:ext cx="1911350" cy="164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en-US" sz="2400" b="0" u="sng" dirty="0" smtClean="0">
                <a:latin typeface="+mj-lt"/>
              </a:rPr>
              <a:t>throughput</a:t>
            </a:r>
            <a:endParaRPr lang="en-US" sz="2400" b="0" dirty="0" smtClean="0">
              <a:latin typeface="+mj-lt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0" dirty="0" smtClean="0">
                <a:latin typeface="+mj-lt"/>
              </a:rPr>
              <a:t>    1/45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0" dirty="0" smtClean="0">
                <a:latin typeface="+mj-lt"/>
              </a:rPr>
              <a:t>   ______</a:t>
            </a:r>
          </a:p>
        </p:txBody>
      </p:sp>
      <p:grpSp>
        <p:nvGrpSpPr>
          <p:cNvPr id="28683" name="Group 77"/>
          <p:cNvGrpSpPr>
            <a:grpSpLocks/>
          </p:cNvGrpSpPr>
          <p:nvPr/>
        </p:nvGrpSpPr>
        <p:grpSpPr bwMode="auto">
          <a:xfrm>
            <a:off x="914400" y="522288"/>
            <a:ext cx="688975" cy="1246187"/>
            <a:chOff x="4273990" y="641365"/>
            <a:chExt cx="1146015" cy="2073124"/>
          </a:xfrm>
        </p:grpSpPr>
        <p:cxnSp>
          <p:nvCxnSpPr>
            <p:cNvPr id="80" name="Straight Connector 79"/>
            <p:cNvCxnSpPr/>
            <p:nvPr/>
          </p:nvCxnSpPr>
          <p:spPr>
            <a:xfrm>
              <a:off x="4733452" y="1140499"/>
              <a:ext cx="0" cy="707767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733452" y="1848266"/>
              <a:ext cx="274621" cy="816046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4516924" y="1848266"/>
              <a:ext cx="216528" cy="816046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41" name="Group 82"/>
            <p:cNvGrpSpPr>
              <a:grpSpLocks/>
            </p:cNvGrpSpPr>
            <p:nvPr/>
          </p:nvGrpSpPr>
          <p:grpSpPr bwMode="auto">
            <a:xfrm>
              <a:off x="5001195" y="2583125"/>
              <a:ext cx="243081" cy="123489"/>
              <a:chOff x="5001195" y="2583125"/>
              <a:chExt cx="243081" cy="123489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>
                <a:off x="5000152" y="2690722"/>
                <a:ext cx="242935" cy="13204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Freeform 97"/>
              <p:cNvSpPr/>
              <p:nvPr/>
            </p:nvSpPr>
            <p:spPr>
              <a:xfrm>
                <a:off x="5010714" y="2582443"/>
                <a:ext cx="224450" cy="124124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8742" name="Group 83"/>
            <p:cNvGrpSpPr>
              <a:grpSpLocks/>
            </p:cNvGrpSpPr>
            <p:nvPr/>
          </p:nvGrpSpPr>
          <p:grpSpPr bwMode="auto">
            <a:xfrm>
              <a:off x="4273990" y="2574272"/>
              <a:ext cx="252852" cy="140217"/>
              <a:chOff x="4273990" y="2574272"/>
              <a:chExt cx="252852" cy="140217"/>
            </a:xfrm>
          </p:grpSpPr>
          <p:cxnSp>
            <p:nvCxnSpPr>
              <p:cNvPr id="95" name="Straight Connector 94"/>
              <p:cNvCxnSpPr/>
              <p:nvPr/>
            </p:nvCxnSpPr>
            <p:spPr>
              <a:xfrm flipH="1">
                <a:off x="4289833" y="2674876"/>
                <a:ext cx="237652" cy="39613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 95"/>
              <p:cNvSpPr/>
              <p:nvPr/>
            </p:nvSpPr>
            <p:spPr>
              <a:xfrm>
                <a:off x="4273990" y="2574522"/>
                <a:ext cx="250856" cy="137327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85" name="Straight Connector 84"/>
            <p:cNvCxnSpPr/>
            <p:nvPr/>
          </p:nvCxnSpPr>
          <p:spPr>
            <a:xfrm flipV="1">
              <a:off x="4738733" y="1129935"/>
              <a:ext cx="443619" cy="87151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5182352" y="797179"/>
              <a:ext cx="137311" cy="332756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4530128" y="1227650"/>
              <a:ext cx="192762" cy="311629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527486" y="1539279"/>
              <a:ext cx="171639" cy="290502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reeform 88"/>
            <p:cNvSpPr/>
            <p:nvPr/>
          </p:nvSpPr>
          <p:spPr>
            <a:xfrm rot="19139357">
              <a:off x="5258930" y="641365"/>
              <a:ext cx="161075" cy="129404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 rot="18043755">
              <a:off x="4514270" y="1824506"/>
              <a:ext cx="205992" cy="116186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8749" name="Group 90"/>
            <p:cNvGrpSpPr>
              <a:grpSpLocks/>
            </p:cNvGrpSpPr>
            <p:nvPr/>
          </p:nvGrpSpPr>
          <p:grpSpPr bwMode="auto">
            <a:xfrm>
              <a:off x="4555897" y="729676"/>
              <a:ext cx="527419" cy="407801"/>
              <a:chOff x="4555897" y="729676"/>
              <a:chExt cx="527419" cy="407801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4569736" y="731157"/>
                <a:ext cx="351199" cy="406701"/>
              </a:xfrm>
              <a:prstGeom prst="ellipse">
                <a:avLst/>
              </a:pr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3" name="Freeform 92"/>
              <p:cNvSpPr/>
              <p:nvPr/>
            </p:nvSpPr>
            <p:spPr>
              <a:xfrm>
                <a:off x="4580299" y="749642"/>
                <a:ext cx="501712" cy="224479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" name="Freeform 93"/>
              <p:cNvSpPr/>
              <p:nvPr/>
            </p:nvSpPr>
            <p:spPr>
              <a:xfrm>
                <a:off x="4556534" y="728515"/>
                <a:ext cx="306308" cy="224479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28575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8684" name="Group 98"/>
          <p:cNvGrpSpPr>
            <a:grpSpLocks/>
          </p:cNvGrpSpPr>
          <p:nvPr/>
        </p:nvGrpSpPr>
        <p:grpSpPr bwMode="auto">
          <a:xfrm flipH="1">
            <a:off x="762000" y="304800"/>
            <a:ext cx="250825" cy="363538"/>
            <a:chOff x="6708482" y="396107"/>
            <a:chExt cx="389808" cy="451349"/>
          </a:xfrm>
        </p:grpSpPr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6789897" y="559697"/>
              <a:ext cx="209708" cy="287759"/>
            </a:xfrm>
            <a:custGeom>
              <a:avLst/>
              <a:gdLst>
                <a:gd name="T0" fmla="*/ 57264 w 211831"/>
                <a:gd name="T1" fmla="*/ 270250 h 287876"/>
                <a:gd name="T2" fmla="*/ 44815 w 211831"/>
                <a:gd name="T3" fmla="*/ 201116 h 287876"/>
                <a:gd name="T4" fmla="*/ 1245 w 211831"/>
                <a:gd name="T5" fmla="*/ 119413 h 287876"/>
                <a:gd name="T6" fmla="*/ 19918 w 211831"/>
                <a:gd name="T7" fmla="*/ 43995 h 287876"/>
                <a:gd name="T8" fmla="*/ 100834 w 211831"/>
                <a:gd name="T9" fmla="*/ 0 h 287876"/>
                <a:gd name="T10" fmla="*/ 187973 w 211831"/>
                <a:gd name="T11" fmla="*/ 43995 h 287876"/>
                <a:gd name="T12" fmla="*/ 206645 w 211831"/>
                <a:gd name="T13" fmla="*/ 131983 h 287876"/>
                <a:gd name="T14" fmla="*/ 138179 w 211831"/>
                <a:gd name="T15" fmla="*/ 201116 h 287876"/>
                <a:gd name="T16" fmla="*/ 94609 w 211831"/>
                <a:gd name="T17" fmla="*/ 282819 h 287876"/>
                <a:gd name="T18" fmla="*/ 57264 w 211831"/>
                <a:gd name="T19" fmla="*/ 270250 h 2878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1831" h="287876">
                  <a:moveTo>
                    <a:pt x="57844" y="270360"/>
                  </a:moveTo>
                  <a:cubicBezTo>
                    <a:pt x="49461" y="256737"/>
                    <a:pt x="54700" y="226348"/>
                    <a:pt x="45269" y="201198"/>
                  </a:cubicBezTo>
                  <a:cubicBezTo>
                    <a:pt x="35838" y="176048"/>
                    <a:pt x="5449" y="145659"/>
                    <a:pt x="1258" y="119462"/>
                  </a:cubicBezTo>
                  <a:cubicBezTo>
                    <a:pt x="-2933" y="93265"/>
                    <a:pt x="3354" y="63923"/>
                    <a:pt x="20120" y="44013"/>
                  </a:cubicBezTo>
                  <a:cubicBezTo>
                    <a:pt x="36886" y="24103"/>
                    <a:pt x="73562" y="0"/>
                    <a:pt x="101855" y="0"/>
                  </a:cubicBezTo>
                  <a:cubicBezTo>
                    <a:pt x="130148" y="0"/>
                    <a:pt x="172062" y="22007"/>
                    <a:pt x="189876" y="44013"/>
                  </a:cubicBezTo>
                  <a:cubicBezTo>
                    <a:pt x="207690" y="66019"/>
                    <a:pt x="217120" y="105840"/>
                    <a:pt x="208737" y="132037"/>
                  </a:cubicBezTo>
                  <a:cubicBezTo>
                    <a:pt x="200354" y="158234"/>
                    <a:pt x="161583" y="182336"/>
                    <a:pt x="139578" y="201198"/>
                  </a:cubicBezTo>
                  <a:cubicBezTo>
                    <a:pt x="117573" y="220060"/>
                    <a:pt x="109189" y="271407"/>
                    <a:pt x="95567" y="282934"/>
                  </a:cubicBezTo>
                  <a:cubicBezTo>
                    <a:pt x="81945" y="294461"/>
                    <a:pt x="66227" y="283983"/>
                    <a:pt x="57844" y="270360"/>
                  </a:cubicBezTo>
                  <a:close/>
                </a:path>
              </a:pathLst>
            </a:custGeom>
            <a:solidFill>
              <a:srgbClr val="FFFF00"/>
            </a:solidFill>
            <a:ln w="9525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01" name="Straight Connector 100"/>
            <p:cNvCxnSpPr>
              <a:cxnSpLocks noChangeShapeType="1"/>
            </p:cNvCxnSpPr>
            <p:nvPr/>
          </p:nvCxnSpPr>
          <p:spPr bwMode="auto">
            <a:xfrm>
              <a:off x="6708482" y="471003"/>
              <a:ext cx="61678" cy="7686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" name="Straight Connector 101"/>
            <p:cNvCxnSpPr>
              <a:cxnSpLocks noChangeShapeType="1"/>
            </p:cNvCxnSpPr>
            <p:nvPr/>
          </p:nvCxnSpPr>
          <p:spPr bwMode="auto">
            <a:xfrm flipH="1" flipV="1">
              <a:off x="6789897" y="396107"/>
              <a:ext cx="44409" cy="10643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Straight Connector 102"/>
            <p:cNvCxnSpPr>
              <a:cxnSpLocks noChangeShapeType="1"/>
            </p:cNvCxnSpPr>
            <p:nvPr/>
          </p:nvCxnSpPr>
          <p:spPr bwMode="auto">
            <a:xfrm flipV="1">
              <a:off x="6940393" y="402020"/>
              <a:ext cx="44409" cy="9460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Straight Connector 103"/>
            <p:cNvCxnSpPr>
              <a:cxnSpLocks noChangeShapeType="1"/>
            </p:cNvCxnSpPr>
            <p:nvPr/>
          </p:nvCxnSpPr>
          <p:spPr bwMode="auto">
            <a:xfrm flipV="1">
              <a:off x="7029210" y="484801"/>
              <a:ext cx="69080" cy="8672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141788" y="6019800"/>
            <a:ext cx="958850" cy="587375"/>
            <a:chOff x="4141788" y="6019800"/>
            <a:chExt cx="958850" cy="587375"/>
          </a:xfrm>
        </p:grpSpPr>
        <p:sp>
          <p:nvSpPr>
            <p:cNvPr id="28711" name="Text Box 71"/>
            <p:cNvSpPr txBox="1">
              <a:spLocks noChangeArrowheads="1"/>
            </p:cNvSpPr>
            <p:nvPr/>
          </p:nvSpPr>
          <p:spPr bwMode="auto">
            <a:xfrm>
              <a:off x="4141788" y="6019800"/>
              <a:ext cx="8112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 i="1">
                  <a:solidFill>
                    <a:srgbClr val="3366FF"/>
                  </a:solidFill>
                  <a:latin typeface="Comic Sans MS" charset="0"/>
                </a:rPr>
                <a:t>worse</a:t>
              </a:r>
            </a:p>
          </p:txBody>
        </p:sp>
        <p:sp>
          <p:nvSpPr>
            <p:cNvPr id="18451" name="Line 72"/>
            <p:cNvSpPr>
              <a:spLocks noChangeShapeType="1"/>
            </p:cNvSpPr>
            <p:nvPr/>
          </p:nvSpPr>
          <p:spPr bwMode="auto">
            <a:xfrm flipH="1" flipV="1">
              <a:off x="4800600" y="6172200"/>
              <a:ext cx="76200" cy="7620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8713" name="Group 144"/>
            <p:cNvGrpSpPr>
              <a:grpSpLocks/>
            </p:cNvGrpSpPr>
            <p:nvPr/>
          </p:nvGrpSpPr>
          <p:grpSpPr bwMode="auto">
            <a:xfrm flipH="1">
              <a:off x="4868863" y="6096000"/>
              <a:ext cx="231775" cy="511175"/>
              <a:chOff x="4313593" y="3009422"/>
              <a:chExt cx="999529" cy="2212823"/>
            </a:xfrm>
          </p:grpSpPr>
          <p:cxnSp>
            <p:nvCxnSpPr>
              <p:cNvPr id="146" name="Straight Connector 145"/>
              <p:cNvCxnSpPr/>
              <p:nvPr/>
            </p:nvCxnSpPr>
            <p:spPr>
              <a:xfrm>
                <a:off x="4642205" y="3682890"/>
                <a:ext cx="157462" cy="67346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4799667" y="4356358"/>
                <a:ext cx="280687" cy="81778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>
                <a:off x="4587437" y="4356358"/>
                <a:ext cx="212231" cy="81778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717" name="Group 148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963590" y="2693874"/>
                  <a:ext cx="280686" cy="13744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Freeform 163"/>
                <p:cNvSpPr/>
                <p:nvPr/>
              </p:nvSpPr>
              <p:spPr>
                <a:xfrm>
                  <a:off x="5004667" y="2583922"/>
                  <a:ext cx="232766" cy="123697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8718" name="Group 149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4285824" y="2673256"/>
                  <a:ext cx="239617" cy="41233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Freeform 161"/>
                <p:cNvSpPr/>
                <p:nvPr/>
              </p:nvSpPr>
              <p:spPr>
                <a:xfrm>
                  <a:off x="4272131" y="2577047"/>
                  <a:ext cx="253309" cy="137442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51" name="Straight Connector 150"/>
              <p:cNvCxnSpPr/>
              <p:nvPr/>
            </p:nvCxnSpPr>
            <p:spPr>
              <a:xfrm flipV="1">
                <a:off x="4676438" y="3531703"/>
                <a:ext cx="355997" cy="22678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V="1">
                <a:off x="5039278" y="3194971"/>
                <a:ext cx="136922" cy="32986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H="1">
                <a:off x="4601129" y="3751611"/>
                <a:ext cx="41077" cy="29550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4594285" y="4047114"/>
                <a:ext cx="171150" cy="28862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Freeform 154"/>
              <p:cNvSpPr/>
              <p:nvPr/>
            </p:nvSpPr>
            <p:spPr>
              <a:xfrm rot="19139357">
                <a:off x="5128280" y="3009422"/>
                <a:ext cx="157458" cy="130572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6" name="Freeform 155"/>
              <p:cNvSpPr/>
              <p:nvPr/>
            </p:nvSpPr>
            <p:spPr>
              <a:xfrm rot="18043755">
                <a:off x="4583626" y="4332528"/>
                <a:ext cx="206164" cy="11638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8725" name="Group 156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158" name="Oval 157"/>
                <p:cNvSpPr/>
                <p:nvPr/>
              </p:nvSpPr>
              <p:spPr>
                <a:xfrm>
                  <a:off x="4594916" y="718555"/>
                  <a:ext cx="349149" cy="384840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9" name="Freeform 158"/>
                <p:cNvSpPr/>
                <p:nvPr/>
              </p:nvSpPr>
              <p:spPr>
                <a:xfrm>
                  <a:off x="4603169" y="735714"/>
                  <a:ext cx="506611" cy="199290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0" name="Freeform 159"/>
                <p:cNvSpPr/>
                <p:nvPr/>
              </p:nvSpPr>
              <p:spPr>
                <a:xfrm>
                  <a:off x="4592212" y="727708"/>
                  <a:ext cx="308077" cy="213035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926138" y="6008688"/>
            <a:ext cx="1209675" cy="611187"/>
            <a:chOff x="5926138" y="6008688"/>
            <a:chExt cx="1209675" cy="611187"/>
          </a:xfrm>
        </p:grpSpPr>
        <p:sp>
          <p:nvSpPr>
            <p:cNvPr id="28687" name="Text Box 76"/>
            <p:cNvSpPr txBox="1">
              <a:spLocks noChangeArrowheads="1"/>
            </p:cNvSpPr>
            <p:nvPr/>
          </p:nvSpPr>
          <p:spPr bwMode="auto">
            <a:xfrm>
              <a:off x="5926138" y="6008688"/>
              <a:ext cx="80486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 i="1">
                  <a:solidFill>
                    <a:srgbClr val="3366FF"/>
                  </a:solidFill>
                  <a:latin typeface="Comic Sans MS" charset="0"/>
                </a:rPr>
                <a:t>better</a:t>
              </a:r>
            </a:p>
          </p:txBody>
        </p:sp>
        <p:sp>
          <p:nvSpPr>
            <p:cNvPr id="18447" name="Line 77"/>
            <p:cNvSpPr>
              <a:spLocks noChangeShapeType="1"/>
            </p:cNvSpPr>
            <p:nvPr/>
          </p:nvSpPr>
          <p:spPr bwMode="auto">
            <a:xfrm flipH="1" flipV="1">
              <a:off x="6629400" y="6172200"/>
              <a:ext cx="152400" cy="5715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8689" name="Group 164"/>
            <p:cNvGrpSpPr>
              <a:grpSpLocks/>
            </p:cNvGrpSpPr>
            <p:nvPr/>
          </p:nvGrpSpPr>
          <p:grpSpPr bwMode="auto">
            <a:xfrm rot="-1800000">
              <a:off x="6913563" y="6035675"/>
              <a:ext cx="222250" cy="584200"/>
              <a:chOff x="1199294" y="2860085"/>
              <a:chExt cx="870908" cy="2287381"/>
            </a:xfrm>
          </p:grpSpPr>
          <p:cxnSp>
            <p:nvCxnSpPr>
              <p:cNvPr id="166" name="Straight Connector 165"/>
              <p:cNvCxnSpPr/>
              <p:nvPr/>
            </p:nvCxnSpPr>
            <p:spPr>
              <a:xfrm>
                <a:off x="1589371" y="3616125"/>
                <a:ext cx="0" cy="70859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1590463" y="4300863"/>
                <a:ext cx="323480" cy="36672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 flipH="1">
                <a:off x="1315759" y="4325192"/>
                <a:ext cx="273714" cy="41023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693" name="Group 168"/>
              <p:cNvGrpSpPr>
                <a:grpSpLocks/>
              </p:cNvGrpSpPr>
              <p:nvPr/>
            </p:nvGrpSpPr>
            <p:grpSpPr bwMode="auto">
              <a:xfrm rot="2569498">
                <a:off x="1730229" y="4984351"/>
                <a:ext cx="243081" cy="123489"/>
                <a:chOff x="1798895" y="2571845"/>
                <a:chExt cx="243081" cy="123489"/>
              </a:xfrm>
            </p:grpSpPr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1754276" y="2639050"/>
                  <a:ext cx="242611" cy="18645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6" name="Freeform 185"/>
                <p:cNvSpPr/>
                <p:nvPr/>
              </p:nvSpPr>
              <p:spPr>
                <a:xfrm>
                  <a:off x="1764963" y="2519050"/>
                  <a:ext cx="223947" cy="130533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8694" name="Group 169"/>
              <p:cNvGrpSpPr>
                <a:grpSpLocks/>
              </p:cNvGrpSpPr>
              <p:nvPr/>
            </p:nvGrpSpPr>
            <p:grpSpPr bwMode="auto">
              <a:xfrm rot="-1805807">
                <a:off x="1345924" y="5007249"/>
                <a:ext cx="252852" cy="140217"/>
                <a:chOff x="1071690" y="2562992"/>
                <a:chExt cx="252852" cy="140217"/>
              </a:xfrm>
            </p:grpSpPr>
            <p:cxnSp>
              <p:nvCxnSpPr>
                <p:cNvPr id="183" name="Straight Connector 182"/>
                <p:cNvCxnSpPr/>
                <p:nvPr/>
              </p:nvCxnSpPr>
              <p:spPr>
                <a:xfrm flipH="1">
                  <a:off x="1123426" y="2580946"/>
                  <a:ext cx="223948" cy="43511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4" name="Freeform 183"/>
                <p:cNvSpPr/>
                <p:nvPr/>
              </p:nvSpPr>
              <p:spPr>
                <a:xfrm>
                  <a:off x="1083481" y="2478059"/>
                  <a:ext cx="242613" cy="155393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71" name="Straight Connector 170"/>
              <p:cNvCxnSpPr/>
              <p:nvPr/>
            </p:nvCxnSpPr>
            <p:spPr>
              <a:xfrm flipV="1">
                <a:off x="1591342" y="3510007"/>
                <a:ext cx="416794" cy="18025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H="1" flipV="1">
                <a:off x="2008939" y="3093682"/>
                <a:ext cx="12442" cy="4288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H="1" flipV="1">
                <a:off x="1212002" y="3473011"/>
                <a:ext cx="367027" cy="21133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1190216" y="3050573"/>
                <a:ext cx="87091" cy="41023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Freeform 174"/>
              <p:cNvSpPr/>
              <p:nvPr/>
            </p:nvSpPr>
            <p:spPr>
              <a:xfrm rot="18313446">
                <a:off x="1927003" y="2906617"/>
                <a:ext cx="155395" cy="130634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6" name="Freeform 175"/>
              <p:cNvSpPr/>
              <p:nvPr/>
            </p:nvSpPr>
            <p:spPr>
              <a:xfrm rot="4988674">
                <a:off x="1224881" y="2866648"/>
                <a:ext cx="205120" cy="118197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8701" name="Group 176"/>
              <p:cNvGrpSpPr>
                <a:grpSpLocks/>
              </p:cNvGrpSpPr>
              <p:nvPr/>
            </p:nvGrpSpPr>
            <p:grpSpPr bwMode="auto">
              <a:xfrm>
                <a:off x="1420181" y="3209982"/>
                <a:ext cx="519169" cy="404921"/>
                <a:chOff x="1361847" y="721276"/>
                <a:chExt cx="519169" cy="404921"/>
              </a:xfrm>
            </p:grpSpPr>
            <p:sp>
              <p:nvSpPr>
                <p:cNvPr id="180" name="Oval 179"/>
                <p:cNvSpPr/>
                <p:nvPr/>
              </p:nvSpPr>
              <p:spPr>
                <a:xfrm>
                  <a:off x="1369702" y="651444"/>
                  <a:ext cx="348362" cy="397807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>
                <a:xfrm>
                  <a:off x="1374865" y="673260"/>
                  <a:ext cx="485218" cy="223766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2" name="Freeform 181"/>
                <p:cNvSpPr/>
                <p:nvPr/>
              </p:nvSpPr>
              <p:spPr>
                <a:xfrm>
                  <a:off x="1365289" y="643928"/>
                  <a:ext cx="304815" cy="217549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78" name="Straight Connector 177"/>
              <p:cNvCxnSpPr/>
              <p:nvPr/>
            </p:nvCxnSpPr>
            <p:spPr>
              <a:xfrm flipH="1">
                <a:off x="1722395" y="4703154"/>
                <a:ext cx="205283" cy="29213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1301867" y="4697537"/>
                <a:ext cx="298597" cy="31700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8" grpId="0"/>
      <p:bldP spid="184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2514600" y="2514600"/>
            <a:ext cx="8477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F &amp; G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2792413" y="3482975"/>
            <a:ext cx="3667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H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3851275" y="1579563"/>
            <a:ext cx="2651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i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4652963" y="1579563"/>
            <a:ext cx="533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i+1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5553075" y="1579563"/>
            <a:ext cx="533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i+2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6511925" y="1579563"/>
            <a:ext cx="533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i+3</a:t>
            </a:r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2312988" y="2233613"/>
            <a:ext cx="55562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2312988" y="3201988"/>
            <a:ext cx="55562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2312988" y="4170363"/>
            <a:ext cx="55562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3598863" y="2057400"/>
            <a:ext cx="0" cy="2098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4498975" y="2057400"/>
            <a:ext cx="0" cy="2098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5400675" y="2057400"/>
            <a:ext cx="0" cy="2098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>
            <a:off x="6300788" y="2057400"/>
            <a:ext cx="0" cy="2098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419600" y="2233613"/>
            <a:ext cx="955675" cy="1901825"/>
            <a:chOff x="4419600" y="2233613"/>
            <a:chExt cx="955857" cy="1901493"/>
          </a:xfrm>
        </p:grpSpPr>
        <p:sp>
          <p:nvSpPr>
            <p:cNvPr id="20577" name="Rectangle 101"/>
            <p:cNvSpPr>
              <a:spLocks noChangeArrowheads="1"/>
            </p:cNvSpPr>
            <p:nvPr/>
          </p:nvSpPr>
          <p:spPr bwMode="auto">
            <a:xfrm>
              <a:off x="4506930" y="2233613"/>
              <a:ext cx="860589" cy="93487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83" name="Rectangle 99"/>
            <p:cNvSpPr>
              <a:spLocks noChangeArrowheads="1"/>
            </p:cNvSpPr>
            <p:nvPr/>
          </p:nvSpPr>
          <p:spPr bwMode="auto">
            <a:xfrm>
              <a:off x="4525983" y="3227215"/>
              <a:ext cx="849474" cy="907891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70" name="Rectangle 28"/>
            <p:cNvSpPr>
              <a:spLocks noChangeArrowheads="1"/>
            </p:cNvSpPr>
            <p:nvPr/>
          </p:nvSpPr>
          <p:spPr bwMode="auto">
            <a:xfrm>
              <a:off x="4487876" y="2281230"/>
              <a:ext cx="868527" cy="342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F(X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i+1</a:t>
              </a: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</a:p>
          </p:txBody>
        </p:sp>
        <p:sp>
          <p:nvSpPr>
            <p:cNvPr id="20571" name="Rectangle 31"/>
            <p:cNvSpPr>
              <a:spLocks noChangeArrowheads="1"/>
            </p:cNvSpPr>
            <p:nvPr/>
          </p:nvSpPr>
          <p:spPr bwMode="auto">
            <a:xfrm>
              <a:off x="4419600" y="2738350"/>
              <a:ext cx="939979" cy="342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G(X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i+1</a:t>
              </a: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</a:p>
          </p:txBody>
        </p:sp>
        <p:sp>
          <p:nvSpPr>
            <p:cNvPr id="20572" name="Rectangle 33"/>
            <p:cNvSpPr>
              <a:spLocks noChangeArrowheads="1"/>
            </p:cNvSpPr>
            <p:nvPr/>
          </p:nvSpPr>
          <p:spPr bwMode="auto">
            <a:xfrm>
              <a:off x="4572029" y="3504978"/>
              <a:ext cx="717687" cy="342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H(X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</a:t>
              </a: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334000" y="2233613"/>
            <a:ext cx="939800" cy="1936750"/>
            <a:chOff x="5334000" y="2233614"/>
            <a:chExt cx="939800" cy="1936750"/>
          </a:xfrm>
        </p:grpSpPr>
        <p:sp>
          <p:nvSpPr>
            <p:cNvPr id="20580" name="Rectangle 106"/>
            <p:cNvSpPr>
              <a:spLocks noChangeArrowheads="1"/>
            </p:cNvSpPr>
            <p:nvPr/>
          </p:nvSpPr>
          <p:spPr bwMode="auto">
            <a:xfrm>
              <a:off x="5419725" y="2233614"/>
              <a:ext cx="854075" cy="9334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76" name="Rectangle 102"/>
            <p:cNvSpPr>
              <a:spLocks noChangeArrowheads="1"/>
            </p:cNvSpPr>
            <p:nvPr/>
          </p:nvSpPr>
          <p:spPr bwMode="auto">
            <a:xfrm>
              <a:off x="5407025" y="3219451"/>
              <a:ext cx="862013" cy="9509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66" name="Rectangle 29"/>
            <p:cNvSpPr>
              <a:spLocks noChangeArrowheads="1"/>
            </p:cNvSpPr>
            <p:nvPr/>
          </p:nvSpPr>
          <p:spPr bwMode="auto">
            <a:xfrm>
              <a:off x="5362575" y="2281239"/>
              <a:ext cx="868363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F(X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i+2</a:t>
              </a: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</a:p>
          </p:txBody>
        </p:sp>
        <p:sp>
          <p:nvSpPr>
            <p:cNvPr id="20567" name="Rectangle 32"/>
            <p:cNvSpPr>
              <a:spLocks noChangeArrowheads="1"/>
            </p:cNvSpPr>
            <p:nvPr/>
          </p:nvSpPr>
          <p:spPr bwMode="auto">
            <a:xfrm>
              <a:off x="5334000" y="2738439"/>
              <a:ext cx="9398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G(X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i+2</a:t>
              </a: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</a:p>
          </p:txBody>
        </p:sp>
        <p:sp>
          <p:nvSpPr>
            <p:cNvPr id="20568" name="Rectangle 34"/>
            <p:cNvSpPr>
              <a:spLocks noChangeArrowheads="1"/>
            </p:cNvSpPr>
            <p:nvPr/>
          </p:nvSpPr>
          <p:spPr bwMode="auto">
            <a:xfrm>
              <a:off x="5364163" y="3482976"/>
              <a:ext cx="906462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H(X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i+1</a:t>
              </a: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</a:p>
          </p:txBody>
        </p:sp>
      </p:grpSp>
      <p:sp>
        <p:nvSpPr>
          <p:cNvPr id="20507" name="Line 36"/>
          <p:cNvSpPr>
            <a:spLocks noChangeShapeType="1"/>
          </p:cNvSpPr>
          <p:nvPr/>
        </p:nvSpPr>
        <p:spPr bwMode="auto">
          <a:xfrm>
            <a:off x="7202488" y="2057400"/>
            <a:ext cx="0" cy="2098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0508" name="Text Box 37"/>
          <p:cNvSpPr txBox="1">
            <a:spLocks noChangeArrowheads="1"/>
          </p:cNvSpPr>
          <p:nvPr/>
        </p:nvSpPr>
        <p:spPr bwMode="auto">
          <a:xfrm>
            <a:off x="2667000" y="1143000"/>
            <a:ext cx="158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 smtClean="0">
                <a:latin typeface="+mj-lt"/>
              </a:rPr>
              <a:t>Clock cycle</a:t>
            </a:r>
          </a:p>
        </p:txBody>
      </p:sp>
      <p:sp>
        <p:nvSpPr>
          <p:cNvPr id="20509" name="Line 38"/>
          <p:cNvSpPr>
            <a:spLocks noChangeShapeType="1"/>
          </p:cNvSpPr>
          <p:nvPr/>
        </p:nvSpPr>
        <p:spPr bwMode="auto">
          <a:xfrm>
            <a:off x="4246563" y="1385888"/>
            <a:ext cx="2916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0510" name="Line 39"/>
          <p:cNvSpPr>
            <a:spLocks noChangeShapeType="1"/>
          </p:cNvSpPr>
          <p:nvPr/>
        </p:nvSpPr>
        <p:spPr bwMode="auto">
          <a:xfrm>
            <a:off x="1676400" y="2433638"/>
            <a:ext cx="0" cy="1757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0511" name="Text Box 41"/>
          <p:cNvSpPr txBox="1">
            <a:spLocks noChangeArrowheads="1"/>
          </p:cNvSpPr>
          <p:nvPr/>
        </p:nvSpPr>
        <p:spPr bwMode="auto">
          <a:xfrm rot="16200000">
            <a:off x="92868" y="3028157"/>
            <a:ext cx="2036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 smtClean="0">
                <a:latin typeface="+mj-lt"/>
              </a:rPr>
              <a:t>Pipeline stages</a:t>
            </a:r>
          </a:p>
        </p:txBody>
      </p:sp>
      <p:sp>
        <p:nvSpPr>
          <p:cNvPr id="20512" name="Text Box 42"/>
          <p:cNvSpPr txBox="1">
            <a:spLocks noChangeArrowheads="1"/>
          </p:cNvSpPr>
          <p:nvPr/>
        </p:nvSpPr>
        <p:spPr bwMode="auto">
          <a:xfrm>
            <a:off x="1905000" y="5257800"/>
            <a:ext cx="6172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 smtClean="0">
                <a:latin typeface="+mj-lt"/>
              </a:rPr>
              <a:t>The results associated with a particular set of input data moves </a:t>
            </a:r>
            <a:r>
              <a:rPr lang="en-US" b="0" i="1" dirty="0" smtClean="0">
                <a:latin typeface="+mj-lt"/>
              </a:rPr>
              <a:t>diagonally</a:t>
            </a:r>
            <a:r>
              <a:rPr lang="en-US" b="0" dirty="0" smtClean="0">
                <a:latin typeface="+mj-lt"/>
              </a:rPr>
              <a:t> through the diagram, progressing through one pipeline stage each clock cycle.</a:t>
            </a: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6238875" y="2514600"/>
            <a:ext cx="935038" cy="1635125"/>
            <a:chOff x="6238875" y="2514600"/>
            <a:chExt cx="935038" cy="1635275"/>
          </a:xfrm>
        </p:grpSpPr>
        <p:sp>
          <p:nvSpPr>
            <p:cNvPr id="20579" name="Rectangle 105"/>
            <p:cNvSpPr>
              <a:spLocks noChangeArrowheads="1"/>
            </p:cNvSpPr>
            <p:nvPr/>
          </p:nvSpPr>
          <p:spPr bwMode="auto">
            <a:xfrm>
              <a:off x="6327775" y="3202051"/>
              <a:ext cx="846138" cy="9478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62" name="Rectangle 35"/>
            <p:cNvSpPr>
              <a:spLocks noChangeArrowheads="1"/>
            </p:cNvSpPr>
            <p:nvPr/>
          </p:nvSpPr>
          <p:spPr bwMode="auto">
            <a:xfrm>
              <a:off x="6238875" y="3483064"/>
              <a:ext cx="906463" cy="342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H(X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i+2</a:t>
              </a: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</a:p>
          </p:txBody>
        </p:sp>
        <p:sp>
          <p:nvSpPr>
            <p:cNvPr id="20564" name="Text Box 47"/>
            <p:cNvSpPr txBox="1">
              <a:spLocks noChangeArrowheads="1"/>
            </p:cNvSpPr>
            <p:nvPr/>
          </p:nvSpPr>
          <p:spPr bwMode="auto">
            <a:xfrm>
              <a:off x="6553200" y="2514600"/>
              <a:ext cx="438150" cy="396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000">
                  <a:latin typeface="Bookman Old Style" charset="0"/>
                </a:rPr>
                <a:t>…</a:t>
              </a:r>
            </a:p>
          </p:txBody>
        </p:sp>
      </p:grpSp>
      <p:grpSp>
        <p:nvGrpSpPr>
          <p:cNvPr id="30743" name="Group 108"/>
          <p:cNvGrpSpPr>
            <a:grpSpLocks/>
          </p:cNvGrpSpPr>
          <p:nvPr/>
        </p:nvGrpSpPr>
        <p:grpSpPr bwMode="auto">
          <a:xfrm>
            <a:off x="566738" y="817563"/>
            <a:ext cx="1982787" cy="1130300"/>
            <a:chOff x="476" y="1260"/>
            <a:chExt cx="2108" cy="1202"/>
          </a:xfrm>
        </p:grpSpPr>
        <p:grpSp>
          <p:nvGrpSpPr>
            <p:cNvPr id="30795" name="Group 109"/>
            <p:cNvGrpSpPr>
              <a:grpSpLocks/>
            </p:cNvGrpSpPr>
            <p:nvPr/>
          </p:nvGrpSpPr>
          <p:grpSpPr bwMode="auto">
            <a:xfrm>
              <a:off x="908" y="1260"/>
              <a:ext cx="292" cy="389"/>
              <a:chOff x="1572" y="1129"/>
              <a:chExt cx="292" cy="389"/>
            </a:xfrm>
          </p:grpSpPr>
          <p:sp>
            <p:nvSpPr>
              <p:cNvPr id="20559" name="AutoShape 110"/>
              <p:cNvSpPr>
                <a:spLocks noChangeArrowheads="1"/>
              </p:cNvSpPr>
              <p:nvPr/>
            </p:nvSpPr>
            <p:spPr bwMode="auto">
              <a:xfrm>
                <a:off x="1572" y="1131"/>
                <a:ext cx="292" cy="387"/>
              </a:xfrm>
              <a:prstGeom prst="roundRect">
                <a:avLst>
                  <a:gd name="adj" fmla="val 25000"/>
                </a:avLst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60" name="AutoShape 111"/>
              <p:cNvSpPr>
                <a:spLocks noChangeArrowheads="1"/>
              </p:cNvSpPr>
              <p:nvPr/>
            </p:nvSpPr>
            <p:spPr bwMode="auto">
              <a:xfrm>
                <a:off x="1572" y="1129"/>
                <a:ext cx="292" cy="387"/>
              </a:xfrm>
              <a:prstGeom prst="roundRect">
                <a:avLst>
                  <a:gd name="adj" fmla="val 25894"/>
                </a:avLst>
              </a:prstGeom>
              <a:solidFill>
                <a:srgbClr val="CC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61" name="Rectangle 112"/>
              <p:cNvSpPr>
                <a:spLocks noChangeArrowheads="1"/>
              </p:cNvSpPr>
              <p:nvPr/>
            </p:nvSpPr>
            <p:spPr bwMode="auto">
              <a:xfrm>
                <a:off x="1680" y="1232"/>
                <a:ext cx="69" cy="130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800" dirty="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F</a:t>
                </a:r>
                <a:endParaRPr lang="en-US" sz="1200" dirty="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0796" name="Group 113"/>
            <p:cNvGrpSpPr>
              <a:grpSpLocks/>
            </p:cNvGrpSpPr>
            <p:nvPr/>
          </p:nvGrpSpPr>
          <p:grpSpPr bwMode="auto">
            <a:xfrm>
              <a:off x="908" y="2036"/>
              <a:ext cx="292" cy="389"/>
              <a:chOff x="1572" y="1905"/>
              <a:chExt cx="292" cy="389"/>
            </a:xfrm>
          </p:grpSpPr>
          <p:sp>
            <p:nvSpPr>
              <p:cNvPr id="20556" name="AutoShape 114"/>
              <p:cNvSpPr>
                <a:spLocks noChangeArrowheads="1"/>
              </p:cNvSpPr>
              <p:nvPr/>
            </p:nvSpPr>
            <p:spPr bwMode="auto">
              <a:xfrm>
                <a:off x="1572" y="1907"/>
                <a:ext cx="292" cy="385"/>
              </a:xfrm>
              <a:prstGeom prst="roundRect">
                <a:avLst>
                  <a:gd name="adj" fmla="val 25000"/>
                </a:avLst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57" name="AutoShape 115"/>
              <p:cNvSpPr>
                <a:spLocks noChangeArrowheads="1"/>
              </p:cNvSpPr>
              <p:nvPr/>
            </p:nvSpPr>
            <p:spPr bwMode="auto">
              <a:xfrm>
                <a:off x="1572" y="1907"/>
                <a:ext cx="292" cy="387"/>
              </a:xfrm>
              <a:prstGeom prst="roundRect">
                <a:avLst>
                  <a:gd name="adj" fmla="val 25894"/>
                </a:avLst>
              </a:prstGeom>
              <a:solidFill>
                <a:srgbClr val="CC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58" name="Rectangle 116"/>
              <p:cNvSpPr>
                <a:spLocks noChangeArrowheads="1"/>
              </p:cNvSpPr>
              <p:nvPr/>
            </p:nvSpPr>
            <p:spPr bwMode="auto">
              <a:xfrm>
                <a:off x="1668" y="1961"/>
                <a:ext cx="95" cy="1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800" dirty="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G</a:t>
                </a:r>
                <a:endParaRPr lang="en-US" sz="1200" dirty="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0797" name="Group 117"/>
            <p:cNvGrpSpPr>
              <a:grpSpLocks/>
            </p:cNvGrpSpPr>
            <p:nvPr/>
          </p:nvGrpSpPr>
          <p:grpSpPr bwMode="auto">
            <a:xfrm>
              <a:off x="1685" y="1648"/>
              <a:ext cx="292" cy="389"/>
              <a:chOff x="2349" y="1517"/>
              <a:chExt cx="292" cy="389"/>
            </a:xfrm>
          </p:grpSpPr>
          <p:sp>
            <p:nvSpPr>
              <p:cNvPr id="20553" name="AutoShape 118"/>
              <p:cNvSpPr>
                <a:spLocks noChangeArrowheads="1"/>
              </p:cNvSpPr>
              <p:nvPr/>
            </p:nvSpPr>
            <p:spPr bwMode="auto">
              <a:xfrm>
                <a:off x="2347" y="1519"/>
                <a:ext cx="292" cy="385"/>
              </a:xfrm>
              <a:prstGeom prst="roundRect">
                <a:avLst>
                  <a:gd name="adj" fmla="val 25000"/>
                </a:avLst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54" name="AutoShape 119"/>
              <p:cNvSpPr>
                <a:spLocks noChangeArrowheads="1"/>
              </p:cNvSpPr>
              <p:nvPr/>
            </p:nvSpPr>
            <p:spPr bwMode="auto">
              <a:xfrm>
                <a:off x="2347" y="1517"/>
                <a:ext cx="292" cy="387"/>
              </a:xfrm>
              <a:prstGeom prst="roundRect">
                <a:avLst>
                  <a:gd name="adj" fmla="val 25894"/>
                </a:avLst>
              </a:prstGeom>
              <a:solidFill>
                <a:srgbClr val="CC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55" name="Rectangle 120"/>
              <p:cNvSpPr>
                <a:spLocks noChangeArrowheads="1"/>
              </p:cNvSpPr>
              <p:nvPr/>
            </p:nvSpPr>
            <p:spPr bwMode="auto">
              <a:xfrm>
                <a:off x="2450" y="1587"/>
                <a:ext cx="89" cy="1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800" dirty="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H</a:t>
                </a:r>
                <a:endParaRPr lang="en-US" sz="1200" dirty="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0518" name="Rectangle 121"/>
            <p:cNvSpPr>
              <a:spLocks noChangeArrowheads="1"/>
            </p:cNvSpPr>
            <p:nvPr/>
          </p:nvSpPr>
          <p:spPr bwMode="auto">
            <a:xfrm>
              <a:off x="476" y="1773"/>
              <a:ext cx="83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8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X</a:t>
              </a:r>
              <a:endParaRPr lang="en-US" sz="12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0799" name="Group 122"/>
            <p:cNvGrpSpPr>
              <a:grpSpLocks/>
            </p:cNvGrpSpPr>
            <p:nvPr/>
          </p:nvGrpSpPr>
          <p:grpSpPr bwMode="auto">
            <a:xfrm>
              <a:off x="665" y="1342"/>
              <a:ext cx="243" cy="32"/>
              <a:chOff x="1329" y="1211"/>
              <a:chExt cx="243" cy="32"/>
            </a:xfrm>
          </p:grpSpPr>
          <p:sp>
            <p:nvSpPr>
              <p:cNvPr id="20551" name="Freeform 123"/>
              <p:cNvSpPr>
                <a:spLocks/>
              </p:cNvSpPr>
              <p:nvPr/>
            </p:nvSpPr>
            <p:spPr bwMode="auto">
              <a:xfrm>
                <a:off x="1506" y="1213"/>
                <a:ext cx="66" cy="32"/>
              </a:xfrm>
              <a:custGeom>
                <a:avLst/>
                <a:gdLst>
                  <a:gd name="T0" fmla="*/ 65 w 65"/>
                  <a:gd name="T1" fmla="*/ 16 h 32"/>
                  <a:gd name="T2" fmla="*/ 0 w 65"/>
                  <a:gd name="T3" fmla="*/ 32 h 32"/>
                  <a:gd name="T4" fmla="*/ 0 w 65"/>
                  <a:gd name="T5" fmla="*/ 16 h 32"/>
                  <a:gd name="T6" fmla="*/ 0 w 65"/>
                  <a:gd name="T7" fmla="*/ 0 h 32"/>
                  <a:gd name="T8" fmla="*/ 65 w 65"/>
                  <a:gd name="T9" fmla="*/ 16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32"/>
                  <a:gd name="T17" fmla="*/ 65 w 65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32">
                    <a:moveTo>
                      <a:pt x="65" y="16"/>
                    </a:moveTo>
                    <a:lnTo>
                      <a:pt x="0" y="32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65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52" name="Line 124"/>
              <p:cNvSpPr>
                <a:spLocks noChangeShapeType="1"/>
              </p:cNvSpPr>
              <p:nvPr/>
            </p:nvSpPr>
            <p:spPr bwMode="auto">
              <a:xfrm flipH="1">
                <a:off x="1329" y="1230"/>
                <a:ext cx="177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0800" name="Group 125"/>
            <p:cNvGrpSpPr>
              <a:grpSpLocks/>
            </p:cNvGrpSpPr>
            <p:nvPr/>
          </p:nvGrpSpPr>
          <p:grpSpPr bwMode="auto">
            <a:xfrm>
              <a:off x="665" y="2117"/>
              <a:ext cx="243" cy="33"/>
              <a:chOff x="1329" y="1986"/>
              <a:chExt cx="243" cy="33"/>
            </a:xfrm>
          </p:grpSpPr>
          <p:sp>
            <p:nvSpPr>
              <p:cNvPr id="20549" name="Freeform 126"/>
              <p:cNvSpPr>
                <a:spLocks/>
              </p:cNvSpPr>
              <p:nvPr/>
            </p:nvSpPr>
            <p:spPr bwMode="auto">
              <a:xfrm>
                <a:off x="1506" y="1988"/>
                <a:ext cx="66" cy="29"/>
              </a:xfrm>
              <a:custGeom>
                <a:avLst/>
                <a:gdLst>
                  <a:gd name="T0" fmla="*/ 65 w 65"/>
                  <a:gd name="T1" fmla="*/ 16 h 33"/>
                  <a:gd name="T2" fmla="*/ 0 w 65"/>
                  <a:gd name="T3" fmla="*/ 33 h 33"/>
                  <a:gd name="T4" fmla="*/ 0 w 65"/>
                  <a:gd name="T5" fmla="*/ 16 h 33"/>
                  <a:gd name="T6" fmla="*/ 0 w 65"/>
                  <a:gd name="T7" fmla="*/ 0 h 33"/>
                  <a:gd name="T8" fmla="*/ 65 w 65"/>
                  <a:gd name="T9" fmla="*/ 16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33"/>
                  <a:gd name="T17" fmla="*/ 65 w 65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33">
                    <a:moveTo>
                      <a:pt x="65" y="16"/>
                    </a:moveTo>
                    <a:lnTo>
                      <a:pt x="0" y="33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65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50" name="Line 127"/>
              <p:cNvSpPr>
                <a:spLocks noChangeShapeType="1"/>
              </p:cNvSpPr>
              <p:nvPr/>
            </p:nvSpPr>
            <p:spPr bwMode="auto">
              <a:xfrm flipH="1">
                <a:off x="1329" y="2002"/>
                <a:ext cx="177" cy="2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0521" name="Line 128"/>
            <p:cNvSpPr>
              <a:spLocks noChangeShapeType="1"/>
            </p:cNvSpPr>
            <p:nvPr/>
          </p:nvSpPr>
          <p:spPr bwMode="auto">
            <a:xfrm>
              <a:off x="665" y="1358"/>
              <a:ext cx="2" cy="77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22" name="Line 129"/>
            <p:cNvSpPr>
              <a:spLocks noChangeShapeType="1"/>
            </p:cNvSpPr>
            <p:nvPr/>
          </p:nvSpPr>
          <p:spPr bwMode="auto">
            <a:xfrm flipH="1">
              <a:off x="569" y="1842"/>
              <a:ext cx="96" cy="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23" name="Line 130"/>
            <p:cNvSpPr>
              <a:spLocks noChangeShapeType="1"/>
            </p:cNvSpPr>
            <p:nvPr/>
          </p:nvSpPr>
          <p:spPr bwMode="auto">
            <a:xfrm>
              <a:off x="1200" y="1456"/>
              <a:ext cx="241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24" name="Line 131"/>
            <p:cNvSpPr>
              <a:spLocks noChangeShapeType="1"/>
            </p:cNvSpPr>
            <p:nvPr/>
          </p:nvSpPr>
          <p:spPr bwMode="auto">
            <a:xfrm>
              <a:off x="1441" y="1456"/>
              <a:ext cx="2" cy="29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0805" name="Group 132"/>
            <p:cNvGrpSpPr>
              <a:grpSpLocks/>
            </p:cNvGrpSpPr>
            <p:nvPr/>
          </p:nvGrpSpPr>
          <p:grpSpPr bwMode="auto">
            <a:xfrm>
              <a:off x="1442" y="1729"/>
              <a:ext cx="243" cy="33"/>
              <a:chOff x="2106" y="1598"/>
              <a:chExt cx="243" cy="33"/>
            </a:xfrm>
          </p:grpSpPr>
          <p:sp>
            <p:nvSpPr>
              <p:cNvPr id="20547" name="Freeform 133"/>
              <p:cNvSpPr>
                <a:spLocks/>
              </p:cNvSpPr>
              <p:nvPr/>
            </p:nvSpPr>
            <p:spPr bwMode="auto">
              <a:xfrm>
                <a:off x="2283" y="1598"/>
                <a:ext cx="64" cy="29"/>
              </a:xfrm>
              <a:custGeom>
                <a:avLst/>
                <a:gdLst>
                  <a:gd name="T0" fmla="*/ 64 w 64"/>
                  <a:gd name="T1" fmla="*/ 17 h 33"/>
                  <a:gd name="T2" fmla="*/ 0 w 64"/>
                  <a:gd name="T3" fmla="*/ 33 h 33"/>
                  <a:gd name="T4" fmla="*/ 0 w 64"/>
                  <a:gd name="T5" fmla="*/ 17 h 33"/>
                  <a:gd name="T6" fmla="*/ 0 w 64"/>
                  <a:gd name="T7" fmla="*/ 0 h 33"/>
                  <a:gd name="T8" fmla="*/ 64 w 64"/>
                  <a:gd name="T9" fmla="*/ 17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3"/>
                  <a:gd name="T17" fmla="*/ 64 w 64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3">
                    <a:moveTo>
                      <a:pt x="64" y="17"/>
                    </a:moveTo>
                    <a:lnTo>
                      <a:pt x="0" y="33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64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48" name="Line 134"/>
              <p:cNvSpPr>
                <a:spLocks noChangeShapeType="1"/>
              </p:cNvSpPr>
              <p:nvPr/>
            </p:nvSpPr>
            <p:spPr bwMode="auto">
              <a:xfrm>
                <a:off x="2104" y="1615"/>
                <a:ext cx="179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0806" name="Group 135"/>
            <p:cNvGrpSpPr>
              <a:grpSpLocks/>
            </p:cNvGrpSpPr>
            <p:nvPr/>
          </p:nvGrpSpPr>
          <p:grpSpPr bwMode="auto">
            <a:xfrm>
              <a:off x="1442" y="1826"/>
              <a:ext cx="243" cy="33"/>
              <a:chOff x="2106" y="1695"/>
              <a:chExt cx="243" cy="33"/>
            </a:xfrm>
          </p:grpSpPr>
          <p:sp>
            <p:nvSpPr>
              <p:cNvPr id="20545" name="Freeform 136"/>
              <p:cNvSpPr>
                <a:spLocks/>
              </p:cNvSpPr>
              <p:nvPr/>
            </p:nvSpPr>
            <p:spPr bwMode="auto">
              <a:xfrm>
                <a:off x="2283" y="1695"/>
                <a:ext cx="64" cy="35"/>
              </a:xfrm>
              <a:custGeom>
                <a:avLst/>
                <a:gdLst>
                  <a:gd name="T0" fmla="*/ 64 w 64"/>
                  <a:gd name="T1" fmla="*/ 17 h 33"/>
                  <a:gd name="T2" fmla="*/ 0 w 64"/>
                  <a:gd name="T3" fmla="*/ 33 h 33"/>
                  <a:gd name="T4" fmla="*/ 0 w 64"/>
                  <a:gd name="T5" fmla="*/ 17 h 33"/>
                  <a:gd name="T6" fmla="*/ 0 w 64"/>
                  <a:gd name="T7" fmla="*/ 0 h 33"/>
                  <a:gd name="T8" fmla="*/ 64 w 64"/>
                  <a:gd name="T9" fmla="*/ 17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3"/>
                  <a:gd name="T17" fmla="*/ 64 w 64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3">
                    <a:moveTo>
                      <a:pt x="64" y="17"/>
                    </a:moveTo>
                    <a:lnTo>
                      <a:pt x="0" y="33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64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46" name="Line 137"/>
              <p:cNvSpPr>
                <a:spLocks noChangeShapeType="1"/>
              </p:cNvSpPr>
              <p:nvPr/>
            </p:nvSpPr>
            <p:spPr bwMode="auto">
              <a:xfrm>
                <a:off x="2104" y="1711"/>
                <a:ext cx="179" cy="2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0527" name="Line 138"/>
            <p:cNvSpPr>
              <a:spLocks noChangeShapeType="1"/>
            </p:cNvSpPr>
            <p:nvPr/>
          </p:nvSpPr>
          <p:spPr bwMode="auto">
            <a:xfrm>
              <a:off x="1441" y="1842"/>
              <a:ext cx="2" cy="38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28" name="Line 139"/>
            <p:cNvSpPr>
              <a:spLocks noChangeShapeType="1"/>
            </p:cNvSpPr>
            <p:nvPr/>
          </p:nvSpPr>
          <p:spPr bwMode="auto">
            <a:xfrm flipH="1">
              <a:off x="1200" y="2231"/>
              <a:ext cx="241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0809" name="Group 140"/>
            <p:cNvGrpSpPr>
              <a:grpSpLocks/>
            </p:cNvGrpSpPr>
            <p:nvPr/>
          </p:nvGrpSpPr>
          <p:grpSpPr bwMode="auto">
            <a:xfrm>
              <a:off x="1977" y="1826"/>
              <a:ext cx="291" cy="33"/>
              <a:chOff x="2641" y="1695"/>
              <a:chExt cx="291" cy="33"/>
            </a:xfrm>
          </p:grpSpPr>
          <p:sp>
            <p:nvSpPr>
              <p:cNvPr id="20543" name="Freeform 141"/>
              <p:cNvSpPr>
                <a:spLocks/>
              </p:cNvSpPr>
              <p:nvPr/>
            </p:nvSpPr>
            <p:spPr bwMode="auto">
              <a:xfrm>
                <a:off x="2868" y="1695"/>
                <a:ext cx="64" cy="35"/>
              </a:xfrm>
              <a:custGeom>
                <a:avLst/>
                <a:gdLst>
                  <a:gd name="T0" fmla="*/ 64 w 64"/>
                  <a:gd name="T1" fmla="*/ 17 h 33"/>
                  <a:gd name="T2" fmla="*/ 0 w 64"/>
                  <a:gd name="T3" fmla="*/ 33 h 33"/>
                  <a:gd name="T4" fmla="*/ 0 w 64"/>
                  <a:gd name="T5" fmla="*/ 17 h 33"/>
                  <a:gd name="T6" fmla="*/ 0 w 64"/>
                  <a:gd name="T7" fmla="*/ 0 h 33"/>
                  <a:gd name="T8" fmla="*/ 64 w 64"/>
                  <a:gd name="T9" fmla="*/ 17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3"/>
                  <a:gd name="T17" fmla="*/ 64 w 64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3">
                    <a:moveTo>
                      <a:pt x="64" y="17"/>
                    </a:moveTo>
                    <a:lnTo>
                      <a:pt x="0" y="33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64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44" name="Line 142"/>
              <p:cNvSpPr>
                <a:spLocks noChangeShapeType="1"/>
              </p:cNvSpPr>
              <p:nvPr/>
            </p:nvSpPr>
            <p:spPr bwMode="auto">
              <a:xfrm>
                <a:off x="2639" y="1711"/>
                <a:ext cx="231" cy="2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0530" name="Rectangle 143"/>
            <p:cNvSpPr>
              <a:spLocks noChangeArrowheads="1"/>
            </p:cNvSpPr>
            <p:nvPr/>
          </p:nvSpPr>
          <p:spPr bwMode="auto">
            <a:xfrm>
              <a:off x="2371" y="1773"/>
              <a:ext cx="213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8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P(X)</a:t>
              </a:r>
              <a:endParaRPr lang="en-US" sz="12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0811" name="Group 144"/>
            <p:cNvGrpSpPr>
              <a:grpSpLocks/>
            </p:cNvGrpSpPr>
            <p:nvPr/>
          </p:nvGrpSpPr>
          <p:grpSpPr bwMode="auto">
            <a:xfrm>
              <a:off x="1304" y="1331"/>
              <a:ext cx="48" cy="240"/>
              <a:chOff x="1968" y="1248"/>
              <a:chExt cx="48" cy="288"/>
            </a:xfrm>
          </p:grpSpPr>
          <p:sp useBgFill="1">
            <p:nvSpPr>
              <p:cNvPr id="20541" name="Rectangle 145"/>
              <p:cNvSpPr>
                <a:spLocks noChangeArrowheads="1"/>
              </p:cNvSpPr>
              <p:nvPr/>
            </p:nvSpPr>
            <p:spPr bwMode="auto">
              <a:xfrm>
                <a:off x="1970" y="1248"/>
                <a:ext cx="41" cy="278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42" name="Freeform 146"/>
              <p:cNvSpPr>
                <a:spLocks/>
              </p:cNvSpPr>
              <p:nvPr/>
            </p:nvSpPr>
            <p:spPr bwMode="auto">
              <a:xfrm>
                <a:off x="1970" y="1487"/>
                <a:ext cx="46" cy="49"/>
              </a:xfrm>
              <a:custGeom>
                <a:avLst/>
                <a:gdLst>
                  <a:gd name="T0" fmla="*/ 2147483647 w 20"/>
                  <a:gd name="T1" fmla="*/ 2132 h 40"/>
                  <a:gd name="T2" fmla="*/ 2147483647 w 20"/>
                  <a:gd name="T3" fmla="*/ 0 h 40"/>
                  <a:gd name="T4" fmla="*/ 0 w 20"/>
                  <a:gd name="T5" fmla="*/ 2132 h 40"/>
                  <a:gd name="T6" fmla="*/ 0 60000 65536"/>
                  <a:gd name="T7" fmla="*/ 0 60000 65536"/>
                  <a:gd name="T8" fmla="*/ 0 60000 65536"/>
                  <a:gd name="T9" fmla="*/ 0 w 20"/>
                  <a:gd name="T10" fmla="*/ 0 h 40"/>
                  <a:gd name="T11" fmla="*/ 20 w 20"/>
                  <a:gd name="T12" fmla="*/ 40 h 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" h="40">
                    <a:moveTo>
                      <a:pt x="19" y="39"/>
                    </a:moveTo>
                    <a:lnTo>
                      <a:pt x="10" y="0"/>
                    </a:lnTo>
                    <a:lnTo>
                      <a:pt x="0" y="39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0532" name="Rectangle 147"/>
            <p:cNvSpPr>
              <a:spLocks noChangeArrowheads="1"/>
            </p:cNvSpPr>
            <p:nvPr/>
          </p:nvSpPr>
          <p:spPr bwMode="auto">
            <a:xfrm>
              <a:off x="895" y="1464"/>
              <a:ext cx="35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900" dirty="0">
                  <a:latin typeface="+mj-lt"/>
                  <a:ea typeface="ＭＳ Ｐゴシック" charset="0"/>
                  <a:cs typeface="ＭＳ Ｐゴシック" charset="0"/>
                </a:rPr>
                <a:t>15</a:t>
              </a:r>
            </a:p>
          </p:txBody>
        </p:sp>
        <p:sp>
          <p:nvSpPr>
            <p:cNvPr id="20533" name="Rectangle 148"/>
            <p:cNvSpPr>
              <a:spLocks noChangeArrowheads="1"/>
            </p:cNvSpPr>
            <p:nvPr/>
          </p:nvSpPr>
          <p:spPr bwMode="auto">
            <a:xfrm>
              <a:off x="895" y="2232"/>
              <a:ext cx="35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900" dirty="0">
                  <a:latin typeface="+mj-lt"/>
                  <a:ea typeface="ＭＳ Ｐゴシック" charset="0"/>
                  <a:cs typeface="ＭＳ Ｐゴシック" charset="0"/>
                </a:rPr>
                <a:t>20</a:t>
              </a:r>
            </a:p>
          </p:txBody>
        </p:sp>
        <p:sp>
          <p:nvSpPr>
            <p:cNvPr id="20534" name="Rectangle 149"/>
            <p:cNvSpPr>
              <a:spLocks noChangeArrowheads="1"/>
            </p:cNvSpPr>
            <p:nvPr/>
          </p:nvSpPr>
          <p:spPr bwMode="auto">
            <a:xfrm>
              <a:off x="1656" y="1849"/>
              <a:ext cx="35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900" dirty="0">
                  <a:latin typeface="+mj-lt"/>
                  <a:ea typeface="ＭＳ Ｐゴシック" charset="0"/>
                  <a:cs typeface="ＭＳ Ｐゴシック" charset="0"/>
                </a:rPr>
                <a:t>25</a:t>
              </a:r>
            </a:p>
          </p:txBody>
        </p:sp>
        <p:grpSp>
          <p:nvGrpSpPr>
            <p:cNvPr id="30815" name="Group 150"/>
            <p:cNvGrpSpPr>
              <a:grpSpLocks/>
            </p:cNvGrpSpPr>
            <p:nvPr/>
          </p:nvGrpSpPr>
          <p:grpSpPr bwMode="auto">
            <a:xfrm>
              <a:off x="2072" y="1715"/>
              <a:ext cx="48" cy="240"/>
              <a:chOff x="2736" y="1584"/>
              <a:chExt cx="48" cy="240"/>
            </a:xfrm>
          </p:grpSpPr>
          <p:sp useBgFill="1">
            <p:nvSpPr>
              <p:cNvPr id="20539" name="Rectangle 151"/>
              <p:cNvSpPr>
                <a:spLocks noChangeArrowheads="1"/>
              </p:cNvSpPr>
              <p:nvPr/>
            </p:nvSpPr>
            <p:spPr bwMode="auto">
              <a:xfrm>
                <a:off x="2738" y="1588"/>
                <a:ext cx="41" cy="230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40" name="Freeform 152"/>
              <p:cNvSpPr>
                <a:spLocks/>
              </p:cNvSpPr>
              <p:nvPr/>
            </p:nvSpPr>
            <p:spPr bwMode="auto">
              <a:xfrm>
                <a:off x="2738" y="1784"/>
                <a:ext cx="46" cy="42"/>
              </a:xfrm>
              <a:custGeom>
                <a:avLst/>
                <a:gdLst>
                  <a:gd name="T0" fmla="*/ 2147483647 w 20"/>
                  <a:gd name="T1" fmla="*/ 39 h 40"/>
                  <a:gd name="T2" fmla="*/ 2147483647 w 20"/>
                  <a:gd name="T3" fmla="*/ 0 h 40"/>
                  <a:gd name="T4" fmla="*/ 0 w 20"/>
                  <a:gd name="T5" fmla="*/ 39 h 40"/>
                  <a:gd name="T6" fmla="*/ 0 60000 65536"/>
                  <a:gd name="T7" fmla="*/ 0 60000 65536"/>
                  <a:gd name="T8" fmla="*/ 0 60000 65536"/>
                  <a:gd name="T9" fmla="*/ 0 w 20"/>
                  <a:gd name="T10" fmla="*/ 0 h 40"/>
                  <a:gd name="T11" fmla="*/ 20 w 20"/>
                  <a:gd name="T12" fmla="*/ 40 h 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" h="40">
                    <a:moveTo>
                      <a:pt x="19" y="39"/>
                    </a:moveTo>
                    <a:lnTo>
                      <a:pt x="10" y="0"/>
                    </a:lnTo>
                    <a:lnTo>
                      <a:pt x="0" y="39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0816" name="Group 153"/>
            <p:cNvGrpSpPr>
              <a:grpSpLocks/>
            </p:cNvGrpSpPr>
            <p:nvPr/>
          </p:nvGrpSpPr>
          <p:grpSpPr bwMode="auto">
            <a:xfrm>
              <a:off x="1304" y="2099"/>
              <a:ext cx="48" cy="240"/>
              <a:chOff x="1968" y="1248"/>
              <a:chExt cx="48" cy="288"/>
            </a:xfrm>
          </p:grpSpPr>
          <p:sp useBgFill="1">
            <p:nvSpPr>
              <p:cNvPr id="20537" name="Rectangle 154"/>
              <p:cNvSpPr>
                <a:spLocks noChangeArrowheads="1"/>
              </p:cNvSpPr>
              <p:nvPr/>
            </p:nvSpPr>
            <p:spPr bwMode="auto">
              <a:xfrm>
                <a:off x="1970" y="1248"/>
                <a:ext cx="41" cy="278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538" name="Freeform 155"/>
              <p:cNvSpPr>
                <a:spLocks/>
              </p:cNvSpPr>
              <p:nvPr/>
            </p:nvSpPr>
            <p:spPr bwMode="auto">
              <a:xfrm>
                <a:off x="1970" y="1487"/>
                <a:ext cx="46" cy="49"/>
              </a:xfrm>
              <a:custGeom>
                <a:avLst/>
                <a:gdLst>
                  <a:gd name="T0" fmla="*/ 2147483647 w 20"/>
                  <a:gd name="T1" fmla="*/ 2132 h 40"/>
                  <a:gd name="T2" fmla="*/ 2147483647 w 20"/>
                  <a:gd name="T3" fmla="*/ 0 h 40"/>
                  <a:gd name="T4" fmla="*/ 0 w 20"/>
                  <a:gd name="T5" fmla="*/ 2132 h 40"/>
                  <a:gd name="T6" fmla="*/ 0 60000 65536"/>
                  <a:gd name="T7" fmla="*/ 0 60000 65536"/>
                  <a:gd name="T8" fmla="*/ 0 60000 65536"/>
                  <a:gd name="T9" fmla="*/ 0 w 20"/>
                  <a:gd name="T10" fmla="*/ 0 h 40"/>
                  <a:gd name="T11" fmla="*/ 20 w 20"/>
                  <a:gd name="T12" fmla="*/ 40 h 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" h="40">
                    <a:moveTo>
                      <a:pt x="19" y="39"/>
                    </a:moveTo>
                    <a:lnTo>
                      <a:pt x="10" y="0"/>
                    </a:lnTo>
                    <a:lnTo>
                      <a:pt x="0" y="39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307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Pipeline Diagrams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611563" y="2246313"/>
            <a:ext cx="869950" cy="942975"/>
            <a:chOff x="3610937" y="2246721"/>
            <a:chExt cx="871072" cy="943218"/>
          </a:xfrm>
        </p:grpSpPr>
        <p:sp>
          <p:nvSpPr>
            <p:cNvPr id="106" name="Rectangle 99"/>
            <p:cNvSpPr>
              <a:spLocks noChangeArrowheads="1"/>
            </p:cNvSpPr>
            <p:nvPr/>
          </p:nvSpPr>
          <p:spPr bwMode="auto">
            <a:xfrm>
              <a:off x="3610937" y="2246721"/>
              <a:ext cx="871072" cy="94321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4" name="Rectangle 28"/>
            <p:cNvSpPr>
              <a:spLocks noChangeArrowheads="1"/>
            </p:cNvSpPr>
            <p:nvPr/>
          </p:nvSpPr>
          <p:spPr bwMode="auto">
            <a:xfrm>
              <a:off x="3692003" y="2286418"/>
              <a:ext cx="680326" cy="342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F(X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</a:t>
              </a: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</a:p>
          </p:txBody>
        </p:sp>
        <p:sp>
          <p:nvSpPr>
            <p:cNvPr id="105" name="Rectangle 31"/>
            <p:cNvSpPr>
              <a:spLocks noChangeArrowheads="1"/>
            </p:cNvSpPr>
            <p:nvPr/>
          </p:nvSpPr>
          <p:spPr bwMode="auto">
            <a:xfrm>
              <a:off x="3657033" y="2743736"/>
              <a:ext cx="718475" cy="342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G(X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</a:t>
              </a: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)</a:t>
              </a:r>
            </a:p>
          </p:txBody>
        </p:sp>
      </p:grpSp>
      <p:grpSp>
        <p:nvGrpSpPr>
          <p:cNvPr id="131" name="Group 130"/>
          <p:cNvGrpSpPr>
            <a:grpSpLocks/>
          </p:cNvGrpSpPr>
          <p:nvPr/>
        </p:nvGrpSpPr>
        <p:grpSpPr bwMode="auto">
          <a:xfrm>
            <a:off x="3578225" y="4191000"/>
            <a:ext cx="1042988" cy="762000"/>
            <a:chOff x="4868863" y="6096000"/>
            <a:chExt cx="1042987" cy="762000"/>
          </a:xfrm>
        </p:grpSpPr>
        <p:sp>
          <p:nvSpPr>
            <p:cNvPr id="30770" name="Text Box 71"/>
            <p:cNvSpPr txBox="1">
              <a:spLocks noChangeArrowheads="1"/>
            </p:cNvSpPr>
            <p:nvPr/>
          </p:nvSpPr>
          <p:spPr bwMode="auto">
            <a:xfrm>
              <a:off x="5100638" y="6119336"/>
              <a:ext cx="811212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 i="1">
                  <a:solidFill>
                    <a:srgbClr val="3366FF"/>
                  </a:solidFill>
                  <a:latin typeface="Comic Sans MS" charset="0"/>
                </a:rPr>
                <a:t>Xi stable here</a:t>
              </a:r>
            </a:p>
          </p:txBody>
        </p:sp>
        <p:sp>
          <p:nvSpPr>
            <p:cNvPr id="133" name="Line 72"/>
            <p:cNvSpPr>
              <a:spLocks noChangeShapeType="1"/>
            </p:cNvSpPr>
            <p:nvPr/>
          </p:nvSpPr>
          <p:spPr bwMode="auto">
            <a:xfrm flipH="1" flipV="1">
              <a:off x="5100638" y="6248400"/>
              <a:ext cx="76200" cy="7620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0772" name="Group 144"/>
            <p:cNvGrpSpPr>
              <a:grpSpLocks/>
            </p:cNvGrpSpPr>
            <p:nvPr/>
          </p:nvGrpSpPr>
          <p:grpSpPr bwMode="auto">
            <a:xfrm flipH="1">
              <a:off x="4868863" y="6096000"/>
              <a:ext cx="231775" cy="511175"/>
              <a:chOff x="4313593" y="3009422"/>
              <a:chExt cx="999529" cy="2212823"/>
            </a:xfrm>
          </p:grpSpPr>
          <p:cxnSp>
            <p:nvCxnSpPr>
              <p:cNvPr id="135" name="Straight Connector 134"/>
              <p:cNvCxnSpPr/>
              <p:nvPr/>
            </p:nvCxnSpPr>
            <p:spPr>
              <a:xfrm>
                <a:off x="4642205" y="3682890"/>
                <a:ext cx="157458" cy="67346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4799663" y="4356358"/>
                <a:ext cx="280692" cy="81778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>
                <a:off x="4587437" y="4356358"/>
                <a:ext cx="212227" cy="81778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776" name="Group 148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4963586" y="2693874"/>
                  <a:ext cx="280690" cy="13744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Freeform 152"/>
                <p:cNvSpPr/>
                <p:nvPr/>
              </p:nvSpPr>
              <p:spPr>
                <a:xfrm>
                  <a:off x="5004662" y="2583922"/>
                  <a:ext cx="232766" cy="123697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0777" name="Group 149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150" name="Straight Connector 149"/>
                <p:cNvCxnSpPr/>
                <p:nvPr/>
              </p:nvCxnSpPr>
              <p:spPr>
                <a:xfrm flipH="1">
                  <a:off x="4285824" y="2673256"/>
                  <a:ext cx="239613" cy="41233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Freeform 150"/>
                <p:cNvSpPr/>
                <p:nvPr/>
              </p:nvSpPr>
              <p:spPr>
                <a:xfrm>
                  <a:off x="4272131" y="2577047"/>
                  <a:ext cx="253305" cy="137442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40" name="Straight Connector 139"/>
              <p:cNvCxnSpPr/>
              <p:nvPr/>
            </p:nvCxnSpPr>
            <p:spPr>
              <a:xfrm flipV="1">
                <a:off x="4676434" y="3531703"/>
                <a:ext cx="355997" cy="22678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V="1">
                <a:off x="5039278" y="3194971"/>
                <a:ext cx="136922" cy="32986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H="1">
                <a:off x="4601129" y="3751611"/>
                <a:ext cx="41077" cy="29550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4594280" y="4047114"/>
                <a:ext cx="171154" cy="28862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Freeform 143"/>
              <p:cNvSpPr/>
              <p:nvPr/>
            </p:nvSpPr>
            <p:spPr>
              <a:xfrm rot="19139357">
                <a:off x="5128275" y="3009422"/>
                <a:ext cx="157462" cy="130572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" name="Freeform 144"/>
              <p:cNvSpPr/>
              <p:nvPr/>
            </p:nvSpPr>
            <p:spPr>
              <a:xfrm rot="18043755">
                <a:off x="4583622" y="4332528"/>
                <a:ext cx="206164" cy="116381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0784" name="Group 156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147" name="Oval 146"/>
                <p:cNvSpPr/>
                <p:nvPr/>
              </p:nvSpPr>
              <p:spPr>
                <a:xfrm>
                  <a:off x="4594912" y="718554"/>
                  <a:ext cx="349153" cy="384840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8" name="Freeform 147"/>
                <p:cNvSpPr/>
                <p:nvPr/>
              </p:nvSpPr>
              <p:spPr>
                <a:xfrm>
                  <a:off x="4603169" y="735714"/>
                  <a:ext cx="506611" cy="199290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9" name="Freeform 148"/>
                <p:cNvSpPr/>
                <p:nvPr/>
              </p:nvSpPr>
              <p:spPr>
                <a:xfrm>
                  <a:off x="4592213" y="727707"/>
                  <a:ext cx="308072" cy="213035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54" name="Group 153"/>
          <p:cNvGrpSpPr>
            <a:grpSpLocks/>
          </p:cNvGrpSpPr>
          <p:nvPr/>
        </p:nvGrpSpPr>
        <p:grpSpPr bwMode="auto">
          <a:xfrm>
            <a:off x="5380038" y="4183063"/>
            <a:ext cx="1249362" cy="762000"/>
            <a:chOff x="4868863" y="6096000"/>
            <a:chExt cx="1042987" cy="762000"/>
          </a:xfrm>
        </p:grpSpPr>
        <p:sp>
          <p:nvSpPr>
            <p:cNvPr id="30748" name="Text Box 71"/>
            <p:cNvSpPr txBox="1">
              <a:spLocks noChangeArrowheads="1"/>
            </p:cNvSpPr>
            <p:nvPr/>
          </p:nvSpPr>
          <p:spPr bwMode="auto">
            <a:xfrm>
              <a:off x="5100638" y="6119336"/>
              <a:ext cx="811212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 i="1">
                  <a:solidFill>
                    <a:srgbClr val="3366FF"/>
                  </a:solidFill>
                  <a:latin typeface="Comic Sans MS" charset="0"/>
                </a:rPr>
                <a:t>P(Xi) available here</a:t>
              </a:r>
            </a:p>
          </p:txBody>
        </p:sp>
        <p:sp>
          <p:nvSpPr>
            <p:cNvPr id="156" name="Line 72"/>
            <p:cNvSpPr>
              <a:spLocks noChangeShapeType="1"/>
            </p:cNvSpPr>
            <p:nvPr/>
          </p:nvSpPr>
          <p:spPr bwMode="auto">
            <a:xfrm flipH="1" flipV="1">
              <a:off x="5100785" y="6248400"/>
              <a:ext cx="75541" cy="7620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0750" name="Group 144"/>
            <p:cNvGrpSpPr>
              <a:grpSpLocks/>
            </p:cNvGrpSpPr>
            <p:nvPr/>
          </p:nvGrpSpPr>
          <p:grpSpPr bwMode="auto">
            <a:xfrm flipH="1">
              <a:off x="4868863" y="6096000"/>
              <a:ext cx="231775" cy="511175"/>
              <a:chOff x="4313593" y="3009422"/>
              <a:chExt cx="999529" cy="2212823"/>
            </a:xfrm>
          </p:grpSpPr>
          <p:cxnSp>
            <p:nvCxnSpPr>
              <p:cNvPr id="158" name="Straight Connector 157"/>
              <p:cNvCxnSpPr/>
              <p:nvPr/>
            </p:nvCxnSpPr>
            <p:spPr>
              <a:xfrm>
                <a:off x="4644442" y="3682890"/>
                <a:ext cx="154309" cy="67346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4798752" y="4356358"/>
                <a:ext cx="280048" cy="81778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H="1">
                <a:off x="4587290" y="4356358"/>
                <a:ext cx="211462" cy="81778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754" name="Group 148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4969946" y="2693870"/>
                  <a:ext cx="274330" cy="13744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Freeform 175"/>
                <p:cNvSpPr/>
                <p:nvPr/>
              </p:nvSpPr>
              <p:spPr>
                <a:xfrm>
                  <a:off x="5004237" y="2583917"/>
                  <a:ext cx="234325" cy="123697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0755" name="Group 149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173" name="Straight Connector 172"/>
                <p:cNvCxnSpPr/>
                <p:nvPr/>
              </p:nvCxnSpPr>
              <p:spPr>
                <a:xfrm flipH="1">
                  <a:off x="4284117" y="2673256"/>
                  <a:ext cx="240039" cy="41233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Freeform 173"/>
                <p:cNvSpPr/>
                <p:nvPr/>
              </p:nvSpPr>
              <p:spPr>
                <a:xfrm>
                  <a:off x="4272687" y="2577047"/>
                  <a:ext cx="251470" cy="137442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63" name="Straight Connector 162"/>
              <p:cNvCxnSpPr/>
              <p:nvPr/>
            </p:nvCxnSpPr>
            <p:spPr>
              <a:xfrm flipV="1">
                <a:off x="4678734" y="3531703"/>
                <a:ext cx="354344" cy="22677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 flipV="1">
                <a:off x="5038791" y="3194967"/>
                <a:ext cx="137165" cy="32986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flipH="1">
                <a:off x="4598721" y="3751611"/>
                <a:ext cx="45722" cy="29549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4593004" y="4047110"/>
                <a:ext cx="171457" cy="28862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Freeform 166"/>
              <p:cNvSpPr/>
              <p:nvPr/>
            </p:nvSpPr>
            <p:spPr>
              <a:xfrm rot="19139357">
                <a:off x="5130235" y="3009422"/>
                <a:ext cx="154313" cy="130568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" name="Freeform 167"/>
              <p:cNvSpPr/>
              <p:nvPr/>
            </p:nvSpPr>
            <p:spPr>
              <a:xfrm rot="18043755">
                <a:off x="4584226" y="4330710"/>
                <a:ext cx="206164" cy="120022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0762" name="Group 156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170" name="Oval 169"/>
                <p:cNvSpPr/>
                <p:nvPr/>
              </p:nvSpPr>
              <p:spPr>
                <a:xfrm>
                  <a:off x="4587266" y="730213"/>
                  <a:ext cx="342912" cy="384840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1" name="Freeform 170"/>
                <p:cNvSpPr/>
                <p:nvPr/>
              </p:nvSpPr>
              <p:spPr>
                <a:xfrm>
                  <a:off x="4592626" y="739634"/>
                  <a:ext cx="502938" cy="199290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2" name="Freeform 171"/>
                <p:cNvSpPr/>
                <p:nvPr/>
              </p:nvSpPr>
              <p:spPr>
                <a:xfrm>
                  <a:off x="4595801" y="727051"/>
                  <a:ext cx="297191" cy="213035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8272</TotalTime>
  <Words>2154</Words>
  <Application>Microsoft Macintosh PowerPoint</Application>
  <PresentationFormat>On-screen Show (4:3)</PresentationFormat>
  <Paragraphs>726</Paragraphs>
  <Slides>26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ＭＳ Ｐゴシック</vt:lpstr>
      <vt:lpstr>Trebuchet MS</vt:lpstr>
      <vt:lpstr>Bookman Old Style</vt:lpstr>
      <vt:lpstr>Calibri</vt:lpstr>
      <vt:lpstr>Gill Sans MT</vt:lpstr>
      <vt:lpstr>Comic Sans MS</vt:lpstr>
      <vt:lpstr>Symbol</vt:lpstr>
      <vt:lpstr>Tekton Pro</vt:lpstr>
      <vt:lpstr>Courier New</vt:lpstr>
      <vt:lpstr>Office Theme</vt:lpstr>
      <vt:lpstr>Microsoft Equation</vt:lpstr>
      <vt:lpstr>7. Performance Measures</vt:lpstr>
      <vt:lpstr>Forget circuits… Let’s Solve a Real Problem</vt:lpstr>
      <vt:lpstr>One Load At a Time</vt:lpstr>
      <vt:lpstr>Doing N Loads of Laundry</vt:lpstr>
      <vt:lpstr>Doing N Loads… The 6.004 Way</vt:lpstr>
      <vt:lpstr>Performance Measures</vt:lpstr>
      <vt:lpstr>Okay, Back To Circuits…</vt:lpstr>
      <vt:lpstr>Pipelined Circuits</vt:lpstr>
      <vt:lpstr>Pipeline Diagrams</vt:lpstr>
      <vt:lpstr>Pipeline Conventions</vt:lpstr>
      <vt:lpstr>Ill-formed Pipelines</vt:lpstr>
      <vt:lpstr>A Pipelining Methodology</vt:lpstr>
      <vt:lpstr>Pipeline Example</vt:lpstr>
      <vt:lpstr>Pipelined Components</vt:lpstr>
      <vt:lpstr>How Do 6.004 Students Do Laundry?</vt:lpstr>
      <vt:lpstr>Back To Our Bottleneck…</vt:lpstr>
      <vt:lpstr>Circuit Interleaving</vt:lpstr>
      <vt:lpstr>Circuit Interleaving</vt:lpstr>
      <vt:lpstr>Circuit Interleaving</vt:lpstr>
      <vt:lpstr>Combine Techniques</vt:lpstr>
      <vt:lpstr>And Add A Little Parallelism…</vt:lpstr>
      <vt:lpstr>Control Structure Alternatives</vt:lpstr>
      <vt:lpstr>Self-timed Example</vt:lpstr>
      <vt:lpstr>Self-timed Example</vt:lpstr>
      <vt:lpstr>Control Structure Taxonomy</vt:lpstr>
      <vt:lpstr>Summary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Microsoft Office User</cp:lastModifiedBy>
  <cp:revision>283</cp:revision>
  <cp:lastPrinted>2015-04-11T01:42:58Z</cp:lastPrinted>
  <dcterms:created xsi:type="dcterms:W3CDTF">2010-02-03T13:36:01Z</dcterms:created>
  <dcterms:modified xsi:type="dcterms:W3CDTF">2017-06-19T14:48:06Z</dcterms:modified>
</cp:coreProperties>
</file>