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436" r:id="rId2"/>
    <p:sldId id="413" r:id="rId3"/>
    <p:sldId id="414" r:id="rId4"/>
    <p:sldId id="415" r:id="rId5"/>
    <p:sldId id="416" r:id="rId6"/>
    <p:sldId id="417" r:id="rId7"/>
    <p:sldId id="418" r:id="rId8"/>
    <p:sldId id="419" r:id="rId9"/>
    <p:sldId id="420" r:id="rId10"/>
    <p:sldId id="421" r:id="rId11"/>
    <p:sldId id="435" r:id="rId12"/>
    <p:sldId id="422" r:id="rId13"/>
    <p:sldId id="434" r:id="rId14"/>
    <p:sldId id="424" r:id="rId15"/>
    <p:sldId id="425" r:id="rId16"/>
    <p:sldId id="426" r:id="rId17"/>
    <p:sldId id="427" r:id="rId18"/>
    <p:sldId id="428" r:id="rId19"/>
    <p:sldId id="429" r:id="rId20"/>
    <p:sldId id="430" r:id="rId21"/>
    <p:sldId id="442" r:id="rId22"/>
    <p:sldId id="437" r:id="rId2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24">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21" autoAdjust="0"/>
    <p:restoredTop sz="94626"/>
  </p:normalViewPr>
  <p:slideViewPr>
    <p:cSldViewPr showGuides="1">
      <p:cViewPr varScale="1">
        <p:scale>
          <a:sx n="116" d="100"/>
          <a:sy n="116" d="100"/>
        </p:scale>
        <p:origin x="1504" y="192"/>
      </p:cViewPr>
      <p:guideLst>
        <p:guide orient="horz" pos="1824"/>
        <p:guide pos="2832"/>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454A267-6D32-4402-B19A-C2E2B0D7E352}" type="datetime1">
              <a:rPr lang="en-US"/>
              <a:pPr/>
              <a:t>7/10/19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6A58CF1-A972-43D7-A5A4-4B7A32A890C6}" type="slidenum">
              <a:rPr lang="en-US"/>
              <a:pPr/>
              <a:t>‹#›</a:t>
            </a:fld>
            <a:endParaRPr lang="en-US"/>
          </a:p>
        </p:txBody>
      </p:sp>
    </p:spTree>
    <p:extLst>
      <p:ext uri="{BB962C8B-B14F-4D97-AF65-F5344CB8AC3E}">
        <p14:creationId xmlns:p14="http://schemas.microsoft.com/office/powerpoint/2010/main" val="155050932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15362" name="Notes Placeholder 2"/>
          <p:cNvSpPr>
            <a:spLocks noGrp="1"/>
          </p:cNvSpPr>
          <p:nvPr>
            <p:ph type="body" idx="1"/>
          </p:nvPr>
        </p:nvSpPr>
        <p:spPr bwMode="auto">
          <a:noFill/>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a typeface="ＭＳ Ｐゴシック" charset="0"/>
              <a:cs typeface="ＭＳ Ｐゴシック" charset="0"/>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C345B1B-4D36-514F-B7E5-B6C10008C7C5}" type="slidenum">
              <a:rPr lang="en-US" sz="1200"/>
              <a:pPr eaLnBrk="1" hangingPunct="1"/>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10</a:t>
            </a:fld>
            <a:endParaRPr lang="en-US"/>
          </a:p>
        </p:txBody>
      </p:sp>
    </p:spTree>
    <p:extLst>
      <p:ext uri="{BB962C8B-B14F-4D97-AF65-F5344CB8AC3E}">
        <p14:creationId xmlns:p14="http://schemas.microsoft.com/office/powerpoint/2010/main" val="3884418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11</a:t>
            </a:fld>
            <a:endParaRPr lang="en-US"/>
          </a:p>
        </p:txBody>
      </p:sp>
    </p:spTree>
    <p:extLst>
      <p:ext uri="{BB962C8B-B14F-4D97-AF65-F5344CB8AC3E}">
        <p14:creationId xmlns:p14="http://schemas.microsoft.com/office/powerpoint/2010/main" val="1207254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12</a:t>
            </a:fld>
            <a:endParaRPr lang="en-US"/>
          </a:p>
        </p:txBody>
      </p:sp>
    </p:spTree>
    <p:extLst>
      <p:ext uri="{BB962C8B-B14F-4D97-AF65-F5344CB8AC3E}">
        <p14:creationId xmlns:p14="http://schemas.microsoft.com/office/powerpoint/2010/main" val="3819704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13</a:t>
            </a:fld>
            <a:endParaRPr lang="en-US"/>
          </a:p>
        </p:txBody>
      </p:sp>
    </p:spTree>
    <p:extLst>
      <p:ext uri="{BB962C8B-B14F-4D97-AF65-F5344CB8AC3E}">
        <p14:creationId xmlns:p14="http://schemas.microsoft.com/office/powerpoint/2010/main" val="1758841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14</a:t>
            </a:fld>
            <a:endParaRPr lang="en-US"/>
          </a:p>
        </p:txBody>
      </p:sp>
    </p:spTree>
    <p:extLst>
      <p:ext uri="{BB962C8B-B14F-4D97-AF65-F5344CB8AC3E}">
        <p14:creationId xmlns:p14="http://schemas.microsoft.com/office/powerpoint/2010/main" val="1508479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15</a:t>
            </a:fld>
            <a:endParaRPr lang="en-US"/>
          </a:p>
        </p:txBody>
      </p:sp>
    </p:spTree>
    <p:extLst>
      <p:ext uri="{BB962C8B-B14F-4D97-AF65-F5344CB8AC3E}">
        <p14:creationId xmlns:p14="http://schemas.microsoft.com/office/powerpoint/2010/main" val="3705412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16</a:t>
            </a:fld>
            <a:endParaRPr lang="en-US"/>
          </a:p>
        </p:txBody>
      </p:sp>
    </p:spTree>
    <p:extLst>
      <p:ext uri="{BB962C8B-B14F-4D97-AF65-F5344CB8AC3E}">
        <p14:creationId xmlns:p14="http://schemas.microsoft.com/office/powerpoint/2010/main" val="1783175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17</a:t>
            </a:fld>
            <a:endParaRPr lang="en-US"/>
          </a:p>
        </p:txBody>
      </p:sp>
    </p:spTree>
    <p:extLst>
      <p:ext uri="{BB962C8B-B14F-4D97-AF65-F5344CB8AC3E}">
        <p14:creationId xmlns:p14="http://schemas.microsoft.com/office/powerpoint/2010/main" val="611322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18</a:t>
            </a:fld>
            <a:endParaRPr lang="en-US"/>
          </a:p>
        </p:txBody>
      </p:sp>
    </p:spTree>
    <p:extLst>
      <p:ext uri="{BB962C8B-B14F-4D97-AF65-F5344CB8AC3E}">
        <p14:creationId xmlns:p14="http://schemas.microsoft.com/office/powerpoint/2010/main" val="3999897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19</a:t>
            </a:fld>
            <a:endParaRPr lang="en-US"/>
          </a:p>
        </p:txBody>
      </p:sp>
    </p:spTree>
    <p:extLst>
      <p:ext uri="{BB962C8B-B14F-4D97-AF65-F5344CB8AC3E}">
        <p14:creationId xmlns:p14="http://schemas.microsoft.com/office/powerpoint/2010/main" val="1084694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2</a:t>
            </a:fld>
            <a:endParaRPr lang="en-US"/>
          </a:p>
        </p:txBody>
      </p:sp>
    </p:spTree>
    <p:extLst>
      <p:ext uri="{BB962C8B-B14F-4D97-AF65-F5344CB8AC3E}">
        <p14:creationId xmlns:p14="http://schemas.microsoft.com/office/powerpoint/2010/main" val="1954026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20</a:t>
            </a:fld>
            <a:endParaRPr lang="en-US"/>
          </a:p>
        </p:txBody>
      </p:sp>
    </p:spTree>
    <p:extLst>
      <p:ext uri="{BB962C8B-B14F-4D97-AF65-F5344CB8AC3E}">
        <p14:creationId xmlns:p14="http://schemas.microsoft.com/office/powerpoint/2010/main" val="1189379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21</a:t>
            </a:fld>
            <a:endParaRPr lang="en-US"/>
          </a:p>
        </p:txBody>
      </p:sp>
    </p:spTree>
    <p:extLst>
      <p:ext uri="{BB962C8B-B14F-4D97-AF65-F5344CB8AC3E}">
        <p14:creationId xmlns:p14="http://schemas.microsoft.com/office/powerpoint/2010/main" val="3629604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22</a:t>
            </a:fld>
            <a:endParaRPr lang="en-US"/>
          </a:p>
        </p:txBody>
      </p:sp>
    </p:spTree>
    <p:extLst>
      <p:ext uri="{BB962C8B-B14F-4D97-AF65-F5344CB8AC3E}">
        <p14:creationId xmlns:p14="http://schemas.microsoft.com/office/powerpoint/2010/main" val="210005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3</a:t>
            </a:fld>
            <a:endParaRPr lang="en-US"/>
          </a:p>
        </p:txBody>
      </p:sp>
    </p:spTree>
    <p:extLst>
      <p:ext uri="{BB962C8B-B14F-4D97-AF65-F5344CB8AC3E}">
        <p14:creationId xmlns:p14="http://schemas.microsoft.com/office/powerpoint/2010/main" val="2771556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noRot="1" noChangeAspect="1" noChangeArrowheads="1"/>
          </p:cNvSpPr>
          <p:nvPr>
            <p:ph type="sldImg"/>
          </p:nvPr>
        </p:nvSpPr>
        <p:spPr>
          <a:xfrm>
            <a:off x="1143000" y="1143000"/>
            <a:ext cx="4572000" cy="3429000"/>
          </a:xfrm>
          <a:solidFill>
            <a:srgbClr val="FFFFFF"/>
          </a:solidFill>
          <a:ln>
            <a:solidFill>
              <a:srgbClr val="000000"/>
            </a:solidFill>
          </a:ln>
        </p:spPr>
      </p:sp>
      <p:sp>
        <p:nvSpPr>
          <p:cNvPr id="9218" name="Rectangle 3"/>
          <p:cNvSpPr>
            <a:spLocks noChangeArrowheads="1"/>
          </p:cNvSpPr>
          <p:nvPr/>
        </p:nvSpPr>
        <p:spPr bwMode="auto">
          <a:xfrm>
            <a:off x="1793847" y="3977828"/>
            <a:ext cx="745792" cy="337656"/>
          </a:xfrm>
          <a:prstGeom prst="rect">
            <a:avLst/>
          </a:prstGeom>
          <a:noFill/>
          <a:ln w="25400">
            <a:noFill/>
            <a:miter lim="800000"/>
            <a:headEnd/>
            <a:tailEnd/>
          </a:ln>
        </p:spPr>
        <p:txBody>
          <a:bodyPr wrap="none" lIns="89064" tIns="43751" rIns="89064" bIns="43751">
            <a:spAutoFit/>
          </a:bodyPr>
          <a:lstStyle/>
          <a:p>
            <a:pPr algn="l" eaLnBrk="0" hangingPunct="0">
              <a:lnSpc>
                <a:spcPct val="90000"/>
              </a:lnSpc>
            </a:pPr>
            <a:r>
              <a:rPr lang="en-US" b="0" i="1"/>
              <a:t>STACK</a:t>
            </a:r>
          </a:p>
        </p:txBody>
      </p:sp>
      <p:sp>
        <p:nvSpPr>
          <p:cNvPr id="9219" name="Rectangle 4"/>
          <p:cNvSpPr>
            <a:spLocks noChangeArrowheads="1"/>
          </p:cNvSpPr>
          <p:nvPr/>
        </p:nvSpPr>
        <p:spPr bwMode="auto">
          <a:xfrm>
            <a:off x="4336037" y="2404835"/>
            <a:ext cx="539325" cy="337656"/>
          </a:xfrm>
          <a:prstGeom prst="rect">
            <a:avLst/>
          </a:prstGeom>
          <a:noFill/>
          <a:ln w="25400">
            <a:noFill/>
            <a:miter lim="800000"/>
            <a:headEnd/>
            <a:tailEnd/>
          </a:ln>
        </p:spPr>
        <p:txBody>
          <a:bodyPr wrap="none" lIns="89064" tIns="43751" rIns="89064" bIns="43751">
            <a:spAutoFit/>
          </a:bodyPr>
          <a:lstStyle/>
          <a:p>
            <a:pPr algn="l" eaLnBrk="0" hangingPunct="0">
              <a:lnSpc>
                <a:spcPct val="90000"/>
              </a:lnSpc>
            </a:pPr>
            <a:r>
              <a:rPr lang="en-US" b="0" i="1"/>
              <a:t>fact</a:t>
            </a:r>
          </a:p>
        </p:txBody>
      </p:sp>
      <p:sp>
        <p:nvSpPr>
          <p:cNvPr id="9220" name="Rectangle 5"/>
          <p:cNvSpPr>
            <a:spLocks noChangeArrowheads="1"/>
          </p:cNvSpPr>
          <p:nvPr/>
        </p:nvSpPr>
        <p:spPr bwMode="auto">
          <a:xfrm>
            <a:off x="2840905" y="3075625"/>
            <a:ext cx="928470" cy="337656"/>
          </a:xfrm>
          <a:prstGeom prst="rect">
            <a:avLst/>
          </a:prstGeom>
          <a:noFill/>
          <a:ln w="25400">
            <a:noFill/>
            <a:miter lim="800000"/>
            <a:headEnd/>
            <a:tailEnd/>
          </a:ln>
        </p:spPr>
        <p:txBody>
          <a:bodyPr wrap="none" lIns="89064" tIns="43751" rIns="89064" bIns="43751">
            <a:spAutoFit/>
          </a:bodyPr>
          <a:lstStyle/>
          <a:p>
            <a:pPr algn="l" eaLnBrk="0" hangingPunct="0">
              <a:lnSpc>
                <a:spcPct val="90000"/>
              </a:lnSpc>
            </a:pPr>
            <a:r>
              <a:rPr lang="en-US" b="0" i="1"/>
              <a:t>CALLER: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p:cNvSpPr>
          <p:nvPr>
            <p:ph type="sldImg"/>
          </p:nvPr>
        </p:nvSpPr>
        <p:spPr>
          <a:xfrm>
            <a:off x="1143000" y="1143000"/>
            <a:ext cx="4572000" cy="3429000"/>
          </a:xfrm>
          <a:solidFill>
            <a:srgbClr val="FFFFFF"/>
          </a:solidFill>
          <a:ln>
            <a:solidFill>
              <a:srgbClr val="000000"/>
            </a:solidFill>
          </a:ln>
        </p:spPr>
      </p:sp>
      <p:sp>
        <p:nvSpPr>
          <p:cNvPr id="11266" name="Rectangle 3"/>
          <p:cNvSpPr>
            <a:spLocks noChangeArrowheads="1"/>
          </p:cNvSpPr>
          <p:nvPr/>
        </p:nvSpPr>
        <p:spPr bwMode="auto">
          <a:xfrm>
            <a:off x="1793847" y="3977828"/>
            <a:ext cx="745792" cy="337656"/>
          </a:xfrm>
          <a:prstGeom prst="rect">
            <a:avLst/>
          </a:prstGeom>
          <a:noFill/>
          <a:ln w="25400">
            <a:noFill/>
            <a:miter lim="800000"/>
            <a:headEnd/>
            <a:tailEnd/>
          </a:ln>
        </p:spPr>
        <p:txBody>
          <a:bodyPr wrap="none" lIns="89064" tIns="43751" rIns="89064" bIns="43751">
            <a:spAutoFit/>
          </a:bodyPr>
          <a:lstStyle/>
          <a:p>
            <a:pPr algn="l" eaLnBrk="0" hangingPunct="0">
              <a:lnSpc>
                <a:spcPct val="90000"/>
              </a:lnSpc>
            </a:pPr>
            <a:r>
              <a:rPr lang="en-US" b="0" i="1"/>
              <a:t>STACK</a:t>
            </a:r>
          </a:p>
        </p:txBody>
      </p:sp>
      <p:sp>
        <p:nvSpPr>
          <p:cNvPr id="11267" name="Rectangle 4"/>
          <p:cNvSpPr>
            <a:spLocks noChangeArrowheads="1"/>
          </p:cNvSpPr>
          <p:nvPr/>
        </p:nvSpPr>
        <p:spPr bwMode="auto">
          <a:xfrm>
            <a:off x="4336037" y="2404835"/>
            <a:ext cx="539325" cy="337656"/>
          </a:xfrm>
          <a:prstGeom prst="rect">
            <a:avLst/>
          </a:prstGeom>
          <a:noFill/>
          <a:ln w="25400">
            <a:noFill/>
            <a:miter lim="800000"/>
            <a:headEnd/>
            <a:tailEnd/>
          </a:ln>
        </p:spPr>
        <p:txBody>
          <a:bodyPr wrap="none" lIns="89064" tIns="43751" rIns="89064" bIns="43751">
            <a:spAutoFit/>
          </a:bodyPr>
          <a:lstStyle/>
          <a:p>
            <a:pPr algn="l" eaLnBrk="0" hangingPunct="0">
              <a:lnSpc>
                <a:spcPct val="90000"/>
              </a:lnSpc>
            </a:pPr>
            <a:r>
              <a:rPr lang="en-US" b="0" i="1"/>
              <a:t>fact</a:t>
            </a:r>
          </a:p>
        </p:txBody>
      </p:sp>
      <p:sp>
        <p:nvSpPr>
          <p:cNvPr id="11268" name="Rectangle 5"/>
          <p:cNvSpPr>
            <a:spLocks noChangeArrowheads="1"/>
          </p:cNvSpPr>
          <p:nvPr/>
        </p:nvSpPr>
        <p:spPr bwMode="auto">
          <a:xfrm>
            <a:off x="2840905" y="3075625"/>
            <a:ext cx="928470" cy="337656"/>
          </a:xfrm>
          <a:prstGeom prst="rect">
            <a:avLst/>
          </a:prstGeom>
          <a:noFill/>
          <a:ln w="25400">
            <a:noFill/>
            <a:miter lim="800000"/>
            <a:headEnd/>
            <a:tailEnd/>
          </a:ln>
        </p:spPr>
        <p:txBody>
          <a:bodyPr wrap="none" lIns="89064" tIns="43751" rIns="89064" bIns="43751">
            <a:spAutoFit/>
          </a:bodyPr>
          <a:lstStyle/>
          <a:p>
            <a:pPr algn="l" eaLnBrk="0" hangingPunct="0">
              <a:lnSpc>
                <a:spcPct val="90000"/>
              </a:lnSpc>
            </a:pPr>
            <a:r>
              <a:rPr lang="en-US" b="0" i="1"/>
              <a:t>CALLER:</a:t>
            </a:r>
          </a:p>
        </p:txBody>
      </p:sp>
      <p:sp>
        <p:nvSpPr>
          <p:cNvPr id="2" name="Notes Placeholder 1"/>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6</a:t>
            </a:fld>
            <a:endParaRPr lang="en-US"/>
          </a:p>
        </p:txBody>
      </p:sp>
    </p:spTree>
    <p:extLst>
      <p:ext uri="{BB962C8B-B14F-4D97-AF65-F5344CB8AC3E}">
        <p14:creationId xmlns:p14="http://schemas.microsoft.com/office/powerpoint/2010/main" val="2023614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7</a:t>
            </a:fld>
            <a:endParaRPr lang="en-US"/>
          </a:p>
        </p:txBody>
      </p:sp>
    </p:spTree>
    <p:extLst>
      <p:ext uri="{BB962C8B-B14F-4D97-AF65-F5344CB8AC3E}">
        <p14:creationId xmlns:p14="http://schemas.microsoft.com/office/powerpoint/2010/main" val="1928726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https://openclipart.org/detail/67633/book</a:t>
            </a:r>
          </a:p>
        </p:txBody>
      </p:sp>
      <p:sp>
        <p:nvSpPr>
          <p:cNvPr id="4" name="Slide Number Placeholder 3"/>
          <p:cNvSpPr>
            <a:spLocks noGrp="1"/>
          </p:cNvSpPr>
          <p:nvPr>
            <p:ph type="sldNum" sz="quarter" idx="10"/>
          </p:nvPr>
        </p:nvSpPr>
        <p:spPr/>
        <p:txBody>
          <a:bodyPr/>
          <a:lstStyle/>
          <a:p>
            <a:fld id="{96A58CF1-A972-43D7-A5A4-4B7A32A890C6}" type="slidenum">
              <a:rPr lang="en-US"/>
              <a:pPr/>
              <a:t>8</a:t>
            </a:fld>
            <a:endParaRPr lang="en-US"/>
          </a:p>
        </p:txBody>
      </p:sp>
    </p:spTree>
    <p:extLst>
      <p:ext uri="{BB962C8B-B14F-4D97-AF65-F5344CB8AC3E}">
        <p14:creationId xmlns:p14="http://schemas.microsoft.com/office/powerpoint/2010/main" val="3733481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A58CF1-A972-43D7-A5A4-4B7A32A890C6}" type="slidenum">
              <a:rPr lang="en-US"/>
              <a:pPr/>
              <a:t>9</a:t>
            </a:fld>
            <a:endParaRPr lang="en-US"/>
          </a:p>
        </p:txBody>
      </p:sp>
    </p:spTree>
    <p:extLst>
      <p:ext uri="{BB962C8B-B14F-4D97-AF65-F5344CB8AC3E}">
        <p14:creationId xmlns:p14="http://schemas.microsoft.com/office/powerpoint/2010/main" val="3420641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E09AD6F9-13D0-41FB-BE7B-D9E4D2F0E92B}" type="datetime1">
              <a:rPr lang="en-US" smtClean="0"/>
              <a:pPr/>
              <a:t>7/10/19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83ABDCC7-8E6C-4D65-8E13-250E4C7E8FF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77AF488D-4D69-45D4-96A3-1C5661330254}" type="datetime1">
              <a:rPr lang="en-US" smtClean="0"/>
              <a:pPr/>
              <a:t>7/10/19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ECDE780-3EEE-4681-8152-7A22B1EBED5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30783285-9ED5-41A0-A7C6-D92511BA15FA}" type="datetime1">
              <a:rPr lang="en-US" smtClean="0"/>
              <a:pPr/>
              <a:t>7/10/19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05AB5B35-796A-4C53-9C25-1DC3BA6AEDB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0803D500-87BB-4950-91D6-CAE90ADA5A7C}" type="datetime1">
              <a:rPr lang="en-US" smtClean="0"/>
              <a:pPr/>
              <a:t>7/10/19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58188F51-784A-432A-8BFF-69D9703D5D2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BF533223-0B88-40C3-8839-7D06D2423A38}" type="datetime1">
              <a:rPr lang="en-US" smtClean="0"/>
              <a:pPr/>
              <a:t>7/10/19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D7773A8A-8331-49E8-8E91-4E357E0ECDE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CC1C52B-29C4-4F13-A058-4E92FD64E08C}" type="datetime1">
              <a:rPr lang="en-US" smtClean="0"/>
              <a:pPr/>
              <a:t>7/10/19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8C70AB70-6B64-42BE-A642-BCBFB93076A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6F248663-A60D-448A-8FC0-03CA8A99F1EA}" type="datetime1">
              <a:rPr lang="en-US" smtClean="0"/>
              <a:pPr/>
              <a:t>7/10/19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7CF24245-5AA8-49FB-9392-A5293BF8007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6D45F553-873C-4099-BC24-D40961381BAE}" type="datetime1">
              <a:rPr lang="en-US" smtClean="0"/>
              <a:pPr/>
              <a:t>7/10/19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F83606CC-0F9E-4D49-B855-A314DCB8ABF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FFDE9422-1655-4D93-BF44-07740897DB75}" type="datetime1">
              <a:rPr lang="en-US" smtClean="0"/>
              <a:pPr/>
              <a:t>7/10/19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7D6FBADB-F8BC-426F-A8C8-694765DF36C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CA32EA0-F3C9-4DD5-8B2D-AC3F456587CE}" type="datetime1">
              <a:rPr lang="en-US" smtClean="0"/>
              <a:pPr/>
              <a:t>7/10/19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2807BAF5-1CBF-4668-A895-99BB67548211}"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F12DBC1D-DE4C-42ED-8A40-DA5274C15AFB}" type="datetime1">
              <a:rPr lang="en-US" smtClean="0"/>
              <a:pPr/>
              <a:t>7/10/19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charset="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Gill Sans MT" pitchFamily="34" charset="0"/>
              </a:defRPr>
            </a:lvl1pPr>
          </a:lstStyle>
          <a:p>
            <a:fld id="{0D6C1D2A-B35A-43BA-A2D3-62ADD6D52BD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066800"/>
            <a:ext cx="8229600" cy="5059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469" r:id="rId1"/>
    <p:sldLayoutId id="2147484470" r:id="rId2"/>
    <p:sldLayoutId id="2147484471" r:id="rId3"/>
    <p:sldLayoutId id="2147484472" r:id="rId4"/>
    <p:sldLayoutId id="2147484473" r:id="rId5"/>
    <p:sldLayoutId id="2147484474" r:id="rId6"/>
    <p:sldLayoutId id="2147484475" r:id="rId7"/>
    <p:sldLayoutId id="2147484476" r:id="rId8"/>
    <p:sldLayoutId id="2147484477" r:id="rId9"/>
    <p:sldLayoutId id="2147484478" r:id="rId10"/>
    <p:sldLayoutId id="2147484479" r:id="rId11"/>
  </p:sldLayoutIdLst>
  <p:txStyles>
    <p:titleStyle>
      <a:lvl1pPr algn="ctr" defTabSz="457200" rtl="0" eaLnBrk="0" fontAlgn="base" hangingPunct="0">
        <a:spcBef>
          <a:spcPct val="0"/>
        </a:spcBef>
        <a:spcAft>
          <a:spcPct val="0"/>
        </a:spcAft>
        <a:defRPr sz="3200" b="1" kern="1200">
          <a:solidFill>
            <a:schemeClr val="tx1"/>
          </a:solidFill>
          <a:latin typeface="Trebuchet MS"/>
          <a:ea typeface="ＭＳ Ｐゴシック" charset="-128"/>
          <a:cs typeface="Trebuchet MS"/>
        </a:defRPr>
      </a:lvl1pPr>
      <a:lvl2pPr algn="ctr" defTabSz="457200" rtl="0" eaLnBrk="0" fontAlgn="base" hangingPunct="0">
        <a:spcBef>
          <a:spcPct val="0"/>
        </a:spcBef>
        <a:spcAft>
          <a:spcPct val="0"/>
        </a:spcAft>
        <a:defRPr sz="3200" b="1">
          <a:solidFill>
            <a:schemeClr val="tx1"/>
          </a:solidFill>
          <a:latin typeface="Trebuchet MS" charset="0"/>
          <a:ea typeface="ＭＳ Ｐゴシック" charset="-128"/>
        </a:defRPr>
      </a:lvl2pPr>
      <a:lvl3pPr algn="ctr" defTabSz="457200" rtl="0" eaLnBrk="0" fontAlgn="base" hangingPunct="0">
        <a:spcBef>
          <a:spcPct val="0"/>
        </a:spcBef>
        <a:spcAft>
          <a:spcPct val="0"/>
        </a:spcAft>
        <a:defRPr sz="3200" b="1">
          <a:solidFill>
            <a:schemeClr val="tx1"/>
          </a:solidFill>
          <a:latin typeface="Trebuchet MS" charset="0"/>
          <a:ea typeface="ＭＳ Ｐゴシック" charset="-128"/>
        </a:defRPr>
      </a:lvl3pPr>
      <a:lvl4pPr algn="ctr" defTabSz="457200" rtl="0" eaLnBrk="0" fontAlgn="base" hangingPunct="0">
        <a:spcBef>
          <a:spcPct val="0"/>
        </a:spcBef>
        <a:spcAft>
          <a:spcPct val="0"/>
        </a:spcAft>
        <a:defRPr sz="3200" b="1">
          <a:solidFill>
            <a:schemeClr val="tx1"/>
          </a:solidFill>
          <a:latin typeface="Trebuchet MS" charset="0"/>
          <a:ea typeface="ＭＳ Ｐゴシック" charset="-128"/>
        </a:defRPr>
      </a:lvl4pPr>
      <a:lvl5pPr algn="ctr" defTabSz="457200" rtl="0" eaLnBrk="0" fontAlgn="base" hangingPunct="0">
        <a:spcBef>
          <a:spcPct val="0"/>
        </a:spcBef>
        <a:spcAft>
          <a:spcPct val="0"/>
        </a:spcAft>
        <a:defRPr sz="3200" b="1">
          <a:solidFill>
            <a:schemeClr val="tx1"/>
          </a:solidFill>
          <a:latin typeface="Trebuchet MS" charset="0"/>
          <a:ea typeface="ＭＳ Ｐゴシック" charset="-128"/>
        </a:defRPr>
      </a:lvl5pPr>
      <a:lvl6pPr marL="457200" algn="ctr" defTabSz="457200" rtl="0" fontAlgn="base">
        <a:spcBef>
          <a:spcPct val="0"/>
        </a:spcBef>
        <a:spcAft>
          <a:spcPct val="0"/>
        </a:spcAft>
        <a:defRPr sz="3200" b="1">
          <a:solidFill>
            <a:schemeClr val="tx1"/>
          </a:solidFill>
          <a:latin typeface="Trebuchet MS" charset="0"/>
          <a:ea typeface="ＭＳ Ｐゴシック" charset="-128"/>
        </a:defRPr>
      </a:lvl6pPr>
      <a:lvl7pPr marL="914400" algn="ctr" defTabSz="457200" rtl="0" fontAlgn="base">
        <a:spcBef>
          <a:spcPct val="0"/>
        </a:spcBef>
        <a:spcAft>
          <a:spcPct val="0"/>
        </a:spcAft>
        <a:defRPr sz="3200" b="1">
          <a:solidFill>
            <a:schemeClr val="tx1"/>
          </a:solidFill>
          <a:latin typeface="Trebuchet MS" charset="0"/>
          <a:ea typeface="ＭＳ Ｐゴシック" charset="-128"/>
        </a:defRPr>
      </a:lvl7pPr>
      <a:lvl8pPr marL="1371600" algn="ctr" defTabSz="457200" rtl="0" fontAlgn="base">
        <a:spcBef>
          <a:spcPct val="0"/>
        </a:spcBef>
        <a:spcAft>
          <a:spcPct val="0"/>
        </a:spcAft>
        <a:defRPr sz="3200" b="1">
          <a:solidFill>
            <a:schemeClr val="tx1"/>
          </a:solidFill>
          <a:latin typeface="Trebuchet MS" charset="0"/>
          <a:ea typeface="ＭＳ Ｐゴシック" charset="-128"/>
        </a:defRPr>
      </a:lvl8pPr>
      <a:lvl9pPr marL="1828800" algn="ctr" defTabSz="457200" rtl="0" fontAlgn="base">
        <a:spcBef>
          <a:spcPct val="0"/>
        </a:spcBef>
        <a:spcAft>
          <a:spcPct val="0"/>
        </a:spcAft>
        <a:defRPr sz="3200" b="1">
          <a:solidFill>
            <a:schemeClr val="tx1"/>
          </a:solidFill>
          <a:latin typeface="Trebuchet MS" charset="0"/>
          <a:ea typeface="ＭＳ Ｐゴシック" charset="-128"/>
        </a:defRPr>
      </a:lvl9pPr>
    </p:titleStyle>
    <p:bodyStyle>
      <a:lvl1pPr marL="342900" indent="-342900" algn="l" defTabSz="457200" rtl="0" eaLnBrk="0" fontAlgn="base" hangingPunct="0">
        <a:spcBef>
          <a:spcPct val="20000"/>
        </a:spcBef>
        <a:spcAft>
          <a:spcPct val="0"/>
        </a:spcAft>
        <a:buFont typeface="Arial" pitchFamily="34" charset="0"/>
        <a:buChar char="•"/>
        <a:defRPr sz="2400" kern="1200">
          <a:solidFill>
            <a:schemeClr val="tx1"/>
          </a:solidFill>
          <a:latin typeface="Bookman Old Style"/>
          <a:ea typeface="ＭＳ Ｐゴシック" charset="-128"/>
          <a:cs typeface="Bookman Old Style"/>
        </a:defRPr>
      </a:lvl1pPr>
      <a:lvl2pPr marL="742950" indent="-285750" algn="l" defTabSz="457200" rtl="0" eaLnBrk="0" fontAlgn="base" hangingPunct="0">
        <a:spcBef>
          <a:spcPct val="20000"/>
        </a:spcBef>
        <a:spcAft>
          <a:spcPct val="0"/>
        </a:spcAft>
        <a:buFont typeface="Arial" pitchFamily="34" charset="0"/>
        <a:buChar char="–"/>
        <a:defRPr sz="2000" kern="1200">
          <a:solidFill>
            <a:schemeClr val="tx1"/>
          </a:solidFill>
          <a:latin typeface="Bookman Old Style"/>
          <a:ea typeface="ＭＳ Ｐゴシック" charset="-128"/>
          <a:cs typeface="Bookman Old Style"/>
        </a:defRPr>
      </a:lvl2pPr>
      <a:lvl3pPr marL="1143000" indent="-228600" algn="l" defTabSz="457200" rtl="0" eaLnBrk="0" fontAlgn="base" hangingPunct="0">
        <a:spcBef>
          <a:spcPct val="20000"/>
        </a:spcBef>
        <a:spcAft>
          <a:spcPct val="0"/>
        </a:spcAft>
        <a:buFont typeface="Arial" pitchFamily="34" charset="0"/>
        <a:buChar char="•"/>
        <a:defRPr kern="1200">
          <a:solidFill>
            <a:schemeClr val="tx1"/>
          </a:solidFill>
          <a:latin typeface="Bookman Old Style"/>
          <a:ea typeface="ＭＳ Ｐゴシック" charset="-128"/>
          <a:cs typeface="Bookman Old Style"/>
        </a:defRPr>
      </a:lvl3pPr>
      <a:lvl4pPr marL="1600200" indent="-228600" algn="l" defTabSz="457200" rtl="0" eaLnBrk="0" fontAlgn="base" hangingPunct="0">
        <a:spcBef>
          <a:spcPct val="20000"/>
        </a:spcBef>
        <a:spcAft>
          <a:spcPct val="0"/>
        </a:spcAft>
        <a:buFont typeface="Arial" pitchFamily="34" charset="0"/>
        <a:buChar char="–"/>
        <a:defRPr sz="1600" kern="1200">
          <a:solidFill>
            <a:schemeClr val="tx1"/>
          </a:solidFill>
          <a:latin typeface="Bookman Old Style"/>
          <a:ea typeface="ＭＳ Ｐゴシック" charset="-128"/>
          <a:cs typeface="Bookman Old Style"/>
        </a:defRPr>
      </a:lvl4pPr>
      <a:lvl5pPr marL="2057400" indent="-228600" algn="l" defTabSz="457200" rtl="0" eaLnBrk="0" fontAlgn="base" hangingPunct="0">
        <a:spcBef>
          <a:spcPct val="20000"/>
        </a:spcBef>
        <a:spcAft>
          <a:spcPct val="0"/>
        </a:spcAft>
        <a:buFont typeface="Arial" pitchFamily="34" charset="0"/>
        <a:buChar char="»"/>
        <a:defRPr sz="1600" kern="1200">
          <a:solidFill>
            <a:schemeClr val="tx1"/>
          </a:solidFill>
          <a:latin typeface="Bookman Old Style"/>
          <a:ea typeface="ＭＳ Ｐゴシック" charset="-128"/>
          <a:cs typeface="Bookman Old Styl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2"/>
          <p:cNvSpPr>
            <a:spLocks noGrp="1"/>
          </p:cNvSpPr>
          <p:nvPr>
            <p:ph type="ctrTitle"/>
          </p:nvPr>
        </p:nvSpPr>
        <p:spPr/>
        <p:txBody>
          <a:bodyPr/>
          <a:lstStyle/>
          <a:p>
            <a:r>
              <a:rPr lang="en-US" dirty="0">
                <a:latin typeface="Trebuchet MS" charset="0"/>
                <a:ea typeface="ＭＳ Ｐゴシック" charset="0"/>
              </a:rPr>
              <a:t>12. Procedures &amp; Stacks</a:t>
            </a:r>
          </a:p>
        </p:txBody>
      </p:sp>
      <p:sp>
        <p:nvSpPr>
          <p:cNvPr id="4" name="Subtitle 3"/>
          <p:cNvSpPr>
            <a:spLocks noGrp="1"/>
          </p:cNvSpPr>
          <p:nvPr>
            <p:ph type="subTitle" idx="1"/>
          </p:nvPr>
        </p:nvSpPr>
        <p:spPr/>
        <p:txBody>
          <a:bodyPr/>
          <a:lstStyle/>
          <a:p>
            <a:pPr>
              <a:defRPr/>
            </a:pPr>
            <a:r>
              <a:rPr lang="en-US" dirty="0"/>
              <a:t>6.004x Computation Structures</a:t>
            </a:r>
          </a:p>
          <a:p>
            <a:pPr>
              <a:defRPr/>
            </a:pPr>
            <a:r>
              <a:rPr lang="en-US" dirty="0"/>
              <a:t>Part 2 – Computer Architecture</a:t>
            </a:r>
          </a:p>
          <a:p>
            <a:pPr>
              <a:defRPr/>
            </a:pPr>
            <a:endParaRPr lang="en-US" dirty="0"/>
          </a:p>
          <a:p>
            <a:pPr>
              <a:defRPr/>
            </a:pPr>
            <a:r>
              <a:rPr lang="en-US" dirty="0"/>
              <a:t>Copyright © 2015 MIT EECS</a:t>
            </a:r>
          </a:p>
        </p:txBody>
      </p:sp>
    </p:spTree>
    <p:extLst>
      <p:ext uri="{BB962C8B-B14F-4D97-AF65-F5344CB8AC3E}">
        <p14:creationId xmlns:p14="http://schemas.microsoft.com/office/powerpoint/2010/main" val="989522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a:t>Stack Management Macros</a:t>
            </a:r>
          </a:p>
        </p:txBody>
      </p:sp>
      <p:sp>
        <p:nvSpPr>
          <p:cNvPr id="16386" name="Rectangle 3"/>
          <p:cNvSpPr>
            <a:spLocks noChangeArrowheads="1"/>
          </p:cNvSpPr>
          <p:nvPr/>
        </p:nvSpPr>
        <p:spPr bwMode="auto">
          <a:xfrm>
            <a:off x="228600" y="1098550"/>
            <a:ext cx="8153400" cy="5149850"/>
          </a:xfrm>
          <a:prstGeom prst="rect">
            <a:avLst/>
          </a:prstGeom>
          <a:noFill/>
          <a:ln w="12700">
            <a:noFill/>
            <a:miter lim="800000"/>
            <a:headEnd/>
            <a:tailEnd/>
          </a:ln>
        </p:spPr>
        <p:txBody>
          <a:bodyPr lIns="63500" tIns="25400" rIns="63500" bIns="25400">
            <a:spAutoFit/>
          </a:bodyPr>
          <a:lstStyle/>
          <a:p>
            <a:pPr marL="228600" indent="-228600" algn="l" eaLnBrk="0" hangingPunct="0">
              <a:lnSpc>
                <a:spcPct val="108000"/>
              </a:lnSpc>
            </a:pPr>
            <a:r>
              <a:rPr lang="en-US" sz="2200" b="1" dirty="0">
                <a:solidFill>
                  <a:srgbClr val="CC0000"/>
                </a:solidFill>
                <a:latin typeface="Courier New" pitchFamily="49" charset="0"/>
              </a:rPr>
              <a:t>PUSH(RX)</a:t>
            </a:r>
            <a:r>
              <a:rPr lang="en-US" sz="2200" dirty="0"/>
              <a:t>:  </a:t>
            </a:r>
            <a:r>
              <a:rPr lang="en-US" sz="2200" dirty="0">
                <a:latin typeface="+mj-lt"/>
              </a:rPr>
              <a:t>Push </a:t>
            </a:r>
            <a:r>
              <a:rPr lang="en-US" sz="2200" dirty="0" err="1">
                <a:latin typeface="+mj-lt"/>
              </a:rPr>
              <a:t>Reg</a:t>
            </a:r>
            <a:r>
              <a:rPr lang="en-US" sz="2200" dirty="0">
                <a:latin typeface="+mj-lt"/>
              </a:rPr>
              <a:t>[x] onto stack</a:t>
            </a:r>
          </a:p>
          <a:p>
            <a:pPr marL="685800" lvl="1" indent="-228600" algn="l" eaLnBrk="0" hangingPunct="0">
              <a:lnSpc>
                <a:spcPct val="108000"/>
              </a:lnSpc>
            </a:pPr>
            <a:r>
              <a:rPr lang="en-US" sz="2200" dirty="0" err="1">
                <a:latin typeface="Consolas" pitchFamily="49" charset="0"/>
                <a:cs typeface="Consolas" pitchFamily="49" charset="0"/>
              </a:rPr>
              <a:t>Reg</a:t>
            </a:r>
            <a:r>
              <a:rPr lang="en-US" sz="2200" dirty="0">
                <a:latin typeface="Consolas" pitchFamily="49" charset="0"/>
                <a:cs typeface="Consolas" pitchFamily="49" charset="0"/>
              </a:rPr>
              <a:t>[SP] </a:t>
            </a:r>
            <a:r>
              <a:rPr lang="en-US" sz="2200" dirty="0">
                <a:latin typeface="Consolas" pitchFamily="49" charset="0"/>
                <a:cs typeface="Consolas" pitchFamily="49" charset="0"/>
                <a:sym typeface="Wingdings" pitchFamily="2" charset="2"/>
              </a:rPr>
              <a:t></a:t>
            </a:r>
            <a:r>
              <a:rPr lang="en-US" sz="2200" dirty="0">
                <a:latin typeface="Consolas" pitchFamily="49" charset="0"/>
                <a:cs typeface="Consolas" pitchFamily="49" charset="0"/>
              </a:rPr>
              <a:t> </a:t>
            </a:r>
            <a:r>
              <a:rPr lang="en-US" sz="2200" dirty="0" err="1">
                <a:latin typeface="Consolas" pitchFamily="49" charset="0"/>
                <a:cs typeface="Consolas" pitchFamily="49" charset="0"/>
              </a:rPr>
              <a:t>Reg</a:t>
            </a:r>
            <a:r>
              <a:rPr lang="en-US" sz="2200" dirty="0">
                <a:latin typeface="Consolas" pitchFamily="49" charset="0"/>
                <a:cs typeface="Consolas" pitchFamily="49" charset="0"/>
              </a:rPr>
              <a:t>[SP] + 4;</a:t>
            </a:r>
          </a:p>
          <a:p>
            <a:pPr marL="685800" lvl="1" indent="-228600" algn="l" eaLnBrk="0" hangingPunct="0">
              <a:lnSpc>
                <a:spcPct val="108000"/>
              </a:lnSpc>
            </a:pPr>
            <a:r>
              <a:rPr lang="en-US" sz="2200" dirty="0" err="1">
                <a:latin typeface="Consolas" pitchFamily="49" charset="0"/>
                <a:cs typeface="Consolas" pitchFamily="49" charset="0"/>
              </a:rPr>
              <a:t>Mem</a:t>
            </a:r>
            <a:r>
              <a:rPr lang="en-US" sz="2200" dirty="0">
                <a:latin typeface="Consolas" pitchFamily="49" charset="0"/>
                <a:cs typeface="Consolas" pitchFamily="49" charset="0"/>
              </a:rPr>
              <a:t>[</a:t>
            </a:r>
            <a:r>
              <a:rPr lang="en-US" sz="2200" dirty="0" err="1">
                <a:latin typeface="Consolas" pitchFamily="49" charset="0"/>
                <a:cs typeface="Consolas" pitchFamily="49" charset="0"/>
              </a:rPr>
              <a:t>Reg</a:t>
            </a:r>
            <a:r>
              <a:rPr lang="en-US" sz="2200" dirty="0">
                <a:latin typeface="Consolas" pitchFamily="49" charset="0"/>
                <a:cs typeface="Consolas" pitchFamily="49" charset="0"/>
              </a:rPr>
              <a:t>[SP]-4] </a:t>
            </a:r>
            <a:r>
              <a:rPr lang="en-US" sz="2200" dirty="0">
                <a:latin typeface="Consolas" pitchFamily="49" charset="0"/>
                <a:cs typeface="Consolas" pitchFamily="49" charset="0"/>
                <a:sym typeface="Wingdings" pitchFamily="2" charset="2"/>
              </a:rPr>
              <a:t></a:t>
            </a:r>
            <a:r>
              <a:rPr lang="en-US" sz="2200" dirty="0">
                <a:latin typeface="Consolas" pitchFamily="49" charset="0"/>
                <a:cs typeface="Consolas" pitchFamily="49" charset="0"/>
              </a:rPr>
              <a:t> </a:t>
            </a:r>
            <a:r>
              <a:rPr lang="en-US" sz="2200" dirty="0" err="1">
                <a:latin typeface="Consolas" pitchFamily="49" charset="0"/>
                <a:cs typeface="Consolas" pitchFamily="49" charset="0"/>
              </a:rPr>
              <a:t>Reg</a:t>
            </a:r>
            <a:r>
              <a:rPr lang="en-US" sz="2200" dirty="0">
                <a:latin typeface="Consolas" pitchFamily="49" charset="0"/>
                <a:cs typeface="Consolas" pitchFamily="49" charset="0"/>
              </a:rPr>
              <a:t>[x]</a:t>
            </a:r>
          </a:p>
          <a:p>
            <a:pPr marL="228600" indent="-228600" algn="l" eaLnBrk="0" hangingPunct="0">
              <a:lnSpc>
                <a:spcPct val="108000"/>
              </a:lnSpc>
            </a:pPr>
            <a:endParaRPr lang="en-US" sz="2200" dirty="0"/>
          </a:p>
          <a:p>
            <a:pPr marL="228600" indent="-228600" algn="l" eaLnBrk="0" hangingPunct="0">
              <a:lnSpc>
                <a:spcPct val="108000"/>
              </a:lnSpc>
            </a:pPr>
            <a:r>
              <a:rPr lang="en-US" sz="2200" b="1" dirty="0">
                <a:solidFill>
                  <a:srgbClr val="CC0000"/>
                </a:solidFill>
                <a:latin typeface="Courier New" pitchFamily="49" charset="0"/>
              </a:rPr>
              <a:t>POP(RX)</a:t>
            </a:r>
            <a:r>
              <a:rPr lang="en-US" sz="2200" dirty="0"/>
              <a:t>: </a:t>
            </a:r>
            <a:r>
              <a:rPr lang="en-US" sz="2200" dirty="0">
                <a:latin typeface="+mj-lt"/>
              </a:rPr>
              <a:t>Pop value on top of the stack into </a:t>
            </a:r>
            <a:r>
              <a:rPr lang="en-US" sz="2200" dirty="0" err="1">
                <a:latin typeface="+mj-lt"/>
              </a:rPr>
              <a:t>Reg</a:t>
            </a:r>
            <a:r>
              <a:rPr lang="en-US" sz="2200" dirty="0">
                <a:latin typeface="+mj-lt"/>
              </a:rPr>
              <a:t>[x]</a:t>
            </a:r>
          </a:p>
          <a:p>
            <a:pPr marL="228600" indent="-228600" algn="l" eaLnBrk="0" hangingPunct="0">
              <a:lnSpc>
                <a:spcPct val="108000"/>
              </a:lnSpc>
            </a:pPr>
            <a:r>
              <a:rPr lang="en-US" sz="2200" dirty="0">
                <a:latin typeface="Consolas" pitchFamily="49" charset="0"/>
                <a:cs typeface="Consolas" pitchFamily="49" charset="0"/>
              </a:rPr>
              <a:t>   </a:t>
            </a:r>
            <a:r>
              <a:rPr lang="en-US" sz="2200" dirty="0" err="1">
                <a:latin typeface="Consolas" pitchFamily="49" charset="0"/>
                <a:cs typeface="Consolas" pitchFamily="49" charset="0"/>
              </a:rPr>
              <a:t>Reg</a:t>
            </a:r>
            <a:r>
              <a:rPr lang="en-US" sz="2200" dirty="0">
                <a:latin typeface="Consolas" pitchFamily="49" charset="0"/>
                <a:cs typeface="Consolas" pitchFamily="49" charset="0"/>
              </a:rPr>
              <a:t>[x] </a:t>
            </a:r>
            <a:r>
              <a:rPr lang="en-US" dirty="0">
                <a:latin typeface="Consolas" pitchFamily="49" charset="0"/>
                <a:cs typeface="Consolas" pitchFamily="49" charset="0"/>
                <a:sym typeface="Wingdings" pitchFamily="2" charset="2"/>
              </a:rPr>
              <a:t></a:t>
            </a:r>
            <a:r>
              <a:rPr lang="en-US" dirty="0">
                <a:latin typeface="Consolas" pitchFamily="49" charset="0"/>
                <a:cs typeface="Consolas" pitchFamily="49" charset="0"/>
              </a:rPr>
              <a:t> </a:t>
            </a:r>
            <a:r>
              <a:rPr lang="en-US" sz="2200" dirty="0" err="1">
                <a:latin typeface="Consolas" pitchFamily="49" charset="0"/>
                <a:cs typeface="Consolas" pitchFamily="49" charset="0"/>
              </a:rPr>
              <a:t>Mem</a:t>
            </a:r>
            <a:r>
              <a:rPr lang="en-US" sz="2200" dirty="0">
                <a:latin typeface="Consolas" pitchFamily="49" charset="0"/>
                <a:cs typeface="Consolas" pitchFamily="49" charset="0"/>
              </a:rPr>
              <a:t>[</a:t>
            </a:r>
            <a:r>
              <a:rPr lang="en-US" sz="2200" dirty="0" err="1">
                <a:latin typeface="Consolas" pitchFamily="49" charset="0"/>
                <a:cs typeface="Consolas" pitchFamily="49" charset="0"/>
              </a:rPr>
              <a:t>Reg</a:t>
            </a:r>
            <a:r>
              <a:rPr lang="en-US" sz="2200" dirty="0">
                <a:latin typeface="Consolas" pitchFamily="49" charset="0"/>
                <a:cs typeface="Consolas" pitchFamily="49" charset="0"/>
              </a:rPr>
              <a:t>[SP]-4]</a:t>
            </a:r>
          </a:p>
          <a:p>
            <a:pPr marL="685800" lvl="1" indent="-228600" algn="l" eaLnBrk="0" hangingPunct="0">
              <a:lnSpc>
                <a:spcPct val="108000"/>
              </a:lnSpc>
            </a:pPr>
            <a:r>
              <a:rPr lang="en-US" sz="2200" dirty="0" err="1">
                <a:latin typeface="Consolas" pitchFamily="49" charset="0"/>
                <a:cs typeface="Consolas" pitchFamily="49" charset="0"/>
              </a:rPr>
              <a:t>Reg</a:t>
            </a:r>
            <a:r>
              <a:rPr lang="en-US" sz="2200" dirty="0">
                <a:latin typeface="Consolas" pitchFamily="49" charset="0"/>
                <a:cs typeface="Consolas" pitchFamily="49" charset="0"/>
              </a:rPr>
              <a:t>[SP] </a:t>
            </a:r>
            <a:r>
              <a:rPr lang="en-US" sz="2200" dirty="0">
                <a:latin typeface="Consolas" pitchFamily="49" charset="0"/>
                <a:cs typeface="Consolas" pitchFamily="49" charset="0"/>
                <a:sym typeface="Wingdings" pitchFamily="2" charset="2"/>
              </a:rPr>
              <a:t></a:t>
            </a:r>
            <a:r>
              <a:rPr lang="en-US" sz="2200" dirty="0">
                <a:latin typeface="Consolas" pitchFamily="49" charset="0"/>
                <a:cs typeface="Consolas" pitchFamily="49" charset="0"/>
              </a:rPr>
              <a:t> </a:t>
            </a:r>
            <a:r>
              <a:rPr lang="en-US" sz="2200" dirty="0" err="1">
                <a:latin typeface="Consolas" pitchFamily="49" charset="0"/>
                <a:cs typeface="Consolas" pitchFamily="49" charset="0"/>
              </a:rPr>
              <a:t>Reg</a:t>
            </a:r>
            <a:r>
              <a:rPr lang="en-US" sz="2200" dirty="0">
                <a:latin typeface="Consolas" pitchFamily="49" charset="0"/>
                <a:cs typeface="Consolas" pitchFamily="49" charset="0"/>
              </a:rPr>
              <a:t>[SP] - 4;</a:t>
            </a:r>
          </a:p>
          <a:p>
            <a:pPr marL="685800" lvl="1" indent="-228600" algn="l" eaLnBrk="0" hangingPunct="0">
              <a:lnSpc>
                <a:spcPct val="108000"/>
              </a:lnSpc>
            </a:pPr>
            <a:endParaRPr lang="en-US" sz="2200" dirty="0"/>
          </a:p>
          <a:p>
            <a:pPr marL="228600" indent="-228600" algn="l" eaLnBrk="0" hangingPunct="0">
              <a:lnSpc>
                <a:spcPct val="108000"/>
              </a:lnSpc>
            </a:pPr>
            <a:r>
              <a:rPr lang="en-US" sz="2200" b="1" dirty="0">
                <a:solidFill>
                  <a:srgbClr val="CC0000"/>
                </a:solidFill>
                <a:latin typeface="Courier New" pitchFamily="49" charset="0"/>
              </a:rPr>
              <a:t>ALLOCATE(k)</a:t>
            </a:r>
            <a:r>
              <a:rPr lang="en-US" sz="2200" dirty="0"/>
              <a:t>: </a:t>
            </a:r>
            <a:r>
              <a:rPr lang="en-US" sz="2200" dirty="0">
                <a:latin typeface="+mj-lt"/>
              </a:rPr>
              <a:t>Reserve k WORDS of stack</a:t>
            </a:r>
          </a:p>
          <a:p>
            <a:pPr marL="228600" indent="-228600" algn="l" eaLnBrk="0" hangingPunct="0">
              <a:lnSpc>
                <a:spcPct val="108000"/>
              </a:lnSpc>
            </a:pPr>
            <a:r>
              <a:rPr lang="en-US" sz="2200" dirty="0">
                <a:latin typeface="Consolas" pitchFamily="49" charset="0"/>
                <a:cs typeface="Consolas" pitchFamily="49" charset="0"/>
              </a:rPr>
              <a:t>   </a:t>
            </a:r>
            <a:r>
              <a:rPr lang="en-US" sz="2200" dirty="0" err="1">
                <a:latin typeface="Consolas" pitchFamily="49" charset="0"/>
                <a:cs typeface="Consolas" pitchFamily="49" charset="0"/>
              </a:rPr>
              <a:t>Reg</a:t>
            </a:r>
            <a:r>
              <a:rPr lang="en-US" sz="2200" dirty="0">
                <a:latin typeface="Consolas" pitchFamily="49" charset="0"/>
                <a:cs typeface="Consolas" pitchFamily="49" charset="0"/>
              </a:rPr>
              <a:t>[SP] </a:t>
            </a:r>
            <a:r>
              <a:rPr lang="en-US" sz="2200" dirty="0">
                <a:latin typeface="Consolas" pitchFamily="49" charset="0"/>
                <a:cs typeface="Consolas" pitchFamily="49" charset="0"/>
                <a:sym typeface="Wingdings" pitchFamily="2" charset="2"/>
              </a:rPr>
              <a:t></a:t>
            </a:r>
            <a:r>
              <a:rPr lang="en-US" sz="2200" dirty="0">
                <a:latin typeface="Consolas" pitchFamily="49" charset="0"/>
                <a:cs typeface="Consolas" pitchFamily="49" charset="0"/>
              </a:rPr>
              <a:t> </a:t>
            </a:r>
            <a:r>
              <a:rPr lang="en-US" sz="2200" dirty="0" err="1">
                <a:latin typeface="Consolas" pitchFamily="49" charset="0"/>
                <a:cs typeface="Consolas" pitchFamily="49" charset="0"/>
              </a:rPr>
              <a:t>Reg</a:t>
            </a:r>
            <a:r>
              <a:rPr lang="en-US" sz="2200" dirty="0">
                <a:latin typeface="Consolas" pitchFamily="49" charset="0"/>
                <a:cs typeface="Consolas" pitchFamily="49" charset="0"/>
              </a:rPr>
              <a:t>[SP] + 4*k</a:t>
            </a:r>
          </a:p>
          <a:p>
            <a:pPr marL="228600" indent="-228600" algn="l" eaLnBrk="0" hangingPunct="0">
              <a:lnSpc>
                <a:spcPct val="108000"/>
              </a:lnSpc>
            </a:pPr>
            <a:endParaRPr lang="en-US" sz="2200" dirty="0"/>
          </a:p>
          <a:p>
            <a:pPr marL="228600" indent="-228600" algn="l" eaLnBrk="0" hangingPunct="0">
              <a:lnSpc>
                <a:spcPct val="108000"/>
              </a:lnSpc>
            </a:pPr>
            <a:r>
              <a:rPr lang="en-US" sz="2200" b="1" dirty="0">
                <a:solidFill>
                  <a:srgbClr val="CC0000"/>
                </a:solidFill>
                <a:latin typeface="Courier New" pitchFamily="49" charset="0"/>
              </a:rPr>
              <a:t>DEALLOCATE(k)</a:t>
            </a:r>
            <a:r>
              <a:rPr lang="en-US" sz="2200" b="1" dirty="0"/>
              <a:t>: </a:t>
            </a:r>
            <a:r>
              <a:rPr lang="en-US" sz="2200" dirty="0">
                <a:latin typeface="+mj-lt"/>
              </a:rPr>
              <a:t>Release k WORDS of stack</a:t>
            </a:r>
          </a:p>
          <a:p>
            <a:pPr marL="228600" indent="-228600" algn="l" eaLnBrk="0" hangingPunct="0">
              <a:lnSpc>
                <a:spcPct val="108000"/>
              </a:lnSpc>
            </a:pPr>
            <a:r>
              <a:rPr lang="en-US" sz="2200" dirty="0">
                <a:latin typeface="Consolas" pitchFamily="49" charset="0"/>
                <a:cs typeface="Consolas" pitchFamily="49" charset="0"/>
              </a:rPr>
              <a:t>   </a:t>
            </a:r>
            <a:r>
              <a:rPr lang="en-US" sz="2200" dirty="0" err="1">
                <a:latin typeface="Consolas" pitchFamily="49" charset="0"/>
                <a:cs typeface="Consolas" pitchFamily="49" charset="0"/>
              </a:rPr>
              <a:t>Reg</a:t>
            </a:r>
            <a:r>
              <a:rPr lang="en-US" sz="2200" dirty="0">
                <a:latin typeface="Consolas" pitchFamily="49" charset="0"/>
                <a:cs typeface="Consolas" pitchFamily="49" charset="0"/>
              </a:rPr>
              <a:t>[SP] </a:t>
            </a:r>
            <a:r>
              <a:rPr lang="en-US" sz="2200" dirty="0">
                <a:latin typeface="Consolas" pitchFamily="49" charset="0"/>
                <a:cs typeface="Consolas" pitchFamily="49" charset="0"/>
                <a:sym typeface="Wingdings" pitchFamily="2" charset="2"/>
              </a:rPr>
              <a:t></a:t>
            </a:r>
            <a:r>
              <a:rPr lang="en-US" sz="2200" dirty="0">
                <a:latin typeface="Consolas" pitchFamily="49" charset="0"/>
                <a:cs typeface="Consolas" pitchFamily="49" charset="0"/>
              </a:rPr>
              <a:t> </a:t>
            </a:r>
            <a:r>
              <a:rPr lang="en-US" sz="2200" dirty="0" err="1">
                <a:latin typeface="Consolas" pitchFamily="49" charset="0"/>
                <a:cs typeface="Consolas" pitchFamily="49" charset="0"/>
              </a:rPr>
              <a:t>Reg</a:t>
            </a:r>
            <a:r>
              <a:rPr lang="en-US" sz="2200" dirty="0">
                <a:latin typeface="Consolas" pitchFamily="49" charset="0"/>
                <a:cs typeface="Consolas" pitchFamily="49" charset="0"/>
              </a:rPr>
              <a:t>[SP] - 4*k</a:t>
            </a:r>
          </a:p>
          <a:p>
            <a:pPr marL="228600" indent="-228600" algn="l" eaLnBrk="0" hangingPunct="0">
              <a:lnSpc>
                <a:spcPct val="108000"/>
              </a:lnSpc>
            </a:pPr>
            <a:endParaRPr lang="en-US" sz="2200" dirty="0"/>
          </a:p>
        </p:txBody>
      </p:sp>
      <p:sp>
        <p:nvSpPr>
          <p:cNvPr id="675844" name="AutoShape 4"/>
          <p:cNvSpPr>
            <a:spLocks noChangeArrowheads="1"/>
          </p:cNvSpPr>
          <p:nvPr/>
        </p:nvSpPr>
        <p:spPr bwMode="auto">
          <a:xfrm>
            <a:off x="4953000" y="1479550"/>
            <a:ext cx="2667000" cy="838200"/>
          </a:xfrm>
          <a:prstGeom prst="roundRect">
            <a:avLst>
              <a:gd name="adj" fmla="val 16667"/>
            </a:avLst>
          </a:prstGeom>
          <a:solidFill>
            <a:schemeClr val="accent1"/>
          </a:solidFill>
          <a:ln w="19050">
            <a:solidFill>
              <a:schemeClr val="accent1">
                <a:lumMod val="50000"/>
              </a:schemeClr>
            </a:solidFill>
            <a:round/>
            <a:headEnd/>
            <a:tailEnd/>
          </a:ln>
          <a:effectLst/>
        </p:spPr>
        <p:txBody>
          <a:bodyPr wrap="none" anchor="ctr"/>
          <a:lstStyle/>
          <a:p>
            <a:pPr algn="l" eaLnBrk="0" hangingPunct="0">
              <a:defRPr/>
            </a:pPr>
            <a:r>
              <a:rPr lang="en-US" sz="2000" dirty="0">
                <a:solidFill>
                  <a:schemeClr val="bg1"/>
                </a:solidFill>
                <a:latin typeface="Consolas" pitchFamily="49" charset="0"/>
                <a:cs typeface="Consolas" pitchFamily="49" charset="0"/>
              </a:rPr>
              <a:t>ADDC(R29, 4, R29)</a:t>
            </a:r>
            <a:br>
              <a:rPr lang="en-US" sz="2000" dirty="0">
                <a:solidFill>
                  <a:schemeClr val="bg1"/>
                </a:solidFill>
                <a:latin typeface="Consolas" pitchFamily="49" charset="0"/>
                <a:cs typeface="Consolas" pitchFamily="49" charset="0"/>
              </a:rPr>
            </a:br>
            <a:r>
              <a:rPr lang="en-US" sz="2000" dirty="0">
                <a:solidFill>
                  <a:schemeClr val="bg1"/>
                </a:solidFill>
                <a:latin typeface="Consolas" pitchFamily="49" charset="0"/>
                <a:cs typeface="Consolas" pitchFamily="49" charset="0"/>
              </a:rPr>
              <a:t>ST(RX,-4,R29)</a:t>
            </a:r>
          </a:p>
        </p:txBody>
      </p:sp>
      <p:sp>
        <p:nvSpPr>
          <p:cNvPr id="675845" name="AutoShape 5"/>
          <p:cNvSpPr>
            <a:spLocks noChangeArrowheads="1"/>
          </p:cNvSpPr>
          <p:nvPr/>
        </p:nvSpPr>
        <p:spPr bwMode="auto">
          <a:xfrm>
            <a:off x="4953000" y="2971800"/>
            <a:ext cx="2667000" cy="762000"/>
          </a:xfrm>
          <a:prstGeom prst="roundRect">
            <a:avLst>
              <a:gd name="adj" fmla="val 16667"/>
            </a:avLst>
          </a:prstGeom>
          <a:solidFill>
            <a:schemeClr val="accent1"/>
          </a:solidFill>
          <a:ln w="19050">
            <a:solidFill>
              <a:schemeClr val="accent1">
                <a:lumMod val="50000"/>
              </a:schemeClr>
            </a:solidFill>
            <a:round/>
            <a:headEnd/>
            <a:tailEnd/>
          </a:ln>
          <a:effectLst/>
        </p:spPr>
        <p:txBody>
          <a:bodyPr wrap="none" anchor="ctr"/>
          <a:lstStyle/>
          <a:p>
            <a:pPr algn="l" eaLnBrk="0" hangingPunct="0">
              <a:defRPr/>
            </a:pPr>
            <a:r>
              <a:rPr lang="en-US" sz="2000" dirty="0">
                <a:solidFill>
                  <a:schemeClr val="bg1"/>
                </a:solidFill>
                <a:latin typeface="Consolas" pitchFamily="49" charset="0"/>
                <a:cs typeface="Consolas" pitchFamily="49" charset="0"/>
              </a:rPr>
              <a:t>LD(R29, -4, RX)</a:t>
            </a:r>
            <a:br>
              <a:rPr lang="en-US" sz="2000" dirty="0">
                <a:solidFill>
                  <a:schemeClr val="bg1"/>
                </a:solidFill>
                <a:latin typeface="Consolas" pitchFamily="49" charset="0"/>
                <a:cs typeface="Consolas" pitchFamily="49" charset="0"/>
              </a:rPr>
            </a:br>
            <a:r>
              <a:rPr lang="en-US" sz="2000" dirty="0">
                <a:solidFill>
                  <a:schemeClr val="bg1"/>
                </a:solidFill>
                <a:latin typeface="Consolas" pitchFamily="49" charset="0"/>
                <a:cs typeface="Consolas" pitchFamily="49" charset="0"/>
              </a:rPr>
              <a:t>SUBC(R29,4,R29)</a:t>
            </a:r>
          </a:p>
        </p:txBody>
      </p:sp>
      <p:sp>
        <p:nvSpPr>
          <p:cNvPr id="675846" name="AutoShape 6"/>
          <p:cNvSpPr>
            <a:spLocks noChangeArrowheads="1"/>
          </p:cNvSpPr>
          <p:nvPr/>
        </p:nvSpPr>
        <p:spPr bwMode="auto">
          <a:xfrm>
            <a:off x="4953000" y="4451350"/>
            <a:ext cx="2667000" cy="596900"/>
          </a:xfrm>
          <a:prstGeom prst="roundRect">
            <a:avLst>
              <a:gd name="adj" fmla="val 16667"/>
            </a:avLst>
          </a:prstGeom>
          <a:solidFill>
            <a:schemeClr val="accent1"/>
          </a:solidFill>
          <a:ln w="19050">
            <a:solidFill>
              <a:schemeClr val="accent1">
                <a:lumMod val="50000"/>
              </a:schemeClr>
            </a:solidFill>
            <a:round/>
            <a:headEnd/>
            <a:tailEnd/>
          </a:ln>
          <a:effectLst/>
        </p:spPr>
        <p:txBody>
          <a:bodyPr wrap="none" anchor="ctr"/>
          <a:lstStyle/>
          <a:p>
            <a:pPr algn="l" eaLnBrk="0" hangingPunct="0">
              <a:defRPr/>
            </a:pPr>
            <a:r>
              <a:rPr lang="en-US" sz="2000" dirty="0">
                <a:solidFill>
                  <a:schemeClr val="bg1"/>
                </a:solidFill>
                <a:latin typeface="Consolas" pitchFamily="49" charset="0"/>
                <a:cs typeface="Consolas" pitchFamily="49" charset="0"/>
              </a:rPr>
              <a:t>ADDC(R29,4*k,R29)</a:t>
            </a:r>
          </a:p>
        </p:txBody>
      </p:sp>
      <p:sp>
        <p:nvSpPr>
          <p:cNvPr id="675847" name="AutoShape 7"/>
          <p:cNvSpPr>
            <a:spLocks noChangeArrowheads="1"/>
          </p:cNvSpPr>
          <p:nvPr/>
        </p:nvSpPr>
        <p:spPr bwMode="auto">
          <a:xfrm>
            <a:off x="4953000" y="5594350"/>
            <a:ext cx="2667000" cy="596900"/>
          </a:xfrm>
          <a:prstGeom prst="roundRect">
            <a:avLst>
              <a:gd name="adj" fmla="val 16667"/>
            </a:avLst>
          </a:prstGeom>
          <a:solidFill>
            <a:schemeClr val="accent1"/>
          </a:solidFill>
          <a:ln w="19050">
            <a:solidFill>
              <a:schemeClr val="accent1">
                <a:lumMod val="50000"/>
              </a:schemeClr>
            </a:solidFill>
            <a:round/>
            <a:headEnd/>
            <a:tailEnd/>
          </a:ln>
          <a:effectLst/>
        </p:spPr>
        <p:txBody>
          <a:bodyPr wrap="none" anchor="ctr"/>
          <a:lstStyle/>
          <a:p>
            <a:pPr algn="l" eaLnBrk="0" hangingPunct="0">
              <a:defRPr/>
            </a:pPr>
            <a:r>
              <a:rPr lang="en-US" sz="2000" dirty="0">
                <a:solidFill>
                  <a:schemeClr val="bg1"/>
                </a:solidFill>
                <a:latin typeface="Consolas" pitchFamily="49" charset="0"/>
                <a:cs typeface="Consolas" pitchFamily="49" charset="0"/>
              </a:rPr>
              <a:t>SUBC(R29,4*k,R29)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58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4" grpId="0" animBg="1" autoUpdateAnimBg="0"/>
      <p:bldP spid="675845" grpId="0" animBg="1" autoUpdateAnimBg="0"/>
      <p:bldP spid="675846" grpId="0" animBg="1" autoUpdateAnimBg="0"/>
      <p:bldP spid="67584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1371600" y="2960505"/>
            <a:ext cx="4648200" cy="2133600"/>
            <a:chOff x="1488" y="2016"/>
            <a:chExt cx="2928" cy="1344"/>
          </a:xfrm>
        </p:grpSpPr>
        <p:sp>
          <p:nvSpPr>
            <p:cNvPr id="17423" name="Rectangle 15"/>
            <p:cNvSpPr>
              <a:spLocks noChangeArrowheads="1"/>
            </p:cNvSpPr>
            <p:nvPr/>
          </p:nvSpPr>
          <p:spPr bwMode="auto">
            <a:xfrm>
              <a:off x="1488" y="2016"/>
              <a:ext cx="2928" cy="288"/>
            </a:xfrm>
            <a:prstGeom prst="rect">
              <a:avLst/>
            </a:prstGeom>
            <a:solidFill>
              <a:srgbClr val="FFFF00"/>
            </a:solidFill>
            <a:ln w="9525">
              <a:noFill/>
              <a:miter lim="800000"/>
              <a:headEnd/>
              <a:tailEnd/>
            </a:ln>
          </p:spPr>
          <p:txBody>
            <a:bodyPr wrap="none" anchor="ctr">
              <a:spAutoFit/>
            </a:bodyPr>
            <a:lstStyle/>
            <a:p>
              <a:endParaRPr lang="en-US"/>
            </a:p>
          </p:txBody>
        </p:sp>
        <p:sp>
          <p:nvSpPr>
            <p:cNvPr id="17424" name="Rectangle 16"/>
            <p:cNvSpPr>
              <a:spLocks noChangeArrowheads="1"/>
            </p:cNvSpPr>
            <p:nvPr/>
          </p:nvSpPr>
          <p:spPr bwMode="auto">
            <a:xfrm>
              <a:off x="1488" y="3072"/>
              <a:ext cx="2928" cy="288"/>
            </a:xfrm>
            <a:prstGeom prst="rect">
              <a:avLst/>
            </a:prstGeom>
            <a:solidFill>
              <a:srgbClr val="FFFF00"/>
            </a:solidFill>
            <a:ln w="9525">
              <a:noFill/>
              <a:miter lim="800000"/>
              <a:headEnd/>
              <a:tailEnd/>
            </a:ln>
          </p:spPr>
          <p:txBody>
            <a:bodyPr wrap="none" anchor="ctr">
              <a:spAutoFit/>
            </a:bodyPr>
            <a:lstStyle/>
            <a:p>
              <a:endParaRPr lang="en-US"/>
            </a:p>
          </p:txBody>
        </p:sp>
      </p:grpSp>
      <p:sp>
        <p:nvSpPr>
          <p:cNvPr id="17411" name="Rectangle 3"/>
          <p:cNvSpPr>
            <a:spLocks noChangeArrowheads="1"/>
          </p:cNvSpPr>
          <p:nvPr/>
        </p:nvSpPr>
        <p:spPr bwMode="auto">
          <a:xfrm>
            <a:off x="457200" y="1219200"/>
            <a:ext cx="7924800" cy="4267200"/>
          </a:xfrm>
          <a:prstGeom prst="rect">
            <a:avLst/>
          </a:prstGeom>
          <a:noFill/>
          <a:ln w="12700">
            <a:noFill/>
            <a:miter lim="800000"/>
            <a:headEnd/>
            <a:tailEnd/>
          </a:ln>
        </p:spPr>
        <p:txBody>
          <a:bodyPr lIns="90488" tIns="44450" rIns="90488" bIns="44450"/>
          <a:lstStyle/>
          <a:p>
            <a:pPr algn="l" eaLnBrk="0" hangingPunct="0">
              <a:lnSpc>
                <a:spcPct val="90000"/>
              </a:lnSpc>
              <a:spcBef>
                <a:spcPct val="20000"/>
              </a:spcBef>
            </a:pPr>
            <a:r>
              <a:rPr lang="en-US" sz="2400" dirty="0">
                <a:latin typeface="+mj-lt"/>
              </a:rPr>
              <a:t>We can use stacks to save values we’ll need later. For instance, the following code fragment can be inserted anywhere within a program.</a:t>
            </a:r>
          </a:p>
          <a:p>
            <a:pPr algn="l" eaLnBrk="0" hangingPunct="0">
              <a:lnSpc>
                <a:spcPct val="90000"/>
              </a:lnSpc>
              <a:spcBef>
                <a:spcPct val="20000"/>
              </a:spcBef>
            </a:pPr>
            <a:r>
              <a:rPr lang="en-US" dirty="0"/>
              <a:t>	</a:t>
            </a:r>
            <a:r>
              <a:rPr lang="en-US" dirty="0">
                <a:latin typeface="Consolas" pitchFamily="49" charset="0"/>
                <a:cs typeface="Consolas" pitchFamily="49" charset="0"/>
              </a:rPr>
              <a:t>	          </a:t>
            </a:r>
            <a:br>
              <a:rPr lang="en-US" sz="1600" dirty="0">
                <a:solidFill>
                  <a:srgbClr val="CC0000"/>
                </a:solidFill>
                <a:latin typeface="Consolas" pitchFamily="49" charset="0"/>
                <a:cs typeface="Consolas" pitchFamily="49" charset="0"/>
              </a:rPr>
            </a:br>
            <a:r>
              <a:rPr lang="en-US" sz="1600" dirty="0">
                <a:solidFill>
                  <a:srgbClr val="CC0000"/>
                </a:solidFill>
                <a:latin typeface="Consolas" pitchFamily="49" charset="0"/>
                <a:cs typeface="Consolas" pitchFamily="49" charset="0"/>
              </a:rPr>
              <a:t>	  	  // </a:t>
            </a:r>
            <a:r>
              <a:rPr lang="en-US" sz="1600" dirty="0" err="1">
                <a:solidFill>
                  <a:srgbClr val="CC0000"/>
                </a:solidFill>
                <a:latin typeface="Consolas" pitchFamily="49" charset="0"/>
                <a:cs typeface="Consolas" pitchFamily="49" charset="0"/>
              </a:rPr>
              <a:t>Argh</a:t>
            </a:r>
            <a:r>
              <a:rPr lang="en-US" sz="1600" dirty="0">
                <a:solidFill>
                  <a:srgbClr val="CC0000"/>
                </a:solidFill>
                <a:latin typeface="Consolas" pitchFamily="49" charset="0"/>
                <a:cs typeface="Consolas" pitchFamily="49" charset="0"/>
              </a:rPr>
              <a:t>!!! I</a:t>
            </a:r>
            <a:r>
              <a:rPr lang="ja-JP" altLang="en-US" sz="1600">
                <a:solidFill>
                  <a:srgbClr val="CC0000"/>
                </a:solidFill>
                <a:latin typeface="Consolas" pitchFamily="49" charset="0"/>
                <a:cs typeface="Consolas" pitchFamily="49" charset="0"/>
              </a:rPr>
              <a:t>’</a:t>
            </a:r>
            <a:r>
              <a:rPr lang="en-US" altLang="ja-JP" sz="1600" dirty="0">
                <a:solidFill>
                  <a:srgbClr val="CC0000"/>
                </a:solidFill>
                <a:latin typeface="Consolas" pitchFamily="49" charset="0"/>
                <a:cs typeface="Consolas" pitchFamily="49" charset="0"/>
              </a:rPr>
              <a:t>m out of registers Scotty!!</a:t>
            </a:r>
            <a:br>
              <a:rPr lang="en-US" altLang="ja-JP" sz="1600" dirty="0">
                <a:solidFill>
                  <a:srgbClr val="CC0000"/>
                </a:solidFill>
                <a:latin typeface="Consolas" pitchFamily="49" charset="0"/>
                <a:cs typeface="Consolas" pitchFamily="49" charset="0"/>
              </a:rPr>
            </a:br>
            <a:r>
              <a:rPr lang="en-US" altLang="ja-JP" sz="1600" dirty="0">
                <a:solidFill>
                  <a:srgbClr val="CC0000"/>
                </a:solidFill>
                <a:latin typeface="Consolas" pitchFamily="49" charset="0"/>
                <a:cs typeface="Consolas" pitchFamily="49" charset="0"/>
              </a:rPr>
              <a:t>	  	  //</a:t>
            </a:r>
            <a:br>
              <a:rPr lang="en-US" altLang="ja-JP" sz="1600" dirty="0">
                <a:solidFill>
                  <a:srgbClr val="CC0000"/>
                </a:solidFill>
                <a:latin typeface="Consolas" pitchFamily="49" charset="0"/>
                <a:cs typeface="Consolas" pitchFamily="49" charset="0"/>
              </a:rPr>
            </a:br>
            <a:r>
              <a:rPr lang="en-US" altLang="ja-JP" sz="1600" dirty="0">
                <a:solidFill>
                  <a:srgbClr val="CC0000"/>
                </a:solidFill>
                <a:latin typeface="Consolas" pitchFamily="49" charset="0"/>
                <a:cs typeface="Consolas" pitchFamily="49" charset="0"/>
              </a:rPr>
              <a:t>	  	  PUSH(R0)			 // Frees up R0</a:t>
            </a:r>
            <a:br>
              <a:rPr lang="en-US" altLang="ja-JP" sz="1600" dirty="0">
                <a:solidFill>
                  <a:srgbClr val="CC0000"/>
                </a:solidFill>
                <a:latin typeface="Consolas" pitchFamily="49" charset="0"/>
                <a:cs typeface="Consolas" pitchFamily="49" charset="0"/>
              </a:rPr>
            </a:br>
            <a:r>
              <a:rPr lang="en-US" altLang="ja-JP" sz="1600" dirty="0">
                <a:solidFill>
                  <a:srgbClr val="CC0000"/>
                </a:solidFill>
                <a:latin typeface="Consolas" pitchFamily="49" charset="0"/>
                <a:cs typeface="Consolas" pitchFamily="49" charset="0"/>
              </a:rPr>
              <a:t>	  	  PUSH(R1)			 // Frees up R1</a:t>
            </a:r>
          </a:p>
          <a:p>
            <a:pPr algn="l" eaLnBrk="0" hangingPunct="0">
              <a:lnSpc>
                <a:spcPct val="90000"/>
              </a:lnSpc>
              <a:spcBef>
                <a:spcPct val="20000"/>
              </a:spcBef>
            </a:pPr>
            <a:r>
              <a:rPr lang="en-US" sz="1600" dirty="0">
                <a:solidFill>
                  <a:srgbClr val="CC0000"/>
                </a:solidFill>
                <a:latin typeface="Consolas" pitchFamily="49" charset="0"/>
                <a:cs typeface="Consolas" pitchFamily="49" charset="0"/>
              </a:rPr>
              <a:t>	  	  LD(dilithum_xtals, R0)</a:t>
            </a:r>
            <a:br>
              <a:rPr lang="en-US" sz="1600" dirty="0">
                <a:solidFill>
                  <a:srgbClr val="CC0000"/>
                </a:solidFill>
                <a:latin typeface="Consolas" pitchFamily="49" charset="0"/>
                <a:cs typeface="Consolas" pitchFamily="49" charset="0"/>
              </a:rPr>
            </a:br>
            <a:r>
              <a:rPr lang="en-US" sz="1600" dirty="0">
                <a:solidFill>
                  <a:srgbClr val="CC0000"/>
                </a:solidFill>
                <a:latin typeface="Consolas" pitchFamily="49" charset="0"/>
                <a:cs typeface="Consolas" pitchFamily="49" charset="0"/>
              </a:rPr>
              <a:t>	  	  LD(seconds_til_explosion, R1)</a:t>
            </a:r>
          </a:p>
          <a:p>
            <a:pPr algn="l" eaLnBrk="0" hangingPunct="0">
              <a:lnSpc>
                <a:spcPct val="90000"/>
              </a:lnSpc>
              <a:spcBef>
                <a:spcPct val="20000"/>
              </a:spcBef>
            </a:pPr>
            <a:r>
              <a:rPr lang="en-US" sz="1600" dirty="0">
                <a:solidFill>
                  <a:srgbClr val="CC0000"/>
                </a:solidFill>
                <a:latin typeface="Consolas" pitchFamily="49" charset="0"/>
                <a:cs typeface="Consolas" pitchFamily="49" charset="0"/>
              </a:rPr>
              <a:t>suspense: SUBC(R1, 1, R1)</a:t>
            </a:r>
            <a:br>
              <a:rPr lang="en-US" sz="1600" dirty="0">
                <a:solidFill>
                  <a:srgbClr val="CC0000"/>
                </a:solidFill>
                <a:latin typeface="Consolas" pitchFamily="49" charset="0"/>
                <a:cs typeface="Consolas" pitchFamily="49" charset="0"/>
              </a:rPr>
            </a:br>
            <a:r>
              <a:rPr lang="en-US" sz="1600" dirty="0">
                <a:solidFill>
                  <a:srgbClr val="CC0000"/>
                </a:solidFill>
                <a:latin typeface="Consolas" pitchFamily="49" charset="0"/>
                <a:cs typeface="Consolas" pitchFamily="49" charset="0"/>
              </a:rPr>
              <a:t>	  	  BNE(R1, suspense)</a:t>
            </a:r>
            <a:br>
              <a:rPr lang="en-US" sz="1600" dirty="0">
                <a:solidFill>
                  <a:srgbClr val="CC0000"/>
                </a:solidFill>
                <a:latin typeface="Consolas" pitchFamily="49" charset="0"/>
                <a:cs typeface="Consolas" pitchFamily="49" charset="0"/>
              </a:rPr>
            </a:br>
            <a:r>
              <a:rPr lang="en-US" sz="1600" dirty="0">
                <a:solidFill>
                  <a:srgbClr val="CC0000"/>
                </a:solidFill>
                <a:latin typeface="Consolas" pitchFamily="49" charset="0"/>
                <a:cs typeface="Consolas" pitchFamily="49" charset="0"/>
              </a:rPr>
              <a:t>	  	  ST(R0, warp_engines)</a:t>
            </a:r>
          </a:p>
          <a:p>
            <a:pPr algn="l" eaLnBrk="0" hangingPunct="0">
              <a:lnSpc>
                <a:spcPct val="90000"/>
              </a:lnSpc>
              <a:spcBef>
                <a:spcPct val="20000"/>
              </a:spcBef>
            </a:pPr>
            <a:r>
              <a:rPr lang="en-US" sz="1600" dirty="0">
                <a:solidFill>
                  <a:srgbClr val="CC0000"/>
                </a:solidFill>
                <a:latin typeface="Consolas" pitchFamily="49" charset="0"/>
                <a:cs typeface="Consolas" pitchFamily="49" charset="0"/>
              </a:rPr>
              <a:t>	  	  POP(R1)         	// Restores R1</a:t>
            </a:r>
            <a:br>
              <a:rPr lang="en-US" sz="1600" dirty="0">
                <a:solidFill>
                  <a:srgbClr val="CC0000"/>
                </a:solidFill>
                <a:latin typeface="Consolas" pitchFamily="49" charset="0"/>
                <a:cs typeface="Consolas" pitchFamily="49" charset="0"/>
              </a:rPr>
            </a:br>
            <a:r>
              <a:rPr lang="en-US" sz="1600" dirty="0">
                <a:solidFill>
                  <a:srgbClr val="CC0000"/>
                </a:solidFill>
                <a:latin typeface="Consolas" pitchFamily="49" charset="0"/>
                <a:cs typeface="Consolas" pitchFamily="49" charset="0"/>
              </a:rPr>
              <a:t>	  	  POP(R0)		  	// Restores R0</a:t>
            </a:r>
            <a:br>
              <a:rPr lang="en-US" sz="1800" dirty="0"/>
            </a:br>
            <a:endParaRPr lang="en-US" sz="1800" dirty="0"/>
          </a:p>
          <a:p>
            <a:pPr algn="l" eaLnBrk="0" hangingPunct="0">
              <a:lnSpc>
                <a:spcPct val="90000"/>
              </a:lnSpc>
              <a:spcBef>
                <a:spcPct val="20000"/>
              </a:spcBef>
            </a:pPr>
            <a:endParaRPr lang="en-US" dirty="0"/>
          </a:p>
        </p:txBody>
      </p:sp>
      <p:sp>
        <p:nvSpPr>
          <p:cNvPr id="17410" name="Rectangle 2"/>
          <p:cNvSpPr>
            <a:spLocks noGrp="1" noChangeArrowheads="1"/>
          </p:cNvSpPr>
          <p:nvPr>
            <p:ph type="title"/>
          </p:nvPr>
        </p:nvSpPr>
        <p:spPr/>
        <p:txBody>
          <a:bodyPr/>
          <a:lstStyle/>
          <a:p>
            <a:pPr eaLnBrk="1" hangingPunct="1"/>
            <a:r>
              <a:rPr lang="en-US">
                <a:ea typeface="ＭＳ Ｐゴシック" pitchFamily="34" charset="-128"/>
              </a:rPr>
              <a:t>Fun with Stacks</a:t>
            </a:r>
          </a:p>
        </p:txBody>
      </p:sp>
      <p:sp>
        <p:nvSpPr>
          <p:cNvPr id="18" name="Text Box 11"/>
          <p:cNvSpPr txBox="1">
            <a:spLocks noChangeArrowheads="1"/>
          </p:cNvSpPr>
          <p:nvPr/>
        </p:nvSpPr>
        <p:spPr bwMode="auto">
          <a:xfrm>
            <a:off x="6096000" y="3429000"/>
            <a:ext cx="2895600" cy="923330"/>
          </a:xfrm>
          <a:prstGeom prst="rect">
            <a:avLst/>
          </a:prstGeom>
          <a:solidFill>
            <a:schemeClr val="accent2">
              <a:lumMod val="40000"/>
              <a:lumOff val="60000"/>
            </a:schemeClr>
          </a:solidFill>
          <a:ln w="9525">
            <a:solidFill>
              <a:schemeClr val="accent2">
                <a:lumMod val="75000"/>
              </a:schemeClr>
            </a:solidFill>
            <a:miter lim="800000"/>
            <a:headEnd/>
            <a:tailEnd/>
          </a:ln>
        </p:spPr>
        <p:txBody>
          <a:bodyPr wrap="square" anchor="ctr">
            <a:spAutoFit/>
          </a:bodyPr>
          <a:lstStyle/>
          <a:p>
            <a:pPr algn="ctr" eaLnBrk="0" hangingPunct="0"/>
            <a:r>
              <a:rPr lang="en-US" dirty="0">
                <a:latin typeface="+mn-lt"/>
              </a:rPr>
              <a:t>Data is popped off the stack in the opposite order that it is pushed on</a:t>
            </a:r>
          </a:p>
        </p:txBody>
      </p:sp>
      <p:sp>
        <p:nvSpPr>
          <p:cNvPr id="3" name="TextBox 2"/>
          <p:cNvSpPr txBox="1"/>
          <p:nvPr/>
        </p:nvSpPr>
        <p:spPr>
          <a:xfrm>
            <a:off x="457200" y="5638800"/>
            <a:ext cx="7818808" cy="830997"/>
          </a:xfrm>
          <a:prstGeom prst="rect">
            <a:avLst/>
          </a:prstGeom>
          <a:noFill/>
        </p:spPr>
        <p:txBody>
          <a:bodyPr wrap="square" rtlCol="0">
            <a:spAutoFit/>
          </a:bodyPr>
          <a:lstStyle/>
          <a:p>
            <a:r>
              <a:rPr lang="en-US" sz="2400" dirty="0">
                <a:latin typeface="+mj-lt"/>
              </a:rPr>
              <a:t>Next, we’ll use show how to use stacks for activation records..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dirty="0"/>
              <a:t>Solving Procedure Linkage Problems</a:t>
            </a:r>
          </a:p>
        </p:txBody>
      </p:sp>
      <p:sp>
        <p:nvSpPr>
          <p:cNvPr id="18436" name="Rectangle 5"/>
          <p:cNvSpPr>
            <a:spLocks noChangeArrowheads="1"/>
          </p:cNvSpPr>
          <p:nvPr/>
        </p:nvSpPr>
        <p:spPr bwMode="auto">
          <a:xfrm>
            <a:off x="381000" y="990600"/>
            <a:ext cx="8305800" cy="2306785"/>
          </a:xfrm>
          <a:prstGeom prst="rect">
            <a:avLst/>
          </a:prstGeom>
          <a:noFill/>
          <a:ln w="12700">
            <a:noFill/>
            <a:miter lim="800000"/>
            <a:headEnd/>
            <a:tailEnd/>
          </a:ln>
        </p:spPr>
        <p:txBody>
          <a:bodyPr wrap="square" lIns="90488" tIns="44450" rIns="90488" bIns="44450">
            <a:spAutoFit/>
          </a:bodyPr>
          <a:lstStyle/>
          <a:p>
            <a:pPr marL="517525" indent="-517525" algn="l" eaLnBrk="0" hangingPunct="0">
              <a:lnSpc>
                <a:spcPct val="110000"/>
              </a:lnSpc>
              <a:spcBef>
                <a:spcPct val="50000"/>
              </a:spcBef>
            </a:pPr>
            <a:r>
              <a:rPr lang="en-US" sz="2400" dirty="0">
                <a:latin typeface="+mj-lt"/>
              </a:rPr>
              <a:t>Reminder: Procedure storage needs</a:t>
            </a:r>
          </a:p>
          <a:p>
            <a:pPr marL="517525" indent="-517525" algn="l" eaLnBrk="0" hangingPunct="0">
              <a:lnSpc>
                <a:spcPct val="110000"/>
              </a:lnSpc>
              <a:spcBef>
                <a:spcPct val="50000"/>
              </a:spcBef>
              <a:buAutoNum type="arabicParenR"/>
            </a:pPr>
            <a:r>
              <a:rPr lang="en-US" sz="2000" dirty="0">
                <a:latin typeface="+mj-lt"/>
              </a:rPr>
              <a:t>We need a way to </a:t>
            </a:r>
            <a:r>
              <a:rPr lang="en-US" sz="2000" i="1" dirty="0">
                <a:latin typeface="+mj-lt"/>
              </a:rPr>
              <a:t>pass arguments</a:t>
            </a:r>
            <a:r>
              <a:rPr lang="en-US" sz="2000" dirty="0">
                <a:latin typeface="+mj-lt"/>
              </a:rPr>
              <a:t> to the procedure</a:t>
            </a:r>
          </a:p>
          <a:p>
            <a:pPr marL="517525" indent="-517525" algn="l" eaLnBrk="0" hangingPunct="0">
              <a:lnSpc>
                <a:spcPct val="110000"/>
              </a:lnSpc>
              <a:spcBef>
                <a:spcPct val="50000"/>
              </a:spcBef>
              <a:buAutoNum type="arabicParenR"/>
            </a:pPr>
            <a:r>
              <a:rPr lang="en-US" sz="2000" dirty="0">
                <a:latin typeface="+mj-lt"/>
              </a:rPr>
              <a:t>Procedures need their own </a:t>
            </a:r>
            <a:r>
              <a:rPr lang="en-US" sz="2000" i="1" dirty="0">
                <a:latin typeface="+mj-lt"/>
              </a:rPr>
              <a:t>LOCAL storage</a:t>
            </a:r>
          </a:p>
          <a:p>
            <a:pPr marL="517525" indent="-517525" algn="l" eaLnBrk="0" hangingPunct="0">
              <a:lnSpc>
                <a:spcPct val="110000"/>
              </a:lnSpc>
              <a:spcBef>
                <a:spcPct val="50000"/>
              </a:spcBef>
              <a:buAutoNum type="arabicParenR"/>
            </a:pPr>
            <a:r>
              <a:rPr lang="en-US" sz="2000" dirty="0">
                <a:latin typeface="+mj-lt"/>
              </a:rPr>
              <a:t>Procedures need to </a:t>
            </a:r>
            <a:r>
              <a:rPr lang="en-US" sz="2000" i="1" dirty="0">
                <a:latin typeface="+mj-lt"/>
              </a:rPr>
              <a:t>call other procedures</a:t>
            </a:r>
            <a:r>
              <a:rPr lang="en-US" sz="2000" dirty="0">
                <a:latin typeface="+mj-lt"/>
              </a:rPr>
              <a:t>; special case: recursive procedures that </a:t>
            </a:r>
            <a:r>
              <a:rPr lang="en-US" sz="2000" i="1" dirty="0">
                <a:latin typeface="+mj-lt"/>
              </a:rPr>
              <a:t>call themselves</a:t>
            </a:r>
            <a:endParaRPr lang="en-US" sz="2000" dirty="0">
              <a:latin typeface="+mj-lt"/>
            </a:endParaRPr>
          </a:p>
        </p:txBody>
      </p:sp>
      <p:grpSp>
        <p:nvGrpSpPr>
          <p:cNvPr id="2" name="Group 1"/>
          <p:cNvGrpSpPr/>
          <p:nvPr/>
        </p:nvGrpSpPr>
        <p:grpSpPr>
          <a:xfrm>
            <a:off x="381000" y="3325837"/>
            <a:ext cx="8444414" cy="3379763"/>
            <a:chOff x="381000" y="3325837"/>
            <a:chExt cx="8444414" cy="3379763"/>
          </a:xfrm>
        </p:grpSpPr>
        <p:sp>
          <p:nvSpPr>
            <p:cNvPr id="18434" name="Rectangle 3"/>
            <p:cNvSpPr>
              <a:spLocks noChangeArrowheads="1"/>
            </p:cNvSpPr>
            <p:nvPr/>
          </p:nvSpPr>
          <p:spPr bwMode="auto">
            <a:xfrm>
              <a:off x="381000" y="3325837"/>
              <a:ext cx="3657600" cy="3326552"/>
            </a:xfrm>
            <a:prstGeom prst="rect">
              <a:avLst/>
            </a:prstGeom>
            <a:noFill/>
            <a:ln w="12700">
              <a:noFill/>
              <a:miter lim="800000"/>
              <a:headEnd/>
              <a:tailEnd/>
            </a:ln>
          </p:spPr>
          <p:txBody>
            <a:bodyPr wrap="square" lIns="90488" tIns="44450" rIns="90488" bIns="44450">
              <a:spAutoFit/>
            </a:bodyPr>
            <a:lstStyle/>
            <a:p>
              <a:pPr marL="517525" indent="-517525" algn="l" eaLnBrk="0" hangingPunct="0">
                <a:lnSpc>
                  <a:spcPct val="90000"/>
                </a:lnSpc>
                <a:spcBef>
                  <a:spcPct val="50000"/>
                </a:spcBef>
              </a:pPr>
              <a:r>
                <a:rPr lang="en-US" sz="2000" dirty="0">
                  <a:latin typeface="+mj-lt"/>
                </a:rPr>
                <a:t>Plan for caller:</a:t>
              </a:r>
            </a:p>
            <a:p>
              <a:pPr marL="515938" lvl="1" indent="-176213" eaLnBrk="0" hangingPunct="0">
                <a:lnSpc>
                  <a:spcPct val="90000"/>
                </a:lnSpc>
                <a:spcBef>
                  <a:spcPct val="50000"/>
                </a:spcBef>
                <a:buFont typeface="Arial"/>
                <a:buChar char="•"/>
                <a:tabLst>
                  <a:tab pos="515938" algn="l"/>
                </a:tabLst>
              </a:pPr>
              <a:r>
                <a:rPr lang="en-US" sz="2000" dirty="0">
                  <a:latin typeface="+mj-lt"/>
                </a:rPr>
                <a:t>Push argument values onto stack </a:t>
              </a:r>
              <a:r>
                <a:rPr lang="en-US" sz="2000" i="1" dirty="0">
                  <a:latin typeface="+mj-lt"/>
                </a:rPr>
                <a:t>in reverse order</a:t>
              </a:r>
              <a:r>
                <a:rPr lang="en-US" sz="2000" dirty="0">
                  <a:latin typeface="+mj-lt"/>
                </a:rPr>
                <a:t> for use by callee</a:t>
              </a:r>
            </a:p>
            <a:p>
              <a:pPr marL="515938" lvl="1" indent="-176213" eaLnBrk="0" hangingPunct="0">
                <a:lnSpc>
                  <a:spcPct val="90000"/>
                </a:lnSpc>
                <a:spcBef>
                  <a:spcPct val="50000"/>
                </a:spcBef>
                <a:buFont typeface="Arial"/>
                <a:buChar char="•"/>
                <a:tabLst>
                  <a:tab pos="515938" algn="l"/>
                </a:tabLst>
              </a:pPr>
              <a:r>
                <a:rPr lang="en-US" sz="2000" dirty="0">
                  <a:latin typeface="+mj-lt"/>
                </a:rPr>
                <a:t>Branch to callee, save return address in dedicated register (</a:t>
              </a:r>
              <a:r>
                <a:rPr lang="en-US" sz="2000" dirty="0">
                  <a:solidFill>
                    <a:srgbClr val="FF0000"/>
                  </a:solidFill>
                  <a:latin typeface="+mj-lt"/>
                </a:rPr>
                <a:t>LP = R28</a:t>
              </a:r>
              <a:r>
                <a:rPr lang="en-US" sz="2000" dirty="0">
                  <a:latin typeface="+mj-lt"/>
                </a:rPr>
                <a:t>)</a:t>
              </a:r>
            </a:p>
            <a:p>
              <a:pPr marL="515938" lvl="1" indent="-176213" eaLnBrk="0" hangingPunct="0">
                <a:lnSpc>
                  <a:spcPct val="90000"/>
                </a:lnSpc>
                <a:spcBef>
                  <a:spcPct val="50000"/>
                </a:spcBef>
                <a:buFont typeface="Arial"/>
                <a:buChar char="•"/>
                <a:tabLst>
                  <a:tab pos="515938" algn="l"/>
                </a:tabLst>
              </a:pPr>
              <a:r>
                <a:rPr lang="en-US" sz="2000" dirty="0">
                  <a:latin typeface="+mj-lt"/>
                </a:rPr>
                <a:t>Clean up stack after callee return</a:t>
              </a:r>
            </a:p>
          </p:txBody>
        </p:sp>
        <p:sp>
          <p:nvSpPr>
            <p:cNvPr id="6" name="Rectangle 5"/>
            <p:cNvSpPr>
              <a:spLocks noChangeArrowheads="1"/>
            </p:cNvSpPr>
            <p:nvPr/>
          </p:nvSpPr>
          <p:spPr bwMode="auto">
            <a:xfrm>
              <a:off x="4495800" y="3351608"/>
              <a:ext cx="4329614" cy="677621"/>
            </a:xfrm>
            <a:prstGeom prst="rect">
              <a:avLst/>
            </a:prstGeom>
            <a:noFill/>
            <a:ln w="12700">
              <a:noFill/>
              <a:miter lim="800000"/>
              <a:headEnd/>
              <a:tailEnd/>
            </a:ln>
          </p:spPr>
          <p:txBody>
            <a:bodyPr wrap="square" lIns="90488" tIns="44450" rIns="90488" bIns="44450">
              <a:spAutoFit/>
            </a:bodyPr>
            <a:lstStyle/>
            <a:p>
              <a:pPr algn="l" eaLnBrk="0" hangingPunct="0">
                <a:lnSpc>
                  <a:spcPct val="90000"/>
                </a:lnSpc>
                <a:spcBef>
                  <a:spcPct val="50000"/>
                </a:spcBef>
              </a:pPr>
              <a:r>
                <a:rPr lang="en-US" dirty="0">
                  <a:latin typeface="+mj-lt"/>
                </a:rPr>
                <a:t>C code:</a:t>
              </a:r>
            </a:p>
            <a:p>
              <a:pPr algn="l" eaLnBrk="0" hangingPunct="0">
                <a:spcBef>
                  <a:spcPct val="10000"/>
                </a:spcBef>
              </a:pPr>
              <a:r>
                <a:rPr lang="en-US" sz="2000" dirty="0">
                  <a:solidFill>
                    <a:srgbClr val="FF0000"/>
                  </a:solidFill>
                  <a:latin typeface="Consolas" pitchFamily="49" charset="0"/>
                  <a:cs typeface="Consolas" pitchFamily="49" charset="0"/>
                </a:rPr>
                <a:t>   </a:t>
              </a:r>
              <a:r>
                <a:rPr lang="en-US" sz="2000" i="1" dirty="0">
                  <a:solidFill>
                    <a:srgbClr val="FF0000"/>
                  </a:solidFill>
                  <a:latin typeface="Consolas" pitchFamily="49" charset="0"/>
                  <a:cs typeface="Consolas" pitchFamily="49" charset="0"/>
                </a:rPr>
                <a:t>proc</a:t>
              </a:r>
              <a:r>
                <a:rPr lang="en-US" sz="2000" dirty="0">
                  <a:solidFill>
                    <a:srgbClr val="FF0000"/>
                  </a:solidFill>
                  <a:latin typeface="Consolas" pitchFamily="49" charset="0"/>
                  <a:cs typeface="Consolas" pitchFamily="49" charset="0"/>
                </a:rPr>
                <a:t>(</a:t>
              </a:r>
              <a:r>
                <a:rPr lang="en-US" sz="2000" i="1" dirty="0">
                  <a:solidFill>
                    <a:srgbClr val="FF0000"/>
                  </a:solidFill>
                  <a:latin typeface="Consolas" pitchFamily="49" charset="0"/>
                  <a:cs typeface="Consolas" pitchFamily="49" charset="0"/>
                </a:rPr>
                <a:t>expr</a:t>
              </a:r>
              <a:r>
                <a:rPr lang="en-US" sz="2000" i="1" baseline="-25000" dirty="0">
                  <a:solidFill>
                    <a:srgbClr val="FF0000"/>
                  </a:solidFill>
                  <a:latin typeface="Consolas" pitchFamily="49" charset="0"/>
                  <a:cs typeface="Consolas" pitchFamily="49" charset="0"/>
                </a:rPr>
                <a:t>1</a:t>
              </a:r>
              <a:r>
                <a:rPr lang="en-US" sz="2000" dirty="0">
                  <a:solidFill>
                    <a:srgbClr val="FF0000"/>
                  </a:solidFill>
                  <a:latin typeface="Consolas" pitchFamily="49" charset="0"/>
                  <a:cs typeface="Consolas" pitchFamily="49" charset="0"/>
                </a:rPr>
                <a:t>, </a:t>
              </a:r>
              <a:r>
                <a:rPr lang="is-IS" sz="2000" dirty="0">
                  <a:solidFill>
                    <a:srgbClr val="FF0000"/>
                  </a:solidFill>
                  <a:latin typeface="Consolas" pitchFamily="49" charset="0"/>
                  <a:cs typeface="Consolas" pitchFamily="49" charset="0"/>
                </a:rPr>
                <a:t>…, </a:t>
              </a:r>
              <a:r>
                <a:rPr lang="is-IS" sz="2000" i="1" dirty="0">
                  <a:solidFill>
                    <a:srgbClr val="FF0000"/>
                  </a:solidFill>
                  <a:latin typeface="Consolas" pitchFamily="49" charset="0"/>
                  <a:cs typeface="Consolas" pitchFamily="49" charset="0"/>
                </a:rPr>
                <a:t>expr</a:t>
              </a:r>
              <a:r>
                <a:rPr lang="is-IS" sz="2000" i="1" baseline="-25000" dirty="0">
                  <a:solidFill>
                    <a:srgbClr val="FF0000"/>
                  </a:solidFill>
                  <a:latin typeface="Consolas" pitchFamily="49" charset="0"/>
                  <a:cs typeface="Consolas" pitchFamily="49" charset="0"/>
                </a:rPr>
                <a:t>n</a:t>
              </a:r>
              <a:r>
                <a:rPr lang="is-IS" sz="2000" dirty="0">
                  <a:solidFill>
                    <a:srgbClr val="FF0000"/>
                  </a:solidFill>
                  <a:latin typeface="Consolas" pitchFamily="49" charset="0"/>
                  <a:cs typeface="Consolas" pitchFamily="49" charset="0"/>
                </a:rPr>
                <a:t>)</a:t>
              </a:r>
              <a:endParaRPr lang="en-US" sz="2000" dirty="0">
                <a:solidFill>
                  <a:srgbClr val="FF0000"/>
                </a:solidFill>
                <a:latin typeface="Consolas" pitchFamily="49" charset="0"/>
                <a:cs typeface="Consolas" pitchFamily="49" charset="0"/>
              </a:endParaRPr>
            </a:p>
          </p:txBody>
        </p:sp>
        <p:sp>
          <p:nvSpPr>
            <p:cNvPr id="7" name="Rectangle 6"/>
            <p:cNvSpPr>
              <a:spLocks noChangeArrowheads="1"/>
            </p:cNvSpPr>
            <p:nvPr/>
          </p:nvSpPr>
          <p:spPr bwMode="auto">
            <a:xfrm>
              <a:off x="4496717" y="4113608"/>
              <a:ext cx="4038600" cy="2591992"/>
            </a:xfrm>
            <a:prstGeom prst="rect">
              <a:avLst/>
            </a:prstGeom>
            <a:noFill/>
            <a:ln w="12700">
              <a:noFill/>
              <a:miter lim="800000"/>
              <a:headEnd/>
              <a:tailEnd/>
            </a:ln>
          </p:spPr>
          <p:txBody>
            <a:bodyPr wrap="square" lIns="90488" tIns="44450" rIns="90488" bIns="44450">
              <a:spAutoFit/>
            </a:bodyPr>
            <a:lstStyle/>
            <a:p>
              <a:pPr algn="l" eaLnBrk="0" hangingPunct="0">
                <a:lnSpc>
                  <a:spcPct val="70000"/>
                </a:lnSpc>
                <a:spcBef>
                  <a:spcPct val="50000"/>
                </a:spcBef>
              </a:pPr>
              <a:r>
                <a:rPr lang="en-US" dirty="0">
                  <a:latin typeface="+mj-lt"/>
                </a:rPr>
                <a:t>Beta assembly:</a:t>
              </a:r>
            </a:p>
            <a:p>
              <a:pPr lvl="1" algn="l" eaLnBrk="0" hangingPunct="0">
                <a:spcBef>
                  <a:spcPct val="50000"/>
                </a:spcBef>
              </a:pPr>
              <a:r>
                <a:rPr lang="en-US" sz="2000" dirty="0">
                  <a:latin typeface="+mn-lt"/>
                </a:rPr>
                <a:t>compile_expr(</a:t>
              </a:r>
              <a:r>
                <a:rPr lang="en-US" sz="2000" i="1" dirty="0">
                  <a:latin typeface="+mn-lt"/>
                </a:rPr>
                <a:t>expr</a:t>
              </a:r>
              <a:r>
                <a:rPr lang="en-US" sz="2000" i="1" baseline="-25000" dirty="0">
                  <a:latin typeface="+mn-lt"/>
                </a:rPr>
                <a:t>n</a:t>
              </a:r>
              <a:r>
                <a:rPr lang="en-US" sz="2000" dirty="0">
                  <a:latin typeface="+mn-lt"/>
                </a:rPr>
                <a:t>)⇒Rx</a:t>
              </a:r>
              <a:br>
                <a:rPr lang="en-US" sz="2000" dirty="0">
                  <a:latin typeface="+mn-lt"/>
                </a:rPr>
              </a:br>
              <a:r>
                <a:rPr lang="en-US" sz="2000" dirty="0">
                  <a:solidFill>
                    <a:srgbClr val="FF0000"/>
                  </a:solidFill>
                  <a:latin typeface="Consolas" pitchFamily="49" charset="0"/>
                  <a:cs typeface="Consolas" pitchFamily="49" charset="0"/>
                </a:rPr>
                <a:t>PUSH(rx)</a:t>
              </a:r>
              <a:br>
                <a:rPr lang="en-US" sz="2000" dirty="0">
                  <a:solidFill>
                    <a:srgbClr val="FF0000"/>
                  </a:solidFill>
                  <a:latin typeface="Consolas" pitchFamily="49" charset="0"/>
                  <a:cs typeface="Consolas" pitchFamily="49" charset="0"/>
                </a:rPr>
              </a:br>
              <a:r>
                <a:rPr lang="is-IS" sz="2000" dirty="0">
                  <a:latin typeface="Consolas" pitchFamily="49" charset="0"/>
                  <a:cs typeface="Consolas" pitchFamily="49" charset="0"/>
                </a:rPr>
                <a:t>…</a:t>
              </a:r>
              <a:br>
                <a:rPr lang="is-IS" sz="2000" dirty="0">
                  <a:latin typeface="Consolas" pitchFamily="49" charset="0"/>
                  <a:cs typeface="Consolas" pitchFamily="49" charset="0"/>
                </a:rPr>
              </a:br>
              <a:r>
                <a:rPr lang="en-US" sz="2000" dirty="0">
                  <a:latin typeface="+mn-lt"/>
                </a:rPr>
                <a:t>compile_expr(</a:t>
              </a:r>
              <a:r>
                <a:rPr lang="en-US" sz="2000" i="1" dirty="0">
                  <a:latin typeface="+mn-lt"/>
                </a:rPr>
                <a:t>expr</a:t>
              </a:r>
              <a:r>
                <a:rPr lang="en-US" sz="2000" i="1" baseline="-25000" dirty="0">
                  <a:latin typeface="+mn-lt"/>
                </a:rPr>
                <a:t>1</a:t>
              </a:r>
              <a:r>
                <a:rPr lang="en-US" sz="2000" dirty="0">
                  <a:latin typeface="+mn-lt"/>
                </a:rPr>
                <a:t>)⇒Rx</a:t>
              </a:r>
              <a:br>
                <a:rPr lang="en-US" sz="2000" dirty="0">
                  <a:latin typeface="+mn-lt"/>
                </a:rPr>
              </a:br>
              <a:r>
                <a:rPr lang="en-US" sz="2000" dirty="0">
                  <a:solidFill>
                    <a:srgbClr val="FF0000"/>
                  </a:solidFill>
                  <a:latin typeface="Consolas" pitchFamily="49" charset="0"/>
                  <a:cs typeface="Consolas" pitchFamily="49" charset="0"/>
                </a:rPr>
                <a:t>PUSH(rx)</a:t>
              </a:r>
              <a:br>
                <a:rPr lang="en-US" sz="2000" dirty="0">
                  <a:solidFill>
                    <a:srgbClr val="FF0000"/>
                  </a:solidFill>
                  <a:latin typeface="Consolas" pitchFamily="49" charset="0"/>
                  <a:cs typeface="Consolas" pitchFamily="49" charset="0"/>
                </a:rPr>
              </a:br>
              <a:r>
                <a:rPr lang="en-US" sz="2000" dirty="0">
                  <a:solidFill>
                    <a:srgbClr val="FF0000"/>
                  </a:solidFill>
                  <a:latin typeface="Consolas" pitchFamily="49" charset="0"/>
                  <a:cs typeface="Consolas" pitchFamily="49" charset="0"/>
                </a:rPr>
                <a:t>BR(</a:t>
              </a:r>
              <a:r>
                <a:rPr lang="en-US" sz="2000" i="1" dirty="0">
                  <a:solidFill>
                    <a:srgbClr val="FF0000"/>
                  </a:solidFill>
                  <a:latin typeface="Consolas" pitchFamily="49" charset="0"/>
                  <a:cs typeface="Consolas" pitchFamily="49" charset="0"/>
                </a:rPr>
                <a:t>proc</a:t>
              </a:r>
              <a:r>
                <a:rPr lang="en-US" sz="2000" dirty="0">
                  <a:solidFill>
                    <a:srgbClr val="FF0000"/>
                  </a:solidFill>
                  <a:latin typeface="Consolas" pitchFamily="49" charset="0"/>
                  <a:cs typeface="Consolas" pitchFamily="49" charset="0"/>
                </a:rPr>
                <a:t>,LP)</a:t>
              </a:r>
              <a:br>
                <a:rPr lang="en-US" sz="2000" dirty="0">
                  <a:solidFill>
                    <a:srgbClr val="FF0000"/>
                  </a:solidFill>
                  <a:latin typeface="Consolas" pitchFamily="49" charset="0"/>
                  <a:cs typeface="Consolas" pitchFamily="49" charset="0"/>
                </a:rPr>
              </a:br>
              <a:r>
                <a:rPr lang="en-US" sz="2000" dirty="0">
                  <a:solidFill>
                    <a:srgbClr val="FF0000"/>
                  </a:solidFill>
                  <a:latin typeface="Consolas" pitchFamily="49" charset="0"/>
                  <a:cs typeface="Consolas" pitchFamily="49" charset="0"/>
                </a:rPr>
                <a:t>DEALLOCATE(</a:t>
              </a:r>
              <a:r>
                <a:rPr lang="en-US" sz="2000" i="1" dirty="0">
                  <a:solidFill>
                    <a:srgbClr val="FF0000"/>
                  </a:solidFill>
                  <a:latin typeface="Consolas" pitchFamily="49" charset="0"/>
                  <a:cs typeface="Consolas" pitchFamily="49" charset="0"/>
                </a:rPr>
                <a:t>n</a:t>
              </a:r>
              <a:r>
                <a:rPr lang="en-US" sz="2000" dirty="0">
                  <a:solidFill>
                    <a:srgbClr val="FF0000"/>
                  </a:solidFill>
                  <a:latin typeface="Consolas" pitchFamily="49" charset="0"/>
                  <a:cs typeface="Consolas" pitchFamily="49" charset="0"/>
                </a:rPr>
                <a:t>)</a:t>
              </a:r>
              <a:endParaRPr lang="en-US" sz="2000" dirty="0">
                <a:latin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6"/>
          <p:cNvGrpSpPr>
            <a:grpSpLocks/>
          </p:cNvGrpSpPr>
          <p:nvPr/>
        </p:nvGrpSpPr>
        <p:grpSpPr bwMode="auto">
          <a:xfrm>
            <a:off x="5715000" y="914400"/>
            <a:ext cx="1600200" cy="3733800"/>
            <a:chOff x="3072" y="576"/>
            <a:chExt cx="1008" cy="2352"/>
          </a:xfrm>
        </p:grpSpPr>
        <p:grpSp>
          <p:nvGrpSpPr>
            <p:cNvPr id="3" name="Group 65"/>
            <p:cNvGrpSpPr>
              <a:grpSpLocks/>
            </p:cNvGrpSpPr>
            <p:nvPr/>
          </p:nvGrpSpPr>
          <p:grpSpPr bwMode="auto">
            <a:xfrm>
              <a:off x="3072" y="576"/>
              <a:ext cx="1008" cy="2352"/>
              <a:chOff x="3072" y="576"/>
              <a:chExt cx="1008" cy="2352"/>
            </a:xfrm>
          </p:grpSpPr>
          <p:grpSp>
            <p:nvGrpSpPr>
              <p:cNvPr id="4" name="Group 63"/>
              <p:cNvGrpSpPr>
                <a:grpSpLocks/>
              </p:cNvGrpSpPr>
              <p:nvPr/>
            </p:nvGrpSpPr>
            <p:grpSpPr bwMode="auto">
              <a:xfrm>
                <a:off x="3072" y="720"/>
                <a:ext cx="1008" cy="2208"/>
                <a:chOff x="3072" y="720"/>
                <a:chExt cx="1008" cy="2208"/>
              </a:xfrm>
            </p:grpSpPr>
            <p:sp>
              <p:nvSpPr>
                <p:cNvPr id="19540" name="Rectangle 7"/>
                <p:cNvSpPr>
                  <a:spLocks noChangeArrowheads="1"/>
                </p:cNvSpPr>
                <p:nvPr/>
              </p:nvSpPr>
              <p:spPr bwMode="auto">
                <a:xfrm>
                  <a:off x="3072" y="720"/>
                  <a:ext cx="1008" cy="2023"/>
                </a:xfrm>
                <a:prstGeom prst="rect">
                  <a:avLst/>
                </a:prstGeom>
                <a:solidFill>
                  <a:srgbClr val="CCFFFF"/>
                </a:solidFill>
                <a:ln w="9525">
                  <a:solidFill>
                    <a:schemeClr val="tx1"/>
                  </a:solidFill>
                  <a:miter lim="800000"/>
                  <a:headEnd/>
                  <a:tailEnd/>
                </a:ln>
              </p:spPr>
              <p:txBody>
                <a:bodyPr wrap="none" anchor="ctr"/>
                <a:lstStyle/>
                <a:p>
                  <a:endParaRPr lang="en-US"/>
                </a:p>
              </p:txBody>
            </p:sp>
            <p:grpSp>
              <p:nvGrpSpPr>
                <p:cNvPr id="5" name="Group 25"/>
                <p:cNvGrpSpPr>
                  <a:grpSpLocks/>
                </p:cNvGrpSpPr>
                <p:nvPr/>
              </p:nvGrpSpPr>
              <p:grpSpPr bwMode="auto">
                <a:xfrm flipH="1" flipV="1">
                  <a:off x="3072" y="2736"/>
                  <a:ext cx="1008" cy="192"/>
                  <a:chOff x="1632" y="480"/>
                  <a:chExt cx="1008" cy="192"/>
                </a:xfrm>
              </p:grpSpPr>
              <p:grpSp>
                <p:nvGrpSpPr>
                  <p:cNvPr id="6" name="Group 26"/>
                  <p:cNvGrpSpPr>
                    <a:grpSpLocks/>
                  </p:cNvGrpSpPr>
                  <p:nvPr/>
                </p:nvGrpSpPr>
                <p:grpSpPr bwMode="auto">
                  <a:xfrm>
                    <a:off x="1632" y="480"/>
                    <a:ext cx="1008" cy="192"/>
                    <a:chOff x="1632" y="432"/>
                    <a:chExt cx="1008" cy="192"/>
                  </a:xfrm>
                </p:grpSpPr>
                <p:sp>
                  <p:nvSpPr>
                    <p:cNvPr id="19545" name="Freeform 27"/>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solidFill>
                      <a:srgbClr val="CCFFFF"/>
                    </a:solidFill>
                    <a:ln w="9525">
                      <a:solidFill>
                        <a:schemeClr val="tx1"/>
                      </a:solidFill>
                      <a:round/>
                      <a:headEnd/>
                      <a:tailEnd/>
                    </a:ln>
                  </p:spPr>
                  <p:txBody>
                    <a:bodyPr/>
                    <a:lstStyle/>
                    <a:p>
                      <a:endParaRPr lang="en-US"/>
                    </a:p>
                  </p:txBody>
                </p:sp>
                <p:sp>
                  <p:nvSpPr>
                    <p:cNvPr id="19546" name="Rectangle 28"/>
                    <p:cNvSpPr>
                      <a:spLocks noChangeArrowheads="1"/>
                    </p:cNvSpPr>
                    <p:nvPr/>
                  </p:nvSpPr>
                  <p:spPr bwMode="auto">
                    <a:xfrm>
                      <a:off x="1632" y="576"/>
                      <a:ext cx="1008" cy="48"/>
                    </a:xfrm>
                    <a:prstGeom prst="rect">
                      <a:avLst/>
                    </a:prstGeom>
                    <a:solidFill>
                      <a:srgbClr val="CCFFFF"/>
                    </a:solidFill>
                    <a:ln w="9525">
                      <a:noFill/>
                      <a:miter lim="800000"/>
                      <a:headEnd/>
                      <a:tailEnd/>
                    </a:ln>
                  </p:spPr>
                  <p:txBody>
                    <a:bodyPr wrap="none" anchor="ctr"/>
                    <a:lstStyle/>
                    <a:p>
                      <a:endParaRPr lang="en-US"/>
                    </a:p>
                  </p:txBody>
                </p:sp>
              </p:grpSp>
              <p:sp>
                <p:nvSpPr>
                  <p:cNvPr id="19543" name="Line 29"/>
                  <p:cNvSpPr>
                    <a:spLocks noChangeShapeType="1"/>
                  </p:cNvSpPr>
                  <p:nvPr/>
                </p:nvSpPr>
                <p:spPr bwMode="auto">
                  <a:xfrm>
                    <a:off x="1632" y="624"/>
                    <a:ext cx="0" cy="48"/>
                  </a:xfrm>
                  <a:prstGeom prst="line">
                    <a:avLst/>
                  </a:prstGeom>
                  <a:noFill/>
                  <a:ln w="9525">
                    <a:solidFill>
                      <a:schemeClr val="tx1"/>
                    </a:solidFill>
                    <a:round/>
                    <a:headEnd/>
                    <a:tailEnd/>
                  </a:ln>
                </p:spPr>
                <p:txBody>
                  <a:bodyPr/>
                  <a:lstStyle/>
                  <a:p>
                    <a:endParaRPr lang="en-US"/>
                  </a:p>
                </p:txBody>
              </p:sp>
              <p:sp>
                <p:nvSpPr>
                  <p:cNvPr id="19544" name="Line 30"/>
                  <p:cNvSpPr>
                    <a:spLocks noChangeShapeType="1"/>
                  </p:cNvSpPr>
                  <p:nvPr/>
                </p:nvSpPr>
                <p:spPr bwMode="auto">
                  <a:xfrm>
                    <a:off x="2640" y="624"/>
                    <a:ext cx="0" cy="48"/>
                  </a:xfrm>
                  <a:prstGeom prst="line">
                    <a:avLst/>
                  </a:prstGeom>
                  <a:noFill/>
                  <a:ln w="9525">
                    <a:solidFill>
                      <a:schemeClr val="tx1"/>
                    </a:solidFill>
                    <a:round/>
                    <a:headEnd/>
                    <a:tailEnd/>
                  </a:ln>
                </p:spPr>
                <p:txBody>
                  <a:bodyPr/>
                  <a:lstStyle/>
                  <a:p>
                    <a:endParaRPr lang="en-US"/>
                  </a:p>
                </p:txBody>
              </p:sp>
            </p:grpSp>
          </p:grpSp>
          <p:grpSp>
            <p:nvGrpSpPr>
              <p:cNvPr id="7" name="Group 18"/>
              <p:cNvGrpSpPr>
                <a:grpSpLocks/>
              </p:cNvGrpSpPr>
              <p:nvPr/>
            </p:nvGrpSpPr>
            <p:grpSpPr bwMode="auto">
              <a:xfrm>
                <a:off x="3072" y="576"/>
                <a:ext cx="1008" cy="192"/>
                <a:chOff x="1632" y="480"/>
                <a:chExt cx="1008" cy="192"/>
              </a:xfrm>
            </p:grpSpPr>
            <p:grpSp>
              <p:nvGrpSpPr>
                <p:cNvPr id="8" name="Group 19"/>
                <p:cNvGrpSpPr>
                  <a:grpSpLocks/>
                </p:cNvGrpSpPr>
                <p:nvPr/>
              </p:nvGrpSpPr>
              <p:grpSpPr bwMode="auto">
                <a:xfrm>
                  <a:off x="1632" y="480"/>
                  <a:ext cx="1008" cy="192"/>
                  <a:chOff x="1632" y="432"/>
                  <a:chExt cx="1008" cy="192"/>
                </a:xfrm>
              </p:grpSpPr>
              <p:sp>
                <p:nvSpPr>
                  <p:cNvPr id="19538" name="Freeform 20"/>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solidFill>
                    <a:srgbClr val="CCFFFF"/>
                  </a:solidFill>
                  <a:ln w="9525">
                    <a:solidFill>
                      <a:schemeClr val="tx1"/>
                    </a:solidFill>
                    <a:round/>
                    <a:headEnd/>
                    <a:tailEnd/>
                  </a:ln>
                </p:spPr>
                <p:txBody>
                  <a:bodyPr/>
                  <a:lstStyle/>
                  <a:p>
                    <a:endParaRPr lang="en-US"/>
                  </a:p>
                </p:txBody>
              </p:sp>
              <p:sp>
                <p:nvSpPr>
                  <p:cNvPr id="19539" name="Rectangle 21"/>
                  <p:cNvSpPr>
                    <a:spLocks noChangeArrowheads="1"/>
                  </p:cNvSpPr>
                  <p:nvPr/>
                </p:nvSpPr>
                <p:spPr bwMode="auto">
                  <a:xfrm>
                    <a:off x="1632" y="576"/>
                    <a:ext cx="1008" cy="48"/>
                  </a:xfrm>
                  <a:prstGeom prst="rect">
                    <a:avLst/>
                  </a:prstGeom>
                  <a:solidFill>
                    <a:srgbClr val="CCFFFF"/>
                  </a:solidFill>
                  <a:ln w="9525">
                    <a:noFill/>
                    <a:miter lim="800000"/>
                    <a:headEnd/>
                    <a:tailEnd/>
                  </a:ln>
                </p:spPr>
                <p:txBody>
                  <a:bodyPr wrap="none" anchor="ctr"/>
                  <a:lstStyle/>
                  <a:p>
                    <a:endParaRPr lang="en-US"/>
                  </a:p>
                </p:txBody>
              </p:sp>
            </p:grpSp>
            <p:sp>
              <p:nvSpPr>
                <p:cNvPr id="19536" name="Line 22"/>
                <p:cNvSpPr>
                  <a:spLocks noChangeShapeType="1"/>
                </p:cNvSpPr>
                <p:nvPr/>
              </p:nvSpPr>
              <p:spPr bwMode="auto">
                <a:xfrm>
                  <a:off x="1632" y="624"/>
                  <a:ext cx="0" cy="48"/>
                </a:xfrm>
                <a:prstGeom prst="line">
                  <a:avLst/>
                </a:prstGeom>
                <a:noFill/>
                <a:ln w="9525">
                  <a:solidFill>
                    <a:schemeClr val="tx1"/>
                  </a:solidFill>
                  <a:round/>
                  <a:headEnd/>
                  <a:tailEnd/>
                </a:ln>
              </p:spPr>
              <p:txBody>
                <a:bodyPr/>
                <a:lstStyle/>
                <a:p>
                  <a:endParaRPr lang="en-US"/>
                </a:p>
              </p:txBody>
            </p:sp>
            <p:sp>
              <p:nvSpPr>
                <p:cNvPr id="19537" name="Line 23"/>
                <p:cNvSpPr>
                  <a:spLocks noChangeShapeType="1"/>
                </p:cNvSpPr>
                <p:nvPr/>
              </p:nvSpPr>
              <p:spPr bwMode="auto">
                <a:xfrm>
                  <a:off x="2640" y="624"/>
                  <a:ext cx="0" cy="48"/>
                </a:xfrm>
                <a:prstGeom prst="line">
                  <a:avLst/>
                </a:prstGeom>
                <a:noFill/>
                <a:ln w="9525">
                  <a:solidFill>
                    <a:schemeClr val="tx1"/>
                  </a:solidFill>
                  <a:round/>
                  <a:headEnd/>
                  <a:tailEnd/>
                </a:ln>
              </p:spPr>
              <p:txBody>
                <a:bodyPr/>
                <a:lstStyle/>
                <a:p>
                  <a:endParaRPr lang="en-US"/>
                </a:p>
              </p:txBody>
            </p:sp>
          </p:grpSp>
        </p:grpSp>
        <p:grpSp>
          <p:nvGrpSpPr>
            <p:cNvPr id="9" name="Group 64"/>
            <p:cNvGrpSpPr>
              <a:grpSpLocks/>
            </p:cNvGrpSpPr>
            <p:nvPr/>
          </p:nvGrpSpPr>
          <p:grpSpPr bwMode="auto">
            <a:xfrm>
              <a:off x="3072" y="864"/>
              <a:ext cx="1008" cy="384"/>
              <a:chOff x="3072" y="864"/>
              <a:chExt cx="1008" cy="384"/>
            </a:xfrm>
          </p:grpSpPr>
          <p:sp>
            <p:nvSpPr>
              <p:cNvPr id="19528" name="Rectangle 24"/>
              <p:cNvSpPr>
                <a:spLocks noChangeArrowheads="1"/>
              </p:cNvSpPr>
              <p:nvPr/>
            </p:nvSpPr>
            <p:spPr bwMode="auto">
              <a:xfrm>
                <a:off x="3072" y="864"/>
                <a:ext cx="1008" cy="384"/>
              </a:xfrm>
              <a:prstGeom prst="rect">
                <a:avLst/>
              </a:prstGeom>
              <a:solidFill>
                <a:srgbClr val="FFCCCC"/>
              </a:solidFill>
              <a:ln w="9525">
                <a:solidFill>
                  <a:schemeClr val="tx1"/>
                </a:solidFill>
                <a:miter lim="800000"/>
                <a:headEnd/>
                <a:tailEnd/>
              </a:ln>
            </p:spPr>
            <p:txBody>
              <a:bodyPr wrap="none" anchor="ctr"/>
              <a:lstStyle/>
              <a:p>
                <a:endParaRPr lang="en-US"/>
              </a:p>
            </p:txBody>
          </p:sp>
          <p:sp>
            <p:nvSpPr>
              <p:cNvPr id="19529" name="Line 35"/>
              <p:cNvSpPr>
                <a:spLocks noChangeShapeType="1"/>
              </p:cNvSpPr>
              <p:nvPr/>
            </p:nvSpPr>
            <p:spPr bwMode="auto">
              <a:xfrm>
                <a:off x="3072" y="1056"/>
                <a:ext cx="1008" cy="0"/>
              </a:xfrm>
              <a:prstGeom prst="line">
                <a:avLst/>
              </a:prstGeom>
              <a:noFill/>
              <a:ln w="9525">
                <a:solidFill>
                  <a:schemeClr val="tx1"/>
                </a:solidFill>
                <a:round/>
                <a:headEnd/>
                <a:tailEnd/>
              </a:ln>
            </p:spPr>
            <p:txBody>
              <a:bodyPr>
                <a:spAutoFit/>
              </a:bodyPr>
              <a:lstStyle/>
              <a:p>
                <a:endParaRPr lang="en-US"/>
              </a:p>
            </p:txBody>
          </p:sp>
          <p:sp>
            <p:nvSpPr>
              <p:cNvPr id="19530" name="Line 36"/>
              <p:cNvSpPr>
                <a:spLocks noChangeShapeType="1"/>
              </p:cNvSpPr>
              <p:nvPr/>
            </p:nvSpPr>
            <p:spPr bwMode="auto">
              <a:xfrm>
                <a:off x="3072" y="1248"/>
                <a:ext cx="1008" cy="0"/>
              </a:xfrm>
              <a:prstGeom prst="line">
                <a:avLst/>
              </a:prstGeom>
              <a:noFill/>
              <a:ln w="9525">
                <a:solidFill>
                  <a:schemeClr val="tx1"/>
                </a:solidFill>
                <a:round/>
                <a:headEnd/>
                <a:tailEnd/>
              </a:ln>
            </p:spPr>
            <p:txBody>
              <a:bodyPr>
                <a:spAutoFit/>
              </a:bodyPr>
              <a:lstStyle/>
              <a:p>
                <a:endParaRPr lang="en-US"/>
              </a:p>
            </p:txBody>
          </p:sp>
          <p:sp>
            <p:nvSpPr>
              <p:cNvPr id="19531" name="Line 39"/>
              <p:cNvSpPr>
                <a:spLocks noChangeShapeType="1"/>
              </p:cNvSpPr>
              <p:nvPr/>
            </p:nvSpPr>
            <p:spPr bwMode="auto">
              <a:xfrm>
                <a:off x="3072" y="864"/>
                <a:ext cx="1008" cy="0"/>
              </a:xfrm>
              <a:prstGeom prst="line">
                <a:avLst/>
              </a:prstGeom>
              <a:noFill/>
              <a:ln w="9525">
                <a:solidFill>
                  <a:schemeClr val="tx1"/>
                </a:solidFill>
                <a:round/>
                <a:headEnd/>
                <a:tailEnd/>
              </a:ln>
            </p:spPr>
            <p:txBody>
              <a:bodyPr>
                <a:spAutoFit/>
              </a:bodyPr>
              <a:lstStyle/>
              <a:p>
                <a:endParaRPr lang="en-US"/>
              </a:p>
            </p:txBody>
          </p:sp>
          <p:sp>
            <p:nvSpPr>
              <p:cNvPr id="19532" name="Text Box 49"/>
              <p:cNvSpPr txBox="1">
                <a:spLocks noChangeArrowheads="1"/>
              </p:cNvSpPr>
              <p:nvPr/>
            </p:nvSpPr>
            <p:spPr bwMode="auto">
              <a:xfrm>
                <a:off x="3363" y="960"/>
                <a:ext cx="354" cy="233"/>
              </a:xfrm>
              <a:prstGeom prst="rect">
                <a:avLst/>
              </a:prstGeom>
              <a:solidFill>
                <a:srgbClr val="FFCCCC"/>
              </a:solidFill>
              <a:ln w="9525">
                <a:noFill/>
                <a:miter lim="800000"/>
                <a:headEnd/>
                <a:tailEnd/>
              </a:ln>
            </p:spPr>
            <p:txBody>
              <a:bodyPr wrap="none">
                <a:spAutoFit/>
              </a:bodyPr>
              <a:lstStyle/>
              <a:p>
                <a:r>
                  <a:rPr lang="en-US" sz="1800">
                    <a:latin typeface="+mn-lt"/>
                  </a:rPr>
                  <a:t>args</a:t>
                </a:r>
              </a:p>
            </p:txBody>
          </p:sp>
        </p:grpSp>
      </p:grpSp>
      <p:sp>
        <p:nvSpPr>
          <p:cNvPr id="19458" name="Rectangle 2"/>
          <p:cNvSpPr>
            <a:spLocks noGrp="1" noChangeArrowheads="1"/>
          </p:cNvSpPr>
          <p:nvPr>
            <p:ph type="title"/>
          </p:nvPr>
        </p:nvSpPr>
        <p:spPr/>
        <p:txBody>
          <a:bodyPr>
            <a:normAutofit/>
          </a:bodyPr>
          <a:lstStyle/>
          <a:p>
            <a:pPr eaLnBrk="1" hangingPunct="1"/>
            <a:r>
              <a:rPr lang="en-US" altLang="ja-JP" dirty="0"/>
              <a:t>Stack Frames as Activation Records</a:t>
            </a:r>
            <a:endParaRPr lang="en-US" dirty="0"/>
          </a:p>
        </p:txBody>
      </p:sp>
      <p:sp>
        <p:nvSpPr>
          <p:cNvPr id="704516" name="Text Box 4"/>
          <p:cNvSpPr txBox="1">
            <a:spLocks noChangeArrowheads="1"/>
          </p:cNvSpPr>
          <p:nvPr/>
        </p:nvSpPr>
        <p:spPr bwMode="auto">
          <a:xfrm>
            <a:off x="4724400" y="4724400"/>
            <a:ext cx="4191000" cy="1754327"/>
          </a:xfrm>
          <a:prstGeom prst="rect">
            <a:avLst/>
          </a:prstGeom>
          <a:solidFill>
            <a:schemeClr val="accent1">
              <a:lumMod val="40000"/>
              <a:lumOff val="60000"/>
            </a:schemeClr>
          </a:solidFill>
          <a:ln w="9525">
            <a:solidFill>
              <a:schemeClr val="accent1">
                <a:lumMod val="50000"/>
              </a:schemeClr>
            </a:solidFill>
            <a:miter lim="800000"/>
            <a:headEnd/>
            <a:tailEnd/>
          </a:ln>
          <a:effectLst/>
        </p:spPr>
        <p:txBody>
          <a:bodyPr wrap="square">
            <a:spAutoFit/>
          </a:bodyPr>
          <a:lstStyle/>
          <a:p>
            <a:pPr algn="ctr" eaLnBrk="0" hangingPunct="0"/>
            <a:r>
              <a:rPr lang="en-US" sz="1800" b="1" dirty="0">
                <a:latin typeface="+mn-lt"/>
              </a:rPr>
              <a:t>BP is a convenience</a:t>
            </a:r>
          </a:p>
          <a:p>
            <a:pPr eaLnBrk="0" hangingPunct="0"/>
            <a:r>
              <a:rPr lang="en-US" sz="1800" dirty="0">
                <a:latin typeface="+mn-lt"/>
              </a:rPr>
              <a:t>In theory it</a:t>
            </a:r>
            <a:r>
              <a:rPr lang="en-US" altLang="en-US" sz="1800" dirty="0">
                <a:latin typeface="+mn-lt"/>
              </a:rPr>
              <a:t>’</a:t>
            </a:r>
            <a:r>
              <a:rPr lang="en-US" sz="1800" dirty="0">
                <a:latin typeface="+mn-lt"/>
              </a:rPr>
              <a:t>s possible to use SP to access stack frame, but offsets will change due to PUSHs and POPs.  For convenience we use BP so we can use constant offsets to find, e.g., the first argument.</a:t>
            </a:r>
          </a:p>
        </p:txBody>
      </p:sp>
      <p:sp>
        <p:nvSpPr>
          <p:cNvPr id="19461" name="Line 5"/>
          <p:cNvSpPr>
            <a:spLocks noChangeShapeType="1"/>
          </p:cNvSpPr>
          <p:nvPr/>
        </p:nvSpPr>
        <p:spPr bwMode="auto">
          <a:xfrm>
            <a:off x="7620000" y="1066800"/>
            <a:ext cx="0" cy="3048000"/>
          </a:xfrm>
          <a:prstGeom prst="line">
            <a:avLst/>
          </a:prstGeom>
          <a:noFill/>
          <a:ln w="57150">
            <a:solidFill>
              <a:schemeClr val="tx1"/>
            </a:solidFill>
            <a:round/>
            <a:headEnd/>
            <a:tailEnd type="stealth" w="med" len="med"/>
          </a:ln>
        </p:spPr>
        <p:txBody>
          <a:bodyPr>
            <a:spAutoFit/>
          </a:bodyPr>
          <a:lstStyle/>
          <a:p>
            <a:endParaRPr lang="en-US"/>
          </a:p>
        </p:txBody>
      </p:sp>
      <p:sp>
        <p:nvSpPr>
          <p:cNvPr id="19462" name="Line 12"/>
          <p:cNvSpPr>
            <a:spLocks noChangeShapeType="1"/>
          </p:cNvSpPr>
          <p:nvPr/>
        </p:nvSpPr>
        <p:spPr bwMode="auto">
          <a:xfrm>
            <a:off x="5715000" y="3798888"/>
            <a:ext cx="1600200" cy="0"/>
          </a:xfrm>
          <a:prstGeom prst="line">
            <a:avLst/>
          </a:prstGeom>
          <a:noFill/>
          <a:ln w="9525">
            <a:solidFill>
              <a:schemeClr val="tx1"/>
            </a:solidFill>
            <a:round/>
            <a:headEnd/>
            <a:tailEnd/>
          </a:ln>
        </p:spPr>
        <p:txBody>
          <a:bodyPr>
            <a:spAutoFit/>
          </a:bodyPr>
          <a:lstStyle/>
          <a:p>
            <a:endParaRPr lang="en-US"/>
          </a:p>
        </p:txBody>
      </p:sp>
      <p:sp>
        <p:nvSpPr>
          <p:cNvPr id="19463" name="Line 51"/>
          <p:cNvSpPr>
            <a:spLocks noChangeShapeType="1"/>
          </p:cNvSpPr>
          <p:nvPr/>
        </p:nvSpPr>
        <p:spPr bwMode="auto">
          <a:xfrm>
            <a:off x="5715000" y="4114800"/>
            <a:ext cx="1600200" cy="0"/>
          </a:xfrm>
          <a:prstGeom prst="line">
            <a:avLst/>
          </a:prstGeom>
          <a:noFill/>
          <a:ln w="9525">
            <a:solidFill>
              <a:schemeClr val="tx1"/>
            </a:solidFill>
            <a:round/>
            <a:headEnd/>
            <a:tailEnd/>
          </a:ln>
        </p:spPr>
        <p:txBody>
          <a:bodyPr>
            <a:spAutoFit/>
          </a:bodyPr>
          <a:lstStyle/>
          <a:p>
            <a:endParaRPr lang="en-US"/>
          </a:p>
        </p:txBody>
      </p:sp>
      <p:sp>
        <p:nvSpPr>
          <p:cNvPr id="19464" name="Text Box 53"/>
          <p:cNvSpPr txBox="1">
            <a:spLocks noChangeArrowheads="1"/>
          </p:cNvSpPr>
          <p:nvPr/>
        </p:nvSpPr>
        <p:spPr bwMode="auto">
          <a:xfrm>
            <a:off x="6063165" y="3581400"/>
            <a:ext cx="941972" cy="646331"/>
          </a:xfrm>
          <a:prstGeom prst="rect">
            <a:avLst/>
          </a:prstGeom>
          <a:solidFill>
            <a:srgbClr val="CCFFFF"/>
          </a:solidFill>
          <a:ln w="9525">
            <a:noFill/>
            <a:miter lim="800000"/>
            <a:headEnd/>
            <a:tailEnd/>
          </a:ln>
        </p:spPr>
        <p:txBody>
          <a:bodyPr wrap="none">
            <a:spAutoFit/>
          </a:bodyPr>
          <a:lstStyle/>
          <a:p>
            <a:pPr algn="ctr"/>
            <a:r>
              <a:rPr lang="en-US" sz="1800"/>
              <a:t>unused</a:t>
            </a:r>
          </a:p>
          <a:p>
            <a:r>
              <a:rPr lang="en-US" sz="1800"/>
              <a:t>space</a:t>
            </a:r>
          </a:p>
        </p:txBody>
      </p:sp>
      <p:sp>
        <p:nvSpPr>
          <p:cNvPr id="19465" name="Rectangle 55"/>
          <p:cNvSpPr>
            <a:spLocks noChangeArrowheads="1"/>
          </p:cNvSpPr>
          <p:nvPr/>
        </p:nvSpPr>
        <p:spPr bwMode="auto">
          <a:xfrm>
            <a:off x="4240212" y="685800"/>
            <a:ext cx="3124200" cy="4267200"/>
          </a:xfrm>
          <a:prstGeom prst="rect">
            <a:avLst/>
          </a:prstGeom>
          <a:noFill/>
          <a:ln w="9525">
            <a:noFill/>
            <a:miter lim="800000"/>
            <a:headEnd/>
            <a:tailEnd/>
          </a:ln>
        </p:spPr>
        <p:txBody>
          <a:bodyPr wrap="none" anchor="ctr"/>
          <a:lstStyle/>
          <a:p>
            <a:endParaRPr lang="en-US"/>
          </a:p>
        </p:txBody>
      </p:sp>
      <p:grpSp>
        <p:nvGrpSpPr>
          <p:cNvPr id="10" name="Group 60"/>
          <p:cNvGrpSpPr>
            <a:grpSpLocks/>
          </p:cNvGrpSpPr>
          <p:nvPr/>
        </p:nvGrpSpPr>
        <p:grpSpPr bwMode="auto">
          <a:xfrm>
            <a:off x="7985125" y="1374775"/>
            <a:ext cx="777875" cy="1571625"/>
            <a:chOff x="4663" y="866"/>
            <a:chExt cx="490" cy="990"/>
          </a:xfrm>
        </p:grpSpPr>
        <p:sp>
          <p:nvSpPr>
            <p:cNvPr id="19522" name="Text Box 61"/>
            <p:cNvSpPr txBox="1">
              <a:spLocks noChangeArrowheads="1"/>
            </p:cNvSpPr>
            <p:nvPr/>
          </p:nvSpPr>
          <p:spPr bwMode="auto">
            <a:xfrm>
              <a:off x="4663" y="1490"/>
              <a:ext cx="490" cy="366"/>
            </a:xfrm>
            <a:prstGeom prst="rect">
              <a:avLst/>
            </a:prstGeom>
            <a:solidFill>
              <a:srgbClr val="FFFFCC"/>
            </a:solidFill>
            <a:ln w="9525">
              <a:noFill/>
              <a:miter lim="800000"/>
              <a:headEnd/>
              <a:tailEnd/>
            </a:ln>
          </p:spPr>
          <p:txBody>
            <a:bodyPr wrap="none">
              <a:spAutoFit/>
            </a:bodyPr>
            <a:lstStyle/>
            <a:p>
              <a:r>
                <a:rPr lang="en-US" sz="1600">
                  <a:latin typeface="+mn-lt"/>
                </a:rPr>
                <a:t>callee</a:t>
              </a:r>
            </a:p>
            <a:p>
              <a:r>
                <a:rPr lang="en-US" sz="1600">
                  <a:latin typeface="+mn-lt"/>
                </a:rPr>
                <a:t>pushes</a:t>
              </a:r>
            </a:p>
          </p:txBody>
        </p:sp>
        <p:sp>
          <p:nvSpPr>
            <p:cNvPr id="19523" name="Text Box 62"/>
            <p:cNvSpPr txBox="1">
              <a:spLocks noChangeArrowheads="1"/>
            </p:cNvSpPr>
            <p:nvPr/>
          </p:nvSpPr>
          <p:spPr bwMode="auto">
            <a:xfrm>
              <a:off x="4663" y="866"/>
              <a:ext cx="490" cy="366"/>
            </a:xfrm>
            <a:prstGeom prst="rect">
              <a:avLst/>
            </a:prstGeom>
            <a:solidFill>
              <a:srgbClr val="FFCCCC"/>
            </a:solidFill>
            <a:ln w="9525">
              <a:noFill/>
              <a:miter lim="800000"/>
              <a:headEnd/>
              <a:tailEnd/>
            </a:ln>
          </p:spPr>
          <p:txBody>
            <a:bodyPr wrap="none">
              <a:spAutoFit/>
            </a:bodyPr>
            <a:lstStyle/>
            <a:p>
              <a:r>
                <a:rPr lang="en-US" sz="1600">
                  <a:latin typeface="+mn-lt"/>
                </a:rPr>
                <a:t>caller</a:t>
              </a:r>
            </a:p>
            <a:p>
              <a:r>
                <a:rPr lang="en-US" sz="1600">
                  <a:latin typeface="+mn-lt"/>
                </a:rPr>
                <a:t>pushes</a:t>
              </a:r>
            </a:p>
          </p:txBody>
        </p:sp>
      </p:grpSp>
      <p:grpSp>
        <p:nvGrpSpPr>
          <p:cNvPr id="11" name="Group 67"/>
          <p:cNvGrpSpPr>
            <a:grpSpLocks/>
          </p:cNvGrpSpPr>
          <p:nvPr/>
        </p:nvGrpSpPr>
        <p:grpSpPr bwMode="auto">
          <a:xfrm>
            <a:off x="4800600" y="1828800"/>
            <a:ext cx="914400" cy="609600"/>
            <a:chOff x="1056" y="1824"/>
            <a:chExt cx="576" cy="384"/>
          </a:xfrm>
        </p:grpSpPr>
        <p:sp>
          <p:nvSpPr>
            <p:cNvPr id="19517" name="Rectangle 68"/>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p>
          </p:txBody>
        </p:sp>
        <p:sp>
          <p:nvSpPr>
            <p:cNvPr id="19518" name="Line 69"/>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p>
          </p:txBody>
        </p:sp>
        <p:sp>
          <p:nvSpPr>
            <p:cNvPr id="19519" name="Text Box 70"/>
            <p:cNvSpPr txBox="1">
              <a:spLocks noChangeArrowheads="1"/>
            </p:cNvSpPr>
            <p:nvPr/>
          </p:nvSpPr>
          <p:spPr bwMode="auto">
            <a:xfrm>
              <a:off x="1101" y="1872"/>
              <a:ext cx="306" cy="250"/>
            </a:xfrm>
            <a:prstGeom prst="rect">
              <a:avLst/>
            </a:prstGeom>
            <a:noFill/>
            <a:ln w="9525">
              <a:noFill/>
              <a:miter lim="800000"/>
              <a:headEnd/>
              <a:tailEnd/>
            </a:ln>
          </p:spPr>
          <p:txBody>
            <a:bodyPr wrap="none">
              <a:spAutoFit/>
            </a:bodyPr>
            <a:lstStyle/>
            <a:p>
              <a:pPr algn="r"/>
              <a:r>
                <a:rPr lang="en-US" sz="2000"/>
                <a:t>SP</a:t>
              </a:r>
            </a:p>
          </p:txBody>
        </p:sp>
      </p:grpSp>
      <p:grpSp>
        <p:nvGrpSpPr>
          <p:cNvPr id="12" name="Group 90"/>
          <p:cNvGrpSpPr>
            <a:grpSpLocks/>
          </p:cNvGrpSpPr>
          <p:nvPr/>
        </p:nvGrpSpPr>
        <p:grpSpPr bwMode="auto">
          <a:xfrm>
            <a:off x="4648200" y="1066800"/>
            <a:ext cx="2667000" cy="1828800"/>
            <a:chOff x="2400" y="672"/>
            <a:chExt cx="1680" cy="1152"/>
          </a:xfrm>
        </p:grpSpPr>
        <p:grpSp>
          <p:nvGrpSpPr>
            <p:cNvPr id="13" name="Group 83"/>
            <p:cNvGrpSpPr>
              <a:grpSpLocks/>
            </p:cNvGrpSpPr>
            <p:nvPr/>
          </p:nvGrpSpPr>
          <p:grpSpPr bwMode="auto">
            <a:xfrm>
              <a:off x="3072" y="1152"/>
              <a:ext cx="1008" cy="384"/>
              <a:chOff x="4416" y="0"/>
              <a:chExt cx="1008" cy="384"/>
            </a:xfrm>
          </p:grpSpPr>
          <p:sp>
            <p:nvSpPr>
              <p:cNvPr id="19514" name="Rectangle 81"/>
              <p:cNvSpPr>
                <a:spLocks noChangeArrowheads="1"/>
              </p:cNvSpPr>
              <p:nvPr/>
            </p:nvSpPr>
            <p:spPr bwMode="auto">
              <a:xfrm>
                <a:off x="4416" y="0"/>
                <a:ext cx="1008" cy="384"/>
              </a:xfrm>
              <a:prstGeom prst="rect">
                <a:avLst/>
              </a:prstGeom>
              <a:noFill/>
              <a:ln w="9525">
                <a:noFill/>
                <a:miter lim="800000"/>
                <a:headEnd/>
                <a:tailEnd/>
              </a:ln>
            </p:spPr>
            <p:txBody>
              <a:bodyPr wrap="none" anchor="ctr">
                <a:spAutoFit/>
              </a:bodyPr>
              <a:lstStyle/>
              <a:p>
                <a:endParaRPr lang="en-US"/>
              </a:p>
            </p:txBody>
          </p:sp>
          <p:sp>
            <p:nvSpPr>
              <p:cNvPr id="19515" name="Rectangle 79"/>
              <p:cNvSpPr>
                <a:spLocks noChangeArrowheads="1"/>
              </p:cNvSpPr>
              <p:nvPr/>
            </p:nvSpPr>
            <p:spPr bwMode="auto">
              <a:xfrm>
                <a:off x="4416" y="96"/>
                <a:ext cx="1008" cy="192"/>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9516" name="Text Box 17"/>
              <p:cNvSpPr txBox="1">
                <a:spLocks noChangeArrowheads="1"/>
              </p:cNvSpPr>
              <p:nvPr/>
            </p:nvSpPr>
            <p:spPr bwMode="auto">
              <a:xfrm>
                <a:off x="4416" y="137"/>
                <a:ext cx="1008" cy="167"/>
              </a:xfrm>
              <a:prstGeom prst="rect">
                <a:avLst/>
              </a:prstGeom>
              <a:noFill/>
              <a:ln w="9525">
                <a:noFill/>
                <a:miter lim="800000"/>
                <a:headEnd/>
                <a:tailEnd/>
              </a:ln>
            </p:spPr>
            <p:txBody>
              <a:bodyPr wrap="square">
                <a:spAutoFit/>
              </a:bodyPr>
              <a:lstStyle/>
              <a:p>
                <a:pPr algn="ctr">
                  <a:lnSpc>
                    <a:spcPct val="65000"/>
                  </a:lnSpc>
                </a:pPr>
                <a:r>
                  <a:rPr lang="en-US" sz="1600" dirty="0">
                    <a:latin typeface="+mn-lt"/>
                  </a:rPr>
                  <a:t>Saved LP</a:t>
                </a:r>
              </a:p>
            </p:txBody>
          </p:sp>
        </p:grpSp>
        <p:grpSp>
          <p:nvGrpSpPr>
            <p:cNvPr id="14" name="Group 72"/>
            <p:cNvGrpSpPr>
              <a:grpSpLocks/>
            </p:cNvGrpSpPr>
            <p:nvPr/>
          </p:nvGrpSpPr>
          <p:grpSpPr bwMode="auto">
            <a:xfrm>
              <a:off x="2400" y="672"/>
              <a:ext cx="672" cy="1152"/>
              <a:chOff x="2400" y="1440"/>
              <a:chExt cx="672" cy="1152"/>
            </a:xfrm>
          </p:grpSpPr>
          <p:sp>
            <p:nvSpPr>
              <p:cNvPr id="19509" name="Rectangle 71"/>
              <p:cNvSpPr>
                <a:spLocks noChangeArrowheads="1"/>
              </p:cNvSpPr>
              <p:nvPr/>
            </p:nvSpPr>
            <p:spPr bwMode="auto">
              <a:xfrm>
                <a:off x="2400" y="1440"/>
                <a:ext cx="672" cy="1152"/>
              </a:xfrm>
              <a:prstGeom prst="rect">
                <a:avLst/>
              </a:prstGeom>
              <a:solidFill>
                <a:schemeClr val="bg1"/>
              </a:solidFill>
              <a:ln w="9525">
                <a:noFill/>
                <a:miter lim="800000"/>
                <a:headEnd/>
                <a:tailEnd/>
              </a:ln>
            </p:spPr>
            <p:txBody>
              <a:bodyPr wrap="none" anchor="ctr">
                <a:spAutoFit/>
              </a:bodyPr>
              <a:lstStyle/>
              <a:p>
                <a:endParaRPr lang="en-US"/>
              </a:p>
            </p:txBody>
          </p:sp>
          <p:grpSp>
            <p:nvGrpSpPr>
              <p:cNvPr id="15" name="Group 45"/>
              <p:cNvGrpSpPr>
                <a:grpSpLocks/>
              </p:cNvGrpSpPr>
              <p:nvPr/>
            </p:nvGrpSpPr>
            <p:grpSpPr bwMode="auto">
              <a:xfrm>
                <a:off x="2496" y="2112"/>
                <a:ext cx="576" cy="384"/>
                <a:chOff x="1056" y="1824"/>
                <a:chExt cx="576" cy="384"/>
              </a:xfrm>
            </p:grpSpPr>
            <p:sp>
              <p:nvSpPr>
                <p:cNvPr id="19511" name="Rectangle 46"/>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p>
              </p:txBody>
            </p:sp>
            <p:sp>
              <p:nvSpPr>
                <p:cNvPr id="19512" name="Line 47"/>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p>
              </p:txBody>
            </p:sp>
            <p:sp>
              <p:nvSpPr>
                <p:cNvPr id="19513" name="Text Box 48"/>
                <p:cNvSpPr txBox="1">
                  <a:spLocks noChangeArrowheads="1"/>
                </p:cNvSpPr>
                <p:nvPr/>
              </p:nvSpPr>
              <p:spPr bwMode="auto">
                <a:xfrm>
                  <a:off x="1101" y="1872"/>
                  <a:ext cx="306" cy="250"/>
                </a:xfrm>
                <a:prstGeom prst="rect">
                  <a:avLst/>
                </a:prstGeom>
                <a:noFill/>
                <a:ln w="9525">
                  <a:noFill/>
                  <a:miter lim="800000"/>
                  <a:headEnd/>
                  <a:tailEnd/>
                </a:ln>
              </p:spPr>
              <p:txBody>
                <a:bodyPr wrap="none">
                  <a:spAutoFit/>
                </a:bodyPr>
                <a:lstStyle/>
                <a:p>
                  <a:pPr algn="r"/>
                  <a:r>
                    <a:rPr lang="en-US" sz="2000"/>
                    <a:t>SP</a:t>
                  </a:r>
                </a:p>
              </p:txBody>
            </p:sp>
          </p:grpSp>
        </p:grpSp>
      </p:grpSp>
      <p:grpSp>
        <p:nvGrpSpPr>
          <p:cNvPr id="16" name="Group 97"/>
          <p:cNvGrpSpPr>
            <a:grpSpLocks/>
          </p:cNvGrpSpPr>
          <p:nvPr/>
        </p:nvGrpSpPr>
        <p:grpSpPr bwMode="auto">
          <a:xfrm>
            <a:off x="4648200" y="1371600"/>
            <a:ext cx="2667000" cy="1828800"/>
            <a:chOff x="2400" y="864"/>
            <a:chExt cx="1680" cy="1152"/>
          </a:xfrm>
        </p:grpSpPr>
        <p:grpSp>
          <p:nvGrpSpPr>
            <p:cNvPr id="17" name="Group 88"/>
            <p:cNvGrpSpPr>
              <a:grpSpLocks/>
            </p:cNvGrpSpPr>
            <p:nvPr/>
          </p:nvGrpSpPr>
          <p:grpSpPr bwMode="auto">
            <a:xfrm>
              <a:off x="3072" y="1344"/>
              <a:ext cx="1008" cy="384"/>
              <a:chOff x="4416" y="336"/>
              <a:chExt cx="1008" cy="384"/>
            </a:xfrm>
          </p:grpSpPr>
          <p:sp>
            <p:nvSpPr>
              <p:cNvPr id="19504" name="Rectangle 85"/>
              <p:cNvSpPr>
                <a:spLocks noChangeArrowheads="1"/>
              </p:cNvSpPr>
              <p:nvPr/>
            </p:nvSpPr>
            <p:spPr bwMode="auto">
              <a:xfrm>
                <a:off x="4416" y="336"/>
                <a:ext cx="1008" cy="384"/>
              </a:xfrm>
              <a:prstGeom prst="rect">
                <a:avLst/>
              </a:prstGeom>
              <a:noFill/>
              <a:ln w="9525">
                <a:noFill/>
                <a:miter lim="800000"/>
                <a:headEnd/>
                <a:tailEnd/>
              </a:ln>
            </p:spPr>
            <p:txBody>
              <a:bodyPr wrap="none" anchor="ctr">
                <a:spAutoFit/>
              </a:bodyPr>
              <a:lstStyle/>
              <a:p>
                <a:endParaRPr lang="en-US"/>
              </a:p>
            </p:txBody>
          </p:sp>
          <p:sp>
            <p:nvSpPr>
              <p:cNvPr id="19505" name="Rectangle 86"/>
              <p:cNvSpPr>
                <a:spLocks noChangeArrowheads="1"/>
              </p:cNvSpPr>
              <p:nvPr/>
            </p:nvSpPr>
            <p:spPr bwMode="auto">
              <a:xfrm>
                <a:off x="4416" y="432"/>
                <a:ext cx="1008" cy="192"/>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9506" name="Text Box 87"/>
              <p:cNvSpPr txBox="1">
                <a:spLocks noChangeArrowheads="1"/>
              </p:cNvSpPr>
              <p:nvPr/>
            </p:nvSpPr>
            <p:spPr bwMode="auto">
              <a:xfrm>
                <a:off x="4416" y="473"/>
                <a:ext cx="1008" cy="167"/>
              </a:xfrm>
              <a:prstGeom prst="rect">
                <a:avLst/>
              </a:prstGeom>
              <a:noFill/>
              <a:ln w="9525">
                <a:noFill/>
                <a:miter lim="800000"/>
                <a:headEnd/>
                <a:tailEnd/>
              </a:ln>
            </p:spPr>
            <p:txBody>
              <a:bodyPr wrap="square">
                <a:spAutoFit/>
              </a:bodyPr>
              <a:lstStyle/>
              <a:p>
                <a:pPr algn="ctr">
                  <a:lnSpc>
                    <a:spcPct val="65000"/>
                  </a:lnSpc>
                </a:pPr>
                <a:r>
                  <a:rPr lang="en-US" sz="1600" dirty="0">
                    <a:latin typeface="+mn-lt"/>
                  </a:rPr>
                  <a:t>Saved BP</a:t>
                </a:r>
              </a:p>
            </p:txBody>
          </p:sp>
        </p:grpSp>
        <p:grpSp>
          <p:nvGrpSpPr>
            <p:cNvPr id="18" name="Group 91"/>
            <p:cNvGrpSpPr>
              <a:grpSpLocks/>
            </p:cNvGrpSpPr>
            <p:nvPr/>
          </p:nvGrpSpPr>
          <p:grpSpPr bwMode="auto">
            <a:xfrm>
              <a:off x="2400" y="864"/>
              <a:ext cx="672" cy="1152"/>
              <a:chOff x="2400" y="1440"/>
              <a:chExt cx="672" cy="1152"/>
            </a:xfrm>
          </p:grpSpPr>
          <p:sp>
            <p:nvSpPr>
              <p:cNvPr id="19499" name="Rectangle 92"/>
              <p:cNvSpPr>
                <a:spLocks noChangeArrowheads="1"/>
              </p:cNvSpPr>
              <p:nvPr/>
            </p:nvSpPr>
            <p:spPr bwMode="auto">
              <a:xfrm>
                <a:off x="2400" y="1440"/>
                <a:ext cx="672" cy="1152"/>
              </a:xfrm>
              <a:prstGeom prst="rect">
                <a:avLst/>
              </a:prstGeom>
              <a:solidFill>
                <a:schemeClr val="bg1"/>
              </a:solidFill>
              <a:ln w="9525">
                <a:noFill/>
                <a:miter lim="800000"/>
                <a:headEnd/>
                <a:tailEnd/>
              </a:ln>
            </p:spPr>
            <p:txBody>
              <a:bodyPr wrap="none" anchor="ctr">
                <a:spAutoFit/>
              </a:bodyPr>
              <a:lstStyle/>
              <a:p>
                <a:endParaRPr lang="en-US"/>
              </a:p>
            </p:txBody>
          </p:sp>
          <p:grpSp>
            <p:nvGrpSpPr>
              <p:cNvPr id="19" name="Group 93"/>
              <p:cNvGrpSpPr>
                <a:grpSpLocks/>
              </p:cNvGrpSpPr>
              <p:nvPr/>
            </p:nvGrpSpPr>
            <p:grpSpPr bwMode="auto">
              <a:xfrm>
                <a:off x="2496" y="2112"/>
                <a:ext cx="576" cy="384"/>
                <a:chOff x="1056" y="1824"/>
                <a:chExt cx="576" cy="384"/>
              </a:xfrm>
            </p:grpSpPr>
            <p:sp>
              <p:nvSpPr>
                <p:cNvPr id="19501" name="Rectangle 94"/>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p>
              </p:txBody>
            </p:sp>
            <p:sp>
              <p:nvSpPr>
                <p:cNvPr id="19502" name="Line 95"/>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p>
              </p:txBody>
            </p:sp>
            <p:sp>
              <p:nvSpPr>
                <p:cNvPr id="19503" name="Text Box 96"/>
                <p:cNvSpPr txBox="1">
                  <a:spLocks noChangeArrowheads="1"/>
                </p:cNvSpPr>
                <p:nvPr/>
              </p:nvSpPr>
              <p:spPr bwMode="auto">
                <a:xfrm>
                  <a:off x="1101" y="1872"/>
                  <a:ext cx="306" cy="250"/>
                </a:xfrm>
                <a:prstGeom prst="rect">
                  <a:avLst/>
                </a:prstGeom>
                <a:noFill/>
                <a:ln w="9525">
                  <a:noFill/>
                  <a:miter lim="800000"/>
                  <a:headEnd/>
                  <a:tailEnd/>
                </a:ln>
              </p:spPr>
              <p:txBody>
                <a:bodyPr wrap="none">
                  <a:spAutoFit/>
                </a:bodyPr>
                <a:lstStyle/>
                <a:p>
                  <a:pPr algn="r"/>
                  <a:r>
                    <a:rPr lang="en-US" sz="2000"/>
                    <a:t>SP</a:t>
                  </a:r>
                </a:p>
              </p:txBody>
            </p:sp>
          </p:grpSp>
        </p:grpSp>
      </p:grpSp>
      <p:grpSp>
        <p:nvGrpSpPr>
          <p:cNvPr id="20" name="Group 99"/>
          <p:cNvGrpSpPr>
            <a:grpSpLocks/>
          </p:cNvGrpSpPr>
          <p:nvPr/>
        </p:nvGrpSpPr>
        <p:grpSpPr bwMode="auto">
          <a:xfrm>
            <a:off x="4164012" y="1371600"/>
            <a:ext cx="1295400" cy="1828800"/>
            <a:chOff x="1104" y="3072"/>
            <a:chExt cx="816" cy="1152"/>
          </a:xfrm>
        </p:grpSpPr>
        <p:sp>
          <p:nvSpPr>
            <p:cNvPr id="19492" name="Rectangle 100"/>
            <p:cNvSpPr>
              <a:spLocks noChangeArrowheads="1"/>
            </p:cNvSpPr>
            <p:nvPr/>
          </p:nvSpPr>
          <p:spPr bwMode="auto">
            <a:xfrm>
              <a:off x="1104" y="3072"/>
              <a:ext cx="768" cy="1152"/>
            </a:xfrm>
            <a:prstGeom prst="rect">
              <a:avLst/>
            </a:prstGeom>
            <a:solidFill>
              <a:schemeClr val="bg1"/>
            </a:solidFill>
            <a:ln w="9525">
              <a:noFill/>
              <a:miter lim="800000"/>
              <a:headEnd/>
              <a:tailEnd/>
            </a:ln>
          </p:spPr>
          <p:txBody>
            <a:bodyPr anchor="ctr">
              <a:spAutoFit/>
            </a:bodyPr>
            <a:lstStyle/>
            <a:p>
              <a:endParaRPr lang="en-US"/>
            </a:p>
          </p:txBody>
        </p:sp>
        <p:grpSp>
          <p:nvGrpSpPr>
            <p:cNvPr id="21" name="Group 101"/>
            <p:cNvGrpSpPr>
              <a:grpSpLocks/>
            </p:cNvGrpSpPr>
            <p:nvPr/>
          </p:nvGrpSpPr>
          <p:grpSpPr bwMode="auto">
            <a:xfrm>
              <a:off x="1296" y="3744"/>
              <a:ext cx="624" cy="384"/>
              <a:chOff x="1056" y="1824"/>
              <a:chExt cx="624" cy="384"/>
            </a:xfrm>
          </p:grpSpPr>
          <p:sp>
            <p:nvSpPr>
              <p:cNvPr id="19494" name="Rectangle 102"/>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p>
            </p:txBody>
          </p:sp>
          <p:sp>
            <p:nvSpPr>
              <p:cNvPr id="19496" name="Text Box 104"/>
              <p:cNvSpPr txBox="1">
                <a:spLocks noChangeArrowheads="1"/>
              </p:cNvSpPr>
              <p:nvPr/>
            </p:nvSpPr>
            <p:spPr bwMode="auto">
              <a:xfrm>
                <a:off x="1121" y="1872"/>
                <a:ext cx="559" cy="250"/>
              </a:xfrm>
              <a:prstGeom prst="rect">
                <a:avLst/>
              </a:prstGeom>
              <a:noFill/>
              <a:ln w="9525">
                <a:noFill/>
                <a:miter lim="800000"/>
                <a:headEnd/>
                <a:tailEnd/>
              </a:ln>
            </p:spPr>
            <p:txBody>
              <a:bodyPr wrap="none">
                <a:spAutoFit/>
              </a:bodyPr>
              <a:lstStyle/>
              <a:p>
                <a:pPr algn="r"/>
                <a:r>
                  <a:rPr lang="en-US" sz="2000" dirty="0"/>
                  <a:t>SP, BP</a:t>
                </a:r>
              </a:p>
            </p:txBody>
          </p:sp>
        </p:grpSp>
      </p:grpSp>
      <p:grpSp>
        <p:nvGrpSpPr>
          <p:cNvPr id="22" name="Group 129"/>
          <p:cNvGrpSpPr>
            <a:grpSpLocks/>
          </p:cNvGrpSpPr>
          <p:nvPr/>
        </p:nvGrpSpPr>
        <p:grpSpPr bwMode="auto">
          <a:xfrm>
            <a:off x="4454336" y="2286000"/>
            <a:ext cx="2879725" cy="1828800"/>
            <a:chOff x="2277" y="1440"/>
            <a:chExt cx="1814" cy="1152"/>
          </a:xfrm>
        </p:grpSpPr>
        <p:grpSp>
          <p:nvGrpSpPr>
            <p:cNvPr id="23" name="Group 111"/>
            <p:cNvGrpSpPr>
              <a:grpSpLocks/>
            </p:cNvGrpSpPr>
            <p:nvPr/>
          </p:nvGrpSpPr>
          <p:grpSpPr bwMode="auto">
            <a:xfrm>
              <a:off x="2277" y="1440"/>
              <a:ext cx="1814" cy="1152"/>
              <a:chOff x="2277" y="1440"/>
              <a:chExt cx="1814" cy="1152"/>
            </a:xfrm>
          </p:grpSpPr>
          <p:grpSp>
            <p:nvGrpSpPr>
              <p:cNvPr id="24" name="Group 89"/>
              <p:cNvGrpSpPr>
                <a:grpSpLocks/>
              </p:cNvGrpSpPr>
              <p:nvPr/>
            </p:nvGrpSpPr>
            <p:grpSpPr bwMode="auto">
              <a:xfrm>
                <a:off x="3072" y="1632"/>
                <a:ext cx="1019" cy="576"/>
                <a:chOff x="5256" y="768"/>
                <a:chExt cx="1019" cy="576"/>
              </a:xfrm>
            </p:grpSpPr>
            <p:sp>
              <p:nvSpPr>
                <p:cNvPr id="19484" name="Rectangle 8"/>
                <p:cNvSpPr>
                  <a:spLocks noChangeArrowheads="1"/>
                </p:cNvSpPr>
                <p:nvPr/>
              </p:nvSpPr>
              <p:spPr bwMode="auto">
                <a:xfrm>
                  <a:off x="5256" y="768"/>
                  <a:ext cx="1008" cy="576"/>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19485" name="Line 9"/>
                <p:cNvSpPr>
                  <a:spLocks noChangeShapeType="1"/>
                </p:cNvSpPr>
                <p:nvPr/>
              </p:nvSpPr>
              <p:spPr bwMode="auto">
                <a:xfrm>
                  <a:off x="5267" y="953"/>
                  <a:ext cx="1008" cy="0"/>
                </a:xfrm>
                <a:prstGeom prst="line">
                  <a:avLst/>
                </a:prstGeom>
                <a:noFill/>
                <a:ln w="9525">
                  <a:solidFill>
                    <a:schemeClr val="tx1"/>
                  </a:solidFill>
                  <a:round/>
                  <a:headEnd/>
                  <a:tailEnd/>
                </a:ln>
              </p:spPr>
              <p:txBody>
                <a:bodyPr>
                  <a:spAutoFit/>
                </a:bodyPr>
                <a:lstStyle/>
                <a:p>
                  <a:endParaRPr lang="en-US"/>
                </a:p>
              </p:txBody>
            </p:sp>
            <p:sp>
              <p:nvSpPr>
                <p:cNvPr id="19486" name="Line 10"/>
                <p:cNvSpPr>
                  <a:spLocks noChangeShapeType="1"/>
                </p:cNvSpPr>
                <p:nvPr/>
              </p:nvSpPr>
              <p:spPr bwMode="auto">
                <a:xfrm>
                  <a:off x="5267" y="1145"/>
                  <a:ext cx="1008" cy="0"/>
                </a:xfrm>
                <a:prstGeom prst="line">
                  <a:avLst/>
                </a:prstGeom>
                <a:noFill/>
                <a:ln w="9525">
                  <a:solidFill>
                    <a:schemeClr val="tx1"/>
                  </a:solidFill>
                  <a:round/>
                  <a:headEnd/>
                  <a:tailEnd/>
                </a:ln>
              </p:spPr>
              <p:txBody>
                <a:bodyPr>
                  <a:spAutoFit/>
                </a:bodyPr>
                <a:lstStyle/>
                <a:p>
                  <a:endParaRPr lang="en-US"/>
                </a:p>
              </p:txBody>
            </p:sp>
            <p:sp>
              <p:nvSpPr>
                <p:cNvPr id="19487" name="Line 11"/>
                <p:cNvSpPr>
                  <a:spLocks noChangeShapeType="1"/>
                </p:cNvSpPr>
                <p:nvPr/>
              </p:nvSpPr>
              <p:spPr bwMode="auto">
                <a:xfrm>
                  <a:off x="5267" y="1337"/>
                  <a:ext cx="1008" cy="0"/>
                </a:xfrm>
                <a:prstGeom prst="line">
                  <a:avLst/>
                </a:prstGeom>
                <a:noFill/>
                <a:ln w="9525">
                  <a:solidFill>
                    <a:schemeClr val="tx1"/>
                  </a:solidFill>
                  <a:round/>
                  <a:headEnd/>
                  <a:tailEnd/>
                </a:ln>
              </p:spPr>
              <p:txBody>
                <a:bodyPr>
                  <a:spAutoFit/>
                </a:bodyPr>
                <a:lstStyle/>
                <a:p>
                  <a:endParaRPr lang="en-US"/>
                </a:p>
              </p:txBody>
            </p:sp>
            <p:sp>
              <p:nvSpPr>
                <p:cNvPr id="19488" name="Line 38"/>
                <p:cNvSpPr>
                  <a:spLocks noChangeShapeType="1"/>
                </p:cNvSpPr>
                <p:nvPr/>
              </p:nvSpPr>
              <p:spPr bwMode="auto">
                <a:xfrm>
                  <a:off x="5267" y="768"/>
                  <a:ext cx="1008" cy="0"/>
                </a:xfrm>
                <a:prstGeom prst="line">
                  <a:avLst/>
                </a:prstGeom>
                <a:noFill/>
                <a:ln w="9525">
                  <a:solidFill>
                    <a:schemeClr val="tx1"/>
                  </a:solidFill>
                  <a:round/>
                  <a:headEnd/>
                  <a:tailEnd/>
                </a:ln>
              </p:spPr>
              <p:txBody>
                <a:bodyPr>
                  <a:spAutoFit/>
                </a:bodyPr>
                <a:lstStyle/>
                <a:p>
                  <a:endParaRPr lang="en-US"/>
                </a:p>
              </p:txBody>
            </p:sp>
            <p:sp>
              <p:nvSpPr>
                <p:cNvPr id="19489" name="Text Box 50"/>
                <p:cNvSpPr txBox="1">
                  <a:spLocks noChangeArrowheads="1"/>
                </p:cNvSpPr>
                <p:nvPr/>
              </p:nvSpPr>
              <p:spPr bwMode="auto">
                <a:xfrm>
                  <a:off x="5351" y="852"/>
                  <a:ext cx="768" cy="187"/>
                </a:xfrm>
                <a:prstGeom prst="rect">
                  <a:avLst/>
                </a:prstGeom>
                <a:solidFill>
                  <a:srgbClr val="FFFFCC"/>
                </a:solidFill>
                <a:ln w="9525">
                  <a:noFill/>
                  <a:miter lim="800000"/>
                  <a:headEnd/>
                  <a:tailEnd/>
                </a:ln>
              </p:spPr>
              <p:txBody>
                <a:bodyPr wrap="square">
                  <a:spAutoFit/>
                </a:bodyPr>
                <a:lstStyle/>
                <a:p>
                  <a:pPr algn="ctr">
                    <a:lnSpc>
                      <a:spcPct val="80000"/>
                    </a:lnSpc>
                  </a:pPr>
                  <a:r>
                    <a:rPr lang="en-US" sz="1600" dirty="0">
                      <a:latin typeface="+mn-lt"/>
                    </a:rPr>
                    <a:t>Local vars</a:t>
                  </a:r>
                </a:p>
              </p:txBody>
            </p:sp>
            <p:sp>
              <p:nvSpPr>
                <p:cNvPr id="19490" name="Line 52"/>
                <p:cNvSpPr>
                  <a:spLocks noChangeShapeType="1"/>
                </p:cNvSpPr>
                <p:nvPr/>
              </p:nvSpPr>
              <p:spPr bwMode="auto">
                <a:xfrm>
                  <a:off x="5267" y="1344"/>
                  <a:ext cx="1008" cy="0"/>
                </a:xfrm>
                <a:prstGeom prst="line">
                  <a:avLst/>
                </a:prstGeom>
                <a:noFill/>
                <a:ln w="28575">
                  <a:solidFill>
                    <a:schemeClr val="tx1"/>
                  </a:solidFill>
                  <a:round/>
                  <a:headEnd/>
                  <a:tailEnd/>
                </a:ln>
              </p:spPr>
              <p:txBody>
                <a:bodyPr>
                  <a:spAutoFit/>
                </a:bodyPr>
                <a:lstStyle/>
                <a:p>
                  <a:endParaRPr lang="en-US"/>
                </a:p>
              </p:txBody>
            </p:sp>
            <p:sp>
              <p:nvSpPr>
                <p:cNvPr id="19491" name="Line 54"/>
                <p:cNvSpPr>
                  <a:spLocks noChangeShapeType="1"/>
                </p:cNvSpPr>
                <p:nvPr/>
              </p:nvSpPr>
              <p:spPr bwMode="auto">
                <a:xfrm>
                  <a:off x="5267" y="768"/>
                  <a:ext cx="1008" cy="0"/>
                </a:xfrm>
                <a:prstGeom prst="line">
                  <a:avLst/>
                </a:prstGeom>
                <a:noFill/>
                <a:ln w="28575">
                  <a:solidFill>
                    <a:schemeClr val="tx1"/>
                  </a:solidFill>
                  <a:round/>
                  <a:headEnd/>
                  <a:tailEnd/>
                </a:ln>
              </p:spPr>
              <p:txBody>
                <a:bodyPr>
                  <a:spAutoFit/>
                </a:bodyPr>
                <a:lstStyle/>
                <a:p>
                  <a:endParaRPr lang="en-US"/>
                </a:p>
              </p:txBody>
            </p:sp>
          </p:grpSp>
          <p:grpSp>
            <p:nvGrpSpPr>
              <p:cNvPr id="25" name="Group 105"/>
              <p:cNvGrpSpPr>
                <a:grpSpLocks/>
              </p:cNvGrpSpPr>
              <p:nvPr/>
            </p:nvGrpSpPr>
            <p:grpSpPr bwMode="auto">
              <a:xfrm>
                <a:off x="2277" y="1440"/>
                <a:ext cx="768" cy="1152"/>
                <a:chOff x="1104" y="3072"/>
                <a:chExt cx="768" cy="1152"/>
              </a:xfrm>
            </p:grpSpPr>
            <p:sp>
              <p:nvSpPr>
                <p:cNvPr id="19479" name="Rectangle 106"/>
                <p:cNvSpPr>
                  <a:spLocks noChangeArrowheads="1"/>
                </p:cNvSpPr>
                <p:nvPr/>
              </p:nvSpPr>
              <p:spPr bwMode="auto">
                <a:xfrm>
                  <a:off x="1104" y="3072"/>
                  <a:ext cx="768" cy="1152"/>
                </a:xfrm>
                <a:prstGeom prst="rect">
                  <a:avLst/>
                </a:prstGeom>
                <a:solidFill>
                  <a:schemeClr val="bg1"/>
                </a:solidFill>
                <a:ln w="9525">
                  <a:noFill/>
                  <a:miter lim="800000"/>
                  <a:headEnd/>
                  <a:tailEnd/>
                </a:ln>
              </p:spPr>
              <p:txBody>
                <a:bodyPr anchor="ctr">
                  <a:spAutoFit/>
                </a:bodyPr>
                <a:lstStyle/>
                <a:p>
                  <a:endParaRPr lang="en-US"/>
                </a:p>
              </p:txBody>
            </p:sp>
            <p:grpSp>
              <p:nvGrpSpPr>
                <p:cNvPr id="26" name="Group 107"/>
                <p:cNvGrpSpPr>
                  <a:grpSpLocks/>
                </p:cNvGrpSpPr>
                <p:nvPr/>
              </p:nvGrpSpPr>
              <p:grpSpPr bwMode="auto">
                <a:xfrm>
                  <a:off x="1296" y="3744"/>
                  <a:ext cx="576" cy="384"/>
                  <a:chOff x="1056" y="1824"/>
                  <a:chExt cx="576" cy="384"/>
                </a:xfrm>
              </p:grpSpPr>
              <p:sp>
                <p:nvSpPr>
                  <p:cNvPr id="19481" name="Rectangle 108"/>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p>
                </p:txBody>
              </p:sp>
              <p:sp>
                <p:nvSpPr>
                  <p:cNvPr id="19482" name="Line 109"/>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p>
                </p:txBody>
              </p:sp>
              <p:sp>
                <p:nvSpPr>
                  <p:cNvPr id="19483" name="Text Box 110"/>
                  <p:cNvSpPr txBox="1">
                    <a:spLocks noChangeArrowheads="1"/>
                  </p:cNvSpPr>
                  <p:nvPr/>
                </p:nvSpPr>
                <p:spPr bwMode="auto">
                  <a:xfrm>
                    <a:off x="1101" y="1872"/>
                    <a:ext cx="306" cy="250"/>
                  </a:xfrm>
                  <a:prstGeom prst="rect">
                    <a:avLst/>
                  </a:prstGeom>
                  <a:noFill/>
                  <a:ln w="9525">
                    <a:noFill/>
                    <a:miter lim="800000"/>
                    <a:headEnd/>
                    <a:tailEnd/>
                  </a:ln>
                </p:spPr>
                <p:txBody>
                  <a:bodyPr wrap="none">
                    <a:spAutoFit/>
                  </a:bodyPr>
                  <a:lstStyle/>
                  <a:p>
                    <a:pPr algn="r"/>
                    <a:r>
                      <a:rPr lang="en-US" sz="2000"/>
                      <a:t>SP</a:t>
                    </a:r>
                  </a:p>
                </p:txBody>
              </p:sp>
            </p:grpSp>
          </p:grpSp>
        </p:grpSp>
        <p:grpSp>
          <p:nvGrpSpPr>
            <p:cNvPr id="27" name="Group 124"/>
            <p:cNvGrpSpPr>
              <a:grpSpLocks/>
            </p:cNvGrpSpPr>
            <p:nvPr/>
          </p:nvGrpSpPr>
          <p:grpSpPr bwMode="auto">
            <a:xfrm>
              <a:off x="2448" y="1536"/>
              <a:ext cx="576" cy="384"/>
              <a:chOff x="1056" y="1824"/>
              <a:chExt cx="576" cy="384"/>
            </a:xfrm>
          </p:grpSpPr>
          <p:sp>
            <p:nvSpPr>
              <p:cNvPr id="19474" name="Rectangle 125"/>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p>
            </p:txBody>
          </p:sp>
          <p:sp>
            <p:nvSpPr>
              <p:cNvPr id="19475" name="Line 126"/>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p>
            </p:txBody>
          </p:sp>
          <p:sp>
            <p:nvSpPr>
              <p:cNvPr id="19476" name="Text Box 127"/>
              <p:cNvSpPr txBox="1">
                <a:spLocks noChangeArrowheads="1"/>
              </p:cNvSpPr>
              <p:nvPr/>
            </p:nvSpPr>
            <p:spPr bwMode="auto">
              <a:xfrm>
                <a:off x="1102" y="1872"/>
                <a:ext cx="305" cy="250"/>
              </a:xfrm>
              <a:prstGeom prst="rect">
                <a:avLst/>
              </a:prstGeom>
              <a:noFill/>
              <a:ln w="9525">
                <a:noFill/>
                <a:miter lim="800000"/>
                <a:headEnd/>
                <a:tailEnd/>
              </a:ln>
            </p:spPr>
            <p:txBody>
              <a:bodyPr wrap="none">
                <a:spAutoFit/>
              </a:bodyPr>
              <a:lstStyle/>
              <a:p>
                <a:pPr algn="r"/>
                <a:r>
                  <a:rPr lang="en-US" sz="2000"/>
                  <a:t>BP</a:t>
                </a:r>
              </a:p>
            </p:txBody>
          </p:sp>
        </p:grpSp>
      </p:grpSp>
      <p:sp>
        <p:nvSpPr>
          <p:cNvPr id="19459" name="Text Box 3"/>
          <p:cNvSpPr txBox="1">
            <a:spLocks noChangeArrowheads="1"/>
          </p:cNvSpPr>
          <p:nvPr/>
        </p:nvSpPr>
        <p:spPr bwMode="auto">
          <a:xfrm>
            <a:off x="304800" y="1023055"/>
            <a:ext cx="4343400" cy="3472745"/>
          </a:xfrm>
          <a:prstGeom prst="rect">
            <a:avLst/>
          </a:prstGeom>
          <a:noFill/>
          <a:ln w="9525">
            <a:noFill/>
            <a:miter lim="800000"/>
            <a:headEnd/>
            <a:tailEnd/>
          </a:ln>
        </p:spPr>
        <p:txBody>
          <a:bodyPr wrap="square" anchor="ctr">
            <a:spAutoFit/>
          </a:bodyPr>
          <a:lstStyle/>
          <a:p>
            <a:pPr algn="l" eaLnBrk="0" hangingPunct="0">
              <a:lnSpc>
                <a:spcPct val="110000"/>
              </a:lnSpc>
              <a:tabLst>
                <a:tab pos="0" algn="l"/>
              </a:tabLst>
            </a:pPr>
            <a:r>
              <a:rPr lang="en-US" sz="2000" dirty="0">
                <a:latin typeface="+mj-lt"/>
              </a:rPr>
              <a:t>CALLEE uses stack for all of the its storage needs:</a:t>
            </a:r>
            <a:endParaRPr lang="en-US" sz="2400" dirty="0">
              <a:latin typeface="+mj-lt"/>
            </a:endParaRPr>
          </a:p>
          <a:p>
            <a:pPr marL="344488" indent="-344488" eaLnBrk="0" hangingPunct="0">
              <a:lnSpc>
                <a:spcPct val="110000"/>
              </a:lnSpc>
              <a:buFontTx/>
              <a:buAutoNum type="arabicPeriod"/>
              <a:tabLst>
                <a:tab pos="346075" algn="l"/>
              </a:tabLst>
            </a:pPr>
            <a:r>
              <a:rPr lang="en-US" sz="2000" dirty="0">
                <a:latin typeface="+mj-lt"/>
              </a:rPr>
              <a:t>Saving return address back to the caller (it’s in LP)</a:t>
            </a:r>
          </a:p>
          <a:p>
            <a:pPr marL="344488" indent="-344488" eaLnBrk="0" hangingPunct="0">
              <a:lnSpc>
                <a:spcPct val="110000"/>
              </a:lnSpc>
              <a:buFontTx/>
              <a:buAutoNum type="arabicPeriod"/>
              <a:tabLst>
                <a:tab pos="346075" algn="l"/>
              </a:tabLst>
            </a:pPr>
            <a:r>
              <a:rPr lang="en-US" sz="2000" dirty="0">
                <a:latin typeface="+mj-lt"/>
              </a:rPr>
              <a:t>Saving BP of caller (pointer to caller’s activation record)</a:t>
            </a:r>
          </a:p>
          <a:p>
            <a:pPr marL="344488" indent="-344488" eaLnBrk="0" hangingPunct="0">
              <a:lnSpc>
                <a:spcPct val="110000"/>
              </a:lnSpc>
              <a:buFontTx/>
              <a:buAutoNum type="arabicPeriod"/>
              <a:tabLst>
                <a:tab pos="346075" algn="l"/>
              </a:tabLst>
            </a:pPr>
            <a:r>
              <a:rPr lang="en-US" sz="2000" dirty="0">
                <a:latin typeface="+mj-lt"/>
              </a:rPr>
              <a:t>Allocating stack locations to hold local variables</a:t>
            </a:r>
          </a:p>
          <a:p>
            <a:pPr marL="344488" indent="-344488" eaLnBrk="0" hangingPunct="0">
              <a:lnSpc>
                <a:spcPct val="110000"/>
              </a:lnSpc>
              <a:buFontTx/>
              <a:buAutoNum type="arabicPeriod"/>
              <a:tabLst>
                <a:tab pos="346075" algn="l"/>
              </a:tabLst>
            </a:pPr>
            <a:r>
              <a:rPr lang="en-US" sz="2000" dirty="0">
                <a:latin typeface="+mj-lt"/>
              </a:rPr>
              <a:t>Save any registers callee uses: “callee saves” convention</a:t>
            </a:r>
          </a:p>
        </p:txBody>
      </p:sp>
      <p:sp>
        <p:nvSpPr>
          <p:cNvPr id="88" name="Text Box 3"/>
          <p:cNvSpPr txBox="1">
            <a:spLocks noChangeArrowheads="1"/>
          </p:cNvSpPr>
          <p:nvPr/>
        </p:nvSpPr>
        <p:spPr bwMode="auto">
          <a:xfrm>
            <a:off x="228600" y="4648200"/>
            <a:ext cx="4267200" cy="1877437"/>
          </a:xfrm>
          <a:prstGeom prst="rect">
            <a:avLst/>
          </a:prstGeom>
          <a:noFill/>
          <a:ln w="9525">
            <a:noFill/>
            <a:miter lim="800000"/>
            <a:headEnd/>
            <a:tailEnd/>
          </a:ln>
        </p:spPr>
        <p:txBody>
          <a:bodyPr wrap="square" anchor="ctr">
            <a:spAutoFit/>
          </a:bodyPr>
          <a:lstStyle/>
          <a:p>
            <a:pPr algn="l" eaLnBrk="0" hangingPunct="0">
              <a:tabLst>
                <a:tab pos="0" algn="l"/>
              </a:tabLst>
            </a:pPr>
            <a:r>
              <a:rPr lang="en-US" sz="2000" dirty="0">
                <a:latin typeface="+mj-lt"/>
              </a:rPr>
              <a:t>Dedicate another register (</a:t>
            </a:r>
            <a:r>
              <a:rPr lang="en-US" sz="2000" dirty="0">
                <a:solidFill>
                  <a:srgbClr val="FF0000"/>
                </a:solidFill>
                <a:latin typeface="+mj-lt"/>
              </a:rPr>
              <a:t>BP = R27</a:t>
            </a:r>
            <a:r>
              <a:rPr lang="en-US" sz="2000" dirty="0">
                <a:latin typeface="+mj-lt"/>
              </a:rPr>
              <a:t>) to hold address of the activation record.  Use when accessing</a:t>
            </a:r>
          </a:p>
          <a:p>
            <a:pPr marL="460375" indent="-177800" algn="l" eaLnBrk="0" hangingPunct="0">
              <a:buFont typeface="Arial"/>
              <a:buChar char="•"/>
              <a:tabLst>
                <a:tab pos="0" algn="l"/>
              </a:tabLst>
            </a:pPr>
            <a:r>
              <a:rPr lang="en-US" dirty="0">
                <a:latin typeface="+mj-lt"/>
              </a:rPr>
              <a:t>Arguments</a:t>
            </a:r>
          </a:p>
          <a:p>
            <a:pPr marL="460375" indent="-177800" algn="l" eaLnBrk="0" hangingPunct="0">
              <a:buFont typeface="Arial"/>
              <a:buChar char="•"/>
              <a:tabLst>
                <a:tab pos="0" algn="l"/>
              </a:tabLst>
            </a:pPr>
            <a:r>
              <a:rPr lang="en-US" dirty="0">
                <a:latin typeface="+mj-lt"/>
              </a:rPr>
              <a:t>Other local storage</a:t>
            </a:r>
          </a:p>
        </p:txBody>
      </p:sp>
      <p:sp>
        <p:nvSpPr>
          <p:cNvPr id="28" name="TextBox 27"/>
          <p:cNvSpPr txBox="1"/>
          <p:nvPr/>
        </p:nvSpPr>
        <p:spPr>
          <a:xfrm>
            <a:off x="5943600" y="3124200"/>
            <a:ext cx="1046581" cy="338554"/>
          </a:xfrm>
          <a:prstGeom prst="rect">
            <a:avLst/>
          </a:prstGeom>
          <a:noFill/>
        </p:spPr>
        <p:txBody>
          <a:bodyPr wrap="none" rtlCol="0">
            <a:spAutoFit/>
          </a:bodyPr>
          <a:lstStyle/>
          <a:p>
            <a:r>
              <a:rPr lang="en-US" sz="1600" dirty="0">
                <a:latin typeface="+mn-lt"/>
              </a:rPr>
              <a:t>Saved regs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04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6" grpId="0" animBg="1" autoUpdateAnimBg="0"/>
      <p:bldP spid="19459" grpId="0" build="p"/>
      <p:bldP spid="88"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normAutofit/>
          </a:bodyPr>
          <a:lstStyle/>
          <a:p>
            <a:pPr algn="l" eaLnBrk="1" hangingPunct="1"/>
            <a:r>
              <a:rPr lang="en-US"/>
              <a:t>Stack Frame Details</a:t>
            </a:r>
          </a:p>
        </p:txBody>
      </p:sp>
      <p:sp>
        <p:nvSpPr>
          <p:cNvPr id="20482" name="Text Box 53"/>
          <p:cNvSpPr txBox="1">
            <a:spLocks noChangeArrowheads="1"/>
          </p:cNvSpPr>
          <p:nvPr/>
        </p:nvSpPr>
        <p:spPr bwMode="auto">
          <a:xfrm>
            <a:off x="381000" y="1219200"/>
            <a:ext cx="3649663" cy="4359275"/>
          </a:xfrm>
          <a:prstGeom prst="rect">
            <a:avLst/>
          </a:prstGeom>
          <a:noFill/>
          <a:ln w="9525">
            <a:noFill/>
            <a:miter lim="800000"/>
            <a:headEnd/>
            <a:tailEnd/>
          </a:ln>
        </p:spPr>
        <p:txBody>
          <a:bodyPr anchor="ctr">
            <a:spAutoFit/>
          </a:bodyPr>
          <a:lstStyle/>
          <a:p>
            <a:pPr algn="l" eaLnBrk="0" hangingPunct="0"/>
            <a:r>
              <a:rPr lang="en-US" sz="2000" dirty="0">
                <a:latin typeface="+mj-lt"/>
              </a:rPr>
              <a:t>CALLER passes arguments to CALLEE on the stack in </a:t>
            </a:r>
            <a:r>
              <a:rPr lang="en-US" sz="2000" i="1" dirty="0">
                <a:latin typeface="+mj-lt"/>
              </a:rPr>
              <a:t>reverse</a:t>
            </a:r>
            <a:r>
              <a:rPr lang="en-US" sz="2000" dirty="0">
                <a:latin typeface="+mj-lt"/>
              </a:rPr>
              <a:t> order</a:t>
            </a:r>
          </a:p>
          <a:p>
            <a:pPr algn="l" eaLnBrk="0" hangingPunct="0"/>
            <a:endParaRPr lang="en-US" sz="2000" dirty="0">
              <a:latin typeface="+mj-lt"/>
            </a:endParaRPr>
          </a:p>
          <a:p>
            <a:pPr algn="l" eaLnBrk="0" hangingPunct="0"/>
            <a:r>
              <a:rPr lang="en-US" sz="2000" dirty="0">
                <a:latin typeface="+mj-lt"/>
              </a:rPr>
              <a:t>F(1,2,3,4) translates to:</a:t>
            </a:r>
          </a:p>
          <a:p>
            <a:pPr algn="l" eaLnBrk="0" hangingPunct="0"/>
            <a:r>
              <a:rPr lang="en-US" sz="2000" dirty="0">
                <a:latin typeface="Consolas" pitchFamily="49" charset="0"/>
                <a:cs typeface="Consolas" pitchFamily="49" charset="0"/>
              </a:rPr>
              <a:t>	</a:t>
            </a:r>
            <a:r>
              <a:rPr lang="en-US" sz="2000" dirty="0">
                <a:solidFill>
                  <a:srgbClr val="CC0000"/>
                </a:solidFill>
                <a:latin typeface="Consolas" pitchFamily="49" charset="0"/>
                <a:cs typeface="Consolas" pitchFamily="49" charset="0"/>
              </a:rPr>
              <a:t>CMOVE(4,R0)</a:t>
            </a:r>
          </a:p>
          <a:p>
            <a:pPr algn="l" eaLnBrk="0" hangingPunct="0"/>
            <a:r>
              <a:rPr lang="en-US" sz="2000" dirty="0">
                <a:solidFill>
                  <a:srgbClr val="CC0000"/>
                </a:solidFill>
                <a:latin typeface="Consolas" pitchFamily="49" charset="0"/>
                <a:cs typeface="Consolas" pitchFamily="49" charset="0"/>
              </a:rPr>
              <a:t>	PUSH(R0)</a:t>
            </a:r>
            <a:br>
              <a:rPr lang="en-US" sz="2000" dirty="0">
                <a:solidFill>
                  <a:srgbClr val="CC0000"/>
                </a:solidFill>
                <a:latin typeface="Consolas" pitchFamily="49" charset="0"/>
                <a:cs typeface="Consolas" pitchFamily="49" charset="0"/>
              </a:rPr>
            </a:br>
            <a:r>
              <a:rPr lang="en-US" sz="2000" dirty="0">
                <a:solidFill>
                  <a:srgbClr val="CC0000"/>
                </a:solidFill>
                <a:latin typeface="Consolas" pitchFamily="49" charset="0"/>
                <a:cs typeface="Consolas" pitchFamily="49" charset="0"/>
              </a:rPr>
              <a:t> 	CMOVE(3,R0)</a:t>
            </a:r>
          </a:p>
          <a:p>
            <a:pPr algn="l" eaLnBrk="0" hangingPunct="0"/>
            <a:r>
              <a:rPr lang="en-US" sz="2000" dirty="0">
                <a:solidFill>
                  <a:srgbClr val="CC0000"/>
                </a:solidFill>
                <a:latin typeface="Consolas" pitchFamily="49" charset="0"/>
                <a:cs typeface="Consolas" pitchFamily="49" charset="0"/>
              </a:rPr>
              <a:t>	PUSH(R0)</a:t>
            </a:r>
            <a:br>
              <a:rPr lang="en-US" sz="2000" dirty="0">
                <a:solidFill>
                  <a:srgbClr val="CC0000"/>
                </a:solidFill>
                <a:latin typeface="Consolas" pitchFamily="49" charset="0"/>
                <a:cs typeface="Consolas" pitchFamily="49" charset="0"/>
              </a:rPr>
            </a:br>
            <a:r>
              <a:rPr lang="en-US" sz="2000" dirty="0">
                <a:solidFill>
                  <a:srgbClr val="CC0000"/>
                </a:solidFill>
                <a:latin typeface="Consolas" pitchFamily="49" charset="0"/>
                <a:cs typeface="Consolas" pitchFamily="49" charset="0"/>
              </a:rPr>
              <a:t>	CMOVE(2,R0)</a:t>
            </a:r>
            <a:br>
              <a:rPr lang="en-US" sz="2000" dirty="0">
                <a:solidFill>
                  <a:srgbClr val="CC0000"/>
                </a:solidFill>
                <a:latin typeface="Consolas" pitchFamily="49" charset="0"/>
                <a:cs typeface="Consolas" pitchFamily="49" charset="0"/>
              </a:rPr>
            </a:br>
            <a:r>
              <a:rPr lang="en-US" sz="2000" dirty="0">
                <a:solidFill>
                  <a:srgbClr val="CC0000"/>
                </a:solidFill>
                <a:latin typeface="Consolas" pitchFamily="49" charset="0"/>
                <a:cs typeface="Consolas" pitchFamily="49" charset="0"/>
              </a:rPr>
              <a:t>	PUSH(R0)</a:t>
            </a:r>
            <a:br>
              <a:rPr lang="en-US" sz="2000" dirty="0">
                <a:solidFill>
                  <a:srgbClr val="CC0000"/>
                </a:solidFill>
                <a:latin typeface="Consolas" pitchFamily="49" charset="0"/>
                <a:cs typeface="Consolas" pitchFamily="49" charset="0"/>
              </a:rPr>
            </a:br>
            <a:r>
              <a:rPr lang="en-US" sz="2000" dirty="0">
                <a:solidFill>
                  <a:srgbClr val="CC0000"/>
                </a:solidFill>
                <a:latin typeface="Consolas" pitchFamily="49" charset="0"/>
                <a:cs typeface="Consolas" pitchFamily="49" charset="0"/>
              </a:rPr>
              <a:t>	CMOVE(1,R0)</a:t>
            </a:r>
            <a:br>
              <a:rPr lang="en-US" sz="2000" dirty="0">
                <a:solidFill>
                  <a:srgbClr val="CC0000"/>
                </a:solidFill>
                <a:latin typeface="Consolas" pitchFamily="49" charset="0"/>
                <a:cs typeface="Consolas" pitchFamily="49" charset="0"/>
              </a:rPr>
            </a:br>
            <a:r>
              <a:rPr lang="en-US" sz="2000" dirty="0">
                <a:solidFill>
                  <a:srgbClr val="CC0000"/>
                </a:solidFill>
                <a:latin typeface="Consolas" pitchFamily="49" charset="0"/>
                <a:cs typeface="Consolas" pitchFamily="49" charset="0"/>
              </a:rPr>
              <a:t>	PUSH(R0)</a:t>
            </a:r>
          </a:p>
          <a:p>
            <a:pPr algn="l" eaLnBrk="0" hangingPunct="0"/>
            <a:r>
              <a:rPr lang="en-US" sz="2000" dirty="0">
                <a:solidFill>
                  <a:srgbClr val="CC0000"/>
                </a:solidFill>
                <a:latin typeface="Consolas" pitchFamily="49" charset="0"/>
                <a:cs typeface="Consolas" pitchFamily="49" charset="0"/>
              </a:rPr>
              <a:t>	BR(F, LP)</a:t>
            </a:r>
            <a:endParaRPr lang="en-US" sz="2000" dirty="0">
              <a:latin typeface="Consolas" pitchFamily="49" charset="0"/>
              <a:cs typeface="Consolas" pitchFamily="49" charset="0"/>
            </a:endParaRPr>
          </a:p>
        </p:txBody>
      </p:sp>
      <p:sp>
        <p:nvSpPr>
          <p:cNvPr id="679990" name="Text Box 54"/>
          <p:cNvSpPr txBox="1">
            <a:spLocks noChangeArrowheads="1"/>
          </p:cNvSpPr>
          <p:nvPr/>
        </p:nvSpPr>
        <p:spPr bwMode="auto">
          <a:xfrm>
            <a:off x="304800" y="5926107"/>
            <a:ext cx="4648200" cy="400110"/>
          </a:xfrm>
          <a:prstGeom prst="rect">
            <a:avLst/>
          </a:prstGeom>
          <a:noFill/>
          <a:ln w="9525">
            <a:noFill/>
            <a:miter lim="800000"/>
            <a:headEnd/>
            <a:tailEnd/>
          </a:ln>
        </p:spPr>
        <p:txBody>
          <a:bodyPr wrap="square" anchor="ctr">
            <a:spAutoFit/>
          </a:bodyPr>
          <a:lstStyle/>
          <a:p>
            <a:pPr eaLnBrk="0" hangingPunct="0"/>
            <a:r>
              <a:rPr lang="en-US" sz="2000" dirty="0">
                <a:latin typeface="+mj-lt"/>
              </a:rPr>
              <a:t>Why push </a:t>
            </a:r>
            <a:r>
              <a:rPr lang="en-US" sz="2000" dirty="0" err="1">
                <a:latin typeface="+mj-lt"/>
              </a:rPr>
              <a:t>args</a:t>
            </a:r>
            <a:r>
              <a:rPr lang="en-US" sz="2000" dirty="0">
                <a:latin typeface="+mj-lt"/>
              </a:rPr>
              <a:t> in REVERSE order?</a:t>
            </a:r>
          </a:p>
        </p:txBody>
      </p:sp>
      <p:grpSp>
        <p:nvGrpSpPr>
          <p:cNvPr id="3" name="Group 280"/>
          <p:cNvGrpSpPr>
            <a:grpSpLocks/>
          </p:cNvGrpSpPr>
          <p:nvPr/>
        </p:nvGrpSpPr>
        <p:grpSpPr bwMode="auto">
          <a:xfrm>
            <a:off x="5059364" y="762000"/>
            <a:ext cx="3811588" cy="5562600"/>
            <a:chOff x="2784" y="288"/>
            <a:chExt cx="2401" cy="3504"/>
          </a:xfrm>
        </p:grpSpPr>
        <p:sp>
          <p:nvSpPr>
            <p:cNvPr id="20487" name="Rectangle 281"/>
            <p:cNvSpPr>
              <a:spLocks noChangeArrowheads="1"/>
            </p:cNvSpPr>
            <p:nvPr/>
          </p:nvSpPr>
          <p:spPr bwMode="auto">
            <a:xfrm>
              <a:off x="3360" y="432"/>
              <a:ext cx="1008" cy="3216"/>
            </a:xfrm>
            <a:prstGeom prst="rect">
              <a:avLst/>
            </a:prstGeom>
            <a:solidFill>
              <a:srgbClr val="CCFFFF"/>
            </a:solidFill>
            <a:ln w="9525">
              <a:solidFill>
                <a:schemeClr val="tx1"/>
              </a:solidFill>
              <a:miter lim="800000"/>
              <a:headEnd/>
              <a:tailEnd/>
            </a:ln>
          </p:spPr>
          <p:txBody>
            <a:bodyPr wrap="none" anchor="ctr"/>
            <a:lstStyle/>
            <a:p>
              <a:endParaRPr lang="en-US">
                <a:latin typeface="+mn-lt"/>
              </a:endParaRPr>
            </a:p>
          </p:txBody>
        </p:sp>
        <p:sp>
          <p:nvSpPr>
            <p:cNvPr id="20488" name="Rectangle 282"/>
            <p:cNvSpPr>
              <a:spLocks noChangeArrowheads="1"/>
            </p:cNvSpPr>
            <p:nvPr/>
          </p:nvSpPr>
          <p:spPr bwMode="auto">
            <a:xfrm>
              <a:off x="3360" y="1920"/>
              <a:ext cx="1008" cy="1296"/>
            </a:xfrm>
            <a:prstGeom prst="rect">
              <a:avLst/>
            </a:prstGeom>
            <a:solidFill>
              <a:srgbClr val="FFFFCC"/>
            </a:solidFill>
            <a:ln w="9525">
              <a:solidFill>
                <a:schemeClr val="tx1"/>
              </a:solidFill>
              <a:miter lim="800000"/>
              <a:headEnd/>
              <a:tailEnd/>
            </a:ln>
          </p:spPr>
          <p:txBody>
            <a:bodyPr wrap="none" anchor="ctr"/>
            <a:lstStyle/>
            <a:p>
              <a:endParaRPr lang="en-US">
                <a:latin typeface="+mn-lt"/>
              </a:endParaRPr>
            </a:p>
          </p:txBody>
        </p:sp>
        <p:sp>
          <p:nvSpPr>
            <p:cNvPr id="20489" name="Rectangle 283"/>
            <p:cNvSpPr>
              <a:spLocks noChangeArrowheads="1"/>
            </p:cNvSpPr>
            <p:nvPr/>
          </p:nvSpPr>
          <p:spPr bwMode="auto">
            <a:xfrm>
              <a:off x="3360" y="1344"/>
              <a:ext cx="1008" cy="576"/>
            </a:xfrm>
            <a:prstGeom prst="rect">
              <a:avLst/>
            </a:prstGeom>
            <a:solidFill>
              <a:srgbClr val="FFCCCC"/>
            </a:solidFill>
            <a:ln w="9525">
              <a:solidFill>
                <a:schemeClr val="tx1"/>
              </a:solidFill>
              <a:miter lim="800000"/>
              <a:headEnd/>
              <a:tailEnd/>
            </a:ln>
          </p:spPr>
          <p:txBody>
            <a:bodyPr wrap="none" anchor="ctr"/>
            <a:lstStyle/>
            <a:p>
              <a:endParaRPr lang="en-US">
                <a:latin typeface="+mn-lt"/>
              </a:endParaRPr>
            </a:p>
          </p:txBody>
        </p:sp>
        <p:sp>
          <p:nvSpPr>
            <p:cNvPr id="20490" name="Line 284"/>
            <p:cNvSpPr>
              <a:spLocks noChangeShapeType="1"/>
            </p:cNvSpPr>
            <p:nvPr/>
          </p:nvSpPr>
          <p:spPr bwMode="auto">
            <a:xfrm>
              <a:off x="3360" y="2880"/>
              <a:ext cx="1008" cy="0"/>
            </a:xfrm>
            <a:prstGeom prst="line">
              <a:avLst/>
            </a:prstGeom>
            <a:noFill/>
            <a:ln w="9525">
              <a:solidFill>
                <a:schemeClr val="tx1"/>
              </a:solidFill>
              <a:round/>
              <a:headEnd/>
              <a:tailEnd/>
            </a:ln>
          </p:spPr>
          <p:txBody>
            <a:bodyPr>
              <a:spAutoFit/>
            </a:bodyPr>
            <a:lstStyle/>
            <a:p>
              <a:endParaRPr lang="en-US">
                <a:latin typeface="+mn-lt"/>
              </a:endParaRPr>
            </a:p>
          </p:txBody>
        </p:sp>
        <p:sp>
          <p:nvSpPr>
            <p:cNvPr id="20491" name="Line 285"/>
            <p:cNvSpPr>
              <a:spLocks noChangeShapeType="1"/>
            </p:cNvSpPr>
            <p:nvPr/>
          </p:nvSpPr>
          <p:spPr bwMode="auto">
            <a:xfrm>
              <a:off x="3360" y="3209"/>
              <a:ext cx="1008" cy="0"/>
            </a:xfrm>
            <a:prstGeom prst="line">
              <a:avLst/>
            </a:prstGeom>
            <a:noFill/>
            <a:ln w="9525">
              <a:solidFill>
                <a:schemeClr val="tx1"/>
              </a:solidFill>
              <a:round/>
              <a:headEnd/>
              <a:tailEnd/>
            </a:ln>
          </p:spPr>
          <p:txBody>
            <a:bodyPr>
              <a:spAutoFit/>
            </a:bodyPr>
            <a:lstStyle/>
            <a:p>
              <a:endParaRPr lang="en-US">
                <a:latin typeface="+mn-lt"/>
              </a:endParaRPr>
            </a:p>
          </p:txBody>
        </p:sp>
        <p:sp>
          <p:nvSpPr>
            <p:cNvPr id="20492" name="Line 286"/>
            <p:cNvSpPr>
              <a:spLocks noChangeShapeType="1"/>
            </p:cNvSpPr>
            <p:nvPr/>
          </p:nvSpPr>
          <p:spPr bwMode="auto">
            <a:xfrm>
              <a:off x="3360" y="3401"/>
              <a:ext cx="1008" cy="0"/>
            </a:xfrm>
            <a:prstGeom prst="line">
              <a:avLst/>
            </a:prstGeom>
            <a:noFill/>
            <a:ln w="9525">
              <a:solidFill>
                <a:schemeClr val="tx1"/>
              </a:solidFill>
              <a:round/>
              <a:headEnd/>
              <a:tailEnd/>
            </a:ln>
          </p:spPr>
          <p:txBody>
            <a:bodyPr>
              <a:spAutoFit/>
            </a:bodyPr>
            <a:lstStyle/>
            <a:p>
              <a:endParaRPr lang="en-US">
                <a:latin typeface="+mn-lt"/>
              </a:endParaRPr>
            </a:p>
          </p:txBody>
        </p:sp>
        <p:grpSp>
          <p:nvGrpSpPr>
            <p:cNvPr id="4" name="Group 287"/>
            <p:cNvGrpSpPr>
              <a:grpSpLocks/>
            </p:cNvGrpSpPr>
            <p:nvPr/>
          </p:nvGrpSpPr>
          <p:grpSpPr bwMode="auto">
            <a:xfrm>
              <a:off x="3264" y="1824"/>
              <a:ext cx="1200" cy="384"/>
              <a:chOff x="1248" y="1248"/>
              <a:chExt cx="1200" cy="384"/>
            </a:xfrm>
          </p:grpSpPr>
          <p:sp>
            <p:nvSpPr>
              <p:cNvPr id="20588" name="Rectangle 288"/>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5" name="Group 289"/>
              <p:cNvGrpSpPr>
                <a:grpSpLocks/>
              </p:cNvGrpSpPr>
              <p:nvPr/>
            </p:nvGrpSpPr>
            <p:grpSpPr bwMode="auto">
              <a:xfrm>
                <a:off x="1344" y="1336"/>
                <a:ext cx="1008" cy="213"/>
                <a:chOff x="1344" y="1336"/>
                <a:chExt cx="1008" cy="213"/>
              </a:xfrm>
            </p:grpSpPr>
            <p:grpSp>
              <p:nvGrpSpPr>
                <p:cNvPr id="6" name="Group 290"/>
                <p:cNvGrpSpPr>
                  <a:grpSpLocks/>
                </p:cNvGrpSpPr>
                <p:nvPr/>
              </p:nvGrpSpPr>
              <p:grpSpPr bwMode="auto">
                <a:xfrm>
                  <a:off x="1344" y="1344"/>
                  <a:ext cx="1008" cy="192"/>
                  <a:chOff x="1248" y="1344"/>
                  <a:chExt cx="1008" cy="192"/>
                </a:xfrm>
              </p:grpSpPr>
              <p:sp>
                <p:nvSpPr>
                  <p:cNvPr id="20592" name="Line 291"/>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0593" name="Line 292"/>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0591" name="Text Box 293"/>
                <p:cNvSpPr txBox="1">
                  <a:spLocks noChangeArrowheads="1"/>
                </p:cNvSpPr>
                <p:nvPr/>
              </p:nvSpPr>
              <p:spPr bwMode="auto">
                <a:xfrm>
                  <a:off x="1549" y="1336"/>
                  <a:ext cx="573" cy="213"/>
                </a:xfrm>
                <a:prstGeom prst="rect">
                  <a:avLst/>
                </a:prstGeom>
                <a:noFill/>
                <a:ln w="9525">
                  <a:noFill/>
                  <a:miter lim="800000"/>
                  <a:headEnd/>
                  <a:tailEnd/>
                </a:ln>
              </p:spPr>
              <p:txBody>
                <a:bodyPr wrap="none">
                  <a:spAutoFit/>
                </a:bodyPr>
                <a:lstStyle/>
                <a:p>
                  <a:r>
                    <a:rPr lang="en-US" sz="1600" dirty="0">
                      <a:latin typeface="+mn-lt"/>
                    </a:rPr>
                    <a:t>Saved LP</a:t>
                  </a:r>
                </a:p>
              </p:txBody>
            </p:sp>
          </p:grpSp>
        </p:grpSp>
        <p:grpSp>
          <p:nvGrpSpPr>
            <p:cNvPr id="7" name="Group 294"/>
            <p:cNvGrpSpPr>
              <a:grpSpLocks/>
            </p:cNvGrpSpPr>
            <p:nvPr/>
          </p:nvGrpSpPr>
          <p:grpSpPr bwMode="auto">
            <a:xfrm>
              <a:off x="3360" y="288"/>
              <a:ext cx="1008" cy="192"/>
              <a:chOff x="1632" y="480"/>
              <a:chExt cx="1008" cy="192"/>
            </a:xfrm>
          </p:grpSpPr>
          <p:grpSp>
            <p:nvGrpSpPr>
              <p:cNvPr id="8" name="Group 295"/>
              <p:cNvGrpSpPr>
                <a:grpSpLocks/>
              </p:cNvGrpSpPr>
              <p:nvPr/>
            </p:nvGrpSpPr>
            <p:grpSpPr bwMode="auto">
              <a:xfrm>
                <a:off x="1632" y="480"/>
                <a:ext cx="1008" cy="192"/>
                <a:chOff x="1632" y="432"/>
                <a:chExt cx="1008" cy="192"/>
              </a:xfrm>
            </p:grpSpPr>
            <p:sp>
              <p:nvSpPr>
                <p:cNvPr id="20586" name="Freeform 296"/>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solidFill>
                  <a:srgbClr val="CCFFFF"/>
                </a:solidFill>
                <a:ln w="9525">
                  <a:solidFill>
                    <a:schemeClr val="tx1"/>
                  </a:solidFill>
                  <a:round/>
                  <a:headEnd/>
                  <a:tailEnd/>
                </a:ln>
              </p:spPr>
              <p:txBody>
                <a:bodyPr/>
                <a:lstStyle/>
                <a:p>
                  <a:endParaRPr lang="en-US">
                    <a:latin typeface="+mn-lt"/>
                  </a:endParaRPr>
                </a:p>
              </p:txBody>
            </p:sp>
            <p:sp>
              <p:nvSpPr>
                <p:cNvPr id="20587" name="Rectangle 297"/>
                <p:cNvSpPr>
                  <a:spLocks noChangeArrowheads="1"/>
                </p:cNvSpPr>
                <p:nvPr/>
              </p:nvSpPr>
              <p:spPr bwMode="auto">
                <a:xfrm>
                  <a:off x="1632" y="576"/>
                  <a:ext cx="1008" cy="48"/>
                </a:xfrm>
                <a:prstGeom prst="rect">
                  <a:avLst/>
                </a:prstGeom>
                <a:solidFill>
                  <a:srgbClr val="CCFFFF"/>
                </a:solidFill>
                <a:ln w="9525">
                  <a:noFill/>
                  <a:miter lim="800000"/>
                  <a:headEnd/>
                  <a:tailEnd/>
                </a:ln>
              </p:spPr>
              <p:txBody>
                <a:bodyPr wrap="none" anchor="ctr"/>
                <a:lstStyle/>
                <a:p>
                  <a:endParaRPr lang="en-US">
                    <a:latin typeface="+mn-lt"/>
                  </a:endParaRPr>
                </a:p>
              </p:txBody>
            </p:sp>
          </p:grpSp>
          <p:sp>
            <p:nvSpPr>
              <p:cNvPr id="20584" name="Line 298"/>
              <p:cNvSpPr>
                <a:spLocks noChangeShapeType="1"/>
              </p:cNvSpPr>
              <p:nvPr/>
            </p:nvSpPr>
            <p:spPr bwMode="auto">
              <a:xfrm>
                <a:off x="1632" y="624"/>
                <a:ext cx="0" cy="48"/>
              </a:xfrm>
              <a:prstGeom prst="line">
                <a:avLst/>
              </a:prstGeom>
              <a:noFill/>
              <a:ln w="9525">
                <a:solidFill>
                  <a:schemeClr val="tx1"/>
                </a:solidFill>
                <a:round/>
                <a:headEnd/>
                <a:tailEnd/>
              </a:ln>
            </p:spPr>
            <p:txBody>
              <a:bodyPr/>
              <a:lstStyle/>
              <a:p>
                <a:endParaRPr lang="en-US">
                  <a:latin typeface="+mn-lt"/>
                </a:endParaRPr>
              </a:p>
            </p:txBody>
          </p:sp>
          <p:sp>
            <p:nvSpPr>
              <p:cNvPr id="20585" name="Line 299"/>
              <p:cNvSpPr>
                <a:spLocks noChangeShapeType="1"/>
              </p:cNvSpPr>
              <p:nvPr/>
            </p:nvSpPr>
            <p:spPr bwMode="auto">
              <a:xfrm>
                <a:off x="2640" y="624"/>
                <a:ext cx="0" cy="48"/>
              </a:xfrm>
              <a:prstGeom prst="line">
                <a:avLst/>
              </a:prstGeom>
              <a:noFill/>
              <a:ln w="9525">
                <a:solidFill>
                  <a:schemeClr val="tx1"/>
                </a:solidFill>
                <a:round/>
                <a:headEnd/>
                <a:tailEnd/>
              </a:ln>
            </p:spPr>
            <p:txBody>
              <a:bodyPr/>
              <a:lstStyle/>
              <a:p>
                <a:endParaRPr lang="en-US">
                  <a:latin typeface="+mn-lt"/>
                </a:endParaRPr>
              </a:p>
            </p:txBody>
          </p:sp>
        </p:grpSp>
        <p:grpSp>
          <p:nvGrpSpPr>
            <p:cNvPr id="9" name="Group 300"/>
            <p:cNvGrpSpPr>
              <a:grpSpLocks/>
            </p:cNvGrpSpPr>
            <p:nvPr/>
          </p:nvGrpSpPr>
          <p:grpSpPr bwMode="auto">
            <a:xfrm flipH="1" flipV="1">
              <a:off x="3360" y="3600"/>
              <a:ext cx="1008" cy="192"/>
              <a:chOff x="1632" y="480"/>
              <a:chExt cx="1008" cy="192"/>
            </a:xfrm>
          </p:grpSpPr>
          <p:grpSp>
            <p:nvGrpSpPr>
              <p:cNvPr id="10" name="Group 301"/>
              <p:cNvGrpSpPr>
                <a:grpSpLocks/>
              </p:cNvGrpSpPr>
              <p:nvPr/>
            </p:nvGrpSpPr>
            <p:grpSpPr bwMode="auto">
              <a:xfrm>
                <a:off x="1632" y="480"/>
                <a:ext cx="1008" cy="192"/>
                <a:chOff x="1632" y="432"/>
                <a:chExt cx="1008" cy="192"/>
              </a:xfrm>
            </p:grpSpPr>
            <p:sp>
              <p:nvSpPr>
                <p:cNvPr id="20581" name="Freeform 302"/>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solidFill>
                  <a:srgbClr val="CCFFFF"/>
                </a:solidFill>
                <a:ln w="9525">
                  <a:solidFill>
                    <a:schemeClr val="tx1"/>
                  </a:solidFill>
                  <a:round/>
                  <a:headEnd/>
                  <a:tailEnd/>
                </a:ln>
              </p:spPr>
              <p:txBody>
                <a:bodyPr/>
                <a:lstStyle/>
                <a:p>
                  <a:endParaRPr lang="en-US">
                    <a:latin typeface="+mn-lt"/>
                  </a:endParaRPr>
                </a:p>
              </p:txBody>
            </p:sp>
            <p:sp>
              <p:nvSpPr>
                <p:cNvPr id="20582" name="Rectangle 303"/>
                <p:cNvSpPr>
                  <a:spLocks noChangeArrowheads="1"/>
                </p:cNvSpPr>
                <p:nvPr/>
              </p:nvSpPr>
              <p:spPr bwMode="auto">
                <a:xfrm>
                  <a:off x="1632" y="576"/>
                  <a:ext cx="1008" cy="48"/>
                </a:xfrm>
                <a:prstGeom prst="rect">
                  <a:avLst/>
                </a:prstGeom>
                <a:solidFill>
                  <a:srgbClr val="CCFFFF"/>
                </a:solidFill>
                <a:ln w="9525">
                  <a:noFill/>
                  <a:miter lim="800000"/>
                  <a:headEnd/>
                  <a:tailEnd/>
                </a:ln>
              </p:spPr>
              <p:txBody>
                <a:bodyPr wrap="none" anchor="ctr"/>
                <a:lstStyle/>
                <a:p>
                  <a:endParaRPr lang="en-US">
                    <a:latin typeface="+mn-lt"/>
                  </a:endParaRPr>
                </a:p>
              </p:txBody>
            </p:sp>
          </p:grpSp>
          <p:sp>
            <p:nvSpPr>
              <p:cNvPr id="20579" name="Line 304"/>
              <p:cNvSpPr>
                <a:spLocks noChangeShapeType="1"/>
              </p:cNvSpPr>
              <p:nvPr/>
            </p:nvSpPr>
            <p:spPr bwMode="auto">
              <a:xfrm>
                <a:off x="1632" y="624"/>
                <a:ext cx="0" cy="48"/>
              </a:xfrm>
              <a:prstGeom prst="line">
                <a:avLst/>
              </a:prstGeom>
              <a:noFill/>
              <a:ln w="9525">
                <a:solidFill>
                  <a:schemeClr val="tx1"/>
                </a:solidFill>
                <a:round/>
                <a:headEnd/>
                <a:tailEnd/>
              </a:ln>
            </p:spPr>
            <p:txBody>
              <a:bodyPr/>
              <a:lstStyle/>
              <a:p>
                <a:endParaRPr lang="en-US">
                  <a:latin typeface="+mn-lt"/>
                </a:endParaRPr>
              </a:p>
            </p:txBody>
          </p:sp>
          <p:sp>
            <p:nvSpPr>
              <p:cNvPr id="20580" name="Line 305"/>
              <p:cNvSpPr>
                <a:spLocks noChangeShapeType="1"/>
              </p:cNvSpPr>
              <p:nvPr/>
            </p:nvSpPr>
            <p:spPr bwMode="auto">
              <a:xfrm>
                <a:off x="2640" y="624"/>
                <a:ext cx="0" cy="48"/>
              </a:xfrm>
              <a:prstGeom prst="line">
                <a:avLst/>
              </a:prstGeom>
              <a:noFill/>
              <a:ln w="9525">
                <a:solidFill>
                  <a:schemeClr val="tx1"/>
                </a:solidFill>
                <a:round/>
                <a:headEnd/>
                <a:tailEnd/>
              </a:ln>
            </p:spPr>
            <p:txBody>
              <a:bodyPr/>
              <a:lstStyle/>
              <a:p>
                <a:endParaRPr lang="en-US">
                  <a:latin typeface="+mn-lt"/>
                </a:endParaRPr>
              </a:p>
            </p:txBody>
          </p:sp>
        </p:grpSp>
        <p:grpSp>
          <p:nvGrpSpPr>
            <p:cNvPr id="11" name="Group 306"/>
            <p:cNvGrpSpPr>
              <a:grpSpLocks/>
            </p:cNvGrpSpPr>
            <p:nvPr/>
          </p:nvGrpSpPr>
          <p:grpSpPr bwMode="auto">
            <a:xfrm>
              <a:off x="2784" y="2208"/>
              <a:ext cx="576" cy="384"/>
              <a:chOff x="1056" y="1824"/>
              <a:chExt cx="576" cy="384"/>
            </a:xfrm>
          </p:grpSpPr>
          <p:sp>
            <p:nvSpPr>
              <p:cNvPr id="20575" name="Rectangle 307"/>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latin typeface="+mn-lt"/>
                </a:endParaRPr>
              </a:p>
            </p:txBody>
          </p:sp>
          <p:sp>
            <p:nvSpPr>
              <p:cNvPr id="20576" name="Line 308"/>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0577" name="Text Box 309"/>
              <p:cNvSpPr txBox="1">
                <a:spLocks noChangeArrowheads="1"/>
              </p:cNvSpPr>
              <p:nvPr/>
            </p:nvSpPr>
            <p:spPr bwMode="auto">
              <a:xfrm>
                <a:off x="1117" y="1872"/>
                <a:ext cx="290" cy="252"/>
              </a:xfrm>
              <a:prstGeom prst="rect">
                <a:avLst/>
              </a:prstGeom>
              <a:noFill/>
              <a:ln w="9525">
                <a:noFill/>
                <a:miter lim="800000"/>
                <a:headEnd/>
                <a:tailEnd/>
              </a:ln>
            </p:spPr>
            <p:txBody>
              <a:bodyPr wrap="none">
                <a:spAutoFit/>
              </a:bodyPr>
              <a:lstStyle/>
              <a:p>
                <a:pPr algn="r"/>
                <a:r>
                  <a:rPr lang="en-US" sz="2000">
                    <a:latin typeface="+mn-lt"/>
                  </a:rPr>
                  <a:t>BP</a:t>
                </a:r>
              </a:p>
            </p:txBody>
          </p:sp>
        </p:grpSp>
        <p:sp>
          <p:nvSpPr>
            <p:cNvPr id="20497" name="Line 310"/>
            <p:cNvSpPr>
              <a:spLocks noChangeShapeType="1"/>
            </p:cNvSpPr>
            <p:nvPr/>
          </p:nvSpPr>
          <p:spPr bwMode="auto">
            <a:xfrm>
              <a:off x="3360" y="768"/>
              <a:ext cx="1008" cy="0"/>
            </a:xfrm>
            <a:prstGeom prst="line">
              <a:avLst/>
            </a:prstGeom>
            <a:noFill/>
            <a:ln w="9525">
              <a:solidFill>
                <a:schemeClr val="tx1"/>
              </a:solidFill>
              <a:round/>
              <a:headEnd/>
              <a:tailEnd/>
            </a:ln>
          </p:spPr>
          <p:txBody>
            <a:bodyPr>
              <a:spAutoFit/>
            </a:bodyPr>
            <a:lstStyle/>
            <a:p>
              <a:endParaRPr lang="en-US">
                <a:latin typeface="+mn-lt"/>
              </a:endParaRPr>
            </a:p>
          </p:txBody>
        </p:sp>
        <p:sp>
          <p:nvSpPr>
            <p:cNvPr id="20498" name="Line 311"/>
            <p:cNvSpPr>
              <a:spLocks noChangeShapeType="1"/>
            </p:cNvSpPr>
            <p:nvPr/>
          </p:nvSpPr>
          <p:spPr bwMode="auto">
            <a:xfrm>
              <a:off x="3360" y="960"/>
              <a:ext cx="1008" cy="0"/>
            </a:xfrm>
            <a:prstGeom prst="line">
              <a:avLst/>
            </a:prstGeom>
            <a:noFill/>
            <a:ln w="9525">
              <a:solidFill>
                <a:schemeClr val="tx1"/>
              </a:solidFill>
              <a:round/>
              <a:headEnd/>
              <a:tailEnd/>
            </a:ln>
          </p:spPr>
          <p:txBody>
            <a:bodyPr>
              <a:spAutoFit/>
            </a:bodyPr>
            <a:lstStyle/>
            <a:p>
              <a:endParaRPr lang="en-US">
                <a:latin typeface="+mn-lt"/>
              </a:endParaRPr>
            </a:p>
          </p:txBody>
        </p:sp>
        <p:sp>
          <p:nvSpPr>
            <p:cNvPr id="20499" name="Line 312"/>
            <p:cNvSpPr>
              <a:spLocks noChangeShapeType="1"/>
            </p:cNvSpPr>
            <p:nvPr/>
          </p:nvSpPr>
          <p:spPr bwMode="auto">
            <a:xfrm>
              <a:off x="3360" y="1152"/>
              <a:ext cx="1008" cy="0"/>
            </a:xfrm>
            <a:prstGeom prst="line">
              <a:avLst/>
            </a:prstGeom>
            <a:noFill/>
            <a:ln w="9525">
              <a:solidFill>
                <a:schemeClr val="tx1"/>
              </a:solidFill>
              <a:round/>
              <a:headEnd/>
              <a:tailEnd/>
            </a:ln>
          </p:spPr>
          <p:txBody>
            <a:bodyPr>
              <a:spAutoFit/>
            </a:bodyPr>
            <a:lstStyle/>
            <a:p>
              <a:endParaRPr lang="en-US">
                <a:latin typeface="+mn-lt"/>
              </a:endParaRPr>
            </a:p>
          </p:txBody>
        </p:sp>
        <p:sp>
          <p:nvSpPr>
            <p:cNvPr id="20500" name="Line 313"/>
            <p:cNvSpPr>
              <a:spLocks noChangeShapeType="1"/>
            </p:cNvSpPr>
            <p:nvPr/>
          </p:nvSpPr>
          <p:spPr bwMode="auto">
            <a:xfrm>
              <a:off x="3360" y="1344"/>
              <a:ext cx="1008" cy="0"/>
            </a:xfrm>
            <a:prstGeom prst="line">
              <a:avLst/>
            </a:prstGeom>
            <a:noFill/>
            <a:ln w="9525">
              <a:solidFill>
                <a:schemeClr val="tx1"/>
              </a:solidFill>
              <a:round/>
              <a:headEnd/>
              <a:tailEnd/>
            </a:ln>
          </p:spPr>
          <p:txBody>
            <a:bodyPr>
              <a:spAutoFit/>
            </a:bodyPr>
            <a:lstStyle/>
            <a:p>
              <a:endParaRPr lang="en-US">
                <a:latin typeface="+mn-lt"/>
              </a:endParaRPr>
            </a:p>
          </p:txBody>
        </p:sp>
        <p:sp>
          <p:nvSpPr>
            <p:cNvPr id="20501" name="Line 314"/>
            <p:cNvSpPr>
              <a:spLocks noChangeShapeType="1"/>
            </p:cNvSpPr>
            <p:nvPr/>
          </p:nvSpPr>
          <p:spPr bwMode="auto">
            <a:xfrm>
              <a:off x="3360" y="576"/>
              <a:ext cx="1008" cy="0"/>
            </a:xfrm>
            <a:prstGeom prst="line">
              <a:avLst/>
            </a:prstGeom>
            <a:noFill/>
            <a:ln w="9525">
              <a:solidFill>
                <a:schemeClr val="tx1"/>
              </a:solidFill>
              <a:round/>
              <a:headEnd/>
              <a:tailEnd/>
            </a:ln>
          </p:spPr>
          <p:txBody>
            <a:bodyPr>
              <a:spAutoFit/>
            </a:bodyPr>
            <a:lstStyle/>
            <a:p>
              <a:endParaRPr lang="en-US">
                <a:latin typeface="+mn-lt"/>
              </a:endParaRPr>
            </a:p>
          </p:txBody>
        </p:sp>
        <p:grpSp>
          <p:nvGrpSpPr>
            <p:cNvPr id="12" name="Group 315"/>
            <p:cNvGrpSpPr>
              <a:grpSpLocks/>
            </p:cNvGrpSpPr>
            <p:nvPr/>
          </p:nvGrpSpPr>
          <p:grpSpPr bwMode="auto">
            <a:xfrm>
              <a:off x="3264" y="1632"/>
              <a:ext cx="1200" cy="384"/>
              <a:chOff x="1248" y="1248"/>
              <a:chExt cx="1200" cy="384"/>
            </a:xfrm>
          </p:grpSpPr>
          <p:sp>
            <p:nvSpPr>
              <p:cNvPr id="20569" name="Rectangle 316"/>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13" name="Group 317"/>
              <p:cNvGrpSpPr>
                <a:grpSpLocks/>
              </p:cNvGrpSpPr>
              <p:nvPr/>
            </p:nvGrpSpPr>
            <p:grpSpPr bwMode="auto">
              <a:xfrm>
                <a:off x="1344" y="1336"/>
                <a:ext cx="1008" cy="213"/>
                <a:chOff x="1344" y="1336"/>
                <a:chExt cx="1008" cy="213"/>
              </a:xfrm>
            </p:grpSpPr>
            <p:grpSp>
              <p:nvGrpSpPr>
                <p:cNvPr id="14" name="Group 318"/>
                <p:cNvGrpSpPr>
                  <a:grpSpLocks/>
                </p:cNvGrpSpPr>
                <p:nvPr/>
              </p:nvGrpSpPr>
              <p:grpSpPr bwMode="auto">
                <a:xfrm>
                  <a:off x="1344" y="1344"/>
                  <a:ext cx="1008" cy="192"/>
                  <a:chOff x="1248" y="1344"/>
                  <a:chExt cx="1008" cy="192"/>
                </a:xfrm>
              </p:grpSpPr>
              <p:sp>
                <p:nvSpPr>
                  <p:cNvPr id="20573" name="Line 319"/>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0574" name="Line 320"/>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0572" name="Text Box 321"/>
                <p:cNvSpPr txBox="1">
                  <a:spLocks noChangeArrowheads="1"/>
                </p:cNvSpPr>
                <p:nvPr/>
              </p:nvSpPr>
              <p:spPr bwMode="auto">
                <a:xfrm>
                  <a:off x="1636" y="1336"/>
                  <a:ext cx="378" cy="213"/>
                </a:xfrm>
                <a:prstGeom prst="rect">
                  <a:avLst/>
                </a:prstGeom>
                <a:noFill/>
                <a:ln w="9525">
                  <a:noFill/>
                  <a:miter lim="800000"/>
                  <a:headEnd/>
                  <a:tailEnd/>
                </a:ln>
              </p:spPr>
              <p:txBody>
                <a:bodyPr wrap="none">
                  <a:spAutoFit/>
                </a:bodyPr>
                <a:lstStyle/>
                <a:p>
                  <a:r>
                    <a:rPr lang="en-US" sz="1600">
                      <a:latin typeface="+mn-lt"/>
                    </a:rPr>
                    <a:t>arg 0</a:t>
                  </a:r>
                </a:p>
              </p:txBody>
            </p:sp>
          </p:grpSp>
        </p:grpSp>
        <p:grpSp>
          <p:nvGrpSpPr>
            <p:cNvPr id="15" name="Group 322"/>
            <p:cNvGrpSpPr>
              <a:grpSpLocks/>
            </p:cNvGrpSpPr>
            <p:nvPr/>
          </p:nvGrpSpPr>
          <p:grpSpPr bwMode="auto">
            <a:xfrm>
              <a:off x="2784" y="3120"/>
              <a:ext cx="576" cy="384"/>
              <a:chOff x="1056" y="1824"/>
              <a:chExt cx="576" cy="384"/>
            </a:xfrm>
          </p:grpSpPr>
          <p:sp>
            <p:nvSpPr>
              <p:cNvPr id="20566" name="Rectangle 323"/>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latin typeface="+mn-lt"/>
                </a:endParaRPr>
              </a:p>
            </p:txBody>
          </p:sp>
          <p:sp>
            <p:nvSpPr>
              <p:cNvPr id="20567" name="Line 324"/>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0568" name="Text Box 325"/>
              <p:cNvSpPr txBox="1">
                <a:spLocks noChangeArrowheads="1"/>
              </p:cNvSpPr>
              <p:nvPr/>
            </p:nvSpPr>
            <p:spPr bwMode="auto">
              <a:xfrm>
                <a:off x="1134" y="1872"/>
                <a:ext cx="273" cy="252"/>
              </a:xfrm>
              <a:prstGeom prst="rect">
                <a:avLst/>
              </a:prstGeom>
              <a:noFill/>
              <a:ln w="9525">
                <a:noFill/>
                <a:miter lim="800000"/>
                <a:headEnd/>
                <a:tailEnd/>
              </a:ln>
            </p:spPr>
            <p:txBody>
              <a:bodyPr wrap="none">
                <a:spAutoFit/>
              </a:bodyPr>
              <a:lstStyle/>
              <a:p>
                <a:pPr algn="r"/>
                <a:r>
                  <a:rPr lang="en-US" sz="2000">
                    <a:latin typeface="+mn-lt"/>
                  </a:rPr>
                  <a:t>SP</a:t>
                </a:r>
              </a:p>
            </p:txBody>
          </p:sp>
        </p:grpSp>
        <p:sp>
          <p:nvSpPr>
            <p:cNvPr id="20504" name="Line 326"/>
            <p:cNvSpPr>
              <a:spLocks noChangeShapeType="1"/>
            </p:cNvSpPr>
            <p:nvPr/>
          </p:nvSpPr>
          <p:spPr bwMode="auto">
            <a:xfrm>
              <a:off x="3360" y="3024"/>
              <a:ext cx="1008" cy="0"/>
            </a:xfrm>
            <a:prstGeom prst="line">
              <a:avLst/>
            </a:prstGeom>
            <a:noFill/>
            <a:ln w="9525">
              <a:solidFill>
                <a:schemeClr val="tx1"/>
              </a:solidFill>
              <a:round/>
              <a:headEnd/>
              <a:tailEnd/>
            </a:ln>
          </p:spPr>
          <p:txBody>
            <a:bodyPr>
              <a:spAutoFit/>
            </a:bodyPr>
            <a:lstStyle/>
            <a:p>
              <a:endParaRPr lang="en-US">
                <a:latin typeface="+mn-lt"/>
              </a:endParaRPr>
            </a:p>
          </p:txBody>
        </p:sp>
        <p:sp>
          <p:nvSpPr>
            <p:cNvPr id="20505" name="Line 327"/>
            <p:cNvSpPr>
              <a:spLocks noChangeShapeType="1"/>
            </p:cNvSpPr>
            <p:nvPr/>
          </p:nvSpPr>
          <p:spPr bwMode="auto">
            <a:xfrm>
              <a:off x="3360" y="3216"/>
              <a:ext cx="1392" cy="0"/>
            </a:xfrm>
            <a:prstGeom prst="line">
              <a:avLst/>
            </a:prstGeom>
            <a:noFill/>
            <a:ln w="28575">
              <a:solidFill>
                <a:schemeClr val="tx1"/>
              </a:solidFill>
              <a:round/>
              <a:headEnd/>
              <a:tailEnd/>
            </a:ln>
          </p:spPr>
          <p:txBody>
            <a:bodyPr>
              <a:spAutoFit/>
            </a:bodyPr>
            <a:lstStyle/>
            <a:p>
              <a:endParaRPr lang="en-US">
                <a:latin typeface="+mn-lt"/>
              </a:endParaRPr>
            </a:p>
          </p:txBody>
        </p:sp>
        <p:sp>
          <p:nvSpPr>
            <p:cNvPr id="20506" name="Text Box 328"/>
            <p:cNvSpPr txBox="1">
              <a:spLocks noChangeArrowheads="1"/>
            </p:cNvSpPr>
            <p:nvPr/>
          </p:nvSpPr>
          <p:spPr bwMode="auto">
            <a:xfrm>
              <a:off x="3609" y="3264"/>
              <a:ext cx="534" cy="231"/>
            </a:xfrm>
            <a:prstGeom prst="rect">
              <a:avLst/>
            </a:prstGeom>
            <a:solidFill>
              <a:srgbClr val="CCFFFF"/>
            </a:solidFill>
            <a:ln w="9525">
              <a:noFill/>
              <a:miter lim="800000"/>
              <a:headEnd/>
              <a:tailEnd/>
            </a:ln>
          </p:spPr>
          <p:txBody>
            <a:bodyPr wrap="none">
              <a:spAutoFit/>
            </a:bodyPr>
            <a:lstStyle/>
            <a:p>
              <a:r>
                <a:rPr lang="en-US" sz="1800">
                  <a:latin typeface="+mn-lt"/>
                </a:rPr>
                <a:t>unused</a:t>
              </a:r>
            </a:p>
          </p:txBody>
        </p:sp>
        <p:sp>
          <p:nvSpPr>
            <p:cNvPr id="20507" name="Line 329"/>
            <p:cNvSpPr>
              <a:spLocks noChangeShapeType="1"/>
            </p:cNvSpPr>
            <p:nvPr/>
          </p:nvSpPr>
          <p:spPr bwMode="auto">
            <a:xfrm>
              <a:off x="3360" y="1920"/>
              <a:ext cx="1008" cy="0"/>
            </a:xfrm>
            <a:prstGeom prst="line">
              <a:avLst/>
            </a:prstGeom>
            <a:noFill/>
            <a:ln w="28575">
              <a:solidFill>
                <a:schemeClr val="tx1"/>
              </a:solidFill>
              <a:round/>
              <a:headEnd/>
              <a:tailEnd/>
            </a:ln>
          </p:spPr>
          <p:txBody>
            <a:bodyPr>
              <a:spAutoFit/>
            </a:bodyPr>
            <a:lstStyle/>
            <a:p>
              <a:endParaRPr lang="en-US">
                <a:latin typeface="+mn-lt"/>
              </a:endParaRPr>
            </a:p>
          </p:txBody>
        </p:sp>
        <p:grpSp>
          <p:nvGrpSpPr>
            <p:cNvPr id="16" name="Group 330"/>
            <p:cNvGrpSpPr>
              <a:grpSpLocks/>
            </p:cNvGrpSpPr>
            <p:nvPr/>
          </p:nvGrpSpPr>
          <p:grpSpPr bwMode="auto">
            <a:xfrm>
              <a:off x="3264" y="2016"/>
              <a:ext cx="1200" cy="384"/>
              <a:chOff x="1248" y="1248"/>
              <a:chExt cx="1200" cy="384"/>
            </a:xfrm>
          </p:grpSpPr>
          <p:sp>
            <p:nvSpPr>
              <p:cNvPr id="20560" name="Rectangle 331"/>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17" name="Group 332"/>
              <p:cNvGrpSpPr>
                <a:grpSpLocks/>
              </p:cNvGrpSpPr>
              <p:nvPr/>
            </p:nvGrpSpPr>
            <p:grpSpPr bwMode="auto">
              <a:xfrm>
                <a:off x="1344" y="1336"/>
                <a:ext cx="1008" cy="213"/>
                <a:chOff x="1344" y="1336"/>
                <a:chExt cx="1008" cy="213"/>
              </a:xfrm>
            </p:grpSpPr>
            <p:grpSp>
              <p:nvGrpSpPr>
                <p:cNvPr id="18" name="Group 333"/>
                <p:cNvGrpSpPr>
                  <a:grpSpLocks/>
                </p:cNvGrpSpPr>
                <p:nvPr/>
              </p:nvGrpSpPr>
              <p:grpSpPr bwMode="auto">
                <a:xfrm>
                  <a:off x="1344" y="1344"/>
                  <a:ext cx="1008" cy="192"/>
                  <a:chOff x="1248" y="1344"/>
                  <a:chExt cx="1008" cy="192"/>
                </a:xfrm>
              </p:grpSpPr>
              <p:sp>
                <p:nvSpPr>
                  <p:cNvPr id="20564" name="Line 334"/>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0565" name="Line 335"/>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0563" name="Text Box 336"/>
                <p:cNvSpPr txBox="1">
                  <a:spLocks noChangeArrowheads="1"/>
                </p:cNvSpPr>
                <p:nvPr/>
              </p:nvSpPr>
              <p:spPr bwMode="auto">
                <a:xfrm>
                  <a:off x="1538" y="1336"/>
                  <a:ext cx="585" cy="213"/>
                </a:xfrm>
                <a:prstGeom prst="rect">
                  <a:avLst/>
                </a:prstGeom>
                <a:noFill/>
                <a:ln w="9525">
                  <a:noFill/>
                  <a:miter lim="800000"/>
                  <a:headEnd/>
                  <a:tailEnd/>
                </a:ln>
              </p:spPr>
              <p:txBody>
                <a:bodyPr wrap="none">
                  <a:spAutoFit/>
                </a:bodyPr>
                <a:lstStyle/>
                <a:p>
                  <a:r>
                    <a:rPr lang="en-US" sz="1600" dirty="0">
                      <a:latin typeface="+mn-lt"/>
                    </a:rPr>
                    <a:t>Saved BP</a:t>
                  </a:r>
                </a:p>
              </p:txBody>
            </p:sp>
          </p:grpSp>
        </p:grpSp>
        <p:grpSp>
          <p:nvGrpSpPr>
            <p:cNvPr id="19" name="Group 337"/>
            <p:cNvGrpSpPr>
              <a:grpSpLocks/>
            </p:cNvGrpSpPr>
            <p:nvPr/>
          </p:nvGrpSpPr>
          <p:grpSpPr bwMode="auto">
            <a:xfrm>
              <a:off x="3264" y="1248"/>
              <a:ext cx="1200" cy="384"/>
              <a:chOff x="1248" y="1248"/>
              <a:chExt cx="1200" cy="384"/>
            </a:xfrm>
          </p:grpSpPr>
          <p:sp>
            <p:nvSpPr>
              <p:cNvPr id="20554" name="Rectangle 338"/>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0" name="Group 339"/>
              <p:cNvGrpSpPr>
                <a:grpSpLocks/>
              </p:cNvGrpSpPr>
              <p:nvPr/>
            </p:nvGrpSpPr>
            <p:grpSpPr bwMode="auto">
              <a:xfrm>
                <a:off x="1344" y="1336"/>
                <a:ext cx="1008" cy="212"/>
                <a:chOff x="1344" y="1336"/>
                <a:chExt cx="1008" cy="212"/>
              </a:xfrm>
            </p:grpSpPr>
            <p:grpSp>
              <p:nvGrpSpPr>
                <p:cNvPr id="21" name="Group 340"/>
                <p:cNvGrpSpPr>
                  <a:grpSpLocks/>
                </p:cNvGrpSpPr>
                <p:nvPr/>
              </p:nvGrpSpPr>
              <p:grpSpPr bwMode="auto">
                <a:xfrm>
                  <a:off x="1344" y="1344"/>
                  <a:ext cx="1008" cy="192"/>
                  <a:chOff x="1248" y="1344"/>
                  <a:chExt cx="1008" cy="192"/>
                </a:xfrm>
              </p:grpSpPr>
              <p:sp>
                <p:nvSpPr>
                  <p:cNvPr id="20558" name="Line 341"/>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0559" name="Line 342"/>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0557" name="Text Box 343"/>
                <p:cNvSpPr txBox="1">
                  <a:spLocks noChangeArrowheads="1"/>
                </p:cNvSpPr>
                <p:nvPr/>
              </p:nvSpPr>
              <p:spPr bwMode="auto">
                <a:xfrm>
                  <a:off x="1585" y="1336"/>
                  <a:ext cx="501" cy="212"/>
                </a:xfrm>
                <a:prstGeom prst="rect">
                  <a:avLst/>
                </a:prstGeom>
                <a:noFill/>
                <a:ln w="9525">
                  <a:noFill/>
                  <a:miter lim="800000"/>
                  <a:headEnd/>
                  <a:tailEnd/>
                </a:ln>
              </p:spPr>
              <p:txBody>
                <a:bodyPr wrap="none">
                  <a:spAutoFit/>
                </a:bodyPr>
                <a:lstStyle/>
                <a:p>
                  <a:r>
                    <a:rPr lang="en-US" sz="1600">
                      <a:latin typeface="+mn-lt"/>
                    </a:rPr>
                    <a:t>arg n-1</a:t>
                  </a:r>
                </a:p>
              </p:txBody>
            </p:sp>
          </p:grpSp>
        </p:grpSp>
        <p:grpSp>
          <p:nvGrpSpPr>
            <p:cNvPr id="22" name="Group 344"/>
            <p:cNvGrpSpPr>
              <a:grpSpLocks/>
            </p:cNvGrpSpPr>
            <p:nvPr/>
          </p:nvGrpSpPr>
          <p:grpSpPr bwMode="auto">
            <a:xfrm>
              <a:off x="3264" y="672"/>
              <a:ext cx="1200" cy="384"/>
              <a:chOff x="1248" y="1248"/>
              <a:chExt cx="1200" cy="384"/>
            </a:xfrm>
          </p:grpSpPr>
          <p:sp>
            <p:nvSpPr>
              <p:cNvPr id="20548" name="Rectangle 345"/>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3" name="Group 346"/>
              <p:cNvGrpSpPr>
                <a:grpSpLocks/>
              </p:cNvGrpSpPr>
              <p:nvPr/>
            </p:nvGrpSpPr>
            <p:grpSpPr bwMode="auto">
              <a:xfrm>
                <a:off x="1344" y="1336"/>
                <a:ext cx="1008" cy="213"/>
                <a:chOff x="1344" y="1336"/>
                <a:chExt cx="1008" cy="213"/>
              </a:xfrm>
            </p:grpSpPr>
            <p:grpSp>
              <p:nvGrpSpPr>
                <p:cNvPr id="24" name="Group 347"/>
                <p:cNvGrpSpPr>
                  <a:grpSpLocks/>
                </p:cNvGrpSpPr>
                <p:nvPr/>
              </p:nvGrpSpPr>
              <p:grpSpPr bwMode="auto">
                <a:xfrm>
                  <a:off x="1344" y="1344"/>
                  <a:ext cx="1008" cy="192"/>
                  <a:chOff x="1248" y="1344"/>
                  <a:chExt cx="1008" cy="192"/>
                </a:xfrm>
              </p:grpSpPr>
              <p:sp>
                <p:nvSpPr>
                  <p:cNvPr id="20552" name="Line 348"/>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0553" name="Line 349"/>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0551" name="Text Box 350"/>
                <p:cNvSpPr txBox="1">
                  <a:spLocks noChangeArrowheads="1"/>
                </p:cNvSpPr>
                <p:nvPr/>
              </p:nvSpPr>
              <p:spPr bwMode="auto">
                <a:xfrm>
                  <a:off x="1448" y="1336"/>
                  <a:ext cx="585" cy="213"/>
                </a:xfrm>
                <a:prstGeom prst="rect">
                  <a:avLst/>
                </a:prstGeom>
                <a:noFill/>
                <a:ln w="9525">
                  <a:noFill/>
                  <a:miter lim="800000"/>
                  <a:headEnd/>
                  <a:tailEnd/>
                </a:ln>
              </p:spPr>
              <p:txBody>
                <a:bodyPr wrap="none">
                  <a:spAutoFit/>
                </a:bodyPr>
                <a:lstStyle/>
                <a:p>
                  <a:r>
                    <a:rPr lang="en-US" sz="1600" dirty="0">
                      <a:latin typeface="+mn-lt"/>
                    </a:rPr>
                    <a:t>Saved BP</a:t>
                  </a:r>
                </a:p>
              </p:txBody>
            </p:sp>
          </p:grpSp>
        </p:grpSp>
        <p:grpSp>
          <p:nvGrpSpPr>
            <p:cNvPr id="25" name="Group 351"/>
            <p:cNvGrpSpPr>
              <a:grpSpLocks/>
            </p:cNvGrpSpPr>
            <p:nvPr/>
          </p:nvGrpSpPr>
          <p:grpSpPr bwMode="auto">
            <a:xfrm>
              <a:off x="3264" y="480"/>
              <a:ext cx="1200" cy="384"/>
              <a:chOff x="1248" y="1248"/>
              <a:chExt cx="1200" cy="384"/>
            </a:xfrm>
          </p:grpSpPr>
          <p:sp>
            <p:nvSpPr>
              <p:cNvPr id="20542" name="Rectangle 352"/>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6" name="Group 353"/>
              <p:cNvGrpSpPr>
                <a:grpSpLocks/>
              </p:cNvGrpSpPr>
              <p:nvPr/>
            </p:nvGrpSpPr>
            <p:grpSpPr bwMode="auto">
              <a:xfrm>
                <a:off x="1344" y="1336"/>
                <a:ext cx="1008" cy="213"/>
                <a:chOff x="1344" y="1336"/>
                <a:chExt cx="1008" cy="213"/>
              </a:xfrm>
            </p:grpSpPr>
            <p:grpSp>
              <p:nvGrpSpPr>
                <p:cNvPr id="27" name="Group 354"/>
                <p:cNvGrpSpPr>
                  <a:grpSpLocks/>
                </p:cNvGrpSpPr>
                <p:nvPr/>
              </p:nvGrpSpPr>
              <p:grpSpPr bwMode="auto">
                <a:xfrm>
                  <a:off x="1344" y="1344"/>
                  <a:ext cx="1008" cy="192"/>
                  <a:chOff x="1248" y="1344"/>
                  <a:chExt cx="1008" cy="192"/>
                </a:xfrm>
              </p:grpSpPr>
              <p:sp>
                <p:nvSpPr>
                  <p:cNvPr id="20546" name="Line 355"/>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0547" name="Line 356"/>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0545" name="Text Box 357"/>
                <p:cNvSpPr txBox="1">
                  <a:spLocks noChangeArrowheads="1"/>
                </p:cNvSpPr>
                <p:nvPr/>
              </p:nvSpPr>
              <p:spPr bwMode="auto">
                <a:xfrm>
                  <a:off x="1459" y="1336"/>
                  <a:ext cx="573" cy="213"/>
                </a:xfrm>
                <a:prstGeom prst="rect">
                  <a:avLst/>
                </a:prstGeom>
                <a:noFill/>
                <a:ln w="9525">
                  <a:noFill/>
                  <a:miter lim="800000"/>
                  <a:headEnd/>
                  <a:tailEnd/>
                </a:ln>
              </p:spPr>
              <p:txBody>
                <a:bodyPr wrap="none">
                  <a:spAutoFit/>
                </a:bodyPr>
                <a:lstStyle/>
                <a:p>
                  <a:r>
                    <a:rPr lang="en-US" sz="1600" dirty="0">
                      <a:latin typeface="+mn-lt"/>
                    </a:rPr>
                    <a:t>Saved LP</a:t>
                  </a:r>
                </a:p>
              </p:txBody>
            </p:sp>
          </p:grpSp>
        </p:grpSp>
        <p:grpSp>
          <p:nvGrpSpPr>
            <p:cNvPr id="28" name="Group 358"/>
            <p:cNvGrpSpPr>
              <a:grpSpLocks/>
            </p:cNvGrpSpPr>
            <p:nvPr/>
          </p:nvGrpSpPr>
          <p:grpSpPr bwMode="auto">
            <a:xfrm>
              <a:off x="3264" y="864"/>
              <a:ext cx="1200" cy="384"/>
              <a:chOff x="1248" y="1248"/>
              <a:chExt cx="1200" cy="384"/>
            </a:xfrm>
          </p:grpSpPr>
          <p:sp>
            <p:nvSpPr>
              <p:cNvPr id="20536" name="Rectangle 359"/>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9" name="Group 360"/>
              <p:cNvGrpSpPr>
                <a:grpSpLocks/>
              </p:cNvGrpSpPr>
              <p:nvPr/>
            </p:nvGrpSpPr>
            <p:grpSpPr bwMode="auto">
              <a:xfrm>
                <a:off x="1344" y="1336"/>
                <a:ext cx="1008" cy="213"/>
                <a:chOff x="1344" y="1336"/>
                <a:chExt cx="1008" cy="213"/>
              </a:xfrm>
            </p:grpSpPr>
            <p:grpSp>
              <p:nvGrpSpPr>
                <p:cNvPr id="30" name="Group 361"/>
                <p:cNvGrpSpPr>
                  <a:grpSpLocks/>
                </p:cNvGrpSpPr>
                <p:nvPr/>
              </p:nvGrpSpPr>
              <p:grpSpPr bwMode="auto">
                <a:xfrm>
                  <a:off x="1344" y="1344"/>
                  <a:ext cx="1008" cy="192"/>
                  <a:chOff x="1248" y="1344"/>
                  <a:chExt cx="1008" cy="192"/>
                </a:xfrm>
              </p:grpSpPr>
              <p:sp>
                <p:nvSpPr>
                  <p:cNvPr id="20540" name="Line 362"/>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0541" name="Line 363"/>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0539" name="Text Box 364"/>
                <p:cNvSpPr txBox="1">
                  <a:spLocks noChangeArrowheads="1"/>
                </p:cNvSpPr>
                <p:nvPr/>
              </p:nvSpPr>
              <p:spPr bwMode="auto">
                <a:xfrm>
                  <a:off x="1395" y="1336"/>
                  <a:ext cx="894" cy="213"/>
                </a:xfrm>
                <a:prstGeom prst="rect">
                  <a:avLst/>
                </a:prstGeom>
                <a:noFill/>
                <a:ln w="9525">
                  <a:noFill/>
                  <a:miter lim="800000"/>
                  <a:headEnd/>
                  <a:tailEnd/>
                </a:ln>
              </p:spPr>
              <p:txBody>
                <a:bodyPr wrap="none">
                  <a:spAutoFit/>
                </a:bodyPr>
                <a:lstStyle/>
                <a:p>
                  <a:r>
                    <a:rPr lang="en-US" sz="1600">
                      <a:latin typeface="+mn-lt"/>
                    </a:rPr>
                    <a:t>Callers Local 0</a:t>
                  </a:r>
                </a:p>
              </p:txBody>
            </p:sp>
          </p:grpSp>
        </p:grpSp>
        <p:sp>
          <p:nvSpPr>
            <p:cNvPr id="20513" name="Text Box 365"/>
            <p:cNvSpPr txBox="1">
              <a:spLocks noChangeArrowheads="1"/>
            </p:cNvSpPr>
            <p:nvPr/>
          </p:nvSpPr>
          <p:spPr bwMode="auto">
            <a:xfrm>
              <a:off x="3697" y="1011"/>
              <a:ext cx="287" cy="365"/>
            </a:xfrm>
            <a:prstGeom prst="rect">
              <a:avLst/>
            </a:prstGeom>
            <a:noFill/>
            <a:ln w="9525">
              <a:noFill/>
              <a:miter lim="800000"/>
              <a:headEnd/>
              <a:tailEnd/>
            </a:ln>
          </p:spPr>
          <p:txBody>
            <a:bodyPr wrap="none">
              <a:spAutoFit/>
            </a:bodyPr>
            <a:lstStyle/>
            <a:p>
              <a:r>
                <a:rPr lang="en-US" sz="3200">
                  <a:latin typeface="+mn-lt"/>
                </a:rPr>
                <a:t>...</a:t>
              </a:r>
            </a:p>
          </p:txBody>
        </p:sp>
        <p:sp>
          <p:nvSpPr>
            <p:cNvPr id="20514" name="Line 366"/>
            <p:cNvSpPr>
              <a:spLocks noChangeShapeType="1"/>
            </p:cNvSpPr>
            <p:nvPr/>
          </p:nvSpPr>
          <p:spPr bwMode="auto">
            <a:xfrm>
              <a:off x="3360" y="1344"/>
              <a:ext cx="1392" cy="0"/>
            </a:xfrm>
            <a:prstGeom prst="line">
              <a:avLst/>
            </a:prstGeom>
            <a:noFill/>
            <a:ln w="28575">
              <a:solidFill>
                <a:schemeClr val="tx1"/>
              </a:solidFill>
              <a:round/>
              <a:headEnd/>
              <a:tailEnd/>
            </a:ln>
          </p:spPr>
          <p:txBody>
            <a:bodyPr>
              <a:spAutoFit/>
            </a:bodyPr>
            <a:lstStyle/>
            <a:p>
              <a:endParaRPr lang="en-US">
                <a:latin typeface="+mn-lt"/>
              </a:endParaRPr>
            </a:p>
          </p:txBody>
        </p:sp>
        <p:sp>
          <p:nvSpPr>
            <p:cNvPr id="20515" name="Text Box 367"/>
            <p:cNvSpPr txBox="1">
              <a:spLocks noChangeArrowheads="1"/>
            </p:cNvSpPr>
            <p:nvPr/>
          </p:nvSpPr>
          <p:spPr bwMode="auto">
            <a:xfrm>
              <a:off x="3697" y="1395"/>
              <a:ext cx="287" cy="365"/>
            </a:xfrm>
            <a:prstGeom prst="rect">
              <a:avLst/>
            </a:prstGeom>
            <a:noFill/>
            <a:ln w="9525">
              <a:noFill/>
              <a:miter lim="800000"/>
              <a:headEnd/>
              <a:tailEnd/>
            </a:ln>
          </p:spPr>
          <p:txBody>
            <a:bodyPr wrap="none">
              <a:spAutoFit/>
            </a:bodyPr>
            <a:lstStyle/>
            <a:p>
              <a:r>
                <a:rPr lang="en-US" sz="3200">
                  <a:latin typeface="+mn-lt"/>
                </a:rPr>
                <a:t>...</a:t>
              </a:r>
            </a:p>
          </p:txBody>
        </p:sp>
        <p:grpSp>
          <p:nvGrpSpPr>
            <p:cNvPr id="31" name="Group 368"/>
            <p:cNvGrpSpPr>
              <a:grpSpLocks/>
            </p:cNvGrpSpPr>
            <p:nvPr/>
          </p:nvGrpSpPr>
          <p:grpSpPr bwMode="auto">
            <a:xfrm>
              <a:off x="3264" y="2208"/>
              <a:ext cx="1200" cy="384"/>
              <a:chOff x="1248" y="1248"/>
              <a:chExt cx="1200" cy="384"/>
            </a:xfrm>
          </p:grpSpPr>
          <p:sp>
            <p:nvSpPr>
              <p:cNvPr id="20530" name="Rectangle 369"/>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96" name="Group 370"/>
              <p:cNvGrpSpPr>
                <a:grpSpLocks/>
              </p:cNvGrpSpPr>
              <p:nvPr/>
            </p:nvGrpSpPr>
            <p:grpSpPr bwMode="auto">
              <a:xfrm>
                <a:off x="1344" y="1336"/>
                <a:ext cx="1008" cy="212"/>
                <a:chOff x="1344" y="1336"/>
                <a:chExt cx="1008" cy="212"/>
              </a:xfrm>
            </p:grpSpPr>
            <p:grpSp>
              <p:nvGrpSpPr>
                <p:cNvPr id="97" name="Group 371"/>
                <p:cNvGrpSpPr>
                  <a:grpSpLocks/>
                </p:cNvGrpSpPr>
                <p:nvPr/>
              </p:nvGrpSpPr>
              <p:grpSpPr bwMode="auto">
                <a:xfrm>
                  <a:off x="1344" y="1344"/>
                  <a:ext cx="1008" cy="192"/>
                  <a:chOff x="1248" y="1344"/>
                  <a:chExt cx="1008" cy="192"/>
                </a:xfrm>
              </p:grpSpPr>
              <p:sp>
                <p:nvSpPr>
                  <p:cNvPr id="20534" name="Line 372"/>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0535" name="Line 373"/>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0533" name="Text Box 374"/>
                <p:cNvSpPr txBox="1">
                  <a:spLocks noChangeArrowheads="1"/>
                </p:cNvSpPr>
                <p:nvPr/>
              </p:nvSpPr>
              <p:spPr bwMode="auto">
                <a:xfrm>
                  <a:off x="1602" y="1336"/>
                  <a:ext cx="463" cy="212"/>
                </a:xfrm>
                <a:prstGeom prst="rect">
                  <a:avLst/>
                </a:prstGeom>
                <a:noFill/>
                <a:ln w="9525">
                  <a:noFill/>
                  <a:miter lim="800000"/>
                  <a:headEnd/>
                  <a:tailEnd/>
                </a:ln>
              </p:spPr>
              <p:txBody>
                <a:bodyPr wrap="none">
                  <a:spAutoFit/>
                </a:bodyPr>
                <a:lstStyle/>
                <a:p>
                  <a:r>
                    <a:rPr lang="en-US" sz="1600">
                      <a:latin typeface="+mn-lt"/>
                    </a:rPr>
                    <a:t>local 0</a:t>
                  </a:r>
                </a:p>
              </p:txBody>
            </p:sp>
          </p:grpSp>
        </p:grpSp>
        <p:grpSp>
          <p:nvGrpSpPr>
            <p:cNvPr id="98" name="Group 375"/>
            <p:cNvGrpSpPr>
              <a:grpSpLocks/>
            </p:cNvGrpSpPr>
            <p:nvPr/>
          </p:nvGrpSpPr>
          <p:grpSpPr bwMode="auto">
            <a:xfrm>
              <a:off x="3264" y="2400"/>
              <a:ext cx="1200" cy="384"/>
              <a:chOff x="1248" y="1248"/>
              <a:chExt cx="1200" cy="384"/>
            </a:xfrm>
          </p:grpSpPr>
          <p:sp>
            <p:nvSpPr>
              <p:cNvPr id="20524" name="Rectangle 376"/>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99" name="Group 377"/>
              <p:cNvGrpSpPr>
                <a:grpSpLocks/>
              </p:cNvGrpSpPr>
              <p:nvPr/>
            </p:nvGrpSpPr>
            <p:grpSpPr bwMode="auto">
              <a:xfrm>
                <a:off x="1344" y="1336"/>
                <a:ext cx="1008" cy="212"/>
                <a:chOff x="1344" y="1336"/>
                <a:chExt cx="1008" cy="212"/>
              </a:xfrm>
            </p:grpSpPr>
            <p:grpSp>
              <p:nvGrpSpPr>
                <p:cNvPr id="100" name="Group 378"/>
                <p:cNvGrpSpPr>
                  <a:grpSpLocks/>
                </p:cNvGrpSpPr>
                <p:nvPr/>
              </p:nvGrpSpPr>
              <p:grpSpPr bwMode="auto">
                <a:xfrm>
                  <a:off x="1344" y="1344"/>
                  <a:ext cx="1008" cy="192"/>
                  <a:chOff x="1248" y="1344"/>
                  <a:chExt cx="1008" cy="192"/>
                </a:xfrm>
              </p:grpSpPr>
              <p:sp>
                <p:nvSpPr>
                  <p:cNvPr id="20528" name="Line 379"/>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0529" name="Line 380"/>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0527" name="Text Box 381"/>
                <p:cNvSpPr txBox="1">
                  <a:spLocks noChangeArrowheads="1"/>
                </p:cNvSpPr>
                <p:nvPr/>
              </p:nvSpPr>
              <p:spPr bwMode="auto">
                <a:xfrm>
                  <a:off x="1602" y="1336"/>
                  <a:ext cx="463" cy="212"/>
                </a:xfrm>
                <a:prstGeom prst="rect">
                  <a:avLst/>
                </a:prstGeom>
                <a:noFill/>
                <a:ln w="9525">
                  <a:noFill/>
                  <a:miter lim="800000"/>
                  <a:headEnd/>
                  <a:tailEnd/>
                </a:ln>
              </p:spPr>
              <p:txBody>
                <a:bodyPr wrap="none">
                  <a:spAutoFit/>
                </a:bodyPr>
                <a:lstStyle/>
                <a:p>
                  <a:r>
                    <a:rPr lang="en-US" sz="1600">
                      <a:latin typeface="+mn-lt"/>
                    </a:rPr>
                    <a:t>local 1</a:t>
                  </a:r>
                </a:p>
              </p:txBody>
            </p:sp>
          </p:grpSp>
        </p:grpSp>
        <p:sp>
          <p:nvSpPr>
            <p:cNvPr id="20518" name="Text Box 382"/>
            <p:cNvSpPr txBox="1">
              <a:spLocks noChangeArrowheads="1"/>
            </p:cNvSpPr>
            <p:nvPr/>
          </p:nvSpPr>
          <p:spPr bwMode="auto">
            <a:xfrm>
              <a:off x="3697" y="2547"/>
              <a:ext cx="287" cy="365"/>
            </a:xfrm>
            <a:prstGeom prst="rect">
              <a:avLst/>
            </a:prstGeom>
            <a:noFill/>
            <a:ln w="9525">
              <a:noFill/>
              <a:miter lim="800000"/>
              <a:headEnd/>
              <a:tailEnd/>
            </a:ln>
          </p:spPr>
          <p:txBody>
            <a:bodyPr wrap="none">
              <a:spAutoFit/>
            </a:bodyPr>
            <a:lstStyle/>
            <a:p>
              <a:r>
                <a:rPr lang="en-US" sz="3200">
                  <a:latin typeface="+mn-lt"/>
                </a:rPr>
                <a:t>...</a:t>
              </a:r>
            </a:p>
          </p:txBody>
        </p:sp>
        <p:sp>
          <p:nvSpPr>
            <p:cNvPr id="20519" name="Text Box 383"/>
            <p:cNvSpPr txBox="1">
              <a:spLocks noChangeArrowheads="1"/>
            </p:cNvSpPr>
            <p:nvPr/>
          </p:nvSpPr>
          <p:spPr bwMode="auto">
            <a:xfrm>
              <a:off x="3601" y="2928"/>
              <a:ext cx="475" cy="233"/>
            </a:xfrm>
            <a:prstGeom prst="rect">
              <a:avLst/>
            </a:prstGeom>
            <a:solidFill>
              <a:srgbClr val="FFFFCC"/>
            </a:solidFill>
            <a:ln w="9525">
              <a:noFill/>
              <a:miter lim="800000"/>
              <a:headEnd/>
              <a:tailEnd/>
            </a:ln>
          </p:spPr>
          <p:txBody>
            <a:bodyPr wrap="none">
              <a:spAutoFit/>
            </a:bodyPr>
            <a:lstStyle/>
            <a:p>
              <a:r>
                <a:rPr lang="en-US" sz="1800">
                  <a:latin typeface="+mn-lt"/>
                </a:rPr>
                <a:t>temps</a:t>
              </a:r>
            </a:p>
          </p:txBody>
        </p:sp>
        <p:sp>
          <p:nvSpPr>
            <p:cNvPr id="20520" name="Line 384"/>
            <p:cNvSpPr>
              <a:spLocks noChangeShapeType="1"/>
            </p:cNvSpPr>
            <p:nvPr/>
          </p:nvSpPr>
          <p:spPr bwMode="auto">
            <a:xfrm>
              <a:off x="3360" y="2304"/>
              <a:ext cx="1008" cy="0"/>
            </a:xfrm>
            <a:prstGeom prst="line">
              <a:avLst/>
            </a:prstGeom>
            <a:noFill/>
            <a:ln w="28575">
              <a:solidFill>
                <a:schemeClr val="tx1"/>
              </a:solidFill>
              <a:round/>
              <a:headEnd/>
              <a:tailEnd/>
            </a:ln>
          </p:spPr>
          <p:txBody>
            <a:bodyPr>
              <a:spAutoFit/>
            </a:bodyPr>
            <a:lstStyle/>
            <a:p>
              <a:endParaRPr lang="en-US">
                <a:latin typeface="+mn-lt"/>
              </a:endParaRPr>
            </a:p>
          </p:txBody>
        </p:sp>
        <p:sp>
          <p:nvSpPr>
            <p:cNvPr id="20521" name="Line 385"/>
            <p:cNvSpPr>
              <a:spLocks noChangeShapeType="1"/>
            </p:cNvSpPr>
            <p:nvPr/>
          </p:nvSpPr>
          <p:spPr bwMode="auto">
            <a:xfrm>
              <a:off x="3360" y="2880"/>
              <a:ext cx="1008" cy="0"/>
            </a:xfrm>
            <a:prstGeom prst="line">
              <a:avLst/>
            </a:prstGeom>
            <a:noFill/>
            <a:ln w="28575">
              <a:solidFill>
                <a:schemeClr val="tx1"/>
              </a:solidFill>
              <a:round/>
              <a:headEnd/>
              <a:tailEnd/>
            </a:ln>
          </p:spPr>
          <p:txBody>
            <a:bodyPr>
              <a:spAutoFit/>
            </a:bodyPr>
            <a:lstStyle/>
            <a:p>
              <a:endParaRPr lang="en-US">
                <a:latin typeface="+mn-lt"/>
              </a:endParaRPr>
            </a:p>
          </p:txBody>
        </p:sp>
        <p:sp>
          <p:nvSpPr>
            <p:cNvPr id="20522" name="Text Box 386"/>
            <p:cNvSpPr txBox="1">
              <a:spLocks noChangeArrowheads="1"/>
            </p:cNvSpPr>
            <p:nvPr/>
          </p:nvSpPr>
          <p:spPr bwMode="auto">
            <a:xfrm>
              <a:off x="4464" y="625"/>
              <a:ext cx="721" cy="407"/>
            </a:xfrm>
            <a:prstGeom prst="rect">
              <a:avLst/>
            </a:prstGeom>
            <a:noFill/>
            <a:ln w="9525">
              <a:noFill/>
              <a:miter lim="800000"/>
              <a:headEnd/>
              <a:tailEnd/>
            </a:ln>
          </p:spPr>
          <p:txBody>
            <a:bodyPr wrap="none">
              <a:spAutoFit/>
            </a:bodyPr>
            <a:lstStyle/>
            <a:p>
              <a:pPr algn="l"/>
              <a:r>
                <a:rPr lang="en-US">
                  <a:latin typeface="+mn-lt"/>
                </a:rPr>
                <a:t>CALLER</a:t>
              </a:r>
              <a:r>
                <a:rPr lang="en-US" altLang="en-US">
                  <a:latin typeface="+mn-lt"/>
                </a:rPr>
                <a:t>’</a:t>
              </a:r>
              <a:r>
                <a:rPr lang="en-US" altLang="ja-JP">
                  <a:latin typeface="+mn-lt"/>
                </a:rPr>
                <a:t>S</a:t>
              </a:r>
            </a:p>
            <a:p>
              <a:pPr algn="l"/>
              <a:r>
                <a:rPr lang="en-US">
                  <a:latin typeface="+mn-lt"/>
                </a:rPr>
                <a:t>FRAME</a:t>
              </a:r>
            </a:p>
          </p:txBody>
        </p:sp>
        <p:sp>
          <p:nvSpPr>
            <p:cNvPr id="20523" name="Text Box 387"/>
            <p:cNvSpPr txBox="1">
              <a:spLocks noChangeArrowheads="1"/>
            </p:cNvSpPr>
            <p:nvPr/>
          </p:nvSpPr>
          <p:spPr bwMode="auto">
            <a:xfrm>
              <a:off x="4467" y="2161"/>
              <a:ext cx="706" cy="407"/>
            </a:xfrm>
            <a:prstGeom prst="rect">
              <a:avLst/>
            </a:prstGeom>
            <a:noFill/>
            <a:ln w="9525">
              <a:noFill/>
              <a:miter lim="800000"/>
              <a:headEnd/>
              <a:tailEnd/>
            </a:ln>
          </p:spPr>
          <p:txBody>
            <a:bodyPr wrap="none">
              <a:spAutoFit/>
            </a:bodyPr>
            <a:lstStyle/>
            <a:p>
              <a:pPr algn="l"/>
              <a:r>
                <a:rPr lang="en-US">
                  <a:latin typeface="+mn-lt"/>
                </a:rPr>
                <a:t>CALLEE</a:t>
              </a:r>
              <a:r>
                <a:rPr lang="en-US" altLang="en-US">
                  <a:latin typeface="+mn-lt"/>
                </a:rPr>
                <a:t>’</a:t>
              </a:r>
              <a:r>
                <a:rPr lang="en-US" altLang="ja-JP">
                  <a:latin typeface="+mn-lt"/>
                </a:rPr>
                <a:t>S</a:t>
              </a:r>
            </a:p>
            <a:p>
              <a:pPr algn="l"/>
              <a:r>
                <a:rPr lang="en-US">
                  <a:latin typeface="+mn-lt"/>
                </a:rPr>
                <a:t>FRAME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9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9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ormAutofit/>
          </a:bodyPr>
          <a:lstStyle/>
          <a:p>
            <a:pPr eaLnBrk="1" hangingPunct="1"/>
            <a:r>
              <a:rPr lang="en-US" dirty="0"/>
              <a:t>Argument Order &amp; </a:t>
            </a:r>
            <a:r>
              <a:rPr lang="en-US"/>
              <a:t>BP Usage</a:t>
            </a:r>
            <a:endParaRPr lang="en-US" dirty="0"/>
          </a:p>
        </p:txBody>
      </p:sp>
      <p:sp>
        <p:nvSpPr>
          <p:cNvPr id="21506" name="Text Box 35"/>
          <p:cNvSpPr txBox="1">
            <a:spLocks noChangeArrowheads="1"/>
          </p:cNvSpPr>
          <p:nvPr/>
        </p:nvSpPr>
        <p:spPr bwMode="auto">
          <a:xfrm>
            <a:off x="304800" y="2313408"/>
            <a:ext cx="4957763" cy="2245743"/>
          </a:xfrm>
          <a:prstGeom prst="rect">
            <a:avLst/>
          </a:prstGeom>
          <a:noFill/>
          <a:ln w="9525">
            <a:noFill/>
            <a:miter lim="800000"/>
            <a:headEnd/>
            <a:tailEnd/>
          </a:ln>
        </p:spPr>
        <p:txBody>
          <a:bodyPr wrap="square" anchor="ctr">
            <a:spAutoFit/>
          </a:bodyPr>
          <a:lstStyle/>
          <a:p>
            <a:pPr marL="280988" indent="-280988" algn="l" eaLnBrk="0" hangingPunct="0">
              <a:lnSpc>
                <a:spcPct val="90000"/>
              </a:lnSpc>
              <a:spcBef>
                <a:spcPct val="50000"/>
              </a:spcBef>
              <a:tabLst>
                <a:tab pos="282575" algn="l"/>
              </a:tabLst>
            </a:pPr>
            <a:r>
              <a:rPr lang="en-US" sz="1800" dirty="0">
                <a:latin typeface="+mj-lt"/>
              </a:rPr>
              <a:t>1)	</a:t>
            </a:r>
            <a:r>
              <a:rPr lang="en-US" sz="2000" dirty="0">
                <a:latin typeface="+mj-lt"/>
              </a:rPr>
              <a:t>To access </a:t>
            </a:r>
            <a:r>
              <a:rPr lang="en-US" sz="2000" dirty="0" err="1">
                <a:latin typeface="+mj-lt"/>
              </a:rPr>
              <a:t>j</a:t>
            </a:r>
            <a:r>
              <a:rPr lang="en-US" sz="2000" baseline="30000" dirty="0" err="1">
                <a:latin typeface="+mj-lt"/>
              </a:rPr>
              <a:t>th</a:t>
            </a:r>
            <a:r>
              <a:rPr lang="en-US" sz="2000" dirty="0">
                <a:latin typeface="+mj-lt"/>
              </a:rPr>
              <a:t> argument (j </a:t>
            </a:r>
            <a:r>
              <a:rPr lang="en-US" sz="2000" dirty="0">
                <a:latin typeface="+mj-lt"/>
                <a:sym typeface="Symbol" pitchFamily="18" charset="2"/>
              </a:rPr>
              <a:t>≥ </a:t>
            </a:r>
            <a:r>
              <a:rPr lang="en-US" sz="2000" dirty="0">
                <a:latin typeface="+mj-lt"/>
              </a:rPr>
              <a:t>0):</a:t>
            </a:r>
          </a:p>
          <a:p>
            <a:pPr marL="461963" lvl="1" indent="-1588" algn="l" eaLnBrk="0" hangingPunct="0">
              <a:lnSpc>
                <a:spcPct val="90000"/>
              </a:lnSpc>
              <a:spcBef>
                <a:spcPct val="50000"/>
              </a:spcBef>
            </a:pPr>
            <a:r>
              <a:rPr lang="en-US" sz="1800" dirty="0">
                <a:solidFill>
                  <a:srgbClr val="CC0000"/>
                </a:solidFill>
                <a:latin typeface="Consolas"/>
                <a:cs typeface="Consolas"/>
              </a:rPr>
              <a:t>LD(BP, -4*(j+3), </a:t>
            </a:r>
            <a:r>
              <a:rPr lang="en-US" sz="1800" dirty="0" err="1">
                <a:solidFill>
                  <a:srgbClr val="CC0000"/>
                </a:solidFill>
                <a:latin typeface="Consolas"/>
                <a:cs typeface="Consolas"/>
              </a:rPr>
              <a:t>rx</a:t>
            </a:r>
            <a:r>
              <a:rPr lang="en-US" sz="1800" dirty="0">
                <a:solidFill>
                  <a:srgbClr val="CC0000"/>
                </a:solidFill>
                <a:latin typeface="Consolas"/>
                <a:cs typeface="Consolas"/>
              </a:rPr>
              <a:t>)</a:t>
            </a:r>
            <a:br>
              <a:rPr lang="en-US" sz="1800" dirty="0">
                <a:latin typeface="Consolas"/>
                <a:cs typeface="Consolas"/>
              </a:rPr>
            </a:br>
            <a:r>
              <a:rPr lang="en-US" sz="1800" dirty="0">
                <a:latin typeface="+mj-lt"/>
              </a:rPr>
              <a:t>	or</a:t>
            </a:r>
            <a:br>
              <a:rPr lang="en-US" sz="1800" dirty="0">
                <a:latin typeface="+mj-lt"/>
              </a:rPr>
            </a:br>
            <a:r>
              <a:rPr lang="en-US" sz="1800" dirty="0">
                <a:solidFill>
                  <a:srgbClr val="CC0000"/>
                </a:solidFill>
                <a:latin typeface="Consolas"/>
                <a:cs typeface="Consolas"/>
              </a:rPr>
              <a:t>ST(</a:t>
            </a:r>
            <a:r>
              <a:rPr lang="en-US" sz="1800" dirty="0" err="1">
                <a:solidFill>
                  <a:srgbClr val="CC0000"/>
                </a:solidFill>
                <a:latin typeface="Consolas"/>
                <a:cs typeface="Consolas"/>
              </a:rPr>
              <a:t>rx</a:t>
            </a:r>
            <a:r>
              <a:rPr lang="en-US" sz="1800" dirty="0">
                <a:solidFill>
                  <a:srgbClr val="CC0000"/>
                </a:solidFill>
                <a:latin typeface="Consolas"/>
                <a:cs typeface="Consolas"/>
              </a:rPr>
              <a:t>, -4*(j+3), BP)</a:t>
            </a:r>
          </a:p>
          <a:p>
            <a:pPr marL="233363" indent="-233363" algn="l" eaLnBrk="0" hangingPunct="0">
              <a:lnSpc>
                <a:spcPct val="90000"/>
              </a:lnSpc>
              <a:spcBef>
                <a:spcPct val="50000"/>
              </a:spcBef>
            </a:pPr>
            <a:r>
              <a:rPr lang="en-US" dirty="0">
                <a:latin typeface="+mj-lt"/>
              </a:rPr>
              <a:t>	</a:t>
            </a:r>
            <a:r>
              <a:rPr lang="en-US" sz="2000" dirty="0">
                <a:latin typeface="+mj-lt"/>
              </a:rPr>
              <a:t>CALLEE can access the first few arguments without knowing how</a:t>
            </a:r>
            <a:br>
              <a:rPr lang="en-US" sz="2000" dirty="0">
                <a:latin typeface="+mj-lt"/>
              </a:rPr>
            </a:br>
            <a:r>
              <a:rPr lang="en-US" sz="2000" dirty="0">
                <a:latin typeface="+mj-lt"/>
              </a:rPr>
              <a:t>many arguments have been passed!</a:t>
            </a:r>
          </a:p>
        </p:txBody>
      </p:sp>
      <p:sp>
        <p:nvSpPr>
          <p:cNvPr id="21507" name="Text Box 36"/>
          <p:cNvSpPr txBox="1">
            <a:spLocks noChangeArrowheads="1"/>
          </p:cNvSpPr>
          <p:nvPr/>
        </p:nvSpPr>
        <p:spPr bwMode="auto">
          <a:xfrm>
            <a:off x="304800" y="1200090"/>
            <a:ext cx="4800600" cy="1323439"/>
          </a:xfrm>
          <a:prstGeom prst="rect">
            <a:avLst/>
          </a:prstGeom>
          <a:noFill/>
          <a:ln w="9525">
            <a:noFill/>
            <a:miter lim="800000"/>
            <a:headEnd/>
            <a:tailEnd/>
          </a:ln>
        </p:spPr>
        <p:txBody>
          <a:bodyPr wrap="square">
            <a:spAutoFit/>
          </a:bodyPr>
          <a:lstStyle/>
          <a:p>
            <a:pPr eaLnBrk="0" hangingPunct="0"/>
            <a:r>
              <a:rPr lang="en-US" sz="2000" dirty="0">
                <a:latin typeface="+mj-lt"/>
              </a:rPr>
              <a:t>Why push </a:t>
            </a:r>
            <a:r>
              <a:rPr lang="en-US" sz="2000" dirty="0" err="1">
                <a:latin typeface="+mj-lt"/>
              </a:rPr>
              <a:t>args</a:t>
            </a:r>
            <a:r>
              <a:rPr lang="en-US" sz="2000" dirty="0">
                <a:latin typeface="+mj-lt"/>
              </a:rPr>
              <a:t> in reverse order?</a:t>
            </a:r>
            <a:r>
              <a:rPr lang="en-US" sz="2000" dirty="0"/>
              <a:t> </a:t>
            </a:r>
            <a:r>
              <a:rPr lang="en-US" sz="2000" dirty="0">
                <a:latin typeface="+mj-lt"/>
              </a:rPr>
              <a:t>It allows the BP to serve double duties when accessing the local frame</a:t>
            </a:r>
          </a:p>
          <a:p>
            <a:pPr algn="l" eaLnBrk="0" hangingPunct="0"/>
            <a:endParaRPr lang="en-US" sz="2000" dirty="0">
              <a:latin typeface="+mj-lt"/>
            </a:endParaRPr>
          </a:p>
        </p:txBody>
      </p:sp>
      <p:grpSp>
        <p:nvGrpSpPr>
          <p:cNvPr id="2" name="Group 143"/>
          <p:cNvGrpSpPr>
            <a:grpSpLocks/>
          </p:cNvGrpSpPr>
          <p:nvPr/>
        </p:nvGrpSpPr>
        <p:grpSpPr bwMode="auto">
          <a:xfrm>
            <a:off x="7423150" y="3051177"/>
            <a:ext cx="1577975" cy="947738"/>
            <a:chOff x="4676" y="1922"/>
            <a:chExt cx="994" cy="597"/>
          </a:xfrm>
        </p:grpSpPr>
        <p:grpSp>
          <p:nvGrpSpPr>
            <p:cNvPr id="3" name="Group 120"/>
            <p:cNvGrpSpPr>
              <a:grpSpLocks/>
            </p:cNvGrpSpPr>
            <p:nvPr/>
          </p:nvGrpSpPr>
          <p:grpSpPr bwMode="auto">
            <a:xfrm>
              <a:off x="4676" y="1922"/>
              <a:ext cx="994" cy="213"/>
              <a:chOff x="3120" y="376"/>
              <a:chExt cx="994" cy="213"/>
            </a:xfrm>
          </p:grpSpPr>
          <p:sp>
            <p:nvSpPr>
              <p:cNvPr id="21608" name="Text Box 121"/>
              <p:cNvSpPr txBox="1">
                <a:spLocks noChangeArrowheads="1"/>
              </p:cNvSpPr>
              <p:nvPr/>
            </p:nvSpPr>
            <p:spPr bwMode="auto">
              <a:xfrm>
                <a:off x="3312" y="376"/>
                <a:ext cx="802" cy="213"/>
              </a:xfrm>
              <a:prstGeom prst="rect">
                <a:avLst/>
              </a:prstGeom>
              <a:noFill/>
              <a:ln w="9525">
                <a:noFill/>
                <a:miter lim="800000"/>
                <a:headEnd/>
                <a:tailEnd/>
              </a:ln>
            </p:spPr>
            <p:txBody>
              <a:bodyPr wrap="none">
                <a:spAutoFit/>
              </a:bodyPr>
              <a:lstStyle/>
              <a:p>
                <a:pPr algn="l"/>
                <a:r>
                  <a:rPr lang="en-US" sz="1600" dirty="0" err="1">
                    <a:latin typeface="+mn-lt"/>
                  </a:rPr>
                  <a:t>Reg</a:t>
                </a:r>
                <a:r>
                  <a:rPr lang="en-US" sz="1600" dirty="0">
                    <a:latin typeface="+mn-lt"/>
                  </a:rPr>
                  <a:t>[BP] – 12</a:t>
                </a:r>
              </a:p>
            </p:txBody>
          </p:sp>
          <p:sp>
            <p:nvSpPr>
              <p:cNvPr id="21609" name="Line 122"/>
              <p:cNvSpPr>
                <a:spLocks noChangeShapeType="1"/>
              </p:cNvSpPr>
              <p:nvPr/>
            </p:nvSpPr>
            <p:spPr bwMode="auto">
              <a:xfrm flipH="1">
                <a:off x="3120" y="480"/>
                <a:ext cx="190" cy="0"/>
              </a:xfrm>
              <a:prstGeom prst="line">
                <a:avLst/>
              </a:prstGeom>
              <a:noFill/>
              <a:ln w="28575">
                <a:solidFill>
                  <a:schemeClr val="tx1"/>
                </a:solidFill>
                <a:round/>
                <a:headEnd/>
                <a:tailEnd type="stealth" w="med" len="med"/>
              </a:ln>
            </p:spPr>
            <p:txBody>
              <a:bodyPr/>
              <a:lstStyle/>
              <a:p>
                <a:endParaRPr lang="en-US">
                  <a:latin typeface="+mn-lt"/>
                </a:endParaRPr>
              </a:p>
            </p:txBody>
          </p:sp>
        </p:grpSp>
        <p:grpSp>
          <p:nvGrpSpPr>
            <p:cNvPr id="4" name="Group 123"/>
            <p:cNvGrpSpPr>
              <a:grpSpLocks/>
            </p:cNvGrpSpPr>
            <p:nvPr/>
          </p:nvGrpSpPr>
          <p:grpSpPr bwMode="auto">
            <a:xfrm>
              <a:off x="4676" y="2114"/>
              <a:ext cx="929" cy="213"/>
              <a:chOff x="3120" y="376"/>
              <a:chExt cx="929" cy="213"/>
            </a:xfrm>
          </p:grpSpPr>
          <p:sp>
            <p:nvSpPr>
              <p:cNvPr id="21606" name="Text Box 124"/>
              <p:cNvSpPr txBox="1">
                <a:spLocks noChangeArrowheads="1"/>
              </p:cNvSpPr>
              <p:nvPr/>
            </p:nvSpPr>
            <p:spPr bwMode="auto">
              <a:xfrm>
                <a:off x="3312" y="376"/>
                <a:ext cx="737" cy="213"/>
              </a:xfrm>
              <a:prstGeom prst="rect">
                <a:avLst/>
              </a:prstGeom>
              <a:noFill/>
              <a:ln w="9525">
                <a:noFill/>
                <a:miter lim="800000"/>
                <a:headEnd/>
                <a:tailEnd/>
              </a:ln>
            </p:spPr>
            <p:txBody>
              <a:bodyPr wrap="none">
                <a:spAutoFit/>
              </a:bodyPr>
              <a:lstStyle/>
              <a:p>
                <a:pPr algn="l"/>
                <a:r>
                  <a:rPr lang="en-US" sz="1600" dirty="0" err="1">
                    <a:latin typeface="+mn-lt"/>
                  </a:rPr>
                  <a:t>Reg</a:t>
                </a:r>
                <a:r>
                  <a:rPr lang="en-US" sz="1600" dirty="0">
                    <a:latin typeface="+mn-lt"/>
                  </a:rPr>
                  <a:t>[BP] – 8</a:t>
                </a:r>
              </a:p>
            </p:txBody>
          </p:sp>
          <p:sp>
            <p:nvSpPr>
              <p:cNvPr id="21607" name="Line 125"/>
              <p:cNvSpPr>
                <a:spLocks noChangeShapeType="1"/>
              </p:cNvSpPr>
              <p:nvPr/>
            </p:nvSpPr>
            <p:spPr bwMode="auto">
              <a:xfrm flipH="1">
                <a:off x="3120" y="480"/>
                <a:ext cx="190" cy="0"/>
              </a:xfrm>
              <a:prstGeom prst="line">
                <a:avLst/>
              </a:prstGeom>
              <a:noFill/>
              <a:ln w="28575">
                <a:solidFill>
                  <a:schemeClr val="tx1"/>
                </a:solidFill>
                <a:round/>
                <a:headEnd/>
                <a:tailEnd type="stealth" w="med" len="med"/>
              </a:ln>
            </p:spPr>
            <p:txBody>
              <a:bodyPr/>
              <a:lstStyle/>
              <a:p>
                <a:endParaRPr lang="en-US">
                  <a:latin typeface="+mn-lt"/>
                </a:endParaRPr>
              </a:p>
            </p:txBody>
          </p:sp>
        </p:grpSp>
        <p:grpSp>
          <p:nvGrpSpPr>
            <p:cNvPr id="5" name="Group 126"/>
            <p:cNvGrpSpPr>
              <a:grpSpLocks/>
            </p:cNvGrpSpPr>
            <p:nvPr/>
          </p:nvGrpSpPr>
          <p:grpSpPr bwMode="auto">
            <a:xfrm>
              <a:off x="4676" y="2306"/>
              <a:ext cx="929" cy="213"/>
              <a:chOff x="3120" y="376"/>
              <a:chExt cx="929" cy="213"/>
            </a:xfrm>
          </p:grpSpPr>
          <p:sp>
            <p:nvSpPr>
              <p:cNvPr id="21604" name="Text Box 127"/>
              <p:cNvSpPr txBox="1">
                <a:spLocks noChangeArrowheads="1"/>
              </p:cNvSpPr>
              <p:nvPr/>
            </p:nvSpPr>
            <p:spPr bwMode="auto">
              <a:xfrm>
                <a:off x="3312" y="376"/>
                <a:ext cx="737" cy="213"/>
              </a:xfrm>
              <a:prstGeom prst="rect">
                <a:avLst/>
              </a:prstGeom>
              <a:noFill/>
              <a:ln w="9525">
                <a:noFill/>
                <a:miter lim="800000"/>
                <a:headEnd/>
                <a:tailEnd/>
              </a:ln>
            </p:spPr>
            <p:txBody>
              <a:bodyPr wrap="none">
                <a:spAutoFit/>
              </a:bodyPr>
              <a:lstStyle/>
              <a:p>
                <a:pPr algn="l"/>
                <a:r>
                  <a:rPr lang="en-US" sz="1600" dirty="0" err="1">
                    <a:latin typeface="+mn-lt"/>
                  </a:rPr>
                  <a:t>Reg</a:t>
                </a:r>
                <a:r>
                  <a:rPr lang="en-US" sz="1600" dirty="0">
                    <a:latin typeface="+mn-lt"/>
                  </a:rPr>
                  <a:t>[BP] – 4</a:t>
                </a:r>
              </a:p>
            </p:txBody>
          </p:sp>
          <p:sp>
            <p:nvSpPr>
              <p:cNvPr id="21605" name="Line 128"/>
              <p:cNvSpPr>
                <a:spLocks noChangeShapeType="1"/>
              </p:cNvSpPr>
              <p:nvPr/>
            </p:nvSpPr>
            <p:spPr bwMode="auto">
              <a:xfrm flipH="1">
                <a:off x="3120" y="480"/>
                <a:ext cx="190" cy="0"/>
              </a:xfrm>
              <a:prstGeom prst="line">
                <a:avLst/>
              </a:prstGeom>
              <a:noFill/>
              <a:ln w="28575">
                <a:solidFill>
                  <a:schemeClr val="tx1"/>
                </a:solidFill>
                <a:round/>
                <a:headEnd/>
                <a:tailEnd type="stealth" w="med" len="med"/>
              </a:ln>
            </p:spPr>
            <p:txBody>
              <a:bodyPr/>
              <a:lstStyle/>
              <a:p>
                <a:endParaRPr lang="en-US">
                  <a:latin typeface="+mn-lt"/>
                </a:endParaRPr>
              </a:p>
            </p:txBody>
          </p:sp>
        </p:grpSp>
      </p:grpSp>
      <p:grpSp>
        <p:nvGrpSpPr>
          <p:cNvPr id="6" name="Group 129"/>
          <p:cNvGrpSpPr>
            <a:grpSpLocks/>
          </p:cNvGrpSpPr>
          <p:nvPr/>
        </p:nvGrpSpPr>
        <p:grpSpPr bwMode="auto">
          <a:xfrm>
            <a:off x="7423149" y="2441576"/>
            <a:ext cx="1498600" cy="584201"/>
            <a:chOff x="3120" y="376"/>
            <a:chExt cx="944" cy="368"/>
          </a:xfrm>
        </p:grpSpPr>
        <p:sp>
          <p:nvSpPr>
            <p:cNvPr id="21599" name="Text Box 130"/>
            <p:cNvSpPr txBox="1">
              <a:spLocks noChangeArrowheads="1"/>
            </p:cNvSpPr>
            <p:nvPr/>
          </p:nvSpPr>
          <p:spPr bwMode="auto">
            <a:xfrm>
              <a:off x="3312" y="376"/>
              <a:ext cx="752" cy="368"/>
            </a:xfrm>
            <a:prstGeom prst="rect">
              <a:avLst/>
            </a:prstGeom>
            <a:noFill/>
            <a:ln w="9525">
              <a:noFill/>
              <a:miter lim="800000"/>
              <a:headEnd/>
              <a:tailEnd/>
            </a:ln>
          </p:spPr>
          <p:txBody>
            <a:bodyPr wrap="none">
              <a:spAutoFit/>
            </a:bodyPr>
            <a:lstStyle/>
            <a:p>
              <a:pPr algn="l"/>
              <a:r>
                <a:rPr lang="en-US" sz="1600" dirty="0" err="1">
                  <a:latin typeface="+mn-lt"/>
                </a:rPr>
                <a:t>Reg</a:t>
              </a:r>
              <a:r>
                <a:rPr lang="en-US" sz="1600" dirty="0">
                  <a:latin typeface="+mn-lt"/>
                </a:rPr>
                <a:t>[BP]</a:t>
              </a:r>
              <a:br>
                <a:rPr lang="en-US" sz="1600" dirty="0">
                  <a:latin typeface="+mn-lt"/>
                </a:rPr>
              </a:br>
              <a:r>
                <a:rPr lang="en-US" sz="1600" dirty="0">
                  <a:latin typeface="+mn-lt"/>
                </a:rPr>
                <a:t>    – 4*(j+3)</a:t>
              </a:r>
            </a:p>
          </p:txBody>
        </p:sp>
        <p:sp>
          <p:nvSpPr>
            <p:cNvPr id="21600" name="Line 131"/>
            <p:cNvSpPr>
              <a:spLocks noChangeShapeType="1"/>
            </p:cNvSpPr>
            <p:nvPr/>
          </p:nvSpPr>
          <p:spPr bwMode="auto">
            <a:xfrm flipH="1">
              <a:off x="3120" y="480"/>
              <a:ext cx="190" cy="0"/>
            </a:xfrm>
            <a:prstGeom prst="line">
              <a:avLst/>
            </a:prstGeom>
            <a:noFill/>
            <a:ln w="28575">
              <a:solidFill>
                <a:schemeClr val="tx1"/>
              </a:solidFill>
              <a:round/>
              <a:headEnd/>
              <a:tailEnd type="stealth" w="med" len="med"/>
            </a:ln>
          </p:spPr>
          <p:txBody>
            <a:bodyPr/>
            <a:lstStyle/>
            <a:p>
              <a:endParaRPr lang="en-US">
                <a:latin typeface="+mn-lt"/>
              </a:endParaRPr>
            </a:p>
          </p:txBody>
        </p:sp>
      </p:grpSp>
      <p:grpSp>
        <p:nvGrpSpPr>
          <p:cNvPr id="7" name="Group 139"/>
          <p:cNvGrpSpPr>
            <a:grpSpLocks/>
          </p:cNvGrpSpPr>
          <p:nvPr/>
        </p:nvGrpSpPr>
        <p:grpSpPr bwMode="auto">
          <a:xfrm>
            <a:off x="7423153" y="4498976"/>
            <a:ext cx="1682751" cy="338138"/>
            <a:chOff x="3120" y="376"/>
            <a:chExt cx="1060" cy="213"/>
          </a:xfrm>
        </p:grpSpPr>
        <p:sp>
          <p:nvSpPr>
            <p:cNvPr id="21597" name="Text Box 140"/>
            <p:cNvSpPr txBox="1">
              <a:spLocks noChangeArrowheads="1"/>
            </p:cNvSpPr>
            <p:nvPr/>
          </p:nvSpPr>
          <p:spPr bwMode="auto">
            <a:xfrm>
              <a:off x="3312" y="376"/>
              <a:ext cx="868" cy="213"/>
            </a:xfrm>
            <a:prstGeom prst="rect">
              <a:avLst/>
            </a:prstGeom>
            <a:noFill/>
            <a:ln w="9525">
              <a:noFill/>
              <a:miter lim="800000"/>
              <a:headEnd/>
              <a:tailEnd/>
            </a:ln>
          </p:spPr>
          <p:txBody>
            <a:bodyPr wrap="none">
              <a:spAutoFit/>
            </a:bodyPr>
            <a:lstStyle/>
            <a:p>
              <a:pPr algn="l"/>
              <a:r>
                <a:rPr lang="en-US" sz="1600" dirty="0" err="1">
                  <a:latin typeface="+mn-lt"/>
                </a:rPr>
                <a:t>Reg</a:t>
              </a:r>
              <a:r>
                <a:rPr lang="en-US" sz="1600" dirty="0">
                  <a:latin typeface="+mn-lt"/>
                </a:rPr>
                <a:t>[BP] + 4*k</a:t>
              </a:r>
            </a:p>
          </p:txBody>
        </p:sp>
        <p:sp>
          <p:nvSpPr>
            <p:cNvPr id="21598" name="Line 141"/>
            <p:cNvSpPr>
              <a:spLocks noChangeShapeType="1"/>
            </p:cNvSpPr>
            <p:nvPr/>
          </p:nvSpPr>
          <p:spPr bwMode="auto">
            <a:xfrm flipH="1">
              <a:off x="3120" y="480"/>
              <a:ext cx="190" cy="0"/>
            </a:xfrm>
            <a:prstGeom prst="line">
              <a:avLst/>
            </a:prstGeom>
            <a:noFill/>
            <a:ln w="28575">
              <a:solidFill>
                <a:schemeClr val="tx1"/>
              </a:solidFill>
              <a:round/>
              <a:headEnd/>
              <a:tailEnd type="stealth" w="med" len="med"/>
            </a:ln>
          </p:spPr>
          <p:txBody>
            <a:bodyPr/>
            <a:lstStyle/>
            <a:p>
              <a:endParaRPr lang="en-US">
                <a:latin typeface="+mn-lt"/>
              </a:endParaRPr>
            </a:p>
          </p:txBody>
        </p:sp>
      </p:grpSp>
      <p:grpSp>
        <p:nvGrpSpPr>
          <p:cNvPr id="8" name="Group 144"/>
          <p:cNvGrpSpPr>
            <a:grpSpLocks/>
          </p:cNvGrpSpPr>
          <p:nvPr/>
        </p:nvGrpSpPr>
        <p:grpSpPr bwMode="auto">
          <a:xfrm>
            <a:off x="4876800" y="1219200"/>
            <a:ext cx="2667000" cy="5105400"/>
            <a:chOff x="3044" y="480"/>
            <a:chExt cx="1680" cy="3216"/>
          </a:xfrm>
        </p:grpSpPr>
        <p:sp>
          <p:nvSpPr>
            <p:cNvPr id="21512" name="Rectangle 145"/>
            <p:cNvSpPr>
              <a:spLocks noChangeArrowheads="1"/>
            </p:cNvSpPr>
            <p:nvPr/>
          </p:nvSpPr>
          <p:spPr bwMode="auto">
            <a:xfrm>
              <a:off x="3620" y="624"/>
              <a:ext cx="1008" cy="2928"/>
            </a:xfrm>
            <a:prstGeom prst="rect">
              <a:avLst/>
            </a:prstGeom>
            <a:solidFill>
              <a:srgbClr val="CCFFFF"/>
            </a:solidFill>
            <a:ln w="9525">
              <a:solidFill>
                <a:schemeClr val="tx1"/>
              </a:solidFill>
              <a:miter lim="800000"/>
              <a:headEnd/>
              <a:tailEnd/>
            </a:ln>
          </p:spPr>
          <p:txBody>
            <a:bodyPr wrap="none" anchor="ctr"/>
            <a:lstStyle/>
            <a:p>
              <a:endParaRPr lang="en-US">
                <a:latin typeface="+mn-lt"/>
              </a:endParaRPr>
            </a:p>
          </p:txBody>
        </p:sp>
        <p:sp>
          <p:nvSpPr>
            <p:cNvPr id="21513" name="Rectangle 146"/>
            <p:cNvSpPr>
              <a:spLocks noChangeArrowheads="1"/>
            </p:cNvSpPr>
            <p:nvPr/>
          </p:nvSpPr>
          <p:spPr bwMode="auto">
            <a:xfrm>
              <a:off x="3620" y="1824"/>
              <a:ext cx="1008" cy="1296"/>
            </a:xfrm>
            <a:prstGeom prst="rect">
              <a:avLst/>
            </a:prstGeom>
            <a:solidFill>
              <a:srgbClr val="FFFFCC"/>
            </a:solidFill>
            <a:ln w="9525">
              <a:solidFill>
                <a:schemeClr val="tx1"/>
              </a:solidFill>
              <a:miter lim="800000"/>
              <a:headEnd/>
              <a:tailEnd/>
            </a:ln>
          </p:spPr>
          <p:txBody>
            <a:bodyPr wrap="none" anchor="ctr"/>
            <a:lstStyle/>
            <a:p>
              <a:endParaRPr lang="en-US">
                <a:latin typeface="+mn-lt"/>
              </a:endParaRPr>
            </a:p>
          </p:txBody>
        </p:sp>
        <p:sp>
          <p:nvSpPr>
            <p:cNvPr id="21514" name="Rectangle 147"/>
            <p:cNvSpPr>
              <a:spLocks noChangeArrowheads="1"/>
            </p:cNvSpPr>
            <p:nvPr/>
          </p:nvSpPr>
          <p:spPr bwMode="auto">
            <a:xfrm>
              <a:off x="3620" y="816"/>
              <a:ext cx="1008" cy="1008"/>
            </a:xfrm>
            <a:prstGeom prst="rect">
              <a:avLst/>
            </a:prstGeom>
            <a:solidFill>
              <a:srgbClr val="FFCCCC"/>
            </a:solidFill>
            <a:ln w="9525">
              <a:solidFill>
                <a:schemeClr val="tx1"/>
              </a:solidFill>
              <a:miter lim="800000"/>
              <a:headEnd/>
              <a:tailEnd/>
            </a:ln>
          </p:spPr>
          <p:txBody>
            <a:bodyPr wrap="none" anchor="ctr"/>
            <a:lstStyle/>
            <a:p>
              <a:endParaRPr lang="en-US">
                <a:latin typeface="+mn-lt"/>
              </a:endParaRPr>
            </a:p>
          </p:txBody>
        </p:sp>
        <p:sp>
          <p:nvSpPr>
            <p:cNvPr id="21515" name="Line 148"/>
            <p:cNvSpPr>
              <a:spLocks noChangeShapeType="1"/>
            </p:cNvSpPr>
            <p:nvPr/>
          </p:nvSpPr>
          <p:spPr bwMode="auto">
            <a:xfrm>
              <a:off x="3620" y="2784"/>
              <a:ext cx="1008" cy="0"/>
            </a:xfrm>
            <a:prstGeom prst="line">
              <a:avLst/>
            </a:prstGeom>
            <a:noFill/>
            <a:ln w="9525">
              <a:solidFill>
                <a:schemeClr val="tx1"/>
              </a:solidFill>
              <a:round/>
              <a:headEnd/>
              <a:tailEnd/>
            </a:ln>
          </p:spPr>
          <p:txBody>
            <a:bodyPr>
              <a:spAutoFit/>
            </a:bodyPr>
            <a:lstStyle/>
            <a:p>
              <a:endParaRPr lang="en-US">
                <a:latin typeface="+mn-lt"/>
              </a:endParaRPr>
            </a:p>
          </p:txBody>
        </p:sp>
        <p:sp>
          <p:nvSpPr>
            <p:cNvPr id="21516" name="Line 149"/>
            <p:cNvSpPr>
              <a:spLocks noChangeShapeType="1"/>
            </p:cNvSpPr>
            <p:nvPr/>
          </p:nvSpPr>
          <p:spPr bwMode="auto">
            <a:xfrm>
              <a:off x="3620" y="3113"/>
              <a:ext cx="1008" cy="0"/>
            </a:xfrm>
            <a:prstGeom prst="line">
              <a:avLst/>
            </a:prstGeom>
            <a:noFill/>
            <a:ln w="9525">
              <a:solidFill>
                <a:schemeClr val="tx1"/>
              </a:solidFill>
              <a:round/>
              <a:headEnd/>
              <a:tailEnd/>
            </a:ln>
          </p:spPr>
          <p:txBody>
            <a:bodyPr>
              <a:spAutoFit/>
            </a:bodyPr>
            <a:lstStyle/>
            <a:p>
              <a:endParaRPr lang="en-US">
                <a:latin typeface="+mn-lt"/>
              </a:endParaRPr>
            </a:p>
          </p:txBody>
        </p:sp>
        <p:sp>
          <p:nvSpPr>
            <p:cNvPr id="21517" name="Line 150"/>
            <p:cNvSpPr>
              <a:spLocks noChangeShapeType="1"/>
            </p:cNvSpPr>
            <p:nvPr/>
          </p:nvSpPr>
          <p:spPr bwMode="auto">
            <a:xfrm>
              <a:off x="3620" y="3305"/>
              <a:ext cx="1008" cy="0"/>
            </a:xfrm>
            <a:prstGeom prst="line">
              <a:avLst/>
            </a:prstGeom>
            <a:noFill/>
            <a:ln w="9525">
              <a:solidFill>
                <a:schemeClr val="tx1"/>
              </a:solidFill>
              <a:round/>
              <a:headEnd/>
              <a:tailEnd/>
            </a:ln>
          </p:spPr>
          <p:txBody>
            <a:bodyPr>
              <a:spAutoFit/>
            </a:bodyPr>
            <a:lstStyle/>
            <a:p>
              <a:endParaRPr lang="en-US">
                <a:latin typeface="+mn-lt"/>
              </a:endParaRPr>
            </a:p>
          </p:txBody>
        </p:sp>
        <p:grpSp>
          <p:nvGrpSpPr>
            <p:cNvPr id="9" name="Group 151"/>
            <p:cNvGrpSpPr>
              <a:grpSpLocks/>
            </p:cNvGrpSpPr>
            <p:nvPr/>
          </p:nvGrpSpPr>
          <p:grpSpPr bwMode="auto">
            <a:xfrm>
              <a:off x="3524" y="1728"/>
              <a:ext cx="1200" cy="384"/>
              <a:chOff x="1248" y="1248"/>
              <a:chExt cx="1200" cy="384"/>
            </a:xfrm>
          </p:grpSpPr>
          <p:sp>
            <p:nvSpPr>
              <p:cNvPr id="21591" name="Rectangle 152"/>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10" name="Group 153"/>
              <p:cNvGrpSpPr>
                <a:grpSpLocks/>
              </p:cNvGrpSpPr>
              <p:nvPr/>
            </p:nvGrpSpPr>
            <p:grpSpPr bwMode="auto">
              <a:xfrm>
                <a:off x="1344" y="1336"/>
                <a:ext cx="1008" cy="213"/>
                <a:chOff x="1344" y="1336"/>
                <a:chExt cx="1008" cy="213"/>
              </a:xfrm>
            </p:grpSpPr>
            <p:grpSp>
              <p:nvGrpSpPr>
                <p:cNvPr id="11" name="Group 154"/>
                <p:cNvGrpSpPr>
                  <a:grpSpLocks/>
                </p:cNvGrpSpPr>
                <p:nvPr/>
              </p:nvGrpSpPr>
              <p:grpSpPr bwMode="auto">
                <a:xfrm>
                  <a:off x="1344" y="1344"/>
                  <a:ext cx="1008" cy="192"/>
                  <a:chOff x="1248" y="1344"/>
                  <a:chExt cx="1008" cy="192"/>
                </a:xfrm>
              </p:grpSpPr>
              <p:sp>
                <p:nvSpPr>
                  <p:cNvPr id="21595" name="Line 155"/>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1596" name="Line 156"/>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1594" name="Text Box 157"/>
                <p:cNvSpPr txBox="1">
                  <a:spLocks noChangeArrowheads="1"/>
                </p:cNvSpPr>
                <p:nvPr/>
              </p:nvSpPr>
              <p:spPr bwMode="auto">
                <a:xfrm>
                  <a:off x="1549" y="1336"/>
                  <a:ext cx="573" cy="213"/>
                </a:xfrm>
                <a:prstGeom prst="rect">
                  <a:avLst/>
                </a:prstGeom>
                <a:noFill/>
                <a:ln w="9525">
                  <a:noFill/>
                  <a:miter lim="800000"/>
                  <a:headEnd/>
                  <a:tailEnd/>
                </a:ln>
              </p:spPr>
              <p:txBody>
                <a:bodyPr wrap="none">
                  <a:spAutoFit/>
                </a:bodyPr>
                <a:lstStyle/>
                <a:p>
                  <a:r>
                    <a:rPr lang="en-US" sz="1600" dirty="0">
                      <a:latin typeface="+mn-lt"/>
                    </a:rPr>
                    <a:t>Saved LP</a:t>
                  </a:r>
                </a:p>
              </p:txBody>
            </p:sp>
          </p:grpSp>
        </p:grpSp>
        <p:grpSp>
          <p:nvGrpSpPr>
            <p:cNvPr id="12" name="Group 158"/>
            <p:cNvGrpSpPr>
              <a:grpSpLocks/>
            </p:cNvGrpSpPr>
            <p:nvPr/>
          </p:nvGrpSpPr>
          <p:grpSpPr bwMode="auto">
            <a:xfrm>
              <a:off x="3620" y="480"/>
              <a:ext cx="1008" cy="192"/>
              <a:chOff x="1632" y="480"/>
              <a:chExt cx="1008" cy="192"/>
            </a:xfrm>
          </p:grpSpPr>
          <p:grpSp>
            <p:nvGrpSpPr>
              <p:cNvPr id="13" name="Group 159"/>
              <p:cNvGrpSpPr>
                <a:grpSpLocks/>
              </p:cNvGrpSpPr>
              <p:nvPr/>
            </p:nvGrpSpPr>
            <p:grpSpPr bwMode="auto">
              <a:xfrm>
                <a:off x="1632" y="480"/>
                <a:ext cx="1008" cy="192"/>
                <a:chOff x="1632" y="432"/>
                <a:chExt cx="1008" cy="192"/>
              </a:xfrm>
            </p:grpSpPr>
            <p:sp>
              <p:nvSpPr>
                <p:cNvPr id="21589" name="Freeform 160"/>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solidFill>
                  <a:srgbClr val="CCFFFF"/>
                </a:solidFill>
                <a:ln w="9525">
                  <a:solidFill>
                    <a:schemeClr val="tx1"/>
                  </a:solidFill>
                  <a:round/>
                  <a:headEnd/>
                  <a:tailEnd/>
                </a:ln>
              </p:spPr>
              <p:txBody>
                <a:bodyPr/>
                <a:lstStyle/>
                <a:p>
                  <a:endParaRPr lang="en-US">
                    <a:latin typeface="+mn-lt"/>
                  </a:endParaRPr>
                </a:p>
              </p:txBody>
            </p:sp>
            <p:sp>
              <p:nvSpPr>
                <p:cNvPr id="21590" name="Rectangle 161"/>
                <p:cNvSpPr>
                  <a:spLocks noChangeArrowheads="1"/>
                </p:cNvSpPr>
                <p:nvPr/>
              </p:nvSpPr>
              <p:spPr bwMode="auto">
                <a:xfrm>
                  <a:off x="1632" y="576"/>
                  <a:ext cx="1008" cy="48"/>
                </a:xfrm>
                <a:prstGeom prst="rect">
                  <a:avLst/>
                </a:prstGeom>
                <a:solidFill>
                  <a:srgbClr val="CCFFFF"/>
                </a:solidFill>
                <a:ln w="9525">
                  <a:noFill/>
                  <a:miter lim="800000"/>
                  <a:headEnd/>
                  <a:tailEnd/>
                </a:ln>
              </p:spPr>
              <p:txBody>
                <a:bodyPr wrap="none" anchor="ctr"/>
                <a:lstStyle/>
                <a:p>
                  <a:endParaRPr lang="en-US">
                    <a:latin typeface="+mn-lt"/>
                  </a:endParaRPr>
                </a:p>
              </p:txBody>
            </p:sp>
          </p:grpSp>
          <p:sp>
            <p:nvSpPr>
              <p:cNvPr id="21587" name="Line 162"/>
              <p:cNvSpPr>
                <a:spLocks noChangeShapeType="1"/>
              </p:cNvSpPr>
              <p:nvPr/>
            </p:nvSpPr>
            <p:spPr bwMode="auto">
              <a:xfrm>
                <a:off x="1632" y="624"/>
                <a:ext cx="0" cy="48"/>
              </a:xfrm>
              <a:prstGeom prst="line">
                <a:avLst/>
              </a:prstGeom>
              <a:noFill/>
              <a:ln w="9525">
                <a:solidFill>
                  <a:schemeClr val="tx1"/>
                </a:solidFill>
                <a:round/>
                <a:headEnd/>
                <a:tailEnd/>
              </a:ln>
            </p:spPr>
            <p:txBody>
              <a:bodyPr/>
              <a:lstStyle/>
              <a:p>
                <a:endParaRPr lang="en-US">
                  <a:latin typeface="+mn-lt"/>
                </a:endParaRPr>
              </a:p>
            </p:txBody>
          </p:sp>
          <p:sp>
            <p:nvSpPr>
              <p:cNvPr id="21588" name="Line 163"/>
              <p:cNvSpPr>
                <a:spLocks noChangeShapeType="1"/>
              </p:cNvSpPr>
              <p:nvPr/>
            </p:nvSpPr>
            <p:spPr bwMode="auto">
              <a:xfrm>
                <a:off x="2640" y="624"/>
                <a:ext cx="0" cy="48"/>
              </a:xfrm>
              <a:prstGeom prst="line">
                <a:avLst/>
              </a:prstGeom>
              <a:noFill/>
              <a:ln w="9525">
                <a:solidFill>
                  <a:schemeClr val="tx1"/>
                </a:solidFill>
                <a:round/>
                <a:headEnd/>
                <a:tailEnd/>
              </a:ln>
            </p:spPr>
            <p:txBody>
              <a:bodyPr/>
              <a:lstStyle/>
              <a:p>
                <a:endParaRPr lang="en-US">
                  <a:latin typeface="+mn-lt"/>
                </a:endParaRPr>
              </a:p>
            </p:txBody>
          </p:sp>
        </p:grpSp>
        <p:grpSp>
          <p:nvGrpSpPr>
            <p:cNvPr id="14" name="Group 164"/>
            <p:cNvGrpSpPr>
              <a:grpSpLocks/>
            </p:cNvGrpSpPr>
            <p:nvPr/>
          </p:nvGrpSpPr>
          <p:grpSpPr bwMode="auto">
            <a:xfrm flipH="1" flipV="1">
              <a:off x="3620" y="3504"/>
              <a:ext cx="1008" cy="192"/>
              <a:chOff x="1632" y="480"/>
              <a:chExt cx="1008" cy="192"/>
            </a:xfrm>
          </p:grpSpPr>
          <p:grpSp>
            <p:nvGrpSpPr>
              <p:cNvPr id="15" name="Group 165"/>
              <p:cNvGrpSpPr>
                <a:grpSpLocks/>
              </p:cNvGrpSpPr>
              <p:nvPr/>
            </p:nvGrpSpPr>
            <p:grpSpPr bwMode="auto">
              <a:xfrm>
                <a:off x="1632" y="480"/>
                <a:ext cx="1008" cy="192"/>
                <a:chOff x="1632" y="432"/>
                <a:chExt cx="1008" cy="192"/>
              </a:xfrm>
            </p:grpSpPr>
            <p:sp>
              <p:nvSpPr>
                <p:cNvPr id="21584" name="Freeform 166"/>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solidFill>
                  <a:srgbClr val="CCFFFF"/>
                </a:solidFill>
                <a:ln w="9525">
                  <a:solidFill>
                    <a:schemeClr val="tx1"/>
                  </a:solidFill>
                  <a:round/>
                  <a:headEnd/>
                  <a:tailEnd/>
                </a:ln>
              </p:spPr>
              <p:txBody>
                <a:bodyPr/>
                <a:lstStyle/>
                <a:p>
                  <a:endParaRPr lang="en-US">
                    <a:latin typeface="+mn-lt"/>
                  </a:endParaRPr>
                </a:p>
              </p:txBody>
            </p:sp>
            <p:sp>
              <p:nvSpPr>
                <p:cNvPr id="21585" name="Rectangle 167"/>
                <p:cNvSpPr>
                  <a:spLocks noChangeArrowheads="1"/>
                </p:cNvSpPr>
                <p:nvPr/>
              </p:nvSpPr>
              <p:spPr bwMode="auto">
                <a:xfrm>
                  <a:off x="1632" y="576"/>
                  <a:ext cx="1008" cy="48"/>
                </a:xfrm>
                <a:prstGeom prst="rect">
                  <a:avLst/>
                </a:prstGeom>
                <a:solidFill>
                  <a:srgbClr val="CCFFFF"/>
                </a:solidFill>
                <a:ln w="9525">
                  <a:noFill/>
                  <a:miter lim="800000"/>
                  <a:headEnd/>
                  <a:tailEnd/>
                </a:ln>
              </p:spPr>
              <p:txBody>
                <a:bodyPr wrap="none" anchor="ctr"/>
                <a:lstStyle/>
                <a:p>
                  <a:endParaRPr lang="en-US">
                    <a:latin typeface="+mn-lt"/>
                  </a:endParaRPr>
                </a:p>
              </p:txBody>
            </p:sp>
          </p:grpSp>
          <p:sp>
            <p:nvSpPr>
              <p:cNvPr id="21582" name="Line 168"/>
              <p:cNvSpPr>
                <a:spLocks noChangeShapeType="1"/>
              </p:cNvSpPr>
              <p:nvPr/>
            </p:nvSpPr>
            <p:spPr bwMode="auto">
              <a:xfrm>
                <a:off x="1632" y="624"/>
                <a:ext cx="0" cy="48"/>
              </a:xfrm>
              <a:prstGeom prst="line">
                <a:avLst/>
              </a:prstGeom>
              <a:noFill/>
              <a:ln w="9525">
                <a:solidFill>
                  <a:schemeClr val="tx1"/>
                </a:solidFill>
                <a:round/>
                <a:headEnd/>
                <a:tailEnd/>
              </a:ln>
            </p:spPr>
            <p:txBody>
              <a:bodyPr/>
              <a:lstStyle/>
              <a:p>
                <a:endParaRPr lang="en-US">
                  <a:latin typeface="+mn-lt"/>
                </a:endParaRPr>
              </a:p>
            </p:txBody>
          </p:sp>
          <p:sp>
            <p:nvSpPr>
              <p:cNvPr id="21583" name="Line 169"/>
              <p:cNvSpPr>
                <a:spLocks noChangeShapeType="1"/>
              </p:cNvSpPr>
              <p:nvPr/>
            </p:nvSpPr>
            <p:spPr bwMode="auto">
              <a:xfrm>
                <a:off x="2640" y="624"/>
                <a:ext cx="0" cy="48"/>
              </a:xfrm>
              <a:prstGeom prst="line">
                <a:avLst/>
              </a:prstGeom>
              <a:noFill/>
              <a:ln w="9525">
                <a:solidFill>
                  <a:schemeClr val="tx1"/>
                </a:solidFill>
                <a:round/>
                <a:headEnd/>
                <a:tailEnd/>
              </a:ln>
            </p:spPr>
            <p:txBody>
              <a:bodyPr/>
              <a:lstStyle/>
              <a:p>
                <a:endParaRPr lang="en-US">
                  <a:latin typeface="+mn-lt"/>
                </a:endParaRPr>
              </a:p>
            </p:txBody>
          </p:sp>
        </p:grpSp>
        <p:grpSp>
          <p:nvGrpSpPr>
            <p:cNvPr id="16" name="Group 170"/>
            <p:cNvGrpSpPr>
              <a:grpSpLocks/>
            </p:cNvGrpSpPr>
            <p:nvPr/>
          </p:nvGrpSpPr>
          <p:grpSpPr bwMode="auto">
            <a:xfrm>
              <a:off x="3044" y="2112"/>
              <a:ext cx="576" cy="384"/>
              <a:chOff x="1056" y="1824"/>
              <a:chExt cx="576" cy="384"/>
            </a:xfrm>
          </p:grpSpPr>
          <p:sp>
            <p:nvSpPr>
              <p:cNvPr id="21578" name="Rectangle 171"/>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latin typeface="+mn-lt"/>
                </a:endParaRPr>
              </a:p>
            </p:txBody>
          </p:sp>
          <p:sp>
            <p:nvSpPr>
              <p:cNvPr id="21579" name="Line 172"/>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1580" name="Text Box 173"/>
              <p:cNvSpPr txBox="1">
                <a:spLocks noChangeArrowheads="1"/>
              </p:cNvSpPr>
              <p:nvPr/>
            </p:nvSpPr>
            <p:spPr bwMode="auto">
              <a:xfrm>
                <a:off x="1117" y="1872"/>
                <a:ext cx="290" cy="252"/>
              </a:xfrm>
              <a:prstGeom prst="rect">
                <a:avLst/>
              </a:prstGeom>
              <a:noFill/>
              <a:ln w="9525">
                <a:noFill/>
                <a:miter lim="800000"/>
                <a:headEnd/>
                <a:tailEnd/>
              </a:ln>
            </p:spPr>
            <p:txBody>
              <a:bodyPr wrap="none">
                <a:spAutoFit/>
              </a:bodyPr>
              <a:lstStyle/>
              <a:p>
                <a:pPr algn="r"/>
                <a:r>
                  <a:rPr lang="en-US" sz="2000">
                    <a:latin typeface="+mn-lt"/>
                  </a:rPr>
                  <a:t>BP</a:t>
                </a:r>
              </a:p>
            </p:txBody>
          </p:sp>
        </p:grpSp>
        <p:sp>
          <p:nvSpPr>
            <p:cNvPr id="21522" name="Line 174"/>
            <p:cNvSpPr>
              <a:spLocks noChangeShapeType="1"/>
            </p:cNvSpPr>
            <p:nvPr/>
          </p:nvSpPr>
          <p:spPr bwMode="auto">
            <a:xfrm>
              <a:off x="3620" y="1248"/>
              <a:ext cx="1008" cy="0"/>
            </a:xfrm>
            <a:prstGeom prst="line">
              <a:avLst/>
            </a:prstGeom>
            <a:noFill/>
            <a:ln w="9525">
              <a:solidFill>
                <a:schemeClr val="tx1"/>
              </a:solidFill>
              <a:round/>
              <a:headEnd/>
              <a:tailEnd/>
            </a:ln>
          </p:spPr>
          <p:txBody>
            <a:bodyPr>
              <a:spAutoFit/>
            </a:bodyPr>
            <a:lstStyle/>
            <a:p>
              <a:endParaRPr lang="en-US">
                <a:latin typeface="+mn-lt"/>
              </a:endParaRPr>
            </a:p>
          </p:txBody>
        </p:sp>
        <p:grpSp>
          <p:nvGrpSpPr>
            <p:cNvPr id="17" name="Group 175"/>
            <p:cNvGrpSpPr>
              <a:grpSpLocks/>
            </p:cNvGrpSpPr>
            <p:nvPr/>
          </p:nvGrpSpPr>
          <p:grpSpPr bwMode="auto">
            <a:xfrm>
              <a:off x="3524" y="1536"/>
              <a:ext cx="1200" cy="384"/>
              <a:chOff x="1248" y="1248"/>
              <a:chExt cx="1200" cy="384"/>
            </a:xfrm>
          </p:grpSpPr>
          <p:sp>
            <p:nvSpPr>
              <p:cNvPr id="21572" name="Rectangle 176"/>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18" name="Group 177"/>
              <p:cNvGrpSpPr>
                <a:grpSpLocks/>
              </p:cNvGrpSpPr>
              <p:nvPr/>
            </p:nvGrpSpPr>
            <p:grpSpPr bwMode="auto">
              <a:xfrm>
                <a:off x="1344" y="1336"/>
                <a:ext cx="1008" cy="213"/>
                <a:chOff x="1344" y="1336"/>
                <a:chExt cx="1008" cy="213"/>
              </a:xfrm>
            </p:grpSpPr>
            <p:grpSp>
              <p:nvGrpSpPr>
                <p:cNvPr id="19" name="Group 178"/>
                <p:cNvGrpSpPr>
                  <a:grpSpLocks/>
                </p:cNvGrpSpPr>
                <p:nvPr/>
              </p:nvGrpSpPr>
              <p:grpSpPr bwMode="auto">
                <a:xfrm>
                  <a:off x="1344" y="1344"/>
                  <a:ext cx="1008" cy="192"/>
                  <a:chOff x="1248" y="1344"/>
                  <a:chExt cx="1008" cy="192"/>
                </a:xfrm>
              </p:grpSpPr>
              <p:sp>
                <p:nvSpPr>
                  <p:cNvPr id="21576" name="Line 179"/>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1577" name="Line 180"/>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1575" name="Text Box 181"/>
                <p:cNvSpPr txBox="1">
                  <a:spLocks noChangeArrowheads="1"/>
                </p:cNvSpPr>
                <p:nvPr/>
              </p:nvSpPr>
              <p:spPr bwMode="auto">
                <a:xfrm>
                  <a:off x="1636" y="1336"/>
                  <a:ext cx="378" cy="213"/>
                </a:xfrm>
                <a:prstGeom prst="rect">
                  <a:avLst/>
                </a:prstGeom>
                <a:noFill/>
                <a:ln w="9525">
                  <a:noFill/>
                  <a:miter lim="800000"/>
                  <a:headEnd/>
                  <a:tailEnd/>
                </a:ln>
              </p:spPr>
              <p:txBody>
                <a:bodyPr wrap="none">
                  <a:spAutoFit/>
                </a:bodyPr>
                <a:lstStyle/>
                <a:p>
                  <a:r>
                    <a:rPr lang="en-US" sz="1600">
                      <a:latin typeface="+mn-lt"/>
                    </a:rPr>
                    <a:t>arg 0</a:t>
                  </a:r>
                </a:p>
              </p:txBody>
            </p:sp>
          </p:grpSp>
        </p:grpSp>
        <p:grpSp>
          <p:nvGrpSpPr>
            <p:cNvPr id="20" name="Group 182"/>
            <p:cNvGrpSpPr>
              <a:grpSpLocks/>
            </p:cNvGrpSpPr>
            <p:nvPr/>
          </p:nvGrpSpPr>
          <p:grpSpPr bwMode="auto">
            <a:xfrm>
              <a:off x="3044" y="3024"/>
              <a:ext cx="576" cy="384"/>
              <a:chOff x="1056" y="1824"/>
              <a:chExt cx="576" cy="384"/>
            </a:xfrm>
          </p:grpSpPr>
          <p:sp>
            <p:nvSpPr>
              <p:cNvPr id="21569" name="Rectangle 183"/>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latin typeface="+mn-lt"/>
                </a:endParaRPr>
              </a:p>
            </p:txBody>
          </p:sp>
          <p:sp>
            <p:nvSpPr>
              <p:cNvPr id="21570" name="Line 184"/>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1571" name="Text Box 185"/>
              <p:cNvSpPr txBox="1">
                <a:spLocks noChangeArrowheads="1"/>
              </p:cNvSpPr>
              <p:nvPr/>
            </p:nvSpPr>
            <p:spPr bwMode="auto">
              <a:xfrm>
                <a:off x="1134" y="1872"/>
                <a:ext cx="273" cy="252"/>
              </a:xfrm>
              <a:prstGeom prst="rect">
                <a:avLst/>
              </a:prstGeom>
              <a:noFill/>
              <a:ln w="9525">
                <a:noFill/>
                <a:miter lim="800000"/>
                <a:headEnd/>
                <a:tailEnd/>
              </a:ln>
            </p:spPr>
            <p:txBody>
              <a:bodyPr wrap="none">
                <a:spAutoFit/>
              </a:bodyPr>
              <a:lstStyle/>
              <a:p>
                <a:pPr algn="r"/>
                <a:r>
                  <a:rPr lang="en-US" sz="2000">
                    <a:latin typeface="+mn-lt"/>
                  </a:rPr>
                  <a:t>SP</a:t>
                </a:r>
              </a:p>
            </p:txBody>
          </p:sp>
        </p:grpSp>
        <p:sp>
          <p:nvSpPr>
            <p:cNvPr id="21525" name="Line 186"/>
            <p:cNvSpPr>
              <a:spLocks noChangeShapeType="1"/>
            </p:cNvSpPr>
            <p:nvPr/>
          </p:nvSpPr>
          <p:spPr bwMode="auto">
            <a:xfrm>
              <a:off x="3620" y="2928"/>
              <a:ext cx="1008" cy="0"/>
            </a:xfrm>
            <a:prstGeom prst="line">
              <a:avLst/>
            </a:prstGeom>
            <a:noFill/>
            <a:ln w="9525">
              <a:solidFill>
                <a:schemeClr val="tx1"/>
              </a:solidFill>
              <a:round/>
              <a:headEnd/>
              <a:tailEnd/>
            </a:ln>
          </p:spPr>
          <p:txBody>
            <a:bodyPr>
              <a:spAutoFit/>
            </a:bodyPr>
            <a:lstStyle/>
            <a:p>
              <a:endParaRPr lang="en-US">
                <a:latin typeface="+mn-lt"/>
              </a:endParaRPr>
            </a:p>
          </p:txBody>
        </p:sp>
        <p:sp>
          <p:nvSpPr>
            <p:cNvPr id="21526" name="Text Box 187"/>
            <p:cNvSpPr txBox="1">
              <a:spLocks noChangeArrowheads="1"/>
            </p:cNvSpPr>
            <p:nvPr/>
          </p:nvSpPr>
          <p:spPr bwMode="auto">
            <a:xfrm>
              <a:off x="3869" y="3168"/>
              <a:ext cx="534" cy="231"/>
            </a:xfrm>
            <a:prstGeom prst="rect">
              <a:avLst/>
            </a:prstGeom>
            <a:solidFill>
              <a:srgbClr val="CCFFFF"/>
            </a:solidFill>
            <a:ln w="9525">
              <a:noFill/>
              <a:miter lim="800000"/>
              <a:headEnd/>
              <a:tailEnd/>
            </a:ln>
          </p:spPr>
          <p:txBody>
            <a:bodyPr wrap="none">
              <a:spAutoFit/>
            </a:bodyPr>
            <a:lstStyle/>
            <a:p>
              <a:r>
                <a:rPr lang="en-US" sz="1800">
                  <a:latin typeface="+mn-lt"/>
                </a:rPr>
                <a:t>unused</a:t>
              </a:r>
            </a:p>
          </p:txBody>
        </p:sp>
        <p:sp>
          <p:nvSpPr>
            <p:cNvPr id="21527" name="Line 188"/>
            <p:cNvSpPr>
              <a:spLocks noChangeShapeType="1"/>
            </p:cNvSpPr>
            <p:nvPr/>
          </p:nvSpPr>
          <p:spPr bwMode="auto">
            <a:xfrm>
              <a:off x="3620" y="1824"/>
              <a:ext cx="1008" cy="0"/>
            </a:xfrm>
            <a:prstGeom prst="line">
              <a:avLst/>
            </a:prstGeom>
            <a:noFill/>
            <a:ln w="28575">
              <a:solidFill>
                <a:schemeClr val="tx1"/>
              </a:solidFill>
              <a:round/>
              <a:headEnd/>
              <a:tailEnd/>
            </a:ln>
          </p:spPr>
          <p:txBody>
            <a:bodyPr>
              <a:spAutoFit/>
            </a:bodyPr>
            <a:lstStyle/>
            <a:p>
              <a:endParaRPr lang="en-US">
                <a:latin typeface="+mn-lt"/>
              </a:endParaRPr>
            </a:p>
          </p:txBody>
        </p:sp>
        <p:grpSp>
          <p:nvGrpSpPr>
            <p:cNvPr id="21" name="Group 189"/>
            <p:cNvGrpSpPr>
              <a:grpSpLocks/>
            </p:cNvGrpSpPr>
            <p:nvPr/>
          </p:nvGrpSpPr>
          <p:grpSpPr bwMode="auto">
            <a:xfrm>
              <a:off x="3524" y="1920"/>
              <a:ext cx="1200" cy="384"/>
              <a:chOff x="1248" y="1248"/>
              <a:chExt cx="1200" cy="384"/>
            </a:xfrm>
          </p:grpSpPr>
          <p:sp>
            <p:nvSpPr>
              <p:cNvPr id="21563" name="Rectangle 190"/>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2" name="Group 191"/>
              <p:cNvGrpSpPr>
                <a:grpSpLocks/>
              </p:cNvGrpSpPr>
              <p:nvPr/>
            </p:nvGrpSpPr>
            <p:grpSpPr bwMode="auto">
              <a:xfrm>
                <a:off x="1344" y="1336"/>
                <a:ext cx="1008" cy="213"/>
                <a:chOff x="1344" y="1336"/>
                <a:chExt cx="1008" cy="213"/>
              </a:xfrm>
            </p:grpSpPr>
            <p:grpSp>
              <p:nvGrpSpPr>
                <p:cNvPr id="23" name="Group 192"/>
                <p:cNvGrpSpPr>
                  <a:grpSpLocks/>
                </p:cNvGrpSpPr>
                <p:nvPr/>
              </p:nvGrpSpPr>
              <p:grpSpPr bwMode="auto">
                <a:xfrm>
                  <a:off x="1344" y="1344"/>
                  <a:ext cx="1008" cy="192"/>
                  <a:chOff x="1248" y="1344"/>
                  <a:chExt cx="1008" cy="192"/>
                </a:xfrm>
              </p:grpSpPr>
              <p:sp>
                <p:nvSpPr>
                  <p:cNvPr id="21567" name="Line 193"/>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1568" name="Line 194"/>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1566" name="Text Box 195"/>
                <p:cNvSpPr txBox="1">
                  <a:spLocks noChangeArrowheads="1"/>
                </p:cNvSpPr>
                <p:nvPr/>
              </p:nvSpPr>
              <p:spPr bwMode="auto">
                <a:xfrm>
                  <a:off x="1538" y="1336"/>
                  <a:ext cx="585" cy="213"/>
                </a:xfrm>
                <a:prstGeom prst="rect">
                  <a:avLst/>
                </a:prstGeom>
                <a:noFill/>
                <a:ln w="9525">
                  <a:noFill/>
                  <a:miter lim="800000"/>
                  <a:headEnd/>
                  <a:tailEnd/>
                </a:ln>
              </p:spPr>
              <p:txBody>
                <a:bodyPr wrap="none">
                  <a:spAutoFit/>
                </a:bodyPr>
                <a:lstStyle/>
                <a:p>
                  <a:r>
                    <a:rPr lang="en-US" sz="1600" dirty="0">
                      <a:latin typeface="+mn-lt"/>
                    </a:rPr>
                    <a:t>Saved BP</a:t>
                  </a:r>
                </a:p>
              </p:txBody>
            </p:sp>
          </p:grpSp>
        </p:grpSp>
        <p:grpSp>
          <p:nvGrpSpPr>
            <p:cNvPr id="24" name="Group 196"/>
            <p:cNvGrpSpPr>
              <a:grpSpLocks/>
            </p:cNvGrpSpPr>
            <p:nvPr/>
          </p:nvGrpSpPr>
          <p:grpSpPr bwMode="auto">
            <a:xfrm>
              <a:off x="3524" y="720"/>
              <a:ext cx="1200" cy="384"/>
              <a:chOff x="1248" y="1248"/>
              <a:chExt cx="1200" cy="384"/>
            </a:xfrm>
          </p:grpSpPr>
          <p:sp>
            <p:nvSpPr>
              <p:cNvPr id="21557" name="Rectangle 197"/>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5" name="Group 198"/>
              <p:cNvGrpSpPr>
                <a:grpSpLocks/>
              </p:cNvGrpSpPr>
              <p:nvPr/>
            </p:nvGrpSpPr>
            <p:grpSpPr bwMode="auto">
              <a:xfrm>
                <a:off x="1344" y="1336"/>
                <a:ext cx="1008" cy="212"/>
                <a:chOff x="1344" y="1336"/>
                <a:chExt cx="1008" cy="212"/>
              </a:xfrm>
            </p:grpSpPr>
            <p:grpSp>
              <p:nvGrpSpPr>
                <p:cNvPr id="26" name="Group 199"/>
                <p:cNvGrpSpPr>
                  <a:grpSpLocks/>
                </p:cNvGrpSpPr>
                <p:nvPr/>
              </p:nvGrpSpPr>
              <p:grpSpPr bwMode="auto">
                <a:xfrm>
                  <a:off x="1344" y="1344"/>
                  <a:ext cx="1008" cy="192"/>
                  <a:chOff x="1248" y="1344"/>
                  <a:chExt cx="1008" cy="192"/>
                </a:xfrm>
              </p:grpSpPr>
              <p:sp>
                <p:nvSpPr>
                  <p:cNvPr id="21561" name="Line 200"/>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1562" name="Line 201"/>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1560" name="Text Box 202"/>
                <p:cNvSpPr txBox="1">
                  <a:spLocks noChangeArrowheads="1"/>
                </p:cNvSpPr>
                <p:nvPr/>
              </p:nvSpPr>
              <p:spPr bwMode="auto">
                <a:xfrm>
                  <a:off x="1585" y="1336"/>
                  <a:ext cx="501" cy="212"/>
                </a:xfrm>
                <a:prstGeom prst="rect">
                  <a:avLst/>
                </a:prstGeom>
                <a:noFill/>
                <a:ln w="9525">
                  <a:noFill/>
                  <a:miter lim="800000"/>
                  <a:headEnd/>
                  <a:tailEnd/>
                </a:ln>
              </p:spPr>
              <p:txBody>
                <a:bodyPr wrap="none">
                  <a:spAutoFit/>
                </a:bodyPr>
                <a:lstStyle/>
                <a:p>
                  <a:r>
                    <a:rPr lang="en-US" sz="1600">
                      <a:latin typeface="+mn-lt"/>
                    </a:rPr>
                    <a:t>arg n-1</a:t>
                  </a:r>
                </a:p>
              </p:txBody>
            </p:sp>
          </p:grpSp>
        </p:grpSp>
        <p:sp>
          <p:nvSpPr>
            <p:cNvPr id="21530" name="Text Box 203"/>
            <p:cNvSpPr txBox="1">
              <a:spLocks noChangeArrowheads="1"/>
            </p:cNvSpPr>
            <p:nvPr/>
          </p:nvSpPr>
          <p:spPr bwMode="auto">
            <a:xfrm>
              <a:off x="3957" y="915"/>
              <a:ext cx="287" cy="365"/>
            </a:xfrm>
            <a:prstGeom prst="rect">
              <a:avLst/>
            </a:prstGeom>
            <a:noFill/>
            <a:ln w="9525">
              <a:noFill/>
              <a:miter lim="800000"/>
              <a:headEnd/>
              <a:tailEnd/>
            </a:ln>
          </p:spPr>
          <p:txBody>
            <a:bodyPr wrap="none">
              <a:spAutoFit/>
            </a:bodyPr>
            <a:lstStyle/>
            <a:p>
              <a:r>
                <a:rPr lang="en-US" sz="3200">
                  <a:latin typeface="+mn-lt"/>
                </a:rPr>
                <a:t>...</a:t>
              </a:r>
            </a:p>
          </p:txBody>
        </p:sp>
        <p:sp>
          <p:nvSpPr>
            <p:cNvPr id="21531" name="Text Box 204"/>
            <p:cNvSpPr txBox="1">
              <a:spLocks noChangeArrowheads="1"/>
            </p:cNvSpPr>
            <p:nvPr/>
          </p:nvSpPr>
          <p:spPr bwMode="auto">
            <a:xfrm>
              <a:off x="3957" y="1299"/>
              <a:ext cx="287" cy="365"/>
            </a:xfrm>
            <a:prstGeom prst="rect">
              <a:avLst/>
            </a:prstGeom>
            <a:noFill/>
            <a:ln w="9525">
              <a:noFill/>
              <a:miter lim="800000"/>
              <a:headEnd/>
              <a:tailEnd/>
            </a:ln>
          </p:spPr>
          <p:txBody>
            <a:bodyPr wrap="none">
              <a:spAutoFit/>
            </a:bodyPr>
            <a:lstStyle/>
            <a:p>
              <a:r>
                <a:rPr lang="en-US" sz="3200">
                  <a:latin typeface="+mn-lt"/>
                </a:rPr>
                <a:t>...</a:t>
              </a:r>
            </a:p>
          </p:txBody>
        </p:sp>
        <p:grpSp>
          <p:nvGrpSpPr>
            <p:cNvPr id="27" name="Group 205"/>
            <p:cNvGrpSpPr>
              <a:grpSpLocks/>
            </p:cNvGrpSpPr>
            <p:nvPr/>
          </p:nvGrpSpPr>
          <p:grpSpPr bwMode="auto">
            <a:xfrm>
              <a:off x="3524" y="2112"/>
              <a:ext cx="1200" cy="384"/>
              <a:chOff x="1248" y="1248"/>
              <a:chExt cx="1200" cy="384"/>
            </a:xfrm>
          </p:grpSpPr>
          <p:sp>
            <p:nvSpPr>
              <p:cNvPr id="21551" name="Rectangle 206"/>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8" name="Group 207"/>
              <p:cNvGrpSpPr>
                <a:grpSpLocks/>
              </p:cNvGrpSpPr>
              <p:nvPr/>
            </p:nvGrpSpPr>
            <p:grpSpPr bwMode="auto">
              <a:xfrm>
                <a:off x="1344" y="1336"/>
                <a:ext cx="1008" cy="212"/>
                <a:chOff x="1344" y="1336"/>
                <a:chExt cx="1008" cy="212"/>
              </a:xfrm>
            </p:grpSpPr>
            <p:grpSp>
              <p:nvGrpSpPr>
                <p:cNvPr id="29" name="Group 208"/>
                <p:cNvGrpSpPr>
                  <a:grpSpLocks/>
                </p:cNvGrpSpPr>
                <p:nvPr/>
              </p:nvGrpSpPr>
              <p:grpSpPr bwMode="auto">
                <a:xfrm>
                  <a:off x="1344" y="1344"/>
                  <a:ext cx="1008" cy="192"/>
                  <a:chOff x="1248" y="1344"/>
                  <a:chExt cx="1008" cy="192"/>
                </a:xfrm>
              </p:grpSpPr>
              <p:sp>
                <p:nvSpPr>
                  <p:cNvPr id="21555" name="Line 209"/>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1556" name="Line 210"/>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1554" name="Text Box 211"/>
                <p:cNvSpPr txBox="1">
                  <a:spLocks noChangeArrowheads="1"/>
                </p:cNvSpPr>
                <p:nvPr/>
              </p:nvSpPr>
              <p:spPr bwMode="auto">
                <a:xfrm>
                  <a:off x="1602" y="1336"/>
                  <a:ext cx="463" cy="212"/>
                </a:xfrm>
                <a:prstGeom prst="rect">
                  <a:avLst/>
                </a:prstGeom>
                <a:noFill/>
                <a:ln w="9525">
                  <a:noFill/>
                  <a:miter lim="800000"/>
                  <a:headEnd/>
                  <a:tailEnd/>
                </a:ln>
              </p:spPr>
              <p:txBody>
                <a:bodyPr wrap="none">
                  <a:spAutoFit/>
                </a:bodyPr>
                <a:lstStyle/>
                <a:p>
                  <a:r>
                    <a:rPr lang="en-US" sz="1600">
                      <a:latin typeface="+mn-lt"/>
                    </a:rPr>
                    <a:t>local 0</a:t>
                  </a:r>
                </a:p>
              </p:txBody>
            </p:sp>
          </p:grpSp>
        </p:grpSp>
        <p:grpSp>
          <p:nvGrpSpPr>
            <p:cNvPr id="30" name="Group 212"/>
            <p:cNvGrpSpPr>
              <a:grpSpLocks/>
            </p:cNvGrpSpPr>
            <p:nvPr/>
          </p:nvGrpSpPr>
          <p:grpSpPr bwMode="auto">
            <a:xfrm>
              <a:off x="3524" y="2496"/>
              <a:ext cx="1200" cy="384"/>
              <a:chOff x="1248" y="1248"/>
              <a:chExt cx="1200" cy="384"/>
            </a:xfrm>
          </p:grpSpPr>
          <p:sp>
            <p:nvSpPr>
              <p:cNvPr id="21545" name="Rectangle 213"/>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31" name="Group 214"/>
              <p:cNvGrpSpPr>
                <a:grpSpLocks/>
              </p:cNvGrpSpPr>
              <p:nvPr/>
            </p:nvGrpSpPr>
            <p:grpSpPr bwMode="auto">
              <a:xfrm>
                <a:off x="1344" y="1336"/>
                <a:ext cx="1008" cy="213"/>
                <a:chOff x="1344" y="1336"/>
                <a:chExt cx="1008" cy="213"/>
              </a:xfrm>
            </p:grpSpPr>
            <p:grpSp>
              <p:nvGrpSpPr>
                <p:cNvPr id="21504" name="Group 215"/>
                <p:cNvGrpSpPr>
                  <a:grpSpLocks/>
                </p:cNvGrpSpPr>
                <p:nvPr/>
              </p:nvGrpSpPr>
              <p:grpSpPr bwMode="auto">
                <a:xfrm>
                  <a:off x="1344" y="1344"/>
                  <a:ext cx="1008" cy="192"/>
                  <a:chOff x="1248" y="1344"/>
                  <a:chExt cx="1008" cy="192"/>
                </a:xfrm>
              </p:grpSpPr>
              <p:sp>
                <p:nvSpPr>
                  <p:cNvPr id="21549" name="Line 216"/>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1550" name="Line 217"/>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1548" name="Text Box 218"/>
                <p:cNvSpPr txBox="1">
                  <a:spLocks noChangeArrowheads="1"/>
                </p:cNvSpPr>
                <p:nvPr/>
              </p:nvSpPr>
              <p:spPr bwMode="auto">
                <a:xfrm>
                  <a:off x="1616" y="1336"/>
                  <a:ext cx="456" cy="213"/>
                </a:xfrm>
                <a:prstGeom prst="rect">
                  <a:avLst/>
                </a:prstGeom>
                <a:noFill/>
                <a:ln w="9525">
                  <a:noFill/>
                  <a:miter lim="800000"/>
                  <a:headEnd/>
                  <a:tailEnd/>
                </a:ln>
              </p:spPr>
              <p:txBody>
                <a:bodyPr wrap="none">
                  <a:spAutoFit/>
                </a:bodyPr>
                <a:lstStyle/>
                <a:p>
                  <a:r>
                    <a:rPr lang="en-US" sz="1600">
                      <a:latin typeface="+mn-lt"/>
                    </a:rPr>
                    <a:t>local k</a:t>
                  </a:r>
                </a:p>
              </p:txBody>
            </p:sp>
          </p:grpSp>
        </p:grpSp>
        <p:sp>
          <p:nvSpPr>
            <p:cNvPr id="21534" name="Text Box 219"/>
            <p:cNvSpPr txBox="1">
              <a:spLocks noChangeArrowheads="1"/>
            </p:cNvSpPr>
            <p:nvPr/>
          </p:nvSpPr>
          <p:spPr bwMode="auto">
            <a:xfrm>
              <a:off x="3957" y="2259"/>
              <a:ext cx="287" cy="365"/>
            </a:xfrm>
            <a:prstGeom prst="rect">
              <a:avLst/>
            </a:prstGeom>
            <a:noFill/>
            <a:ln w="9525">
              <a:noFill/>
              <a:miter lim="800000"/>
              <a:headEnd/>
              <a:tailEnd/>
            </a:ln>
          </p:spPr>
          <p:txBody>
            <a:bodyPr wrap="none">
              <a:spAutoFit/>
            </a:bodyPr>
            <a:lstStyle/>
            <a:p>
              <a:r>
                <a:rPr lang="en-US" sz="3200">
                  <a:latin typeface="+mn-lt"/>
                </a:rPr>
                <a:t>...</a:t>
              </a:r>
            </a:p>
          </p:txBody>
        </p:sp>
        <p:sp>
          <p:nvSpPr>
            <p:cNvPr id="21535" name="Text Box 220"/>
            <p:cNvSpPr txBox="1">
              <a:spLocks noChangeArrowheads="1"/>
            </p:cNvSpPr>
            <p:nvPr/>
          </p:nvSpPr>
          <p:spPr bwMode="auto">
            <a:xfrm>
              <a:off x="3861" y="2832"/>
              <a:ext cx="475" cy="233"/>
            </a:xfrm>
            <a:prstGeom prst="rect">
              <a:avLst/>
            </a:prstGeom>
            <a:solidFill>
              <a:srgbClr val="FFFFCC"/>
            </a:solidFill>
            <a:ln w="9525">
              <a:noFill/>
              <a:miter lim="800000"/>
              <a:headEnd/>
              <a:tailEnd/>
            </a:ln>
          </p:spPr>
          <p:txBody>
            <a:bodyPr wrap="none">
              <a:spAutoFit/>
            </a:bodyPr>
            <a:lstStyle/>
            <a:p>
              <a:r>
                <a:rPr lang="en-US" sz="1800">
                  <a:latin typeface="+mn-lt"/>
                </a:rPr>
                <a:t>temps</a:t>
              </a:r>
            </a:p>
          </p:txBody>
        </p:sp>
        <p:sp>
          <p:nvSpPr>
            <p:cNvPr id="21536" name="Line 221"/>
            <p:cNvSpPr>
              <a:spLocks noChangeShapeType="1"/>
            </p:cNvSpPr>
            <p:nvPr/>
          </p:nvSpPr>
          <p:spPr bwMode="auto">
            <a:xfrm>
              <a:off x="3620" y="2208"/>
              <a:ext cx="1008" cy="0"/>
            </a:xfrm>
            <a:prstGeom prst="line">
              <a:avLst/>
            </a:prstGeom>
            <a:noFill/>
            <a:ln w="28575">
              <a:solidFill>
                <a:schemeClr val="tx1"/>
              </a:solidFill>
              <a:round/>
              <a:headEnd/>
              <a:tailEnd/>
            </a:ln>
          </p:spPr>
          <p:txBody>
            <a:bodyPr>
              <a:spAutoFit/>
            </a:bodyPr>
            <a:lstStyle/>
            <a:p>
              <a:endParaRPr lang="en-US">
                <a:latin typeface="+mn-lt"/>
              </a:endParaRPr>
            </a:p>
          </p:txBody>
        </p:sp>
        <p:sp>
          <p:nvSpPr>
            <p:cNvPr id="21537" name="Line 222"/>
            <p:cNvSpPr>
              <a:spLocks noChangeShapeType="1"/>
            </p:cNvSpPr>
            <p:nvPr/>
          </p:nvSpPr>
          <p:spPr bwMode="auto">
            <a:xfrm>
              <a:off x="3620" y="2784"/>
              <a:ext cx="1008" cy="0"/>
            </a:xfrm>
            <a:prstGeom prst="line">
              <a:avLst/>
            </a:prstGeom>
            <a:noFill/>
            <a:ln w="28575">
              <a:solidFill>
                <a:schemeClr val="tx1"/>
              </a:solidFill>
              <a:round/>
              <a:headEnd/>
              <a:tailEnd/>
            </a:ln>
          </p:spPr>
          <p:txBody>
            <a:bodyPr>
              <a:spAutoFit/>
            </a:bodyPr>
            <a:lstStyle/>
            <a:p>
              <a:endParaRPr lang="en-US">
                <a:latin typeface="+mn-lt"/>
              </a:endParaRPr>
            </a:p>
          </p:txBody>
        </p:sp>
        <p:grpSp>
          <p:nvGrpSpPr>
            <p:cNvPr id="21508" name="Group 223"/>
            <p:cNvGrpSpPr>
              <a:grpSpLocks/>
            </p:cNvGrpSpPr>
            <p:nvPr/>
          </p:nvGrpSpPr>
          <p:grpSpPr bwMode="auto">
            <a:xfrm>
              <a:off x="3524" y="1152"/>
              <a:ext cx="1200" cy="384"/>
              <a:chOff x="1248" y="1248"/>
              <a:chExt cx="1200" cy="384"/>
            </a:xfrm>
          </p:grpSpPr>
          <p:sp>
            <p:nvSpPr>
              <p:cNvPr id="21539" name="Rectangle 224"/>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1509" name="Group 225"/>
              <p:cNvGrpSpPr>
                <a:grpSpLocks/>
              </p:cNvGrpSpPr>
              <p:nvPr/>
            </p:nvGrpSpPr>
            <p:grpSpPr bwMode="auto">
              <a:xfrm>
                <a:off x="1344" y="1336"/>
                <a:ext cx="1008" cy="212"/>
                <a:chOff x="1344" y="1336"/>
                <a:chExt cx="1008" cy="212"/>
              </a:xfrm>
            </p:grpSpPr>
            <p:grpSp>
              <p:nvGrpSpPr>
                <p:cNvPr id="21510" name="Group 226"/>
                <p:cNvGrpSpPr>
                  <a:grpSpLocks/>
                </p:cNvGrpSpPr>
                <p:nvPr/>
              </p:nvGrpSpPr>
              <p:grpSpPr bwMode="auto">
                <a:xfrm>
                  <a:off x="1344" y="1344"/>
                  <a:ext cx="1008" cy="192"/>
                  <a:chOff x="1248" y="1344"/>
                  <a:chExt cx="1008" cy="192"/>
                </a:xfrm>
              </p:grpSpPr>
              <p:sp>
                <p:nvSpPr>
                  <p:cNvPr id="21543" name="Line 227"/>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1544" name="Line 228"/>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1542" name="Text Box 229"/>
                <p:cNvSpPr txBox="1">
                  <a:spLocks noChangeArrowheads="1"/>
                </p:cNvSpPr>
                <p:nvPr/>
              </p:nvSpPr>
              <p:spPr bwMode="auto">
                <a:xfrm>
                  <a:off x="1663" y="1336"/>
                  <a:ext cx="342" cy="212"/>
                </a:xfrm>
                <a:prstGeom prst="rect">
                  <a:avLst/>
                </a:prstGeom>
                <a:noFill/>
                <a:ln w="9525">
                  <a:noFill/>
                  <a:miter lim="800000"/>
                  <a:headEnd/>
                  <a:tailEnd/>
                </a:ln>
              </p:spPr>
              <p:txBody>
                <a:bodyPr wrap="none">
                  <a:spAutoFit/>
                </a:bodyPr>
                <a:lstStyle/>
                <a:p>
                  <a:r>
                    <a:rPr lang="en-US" sz="1600">
                      <a:latin typeface="+mn-lt"/>
                    </a:rPr>
                    <a:t>arg j</a:t>
                  </a:r>
                </a:p>
              </p:txBody>
            </p:sp>
          </p:grpSp>
        </p:grpSp>
      </p:grpSp>
      <p:sp>
        <p:nvSpPr>
          <p:cNvPr id="107" name="Text Box 35"/>
          <p:cNvSpPr txBox="1">
            <a:spLocks noChangeArrowheads="1"/>
          </p:cNvSpPr>
          <p:nvPr/>
        </p:nvSpPr>
        <p:spPr bwMode="auto">
          <a:xfrm>
            <a:off x="304800" y="4862950"/>
            <a:ext cx="4957763" cy="1260345"/>
          </a:xfrm>
          <a:prstGeom prst="rect">
            <a:avLst/>
          </a:prstGeom>
          <a:noFill/>
          <a:ln w="9525">
            <a:noFill/>
            <a:miter lim="800000"/>
            <a:headEnd/>
            <a:tailEnd/>
          </a:ln>
        </p:spPr>
        <p:txBody>
          <a:bodyPr wrap="square" anchor="ctr">
            <a:spAutoFit/>
          </a:bodyPr>
          <a:lstStyle/>
          <a:p>
            <a:pPr marL="233363" indent="-233363" eaLnBrk="0" hangingPunct="0">
              <a:lnSpc>
                <a:spcPct val="90000"/>
              </a:lnSpc>
              <a:spcBef>
                <a:spcPct val="50000"/>
              </a:spcBef>
            </a:pPr>
            <a:r>
              <a:rPr lang="en-US" dirty="0">
                <a:latin typeface="+mj-lt"/>
              </a:rPr>
              <a:t>2) </a:t>
            </a:r>
            <a:r>
              <a:rPr lang="en-US" sz="2000" dirty="0">
                <a:latin typeface="+mj-lt"/>
              </a:rPr>
              <a:t>To access </a:t>
            </a:r>
            <a:r>
              <a:rPr lang="en-US" sz="2000" dirty="0" err="1">
                <a:latin typeface="+mj-lt"/>
              </a:rPr>
              <a:t>k</a:t>
            </a:r>
            <a:r>
              <a:rPr lang="en-US" sz="2000" baseline="30000" dirty="0" err="1">
                <a:latin typeface="+mj-lt"/>
              </a:rPr>
              <a:t>th</a:t>
            </a:r>
            <a:r>
              <a:rPr lang="en-US" sz="2000" dirty="0">
                <a:latin typeface="+mj-lt"/>
              </a:rPr>
              <a:t> local variable (k </a:t>
            </a:r>
            <a:r>
              <a:rPr lang="en-US" sz="2000" dirty="0">
                <a:latin typeface="+mj-lt"/>
                <a:sym typeface="Symbol" pitchFamily="18" charset="2"/>
              </a:rPr>
              <a:t>≥ </a:t>
            </a:r>
            <a:r>
              <a:rPr lang="en-US" sz="2000" dirty="0">
                <a:latin typeface="+mj-lt"/>
              </a:rPr>
              <a:t>0)</a:t>
            </a:r>
          </a:p>
          <a:p>
            <a:pPr marL="461963" lvl="1" indent="-1588" eaLnBrk="0" hangingPunct="0">
              <a:lnSpc>
                <a:spcPct val="90000"/>
              </a:lnSpc>
              <a:spcBef>
                <a:spcPct val="50000"/>
              </a:spcBef>
            </a:pPr>
            <a:r>
              <a:rPr lang="en-US" dirty="0">
                <a:solidFill>
                  <a:srgbClr val="CC0000"/>
                </a:solidFill>
                <a:latin typeface="Consolas"/>
                <a:cs typeface="Consolas"/>
              </a:rPr>
              <a:t>LD(BP, k*4, </a:t>
            </a:r>
            <a:r>
              <a:rPr lang="en-US" dirty="0" err="1">
                <a:solidFill>
                  <a:srgbClr val="CC0000"/>
                </a:solidFill>
                <a:latin typeface="Consolas"/>
                <a:cs typeface="Consolas"/>
              </a:rPr>
              <a:t>rx</a:t>
            </a:r>
            <a:r>
              <a:rPr lang="en-US" dirty="0">
                <a:solidFill>
                  <a:srgbClr val="CC0000"/>
                </a:solidFill>
                <a:latin typeface="Consolas"/>
                <a:cs typeface="Consolas"/>
              </a:rPr>
              <a:t>)</a:t>
            </a:r>
            <a:br>
              <a:rPr lang="en-US" dirty="0">
                <a:latin typeface="Consolas"/>
                <a:cs typeface="Consolas"/>
              </a:rPr>
            </a:br>
            <a:r>
              <a:rPr lang="en-US" dirty="0"/>
              <a:t>	</a:t>
            </a:r>
            <a:r>
              <a:rPr lang="en-US" dirty="0">
                <a:latin typeface="+mj-lt"/>
              </a:rPr>
              <a:t>or</a:t>
            </a:r>
            <a:br>
              <a:rPr lang="en-US" dirty="0"/>
            </a:br>
            <a:r>
              <a:rPr lang="en-US" dirty="0">
                <a:solidFill>
                  <a:srgbClr val="CC0000"/>
                </a:solidFill>
                <a:latin typeface="Consolas"/>
                <a:cs typeface="Consolas"/>
              </a:rPr>
              <a:t>ST(</a:t>
            </a:r>
            <a:r>
              <a:rPr lang="en-US" dirty="0" err="1">
                <a:solidFill>
                  <a:srgbClr val="CC0000"/>
                </a:solidFill>
                <a:latin typeface="Consolas"/>
                <a:cs typeface="Consolas"/>
              </a:rPr>
              <a:t>rx</a:t>
            </a:r>
            <a:r>
              <a:rPr lang="en-US" dirty="0">
                <a:solidFill>
                  <a:srgbClr val="CC0000"/>
                </a:solidFill>
                <a:latin typeface="Consolas"/>
                <a:cs typeface="Consolas"/>
              </a:rPr>
              <a:t>, k*4, BP)</a:t>
            </a:r>
            <a:endParaRPr lang="en-US" sz="1800" dirty="0">
              <a:solidFill>
                <a:srgbClr val="CC0000"/>
              </a:solidFill>
              <a:latin typeface="Consolas"/>
              <a:cs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7"/>
                                        </p:tgtEl>
                                        <p:attrNameLst>
                                          <p:attrName>style.visibility</p:attrName>
                                        </p:attrNameLst>
                                      </p:cBhvr>
                                      <p:to>
                                        <p:strVal val="visible"/>
                                      </p:to>
                                    </p:set>
                                    <p:animEffect transition="in" filter="dissolve">
                                      <p:cBhvr>
                                        <p:cTn id="15" dur="500"/>
                                        <p:tgtEl>
                                          <p:spTgt spid="10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a:t>Procedure Linkage: The Contract</a:t>
            </a:r>
          </a:p>
        </p:txBody>
      </p:sp>
      <p:sp>
        <p:nvSpPr>
          <p:cNvPr id="22531" name="Freeform 4"/>
          <p:cNvSpPr>
            <a:spLocks/>
          </p:cNvSpPr>
          <p:nvPr/>
        </p:nvSpPr>
        <p:spPr bwMode="auto">
          <a:xfrm>
            <a:off x="1254125" y="6038850"/>
            <a:ext cx="1462088" cy="514350"/>
          </a:xfrm>
          <a:custGeom>
            <a:avLst/>
            <a:gdLst>
              <a:gd name="T0" fmla="*/ 97279 w 704"/>
              <a:gd name="T1" fmla="*/ 0 h 424"/>
              <a:gd name="T2" fmla="*/ 19730 w 704"/>
              <a:gd name="T3" fmla="*/ 2 h 424"/>
              <a:gd name="T4" fmla="*/ 12155 w 704"/>
              <a:gd name="T5" fmla="*/ 2 h 424"/>
              <a:gd name="T6" fmla="*/ 7286 w 704"/>
              <a:gd name="T7" fmla="*/ 2 h 424"/>
              <a:gd name="T8" fmla="*/ 3060 w 704"/>
              <a:gd name="T9" fmla="*/ 2 h 424"/>
              <a:gd name="T10" fmla="*/ 0 w 704"/>
              <a:gd name="T11" fmla="*/ 2 h 424"/>
              <a:gd name="T12" fmla="*/ 510 w 704"/>
              <a:gd name="T13" fmla="*/ 2 h 424"/>
              <a:gd name="T14" fmla="*/ 3060 w 704"/>
              <a:gd name="T15" fmla="*/ 2 h 424"/>
              <a:gd name="T16" fmla="*/ 7286 w 704"/>
              <a:gd name="T17" fmla="*/ 2 h 424"/>
              <a:gd name="T18" fmla="*/ 15512 w 704"/>
              <a:gd name="T19" fmla="*/ 2 h 424"/>
              <a:gd name="T20" fmla="*/ 25048 w 704"/>
              <a:gd name="T21" fmla="*/ 2 h 424"/>
              <a:gd name="T22" fmla="*/ 34887 w 704"/>
              <a:gd name="T23" fmla="*/ 2 h 424"/>
              <a:gd name="T24" fmla="*/ 42870 w 704"/>
              <a:gd name="T25" fmla="*/ 2 h 424"/>
              <a:gd name="T26" fmla="*/ 53996 w 704"/>
              <a:gd name="T27" fmla="*/ 2 h 424"/>
              <a:gd name="T28" fmla="*/ 53249 w 704"/>
              <a:gd name="T29" fmla="*/ 2 h 424"/>
              <a:gd name="T30" fmla="*/ 113494 w 704"/>
              <a:gd name="T31" fmla="*/ 2 h 424"/>
              <a:gd name="T32" fmla="*/ 151684 w 704"/>
              <a:gd name="T33" fmla="*/ 0 h 424"/>
              <a:gd name="T34" fmla="*/ 97279 w 704"/>
              <a:gd name="T35" fmla="*/ 0 h 4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04"/>
              <a:gd name="T55" fmla="*/ 0 h 424"/>
              <a:gd name="T56" fmla="*/ 704 w 704"/>
              <a:gd name="T57" fmla="*/ 424 h 42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04" h="424">
                <a:moveTo>
                  <a:pt x="451" y="0"/>
                </a:moveTo>
                <a:lnTo>
                  <a:pt x="92" y="36"/>
                </a:lnTo>
                <a:lnTo>
                  <a:pt x="56" y="64"/>
                </a:lnTo>
                <a:lnTo>
                  <a:pt x="34" y="96"/>
                </a:lnTo>
                <a:lnTo>
                  <a:pt x="14" y="132"/>
                </a:lnTo>
                <a:lnTo>
                  <a:pt x="0" y="192"/>
                </a:lnTo>
                <a:lnTo>
                  <a:pt x="2" y="257"/>
                </a:lnTo>
                <a:lnTo>
                  <a:pt x="14" y="293"/>
                </a:lnTo>
                <a:lnTo>
                  <a:pt x="34" y="333"/>
                </a:lnTo>
                <a:lnTo>
                  <a:pt x="72" y="367"/>
                </a:lnTo>
                <a:lnTo>
                  <a:pt x="116" y="395"/>
                </a:lnTo>
                <a:lnTo>
                  <a:pt x="162" y="411"/>
                </a:lnTo>
                <a:lnTo>
                  <a:pt x="199" y="419"/>
                </a:lnTo>
                <a:lnTo>
                  <a:pt x="251" y="423"/>
                </a:lnTo>
                <a:lnTo>
                  <a:pt x="247" y="419"/>
                </a:lnTo>
                <a:lnTo>
                  <a:pt x="527" y="391"/>
                </a:lnTo>
                <a:lnTo>
                  <a:pt x="703" y="0"/>
                </a:lnTo>
                <a:lnTo>
                  <a:pt x="451" y="0"/>
                </a:lnTo>
              </a:path>
            </a:pathLst>
          </a:custGeom>
          <a:solidFill>
            <a:srgbClr val="808080"/>
          </a:solidFill>
          <a:ln w="50800" cap="rnd">
            <a:solidFill>
              <a:srgbClr val="000000"/>
            </a:solidFill>
            <a:round/>
            <a:headEnd/>
            <a:tailEnd/>
          </a:ln>
        </p:spPr>
        <p:txBody>
          <a:bodyPr/>
          <a:lstStyle/>
          <a:p>
            <a:endParaRPr lang="en-US"/>
          </a:p>
        </p:txBody>
      </p:sp>
      <p:sp>
        <p:nvSpPr>
          <p:cNvPr id="22532" name="Freeform 5"/>
          <p:cNvSpPr>
            <a:spLocks/>
          </p:cNvSpPr>
          <p:nvPr/>
        </p:nvSpPr>
        <p:spPr bwMode="auto">
          <a:xfrm>
            <a:off x="609600" y="1295400"/>
            <a:ext cx="8207375" cy="5253038"/>
          </a:xfrm>
          <a:custGeom>
            <a:avLst/>
            <a:gdLst>
              <a:gd name="T0" fmla="*/ 47948 w 3951"/>
              <a:gd name="T1" fmla="*/ 2 h 4324"/>
              <a:gd name="T2" fmla="*/ 30728 w 3951"/>
              <a:gd name="T3" fmla="*/ 2 h 4324"/>
              <a:gd name="T4" fmla="*/ 9106 w 3951"/>
              <a:gd name="T5" fmla="*/ 2 h 4324"/>
              <a:gd name="T6" fmla="*/ 1638 w 3951"/>
              <a:gd name="T7" fmla="*/ 2 h 4324"/>
              <a:gd name="T8" fmla="*/ 0 w 3951"/>
              <a:gd name="T9" fmla="*/ 2 h 4324"/>
              <a:gd name="T10" fmla="*/ 4017 w 3951"/>
              <a:gd name="T11" fmla="*/ 3 h 4324"/>
              <a:gd name="T12" fmla="*/ 15134 w 3951"/>
              <a:gd name="T13" fmla="*/ 4 h 4324"/>
              <a:gd name="T14" fmla="*/ 45501 w 3951"/>
              <a:gd name="T15" fmla="*/ 5 h 4324"/>
              <a:gd name="T16" fmla="*/ 81987 w 3951"/>
              <a:gd name="T17" fmla="*/ 7 h 4324"/>
              <a:gd name="T18" fmla="*/ 115340 w 3951"/>
              <a:gd name="T19" fmla="*/ 8 h 4324"/>
              <a:gd name="T20" fmla="*/ 141302 w 3951"/>
              <a:gd name="T21" fmla="*/ 11 h 4324"/>
              <a:gd name="T22" fmla="*/ 157075 w 3951"/>
              <a:gd name="T23" fmla="*/ 14 h 4324"/>
              <a:gd name="T24" fmla="*/ 164842 w 3951"/>
              <a:gd name="T25" fmla="*/ 16 h 4324"/>
              <a:gd name="T26" fmla="*/ 164842 w 3951"/>
              <a:gd name="T27" fmla="*/ 18 h 4324"/>
              <a:gd name="T28" fmla="*/ 154471 w 3951"/>
              <a:gd name="T29" fmla="*/ 19 h 4324"/>
              <a:gd name="T30" fmla="*/ 141302 w 3951"/>
              <a:gd name="T31" fmla="*/ 20 h 4324"/>
              <a:gd name="T32" fmla="*/ 128827 w 3951"/>
              <a:gd name="T33" fmla="*/ 20 h 4324"/>
              <a:gd name="T34" fmla="*/ 199546 w 3951"/>
              <a:gd name="T35" fmla="*/ 20 h 4324"/>
              <a:gd name="T36" fmla="*/ 468817 w 3951"/>
              <a:gd name="T37" fmla="*/ 20 h 4324"/>
              <a:gd name="T38" fmla="*/ 712870 w 3951"/>
              <a:gd name="T39" fmla="*/ 19 h 4324"/>
              <a:gd name="T40" fmla="*/ 813971 w 3951"/>
              <a:gd name="T41" fmla="*/ 19 h 4324"/>
              <a:gd name="T42" fmla="*/ 834810 w 3951"/>
              <a:gd name="T43" fmla="*/ 18 h 4324"/>
              <a:gd name="T44" fmla="*/ 849063 w 3951"/>
              <a:gd name="T45" fmla="*/ 18 h 4324"/>
              <a:gd name="T46" fmla="*/ 855670 w 3951"/>
              <a:gd name="T47" fmla="*/ 16 h 4324"/>
              <a:gd name="T48" fmla="*/ 854204 w 3951"/>
              <a:gd name="T49" fmla="*/ 15 h 4324"/>
              <a:gd name="T50" fmla="*/ 845109 w 3951"/>
              <a:gd name="T51" fmla="*/ 14 h 4324"/>
              <a:gd name="T52" fmla="*/ 816585 w 3951"/>
              <a:gd name="T53" fmla="*/ 11 h 4324"/>
              <a:gd name="T54" fmla="*/ 782765 w 3951"/>
              <a:gd name="T55" fmla="*/ 8 h 4324"/>
              <a:gd name="T56" fmla="*/ 744155 w 3951"/>
              <a:gd name="T57" fmla="*/ 6 h 4324"/>
              <a:gd name="T58" fmla="*/ 699800 w 3951"/>
              <a:gd name="T59" fmla="*/ 4 h 4324"/>
              <a:gd name="T60" fmla="*/ 685175 w 3951"/>
              <a:gd name="T61" fmla="*/ 3 h 4324"/>
              <a:gd name="T62" fmla="*/ 683008 w 3951"/>
              <a:gd name="T63" fmla="*/ 2 h 4324"/>
              <a:gd name="T64" fmla="*/ 699800 w 3951"/>
              <a:gd name="T65" fmla="*/ 2 h 4324"/>
              <a:gd name="T66" fmla="*/ 54161 w 3951"/>
              <a:gd name="T67" fmla="*/ 2 h 43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951"/>
              <a:gd name="T103" fmla="*/ 0 h 4324"/>
              <a:gd name="T104" fmla="*/ 3951 w 3951"/>
              <a:gd name="T105" fmla="*/ 4324 h 43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951" h="4324">
                <a:moveTo>
                  <a:pt x="250" y="8"/>
                </a:moveTo>
                <a:lnTo>
                  <a:pt x="222" y="16"/>
                </a:lnTo>
                <a:lnTo>
                  <a:pt x="186" y="34"/>
                </a:lnTo>
                <a:lnTo>
                  <a:pt x="142" y="74"/>
                </a:lnTo>
                <a:lnTo>
                  <a:pt x="84" y="132"/>
                </a:lnTo>
                <a:lnTo>
                  <a:pt x="42" y="193"/>
                </a:lnTo>
                <a:lnTo>
                  <a:pt x="18" y="259"/>
                </a:lnTo>
                <a:lnTo>
                  <a:pt x="8" y="317"/>
                </a:lnTo>
                <a:lnTo>
                  <a:pt x="0" y="393"/>
                </a:lnTo>
                <a:lnTo>
                  <a:pt x="0" y="467"/>
                </a:lnTo>
                <a:lnTo>
                  <a:pt x="10" y="529"/>
                </a:lnTo>
                <a:lnTo>
                  <a:pt x="18" y="592"/>
                </a:lnTo>
                <a:lnTo>
                  <a:pt x="30" y="648"/>
                </a:lnTo>
                <a:lnTo>
                  <a:pt x="70" y="796"/>
                </a:lnTo>
                <a:lnTo>
                  <a:pt x="126" y="960"/>
                </a:lnTo>
                <a:lnTo>
                  <a:pt x="210" y="1139"/>
                </a:lnTo>
                <a:lnTo>
                  <a:pt x="294" y="1343"/>
                </a:lnTo>
                <a:lnTo>
                  <a:pt x="378" y="1522"/>
                </a:lnTo>
                <a:lnTo>
                  <a:pt x="450" y="1702"/>
                </a:lnTo>
                <a:lnTo>
                  <a:pt x="533" y="1917"/>
                </a:lnTo>
                <a:lnTo>
                  <a:pt x="605" y="2192"/>
                </a:lnTo>
                <a:lnTo>
                  <a:pt x="653" y="2432"/>
                </a:lnTo>
                <a:lnTo>
                  <a:pt x="701" y="2731"/>
                </a:lnTo>
                <a:lnTo>
                  <a:pt x="725" y="3054"/>
                </a:lnTo>
                <a:lnTo>
                  <a:pt x="761" y="3341"/>
                </a:lnTo>
                <a:lnTo>
                  <a:pt x="761" y="3497"/>
                </a:lnTo>
                <a:lnTo>
                  <a:pt x="761" y="3701"/>
                </a:lnTo>
                <a:lnTo>
                  <a:pt x="761" y="3832"/>
                </a:lnTo>
                <a:lnTo>
                  <a:pt x="751" y="3956"/>
                </a:lnTo>
                <a:lnTo>
                  <a:pt x="713" y="4084"/>
                </a:lnTo>
                <a:lnTo>
                  <a:pt x="687" y="4159"/>
                </a:lnTo>
                <a:lnTo>
                  <a:pt x="653" y="4227"/>
                </a:lnTo>
                <a:lnTo>
                  <a:pt x="619" y="4271"/>
                </a:lnTo>
                <a:lnTo>
                  <a:pt x="595" y="4297"/>
                </a:lnTo>
                <a:lnTo>
                  <a:pt x="569" y="4323"/>
                </a:lnTo>
                <a:lnTo>
                  <a:pt x="921" y="4285"/>
                </a:lnTo>
                <a:lnTo>
                  <a:pt x="1600" y="4191"/>
                </a:lnTo>
                <a:lnTo>
                  <a:pt x="2164" y="4119"/>
                </a:lnTo>
                <a:lnTo>
                  <a:pt x="2811" y="4048"/>
                </a:lnTo>
                <a:lnTo>
                  <a:pt x="3291" y="4024"/>
                </a:lnTo>
                <a:lnTo>
                  <a:pt x="3662" y="4036"/>
                </a:lnTo>
                <a:lnTo>
                  <a:pt x="3758" y="4036"/>
                </a:lnTo>
                <a:lnTo>
                  <a:pt x="3818" y="4024"/>
                </a:lnTo>
                <a:lnTo>
                  <a:pt x="3854" y="3964"/>
                </a:lnTo>
                <a:lnTo>
                  <a:pt x="3890" y="3898"/>
                </a:lnTo>
                <a:lnTo>
                  <a:pt x="3920" y="3800"/>
                </a:lnTo>
                <a:lnTo>
                  <a:pt x="3938" y="3683"/>
                </a:lnTo>
                <a:lnTo>
                  <a:pt x="3950" y="3569"/>
                </a:lnTo>
                <a:lnTo>
                  <a:pt x="3950" y="3405"/>
                </a:lnTo>
                <a:lnTo>
                  <a:pt x="3944" y="3276"/>
                </a:lnTo>
                <a:lnTo>
                  <a:pt x="3938" y="3066"/>
                </a:lnTo>
                <a:lnTo>
                  <a:pt x="3902" y="2839"/>
                </a:lnTo>
                <a:lnTo>
                  <a:pt x="3842" y="2545"/>
                </a:lnTo>
                <a:lnTo>
                  <a:pt x="3770" y="2276"/>
                </a:lnTo>
                <a:lnTo>
                  <a:pt x="3710" y="2037"/>
                </a:lnTo>
                <a:lnTo>
                  <a:pt x="3614" y="1773"/>
                </a:lnTo>
                <a:lnTo>
                  <a:pt x="3518" y="1534"/>
                </a:lnTo>
                <a:lnTo>
                  <a:pt x="3435" y="1307"/>
                </a:lnTo>
                <a:lnTo>
                  <a:pt x="3303" y="983"/>
                </a:lnTo>
                <a:lnTo>
                  <a:pt x="3231" y="792"/>
                </a:lnTo>
                <a:lnTo>
                  <a:pt x="3187" y="664"/>
                </a:lnTo>
                <a:lnTo>
                  <a:pt x="3163" y="565"/>
                </a:lnTo>
                <a:lnTo>
                  <a:pt x="3153" y="471"/>
                </a:lnTo>
                <a:lnTo>
                  <a:pt x="3153" y="389"/>
                </a:lnTo>
                <a:lnTo>
                  <a:pt x="3207" y="98"/>
                </a:lnTo>
                <a:lnTo>
                  <a:pt x="3231" y="38"/>
                </a:lnTo>
                <a:lnTo>
                  <a:pt x="288" y="0"/>
                </a:lnTo>
                <a:lnTo>
                  <a:pt x="250" y="8"/>
                </a:lnTo>
              </a:path>
            </a:pathLst>
          </a:custGeom>
          <a:solidFill>
            <a:srgbClr val="FFFF99"/>
          </a:solidFill>
          <a:ln w="50800" cap="rnd">
            <a:solidFill>
              <a:srgbClr val="000000"/>
            </a:solidFill>
            <a:round/>
            <a:headEnd/>
            <a:tailEnd/>
          </a:ln>
        </p:spPr>
        <p:txBody>
          <a:bodyPr/>
          <a:lstStyle/>
          <a:p>
            <a:endParaRPr lang="en-US"/>
          </a:p>
        </p:txBody>
      </p:sp>
      <p:sp>
        <p:nvSpPr>
          <p:cNvPr id="22533" name="Freeform 6"/>
          <p:cNvSpPr>
            <a:spLocks/>
          </p:cNvSpPr>
          <p:nvPr/>
        </p:nvSpPr>
        <p:spPr bwMode="auto">
          <a:xfrm>
            <a:off x="1041400" y="1535113"/>
            <a:ext cx="677863" cy="346075"/>
          </a:xfrm>
          <a:custGeom>
            <a:avLst/>
            <a:gdLst>
              <a:gd name="T0" fmla="*/ 71777 w 326"/>
              <a:gd name="T1" fmla="*/ 2 h 285"/>
              <a:gd name="T2" fmla="*/ 53486 w 326"/>
              <a:gd name="T3" fmla="*/ 2 h 285"/>
              <a:gd name="T4" fmla="*/ 34916 w 326"/>
              <a:gd name="T5" fmla="*/ 2 h 285"/>
              <a:gd name="T6" fmla="*/ 25676 w 326"/>
              <a:gd name="T7" fmla="*/ 2 h 285"/>
              <a:gd name="T8" fmla="*/ 16268 w 326"/>
              <a:gd name="T9" fmla="*/ 2 h 285"/>
              <a:gd name="T10" fmla="*/ 9225 w 326"/>
              <a:gd name="T11" fmla="*/ 2 h 285"/>
              <a:gd name="T12" fmla="*/ 4418 w 326"/>
              <a:gd name="T13" fmla="*/ 2 h 285"/>
              <a:gd name="T14" fmla="*/ 1256 w 326"/>
              <a:gd name="T15" fmla="*/ 2 h 285"/>
              <a:gd name="T16" fmla="*/ 0 w 326"/>
              <a:gd name="T17" fmla="*/ 2 h 285"/>
              <a:gd name="T18" fmla="*/ 550 w 326"/>
              <a:gd name="T19" fmla="*/ 2 h 285"/>
              <a:gd name="T20" fmla="*/ 3119 w 326"/>
              <a:gd name="T21" fmla="*/ 2 h 285"/>
              <a:gd name="T22" fmla="*/ 8311 w 326"/>
              <a:gd name="T23" fmla="*/ 2 h 285"/>
              <a:gd name="T24" fmla="*/ 15008 w 326"/>
              <a:gd name="T25" fmla="*/ 2 h 285"/>
              <a:gd name="T26" fmla="*/ 22882 w 326"/>
              <a:gd name="T27" fmla="*/ 2 h 285"/>
              <a:gd name="T28" fmla="*/ 29781 w 326"/>
              <a:gd name="T29" fmla="*/ 2 h 285"/>
              <a:gd name="T30" fmla="*/ 37053 w 326"/>
              <a:gd name="T31" fmla="*/ 2 h 285"/>
              <a:gd name="T32" fmla="*/ 42894 w 326"/>
              <a:gd name="T33" fmla="*/ 2 h 285"/>
              <a:gd name="T34" fmla="*/ 50446 w 326"/>
              <a:gd name="T35" fmla="*/ 0 h 285"/>
              <a:gd name="T36" fmla="*/ 71777 w 326"/>
              <a:gd name="T37" fmla="*/ 2 h 2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6"/>
              <a:gd name="T58" fmla="*/ 0 h 285"/>
              <a:gd name="T59" fmla="*/ 326 w 326"/>
              <a:gd name="T60" fmla="*/ 285 h 2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6" h="285">
                <a:moveTo>
                  <a:pt x="325" y="20"/>
                </a:moveTo>
                <a:lnTo>
                  <a:pt x="242" y="260"/>
                </a:lnTo>
                <a:lnTo>
                  <a:pt x="158" y="284"/>
                </a:lnTo>
                <a:lnTo>
                  <a:pt x="116" y="280"/>
                </a:lnTo>
                <a:lnTo>
                  <a:pt x="74" y="264"/>
                </a:lnTo>
                <a:lnTo>
                  <a:pt x="42" y="236"/>
                </a:lnTo>
                <a:lnTo>
                  <a:pt x="20" y="208"/>
                </a:lnTo>
                <a:lnTo>
                  <a:pt x="6" y="172"/>
                </a:lnTo>
                <a:lnTo>
                  <a:pt x="0" y="140"/>
                </a:lnTo>
                <a:lnTo>
                  <a:pt x="2" y="98"/>
                </a:lnTo>
                <a:lnTo>
                  <a:pt x="14" y="68"/>
                </a:lnTo>
                <a:lnTo>
                  <a:pt x="38" y="44"/>
                </a:lnTo>
                <a:lnTo>
                  <a:pt x="68" y="24"/>
                </a:lnTo>
                <a:lnTo>
                  <a:pt x="104" y="14"/>
                </a:lnTo>
                <a:lnTo>
                  <a:pt x="134" y="8"/>
                </a:lnTo>
                <a:lnTo>
                  <a:pt x="168" y="2"/>
                </a:lnTo>
                <a:lnTo>
                  <a:pt x="194" y="2"/>
                </a:lnTo>
                <a:lnTo>
                  <a:pt x="228" y="0"/>
                </a:lnTo>
                <a:lnTo>
                  <a:pt x="325" y="20"/>
                </a:lnTo>
              </a:path>
            </a:pathLst>
          </a:custGeom>
          <a:solidFill>
            <a:srgbClr val="808080"/>
          </a:solidFill>
          <a:ln w="50800" cap="rnd">
            <a:solidFill>
              <a:srgbClr val="000000"/>
            </a:solidFill>
            <a:round/>
            <a:headEnd/>
            <a:tailEnd/>
          </a:ln>
        </p:spPr>
        <p:txBody>
          <a:bodyPr/>
          <a:lstStyle/>
          <a:p>
            <a:endParaRPr lang="en-US"/>
          </a:p>
        </p:txBody>
      </p:sp>
      <p:sp>
        <p:nvSpPr>
          <p:cNvPr id="22534" name="Freeform 7"/>
          <p:cNvSpPr>
            <a:spLocks/>
          </p:cNvSpPr>
          <p:nvPr/>
        </p:nvSpPr>
        <p:spPr bwMode="auto">
          <a:xfrm>
            <a:off x="1303338" y="1516063"/>
            <a:ext cx="473075" cy="282575"/>
          </a:xfrm>
          <a:custGeom>
            <a:avLst/>
            <a:gdLst>
              <a:gd name="T0" fmla="*/ 0 w 228"/>
              <a:gd name="T1" fmla="*/ 2 h 233"/>
              <a:gd name="T2" fmla="*/ 8909 w 228"/>
              <a:gd name="T3" fmla="*/ 2 h 233"/>
              <a:gd name="T4" fmla="*/ 13194 w 228"/>
              <a:gd name="T5" fmla="*/ 2 h 233"/>
              <a:gd name="T6" fmla="*/ 15219 w 228"/>
              <a:gd name="T7" fmla="*/ 2 h 233"/>
              <a:gd name="T8" fmla="*/ 15773 w 228"/>
              <a:gd name="T9" fmla="*/ 2 h 233"/>
              <a:gd name="T10" fmla="*/ 13875 w 228"/>
              <a:gd name="T11" fmla="*/ 2 h 233"/>
              <a:gd name="T12" fmla="*/ 8909 w 228"/>
              <a:gd name="T13" fmla="*/ 2 h 233"/>
              <a:gd name="T14" fmla="*/ 48107 w 228"/>
              <a:gd name="T15" fmla="*/ 2 h 233"/>
              <a:gd name="T16" fmla="*/ 44675 w 228"/>
              <a:gd name="T17" fmla="*/ 0 h 233"/>
              <a:gd name="T18" fmla="*/ 0 w 228"/>
              <a:gd name="T19" fmla="*/ 2 h 2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8"/>
              <a:gd name="T31" fmla="*/ 0 h 233"/>
              <a:gd name="T32" fmla="*/ 228 w 228"/>
              <a:gd name="T33" fmla="*/ 233 h 2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8" h="233">
                <a:moveTo>
                  <a:pt x="0" y="28"/>
                </a:moveTo>
                <a:lnTo>
                  <a:pt x="42" y="58"/>
                </a:lnTo>
                <a:lnTo>
                  <a:pt x="62" y="88"/>
                </a:lnTo>
                <a:lnTo>
                  <a:pt x="72" y="118"/>
                </a:lnTo>
                <a:lnTo>
                  <a:pt x="74" y="162"/>
                </a:lnTo>
                <a:lnTo>
                  <a:pt x="66" y="198"/>
                </a:lnTo>
                <a:lnTo>
                  <a:pt x="42" y="232"/>
                </a:lnTo>
                <a:lnTo>
                  <a:pt x="227" y="192"/>
                </a:lnTo>
                <a:lnTo>
                  <a:pt x="211" y="0"/>
                </a:lnTo>
                <a:lnTo>
                  <a:pt x="0" y="28"/>
                </a:lnTo>
              </a:path>
            </a:pathLst>
          </a:custGeom>
          <a:solidFill>
            <a:srgbClr val="000000"/>
          </a:solidFill>
          <a:ln w="50800" cap="rnd">
            <a:solidFill>
              <a:srgbClr val="000000"/>
            </a:solidFill>
            <a:round/>
            <a:headEnd/>
            <a:tailEnd/>
          </a:ln>
        </p:spPr>
        <p:txBody>
          <a:bodyPr/>
          <a:lstStyle/>
          <a:p>
            <a:endParaRPr lang="en-US"/>
          </a:p>
        </p:txBody>
      </p:sp>
      <p:sp>
        <p:nvSpPr>
          <p:cNvPr id="22535" name="Freeform 8"/>
          <p:cNvSpPr>
            <a:spLocks/>
          </p:cNvSpPr>
          <p:nvPr/>
        </p:nvSpPr>
        <p:spPr bwMode="auto">
          <a:xfrm>
            <a:off x="1169988" y="1298575"/>
            <a:ext cx="6870700" cy="582613"/>
          </a:xfrm>
          <a:custGeom>
            <a:avLst/>
            <a:gdLst>
              <a:gd name="T0" fmla="*/ 679917 w 3307"/>
              <a:gd name="T1" fmla="*/ 2 h 480"/>
              <a:gd name="T2" fmla="*/ 0 w 3307"/>
              <a:gd name="T3" fmla="*/ 0 h 480"/>
              <a:gd name="T4" fmla="*/ 19189 w 3307"/>
              <a:gd name="T5" fmla="*/ 2 h 480"/>
              <a:gd name="T6" fmla="*/ 26007 w 3307"/>
              <a:gd name="T7" fmla="*/ 2 h 480"/>
              <a:gd name="T8" fmla="*/ 33593 w 3307"/>
              <a:gd name="T9" fmla="*/ 2 h 480"/>
              <a:gd name="T10" fmla="*/ 38192 w 3307"/>
              <a:gd name="T11" fmla="*/ 2 h 480"/>
              <a:gd name="T12" fmla="*/ 43964 w 3307"/>
              <a:gd name="T13" fmla="*/ 2 h 480"/>
              <a:gd name="T14" fmla="*/ 46447 w 3307"/>
              <a:gd name="T15" fmla="*/ 2 h 480"/>
              <a:gd name="T16" fmla="*/ 48014 w 3307"/>
              <a:gd name="T17" fmla="*/ 2 h 480"/>
              <a:gd name="T18" fmla="*/ 48909 w 3307"/>
              <a:gd name="T19" fmla="*/ 2 h 480"/>
              <a:gd name="T20" fmla="*/ 49324 w 3307"/>
              <a:gd name="T21" fmla="*/ 2 h 480"/>
              <a:gd name="T22" fmla="*/ 48014 w 3307"/>
              <a:gd name="T23" fmla="*/ 2 h 480"/>
              <a:gd name="T24" fmla="*/ 46447 w 3307"/>
              <a:gd name="T25" fmla="*/ 2 h 480"/>
              <a:gd name="T26" fmla="*/ 41552 w 3307"/>
              <a:gd name="T27" fmla="*/ 2 h 480"/>
              <a:gd name="T28" fmla="*/ 34451 w 3307"/>
              <a:gd name="T29" fmla="*/ 2 h 480"/>
              <a:gd name="T30" fmla="*/ 25174 w 3307"/>
              <a:gd name="T31" fmla="*/ 2 h 480"/>
              <a:gd name="T32" fmla="*/ 17758 w 3307"/>
              <a:gd name="T33" fmla="*/ 2 h 480"/>
              <a:gd name="T34" fmla="*/ 62467 w 3307"/>
              <a:gd name="T35" fmla="*/ 2 h 480"/>
              <a:gd name="T36" fmla="*/ 111811 w 3307"/>
              <a:gd name="T37" fmla="*/ 2 h 480"/>
              <a:gd name="T38" fmla="*/ 190224 w 3307"/>
              <a:gd name="T39" fmla="*/ 2 h 480"/>
              <a:gd name="T40" fmla="*/ 255340 w 3307"/>
              <a:gd name="T41" fmla="*/ 2 h 480"/>
              <a:gd name="T42" fmla="*/ 333417 w 3307"/>
              <a:gd name="T43" fmla="*/ 2 h 480"/>
              <a:gd name="T44" fmla="*/ 419434 w 3307"/>
              <a:gd name="T45" fmla="*/ 2 h 480"/>
              <a:gd name="T46" fmla="*/ 525961 w 3307"/>
              <a:gd name="T47" fmla="*/ 2 h 480"/>
              <a:gd name="T48" fmla="*/ 627802 w 3307"/>
              <a:gd name="T49" fmla="*/ 2 h 480"/>
              <a:gd name="T50" fmla="*/ 669444 w 3307"/>
              <a:gd name="T51" fmla="*/ 2 h 480"/>
              <a:gd name="T52" fmla="*/ 681322 w 3307"/>
              <a:gd name="T53" fmla="*/ 2 h 480"/>
              <a:gd name="T54" fmla="*/ 694225 w 3307"/>
              <a:gd name="T55" fmla="*/ 2 h 480"/>
              <a:gd name="T56" fmla="*/ 703205 w 3307"/>
              <a:gd name="T57" fmla="*/ 2 h 480"/>
              <a:gd name="T58" fmla="*/ 710902 w 3307"/>
              <a:gd name="T59" fmla="*/ 2 h 480"/>
              <a:gd name="T60" fmla="*/ 715294 w 3307"/>
              <a:gd name="T61" fmla="*/ 2 h 480"/>
              <a:gd name="T62" fmla="*/ 717431 w 3307"/>
              <a:gd name="T63" fmla="*/ 2 h 480"/>
              <a:gd name="T64" fmla="*/ 718406 w 3307"/>
              <a:gd name="T65" fmla="*/ 2 h 480"/>
              <a:gd name="T66" fmla="*/ 716727 w 3307"/>
              <a:gd name="T67" fmla="*/ 2 h 480"/>
              <a:gd name="T68" fmla="*/ 713098 w 3307"/>
              <a:gd name="T69" fmla="*/ 2 h 480"/>
              <a:gd name="T70" fmla="*/ 707973 w 3307"/>
              <a:gd name="T71" fmla="*/ 2 h 480"/>
              <a:gd name="T72" fmla="*/ 703205 w 3307"/>
              <a:gd name="T73" fmla="*/ 2 h 480"/>
              <a:gd name="T74" fmla="*/ 697685 w 3307"/>
              <a:gd name="T75" fmla="*/ 2 h 480"/>
              <a:gd name="T76" fmla="*/ 689500 w 3307"/>
              <a:gd name="T77" fmla="*/ 2 h 480"/>
              <a:gd name="T78" fmla="*/ 679917 w 3307"/>
              <a:gd name="T79" fmla="*/ 2 h 48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07"/>
              <a:gd name="T121" fmla="*/ 0 h 480"/>
              <a:gd name="T122" fmla="*/ 3307 w 3307"/>
              <a:gd name="T123" fmla="*/ 480 h 48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07" h="480">
                <a:moveTo>
                  <a:pt x="3129" y="36"/>
                </a:moveTo>
                <a:lnTo>
                  <a:pt x="0" y="0"/>
                </a:lnTo>
                <a:lnTo>
                  <a:pt x="88" y="14"/>
                </a:lnTo>
                <a:lnTo>
                  <a:pt x="120" y="24"/>
                </a:lnTo>
                <a:lnTo>
                  <a:pt x="154" y="38"/>
                </a:lnTo>
                <a:lnTo>
                  <a:pt x="176" y="60"/>
                </a:lnTo>
                <a:lnTo>
                  <a:pt x="202" y="92"/>
                </a:lnTo>
                <a:lnTo>
                  <a:pt x="214" y="130"/>
                </a:lnTo>
                <a:lnTo>
                  <a:pt x="221" y="170"/>
                </a:lnTo>
                <a:lnTo>
                  <a:pt x="225" y="209"/>
                </a:lnTo>
                <a:lnTo>
                  <a:pt x="227" y="243"/>
                </a:lnTo>
                <a:lnTo>
                  <a:pt x="221" y="293"/>
                </a:lnTo>
                <a:lnTo>
                  <a:pt x="214" y="341"/>
                </a:lnTo>
                <a:lnTo>
                  <a:pt x="192" y="383"/>
                </a:lnTo>
                <a:lnTo>
                  <a:pt x="158" y="425"/>
                </a:lnTo>
                <a:lnTo>
                  <a:pt x="116" y="453"/>
                </a:lnTo>
                <a:lnTo>
                  <a:pt x="82" y="479"/>
                </a:lnTo>
                <a:lnTo>
                  <a:pt x="287" y="455"/>
                </a:lnTo>
                <a:lnTo>
                  <a:pt x="515" y="419"/>
                </a:lnTo>
                <a:lnTo>
                  <a:pt x="875" y="395"/>
                </a:lnTo>
                <a:lnTo>
                  <a:pt x="1175" y="371"/>
                </a:lnTo>
                <a:lnTo>
                  <a:pt x="1534" y="371"/>
                </a:lnTo>
                <a:lnTo>
                  <a:pt x="1930" y="383"/>
                </a:lnTo>
                <a:lnTo>
                  <a:pt x="2421" y="395"/>
                </a:lnTo>
                <a:lnTo>
                  <a:pt x="2889" y="431"/>
                </a:lnTo>
                <a:lnTo>
                  <a:pt x="3081" y="467"/>
                </a:lnTo>
                <a:lnTo>
                  <a:pt x="3135" y="475"/>
                </a:lnTo>
                <a:lnTo>
                  <a:pt x="3195" y="477"/>
                </a:lnTo>
                <a:lnTo>
                  <a:pt x="3236" y="467"/>
                </a:lnTo>
                <a:lnTo>
                  <a:pt x="3272" y="431"/>
                </a:lnTo>
                <a:lnTo>
                  <a:pt x="3292" y="387"/>
                </a:lnTo>
                <a:lnTo>
                  <a:pt x="3302" y="349"/>
                </a:lnTo>
                <a:lnTo>
                  <a:pt x="3306" y="307"/>
                </a:lnTo>
                <a:lnTo>
                  <a:pt x="3298" y="231"/>
                </a:lnTo>
                <a:lnTo>
                  <a:pt x="3282" y="183"/>
                </a:lnTo>
                <a:lnTo>
                  <a:pt x="3258" y="134"/>
                </a:lnTo>
                <a:lnTo>
                  <a:pt x="3236" y="102"/>
                </a:lnTo>
                <a:lnTo>
                  <a:pt x="3211" y="76"/>
                </a:lnTo>
                <a:lnTo>
                  <a:pt x="3173" y="50"/>
                </a:lnTo>
                <a:lnTo>
                  <a:pt x="3129" y="36"/>
                </a:lnTo>
              </a:path>
            </a:pathLst>
          </a:custGeom>
          <a:solidFill>
            <a:srgbClr val="FFFFCC"/>
          </a:solidFill>
          <a:ln w="50800" cap="rnd">
            <a:solidFill>
              <a:srgbClr val="000000"/>
            </a:solidFill>
            <a:round/>
            <a:headEnd/>
            <a:tailEnd/>
          </a:ln>
        </p:spPr>
        <p:txBody>
          <a:bodyPr/>
          <a:lstStyle/>
          <a:p>
            <a:endParaRPr lang="en-US"/>
          </a:p>
        </p:txBody>
      </p:sp>
      <p:sp>
        <p:nvSpPr>
          <p:cNvPr id="22536" name="Rectangle 9"/>
          <p:cNvSpPr>
            <a:spLocks noChangeArrowheads="1"/>
          </p:cNvSpPr>
          <p:nvPr/>
        </p:nvSpPr>
        <p:spPr bwMode="auto">
          <a:xfrm>
            <a:off x="1752600" y="1981200"/>
            <a:ext cx="6057900" cy="1622879"/>
          </a:xfrm>
          <a:prstGeom prst="rect">
            <a:avLst/>
          </a:prstGeom>
          <a:noFill/>
          <a:ln w="12700">
            <a:noFill/>
            <a:miter lim="800000"/>
            <a:headEnd/>
            <a:tailEnd/>
          </a:ln>
        </p:spPr>
        <p:txBody>
          <a:bodyPr lIns="46038" tIns="23812" rIns="46038" bIns="23812">
            <a:spAutoFit/>
          </a:bodyPr>
          <a:lstStyle/>
          <a:p>
            <a:pPr algn="l" defTabSz="228600" eaLnBrk="0" hangingPunct="0">
              <a:lnSpc>
                <a:spcPct val="90000"/>
              </a:lnSpc>
              <a:spcBef>
                <a:spcPct val="50000"/>
              </a:spcBef>
            </a:pPr>
            <a:r>
              <a:rPr lang="en-US" sz="2000" dirty="0">
                <a:latin typeface="+mn-lt"/>
              </a:rPr>
              <a:t>The CALLER will:</a:t>
            </a:r>
          </a:p>
          <a:p>
            <a:pPr marL="342900" lvl="1" indent="-114300" algn="l" defTabSz="228600" eaLnBrk="0" hangingPunct="0">
              <a:lnSpc>
                <a:spcPct val="90000"/>
              </a:lnSpc>
              <a:spcBef>
                <a:spcPct val="50000"/>
              </a:spcBef>
            </a:pPr>
            <a:r>
              <a:rPr lang="en-US" sz="2000" dirty="0">
                <a:latin typeface="+mn-lt"/>
              </a:rPr>
              <a:t>• Push </a:t>
            </a:r>
            <a:r>
              <a:rPr lang="en-US" sz="2000" dirty="0" err="1">
                <a:latin typeface="+mn-lt"/>
              </a:rPr>
              <a:t>args</a:t>
            </a:r>
            <a:r>
              <a:rPr lang="en-US" sz="2000" dirty="0">
                <a:latin typeface="+mn-lt"/>
              </a:rPr>
              <a:t> onto stack, in reverse order.</a:t>
            </a:r>
          </a:p>
          <a:p>
            <a:pPr marL="342900" lvl="1" indent="-114300" algn="l" defTabSz="228600" eaLnBrk="0" hangingPunct="0">
              <a:lnSpc>
                <a:spcPct val="90000"/>
              </a:lnSpc>
              <a:spcBef>
                <a:spcPct val="50000"/>
              </a:spcBef>
            </a:pPr>
            <a:r>
              <a:rPr lang="en-US" sz="2000" dirty="0">
                <a:latin typeface="+mn-lt"/>
              </a:rPr>
              <a:t>• Branch to </a:t>
            </a:r>
            <a:r>
              <a:rPr lang="en-US" sz="2000" dirty="0" err="1">
                <a:latin typeface="+mn-lt"/>
              </a:rPr>
              <a:t>callee</a:t>
            </a:r>
            <a:r>
              <a:rPr lang="en-US" sz="2000" dirty="0">
                <a:latin typeface="+mn-lt"/>
              </a:rPr>
              <a:t>, putting return address into LP.</a:t>
            </a:r>
          </a:p>
          <a:p>
            <a:pPr marL="342900" lvl="1" indent="-114300" algn="l" defTabSz="228600" eaLnBrk="0" hangingPunct="0">
              <a:lnSpc>
                <a:spcPct val="90000"/>
              </a:lnSpc>
              <a:spcBef>
                <a:spcPct val="50000"/>
              </a:spcBef>
            </a:pPr>
            <a:r>
              <a:rPr lang="en-US" sz="2000" dirty="0">
                <a:latin typeface="+mn-lt"/>
              </a:rPr>
              <a:t>• Remove </a:t>
            </a:r>
            <a:r>
              <a:rPr lang="en-US" sz="2000" dirty="0" err="1">
                <a:latin typeface="+mn-lt"/>
              </a:rPr>
              <a:t>args</a:t>
            </a:r>
            <a:r>
              <a:rPr lang="en-US" sz="2000" dirty="0">
                <a:latin typeface="+mn-lt"/>
              </a:rPr>
              <a:t> from stack on return.</a:t>
            </a:r>
            <a:endParaRPr lang="en-US" sz="1800" dirty="0">
              <a:latin typeface="+mn-lt"/>
            </a:endParaRPr>
          </a:p>
        </p:txBody>
      </p:sp>
      <p:sp>
        <p:nvSpPr>
          <p:cNvPr id="22537" name="Rectangle 10"/>
          <p:cNvSpPr>
            <a:spLocks noChangeArrowheads="1"/>
          </p:cNvSpPr>
          <p:nvPr/>
        </p:nvSpPr>
        <p:spPr bwMode="auto">
          <a:xfrm>
            <a:off x="2209800" y="3873500"/>
            <a:ext cx="6413500" cy="2071688"/>
          </a:xfrm>
          <a:prstGeom prst="rect">
            <a:avLst/>
          </a:prstGeom>
          <a:noFill/>
          <a:ln w="12700">
            <a:noFill/>
            <a:miter lim="800000"/>
            <a:headEnd/>
            <a:tailEnd/>
          </a:ln>
        </p:spPr>
        <p:txBody>
          <a:bodyPr lIns="90488" tIns="44450" rIns="90488" bIns="44450">
            <a:spAutoFit/>
          </a:bodyPr>
          <a:lstStyle/>
          <a:p>
            <a:pPr algn="l" eaLnBrk="0" hangingPunct="0">
              <a:lnSpc>
                <a:spcPct val="90000"/>
              </a:lnSpc>
              <a:spcBef>
                <a:spcPct val="50000"/>
              </a:spcBef>
            </a:pPr>
            <a:r>
              <a:rPr lang="en-US" sz="2000" dirty="0">
                <a:latin typeface="+mn-lt"/>
              </a:rPr>
              <a:t>The CALLEE will:</a:t>
            </a:r>
          </a:p>
          <a:p>
            <a:pPr lvl="1" algn="l" eaLnBrk="0" hangingPunct="0">
              <a:lnSpc>
                <a:spcPct val="90000"/>
              </a:lnSpc>
              <a:spcBef>
                <a:spcPct val="50000"/>
              </a:spcBef>
            </a:pPr>
            <a:r>
              <a:rPr lang="en-US" sz="2000" dirty="0">
                <a:latin typeface="+mn-lt"/>
              </a:rPr>
              <a:t>• Perform promised computation, leaving result in R0.</a:t>
            </a:r>
          </a:p>
          <a:p>
            <a:pPr lvl="1" algn="l" eaLnBrk="0" hangingPunct="0">
              <a:lnSpc>
                <a:spcPct val="90000"/>
              </a:lnSpc>
              <a:spcBef>
                <a:spcPct val="50000"/>
              </a:spcBef>
            </a:pPr>
            <a:r>
              <a:rPr lang="en-US" sz="2000" dirty="0">
                <a:latin typeface="+mn-lt"/>
              </a:rPr>
              <a:t>• Branch to return address.</a:t>
            </a:r>
          </a:p>
          <a:p>
            <a:pPr lvl="1" algn="l" eaLnBrk="0" hangingPunct="0">
              <a:lnSpc>
                <a:spcPct val="90000"/>
              </a:lnSpc>
              <a:spcBef>
                <a:spcPct val="50000"/>
              </a:spcBef>
            </a:pPr>
            <a:r>
              <a:rPr lang="en-US" sz="2000" dirty="0">
                <a:latin typeface="+mn-lt"/>
              </a:rPr>
              <a:t>• Leave stacked data intact, including stacked </a:t>
            </a:r>
            <a:r>
              <a:rPr lang="en-US" sz="2000" dirty="0" err="1">
                <a:latin typeface="+mn-lt"/>
              </a:rPr>
              <a:t>args</a:t>
            </a:r>
            <a:r>
              <a:rPr lang="en-US" sz="2000" dirty="0">
                <a:latin typeface="+mn-lt"/>
              </a:rPr>
              <a:t>.</a:t>
            </a:r>
          </a:p>
          <a:p>
            <a:pPr lvl="1" algn="l" eaLnBrk="0" hangingPunct="0">
              <a:lnSpc>
                <a:spcPct val="90000"/>
              </a:lnSpc>
              <a:spcBef>
                <a:spcPct val="50000"/>
              </a:spcBef>
            </a:pPr>
            <a:r>
              <a:rPr lang="en-US" sz="2000" dirty="0">
                <a:latin typeface="+mn-lt"/>
              </a:rPr>
              <a:t>• Leave </a:t>
            </a:r>
            <a:r>
              <a:rPr lang="en-US" sz="2000" dirty="0" err="1">
                <a:latin typeface="+mn-lt"/>
              </a:rPr>
              <a:t>regs</a:t>
            </a:r>
            <a:r>
              <a:rPr lang="en-US" sz="2000" dirty="0">
                <a:latin typeface="+mn-lt"/>
              </a:rPr>
              <a:t> (except R0) unchanged.</a:t>
            </a:r>
            <a:endParaRPr lang="en-US" sz="18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36">
                                            <p:txEl>
                                              <p:pRg st="0" end="0"/>
                                            </p:txEl>
                                          </p:spTgt>
                                        </p:tgtEl>
                                        <p:attrNameLst>
                                          <p:attrName>style.visibility</p:attrName>
                                        </p:attrNameLst>
                                      </p:cBhvr>
                                      <p:to>
                                        <p:strVal val="visible"/>
                                      </p:to>
                                    </p:set>
                                    <p:animEffect transition="in" filter="dissolve">
                                      <p:cBhvr>
                                        <p:cTn id="7" dur="500"/>
                                        <p:tgtEl>
                                          <p:spTgt spid="225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36">
                                            <p:txEl>
                                              <p:pRg st="1" end="1"/>
                                            </p:txEl>
                                          </p:spTgt>
                                        </p:tgtEl>
                                        <p:attrNameLst>
                                          <p:attrName>style.visibility</p:attrName>
                                        </p:attrNameLst>
                                      </p:cBhvr>
                                      <p:to>
                                        <p:strVal val="visible"/>
                                      </p:to>
                                    </p:set>
                                    <p:animEffect transition="in" filter="dissolve">
                                      <p:cBhvr>
                                        <p:cTn id="12" dur="500"/>
                                        <p:tgtEl>
                                          <p:spTgt spid="225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536">
                                            <p:txEl>
                                              <p:pRg st="2" end="2"/>
                                            </p:txEl>
                                          </p:spTgt>
                                        </p:tgtEl>
                                        <p:attrNameLst>
                                          <p:attrName>style.visibility</p:attrName>
                                        </p:attrNameLst>
                                      </p:cBhvr>
                                      <p:to>
                                        <p:strVal val="visible"/>
                                      </p:to>
                                    </p:set>
                                    <p:animEffect transition="in" filter="dissolve">
                                      <p:cBhvr>
                                        <p:cTn id="17" dur="500"/>
                                        <p:tgtEl>
                                          <p:spTgt spid="225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536">
                                            <p:txEl>
                                              <p:pRg st="3" end="3"/>
                                            </p:txEl>
                                          </p:spTgt>
                                        </p:tgtEl>
                                        <p:attrNameLst>
                                          <p:attrName>style.visibility</p:attrName>
                                        </p:attrNameLst>
                                      </p:cBhvr>
                                      <p:to>
                                        <p:strVal val="visible"/>
                                      </p:to>
                                    </p:set>
                                    <p:animEffect transition="in" filter="dissolve">
                                      <p:cBhvr>
                                        <p:cTn id="22" dur="500"/>
                                        <p:tgtEl>
                                          <p:spTgt spid="225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537">
                                            <p:txEl>
                                              <p:pRg st="0" end="0"/>
                                            </p:txEl>
                                          </p:spTgt>
                                        </p:tgtEl>
                                        <p:attrNameLst>
                                          <p:attrName>style.visibility</p:attrName>
                                        </p:attrNameLst>
                                      </p:cBhvr>
                                      <p:to>
                                        <p:strVal val="visible"/>
                                      </p:to>
                                    </p:set>
                                    <p:animEffect transition="in" filter="dissolve">
                                      <p:cBhvr>
                                        <p:cTn id="27" dur="500"/>
                                        <p:tgtEl>
                                          <p:spTgt spid="2253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2537">
                                            <p:txEl>
                                              <p:pRg st="1" end="1"/>
                                            </p:txEl>
                                          </p:spTgt>
                                        </p:tgtEl>
                                        <p:attrNameLst>
                                          <p:attrName>style.visibility</p:attrName>
                                        </p:attrNameLst>
                                      </p:cBhvr>
                                      <p:to>
                                        <p:strVal val="visible"/>
                                      </p:to>
                                    </p:set>
                                    <p:animEffect transition="in" filter="dissolve">
                                      <p:cBhvr>
                                        <p:cTn id="32" dur="500"/>
                                        <p:tgtEl>
                                          <p:spTgt spid="2253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537">
                                            <p:txEl>
                                              <p:pRg st="2" end="2"/>
                                            </p:txEl>
                                          </p:spTgt>
                                        </p:tgtEl>
                                        <p:attrNameLst>
                                          <p:attrName>style.visibility</p:attrName>
                                        </p:attrNameLst>
                                      </p:cBhvr>
                                      <p:to>
                                        <p:strVal val="visible"/>
                                      </p:to>
                                    </p:set>
                                    <p:animEffect transition="in" filter="dissolve">
                                      <p:cBhvr>
                                        <p:cTn id="37" dur="500"/>
                                        <p:tgtEl>
                                          <p:spTgt spid="2253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2537">
                                            <p:txEl>
                                              <p:pRg st="3" end="3"/>
                                            </p:txEl>
                                          </p:spTgt>
                                        </p:tgtEl>
                                        <p:attrNameLst>
                                          <p:attrName>style.visibility</p:attrName>
                                        </p:attrNameLst>
                                      </p:cBhvr>
                                      <p:to>
                                        <p:strVal val="visible"/>
                                      </p:to>
                                    </p:set>
                                    <p:animEffect transition="in" filter="dissolve">
                                      <p:cBhvr>
                                        <p:cTn id="42" dur="500"/>
                                        <p:tgtEl>
                                          <p:spTgt spid="22537">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2537">
                                            <p:txEl>
                                              <p:pRg st="4" end="4"/>
                                            </p:txEl>
                                          </p:spTgt>
                                        </p:tgtEl>
                                        <p:attrNameLst>
                                          <p:attrName>style.visibility</p:attrName>
                                        </p:attrNameLst>
                                      </p:cBhvr>
                                      <p:to>
                                        <p:strVal val="visible"/>
                                      </p:to>
                                    </p:set>
                                    <p:animEffect transition="in" filter="dissolve">
                                      <p:cBhvr>
                                        <p:cTn id="47" dur="500"/>
                                        <p:tgtEl>
                                          <p:spTgt spid="225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build="p" bldLvl="2"/>
      <p:bldP spid="22537"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a:grpSpLocks/>
          </p:cNvGrpSpPr>
          <p:nvPr/>
        </p:nvGrpSpPr>
        <p:grpSpPr bwMode="auto">
          <a:xfrm>
            <a:off x="2362200" y="3505200"/>
            <a:ext cx="1524000" cy="2133600"/>
            <a:chOff x="1488" y="2208"/>
            <a:chExt cx="960" cy="1344"/>
          </a:xfrm>
        </p:grpSpPr>
        <p:sp>
          <p:nvSpPr>
            <p:cNvPr id="23567" name="Rectangle 17"/>
            <p:cNvSpPr>
              <a:spLocks noChangeArrowheads="1"/>
            </p:cNvSpPr>
            <p:nvPr/>
          </p:nvSpPr>
          <p:spPr bwMode="auto">
            <a:xfrm>
              <a:off x="1488" y="3360"/>
              <a:ext cx="912" cy="192"/>
            </a:xfrm>
            <a:prstGeom prst="rect">
              <a:avLst/>
            </a:prstGeom>
            <a:solidFill>
              <a:srgbClr val="FFFF00"/>
            </a:solidFill>
            <a:ln w="9525">
              <a:noFill/>
              <a:miter lim="800000"/>
              <a:headEnd/>
              <a:tailEnd/>
            </a:ln>
          </p:spPr>
          <p:txBody>
            <a:bodyPr anchor="ctr">
              <a:spAutoFit/>
            </a:bodyPr>
            <a:lstStyle/>
            <a:p>
              <a:endParaRPr lang="en-US"/>
            </a:p>
          </p:txBody>
        </p:sp>
        <p:sp>
          <p:nvSpPr>
            <p:cNvPr id="23568" name="Rectangle 16"/>
            <p:cNvSpPr>
              <a:spLocks noChangeArrowheads="1"/>
            </p:cNvSpPr>
            <p:nvPr/>
          </p:nvSpPr>
          <p:spPr bwMode="auto">
            <a:xfrm>
              <a:off x="1536" y="2208"/>
              <a:ext cx="912" cy="192"/>
            </a:xfrm>
            <a:prstGeom prst="rect">
              <a:avLst/>
            </a:prstGeom>
            <a:solidFill>
              <a:srgbClr val="FFFF00"/>
            </a:solidFill>
            <a:ln w="9525">
              <a:noFill/>
              <a:miter lim="800000"/>
              <a:headEnd/>
              <a:tailEnd/>
            </a:ln>
          </p:spPr>
          <p:txBody>
            <a:bodyPr anchor="ctr">
              <a:spAutoFit/>
            </a:bodyPr>
            <a:lstStyle/>
            <a:p>
              <a:endParaRPr lang="en-US"/>
            </a:p>
          </p:txBody>
        </p:sp>
      </p:grpSp>
      <p:sp>
        <p:nvSpPr>
          <p:cNvPr id="23554" name="Rectangle 2"/>
          <p:cNvSpPr>
            <a:spLocks noGrp="1" noChangeArrowheads="1"/>
          </p:cNvSpPr>
          <p:nvPr>
            <p:ph type="title"/>
          </p:nvPr>
        </p:nvSpPr>
        <p:spPr/>
        <p:txBody>
          <a:bodyPr>
            <a:normAutofit/>
          </a:bodyPr>
          <a:lstStyle/>
          <a:p>
            <a:pPr eaLnBrk="1" hangingPunct="1"/>
            <a:r>
              <a:rPr lang="en-US" dirty="0"/>
              <a:t>Procedure Linkage Templates</a:t>
            </a:r>
            <a:endParaRPr lang="en-US" sz="2000" dirty="0"/>
          </a:p>
        </p:txBody>
      </p:sp>
      <p:grpSp>
        <p:nvGrpSpPr>
          <p:cNvPr id="3" name="Group 13"/>
          <p:cNvGrpSpPr>
            <a:grpSpLocks/>
          </p:cNvGrpSpPr>
          <p:nvPr/>
        </p:nvGrpSpPr>
        <p:grpSpPr bwMode="auto">
          <a:xfrm>
            <a:off x="304800" y="1447800"/>
            <a:ext cx="8839200" cy="1416050"/>
            <a:chOff x="192" y="912"/>
            <a:chExt cx="5568" cy="892"/>
          </a:xfrm>
        </p:grpSpPr>
        <p:sp>
          <p:nvSpPr>
            <p:cNvPr id="683012" name="Text Box 4"/>
            <p:cNvSpPr txBox="1">
              <a:spLocks noChangeArrowheads="1"/>
            </p:cNvSpPr>
            <p:nvPr/>
          </p:nvSpPr>
          <p:spPr bwMode="auto">
            <a:xfrm>
              <a:off x="192" y="1088"/>
              <a:ext cx="922" cy="448"/>
            </a:xfrm>
            <a:prstGeom prst="rect">
              <a:avLst/>
            </a:prstGeom>
            <a:solidFill>
              <a:schemeClr val="accent1"/>
            </a:solidFill>
            <a:ln w="9525">
              <a:solidFill>
                <a:schemeClr val="accent1">
                  <a:lumMod val="50000"/>
                </a:schemeClr>
              </a:solidFill>
              <a:miter lim="800000"/>
              <a:headEnd/>
              <a:tailEnd/>
            </a:ln>
            <a:effectLst/>
          </p:spPr>
          <p:txBody>
            <a:bodyPr>
              <a:spAutoFit/>
            </a:bodyPr>
            <a:lstStyle/>
            <a:p>
              <a:pPr algn="ctr" eaLnBrk="0" hangingPunct="0">
                <a:defRPr/>
              </a:pPr>
              <a:r>
                <a:rPr lang="en-US" sz="2000" b="1" dirty="0">
                  <a:solidFill>
                    <a:schemeClr val="bg1"/>
                  </a:solidFill>
                  <a:latin typeface="+mn-lt"/>
                  <a:cs typeface="Consolas" pitchFamily="49" charset="0"/>
                </a:rPr>
                <a:t>Calling Sequence</a:t>
              </a:r>
            </a:p>
          </p:txBody>
        </p:sp>
        <p:sp>
          <p:nvSpPr>
            <p:cNvPr id="23564" name="Text Box 9"/>
            <p:cNvSpPr txBox="1">
              <a:spLocks noChangeArrowheads="1"/>
            </p:cNvSpPr>
            <p:nvPr/>
          </p:nvSpPr>
          <p:spPr bwMode="auto">
            <a:xfrm>
              <a:off x="1180" y="912"/>
              <a:ext cx="4580" cy="892"/>
            </a:xfrm>
            <a:prstGeom prst="rect">
              <a:avLst/>
            </a:prstGeom>
            <a:noFill/>
            <a:ln w="9525">
              <a:noFill/>
              <a:miter lim="800000"/>
              <a:headEnd/>
              <a:tailEnd/>
            </a:ln>
          </p:spPr>
          <p:txBody>
            <a:bodyPr>
              <a:spAutoFit/>
            </a:bodyPr>
            <a:lstStyle/>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PUSH(</a:t>
              </a:r>
              <a:r>
                <a:rPr lang="en-US" sz="1600" dirty="0" err="1">
                  <a:solidFill>
                    <a:srgbClr val="CC0000"/>
                  </a:solidFill>
                  <a:latin typeface="Consolas" pitchFamily="49" charset="0"/>
                  <a:cs typeface="Consolas" pitchFamily="49" charset="0"/>
                </a:rPr>
                <a:t>arg</a:t>
              </a:r>
              <a:r>
                <a:rPr lang="en-US" sz="1600" baseline="-25000" dirty="0" err="1">
                  <a:solidFill>
                    <a:srgbClr val="CC0000"/>
                  </a:solidFill>
                  <a:latin typeface="Consolas" pitchFamily="49" charset="0"/>
                  <a:cs typeface="Consolas" pitchFamily="49" charset="0"/>
                </a:rPr>
                <a:t>n</a:t>
              </a:r>
              <a:r>
                <a:rPr lang="en-US" sz="1600" dirty="0">
                  <a:solidFill>
                    <a:srgbClr val="CC0000"/>
                  </a:solidFill>
                  <a:latin typeface="Consolas" pitchFamily="49" charset="0"/>
                  <a:cs typeface="Consolas" pitchFamily="49" charset="0"/>
                </a:rPr>
                <a:t>)	// push </a:t>
              </a:r>
              <a:r>
                <a:rPr lang="en-US" sz="1600" dirty="0" err="1">
                  <a:solidFill>
                    <a:srgbClr val="CC0000"/>
                  </a:solidFill>
                  <a:latin typeface="Consolas" pitchFamily="49" charset="0"/>
                  <a:cs typeface="Consolas" pitchFamily="49" charset="0"/>
                </a:rPr>
                <a:t>args</a:t>
              </a:r>
              <a:r>
                <a:rPr lang="en-US" sz="1600" dirty="0">
                  <a:solidFill>
                    <a:srgbClr val="CC0000"/>
                  </a:solidFill>
                  <a:latin typeface="Consolas" pitchFamily="49" charset="0"/>
                  <a:cs typeface="Consolas" pitchFamily="49" charset="0"/>
                </a:rPr>
                <a:t>, last </a:t>
              </a:r>
              <a:r>
                <a:rPr lang="en-US" sz="1600" dirty="0" err="1">
                  <a:solidFill>
                    <a:srgbClr val="CC0000"/>
                  </a:solidFill>
                  <a:latin typeface="Consolas" pitchFamily="49" charset="0"/>
                  <a:cs typeface="Consolas" pitchFamily="49" charset="0"/>
                </a:rPr>
                <a:t>arg</a:t>
              </a:r>
              <a:r>
                <a:rPr lang="en-US" sz="1600" dirty="0">
                  <a:solidFill>
                    <a:srgbClr val="CC0000"/>
                  </a:solidFill>
                  <a:latin typeface="Consolas" pitchFamily="49" charset="0"/>
                  <a:cs typeface="Consolas" pitchFamily="49" charset="0"/>
                </a:rPr>
                <a:t> first</a:t>
              </a:r>
              <a:br>
                <a:rPr lang="en-US" sz="1600" dirty="0">
                  <a:solidFill>
                    <a:srgbClr val="CC0000"/>
                  </a:solidFill>
                  <a:latin typeface="Consolas" pitchFamily="49" charset="0"/>
                  <a:cs typeface="Consolas" pitchFamily="49" charset="0"/>
                </a:rPr>
              </a:br>
              <a:r>
                <a:rPr lang="en-US" sz="1600" dirty="0">
                  <a:solidFill>
                    <a:srgbClr val="CC0000"/>
                  </a:solidFill>
                  <a:latin typeface="Consolas" pitchFamily="49" charset="0"/>
                  <a:cs typeface="Consolas" pitchFamily="49" charset="0"/>
                </a:rPr>
                <a:t>    ...			</a:t>
              </a:r>
              <a:br>
                <a:rPr lang="en-US" sz="1600" dirty="0">
                  <a:solidFill>
                    <a:srgbClr val="CC0000"/>
                  </a:solidFill>
                  <a:latin typeface="Consolas" pitchFamily="49" charset="0"/>
                  <a:cs typeface="Consolas" pitchFamily="49" charset="0"/>
                </a:rPr>
              </a:br>
              <a:r>
                <a:rPr lang="en-US" sz="1600" dirty="0">
                  <a:solidFill>
                    <a:srgbClr val="CC0000"/>
                  </a:solidFill>
                  <a:latin typeface="Consolas" pitchFamily="49" charset="0"/>
                  <a:cs typeface="Consolas" pitchFamily="49" charset="0"/>
                </a:rPr>
                <a:t>    PUSH(arg</a:t>
              </a:r>
              <a:r>
                <a:rPr lang="en-US" sz="1600" baseline="-25000" dirty="0">
                  <a:solidFill>
                    <a:srgbClr val="CC0000"/>
                  </a:solidFill>
                  <a:latin typeface="Consolas" pitchFamily="49" charset="0"/>
                  <a:cs typeface="Consolas" pitchFamily="49" charset="0"/>
                </a:rPr>
                <a:t>1</a:t>
              </a:r>
              <a:r>
                <a:rPr lang="en-US" sz="1600" dirty="0">
                  <a:solidFill>
                    <a:srgbClr val="CC0000"/>
                  </a:solidFill>
                  <a:latin typeface="Consolas" pitchFamily="49" charset="0"/>
                  <a:cs typeface="Consolas" pitchFamily="49" charset="0"/>
                </a:rPr>
                <a:t>) </a:t>
              </a:r>
              <a:br>
                <a:rPr lang="en-US" sz="1600" dirty="0">
                  <a:solidFill>
                    <a:srgbClr val="CC0000"/>
                  </a:solidFill>
                  <a:latin typeface="Consolas" pitchFamily="49" charset="0"/>
                  <a:cs typeface="Consolas" pitchFamily="49" charset="0"/>
                </a:rPr>
              </a:br>
              <a:r>
                <a:rPr lang="en-US" sz="1600" dirty="0">
                  <a:solidFill>
                    <a:srgbClr val="CC0000"/>
                  </a:solidFill>
                  <a:latin typeface="Consolas" pitchFamily="49" charset="0"/>
                  <a:cs typeface="Consolas" pitchFamily="49" charset="0"/>
                </a:rPr>
                <a:t>    </a:t>
              </a:r>
              <a:r>
                <a:rPr lang="en-US" sz="1600">
                  <a:solidFill>
                    <a:srgbClr val="CC0000"/>
                  </a:solidFill>
                  <a:latin typeface="Consolas" pitchFamily="49" charset="0"/>
                  <a:cs typeface="Consolas" pitchFamily="49" charset="0"/>
                </a:rPr>
                <a:t>BR(f</a:t>
              </a:r>
              <a:r>
                <a:rPr lang="en-US" sz="1600" dirty="0">
                  <a:solidFill>
                    <a:srgbClr val="CC0000"/>
                  </a:solidFill>
                  <a:latin typeface="Consolas" pitchFamily="49" charset="0"/>
                  <a:cs typeface="Consolas" pitchFamily="49" charset="0"/>
                </a:rPr>
                <a:t>, LP)	// Call f.</a:t>
              </a:r>
              <a:br>
                <a:rPr lang="en-US" sz="1600" dirty="0">
                  <a:solidFill>
                    <a:srgbClr val="CC0000"/>
                  </a:solidFill>
                  <a:latin typeface="Consolas" pitchFamily="49" charset="0"/>
                  <a:cs typeface="Consolas" pitchFamily="49" charset="0"/>
                </a:rPr>
              </a:br>
              <a:r>
                <a:rPr lang="en-US" sz="1600" dirty="0">
                  <a:solidFill>
                    <a:srgbClr val="CC0000"/>
                  </a:solidFill>
                  <a:latin typeface="Consolas" pitchFamily="49" charset="0"/>
                  <a:cs typeface="Consolas" pitchFamily="49" charset="0"/>
                </a:rPr>
                <a:t>    DEALLOCATE(n)	// Clean up!</a:t>
              </a:r>
            </a:p>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	// (f</a:t>
              </a:r>
              <a:r>
                <a:rPr lang="ja-JP" altLang="en-US" sz="1600" dirty="0">
                  <a:solidFill>
                    <a:srgbClr val="CC0000"/>
                  </a:solidFill>
                  <a:latin typeface="Consolas" pitchFamily="49" charset="0"/>
                  <a:cs typeface="Consolas" pitchFamily="49" charset="0"/>
                </a:rPr>
                <a:t>’</a:t>
              </a:r>
              <a:r>
                <a:rPr lang="en-US" altLang="ja-JP" sz="1600" dirty="0">
                  <a:solidFill>
                    <a:srgbClr val="CC0000"/>
                  </a:solidFill>
                  <a:latin typeface="Consolas" pitchFamily="49" charset="0"/>
                  <a:cs typeface="Consolas" pitchFamily="49" charset="0"/>
                </a:rPr>
                <a:t>s return value in r0)</a:t>
              </a:r>
              <a:endParaRPr lang="en-US" sz="1600" dirty="0">
                <a:solidFill>
                  <a:srgbClr val="CC0000"/>
                </a:solidFill>
                <a:latin typeface="Consolas" pitchFamily="49" charset="0"/>
                <a:cs typeface="Consolas" pitchFamily="49" charset="0"/>
              </a:endParaRPr>
            </a:p>
          </p:txBody>
        </p:sp>
      </p:grpSp>
      <p:grpSp>
        <p:nvGrpSpPr>
          <p:cNvPr id="4" name="Group 15"/>
          <p:cNvGrpSpPr>
            <a:grpSpLocks/>
          </p:cNvGrpSpPr>
          <p:nvPr/>
        </p:nvGrpSpPr>
        <p:grpSpPr bwMode="auto">
          <a:xfrm>
            <a:off x="349250" y="4908553"/>
            <a:ext cx="8826500" cy="1425576"/>
            <a:chOff x="220" y="3092"/>
            <a:chExt cx="5560" cy="898"/>
          </a:xfrm>
        </p:grpSpPr>
        <p:sp>
          <p:nvSpPr>
            <p:cNvPr id="23562" name="Text Box 10"/>
            <p:cNvSpPr txBox="1">
              <a:spLocks noChangeArrowheads="1"/>
            </p:cNvSpPr>
            <p:nvPr/>
          </p:nvSpPr>
          <p:spPr bwMode="auto">
            <a:xfrm>
              <a:off x="1200" y="3092"/>
              <a:ext cx="4580" cy="898"/>
            </a:xfrm>
            <a:prstGeom prst="rect">
              <a:avLst/>
            </a:prstGeom>
            <a:noFill/>
            <a:ln w="9525">
              <a:noFill/>
              <a:miter lim="800000"/>
              <a:headEnd/>
              <a:tailEnd/>
            </a:ln>
          </p:spPr>
          <p:txBody>
            <a:bodyPr>
              <a:spAutoFit/>
            </a:bodyPr>
            <a:lstStyle/>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 return value in R0</a:t>
              </a:r>
              <a:r>
                <a:rPr lang="is-IS" sz="1600" dirty="0">
                  <a:solidFill>
                    <a:srgbClr val="CC0000"/>
                  </a:solidFill>
                  <a:latin typeface="Consolas" pitchFamily="49" charset="0"/>
                  <a:cs typeface="Consolas" pitchFamily="49" charset="0"/>
                </a:rPr>
                <a:t>…</a:t>
              </a:r>
            </a:p>
            <a:p>
              <a:pPr algn="l" eaLnBrk="0" hangingPunct="0">
                <a:lnSpc>
                  <a:spcPct val="90000"/>
                </a:lnSpc>
                <a:tabLst>
                  <a:tab pos="3597275" algn="l"/>
                </a:tabLst>
              </a:pPr>
              <a:r>
                <a:rPr lang="is-IS" sz="1600" dirty="0">
                  <a:solidFill>
                    <a:srgbClr val="CC0000"/>
                  </a:solidFill>
                  <a:latin typeface="Consolas" pitchFamily="49" charset="0"/>
                  <a:cs typeface="Consolas" pitchFamily="49" charset="0"/>
                </a:rPr>
                <a:t>    </a:t>
              </a:r>
              <a:r>
                <a:rPr lang="en-US" sz="1600" dirty="0">
                  <a:solidFill>
                    <a:srgbClr val="CC0000"/>
                  </a:solidFill>
                  <a:latin typeface="Consolas" pitchFamily="49" charset="0"/>
                  <a:cs typeface="Consolas" pitchFamily="49" charset="0"/>
                </a:rPr>
                <a:t>(pop other </a:t>
              </a:r>
              <a:r>
                <a:rPr lang="en-US" sz="1600" dirty="0" err="1">
                  <a:solidFill>
                    <a:srgbClr val="CC0000"/>
                  </a:solidFill>
                  <a:latin typeface="Consolas" pitchFamily="49" charset="0"/>
                  <a:cs typeface="Consolas" pitchFamily="49" charset="0"/>
                </a:rPr>
                <a:t>regs</a:t>
              </a:r>
              <a:r>
                <a:rPr lang="en-US" sz="1600" dirty="0">
                  <a:solidFill>
                    <a:srgbClr val="CC0000"/>
                  </a:solidFill>
                  <a:latin typeface="Consolas" pitchFamily="49" charset="0"/>
                  <a:cs typeface="Consolas" pitchFamily="49" charset="0"/>
                </a:rPr>
                <a:t>)	// restore </a:t>
              </a:r>
              <a:r>
                <a:rPr lang="en-US" sz="1600" dirty="0" err="1">
                  <a:solidFill>
                    <a:srgbClr val="CC0000"/>
                  </a:solidFill>
                  <a:latin typeface="Consolas" pitchFamily="49" charset="0"/>
                  <a:cs typeface="Consolas" pitchFamily="49" charset="0"/>
                </a:rPr>
                <a:t>regs</a:t>
              </a:r>
              <a:endParaRPr lang="en-US" sz="1600" dirty="0">
                <a:solidFill>
                  <a:srgbClr val="CC0000"/>
                </a:solidFill>
                <a:latin typeface="Consolas" pitchFamily="49" charset="0"/>
                <a:cs typeface="Consolas" pitchFamily="49" charset="0"/>
              </a:endParaRPr>
            </a:p>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MOVE(BP,SP)	// strip locals, etc</a:t>
              </a:r>
            </a:p>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POP(BP)	// restore CALLER</a:t>
              </a:r>
              <a:r>
                <a:rPr lang="ja-JP" altLang="en-US" sz="1600">
                  <a:solidFill>
                    <a:srgbClr val="CC0000"/>
                  </a:solidFill>
                  <a:latin typeface="Consolas" pitchFamily="49" charset="0"/>
                  <a:cs typeface="Consolas" pitchFamily="49" charset="0"/>
                </a:rPr>
                <a:t>’</a:t>
              </a:r>
              <a:r>
                <a:rPr lang="en-US" altLang="ja-JP" sz="1600" dirty="0">
                  <a:solidFill>
                    <a:srgbClr val="CC0000"/>
                  </a:solidFill>
                  <a:latin typeface="Consolas" pitchFamily="49" charset="0"/>
                  <a:cs typeface="Consolas" pitchFamily="49" charset="0"/>
                </a:rPr>
                <a:t>s linkage</a:t>
              </a:r>
            </a:p>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POP(LP)	// (the return address)</a:t>
              </a:r>
            </a:p>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JMP(LP)	// return.</a:t>
              </a:r>
            </a:p>
          </p:txBody>
        </p:sp>
        <p:sp>
          <p:nvSpPr>
            <p:cNvPr id="683014" name="Text Box 6"/>
            <p:cNvSpPr txBox="1">
              <a:spLocks noChangeArrowheads="1"/>
            </p:cNvSpPr>
            <p:nvPr/>
          </p:nvSpPr>
          <p:spPr bwMode="auto">
            <a:xfrm>
              <a:off x="220" y="3312"/>
              <a:ext cx="922" cy="448"/>
            </a:xfrm>
            <a:prstGeom prst="rect">
              <a:avLst/>
            </a:prstGeom>
            <a:solidFill>
              <a:schemeClr val="accent1"/>
            </a:solidFill>
            <a:ln w="9525">
              <a:solidFill>
                <a:schemeClr val="accent1">
                  <a:lumMod val="50000"/>
                </a:schemeClr>
              </a:solidFill>
              <a:miter lim="800000"/>
              <a:headEnd/>
              <a:tailEnd/>
            </a:ln>
            <a:effectLst/>
          </p:spPr>
          <p:txBody>
            <a:bodyPr>
              <a:spAutoFit/>
            </a:bodyPr>
            <a:lstStyle/>
            <a:p>
              <a:pPr algn="ctr" eaLnBrk="0" hangingPunct="0">
                <a:defRPr/>
              </a:pPr>
              <a:r>
                <a:rPr lang="en-US" sz="2000" b="1" dirty="0">
                  <a:solidFill>
                    <a:schemeClr val="bg1"/>
                  </a:solidFill>
                  <a:latin typeface="+mn-lt"/>
                  <a:cs typeface="Consolas" pitchFamily="49" charset="0"/>
                </a:rPr>
                <a:t>Exit</a:t>
              </a:r>
              <a:br>
                <a:rPr lang="en-US" sz="2000" b="1" dirty="0">
                  <a:solidFill>
                    <a:schemeClr val="bg1"/>
                  </a:solidFill>
                  <a:latin typeface="+mn-lt"/>
                  <a:cs typeface="Consolas" pitchFamily="49" charset="0"/>
                </a:rPr>
              </a:br>
              <a:r>
                <a:rPr lang="en-US" sz="2000" b="1" dirty="0">
                  <a:solidFill>
                    <a:schemeClr val="bg1"/>
                  </a:solidFill>
                  <a:latin typeface="+mn-lt"/>
                  <a:cs typeface="Consolas" pitchFamily="49" charset="0"/>
                </a:rPr>
                <a:t>Sequence</a:t>
              </a:r>
            </a:p>
          </p:txBody>
        </p:sp>
      </p:grpSp>
      <p:grpSp>
        <p:nvGrpSpPr>
          <p:cNvPr id="5" name="Group 14"/>
          <p:cNvGrpSpPr>
            <a:grpSpLocks/>
          </p:cNvGrpSpPr>
          <p:nvPr/>
        </p:nvGrpSpPr>
        <p:grpSpPr bwMode="auto">
          <a:xfrm>
            <a:off x="304800" y="3048000"/>
            <a:ext cx="8870950" cy="1195388"/>
            <a:chOff x="192" y="1920"/>
            <a:chExt cx="5588" cy="753"/>
          </a:xfrm>
        </p:grpSpPr>
        <p:sp>
          <p:nvSpPr>
            <p:cNvPr id="683013" name="Text Box 5"/>
            <p:cNvSpPr txBox="1">
              <a:spLocks noChangeArrowheads="1"/>
            </p:cNvSpPr>
            <p:nvPr/>
          </p:nvSpPr>
          <p:spPr bwMode="auto">
            <a:xfrm>
              <a:off x="192" y="2016"/>
              <a:ext cx="922" cy="448"/>
            </a:xfrm>
            <a:prstGeom prst="rect">
              <a:avLst/>
            </a:prstGeom>
            <a:solidFill>
              <a:schemeClr val="accent1"/>
            </a:solidFill>
            <a:ln w="9525">
              <a:solidFill>
                <a:schemeClr val="accent1">
                  <a:lumMod val="50000"/>
                </a:schemeClr>
              </a:solidFill>
              <a:miter lim="800000"/>
              <a:headEnd/>
              <a:tailEnd/>
            </a:ln>
            <a:effectLst/>
          </p:spPr>
          <p:txBody>
            <a:bodyPr>
              <a:spAutoFit/>
            </a:bodyPr>
            <a:lstStyle/>
            <a:p>
              <a:pPr algn="ctr" eaLnBrk="0" hangingPunct="0">
                <a:defRPr/>
              </a:pPr>
              <a:r>
                <a:rPr lang="en-US" sz="2000" b="1" dirty="0">
                  <a:solidFill>
                    <a:schemeClr val="bg1"/>
                  </a:solidFill>
                  <a:latin typeface="+mn-lt"/>
                  <a:cs typeface="Consolas" pitchFamily="49" charset="0"/>
                </a:rPr>
                <a:t>Entry Sequence</a:t>
              </a:r>
            </a:p>
          </p:txBody>
        </p:sp>
        <p:sp>
          <p:nvSpPr>
            <p:cNvPr id="23560" name="Text Box 11"/>
            <p:cNvSpPr txBox="1">
              <a:spLocks noChangeArrowheads="1"/>
            </p:cNvSpPr>
            <p:nvPr/>
          </p:nvSpPr>
          <p:spPr bwMode="auto">
            <a:xfrm>
              <a:off x="1200" y="1920"/>
              <a:ext cx="4580" cy="753"/>
            </a:xfrm>
            <a:prstGeom prst="rect">
              <a:avLst/>
            </a:prstGeom>
            <a:noFill/>
            <a:ln w="9525">
              <a:noFill/>
              <a:miter lim="800000"/>
              <a:headEnd/>
              <a:tailEnd/>
            </a:ln>
          </p:spPr>
          <p:txBody>
            <a:bodyPr>
              <a:spAutoFit/>
            </a:bodyPr>
            <a:lstStyle/>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f:  PUSH(LP)	// Save LP and BP</a:t>
              </a:r>
            </a:p>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PUSH(BP)	// in case we make new calls.</a:t>
              </a:r>
            </a:p>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MOVE(SP,BP)	// set BP=frame base</a:t>
              </a:r>
            </a:p>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ALLOCATE(</a:t>
              </a:r>
              <a:r>
                <a:rPr lang="en-US" sz="1600" dirty="0" err="1">
                  <a:solidFill>
                    <a:srgbClr val="CC0000"/>
                  </a:solidFill>
                  <a:latin typeface="Consolas" pitchFamily="49" charset="0"/>
                  <a:cs typeface="Consolas" pitchFamily="49" charset="0"/>
                </a:rPr>
                <a:t>nlocals</a:t>
              </a:r>
              <a:r>
                <a:rPr lang="en-US" sz="1600" dirty="0">
                  <a:solidFill>
                    <a:srgbClr val="CC0000"/>
                  </a:solidFill>
                  <a:latin typeface="Consolas" pitchFamily="49" charset="0"/>
                  <a:cs typeface="Consolas" pitchFamily="49" charset="0"/>
                </a:rPr>
                <a:t>)	// allocate locals</a:t>
              </a:r>
            </a:p>
            <a:p>
              <a:pPr algn="l" eaLnBrk="0" hangingPunct="0">
                <a:lnSpc>
                  <a:spcPct val="90000"/>
                </a:lnSpc>
                <a:tabLst>
                  <a:tab pos="3597275" algn="l"/>
                </a:tabLst>
              </a:pPr>
              <a:r>
                <a:rPr lang="en-US" sz="1600" dirty="0">
                  <a:solidFill>
                    <a:srgbClr val="CC0000"/>
                  </a:solidFill>
                  <a:latin typeface="Consolas" pitchFamily="49" charset="0"/>
                  <a:cs typeface="Consolas" pitchFamily="49" charset="0"/>
                </a:rPr>
                <a:t>    (push other </a:t>
              </a:r>
              <a:r>
                <a:rPr lang="en-US" sz="1600" dirty="0" err="1">
                  <a:solidFill>
                    <a:srgbClr val="CC0000"/>
                  </a:solidFill>
                  <a:latin typeface="Consolas" pitchFamily="49" charset="0"/>
                  <a:cs typeface="Consolas" pitchFamily="49" charset="0"/>
                </a:rPr>
                <a:t>regs</a:t>
              </a:r>
              <a:r>
                <a:rPr lang="en-US" sz="1600" dirty="0">
                  <a:solidFill>
                    <a:srgbClr val="CC0000"/>
                  </a:solidFill>
                  <a:latin typeface="Consolas" pitchFamily="49" charset="0"/>
                  <a:cs typeface="Consolas" pitchFamily="49" charset="0"/>
                </a:rPr>
                <a:t>)	// preserve any </a:t>
              </a:r>
              <a:r>
                <a:rPr lang="en-US" sz="1600" dirty="0" err="1">
                  <a:solidFill>
                    <a:srgbClr val="CC0000"/>
                  </a:solidFill>
                  <a:latin typeface="Consolas" pitchFamily="49" charset="0"/>
                  <a:cs typeface="Consolas" pitchFamily="49" charset="0"/>
                </a:rPr>
                <a:t>regs</a:t>
              </a:r>
              <a:r>
                <a:rPr lang="en-US" sz="1600" dirty="0">
                  <a:solidFill>
                    <a:srgbClr val="CC0000"/>
                  </a:solidFill>
                  <a:latin typeface="Consolas" pitchFamily="49" charset="0"/>
                  <a:cs typeface="Consolas" pitchFamily="49" charset="0"/>
                </a:rPr>
                <a:t> used</a:t>
              </a:r>
            </a:p>
          </p:txBody>
        </p:sp>
      </p:grpSp>
      <p:sp>
        <p:nvSpPr>
          <p:cNvPr id="23566" name="Text Box 8"/>
          <p:cNvSpPr txBox="1">
            <a:spLocks noChangeArrowheads="1"/>
          </p:cNvSpPr>
          <p:nvPr/>
        </p:nvSpPr>
        <p:spPr bwMode="auto">
          <a:xfrm>
            <a:off x="3733800" y="5410200"/>
            <a:ext cx="1828800" cy="584775"/>
          </a:xfrm>
          <a:prstGeom prst="rect">
            <a:avLst/>
          </a:prstGeom>
          <a:noFill/>
          <a:ln w="9525">
            <a:noFill/>
            <a:miter lim="800000"/>
            <a:headEnd/>
            <a:tailEnd/>
          </a:ln>
        </p:spPr>
        <p:txBody>
          <a:bodyPr wrap="square">
            <a:spAutoFit/>
          </a:bodyPr>
          <a:lstStyle/>
          <a:p>
            <a:pPr algn="ctr" eaLnBrk="0" hangingPunct="0"/>
            <a:r>
              <a:rPr lang="en-US" sz="1600" dirty="0">
                <a:latin typeface="+mj-lt"/>
              </a:rPr>
              <a:t>Why no DEALLOCATE?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47" name="Rectangle 15"/>
          <p:cNvSpPr>
            <a:spLocks noChangeArrowheads="1"/>
          </p:cNvSpPr>
          <p:nvPr/>
        </p:nvSpPr>
        <p:spPr bwMode="auto">
          <a:xfrm>
            <a:off x="4494856" y="3203232"/>
            <a:ext cx="1676400" cy="685800"/>
          </a:xfrm>
          <a:prstGeom prst="rect">
            <a:avLst/>
          </a:prstGeom>
          <a:solidFill>
            <a:schemeClr val="accent1">
              <a:lumMod val="60000"/>
              <a:lumOff val="40000"/>
            </a:schemeClr>
          </a:solidFill>
          <a:ln w="9525">
            <a:solidFill>
              <a:schemeClr val="accent1">
                <a:lumMod val="50000"/>
              </a:schemeClr>
            </a:solidFill>
            <a:miter lim="800000"/>
            <a:headEnd/>
            <a:tailEnd/>
          </a:ln>
        </p:spPr>
        <p:txBody>
          <a:bodyPr anchor="ctr">
            <a:spAutoFit/>
          </a:bodyPr>
          <a:lstStyle/>
          <a:p>
            <a:endParaRPr lang="en-US"/>
          </a:p>
        </p:txBody>
      </p:sp>
      <p:sp>
        <p:nvSpPr>
          <p:cNvPr id="684046" name="Rectangle 14"/>
          <p:cNvSpPr>
            <a:spLocks noChangeArrowheads="1"/>
          </p:cNvSpPr>
          <p:nvPr/>
        </p:nvSpPr>
        <p:spPr bwMode="auto">
          <a:xfrm>
            <a:off x="4494856" y="5242729"/>
            <a:ext cx="1524000" cy="1219200"/>
          </a:xfrm>
          <a:prstGeom prst="rect">
            <a:avLst/>
          </a:prstGeom>
          <a:solidFill>
            <a:schemeClr val="accent1">
              <a:lumMod val="60000"/>
              <a:lumOff val="40000"/>
            </a:schemeClr>
          </a:solidFill>
          <a:ln w="9525">
            <a:solidFill>
              <a:schemeClr val="accent1">
                <a:lumMod val="50000"/>
              </a:schemeClr>
            </a:solidFill>
            <a:miter lim="800000"/>
            <a:headEnd/>
            <a:tailEnd/>
          </a:ln>
        </p:spPr>
        <p:txBody>
          <a:bodyPr anchor="ctr">
            <a:spAutoFit/>
          </a:bodyPr>
          <a:lstStyle/>
          <a:p>
            <a:endParaRPr lang="en-US"/>
          </a:p>
        </p:txBody>
      </p:sp>
      <p:sp>
        <p:nvSpPr>
          <p:cNvPr id="684045" name="Rectangle 13"/>
          <p:cNvSpPr>
            <a:spLocks noChangeArrowheads="1"/>
          </p:cNvSpPr>
          <p:nvPr/>
        </p:nvSpPr>
        <p:spPr bwMode="auto">
          <a:xfrm>
            <a:off x="4495800" y="1066800"/>
            <a:ext cx="1524000" cy="990600"/>
          </a:xfrm>
          <a:prstGeom prst="rect">
            <a:avLst/>
          </a:prstGeom>
          <a:solidFill>
            <a:schemeClr val="accent1">
              <a:lumMod val="60000"/>
              <a:lumOff val="40000"/>
            </a:schemeClr>
          </a:solidFill>
          <a:ln w="9525">
            <a:solidFill>
              <a:schemeClr val="accent1">
                <a:lumMod val="50000"/>
              </a:schemeClr>
            </a:solidFill>
            <a:miter lim="800000"/>
            <a:headEnd/>
            <a:tailEnd/>
          </a:ln>
        </p:spPr>
        <p:txBody>
          <a:bodyPr anchor="ctr">
            <a:spAutoFit/>
          </a:bodyPr>
          <a:lstStyle/>
          <a:p>
            <a:endParaRPr lang="en-US"/>
          </a:p>
        </p:txBody>
      </p:sp>
      <p:sp>
        <p:nvSpPr>
          <p:cNvPr id="24580" name="Rectangle 2"/>
          <p:cNvSpPr>
            <a:spLocks noGrp="1" noChangeArrowheads="1"/>
          </p:cNvSpPr>
          <p:nvPr>
            <p:ph type="title"/>
          </p:nvPr>
        </p:nvSpPr>
        <p:spPr/>
        <p:txBody>
          <a:bodyPr/>
          <a:lstStyle/>
          <a:p>
            <a:pPr eaLnBrk="1" hangingPunct="1"/>
            <a:r>
              <a:rPr lang="en-US" dirty="0"/>
              <a:t>Putting It All Together: Factorial</a:t>
            </a:r>
          </a:p>
        </p:txBody>
      </p:sp>
      <p:sp>
        <p:nvSpPr>
          <p:cNvPr id="12" name="Rectangle 3"/>
          <p:cNvSpPr>
            <a:spLocks noChangeArrowheads="1"/>
          </p:cNvSpPr>
          <p:nvPr/>
        </p:nvSpPr>
        <p:spPr bwMode="auto">
          <a:xfrm>
            <a:off x="381000" y="1828800"/>
            <a:ext cx="3124200" cy="2218043"/>
          </a:xfrm>
          <a:prstGeom prst="rect">
            <a:avLst/>
          </a:prstGeom>
          <a:noFill/>
          <a:ln w="12700">
            <a:noFill/>
            <a:miter lim="800000"/>
            <a:headEnd/>
            <a:tailEnd/>
          </a:ln>
        </p:spPr>
        <p:txBody>
          <a:bodyPr wrap="square" lIns="90488" tIns="44450" rIns="90488" bIns="44450">
            <a:spAutoFit/>
          </a:bodyPr>
          <a:lstStyle/>
          <a:p>
            <a:pPr algn="l" eaLnBrk="0" hangingPunct="0">
              <a:lnSpc>
                <a:spcPct val="11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sz="1800" dirty="0" err="1">
                <a:solidFill>
                  <a:srgbClr val="0070C0"/>
                </a:solidFill>
                <a:latin typeface="Consolas" pitchFamily="49" charset="0"/>
                <a:cs typeface="Consolas" pitchFamily="49" charset="0"/>
              </a:rPr>
              <a:t>int</a:t>
            </a:r>
            <a:r>
              <a:rPr lang="en-US" sz="1800" dirty="0">
                <a:latin typeface="Consolas" pitchFamily="49" charset="0"/>
                <a:cs typeface="Consolas" pitchFamily="49" charset="0"/>
              </a:rPr>
              <a:t> fact(</a:t>
            </a:r>
            <a:r>
              <a:rPr lang="en-US" sz="1800" dirty="0" err="1">
                <a:solidFill>
                  <a:srgbClr val="0070C0"/>
                </a:solidFill>
                <a:latin typeface="Consolas" pitchFamily="49" charset="0"/>
                <a:cs typeface="Consolas" pitchFamily="49" charset="0"/>
              </a:rPr>
              <a:t>int</a:t>
            </a:r>
            <a:r>
              <a:rPr lang="en-US" sz="1800" dirty="0">
                <a:latin typeface="Consolas" pitchFamily="49" charset="0"/>
                <a:cs typeface="Consolas" pitchFamily="49" charset="0"/>
              </a:rPr>
              <a:t> n)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dirty="0">
                <a:solidFill>
                  <a:srgbClr val="C00000"/>
                </a:solidFill>
                <a:latin typeface="Consolas" pitchFamily="49" charset="0"/>
                <a:cs typeface="Consolas" pitchFamily="49" charset="0"/>
              </a:rPr>
              <a:t>if</a:t>
            </a:r>
            <a:r>
              <a:rPr lang="en-US" dirty="0">
                <a:latin typeface="Consolas" pitchFamily="49" charset="0"/>
                <a:cs typeface="Consolas" pitchFamily="49" charset="0"/>
              </a:rPr>
              <a:t> (n &gt; 0)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return</a:t>
            </a:r>
            <a:r>
              <a:rPr lang="en-US" dirty="0">
                <a:latin typeface="Consolas" pitchFamily="49" charset="0"/>
                <a:cs typeface="Consolas" pitchFamily="49" charset="0"/>
              </a:rPr>
              <a:t> n*fact(n-1);</a:t>
            </a:r>
            <a:br>
              <a:rPr lang="en-US" dirty="0">
                <a:latin typeface="Consolas" pitchFamily="49" charset="0"/>
                <a:cs typeface="Consolas" pitchFamily="49" charset="0"/>
              </a:rPr>
            </a:br>
            <a:r>
              <a:rPr lang="en-US" dirty="0">
                <a:latin typeface="Consolas" pitchFamily="49" charset="0"/>
                <a:cs typeface="Consolas" pitchFamily="49" charset="0"/>
              </a:rPr>
              <a:t>  } </a:t>
            </a:r>
            <a:r>
              <a:rPr lang="en-US" dirty="0">
                <a:solidFill>
                  <a:srgbClr val="C00000"/>
                </a:solidFill>
                <a:latin typeface="Consolas" pitchFamily="49" charset="0"/>
                <a:cs typeface="Consolas" pitchFamily="49" charset="0"/>
              </a:rPr>
              <a:t>else</a:t>
            </a: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return</a:t>
            </a:r>
            <a:r>
              <a:rPr lang="en-US" dirty="0">
                <a:latin typeface="Consolas" pitchFamily="49" charset="0"/>
                <a:cs typeface="Consolas" pitchFamily="49" charset="0"/>
              </a:rPr>
              <a:t> 1;</a:t>
            </a:r>
            <a:br>
              <a:rPr lang="en-US" dirty="0">
                <a:latin typeface="Consolas" pitchFamily="49" charset="0"/>
                <a:cs typeface="Consolas" pitchFamily="49" charset="0"/>
              </a:rPr>
            </a:b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a:t>
            </a:r>
          </a:p>
        </p:txBody>
      </p:sp>
      <p:sp>
        <p:nvSpPr>
          <p:cNvPr id="24581" name="Rectangle 3"/>
          <p:cNvSpPr>
            <a:spLocks noChangeArrowheads="1"/>
          </p:cNvSpPr>
          <p:nvPr/>
        </p:nvSpPr>
        <p:spPr bwMode="auto">
          <a:xfrm>
            <a:off x="3581400" y="1066800"/>
            <a:ext cx="5257800" cy="5695407"/>
          </a:xfrm>
          <a:prstGeom prst="rect">
            <a:avLst/>
          </a:prstGeom>
          <a:noFill/>
          <a:ln w="12700">
            <a:noFill/>
            <a:miter lim="800000"/>
            <a:headEnd/>
            <a:tailEnd/>
          </a:ln>
        </p:spPr>
        <p:txBody>
          <a:bodyPr wrap="square" lIns="90488" tIns="44450" rIns="90488" bIns="44450">
            <a:spAutoFit/>
          </a:bodyPr>
          <a:lstStyle/>
          <a:p>
            <a:pPr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fact:	PUSH(LP)			// save linkages</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PUSH(BP)</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MOVE(SP,BP)		// new frame base</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PUSH(r1)			// preserve </a:t>
            </a:r>
            <a:r>
              <a:rPr lang="en-US" sz="1600" dirty="0" err="1">
                <a:latin typeface="Consolas" pitchFamily="49" charset="0"/>
                <a:cs typeface="Consolas" pitchFamily="49" charset="0"/>
              </a:rPr>
              <a:t>regs</a:t>
            </a:r>
            <a:endParaRPr lang="en-US" sz="1600" dirty="0">
              <a:latin typeface="Consolas" pitchFamily="49" charset="0"/>
              <a:cs typeface="Consolas" pitchFamily="49" charset="0"/>
            </a:endParaRP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LD(BP,-12,r1)	// r1 </a:t>
            </a:r>
            <a:r>
              <a:rPr lang="en-US" sz="1600" dirty="0">
                <a:latin typeface="Consolas" pitchFamily="49" charset="0"/>
                <a:cs typeface="Consolas" pitchFamily="49" charset="0"/>
                <a:sym typeface="Wingdings" pitchFamily="2" charset="2"/>
              </a:rPr>
              <a:t></a:t>
            </a:r>
            <a:r>
              <a:rPr lang="en-US" sz="1600" dirty="0">
                <a:latin typeface="Consolas" pitchFamily="49" charset="0"/>
                <a:cs typeface="Consolas" pitchFamily="49" charset="0"/>
              </a:rPr>
              <a:t> n</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CMPLEC(r1,0,r0)	// if (n &gt; 0)</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BT(r0,else)</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endParaRPr lang="en-US" sz="1600" dirty="0">
              <a:latin typeface="Consolas" pitchFamily="49" charset="0"/>
              <a:cs typeface="Consolas" pitchFamily="49" charset="0"/>
            </a:endParaRPr>
          </a:p>
          <a:p>
            <a:pPr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		SUBC(r1,1,r1)	// r1 </a:t>
            </a:r>
            <a:r>
              <a:rPr lang="en-US" sz="1600" dirty="0">
                <a:latin typeface="Consolas" pitchFamily="49" charset="0"/>
                <a:cs typeface="Consolas" pitchFamily="49" charset="0"/>
                <a:sym typeface="Wingdings" pitchFamily="2" charset="2"/>
              </a:rPr>
              <a:t></a:t>
            </a:r>
            <a:r>
              <a:rPr lang="en-US" sz="1600" dirty="0">
                <a:latin typeface="Consolas" pitchFamily="49" charset="0"/>
                <a:cs typeface="Consolas" pitchFamily="49" charset="0"/>
              </a:rPr>
              <a:t> (n-1)</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PUSH(r1)			// push arg1</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BR(</a:t>
            </a:r>
            <a:r>
              <a:rPr lang="en-US" sz="1600" dirty="0" err="1">
                <a:latin typeface="Consolas" pitchFamily="49" charset="0"/>
                <a:cs typeface="Consolas" pitchFamily="49" charset="0"/>
              </a:rPr>
              <a:t>fact,LP</a:t>
            </a:r>
            <a:r>
              <a:rPr lang="en-US" sz="1600" dirty="0">
                <a:latin typeface="Consolas" pitchFamily="49" charset="0"/>
                <a:cs typeface="Consolas" pitchFamily="49" charset="0"/>
              </a:rPr>
              <a:t>)		// fact(n-1)</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DEALLOCATE(1)	// pop arg1</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LD(BP,-12,r1)	/</a:t>
            </a:r>
            <a:r>
              <a:rPr lang="en-US" sz="1600">
                <a:latin typeface="Consolas" pitchFamily="49" charset="0"/>
                <a:cs typeface="Consolas" pitchFamily="49" charset="0"/>
              </a:rPr>
              <a:t>/ r1 </a:t>
            </a:r>
            <a:r>
              <a:rPr lang="en-US" sz="1600">
                <a:latin typeface="Consolas" pitchFamily="49" charset="0"/>
                <a:cs typeface="Consolas" pitchFamily="49" charset="0"/>
                <a:sym typeface="Wingdings" pitchFamily="2" charset="2"/>
              </a:rPr>
              <a:t></a:t>
            </a:r>
            <a:r>
              <a:rPr lang="en-US" sz="1600">
                <a:latin typeface="Consolas" pitchFamily="49" charset="0"/>
                <a:cs typeface="Consolas" pitchFamily="49" charset="0"/>
              </a:rPr>
              <a:t> </a:t>
            </a:r>
            <a:r>
              <a:rPr lang="en-US" sz="1600" dirty="0">
                <a:latin typeface="Consolas" pitchFamily="49" charset="0"/>
                <a:cs typeface="Consolas" pitchFamily="49" charset="0"/>
              </a:rPr>
              <a:t>n</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MUL(r1,r0,r0)	// r0 </a:t>
            </a:r>
            <a:r>
              <a:rPr lang="en-US" sz="1600" dirty="0">
                <a:latin typeface="Consolas" pitchFamily="49" charset="0"/>
                <a:cs typeface="Consolas" pitchFamily="49" charset="0"/>
                <a:sym typeface="Wingdings" pitchFamily="2" charset="2"/>
              </a:rPr>
              <a:t></a:t>
            </a:r>
            <a:r>
              <a:rPr lang="en-US" sz="1600" dirty="0">
                <a:latin typeface="Consolas" pitchFamily="49" charset="0"/>
                <a:cs typeface="Consolas" pitchFamily="49" charset="0"/>
              </a:rPr>
              <a:t> n*fact(n-1)</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BR(rtn)</a:t>
            </a:r>
          </a:p>
          <a:p>
            <a:pPr marL="1588"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endParaRPr lang="en-US" sz="1600" dirty="0">
              <a:latin typeface="Consolas" pitchFamily="49" charset="0"/>
              <a:cs typeface="Consolas" pitchFamily="49" charset="0"/>
            </a:endParaRPr>
          </a:p>
          <a:p>
            <a:pPr marL="1588"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else:	CMOVE(1,r0)		// return 1</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endParaRPr lang="en-US" sz="1600" dirty="0">
              <a:latin typeface="Consolas" pitchFamily="49" charset="0"/>
              <a:cs typeface="Consolas" pitchFamily="49" charset="0"/>
            </a:endParaRPr>
          </a:p>
          <a:p>
            <a:pPr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err="1">
                <a:latin typeface="Consolas" pitchFamily="49" charset="0"/>
                <a:cs typeface="Consolas" pitchFamily="49" charset="0"/>
              </a:rPr>
              <a:t>rtn</a:t>
            </a:r>
            <a:r>
              <a:rPr lang="en-US" sz="1600" dirty="0">
                <a:latin typeface="Consolas" pitchFamily="49" charset="0"/>
                <a:cs typeface="Consolas" pitchFamily="49" charset="0"/>
              </a:rPr>
              <a:t>:		POP(r1)			// restore </a:t>
            </a:r>
            <a:r>
              <a:rPr lang="en-US" sz="1600" dirty="0" err="1">
                <a:latin typeface="Consolas" pitchFamily="49" charset="0"/>
                <a:cs typeface="Consolas" pitchFamily="49" charset="0"/>
              </a:rPr>
              <a:t>regs</a:t>
            </a:r>
            <a:endParaRPr lang="en-US" sz="1600" dirty="0">
              <a:latin typeface="Consolas" pitchFamily="49" charset="0"/>
              <a:cs typeface="Consolas" pitchFamily="49" charset="0"/>
            </a:endParaRP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MOVE(BP,SP)		// Why?</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POP(BP)			// restore links</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POP(LP)</a:t>
            </a:r>
          </a:p>
          <a:p>
            <a:pPr lvl="2" algn="l" eaLnBrk="0" hangingPunct="0">
              <a:lnSpc>
                <a:spcPct val="90000"/>
              </a:lnSpc>
              <a:spcBef>
                <a:spcPct val="5000"/>
              </a:spcBef>
              <a:tabLst>
                <a:tab pos="457200" algn="l"/>
                <a:tab pos="912813" algn="l"/>
                <a:tab pos="1371600" algn="l"/>
                <a:tab pos="1828800" algn="l"/>
                <a:tab pos="2286000" algn="l"/>
                <a:tab pos="2743200" algn="l"/>
                <a:tab pos="3200400" algn="l"/>
                <a:tab pos="3657600" algn="l"/>
                <a:tab pos="4114800" algn="l"/>
                <a:tab pos="4572000" algn="l"/>
              </a:tabLst>
            </a:pPr>
            <a:r>
              <a:rPr lang="en-US" sz="1600" dirty="0">
                <a:latin typeface="Consolas" pitchFamily="49" charset="0"/>
                <a:cs typeface="Consolas" pitchFamily="49" charset="0"/>
              </a:rPr>
              <a:t>JMP(LP)			// return</a:t>
            </a:r>
          </a:p>
          <a:p>
            <a:pPr lvl="2" algn="l" eaLnBrk="0" latinLnBrk="1" hangingPunct="0">
              <a:lnSpc>
                <a:spcPct val="90000"/>
              </a:lnSpc>
              <a:spcBef>
                <a:spcPct val="5000"/>
              </a:spcBef>
              <a:tabLst>
                <a:tab pos="457200" algn="l"/>
                <a:tab pos="914400" algn="l"/>
                <a:tab pos="1371600" algn="l"/>
                <a:tab pos="1828800" algn="l"/>
                <a:tab pos="2286000" algn="l"/>
                <a:tab pos="2743200" algn="l"/>
                <a:tab pos="3200400" algn="l"/>
                <a:tab pos="3657600" algn="l"/>
                <a:tab pos="4114800" algn="l"/>
                <a:tab pos="4572000" algn="l"/>
              </a:tabLst>
            </a:pPr>
            <a:endParaRPr lang="en-US" sz="1600" dirty="0">
              <a:latin typeface="Consolas" pitchFamily="49" charset="0"/>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40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40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40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047" grpId="0" animBg="1"/>
      <p:bldP spid="684046" grpId="0" animBg="1"/>
      <p:bldP spid="68404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pPr eaLnBrk="1" hangingPunct="1"/>
            <a:r>
              <a:rPr lang="en-US"/>
              <a:t>Recursion?</a:t>
            </a:r>
          </a:p>
        </p:txBody>
      </p:sp>
      <p:sp>
        <p:nvSpPr>
          <p:cNvPr id="25602" name="Rectangle 3"/>
          <p:cNvSpPr>
            <a:spLocks noChangeArrowheads="1"/>
          </p:cNvSpPr>
          <p:nvPr/>
        </p:nvSpPr>
        <p:spPr bwMode="auto">
          <a:xfrm>
            <a:off x="342558" y="1200090"/>
            <a:ext cx="3986213" cy="339067"/>
          </a:xfrm>
          <a:prstGeom prst="rect">
            <a:avLst/>
          </a:prstGeom>
          <a:noFill/>
          <a:ln w="12700">
            <a:noFill/>
            <a:miter lim="800000"/>
            <a:headEnd/>
            <a:tailEnd/>
          </a:ln>
        </p:spPr>
        <p:txBody>
          <a:bodyPr lIns="90488" tIns="44450" rIns="90488" bIns="44450">
            <a:spAutoFit/>
          </a:bodyPr>
          <a:lstStyle/>
          <a:p>
            <a:pPr algn="l" eaLnBrk="0" hangingPunct="0">
              <a:lnSpc>
                <a:spcPct val="90000"/>
              </a:lnSpc>
              <a:spcBef>
                <a:spcPct val="50000"/>
              </a:spcBef>
            </a:pPr>
            <a:r>
              <a:rPr lang="en-US" dirty="0">
                <a:latin typeface="+mj-lt"/>
              </a:rPr>
              <a:t>Of course!</a:t>
            </a:r>
          </a:p>
        </p:txBody>
      </p:sp>
      <p:grpSp>
        <p:nvGrpSpPr>
          <p:cNvPr id="2" name="Group 32"/>
          <p:cNvGrpSpPr>
            <a:grpSpLocks/>
          </p:cNvGrpSpPr>
          <p:nvPr/>
        </p:nvGrpSpPr>
        <p:grpSpPr bwMode="auto">
          <a:xfrm>
            <a:off x="4572000" y="304800"/>
            <a:ext cx="4953000" cy="6324600"/>
            <a:chOff x="336" y="192"/>
            <a:chExt cx="3120" cy="3984"/>
          </a:xfrm>
        </p:grpSpPr>
        <p:sp>
          <p:nvSpPr>
            <p:cNvPr id="25805" name="Rectangle 33"/>
            <p:cNvSpPr>
              <a:spLocks noChangeArrowheads="1"/>
            </p:cNvSpPr>
            <p:nvPr/>
          </p:nvSpPr>
          <p:spPr bwMode="auto">
            <a:xfrm>
              <a:off x="336" y="192"/>
              <a:ext cx="3120" cy="3984"/>
            </a:xfrm>
            <a:prstGeom prst="rect">
              <a:avLst/>
            </a:prstGeom>
            <a:noFill/>
            <a:ln w="9525">
              <a:noFill/>
              <a:miter lim="800000"/>
              <a:headEnd/>
              <a:tailEnd/>
            </a:ln>
          </p:spPr>
          <p:txBody>
            <a:bodyPr wrap="none" anchor="ctr"/>
            <a:lstStyle/>
            <a:p>
              <a:endParaRPr lang="en-US"/>
            </a:p>
          </p:txBody>
        </p:sp>
        <p:grpSp>
          <p:nvGrpSpPr>
            <p:cNvPr id="3" name="Group 34"/>
            <p:cNvGrpSpPr>
              <a:grpSpLocks/>
            </p:cNvGrpSpPr>
            <p:nvPr/>
          </p:nvGrpSpPr>
          <p:grpSpPr bwMode="auto">
            <a:xfrm>
              <a:off x="1248" y="480"/>
              <a:ext cx="1008" cy="3552"/>
              <a:chOff x="1248" y="480"/>
              <a:chExt cx="1008" cy="3552"/>
            </a:xfrm>
          </p:grpSpPr>
          <p:sp>
            <p:nvSpPr>
              <p:cNvPr id="25807" name="Rectangle 35"/>
              <p:cNvSpPr>
                <a:spLocks noChangeArrowheads="1"/>
              </p:cNvSpPr>
              <p:nvPr/>
            </p:nvSpPr>
            <p:spPr bwMode="auto">
              <a:xfrm>
                <a:off x="1248" y="624"/>
                <a:ext cx="1008" cy="3264"/>
              </a:xfrm>
              <a:prstGeom prst="rect">
                <a:avLst/>
              </a:prstGeom>
              <a:solidFill>
                <a:srgbClr val="CCFFFF"/>
              </a:solidFill>
              <a:ln w="9525">
                <a:solidFill>
                  <a:schemeClr val="tx1"/>
                </a:solidFill>
                <a:miter lim="800000"/>
                <a:headEnd/>
                <a:tailEnd/>
              </a:ln>
            </p:spPr>
            <p:txBody>
              <a:bodyPr wrap="none" anchor="ctr"/>
              <a:lstStyle/>
              <a:p>
                <a:endParaRPr lang="en-US"/>
              </a:p>
            </p:txBody>
          </p:sp>
          <p:grpSp>
            <p:nvGrpSpPr>
              <p:cNvPr id="4" name="Group 36"/>
              <p:cNvGrpSpPr>
                <a:grpSpLocks/>
              </p:cNvGrpSpPr>
              <p:nvPr/>
            </p:nvGrpSpPr>
            <p:grpSpPr bwMode="auto">
              <a:xfrm>
                <a:off x="1248" y="480"/>
                <a:ext cx="1008" cy="192"/>
                <a:chOff x="1632" y="480"/>
                <a:chExt cx="1008" cy="192"/>
              </a:xfrm>
            </p:grpSpPr>
            <p:grpSp>
              <p:nvGrpSpPr>
                <p:cNvPr id="5" name="Group 37"/>
                <p:cNvGrpSpPr>
                  <a:grpSpLocks/>
                </p:cNvGrpSpPr>
                <p:nvPr/>
              </p:nvGrpSpPr>
              <p:grpSpPr bwMode="auto">
                <a:xfrm>
                  <a:off x="1632" y="480"/>
                  <a:ext cx="1008" cy="192"/>
                  <a:chOff x="1632" y="432"/>
                  <a:chExt cx="1008" cy="192"/>
                </a:xfrm>
              </p:grpSpPr>
              <p:sp>
                <p:nvSpPr>
                  <p:cNvPr id="25818" name="Freeform 38"/>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solidFill>
                    <a:srgbClr val="CCFFFF"/>
                  </a:solidFill>
                  <a:ln w="9525">
                    <a:solidFill>
                      <a:schemeClr val="tx1"/>
                    </a:solidFill>
                    <a:round/>
                    <a:headEnd/>
                    <a:tailEnd/>
                  </a:ln>
                </p:spPr>
                <p:txBody>
                  <a:bodyPr/>
                  <a:lstStyle/>
                  <a:p>
                    <a:endParaRPr lang="en-US"/>
                  </a:p>
                </p:txBody>
              </p:sp>
              <p:sp>
                <p:nvSpPr>
                  <p:cNvPr id="25819" name="Rectangle 39"/>
                  <p:cNvSpPr>
                    <a:spLocks noChangeArrowheads="1"/>
                  </p:cNvSpPr>
                  <p:nvPr/>
                </p:nvSpPr>
                <p:spPr bwMode="auto">
                  <a:xfrm>
                    <a:off x="1632" y="576"/>
                    <a:ext cx="1008" cy="48"/>
                  </a:xfrm>
                  <a:prstGeom prst="rect">
                    <a:avLst/>
                  </a:prstGeom>
                  <a:solidFill>
                    <a:srgbClr val="CCFFFF"/>
                  </a:solidFill>
                  <a:ln w="9525">
                    <a:noFill/>
                    <a:miter lim="800000"/>
                    <a:headEnd/>
                    <a:tailEnd/>
                  </a:ln>
                </p:spPr>
                <p:txBody>
                  <a:bodyPr wrap="none" anchor="ctr"/>
                  <a:lstStyle/>
                  <a:p>
                    <a:endParaRPr lang="en-US"/>
                  </a:p>
                </p:txBody>
              </p:sp>
            </p:grpSp>
            <p:sp>
              <p:nvSpPr>
                <p:cNvPr id="25816" name="Line 40"/>
                <p:cNvSpPr>
                  <a:spLocks noChangeShapeType="1"/>
                </p:cNvSpPr>
                <p:nvPr/>
              </p:nvSpPr>
              <p:spPr bwMode="auto">
                <a:xfrm>
                  <a:off x="1632" y="624"/>
                  <a:ext cx="0" cy="48"/>
                </a:xfrm>
                <a:prstGeom prst="line">
                  <a:avLst/>
                </a:prstGeom>
                <a:noFill/>
                <a:ln w="9525">
                  <a:solidFill>
                    <a:schemeClr val="tx1"/>
                  </a:solidFill>
                  <a:round/>
                  <a:headEnd/>
                  <a:tailEnd/>
                </a:ln>
              </p:spPr>
              <p:txBody>
                <a:bodyPr/>
                <a:lstStyle/>
                <a:p>
                  <a:endParaRPr lang="en-US"/>
                </a:p>
              </p:txBody>
            </p:sp>
            <p:sp>
              <p:nvSpPr>
                <p:cNvPr id="25817" name="Line 41"/>
                <p:cNvSpPr>
                  <a:spLocks noChangeShapeType="1"/>
                </p:cNvSpPr>
                <p:nvPr/>
              </p:nvSpPr>
              <p:spPr bwMode="auto">
                <a:xfrm>
                  <a:off x="2640" y="624"/>
                  <a:ext cx="0" cy="48"/>
                </a:xfrm>
                <a:prstGeom prst="line">
                  <a:avLst/>
                </a:prstGeom>
                <a:noFill/>
                <a:ln w="9525">
                  <a:solidFill>
                    <a:schemeClr val="tx1"/>
                  </a:solidFill>
                  <a:round/>
                  <a:headEnd/>
                  <a:tailEnd/>
                </a:ln>
              </p:spPr>
              <p:txBody>
                <a:bodyPr/>
                <a:lstStyle/>
                <a:p>
                  <a:endParaRPr lang="en-US"/>
                </a:p>
              </p:txBody>
            </p:sp>
          </p:grpSp>
          <p:grpSp>
            <p:nvGrpSpPr>
              <p:cNvPr id="6" name="Group 42"/>
              <p:cNvGrpSpPr>
                <a:grpSpLocks/>
              </p:cNvGrpSpPr>
              <p:nvPr/>
            </p:nvGrpSpPr>
            <p:grpSpPr bwMode="auto">
              <a:xfrm flipH="1" flipV="1">
                <a:off x="1248" y="3840"/>
                <a:ext cx="1008" cy="192"/>
                <a:chOff x="1632" y="480"/>
                <a:chExt cx="1008" cy="192"/>
              </a:xfrm>
            </p:grpSpPr>
            <p:grpSp>
              <p:nvGrpSpPr>
                <p:cNvPr id="7" name="Group 43"/>
                <p:cNvGrpSpPr>
                  <a:grpSpLocks/>
                </p:cNvGrpSpPr>
                <p:nvPr/>
              </p:nvGrpSpPr>
              <p:grpSpPr bwMode="auto">
                <a:xfrm>
                  <a:off x="1632" y="480"/>
                  <a:ext cx="1008" cy="192"/>
                  <a:chOff x="1632" y="432"/>
                  <a:chExt cx="1008" cy="192"/>
                </a:xfrm>
              </p:grpSpPr>
              <p:sp>
                <p:nvSpPr>
                  <p:cNvPr id="25813" name="Freeform 44"/>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solidFill>
                    <a:srgbClr val="CCFFFF"/>
                  </a:solidFill>
                  <a:ln w="9525">
                    <a:solidFill>
                      <a:schemeClr val="tx1"/>
                    </a:solidFill>
                    <a:round/>
                    <a:headEnd/>
                    <a:tailEnd/>
                  </a:ln>
                </p:spPr>
                <p:txBody>
                  <a:bodyPr/>
                  <a:lstStyle/>
                  <a:p>
                    <a:endParaRPr lang="en-US"/>
                  </a:p>
                </p:txBody>
              </p:sp>
              <p:sp>
                <p:nvSpPr>
                  <p:cNvPr id="25814" name="Rectangle 45"/>
                  <p:cNvSpPr>
                    <a:spLocks noChangeArrowheads="1"/>
                  </p:cNvSpPr>
                  <p:nvPr/>
                </p:nvSpPr>
                <p:spPr bwMode="auto">
                  <a:xfrm>
                    <a:off x="1632" y="576"/>
                    <a:ext cx="1008" cy="48"/>
                  </a:xfrm>
                  <a:prstGeom prst="rect">
                    <a:avLst/>
                  </a:prstGeom>
                  <a:solidFill>
                    <a:srgbClr val="CCFFFF"/>
                  </a:solidFill>
                  <a:ln w="9525">
                    <a:noFill/>
                    <a:miter lim="800000"/>
                    <a:headEnd/>
                    <a:tailEnd/>
                  </a:ln>
                </p:spPr>
                <p:txBody>
                  <a:bodyPr wrap="none" anchor="ctr"/>
                  <a:lstStyle/>
                  <a:p>
                    <a:endParaRPr lang="en-US"/>
                  </a:p>
                </p:txBody>
              </p:sp>
            </p:grpSp>
            <p:sp>
              <p:nvSpPr>
                <p:cNvPr id="25811" name="Line 46"/>
                <p:cNvSpPr>
                  <a:spLocks noChangeShapeType="1"/>
                </p:cNvSpPr>
                <p:nvPr/>
              </p:nvSpPr>
              <p:spPr bwMode="auto">
                <a:xfrm>
                  <a:off x="1632" y="624"/>
                  <a:ext cx="0" cy="48"/>
                </a:xfrm>
                <a:prstGeom prst="line">
                  <a:avLst/>
                </a:prstGeom>
                <a:noFill/>
                <a:ln w="9525">
                  <a:solidFill>
                    <a:schemeClr val="tx1"/>
                  </a:solidFill>
                  <a:round/>
                  <a:headEnd/>
                  <a:tailEnd/>
                </a:ln>
              </p:spPr>
              <p:txBody>
                <a:bodyPr/>
                <a:lstStyle/>
                <a:p>
                  <a:endParaRPr lang="en-US"/>
                </a:p>
              </p:txBody>
            </p:sp>
            <p:sp>
              <p:nvSpPr>
                <p:cNvPr id="25812" name="Line 47"/>
                <p:cNvSpPr>
                  <a:spLocks noChangeShapeType="1"/>
                </p:cNvSpPr>
                <p:nvPr/>
              </p:nvSpPr>
              <p:spPr bwMode="auto">
                <a:xfrm>
                  <a:off x="2640" y="624"/>
                  <a:ext cx="0" cy="48"/>
                </a:xfrm>
                <a:prstGeom prst="line">
                  <a:avLst/>
                </a:prstGeom>
                <a:noFill/>
                <a:ln w="9525">
                  <a:solidFill>
                    <a:schemeClr val="tx1"/>
                  </a:solidFill>
                  <a:round/>
                  <a:headEnd/>
                  <a:tailEnd/>
                </a:ln>
              </p:spPr>
              <p:txBody>
                <a:bodyPr/>
                <a:lstStyle/>
                <a:p>
                  <a:endParaRPr lang="en-US"/>
                </a:p>
              </p:txBody>
            </p:sp>
          </p:grpSp>
        </p:grpSp>
      </p:grpSp>
      <p:grpSp>
        <p:nvGrpSpPr>
          <p:cNvPr id="8" name="Group 48"/>
          <p:cNvGrpSpPr>
            <a:grpSpLocks/>
          </p:cNvGrpSpPr>
          <p:nvPr/>
        </p:nvGrpSpPr>
        <p:grpSpPr bwMode="auto">
          <a:xfrm>
            <a:off x="5105400" y="990600"/>
            <a:ext cx="2514600" cy="609600"/>
            <a:chOff x="912" y="768"/>
            <a:chExt cx="1584" cy="384"/>
          </a:xfrm>
        </p:grpSpPr>
        <p:sp>
          <p:nvSpPr>
            <p:cNvPr id="25800" name="Line 49"/>
            <p:cNvSpPr>
              <a:spLocks noChangeShapeType="1"/>
            </p:cNvSpPr>
            <p:nvPr/>
          </p:nvSpPr>
          <p:spPr bwMode="auto">
            <a:xfrm>
              <a:off x="1488" y="864"/>
              <a:ext cx="1008" cy="0"/>
            </a:xfrm>
            <a:prstGeom prst="line">
              <a:avLst/>
            </a:prstGeom>
            <a:noFill/>
            <a:ln w="9525">
              <a:solidFill>
                <a:schemeClr val="tx1"/>
              </a:solidFill>
              <a:round/>
              <a:headEnd/>
              <a:tailEnd/>
            </a:ln>
          </p:spPr>
          <p:txBody>
            <a:bodyPr>
              <a:spAutoFit/>
            </a:bodyPr>
            <a:lstStyle/>
            <a:p>
              <a:endParaRPr lang="en-US">
                <a:latin typeface="+mn-lt"/>
              </a:endParaRPr>
            </a:p>
          </p:txBody>
        </p:sp>
        <p:grpSp>
          <p:nvGrpSpPr>
            <p:cNvPr id="9" name="Group 50"/>
            <p:cNvGrpSpPr>
              <a:grpSpLocks/>
            </p:cNvGrpSpPr>
            <p:nvPr/>
          </p:nvGrpSpPr>
          <p:grpSpPr bwMode="auto">
            <a:xfrm>
              <a:off x="912" y="768"/>
              <a:ext cx="576" cy="384"/>
              <a:chOff x="912" y="768"/>
              <a:chExt cx="576" cy="384"/>
            </a:xfrm>
          </p:grpSpPr>
          <p:sp>
            <p:nvSpPr>
              <p:cNvPr id="25802" name="Rectangle 51"/>
              <p:cNvSpPr>
                <a:spLocks noChangeArrowheads="1"/>
              </p:cNvSpPr>
              <p:nvPr/>
            </p:nvSpPr>
            <p:spPr bwMode="auto">
              <a:xfrm>
                <a:off x="912" y="768"/>
                <a:ext cx="576" cy="384"/>
              </a:xfrm>
              <a:prstGeom prst="rect">
                <a:avLst/>
              </a:prstGeom>
              <a:noFill/>
              <a:ln w="9525">
                <a:noFill/>
                <a:miter lim="800000"/>
                <a:headEnd/>
                <a:tailEnd/>
              </a:ln>
            </p:spPr>
            <p:txBody>
              <a:bodyPr wrap="none" anchor="ctr"/>
              <a:lstStyle/>
              <a:p>
                <a:endParaRPr lang="en-US">
                  <a:latin typeface="+mn-lt"/>
                </a:endParaRPr>
              </a:p>
            </p:txBody>
          </p:sp>
          <p:sp>
            <p:nvSpPr>
              <p:cNvPr id="25803" name="Line 52"/>
              <p:cNvSpPr>
                <a:spLocks noChangeShapeType="1"/>
              </p:cNvSpPr>
              <p:nvPr/>
            </p:nvSpPr>
            <p:spPr bwMode="auto">
              <a:xfrm>
                <a:off x="1200" y="960"/>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5804" name="Text Box 53"/>
              <p:cNvSpPr txBox="1">
                <a:spLocks noChangeArrowheads="1"/>
              </p:cNvSpPr>
              <p:nvPr/>
            </p:nvSpPr>
            <p:spPr bwMode="auto">
              <a:xfrm>
                <a:off x="990" y="816"/>
                <a:ext cx="273" cy="252"/>
              </a:xfrm>
              <a:prstGeom prst="rect">
                <a:avLst/>
              </a:prstGeom>
              <a:noFill/>
              <a:ln w="9525">
                <a:noFill/>
                <a:miter lim="800000"/>
                <a:headEnd/>
                <a:tailEnd/>
              </a:ln>
            </p:spPr>
            <p:txBody>
              <a:bodyPr wrap="none">
                <a:spAutoFit/>
              </a:bodyPr>
              <a:lstStyle/>
              <a:p>
                <a:pPr algn="r"/>
                <a:r>
                  <a:rPr lang="en-US" sz="2000">
                    <a:latin typeface="+mn-lt"/>
                  </a:rPr>
                  <a:t>SP</a:t>
                </a:r>
              </a:p>
            </p:txBody>
          </p:sp>
        </p:grpSp>
      </p:grpSp>
      <p:grpSp>
        <p:nvGrpSpPr>
          <p:cNvPr id="10" name="Group 54"/>
          <p:cNvGrpSpPr>
            <a:grpSpLocks/>
          </p:cNvGrpSpPr>
          <p:nvPr/>
        </p:nvGrpSpPr>
        <p:grpSpPr bwMode="auto">
          <a:xfrm>
            <a:off x="4038600" y="685800"/>
            <a:ext cx="4953000" cy="2438400"/>
            <a:chOff x="0" y="432"/>
            <a:chExt cx="3120" cy="1536"/>
          </a:xfrm>
        </p:grpSpPr>
        <p:grpSp>
          <p:nvGrpSpPr>
            <p:cNvPr id="11" name="Group 55"/>
            <p:cNvGrpSpPr>
              <a:grpSpLocks/>
            </p:cNvGrpSpPr>
            <p:nvPr/>
          </p:nvGrpSpPr>
          <p:grpSpPr bwMode="auto">
            <a:xfrm>
              <a:off x="528" y="432"/>
              <a:ext cx="2160" cy="1536"/>
              <a:chOff x="768" y="528"/>
              <a:chExt cx="2160" cy="1536"/>
            </a:xfrm>
          </p:grpSpPr>
          <p:sp>
            <p:nvSpPr>
              <p:cNvPr id="25758" name="Rectangle 56"/>
              <p:cNvSpPr>
                <a:spLocks noChangeArrowheads="1"/>
              </p:cNvSpPr>
              <p:nvPr/>
            </p:nvSpPr>
            <p:spPr bwMode="auto">
              <a:xfrm>
                <a:off x="768" y="528"/>
                <a:ext cx="2160" cy="1536"/>
              </a:xfrm>
              <a:prstGeom prst="rect">
                <a:avLst/>
              </a:prstGeom>
              <a:noFill/>
              <a:ln w="9525">
                <a:noFill/>
                <a:miter lim="800000"/>
                <a:headEnd/>
                <a:tailEnd/>
              </a:ln>
            </p:spPr>
            <p:txBody>
              <a:bodyPr wrap="none" anchor="ctr"/>
              <a:lstStyle/>
              <a:p>
                <a:endParaRPr lang="en-US">
                  <a:latin typeface="+mn-lt"/>
                </a:endParaRPr>
              </a:p>
            </p:txBody>
          </p:sp>
          <p:grpSp>
            <p:nvGrpSpPr>
              <p:cNvPr id="12" name="Group 57"/>
              <p:cNvGrpSpPr>
                <a:grpSpLocks/>
              </p:cNvGrpSpPr>
              <p:nvPr/>
            </p:nvGrpSpPr>
            <p:grpSpPr bwMode="auto">
              <a:xfrm>
                <a:off x="912" y="720"/>
                <a:ext cx="1872" cy="1152"/>
                <a:chOff x="912" y="720"/>
                <a:chExt cx="1872" cy="1152"/>
              </a:xfrm>
            </p:grpSpPr>
            <p:sp>
              <p:nvSpPr>
                <p:cNvPr id="25760" name="Rectangle 58"/>
                <p:cNvSpPr>
                  <a:spLocks noChangeArrowheads="1"/>
                </p:cNvSpPr>
                <p:nvPr/>
              </p:nvSpPr>
              <p:spPr bwMode="auto">
                <a:xfrm>
                  <a:off x="1488" y="816"/>
                  <a:ext cx="1008" cy="768"/>
                </a:xfrm>
                <a:prstGeom prst="rect">
                  <a:avLst/>
                </a:prstGeom>
                <a:solidFill>
                  <a:srgbClr val="FFFFCC"/>
                </a:solidFill>
                <a:ln w="9525">
                  <a:solidFill>
                    <a:schemeClr val="tx1"/>
                  </a:solidFill>
                  <a:miter lim="800000"/>
                  <a:headEnd/>
                  <a:tailEnd/>
                </a:ln>
              </p:spPr>
              <p:txBody>
                <a:bodyPr wrap="none" anchor="ctr"/>
                <a:lstStyle/>
                <a:p>
                  <a:endParaRPr lang="en-US">
                    <a:latin typeface="+mn-lt"/>
                  </a:endParaRPr>
                </a:p>
              </p:txBody>
            </p:sp>
            <p:sp>
              <p:nvSpPr>
                <p:cNvPr id="25761" name="Line 59"/>
                <p:cNvSpPr>
                  <a:spLocks noChangeShapeType="1"/>
                </p:cNvSpPr>
                <p:nvPr/>
              </p:nvSpPr>
              <p:spPr bwMode="auto">
                <a:xfrm>
                  <a:off x="1488" y="816"/>
                  <a:ext cx="1296" cy="0"/>
                </a:xfrm>
                <a:prstGeom prst="line">
                  <a:avLst/>
                </a:prstGeom>
                <a:noFill/>
                <a:ln w="28575">
                  <a:solidFill>
                    <a:schemeClr val="tx1"/>
                  </a:solidFill>
                  <a:round/>
                  <a:headEnd/>
                  <a:tailEnd/>
                </a:ln>
              </p:spPr>
              <p:txBody>
                <a:bodyPr>
                  <a:spAutoFit/>
                </a:bodyPr>
                <a:lstStyle/>
                <a:p>
                  <a:endParaRPr lang="en-US">
                    <a:latin typeface="+mn-lt"/>
                  </a:endParaRPr>
                </a:p>
              </p:txBody>
            </p:sp>
            <p:grpSp>
              <p:nvGrpSpPr>
                <p:cNvPr id="13" name="Group 60"/>
                <p:cNvGrpSpPr>
                  <a:grpSpLocks/>
                </p:cNvGrpSpPr>
                <p:nvPr/>
              </p:nvGrpSpPr>
              <p:grpSpPr bwMode="auto">
                <a:xfrm>
                  <a:off x="1392" y="1104"/>
                  <a:ext cx="1200" cy="384"/>
                  <a:chOff x="1248" y="1248"/>
                  <a:chExt cx="1200" cy="384"/>
                </a:xfrm>
              </p:grpSpPr>
              <p:sp>
                <p:nvSpPr>
                  <p:cNvPr id="25794" name="Rectangle 61"/>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14" name="Group 62"/>
                  <p:cNvGrpSpPr>
                    <a:grpSpLocks/>
                  </p:cNvGrpSpPr>
                  <p:nvPr/>
                </p:nvGrpSpPr>
                <p:grpSpPr bwMode="auto">
                  <a:xfrm>
                    <a:off x="1344" y="1336"/>
                    <a:ext cx="1008" cy="213"/>
                    <a:chOff x="1344" y="1336"/>
                    <a:chExt cx="1008" cy="213"/>
                  </a:xfrm>
                </p:grpSpPr>
                <p:grpSp>
                  <p:nvGrpSpPr>
                    <p:cNvPr id="15" name="Group 63"/>
                    <p:cNvGrpSpPr>
                      <a:grpSpLocks/>
                    </p:cNvGrpSpPr>
                    <p:nvPr/>
                  </p:nvGrpSpPr>
                  <p:grpSpPr bwMode="auto">
                    <a:xfrm>
                      <a:off x="1344" y="1344"/>
                      <a:ext cx="1008" cy="192"/>
                      <a:chOff x="1248" y="1344"/>
                      <a:chExt cx="1008" cy="192"/>
                    </a:xfrm>
                  </p:grpSpPr>
                  <p:sp>
                    <p:nvSpPr>
                      <p:cNvPr id="25798" name="Line 64"/>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799" name="Line 65"/>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797" name="Text Box 66"/>
                    <p:cNvSpPr txBox="1">
                      <a:spLocks noChangeArrowheads="1"/>
                    </p:cNvSpPr>
                    <p:nvPr/>
                  </p:nvSpPr>
                  <p:spPr bwMode="auto">
                    <a:xfrm>
                      <a:off x="1538" y="1336"/>
                      <a:ext cx="585" cy="213"/>
                    </a:xfrm>
                    <a:prstGeom prst="rect">
                      <a:avLst/>
                    </a:prstGeom>
                    <a:noFill/>
                    <a:ln w="9525">
                      <a:noFill/>
                      <a:miter lim="800000"/>
                      <a:headEnd/>
                      <a:tailEnd/>
                    </a:ln>
                  </p:spPr>
                  <p:txBody>
                    <a:bodyPr wrap="none">
                      <a:spAutoFit/>
                    </a:bodyPr>
                    <a:lstStyle/>
                    <a:p>
                      <a:r>
                        <a:rPr lang="en-US" sz="1600" dirty="0">
                          <a:latin typeface="+mn-lt"/>
                        </a:rPr>
                        <a:t>Saved BP</a:t>
                      </a:r>
                    </a:p>
                  </p:txBody>
                </p:sp>
              </p:grpSp>
            </p:grpSp>
            <p:grpSp>
              <p:nvGrpSpPr>
                <p:cNvPr id="16" name="Group 67"/>
                <p:cNvGrpSpPr>
                  <a:grpSpLocks/>
                </p:cNvGrpSpPr>
                <p:nvPr/>
              </p:nvGrpSpPr>
              <p:grpSpPr bwMode="auto">
                <a:xfrm>
                  <a:off x="1392" y="912"/>
                  <a:ext cx="1200" cy="384"/>
                  <a:chOff x="1248" y="1248"/>
                  <a:chExt cx="1200" cy="384"/>
                </a:xfrm>
              </p:grpSpPr>
              <p:sp>
                <p:nvSpPr>
                  <p:cNvPr id="25788" name="Rectangle 68"/>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17" name="Group 69"/>
                  <p:cNvGrpSpPr>
                    <a:grpSpLocks/>
                  </p:cNvGrpSpPr>
                  <p:nvPr/>
                </p:nvGrpSpPr>
                <p:grpSpPr bwMode="auto">
                  <a:xfrm>
                    <a:off x="1344" y="1336"/>
                    <a:ext cx="1008" cy="213"/>
                    <a:chOff x="1344" y="1336"/>
                    <a:chExt cx="1008" cy="213"/>
                  </a:xfrm>
                </p:grpSpPr>
                <p:grpSp>
                  <p:nvGrpSpPr>
                    <p:cNvPr id="18" name="Group 70"/>
                    <p:cNvGrpSpPr>
                      <a:grpSpLocks/>
                    </p:cNvGrpSpPr>
                    <p:nvPr/>
                  </p:nvGrpSpPr>
                  <p:grpSpPr bwMode="auto">
                    <a:xfrm>
                      <a:off x="1344" y="1344"/>
                      <a:ext cx="1008" cy="192"/>
                      <a:chOff x="1248" y="1344"/>
                      <a:chExt cx="1008" cy="192"/>
                    </a:xfrm>
                  </p:grpSpPr>
                  <p:sp>
                    <p:nvSpPr>
                      <p:cNvPr id="25792" name="Line 71"/>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793" name="Line 72"/>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791" name="Text Box 73"/>
                    <p:cNvSpPr txBox="1">
                      <a:spLocks noChangeArrowheads="1"/>
                    </p:cNvSpPr>
                    <p:nvPr/>
                  </p:nvSpPr>
                  <p:spPr bwMode="auto">
                    <a:xfrm>
                      <a:off x="1552" y="1336"/>
                      <a:ext cx="573" cy="213"/>
                    </a:xfrm>
                    <a:prstGeom prst="rect">
                      <a:avLst/>
                    </a:prstGeom>
                    <a:noFill/>
                    <a:ln w="9525">
                      <a:noFill/>
                      <a:miter lim="800000"/>
                      <a:headEnd/>
                      <a:tailEnd/>
                    </a:ln>
                  </p:spPr>
                  <p:txBody>
                    <a:bodyPr wrap="none">
                      <a:spAutoFit/>
                    </a:bodyPr>
                    <a:lstStyle/>
                    <a:p>
                      <a:r>
                        <a:rPr lang="en-US" sz="1600" dirty="0">
                          <a:latin typeface="+mn-lt"/>
                        </a:rPr>
                        <a:t>Saved LP</a:t>
                      </a:r>
                    </a:p>
                  </p:txBody>
                </p:sp>
              </p:grpSp>
            </p:grpSp>
            <p:grpSp>
              <p:nvGrpSpPr>
                <p:cNvPr id="19" name="Group 74"/>
                <p:cNvGrpSpPr>
                  <a:grpSpLocks/>
                </p:cNvGrpSpPr>
                <p:nvPr/>
              </p:nvGrpSpPr>
              <p:grpSpPr bwMode="auto">
                <a:xfrm>
                  <a:off x="1392" y="1296"/>
                  <a:ext cx="1200" cy="384"/>
                  <a:chOff x="1248" y="1248"/>
                  <a:chExt cx="1200" cy="384"/>
                </a:xfrm>
              </p:grpSpPr>
              <p:sp>
                <p:nvSpPr>
                  <p:cNvPr id="25782" name="Rectangle 75"/>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0" name="Group 76"/>
                  <p:cNvGrpSpPr>
                    <a:grpSpLocks/>
                  </p:cNvGrpSpPr>
                  <p:nvPr/>
                </p:nvGrpSpPr>
                <p:grpSpPr bwMode="auto">
                  <a:xfrm>
                    <a:off x="1344" y="1336"/>
                    <a:ext cx="1008" cy="213"/>
                    <a:chOff x="1344" y="1336"/>
                    <a:chExt cx="1008" cy="213"/>
                  </a:xfrm>
                </p:grpSpPr>
                <p:grpSp>
                  <p:nvGrpSpPr>
                    <p:cNvPr id="21" name="Group 77"/>
                    <p:cNvGrpSpPr>
                      <a:grpSpLocks/>
                    </p:cNvGrpSpPr>
                    <p:nvPr/>
                  </p:nvGrpSpPr>
                  <p:grpSpPr bwMode="auto">
                    <a:xfrm>
                      <a:off x="1344" y="1344"/>
                      <a:ext cx="1008" cy="192"/>
                      <a:chOff x="1248" y="1344"/>
                      <a:chExt cx="1008" cy="192"/>
                    </a:xfrm>
                  </p:grpSpPr>
                  <p:sp>
                    <p:nvSpPr>
                      <p:cNvPr id="25786" name="Line 78"/>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787" name="Line 79"/>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785" name="Text Box 80"/>
                    <p:cNvSpPr txBox="1">
                      <a:spLocks noChangeArrowheads="1"/>
                    </p:cNvSpPr>
                    <p:nvPr/>
                  </p:nvSpPr>
                  <p:spPr bwMode="auto">
                    <a:xfrm>
                      <a:off x="1534" y="1336"/>
                      <a:ext cx="587" cy="213"/>
                    </a:xfrm>
                    <a:prstGeom prst="rect">
                      <a:avLst/>
                    </a:prstGeom>
                    <a:noFill/>
                    <a:ln w="9525">
                      <a:noFill/>
                      <a:miter lim="800000"/>
                      <a:headEnd/>
                      <a:tailEnd/>
                    </a:ln>
                  </p:spPr>
                  <p:txBody>
                    <a:bodyPr wrap="none">
                      <a:spAutoFit/>
                    </a:bodyPr>
                    <a:lstStyle/>
                    <a:p>
                      <a:r>
                        <a:rPr lang="en-US" sz="1600" dirty="0">
                          <a:latin typeface="+mn-lt"/>
                        </a:rPr>
                        <a:t>Saved R1</a:t>
                      </a:r>
                    </a:p>
                  </p:txBody>
                </p:sp>
              </p:grpSp>
            </p:grpSp>
            <p:grpSp>
              <p:nvGrpSpPr>
                <p:cNvPr id="22" name="Group 81"/>
                <p:cNvGrpSpPr>
                  <a:grpSpLocks/>
                </p:cNvGrpSpPr>
                <p:nvPr/>
              </p:nvGrpSpPr>
              <p:grpSpPr bwMode="auto">
                <a:xfrm>
                  <a:off x="1392" y="720"/>
                  <a:ext cx="1200" cy="384"/>
                  <a:chOff x="1248" y="1248"/>
                  <a:chExt cx="1200" cy="384"/>
                </a:xfrm>
              </p:grpSpPr>
              <p:sp>
                <p:nvSpPr>
                  <p:cNvPr id="25776" name="Rectangle 82"/>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3" name="Group 83"/>
                  <p:cNvGrpSpPr>
                    <a:grpSpLocks/>
                  </p:cNvGrpSpPr>
                  <p:nvPr/>
                </p:nvGrpSpPr>
                <p:grpSpPr bwMode="auto">
                  <a:xfrm>
                    <a:off x="1344" y="1336"/>
                    <a:ext cx="1008" cy="213"/>
                    <a:chOff x="1344" y="1336"/>
                    <a:chExt cx="1008" cy="213"/>
                  </a:xfrm>
                </p:grpSpPr>
                <p:grpSp>
                  <p:nvGrpSpPr>
                    <p:cNvPr id="24" name="Group 84"/>
                    <p:cNvGrpSpPr>
                      <a:grpSpLocks/>
                    </p:cNvGrpSpPr>
                    <p:nvPr/>
                  </p:nvGrpSpPr>
                  <p:grpSpPr bwMode="auto">
                    <a:xfrm>
                      <a:off x="1344" y="1344"/>
                      <a:ext cx="1008" cy="192"/>
                      <a:chOff x="1248" y="1344"/>
                      <a:chExt cx="1008" cy="192"/>
                    </a:xfrm>
                  </p:grpSpPr>
                  <p:sp>
                    <p:nvSpPr>
                      <p:cNvPr id="25780" name="Line 85"/>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781" name="Line 86"/>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779" name="Text Box 87"/>
                    <p:cNvSpPr txBox="1">
                      <a:spLocks noChangeArrowheads="1"/>
                    </p:cNvSpPr>
                    <p:nvPr/>
                  </p:nvSpPr>
                  <p:spPr bwMode="auto">
                    <a:xfrm>
                      <a:off x="1735" y="1336"/>
                      <a:ext cx="181" cy="213"/>
                    </a:xfrm>
                    <a:prstGeom prst="rect">
                      <a:avLst/>
                    </a:prstGeom>
                    <a:noFill/>
                    <a:ln w="9525">
                      <a:noFill/>
                      <a:miter lim="800000"/>
                      <a:headEnd/>
                      <a:tailEnd/>
                    </a:ln>
                  </p:spPr>
                  <p:txBody>
                    <a:bodyPr wrap="none">
                      <a:spAutoFit/>
                    </a:bodyPr>
                    <a:lstStyle/>
                    <a:p>
                      <a:r>
                        <a:rPr lang="en-US" sz="1600">
                          <a:latin typeface="+mn-lt"/>
                        </a:rPr>
                        <a:t>3</a:t>
                      </a:r>
                    </a:p>
                  </p:txBody>
                </p:sp>
              </p:grpSp>
            </p:grpSp>
            <p:grpSp>
              <p:nvGrpSpPr>
                <p:cNvPr id="25" name="Group 88"/>
                <p:cNvGrpSpPr>
                  <a:grpSpLocks/>
                </p:cNvGrpSpPr>
                <p:nvPr/>
              </p:nvGrpSpPr>
              <p:grpSpPr bwMode="auto">
                <a:xfrm>
                  <a:off x="912" y="816"/>
                  <a:ext cx="576" cy="1056"/>
                  <a:chOff x="1008" y="912"/>
                  <a:chExt cx="576" cy="1056"/>
                </a:xfrm>
              </p:grpSpPr>
              <p:grpSp>
                <p:nvGrpSpPr>
                  <p:cNvPr id="26" name="Group 89"/>
                  <p:cNvGrpSpPr>
                    <a:grpSpLocks/>
                  </p:cNvGrpSpPr>
                  <p:nvPr/>
                </p:nvGrpSpPr>
                <p:grpSpPr bwMode="auto">
                  <a:xfrm>
                    <a:off x="1008" y="1392"/>
                    <a:ext cx="576" cy="384"/>
                    <a:chOff x="1056" y="1824"/>
                    <a:chExt cx="576" cy="384"/>
                  </a:xfrm>
                </p:grpSpPr>
                <p:sp>
                  <p:nvSpPr>
                    <p:cNvPr id="25773" name="Rectangle 90"/>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latin typeface="+mn-lt"/>
                      </a:endParaRPr>
                    </a:p>
                  </p:txBody>
                </p:sp>
                <p:sp>
                  <p:nvSpPr>
                    <p:cNvPr id="25774" name="Line 91"/>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5775" name="Text Box 92"/>
                    <p:cNvSpPr txBox="1">
                      <a:spLocks noChangeArrowheads="1"/>
                    </p:cNvSpPr>
                    <p:nvPr/>
                  </p:nvSpPr>
                  <p:spPr bwMode="auto">
                    <a:xfrm>
                      <a:off x="1117" y="1872"/>
                      <a:ext cx="290" cy="252"/>
                    </a:xfrm>
                    <a:prstGeom prst="rect">
                      <a:avLst/>
                    </a:prstGeom>
                    <a:noFill/>
                    <a:ln w="9525">
                      <a:noFill/>
                      <a:miter lim="800000"/>
                      <a:headEnd/>
                      <a:tailEnd/>
                    </a:ln>
                  </p:spPr>
                  <p:txBody>
                    <a:bodyPr wrap="none">
                      <a:spAutoFit/>
                    </a:bodyPr>
                    <a:lstStyle/>
                    <a:p>
                      <a:pPr algn="r"/>
                      <a:r>
                        <a:rPr lang="en-US" sz="2000">
                          <a:latin typeface="+mn-lt"/>
                        </a:rPr>
                        <a:t>BP</a:t>
                      </a:r>
                    </a:p>
                  </p:txBody>
                </p:sp>
              </p:grpSp>
              <p:grpSp>
                <p:nvGrpSpPr>
                  <p:cNvPr id="27" name="Group 93"/>
                  <p:cNvGrpSpPr>
                    <a:grpSpLocks/>
                  </p:cNvGrpSpPr>
                  <p:nvPr/>
                </p:nvGrpSpPr>
                <p:grpSpPr bwMode="auto">
                  <a:xfrm>
                    <a:off x="1008" y="1584"/>
                    <a:ext cx="576" cy="384"/>
                    <a:chOff x="912" y="768"/>
                    <a:chExt cx="576" cy="384"/>
                  </a:xfrm>
                </p:grpSpPr>
                <p:sp>
                  <p:nvSpPr>
                    <p:cNvPr id="25770" name="Rectangle 94"/>
                    <p:cNvSpPr>
                      <a:spLocks noChangeArrowheads="1"/>
                    </p:cNvSpPr>
                    <p:nvPr/>
                  </p:nvSpPr>
                  <p:spPr bwMode="auto">
                    <a:xfrm>
                      <a:off x="912" y="768"/>
                      <a:ext cx="576" cy="384"/>
                    </a:xfrm>
                    <a:prstGeom prst="rect">
                      <a:avLst/>
                    </a:prstGeom>
                    <a:noFill/>
                    <a:ln w="9525">
                      <a:noFill/>
                      <a:miter lim="800000"/>
                      <a:headEnd/>
                      <a:tailEnd/>
                    </a:ln>
                  </p:spPr>
                  <p:txBody>
                    <a:bodyPr wrap="none" anchor="ctr"/>
                    <a:lstStyle/>
                    <a:p>
                      <a:endParaRPr lang="en-US">
                        <a:latin typeface="+mn-lt"/>
                      </a:endParaRPr>
                    </a:p>
                  </p:txBody>
                </p:sp>
                <p:sp>
                  <p:nvSpPr>
                    <p:cNvPr id="25771" name="Line 95"/>
                    <p:cNvSpPr>
                      <a:spLocks noChangeShapeType="1"/>
                    </p:cNvSpPr>
                    <p:nvPr/>
                  </p:nvSpPr>
                  <p:spPr bwMode="auto">
                    <a:xfrm>
                      <a:off x="1200" y="960"/>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5772" name="Text Box 96"/>
                    <p:cNvSpPr txBox="1">
                      <a:spLocks noChangeArrowheads="1"/>
                    </p:cNvSpPr>
                    <p:nvPr/>
                  </p:nvSpPr>
                  <p:spPr bwMode="auto">
                    <a:xfrm>
                      <a:off x="990" y="816"/>
                      <a:ext cx="273" cy="252"/>
                    </a:xfrm>
                    <a:prstGeom prst="rect">
                      <a:avLst/>
                    </a:prstGeom>
                    <a:noFill/>
                    <a:ln w="9525">
                      <a:noFill/>
                      <a:miter lim="800000"/>
                      <a:headEnd/>
                      <a:tailEnd/>
                    </a:ln>
                  </p:spPr>
                  <p:txBody>
                    <a:bodyPr wrap="none">
                      <a:spAutoFit/>
                    </a:bodyPr>
                    <a:lstStyle/>
                    <a:p>
                      <a:pPr algn="r"/>
                      <a:r>
                        <a:rPr lang="en-US" sz="2000">
                          <a:latin typeface="+mn-lt"/>
                        </a:rPr>
                        <a:t>SP</a:t>
                      </a:r>
                    </a:p>
                  </p:txBody>
                </p:sp>
              </p:grpSp>
              <p:sp>
                <p:nvSpPr>
                  <p:cNvPr id="25769" name="Rectangle 97"/>
                  <p:cNvSpPr>
                    <a:spLocks noChangeArrowheads="1"/>
                  </p:cNvSpPr>
                  <p:nvPr/>
                </p:nvSpPr>
                <p:spPr bwMode="auto">
                  <a:xfrm>
                    <a:off x="1056" y="912"/>
                    <a:ext cx="528" cy="528"/>
                  </a:xfrm>
                  <a:prstGeom prst="rect">
                    <a:avLst/>
                  </a:prstGeom>
                  <a:solidFill>
                    <a:schemeClr val="bg1"/>
                  </a:solidFill>
                  <a:ln w="9525">
                    <a:noFill/>
                    <a:miter lim="800000"/>
                    <a:headEnd/>
                    <a:tailEnd/>
                  </a:ln>
                </p:spPr>
                <p:txBody>
                  <a:bodyPr wrap="none" anchor="ctr"/>
                  <a:lstStyle/>
                  <a:p>
                    <a:endParaRPr lang="en-US">
                      <a:latin typeface="+mn-lt"/>
                    </a:endParaRPr>
                  </a:p>
                </p:txBody>
              </p:sp>
            </p:grpSp>
          </p:grpSp>
        </p:grpSp>
        <p:grpSp>
          <p:nvGrpSpPr>
            <p:cNvPr id="28" name="Group 98"/>
            <p:cNvGrpSpPr>
              <a:grpSpLocks/>
            </p:cNvGrpSpPr>
            <p:nvPr/>
          </p:nvGrpSpPr>
          <p:grpSpPr bwMode="auto">
            <a:xfrm>
              <a:off x="0" y="432"/>
              <a:ext cx="3120" cy="1488"/>
              <a:chOff x="2160" y="288"/>
              <a:chExt cx="3120" cy="1488"/>
            </a:xfrm>
          </p:grpSpPr>
          <p:sp>
            <p:nvSpPr>
              <p:cNvPr id="25756" name="Rectangle 99"/>
              <p:cNvSpPr>
                <a:spLocks noChangeArrowheads="1"/>
              </p:cNvSpPr>
              <p:nvPr/>
            </p:nvSpPr>
            <p:spPr bwMode="auto">
              <a:xfrm>
                <a:off x="2160" y="288"/>
                <a:ext cx="3120" cy="1488"/>
              </a:xfrm>
              <a:prstGeom prst="rect">
                <a:avLst/>
              </a:prstGeom>
              <a:noFill/>
              <a:ln w="9525">
                <a:noFill/>
                <a:miter lim="800000"/>
                <a:headEnd/>
                <a:tailEnd/>
              </a:ln>
            </p:spPr>
            <p:txBody>
              <a:bodyPr wrap="none" anchor="ctr"/>
              <a:lstStyle/>
              <a:p>
                <a:endParaRPr lang="en-US">
                  <a:latin typeface="+mn-lt"/>
                </a:endParaRPr>
              </a:p>
            </p:txBody>
          </p:sp>
          <p:sp>
            <p:nvSpPr>
              <p:cNvPr id="25757" name="Text Box 100"/>
              <p:cNvSpPr txBox="1">
                <a:spLocks noChangeArrowheads="1"/>
              </p:cNvSpPr>
              <p:nvPr/>
            </p:nvSpPr>
            <p:spPr bwMode="auto">
              <a:xfrm>
                <a:off x="4464" y="817"/>
                <a:ext cx="494" cy="233"/>
              </a:xfrm>
              <a:prstGeom prst="rect">
                <a:avLst/>
              </a:prstGeom>
              <a:noFill/>
              <a:ln w="9525">
                <a:noFill/>
                <a:miter lim="800000"/>
                <a:headEnd/>
                <a:tailEnd/>
              </a:ln>
            </p:spPr>
            <p:txBody>
              <a:bodyPr wrap="none">
                <a:spAutoFit/>
              </a:bodyPr>
              <a:lstStyle/>
              <a:p>
                <a:pPr algn="l"/>
                <a:r>
                  <a:rPr lang="en-US">
                    <a:latin typeface="+mn-lt"/>
                  </a:rPr>
                  <a:t>fact(3)</a:t>
                </a:r>
              </a:p>
            </p:txBody>
          </p:sp>
        </p:grpSp>
      </p:grpSp>
      <p:grpSp>
        <p:nvGrpSpPr>
          <p:cNvPr id="29" name="Group 101"/>
          <p:cNvGrpSpPr>
            <a:grpSpLocks/>
          </p:cNvGrpSpPr>
          <p:nvPr/>
        </p:nvGrpSpPr>
        <p:grpSpPr bwMode="auto">
          <a:xfrm>
            <a:off x="4038600" y="1676400"/>
            <a:ext cx="4953000" cy="2514600"/>
            <a:chOff x="0" y="1056"/>
            <a:chExt cx="3120" cy="1584"/>
          </a:xfrm>
        </p:grpSpPr>
        <p:grpSp>
          <p:nvGrpSpPr>
            <p:cNvPr id="30" name="Group 102"/>
            <p:cNvGrpSpPr>
              <a:grpSpLocks/>
            </p:cNvGrpSpPr>
            <p:nvPr/>
          </p:nvGrpSpPr>
          <p:grpSpPr bwMode="auto">
            <a:xfrm>
              <a:off x="624" y="1056"/>
              <a:ext cx="2016" cy="1584"/>
              <a:chOff x="3360" y="1776"/>
              <a:chExt cx="2016" cy="1584"/>
            </a:xfrm>
          </p:grpSpPr>
          <p:grpSp>
            <p:nvGrpSpPr>
              <p:cNvPr id="31" name="Group 103"/>
              <p:cNvGrpSpPr>
                <a:grpSpLocks/>
              </p:cNvGrpSpPr>
              <p:nvPr/>
            </p:nvGrpSpPr>
            <p:grpSpPr bwMode="auto">
              <a:xfrm>
                <a:off x="3408" y="1872"/>
                <a:ext cx="1872" cy="1392"/>
                <a:chOff x="3408" y="1872"/>
                <a:chExt cx="1872" cy="1392"/>
              </a:xfrm>
            </p:grpSpPr>
            <p:sp>
              <p:nvSpPr>
                <p:cNvPr id="25715" name="Rectangle 104"/>
                <p:cNvSpPr>
                  <a:spLocks noChangeArrowheads="1"/>
                </p:cNvSpPr>
                <p:nvPr/>
              </p:nvSpPr>
              <p:spPr bwMode="auto">
                <a:xfrm>
                  <a:off x="3984" y="2208"/>
                  <a:ext cx="1008" cy="768"/>
                </a:xfrm>
                <a:prstGeom prst="rect">
                  <a:avLst/>
                </a:prstGeom>
                <a:solidFill>
                  <a:srgbClr val="FFCCFF"/>
                </a:solidFill>
                <a:ln w="9525">
                  <a:solidFill>
                    <a:schemeClr val="tx1"/>
                  </a:solidFill>
                  <a:miter lim="800000"/>
                  <a:headEnd/>
                  <a:tailEnd/>
                </a:ln>
              </p:spPr>
              <p:txBody>
                <a:bodyPr wrap="none" anchor="ctr"/>
                <a:lstStyle/>
                <a:p>
                  <a:endParaRPr lang="en-US">
                    <a:latin typeface="+mn-lt"/>
                  </a:endParaRPr>
                </a:p>
              </p:txBody>
            </p:sp>
            <p:grpSp>
              <p:nvGrpSpPr>
                <p:cNvPr id="25762" name="Group 105"/>
                <p:cNvGrpSpPr>
                  <a:grpSpLocks/>
                </p:cNvGrpSpPr>
                <p:nvPr/>
              </p:nvGrpSpPr>
              <p:grpSpPr bwMode="auto">
                <a:xfrm>
                  <a:off x="3408" y="2688"/>
                  <a:ext cx="576" cy="384"/>
                  <a:chOff x="1056" y="1824"/>
                  <a:chExt cx="576" cy="384"/>
                </a:xfrm>
              </p:grpSpPr>
              <p:sp>
                <p:nvSpPr>
                  <p:cNvPr id="25751" name="Rectangle 106"/>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latin typeface="+mn-lt"/>
                    </a:endParaRPr>
                  </a:p>
                </p:txBody>
              </p:sp>
              <p:sp>
                <p:nvSpPr>
                  <p:cNvPr id="25752" name="Line 107"/>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5753" name="Text Box 108"/>
                  <p:cNvSpPr txBox="1">
                    <a:spLocks noChangeArrowheads="1"/>
                  </p:cNvSpPr>
                  <p:nvPr/>
                </p:nvSpPr>
                <p:spPr bwMode="auto">
                  <a:xfrm>
                    <a:off x="1117" y="1872"/>
                    <a:ext cx="290" cy="252"/>
                  </a:xfrm>
                  <a:prstGeom prst="rect">
                    <a:avLst/>
                  </a:prstGeom>
                  <a:noFill/>
                  <a:ln w="9525">
                    <a:noFill/>
                    <a:miter lim="800000"/>
                    <a:headEnd/>
                    <a:tailEnd/>
                  </a:ln>
                </p:spPr>
                <p:txBody>
                  <a:bodyPr wrap="none">
                    <a:spAutoFit/>
                  </a:bodyPr>
                  <a:lstStyle/>
                  <a:p>
                    <a:pPr algn="r"/>
                    <a:r>
                      <a:rPr lang="en-US" sz="2000">
                        <a:latin typeface="+mn-lt"/>
                      </a:rPr>
                      <a:t>BP</a:t>
                    </a:r>
                  </a:p>
                </p:txBody>
              </p:sp>
            </p:grpSp>
            <p:sp>
              <p:nvSpPr>
                <p:cNvPr id="25717" name="Line 109"/>
                <p:cNvSpPr>
                  <a:spLocks noChangeShapeType="1"/>
                </p:cNvSpPr>
                <p:nvPr/>
              </p:nvSpPr>
              <p:spPr bwMode="auto">
                <a:xfrm>
                  <a:off x="3984" y="2208"/>
                  <a:ext cx="1296" cy="0"/>
                </a:xfrm>
                <a:prstGeom prst="line">
                  <a:avLst/>
                </a:prstGeom>
                <a:noFill/>
                <a:ln w="28575">
                  <a:solidFill>
                    <a:schemeClr val="tx1"/>
                  </a:solidFill>
                  <a:round/>
                  <a:headEnd/>
                  <a:tailEnd/>
                </a:ln>
              </p:spPr>
              <p:txBody>
                <a:bodyPr>
                  <a:spAutoFit/>
                </a:bodyPr>
                <a:lstStyle/>
                <a:p>
                  <a:endParaRPr lang="en-US">
                    <a:latin typeface="+mn-lt"/>
                  </a:endParaRPr>
                </a:p>
              </p:txBody>
            </p:sp>
            <p:grpSp>
              <p:nvGrpSpPr>
                <p:cNvPr id="25763" name="Group 110"/>
                <p:cNvGrpSpPr>
                  <a:grpSpLocks/>
                </p:cNvGrpSpPr>
                <p:nvPr/>
              </p:nvGrpSpPr>
              <p:grpSpPr bwMode="auto">
                <a:xfrm>
                  <a:off x="3888" y="2496"/>
                  <a:ext cx="1200" cy="384"/>
                  <a:chOff x="1248" y="1248"/>
                  <a:chExt cx="1200" cy="384"/>
                </a:xfrm>
              </p:grpSpPr>
              <p:sp>
                <p:nvSpPr>
                  <p:cNvPr id="25745" name="Rectangle 111"/>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5764" name="Group 112"/>
                  <p:cNvGrpSpPr>
                    <a:grpSpLocks/>
                  </p:cNvGrpSpPr>
                  <p:nvPr/>
                </p:nvGrpSpPr>
                <p:grpSpPr bwMode="auto">
                  <a:xfrm>
                    <a:off x="1344" y="1336"/>
                    <a:ext cx="1008" cy="213"/>
                    <a:chOff x="1344" y="1336"/>
                    <a:chExt cx="1008" cy="213"/>
                  </a:xfrm>
                </p:grpSpPr>
                <p:grpSp>
                  <p:nvGrpSpPr>
                    <p:cNvPr id="25765" name="Group 113"/>
                    <p:cNvGrpSpPr>
                      <a:grpSpLocks/>
                    </p:cNvGrpSpPr>
                    <p:nvPr/>
                  </p:nvGrpSpPr>
                  <p:grpSpPr bwMode="auto">
                    <a:xfrm>
                      <a:off x="1344" y="1344"/>
                      <a:ext cx="1008" cy="192"/>
                      <a:chOff x="1248" y="1344"/>
                      <a:chExt cx="1008" cy="192"/>
                    </a:xfrm>
                  </p:grpSpPr>
                  <p:sp>
                    <p:nvSpPr>
                      <p:cNvPr id="25749" name="Line 114"/>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750" name="Line 115"/>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748" name="Text Box 116"/>
                    <p:cNvSpPr txBox="1">
                      <a:spLocks noChangeArrowheads="1"/>
                    </p:cNvSpPr>
                    <p:nvPr/>
                  </p:nvSpPr>
                  <p:spPr bwMode="auto">
                    <a:xfrm>
                      <a:off x="1538" y="1336"/>
                      <a:ext cx="585" cy="213"/>
                    </a:xfrm>
                    <a:prstGeom prst="rect">
                      <a:avLst/>
                    </a:prstGeom>
                    <a:noFill/>
                    <a:ln w="9525">
                      <a:noFill/>
                      <a:miter lim="800000"/>
                      <a:headEnd/>
                      <a:tailEnd/>
                    </a:ln>
                  </p:spPr>
                  <p:txBody>
                    <a:bodyPr wrap="none">
                      <a:spAutoFit/>
                    </a:bodyPr>
                    <a:lstStyle/>
                    <a:p>
                      <a:r>
                        <a:rPr lang="en-US" sz="1600" dirty="0">
                          <a:latin typeface="+mn-lt"/>
                        </a:rPr>
                        <a:t>Saved BP</a:t>
                      </a:r>
                    </a:p>
                  </p:txBody>
                </p:sp>
              </p:grpSp>
            </p:grpSp>
            <p:grpSp>
              <p:nvGrpSpPr>
                <p:cNvPr id="25766" name="Group 117"/>
                <p:cNvGrpSpPr>
                  <a:grpSpLocks/>
                </p:cNvGrpSpPr>
                <p:nvPr/>
              </p:nvGrpSpPr>
              <p:grpSpPr bwMode="auto">
                <a:xfrm>
                  <a:off x="3888" y="2304"/>
                  <a:ext cx="1200" cy="384"/>
                  <a:chOff x="1248" y="1248"/>
                  <a:chExt cx="1200" cy="384"/>
                </a:xfrm>
              </p:grpSpPr>
              <p:sp>
                <p:nvSpPr>
                  <p:cNvPr id="25739" name="Rectangle 118"/>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5767" name="Group 119"/>
                  <p:cNvGrpSpPr>
                    <a:grpSpLocks/>
                  </p:cNvGrpSpPr>
                  <p:nvPr/>
                </p:nvGrpSpPr>
                <p:grpSpPr bwMode="auto">
                  <a:xfrm>
                    <a:off x="1344" y="1336"/>
                    <a:ext cx="1008" cy="213"/>
                    <a:chOff x="1344" y="1336"/>
                    <a:chExt cx="1008" cy="213"/>
                  </a:xfrm>
                </p:grpSpPr>
                <p:grpSp>
                  <p:nvGrpSpPr>
                    <p:cNvPr id="25768" name="Group 120"/>
                    <p:cNvGrpSpPr>
                      <a:grpSpLocks/>
                    </p:cNvGrpSpPr>
                    <p:nvPr/>
                  </p:nvGrpSpPr>
                  <p:grpSpPr bwMode="auto">
                    <a:xfrm>
                      <a:off x="1344" y="1344"/>
                      <a:ext cx="1008" cy="192"/>
                      <a:chOff x="1248" y="1344"/>
                      <a:chExt cx="1008" cy="192"/>
                    </a:xfrm>
                  </p:grpSpPr>
                  <p:sp>
                    <p:nvSpPr>
                      <p:cNvPr id="25743" name="Line 121"/>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744" name="Line 122"/>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742" name="Text Box 123"/>
                    <p:cNvSpPr txBox="1">
                      <a:spLocks noChangeArrowheads="1"/>
                    </p:cNvSpPr>
                    <p:nvPr/>
                  </p:nvSpPr>
                  <p:spPr bwMode="auto">
                    <a:xfrm>
                      <a:off x="1552" y="1336"/>
                      <a:ext cx="573" cy="213"/>
                    </a:xfrm>
                    <a:prstGeom prst="rect">
                      <a:avLst/>
                    </a:prstGeom>
                    <a:noFill/>
                    <a:ln w="9525">
                      <a:noFill/>
                      <a:miter lim="800000"/>
                      <a:headEnd/>
                      <a:tailEnd/>
                    </a:ln>
                  </p:spPr>
                  <p:txBody>
                    <a:bodyPr wrap="none">
                      <a:spAutoFit/>
                    </a:bodyPr>
                    <a:lstStyle/>
                    <a:p>
                      <a:r>
                        <a:rPr lang="en-US" sz="1600" dirty="0">
                          <a:latin typeface="+mn-lt"/>
                        </a:rPr>
                        <a:t>Saved LP</a:t>
                      </a:r>
                    </a:p>
                  </p:txBody>
                </p:sp>
              </p:grpSp>
            </p:grpSp>
            <p:grpSp>
              <p:nvGrpSpPr>
                <p:cNvPr id="25777" name="Group 124"/>
                <p:cNvGrpSpPr>
                  <a:grpSpLocks/>
                </p:cNvGrpSpPr>
                <p:nvPr/>
              </p:nvGrpSpPr>
              <p:grpSpPr bwMode="auto">
                <a:xfrm>
                  <a:off x="3888" y="2688"/>
                  <a:ext cx="1200" cy="384"/>
                  <a:chOff x="1248" y="1248"/>
                  <a:chExt cx="1200" cy="384"/>
                </a:xfrm>
              </p:grpSpPr>
              <p:sp>
                <p:nvSpPr>
                  <p:cNvPr id="25733" name="Rectangle 125"/>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5778" name="Group 126"/>
                  <p:cNvGrpSpPr>
                    <a:grpSpLocks/>
                  </p:cNvGrpSpPr>
                  <p:nvPr/>
                </p:nvGrpSpPr>
                <p:grpSpPr bwMode="auto">
                  <a:xfrm>
                    <a:off x="1344" y="1336"/>
                    <a:ext cx="1008" cy="213"/>
                    <a:chOff x="1344" y="1336"/>
                    <a:chExt cx="1008" cy="213"/>
                  </a:xfrm>
                </p:grpSpPr>
                <p:grpSp>
                  <p:nvGrpSpPr>
                    <p:cNvPr id="25783" name="Group 127"/>
                    <p:cNvGrpSpPr>
                      <a:grpSpLocks/>
                    </p:cNvGrpSpPr>
                    <p:nvPr/>
                  </p:nvGrpSpPr>
                  <p:grpSpPr bwMode="auto">
                    <a:xfrm>
                      <a:off x="1344" y="1344"/>
                      <a:ext cx="1008" cy="192"/>
                      <a:chOff x="1248" y="1344"/>
                      <a:chExt cx="1008" cy="192"/>
                    </a:xfrm>
                  </p:grpSpPr>
                  <p:sp>
                    <p:nvSpPr>
                      <p:cNvPr id="25737" name="Line 128"/>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738" name="Line 129"/>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736" name="Text Box 130"/>
                    <p:cNvSpPr txBox="1">
                      <a:spLocks noChangeArrowheads="1"/>
                    </p:cNvSpPr>
                    <p:nvPr/>
                  </p:nvSpPr>
                  <p:spPr bwMode="auto">
                    <a:xfrm>
                      <a:off x="1534" y="1336"/>
                      <a:ext cx="587" cy="213"/>
                    </a:xfrm>
                    <a:prstGeom prst="rect">
                      <a:avLst/>
                    </a:prstGeom>
                    <a:noFill/>
                    <a:ln w="9525">
                      <a:noFill/>
                      <a:miter lim="800000"/>
                      <a:headEnd/>
                      <a:tailEnd/>
                    </a:ln>
                  </p:spPr>
                  <p:txBody>
                    <a:bodyPr wrap="none">
                      <a:spAutoFit/>
                    </a:bodyPr>
                    <a:lstStyle/>
                    <a:p>
                      <a:r>
                        <a:rPr lang="en-US" sz="1600" dirty="0">
                          <a:latin typeface="+mn-lt"/>
                        </a:rPr>
                        <a:t>Saved R1</a:t>
                      </a:r>
                    </a:p>
                  </p:txBody>
                </p:sp>
              </p:grpSp>
            </p:grpSp>
            <p:grpSp>
              <p:nvGrpSpPr>
                <p:cNvPr id="25784" name="Group 131"/>
                <p:cNvGrpSpPr>
                  <a:grpSpLocks/>
                </p:cNvGrpSpPr>
                <p:nvPr/>
              </p:nvGrpSpPr>
              <p:grpSpPr bwMode="auto">
                <a:xfrm>
                  <a:off x="3408" y="2880"/>
                  <a:ext cx="576" cy="384"/>
                  <a:chOff x="912" y="768"/>
                  <a:chExt cx="576" cy="384"/>
                </a:xfrm>
              </p:grpSpPr>
              <p:sp>
                <p:nvSpPr>
                  <p:cNvPr id="25730" name="Rectangle 132"/>
                  <p:cNvSpPr>
                    <a:spLocks noChangeArrowheads="1"/>
                  </p:cNvSpPr>
                  <p:nvPr/>
                </p:nvSpPr>
                <p:spPr bwMode="auto">
                  <a:xfrm>
                    <a:off x="912" y="768"/>
                    <a:ext cx="576" cy="384"/>
                  </a:xfrm>
                  <a:prstGeom prst="rect">
                    <a:avLst/>
                  </a:prstGeom>
                  <a:noFill/>
                  <a:ln w="9525">
                    <a:noFill/>
                    <a:miter lim="800000"/>
                    <a:headEnd/>
                    <a:tailEnd/>
                  </a:ln>
                </p:spPr>
                <p:txBody>
                  <a:bodyPr wrap="none" anchor="ctr"/>
                  <a:lstStyle/>
                  <a:p>
                    <a:endParaRPr lang="en-US">
                      <a:latin typeface="+mn-lt"/>
                    </a:endParaRPr>
                  </a:p>
                </p:txBody>
              </p:sp>
              <p:sp>
                <p:nvSpPr>
                  <p:cNvPr id="25731" name="Line 133"/>
                  <p:cNvSpPr>
                    <a:spLocks noChangeShapeType="1"/>
                  </p:cNvSpPr>
                  <p:nvPr/>
                </p:nvSpPr>
                <p:spPr bwMode="auto">
                  <a:xfrm>
                    <a:off x="1200" y="960"/>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5732" name="Text Box 134"/>
                  <p:cNvSpPr txBox="1">
                    <a:spLocks noChangeArrowheads="1"/>
                  </p:cNvSpPr>
                  <p:nvPr/>
                </p:nvSpPr>
                <p:spPr bwMode="auto">
                  <a:xfrm>
                    <a:off x="990" y="816"/>
                    <a:ext cx="273" cy="252"/>
                  </a:xfrm>
                  <a:prstGeom prst="rect">
                    <a:avLst/>
                  </a:prstGeom>
                  <a:noFill/>
                  <a:ln w="9525">
                    <a:noFill/>
                    <a:miter lim="800000"/>
                    <a:headEnd/>
                    <a:tailEnd/>
                  </a:ln>
                </p:spPr>
                <p:txBody>
                  <a:bodyPr wrap="none">
                    <a:spAutoFit/>
                  </a:bodyPr>
                  <a:lstStyle/>
                  <a:p>
                    <a:pPr algn="r"/>
                    <a:r>
                      <a:rPr lang="en-US" sz="2000">
                        <a:latin typeface="+mn-lt"/>
                      </a:rPr>
                      <a:t>SP</a:t>
                    </a:r>
                  </a:p>
                </p:txBody>
              </p:sp>
            </p:grpSp>
            <p:grpSp>
              <p:nvGrpSpPr>
                <p:cNvPr id="25789" name="Group 135"/>
                <p:cNvGrpSpPr>
                  <a:grpSpLocks/>
                </p:cNvGrpSpPr>
                <p:nvPr/>
              </p:nvGrpSpPr>
              <p:grpSpPr bwMode="auto">
                <a:xfrm>
                  <a:off x="3888" y="2112"/>
                  <a:ext cx="1200" cy="384"/>
                  <a:chOff x="1248" y="1248"/>
                  <a:chExt cx="1200" cy="384"/>
                </a:xfrm>
              </p:grpSpPr>
              <p:sp>
                <p:nvSpPr>
                  <p:cNvPr id="25724" name="Rectangle 136"/>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5790" name="Group 137"/>
                  <p:cNvGrpSpPr>
                    <a:grpSpLocks/>
                  </p:cNvGrpSpPr>
                  <p:nvPr/>
                </p:nvGrpSpPr>
                <p:grpSpPr bwMode="auto">
                  <a:xfrm>
                    <a:off x="1344" y="1336"/>
                    <a:ext cx="1008" cy="213"/>
                    <a:chOff x="1344" y="1336"/>
                    <a:chExt cx="1008" cy="213"/>
                  </a:xfrm>
                </p:grpSpPr>
                <p:grpSp>
                  <p:nvGrpSpPr>
                    <p:cNvPr id="25795" name="Group 138"/>
                    <p:cNvGrpSpPr>
                      <a:grpSpLocks/>
                    </p:cNvGrpSpPr>
                    <p:nvPr/>
                  </p:nvGrpSpPr>
                  <p:grpSpPr bwMode="auto">
                    <a:xfrm>
                      <a:off x="1344" y="1344"/>
                      <a:ext cx="1008" cy="192"/>
                      <a:chOff x="1248" y="1344"/>
                      <a:chExt cx="1008" cy="192"/>
                    </a:xfrm>
                  </p:grpSpPr>
                  <p:sp>
                    <p:nvSpPr>
                      <p:cNvPr id="25728" name="Line 139"/>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729" name="Line 140"/>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727" name="Text Box 141"/>
                    <p:cNvSpPr txBox="1">
                      <a:spLocks noChangeArrowheads="1"/>
                    </p:cNvSpPr>
                    <p:nvPr/>
                  </p:nvSpPr>
                  <p:spPr bwMode="auto">
                    <a:xfrm>
                      <a:off x="1735" y="1336"/>
                      <a:ext cx="181" cy="213"/>
                    </a:xfrm>
                    <a:prstGeom prst="rect">
                      <a:avLst/>
                    </a:prstGeom>
                    <a:noFill/>
                    <a:ln w="9525">
                      <a:noFill/>
                      <a:miter lim="800000"/>
                      <a:headEnd/>
                      <a:tailEnd/>
                    </a:ln>
                  </p:spPr>
                  <p:txBody>
                    <a:bodyPr wrap="none">
                      <a:spAutoFit/>
                    </a:bodyPr>
                    <a:lstStyle/>
                    <a:p>
                      <a:r>
                        <a:rPr lang="en-US" sz="1600">
                          <a:latin typeface="+mn-lt"/>
                        </a:rPr>
                        <a:t>2</a:t>
                      </a:r>
                    </a:p>
                  </p:txBody>
                </p:sp>
              </p:grpSp>
            </p:grpSp>
            <p:sp>
              <p:nvSpPr>
                <p:cNvPr id="25723" name="Rectangle 142"/>
                <p:cNvSpPr>
                  <a:spLocks noChangeArrowheads="1"/>
                </p:cNvSpPr>
                <p:nvPr/>
              </p:nvSpPr>
              <p:spPr bwMode="auto">
                <a:xfrm>
                  <a:off x="3456" y="1872"/>
                  <a:ext cx="528" cy="864"/>
                </a:xfrm>
                <a:prstGeom prst="rect">
                  <a:avLst/>
                </a:prstGeom>
                <a:solidFill>
                  <a:schemeClr val="bg1"/>
                </a:solidFill>
                <a:ln w="9525">
                  <a:noFill/>
                  <a:miter lim="800000"/>
                  <a:headEnd/>
                  <a:tailEnd/>
                </a:ln>
              </p:spPr>
              <p:txBody>
                <a:bodyPr wrap="none" anchor="ctr"/>
                <a:lstStyle/>
                <a:p>
                  <a:endParaRPr lang="en-US">
                    <a:latin typeface="+mn-lt"/>
                  </a:endParaRPr>
                </a:p>
              </p:txBody>
            </p:sp>
          </p:grpSp>
          <p:sp>
            <p:nvSpPr>
              <p:cNvPr id="25714" name="Rectangle 143"/>
              <p:cNvSpPr>
                <a:spLocks noChangeArrowheads="1"/>
              </p:cNvSpPr>
              <p:nvPr/>
            </p:nvSpPr>
            <p:spPr bwMode="auto">
              <a:xfrm>
                <a:off x="3360" y="1776"/>
                <a:ext cx="2016" cy="1584"/>
              </a:xfrm>
              <a:prstGeom prst="rect">
                <a:avLst/>
              </a:prstGeom>
              <a:noFill/>
              <a:ln w="9525">
                <a:noFill/>
                <a:miter lim="800000"/>
                <a:headEnd/>
                <a:tailEnd/>
              </a:ln>
            </p:spPr>
            <p:txBody>
              <a:bodyPr wrap="none" anchor="ctr"/>
              <a:lstStyle/>
              <a:p>
                <a:endParaRPr lang="en-US">
                  <a:latin typeface="+mn-lt"/>
                </a:endParaRPr>
              </a:p>
            </p:txBody>
          </p:sp>
        </p:grpSp>
        <p:grpSp>
          <p:nvGrpSpPr>
            <p:cNvPr id="25796" name="Group 144"/>
            <p:cNvGrpSpPr>
              <a:grpSpLocks/>
            </p:cNvGrpSpPr>
            <p:nvPr/>
          </p:nvGrpSpPr>
          <p:grpSpPr bwMode="auto">
            <a:xfrm>
              <a:off x="0" y="1152"/>
              <a:ext cx="3120" cy="1488"/>
              <a:chOff x="2160" y="288"/>
              <a:chExt cx="3120" cy="1488"/>
            </a:xfrm>
          </p:grpSpPr>
          <p:sp>
            <p:nvSpPr>
              <p:cNvPr id="25711" name="Rectangle 145"/>
              <p:cNvSpPr>
                <a:spLocks noChangeArrowheads="1"/>
              </p:cNvSpPr>
              <p:nvPr/>
            </p:nvSpPr>
            <p:spPr bwMode="auto">
              <a:xfrm>
                <a:off x="2160" y="288"/>
                <a:ext cx="3120" cy="1488"/>
              </a:xfrm>
              <a:prstGeom prst="rect">
                <a:avLst/>
              </a:prstGeom>
              <a:noFill/>
              <a:ln w="9525">
                <a:noFill/>
                <a:miter lim="800000"/>
                <a:headEnd/>
                <a:tailEnd/>
              </a:ln>
            </p:spPr>
            <p:txBody>
              <a:bodyPr wrap="none" anchor="ctr"/>
              <a:lstStyle/>
              <a:p>
                <a:endParaRPr lang="en-US">
                  <a:latin typeface="+mn-lt"/>
                </a:endParaRPr>
              </a:p>
            </p:txBody>
          </p:sp>
          <p:sp>
            <p:nvSpPr>
              <p:cNvPr id="25712" name="Text Box 146"/>
              <p:cNvSpPr txBox="1">
                <a:spLocks noChangeArrowheads="1"/>
              </p:cNvSpPr>
              <p:nvPr/>
            </p:nvSpPr>
            <p:spPr bwMode="auto">
              <a:xfrm>
                <a:off x="4464" y="817"/>
                <a:ext cx="494" cy="233"/>
              </a:xfrm>
              <a:prstGeom prst="rect">
                <a:avLst/>
              </a:prstGeom>
              <a:noFill/>
              <a:ln w="9525">
                <a:noFill/>
                <a:miter lim="800000"/>
                <a:headEnd/>
                <a:tailEnd/>
              </a:ln>
            </p:spPr>
            <p:txBody>
              <a:bodyPr wrap="none">
                <a:spAutoFit/>
              </a:bodyPr>
              <a:lstStyle/>
              <a:p>
                <a:pPr algn="l"/>
                <a:r>
                  <a:rPr lang="en-US">
                    <a:latin typeface="+mn-lt"/>
                  </a:rPr>
                  <a:t>fact(2)</a:t>
                </a:r>
              </a:p>
            </p:txBody>
          </p:sp>
        </p:grpSp>
      </p:grpSp>
      <p:grpSp>
        <p:nvGrpSpPr>
          <p:cNvPr id="25801" name="Group 147"/>
          <p:cNvGrpSpPr>
            <a:grpSpLocks/>
          </p:cNvGrpSpPr>
          <p:nvPr/>
        </p:nvGrpSpPr>
        <p:grpSpPr bwMode="auto">
          <a:xfrm>
            <a:off x="4038600" y="2895600"/>
            <a:ext cx="4953000" cy="2590800"/>
            <a:chOff x="0" y="1824"/>
            <a:chExt cx="3120" cy="1632"/>
          </a:xfrm>
        </p:grpSpPr>
        <p:grpSp>
          <p:nvGrpSpPr>
            <p:cNvPr id="25806" name="Group 148"/>
            <p:cNvGrpSpPr>
              <a:grpSpLocks/>
            </p:cNvGrpSpPr>
            <p:nvPr/>
          </p:nvGrpSpPr>
          <p:grpSpPr bwMode="auto">
            <a:xfrm>
              <a:off x="624" y="1824"/>
              <a:ext cx="2016" cy="1584"/>
              <a:chOff x="3024" y="1968"/>
              <a:chExt cx="2016" cy="1584"/>
            </a:xfrm>
          </p:grpSpPr>
          <p:sp>
            <p:nvSpPr>
              <p:cNvPr id="25669" name="Rectangle 149"/>
              <p:cNvSpPr>
                <a:spLocks noChangeArrowheads="1"/>
              </p:cNvSpPr>
              <p:nvPr/>
            </p:nvSpPr>
            <p:spPr bwMode="auto">
              <a:xfrm>
                <a:off x="3648" y="2400"/>
                <a:ext cx="1008" cy="768"/>
              </a:xfrm>
              <a:prstGeom prst="rect">
                <a:avLst/>
              </a:prstGeom>
              <a:solidFill>
                <a:srgbClr val="CCFFCC"/>
              </a:solidFill>
              <a:ln w="9525">
                <a:solidFill>
                  <a:schemeClr val="tx1"/>
                </a:solidFill>
                <a:miter lim="800000"/>
                <a:headEnd/>
                <a:tailEnd/>
              </a:ln>
            </p:spPr>
            <p:txBody>
              <a:bodyPr wrap="none" anchor="ctr"/>
              <a:lstStyle/>
              <a:p>
                <a:endParaRPr lang="en-US">
                  <a:latin typeface="+mn-lt"/>
                </a:endParaRPr>
              </a:p>
            </p:txBody>
          </p:sp>
          <p:grpSp>
            <p:nvGrpSpPr>
              <p:cNvPr id="25808" name="Group 150"/>
              <p:cNvGrpSpPr>
                <a:grpSpLocks/>
              </p:cNvGrpSpPr>
              <p:nvPr/>
            </p:nvGrpSpPr>
            <p:grpSpPr bwMode="auto">
              <a:xfrm>
                <a:off x="3072" y="2880"/>
                <a:ext cx="576" cy="384"/>
                <a:chOff x="1056" y="1824"/>
                <a:chExt cx="576" cy="384"/>
              </a:xfrm>
            </p:grpSpPr>
            <p:sp>
              <p:nvSpPr>
                <p:cNvPr id="25706" name="Rectangle 151"/>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latin typeface="+mn-lt"/>
                  </a:endParaRPr>
                </a:p>
              </p:txBody>
            </p:sp>
            <p:sp>
              <p:nvSpPr>
                <p:cNvPr id="25707" name="Line 152"/>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5708" name="Text Box 153"/>
                <p:cNvSpPr txBox="1">
                  <a:spLocks noChangeArrowheads="1"/>
                </p:cNvSpPr>
                <p:nvPr/>
              </p:nvSpPr>
              <p:spPr bwMode="auto">
                <a:xfrm>
                  <a:off x="1117" y="1872"/>
                  <a:ext cx="290" cy="252"/>
                </a:xfrm>
                <a:prstGeom prst="rect">
                  <a:avLst/>
                </a:prstGeom>
                <a:noFill/>
                <a:ln w="9525">
                  <a:noFill/>
                  <a:miter lim="800000"/>
                  <a:headEnd/>
                  <a:tailEnd/>
                </a:ln>
              </p:spPr>
              <p:txBody>
                <a:bodyPr wrap="none">
                  <a:spAutoFit/>
                </a:bodyPr>
                <a:lstStyle/>
                <a:p>
                  <a:pPr algn="r"/>
                  <a:r>
                    <a:rPr lang="en-US" sz="2000">
                      <a:latin typeface="+mn-lt"/>
                    </a:rPr>
                    <a:t>BP</a:t>
                  </a:r>
                </a:p>
              </p:txBody>
            </p:sp>
          </p:grpSp>
          <p:sp>
            <p:nvSpPr>
              <p:cNvPr id="25671" name="Line 154"/>
              <p:cNvSpPr>
                <a:spLocks noChangeShapeType="1"/>
              </p:cNvSpPr>
              <p:nvPr/>
            </p:nvSpPr>
            <p:spPr bwMode="auto">
              <a:xfrm>
                <a:off x="3648" y="2400"/>
                <a:ext cx="1296" cy="0"/>
              </a:xfrm>
              <a:prstGeom prst="line">
                <a:avLst/>
              </a:prstGeom>
              <a:noFill/>
              <a:ln w="28575">
                <a:solidFill>
                  <a:schemeClr val="tx1"/>
                </a:solidFill>
                <a:round/>
                <a:headEnd/>
                <a:tailEnd/>
              </a:ln>
            </p:spPr>
            <p:txBody>
              <a:bodyPr>
                <a:spAutoFit/>
              </a:bodyPr>
              <a:lstStyle/>
              <a:p>
                <a:endParaRPr lang="en-US">
                  <a:latin typeface="+mn-lt"/>
                </a:endParaRPr>
              </a:p>
            </p:txBody>
          </p:sp>
          <p:grpSp>
            <p:nvGrpSpPr>
              <p:cNvPr id="25809" name="Group 155"/>
              <p:cNvGrpSpPr>
                <a:grpSpLocks/>
              </p:cNvGrpSpPr>
              <p:nvPr/>
            </p:nvGrpSpPr>
            <p:grpSpPr bwMode="auto">
              <a:xfrm>
                <a:off x="3552" y="2688"/>
                <a:ext cx="1200" cy="384"/>
                <a:chOff x="1248" y="1248"/>
                <a:chExt cx="1200" cy="384"/>
              </a:xfrm>
            </p:grpSpPr>
            <p:sp>
              <p:nvSpPr>
                <p:cNvPr id="25700" name="Rectangle 156"/>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5810" name="Group 157"/>
                <p:cNvGrpSpPr>
                  <a:grpSpLocks/>
                </p:cNvGrpSpPr>
                <p:nvPr/>
              </p:nvGrpSpPr>
              <p:grpSpPr bwMode="auto">
                <a:xfrm>
                  <a:off x="1344" y="1336"/>
                  <a:ext cx="1008" cy="213"/>
                  <a:chOff x="1344" y="1336"/>
                  <a:chExt cx="1008" cy="213"/>
                </a:xfrm>
              </p:grpSpPr>
              <p:grpSp>
                <p:nvGrpSpPr>
                  <p:cNvPr id="25815" name="Group 158"/>
                  <p:cNvGrpSpPr>
                    <a:grpSpLocks/>
                  </p:cNvGrpSpPr>
                  <p:nvPr/>
                </p:nvGrpSpPr>
                <p:grpSpPr bwMode="auto">
                  <a:xfrm>
                    <a:off x="1344" y="1344"/>
                    <a:ext cx="1008" cy="192"/>
                    <a:chOff x="1248" y="1344"/>
                    <a:chExt cx="1008" cy="192"/>
                  </a:xfrm>
                </p:grpSpPr>
                <p:sp>
                  <p:nvSpPr>
                    <p:cNvPr id="25704" name="Line 159"/>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705" name="Line 160"/>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703" name="Text Box 161"/>
                  <p:cNvSpPr txBox="1">
                    <a:spLocks noChangeArrowheads="1"/>
                  </p:cNvSpPr>
                  <p:nvPr/>
                </p:nvSpPr>
                <p:spPr bwMode="auto">
                  <a:xfrm>
                    <a:off x="1538" y="1336"/>
                    <a:ext cx="585" cy="213"/>
                  </a:xfrm>
                  <a:prstGeom prst="rect">
                    <a:avLst/>
                  </a:prstGeom>
                  <a:noFill/>
                  <a:ln w="9525">
                    <a:noFill/>
                    <a:miter lim="800000"/>
                    <a:headEnd/>
                    <a:tailEnd/>
                  </a:ln>
                </p:spPr>
                <p:txBody>
                  <a:bodyPr wrap="none">
                    <a:spAutoFit/>
                  </a:bodyPr>
                  <a:lstStyle/>
                  <a:p>
                    <a:r>
                      <a:rPr lang="en-US" sz="1600" dirty="0">
                        <a:latin typeface="+mn-lt"/>
                      </a:rPr>
                      <a:t>Saved BP</a:t>
                    </a:r>
                  </a:p>
                </p:txBody>
              </p:sp>
            </p:grpSp>
          </p:grpSp>
          <p:grpSp>
            <p:nvGrpSpPr>
              <p:cNvPr id="25820" name="Group 162"/>
              <p:cNvGrpSpPr>
                <a:grpSpLocks/>
              </p:cNvGrpSpPr>
              <p:nvPr/>
            </p:nvGrpSpPr>
            <p:grpSpPr bwMode="auto">
              <a:xfrm>
                <a:off x="3552" y="2496"/>
                <a:ext cx="1200" cy="384"/>
                <a:chOff x="1248" y="1248"/>
                <a:chExt cx="1200" cy="384"/>
              </a:xfrm>
            </p:grpSpPr>
            <p:sp>
              <p:nvSpPr>
                <p:cNvPr id="25694" name="Rectangle 163"/>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5821" name="Group 164"/>
                <p:cNvGrpSpPr>
                  <a:grpSpLocks/>
                </p:cNvGrpSpPr>
                <p:nvPr/>
              </p:nvGrpSpPr>
              <p:grpSpPr bwMode="auto">
                <a:xfrm>
                  <a:off x="1344" y="1336"/>
                  <a:ext cx="1008" cy="213"/>
                  <a:chOff x="1344" y="1336"/>
                  <a:chExt cx="1008" cy="213"/>
                </a:xfrm>
              </p:grpSpPr>
              <p:grpSp>
                <p:nvGrpSpPr>
                  <p:cNvPr id="25822" name="Group 165"/>
                  <p:cNvGrpSpPr>
                    <a:grpSpLocks/>
                  </p:cNvGrpSpPr>
                  <p:nvPr/>
                </p:nvGrpSpPr>
                <p:grpSpPr bwMode="auto">
                  <a:xfrm>
                    <a:off x="1344" y="1344"/>
                    <a:ext cx="1008" cy="192"/>
                    <a:chOff x="1248" y="1344"/>
                    <a:chExt cx="1008" cy="192"/>
                  </a:xfrm>
                </p:grpSpPr>
                <p:sp>
                  <p:nvSpPr>
                    <p:cNvPr id="25698" name="Line 166"/>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699" name="Line 167"/>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697" name="Text Box 168"/>
                  <p:cNvSpPr txBox="1">
                    <a:spLocks noChangeArrowheads="1"/>
                  </p:cNvSpPr>
                  <p:nvPr/>
                </p:nvSpPr>
                <p:spPr bwMode="auto">
                  <a:xfrm>
                    <a:off x="1552" y="1336"/>
                    <a:ext cx="573" cy="213"/>
                  </a:xfrm>
                  <a:prstGeom prst="rect">
                    <a:avLst/>
                  </a:prstGeom>
                  <a:noFill/>
                  <a:ln w="9525">
                    <a:noFill/>
                    <a:miter lim="800000"/>
                    <a:headEnd/>
                    <a:tailEnd/>
                  </a:ln>
                </p:spPr>
                <p:txBody>
                  <a:bodyPr wrap="none">
                    <a:spAutoFit/>
                  </a:bodyPr>
                  <a:lstStyle/>
                  <a:p>
                    <a:r>
                      <a:rPr lang="en-US" sz="1600" dirty="0">
                        <a:latin typeface="+mn-lt"/>
                      </a:rPr>
                      <a:t>Saved LP</a:t>
                    </a:r>
                  </a:p>
                </p:txBody>
              </p:sp>
            </p:grpSp>
          </p:grpSp>
          <p:grpSp>
            <p:nvGrpSpPr>
              <p:cNvPr id="25823" name="Group 169"/>
              <p:cNvGrpSpPr>
                <a:grpSpLocks/>
              </p:cNvGrpSpPr>
              <p:nvPr/>
            </p:nvGrpSpPr>
            <p:grpSpPr bwMode="auto">
              <a:xfrm>
                <a:off x="3552" y="2880"/>
                <a:ext cx="1200" cy="384"/>
                <a:chOff x="1248" y="1248"/>
                <a:chExt cx="1200" cy="384"/>
              </a:xfrm>
            </p:grpSpPr>
            <p:sp>
              <p:nvSpPr>
                <p:cNvPr id="25688" name="Rectangle 170"/>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685280" name="Group 171"/>
                <p:cNvGrpSpPr>
                  <a:grpSpLocks/>
                </p:cNvGrpSpPr>
                <p:nvPr/>
              </p:nvGrpSpPr>
              <p:grpSpPr bwMode="auto">
                <a:xfrm>
                  <a:off x="1344" y="1336"/>
                  <a:ext cx="1008" cy="213"/>
                  <a:chOff x="1344" y="1336"/>
                  <a:chExt cx="1008" cy="213"/>
                </a:xfrm>
              </p:grpSpPr>
              <p:grpSp>
                <p:nvGrpSpPr>
                  <p:cNvPr id="685281" name="Group 172"/>
                  <p:cNvGrpSpPr>
                    <a:grpSpLocks/>
                  </p:cNvGrpSpPr>
                  <p:nvPr/>
                </p:nvGrpSpPr>
                <p:grpSpPr bwMode="auto">
                  <a:xfrm>
                    <a:off x="1344" y="1344"/>
                    <a:ext cx="1008" cy="192"/>
                    <a:chOff x="1248" y="1344"/>
                    <a:chExt cx="1008" cy="192"/>
                  </a:xfrm>
                </p:grpSpPr>
                <p:sp>
                  <p:nvSpPr>
                    <p:cNvPr id="25692" name="Line 173"/>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693" name="Line 174"/>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691" name="Text Box 175"/>
                  <p:cNvSpPr txBox="1">
                    <a:spLocks noChangeArrowheads="1"/>
                  </p:cNvSpPr>
                  <p:nvPr/>
                </p:nvSpPr>
                <p:spPr bwMode="auto">
                  <a:xfrm>
                    <a:off x="1534" y="1336"/>
                    <a:ext cx="587" cy="213"/>
                  </a:xfrm>
                  <a:prstGeom prst="rect">
                    <a:avLst/>
                  </a:prstGeom>
                  <a:noFill/>
                  <a:ln w="9525">
                    <a:noFill/>
                    <a:miter lim="800000"/>
                    <a:headEnd/>
                    <a:tailEnd/>
                  </a:ln>
                </p:spPr>
                <p:txBody>
                  <a:bodyPr wrap="none">
                    <a:spAutoFit/>
                  </a:bodyPr>
                  <a:lstStyle/>
                  <a:p>
                    <a:r>
                      <a:rPr lang="en-US" sz="1600" dirty="0">
                        <a:latin typeface="+mn-lt"/>
                      </a:rPr>
                      <a:t>Saved R1</a:t>
                    </a:r>
                  </a:p>
                </p:txBody>
              </p:sp>
            </p:grpSp>
          </p:grpSp>
          <p:grpSp>
            <p:nvGrpSpPr>
              <p:cNvPr id="685282" name="Group 176"/>
              <p:cNvGrpSpPr>
                <a:grpSpLocks/>
              </p:cNvGrpSpPr>
              <p:nvPr/>
            </p:nvGrpSpPr>
            <p:grpSpPr bwMode="auto">
              <a:xfrm>
                <a:off x="3072" y="3072"/>
                <a:ext cx="576" cy="384"/>
                <a:chOff x="912" y="768"/>
                <a:chExt cx="576" cy="384"/>
              </a:xfrm>
            </p:grpSpPr>
            <p:sp>
              <p:nvSpPr>
                <p:cNvPr id="25685" name="Rectangle 177"/>
                <p:cNvSpPr>
                  <a:spLocks noChangeArrowheads="1"/>
                </p:cNvSpPr>
                <p:nvPr/>
              </p:nvSpPr>
              <p:spPr bwMode="auto">
                <a:xfrm>
                  <a:off x="912" y="768"/>
                  <a:ext cx="576" cy="384"/>
                </a:xfrm>
                <a:prstGeom prst="rect">
                  <a:avLst/>
                </a:prstGeom>
                <a:noFill/>
                <a:ln w="9525">
                  <a:noFill/>
                  <a:miter lim="800000"/>
                  <a:headEnd/>
                  <a:tailEnd/>
                </a:ln>
              </p:spPr>
              <p:txBody>
                <a:bodyPr wrap="none" anchor="ctr"/>
                <a:lstStyle/>
                <a:p>
                  <a:endParaRPr lang="en-US">
                    <a:latin typeface="+mn-lt"/>
                  </a:endParaRPr>
                </a:p>
              </p:txBody>
            </p:sp>
            <p:sp>
              <p:nvSpPr>
                <p:cNvPr id="25686" name="Line 178"/>
                <p:cNvSpPr>
                  <a:spLocks noChangeShapeType="1"/>
                </p:cNvSpPr>
                <p:nvPr/>
              </p:nvSpPr>
              <p:spPr bwMode="auto">
                <a:xfrm>
                  <a:off x="1200" y="960"/>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5687" name="Text Box 179"/>
                <p:cNvSpPr txBox="1">
                  <a:spLocks noChangeArrowheads="1"/>
                </p:cNvSpPr>
                <p:nvPr/>
              </p:nvSpPr>
              <p:spPr bwMode="auto">
                <a:xfrm>
                  <a:off x="990" y="816"/>
                  <a:ext cx="273" cy="252"/>
                </a:xfrm>
                <a:prstGeom prst="rect">
                  <a:avLst/>
                </a:prstGeom>
                <a:noFill/>
                <a:ln w="9525">
                  <a:noFill/>
                  <a:miter lim="800000"/>
                  <a:headEnd/>
                  <a:tailEnd/>
                </a:ln>
              </p:spPr>
              <p:txBody>
                <a:bodyPr wrap="none">
                  <a:spAutoFit/>
                </a:bodyPr>
                <a:lstStyle/>
                <a:p>
                  <a:pPr algn="r"/>
                  <a:r>
                    <a:rPr lang="en-US" sz="2000">
                      <a:latin typeface="+mn-lt"/>
                    </a:rPr>
                    <a:t>SP</a:t>
                  </a:r>
                </a:p>
              </p:txBody>
            </p:sp>
          </p:grpSp>
          <p:grpSp>
            <p:nvGrpSpPr>
              <p:cNvPr id="685283" name="Group 180"/>
              <p:cNvGrpSpPr>
                <a:grpSpLocks/>
              </p:cNvGrpSpPr>
              <p:nvPr/>
            </p:nvGrpSpPr>
            <p:grpSpPr bwMode="auto">
              <a:xfrm>
                <a:off x="3552" y="2304"/>
                <a:ext cx="1200" cy="384"/>
                <a:chOff x="1248" y="1248"/>
                <a:chExt cx="1200" cy="384"/>
              </a:xfrm>
            </p:grpSpPr>
            <p:sp>
              <p:nvSpPr>
                <p:cNvPr id="25679" name="Rectangle 181"/>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685284" name="Group 182"/>
                <p:cNvGrpSpPr>
                  <a:grpSpLocks/>
                </p:cNvGrpSpPr>
                <p:nvPr/>
              </p:nvGrpSpPr>
              <p:grpSpPr bwMode="auto">
                <a:xfrm>
                  <a:off x="1344" y="1336"/>
                  <a:ext cx="1008" cy="213"/>
                  <a:chOff x="1344" y="1336"/>
                  <a:chExt cx="1008" cy="213"/>
                </a:xfrm>
              </p:grpSpPr>
              <p:grpSp>
                <p:nvGrpSpPr>
                  <p:cNvPr id="685285" name="Group 183"/>
                  <p:cNvGrpSpPr>
                    <a:grpSpLocks/>
                  </p:cNvGrpSpPr>
                  <p:nvPr/>
                </p:nvGrpSpPr>
                <p:grpSpPr bwMode="auto">
                  <a:xfrm>
                    <a:off x="1344" y="1344"/>
                    <a:ext cx="1008" cy="192"/>
                    <a:chOff x="1248" y="1344"/>
                    <a:chExt cx="1008" cy="192"/>
                  </a:xfrm>
                </p:grpSpPr>
                <p:sp>
                  <p:nvSpPr>
                    <p:cNvPr id="25683" name="Line 184"/>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684" name="Line 185"/>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682" name="Text Box 186"/>
                  <p:cNvSpPr txBox="1">
                    <a:spLocks noChangeArrowheads="1"/>
                  </p:cNvSpPr>
                  <p:nvPr/>
                </p:nvSpPr>
                <p:spPr bwMode="auto">
                  <a:xfrm>
                    <a:off x="1735" y="1336"/>
                    <a:ext cx="181" cy="213"/>
                  </a:xfrm>
                  <a:prstGeom prst="rect">
                    <a:avLst/>
                  </a:prstGeom>
                  <a:noFill/>
                  <a:ln w="9525">
                    <a:noFill/>
                    <a:miter lim="800000"/>
                    <a:headEnd/>
                    <a:tailEnd/>
                  </a:ln>
                </p:spPr>
                <p:txBody>
                  <a:bodyPr wrap="none">
                    <a:spAutoFit/>
                  </a:bodyPr>
                  <a:lstStyle/>
                  <a:p>
                    <a:r>
                      <a:rPr lang="en-US" sz="1600">
                        <a:latin typeface="+mn-lt"/>
                      </a:rPr>
                      <a:t>1</a:t>
                    </a:r>
                  </a:p>
                </p:txBody>
              </p:sp>
            </p:grpSp>
          </p:grpSp>
          <p:sp>
            <p:nvSpPr>
              <p:cNvPr id="25677" name="Rectangle 187"/>
              <p:cNvSpPr>
                <a:spLocks noChangeArrowheads="1"/>
              </p:cNvSpPr>
              <p:nvPr/>
            </p:nvSpPr>
            <p:spPr bwMode="auto">
              <a:xfrm>
                <a:off x="3120" y="2064"/>
                <a:ext cx="528" cy="864"/>
              </a:xfrm>
              <a:prstGeom prst="rect">
                <a:avLst/>
              </a:prstGeom>
              <a:solidFill>
                <a:schemeClr val="bg1"/>
              </a:solidFill>
              <a:ln w="9525">
                <a:noFill/>
                <a:miter lim="800000"/>
                <a:headEnd/>
                <a:tailEnd/>
              </a:ln>
            </p:spPr>
            <p:txBody>
              <a:bodyPr wrap="none" anchor="ctr"/>
              <a:lstStyle/>
              <a:p>
                <a:endParaRPr lang="en-US">
                  <a:latin typeface="+mn-lt"/>
                </a:endParaRPr>
              </a:p>
            </p:txBody>
          </p:sp>
          <p:sp>
            <p:nvSpPr>
              <p:cNvPr id="25678" name="Rectangle 188"/>
              <p:cNvSpPr>
                <a:spLocks noChangeArrowheads="1"/>
              </p:cNvSpPr>
              <p:nvPr/>
            </p:nvSpPr>
            <p:spPr bwMode="auto">
              <a:xfrm>
                <a:off x="3024" y="1968"/>
                <a:ext cx="2016" cy="1584"/>
              </a:xfrm>
              <a:prstGeom prst="rect">
                <a:avLst/>
              </a:prstGeom>
              <a:noFill/>
              <a:ln w="9525">
                <a:noFill/>
                <a:miter lim="800000"/>
                <a:headEnd/>
                <a:tailEnd/>
              </a:ln>
            </p:spPr>
            <p:txBody>
              <a:bodyPr wrap="none" anchor="ctr"/>
              <a:lstStyle/>
              <a:p>
                <a:endParaRPr lang="en-US">
                  <a:latin typeface="+mn-lt"/>
                </a:endParaRPr>
              </a:p>
            </p:txBody>
          </p:sp>
        </p:grpSp>
        <p:grpSp>
          <p:nvGrpSpPr>
            <p:cNvPr id="685286" name="Group 189"/>
            <p:cNvGrpSpPr>
              <a:grpSpLocks/>
            </p:cNvGrpSpPr>
            <p:nvPr/>
          </p:nvGrpSpPr>
          <p:grpSpPr bwMode="auto">
            <a:xfrm>
              <a:off x="0" y="1968"/>
              <a:ext cx="3120" cy="1488"/>
              <a:chOff x="2160" y="288"/>
              <a:chExt cx="3120" cy="1488"/>
            </a:xfrm>
          </p:grpSpPr>
          <p:sp>
            <p:nvSpPr>
              <p:cNvPr id="25667" name="Rectangle 190"/>
              <p:cNvSpPr>
                <a:spLocks noChangeArrowheads="1"/>
              </p:cNvSpPr>
              <p:nvPr/>
            </p:nvSpPr>
            <p:spPr bwMode="auto">
              <a:xfrm>
                <a:off x="2160" y="288"/>
                <a:ext cx="3120" cy="1488"/>
              </a:xfrm>
              <a:prstGeom prst="rect">
                <a:avLst/>
              </a:prstGeom>
              <a:noFill/>
              <a:ln w="9525">
                <a:noFill/>
                <a:miter lim="800000"/>
                <a:headEnd/>
                <a:tailEnd/>
              </a:ln>
            </p:spPr>
            <p:txBody>
              <a:bodyPr wrap="none" anchor="ctr"/>
              <a:lstStyle/>
              <a:p>
                <a:endParaRPr lang="en-US">
                  <a:latin typeface="+mn-lt"/>
                </a:endParaRPr>
              </a:p>
            </p:txBody>
          </p:sp>
          <p:sp>
            <p:nvSpPr>
              <p:cNvPr id="25668" name="Text Box 191"/>
              <p:cNvSpPr txBox="1">
                <a:spLocks noChangeArrowheads="1"/>
              </p:cNvSpPr>
              <p:nvPr/>
            </p:nvSpPr>
            <p:spPr bwMode="auto">
              <a:xfrm>
                <a:off x="4464" y="817"/>
                <a:ext cx="494" cy="233"/>
              </a:xfrm>
              <a:prstGeom prst="rect">
                <a:avLst/>
              </a:prstGeom>
              <a:noFill/>
              <a:ln w="9525">
                <a:noFill/>
                <a:miter lim="800000"/>
                <a:headEnd/>
                <a:tailEnd/>
              </a:ln>
            </p:spPr>
            <p:txBody>
              <a:bodyPr wrap="none">
                <a:spAutoFit/>
              </a:bodyPr>
              <a:lstStyle/>
              <a:p>
                <a:pPr algn="l"/>
                <a:r>
                  <a:rPr lang="en-US">
                    <a:latin typeface="+mn-lt"/>
                  </a:rPr>
                  <a:t>fact(1)</a:t>
                </a:r>
              </a:p>
            </p:txBody>
          </p:sp>
        </p:grpSp>
      </p:grpSp>
      <p:grpSp>
        <p:nvGrpSpPr>
          <p:cNvPr id="685287" name="Group 192"/>
          <p:cNvGrpSpPr>
            <a:grpSpLocks/>
          </p:cNvGrpSpPr>
          <p:nvPr/>
        </p:nvGrpSpPr>
        <p:grpSpPr bwMode="auto">
          <a:xfrm>
            <a:off x="5029200" y="4114800"/>
            <a:ext cx="3962400" cy="2514600"/>
            <a:chOff x="624" y="2592"/>
            <a:chExt cx="2496" cy="1584"/>
          </a:xfrm>
        </p:grpSpPr>
        <p:grpSp>
          <p:nvGrpSpPr>
            <p:cNvPr id="685288" name="Group 193"/>
            <p:cNvGrpSpPr>
              <a:grpSpLocks/>
            </p:cNvGrpSpPr>
            <p:nvPr/>
          </p:nvGrpSpPr>
          <p:grpSpPr bwMode="auto">
            <a:xfrm>
              <a:off x="624" y="2592"/>
              <a:ext cx="2496" cy="1584"/>
              <a:chOff x="624" y="2592"/>
              <a:chExt cx="2496" cy="1584"/>
            </a:xfrm>
          </p:grpSpPr>
          <p:grpSp>
            <p:nvGrpSpPr>
              <p:cNvPr id="685289" name="Group 194"/>
              <p:cNvGrpSpPr>
                <a:grpSpLocks/>
              </p:cNvGrpSpPr>
              <p:nvPr/>
            </p:nvGrpSpPr>
            <p:grpSpPr bwMode="auto">
              <a:xfrm>
                <a:off x="624" y="2592"/>
                <a:ext cx="2016" cy="1584"/>
                <a:chOff x="3120" y="1872"/>
                <a:chExt cx="2016" cy="1584"/>
              </a:xfrm>
            </p:grpSpPr>
            <p:sp>
              <p:nvSpPr>
                <p:cNvPr id="25625" name="Rectangle 195"/>
                <p:cNvSpPr>
                  <a:spLocks noChangeArrowheads="1"/>
                </p:cNvSpPr>
                <p:nvPr/>
              </p:nvSpPr>
              <p:spPr bwMode="auto">
                <a:xfrm>
                  <a:off x="3744" y="2304"/>
                  <a:ext cx="1008" cy="768"/>
                </a:xfrm>
                <a:prstGeom prst="rect">
                  <a:avLst/>
                </a:prstGeom>
                <a:solidFill>
                  <a:srgbClr val="CCECFF"/>
                </a:solidFill>
                <a:ln w="9525">
                  <a:solidFill>
                    <a:schemeClr val="tx1"/>
                  </a:solidFill>
                  <a:miter lim="800000"/>
                  <a:headEnd/>
                  <a:tailEnd/>
                </a:ln>
              </p:spPr>
              <p:txBody>
                <a:bodyPr wrap="none" anchor="ctr"/>
                <a:lstStyle/>
                <a:p>
                  <a:endParaRPr lang="en-US">
                    <a:latin typeface="+mn-lt"/>
                  </a:endParaRPr>
                </a:p>
              </p:txBody>
            </p:sp>
            <p:grpSp>
              <p:nvGrpSpPr>
                <p:cNvPr id="685290" name="Group 196"/>
                <p:cNvGrpSpPr>
                  <a:grpSpLocks/>
                </p:cNvGrpSpPr>
                <p:nvPr/>
              </p:nvGrpSpPr>
              <p:grpSpPr bwMode="auto">
                <a:xfrm>
                  <a:off x="3168" y="2784"/>
                  <a:ext cx="576" cy="384"/>
                  <a:chOff x="1056" y="1824"/>
                  <a:chExt cx="576" cy="384"/>
                </a:xfrm>
              </p:grpSpPr>
              <p:sp>
                <p:nvSpPr>
                  <p:cNvPr id="25662" name="Rectangle 197"/>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latin typeface="+mn-lt"/>
                    </a:endParaRPr>
                  </a:p>
                </p:txBody>
              </p:sp>
              <p:sp>
                <p:nvSpPr>
                  <p:cNvPr id="25663" name="Line 198"/>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5664" name="Text Box 199"/>
                  <p:cNvSpPr txBox="1">
                    <a:spLocks noChangeArrowheads="1"/>
                  </p:cNvSpPr>
                  <p:nvPr/>
                </p:nvSpPr>
                <p:spPr bwMode="auto">
                  <a:xfrm>
                    <a:off x="1117" y="1872"/>
                    <a:ext cx="290" cy="252"/>
                  </a:xfrm>
                  <a:prstGeom prst="rect">
                    <a:avLst/>
                  </a:prstGeom>
                  <a:noFill/>
                  <a:ln w="9525">
                    <a:noFill/>
                    <a:miter lim="800000"/>
                    <a:headEnd/>
                    <a:tailEnd/>
                  </a:ln>
                </p:spPr>
                <p:txBody>
                  <a:bodyPr wrap="none">
                    <a:spAutoFit/>
                  </a:bodyPr>
                  <a:lstStyle/>
                  <a:p>
                    <a:pPr algn="r"/>
                    <a:r>
                      <a:rPr lang="en-US" sz="2000">
                        <a:latin typeface="+mn-lt"/>
                      </a:rPr>
                      <a:t>BP</a:t>
                    </a:r>
                  </a:p>
                </p:txBody>
              </p:sp>
            </p:grpSp>
            <p:sp>
              <p:nvSpPr>
                <p:cNvPr id="25627" name="Line 200"/>
                <p:cNvSpPr>
                  <a:spLocks noChangeShapeType="1"/>
                </p:cNvSpPr>
                <p:nvPr/>
              </p:nvSpPr>
              <p:spPr bwMode="auto">
                <a:xfrm>
                  <a:off x="3744" y="2304"/>
                  <a:ext cx="1296" cy="0"/>
                </a:xfrm>
                <a:prstGeom prst="line">
                  <a:avLst/>
                </a:prstGeom>
                <a:noFill/>
                <a:ln w="28575">
                  <a:solidFill>
                    <a:schemeClr val="tx1"/>
                  </a:solidFill>
                  <a:round/>
                  <a:headEnd/>
                  <a:tailEnd/>
                </a:ln>
              </p:spPr>
              <p:txBody>
                <a:bodyPr>
                  <a:spAutoFit/>
                </a:bodyPr>
                <a:lstStyle/>
                <a:p>
                  <a:endParaRPr lang="en-US">
                    <a:latin typeface="+mn-lt"/>
                  </a:endParaRPr>
                </a:p>
              </p:txBody>
            </p:sp>
            <p:grpSp>
              <p:nvGrpSpPr>
                <p:cNvPr id="685291" name="Group 201"/>
                <p:cNvGrpSpPr>
                  <a:grpSpLocks/>
                </p:cNvGrpSpPr>
                <p:nvPr/>
              </p:nvGrpSpPr>
              <p:grpSpPr bwMode="auto">
                <a:xfrm>
                  <a:off x="3648" y="2592"/>
                  <a:ext cx="1200" cy="384"/>
                  <a:chOff x="1248" y="1248"/>
                  <a:chExt cx="1200" cy="384"/>
                </a:xfrm>
              </p:grpSpPr>
              <p:sp>
                <p:nvSpPr>
                  <p:cNvPr id="25656" name="Rectangle 202"/>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685292" name="Group 203"/>
                  <p:cNvGrpSpPr>
                    <a:grpSpLocks/>
                  </p:cNvGrpSpPr>
                  <p:nvPr/>
                </p:nvGrpSpPr>
                <p:grpSpPr bwMode="auto">
                  <a:xfrm>
                    <a:off x="1344" y="1336"/>
                    <a:ext cx="1008" cy="213"/>
                    <a:chOff x="1344" y="1336"/>
                    <a:chExt cx="1008" cy="213"/>
                  </a:xfrm>
                </p:grpSpPr>
                <p:grpSp>
                  <p:nvGrpSpPr>
                    <p:cNvPr id="685293" name="Group 204"/>
                    <p:cNvGrpSpPr>
                      <a:grpSpLocks/>
                    </p:cNvGrpSpPr>
                    <p:nvPr/>
                  </p:nvGrpSpPr>
                  <p:grpSpPr bwMode="auto">
                    <a:xfrm>
                      <a:off x="1344" y="1344"/>
                      <a:ext cx="1008" cy="192"/>
                      <a:chOff x="1248" y="1344"/>
                      <a:chExt cx="1008" cy="192"/>
                    </a:xfrm>
                  </p:grpSpPr>
                  <p:sp>
                    <p:nvSpPr>
                      <p:cNvPr id="25660" name="Line 205"/>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661" name="Line 206"/>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659" name="Text Box 207"/>
                    <p:cNvSpPr txBox="1">
                      <a:spLocks noChangeArrowheads="1"/>
                    </p:cNvSpPr>
                    <p:nvPr/>
                  </p:nvSpPr>
                  <p:spPr bwMode="auto">
                    <a:xfrm>
                      <a:off x="1538" y="1336"/>
                      <a:ext cx="585" cy="213"/>
                    </a:xfrm>
                    <a:prstGeom prst="rect">
                      <a:avLst/>
                    </a:prstGeom>
                    <a:noFill/>
                    <a:ln w="9525">
                      <a:noFill/>
                      <a:miter lim="800000"/>
                      <a:headEnd/>
                      <a:tailEnd/>
                    </a:ln>
                  </p:spPr>
                  <p:txBody>
                    <a:bodyPr wrap="none">
                      <a:spAutoFit/>
                    </a:bodyPr>
                    <a:lstStyle/>
                    <a:p>
                      <a:r>
                        <a:rPr lang="en-US" sz="1600" dirty="0">
                          <a:latin typeface="+mn-lt"/>
                        </a:rPr>
                        <a:t>Saved BP</a:t>
                      </a:r>
                    </a:p>
                  </p:txBody>
                </p:sp>
              </p:grpSp>
            </p:grpSp>
            <p:grpSp>
              <p:nvGrpSpPr>
                <p:cNvPr id="685294" name="Group 208"/>
                <p:cNvGrpSpPr>
                  <a:grpSpLocks/>
                </p:cNvGrpSpPr>
                <p:nvPr/>
              </p:nvGrpSpPr>
              <p:grpSpPr bwMode="auto">
                <a:xfrm>
                  <a:off x="3648" y="2400"/>
                  <a:ext cx="1200" cy="384"/>
                  <a:chOff x="1248" y="1248"/>
                  <a:chExt cx="1200" cy="384"/>
                </a:xfrm>
              </p:grpSpPr>
              <p:sp>
                <p:nvSpPr>
                  <p:cNvPr id="25650" name="Rectangle 209"/>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685295" name="Group 210"/>
                  <p:cNvGrpSpPr>
                    <a:grpSpLocks/>
                  </p:cNvGrpSpPr>
                  <p:nvPr/>
                </p:nvGrpSpPr>
                <p:grpSpPr bwMode="auto">
                  <a:xfrm>
                    <a:off x="1344" y="1336"/>
                    <a:ext cx="1008" cy="213"/>
                    <a:chOff x="1344" y="1336"/>
                    <a:chExt cx="1008" cy="213"/>
                  </a:xfrm>
                </p:grpSpPr>
                <p:grpSp>
                  <p:nvGrpSpPr>
                    <p:cNvPr id="685296" name="Group 211"/>
                    <p:cNvGrpSpPr>
                      <a:grpSpLocks/>
                    </p:cNvGrpSpPr>
                    <p:nvPr/>
                  </p:nvGrpSpPr>
                  <p:grpSpPr bwMode="auto">
                    <a:xfrm>
                      <a:off x="1344" y="1344"/>
                      <a:ext cx="1008" cy="192"/>
                      <a:chOff x="1248" y="1344"/>
                      <a:chExt cx="1008" cy="192"/>
                    </a:xfrm>
                  </p:grpSpPr>
                  <p:sp>
                    <p:nvSpPr>
                      <p:cNvPr id="25654" name="Line 212"/>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655" name="Line 213"/>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653" name="Text Box 214"/>
                    <p:cNvSpPr txBox="1">
                      <a:spLocks noChangeArrowheads="1"/>
                    </p:cNvSpPr>
                    <p:nvPr/>
                  </p:nvSpPr>
                  <p:spPr bwMode="auto">
                    <a:xfrm>
                      <a:off x="1552" y="1336"/>
                      <a:ext cx="573" cy="213"/>
                    </a:xfrm>
                    <a:prstGeom prst="rect">
                      <a:avLst/>
                    </a:prstGeom>
                    <a:noFill/>
                    <a:ln w="9525">
                      <a:noFill/>
                      <a:miter lim="800000"/>
                      <a:headEnd/>
                      <a:tailEnd/>
                    </a:ln>
                  </p:spPr>
                  <p:txBody>
                    <a:bodyPr wrap="none">
                      <a:spAutoFit/>
                    </a:bodyPr>
                    <a:lstStyle/>
                    <a:p>
                      <a:r>
                        <a:rPr lang="en-US" sz="1600" dirty="0">
                          <a:latin typeface="+mn-lt"/>
                        </a:rPr>
                        <a:t>Saved LP</a:t>
                      </a:r>
                    </a:p>
                  </p:txBody>
                </p:sp>
              </p:grpSp>
            </p:grpSp>
            <p:grpSp>
              <p:nvGrpSpPr>
                <p:cNvPr id="685297" name="Group 215"/>
                <p:cNvGrpSpPr>
                  <a:grpSpLocks/>
                </p:cNvGrpSpPr>
                <p:nvPr/>
              </p:nvGrpSpPr>
              <p:grpSpPr bwMode="auto">
                <a:xfrm>
                  <a:off x="3648" y="2784"/>
                  <a:ext cx="1200" cy="384"/>
                  <a:chOff x="1248" y="1248"/>
                  <a:chExt cx="1200" cy="384"/>
                </a:xfrm>
              </p:grpSpPr>
              <p:sp>
                <p:nvSpPr>
                  <p:cNvPr id="25644" name="Rectangle 216"/>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685299" name="Group 217"/>
                  <p:cNvGrpSpPr>
                    <a:grpSpLocks/>
                  </p:cNvGrpSpPr>
                  <p:nvPr/>
                </p:nvGrpSpPr>
                <p:grpSpPr bwMode="auto">
                  <a:xfrm>
                    <a:off x="1344" y="1336"/>
                    <a:ext cx="1008" cy="213"/>
                    <a:chOff x="1344" y="1336"/>
                    <a:chExt cx="1008" cy="213"/>
                  </a:xfrm>
                </p:grpSpPr>
                <p:grpSp>
                  <p:nvGrpSpPr>
                    <p:cNvPr id="685300" name="Group 218"/>
                    <p:cNvGrpSpPr>
                      <a:grpSpLocks/>
                    </p:cNvGrpSpPr>
                    <p:nvPr/>
                  </p:nvGrpSpPr>
                  <p:grpSpPr bwMode="auto">
                    <a:xfrm>
                      <a:off x="1344" y="1344"/>
                      <a:ext cx="1008" cy="192"/>
                      <a:chOff x="1248" y="1344"/>
                      <a:chExt cx="1008" cy="192"/>
                    </a:xfrm>
                  </p:grpSpPr>
                  <p:sp>
                    <p:nvSpPr>
                      <p:cNvPr id="25648" name="Line 219"/>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649" name="Line 220"/>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647" name="Text Box 221"/>
                    <p:cNvSpPr txBox="1">
                      <a:spLocks noChangeArrowheads="1"/>
                    </p:cNvSpPr>
                    <p:nvPr/>
                  </p:nvSpPr>
                  <p:spPr bwMode="auto">
                    <a:xfrm>
                      <a:off x="1534" y="1336"/>
                      <a:ext cx="587" cy="213"/>
                    </a:xfrm>
                    <a:prstGeom prst="rect">
                      <a:avLst/>
                    </a:prstGeom>
                    <a:noFill/>
                    <a:ln w="9525">
                      <a:noFill/>
                      <a:miter lim="800000"/>
                      <a:headEnd/>
                      <a:tailEnd/>
                    </a:ln>
                  </p:spPr>
                  <p:txBody>
                    <a:bodyPr wrap="none">
                      <a:spAutoFit/>
                    </a:bodyPr>
                    <a:lstStyle/>
                    <a:p>
                      <a:r>
                        <a:rPr lang="en-US" sz="1600" dirty="0">
                          <a:latin typeface="+mn-lt"/>
                        </a:rPr>
                        <a:t>Saved R1</a:t>
                      </a:r>
                    </a:p>
                  </p:txBody>
                </p:sp>
              </p:grpSp>
            </p:grpSp>
            <p:grpSp>
              <p:nvGrpSpPr>
                <p:cNvPr id="685303" name="Group 222"/>
                <p:cNvGrpSpPr>
                  <a:grpSpLocks/>
                </p:cNvGrpSpPr>
                <p:nvPr/>
              </p:nvGrpSpPr>
              <p:grpSpPr bwMode="auto">
                <a:xfrm>
                  <a:off x="3168" y="2976"/>
                  <a:ext cx="576" cy="384"/>
                  <a:chOff x="912" y="768"/>
                  <a:chExt cx="576" cy="384"/>
                </a:xfrm>
              </p:grpSpPr>
              <p:sp>
                <p:nvSpPr>
                  <p:cNvPr id="25641" name="Rectangle 223"/>
                  <p:cNvSpPr>
                    <a:spLocks noChangeArrowheads="1"/>
                  </p:cNvSpPr>
                  <p:nvPr/>
                </p:nvSpPr>
                <p:spPr bwMode="auto">
                  <a:xfrm>
                    <a:off x="912" y="768"/>
                    <a:ext cx="576" cy="384"/>
                  </a:xfrm>
                  <a:prstGeom prst="rect">
                    <a:avLst/>
                  </a:prstGeom>
                  <a:noFill/>
                  <a:ln w="9525">
                    <a:noFill/>
                    <a:miter lim="800000"/>
                    <a:headEnd/>
                    <a:tailEnd/>
                  </a:ln>
                </p:spPr>
                <p:txBody>
                  <a:bodyPr wrap="none" anchor="ctr"/>
                  <a:lstStyle/>
                  <a:p>
                    <a:endParaRPr lang="en-US">
                      <a:latin typeface="+mn-lt"/>
                    </a:endParaRPr>
                  </a:p>
                </p:txBody>
              </p:sp>
              <p:sp>
                <p:nvSpPr>
                  <p:cNvPr id="25642" name="Line 224"/>
                  <p:cNvSpPr>
                    <a:spLocks noChangeShapeType="1"/>
                  </p:cNvSpPr>
                  <p:nvPr/>
                </p:nvSpPr>
                <p:spPr bwMode="auto">
                  <a:xfrm>
                    <a:off x="1200" y="960"/>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5643" name="Text Box 225"/>
                  <p:cNvSpPr txBox="1">
                    <a:spLocks noChangeArrowheads="1"/>
                  </p:cNvSpPr>
                  <p:nvPr/>
                </p:nvSpPr>
                <p:spPr bwMode="auto">
                  <a:xfrm>
                    <a:off x="990" y="816"/>
                    <a:ext cx="273" cy="252"/>
                  </a:xfrm>
                  <a:prstGeom prst="rect">
                    <a:avLst/>
                  </a:prstGeom>
                  <a:noFill/>
                  <a:ln w="9525">
                    <a:noFill/>
                    <a:miter lim="800000"/>
                    <a:headEnd/>
                    <a:tailEnd/>
                  </a:ln>
                </p:spPr>
                <p:txBody>
                  <a:bodyPr wrap="none">
                    <a:spAutoFit/>
                  </a:bodyPr>
                  <a:lstStyle/>
                  <a:p>
                    <a:pPr algn="r"/>
                    <a:r>
                      <a:rPr lang="en-US" sz="2000">
                        <a:latin typeface="+mn-lt"/>
                      </a:rPr>
                      <a:t>SP</a:t>
                    </a:r>
                  </a:p>
                </p:txBody>
              </p:sp>
            </p:grpSp>
            <p:grpSp>
              <p:nvGrpSpPr>
                <p:cNvPr id="685305" name="Group 226"/>
                <p:cNvGrpSpPr>
                  <a:grpSpLocks/>
                </p:cNvGrpSpPr>
                <p:nvPr/>
              </p:nvGrpSpPr>
              <p:grpSpPr bwMode="auto">
                <a:xfrm>
                  <a:off x="3648" y="2208"/>
                  <a:ext cx="1200" cy="384"/>
                  <a:chOff x="1248" y="1248"/>
                  <a:chExt cx="1200" cy="384"/>
                </a:xfrm>
              </p:grpSpPr>
              <p:sp>
                <p:nvSpPr>
                  <p:cNvPr id="25635" name="Rectangle 227"/>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685306" name="Group 228"/>
                  <p:cNvGrpSpPr>
                    <a:grpSpLocks/>
                  </p:cNvGrpSpPr>
                  <p:nvPr/>
                </p:nvGrpSpPr>
                <p:grpSpPr bwMode="auto">
                  <a:xfrm>
                    <a:off x="1344" y="1336"/>
                    <a:ext cx="1008" cy="213"/>
                    <a:chOff x="1344" y="1336"/>
                    <a:chExt cx="1008" cy="213"/>
                  </a:xfrm>
                </p:grpSpPr>
                <p:grpSp>
                  <p:nvGrpSpPr>
                    <p:cNvPr id="685307" name="Group 229"/>
                    <p:cNvGrpSpPr>
                      <a:grpSpLocks/>
                    </p:cNvGrpSpPr>
                    <p:nvPr/>
                  </p:nvGrpSpPr>
                  <p:grpSpPr bwMode="auto">
                    <a:xfrm>
                      <a:off x="1344" y="1344"/>
                      <a:ext cx="1008" cy="192"/>
                      <a:chOff x="1248" y="1344"/>
                      <a:chExt cx="1008" cy="192"/>
                    </a:xfrm>
                  </p:grpSpPr>
                  <p:sp>
                    <p:nvSpPr>
                      <p:cNvPr id="25639" name="Line 230"/>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5640" name="Line 231"/>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5638" name="Text Box 232"/>
                    <p:cNvSpPr txBox="1">
                      <a:spLocks noChangeArrowheads="1"/>
                    </p:cNvSpPr>
                    <p:nvPr/>
                  </p:nvSpPr>
                  <p:spPr bwMode="auto">
                    <a:xfrm>
                      <a:off x="1735" y="1336"/>
                      <a:ext cx="181" cy="213"/>
                    </a:xfrm>
                    <a:prstGeom prst="rect">
                      <a:avLst/>
                    </a:prstGeom>
                    <a:noFill/>
                    <a:ln w="9525">
                      <a:noFill/>
                      <a:miter lim="800000"/>
                      <a:headEnd/>
                      <a:tailEnd/>
                    </a:ln>
                  </p:spPr>
                  <p:txBody>
                    <a:bodyPr wrap="none">
                      <a:spAutoFit/>
                    </a:bodyPr>
                    <a:lstStyle/>
                    <a:p>
                      <a:r>
                        <a:rPr lang="en-US" sz="1600">
                          <a:latin typeface="+mn-lt"/>
                        </a:rPr>
                        <a:t>0</a:t>
                      </a:r>
                    </a:p>
                  </p:txBody>
                </p:sp>
              </p:grpSp>
            </p:grpSp>
            <p:sp>
              <p:nvSpPr>
                <p:cNvPr id="25633" name="Rectangle 233"/>
                <p:cNvSpPr>
                  <a:spLocks noChangeArrowheads="1"/>
                </p:cNvSpPr>
                <p:nvPr/>
              </p:nvSpPr>
              <p:spPr bwMode="auto">
                <a:xfrm>
                  <a:off x="3216" y="1968"/>
                  <a:ext cx="528" cy="864"/>
                </a:xfrm>
                <a:prstGeom prst="rect">
                  <a:avLst/>
                </a:prstGeom>
                <a:solidFill>
                  <a:schemeClr val="bg1"/>
                </a:solidFill>
                <a:ln w="9525">
                  <a:noFill/>
                  <a:miter lim="800000"/>
                  <a:headEnd/>
                  <a:tailEnd/>
                </a:ln>
              </p:spPr>
              <p:txBody>
                <a:bodyPr wrap="none" anchor="ctr"/>
                <a:lstStyle/>
                <a:p>
                  <a:endParaRPr lang="en-US">
                    <a:latin typeface="+mn-lt"/>
                  </a:endParaRPr>
                </a:p>
              </p:txBody>
            </p:sp>
            <p:sp>
              <p:nvSpPr>
                <p:cNvPr id="25634" name="Rectangle 234"/>
                <p:cNvSpPr>
                  <a:spLocks noChangeArrowheads="1"/>
                </p:cNvSpPr>
                <p:nvPr/>
              </p:nvSpPr>
              <p:spPr bwMode="auto">
                <a:xfrm>
                  <a:off x="3120" y="1872"/>
                  <a:ext cx="2016" cy="1584"/>
                </a:xfrm>
                <a:prstGeom prst="rect">
                  <a:avLst/>
                </a:prstGeom>
                <a:noFill/>
                <a:ln w="9525">
                  <a:noFill/>
                  <a:miter lim="800000"/>
                  <a:headEnd/>
                  <a:tailEnd/>
                </a:ln>
              </p:spPr>
              <p:txBody>
                <a:bodyPr wrap="none" anchor="ctr"/>
                <a:lstStyle/>
                <a:p>
                  <a:endParaRPr lang="en-US">
                    <a:latin typeface="+mn-lt"/>
                  </a:endParaRPr>
                </a:p>
              </p:txBody>
            </p:sp>
          </p:grpSp>
          <p:sp>
            <p:nvSpPr>
              <p:cNvPr id="25624" name="Rectangle 235"/>
              <p:cNvSpPr>
                <a:spLocks noChangeArrowheads="1"/>
              </p:cNvSpPr>
              <p:nvPr/>
            </p:nvSpPr>
            <p:spPr bwMode="auto">
              <a:xfrm>
                <a:off x="672" y="2880"/>
                <a:ext cx="2448" cy="1200"/>
              </a:xfrm>
              <a:prstGeom prst="rect">
                <a:avLst/>
              </a:prstGeom>
              <a:noFill/>
              <a:ln w="9525">
                <a:noFill/>
                <a:miter lim="800000"/>
                <a:headEnd/>
                <a:tailEnd/>
              </a:ln>
            </p:spPr>
            <p:txBody>
              <a:bodyPr wrap="none" anchor="ctr"/>
              <a:lstStyle/>
              <a:p>
                <a:endParaRPr lang="en-US">
                  <a:latin typeface="+mn-lt"/>
                </a:endParaRPr>
              </a:p>
            </p:txBody>
          </p:sp>
        </p:grpSp>
        <p:sp>
          <p:nvSpPr>
            <p:cNvPr id="25622" name="Text Box 236"/>
            <p:cNvSpPr txBox="1">
              <a:spLocks noChangeArrowheads="1"/>
            </p:cNvSpPr>
            <p:nvPr/>
          </p:nvSpPr>
          <p:spPr bwMode="auto">
            <a:xfrm>
              <a:off x="2304" y="3265"/>
              <a:ext cx="494" cy="233"/>
            </a:xfrm>
            <a:prstGeom prst="rect">
              <a:avLst/>
            </a:prstGeom>
            <a:noFill/>
            <a:ln w="9525">
              <a:noFill/>
              <a:miter lim="800000"/>
              <a:headEnd/>
              <a:tailEnd/>
            </a:ln>
          </p:spPr>
          <p:txBody>
            <a:bodyPr wrap="none">
              <a:spAutoFit/>
            </a:bodyPr>
            <a:lstStyle/>
            <a:p>
              <a:pPr algn="l"/>
              <a:r>
                <a:rPr lang="en-US">
                  <a:latin typeface="+mn-lt"/>
                </a:rPr>
                <a:t>fact(0)</a:t>
              </a:r>
            </a:p>
          </p:txBody>
        </p:sp>
      </p:grpSp>
      <p:grpSp>
        <p:nvGrpSpPr>
          <p:cNvPr id="685308" name="Group 240"/>
          <p:cNvGrpSpPr>
            <a:grpSpLocks/>
          </p:cNvGrpSpPr>
          <p:nvPr/>
        </p:nvGrpSpPr>
        <p:grpSpPr bwMode="auto">
          <a:xfrm>
            <a:off x="5562600" y="2209800"/>
            <a:ext cx="533400" cy="3352800"/>
            <a:chOff x="3264" y="1392"/>
            <a:chExt cx="336" cy="2112"/>
          </a:xfrm>
        </p:grpSpPr>
        <p:sp>
          <p:nvSpPr>
            <p:cNvPr id="25618" name="Freeform 237"/>
            <p:cNvSpPr>
              <a:spLocks/>
            </p:cNvSpPr>
            <p:nvPr/>
          </p:nvSpPr>
          <p:spPr bwMode="auto">
            <a:xfrm>
              <a:off x="3289" y="2915"/>
              <a:ext cx="311" cy="589"/>
            </a:xfrm>
            <a:custGeom>
              <a:avLst/>
              <a:gdLst>
                <a:gd name="T0" fmla="*/ 311 w 311"/>
                <a:gd name="T1" fmla="*/ 589 h 601"/>
                <a:gd name="T2" fmla="*/ 90 w 311"/>
                <a:gd name="T3" fmla="*/ 547 h 601"/>
                <a:gd name="T4" fmla="*/ 1 w 311"/>
                <a:gd name="T5" fmla="*/ 266 h 601"/>
                <a:gd name="T6" fmla="*/ 84 w 311"/>
                <a:gd name="T7" fmla="*/ 42 h 601"/>
                <a:gd name="T8" fmla="*/ 263 w 311"/>
                <a:gd name="T9" fmla="*/ 13 h 601"/>
                <a:gd name="T10" fmla="*/ 0 60000 65536"/>
                <a:gd name="T11" fmla="*/ 0 60000 65536"/>
                <a:gd name="T12" fmla="*/ 0 60000 65536"/>
                <a:gd name="T13" fmla="*/ 0 60000 65536"/>
                <a:gd name="T14" fmla="*/ 0 60000 65536"/>
                <a:gd name="T15" fmla="*/ 0 w 311"/>
                <a:gd name="T16" fmla="*/ 0 h 601"/>
                <a:gd name="T17" fmla="*/ 311 w 311"/>
                <a:gd name="T18" fmla="*/ 601 h 601"/>
              </a:gdLst>
              <a:ahLst/>
              <a:cxnLst>
                <a:cxn ang="T10">
                  <a:pos x="T0" y="T1"/>
                </a:cxn>
                <a:cxn ang="T11">
                  <a:pos x="T2" y="T3"/>
                </a:cxn>
                <a:cxn ang="T12">
                  <a:pos x="T4" y="T5"/>
                </a:cxn>
                <a:cxn ang="T13">
                  <a:pos x="T6" y="T7"/>
                </a:cxn>
                <a:cxn ang="T14">
                  <a:pos x="T8" y="T9"/>
                </a:cxn>
              </a:cxnLst>
              <a:rect l="T15" t="T16" r="T17" b="T18"/>
              <a:pathLst>
                <a:path w="311" h="601">
                  <a:moveTo>
                    <a:pt x="311" y="589"/>
                  </a:moveTo>
                  <a:cubicBezTo>
                    <a:pt x="274" y="582"/>
                    <a:pt x="142" y="601"/>
                    <a:pt x="90" y="547"/>
                  </a:cubicBezTo>
                  <a:cubicBezTo>
                    <a:pt x="38" y="493"/>
                    <a:pt x="2" y="350"/>
                    <a:pt x="1" y="266"/>
                  </a:cubicBezTo>
                  <a:cubicBezTo>
                    <a:pt x="0" y="182"/>
                    <a:pt x="40" y="84"/>
                    <a:pt x="84" y="42"/>
                  </a:cubicBezTo>
                  <a:cubicBezTo>
                    <a:pt x="128" y="0"/>
                    <a:pt x="226" y="19"/>
                    <a:pt x="263" y="13"/>
                  </a:cubicBezTo>
                </a:path>
              </a:pathLst>
            </a:custGeom>
            <a:noFill/>
            <a:ln w="19050">
              <a:solidFill>
                <a:srgbClr val="FF3300"/>
              </a:solidFill>
              <a:round/>
              <a:headEnd/>
              <a:tailEnd type="stealth" w="med" len="med"/>
            </a:ln>
          </p:spPr>
          <p:txBody>
            <a:bodyPr wrap="square">
              <a:spAutoFit/>
            </a:bodyPr>
            <a:lstStyle/>
            <a:p>
              <a:endParaRPr lang="en-US">
                <a:latin typeface="+mn-lt"/>
              </a:endParaRPr>
            </a:p>
          </p:txBody>
        </p:sp>
        <p:sp>
          <p:nvSpPr>
            <p:cNvPr id="25619" name="Freeform 238"/>
            <p:cNvSpPr>
              <a:spLocks/>
            </p:cNvSpPr>
            <p:nvPr/>
          </p:nvSpPr>
          <p:spPr bwMode="auto">
            <a:xfrm>
              <a:off x="3264" y="2160"/>
              <a:ext cx="336" cy="576"/>
            </a:xfrm>
            <a:custGeom>
              <a:avLst/>
              <a:gdLst>
                <a:gd name="T0" fmla="*/ 311 w 311"/>
                <a:gd name="T1" fmla="*/ 589 h 601"/>
                <a:gd name="T2" fmla="*/ 90 w 311"/>
                <a:gd name="T3" fmla="*/ 547 h 601"/>
                <a:gd name="T4" fmla="*/ 1 w 311"/>
                <a:gd name="T5" fmla="*/ 266 h 601"/>
                <a:gd name="T6" fmla="*/ 84 w 311"/>
                <a:gd name="T7" fmla="*/ 42 h 601"/>
                <a:gd name="T8" fmla="*/ 263 w 311"/>
                <a:gd name="T9" fmla="*/ 13 h 601"/>
                <a:gd name="T10" fmla="*/ 0 60000 65536"/>
                <a:gd name="T11" fmla="*/ 0 60000 65536"/>
                <a:gd name="T12" fmla="*/ 0 60000 65536"/>
                <a:gd name="T13" fmla="*/ 0 60000 65536"/>
                <a:gd name="T14" fmla="*/ 0 60000 65536"/>
                <a:gd name="T15" fmla="*/ 0 w 311"/>
                <a:gd name="T16" fmla="*/ 0 h 601"/>
                <a:gd name="T17" fmla="*/ 311 w 311"/>
                <a:gd name="T18" fmla="*/ 601 h 601"/>
              </a:gdLst>
              <a:ahLst/>
              <a:cxnLst>
                <a:cxn ang="T10">
                  <a:pos x="T0" y="T1"/>
                </a:cxn>
                <a:cxn ang="T11">
                  <a:pos x="T2" y="T3"/>
                </a:cxn>
                <a:cxn ang="T12">
                  <a:pos x="T4" y="T5"/>
                </a:cxn>
                <a:cxn ang="T13">
                  <a:pos x="T6" y="T7"/>
                </a:cxn>
                <a:cxn ang="T14">
                  <a:pos x="T8" y="T9"/>
                </a:cxn>
              </a:cxnLst>
              <a:rect l="T15" t="T16" r="T17" b="T18"/>
              <a:pathLst>
                <a:path w="311" h="601">
                  <a:moveTo>
                    <a:pt x="311" y="589"/>
                  </a:moveTo>
                  <a:cubicBezTo>
                    <a:pt x="274" y="582"/>
                    <a:pt x="142" y="601"/>
                    <a:pt x="90" y="547"/>
                  </a:cubicBezTo>
                  <a:cubicBezTo>
                    <a:pt x="38" y="493"/>
                    <a:pt x="2" y="350"/>
                    <a:pt x="1" y="266"/>
                  </a:cubicBezTo>
                  <a:cubicBezTo>
                    <a:pt x="0" y="182"/>
                    <a:pt x="40" y="84"/>
                    <a:pt x="84" y="42"/>
                  </a:cubicBezTo>
                  <a:cubicBezTo>
                    <a:pt x="128" y="0"/>
                    <a:pt x="226" y="19"/>
                    <a:pt x="263" y="13"/>
                  </a:cubicBezTo>
                </a:path>
              </a:pathLst>
            </a:custGeom>
            <a:noFill/>
            <a:ln w="19050">
              <a:solidFill>
                <a:srgbClr val="FF3300"/>
              </a:solidFill>
              <a:round/>
              <a:headEnd/>
              <a:tailEnd type="stealth" w="med" len="med"/>
            </a:ln>
          </p:spPr>
          <p:txBody>
            <a:bodyPr wrap="square">
              <a:spAutoFit/>
            </a:bodyPr>
            <a:lstStyle/>
            <a:p>
              <a:endParaRPr lang="en-US">
                <a:latin typeface="+mn-lt"/>
              </a:endParaRPr>
            </a:p>
          </p:txBody>
        </p:sp>
        <p:sp>
          <p:nvSpPr>
            <p:cNvPr id="25620" name="Freeform 239"/>
            <p:cNvSpPr>
              <a:spLocks/>
            </p:cNvSpPr>
            <p:nvPr/>
          </p:nvSpPr>
          <p:spPr bwMode="auto">
            <a:xfrm>
              <a:off x="3264" y="1392"/>
              <a:ext cx="288" cy="576"/>
            </a:xfrm>
            <a:custGeom>
              <a:avLst/>
              <a:gdLst>
                <a:gd name="T0" fmla="*/ 311 w 311"/>
                <a:gd name="T1" fmla="*/ 589 h 601"/>
                <a:gd name="T2" fmla="*/ 90 w 311"/>
                <a:gd name="T3" fmla="*/ 547 h 601"/>
                <a:gd name="T4" fmla="*/ 1 w 311"/>
                <a:gd name="T5" fmla="*/ 266 h 601"/>
                <a:gd name="T6" fmla="*/ 84 w 311"/>
                <a:gd name="T7" fmla="*/ 42 h 601"/>
                <a:gd name="T8" fmla="*/ 263 w 311"/>
                <a:gd name="T9" fmla="*/ 13 h 601"/>
                <a:gd name="T10" fmla="*/ 0 60000 65536"/>
                <a:gd name="T11" fmla="*/ 0 60000 65536"/>
                <a:gd name="T12" fmla="*/ 0 60000 65536"/>
                <a:gd name="T13" fmla="*/ 0 60000 65536"/>
                <a:gd name="T14" fmla="*/ 0 60000 65536"/>
                <a:gd name="T15" fmla="*/ 0 w 311"/>
                <a:gd name="T16" fmla="*/ 0 h 601"/>
                <a:gd name="T17" fmla="*/ 311 w 311"/>
                <a:gd name="T18" fmla="*/ 601 h 601"/>
              </a:gdLst>
              <a:ahLst/>
              <a:cxnLst>
                <a:cxn ang="T10">
                  <a:pos x="T0" y="T1"/>
                </a:cxn>
                <a:cxn ang="T11">
                  <a:pos x="T2" y="T3"/>
                </a:cxn>
                <a:cxn ang="T12">
                  <a:pos x="T4" y="T5"/>
                </a:cxn>
                <a:cxn ang="T13">
                  <a:pos x="T6" y="T7"/>
                </a:cxn>
                <a:cxn ang="T14">
                  <a:pos x="T8" y="T9"/>
                </a:cxn>
              </a:cxnLst>
              <a:rect l="T15" t="T16" r="T17" b="T18"/>
              <a:pathLst>
                <a:path w="311" h="601">
                  <a:moveTo>
                    <a:pt x="311" y="589"/>
                  </a:moveTo>
                  <a:cubicBezTo>
                    <a:pt x="274" y="582"/>
                    <a:pt x="142" y="601"/>
                    <a:pt x="90" y="547"/>
                  </a:cubicBezTo>
                  <a:cubicBezTo>
                    <a:pt x="38" y="493"/>
                    <a:pt x="2" y="350"/>
                    <a:pt x="1" y="266"/>
                  </a:cubicBezTo>
                  <a:cubicBezTo>
                    <a:pt x="0" y="182"/>
                    <a:pt x="40" y="84"/>
                    <a:pt x="84" y="42"/>
                  </a:cubicBezTo>
                  <a:cubicBezTo>
                    <a:pt x="128" y="0"/>
                    <a:pt x="226" y="19"/>
                    <a:pt x="263" y="13"/>
                  </a:cubicBezTo>
                </a:path>
              </a:pathLst>
            </a:custGeom>
            <a:noFill/>
            <a:ln w="19050">
              <a:solidFill>
                <a:srgbClr val="FF3300"/>
              </a:solidFill>
              <a:round/>
              <a:headEnd/>
              <a:tailEnd type="stealth" w="med" len="med"/>
            </a:ln>
          </p:spPr>
          <p:txBody>
            <a:bodyPr wrap="square">
              <a:spAutoFit/>
            </a:bodyPr>
            <a:lstStyle/>
            <a:p>
              <a:endParaRPr lang="en-US">
                <a:latin typeface="+mn-lt"/>
              </a:endParaRPr>
            </a:p>
          </p:txBody>
        </p:sp>
      </p:grpSp>
      <p:sp>
        <p:nvSpPr>
          <p:cNvPr id="25610" name="Rectangle 241"/>
          <p:cNvSpPr>
            <a:spLocks noChangeArrowheads="1"/>
          </p:cNvSpPr>
          <p:nvPr/>
        </p:nvSpPr>
        <p:spPr bwMode="auto">
          <a:xfrm>
            <a:off x="647358" y="1657290"/>
            <a:ext cx="3986213" cy="638175"/>
          </a:xfrm>
          <a:prstGeom prst="rect">
            <a:avLst/>
          </a:prstGeom>
          <a:noFill/>
          <a:ln w="12700">
            <a:noFill/>
            <a:miter lim="800000"/>
            <a:headEnd/>
            <a:tailEnd/>
          </a:ln>
        </p:spPr>
        <p:txBody>
          <a:bodyPr lIns="90488" tIns="44450" rIns="90488" bIns="44450">
            <a:spAutoFit/>
          </a:bodyPr>
          <a:lstStyle/>
          <a:p>
            <a:pPr marL="233363" indent="-233363" algn="l" eaLnBrk="0" hangingPunct="0">
              <a:lnSpc>
                <a:spcPct val="90000"/>
              </a:lnSpc>
              <a:spcBef>
                <a:spcPct val="50000"/>
              </a:spcBef>
              <a:buFontTx/>
              <a:buChar char="•"/>
            </a:pPr>
            <a:r>
              <a:rPr lang="en-US" sz="2000" dirty="0">
                <a:latin typeface="+mj-lt"/>
              </a:rPr>
              <a:t>Frames allocated for each recursive call...</a:t>
            </a:r>
          </a:p>
        </p:txBody>
      </p:sp>
      <p:sp>
        <p:nvSpPr>
          <p:cNvPr id="685298" name="Rectangle 242"/>
          <p:cNvSpPr>
            <a:spLocks noChangeArrowheads="1"/>
          </p:cNvSpPr>
          <p:nvPr/>
        </p:nvSpPr>
        <p:spPr bwMode="auto">
          <a:xfrm>
            <a:off x="647358" y="2343090"/>
            <a:ext cx="4229442" cy="643766"/>
          </a:xfrm>
          <a:prstGeom prst="rect">
            <a:avLst/>
          </a:prstGeom>
          <a:noFill/>
          <a:ln w="12700">
            <a:noFill/>
            <a:miter lim="800000"/>
            <a:headEnd/>
            <a:tailEnd/>
          </a:ln>
        </p:spPr>
        <p:txBody>
          <a:bodyPr wrap="square" lIns="90488" tIns="44450" rIns="90488" bIns="44450">
            <a:spAutoFit/>
          </a:bodyPr>
          <a:lstStyle/>
          <a:p>
            <a:pPr marL="233363" indent="-233363" algn="l" eaLnBrk="0" hangingPunct="0">
              <a:lnSpc>
                <a:spcPct val="90000"/>
              </a:lnSpc>
              <a:spcBef>
                <a:spcPct val="50000"/>
              </a:spcBef>
              <a:buFontTx/>
              <a:buChar char="•"/>
            </a:pPr>
            <a:r>
              <a:rPr lang="en-US" sz="2000" dirty="0" err="1">
                <a:latin typeface="+mj-lt"/>
              </a:rPr>
              <a:t>Deallocated</a:t>
            </a:r>
            <a:r>
              <a:rPr lang="en-US" sz="2000" dirty="0">
                <a:latin typeface="+mj-lt"/>
              </a:rPr>
              <a:t> (in inverse order) as recursive calls return</a:t>
            </a:r>
          </a:p>
        </p:txBody>
      </p:sp>
      <p:grpSp>
        <p:nvGrpSpPr>
          <p:cNvPr id="685309" name="Group 249"/>
          <p:cNvGrpSpPr>
            <a:grpSpLocks/>
          </p:cNvGrpSpPr>
          <p:nvPr/>
        </p:nvGrpSpPr>
        <p:grpSpPr bwMode="auto">
          <a:xfrm>
            <a:off x="342558" y="3181290"/>
            <a:ext cx="4191000" cy="1676400"/>
            <a:chOff x="336" y="2016"/>
            <a:chExt cx="2640" cy="1056"/>
          </a:xfrm>
        </p:grpSpPr>
        <p:sp>
          <p:nvSpPr>
            <p:cNvPr id="25616" name="Rectangle 243"/>
            <p:cNvSpPr>
              <a:spLocks noChangeArrowheads="1"/>
            </p:cNvSpPr>
            <p:nvPr/>
          </p:nvSpPr>
          <p:spPr bwMode="auto">
            <a:xfrm>
              <a:off x="336" y="2016"/>
              <a:ext cx="2640" cy="407"/>
            </a:xfrm>
            <a:prstGeom prst="rect">
              <a:avLst/>
            </a:prstGeom>
            <a:noFill/>
            <a:ln w="12700">
              <a:noFill/>
              <a:miter lim="800000"/>
              <a:headEnd/>
              <a:tailEnd/>
            </a:ln>
          </p:spPr>
          <p:txBody>
            <a:bodyPr lIns="90488" tIns="44450" rIns="90488" bIns="44450">
              <a:spAutoFit/>
            </a:bodyPr>
            <a:lstStyle/>
            <a:p>
              <a:pPr marL="233363" indent="-233363" algn="l" eaLnBrk="0" hangingPunct="0">
                <a:lnSpc>
                  <a:spcPct val="90000"/>
                </a:lnSpc>
                <a:spcBef>
                  <a:spcPct val="10000"/>
                </a:spcBef>
              </a:pPr>
              <a:r>
                <a:rPr lang="en-US" dirty="0">
                  <a:latin typeface="+mj-lt"/>
                </a:rPr>
                <a:t>Debugging skill: </a:t>
              </a:r>
            </a:p>
            <a:p>
              <a:pPr lvl="1" algn="l" eaLnBrk="0" hangingPunct="0">
                <a:lnSpc>
                  <a:spcPct val="90000"/>
                </a:lnSpc>
                <a:spcBef>
                  <a:spcPct val="10000"/>
                </a:spcBef>
              </a:pPr>
              <a:r>
                <a:rPr lang="en-US" sz="2000" dirty="0">
                  <a:latin typeface="+mj-lt"/>
                </a:rPr>
                <a:t>	</a:t>
              </a:r>
              <a:r>
                <a:rPr lang="ja-JP" altLang="en-US" sz="2000">
                  <a:latin typeface="+mj-lt"/>
                </a:rPr>
                <a:t>“</a:t>
              </a:r>
              <a:r>
                <a:rPr lang="en-US" altLang="ja-JP" sz="2000" dirty="0">
                  <a:latin typeface="+mj-lt"/>
                </a:rPr>
                <a:t>stack crawling</a:t>
              </a:r>
              <a:r>
                <a:rPr lang="ja-JP" altLang="en-US" sz="2000">
                  <a:latin typeface="+mj-lt"/>
                </a:rPr>
                <a:t>”</a:t>
              </a:r>
              <a:endParaRPr lang="en-US" sz="2000" dirty="0">
                <a:latin typeface="+mj-lt"/>
              </a:endParaRPr>
            </a:p>
          </p:txBody>
        </p:sp>
        <p:sp>
          <p:nvSpPr>
            <p:cNvPr id="25617" name="Rectangle 244"/>
            <p:cNvSpPr>
              <a:spLocks noChangeArrowheads="1"/>
            </p:cNvSpPr>
            <p:nvPr/>
          </p:nvSpPr>
          <p:spPr bwMode="auto">
            <a:xfrm>
              <a:off x="528" y="2544"/>
              <a:ext cx="2400" cy="528"/>
            </a:xfrm>
            <a:prstGeom prst="rect">
              <a:avLst/>
            </a:prstGeom>
            <a:noFill/>
            <a:ln w="12700">
              <a:noFill/>
              <a:miter lim="800000"/>
              <a:headEnd/>
              <a:tailEnd/>
            </a:ln>
          </p:spPr>
          <p:txBody>
            <a:bodyPr lIns="90488" tIns="44450" rIns="90488" bIns="44450">
              <a:spAutoFit/>
            </a:bodyPr>
            <a:lstStyle/>
            <a:p>
              <a:pPr marL="233363" indent="-233363" algn="l" eaLnBrk="0" hangingPunct="0">
                <a:lnSpc>
                  <a:spcPct val="90000"/>
                </a:lnSpc>
                <a:spcBef>
                  <a:spcPct val="50000"/>
                </a:spcBef>
                <a:buFontTx/>
                <a:buChar char="•"/>
              </a:pPr>
              <a:r>
                <a:rPr lang="en-US" sz="1800" dirty="0">
                  <a:latin typeface="+mj-lt"/>
                </a:rPr>
                <a:t>Given code, stack snapshot – figure out what, where, how, who...</a:t>
              </a:r>
            </a:p>
          </p:txBody>
        </p:sp>
      </p:grpSp>
      <p:sp>
        <p:nvSpPr>
          <p:cNvPr id="685302" name="Rectangle 246"/>
          <p:cNvSpPr>
            <a:spLocks noChangeArrowheads="1"/>
          </p:cNvSpPr>
          <p:nvPr/>
        </p:nvSpPr>
        <p:spPr bwMode="auto">
          <a:xfrm>
            <a:off x="647358" y="5314890"/>
            <a:ext cx="3810000" cy="584200"/>
          </a:xfrm>
          <a:prstGeom prst="rect">
            <a:avLst/>
          </a:prstGeom>
          <a:noFill/>
          <a:ln w="12700">
            <a:noFill/>
            <a:miter lim="800000"/>
            <a:headEnd/>
            <a:tailEnd/>
          </a:ln>
        </p:spPr>
        <p:txBody>
          <a:bodyPr lIns="90488" tIns="44450" rIns="90488" bIns="44450">
            <a:spAutoFit/>
          </a:bodyPr>
          <a:lstStyle/>
          <a:p>
            <a:pPr marL="233363" indent="-233363" algn="l" eaLnBrk="0" hangingPunct="0">
              <a:lnSpc>
                <a:spcPct val="90000"/>
              </a:lnSpc>
              <a:spcBef>
                <a:spcPct val="50000"/>
              </a:spcBef>
              <a:buFontTx/>
              <a:buChar char="•"/>
            </a:pPr>
            <a:r>
              <a:rPr lang="en-US" sz="1800">
                <a:latin typeface="+mj-lt"/>
              </a:rPr>
              <a:t>Decode args, locals, return locations, etc etc etc</a:t>
            </a:r>
          </a:p>
        </p:txBody>
      </p:sp>
      <p:sp>
        <p:nvSpPr>
          <p:cNvPr id="685304" name="Rectangle 248"/>
          <p:cNvSpPr>
            <a:spLocks noChangeArrowheads="1"/>
          </p:cNvSpPr>
          <p:nvPr/>
        </p:nvSpPr>
        <p:spPr bwMode="auto">
          <a:xfrm>
            <a:off x="190158" y="6172200"/>
            <a:ext cx="4762842" cy="400110"/>
          </a:xfrm>
          <a:prstGeom prst="rect">
            <a:avLst/>
          </a:prstGeom>
          <a:noFill/>
          <a:ln w="9525">
            <a:noFill/>
            <a:miter lim="800000"/>
            <a:headEnd/>
            <a:tailEnd/>
          </a:ln>
        </p:spPr>
        <p:txBody>
          <a:bodyPr wrap="none">
            <a:spAutoFit/>
          </a:bodyPr>
          <a:lstStyle/>
          <a:p>
            <a:pPr algn="l"/>
            <a:r>
              <a:rPr lang="en-US" sz="2000">
                <a:latin typeface="+mj-lt"/>
              </a:rPr>
              <a:t>Particularly useful on 6.004 quizzes!</a:t>
            </a:r>
          </a:p>
        </p:txBody>
      </p:sp>
      <p:sp>
        <p:nvSpPr>
          <p:cNvPr id="685301" name="Rectangle 245"/>
          <p:cNvSpPr>
            <a:spLocks noChangeArrowheads="1"/>
          </p:cNvSpPr>
          <p:nvPr/>
        </p:nvSpPr>
        <p:spPr bwMode="auto">
          <a:xfrm>
            <a:off x="647358" y="4705290"/>
            <a:ext cx="3810000" cy="584200"/>
          </a:xfrm>
          <a:prstGeom prst="rect">
            <a:avLst/>
          </a:prstGeom>
          <a:noFill/>
          <a:ln w="12700">
            <a:noFill/>
            <a:miter lim="800000"/>
            <a:headEnd/>
            <a:tailEnd/>
          </a:ln>
        </p:spPr>
        <p:txBody>
          <a:bodyPr lIns="90488" tIns="44450" rIns="90488" bIns="44450">
            <a:spAutoFit/>
          </a:bodyPr>
          <a:lstStyle/>
          <a:p>
            <a:pPr marL="233363" indent="-233363" algn="l" eaLnBrk="0" hangingPunct="0">
              <a:lnSpc>
                <a:spcPct val="90000"/>
              </a:lnSpc>
              <a:spcBef>
                <a:spcPct val="50000"/>
              </a:spcBef>
              <a:buFontTx/>
              <a:buChar char="•"/>
            </a:pPr>
            <a:r>
              <a:rPr lang="en-US" sz="1800">
                <a:latin typeface="+mj-lt"/>
              </a:rPr>
              <a:t>Follow old &lt;BP&gt; links to parse frames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58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8528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5298">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8530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5301"/>
                                        </p:tgtEl>
                                        <p:attrNameLst>
                                          <p:attrName>style.visibility</p:attrName>
                                        </p:attrNameLst>
                                      </p:cBhvr>
                                      <p:to>
                                        <p:strVal val="visible"/>
                                      </p:to>
                                    </p:set>
                                  </p:childTnLst>
                                </p:cTn>
                              </p:par>
                            </p:childTnLst>
                          </p:cTn>
                        </p:par>
                        <p:par>
                          <p:cTn id="31" fill="hold" nodeType="afterGroup">
                            <p:stCondLst>
                              <p:cond delay="0"/>
                            </p:stCondLst>
                            <p:childTnLst>
                              <p:par>
                                <p:cTn id="32" presetID="1" presetClass="entr" presetSubtype="0" fill="hold" nodeType="afterEffect">
                                  <p:stCondLst>
                                    <p:cond delay="0"/>
                                  </p:stCondLst>
                                  <p:childTnLst>
                                    <p:set>
                                      <p:cBhvr>
                                        <p:cTn id="33" dur="1" fill="hold">
                                          <p:stCondLst>
                                            <p:cond delay="0"/>
                                          </p:stCondLst>
                                        </p:cTn>
                                        <p:tgtEl>
                                          <p:spTgt spid="68530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85302">
                                            <p:txEl>
                                              <p:pRg st="0" end="0"/>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8530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298" grpId="0" build="p" autoUpdateAnimBg="0"/>
      <p:bldP spid="685302" grpId="0" build="p" autoUpdateAnimBg="0"/>
      <p:bldP spid="685304" grpId="0" build="p" autoUpdateAnimBg="0"/>
      <p:bldP spid="68530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715000" y="3886200"/>
            <a:ext cx="1143000" cy="228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791200" y="1676400"/>
            <a:ext cx="1143000" cy="5334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477000" y="1447800"/>
            <a:ext cx="1371600" cy="228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5995350" y="1447800"/>
            <a:ext cx="380545" cy="228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Procedures: A Software Abstraction</a:t>
            </a:r>
          </a:p>
        </p:txBody>
      </p:sp>
      <p:sp>
        <p:nvSpPr>
          <p:cNvPr id="4" name="Content Placeholder 3"/>
          <p:cNvSpPr>
            <a:spLocks noGrp="1"/>
          </p:cNvSpPr>
          <p:nvPr>
            <p:ph sz="quarter" idx="1"/>
          </p:nvPr>
        </p:nvSpPr>
        <p:spPr>
          <a:xfrm>
            <a:off x="76200" y="1295400"/>
            <a:ext cx="5334000" cy="5181600"/>
          </a:xfrm>
        </p:spPr>
        <p:txBody>
          <a:bodyPr>
            <a:normAutofit/>
          </a:bodyPr>
          <a:lstStyle/>
          <a:p>
            <a:r>
              <a:rPr lang="en-US" dirty="0"/>
              <a:t>Procedure: Reusable code fragment that performs a specific task</a:t>
            </a:r>
          </a:p>
          <a:p>
            <a:pPr lvl="1"/>
            <a:r>
              <a:rPr lang="en-US" dirty="0"/>
              <a:t>Single named entry point</a:t>
            </a:r>
          </a:p>
          <a:p>
            <a:pPr lvl="1"/>
            <a:r>
              <a:rPr lang="en-US" dirty="0"/>
              <a:t>Zero or more formal parameters</a:t>
            </a:r>
          </a:p>
          <a:p>
            <a:pPr lvl="1"/>
            <a:r>
              <a:rPr lang="en-US" dirty="0"/>
              <a:t>Local storage</a:t>
            </a:r>
          </a:p>
          <a:p>
            <a:pPr lvl="1"/>
            <a:r>
              <a:rPr lang="en-US" dirty="0"/>
              <a:t>Returns control to the caller</a:t>
            </a:r>
            <a:br>
              <a:rPr lang="en-US" dirty="0"/>
            </a:br>
            <a:r>
              <a:rPr lang="en-US" dirty="0"/>
              <a:t>when finished</a:t>
            </a:r>
          </a:p>
          <a:p>
            <a:pPr lvl="4"/>
            <a:endParaRPr lang="en-US" dirty="0"/>
          </a:p>
          <a:p>
            <a:r>
              <a:rPr lang="en-US" dirty="0"/>
              <a:t>Using multiple procedures</a:t>
            </a:r>
            <a:br>
              <a:rPr lang="en-US" dirty="0"/>
            </a:br>
            <a:r>
              <a:rPr lang="en-US" dirty="0"/>
              <a:t>enables </a:t>
            </a:r>
            <a:r>
              <a:rPr lang="en-US" dirty="0">
                <a:solidFill>
                  <a:srgbClr val="C00000"/>
                </a:solidFill>
              </a:rPr>
              <a:t>abstraction</a:t>
            </a:r>
            <a:r>
              <a:rPr lang="en-US" dirty="0"/>
              <a:t> and </a:t>
            </a:r>
            <a:r>
              <a:rPr lang="en-US" dirty="0">
                <a:solidFill>
                  <a:srgbClr val="C00000"/>
                </a:solidFill>
              </a:rPr>
              <a:t>reuse</a:t>
            </a:r>
          </a:p>
          <a:p>
            <a:pPr lvl="1"/>
            <a:r>
              <a:rPr lang="en-US" dirty="0"/>
              <a:t>Compose large programs from collections of simple procedures</a:t>
            </a:r>
          </a:p>
        </p:txBody>
      </p:sp>
      <p:sp>
        <p:nvSpPr>
          <p:cNvPr id="6" name="Rectangle 6"/>
          <p:cNvSpPr>
            <a:spLocks noChangeArrowheads="1"/>
          </p:cNvSpPr>
          <p:nvPr/>
        </p:nvSpPr>
        <p:spPr bwMode="auto">
          <a:xfrm>
            <a:off x="5486400" y="1371600"/>
            <a:ext cx="3429000" cy="3046988"/>
          </a:xfrm>
          <a:prstGeom prst="rect">
            <a:avLst/>
          </a:prstGeom>
          <a:noFill/>
          <a:ln w="9525">
            <a:noFill/>
            <a:miter lim="800000"/>
            <a:headEnd/>
            <a:tailEnd/>
          </a:ln>
        </p:spPr>
        <p:txBody>
          <a:bodyPr wrap="square">
            <a:spAutoFit/>
          </a:bodyPr>
          <a:lstStyle/>
          <a:p>
            <a:pPr algn="l" eaLnBrk="0" hangingPunct="0">
              <a:tabLst>
                <a:tab pos="290513" algn="l"/>
                <a:tab pos="1655763" algn="l"/>
                <a:tab pos="1946275" algn="l"/>
              </a:tabLst>
            </a:pPr>
            <a:r>
              <a:rPr lang="en-US" sz="1600" dirty="0" err="1">
                <a:solidFill>
                  <a:srgbClr val="0070C0"/>
                </a:solidFill>
                <a:latin typeface="Consolas" pitchFamily="49" charset="0"/>
                <a:cs typeface="Consolas" pitchFamily="49" charset="0"/>
              </a:rPr>
              <a:t>int</a:t>
            </a:r>
            <a:r>
              <a:rPr lang="en-US" sz="1600" dirty="0">
                <a:solidFill>
                  <a:srgbClr val="0070C0"/>
                </a:solidFill>
                <a:latin typeface="Consolas" pitchFamily="49" charset="0"/>
                <a:cs typeface="Consolas" pitchFamily="49" charset="0"/>
              </a:rPr>
              <a:t> </a:t>
            </a:r>
            <a:r>
              <a:rPr lang="en-US" sz="1600" dirty="0" err="1">
                <a:latin typeface="Consolas" pitchFamily="49" charset="0"/>
                <a:cs typeface="Consolas" pitchFamily="49" charset="0"/>
              </a:rPr>
              <a:t>gcd</a:t>
            </a:r>
            <a:r>
              <a:rPr lang="en-US" sz="1600" dirty="0">
                <a:latin typeface="Consolas" pitchFamily="49" charset="0"/>
                <a:cs typeface="Consolas" pitchFamily="49" charset="0"/>
              </a:rPr>
              <a:t>(</a:t>
            </a:r>
            <a:r>
              <a:rPr lang="en-US" sz="1600" dirty="0" err="1">
                <a:solidFill>
                  <a:srgbClr val="0070C0"/>
                </a:solidFill>
                <a:latin typeface="Consolas" pitchFamily="49" charset="0"/>
                <a:cs typeface="Consolas" pitchFamily="49" charset="0"/>
              </a:rPr>
              <a:t>int</a:t>
            </a:r>
            <a:r>
              <a:rPr lang="en-US" sz="1600" dirty="0">
                <a:solidFill>
                  <a:srgbClr val="0070C0"/>
                </a:solidFill>
                <a:latin typeface="Consolas" pitchFamily="49" charset="0"/>
                <a:cs typeface="Consolas" pitchFamily="49" charset="0"/>
              </a:rPr>
              <a:t> </a:t>
            </a:r>
            <a:r>
              <a:rPr lang="en-US" sz="1600" dirty="0">
                <a:latin typeface="Consolas" pitchFamily="49" charset="0"/>
                <a:cs typeface="Consolas" pitchFamily="49" charset="0"/>
              </a:rPr>
              <a:t>a, </a:t>
            </a:r>
            <a:r>
              <a:rPr lang="en-US" sz="1600" dirty="0" err="1">
                <a:solidFill>
                  <a:srgbClr val="0070C0"/>
                </a:solidFill>
                <a:latin typeface="Consolas" pitchFamily="49" charset="0"/>
                <a:cs typeface="Consolas" pitchFamily="49" charset="0"/>
              </a:rPr>
              <a:t>int</a:t>
            </a:r>
            <a:r>
              <a:rPr lang="en-US" sz="1600" dirty="0">
                <a:solidFill>
                  <a:srgbClr val="0070C0"/>
                </a:solidFill>
                <a:latin typeface="Consolas" pitchFamily="49" charset="0"/>
                <a:cs typeface="Consolas" pitchFamily="49" charset="0"/>
              </a:rPr>
              <a:t> </a:t>
            </a:r>
            <a:r>
              <a:rPr lang="en-US" sz="1600" dirty="0">
                <a:latin typeface="Consolas" pitchFamily="49" charset="0"/>
                <a:cs typeface="Consolas" pitchFamily="49" charset="0"/>
              </a:rPr>
              <a:t>b) {</a:t>
            </a:r>
          </a:p>
          <a:p>
            <a:pPr algn="l" eaLnBrk="0" hangingPunct="0">
              <a:tabLst>
                <a:tab pos="290513" algn="l"/>
                <a:tab pos="1655763" algn="l"/>
                <a:tab pos="1946275" algn="l"/>
              </a:tabLst>
            </a:pPr>
            <a:r>
              <a:rPr lang="en-US" sz="1600" dirty="0">
                <a:latin typeface="Consolas" pitchFamily="49" charset="0"/>
                <a:cs typeface="Consolas" pitchFamily="49" charset="0"/>
              </a:rPr>
              <a:t>  </a:t>
            </a:r>
            <a:r>
              <a:rPr lang="en-US" sz="1600" dirty="0" err="1">
                <a:solidFill>
                  <a:srgbClr val="0070C0"/>
                </a:solidFill>
                <a:latin typeface="Consolas" pitchFamily="49" charset="0"/>
                <a:cs typeface="Consolas" pitchFamily="49" charset="0"/>
              </a:rPr>
              <a:t>int</a:t>
            </a:r>
            <a:r>
              <a:rPr lang="en-US" sz="1600" dirty="0">
                <a:latin typeface="Consolas" pitchFamily="49" charset="0"/>
                <a:cs typeface="Consolas" pitchFamily="49" charset="0"/>
              </a:rPr>
              <a:t> x = a;</a:t>
            </a:r>
          </a:p>
          <a:p>
            <a:pPr algn="l" eaLnBrk="0" hangingPunct="0">
              <a:tabLst>
                <a:tab pos="290513" algn="l"/>
                <a:tab pos="1655763" algn="l"/>
                <a:tab pos="1946275" algn="l"/>
              </a:tabLst>
            </a:pPr>
            <a:r>
              <a:rPr lang="en-US" sz="1600" dirty="0">
                <a:latin typeface="Consolas" pitchFamily="49" charset="0"/>
                <a:cs typeface="Consolas" pitchFamily="49" charset="0"/>
              </a:rPr>
              <a:t>  </a:t>
            </a:r>
            <a:r>
              <a:rPr lang="en-US" sz="1600" dirty="0" err="1">
                <a:solidFill>
                  <a:srgbClr val="0070C0"/>
                </a:solidFill>
                <a:latin typeface="Consolas" pitchFamily="49" charset="0"/>
                <a:cs typeface="Consolas" pitchFamily="49" charset="0"/>
              </a:rPr>
              <a:t>int</a:t>
            </a:r>
            <a:r>
              <a:rPr lang="en-US" sz="1600" dirty="0">
                <a:latin typeface="Consolas" pitchFamily="49" charset="0"/>
                <a:cs typeface="Consolas" pitchFamily="49" charset="0"/>
              </a:rPr>
              <a:t> y = b;</a:t>
            </a:r>
          </a:p>
          <a:p>
            <a:pPr algn="l" eaLnBrk="0" hangingPunct="0">
              <a:tabLst>
                <a:tab pos="290513" algn="l"/>
                <a:tab pos="1655763" algn="l"/>
                <a:tab pos="1946275" algn="l"/>
              </a:tabLst>
            </a:pPr>
            <a:r>
              <a:rPr lang="en-US" sz="1600" dirty="0">
                <a:latin typeface="Consolas" pitchFamily="49" charset="0"/>
                <a:cs typeface="Consolas" pitchFamily="49" charset="0"/>
              </a:rPr>
              <a:t>  </a:t>
            </a:r>
            <a:r>
              <a:rPr lang="en-US" sz="1600" dirty="0">
                <a:solidFill>
                  <a:srgbClr val="C00000"/>
                </a:solidFill>
                <a:latin typeface="Consolas" pitchFamily="49" charset="0"/>
                <a:cs typeface="Consolas" pitchFamily="49" charset="0"/>
              </a:rPr>
              <a:t>while</a:t>
            </a:r>
            <a:r>
              <a:rPr lang="en-US" sz="1600" dirty="0">
                <a:latin typeface="Consolas" pitchFamily="49" charset="0"/>
                <a:cs typeface="Consolas" pitchFamily="49" charset="0"/>
              </a:rPr>
              <a:t> (x != y) {</a:t>
            </a:r>
          </a:p>
          <a:p>
            <a:pPr algn="l" eaLnBrk="0" hangingPunct="0">
              <a:tabLst>
                <a:tab pos="290513" algn="l"/>
                <a:tab pos="1655763" algn="l"/>
                <a:tab pos="1946275" algn="l"/>
              </a:tabLst>
            </a:pPr>
            <a:r>
              <a:rPr lang="en-US" sz="1600" dirty="0">
                <a:latin typeface="Consolas" pitchFamily="49" charset="0"/>
                <a:cs typeface="Consolas" pitchFamily="49" charset="0"/>
              </a:rPr>
              <a:t>	 </a:t>
            </a:r>
            <a:r>
              <a:rPr lang="en-US" sz="1600" dirty="0">
                <a:solidFill>
                  <a:srgbClr val="C00000"/>
                </a:solidFill>
                <a:latin typeface="Consolas" pitchFamily="49" charset="0"/>
                <a:cs typeface="Consolas" pitchFamily="49" charset="0"/>
              </a:rPr>
              <a:t>if</a:t>
            </a:r>
            <a:r>
              <a:rPr lang="en-US" sz="1600" dirty="0">
                <a:latin typeface="Consolas" pitchFamily="49" charset="0"/>
                <a:cs typeface="Consolas" pitchFamily="49" charset="0"/>
              </a:rPr>
              <a:t> (x &gt; y) {</a:t>
            </a:r>
          </a:p>
          <a:p>
            <a:pPr algn="l" eaLnBrk="0" hangingPunct="0">
              <a:tabLst>
                <a:tab pos="290513" algn="l"/>
                <a:tab pos="1655763" algn="l"/>
                <a:tab pos="1946275" algn="l"/>
              </a:tabLst>
            </a:pPr>
            <a:r>
              <a:rPr lang="en-US" sz="1600" dirty="0">
                <a:latin typeface="Consolas" pitchFamily="49" charset="0"/>
                <a:cs typeface="Consolas" pitchFamily="49" charset="0"/>
              </a:rPr>
              <a:t>      x = x – y;</a:t>
            </a:r>
          </a:p>
          <a:p>
            <a:pPr algn="l" eaLnBrk="0" hangingPunct="0">
              <a:tabLst>
                <a:tab pos="290513" algn="l"/>
                <a:tab pos="1655763" algn="l"/>
                <a:tab pos="1946275" algn="l"/>
              </a:tabLst>
            </a:pPr>
            <a:r>
              <a:rPr lang="en-US" sz="1600" dirty="0">
                <a:latin typeface="Consolas" pitchFamily="49" charset="0"/>
                <a:cs typeface="Consolas" pitchFamily="49" charset="0"/>
              </a:rPr>
              <a:t>    } </a:t>
            </a:r>
            <a:r>
              <a:rPr lang="en-US" sz="1600" dirty="0">
                <a:solidFill>
                  <a:srgbClr val="C00000"/>
                </a:solidFill>
                <a:latin typeface="Consolas" pitchFamily="49" charset="0"/>
                <a:cs typeface="Consolas" pitchFamily="49" charset="0"/>
              </a:rPr>
              <a:t>else</a:t>
            </a:r>
            <a:r>
              <a:rPr lang="en-US" sz="1600" dirty="0">
                <a:latin typeface="Consolas" pitchFamily="49" charset="0"/>
                <a:cs typeface="Consolas" pitchFamily="49" charset="0"/>
              </a:rPr>
              <a:t> {</a:t>
            </a:r>
          </a:p>
          <a:p>
            <a:pPr algn="l" eaLnBrk="0" hangingPunct="0">
              <a:tabLst>
                <a:tab pos="290513" algn="l"/>
                <a:tab pos="1655763" algn="l"/>
                <a:tab pos="1946275" algn="l"/>
              </a:tabLst>
            </a:pPr>
            <a:r>
              <a:rPr lang="en-US" sz="1600" dirty="0">
                <a:latin typeface="Consolas" pitchFamily="49" charset="0"/>
                <a:cs typeface="Consolas" pitchFamily="49" charset="0"/>
              </a:rPr>
              <a:t>      y = y – x;</a:t>
            </a:r>
          </a:p>
          <a:p>
            <a:pPr algn="l" eaLnBrk="0" hangingPunct="0">
              <a:tabLst>
                <a:tab pos="290513" algn="l"/>
                <a:tab pos="1655763" algn="l"/>
                <a:tab pos="1946275" algn="l"/>
              </a:tabLst>
            </a:pPr>
            <a:r>
              <a:rPr lang="en-US" sz="1600" dirty="0">
                <a:latin typeface="Consolas" pitchFamily="49" charset="0"/>
                <a:cs typeface="Consolas" pitchFamily="49" charset="0"/>
              </a:rPr>
              <a:t>    } </a:t>
            </a:r>
          </a:p>
          <a:p>
            <a:pPr algn="l" eaLnBrk="0" hangingPunct="0">
              <a:tabLst>
                <a:tab pos="290513" algn="l"/>
                <a:tab pos="1655763" algn="l"/>
                <a:tab pos="1946275" algn="l"/>
              </a:tabLst>
            </a:pPr>
            <a:r>
              <a:rPr lang="en-US" sz="1600" dirty="0">
                <a:latin typeface="Consolas" pitchFamily="49" charset="0"/>
                <a:cs typeface="Consolas" pitchFamily="49" charset="0"/>
              </a:rPr>
              <a:t>  }</a:t>
            </a:r>
          </a:p>
          <a:p>
            <a:pPr algn="l" eaLnBrk="0" hangingPunct="0">
              <a:tabLst>
                <a:tab pos="290513" algn="l"/>
                <a:tab pos="1655763" algn="l"/>
                <a:tab pos="1946275" algn="l"/>
              </a:tabLst>
            </a:pPr>
            <a:r>
              <a:rPr lang="en-US" sz="1600" dirty="0">
                <a:latin typeface="Consolas" pitchFamily="49" charset="0"/>
                <a:cs typeface="Consolas" pitchFamily="49" charset="0"/>
              </a:rPr>
              <a:t>  </a:t>
            </a:r>
            <a:r>
              <a:rPr lang="en-US" sz="1600" dirty="0">
                <a:solidFill>
                  <a:srgbClr val="C00000"/>
                </a:solidFill>
                <a:latin typeface="Consolas" pitchFamily="49" charset="0"/>
                <a:cs typeface="Consolas" pitchFamily="49" charset="0"/>
              </a:rPr>
              <a:t>return</a:t>
            </a:r>
            <a:r>
              <a:rPr lang="en-US" sz="1600" dirty="0">
                <a:latin typeface="Consolas" pitchFamily="49" charset="0"/>
                <a:cs typeface="Consolas" pitchFamily="49" charset="0"/>
              </a:rPr>
              <a:t> x;</a:t>
            </a:r>
          </a:p>
          <a:p>
            <a:pPr algn="l" eaLnBrk="0" hangingPunct="0">
              <a:tabLst>
                <a:tab pos="290513" algn="l"/>
                <a:tab pos="1655763" algn="l"/>
                <a:tab pos="1946275" algn="l"/>
              </a:tabLst>
            </a:pPr>
            <a:r>
              <a:rPr lang="en-US" sz="1600" dirty="0">
                <a:latin typeface="Consolas" pitchFamily="49" charset="0"/>
                <a:cs typeface="Consolas" pitchFamily="49" charset="0"/>
              </a:rPr>
              <a:t>}</a:t>
            </a:r>
          </a:p>
        </p:txBody>
      </p:sp>
      <p:sp>
        <p:nvSpPr>
          <p:cNvPr id="5" name="Rectangle 6"/>
          <p:cNvSpPr>
            <a:spLocks noChangeArrowheads="1"/>
          </p:cNvSpPr>
          <p:nvPr/>
        </p:nvSpPr>
        <p:spPr bwMode="auto">
          <a:xfrm>
            <a:off x="5486400" y="4343400"/>
            <a:ext cx="3429000" cy="1815882"/>
          </a:xfrm>
          <a:prstGeom prst="rect">
            <a:avLst/>
          </a:prstGeom>
          <a:noFill/>
          <a:ln w="9525">
            <a:noFill/>
            <a:miter lim="800000"/>
            <a:headEnd/>
            <a:tailEnd/>
          </a:ln>
        </p:spPr>
        <p:txBody>
          <a:bodyPr wrap="square">
            <a:spAutoFit/>
          </a:bodyPr>
          <a:lstStyle/>
          <a:p>
            <a:pPr algn="l" eaLnBrk="0" hangingPunct="0">
              <a:tabLst>
                <a:tab pos="290513" algn="l"/>
                <a:tab pos="1655763" algn="l"/>
                <a:tab pos="1946275" algn="l"/>
              </a:tabLst>
            </a:pPr>
            <a:endParaRPr lang="en-US" sz="1600" dirty="0">
              <a:latin typeface="Consolas" pitchFamily="49" charset="0"/>
              <a:cs typeface="Consolas" pitchFamily="49" charset="0"/>
            </a:endParaRPr>
          </a:p>
          <a:p>
            <a:pPr algn="l" eaLnBrk="0" hangingPunct="0">
              <a:tabLst>
                <a:tab pos="290513" algn="l"/>
                <a:tab pos="1655763" algn="l"/>
                <a:tab pos="1946275" algn="l"/>
              </a:tabLst>
            </a:pPr>
            <a:r>
              <a:rPr lang="en-US" sz="1600" dirty="0" err="1">
                <a:solidFill>
                  <a:srgbClr val="0070C0"/>
                </a:solidFill>
                <a:latin typeface="Consolas" pitchFamily="49" charset="0"/>
                <a:cs typeface="Consolas" pitchFamily="49" charset="0"/>
              </a:rPr>
              <a:t>bool</a:t>
            </a:r>
            <a:r>
              <a:rPr lang="en-US" sz="1600" dirty="0">
                <a:latin typeface="Consolas" pitchFamily="49" charset="0"/>
                <a:cs typeface="Consolas" pitchFamily="49" charset="0"/>
              </a:rPr>
              <a:t> </a:t>
            </a:r>
            <a:r>
              <a:rPr lang="en-US" sz="1600" dirty="0" err="1">
                <a:latin typeface="Consolas" pitchFamily="49" charset="0"/>
                <a:cs typeface="Consolas" pitchFamily="49" charset="0"/>
              </a:rPr>
              <a:t>coprimes</a:t>
            </a:r>
            <a:r>
              <a:rPr lang="en-US" sz="1600" dirty="0">
                <a:latin typeface="Consolas" pitchFamily="49" charset="0"/>
                <a:cs typeface="Consolas" pitchFamily="49" charset="0"/>
              </a:rPr>
              <a:t>(</a:t>
            </a:r>
            <a:r>
              <a:rPr lang="en-US" sz="1600" dirty="0" err="1">
                <a:solidFill>
                  <a:srgbClr val="0070C0"/>
                </a:solidFill>
                <a:latin typeface="Consolas" pitchFamily="49" charset="0"/>
                <a:cs typeface="Consolas" pitchFamily="49" charset="0"/>
              </a:rPr>
              <a:t>int</a:t>
            </a:r>
            <a:r>
              <a:rPr lang="en-US" sz="1600" dirty="0">
                <a:latin typeface="Consolas" pitchFamily="49" charset="0"/>
                <a:cs typeface="Consolas" pitchFamily="49" charset="0"/>
              </a:rPr>
              <a:t> a, </a:t>
            </a:r>
            <a:r>
              <a:rPr lang="en-US" sz="1600" dirty="0" err="1">
                <a:solidFill>
                  <a:srgbClr val="0070C0"/>
                </a:solidFill>
                <a:latin typeface="Consolas" pitchFamily="49" charset="0"/>
                <a:cs typeface="Consolas" pitchFamily="49" charset="0"/>
              </a:rPr>
              <a:t>int</a:t>
            </a:r>
            <a:r>
              <a:rPr lang="en-US" sz="1600" dirty="0">
                <a:latin typeface="Consolas" pitchFamily="49" charset="0"/>
                <a:cs typeface="Consolas" pitchFamily="49" charset="0"/>
              </a:rPr>
              <a:t> b) {</a:t>
            </a:r>
          </a:p>
          <a:p>
            <a:pPr algn="l" eaLnBrk="0" hangingPunct="0">
              <a:tabLst>
                <a:tab pos="290513" algn="l"/>
                <a:tab pos="1655763" algn="l"/>
                <a:tab pos="1946275" algn="l"/>
              </a:tabLst>
            </a:pPr>
            <a:r>
              <a:rPr lang="en-US" sz="1600" dirty="0">
                <a:latin typeface="Consolas" pitchFamily="49" charset="0"/>
                <a:cs typeface="Consolas" pitchFamily="49" charset="0"/>
              </a:rPr>
              <a:t>  </a:t>
            </a:r>
            <a:r>
              <a:rPr lang="en-US" sz="1600" dirty="0">
                <a:solidFill>
                  <a:srgbClr val="C00000"/>
                </a:solidFill>
                <a:latin typeface="Consolas" pitchFamily="49" charset="0"/>
                <a:cs typeface="Consolas" pitchFamily="49" charset="0"/>
              </a:rPr>
              <a:t>return</a:t>
            </a:r>
            <a:r>
              <a:rPr lang="en-US" sz="1600" dirty="0">
                <a:latin typeface="Consolas" pitchFamily="49" charset="0"/>
                <a:cs typeface="Consolas" pitchFamily="49" charset="0"/>
              </a:rPr>
              <a:t> </a:t>
            </a:r>
            <a:r>
              <a:rPr lang="en-US" sz="1600" dirty="0" err="1">
                <a:latin typeface="Consolas" pitchFamily="49" charset="0"/>
                <a:cs typeface="Consolas" pitchFamily="49" charset="0"/>
              </a:rPr>
              <a:t>gcd</a:t>
            </a:r>
            <a:r>
              <a:rPr lang="en-US" sz="1600" dirty="0">
                <a:latin typeface="Consolas" pitchFamily="49" charset="0"/>
                <a:cs typeface="Consolas" pitchFamily="49" charset="0"/>
              </a:rPr>
              <a:t>(a, b) == 1;</a:t>
            </a:r>
          </a:p>
          <a:p>
            <a:pPr algn="l" eaLnBrk="0" hangingPunct="0">
              <a:tabLst>
                <a:tab pos="290513" algn="l"/>
                <a:tab pos="1655763" algn="l"/>
                <a:tab pos="1946275" algn="l"/>
              </a:tabLst>
            </a:pPr>
            <a:r>
              <a:rPr lang="en-US" sz="1600" dirty="0">
                <a:latin typeface="Consolas" pitchFamily="49" charset="0"/>
                <a:cs typeface="Consolas" pitchFamily="49" charset="0"/>
              </a:rPr>
              <a:t>}</a:t>
            </a:r>
          </a:p>
          <a:p>
            <a:pPr algn="l" eaLnBrk="0" hangingPunct="0">
              <a:tabLst>
                <a:tab pos="290513" algn="l"/>
                <a:tab pos="1655763" algn="l"/>
                <a:tab pos="1946275" algn="l"/>
              </a:tabLst>
            </a:pPr>
            <a:endParaRPr lang="en-US" sz="1600" dirty="0">
              <a:latin typeface="Consolas" pitchFamily="49" charset="0"/>
              <a:cs typeface="Consolas" pitchFamily="49" charset="0"/>
            </a:endParaRPr>
          </a:p>
          <a:p>
            <a:pPr algn="l" eaLnBrk="0" hangingPunct="0">
              <a:tabLst>
                <a:tab pos="290513" algn="l"/>
                <a:tab pos="1655763" algn="l"/>
                <a:tab pos="1946275" algn="l"/>
              </a:tabLst>
            </a:pPr>
            <a:r>
              <a:rPr lang="en-US" sz="1600" dirty="0" err="1">
                <a:latin typeface="Consolas" pitchFamily="49" charset="0"/>
                <a:cs typeface="Consolas" pitchFamily="49" charset="0"/>
              </a:rPr>
              <a:t>coprimes</a:t>
            </a:r>
            <a:r>
              <a:rPr lang="en-US" sz="1600" dirty="0">
                <a:latin typeface="Consolas" pitchFamily="49" charset="0"/>
                <a:cs typeface="Consolas" pitchFamily="49" charset="0"/>
              </a:rPr>
              <a:t>(5, 10); </a:t>
            </a:r>
            <a:r>
              <a:rPr lang="en-US" sz="1600" dirty="0">
                <a:solidFill>
                  <a:srgbClr val="00B050"/>
                </a:solidFill>
                <a:latin typeface="Consolas" pitchFamily="49" charset="0"/>
                <a:cs typeface="Consolas" pitchFamily="49" charset="0"/>
              </a:rPr>
              <a:t>// false</a:t>
            </a:r>
          </a:p>
          <a:p>
            <a:pPr algn="l" eaLnBrk="0" hangingPunct="0">
              <a:tabLst>
                <a:tab pos="290513" algn="l"/>
                <a:tab pos="1655763" algn="l"/>
                <a:tab pos="1946275" algn="l"/>
              </a:tabLst>
            </a:pPr>
            <a:r>
              <a:rPr lang="en-US" sz="1600" dirty="0" err="1">
                <a:latin typeface="Consolas" pitchFamily="49" charset="0"/>
                <a:cs typeface="Consolas" pitchFamily="49" charset="0"/>
              </a:rPr>
              <a:t>coprimes</a:t>
            </a:r>
            <a:r>
              <a:rPr lang="en-US" sz="1600" dirty="0">
                <a:latin typeface="Consolas" pitchFamily="49" charset="0"/>
                <a:cs typeface="Consolas" pitchFamily="49" charset="0"/>
              </a:rPr>
              <a:t>(9, 10); </a:t>
            </a:r>
            <a:r>
              <a:rPr lang="en-US" sz="1600" dirty="0">
                <a:solidFill>
                  <a:srgbClr val="00B050"/>
                </a:solidFill>
                <a:latin typeface="Consolas" pitchFamily="49" charset="0"/>
                <a:cs typeface="Consolas" pitchFamily="49" charset="0"/>
              </a:rPr>
              <a:t>// 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dissolve">
                                      <p:cBhvr>
                                        <p:cTn id="20" dur="500"/>
                                        <p:tgtEl>
                                          <p:spTgt spid="4">
                                            <p:txEl>
                                              <p:pRg st="2" end="2"/>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dissolve">
                                      <p:cBhvr>
                                        <p:cTn id="28" dur="500"/>
                                        <p:tgtEl>
                                          <p:spTgt spid="4">
                                            <p:txEl>
                                              <p:pRg st="3" end="3"/>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ssolv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dissolve">
                                      <p:cBhvr>
                                        <p:cTn id="36" dur="500"/>
                                        <p:tgtEl>
                                          <p:spTgt spid="4">
                                            <p:txEl>
                                              <p:pRg st="4" end="4"/>
                                            </p:txEl>
                                          </p:spTgt>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dissolv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dissolve">
                                      <p:cBhvr>
                                        <p:cTn id="44" dur="500"/>
                                        <p:tgtEl>
                                          <p:spTgt spid="4">
                                            <p:txEl>
                                              <p:pRg st="6" end="6"/>
                                            </p:txEl>
                                          </p:spTgt>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dissolve">
                                      <p:cBhvr>
                                        <p:cTn id="47" dur="500"/>
                                        <p:tgtEl>
                                          <p:spTgt spid="4">
                                            <p:txEl>
                                              <p:pRg st="7" end="7"/>
                                            </p:txEl>
                                          </p:spTgt>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dissolve">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animBg="1"/>
      <p:bldP spid="3" grpId="0" animBg="1"/>
      <p:bldP spid="4" grpId="0" build="p" bldLvl="2"/>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0"/>
          <p:cNvGrpSpPr>
            <a:grpSpLocks/>
          </p:cNvGrpSpPr>
          <p:nvPr/>
        </p:nvGrpSpPr>
        <p:grpSpPr bwMode="auto">
          <a:xfrm>
            <a:off x="5808662" y="838200"/>
            <a:ext cx="1600200" cy="5562600"/>
            <a:chOff x="3552" y="528"/>
            <a:chExt cx="1008" cy="3504"/>
          </a:xfrm>
        </p:grpSpPr>
        <p:sp>
          <p:nvSpPr>
            <p:cNvPr id="26803" name="Rectangle 7"/>
            <p:cNvSpPr>
              <a:spLocks noChangeArrowheads="1"/>
            </p:cNvSpPr>
            <p:nvPr/>
          </p:nvSpPr>
          <p:spPr bwMode="auto">
            <a:xfrm>
              <a:off x="3552" y="672"/>
              <a:ext cx="1008" cy="3264"/>
            </a:xfrm>
            <a:prstGeom prst="rect">
              <a:avLst/>
            </a:prstGeom>
            <a:solidFill>
              <a:srgbClr val="CCFFFF"/>
            </a:solidFill>
            <a:ln w="9525">
              <a:solidFill>
                <a:schemeClr val="tx1"/>
              </a:solidFill>
              <a:miter lim="800000"/>
              <a:headEnd/>
              <a:tailEnd/>
            </a:ln>
          </p:spPr>
          <p:txBody>
            <a:bodyPr wrap="none" anchor="ctr"/>
            <a:lstStyle/>
            <a:p>
              <a:endParaRPr lang="en-US">
                <a:latin typeface="+mn-lt"/>
              </a:endParaRPr>
            </a:p>
          </p:txBody>
        </p:sp>
        <p:grpSp>
          <p:nvGrpSpPr>
            <p:cNvPr id="3" name="Group 8"/>
            <p:cNvGrpSpPr>
              <a:grpSpLocks/>
            </p:cNvGrpSpPr>
            <p:nvPr/>
          </p:nvGrpSpPr>
          <p:grpSpPr bwMode="auto">
            <a:xfrm>
              <a:off x="3552" y="528"/>
              <a:ext cx="1008" cy="192"/>
              <a:chOff x="1632" y="480"/>
              <a:chExt cx="1008" cy="192"/>
            </a:xfrm>
          </p:grpSpPr>
          <p:grpSp>
            <p:nvGrpSpPr>
              <p:cNvPr id="4" name="Group 9"/>
              <p:cNvGrpSpPr>
                <a:grpSpLocks/>
              </p:cNvGrpSpPr>
              <p:nvPr/>
            </p:nvGrpSpPr>
            <p:grpSpPr bwMode="auto">
              <a:xfrm>
                <a:off x="1632" y="480"/>
                <a:ext cx="1008" cy="192"/>
                <a:chOff x="1632" y="432"/>
                <a:chExt cx="1008" cy="192"/>
              </a:xfrm>
            </p:grpSpPr>
            <p:sp>
              <p:nvSpPr>
                <p:cNvPr id="26814" name="Freeform 10"/>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solidFill>
                  <a:srgbClr val="CCFFFF"/>
                </a:solidFill>
                <a:ln w="9525">
                  <a:solidFill>
                    <a:schemeClr val="tx1"/>
                  </a:solidFill>
                  <a:round/>
                  <a:headEnd/>
                  <a:tailEnd/>
                </a:ln>
              </p:spPr>
              <p:txBody>
                <a:bodyPr/>
                <a:lstStyle/>
                <a:p>
                  <a:endParaRPr lang="en-US">
                    <a:latin typeface="+mn-lt"/>
                  </a:endParaRPr>
                </a:p>
              </p:txBody>
            </p:sp>
            <p:sp>
              <p:nvSpPr>
                <p:cNvPr id="26815" name="Rectangle 11"/>
                <p:cNvSpPr>
                  <a:spLocks noChangeArrowheads="1"/>
                </p:cNvSpPr>
                <p:nvPr/>
              </p:nvSpPr>
              <p:spPr bwMode="auto">
                <a:xfrm>
                  <a:off x="1632" y="576"/>
                  <a:ext cx="1008" cy="48"/>
                </a:xfrm>
                <a:prstGeom prst="rect">
                  <a:avLst/>
                </a:prstGeom>
                <a:solidFill>
                  <a:srgbClr val="CCFFFF"/>
                </a:solidFill>
                <a:ln w="9525">
                  <a:noFill/>
                  <a:miter lim="800000"/>
                  <a:headEnd/>
                  <a:tailEnd/>
                </a:ln>
              </p:spPr>
              <p:txBody>
                <a:bodyPr wrap="none" anchor="ctr"/>
                <a:lstStyle/>
                <a:p>
                  <a:endParaRPr lang="en-US">
                    <a:latin typeface="+mn-lt"/>
                  </a:endParaRPr>
                </a:p>
              </p:txBody>
            </p:sp>
          </p:grpSp>
          <p:sp>
            <p:nvSpPr>
              <p:cNvPr id="26812" name="Line 12"/>
              <p:cNvSpPr>
                <a:spLocks noChangeShapeType="1"/>
              </p:cNvSpPr>
              <p:nvPr/>
            </p:nvSpPr>
            <p:spPr bwMode="auto">
              <a:xfrm>
                <a:off x="1632" y="624"/>
                <a:ext cx="0" cy="48"/>
              </a:xfrm>
              <a:prstGeom prst="line">
                <a:avLst/>
              </a:prstGeom>
              <a:noFill/>
              <a:ln w="9525">
                <a:solidFill>
                  <a:schemeClr val="tx1"/>
                </a:solidFill>
                <a:round/>
                <a:headEnd/>
                <a:tailEnd/>
              </a:ln>
            </p:spPr>
            <p:txBody>
              <a:bodyPr/>
              <a:lstStyle/>
              <a:p>
                <a:endParaRPr lang="en-US">
                  <a:latin typeface="+mn-lt"/>
                </a:endParaRPr>
              </a:p>
            </p:txBody>
          </p:sp>
          <p:sp>
            <p:nvSpPr>
              <p:cNvPr id="26813" name="Line 13"/>
              <p:cNvSpPr>
                <a:spLocks noChangeShapeType="1"/>
              </p:cNvSpPr>
              <p:nvPr/>
            </p:nvSpPr>
            <p:spPr bwMode="auto">
              <a:xfrm>
                <a:off x="2640" y="624"/>
                <a:ext cx="0" cy="48"/>
              </a:xfrm>
              <a:prstGeom prst="line">
                <a:avLst/>
              </a:prstGeom>
              <a:noFill/>
              <a:ln w="9525">
                <a:solidFill>
                  <a:schemeClr val="tx1"/>
                </a:solidFill>
                <a:round/>
                <a:headEnd/>
                <a:tailEnd/>
              </a:ln>
            </p:spPr>
            <p:txBody>
              <a:bodyPr/>
              <a:lstStyle/>
              <a:p>
                <a:endParaRPr lang="en-US">
                  <a:latin typeface="+mn-lt"/>
                </a:endParaRPr>
              </a:p>
            </p:txBody>
          </p:sp>
        </p:grpSp>
        <p:grpSp>
          <p:nvGrpSpPr>
            <p:cNvPr id="5" name="Group 14"/>
            <p:cNvGrpSpPr>
              <a:grpSpLocks/>
            </p:cNvGrpSpPr>
            <p:nvPr/>
          </p:nvGrpSpPr>
          <p:grpSpPr bwMode="auto">
            <a:xfrm flipH="1" flipV="1">
              <a:off x="3552" y="3840"/>
              <a:ext cx="1008" cy="192"/>
              <a:chOff x="1632" y="480"/>
              <a:chExt cx="1008" cy="192"/>
            </a:xfrm>
          </p:grpSpPr>
          <p:grpSp>
            <p:nvGrpSpPr>
              <p:cNvPr id="6" name="Group 15"/>
              <p:cNvGrpSpPr>
                <a:grpSpLocks/>
              </p:cNvGrpSpPr>
              <p:nvPr/>
            </p:nvGrpSpPr>
            <p:grpSpPr bwMode="auto">
              <a:xfrm>
                <a:off x="1632" y="480"/>
                <a:ext cx="1008" cy="192"/>
                <a:chOff x="1632" y="432"/>
                <a:chExt cx="1008" cy="192"/>
              </a:xfrm>
            </p:grpSpPr>
            <p:sp>
              <p:nvSpPr>
                <p:cNvPr id="26809" name="Freeform 16"/>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solidFill>
                  <a:srgbClr val="CCFFFF"/>
                </a:solidFill>
                <a:ln w="9525">
                  <a:solidFill>
                    <a:schemeClr val="tx1"/>
                  </a:solidFill>
                  <a:round/>
                  <a:headEnd/>
                  <a:tailEnd/>
                </a:ln>
              </p:spPr>
              <p:txBody>
                <a:bodyPr/>
                <a:lstStyle/>
                <a:p>
                  <a:endParaRPr lang="en-US">
                    <a:latin typeface="+mn-lt"/>
                  </a:endParaRPr>
                </a:p>
              </p:txBody>
            </p:sp>
            <p:sp>
              <p:nvSpPr>
                <p:cNvPr id="26810" name="Rectangle 17"/>
                <p:cNvSpPr>
                  <a:spLocks noChangeArrowheads="1"/>
                </p:cNvSpPr>
                <p:nvPr/>
              </p:nvSpPr>
              <p:spPr bwMode="auto">
                <a:xfrm>
                  <a:off x="1632" y="576"/>
                  <a:ext cx="1008" cy="48"/>
                </a:xfrm>
                <a:prstGeom prst="rect">
                  <a:avLst/>
                </a:prstGeom>
                <a:solidFill>
                  <a:srgbClr val="CCFFFF"/>
                </a:solidFill>
                <a:ln w="9525">
                  <a:noFill/>
                  <a:miter lim="800000"/>
                  <a:headEnd/>
                  <a:tailEnd/>
                </a:ln>
              </p:spPr>
              <p:txBody>
                <a:bodyPr wrap="none" anchor="ctr"/>
                <a:lstStyle/>
                <a:p>
                  <a:endParaRPr lang="en-US">
                    <a:latin typeface="+mn-lt"/>
                  </a:endParaRPr>
                </a:p>
              </p:txBody>
            </p:sp>
          </p:grpSp>
          <p:sp>
            <p:nvSpPr>
              <p:cNvPr id="26807" name="Line 18"/>
              <p:cNvSpPr>
                <a:spLocks noChangeShapeType="1"/>
              </p:cNvSpPr>
              <p:nvPr/>
            </p:nvSpPr>
            <p:spPr bwMode="auto">
              <a:xfrm>
                <a:off x="1632" y="624"/>
                <a:ext cx="0" cy="48"/>
              </a:xfrm>
              <a:prstGeom prst="line">
                <a:avLst/>
              </a:prstGeom>
              <a:noFill/>
              <a:ln w="9525">
                <a:solidFill>
                  <a:schemeClr val="tx1"/>
                </a:solidFill>
                <a:round/>
                <a:headEnd/>
                <a:tailEnd/>
              </a:ln>
            </p:spPr>
            <p:txBody>
              <a:bodyPr/>
              <a:lstStyle/>
              <a:p>
                <a:endParaRPr lang="en-US">
                  <a:latin typeface="+mn-lt"/>
                </a:endParaRPr>
              </a:p>
            </p:txBody>
          </p:sp>
          <p:sp>
            <p:nvSpPr>
              <p:cNvPr id="26808" name="Line 19"/>
              <p:cNvSpPr>
                <a:spLocks noChangeShapeType="1"/>
              </p:cNvSpPr>
              <p:nvPr/>
            </p:nvSpPr>
            <p:spPr bwMode="auto">
              <a:xfrm>
                <a:off x="2640" y="624"/>
                <a:ext cx="0" cy="48"/>
              </a:xfrm>
              <a:prstGeom prst="line">
                <a:avLst/>
              </a:prstGeom>
              <a:noFill/>
              <a:ln w="9525">
                <a:solidFill>
                  <a:schemeClr val="tx1"/>
                </a:solidFill>
                <a:round/>
                <a:headEnd/>
                <a:tailEnd/>
              </a:ln>
            </p:spPr>
            <p:txBody>
              <a:bodyPr/>
              <a:lstStyle/>
              <a:p>
                <a:endParaRPr lang="en-US">
                  <a:latin typeface="+mn-lt"/>
                </a:endParaRPr>
              </a:p>
            </p:txBody>
          </p:sp>
        </p:grpSp>
      </p:grpSp>
      <p:sp>
        <p:nvSpPr>
          <p:cNvPr id="26626" name="Rectangle 2"/>
          <p:cNvSpPr>
            <a:spLocks noGrp="1" noChangeArrowheads="1"/>
          </p:cNvSpPr>
          <p:nvPr>
            <p:ph type="title"/>
          </p:nvPr>
        </p:nvSpPr>
        <p:spPr/>
        <p:txBody>
          <a:bodyPr>
            <a:normAutofit/>
          </a:bodyPr>
          <a:lstStyle/>
          <a:p>
            <a:pPr eaLnBrk="1" hangingPunct="1"/>
            <a:r>
              <a:rPr lang="en-US"/>
              <a:t>Stack Detective</a:t>
            </a:r>
          </a:p>
        </p:txBody>
      </p:sp>
      <p:sp>
        <p:nvSpPr>
          <p:cNvPr id="26627" name="Rectangle 3"/>
          <p:cNvSpPr>
            <a:spLocks noChangeArrowheads="1"/>
          </p:cNvSpPr>
          <p:nvPr/>
        </p:nvSpPr>
        <p:spPr bwMode="auto">
          <a:xfrm>
            <a:off x="228600" y="914400"/>
            <a:ext cx="4724400" cy="1320874"/>
          </a:xfrm>
          <a:prstGeom prst="rect">
            <a:avLst/>
          </a:prstGeom>
          <a:noFill/>
          <a:ln w="12700">
            <a:noFill/>
            <a:miter lim="800000"/>
            <a:headEnd/>
            <a:tailEnd/>
          </a:ln>
        </p:spPr>
        <p:txBody>
          <a:bodyPr wrap="square" lIns="90488" tIns="44450" rIns="90488" bIns="44450">
            <a:spAutoFit/>
          </a:bodyPr>
          <a:lstStyle/>
          <a:p>
            <a:pPr algn="l" eaLnBrk="0" hangingPunct="0">
              <a:spcBef>
                <a:spcPct val="50000"/>
              </a:spcBef>
            </a:pPr>
            <a:r>
              <a:rPr lang="en-US" sz="2000" dirty="0">
                <a:latin typeface="Consolas" pitchFamily="49" charset="0"/>
                <a:cs typeface="Consolas" pitchFamily="49" charset="0"/>
              </a:rPr>
              <a:t>fact(n) </a:t>
            </a:r>
            <a:r>
              <a:rPr lang="en-US" sz="2000" dirty="0">
                <a:latin typeface="+mj-lt"/>
              </a:rPr>
              <a:t>is called</a:t>
            </a:r>
            <a:r>
              <a:rPr lang="en-US" dirty="0">
                <a:latin typeface="+mj-lt"/>
              </a:rPr>
              <a:t>.  </a:t>
            </a:r>
            <a:r>
              <a:rPr lang="en-US" sz="2000" b="0" dirty="0">
                <a:latin typeface="+mj-lt"/>
              </a:rPr>
              <a:t>During the calculation, the computer is stopped with the PC at </a:t>
            </a:r>
            <a:r>
              <a:rPr lang="en-US" sz="2000" dirty="0">
                <a:latin typeface="+mj-lt"/>
              </a:rPr>
              <a:t>0x40</a:t>
            </a:r>
            <a:r>
              <a:rPr lang="en-US" sz="2000" b="0" dirty="0">
                <a:latin typeface="+mj-lt"/>
              </a:rPr>
              <a:t>; the stack contents are shown (in </a:t>
            </a:r>
            <a:r>
              <a:rPr lang="en-US" sz="2000" dirty="0">
                <a:latin typeface="+mj-lt"/>
              </a:rPr>
              <a:t>hex</a:t>
            </a:r>
            <a:r>
              <a:rPr lang="en-US" sz="2000" b="0" dirty="0">
                <a:latin typeface="+mj-lt"/>
              </a:rPr>
              <a:t>).</a:t>
            </a:r>
          </a:p>
        </p:txBody>
      </p:sp>
      <p:sp>
        <p:nvSpPr>
          <p:cNvPr id="26628" name="Rectangle 5"/>
          <p:cNvSpPr>
            <a:spLocks noChangeArrowheads="1"/>
          </p:cNvSpPr>
          <p:nvPr/>
        </p:nvSpPr>
        <p:spPr bwMode="auto">
          <a:xfrm>
            <a:off x="4191000" y="381000"/>
            <a:ext cx="4953000" cy="6324600"/>
          </a:xfrm>
          <a:prstGeom prst="rect">
            <a:avLst/>
          </a:prstGeom>
          <a:noFill/>
          <a:ln w="9525">
            <a:noFill/>
            <a:miter lim="800000"/>
            <a:headEnd/>
            <a:tailEnd/>
          </a:ln>
        </p:spPr>
        <p:txBody>
          <a:bodyPr wrap="none" anchor="ctr"/>
          <a:lstStyle/>
          <a:p>
            <a:endParaRPr lang="en-US"/>
          </a:p>
        </p:txBody>
      </p:sp>
      <p:sp>
        <p:nvSpPr>
          <p:cNvPr id="26629" name="Rectangle 28"/>
          <p:cNvSpPr>
            <a:spLocks noChangeArrowheads="1"/>
          </p:cNvSpPr>
          <p:nvPr/>
        </p:nvSpPr>
        <p:spPr bwMode="auto">
          <a:xfrm>
            <a:off x="4665662" y="685800"/>
            <a:ext cx="3429000" cy="2438400"/>
          </a:xfrm>
          <a:prstGeom prst="rect">
            <a:avLst/>
          </a:prstGeom>
          <a:noFill/>
          <a:ln w="9525">
            <a:noFill/>
            <a:miter lim="800000"/>
            <a:headEnd/>
            <a:tailEnd/>
          </a:ln>
        </p:spPr>
        <p:txBody>
          <a:bodyPr wrap="none" anchor="ctr"/>
          <a:lstStyle/>
          <a:p>
            <a:endParaRPr lang="en-US">
              <a:latin typeface="+mn-lt"/>
            </a:endParaRPr>
          </a:p>
        </p:txBody>
      </p:sp>
      <p:sp>
        <p:nvSpPr>
          <p:cNvPr id="26630" name="Rectangle 71"/>
          <p:cNvSpPr>
            <a:spLocks noChangeArrowheads="1"/>
          </p:cNvSpPr>
          <p:nvPr/>
        </p:nvSpPr>
        <p:spPr bwMode="auto">
          <a:xfrm>
            <a:off x="3657600" y="685800"/>
            <a:ext cx="4953000" cy="2362200"/>
          </a:xfrm>
          <a:prstGeom prst="rect">
            <a:avLst/>
          </a:prstGeom>
          <a:noFill/>
          <a:ln w="9525">
            <a:noFill/>
            <a:miter lim="800000"/>
            <a:headEnd/>
            <a:tailEnd/>
          </a:ln>
        </p:spPr>
        <p:txBody>
          <a:bodyPr wrap="none" anchor="ctr"/>
          <a:lstStyle/>
          <a:p>
            <a:endParaRPr lang="en-US"/>
          </a:p>
        </p:txBody>
      </p:sp>
      <p:sp>
        <p:nvSpPr>
          <p:cNvPr id="26631" name="Rectangle 115"/>
          <p:cNvSpPr>
            <a:spLocks noChangeArrowheads="1"/>
          </p:cNvSpPr>
          <p:nvPr/>
        </p:nvSpPr>
        <p:spPr bwMode="auto">
          <a:xfrm>
            <a:off x="4818062" y="1676400"/>
            <a:ext cx="3200400" cy="2514600"/>
          </a:xfrm>
          <a:prstGeom prst="rect">
            <a:avLst/>
          </a:prstGeom>
          <a:noFill/>
          <a:ln w="9525">
            <a:noFill/>
            <a:miter lim="800000"/>
            <a:headEnd/>
            <a:tailEnd/>
          </a:ln>
        </p:spPr>
        <p:txBody>
          <a:bodyPr wrap="none" anchor="ctr"/>
          <a:lstStyle/>
          <a:p>
            <a:endParaRPr lang="en-US">
              <a:latin typeface="+mn-lt"/>
            </a:endParaRPr>
          </a:p>
        </p:txBody>
      </p:sp>
      <p:sp>
        <p:nvSpPr>
          <p:cNvPr id="26632" name="Rectangle 117"/>
          <p:cNvSpPr>
            <a:spLocks noChangeArrowheads="1"/>
          </p:cNvSpPr>
          <p:nvPr/>
        </p:nvSpPr>
        <p:spPr bwMode="auto">
          <a:xfrm>
            <a:off x="3657600" y="1828800"/>
            <a:ext cx="4953000" cy="2362200"/>
          </a:xfrm>
          <a:prstGeom prst="rect">
            <a:avLst/>
          </a:prstGeom>
          <a:noFill/>
          <a:ln w="9525">
            <a:noFill/>
            <a:miter lim="800000"/>
            <a:headEnd/>
            <a:tailEnd/>
          </a:ln>
        </p:spPr>
        <p:txBody>
          <a:bodyPr wrap="none" anchor="ctr"/>
          <a:lstStyle/>
          <a:p>
            <a:endParaRPr lang="en-US"/>
          </a:p>
        </p:txBody>
      </p:sp>
      <p:sp>
        <p:nvSpPr>
          <p:cNvPr id="26633" name="Rectangle 160"/>
          <p:cNvSpPr>
            <a:spLocks noChangeArrowheads="1"/>
          </p:cNvSpPr>
          <p:nvPr/>
        </p:nvSpPr>
        <p:spPr bwMode="auto">
          <a:xfrm>
            <a:off x="4818062" y="2895600"/>
            <a:ext cx="3200400" cy="2514600"/>
          </a:xfrm>
          <a:prstGeom prst="rect">
            <a:avLst/>
          </a:prstGeom>
          <a:noFill/>
          <a:ln w="9525">
            <a:noFill/>
            <a:miter lim="800000"/>
            <a:headEnd/>
            <a:tailEnd/>
          </a:ln>
        </p:spPr>
        <p:txBody>
          <a:bodyPr wrap="none" anchor="ctr"/>
          <a:lstStyle/>
          <a:p>
            <a:endParaRPr lang="en-US">
              <a:latin typeface="+mn-lt"/>
            </a:endParaRPr>
          </a:p>
        </p:txBody>
      </p:sp>
      <p:sp>
        <p:nvSpPr>
          <p:cNvPr id="26634" name="Rectangle 162"/>
          <p:cNvSpPr>
            <a:spLocks noChangeArrowheads="1"/>
          </p:cNvSpPr>
          <p:nvPr/>
        </p:nvSpPr>
        <p:spPr bwMode="auto">
          <a:xfrm>
            <a:off x="3657600" y="3124200"/>
            <a:ext cx="4953000" cy="2362200"/>
          </a:xfrm>
          <a:prstGeom prst="rect">
            <a:avLst/>
          </a:prstGeom>
          <a:noFill/>
          <a:ln w="9525">
            <a:noFill/>
            <a:miter lim="800000"/>
            <a:headEnd/>
            <a:tailEnd/>
          </a:ln>
        </p:spPr>
        <p:txBody>
          <a:bodyPr wrap="none" anchor="ctr"/>
          <a:lstStyle/>
          <a:p>
            <a:endParaRPr lang="en-US"/>
          </a:p>
        </p:txBody>
      </p:sp>
      <p:grpSp>
        <p:nvGrpSpPr>
          <p:cNvPr id="7" name="Group 168"/>
          <p:cNvGrpSpPr>
            <a:grpSpLocks/>
          </p:cNvGrpSpPr>
          <p:nvPr/>
        </p:nvGrpSpPr>
        <p:grpSpPr bwMode="auto">
          <a:xfrm>
            <a:off x="4894262" y="5562600"/>
            <a:ext cx="914400" cy="609600"/>
            <a:chOff x="1056" y="1824"/>
            <a:chExt cx="576" cy="384"/>
          </a:xfrm>
        </p:grpSpPr>
        <p:sp>
          <p:nvSpPr>
            <p:cNvPr id="26800" name="Rectangle 169"/>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latin typeface="+mn-lt"/>
              </a:endParaRPr>
            </a:p>
          </p:txBody>
        </p:sp>
        <p:sp>
          <p:nvSpPr>
            <p:cNvPr id="26801" name="Line 170"/>
            <p:cNvSpPr>
              <a:spLocks noChangeShapeType="1"/>
            </p:cNvSpPr>
            <p:nvPr/>
          </p:nvSpPr>
          <p:spPr bwMode="auto">
            <a:xfrm>
              <a:off x="1344" y="2016"/>
              <a:ext cx="240" cy="0"/>
            </a:xfrm>
            <a:prstGeom prst="line">
              <a:avLst/>
            </a:prstGeom>
            <a:noFill/>
            <a:ln w="38100">
              <a:solidFill>
                <a:schemeClr val="tx1"/>
              </a:solidFill>
              <a:round/>
              <a:headEnd/>
              <a:tailEnd type="stealth" w="med" len="med"/>
            </a:ln>
          </p:spPr>
          <p:txBody>
            <a:bodyPr/>
            <a:lstStyle/>
            <a:p>
              <a:endParaRPr lang="en-US">
                <a:latin typeface="+mn-lt"/>
              </a:endParaRPr>
            </a:p>
          </p:txBody>
        </p:sp>
        <p:sp>
          <p:nvSpPr>
            <p:cNvPr id="26802" name="Text Box 171"/>
            <p:cNvSpPr txBox="1">
              <a:spLocks noChangeArrowheads="1"/>
            </p:cNvSpPr>
            <p:nvPr/>
          </p:nvSpPr>
          <p:spPr bwMode="auto">
            <a:xfrm>
              <a:off x="1117" y="1872"/>
              <a:ext cx="290" cy="252"/>
            </a:xfrm>
            <a:prstGeom prst="rect">
              <a:avLst/>
            </a:prstGeom>
            <a:noFill/>
            <a:ln w="9525">
              <a:noFill/>
              <a:miter lim="800000"/>
              <a:headEnd/>
              <a:tailEnd/>
            </a:ln>
          </p:spPr>
          <p:txBody>
            <a:bodyPr wrap="none">
              <a:spAutoFit/>
            </a:bodyPr>
            <a:lstStyle/>
            <a:p>
              <a:pPr algn="r"/>
              <a:r>
                <a:rPr lang="en-US" sz="2000">
                  <a:latin typeface="+mn-lt"/>
                </a:rPr>
                <a:t>BP</a:t>
              </a:r>
            </a:p>
          </p:txBody>
        </p:sp>
      </p:grpSp>
      <p:grpSp>
        <p:nvGrpSpPr>
          <p:cNvPr id="8" name="Group 194"/>
          <p:cNvGrpSpPr>
            <a:grpSpLocks/>
          </p:cNvGrpSpPr>
          <p:nvPr/>
        </p:nvGrpSpPr>
        <p:grpSpPr bwMode="auto">
          <a:xfrm>
            <a:off x="4894262" y="6096000"/>
            <a:ext cx="914400" cy="609600"/>
            <a:chOff x="912" y="768"/>
            <a:chExt cx="576" cy="384"/>
          </a:xfrm>
        </p:grpSpPr>
        <p:sp>
          <p:nvSpPr>
            <p:cNvPr id="26797" name="Rectangle 195"/>
            <p:cNvSpPr>
              <a:spLocks noChangeArrowheads="1"/>
            </p:cNvSpPr>
            <p:nvPr/>
          </p:nvSpPr>
          <p:spPr bwMode="auto">
            <a:xfrm>
              <a:off x="912" y="768"/>
              <a:ext cx="576" cy="384"/>
            </a:xfrm>
            <a:prstGeom prst="rect">
              <a:avLst/>
            </a:prstGeom>
            <a:noFill/>
            <a:ln w="9525">
              <a:noFill/>
              <a:miter lim="800000"/>
              <a:headEnd/>
              <a:tailEnd/>
            </a:ln>
          </p:spPr>
          <p:txBody>
            <a:bodyPr wrap="none" anchor="ctr"/>
            <a:lstStyle/>
            <a:p>
              <a:endParaRPr lang="en-US"/>
            </a:p>
          </p:txBody>
        </p:sp>
        <p:sp>
          <p:nvSpPr>
            <p:cNvPr id="26798" name="Line 196"/>
            <p:cNvSpPr>
              <a:spLocks noChangeShapeType="1"/>
            </p:cNvSpPr>
            <p:nvPr/>
          </p:nvSpPr>
          <p:spPr bwMode="auto">
            <a:xfrm>
              <a:off x="1200" y="960"/>
              <a:ext cx="240" cy="0"/>
            </a:xfrm>
            <a:prstGeom prst="line">
              <a:avLst/>
            </a:prstGeom>
            <a:noFill/>
            <a:ln w="38100">
              <a:solidFill>
                <a:schemeClr val="tx1"/>
              </a:solidFill>
              <a:round/>
              <a:headEnd/>
              <a:tailEnd type="stealth" w="med" len="med"/>
            </a:ln>
          </p:spPr>
          <p:txBody>
            <a:bodyPr/>
            <a:lstStyle/>
            <a:p>
              <a:endParaRPr lang="en-US"/>
            </a:p>
          </p:txBody>
        </p:sp>
        <p:sp>
          <p:nvSpPr>
            <p:cNvPr id="26799" name="Text Box 197"/>
            <p:cNvSpPr txBox="1">
              <a:spLocks noChangeArrowheads="1"/>
            </p:cNvSpPr>
            <p:nvPr/>
          </p:nvSpPr>
          <p:spPr bwMode="auto">
            <a:xfrm>
              <a:off x="990" y="816"/>
              <a:ext cx="273" cy="252"/>
            </a:xfrm>
            <a:prstGeom prst="rect">
              <a:avLst/>
            </a:prstGeom>
            <a:noFill/>
            <a:ln w="9525">
              <a:noFill/>
              <a:miter lim="800000"/>
              <a:headEnd/>
              <a:tailEnd/>
            </a:ln>
          </p:spPr>
          <p:txBody>
            <a:bodyPr wrap="none">
              <a:spAutoFit/>
            </a:bodyPr>
            <a:lstStyle/>
            <a:p>
              <a:pPr algn="r"/>
              <a:r>
                <a:rPr lang="en-US" sz="2000">
                  <a:latin typeface="+mn-lt"/>
                </a:rPr>
                <a:t>SP</a:t>
              </a:r>
            </a:p>
          </p:txBody>
        </p:sp>
      </p:grpSp>
      <p:sp>
        <p:nvSpPr>
          <p:cNvPr id="26637" name="Rectangle 206"/>
          <p:cNvSpPr>
            <a:spLocks noChangeArrowheads="1"/>
          </p:cNvSpPr>
          <p:nvPr/>
        </p:nvSpPr>
        <p:spPr bwMode="auto">
          <a:xfrm>
            <a:off x="4818062" y="4114800"/>
            <a:ext cx="3200400" cy="2514600"/>
          </a:xfrm>
          <a:prstGeom prst="rect">
            <a:avLst/>
          </a:prstGeom>
          <a:noFill/>
          <a:ln w="9525">
            <a:noFill/>
            <a:miter lim="800000"/>
            <a:headEnd/>
            <a:tailEnd/>
          </a:ln>
        </p:spPr>
        <p:txBody>
          <a:bodyPr wrap="none" anchor="ctr"/>
          <a:lstStyle/>
          <a:p>
            <a:endParaRPr lang="en-US">
              <a:latin typeface="+mn-lt"/>
            </a:endParaRPr>
          </a:p>
        </p:txBody>
      </p:sp>
      <p:sp>
        <p:nvSpPr>
          <p:cNvPr id="26638" name="Rectangle 207"/>
          <p:cNvSpPr>
            <a:spLocks noChangeArrowheads="1"/>
          </p:cNvSpPr>
          <p:nvPr/>
        </p:nvSpPr>
        <p:spPr bwMode="auto">
          <a:xfrm>
            <a:off x="4894262" y="4572000"/>
            <a:ext cx="3886200" cy="1905000"/>
          </a:xfrm>
          <a:prstGeom prst="rect">
            <a:avLst/>
          </a:prstGeom>
          <a:noFill/>
          <a:ln w="9525">
            <a:noFill/>
            <a:miter lim="800000"/>
            <a:headEnd/>
            <a:tailEnd/>
          </a:ln>
        </p:spPr>
        <p:txBody>
          <a:bodyPr wrap="none" anchor="ctr"/>
          <a:lstStyle/>
          <a:p>
            <a:endParaRPr lang="en-US">
              <a:latin typeface="+mn-lt"/>
            </a:endParaRPr>
          </a:p>
        </p:txBody>
      </p:sp>
      <p:grpSp>
        <p:nvGrpSpPr>
          <p:cNvPr id="9" name="Group 286"/>
          <p:cNvGrpSpPr>
            <a:grpSpLocks/>
          </p:cNvGrpSpPr>
          <p:nvPr/>
        </p:nvGrpSpPr>
        <p:grpSpPr bwMode="auto">
          <a:xfrm>
            <a:off x="5808662" y="1143000"/>
            <a:ext cx="2057400" cy="1219200"/>
            <a:chOff x="1392" y="336"/>
            <a:chExt cx="1296" cy="768"/>
          </a:xfrm>
        </p:grpSpPr>
        <p:sp>
          <p:nvSpPr>
            <p:cNvPr id="26795" name="Rectangle 30"/>
            <p:cNvSpPr>
              <a:spLocks noChangeArrowheads="1"/>
            </p:cNvSpPr>
            <p:nvPr/>
          </p:nvSpPr>
          <p:spPr bwMode="auto">
            <a:xfrm>
              <a:off x="1392" y="336"/>
              <a:ext cx="1008" cy="768"/>
            </a:xfrm>
            <a:prstGeom prst="rect">
              <a:avLst/>
            </a:prstGeom>
            <a:solidFill>
              <a:srgbClr val="FFFFCC"/>
            </a:solidFill>
            <a:ln w="9525">
              <a:solidFill>
                <a:schemeClr val="tx1"/>
              </a:solidFill>
              <a:miter lim="800000"/>
              <a:headEnd/>
              <a:tailEnd/>
            </a:ln>
          </p:spPr>
          <p:txBody>
            <a:bodyPr wrap="none" anchor="ctr"/>
            <a:lstStyle/>
            <a:p>
              <a:endParaRPr lang="en-US">
                <a:latin typeface="+mn-lt"/>
              </a:endParaRPr>
            </a:p>
          </p:txBody>
        </p:sp>
        <p:sp>
          <p:nvSpPr>
            <p:cNvPr id="26796" name="Line 277"/>
            <p:cNvSpPr>
              <a:spLocks noChangeShapeType="1"/>
            </p:cNvSpPr>
            <p:nvPr/>
          </p:nvSpPr>
          <p:spPr bwMode="auto">
            <a:xfrm>
              <a:off x="1392" y="336"/>
              <a:ext cx="1296" cy="0"/>
            </a:xfrm>
            <a:prstGeom prst="line">
              <a:avLst/>
            </a:prstGeom>
            <a:noFill/>
            <a:ln w="28575">
              <a:solidFill>
                <a:schemeClr val="tx1"/>
              </a:solidFill>
              <a:round/>
              <a:headEnd/>
              <a:tailEnd/>
            </a:ln>
          </p:spPr>
          <p:txBody>
            <a:bodyPr>
              <a:spAutoFit/>
            </a:bodyPr>
            <a:lstStyle/>
            <a:p>
              <a:endParaRPr lang="en-US">
                <a:latin typeface="+mn-lt"/>
              </a:endParaRPr>
            </a:p>
          </p:txBody>
        </p:sp>
      </p:grpSp>
      <p:grpSp>
        <p:nvGrpSpPr>
          <p:cNvPr id="10" name="Group 285"/>
          <p:cNvGrpSpPr>
            <a:grpSpLocks/>
          </p:cNvGrpSpPr>
          <p:nvPr/>
        </p:nvGrpSpPr>
        <p:grpSpPr bwMode="auto">
          <a:xfrm>
            <a:off x="5808662" y="2362200"/>
            <a:ext cx="2057400" cy="1219200"/>
            <a:chOff x="192" y="96"/>
            <a:chExt cx="1296" cy="768"/>
          </a:xfrm>
        </p:grpSpPr>
        <p:sp>
          <p:nvSpPr>
            <p:cNvPr id="26793" name="Rectangle 76"/>
            <p:cNvSpPr>
              <a:spLocks noChangeArrowheads="1"/>
            </p:cNvSpPr>
            <p:nvPr/>
          </p:nvSpPr>
          <p:spPr bwMode="auto">
            <a:xfrm>
              <a:off x="192" y="96"/>
              <a:ext cx="1008" cy="768"/>
            </a:xfrm>
            <a:prstGeom prst="rect">
              <a:avLst/>
            </a:prstGeom>
            <a:solidFill>
              <a:srgbClr val="FFCCFF"/>
            </a:solidFill>
            <a:ln w="9525">
              <a:solidFill>
                <a:schemeClr val="tx1"/>
              </a:solidFill>
              <a:miter lim="800000"/>
              <a:headEnd/>
              <a:tailEnd/>
            </a:ln>
          </p:spPr>
          <p:txBody>
            <a:bodyPr wrap="none" anchor="ctr"/>
            <a:lstStyle/>
            <a:p>
              <a:endParaRPr lang="en-US">
                <a:latin typeface="+mn-lt"/>
              </a:endParaRPr>
            </a:p>
          </p:txBody>
        </p:sp>
        <p:sp>
          <p:nvSpPr>
            <p:cNvPr id="26794" name="Line 284"/>
            <p:cNvSpPr>
              <a:spLocks noChangeShapeType="1"/>
            </p:cNvSpPr>
            <p:nvPr/>
          </p:nvSpPr>
          <p:spPr bwMode="auto">
            <a:xfrm>
              <a:off x="192" y="96"/>
              <a:ext cx="1296" cy="0"/>
            </a:xfrm>
            <a:prstGeom prst="line">
              <a:avLst/>
            </a:prstGeom>
            <a:noFill/>
            <a:ln w="28575">
              <a:solidFill>
                <a:schemeClr val="tx1"/>
              </a:solidFill>
              <a:round/>
              <a:headEnd/>
              <a:tailEnd/>
            </a:ln>
          </p:spPr>
          <p:txBody>
            <a:bodyPr>
              <a:spAutoFit/>
            </a:bodyPr>
            <a:lstStyle/>
            <a:p>
              <a:endParaRPr lang="en-US">
                <a:latin typeface="+mn-lt"/>
              </a:endParaRPr>
            </a:p>
          </p:txBody>
        </p:sp>
      </p:grpSp>
      <p:grpSp>
        <p:nvGrpSpPr>
          <p:cNvPr id="11" name="Group 281"/>
          <p:cNvGrpSpPr>
            <a:grpSpLocks/>
          </p:cNvGrpSpPr>
          <p:nvPr/>
        </p:nvGrpSpPr>
        <p:grpSpPr bwMode="auto">
          <a:xfrm>
            <a:off x="5808662" y="3581400"/>
            <a:ext cx="2057400" cy="1219200"/>
            <a:chOff x="2832" y="1056"/>
            <a:chExt cx="1296" cy="768"/>
          </a:xfrm>
        </p:grpSpPr>
        <p:sp>
          <p:nvSpPr>
            <p:cNvPr id="26791" name="Rectangle 282"/>
            <p:cNvSpPr>
              <a:spLocks noChangeArrowheads="1"/>
            </p:cNvSpPr>
            <p:nvPr/>
          </p:nvSpPr>
          <p:spPr bwMode="auto">
            <a:xfrm>
              <a:off x="2832" y="1056"/>
              <a:ext cx="1008" cy="768"/>
            </a:xfrm>
            <a:prstGeom prst="rect">
              <a:avLst/>
            </a:prstGeom>
            <a:solidFill>
              <a:srgbClr val="CCFFCC"/>
            </a:solidFill>
            <a:ln w="9525">
              <a:solidFill>
                <a:schemeClr val="tx1"/>
              </a:solidFill>
              <a:miter lim="800000"/>
              <a:headEnd/>
              <a:tailEnd/>
            </a:ln>
          </p:spPr>
          <p:txBody>
            <a:bodyPr wrap="none" anchor="ctr"/>
            <a:lstStyle/>
            <a:p>
              <a:endParaRPr lang="en-US">
                <a:latin typeface="+mn-lt"/>
              </a:endParaRPr>
            </a:p>
          </p:txBody>
        </p:sp>
        <p:sp>
          <p:nvSpPr>
            <p:cNvPr id="26792" name="Line 283"/>
            <p:cNvSpPr>
              <a:spLocks noChangeShapeType="1"/>
            </p:cNvSpPr>
            <p:nvPr/>
          </p:nvSpPr>
          <p:spPr bwMode="auto">
            <a:xfrm>
              <a:off x="2832" y="1056"/>
              <a:ext cx="1296" cy="0"/>
            </a:xfrm>
            <a:prstGeom prst="line">
              <a:avLst/>
            </a:prstGeom>
            <a:noFill/>
            <a:ln w="28575">
              <a:solidFill>
                <a:schemeClr val="tx1"/>
              </a:solidFill>
              <a:round/>
              <a:headEnd/>
              <a:tailEnd/>
            </a:ln>
          </p:spPr>
          <p:txBody>
            <a:bodyPr>
              <a:spAutoFit/>
            </a:bodyPr>
            <a:lstStyle/>
            <a:p>
              <a:endParaRPr lang="en-US">
                <a:latin typeface="+mn-lt"/>
              </a:endParaRPr>
            </a:p>
          </p:txBody>
        </p:sp>
      </p:grpSp>
      <p:grpSp>
        <p:nvGrpSpPr>
          <p:cNvPr id="12" name="Group 228"/>
          <p:cNvGrpSpPr>
            <a:grpSpLocks/>
          </p:cNvGrpSpPr>
          <p:nvPr/>
        </p:nvGrpSpPr>
        <p:grpSpPr bwMode="auto">
          <a:xfrm>
            <a:off x="5808662" y="4800600"/>
            <a:ext cx="2057400" cy="1219200"/>
            <a:chOff x="3552" y="3024"/>
            <a:chExt cx="1296" cy="768"/>
          </a:xfrm>
        </p:grpSpPr>
        <p:sp>
          <p:nvSpPr>
            <p:cNvPr id="26789" name="Rectangle 167"/>
            <p:cNvSpPr>
              <a:spLocks noChangeArrowheads="1"/>
            </p:cNvSpPr>
            <p:nvPr/>
          </p:nvSpPr>
          <p:spPr bwMode="auto">
            <a:xfrm>
              <a:off x="3552" y="3024"/>
              <a:ext cx="1008" cy="768"/>
            </a:xfrm>
            <a:prstGeom prst="rect">
              <a:avLst/>
            </a:prstGeom>
            <a:solidFill>
              <a:srgbClr val="CCECFF"/>
            </a:solidFill>
            <a:ln w="9525">
              <a:solidFill>
                <a:schemeClr val="tx1"/>
              </a:solidFill>
              <a:miter lim="800000"/>
              <a:headEnd/>
              <a:tailEnd/>
            </a:ln>
          </p:spPr>
          <p:txBody>
            <a:bodyPr wrap="none" anchor="ctr"/>
            <a:lstStyle/>
            <a:p>
              <a:endParaRPr lang="en-US">
                <a:latin typeface="+mn-lt"/>
              </a:endParaRPr>
            </a:p>
          </p:txBody>
        </p:sp>
        <p:sp>
          <p:nvSpPr>
            <p:cNvPr id="26790" name="Line 31"/>
            <p:cNvSpPr>
              <a:spLocks noChangeShapeType="1"/>
            </p:cNvSpPr>
            <p:nvPr/>
          </p:nvSpPr>
          <p:spPr bwMode="auto">
            <a:xfrm>
              <a:off x="3552" y="3024"/>
              <a:ext cx="1296" cy="0"/>
            </a:xfrm>
            <a:prstGeom prst="line">
              <a:avLst/>
            </a:prstGeom>
            <a:noFill/>
            <a:ln w="28575">
              <a:solidFill>
                <a:schemeClr val="tx1"/>
              </a:solidFill>
              <a:round/>
              <a:headEnd/>
              <a:tailEnd/>
            </a:ln>
          </p:spPr>
          <p:txBody>
            <a:bodyPr>
              <a:spAutoFit/>
            </a:bodyPr>
            <a:lstStyle/>
            <a:p>
              <a:endParaRPr lang="en-US">
                <a:latin typeface="+mn-lt"/>
              </a:endParaRPr>
            </a:p>
          </p:txBody>
        </p:sp>
      </p:grpSp>
      <p:grpSp>
        <p:nvGrpSpPr>
          <p:cNvPr id="13" name="Group 279"/>
          <p:cNvGrpSpPr>
            <a:grpSpLocks/>
          </p:cNvGrpSpPr>
          <p:nvPr/>
        </p:nvGrpSpPr>
        <p:grpSpPr bwMode="auto">
          <a:xfrm>
            <a:off x="5656262" y="990600"/>
            <a:ext cx="1905000" cy="5308600"/>
            <a:chOff x="3456" y="624"/>
            <a:chExt cx="1200" cy="3344"/>
          </a:xfrm>
        </p:grpSpPr>
        <p:grpSp>
          <p:nvGrpSpPr>
            <p:cNvPr id="14" name="Group 32"/>
            <p:cNvGrpSpPr>
              <a:grpSpLocks/>
            </p:cNvGrpSpPr>
            <p:nvPr/>
          </p:nvGrpSpPr>
          <p:grpSpPr bwMode="auto">
            <a:xfrm>
              <a:off x="3456" y="1008"/>
              <a:ext cx="1200" cy="384"/>
              <a:chOff x="1248" y="1248"/>
              <a:chExt cx="1200" cy="384"/>
            </a:xfrm>
          </p:grpSpPr>
          <p:sp>
            <p:nvSpPr>
              <p:cNvPr id="26783" name="Rectangle 33"/>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15" name="Group 34"/>
              <p:cNvGrpSpPr>
                <a:grpSpLocks/>
              </p:cNvGrpSpPr>
              <p:nvPr/>
            </p:nvGrpSpPr>
            <p:grpSpPr bwMode="auto">
              <a:xfrm>
                <a:off x="1344" y="1336"/>
                <a:ext cx="1008" cy="213"/>
                <a:chOff x="1344" y="1336"/>
                <a:chExt cx="1008" cy="213"/>
              </a:xfrm>
            </p:grpSpPr>
            <p:grpSp>
              <p:nvGrpSpPr>
                <p:cNvPr id="16" name="Group 35"/>
                <p:cNvGrpSpPr>
                  <a:grpSpLocks/>
                </p:cNvGrpSpPr>
                <p:nvPr/>
              </p:nvGrpSpPr>
              <p:grpSpPr bwMode="auto">
                <a:xfrm>
                  <a:off x="1344" y="1344"/>
                  <a:ext cx="1008" cy="192"/>
                  <a:chOff x="1248" y="1344"/>
                  <a:chExt cx="1008" cy="192"/>
                </a:xfrm>
              </p:grpSpPr>
              <p:sp>
                <p:nvSpPr>
                  <p:cNvPr id="26787" name="Line 36"/>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88" name="Line 37"/>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86" name="Text Box 38"/>
                <p:cNvSpPr txBox="1">
                  <a:spLocks noChangeArrowheads="1"/>
                </p:cNvSpPr>
                <p:nvPr/>
              </p:nvSpPr>
              <p:spPr bwMode="auto">
                <a:xfrm>
                  <a:off x="1687" y="1336"/>
                  <a:ext cx="245" cy="213"/>
                </a:xfrm>
                <a:prstGeom prst="rect">
                  <a:avLst/>
                </a:prstGeom>
                <a:noFill/>
                <a:ln w="9525">
                  <a:noFill/>
                  <a:miter lim="800000"/>
                  <a:headEnd/>
                  <a:tailEnd/>
                </a:ln>
              </p:spPr>
              <p:txBody>
                <a:bodyPr wrap="none">
                  <a:spAutoFit/>
                </a:bodyPr>
                <a:lstStyle/>
                <a:p>
                  <a:r>
                    <a:rPr lang="en-US" sz="1600">
                      <a:latin typeface="+mn-lt"/>
                    </a:rPr>
                    <a:t>???</a:t>
                  </a:r>
                </a:p>
              </p:txBody>
            </p:sp>
          </p:grpSp>
        </p:grpSp>
        <p:grpSp>
          <p:nvGrpSpPr>
            <p:cNvPr id="17" name="Group 39"/>
            <p:cNvGrpSpPr>
              <a:grpSpLocks/>
            </p:cNvGrpSpPr>
            <p:nvPr/>
          </p:nvGrpSpPr>
          <p:grpSpPr bwMode="auto">
            <a:xfrm>
              <a:off x="3456" y="816"/>
              <a:ext cx="1200" cy="384"/>
              <a:chOff x="1248" y="1248"/>
              <a:chExt cx="1200" cy="384"/>
            </a:xfrm>
          </p:grpSpPr>
          <p:sp>
            <p:nvSpPr>
              <p:cNvPr id="26777" name="Rectangle 40"/>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18" name="Group 41"/>
              <p:cNvGrpSpPr>
                <a:grpSpLocks/>
              </p:cNvGrpSpPr>
              <p:nvPr/>
            </p:nvGrpSpPr>
            <p:grpSpPr bwMode="auto">
              <a:xfrm>
                <a:off x="1344" y="1336"/>
                <a:ext cx="1008" cy="213"/>
                <a:chOff x="1344" y="1336"/>
                <a:chExt cx="1008" cy="213"/>
              </a:xfrm>
            </p:grpSpPr>
            <p:grpSp>
              <p:nvGrpSpPr>
                <p:cNvPr id="19" name="Group 42"/>
                <p:cNvGrpSpPr>
                  <a:grpSpLocks/>
                </p:cNvGrpSpPr>
                <p:nvPr/>
              </p:nvGrpSpPr>
              <p:grpSpPr bwMode="auto">
                <a:xfrm>
                  <a:off x="1344" y="1344"/>
                  <a:ext cx="1008" cy="192"/>
                  <a:chOff x="1248" y="1344"/>
                  <a:chExt cx="1008" cy="192"/>
                </a:xfrm>
              </p:grpSpPr>
              <p:sp>
                <p:nvSpPr>
                  <p:cNvPr id="26781" name="Line 43"/>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82" name="Line 44"/>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80" name="Text Box 45"/>
                <p:cNvSpPr txBox="1">
                  <a:spLocks noChangeArrowheads="1"/>
                </p:cNvSpPr>
                <p:nvPr/>
              </p:nvSpPr>
              <p:spPr bwMode="auto">
                <a:xfrm>
                  <a:off x="1694" y="1336"/>
                  <a:ext cx="246" cy="213"/>
                </a:xfrm>
                <a:prstGeom prst="rect">
                  <a:avLst/>
                </a:prstGeom>
                <a:noFill/>
                <a:ln w="9525">
                  <a:noFill/>
                  <a:miter lim="800000"/>
                  <a:headEnd/>
                  <a:tailEnd/>
                </a:ln>
              </p:spPr>
              <p:txBody>
                <a:bodyPr wrap="none">
                  <a:spAutoFit/>
                </a:bodyPr>
                <a:lstStyle/>
                <a:p>
                  <a:r>
                    <a:rPr lang="en-US" sz="1600">
                      <a:latin typeface="+mn-lt"/>
                    </a:rPr>
                    <a:t>80</a:t>
                  </a:r>
                </a:p>
              </p:txBody>
            </p:sp>
          </p:grpSp>
        </p:grpSp>
        <p:grpSp>
          <p:nvGrpSpPr>
            <p:cNvPr id="20" name="Group 46"/>
            <p:cNvGrpSpPr>
              <a:grpSpLocks/>
            </p:cNvGrpSpPr>
            <p:nvPr/>
          </p:nvGrpSpPr>
          <p:grpSpPr bwMode="auto">
            <a:xfrm>
              <a:off x="3456" y="1200"/>
              <a:ext cx="1200" cy="384"/>
              <a:chOff x="1248" y="1248"/>
              <a:chExt cx="1200" cy="384"/>
            </a:xfrm>
          </p:grpSpPr>
          <p:sp>
            <p:nvSpPr>
              <p:cNvPr id="26771" name="Rectangle 47"/>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1" name="Group 48"/>
              <p:cNvGrpSpPr>
                <a:grpSpLocks/>
              </p:cNvGrpSpPr>
              <p:nvPr/>
            </p:nvGrpSpPr>
            <p:grpSpPr bwMode="auto">
              <a:xfrm>
                <a:off x="1344" y="1336"/>
                <a:ext cx="1008" cy="213"/>
                <a:chOff x="1344" y="1336"/>
                <a:chExt cx="1008" cy="213"/>
              </a:xfrm>
            </p:grpSpPr>
            <p:grpSp>
              <p:nvGrpSpPr>
                <p:cNvPr id="22" name="Group 49"/>
                <p:cNvGrpSpPr>
                  <a:grpSpLocks/>
                </p:cNvGrpSpPr>
                <p:nvPr/>
              </p:nvGrpSpPr>
              <p:grpSpPr bwMode="auto">
                <a:xfrm>
                  <a:off x="1344" y="1344"/>
                  <a:ext cx="1008" cy="192"/>
                  <a:chOff x="1248" y="1344"/>
                  <a:chExt cx="1008" cy="192"/>
                </a:xfrm>
              </p:grpSpPr>
              <p:sp>
                <p:nvSpPr>
                  <p:cNvPr id="26775" name="Line 50"/>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76" name="Line 51"/>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74" name="Text Box 52"/>
                <p:cNvSpPr txBox="1">
                  <a:spLocks noChangeArrowheads="1"/>
                </p:cNvSpPr>
                <p:nvPr/>
              </p:nvSpPr>
              <p:spPr bwMode="auto">
                <a:xfrm>
                  <a:off x="1688" y="1336"/>
                  <a:ext cx="245" cy="213"/>
                </a:xfrm>
                <a:prstGeom prst="rect">
                  <a:avLst/>
                </a:prstGeom>
                <a:noFill/>
                <a:ln w="9525">
                  <a:noFill/>
                  <a:miter lim="800000"/>
                  <a:headEnd/>
                  <a:tailEnd/>
                </a:ln>
              </p:spPr>
              <p:txBody>
                <a:bodyPr wrap="none">
                  <a:spAutoFit/>
                </a:bodyPr>
                <a:lstStyle/>
                <a:p>
                  <a:r>
                    <a:rPr lang="en-US" sz="1600">
                      <a:latin typeface="+mn-lt"/>
                    </a:rPr>
                    <a:t>???</a:t>
                  </a:r>
                </a:p>
              </p:txBody>
            </p:sp>
          </p:grpSp>
        </p:grpSp>
        <p:grpSp>
          <p:nvGrpSpPr>
            <p:cNvPr id="23" name="Group 53"/>
            <p:cNvGrpSpPr>
              <a:grpSpLocks/>
            </p:cNvGrpSpPr>
            <p:nvPr/>
          </p:nvGrpSpPr>
          <p:grpSpPr bwMode="auto">
            <a:xfrm>
              <a:off x="3456" y="624"/>
              <a:ext cx="1200" cy="384"/>
              <a:chOff x="1248" y="1248"/>
              <a:chExt cx="1200" cy="384"/>
            </a:xfrm>
          </p:grpSpPr>
          <p:sp>
            <p:nvSpPr>
              <p:cNvPr id="26765" name="Rectangle 54"/>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4" name="Group 55"/>
              <p:cNvGrpSpPr>
                <a:grpSpLocks/>
              </p:cNvGrpSpPr>
              <p:nvPr/>
            </p:nvGrpSpPr>
            <p:grpSpPr bwMode="auto">
              <a:xfrm>
                <a:off x="1344" y="1336"/>
                <a:ext cx="1008" cy="213"/>
                <a:chOff x="1344" y="1336"/>
                <a:chExt cx="1008" cy="213"/>
              </a:xfrm>
            </p:grpSpPr>
            <p:grpSp>
              <p:nvGrpSpPr>
                <p:cNvPr id="25" name="Group 56"/>
                <p:cNvGrpSpPr>
                  <a:grpSpLocks/>
                </p:cNvGrpSpPr>
                <p:nvPr/>
              </p:nvGrpSpPr>
              <p:grpSpPr bwMode="auto">
                <a:xfrm>
                  <a:off x="1344" y="1344"/>
                  <a:ext cx="1008" cy="192"/>
                  <a:chOff x="1248" y="1344"/>
                  <a:chExt cx="1008" cy="192"/>
                </a:xfrm>
              </p:grpSpPr>
              <p:sp>
                <p:nvSpPr>
                  <p:cNvPr id="26769" name="Line 57"/>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70" name="Line 58"/>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68" name="Text Box 59"/>
                <p:cNvSpPr txBox="1">
                  <a:spLocks noChangeArrowheads="1"/>
                </p:cNvSpPr>
                <p:nvPr/>
              </p:nvSpPr>
              <p:spPr bwMode="auto">
                <a:xfrm>
                  <a:off x="1735" y="1336"/>
                  <a:ext cx="181" cy="213"/>
                </a:xfrm>
                <a:prstGeom prst="rect">
                  <a:avLst/>
                </a:prstGeom>
                <a:noFill/>
                <a:ln w="9525">
                  <a:noFill/>
                  <a:miter lim="800000"/>
                  <a:headEnd/>
                  <a:tailEnd/>
                </a:ln>
              </p:spPr>
              <p:txBody>
                <a:bodyPr wrap="none">
                  <a:spAutoFit/>
                </a:bodyPr>
                <a:lstStyle/>
                <a:p>
                  <a:r>
                    <a:rPr lang="en-US" sz="1600">
                      <a:latin typeface="+mn-lt"/>
                    </a:rPr>
                    <a:t>6</a:t>
                  </a:r>
                </a:p>
              </p:txBody>
            </p:sp>
          </p:grpSp>
        </p:grpSp>
        <p:grpSp>
          <p:nvGrpSpPr>
            <p:cNvPr id="26" name="Group 82"/>
            <p:cNvGrpSpPr>
              <a:grpSpLocks/>
            </p:cNvGrpSpPr>
            <p:nvPr/>
          </p:nvGrpSpPr>
          <p:grpSpPr bwMode="auto">
            <a:xfrm>
              <a:off x="3456" y="1776"/>
              <a:ext cx="1200" cy="384"/>
              <a:chOff x="1248" y="1248"/>
              <a:chExt cx="1200" cy="384"/>
            </a:xfrm>
          </p:grpSpPr>
          <p:sp>
            <p:nvSpPr>
              <p:cNvPr id="26759" name="Rectangle 83"/>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7" name="Group 84"/>
              <p:cNvGrpSpPr>
                <a:grpSpLocks/>
              </p:cNvGrpSpPr>
              <p:nvPr/>
            </p:nvGrpSpPr>
            <p:grpSpPr bwMode="auto">
              <a:xfrm>
                <a:off x="1344" y="1336"/>
                <a:ext cx="1008" cy="213"/>
                <a:chOff x="1344" y="1336"/>
                <a:chExt cx="1008" cy="213"/>
              </a:xfrm>
            </p:grpSpPr>
            <p:grpSp>
              <p:nvGrpSpPr>
                <p:cNvPr id="28" name="Group 85"/>
                <p:cNvGrpSpPr>
                  <a:grpSpLocks/>
                </p:cNvGrpSpPr>
                <p:nvPr/>
              </p:nvGrpSpPr>
              <p:grpSpPr bwMode="auto">
                <a:xfrm>
                  <a:off x="1344" y="1344"/>
                  <a:ext cx="1008" cy="192"/>
                  <a:chOff x="1248" y="1344"/>
                  <a:chExt cx="1008" cy="192"/>
                </a:xfrm>
              </p:grpSpPr>
              <p:sp>
                <p:nvSpPr>
                  <p:cNvPr id="26763" name="Line 86"/>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64" name="Line 87"/>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62" name="Text Box 88"/>
                <p:cNvSpPr txBox="1">
                  <a:spLocks noChangeArrowheads="1"/>
                </p:cNvSpPr>
                <p:nvPr/>
              </p:nvSpPr>
              <p:spPr bwMode="auto">
                <a:xfrm>
                  <a:off x="1655" y="1336"/>
                  <a:ext cx="337" cy="213"/>
                </a:xfrm>
                <a:prstGeom prst="rect">
                  <a:avLst/>
                </a:prstGeom>
                <a:noFill/>
                <a:ln w="9525">
                  <a:noFill/>
                  <a:miter lim="800000"/>
                  <a:headEnd/>
                  <a:tailEnd/>
                </a:ln>
              </p:spPr>
              <p:txBody>
                <a:bodyPr wrap="none">
                  <a:spAutoFit/>
                </a:bodyPr>
                <a:lstStyle/>
                <a:p>
                  <a:r>
                    <a:rPr lang="en-US" sz="1600">
                      <a:latin typeface="+mn-lt"/>
                    </a:rPr>
                    <a:t>10C</a:t>
                  </a:r>
                </a:p>
              </p:txBody>
            </p:sp>
          </p:grpSp>
        </p:grpSp>
        <p:grpSp>
          <p:nvGrpSpPr>
            <p:cNvPr id="29" name="Group 89"/>
            <p:cNvGrpSpPr>
              <a:grpSpLocks/>
            </p:cNvGrpSpPr>
            <p:nvPr/>
          </p:nvGrpSpPr>
          <p:grpSpPr bwMode="auto">
            <a:xfrm>
              <a:off x="3456" y="1584"/>
              <a:ext cx="1200" cy="384"/>
              <a:chOff x="1248" y="1248"/>
              <a:chExt cx="1200" cy="384"/>
            </a:xfrm>
          </p:grpSpPr>
          <p:sp>
            <p:nvSpPr>
              <p:cNvPr id="26753" name="Rectangle 90"/>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30" name="Group 91"/>
              <p:cNvGrpSpPr>
                <a:grpSpLocks/>
              </p:cNvGrpSpPr>
              <p:nvPr/>
            </p:nvGrpSpPr>
            <p:grpSpPr bwMode="auto">
              <a:xfrm>
                <a:off x="1344" y="1336"/>
                <a:ext cx="1008" cy="213"/>
                <a:chOff x="1344" y="1336"/>
                <a:chExt cx="1008" cy="213"/>
              </a:xfrm>
            </p:grpSpPr>
            <p:grpSp>
              <p:nvGrpSpPr>
                <p:cNvPr id="31" name="Group 92"/>
                <p:cNvGrpSpPr>
                  <a:grpSpLocks/>
                </p:cNvGrpSpPr>
                <p:nvPr/>
              </p:nvGrpSpPr>
              <p:grpSpPr bwMode="auto">
                <a:xfrm>
                  <a:off x="1344" y="1344"/>
                  <a:ext cx="1008" cy="192"/>
                  <a:chOff x="1248" y="1344"/>
                  <a:chExt cx="1008" cy="192"/>
                </a:xfrm>
              </p:grpSpPr>
              <p:sp>
                <p:nvSpPr>
                  <p:cNvPr id="26757" name="Line 93"/>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58" name="Line 94"/>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56" name="Text Box 95"/>
                <p:cNvSpPr txBox="1">
                  <a:spLocks noChangeArrowheads="1"/>
                </p:cNvSpPr>
                <p:nvPr/>
              </p:nvSpPr>
              <p:spPr bwMode="auto">
                <a:xfrm>
                  <a:off x="1694" y="1336"/>
                  <a:ext cx="246" cy="213"/>
                </a:xfrm>
                <a:prstGeom prst="rect">
                  <a:avLst/>
                </a:prstGeom>
                <a:noFill/>
                <a:ln w="9525">
                  <a:noFill/>
                  <a:miter lim="800000"/>
                  <a:headEnd/>
                  <a:tailEnd/>
                </a:ln>
              </p:spPr>
              <p:txBody>
                <a:bodyPr wrap="none">
                  <a:spAutoFit/>
                </a:bodyPr>
                <a:lstStyle/>
                <a:p>
                  <a:r>
                    <a:rPr lang="en-US" sz="1600">
                      <a:latin typeface="+mn-lt"/>
                    </a:rPr>
                    <a:t>40</a:t>
                  </a:r>
                </a:p>
              </p:txBody>
            </p:sp>
          </p:grpSp>
        </p:grpSp>
        <p:grpSp>
          <p:nvGrpSpPr>
            <p:cNvPr id="26656" name="Group 96"/>
            <p:cNvGrpSpPr>
              <a:grpSpLocks/>
            </p:cNvGrpSpPr>
            <p:nvPr/>
          </p:nvGrpSpPr>
          <p:grpSpPr bwMode="auto">
            <a:xfrm>
              <a:off x="3456" y="1968"/>
              <a:ext cx="1200" cy="384"/>
              <a:chOff x="1248" y="1248"/>
              <a:chExt cx="1200" cy="384"/>
            </a:xfrm>
          </p:grpSpPr>
          <p:sp>
            <p:nvSpPr>
              <p:cNvPr id="26747" name="Rectangle 97"/>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6657" name="Group 98"/>
              <p:cNvGrpSpPr>
                <a:grpSpLocks/>
              </p:cNvGrpSpPr>
              <p:nvPr/>
            </p:nvGrpSpPr>
            <p:grpSpPr bwMode="auto">
              <a:xfrm>
                <a:off x="1344" y="1336"/>
                <a:ext cx="1008" cy="213"/>
                <a:chOff x="1344" y="1336"/>
                <a:chExt cx="1008" cy="213"/>
              </a:xfrm>
            </p:grpSpPr>
            <p:grpSp>
              <p:nvGrpSpPr>
                <p:cNvPr id="26658" name="Group 99"/>
                <p:cNvGrpSpPr>
                  <a:grpSpLocks/>
                </p:cNvGrpSpPr>
                <p:nvPr/>
              </p:nvGrpSpPr>
              <p:grpSpPr bwMode="auto">
                <a:xfrm>
                  <a:off x="1344" y="1344"/>
                  <a:ext cx="1008" cy="192"/>
                  <a:chOff x="1248" y="1344"/>
                  <a:chExt cx="1008" cy="192"/>
                </a:xfrm>
              </p:grpSpPr>
              <p:sp>
                <p:nvSpPr>
                  <p:cNvPr id="26751" name="Line 100"/>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52" name="Line 101"/>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50" name="Text Box 102"/>
                <p:cNvSpPr txBox="1">
                  <a:spLocks noChangeArrowheads="1"/>
                </p:cNvSpPr>
                <p:nvPr/>
              </p:nvSpPr>
              <p:spPr bwMode="auto">
                <a:xfrm>
                  <a:off x="1734" y="1336"/>
                  <a:ext cx="181" cy="213"/>
                </a:xfrm>
                <a:prstGeom prst="rect">
                  <a:avLst/>
                </a:prstGeom>
                <a:noFill/>
                <a:ln w="9525">
                  <a:noFill/>
                  <a:miter lim="800000"/>
                  <a:headEnd/>
                  <a:tailEnd/>
                </a:ln>
              </p:spPr>
              <p:txBody>
                <a:bodyPr wrap="none">
                  <a:spAutoFit/>
                </a:bodyPr>
                <a:lstStyle/>
                <a:p>
                  <a:r>
                    <a:rPr lang="en-US" sz="1600">
                      <a:latin typeface="+mn-lt"/>
                    </a:rPr>
                    <a:t>5</a:t>
                  </a:r>
                </a:p>
              </p:txBody>
            </p:sp>
          </p:grpSp>
        </p:grpSp>
        <p:grpSp>
          <p:nvGrpSpPr>
            <p:cNvPr id="26659" name="Group 107"/>
            <p:cNvGrpSpPr>
              <a:grpSpLocks/>
            </p:cNvGrpSpPr>
            <p:nvPr/>
          </p:nvGrpSpPr>
          <p:grpSpPr bwMode="auto">
            <a:xfrm>
              <a:off x="3456" y="1392"/>
              <a:ext cx="1200" cy="384"/>
              <a:chOff x="1248" y="1248"/>
              <a:chExt cx="1200" cy="384"/>
            </a:xfrm>
          </p:grpSpPr>
          <p:sp>
            <p:nvSpPr>
              <p:cNvPr id="26741" name="Rectangle 108"/>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6660" name="Group 109"/>
              <p:cNvGrpSpPr>
                <a:grpSpLocks/>
              </p:cNvGrpSpPr>
              <p:nvPr/>
            </p:nvGrpSpPr>
            <p:grpSpPr bwMode="auto">
              <a:xfrm>
                <a:off x="1344" y="1336"/>
                <a:ext cx="1008" cy="213"/>
                <a:chOff x="1344" y="1336"/>
                <a:chExt cx="1008" cy="213"/>
              </a:xfrm>
            </p:grpSpPr>
            <p:grpSp>
              <p:nvGrpSpPr>
                <p:cNvPr id="26661" name="Group 110"/>
                <p:cNvGrpSpPr>
                  <a:grpSpLocks/>
                </p:cNvGrpSpPr>
                <p:nvPr/>
              </p:nvGrpSpPr>
              <p:grpSpPr bwMode="auto">
                <a:xfrm>
                  <a:off x="1344" y="1344"/>
                  <a:ext cx="1008" cy="192"/>
                  <a:chOff x="1248" y="1344"/>
                  <a:chExt cx="1008" cy="192"/>
                </a:xfrm>
              </p:grpSpPr>
              <p:sp>
                <p:nvSpPr>
                  <p:cNvPr id="26745" name="Line 111"/>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46" name="Line 112"/>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44" name="Text Box 113"/>
                <p:cNvSpPr txBox="1">
                  <a:spLocks noChangeArrowheads="1"/>
                </p:cNvSpPr>
                <p:nvPr/>
              </p:nvSpPr>
              <p:spPr bwMode="auto">
                <a:xfrm>
                  <a:off x="1735" y="1336"/>
                  <a:ext cx="181" cy="213"/>
                </a:xfrm>
                <a:prstGeom prst="rect">
                  <a:avLst/>
                </a:prstGeom>
                <a:noFill/>
                <a:ln w="9525">
                  <a:noFill/>
                  <a:miter lim="800000"/>
                  <a:headEnd/>
                  <a:tailEnd/>
                </a:ln>
              </p:spPr>
              <p:txBody>
                <a:bodyPr wrap="none">
                  <a:spAutoFit/>
                </a:bodyPr>
                <a:lstStyle/>
                <a:p>
                  <a:r>
                    <a:rPr lang="en-US" sz="1600">
                      <a:latin typeface="+mn-lt"/>
                    </a:rPr>
                    <a:t>5</a:t>
                  </a:r>
                </a:p>
              </p:txBody>
            </p:sp>
          </p:grpSp>
        </p:grpSp>
        <p:grpSp>
          <p:nvGrpSpPr>
            <p:cNvPr id="26665" name="Group 127"/>
            <p:cNvGrpSpPr>
              <a:grpSpLocks/>
            </p:cNvGrpSpPr>
            <p:nvPr/>
          </p:nvGrpSpPr>
          <p:grpSpPr bwMode="auto">
            <a:xfrm>
              <a:off x="3456" y="2544"/>
              <a:ext cx="1200" cy="384"/>
              <a:chOff x="1248" y="1248"/>
              <a:chExt cx="1200" cy="384"/>
            </a:xfrm>
          </p:grpSpPr>
          <p:sp>
            <p:nvSpPr>
              <p:cNvPr id="26735" name="Rectangle 128"/>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6666" name="Group 129"/>
              <p:cNvGrpSpPr>
                <a:grpSpLocks/>
              </p:cNvGrpSpPr>
              <p:nvPr/>
            </p:nvGrpSpPr>
            <p:grpSpPr bwMode="auto">
              <a:xfrm>
                <a:off x="1344" y="1336"/>
                <a:ext cx="1008" cy="213"/>
                <a:chOff x="1344" y="1336"/>
                <a:chExt cx="1008" cy="213"/>
              </a:xfrm>
            </p:grpSpPr>
            <p:grpSp>
              <p:nvGrpSpPr>
                <p:cNvPr id="26678" name="Group 130"/>
                <p:cNvGrpSpPr>
                  <a:grpSpLocks/>
                </p:cNvGrpSpPr>
                <p:nvPr/>
              </p:nvGrpSpPr>
              <p:grpSpPr bwMode="auto">
                <a:xfrm>
                  <a:off x="1344" y="1344"/>
                  <a:ext cx="1008" cy="192"/>
                  <a:chOff x="1248" y="1344"/>
                  <a:chExt cx="1008" cy="192"/>
                </a:xfrm>
              </p:grpSpPr>
              <p:sp>
                <p:nvSpPr>
                  <p:cNvPr id="26739" name="Line 131"/>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40" name="Line 132"/>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38" name="Text Box 133"/>
                <p:cNvSpPr txBox="1">
                  <a:spLocks noChangeArrowheads="1"/>
                </p:cNvSpPr>
                <p:nvPr/>
              </p:nvSpPr>
              <p:spPr bwMode="auto">
                <a:xfrm>
                  <a:off x="1655" y="1336"/>
                  <a:ext cx="337" cy="213"/>
                </a:xfrm>
                <a:prstGeom prst="rect">
                  <a:avLst/>
                </a:prstGeom>
                <a:noFill/>
                <a:ln w="9525">
                  <a:noFill/>
                  <a:miter lim="800000"/>
                  <a:headEnd/>
                  <a:tailEnd/>
                </a:ln>
              </p:spPr>
              <p:txBody>
                <a:bodyPr wrap="none">
                  <a:spAutoFit/>
                </a:bodyPr>
                <a:lstStyle/>
                <a:p>
                  <a:r>
                    <a:rPr lang="en-US" sz="1600">
                      <a:latin typeface="+mn-lt"/>
                    </a:rPr>
                    <a:t>11C</a:t>
                  </a:r>
                </a:p>
              </p:txBody>
            </p:sp>
          </p:grpSp>
        </p:grpSp>
        <p:grpSp>
          <p:nvGrpSpPr>
            <p:cNvPr id="26679" name="Group 134"/>
            <p:cNvGrpSpPr>
              <a:grpSpLocks/>
            </p:cNvGrpSpPr>
            <p:nvPr/>
          </p:nvGrpSpPr>
          <p:grpSpPr bwMode="auto">
            <a:xfrm>
              <a:off x="3456" y="2352"/>
              <a:ext cx="1200" cy="384"/>
              <a:chOff x="1248" y="1248"/>
              <a:chExt cx="1200" cy="384"/>
            </a:xfrm>
          </p:grpSpPr>
          <p:sp>
            <p:nvSpPr>
              <p:cNvPr id="26729" name="Rectangle 135"/>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6680" name="Group 136"/>
              <p:cNvGrpSpPr>
                <a:grpSpLocks/>
              </p:cNvGrpSpPr>
              <p:nvPr/>
            </p:nvGrpSpPr>
            <p:grpSpPr bwMode="auto">
              <a:xfrm>
                <a:off x="1344" y="1336"/>
                <a:ext cx="1008" cy="213"/>
                <a:chOff x="1344" y="1336"/>
                <a:chExt cx="1008" cy="213"/>
              </a:xfrm>
            </p:grpSpPr>
            <p:grpSp>
              <p:nvGrpSpPr>
                <p:cNvPr id="26681" name="Group 137"/>
                <p:cNvGrpSpPr>
                  <a:grpSpLocks/>
                </p:cNvGrpSpPr>
                <p:nvPr/>
              </p:nvGrpSpPr>
              <p:grpSpPr bwMode="auto">
                <a:xfrm>
                  <a:off x="1344" y="1344"/>
                  <a:ext cx="1008" cy="192"/>
                  <a:chOff x="1248" y="1344"/>
                  <a:chExt cx="1008" cy="192"/>
                </a:xfrm>
              </p:grpSpPr>
              <p:sp>
                <p:nvSpPr>
                  <p:cNvPr id="26733" name="Line 138"/>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34" name="Line 139"/>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32" name="Text Box 140"/>
                <p:cNvSpPr txBox="1">
                  <a:spLocks noChangeArrowheads="1"/>
                </p:cNvSpPr>
                <p:nvPr/>
              </p:nvSpPr>
              <p:spPr bwMode="auto">
                <a:xfrm>
                  <a:off x="1694" y="1336"/>
                  <a:ext cx="246" cy="213"/>
                </a:xfrm>
                <a:prstGeom prst="rect">
                  <a:avLst/>
                </a:prstGeom>
                <a:noFill/>
                <a:ln w="9525">
                  <a:noFill/>
                  <a:miter lim="800000"/>
                  <a:headEnd/>
                  <a:tailEnd/>
                </a:ln>
              </p:spPr>
              <p:txBody>
                <a:bodyPr wrap="none">
                  <a:spAutoFit/>
                </a:bodyPr>
                <a:lstStyle/>
                <a:p>
                  <a:r>
                    <a:rPr lang="en-US" sz="1600">
                      <a:latin typeface="+mn-lt"/>
                    </a:rPr>
                    <a:t>40</a:t>
                  </a:r>
                </a:p>
              </p:txBody>
            </p:sp>
          </p:grpSp>
        </p:grpSp>
        <p:grpSp>
          <p:nvGrpSpPr>
            <p:cNvPr id="26682" name="Group 141"/>
            <p:cNvGrpSpPr>
              <a:grpSpLocks/>
            </p:cNvGrpSpPr>
            <p:nvPr/>
          </p:nvGrpSpPr>
          <p:grpSpPr bwMode="auto">
            <a:xfrm>
              <a:off x="3456" y="2736"/>
              <a:ext cx="1200" cy="384"/>
              <a:chOff x="1248" y="1248"/>
              <a:chExt cx="1200" cy="384"/>
            </a:xfrm>
          </p:grpSpPr>
          <p:sp>
            <p:nvSpPr>
              <p:cNvPr id="26723" name="Rectangle 142"/>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6683" name="Group 143"/>
              <p:cNvGrpSpPr>
                <a:grpSpLocks/>
              </p:cNvGrpSpPr>
              <p:nvPr/>
            </p:nvGrpSpPr>
            <p:grpSpPr bwMode="auto">
              <a:xfrm>
                <a:off x="1344" y="1336"/>
                <a:ext cx="1008" cy="213"/>
                <a:chOff x="1344" y="1336"/>
                <a:chExt cx="1008" cy="213"/>
              </a:xfrm>
            </p:grpSpPr>
            <p:grpSp>
              <p:nvGrpSpPr>
                <p:cNvPr id="26684" name="Group 144"/>
                <p:cNvGrpSpPr>
                  <a:grpSpLocks/>
                </p:cNvGrpSpPr>
                <p:nvPr/>
              </p:nvGrpSpPr>
              <p:grpSpPr bwMode="auto">
                <a:xfrm>
                  <a:off x="1344" y="1344"/>
                  <a:ext cx="1008" cy="192"/>
                  <a:chOff x="1248" y="1344"/>
                  <a:chExt cx="1008" cy="192"/>
                </a:xfrm>
              </p:grpSpPr>
              <p:sp>
                <p:nvSpPr>
                  <p:cNvPr id="26727" name="Line 145"/>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28" name="Line 146"/>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26" name="Text Box 147"/>
                <p:cNvSpPr txBox="1">
                  <a:spLocks noChangeArrowheads="1"/>
                </p:cNvSpPr>
                <p:nvPr/>
              </p:nvSpPr>
              <p:spPr bwMode="auto">
                <a:xfrm>
                  <a:off x="1734" y="1336"/>
                  <a:ext cx="181" cy="213"/>
                </a:xfrm>
                <a:prstGeom prst="rect">
                  <a:avLst/>
                </a:prstGeom>
                <a:noFill/>
                <a:ln w="9525">
                  <a:noFill/>
                  <a:miter lim="800000"/>
                  <a:headEnd/>
                  <a:tailEnd/>
                </a:ln>
              </p:spPr>
              <p:txBody>
                <a:bodyPr wrap="none">
                  <a:spAutoFit/>
                </a:bodyPr>
                <a:lstStyle/>
                <a:p>
                  <a:r>
                    <a:rPr lang="en-US" sz="1600">
                      <a:latin typeface="+mn-lt"/>
                    </a:rPr>
                    <a:t>4</a:t>
                  </a:r>
                </a:p>
              </p:txBody>
            </p:sp>
          </p:grpSp>
        </p:grpSp>
        <p:grpSp>
          <p:nvGrpSpPr>
            <p:cNvPr id="26685" name="Group 152"/>
            <p:cNvGrpSpPr>
              <a:grpSpLocks/>
            </p:cNvGrpSpPr>
            <p:nvPr/>
          </p:nvGrpSpPr>
          <p:grpSpPr bwMode="auto">
            <a:xfrm>
              <a:off x="3456" y="2160"/>
              <a:ext cx="1200" cy="384"/>
              <a:chOff x="1248" y="1248"/>
              <a:chExt cx="1200" cy="384"/>
            </a:xfrm>
          </p:grpSpPr>
          <p:sp>
            <p:nvSpPr>
              <p:cNvPr id="26717" name="Rectangle 153"/>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6686" name="Group 154"/>
              <p:cNvGrpSpPr>
                <a:grpSpLocks/>
              </p:cNvGrpSpPr>
              <p:nvPr/>
            </p:nvGrpSpPr>
            <p:grpSpPr bwMode="auto">
              <a:xfrm>
                <a:off x="1344" y="1336"/>
                <a:ext cx="1008" cy="213"/>
                <a:chOff x="1344" y="1336"/>
                <a:chExt cx="1008" cy="213"/>
              </a:xfrm>
            </p:grpSpPr>
            <p:grpSp>
              <p:nvGrpSpPr>
                <p:cNvPr id="26687" name="Group 155"/>
                <p:cNvGrpSpPr>
                  <a:grpSpLocks/>
                </p:cNvGrpSpPr>
                <p:nvPr/>
              </p:nvGrpSpPr>
              <p:grpSpPr bwMode="auto">
                <a:xfrm>
                  <a:off x="1344" y="1344"/>
                  <a:ext cx="1008" cy="192"/>
                  <a:chOff x="1248" y="1344"/>
                  <a:chExt cx="1008" cy="192"/>
                </a:xfrm>
              </p:grpSpPr>
              <p:sp>
                <p:nvSpPr>
                  <p:cNvPr id="26721" name="Line 156"/>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22" name="Line 157"/>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20" name="Text Box 158"/>
                <p:cNvSpPr txBox="1">
                  <a:spLocks noChangeArrowheads="1"/>
                </p:cNvSpPr>
                <p:nvPr/>
              </p:nvSpPr>
              <p:spPr bwMode="auto">
                <a:xfrm>
                  <a:off x="1735" y="1336"/>
                  <a:ext cx="181" cy="213"/>
                </a:xfrm>
                <a:prstGeom prst="rect">
                  <a:avLst/>
                </a:prstGeom>
                <a:noFill/>
                <a:ln w="9525">
                  <a:noFill/>
                  <a:miter lim="800000"/>
                  <a:headEnd/>
                  <a:tailEnd/>
                </a:ln>
              </p:spPr>
              <p:txBody>
                <a:bodyPr wrap="none">
                  <a:spAutoFit/>
                </a:bodyPr>
                <a:lstStyle/>
                <a:p>
                  <a:r>
                    <a:rPr lang="en-US" sz="1600">
                      <a:latin typeface="+mn-lt"/>
                    </a:rPr>
                    <a:t>4</a:t>
                  </a:r>
                </a:p>
              </p:txBody>
            </p:sp>
          </p:grpSp>
        </p:grpSp>
        <p:grpSp>
          <p:nvGrpSpPr>
            <p:cNvPr id="26688" name="Group 173"/>
            <p:cNvGrpSpPr>
              <a:grpSpLocks/>
            </p:cNvGrpSpPr>
            <p:nvPr/>
          </p:nvGrpSpPr>
          <p:grpSpPr bwMode="auto">
            <a:xfrm>
              <a:off x="3456" y="3312"/>
              <a:ext cx="1200" cy="384"/>
              <a:chOff x="1248" y="1248"/>
              <a:chExt cx="1200" cy="384"/>
            </a:xfrm>
          </p:grpSpPr>
          <p:sp>
            <p:nvSpPr>
              <p:cNvPr id="26711" name="Rectangle 174"/>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6689" name="Group 175"/>
              <p:cNvGrpSpPr>
                <a:grpSpLocks/>
              </p:cNvGrpSpPr>
              <p:nvPr/>
            </p:nvGrpSpPr>
            <p:grpSpPr bwMode="auto">
              <a:xfrm>
                <a:off x="1344" y="1336"/>
                <a:ext cx="1008" cy="213"/>
                <a:chOff x="1344" y="1336"/>
                <a:chExt cx="1008" cy="213"/>
              </a:xfrm>
            </p:grpSpPr>
            <p:grpSp>
              <p:nvGrpSpPr>
                <p:cNvPr id="26690" name="Group 176"/>
                <p:cNvGrpSpPr>
                  <a:grpSpLocks/>
                </p:cNvGrpSpPr>
                <p:nvPr/>
              </p:nvGrpSpPr>
              <p:grpSpPr bwMode="auto">
                <a:xfrm>
                  <a:off x="1344" y="1344"/>
                  <a:ext cx="1008" cy="192"/>
                  <a:chOff x="1248" y="1344"/>
                  <a:chExt cx="1008" cy="192"/>
                </a:xfrm>
              </p:grpSpPr>
              <p:sp>
                <p:nvSpPr>
                  <p:cNvPr id="26715" name="Line 177"/>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16" name="Line 178"/>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14" name="Text Box 179"/>
                <p:cNvSpPr txBox="1">
                  <a:spLocks noChangeArrowheads="1"/>
                </p:cNvSpPr>
                <p:nvPr/>
              </p:nvSpPr>
              <p:spPr bwMode="auto">
                <a:xfrm>
                  <a:off x="1655" y="1336"/>
                  <a:ext cx="337" cy="213"/>
                </a:xfrm>
                <a:prstGeom prst="rect">
                  <a:avLst/>
                </a:prstGeom>
                <a:noFill/>
                <a:ln w="9525">
                  <a:noFill/>
                  <a:miter lim="800000"/>
                  <a:headEnd/>
                  <a:tailEnd/>
                </a:ln>
              </p:spPr>
              <p:txBody>
                <a:bodyPr wrap="none">
                  <a:spAutoFit/>
                </a:bodyPr>
                <a:lstStyle/>
                <a:p>
                  <a:r>
                    <a:rPr lang="en-US" sz="1600">
                      <a:latin typeface="+mn-lt"/>
                    </a:rPr>
                    <a:t>12C</a:t>
                  </a:r>
                </a:p>
              </p:txBody>
            </p:sp>
          </p:grpSp>
        </p:grpSp>
        <p:sp>
          <p:nvSpPr>
            <p:cNvPr id="26691" name="Rectangle 181"/>
            <p:cNvSpPr>
              <a:spLocks noChangeArrowheads="1"/>
            </p:cNvSpPr>
            <p:nvPr/>
          </p:nvSpPr>
          <p:spPr bwMode="auto">
            <a:xfrm>
              <a:off x="3456" y="3120"/>
              <a:ext cx="1200" cy="384"/>
            </a:xfrm>
            <a:prstGeom prst="rect">
              <a:avLst/>
            </a:prstGeom>
            <a:noFill/>
            <a:ln w="9525">
              <a:noFill/>
              <a:miter lim="800000"/>
              <a:headEnd/>
              <a:tailEnd/>
            </a:ln>
          </p:spPr>
          <p:txBody>
            <a:bodyPr wrap="none" anchor="ctr"/>
            <a:lstStyle/>
            <a:p>
              <a:endParaRPr lang="en-US">
                <a:latin typeface="+mn-lt"/>
              </a:endParaRPr>
            </a:p>
          </p:txBody>
        </p:sp>
        <p:grpSp>
          <p:nvGrpSpPr>
            <p:cNvPr id="26692" name="Group 182"/>
            <p:cNvGrpSpPr>
              <a:grpSpLocks/>
            </p:cNvGrpSpPr>
            <p:nvPr/>
          </p:nvGrpSpPr>
          <p:grpSpPr bwMode="auto">
            <a:xfrm>
              <a:off x="3552" y="3208"/>
              <a:ext cx="1008" cy="213"/>
              <a:chOff x="1344" y="1336"/>
              <a:chExt cx="1008" cy="213"/>
            </a:xfrm>
          </p:grpSpPr>
          <p:grpSp>
            <p:nvGrpSpPr>
              <p:cNvPr id="26693" name="Group 183"/>
              <p:cNvGrpSpPr>
                <a:grpSpLocks/>
              </p:cNvGrpSpPr>
              <p:nvPr/>
            </p:nvGrpSpPr>
            <p:grpSpPr bwMode="auto">
              <a:xfrm>
                <a:off x="1344" y="1344"/>
                <a:ext cx="1008" cy="192"/>
                <a:chOff x="1248" y="1344"/>
                <a:chExt cx="1008" cy="192"/>
              </a:xfrm>
            </p:grpSpPr>
            <p:sp>
              <p:nvSpPr>
                <p:cNvPr id="26709" name="Line 184"/>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10" name="Line 185"/>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08" name="Text Box 186"/>
              <p:cNvSpPr txBox="1">
                <a:spLocks noChangeArrowheads="1"/>
              </p:cNvSpPr>
              <p:nvPr/>
            </p:nvSpPr>
            <p:spPr bwMode="auto">
              <a:xfrm>
                <a:off x="1694" y="1336"/>
                <a:ext cx="246" cy="213"/>
              </a:xfrm>
              <a:prstGeom prst="rect">
                <a:avLst/>
              </a:prstGeom>
              <a:noFill/>
              <a:ln w="9525">
                <a:noFill/>
                <a:miter lim="800000"/>
                <a:headEnd/>
                <a:tailEnd/>
              </a:ln>
            </p:spPr>
            <p:txBody>
              <a:bodyPr wrap="none">
                <a:spAutoFit/>
              </a:bodyPr>
              <a:lstStyle/>
              <a:p>
                <a:r>
                  <a:rPr lang="en-US" sz="1600">
                    <a:latin typeface="+mn-lt"/>
                  </a:rPr>
                  <a:t>40</a:t>
                </a:r>
              </a:p>
            </p:txBody>
          </p:sp>
        </p:grpSp>
        <p:grpSp>
          <p:nvGrpSpPr>
            <p:cNvPr id="26694" name="Group 187"/>
            <p:cNvGrpSpPr>
              <a:grpSpLocks/>
            </p:cNvGrpSpPr>
            <p:nvPr/>
          </p:nvGrpSpPr>
          <p:grpSpPr bwMode="auto">
            <a:xfrm>
              <a:off x="3456" y="3504"/>
              <a:ext cx="1200" cy="436"/>
              <a:chOff x="1248" y="1248"/>
              <a:chExt cx="1200" cy="436"/>
            </a:xfrm>
          </p:grpSpPr>
          <p:sp>
            <p:nvSpPr>
              <p:cNvPr id="26701" name="Rectangle 188"/>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6696" name="Group 189"/>
              <p:cNvGrpSpPr>
                <a:grpSpLocks/>
              </p:cNvGrpSpPr>
              <p:nvPr/>
            </p:nvGrpSpPr>
            <p:grpSpPr bwMode="auto">
              <a:xfrm>
                <a:off x="1341" y="1336"/>
                <a:ext cx="1011" cy="348"/>
                <a:chOff x="1341" y="1336"/>
                <a:chExt cx="1011" cy="348"/>
              </a:xfrm>
            </p:grpSpPr>
            <p:grpSp>
              <p:nvGrpSpPr>
                <p:cNvPr id="26697" name="Group 190"/>
                <p:cNvGrpSpPr>
                  <a:grpSpLocks/>
                </p:cNvGrpSpPr>
                <p:nvPr/>
              </p:nvGrpSpPr>
              <p:grpSpPr bwMode="auto">
                <a:xfrm>
                  <a:off x="1341" y="1344"/>
                  <a:ext cx="1011" cy="340"/>
                  <a:chOff x="1245" y="1344"/>
                  <a:chExt cx="1011" cy="340"/>
                </a:xfrm>
              </p:grpSpPr>
              <p:sp>
                <p:nvSpPr>
                  <p:cNvPr id="26705" name="Line 191"/>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06" name="Line 192"/>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sp>
                <p:nvSpPr>
                  <p:cNvPr id="194" name="Line 192"/>
                  <p:cNvSpPr>
                    <a:spLocks noChangeShapeType="1"/>
                  </p:cNvSpPr>
                  <p:nvPr/>
                </p:nvSpPr>
                <p:spPr bwMode="auto">
                  <a:xfrm>
                    <a:off x="1245" y="1684"/>
                    <a:ext cx="1008" cy="0"/>
                  </a:xfrm>
                  <a:prstGeom prst="line">
                    <a:avLst/>
                  </a:prstGeom>
                  <a:noFill/>
                  <a:ln w="9525">
                    <a:solidFill>
                      <a:schemeClr val="tx1"/>
                    </a:solidFill>
                    <a:round/>
                    <a:headEnd/>
                    <a:tailEnd/>
                  </a:ln>
                </p:spPr>
                <p:txBody>
                  <a:bodyPr/>
                  <a:lstStyle/>
                  <a:p>
                    <a:endParaRPr lang="en-US">
                      <a:latin typeface="+mn-lt"/>
                    </a:endParaRPr>
                  </a:p>
                </p:txBody>
              </p:sp>
            </p:grpSp>
            <p:sp>
              <p:nvSpPr>
                <p:cNvPr id="26704" name="Text Box 193"/>
                <p:cNvSpPr txBox="1">
                  <a:spLocks noChangeArrowheads="1"/>
                </p:cNvSpPr>
                <p:nvPr/>
              </p:nvSpPr>
              <p:spPr bwMode="auto">
                <a:xfrm>
                  <a:off x="1734" y="1336"/>
                  <a:ext cx="181" cy="213"/>
                </a:xfrm>
                <a:prstGeom prst="rect">
                  <a:avLst/>
                </a:prstGeom>
                <a:noFill/>
                <a:ln w="9525">
                  <a:noFill/>
                  <a:miter lim="800000"/>
                  <a:headEnd/>
                  <a:tailEnd/>
                </a:ln>
              </p:spPr>
              <p:txBody>
                <a:bodyPr wrap="none">
                  <a:spAutoFit/>
                </a:bodyPr>
                <a:lstStyle/>
                <a:p>
                  <a:r>
                    <a:rPr lang="en-US" sz="1600">
                      <a:latin typeface="+mn-lt"/>
                    </a:rPr>
                    <a:t>3</a:t>
                  </a:r>
                </a:p>
              </p:txBody>
            </p:sp>
          </p:grpSp>
        </p:grpSp>
        <p:grpSp>
          <p:nvGrpSpPr>
            <p:cNvPr id="26702" name="Group 198"/>
            <p:cNvGrpSpPr>
              <a:grpSpLocks/>
            </p:cNvGrpSpPr>
            <p:nvPr/>
          </p:nvGrpSpPr>
          <p:grpSpPr bwMode="auto">
            <a:xfrm>
              <a:off x="3456" y="2928"/>
              <a:ext cx="1200" cy="1040"/>
              <a:chOff x="1248" y="1248"/>
              <a:chExt cx="1200" cy="1040"/>
            </a:xfrm>
          </p:grpSpPr>
          <p:sp>
            <p:nvSpPr>
              <p:cNvPr id="26695" name="Rectangle 199"/>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26703" name="Group 200"/>
              <p:cNvGrpSpPr>
                <a:grpSpLocks/>
              </p:cNvGrpSpPr>
              <p:nvPr/>
            </p:nvGrpSpPr>
            <p:grpSpPr bwMode="auto">
              <a:xfrm>
                <a:off x="1344" y="1336"/>
                <a:ext cx="1008" cy="952"/>
                <a:chOff x="1344" y="1336"/>
                <a:chExt cx="1008" cy="952"/>
              </a:xfrm>
            </p:grpSpPr>
            <p:grpSp>
              <p:nvGrpSpPr>
                <p:cNvPr id="26707" name="Group 201"/>
                <p:cNvGrpSpPr>
                  <a:grpSpLocks/>
                </p:cNvGrpSpPr>
                <p:nvPr/>
              </p:nvGrpSpPr>
              <p:grpSpPr bwMode="auto">
                <a:xfrm>
                  <a:off x="1344" y="1344"/>
                  <a:ext cx="1008" cy="192"/>
                  <a:chOff x="1248" y="1344"/>
                  <a:chExt cx="1008" cy="192"/>
                </a:xfrm>
              </p:grpSpPr>
              <p:sp>
                <p:nvSpPr>
                  <p:cNvPr id="26699" name="Line 202"/>
                  <p:cNvSpPr>
                    <a:spLocks noChangeShapeType="1"/>
                  </p:cNvSpPr>
                  <p:nvPr/>
                </p:nvSpPr>
                <p:spPr bwMode="auto">
                  <a:xfrm>
                    <a:off x="1248" y="1344"/>
                    <a:ext cx="1008" cy="0"/>
                  </a:xfrm>
                  <a:prstGeom prst="line">
                    <a:avLst/>
                  </a:prstGeom>
                  <a:noFill/>
                  <a:ln w="9525">
                    <a:solidFill>
                      <a:schemeClr val="tx1"/>
                    </a:solidFill>
                    <a:round/>
                    <a:headEnd/>
                    <a:tailEnd/>
                  </a:ln>
                </p:spPr>
                <p:txBody>
                  <a:bodyPr/>
                  <a:lstStyle/>
                  <a:p>
                    <a:endParaRPr lang="en-US">
                      <a:latin typeface="+mn-lt"/>
                    </a:endParaRPr>
                  </a:p>
                </p:txBody>
              </p:sp>
              <p:sp>
                <p:nvSpPr>
                  <p:cNvPr id="26700" name="Line 203"/>
                  <p:cNvSpPr>
                    <a:spLocks noChangeShapeType="1"/>
                  </p:cNvSpPr>
                  <p:nvPr/>
                </p:nvSpPr>
                <p:spPr bwMode="auto">
                  <a:xfrm>
                    <a:off x="1248" y="1536"/>
                    <a:ext cx="1008" cy="0"/>
                  </a:xfrm>
                  <a:prstGeom prst="line">
                    <a:avLst/>
                  </a:prstGeom>
                  <a:noFill/>
                  <a:ln w="9525">
                    <a:solidFill>
                      <a:schemeClr val="tx1"/>
                    </a:solidFill>
                    <a:round/>
                    <a:headEnd/>
                    <a:tailEnd/>
                  </a:ln>
                </p:spPr>
                <p:txBody>
                  <a:bodyPr/>
                  <a:lstStyle/>
                  <a:p>
                    <a:endParaRPr lang="en-US">
                      <a:latin typeface="+mn-lt"/>
                    </a:endParaRPr>
                  </a:p>
                </p:txBody>
              </p:sp>
            </p:grpSp>
            <p:sp>
              <p:nvSpPr>
                <p:cNvPr id="26698" name="Text Box 204"/>
                <p:cNvSpPr txBox="1">
                  <a:spLocks noChangeArrowheads="1"/>
                </p:cNvSpPr>
                <p:nvPr/>
              </p:nvSpPr>
              <p:spPr bwMode="auto">
                <a:xfrm>
                  <a:off x="1735" y="1336"/>
                  <a:ext cx="181" cy="213"/>
                </a:xfrm>
                <a:prstGeom prst="rect">
                  <a:avLst/>
                </a:prstGeom>
                <a:noFill/>
                <a:ln w="9525">
                  <a:noFill/>
                  <a:miter lim="800000"/>
                  <a:headEnd/>
                  <a:tailEnd/>
                </a:ln>
              </p:spPr>
              <p:txBody>
                <a:bodyPr wrap="none">
                  <a:spAutoFit/>
                </a:bodyPr>
                <a:lstStyle/>
                <a:p>
                  <a:r>
                    <a:rPr lang="en-US" sz="1600">
                      <a:latin typeface="+mn-lt"/>
                    </a:rPr>
                    <a:t>3</a:t>
                  </a:r>
                </a:p>
              </p:txBody>
            </p:sp>
            <p:sp>
              <p:nvSpPr>
                <p:cNvPr id="193" name="Text Box 204"/>
                <p:cNvSpPr txBox="1">
                  <a:spLocks noChangeArrowheads="1"/>
                </p:cNvSpPr>
                <p:nvPr/>
              </p:nvSpPr>
              <p:spPr bwMode="auto">
                <a:xfrm>
                  <a:off x="1732" y="2075"/>
                  <a:ext cx="181" cy="213"/>
                </a:xfrm>
                <a:prstGeom prst="rect">
                  <a:avLst/>
                </a:prstGeom>
                <a:noFill/>
                <a:ln w="9525">
                  <a:noFill/>
                  <a:miter lim="800000"/>
                  <a:headEnd/>
                  <a:tailEnd/>
                </a:ln>
              </p:spPr>
              <p:txBody>
                <a:bodyPr wrap="none">
                  <a:spAutoFit/>
                </a:bodyPr>
                <a:lstStyle/>
                <a:p>
                  <a:r>
                    <a:rPr lang="en-US" sz="1600">
                      <a:latin typeface="+mn-lt"/>
                    </a:rPr>
                    <a:t>2</a:t>
                  </a:r>
                </a:p>
              </p:txBody>
            </p:sp>
          </p:grpSp>
        </p:grpSp>
      </p:grpSp>
      <p:sp>
        <p:nvSpPr>
          <p:cNvPr id="26644" name="Rectangle 297"/>
          <p:cNvSpPr>
            <a:spLocks noChangeArrowheads="1"/>
          </p:cNvSpPr>
          <p:nvPr/>
        </p:nvSpPr>
        <p:spPr bwMode="auto">
          <a:xfrm>
            <a:off x="1295400" y="4338047"/>
            <a:ext cx="1905000" cy="609600"/>
          </a:xfrm>
          <a:prstGeom prst="rect">
            <a:avLst/>
          </a:prstGeom>
          <a:noFill/>
          <a:ln w="9525">
            <a:noFill/>
            <a:miter lim="800000"/>
            <a:headEnd/>
            <a:tailEnd/>
          </a:ln>
        </p:spPr>
        <p:txBody>
          <a:bodyPr wrap="none" anchor="ctr"/>
          <a:lstStyle/>
          <a:p>
            <a:endParaRPr lang="en-US">
              <a:latin typeface="+mj-lt"/>
            </a:endParaRPr>
          </a:p>
        </p:txBody>
      </p:sp>
      <p:sp>
        <p:nvSpPr>
          <p:cNvPr id="26645" name="Rectangle 311"/>
          <p:cNvSpPr>
            <a:spLocks noChangeArrowheads="1"/>
          </p:cNvSpPr>
          <p:nvPr/>
        </p:nvSpPr>
        <p:spPr bwMode="auto">
          <a:xfrm>
            <a:off x="1295400" y="4642847"/>
            <a:ext cx="1905000" cy="609600"/>
          </a:xfrm>
          <a:prstGeom prst="rect">
            <a:avLst/>
          </a:prstGeom>
          <a:noFill/>
          <a:ln w="9525">
            <a:noFill/>
            <a:miter lim="800000"/>
            <a:headEnd/>
            <a:tailEnd/>
          </a:ln>
        </p:spPr>
        <p:txBody>
          <a:bodyPr wrap="none" anchor="ctr"/>
          <a:lstStyle/>
          <a:p>
            <a:endParaRPr lang="en-US">
              <a:latin typeface="+mj-lt"/>
            </a:endParaRPr>
          </a:p>
        </p:txBody>
      </p:sp>
      <p:sp>
        <p:nvSpPr>
          <p:cNvPr id="26646" name="Rectangle 322"/>
          <p:cNvSpPr>
            <a:spLocks noChangeArrowheads="1"/>
          </p:cNvSpPr>
          <p:nvPr/>
        </p:nvSpPr>
        <p:spPr bwMode="auto">
          <a:xfrm>
            <a:off x="1295400" y="3728447"/>
            <a:ext cx="1905000" cy="609600"/>
          </a:xfrm>
          <a:prstGeom prst="rect">
            <a:avLst/>
          </a:prstGeom>
          <a:noFill/>
          <a:ln w="9525">
            <a:noFill/>
            <a:miter lim="800000"/>
            <a:headEnd/>
            <a:tailEnd/>
          </a:ln>
        </p:spPr>
        <p:txBody>
          <a:bodyPr wrap="none" anchor="ctr"/>
          <a:lstStyle/>
          <a:p>
            <a:endParaRPr lang="en-US">
              <a:latin typeface="+mj-lt"/>
            </a:endParaRPr>
          </a:p>
        </p:txBody>
      </p:sp>
      <p:grpSp>
        <p:nvGrpSpPr>
          <p:cNvPr id="26712" name="Group 332"/>
          <p:cNvGrpSpPr>
            <a:grpSpLocks/>
          </p:cNvGrpSpPr>
          <p:nvPr/>
        </p:nvGrpSpPr>
        <p:grpSpPr bwMode="auto">
          <a:xfrm>
            <a:off x="7408862" y="4800602"/>
            <a:ext cx="938213" cy="1252538"/>
            <a:chOff x="1102" y="2680"/>
            <a:chExt cx="591" cy="789"/>
          </a:xfrm>
        </p:grpSpPr>
        <p:sp>
          <p:nvSpPr>
            <p:cNvPr id="26674" name="Text Box 302"/>
            <p:cNvSpPr txBox="1">
              <a:spLocks noChangeArrowheads="1"/>
            </p:cNvSpPr>
            <p:nvPr/>
          </p:nvSpPr>
          <p:spPr bwMode="auto">
            <a:xfrm>
              <a:off x="1106" y="3064"/>
              <a:ext cx="585" cy="213"/>
            </a:xfrm>
            <a:prstGeom prst="rect">
              <a:avLst/>
            </a:prstGeom>
            <a:noFill/>
            <a:ln w="9525">
              <a:noFill/>
              <a:miter lim="800000"/>
              <a:headEnd/>
              <a:tailEnd/>
            </a:ln>
          </p:spPr>
          <p:txBody>
            <a:bodyPr wrap="none">
              <a:spAutoFit/>
            </a:bodyPr>
            <a:lstStyle/>
            <a:p>
              <a:r>
                <a:rPr lang="en-US" sz="1600" dirty="0">
                  <a:latin typeface="+mn-lt"/>
                </a:rPr>
                <a:t>Saved BP</a:t>
              </a:r>
            </a:p>
          </p:txBody>
        </p:sp>
        <p:sp>
          <p:nvSpPr>
            <p:cNvPr id="26675" name="Text Box 309"/>
            <p:cNvSpPr txBox="1">
              <a:spLocks noChangeArrowheads="1"/>
            </p:cNvSpPr>
            <p:nvPr/>
          </p:nvSpPr>
          <p:spPr bwMode="auto">
            <a:xfrm>
              <a:off x="1120" y="2872"/>
              <a:ext cx="573" cy="213"/>
            </a:xfrm>
            <a:prstGeom prst="rect">
              <a:avLst/>
            </a:prstGeom>
            <a:noFill/>
            <a:ln w="9525">
              <a:noFill/>
              <a:miter lim="800000"/>
              <a:headEnd/>
              <a:tailEnd/>
            </a:ln>
          </p:spPr>
          <p:txBody>
            <a:bodyPr wrap="none">
              <a:spAutoFit/>
            </a:bodyPr>
            <a:lstStyle/>
            <a:p>
              <a:r>
                <a:rPr lang="en-US" sz="1600" dirty="0">
                  <a:latin typeface="+mn-lt"/>
                </a:rPr>
                <a:t>Saved LP</a:t>
              </a:r>
            </a:p>
          </p:txBody>
        </p:sp>
        <p:sp>
          <p:nvSpPr>
            <p:cNvPr id="26676" name="Text Box 316"/>
            <p:cNvSpPr txBox="1">
              <a:spLocks noChangeArrowheads="1"/>
            </p:cNvSpPr>
            <p:nvPr/>
          </p:nvSpPr>
          <p:spPr bwMode="auto">
            <a:xfrm>
              <a:off x="1102" y="3256"/>
              <a:ext cx="587" cy="213"/>
            </a:xfrm>
            <a:prstGeom prst="rect">
              <a:avLst/>
            </a:prstGeom>
            <a:noFill/>
            <a:ln w="9525">
              <a:noFill/>
              <a:miter lim="800000"/>
              <a:headEnd/>
              <a:tailEnd/>
            </a:ln>
          </p:spPr>
          <p:txBody>
            <a:bodyPr wrap="none">
              <a:spAutoFit/>
            </a:bodyPr>
            <a:lstStyle/>
            <a:p>
              <a:r>
                <a:rPr lang="en-US" sz="1600">
                  <a:latin typeface="+mn-lt"/>
                </a:rPr>
                <a:t>Saved R1</a:t>
              </a:r>
              <a:endParaRPr lang="en-US" sz="1600" dirty="0">
                <a:latin typeface="+mn-lt"/>
              </a:endParaRPr>
            </a:p>
          </p:txBody>
        </p:sp>
        <p:sp>
          <p:nvSpPr>
            <p:cNvPr id="26677" name="Text Box 327"/>
            <p:cNvSpPr txBox="1">
              <a:spLocks noChangeArrowheads="1"/>
            </p:cNvSpPr>
            <p:nvPr/>
          </p:nvSpPr>
          <p:spPr bwMode="auto">
            <a:xfrm>
              <a:off x="1218" y="2680"/>
              <a:ext cx="378" cy="213"/>
            </a:xfrm>
            <a:prstGeom prst="rect">
              <a:avLst/>
            </a:prstGeom>
            <a:noFill/>
            <a:ln w="9525">
              <a:noFill/>
              <a:miter lim="800000"/>
              <a:headEnd/>
              <a:tailEnd/>
            </a:ln>
          </p:spPr>
          <p:txBody>
            <a:bodyPr wrap="none">
              <a:spAutoFit/>
            </a:bodyPr>
            <a:lstStyle/>
            <a:p>
              <a:r>
                <a:rPr lang="en-US" sz="1600">
                  <a:latin typeface="+mn-lt"/>
                </a:rPr>
                <a:t>arg n</a:t>
              </a:r>
            </a:p>
          </p:txBody>
        </p:sp>
      </p:grpSp>
      <p:sp>
        <p:nvSpPr>
          <p:cNvPr id="26648" name="Rectangle 329"/>
          <p:cNvSpPr>
            <a:spLocks noChangeArrowheads="1"/>
          </p:cNvSpPr>
          <p:nvPr/>
        </p:nvSpPr>
        <p:spPr bwMode="auto">
          <a:xfrm>
            <a:off x="457200" y="3195047"/>
            <a:ext cx="3200400" cy="2514600"/>
          </a:xfrm>
          <a:prstGeom prst="rect">
            <a:avLst/>
          </a:prstGeom>
          <a:noFill/>
          <a:ln w="9525">
            <a:noFill/>
            <a:miter lim="800000"/>
            <a:headEnd/>
            <a:tailEnd/>
          </a:ln>
        </p:spPr>
        <p:txBody>
          <a:bodyPr wrap="none" anchor="ctr"/>
          <a:lstStyle/>
          <a:p>
            <a:endParaRPr lang="en-US">
              <a:latin typeface="+mj-lt"/>
            </a:endParaRPr>
          </a:p>
        </p:txBody>
      </p:sp>
      <p:sp>
        <p:nvSpPr>
          <p:cNvPr id="26649" name="Rectangle 330"/>
          <p:cNvSpPr>
            <a:spLocks noChangeArrowheads="1"/>
          </p:cNvSpPr>
          <p:nvPr/>
        </p:nvSpPr>
        <p:spPr bwMode="auto">
          <a:xfrm>
            <a:off x="533400" y="3652247"/>
            <a:ext cx="3886200" cy="1905000"/>
          </a:xfrm>
          <a:prstGeom prst="rect">
            <a:avLst/>
          </a:prstGeom>
          <a:noFill/>
          <a:ln w="9525">
            <a:noFill/>
            <a:miter lim="800000"/>
            <a:headEnd/>
            <a:tailEnd/>
          </a:ln>
        </p:spPr>
        <p:txBody>
          <a:bodyPr wrap="none" anchor="ctr"/>
          <a:lstStyle/>
          <a:p>
            <a:endParaRPr lang="en-US">
              <a:latin typeface="+mj-lt"/>
            </a:endParaRPr>
          </a:p>
        </p:txBody>
      </p:sp>
      <p:sp>
        <p:nvSpPr>
          <p:cNvPr id="26650" name="Rectangle 333"/>
          <p:cNvSpPr>
            <a:spLocks noChangeArrowheads="1"/>
          </p:cNvSpPr>
          <p:nvPr/>
        </p:nvSpPr>
        <p:spPr bwMode="auto">
          <a:xfrm>
            <a:off x="304800" y="2280647"/>
            <a:ext cx="4343400" cy="3967753"/>
          </a:xfrm>
          <a:prstGeom prst="rect">
            <a:avLst/>
          </a:prstGeom>
          <a:noFill/>
          <a:ln w="12700">
            <a:noFill/>
            <a:miter lim="800000"/>
            <a:headEnd/>
            <a:tailEnd/>
          </a:ln>
        </p:spPr>
        <p:txBody>
          <a:bodyPr wrap="square" lIns="90488" tIns="44450" rIns="90488" bIns="44450">
            <a:spAutoFit/>
          </a:bodyPr>
          <a:lstStyle/>
          <a:p>
            <a:pPr marL="282575" indent="-282575" algn="l" eaLnBrk="0" hangingPunct="0">
              <a:spcBef>
                <a:spcPct val="50000"/>
              </a:spcBef>
              <a:buFont typeface="Wingdings" pitchFamily="2" charset="2"/>
              <a:buChar char="§"/>
            </a:pPr>
            <a:r>
              <a:rPr lang="en-US" sz="1800" dirty="0">
                <a:latin typeface="+mj-lt"/>
              </a:rPr>
              <a:t>What</a:t>
            </a:r>
            <a:r>
              <a:rPr lang="en-US" altLang="en-US" sz="1800" dirty="0">
                <a:latin typeface="+mj-lt"/>
              </a:rPr>
              <a:t>’</a:t>
            </a:r>
            <a:r>
              <a:rPr lang="en-US" altLang="ja-JP" sz="1800" dirty="0">
                <a:latin typeface="+mj-lt"/>
              </a:rPr>
              <a:t>s the argument to the </a:t>
            </a:r>
            <a:r>
              <a:rPr lang="en-US" altLang="ja-JP" sz="1800" i="1" dirty="0">
                <a:latin typeface="+mj-lt"/>
              </a:rPr>
              <a:t>active</a:t>
            </a:r>
            <a:r>
              <a:rPr lang="en-US" altLang="ja-JP" sz="1800" dirty="0">
                <a:latin typeface="+mj-lt"/>
              </a:rPr>
              <a:t> call to fact?</a:t>
            </a:r>
          </a:p>
          <a:p>
            <a:pPr marL="282575" indent="-282575" algn="l" eaLnBrk="0" hangingPunct="0">
              <a:spcBef>
                <a:spcPct val="50000"/>
              </a:spcBef>
              <a:buFont typeface="Wingdings" pitchFamily="2" charset="2"/>
              <a:buChar char="§"/>
            </a:pPr>
            <a:r>
              <a:rPr lang="en-US" sz="1800" dirty="0">
                <a:latin typeface="+mj-lt"/>
              </a:rPr>
              <a:t>What</a:t>
            </a:r>
            <a:r>
              <a:rPr lang="en-US" altLang="en-US" sz="1800" dirty="0">
                <a:latin typeface="+mj-lt"/>
              </a:rPr>
              <a:t>’</a:t>
            </a:r>
            <a:r>
              <a:rPr lang="en-US" altLang="ja-JP" sz="1800" dirty="0">
                <a:latin typeface="+mj-lt"/>
              </a:rPr>
              <a:t>s the argument to the </a:t>
            </a:r>
            <a:r>
              <a:rPr lang="en-US" altLang="ja-JP" sz="1800" i="1" dirty="0">
                <a:latin typeface="+mj-lt"/>
              </a:rPr>
              <a:t>original</a:t>
            </a:r>
            <a:r>
              <a:rPr lang="en-US" altLang="ja-JP" sz="1800" dirty="0">
                <a:latin typeface="+mj-lt"/>
              </a:rPr>
              <a:t> call to fact?</a:t>
            </a:r>
          </a:p>
          <a:p>
            <a:pPr marL="282575" indent="-282575" algn="l" eaLnBrk="0" hangingPunct="0">
              <a:spcBef>
                <a:spcPct val="50000"/>
              </a:spcBef>
              <a:buFont typeface="Wingdings" pitchFamily="2" charset="2"/>
              <a:buChar char="§"/>
            </a:pPr>
            <a:r>
              <a:rPr lang="en-US" sz="1800" dirty="0">
                <a:latin typeface="+mj-lt"/>
              </a:rPr>
              <a:t>What</a:t>
            </a:r>
            <a:r>
              <a:rPr lang="en-US" altLang="en-US" sz="1800" dirty="0">
                <a:latin typeface="+mj-lt"/>
              </a:rPr>
              <a:t>’</a:t>
            </a:r>
            <a:r>
              <a:rPr lang="en-US" altLang="ja-JP" sz="1800" dirty="0">
                <a:latin typeface="+mj-lt"/>
              </a:rPr>
              <a:t>s the location of the original calling (BR) instruction?</a:t>
            </a:r>
          </a:p>
          <a:p>
            <a:pPr marL="282575" indent="-282575" algn="l" eaLnBrk="0" hangingPunct="0">
              <a:spcBef>
                <a:spcPct val="50000"/>
              </a:spcBef>
              <a:buFont typeface="Wingdings" pitchFamily="2" charset="2"/>
              <a:buChar char="§"/>
            </a:pPr>
            <a:r>
              <a:rPr lang="en-US" sz="1800" dirty="0">
                <a:latin typeface="+mj-lt"/>
              </a:rPr>
              <a:t>What instruction is about to be executed?</a:t>
            </a:r>
          </a:p>
          <a:p>
            <a:pPr marL="282575" indent="-282575" algn="l" eaLnBrk="0" hangingPunct="0">
              <a:spcBef>
                <a:spcPct val="50000"/>
              </a:spcBef>
              <a:buFont typeface="Wingdings" pitchFamily="2" charset="2"/>
              <a:buChar char="§"/>
            </a:pPr>
            <a:r>
              <a:rPr lang="en-US" sz="1800" dirty="0">
                <a:latin typeface="+mj-lt"/>
              </a:rPr>
              <a:t>What value is in BP?</a:t>
            </a:r>
          </a:p>
          <a:p>
            <a:pPr marL="282575" indent="-282575" algn="l" eaLnBrk="0" hangingPunct="0">
              <a:spcBef>
                <a:spcPct val="50000"/>
              </a:spcBef>
              <a:buFont typeface="Wingdings" pitchFamily="2" charset="2"/>
              <a:buChar char="§"/>
            </a:pPr>
            <a:r>
              <a:rPr lang="en-US" sz="1800" dirty="0">
                <a:latin typeface="+mj-lt"/>
              </a:rPr>
              <a:t>What value is in SP?</a:t>
            </a:r>
          </a:p>
          <a:p>
            <a:pPr marL="282575" indent="-282575" algn="l" eaLnBrk="0" hangingPunct="0">
              <a:spcBef>
                <a:spcPct val="50000"/>
              </a:spcBef>
              <a:buFont typeface="Wingdings" pitchFamily="2" charset="2"/>
              <a:buChar char="§"/>
            </a:pPr>
            <a:r>
              <a:rPr lang="en-US" sz="1800" dirty="0">
                <a:latin typeface="+mj-lt"/>
              </a:rPr>
              <a:t>What value is in R0?</a:t>
            </a:r>
          </a:p>
        </p:txBody>
      </p:sp>
      <p:grpSp>
        <p:nvGrpSpPr>
          <p:cNvPr id="26713" name="Group 334"/>
          <p:cNvGrpSpPr>
            <a:grpSpLocks/>
          </p:cNvGrpSpPr>
          <p:nvPr/>
        </p:nvGrpSpPr>
        <p:grpSpPr bwMode="auto">
          <a:xfrm>
            <a:off x="5334000" y="2133600"/>
            <a:ext cx="533400" cy="3429401"/>
            <a:chOff x="3253" y="1392"/>
            <a:chExt cx="336" cy="1870"/>
          </a:xfrm>
        </p:grpSpPr>
        <p:sp>
          <p:nvSpPr>
            <p:cNvPr id="26671" name="Freeform 335"/>
            <p:cNvSpPr>
              <a:spLocks/>
            </p:cNvSpPr>
            <p:nvPr/>
          </p:nvSpPr>
          <p:spPr bwMode="auto">
            <a:xfrm>
              <a:off x="3253" y="2722"/>
              <a:ext cx="336" cy="540"/>
            </a:xfrm>
            <a:custGeom>
              <a:avLst/>
              <a:gdLst>
                <a:gd name="T0" fmla="*/ 311 w 311"/>
                <a:gd name="T1" fmla="*/ 589 h 601"/>
                <a:gd name="T2" fmla="*/ 90 w 311"/>
                <a:gd name="T3" fmla="*/ 547 h 601"/>
                <a:gd name="T4" fmla="*/ 1 w 311"/>
                <a:gd name="T5" fmla="*/ 266 h 601"/>
                <a:gd name="T6" fmla="*/ 84 w 311"/>
                <a:gd name="T7" fmla="*/ 42 h 601"/>
                <a:gd name="T8" fmla="*/ 263 w 311"/>
                <a:gd name="T9" fmla="*/ 13 h 601"/>
                <a:gd name="T10" fmla="*/ 0 60000 65536"/>
                <a:gd name="T11" fmla="*/ 0 60000 65536"/>
                <a:gd name="T12" fmla="*/ 0 60000 65536"/>
                <a:gd name="T13" fmla="*/ 0 60000 65536"/>
                <a:gd name="T14" fmla="*/ 0 60000 65536"/>
                <a:gd name="T15" fmla="*/ 0 w 311"/>
                <a:gd name="T16" fmla="*/ 0 h 601"/>
                <a:gd name="T17" fmla="*/ 311 w 311"/>
                <a:gd name="T18" fmla="*/ 601 h 601"/>
              </a:gdLst>
              <a:ahLst/>
              <a:cxnLst>
                <a:cxn ang="T10">
                  <a:pos x="T0" y="T1"/>
                </a:cxn>
                <a:cxn ang="T11">
                  <a:pos x="T2" y="T3"/>
                </a:cxn>
                <a:cxn ang="T12">
                  <a:pos x="T4" y="T5"/>
                </a:cxn>
                <a:cxn ang="T13">
                  <a:pos x="T6" y="T7"/>
                </a:cxn>
                <a:cxn ang="T14">
                  <a:pos x="T8" y="T9"/>
                </a:cxn>
              </a:cxnLst>
              <a:rect l="T15" t="T16" r="T17" b="T18"/>
              <a:pathLst>
                <a:path w="311" h="601">
                  <a:moveTo>
                    <a:pt x="311" y="589"/>
                  </a:moveTo>
                  <a:cubicBezTo>
                    <a:pt x="274" y="582"/>
                    <a:pt x="142" y="601"/>
                    <a:pt x="90" y="547"/>
                  </a:cubicBezTo>
                  <a:cubicBezTo>
                    <a:pt x="38" y="493"/>
                    <a:pt x="2" y="350"/>
                    <a:pt x="1" y="266"/>
                  </a:cubicBezTo>
                  <a:cubicBezTo>
                    <a:pt x="0" y="182"/>
                    <a:pt x="40" y="84"/>
                    <a:pt x="84" y="42"/>
                  </a:cubicBezTo>
                  <a:cubicBezTo>
                    <a:pt x="128" y="0"/>
                    <a:pt x="226" y="19"/>
                    <a:pt x="263" y="13"/>
                  </a:cubicBezTo>
                </a:path>
              </a:pathLst>
            </a:custGeom>
            <a:noFill/>
            <a:ln w="19050">
              <a:solidFill>
                <a:srgbClr val="FF3300"/>
              </a:solidFill>
              <a:round/>
              <a:headEnd/>
              <a:tailEnd type="stealth" w="med" len="med"/>
            </a:ln>
          </p:spPr>
          <p:txBody>
            <a:bodyPr wrap="square">
              <a:spAutoFit/>
            </a:bodyPr>
            <a:lstStyle/>
            <a:p>
              <a:endParaRPr lang="en-US">
                <a:latin typeface="+mn-lt"/>
              </a:endParaRPr>
            </a:p>
          </p:txBody>
        </p:sp>
        <p:sp>
          <p:nvSpPr>
            <p:cNvPr id="26672" name="Freeform 336"/>
            <p:cNvSpPr>
              <a:spLocks/>
            </p:cNvSpPr>
            <p:nvPr/>
          </p:nvSpPr>
          <p:spPr bwMode="auto">
            <a:xfrm>
              <a:off x="3301" y="2094"/>
              <a:ext cx="288" cy="503"/>
            </a:xfrm>
            <a:custGeom>
              <a:avLst/>
              <a:gdLst>
                <a:gd name="T0" fmla="*/ 311 w 311"/>
                <a:gd name="T1" fmla="*/ 589 h 601"/>
                <a:gd name="T2" fmla="*/ 90 w 311"/>
                <a:gd name="T3" fmla="*/ 547 h 601"/>
                <a:gd name="T4" fmla="*/ 1 w 311"/>
                <a:gd name="T5" fmla="*/ 266 h 601"/>
                <a:gd name="T6" fmla="*/ 84 w 311"/>
                <a:gd name="T7" fmla="*/ 42 h 601"/>
                <a:gd name="T8" fmla="*/ 263 w 311"/>
                <a:gd name="T9" fmla="*/ 13 h 601"/>
                <a:gd name="T10" fmla="*/ 0 60000 65536"/>
                <a:gd name="T11" fmla="*/ 0 60000 65536"/>
                <a:gd name="T12" fmla="*/ 0 60000 65536"/>
                <a:gd name="T13" fmla="*/ 0 60000 65536"/>
                <a:gd name="T14" fmla="*/ 0 60000 65536"/>
                <a:gd name="T15" fmla="*/ 0 w 311"/>
                <a:gd name="T16" fmla="*/ 0 h 601"/>
                <a:gd name="T17" fmla="*/ 311 w 311"/>
                <a:gd name="T18" fmla="*/ 601 h 601"/>
              </a:gdLst>
              <a:ahLst/>
              <a:cxnLst>
                <a:cxn ang="T10">
                  <a:pos x="T0" y="T1"/>
                </a:cxn>
                <a:cxn ang="T11">
                  <a:pos x="T2" y="T3"/>
                </a:cxn>
                <a:cxn ang="T12">
                  <a:pos x="T4" y="T5"/>
                </a:cxn>
                <a:cxn ang="T13">
                  <a:pos x="T6" y="T7"/>
                </a:cxn>
                <a:cxn ang="T14">
                  <a:pos x="T8" y="T9"/>
                </a:cxn>
              </a:cxnLst>
              <a:rect l="T15" t="T16" r="T17" b="T18"/>
              <a:pathLst>
                <a:path w="311" h="601">
                  <a:moveTo>
                    <a:pt x="311" y="589"/>
                  </a:moveTo>
                  <a:cubicBezTo>
                    <a:pt x="274" y="582"/>
                    <a:pt x="142" y="601"/>
                    <a:pt x="90" y="547"/>
                  </a:cubicBezTo>
                  <a:cubicBezTo>
                    <a:pt x="38" y="493"/>
                    <a:pt x="2" y="350"/>
                    <a:pt x="1" y="266"/>
                  </a:cubicBezTo>
                  <a:cubicBezTo>
                    <a:pt x="0" y="182"/>
                    <a:pt x="40" y="84"/>
                    <a:pt x="84" y="42"/>
                  </a:cubicBezTo>
                  <a:cubicBezTo>
                    <a:pt x="128" y="0"/>
                    <a:pt x="226" y="19"/>
                    <a:pt x="263" y="13"/>
                  </a:cubicBezTo>
                </a:path>
              </a:pathLst>
            </a:custGeom>
            <a:noFill/>
            <a:ln w="19050">
              <a:solidFill>
                <a:srgbClr val="FF3300"/>
              </a:solidFill>
              <a:round/>
              <a:headEnd/>
              <a:tailEnd type="stealth" w="med" len="med"/>
            </a:ln>
          </p:spPr>
          <p:txBody>
            <a:bodyPr wrap="square">
              <a:spAutoFit/>
            </a:bodyPr>
            <a:lstStyle/>
            <a:p>
              <a:endParaRPr lang="en-US">
                <a:latin typeface="+mn-lt"/>
              </a:endParaRPr>
            </a:p>
          </p:txBody>
        </p:sp>
        <p:sp>
          <p:nvSpPr>
            <p:cNvPr id="26673" name="Freeform 337"/>
            <p:cNvSpPr>
              <a:spLocks/>
            </p:cNvSpPr>
            <p:nvPr/>
          </p:nvSpPr>
          <p:spPr bwMode="auto">
            <a:xfrm>
              <a:off x="3264" y="1392"/>
              <a:ext cx="325" cy="540"/>
            </a:xfrm>
            <a:custGeom>
              <a:avLst/>
              <a:gdLst>
                <a:gd name="T0" fmla="*/ 311 w 311"/>
                <a:gd name="T1" fmla="*/ 589 h 601"/>
                <a:gd name="T2" fmla="*/ 90 w 311"/>
                <a:gd name="T3" fmla="*/ 547 h 601"/>
                <a:gd name="T4" fmla="*/ 1 w 311"/>
                <a:gd name="T5" fmla="*/ 266 h 601"/>
                <a:gd name="T6" fmla="*/ 84 w 311"/>
                <a:gd name="T7" fmla="*/ 42 h 601"/>
                <a:gd name="T8" fmla="*/ 263 w 311"/>
                <a:gd name="T9" fmla="*/ 13 h 601"/>
                <a:gd name="T10" fmla="*/ 0 60000 65536"/>
                <a:gd name="T11" fmla="*/ 0 60000 65536"/>
                <a:gd name="T12" fmla="*/ 0 60000 65536"/>
                <a:gd name="T13" fmla="*/ 0 60000 65536"/>
                <a:gd name="T14" fmla="*/ 0 60000 65536"/>
                <a:gd name="T15" fmla="*/ 0 w 311"/>
                <a:gd name="T16" fmla="*/ 0 h 601"/>
                <a:gd name="T17" fmla="*/ 311 w 311"/>
                <a:gd name="T18" fmla="*/ 601 h 601"/>
              </a:gdLst>
              <a:ahLst/>
              <a:cxnLst>
                <a:cxn ang="T10">
                  <a:pos x="T0" y="T1"/>
                </a:cxn>
                <a:cxn ang="T11">
                  <a:pos x="T2" y="T3"/>
                </a:cxn>
                <a:cxn ang="T12">
                  <a:pos x="T4" y="T5"/>
                </a:cxn>
                <a:cxn ang="T13">
                  <a:pos x="T6" y="T7"/>
                </a:cxn>
                <a:cxn ang="T14">
                  <a:pos x="T8" y="T9"/>
                </a:cxn>
              </a:cxnLst>
              <a:rect l="T15" t="T16" r="T17" b="T18"/>
              <a:pathLst>
                <a:path w="311" h="601">
                  <a:moveTo>
                    <a:pt x="311" y="589"/>
                  </a:moveTo>
                  <a:cubicBezTo>
                    <a:pt x="274" y="582"/>
                    <a:pt x="142" y="601"/>
                    <a:pt x="90" y="547"/>
                  </a:cubicBezTo>
                  <a:cubicBezTo>
                    <a:pt x="38" y="493"/>
                    <a:pt x="2" y="350"/>
                    <a:pt x="1" y="266"/>
                  </a:cubicBezTo>
                  <a:cubicBezTo>
                    <a:pt x="0" y="182"/>
                    <a:pt x="40" y="84"/>
                    <a:pt x="84" y="42"/>
                  </a:cubicBezTo>
                  <a:cubicBezTo>
                    <a:pt x="128" y="0"/>
                    <a:pt x="226" y="19"/>
                    <a:pt x="263" y="13"/>
                  </a:cubicBezTo>
                </a:path>
              </a:pathLst>
            </a:custGeom>
            <a:noFill/>
            <a:ln w="19050">
              <a:solidFill>
                <a:srgbClr val="FF3300"/>
              </a:solidFill>
              <a:round/>
              <a:headEnd/>
              <a:tailEnd type="stealth" w="med" len="med"/>
            </a:ln>
          </p:spPr>
          <p:txBody>
            <a:bodyPr wrap="square">
              <a:spAutoFit/>
            </a:bodyPr>
            <a:lstStyle/>
            <a:p>
              <a:endParaRPr lang="en-US">
                <a:latin typeface="+mn-lt"/>
              </a:endParaRPr>
            </a:p>
          </p:txBody>
        </p:sp>
      </p:grpSp>
      <p:sp>
        <p:nvSpPr>
          <p:cNvPr id="714066" name="Text Box 338"/>
          <p:cNvSpPr txBox="1">
            <a:spLocks noChangeArrowheads="1"/>
          </p:cNvSpPr>
          <p:nvPr/>
        </p:nvSpPr>
        <p:spPr bwMode="auto">
          <a:xfrm>
            <a:off x="2925762" y="2569572"/>
            <a:ext cx="350838" cy="396875"/>
          </a:xfrm>
          <a:prstGeom prst="rect">
            <a:avLst/>
          </a:prstGeom>
          <a:noFill/>
          <a:ln w="9525">
            <a:noFill/>
            <a:miter lim="800000"/>
            <a:headEnd/>
            <a:tailEnd/>
          </a:ln>
        </p:spPr>
        <p:txBody>
          <a:bodyPr wrap="none">
            <a:spAutoFit/>
          </a:bodyPr>
          <a:lstStyle/>
          <a:p>
            <a:r>
              <a:rPr lang="en-US" sz="2000" dirty="0">
                <a:solidFill>
                  <a:srgbClr val="FF3300"/>
                </a:solidFill>
                <a:latin typeface="+mj-lt"/>
              </a:rPr>
              <a:t>3</a:t>
            </a:r>
          </a:p>
        </p:txBody>
      </p:sp>
      <p:sp>
        <p:nvSpPr>
          <p:cNvPr id="714067" name="Text Box 339"/>
          <p:cNvSpPr txBox="1">
            <a:spLocks noChangeArrowheads="1"/>
          </p:cNvSpPr>
          <p:nvPr/>
        </p:nvSpPr>
        <p:spPr bwMode="auto">
          <a:xfrm>
            <a:off x="2911475" y="3179172"/>
            <a:ext cx="350838" cy="396875"/>
          </a:xfrm>
          <a:prstGeom prst="rect">
            <a:avLst/>
          </a:prstGeom>
          <a:noFill/>
          <a:ln w="9525">
            <a:noFill/>
            <a:miter lim="800000"/>
            <a:headEnd/>
            <a:tailEnd/>
          </a:ln>
        </p:spPr>
        <p:txBody>
          <a:bodyPr wrap="none">
            <a:spAutoFit/>
          </a:bodyPr>
          <a:lstStyle/>
          <a:p>
            <a:r>
              <a:rPr lang="en-US" sz="2000" dirty="0">
                <a:solidFill>
                  <a:srgbClr val="FF3300"/>
                </a:solidFill>
                <a:latin typeface="+mj-lt"/>
              </a:rPr>
              <a:t>6</a:t>
            </a:r>
          </a:p>
        </p:txBody>
      </p:sp>
      <p:sp>
        <p:nvSpPr>
          <p:cNvPr id="714068" name="Text Box 340"/>
          <p:cNvSpPr txBox="1">
            <a:spLocks noChangeArrowheads="1"/>
          </p:cNvSpPr>
          <p:nvPr/>
        </p:nvSpPr>
        <p:spPr bwMode="auto">
          <a:xfrm>
            <a:off x="3487649" y="3937937"/>
            <a:ext cx="1617751" cy="400110"/>
          </a:xfrm>
          <a:prstGeom prst="rect">
            <a:avLst/>
          </a:prstGeom>
          <a:noFill/>
          <a:ln w="9525">
            <a:noFill/>
            <a:miter lim="800000"/>
            <a:headEnd/>
            <a:tailEnd/>
          </a:ln>
        </p:spPr>
        <p:txBody>
          <a:bodyPr wrap="none">
            <a:spAutoFit/>
          </a:bodyPr>
          <a:lstStyle/>
          <a:p>
            <a:r>
              <a:rPr lang="en-US" sz="2000" dirty="0">
                <a:solidFill>
                  <a:srgbClr val="FF3300"/>
                </a:solidFill>
                <a:latin typeface="+mj-lt"/>
              </a:rPr>
              <a:t>80 – 4 = 7C</a:t>
            </a:r>
          </a:p>
        </p:txBody>
      </p:sp>
      <p:sp>
        <p:nvSpPr>
          <p:cNvPr id="714069" name="Text Box 341"/>
          <p:cNvSpPr txBox="1">
            <a:spLocks noChangeArrowheads="1"/>
          </p:cNvSpPr>
          <p:nvPr/>
        </p:nvSpPr>
        <p:spPr bwMode="auto">
          <a:xfrm>
            <a:off x="2209800" y="4623737"/>
            <a:ext cx="2281394" cy="400110"/>
          </a:xfrm>
          <a:prstGeom prst="rect">
            <a:avLst/>
          </a:prstGeom>
          <a:noFill/>
          <a:ln w="9525">
            <a:noFill/>
            <a:miter lim="800000"/>
            <a:headEnd/>
            <a:tailEnd/>
          </a:ln>
        </p:spPr>
        <p:txBody>
          <a:bodyPr wrap="none">
            <a:spAutoFit/>
          </a:bodyPr>
          <a:lstStyle/>
          <a:p>
            <a:r>
              <a:rPr lang="en-US" sz="2000" dirty="0">
                <a:solidFill>
                  <a:srgbClr val="FF3300"/>
                </a:solidFill>
                <a:latin typeface="+mj-lt"/>
              </a:rPr>
              <a:t>DEALLOCATE(1)</a:t>
            </a:r>
          </a:p>
        </p:txBody>
      </p:sp>
      <p:sp>
        <p:nvSpPr>
          <p:cNvPr id="714070" name="Text Box 342"/>
          <p:cNvSpPr txBox="1">
            <a:spLocks noChangeArrowheads="1"/>
          </p:cNvSpPr>
          <p:nvPr/>
        </p:nvSpPr>
        <p:spPr bwMode="auto">
          <a:xfrm>
            <a:off x="2971800" y="5013615"/>
            <a:ext cx="691215" cy="400110"/>
          </a:xfrm>
          <a:prstGeom prst="rect">
            <a:avLst/>
          </a:prstGeom>
          <a:noFill/>
          <a:ln w="9525">
            <a:noFill/>
            <a:miter lim="800000"/>
            <a:headEnd/>
            <a:tailEnd/>
          </a:ln>
        </p:spPr>
        <p:txBody>
          <a:bodyPr wrap="none">
            <a:spAutoFit/>
          </a:bodyPr>
          <a:lstStyle/>
          <a:p>
            <a:r>
              <a:rPr lang="en-US" sz="2000">
                <a:solidFill>
                  <a:srgbClr val="FF3300"/>
                </a:solidFill>
                <a:latin typeface="+mj-lt"/>
              </a:rPr>
              <a:t>13C</a:t>
            </a:r>
          </a:p>
        </p:txBody>
      </p:sp>
      <p:sp>
        <p:nvSpPr>
          <p:cNvPr id="714071" name="Text Box 343"/>
          <p:cNvSpPr txBox="1">
            <a:spLocks noChangeArrowheads="1"/>
          </p:cNvSpPr>
          <p:nvPr/>
        </p:nvSpPr>
        <p:spPr bwMode="auto">
          <a:xfrm>
            <a:off x="2971800" y="5394615"/>
            <a:ext cx="1946367" cy="400110"/>
          </a:xfrm>
          <a:prstGeom prst="rect">
            <a:avLst/>
          </a:prstGeom>
          <a:noFill/>
          <a:ln w="9525">
            <a:noFill/>
            <a:miter lim="800000"/>
            <a:headEnd/>
            <a:tailEnd/>
          </a:ln>
        </p:spPr>
        <p:txBody>
          <a:bodyPr wrap="none">
            <a:spAutoFit/>
          </a:bodyPr>
          <a:lstStyle/>
          <a:p>
            <a:r>
              <a:rPr lang="en-US" sz="2000" dirty="0">
                <a:solidFill>
                  <a:srgbClr val="FF3300"/>
                </a:solidFill>
                <a:latin typeface="+mj-lt"/>
              </a:rPr>
              <a:t>13C+4+4=144</a:t>
            </a:r>
          </a:p>
        </p:txBody>
      </p:sp>
      <p:sp>
        <p:nvSpPr>
          <p:cNvPr id="714072" name="Text Box 344"/>
          <p:cNvSpPr txBox="1">
            <a:spLocks noChangeArrowheads="1"/>
          </p:cNvSpPr>
          <p:nvPr/>
        </p:nvSpPr>
        <p:spPr bwMode="auto">
          <a:xfrm>
            <a:off x="3002348" y="5842937"/>
            <a:ext cx="1435008" cy="400110"/>
          </a:xfrm>
          <a:prstGeom prst="rect">
            <a:avLst/>
          </a:prstGeom>
          <a:noFill/>
          <a:ln w="9525">
            <a:noFill/>
            <a:miter lim="800000"/>
            <a:headEnd/>
            <a:tailEnd/>
          </a:ln>
        </p:spPr>
        <p:txBody>
          <a:bodyPr wrap="none">
            <a:spAutoFit/>
          </a:bodyPr>
          <a:lstStyle/>
          <a:p>
            <a:r>
              <a:rPr lang="en-US" sz="2000" dirty="0">
                <a:solidFill>
                  <a:srgbClr val="FF3300"/>
                </a:solidFill>
                <a:latin typeface="+mj-lt"/>
              </a:rPr>
              <a:t>fact(2) = 2</a:t>
            </a:r>
          </a:p>
        </p:txBody>
      </p:sp>
      <p:grpSp>
        <p:nvGrpSpPr>
          <p:cNvPr id="26718" name="Group 345"/>
          <p:cNvGrpSpPr>
            <a:grpSpLocks/>
          </p:cNvGrpSpPr>
          <p:nvPr/>
        </p:nvGrpSpPr>
        <p:grpSpPr bwMode="auto">
          <a:xfrm>
            <a:off x="6875464" y="457200"/>
            <a:ext cx="1871663" cy="2438400"/>
            <a:chOff x="4224" y="288"/>
            <a:chExt cx="1179" cy="1536"/>
          </a:xfrm>
        </p:grpSpPr>
        <p:grpSp>
          <p:nvGrpSpPr>
            <p:cNvPr id="26719" name="Group 220"/>
            <p:cNvGrpSpPr>
              <a:grpSpLocks/>
            </p:cNvGrpSpPr>
            <p:nvPr/>
          </p:nvGrpSpPr>
          <p:grpSpPr bwMode="auto">
            <a:xfrm>
              <a:off x="4224" y="288"/>
              <a:ext cx="1179" cy="720"/>
              <a:chOff x="4368" y="288"/>
              <a:chExt cx="1179" cy="720"/>
            </a:xfrm>
          </p:grpSpPr>
          <p:sp>
            <p:nvSpPr>
              <p:cNvPr id="26669" name="Line 221"/>
              <p:cNvSpPr>
                <a:spLocks noChangeShapeType="1"/>
              </p:cNvSpPr>
              <p:nvPr/>
            </p:nvSpPr>
            <p:spPr bwMode="auto">
              <a:xfrm flipV="1">
                <a:off x="4368" y="480"/>
                <a:ext cx="528" cy="528"/>
              </a:xfrm>
              <a:prstGeom prst="line">
                <a:avLst/>
              </a:prstGeom>
              <a:noFill/>
              <a:ln w="28575">
                <a:solidFill>
                  <a:srgbClr val="FF3300"/>
                </a:solidFill>
                <a:round/>
                <a:headEnd/>
                <a:tailEnd type="stealth" w="med" len="med"/>
              </a:ln>
            </p:spPr>
            <p:txBody>
              <a:bodyPr>
                <a:spAutoFit/>
              </a:bodyPr>
              <a:lstStyle/>
              <a:p>
                <a:endParaRPr lang="en-US">
                  <a:latin typeface="+mn-lt"/>
                </a:endParaRPr>
              </a:p>
            </p:txBody>
          </p:sp>
          <p:sp>
            <p:nvSpPr>
              <p:cNvPr id="26670" name="Text Box 222"/>
              <p:cNvSpPr txBox="1">
                <a:spLocks noChangeArrowheads="1"/>
              </p:cNvSpPr>
              <p:nvPr/>
            </p:nvSpPr>
            <p:spPr bwMode="auto">
              <a:xfrm>
                <a:off x="4865" y="288"/>
                <a:ext cx="682" cy="233"/>
              </a:xfrm>
              <a:prstGeom prst="rect">
                <a:avLst/>
              </a:prstGeom>
              <a:noFill/>
              <a:ln w="9525">
                <a:noFill/>
                <a:miter lim="800000"/>
                <a:headEnd/>
                <a:tailEnd/>
              </a:ln>
            </p:spPr>
            <p:txBody>
              <a:bodyPr wrap="none">
                <a:spAutoFit/>
              </a:bodyPr>
              <a:lstStyle/>
              <a:p>
                <a:r>
                  <a:rPr lang="en-US" sz="1800">
                    <a:latin typeface="+mn-lt"/>
                  </a:rPr>
                  <a:t>main pgm</a:t>
                </a:r>
              </a:p>
            </p:txBody>
          </p:sp>
        </p:grpSp>
        <p:grpSp>
          <p:nvGrpSpPr>
            <p:cNvPr id="26724" name="Group 223"/>
            <p:cNvGrpSpPr>
              <a:grpSpLocks/>
            </p:cNvGrpSpPr>
            <p:nvPr/>
          </p:nvGrpSpPr>
          <p:grpSpPr bwMode="auto">
            <a:xfrm>
              <a:off x="4464" y="1536"/>
              <a:ext cx="567" cy="288"/>
              <a:chOff x="4416" y="1488"/>
              <a:chExt cx="567" cy="288"/>
            </a:xfrm>
          </p:grpSpPr>
          <p:sp>
            <p:nvSpPr>
              <p:cNvPr id="26667" name="Line 224"/>
              <p:cNvSpPr>
                <a:spLocks noChangeShapeType="1"/>
              </p:cNvSpPr>
              <p:nvPr/>
            </p:nvSpPr>
            <p:spPr bwMode="auto">
              <a:xfrm flipV="1">
                <a:off x="4416" y="1632"/>
                <a:ext cx="288" cy="144"/>
              </a:xfrm>
              <a:prstGeom prst="line">
                <a:avLst/>
              </a:prstGeom>
              <a:noFill/>
              <a:ln w="28575">
                <a:solidFill>
                  <a:srgbClr val="FF3300"/>
                </a:solidFill>
                <a:round/>
                <a:headEnd/>
                <a:tailEnd type="stealth" w="med" len="med"/>
              </a:ln>
            </p:spPr>
            <p:txBody>
              <a:bodyPr>
                <a:spAutoFit/>
              </a:bodyPr>
              <a:lstStyle/>
              <a:p>
                <a:endParaRPr lang="en-US">
                  <a:latin typeface="+mn-lt"/>
                </a:endParaRPr>
              </a:p>
            </p:txBody>
          </p:sp>
          <p:sp>
            <p:nvSpPr>
              <p:cNvPr id="26668" name="Text Box 225"/>
              <p:cNvSpPr txBox="1">
                <a:spLocks noChangeArrowheads="1"/>
              </p:cNvSpPr>
              <p:nvPr/>
            </p:nvSpPr>
            <p:spPr bwMode="auto">
              <a:xfrm>
                <a:off x="4656" y="1488"/>
                <a:ext cx="327" cy="233"/>
              </a:xfrm>
              <a:prstGeom prst="rect">
                <a:avLst/>
              </a:prstGeom>
              <a:noFill/>
              <a:ln w="9525">
                <a:noFill/>
                <a:miter lim="800000"/>
                <a:headEnd/>
                <a:tailEnd/>
              </a:ln>
            </p:spPr>
            <p:txBody>
              <a:bodyPr wrap="none">
                <a:spAutoFit/>
              </a:bodyPr>
              <a:lstStyle/>
              <a:p>
                <a:r>
                  <a:rPr lang="en-US" sz="1800">
                    <a:latin typeface="+mn-lt"/>
                  </a:rPr>
                  <a:t>fact</a:t>
                </a:r>
              </a:p>
            </p:txBody>
          </p:sp>
        </p:grpSp>
      </p:grpSp>
      <p:grpSp>
        <p:nvGrpSpPr>
          <p:cNvPr id="26725" name="Group 348"/>
          <p:cNvGrpSpPr>
            <a:grpSpLocks/>
          </p:cNvGrpSpPr>
          <p:nvPr/>
        </p:nvGrpSpPr>
        <p:grpSpPr bwMode="auto">
          <a:xfrm>
            <a:off x="7789859" y="1447800"/>
            <a:ext cx="784225" cy="3036888"/>
            <a:chOff x="4800" y="912"/>
            <a:chExt cx="494" cy="1913"/>
          </a:xfrm>
        </p:grpSpPr>
        <p:sp>
          <p:nvSpPr>
            <p:cNvPr id="26662" name="Text Box 72"/>
            <p:cNvSpPr txBox="1">
              <a:spLocks noChangeArrowheads="1"/>
            </p:cNvSpPr>
            <p:nvPr/>
          </p:nvSpPr>
          <p:spPr bwMode="auto">
            <a:xfrm>
              <a:off x="4800" y="912"/>
              <a:ext cx="494" cy="233"/>
            </a:xfrm>
            <a:prstGeom prst="rect">
              <a:avLst/>
            </a:prstGeom>
            <a:noFill/>
            <a:ln w="9525">
              <a:noFill/>
              <a:miter lim="800000"/>
              <a:headEnd/>
              <a:tailEnd/>
            </a:ln>
          </p:spPr>
          <p:txBody>
            <a:bodyPr wrap="none">
              <a:spAutoFit/>
            </a:bodyPr>
            <a:lstStyle/>
            <a:p>
              <a:pPr algn="l"/>
              <a:r>
                <a:rPr lang="en-US">
                  <a:latin typeface="+mn-lt"/>
                </a:rPr>
                <a:t>fact(6)</a:t>
              </a:r>
            </a:p>
          </p:txBody>
        </p:sp>
        <p:sp>
          <p:nvSpPr>
            <p:cNvPr id="26663" name="Text Box 346"/>
            <p:cNvSpPr txBox="1">
              <a:spLocks noChangeArrowheads="1"/>
            </p:cNvSpPr>
            <p:nvPr/>
          </p:nvSpPr>
          <p:spPr bwMode="auto">
            <a:xfrm>
              <a:off x="4800" y="1824"/>
              <a:ext cx="494" cy="233"/>
            </a:xfrm>
            <a:prstGeom prst="rect">
              <a:avLst/>
            </a:prstGeom>
            <a:noFill/>
            <a:ln w="9525">
              <a:noFill/>
              <a:miter lim="800000"/>
              <a:headEnd/>
              <a:tailEnd/>
            </a:ln>
          </p:spPr>
          <p:txBody>
            <a:bodyPr wrap="none">
              <a:spAutoFit/>
            </a:bodyPr>
            <a:lstStyle/>
            <a:p>
              <a:pPr algn="l"/>
              <a:r>
                <a:rPr lang="en-US">
                  <a:latin typeface="+mn-lt"/>
                </a:rPr>
                <a:t>fact(5)</a:t>
              </a:r>
            </a:p>
          </p:txBody>
        </p:sp>
        <p:sp>
          <p:nvSpPr>
            <p:cNvPr id="26664" name="Text Box 347"/>
            <p:cNvSpPr txBox="1">
              <a:spLocks noChangeArrowheads="1"/>
            </p:cNvSpPr>
            <p:nvPr/>
          </p:nvSpPr>
          <p:spPr bwMode="auto">
            <a:xfrm>
              <a:off x="4800" y="2592"/>
              <a:ext cx="494" cy="233"/>
            </a:xfrm>
            <a:prstGeom prst="rect">
              <a:avLst/>
            </a:prstGeom>
            <a:noFill/>
            <a:ln w="9525">
              <a:noFill/>
              <a:miter lim="800000"/>
              <a:headEnd/>
              <a:tailEnd/>
            </a:ln>
          </p:spPr>
          <p:txBody>
            <a:bodyPr wrap="none">
              <a:spAutoFit/>
            </a:bodyPr>
            <a:lstStyle/>
            <a:p>
              <a:pPr algn="l"/>
              <a:r>
                <a:rPr lang="en-US">
                  <a:latin typeface="+mn-lt"/>
                </a:rPr>
                <a:t>fact(4)</a:t>
              </a:r>
            </a:p>
          </p:txBody>
        </p:sp>
      </p:grpSp>
      <p:sp>
        <p:nvSpPr>
          <p:cNvPr id="26730" name="TextBox 26729"/>
          <p:cNvSpPr txBox="1"/>
          <p:nvPr/>
        </p:nvSpPr>
        <p:spPr>
          <a:xfrm>
            <a:off x="5752721" y="4458347"/>
            <a:ext cx="571879" cy="1561453"/>
          </a:xfrm>
          <a:prstGeom prst="rect">
            <a:avLst/>
          </a:prstGeom>
          <a:noFill/>
        </p:spPr>
        <p:txBody>
          <a:bodyPr wrap="none" rtlCol="0">
            <a:spAutoFit/>
          </a:bodyPr>
          <a:lstStyle/>
          <a:p>
            <a:pPr>
              <a:lnSpc>
                <a:spcPct val="120000"/>
              </a:lnSpc>
            </a:pPr>
            <a:r>
              <a:rPr lang="en-US" sz="1600" i="1" dirty="0">
                <a:latin typeface="Consolas"/>
                <a:cs typeface="Consolas"/>
              </a:rPr>
              <a:t>12C</a:t>
            </a:r>
          </a:p>
          <a:p>
            <a:pPr>
              <a:lnSpc>
                <a:spcPct val="120000"/>
              </a:lnSpc>
            </a:pPr>
            <a:r>
              <a:rPr lang="en-US" sz="1600" i="1" dirty="0">
                <a:latin typeface="Consolas"/>
                <a:cs typeface="Consolas"/>
              </a:rPr>
              <a:t>130</a:t>
            </a:r>
          </a:p>
          <a:p>
            <a:pPr>
              <a:lnSpc>
                <a:spcPct val="120000"/>
              </a:lnSpc>
            </a:pPr>
            <a:r>
              <a:rPr lang="en-US" sz="1600" i="1" dirty="0">
                <a:latin typeface="Consolas"/>
                <a:cs typeface="Consolas"/>
              </a:rPr>
              <a:t>134</a:t>
            </a:r>
          </a:p>
          <a:p>
            <a:pPr>
              <a:lnSpc>
                <a:spcPct val="120000"/>
              </a:lnSpc>
            </a:pPr>
            <a:r>
              <a:rPr lang="en-US" sz="1600" i="1" dirty="0">
                <a:latin typeface="Consolas"/>
                <a:cs typeface="Consolas"/>
              </a:rPr>
              <a:t>138</a:t>
            </a:r>
          </a:p>
          <a:p>
            <a:pPr>
              <a:lnSpc>
                <a:spcPct val="120000"/>
              </a:lnSpc>
            </a:pPr>
            <a:r>
              <a:rPr lang="en-US" sz="1600" i="1" dirty="0">
                <a:latin typeface="Consolas"/>
                <a:cs typeface="Consolas"/>
              </a:rPr>
              <a:t>13C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650">
                                            <p:txEl>
                                              <p:pRg st="0" end="0"/>
                                            </p:txEl>
                                          </p:spTgt>
                                        </p:tgtEl>
                                        <p:attrNameLst>
                                          <p:attrName>style.visibility</p:attrName>
                                        </p:attrNameLst>
                                      </p:cBhvr>
                                      <p:to>
                                        <p:strVal val="visible"/>
                                      </p:to>
                                    </p:set>
                                    <p:animEffect transition="in" filter="dissolve">
                                      <p:cBhvr>
                                        <p:cTn id="7" dur="500"/>
                                        <p:tgtEl>
                                          <p:spTgt spid="266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67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1406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650">
                                            <p:txEl>
                                              <p:pRg st="1" end="1"/>
                                            </p:txEl>
                                          </p:spTgt>
                                        </p:tgtEl>
                                        <p:attrNameLst>
                                          <p:attrName>style.visibility</p:attrName>
                                        </p:attrNameLst>
                                      </p:cBhvr>
                                      <p:to>
                                        <p:strVal val="visible"/>
                                      </p:to>
                                    </p:set>
                                    <p:animEffect transition="in" filter="dissolve">
                                      <p:cBhvr>
                                        <p:cTn id="22" dur="500"/>
                                        <p:tgtEl>
                                          <p:spTgt spid="2665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71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6725"/>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267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40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6650">
                                            <p:txEl>
                                              <p:pRg st="2" end="2"/>
                                            </p:txEl>
                                          </p:spTgt>
                                        </p:tgtEl>
                                        <p:attrNameLst>
                                          <p:attrName>style.visibility</p:attrName>
                                        </p:attrNameLst>
                                      </p:cBhvr>
                                      <p:to>
                                        <p:strVal val="visible"/>
                                      </p:to>
                                    </p:set>
                                    <p:animEffect transition="in" filter="dissolve">
                                      <p:cBhvr>
                                        <p:cTn id="51" dur="500"/>
                                        <p:tgtEl>
                                          <p:spTgt spid="26650">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1406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6650">
                                            <p:txEl>
                                              <p:pRg st="3" end="3"/>
                                            </p:txEl>
                                          </p:spTgt>
                                        </p:tgtEl>
                                        <p:attrNameLst>
                                          <p:attrName>style.visibility</p:attrName>
                                        </p:attrNameLst>
                                      </p:cBhvr>
                                      <p:to>
                                        <p:strVal val="visible"/>
                                      </p:to>
                                    </p:set>
                                    <p:animEffect transition="in" filter="dissolve">
                                      <p:cBhvr>
                                        <p:cTn id="60" dur="500"/>
                                        <p:tgtEl>
                                          <p:spTgt spid="26650">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1406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6650">
                                            <p:txEl>
                                              <p:pRg st="4" end="4"/>
                                            </p:txEl>
                                          </p:spTgt>
                                        </p:tgtEl>
                                        <p:attrNameLst>
                                          <p:attrName>style.visibility</p:attrName>
                                        </p:attrNameLst>
                                      </p:cBhvr>
                                      <p:to>
                                        <p:strVal val="visible"/>
                                      </p:to>
                                    </p:set>
                                    <p:animEffect transition="in" filter="dissolve">
                                      <p:cBhvr>
                                        <p:cTn id="69" dur="500"/>
                                        <p:tgtEl>
                                          <p:spTgt spid="26650">
                                            <p:txEl>
                                              <p:pRg st="4"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673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71407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26650">
                                            <p:txEl>
                                              <p:pRg st="5" end="5"/>
                                            </p:txEl>
                                          </p:spTgt>
                                        </p:tgtEl>
                                        <p:attrNameLst>
                                          <p:attrName>style.visibility</p:attrName>
                                        </p:attrNameLst>
                                      </p:cBhvr>
                                      <p:to>
                                        <p:strVal val="visible"/>
                                      </p:to>
                                    </p:set>
                                    <p:animEffect transition="in" filter="dissolve">
                                      <p:cBhvr>
                                        <p:cTn id="82" dur="500"/>
                                        <p:tgtEl>
                                          <p:spTgt spid="26650">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1407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6650">
                                            <p:txEl>
                                              <p:pRg st="6" end="6"/>
                                            </p:txEl>
                                          </p:spTgt>
                                        </p:tgtEl>
                                        <p:attrNameLst>
                                          <p:attrName>style.visibility</p:attrName>
                                        </p:attrNameLst>
                                      </p:cBhvr>
                                      <p:to>
                                        <p:strVal val="visible"/>
                                      </p:to>
                                    </p:set>
                                    <p:animEffect transition="in" filter="dissolve">
                                      <p:cBhvr>
                                        <p:cTn id="91" dur="500"/>
                                        <p:tgtEl>
                                          <p:spTgt spid="26650">
                                            <p:txEl>
                                              <p:pRg st="6" end="6"/>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714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50" grpId="0" uiExpand="1" build="p"/>
      <p:bldP spid="714066" grpId="0"/>
      <p:bldP spid="714067" grpId="0"/>
      <p:bldP spid="714068" grpId="0"/>
      <p:bldP spid="714069" grpId="0"/>
      <p:bldP spid="714070" grpId="0"/>
      <p:bldP spid="714071" grpId="0"/>
      <p:bldP spid="714072" grpId="0"/>
      <p:bldP spid="267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 of Dedicated Registers</a:t>
            </a:r>
          </a:p>
        </p:txBody>
      </p:sp>
      <p:sp>
        <p:nvSpPr>
          <p:cNvPr id="3" name="TextBox 2"/>
          <p:cNvSpPr txBox="1"/>
          <p:nvPr/>
        </p:nvSpPr>
        <p:spPr>
          <a:xfrm>
            <a:off x="457200" y="1219200"/>
            <a:ext cx="8229600" cy="3582519"/>
          </a:xfrm>
          <a:prstGeom prst="rect">
            <a:avLst/>
          </a:prstGeom>
          <a:noFill/>
        </p:spPr>
        <p:txBody>
          <a:bodyPr wrap="square" rtlCol="0">
            <a:spAutoFit/>
          </a:bodyPr>
          <a:lstStyle/>
          <a:p>
            <a:r>
              <a:rPr lang="en-US" sz="2400">
                <a:latin typeface="+mj-lt"/>
              </a:rPr>
              <a:t>The Beta ISA </a:t>
            </a:r>
            <a:r>
              <a:rPr lang="en-US" sz="2400" dirty="0">
                <a:latin typeface="+mj-lt"/>
              </a:rPr>
              <a:t>has 32 registers.  But we’ve dedicated several of them to serve a specific purpose:</a:t>
            </a:r>
          </a:p>
          <a:p>
            <a:endParaRPr lang="en-US" sz="2400" dirty="0">
              <a:latin typeface="+mj-lt"/>
            </a:endParaRPr>
          </a:p>
          <a:p>
            <a:pPr marL="342900" indent="-342900">
              <a:lnSpc>
                <a:spcPct val="130000"/>
              </a:lnSpc>
              <a:buFont typeface="Arial"/>
              <a:buChar char="•"/>
            </a:pPr>
            <a:r>
              <a:rPr lang="en-US" sz="2400" dirty="0">
                <a:latin typeface="+mj-lt"/>
              </a:rPr>
              <a:t>R31 is always zero [ISA]</a:t>
            </a:r>
          </a:p>
          <a:p>
            <a:pPr marL="342900" indent="-342900">
              <a:lnSpc>
                <a:spcPct val="130000"/>
              </a:lnSpc>
              <a:buFont typeface="Arial"/>
              <a:buChar char="•"/>
            </a:pPr>
            <a:r>
              <a:rPr lang="en-US" sz="2400" dirty="0">
                <a:latin typeface="+mj-lt"/>
              </a:rPr>
              <a:t>R30 </a:t>
            </a:r>
            <a:r>
              <a:rPr lang="is-IS" sz="2400" dirty="0">
                <a:latin typeface="+mj-lt"/>
              </a:rPr>
              <a:t>… reserved for future use... [next lecture]</a:t>
            </a:r>
          </a:p>
          <a:p>
            <a:pPr marL="342900" indent="-342900">
              <a:lnSpc>
                <a:spcPct val="130000"/>
              </a:lnSpc>
              <a:buFont typeface="Arial"/>
              <a:buChar char="•"/>
            </a:pPr>
            <a:r>
              <a:rPr lang="is-IS" sz="2400" dirty="0">
                <a:latin typeface="+mj-lt"/>
              </a:rPr>
              <a:t>R29 = SP, stack pointer [software convention]</a:t>
            </a:r>
          </a:p>
          <a:p>
            <a:pPr marL="342900" indent="-342900">
              <a:lnSpc>
                <a:spcPct val="130000"/>
              </a:lnSpc>
              <a:buFont typeface="Arial"/>
              <a:buChar char="•"/>
            </a:pPr>
            <a:r>
              <a:rPr lang="is-IS" sz="2400" dirty="0">
                <a:latin typeface="+mj-lt"/>
              </a:rPr>
              <a:t>R28 = LP, linkage pointer [software convention]</a:t>
            </a:r>
          </a:p>
          <a:p>
            <a:pPr marL="342900" indent="-342900">
              <a:lnSpc>
                <a:spcPct val="130000"/>
              </a:lnSpc>
              <a:buFont typeface="Arial"/>
              <a:buChar char="•"/>
            </a:pPr>
            <a:r>
              <a:rPr lang="is-IS" sz="2400" dirty="0">
                <a:latin typeface="+mj-lt"/>
              </a:rPr>
              <a:t>R27 = BP, base pointer [software convention]</a:t>
            </a:r>
            <a:endParaRPr lang="en-US" sz="2400" dirty="0">
              <a:latin typeface="+mj-lt"/>
            </a:endParaRPr>
          </a:p>
        </p:txBody>
      </p:sp>
    </p:spTree>
    <p:extLst>
      <p:ext uri="{BB962C8B-B14F-4D97-AF65-F5344CB8AC3E}">
        <p14:creationId xmlns:p14="http://schemas.microsoft.com/office/powerpoint/2010/main" val="160082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dissolv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ssolv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dissolv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hangingPunct="1"/>
            <a:r>
              <a:rPr lang="en-US"/>
              <a:t>Summary</a:t>
            </a:r>
          </a:p>
        </p:txBody>
      </p:sp>
      <p:sp>
        <p:nvSpPr>
          <p:cNvPr id="26730" name="Content Placeholder 26729"/>
          <p:cNvSpPr>
            <a:spLocks noGrp="1"/>
          </p:cNvSpPr>
          <p:nvPr>
            <p:ph idx="1"/>
          </p:nvPr>
        </p:nvSpPr>
        <p:spPr/>
        <p:txBody>
          <a:bodyPr/>
          <a:lstStyle/>
          <a:p>
            <a:r>
              <a:rPr lang="en-US"/>
              <a:t>Each procedure invocation has an activation record</a:t>
            </a:r>
          </a:p>
          <a:p>
            <a:pPr lvl="1"/>
            <a:r>
              <a:rPr lang="en-US"/>
              <a:t>Created during procedure call/entry sequence</a:t>
            </a:r>
          </a:p>
          <a:p>
            <a:pPr lvl="1"/>
            <a:r>
              <a:rPr lang="en-US"/>
              <a:t>Discarded when procedure returns</a:t>
            </a:r>
          </a:p>
          <a:p>
            <a:pPr lvl="1"/>
            <a:r>
              <a:rPr lang="en-US"/>
              <a:t>Holds:</a:t>
            </a:r>
          </a:p>
          <a:p>
            <a:pPr lvl="2"/>
            <a:r>
              <a:rPr lang="en-US"/>
              <a:t>Argument values (in reverse order)</a:t>
            </a:r>
          </a:p>
          <a:p>
            <a:pPr lvl="2"/>
            <a:r>
              <a:rPr lang="en-US"/>
              <a:t>Saved LP, BP from caller (callee reuses those regs)</a:t>
            </a:r>
          </a:p>
          <a:p>
            <a:pPr lvl="2"/>
            <a:r>
              <a:rPr lang="en-US"/>
              <a:t>Storage for local variables (if any)</a:t>
            </a:r>
          </a:p>
          <a:p>
            <a:pPr lvl="2"/>
            <a:r>
              <a:rPr lang="en-US"/>
              <a:t>Other saved regs from caller (callee needs regs to use)</a:t>
            </a:r>
          </a:p>
          <a:p>
            <a:pPr lvl="1"/>
            <a:r>
              <a:rPr lang="en-US"/>
              <a:t>BP points to activation record of active call</a:t>
            </a:r>
          </a:p>
          <a:p>
            <a:pPr lvl="2"/>
            <a:r>
              <a:rPr lang="en-US"/>
              <a:t>Access arguments at offsets of -12, -16, -20, ..</a:t>
            </a:r>
          </a:p>
          <a:p>
            <a:pPr lvl="2"/>
            <a:r>
              <a:rPr lang="en-US"/>
              <a:t>Access local variables at offsets of 0, 4, 8, </a:t>
            </a:r>
            <a:r>
              <a:rPr lang="is-IS"/>
              <a:t>…</a:t>
            </a:r>
          </a:p>
          <a:p>
            <a:r>
              <a:rPr lang="is-IS"/>
              <a:t>“Callee saves” convention: all reg values preserved</a:t>
            </a:r>
          </a:p>
          <a:p>
            <a:r>
              <a:rPr lang="is-IS"/>
              <a:t>Except for R0, which holds return value</a:t>
            </a:r>
            <a:endParaRPr lang="en-US"/>
          </a:p>
        </p:txBody>
      </p:sp>
      <p:sp>
        <p:nvSpPr>
          <p:cNvPr id="26628" name="Rectangle 5"/>
          <p:cNvSpPr>
            <a:spLocks noChangeArrowheads="1"/>
          </p:cNvSpPr>
          <p:nvPr/>
        </p:nvSpPr>
        <p:spPr bwMode="auto">
          <a:xfrm>
            <a:off x="4191000" y="381000"/>
            <a:ext cx="4953000" cy="6324600"/>
          </a:xfrm>
          <a:prstGeom prst="rect">
            <a:avLst/>
          </a:prstGeom>
          <a:noFill/>
          <a:ln w="9525">
            <a:noFill/>
            <a:miter lim="800000"/>
            <a:headEnd/>
            <a:tailEnd/>
          </a:ln>
        </p:spPr>
        <p:txBody>
          <a:bodyPr wrap="none" anchor="ctr"/>
          <a:lstStyle/>
          <a:p>
            <a:endParaRPr lang="en-US"/>
          </a:p>
        </p:txBody>
      </p:sp>
      <p:sp>
        <p:nvSpPr>
          <p:cNvPr id="26629" name="Rectangle 28"/>
          <p:cNvSpPr>
            <a:spLocks noChangeArrowheads="1"/>
          </p:cNvSpPr>
          <p:nvPr/>
        </p:nvSpPr>
        <p:spPr bwMode="auto">
          <a:xfrm>
            <a:off x="4665662" y="685800"/>
            <a:ext cx="3429000" cy="2438400"/>
          </a:xfrm>
          <a:prstGeom prst="rect">
            <a:avLst/>
          </a:prstGeom>
          <a:noFill/>
          <a:ln w="9525">
            <a:noFill/>
            <a:miter lim="800000"/>
            <a:headEnd/>
            <a:tailEnd/>
          </a:ln>
        </p:spPr>
        <p:txBody>
          <a:bodyPr wrap="none" anchor="ctr"/>
          <a:lstStyle/>
          <a:p>
            <a:endParaRPr lang="en-US">
              <a:latin typeface="+mn-lt"/>
            </a:endParaRPr>
          </a:p>
        </p:txBody>
      </p:sp>
      <p:sp>
        <p:nvSpPr>
          <p:cNvPr id="26630" name="Rectangle 71"/>
          <p:cNvSpPr>
            <a:spLocks noChangeArrowheads="1"/>
          </p:cNvSpPr>
          <p:nvPr/>
        </p:nvSpPr>
        <p:spPr bwMode="auto">
          <a:xfrm>
            <a:off x="3657600" y="685800"/>
            <a:ext cx="4953000" cy="2362200"/>
          </a:xfrm>
          <a:prstGeom prst="rect">
            <a:avLst/>
          </a:prstGeom>
          <a:noFill/>
          <a:ln w="9525">
            <a:noFill/>
            <a:miter lim="800000"/>
            <a:headEnd/>
            <a:tailEnd/>
          </a:ln>
        </p:spPr>
        <p:txBody>
          <a:bodyPr wrap="none" anchor="ctr"/>
          <a:lstStyle/>
          <a:p>
            <a:endParaRPr lang="en-US"/>
          </a:p>
        </p:txBody>
      </p:sp>
      <p:sp>
        <p:nvSpPr>
          <p:cNvPr id="26637" name="Rectangle 206"/>
          <p:cNvSpPr>
            <a:spLocks noChangeArrowheads="1"/>
          </p:cNvSpPr>
          <p:nvPr/>
        </p:nvSpPr>
        <p:spPr bwMode="auto">
          <a:xfrm>
            <a:off x="4818062" y="4114800"/>
            <a:ext cx="3200400" cy="2514600"/>
          </a:xfrm>
          <a:prstGeom prst="rect">
            <a:avLst/>
          </a:prstGeom>
          <a:noFill/>
          <a:ln w="9525">
            <a:noFill/>
            <a:miter lim="800000"/>
            <a:headEnd/>
            <a:tailEnd/>
          </a:ln>
        </p:spPr>
        <p:txBody>
          <a:bodyPr wrap="none" anchor="ctr"/>
          <a:lstStyle/>
          <a:p>
            <a:endParaRPr lang="en-US">
              <a:latin typeface="+mn-lt"/>
            </a:endParaRPr>
          </a:p>
        </p:txBody>
      </p:sp>
    </p:spTree>
    <p:extLst>
      <p:ext uri="{BB962C8B-B14F-4D97-AF65-F5344CB8AC3E}">
        <p14:creationId xmlns:p14="http://schemas.microsoft.com/office/powerpoint/2010/main" val="175506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6730">
                                            <p:txEl>
                                              <p:pRg st="0" end="0"/>
                                            </p:txEl>
                                          </p:spTgt>
                                        </p:tgtEl>
                                        <p:attrNameLst>
                                          <p:attrName>style.visibility</p:attrName>
                                        </p:attrNameLst>
                                      </p:cBhvr>
                                      <p:to>
                                        <p:strVal val="visible"/>
                                      </p:to>
                                    </p:set>
                                    <p:animEffect transition="in" filter="dissolve">
                                      <p:cBhvr>
                                        <p:cTn id="7" dur="500"/>
                                        <p:tgtEl>
                                          <p:spTgt spid="267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730">
                                            <p:txEl>
                                              <p:pRg st="1" end="1"/>
                                            </p:txEl>
                                          </p:spTgt>
                                        </p:tgtEl>
                                        <p:attrNameLst>
                                          <p:attrName>style.visibility</p:attrName>
                                        </p:attrNameLst>
                                      </p:cBhvr>
                                      <p:to>
                                        <p:strVal val="visible"/>
                                      </p:to>
                                    </p:set>
                                    <p:animEffect transition="in" filter="dissolve">
                                      <p:cBhvr>
                                        <p:cTn id="12" dur="500"/>
                                        <p:tgtEl>
                                          <p:spTgt spid="267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730">
                                            <p:txEl>
                                              <p:pRg st="2" end="2"/>
                                            </p:txEl>
                                          </p:spTgt>
                                        </p:tgtEl>
                                        <p:attrNameLst>
                                          <p:attrName>style.visibility</p:attrName>
                                        </p:attrNameLst>
                                      </p:cBhvr>
                                      <p:to>
                                        <p:strVal val="visible"/>
                                      </p:to>
                                    </p:set>
                                    <p:animEffect transition="in" filter="dissolve">
                                      <p:cBhvr>
                                        <p:cTn id="17" dur="500"/>
                                        <p:tgtEl>
                                          <p:spTgt spid="267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730">
                                            <p:txEl>
                                              <p:pRg st="3" end="3"/>
                                            </p:txEl>
                                          </p:spTgt>
                                        </p:tgtEl>
                                        <p:attrNameLst>
                                          <p:attrName>style.visibility</p:attrName>
                                        </p:attrNameLst>
                                      </p:cBhvr>
                                      <p:to>
                                        <p:strVal val="visible"/>
                                      </p:to>
                                    </p:set>
                                    <p:animEffect transition="in" filter="dissolve">
                                      <p:cBhvr>
                                        <p:cTn id="22" dur="500"/>
                                        <p:tgtEl>
                                          <p:spTgt spid="26730">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6730">
                                            <p:txEl>
                                              <p:pRg st="4" end="4"/>
                                            </p:txEl>
                                          </p:spTgt>
                                        </p:tgtEl>
                                        <p:attrNameLst>
                                          <p:attrName>style.visibility</p:attrName>
                                        </p:attrNameLst>
                                      </p:cBhvr>
                                      <p:to>
                                        <p:strVal val="visible"/>
                                      </p:to>
                                    </p:set>
                                    <p:animEffect transition="in" filter="dissolve">
                                      <p:cBhvr>
                                        <p:cTn id="25" dur="500"/>
                                        <p:tgtEl>
                                          <p:spTgt spid="26730">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6730">
                                            <p:txEl>
                                              <p:pRg st="5" end="5"/>
                                            </p:txEl>
                                          </p:spTgt>
                                        </p:tgtEl>
                                        <p:attrNameLst>
                                          <p:attrName>style.visibility</p:attrName>
                                        </p:attrNameLst>
                                      </p:cBhvr>
                                      <p:to>
                                        <p:strVal val="visible"/>
                                      </p:to>
                                    </p:set>
                                    <p:animEffect transition="in" filter="dissolve">
                                      <p:cBhvr>
                                        <p:cTn id="28" dur="500"/>
                                        <p:tgtEl>
                                          <p:spTgt spid="26730">
                                            <p:txEl>
                                              <p:pRg st="5" end="5"/>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6730">
                                            <p:txEl>
                                              <p:pRg st="6" end="6"/>
                                            </p:txEl>
                                          </p:spTgt>
                                        </p:tgtEl>
                                        <p:attrNameLst>
                                          <p:attrName>style.visibility</p:attrName>
                                        </p:attrNameLst>
                                      </p:cBhvr>
                                      <p:to>
                                        <p:strVal val="visible"/>
                                      </p:to>
                                    </p:set>
                                    <p:animEffect transition="in" filter="dissolve">
                                      <p:cBhvr>
                                        <p:cTn id="31" dur="500"/>
                                        <p:tgtEl>
                                          <p:spTgt spid="26730">
                                            <p:txEl>
                                              <p:pRg st="6" end="6"/>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730">
                                            <p:txEl>
                                              <p:pRg st="7" end="7"/>
                                            </p:txEl>
                                          </p:spTgt>
                                        </p:tgtEl>
                                        <p:attrNameLst>
                                          <p:attrName>style.visibility</p:attrName>
                                        </p:attrNameLst>
                                      </p:cBhvr>
                                      <p:to>
                                        <p:strVal val="visible"/>
                                      </p:to>
                                    </p:set>
                                    <p:animEffect transition="in" filter="dissolve">
                                      <p:cBhvr>
                                        <p:cTn id="34" dur="500"/>
                                        <p:tgtEl>
                                          <p:spTgt spid="26730">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6730">
                                            <p:txEl>
                                              <p:pRg st="8" end="8"/>
                                            </p:txEl>
                                          </p:spTgt>
                                        </p:tgtEl>
                                        <p:attrNameLst>
                                          <p:attrName>style.visibility</p:attrName>
                                        </p:attrNameLst>
                                      </p:cBhvr>
                                      <p:to>
                                        <p:strVal val="visible"/>
                                      </p:to>
                                    </p:set>
                                    <p:animEffect transition="in" filter="dissolve">
                                      <p:cBhvr>
                                        <p:cTn id="39" dur="500"/>
                                        <p:tgtEl>
                                          <p:spTgt spid="26730">
                                            <p:txEl>
                                              <p:pRg st="8" end="8"/>
                                            </p:txEl>
                                          </p:spTgt>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6730">
                                            <p:txEl>
                                              <p:pRg st="9" end="9"/>
                                            </p:txEl>
                                          </p:spTgt>
                                        </p:tgtEl>
                                        <p:attrNameLst>
                                          <p:attrName>style.visibility</p:attrName>
                                        </p:attrNameLst>
                                      </p:cBhvr>
                                      <p:to>
                                        <p:strVal val="visible"/>
                                      </p:to>
                                    </p:set>
                                    <p:animEffect transition="in" filter="dissolve">
                                      <p:cBhvr>
                                        <p:cTn id="42" dur="500"/>
                                        <p:tgtEl>
                                          <p:spTgt spid="26730">
                                            <p:txEl>
                                              <p:pRg st="9" end="9"/>
                                            </p:txEl>
                                          </p:spTgt>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6730">
                                            <p:txEl>
                                              <p:pRg st="10" end="10"/>
                                            </p:txEl>
                                          </p:spTgt>
                                        </p:tgtEl>
                                        <p:attrNameLst>
                                          <p:attrName>style.visibility</p:attrName>
                                        </p:attrNameLst>
                                      </p:cBhvr>
                                      <p:to>
                                        <p:strVal val="visible"/>
                                      </p:to>
                                    </p:set>
                                    <p:animEffect transition="in" filter="dissolve">
                                      <p:cBhvr>
                                        <p:cTn id="45" dur="500"/>
                                        <p:tgtEl>
                                          <p:spTgt spid="26730">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6730">
                                            <p:txEl>
                                              <p:pRg st="11" end="11"/>
                                            </p:txEl>
                                          </p:spTgt>
                                        </p:tgtEl>
                                        <p:attrNameLst>
                                          <p:attrName>style.visibility</p:attrName>
                                        </p:attrNameLst>
                                      </p:cBhvr>
                                      <p:to>
                                        <p:strVal val="visible"/>
                                      </p:to>
                                    </p:set>
                                    <p:animEffect transition="in" filter="dissolve">
                                      <p:cBhvr>
                                        <p:cTn id="50" dur="500"/>
                                        <p:tgtEl>
                                          <p:spTgt spid="26730">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26730">
                                            <p:txEl>
                                              <p:pRg st="12" end="12"/>
                                            </p:txEl>
                                          </p:spTgt>
                                        </p:tgtEl>
                                        <p:attrNameLst>
                                          <p:attrName>style.visibility</p:attrName>
                                        </p:attrNameLst>
                                      </p:cBhvr>
                                      <p:to>
                                        <p:strVal val="visible"/>
                                      </p:to>
                                    </p:set>
                                    <p:animEffect transition="in" filter="dissolve">
                                      <p:cBhvr>
                                        <p:cTn id="55" dur="500"/>
                                        <p:tgtEl>
                                          <p:spTgt spid="2673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30"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Procedures</a:t>
            </a:r>
          </a:p>
        </p:txBody>
      </p:sp>
      <p:sp>
        <p:nvSpPr>
          <p:cNvPr id="4" name="Content Placeholder 3"/>
          <p:cNvSpPr>
            <a:spLocks noGrp="1"/>
          </p:cNvSpPr>
          <p:nvPr>
            <p:ph sz="quarter" idx="1"/>
          </p:nvPr>
        </p:nvSpPr>
        <p:spPr/>
        <p:txBody>
          <a:bodyPr>
            <a:normAutofit/>
          </a:bodyPr>
          <a:lstStyle/>
          <a:p>
            <a:r>
              <a:rPr lang="en-US" dirty="0"/>
              <a:t>Option 1: </a:t>
            </a:r>
            <a:r>
              <a:rPr lang="en-US" dirty="0" err="1"/>
              <a:t>Inlining</a:t>
            </a:r>
            <a:endParaRPr lang="en-US" dirty="0"/>
          </a:p>
          <a:p>
            <a:pPr lvl="1"/>
            <a:r>
              <a:rPr lang="en-US" dirty="0"/>
              <a:t>Compiler substitutes procedure call with body</a:t>
            </a:r>
          </a:p>
          <a:p>
            <a:pPr lvl="1"/>
            <a:r>
              <a:rPr lang="en-US" dirty="0"/>
              <a:t>Problems?</a:t>
            </a:r>
          </a:p>
          <a:p>
            <a:pPr lvl="2"/>
            <a:r>
              <a:rPr lang="en-US" dirty="0">
                <a:solidFill>
                  <a:srgbClr val="C00000"/>
                </a:solidFill>
              </a:rPr>
              <a:t>Code size</a:t>
            </a:r>
          </a:p>
          <a:p>
            <a:pPr lvl="2"/>
            <a:r>
              <a:rPr lang="en-US" dirty="0">
                <a:solidFill>
                  <a:srgbClr val="C00000"/>
                </a:solidFill>
              </a:rPr>
              <a:t>Recursion</a:t>
            </a:r>
          </a:p>
          <a:p>
            <a:pPr marL="914400" lvl="2" indent="0">
              <a:buNone/>
            </a:pPr>
            <a:br>
              <a:rPr lang="en-US" dirty="0"/>
            </a:br>
            <a:br>
              <a:rPr lang="en-US" dirty="0"/>
            </a:br>
            <a:br>
              <a:rPr lang="en-US" dirty="0"/>
            </a:br>
            <a:endParaRPr lang="en-US" dirty="0"/>
          </a:p>
          <a:p>
            <a:r>
              <a:rPr lang="en-US" dirty="0"/>
              <a:t>Option 2: Linking</a:t>
            </a:r>
          </a:p>
          <a:p>
            <a:pPr lvl="1"/>
            <a:r>
              <a:rPr lang="en-US" dirty="0"/>
              <a:t>Produce separate code for each procedure</a:t>
            </a:r>
          </a:p>
          <a:p>
            <a:pPr lvl="1"/>
            <a:r>
              <a:rPr lang="en-US" dirty="0"/>
              <a:t>Caller evaluates input arguments, stores them and transfers control to the </a:t>
            </a:r>
            <a:r>
              <a:rPr lang="en-US" dirty="0" err="1"/>
              <a:t>callee’s</a:t>
            </a:r>
            <a:r>
              <a:rPr lang="en-US" dirty="0"/>
              <a:t> entry point</a:t>
            </a:r>
          </a:p>
          <a:p>
            <a:pPr lvl="1"/>
            <a:r>
              <a:rPr lang="en-US" dirty="0" err="1"/>
              <a:t>Callee</a:t>
            </a:r>
            <a:r>
              <a:rPr lang="en-US" dirty="0"/>
              <a:t> runs, stores result, transfers control to caller</a:t>
            </a:r>
          </a:p>
        </p:txBody>
      </p:sp>
      <p:sp>
        <p:nvSpPr>
          <p:cNvPr id="6" name="Rectangle 3"/>
          <p:cNvSpPr>
            <a:spLocks noChangeArrowheads="1"/>
          </p:cNvSpPr>
          <p:nvPr/>
        </p:nvSpPr>
        <p:spPr bwMode="auto">
          <a:xfrm>
            <a:off x="5486400" y="2133600"/>
            <a:ext cx="3505200" cy="1839478"/>
          </a:xfrm>
          <a:prstGeom prst="rect">
            <a:avLst/>
          </a:prstGeom>
          <a:noFill/>
          <a:ln w="12700">
            <a:noFill/>
            <a:miter lim="800000"/>
            <a:headEnd/>
            <a:tailEnd/>
          </a:ln>
        </p:spPr>
        <p:txBody>
          <a:bodyPr wrap="square" lIns="90488" tIns="44450" rIns="90488" bIns="44450">
            <a:spAutoFit/>
          </a:bodyPr>
          <a:lstStyle/>
          <a:p>
            <a:pPr algn="l" eaLnBrk="0" hangingPunct="0">
              <a:lnSpc>
                <a:spcPct val="9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dirty="0" err="1">
                <a:solidFill>
                  <a:srgbClr val="0070C0"/>
                </a:solidFill>
                <a:latin typeface="Consolas" pitchFamily="49" charset="0"/>
                <a:cs typeface="Consolas" pitchFamily="49" charset="0"/>
              </a:rPr>
              <a:t>int</a:t>
            </a:r>
            <a:r>
              <a:rPr lang="en-US" dirty="0">
                <a:latin typeface="Consolas" pitchFamily="49" charset="0"/>
                <a:cs typeface="Consolas" pitchFamily="49" charset="0"/>
              </a:rPr>
              <a:t> fact(</a:t>
            </a:r>
            <a:r>
              <a:rPr lang="en-US" dirty="0" err="1">
                <a:solidFill>
                  <a:srgbClr val="0070C0"/>
                </a:solidFill>
                <a:latin typeface="Consolas" pitchFamily="49" charset="0"/>
                <a:cs typeface="Consolas" pitchFamily="49" charset="0"/>
              </a:rPr>
              <a:t>int</a:t>
            </a:r>
            <a:r>
              <a:rPr lang="en-US" dirty="0">
                <a:latin typeface="Consolas" pitchFamily="49" charset="0"/>
                <a:cs typeface="Consolas" pitchFamily="49" charset="0"/>
              </a:rPr>
              <a:t> n)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if</a:t>
            </a:r>
            <a:r>
              <a:rPr lang="en-US" dirty="0">
                <a:latin typeface="Consolas" pitchFamily="49" charset="0"/>
                <a:cs typeface="Consolas" pitchFamily="49" charset="0"/>
              </a:rPr>
              <a:t> (n &gt; 0)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return</a:t>
            </a:r>
            <a:r>
              <a:rPr lang="en-US" dirty="0">
                <a:latin typeface="Consolas" pitchFamily="49" charset="0"/>
                <a:cs typeface="Consolas" pitchFamily="49" charset="0"/>
              </a:rPr>
              <a:t> n*fact(n - 1);</a:t>
            </a:r>
            <a:br>
              <a:rPr lang="en-US" dirty="0">
                <a:latin typeface="Consolas" pitchFamily="49" charset="0"/>
                <a:cs typeface="Consolas" pitchFamily="49" charset="0"/>
              </a:rPr>
            </a:br>
            <a:r>
              <a:rPr lang="en-US" dirty="0">
                <a:latin typeface="Consolas" pitchFamily="49" charset="0"/>
                <a:cs typeface="Consolas" pitchFamily="49" charset="0"/>
              </a:rPr>
              <a:t>  } </a:t>
            </a:r>
            <a:r>
              <a:rPr lang="en-US" dirty="0">
                <a:solidFill>
                  <a:srgbClr val="C00000"/>
                </a:solidFill>
                <a:latin typeface="Consolas" pitchFamily="49" charset="0"/>
                <a:cs typeface="Consolas" pitchFamily="49" charset="0"/>
              </a:rPr>
              <a:t>else</a:t>
            </a: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return</a:t>
            </a:r>
            <a:r>
              <a:rPr lang="en-US" dirty="0">
                <a:latin typeface="Consolas" pitchFamily="49" charset="0"/>
                <a:cs typeface="Consolas" pitchFamily="49" charset="0"/>
              </a:rPr>
              <a:t> 1;</a:t>
            </a:r>
            <a:br>
              <a:rPr lang="en-US" dirty="0">
                <a:latin typeface="Consolas" pitchFamily="49" charset="0"/>
                <a:cs typeface="Consolas" pitchFamily="49" charset="0"/>
              </a:rPr>
            </a:b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noFill/>
        </p:spPr>
        <p:txBody>
          <a:bodyPr/>
          <a:lstStyle/>
          <a:p>
            <a:pPr eaLnBrk="1" hangingPunct="1"/>
            <a:r>
              <a:rPr lang="en-US" dirty="0"/>
              <a:t>Procedure Calling Convention</a:t>
            </a:r>
          </a:p>
        </p:txBody>
      </p:sp>
      <p:sp>
        <p:nvSpPr>
          <p:cNvPr id="24" name="Content Placeholder 23"/>
          <p:cNvSpPr>
            <a:spLocks noGrp="1"/>
          </p:cNvSpPr>
          <p:nvPr>
            <p:ph sz="quarter" idx="1"/>
          </p:nvPr>
        </p:nvSpPr>
        <p:spPr>
          <a:xfrm>
            <a:off x="381000" y="3886200"/>
            <a:ext cx="8382000" cy="2667000"/>
          </a:xfrm>
        </p:spPr>
        <p:txBody>
          <a:bodyPr>
            <a:normAutofit lnSpcReduction="10000"/>
          </a:bodyPr>
          <a:lstStyle/>
          <a:p>
            <a:r>
              <a:rPr lang="en-US" dirty="0"/>
              <a:t>Need </a:t>
            </a:r>
            <a:r>
              <a:rPr lang="en-US" dirty="0">
                <a:solidFill>
                  <a:srgbClr val="C00000"/>
                </a:solidFill>
              </a:rPr>
              <a:t>calling convention</a:t>
            </a:r>
            <a:r>
              <a:rPr lang="en-US" dirty="0"/>
              <a:t>: Uniform way to transfer data and control between procedures</a:t>
            </a:r>
          </a:p>
          <a:p>
            <a:r>
              <a:rPr lang="en-US" dirty="0"/>
              <a:t>Proposed convention:</a:t>
            </a:r>
          </a:p>
          <a:p>
            <a:pPr lvl="1"/>
            <a:r>
              <a:rPr lang="en-US" dirty="0"/>
              <a:t>Pass argument (value of n) in R1</a:t>
            </a:r>
          </a:p>
          <a:p>
            <a:pPr lvl="1"/>
            <a:r>
              <a:rPr lang="en-US" dirty="0"/>
              <a:t>Pass return address in R28 </a:t>
            </a:r>
          </a:p>
          <a:p>
            <a:pPr lvl="2"/>
            <a:r>
              <a:rPr lang="en-US" dirty="0"/>
              <a:t>use </a:t>
            </a:r>
            <a:r>
              <a:rPr lang="en-US" dirty="0">
                <a:latin typeface="Consolas"/>
                <a:cs typeface="Consolas"/>
              </a:rPr>
              <a:t>BR(fact,r28) </a:t>
            </a:r>
            <a:r>
              <a:rPr lang="en-US" dirty="0"/>
              <a:t>to call and </a:t>
            </a:r>
            <a:r>
              <a:rPr lang="en-US" dirty="0">
                <a:latin typeface="Consolas"/>
                <a:cs typeface="Consolas"/>
              </a:rPr>
              <a:t>JMP(r28) </a:t>
            </a:r>
            <a:r>
              <a:rPr lang="en-US" dirty="0"/>
              <a:t>to return</a:t>
            </a:r>
          </a:p>
          <a:p>
            <a:pPr lvl="1"/>
            <a:r>
              <a:rPr lang="en-US" dirty="0"/>
              <a:t>Return result in R0</a:t>
            </a:r>
          </a:p>
          <a:p>
            <a:endParaRPr lang="en-US" dirty="0"/>
          </a:p>
        </p:txBody>
      </p:sp>
      <p:sp>
        <p:nvSpPr>
          <p:cNvPr id="8196" name="Text Box 19"/>
          <p:cNvSpPr txBox="1">
            <a:spLocks noChangeArrowheads="1"/>
          </p:cNvSpPr>
          <p:nvPr/>
        </p:nvSpPr>
        <p:spPr bwMode="auto">
          <a:xfrm>
            <a:off x="4648200" y="1189672"/>
            <a:ext cx="2596008" cy="1200329"/>
          </a:xfrm>
          <a:prstGeom prst="rect">
            <a:avLst/>
          </a:prstGeom>
          <a:noFill/>
          <a:ln w="9525">
            <a:noFill/>
            <a:miter lim="800000"/>
            <a:headEnd/>
            <a:tailEnd/>
          </a:ln>
        </p:spPr>
        <p:txBody>
          <a:bodyPr wrap="none">
            <a:spAutoFit/>
          </a:bodyPr>
          <a:lstStyle/>
          <a:p>
            <a:pPr algn="l" eaLnBrk="0" hangingPunct="0"/>
            <a:r>
              <a:rPr lang="en-US" dirty="0">
                <a:latin typeface="Consolas" pitchFamily="49" charset="0"/>
                <a:cs typeface="Consolas" pitchFamily="49" charset="0"/>
              </a:rPr>
              <a:t>fact(3) = 3*fact(2)</a:t>
            </a:r>
          </a:p>
          <a:p>
            <a:pPr algn="l" eaLnBrk="0" hangingPunct="0"/>
            <a:r>
              <a:rPr lang="en-US" dirty="0">
                <a:latin typeface="Consolas" pitchFamily="49" charset="0"/>
                <a:cs typeface="Consolas" pitchFamily="49" charset="0"/>
              </a:rPr>
              <a:t>fact(2) = 2*fact(1)</a:t>
            </a:r>
          </a:p>
          <a:p>
            <a:pPr algn="l" eaLnBrk="0" hangingPunct="0"/>
            <a:r>
              <a:rPr lang="en-US" dirty="0">
                <a:latin typeface="Consolas" pitchFamily="49" charset="0"/>
                <a:cs typeface="Consolas" pitchFamily="49" charset="0"/>
              </a:rPr>
              <a:t>fact(1) = 1*fact(0)</a:t>
            </a:r>
          </a:p>
          <a:p>
            <a:pPr algn="l" eaLnBrk="0" hangingPunct="0"/>
            <a:r>
              <a:rPr lang="en-US" dirty="0">
                <a:latin typeface="Consolas" pitchFamily="49" charset="0"/>
                <a:cs typeface="Consolas" pitchFamily="49" charset="0"/>
              </a:rPr>
              <a:t>fact(0) = 1</a:t>
            </a:r>
          </a:p>
        </p:txBody>
      </p:sp>
      <p:sp>
        <p:nvSpPr>
          <p:cNvPr id="25" name="Rectangle 3"/>
          <p:cNvSpPr>
            <a:spLocks noChangeArrowheads="1"/>
          </p:cNvSpPr>
          <p:nvPr/>
        </p:nvSpPr>
        <p:spPr bwMode="auto">
          <a:xfrm>
            <a:off x="533400" y="1066800"/>
            <a:ext cx="3505200" cy="2721258"/>
          </a:xfrm>
          <a:prstGeom prst="rect">
            <a:avLst/>
          </a:prstGeom>
          <a:noFill/>
          <a:ln w="12700">
            <a:noFill/>
            <a:miter lim="800000"/>
            <a:headEnd/>
            <a:tailEnd/>
          </a:ln>
        </p:spPr>
        <p:txBody>
          <a:bodyPr wrap="square" lIns="90488" tIns="44450" rIns="90488" bIns="44450">
            <a:spAutoFit/>
          </a:bodyPr>
          <a:lstStyle/>
          <a:p>
            <a:pPr algn="l" eaLnBrk="0" hangingPunct="0">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sz="1800" dirty="0" err="1">
                <a:solidFill>
                  <a:srgbClr val="0070C0"/>
                </a:solidFill>
                <a:latin typeface="Consolas" pitchFamily="49" charset="0"/>
                <a:cs typeface="Consolas" pitchFamily="49" charset="0"/>
              </a:rPr>
              <a:t>int</a:t>
            </a:r>
            <a:r>
              <a:rPr lang="en-US" sz="1800" dirty="0">
                <a:latin typeface="Consolas" pitchFamily="49" charset="0"/>
                <a:cs typeface="Consolas" pitchFamily="49" charset="0"/>
              </a:rPr>
              <a:t> fact(</a:t>
            </a:r>
            <a:r>
              <a:rPr lang="en-US" sz="1800" dirty="0" err="1">
                <a:solidFill>
                  <a:srgbClr val="0070C0"/>
                </a:solidFill>
                <a:latin typeface="Consolas" pitchFamily="49" charset="0"/>
                <a:cs typeface="Consolas" pitchFamily="49" charset="0"/>
              </a:rPr>
              <a:t>int</a:t>
            </a:r>
            <a:r>
              <a:rPr lang="en-US" sz="1800" dirty="0">
                <a:latin typeface="Consolas" pitchFamily="49" charset="0"/>
                <a:cs typeface="Consolas" pitchFamily="49" charset="0"/>
              </a:rPr>
              <a:t> n) {</a:t>
            </a:r>
            <a:br>
              <a:rPr lang="en-US" sz="1800" dirty="0">
                <a:latin typeface="Consolas" pitchFamily="49" charset="0"/>
                <a:cs typeface="Consolas" pitchFamily="49" charset="0"/>
              </a:rPr>
            </a:br>
            <a:r>
              <a:rPr lang="en-US" sz="1800" dirty="0">
                <a:latin typeface="Consolas" pitchFamily="49" charset="0"/>
                <a:cs typeface="Consolas" pitchFamily="49" charset="0"/>
              </a:rPr>
              <a:t>  </a:t>
            </a:r>
            <a:r>
              <a:rPr lang="en-US" dirty="0">
                <a:solidFill>
                  <a:srgbClr val="C00000"/>
                </a:solidFill>
                <a:latin typeface="Consolas" pitchFamily="49" charset="0"/>
                <a:cs typeface="Consolas" pitchFamily="49" charset="0"/>
              </a:rPr>
              <a:t>if</a:t>
            </a:r>
            <a:r>
              <a:rPr lang="en-US" dirty="0">
                <a:latin typeface="Consolas" pitchFamily="49" charset="0"/>
                <a:cs typeface="Consolas" pitchFamily="49" charset="0"/>
              </a:rPr>
              <a:t> (n &gt; 0)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return</a:t>
            </a:r>
            <a:r>
              <a:rPr lang="en-US" dirty="0">
                <a:latin typeface="Consolas" pitchFamily="49" charset="0"/>
                <a:cs typeface="Consolas" pitchFamily="49" charset="0"/>
              </a:rPr>
              <a:t> n*fact(n - 1);</a:t>
            </a:r>
            <a:br>
              <a:rPr lang="en-US" dirty="0">
                <a:latin typeface="Consolas" pitchFamily="49" charset="0"/>
                <a:cs typeface="Consolas" pitchFamily="49" charset="0"/>
              </a:rPr>
            </a:br>
            <a:r>
              <a:rPr lang="en-US" dirty="0">
                <a:latin typeface="Consolas" pitchFamily="49" charset="0"/>
                <a:cs typeface="Consolas" pitchFamily="49" charset="0"/>
              </a:rPr>
              <a:t>  } </a:t>
            </a:r>
            <a:r>
              <a:rPr lang="en-US" dirty="0">
                <a:solidFill>
                  <a:srgbClr val="C00000"/>
                </a:solidFill>
                <a:latin typeface="Consolas" pitchFamily="49" charset="0"/>
                <a:cs typeface="Consolas" pitchFamily="49" charset="0"/>
              </a:rPr>
              <a:t>else</a:t>
            </a: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return</a:t>
            </a:r>
            <a:r>
              <a:rPr lang="en-US" dirty="0">
                <a:latin typeface="Consolas" pitchFamily="49" charset="0"/>
                <a:cs typeface="Consolas" pitchFamily="49" charset="0"/>
              </a:rPr>
              <a:t> 1;</a:t>
            </a:r>
            <a:br>
              <a:rPr lang="en-US" dirty="0">
                <a:latin typeface="Consolas" pitchFamily="49" charset="0"/>
                <a:cs typeface="Consolas" pitchFamily="49" charset="0"/>
              </a:rPr>
            </a:b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a:t>
            </a:r>
            <a:br>
              <a:rPr lang="en-US" dirty="0">
                <a:latin typeface="Consolas" pitchFamily="49" charset="0"/>
                <a:cs typeface="Consolas" pitchFamily="49" charset="0"/>
              </a:rPr>
            </a:br>
            <a:endParaRPr lang="en-US" dirty="0">
              <a:latin typeface="Consolas" pitchFamily="49" charset="0"/>
              <a:cs typeface="Consolas" pitchFamily="49" charset="0"/>
            </a:endParaRPr>
          </a:p>
          <a:p>
            <a:pPr algn="l" eaLnBrk="0" hangingPunct="0">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dirty="0">
                <a:latin typeface="Consolas" pitchFamily="49" charset="0"/>
                <a:cs typeface="Consolas" pitchFamily="49" charset="0"/>
              </a:rPr>
              <a:t>fact(3);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a:spLocks noChangeArrowheads="1"/>
          </p:cNvSpPr>
          <p:nvPr/>
        </p:nvSpPr>
        <p:spPr bwMode="auto">
          <a:xfrm>
            <a:off x="4495800" y="2438400"/>
            <a:ext cx="3200400" cy="609600"/>
          </a:xfrm>
          <a:prstGeom prst="rect">
            <a:avLst/>
          </a:prstGeom>
          <a:solidFill>
            <a:schemeClr val="accent2">
              <a:lumMod val="40000"/>
              <a:lumOff val="60000"/>
            </a:schemeClr>
          </a:solidFill>
          <a:ln w="9525">
            <a:noFill/>
            <a:round/>
            <a:headEnd/>
            <a:tailEnd type="stealth" w="med" len="med"/>
          </a:ln>
        </p:spPr>
        <p:txBody>
          <a:bodyPr>
            <a:spAutoFit/>
          </a:bodyPr>
          <a:lstStyle/>
          <a:p>
            <a:endParaRPr lang="en-US"/>
          </a:p>
        </p:txBody>
      </p:sp>
      <p:sp>
        <p:nvSpPr>
          <p:cNvPr id="33" name="Rectangle 32"/>
          <p:cNvSpPr>
            <a:spLocks noChangeArrowheads="1"/>
          </p:cNvSpPr>
          <p:nvPr/>
        </p:nvSpPr>
        <p:spPr bwMode="auto">
          <a:xfrm>
            <a:off x="4495800" y="3581400"/>
            <a:ext cx="3200400" cy="609600"/>
          </a:xfrm>
          <a:prstGeom prst="rect">
            <a:avLst/>
          </a:prstGeom>
          <a:solidFill>
            <a:schemeClr val="accent4">
              <a:lumMod val="60000"/>
              <a:lumOff val="40000"/>
            </a:schemeClr>
          </a:solidFill>
          <a:ln w="9525">
            <a:noFill/>
            <a:round/>
            <a:headEnd/>
            <a:tailEnd type="stealth" w="med" len="med"/>
          </a:ln>
        </p:spPr>
        <p:txBody>
          <a:bodyPr>
            <a:spAutoFit/>
          </a:bodyPr>
          <a:lstStyle/>
          <a:p>
            <a:endParaRPr lang="en-US"/>
          </a:p>
        </p:txBody>
      </p:sp>
      <p:sp>
        <p:nvSpPr>
          <p:cNvPr id="30" name="Rectangle 29"/>
          <p:cNvSpPr>
            <a:spLocks noChangeArrowheads="1"/>
          </p:cNvSpPr>
          <p:nvPr/>
        </p:nvSpPr>
        <p:spPr bwMode="auto">
          <a:xfrm>
            <a:off x="4495800" y="1600200"/>
            <a:ext cx="3200400" cy="609600"/>
          </a:xfrm>
          <a:prstGeom prst="rect">
            <a:avLst/>
          </a:prstGeom>
          <a:solidFill>
            <a:schemeClr val="accent1">
              <a:lumMod val="40000"/>
              <a:lumOff val="60000"/>
            </a:schemeClr>
          </a:solidFill>
          <a:ln w="9525">
            <a:noFill/>
            <a:round/>
            <a:headEnd/>
            <a:tailEnd type="stealth" w="med" len="med"/>
          </a:ln>
        </p:spPr>
        <p:txBody>
          <a:bodyPr>
            <a:spAutoFit/>
          </a:bodyPr>
          <a:lstStyle/>
          <a:p>
            <a:endParaRPr lang="en-US"/>
          </a:p>
        </p:txBody>
      </p:sp>
      <p:sp>
        <p:nvSpPr>
          <p:cNvPr id="29" name="Rectangle 28"/>
          <p:cNvSpPr>
            <a:spLocks noChangeArrowheads="1"/>
          </p:cNvSpPr>
          <p:nvPr/>
        </p:nvSpPr>
        <p:spPr bwMode="auto">
          <a:xfrm>
            <a:off x="4495800" y="4419600"/>
            <a:ext cx="3200400" cy="609600"/>
          </a:xfrm>
          <a:prstGeom prst="rect">
            <a:avLst/>
          </a:prstGeom>
          <a:solidFill>
            <a:schemeClr val="accent5">
              <a:lumMod val="60000"/>
              <a:lumOff val="40000"/>
            </a:schemeClr>
          </a:solidFill>
          <a:ln w="9525">
            <a:noFill/>
            <a:round/>
            <a:headEnd/>
            <a:tailEnd type="stealth" w="med" len="med"/>
          </a:ln>
        </p:spPr>
        <p:txBody>
          <a:bodyPr>
            <a:spAutoFit/>
          </a:bodyPr>
          <a:lstStyle/>
          <a:p>
            <a:endParaRPr lang="en-US"/>
          </a:p>
        </p:txBody>
      </p:sp>
      <p:sp>
        <p:nvSpPr>
          <p:cNvPr id="21530" name="Rectangle 28"/>
          <p:cNvSpPr>
            <a:spLocks noChangeArrowheads="1"/>
          </p:cNvSpPr>
          <p:nvPr/>
        </p:nvSpPr>
        <p:spPr bwMode="auto">
          <a:xfrm>
            <a:off x="381000" y="3886200"/>
            <a:ext cx="1295400" cy="304800"/>
          </a:xfrm>
          <a:prstGeom prst="rect">
            <a:avLst/>
          </a:prstGeom>
          <a:solidFill>
            <a:schemeClr val="accent5">
              <a:lumMod val="60000"/>
              <a:lumOff val="40000"/>
            </a:schemeClr>
          </a:solidFill>
          <a:ln w="9525">
            <a:noFill/>
            <a:miter lim="800000"/>
            <a:headEnd/>
            <a:tailEnd/>
          </a:ln>
        </p:spPr>
        <p:txBody>
          <a:bodyPr anchor="ctr">
            <a:spAutoFit/>
          </a:bodyPr>
          <a:lstStyle/>
          <a:p>
            <a:endParaRPr lang="en-US"/>
          </a:p>
        </p:txBody>
      </p:sp>
      <p:sp>
        <p:nvSpPr>
          <p:cNvPr id="21528" name="Rectangle 24"/>
          <p:cNvSpPr>
            <a:spLocks noChangeArrowheads="1"/>
          </p:cNvSpPr>
          <p:nvPr/>
        </p:nvSpPr>
        <p:spPr bwMode="auto">
          <a:xfrm>
            <a:off x="856474" y="2557168"/>
            <a:ext cx="1143000" cy="228600"/>
          </a:xfrm>
          <a:prstGeom prst="rect">
            <a:avLst/>
          </a:prstGeom>
          <a:solidFill>
            <a:schemeClr val="accent4">
              <a:lumMod val="60000"/>
              <a:lumOff val="40000"/>
            </a:schemeClr>
          </a:solidFill>
          <a:ln w="9525">
            <a:noFill/>
            <a:miter lim="800000"/>
            <a:headEnd/>
            <a:tailEnd/>
          </a:ln>
        </p:spPr>
        <p:txBody>
          <a:bodyPr anchor="ctr">
            <a:spAutoFit/>
          </a:bodyPr>
          <a:lstStyle/>
          <a:p>
            <a:endParaRPr lang="en-US"/>
          </a:p>
        </p:txBody>
      </p:sp>
      <p:sp>
        <p:nvSpPr>
          <p:cNvPr id="21526" name="Rectangle 20"/>
          <p:cNvSpPr>
            <a:spLocks noChangeArrowheads="1"/>
          </p:cNvSpPr>
          <p:nvPr/>
        </p:nvSpPr>
        <p:spPr bwMode="auto">
          <a:xfrm>
            <a:off x="1688641" y="1941544"/>
            <a:ext cx="1600200" cy="304800"/>
          </a:xfrm>
          <a:prstGeom prst="rect">
            <a:avLst/>
          </a:prstGeom>
          <a:solidFill>
            <a:schemeClr val="accent3">
              <a:lumMod val="60000"/>
              <a:lumOff val="40000"/>
            </a:schemeClr>
          </a:solidFill>
          <a:ln w="9525">
            <a:noFill/>
            <a:miter lim="800000"/>
            <a:headEnd/>
            <a:tailEnd/>
          </a:ln>
        </p:spPr>
        <p:txBody>
          <a:bodyPr anchor="ctr">
            <a:spAutoFit/>
          </a:bodyPr>
          <a:lstStyle/>
          <a:p>
            <a:endParaRPr lang="en-US"/>
          </a:p>
        </p:txBody>
      </p:sp>
      <p:sp>
        <p:nvSpPr>
          <p:cNvPr id="21524" name="Rectangle 16"/>
          <p:cNvSpPr>
            <a:spLocks noChangeArrowheads="1"/>
          </p:cNvSpPr>
          <p:nvPr/>
        </p:nvSpPr>
        <p:spPr bwMode="auto">
          <a:xfrm>
            <a:off x="2069640" y="1941544"/>
            <a:ext cx="1359359" cy="304800"/>
          </a:xfrm>
          <a:prstGeom prst="rect">
            <a:avLst/>
          </a:prstGeom>
          <a:solidFill>
            <a:schemeClr val="accent2">
              <a:lumMod val="40000"/>
              <a:lumOff val="60000"/>
            </a:schemeClr>
          </a:solidFill>
          <a:ln w="9525">
            <a:noFill/>
            <a:miter lim="800000"/>
            <a:headEnd/>
            <a:tailEnd/>
          </a:ln>
        </p:spPr>
        <p:txBody>
          <a:bodyPr wrap="square" anchor="ctr">
            <a:spAutoFit/>
          </a:bodyPr>
          <a:lstStyle/>
          <a:p>
            <a:endParaRPr lang="en-US"/>
          </a:p>
        </p:txBody>
      </p:sp>
      <p:sp>
        <p:nvSpPr>
          <p:cNvPr id="21522" name="Rectangle 13"/>
          <p:cNvSpPr>
            <a:spLocks noChangeArrowheads="1"/>
          </p:cNvSpPr>
          <p:nvPr/>
        </p:nvSpPr>
        <p:spPr bwMode="auto">
          <a:xfrm>
            <a:off x="694937" y="1703808"/>
            <a:ext cx="1143000" cy="228600"/>
          </a:xfrm>
          <a:prstGeom prst="rect">
            <a:avLst/>
          </a:prstGeom>
          <a:solidFill>
            <a:schemeClr val="accent1">
              <a:lumMod val="40000"/>
              <a:lumOff val="60000"/>
            </a:schemeClr>
          </a:solidFill>
          <a:ln w="9525">
            <a:noFill/>
            <a:miter lim="800000"/>
            <a:headEnd/>
            <a:tailEnd/>
          </a:ln>
        </p:spPr>
        <p:txBody>
          <a:bodyPr anchor="ctr">
            <a:spAutoFit/>
          </a:bodyPr>
          <a:lstStyle/>
          <a:p>
            <a:endParaRPr lang="en-US"/>
          </a:p>
        </p:txBody>
      </p:sp>
      <p:sp>
        <p:nvSpPr>
          <p:cNvPr id="10250" name="Rectangle 2"/>
          <p:cNvSpPr>
            <a:spLocks noGrp="1" noChangeArrowheads="1"/>
          </p:cNvSpPr>
          <p:nvPr>
            <p:ph type="title"/>
          </p:nvPr>
        </p:nvSpPr>
        <p:spPr>
          <a:noFill/>
        </p:spPr>
        <p:txBody>
          <a:bodyPr/>
          <a:lstStyle/>
          <a:p>
            <a:pPr eaLnBrk="1" hangingPunct="1"/>
            <a:r>
              <a:rPr lang="en-US"/>
              <a:t>Procedure Linkage: First Try</a:t>
            </a:r>
          </a:p>
        </p:txBody>
      </p:sp>
      <p:sp>
        <p:nvSpPr>
          <p:cNvPr id="22" name="Content Placeholder 21"/>
          <p:cNvSpPr>
            <a:spLocks noGrp="1"/>
          </p:cNvSpPr>
          <p:nvPr>
            <p:ph sz="quarter" idx="1"/>
          </p:nvPr>
        </p:nvSpPr>
        <p:spPr>
          <a:xfrm>
            <a:off x="76200" y="4876800"/>
            <a:ext cx="4876800" cy="1600200"/>
          </a:xfrm>
        </p:spPr>
        <p:txBody>
          <a:bodyPr>
            <a:normAutofit fontScale="92500"/>
          </a:bodyPr>
          <a:lstStyle/>
          <a:p>
            <a:r>
              <a:rPr lang="en-US" dirty="0"/>
              <a:t>Proposed convention:</a:t>
            </a:r>
          </a:p>
          <a:p>
            <a:pPr lvl="1"/>
            <a:r>
              <a:rPr lang="en-US" dirty="0"/>
              <a:t>Pass argument (value of n) in R1</a:t>
            </a:r>
          </a:p>
          <a:p>
            <a:pPr lvl="1"/>
            <a:r>
              <a:rPr lang="en-US" dirty="0"/>
              <a:t>Pass return address in R28</a:t>
            </a:r>
          </a:p>
          <a:p>
            <a:pPr lvl="1"/>
            <a:r>
              <a:rPr lang="en-US" dirty="0"/>
              <a:t>Return result in R0</a:t>
            </a:r>
          </a:p>
          <a:p>
            <a:endParaRPr lang="en-US" dirty="0"/>
          </a:p>
        </p:txBody>
      </p:sp>
      <p:grpSp>
        <p:nvGrpSpPr>
          <p:cNvPr id="2" name="Group 10"/>
          <p:cNvGrpSpPr>
            <a:grpSpLocks/>
          </p:cNvGrpSpPr>
          <p:nvPr/>
        </p:nvGrpSpPr>
        <p:grpSpPr bwMode="auto">
          <a:xfrm>
            <a:off x="5715006" y="3835400"/>
            <a:ext cx="981605" cy="1168400"/>
            <a:chOff x="3600" y="2608"/>
            <a:chExt cx="530" cy="736"/>
          </a:xfrm>
        </p:grpSpPr>
        <p:sp>
          <p:nvSpPr>
            <p:cNvPr id="10259" name="Oval 7"/>
            <p:cNvSpPr>
              <a:spLocks noChangeArrowheads="1"/>
            </p:cNvSpPr>
            <p:nvPr/>
          </p:nvSpPr>
          <p:spPr bwMode="auto">
            <a:xfrm>
              <a:off x="3842" y="3152"/>
              <a:ext cx="288" cy="192"/>
            </a:xfrm>
            <a:prstGeom prst="ellipse">
              <a:avLst/>
            </a:prstGeom>
            <a:noFill/>
            <a:ln w="19050">
              <a:solidFill>
                <a:srgbClr val="FF3300"/>
              </a:solidFill>
              <a:round/>
              <a:headEnd/>
              <a:tailEnd/>
            </a:ln>
          </p:spPr>
          <p:txBody>
            <a:bodyPr wrap="none" anchor="ctr">
              <a:spAutoFit/>
            </a:bodyPr>
            <a:lstStyle/>
            <a:p>
              <a:endParaRPr lang="en-US"/>
            </a:p>
          </p:txBody>
        </p:sp>
        <p:sp>
          <p:nvSpPr>
            <p:cNvPr id="10260" name="Oval 8"/>
            <p:cNvSpPr>
              <a:spLocks noChangeArrowheads="1"/>
            </p:cNvSpPr>
            <p:nvPr/>
          </p:nvSpPr>
          <p:spPr bwMode="auto">
            <a:xfrm>
              <a:off x="3600" y="2608"/>
              <a:ext cx="288" cy="192"/>
            </a:xfrm>
            <a:prstGeom prst="ellipse">
              <a:avLst/>
            </a:prstGeom>
            <a:noFill/>
            <a:ln w="19050">
              <a:solidFill>
                <a:srgbClr val="FF3300"/>
              </a:solidFill>
              <a:round/>
              <a:headEnd/>
              <a:tailEnd/>
            </a:ln>
          </p:spPr>
          <p:txBody>
            <a:bodyPr wrap="none" anchor="ctr">
              <a:spAutoFit/>
            </a:bodyPr>
            <a:lstStyle/>
            <a:p>
              <a:endParaRPr lang="en-US"/>
            </a:p>
          </p:txBody>
        </p:sp>
      </p:grpSp>
      <p:sp>
        <p:nvSpPr>
          <p:cNvPr id="21" name="Rectangle 20"/>
          <p:cNvSpPr>
            <a:spLocks noChangeArrowheads="1"/>
          </p:cNvSpPr>
          <p:nvPr/>
        </p:nvSpPr>
        <p:spPr bwMode="auto">
          <a:xfrm>
            <a:off x="4495800" y="3015734"/>
            <a:ext cx="3200400" cy="369332"/>
          </a:xfrm>
          <a:prstGeom prst="rect">
            <a:avLst/>
          </a:prstGeom>
          <a:solidFill>
            <a:schemeClr val="accent3">
              <a:lumMod val="60000"/>
              <a:lumOff val="40000"/>
            </a:schemeClr>
          </a:solidFill>
          <a:ln w="9525">
            <a:noFill/>
            <a:miter lim="800000"/>
            <a:headEnd/>
            <a:tailEnd/>
          </a:ln>
        </p:spPr>
        <p:txBody>
          <a:bodyPr wrap="square" anchor="ctr">
            <a:spAutoFit/>
          </a:bodyPr>
          <a:lstStyle/>
          <a:p>
            <a:endParaRPr lang="en-US"/>
          </a:p>
        </p:txBody>
      </p:sp>
      <p:sp>
        <p:nvSpPr>
          <p:cNvPr id="23" name="Rectangle 22"/>
          <p:cNvSpPr/>
          <p:nvPr/>
        </p:nvSpPr>
        <p:spPr>
          <a:xfrm>
            <a:off x="304800" y="1371600"/>
            <a:ext cx="3581400" cy="2862323"/>
          </a:xfrm>
          <a:prstGeom prst="rect">
            <a:avLst/>
          </a:prstGeom>
        </p:spPr>
        <p:txBody>
          <a:bodyPr wrap="square">
            <a:spAutoFit/>
          </a:bodyPr>
          <a:lstStyle/>
          <a:p>
            <a:pPr eaLnBrk="0" hangingPunct="0">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dirty="0" err="1">
                <a:solidFill>
                  <a:srgbClr val="0070C0"/>
                </a:solidFill>
                <a:latin typeface="Consolas" pitchFamily="49" charset="0"/>
                <a:cs typeface="Consolas" pitchFamily="49" charset="0"/>
              </a:rPr>
              <a:t>int</a:t>
            </a:r>
            <a:r>
              <a:rPr lang="en-US" dirty="0">
                <a:latin typeface="Consolas" pitchFamily="49" charset="0"/>
                <a:cs typeface="Consolas" pitchFamily="49" charset="0"/>
              </a:rPr>
              <a:t> fact(</a:t>
            </a:r>
            <a:r>
              <a:rPr lang="en-US" dirty="0" err="1">
                <a:solidFill>
                  <a:srgbClr val="0070C0"/>
                </a:solidFill>
                <a:latin typeface="Consolas" pitchFamily="49" charset="0"/>
                <a:cs typeface="Consolas" pitchFamily="49" charset="0"/>
              </a:rPr>
              <a:t>int</a:t>
            </a:r>
            <a:r>
              <a:rPr lang="en-US" dirty="0">
                <a:latin typeface="Consolas" pitchFamily="49" charset="0"/>
                <a:cs typeface="Consolas" pitchFamily="49" charset="0"/>
              </a:rPr>
              <a:t> n)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if</a:t>
            </a:r>
            <a:r>
              <a:rPr lang="en-US" dirty="0">
                <a:latin typeface="Consolas" pitchFamily="49" charset="0"/>
                <a:cs typeface="Consolas" pitchFamily="49" charset="0"/>
              </a:rPr>
              <a:t> (n &gt; 0)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return</a:t>
            </a:r>
            <a:r>
              <a:rPr lang="en-US" dirty="0">
                <a:latin typeface="Consolas" pitchFamily="49" charset="0"/>
                <a:cs typeface="Consolas" pitchFamily="49" charset="0"/>
              </a:rPr>
              <a:t> n*fact(n - 1);</a:t>
            </a:r>
            <a:br>
              <a:rPr lang="en-US" dirty="0">
                <a:latin typeface="Consolas" pitchFamily="49" charset="0"/>
                <a:cs typeface="Consolas" pitchFamily="49" charset="0"/>
              </a:rPr>
            </a:br>
            <a:r>
              <a:rPr lang="en-US" dirty="0">
                <a:latin typeface="Consolas" pitchFamily="49" charset="0"/>
                <a:cs typeface="Consolas" pitchFamily="49" charset="0"/>
              </a:rPr>
              <a:t>  } </a:t>
            </a:r>
            <a:r>
              <a:rPr lang="en-US" dirty="0">
                <a:solidFill>
                  <a:srgbClr val="C00000"/>
                </a:solidFill>
                <a:latin typeface="Consolas" pitchFamily="49" charset="0"/>
                <a:cs typeface="Consolas" pitchFamily="49" charset="0"/>
              </a:rPr>
              <a:t>else</a:t>
            </a: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return</a:t>
            </a:r>
            <a:r>
              <a:rPr lang="en-US" dirty="0">
                <a:latin typeface="Consolas" pitchFamily="49" charset="0"/>
                <a:cs typeface="Consolas" pitchFamily="49" charset="0"/>
              </a:rPr>
              <a:t> 1;</a:t>
            </a:r>
            <a:br>
              <a:rPr lang="en-US" dirty="0">
                <a:latin typeface="Consolas" pitchFamily="49" charset="0"/>
                <a:cs typeface="Consolas" pitchFamily="49" charset="0"/>
              </a:rPr>
            </a:br>
            <a:r>
              <a:rPr lang="en-US" dirty="0">
                <a:latin typeface="Consolas" pitchFamily="49" charset="0"/>
                <a:cs typeface="Consolas" pitchFamily="49" charset="0"/>
              </a:rPr>
              <a:t>  }</a:t>
            </a:r>
            <a:br>
              <a:rPr lang="en-US" dirty="0">
                <a:latin typeface="Consolas" pitchFamily="49" charset="0"/>
                <a:cs typeface="Consolas" pitchFamily="49" charset="0"/>
              </a:rPr>
            </a:br>
            <a:r>
              <a:rPr lang="en-US" dirty="0">
                <a:latin typeface="Consolas" pitchFamily="49" charset="0"/>
                <a:cs typeface="Consolas" pitchFamily="49" charset="0"/>
              </a:rPr>
              <a:t>}</a:t>
            </a:r>
          </a:p>
          <a:p>
            <a:pPr eaLnBrk="0" hangingPunct="0">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endParaRPr lang="en-US" dirty="0">
              <a:latin typeface="Consolas" pitchFamily="49" charset="0"/>
              <a:cs typeface="Consolas" pitchFamily="49" charset="0"/>
            </a:endParaRPr>
          </a:p>
          <a:p>
            <a:pPr eaLnBrk="0" hangingPunct="0">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dirty="0">
                <a:latin typeface="Consolas" pitchFamily="49" charset="0"/>
                <a:cs typeface="Consolas" pitchFamily="49" charset="0"/>
              </a:rPr>
              <a:t>fact(3);</a:t>
            </a:r>
          </a:p>
        </p:txBody>
      </p:sp>
      <p:sp>
        <p:nvSpPr>
          <p:cNvPr id="10252" name="Rectangle 4"/>
          <p:cNvSpPr>
            <a:spLocks noChangeArrowheads="1"/>
          </p:cNvSpPr>
          <p:nvPr/>
        </p:nvSpPr>
        <p:spPr bwMode="auto">
          <a:xfrm>
            <a:off x="4343400" y="1371600"/>
            <a:ext cx="4206875" cy="3930820"/>
          </a:xfrm>
          <a:prstGeom prst="rect">
            <a:avLst/>
          </a:prstGeom>
          <a:noFill/>
          <a:ln w="12700">
            <a:noFill/>
            <a:miter lim="800000"/>
            <a:headEnd/>
            <a:tailEnd/>
          </a:ln>
        </p:spPr>
        <p:txBody>
          <a:bodyPr lIns="90488" tIns="44450" rIns="90488" bIns="44450">
            <a:spAutoFit/>
          </a:bodyPr>
          <a:lstStyle/>
          <a:p>
            <a:pPr algn="l" eaLnBrk="0" hangingPunct="0">
              <a:lnSpc>
                <a:spcPct val="65000"/>
              </a:lnSpc>
              <a:spcBef>
                <a:spcPct val="50000"/>
              </a:spcBef>
            </a:pPr>
            <a:r>
              <a:rPr lang="en-US" sz="1600" dirty="0">
                <a:latin typeface="Consolas" pitchFamily="49" charset="0"/>
                <a:cs typeface="Consolas" pitchFamily="49" charset="0"/>
              </a:rPr>
              <a:t>fact:	</a:t>
            </a:r>
          </a:p>
          <a:p>
            <a:pPr marL="923925" lvl="2" algn="l" eaLnBrk="0" hangingPunct="0">
              <a:lnSpc>
                <a:spcPct val="65000"/>
              </a:lnSpc>
              <a:spcBef>
                <a:spcPct val="50000"/>
              </a:spcBef>
            </a:pPr>
            <a:r>
              <a:rPr lang="en-US" sz="1600" dirty="0">
                <a:latin typeface="Consolas" pitchFamily="49" charset="0"/>
                <a:cs typeface="Consolas" pitchFamily="49" charset="0"/>
              </a:rPr>
              <a:t>CMPLEC(r1,0,r0)</a:t>
            </a:r>
          </a:p>
          <a:p>
            <a:pPr marL="923925" lvl="2" algn="l" eaLnBrk="0" hangingPunct="0">
              <a:lnSpc>
                <a:spcPct val="65000"/>
              </a:lnSpc>
              <a:spcBef>
                <a:spcPct val="50000"/>
              </a:spcBef>
            </a:pPr>
            <a:r>
              <a:rPr lang="en-US" sz="1600" dirty="0">
                <a:latin typeface="Consolas" pitchFamily="49" charset="0"/>
                <a:cs typeface="Consolas" pitchFamily="49" charset="0"/>
              </a:rPr>
              <a:t>BT(r0,else)</a:t>
            </a:r>
          </a:p>
          <a:p>
            <a:pPr marL="923925" lvl="2" algn="l" eaLnBrk="0" hangingPunct="0">
              <a:lnSpc>
                <a:spcPct val="65000"/>
              </a:lnSpc>
              <a:spcBef>
                <a:spcPct val="50000"/>
              </a:spcBef>
            </a:pPr>
            <a:r>
              <a:rPr lang="en-US" sz="1600" dirty="0">
                <a:latin typeface="Consolas" pitchFamily="49" charset="0"/>
                <a:cs typeface="Consolas" pitchFamily="49" charset="0"/>
              </a:rPr>
              <a:t>MOVE(r1,r2)	// save n</a:t>
            </a:r>
          </a:p>
          <a:p>
            <a:pPr marL="923925" lvl="2" algn="l" eaLnBrk="0" hangingPunct="0">
              <a:lnSpc>
                <a:spcPct val="65000"/>
              </a:lnSpc>
              <a:spcBef>
                <a:spcPct val="50000"/>
              </a:spcBef>
            </a:pPr>
            <a:r>
              <a:rPr lang="en-US" sz="1600" dirty="0">
                <a:latin typeface="Consolas" pitchFamily="49" charset="0"/>
                <a:cs typeface="Consolas" pitchFamily="49" charset="0"/>
              </a:rPr>
              <a:t>SUBC(r2,1,r1)</a:t>
            </a:r>
          </a:p>
          <a:p>
            <a:pPr marL="923925" lvl="2" algn="l" eaLnBrk="0" hangingPunct="0">
              <a:lnSpc>
                <a:spcPct val="65000"/>
              </a:lnSpc>
              <a:spcBef>
                <a:spcPct val="50000"/>
              </a:spcBef>
            </a:pPr>
            <a:r>
              <a:rPr lang="en-US" sz="1600" dirty="0">
                <a:latin typeface="Consolas" pitchFamily="49" charset="0"/>
                <a:cs typeface="Consolas" pitchFamily="49" charset="0"/>
              </a:rPr>
              <a:t>BR(fact,r28)</a:t>
            </a:r>
          </a:p>
          <a:p>
            <a:pPr marL="923925" lvl="2" algn="l" eaLnBrk="0" hangingPunct="0">
              <a:lnSpc>
                <a:spcPct val="65000"/>
              </a:lnSpc>
              <a:spcBef>
                <a:spcPct val="50000"/>
              </a:spcBef>
            </a:pPr>
            <a:r>
              <a:rPr lang="en-US" sz="1600" dirty="0">
                <a:latin typeface="Consolas" pitchFamily="49" charset="0"/>
                <a:cs typeface="Consolas" pitchFamily="49" charset="0"/>
              </a:rPr>
              <a:t>MUL(r0,r2,r0)</a:t>
            </a:r>
          </a:p>
          <a:p>
            <a:pPr marL="923925" lvl="2" algn="l" eaLnBrk="0" hangingPunct="0">
              <a:lnSpc>
                <a:spcPct val="65000"/>
              </a:lnSpc>
              <a:spcBef>
                <a:spcPct val="50000"/>
              </a:spcBef>
            </a:pPr>
            <a:r>
              <a:rPr lang="en-US" sz="1600" dirty="0">
                <a:latin typeface="Consolas" pitchFamily="49" charset="0"/>
                <a:cs typeface="Consolas" pitchFamily="49" charset="0"/>
              </a:rPr>
              <a:t>BR(</a:t>
            </a:r>
            <a:r>
              <a:rPr lang="en-US" sz="1600" dirty="0" err="1">
                <a:latin typeface="Consolas" pitchFamily="49" charset="0"/>
                <a:cs typeface="Consolas" pitchFamily="49" charset="0"/>
              </a:rPr>
              <a:t>rtn</a:t>
            </a:r>
            <a:r>
              <a:rPr lang="en-US" sz="1600" dirty="0">
                <a:latin typeface="Consolas" pitchFamily="49" charset="0"/>
                <a:cs typeface="Consolas" pitchFamily="49" charset="0"/>
              </a:rPr>
              <a:t>)</a:t>
            </a:r>
          </a:p>
          <a:p>
            <a:pPr marL="114300" lvl="1" algn="l" eaLnBrk="0" hangingPunct="0">
              <a:lnSpc>
                <a:spcPct val="65000"/>
              </a:lnSpc>
              <a:spcBef>
                <a:spcPct val="50000"/>
              </a:spcBef>
            </a:pPr>
            <a:r>
              <a:rPr lang="en-US" sz="1600" dirty="0">
                <a:latin typeface="Consolas" pitchFamily="49" charset="0"/>
                <a:cs typeface="Consolas" pitchFamily="49" charset="0"/>
              </a:rPr>
              <a:t>else:  CMOVE(1,r0)</a:t>
            </a:r>
          </a:p>
          <a:p>
            <a:pPr marL="114300" lvl="1" algn="l" eaLnBrk="0" hangingPunct="0">
              <a:lnSpc>
                <a:spcPct val="65000"/>
              </a:lnSpc>
              <a:spcBef>
                <a:spcPct val="50000"/>
              </a:spcBef>
            </a:pPr>
            <a:r>
              <a:rPr lang="en-US" sz="1600" dirty="0" err="1">
                <a:latin typeface="Consolas" pitchFamily="49" charset="0"/>
                <a:cs typeface="Consolas" pitchFamily="49" charset="0"/>
              </a:rPr>
              <a:t>rtn</a:t>
            </a:r>
            <a:r>
              <a:rPr lang="en-US" sz="1600" dirty="0">
                <a:latin typeface="Consolas" pitchFamily="49" charset="0"/>
                <a:cs typeface="Consolas" pitchFamily="49" charset="0"/>
              </a:rPr>
              <a:t>:	JMP(r28)</a:t>
            </a:r>
          </a:p>
          <a:p>
            <a:pPr marL="923925" lvl="2" algn="l" eaLnBrk="0" hangingPunct="0">
              <a:lnSpc>
                <a:spcPct val="65000"/>
              </a:lnSpc>
              <a:spcBef>
                <a:spcPct val="50000"/>
              </a:spcBef>
            </a:pPr>
            <a:endParaRPr lang="en-US" sz="1600" dirty="0">
              <a:latin typeface="Consolas" pitchFamily="49" charset="0"/>
              <a:cs typeface="Consolas" pitchFamily="49" charset="0"/>
            </a:endParaRPr>
          </a:p>
          <a:p>
            <a:pPr marL="114300" lvl="1" algn="l" eaLnBrk="0" hangingPunct="0">
              <a:lnSpc>
                <a:spcPct val="65000"/>
              </a:lnSpc>
              <a:spcBef>
                <a:spcPct val="50000"/>
              </a:spcBef>
            </a:pPr>
            <a:r>
              <a:rPr lang="en-US" sz="1600" dirty="0">
                <a:latin typeface="Consolas" pitchFamily="49" charset="0"/>
                <a:cs typeface="Consolas" pitchFamily="49" charset="0"/>
              </a:rPr>
              <a:t>main:	CMOVE(3,r1)</a:t>
            </a:r>
          </a:p>
          <a:p>
            <a:pPr marL="114300" lvl="1" algn="l" eaLnBrk="0" hangingPunct="0">
              <a:lnSpc>
                <a:spcPct val="65000"/>
              </a:lnSpc>
              <a:spcBef>
                <a:spcPct val="50000"/>
              </a:spcBef>
            </a:pPr>
            <a:r>
              <a:rPr lang="en-US" sz="1600" dirty="0">
                <a:latin typeface="Consolas" pitchFamily="49" charset="0"/>
                <a:cs typeface="Consolas" pitchFamily="49" charset="0"/>
              </a:rPr>
              <a:t>		BR(fact,r28)</a:t>
            </a:r>
          </a:p>
          <a:p>
            <a:pPr marL="114300" lvl="1" algn="l" eaLnBrk="0" hangingPunct="0">
              <a:lnSpc>
                <a:spcPct val="65000"/>
              </a:lnSpc>
              <a:spcBef>
                <a:spcPct val="50000"/>
              </a:spcBef>
            </a:pPr>
            <a:r>
              <a:rPr lang="en-US" sz="1600" dirty="0">
                <a:latin typeface="Consolas" pitchFamily="49" charset="0"/>
                <a:cs typeface="Consolas" pitchFamily="49" charset="0"/>
              </a:rPr>
              <a:t>		HALT()</a:t>
            </a:r>
          </a:p>
        </p:txBody>
      </p:sp>
      <p:grpSp>
        <p:nvGrpSpPr>
          <p:cNvPr id="3" name="Group 11"/>
          <p:cNvGrpSpPr>
            <a:grpSpLocks/>
          </p:cNvGrpSpPr>
          <p:nvPr/>
        </p:nvGrpSpPr>
        <p:grpSpPr bwMode="auto">
          <a:xfrm>
            <a:off x="6230948" y="2667000"/>
            <a:ext cx="2630491" cy="508000"/>
            <a:chOff x="3829" y="1776"/>
            <a:chExt cx="1657" cy="320"/>
          </a:xfrm>
        </p:grpSpPr>
        <p:sp>
          <p:nvSpPr>
            <p:cNvPr id="699397" name="AutoShape 5"/>
            <p:cNvSpPr>
              <a:spLocks noChangeArrowheads="1"/>
            </p:cNvSpPr>
            <p:nvPr/>
          </p:nvSpPr>
          <p:spPr bwMode="auto">
            <a:xfrm>
              <a:off x="4512" y="1776"/>
              <a:ext cx="974" cy="320"/>
            </a:xfrm>
            <a:prstGeom prst="star16">
              <a:avLst>
                <a:gd name="adj" fmla="val 37500"/>
              </a:avLst>
            </a:prstGeom>
            <a:solidFill>
              <a:srgbClr val="C00000"/>
            </a:solidFill>
            <a:ln w="22225">
              <a:solidFill>
                <a:schemeClr val="accent2">
                  <a:lumMod val="50000"/>
                </a:schemeClr>
              </a:solidFill>
              <a:miter lim="800000"/>
              <a:headEnd/>
              <a:tailEnd/>
            </a:ln>
            <a:effectLst/>
          </p:spPr>
          <p:txBody>
            <a:bodyPr lIns="23812" tIns="11112" rIns="23812" bIns="11112">
              <a:spAutoFit/>
            </a:bodyPr>
            <a:lstStyle/>
            <a:p>
              <a:pPr algn="l" defTabSz="57150" eaLnBrk="0" hangingPunct="0">
                <a:lnSpc>
                  <a:spcPct val="90000"/>
                </a:lnSpc>
              </a:pPr>
              <a:r>
                <a:rPr lang="en-US" sz="1800" b="1" dirty="0">
                  <a:solidFill>
                    <a:schemeClr val="bg1"/>
                  </a:solidFill>
                </a:rPr>
                <a:t>OOPS! </a:t>
              </a:r>
            </a:p>
          </p:txBody>
        </p:sp>
        <p:sp>
          <p:nvSpPr>
            <p:cNvPr id="10258" name="Oval 9"/>
            <p:cNvSpPr>
              <a:spLocks noChangeArrowheads="1"/>
            </p:cNvSpPr>
            <p:nvPr/>
          </p:nvSpPr>
          <p:spPr bwMode="auto">
            <a:xfrm>
              <a:off x="3829" y="1819"/>
              <a:ext cx="288" cy="192"/>
            </a:xfrm>
            <a:prstGeom prst="ellipse">
              <a:avLst/>
            </a:prstGeom>
            <a:noFill/>
            <a:ln w="19050">
              <a:solidFill>
                <a:srgbClr val="FF3300"/>
              </a:solidFill>
              <a:round/>
              <a:headEnd/>
              <a:tailEnd/>
            </a:ln>
          </p:spPr>
          <p:txBody>
            <a:bodyPr wrap="none"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3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5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153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152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30"/>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5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5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21"/>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152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1524"/>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1"/>
                                        </p:tgtEl>
                                        <p:attrNameLst>
                                          <p:attrName>style.visibility</p:attrName>
                                        </p:attrNameLst>
                                      </p:cBhvr>
                                      <p:to>
                                        <p:strVal val="hidden"/>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3" grpId="0" animBg="1"/>
      <p:bldP spid="30" grpId="0" animBg="1"/>
      <p:bldP spid="30" grpId="1" animBg="1"/>
      <p:bldP spid="29" grpId="0" animBg="1"/>
      <p:bldP spid="29" grpId="1" animBg="1"/>
      <p:bldP spid="21530" grpId="0" animBg="1"/>
      <p:bldP spid="21530" grpId="1" animBg="1"/>
      <p:bldP spid="21528" grpId="0" animBg="1"/>
      <p:bldP spid="21526" grpId="0" animBg="1"/>
      <p:bldP spid="21526" grpId="1" animBg="1"/>
      <p:bldP spid="21524" grpId="0" animBg="1"/>
      <p:bldP spid="21524" grpId="1" animBg="1"/>
      <p:bldP spid="21522" grpId="0" animBg="1"/>
      <p:bldP spid="21522" grpId="1" animBg="1"/>
      <p:bldP spid="21" grpId="0" animBg="1"/>
      <p:bldP spid="2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p:txBody>
          <a:bodyPr/>
          <a:lstStyle/>
          <a:p>
            <a:pPr eaLnBrk="1" hangingPunct="1"/>
            <a:r>
              <a:rPr lang="en-US" dirty="0"/>
              <a:t>Procedure</a:t>
            </a:r>
            <a:r>
              <a:rPr lang="en-US" altLang="ja-JP" dirty="0"/>
              <a:t> Storage Needs</a:t>
            </a:r>
            <a:endParaRPr lang="en-US" dirty="0"/>
          </a:p>
        </p:txBody>
      </p:sp>
      <p:sp>
        <p:nvSpPr>
          <p:cNvPr id="17" name="Content Placeholder 16"/>
          <p:cNvSpPr>
            <a:spLocks noGrp="1"/>
          </p:cNvSpPr>
          <p:nvPr>
            <p:ph sz="quarter" idx="1"/>
          </p:nvPr>
        </p:nvSpPr>
        <p:spPr/>
        <p:txBody>
          <a:bodyPr/>
          <a:lstStyle/>
          <a:p>
            <a:r>
              <a:rPr lang="en-US" dirty="0"/>
              <a:t>Basic requirements for procedure calls:</a:t>
            </a:r>
          </a:p>
          <a:p>
            <a:pPr lvl="1"/>
            <a:r>
              <a:rPr lang="en-US" dirty="0"/>
              <a:t>Input arguments</a:t>
            </a:r>
          </a:p>
          <a:p>
            <a:pPr lvl="1"/>
            <a:r>
              <a:rPr lang="en-US" dirty="0"/>
              <a:t>Return address</a:t>
            </a:r>
          </a:p>
          <a:p>
            <a:pPr lvl="1"/>
            <a:r>
              <a:rPr lang="en-US" dirty="0"/>
              <a:t>Results</a:t>
            </a:r>
          </a:p>
          <a:p>
            <a:pPr lvl="5"/>
            <a:endParaRPr lang="en-US" dirty="0"/>
          </a:p>
          <a:p>
            <a:r>
              <a:rPr lang="en-US" dirty="0"/>
              <a:t>Local storage:</a:t>
            </a:r>
          </a:p>
          <a:p>
            <a:pPr lvl="1"/>
            <a:r>
              <a:rPr lang="en-US" dirty="0"/>
              <a:t>Variables that compiler can’t fit in registers</a:t>
            </a:r>
          </a:p>
          <a:p>
            <a:pPr lvl="1"/>
            <a:r>
              <a:rPr lang="en-US" dirty="0"/>
              <a:t>Space to save caller’s register values for registers that we overwrite</a:t>
            </a:r>
          </a:p>
        </p:txBody>
      </p:sp>
      <p:sp>
        <p:nvSpPr>
          <p:cNvPr id="671772" name="Rectangle 28"/>
          <p:cNvSpPr>
            <a:spLocks noChangeArrowheads="1"/>
          </p:cNvSpPr>
          <p:nvPr/>
        </p:nvSpPr>
        <p:spPr bwMode="auto">
          <a:xfrm>
            <a:off x="457200" y="4724400"/>
            <a:ext cx="8305800" cy="1159292"/>
          </a:xfrm>
          <a:prstGeom prst="rect">
            <a:avLst/>
          </a:prstGeom>
          <a:noFill/>
          <a:ln w="12700">
            <a:noFill/>
            <a:miter lim="800000"/>
            <a:headEnd/>
            <a:tailEnd/>
          </a:ln>
        </p:spPr>
        <p:txBody>
          <a:bodyPr wrap="square" lIns="63500" tIns="25400" rIns="63500" bIns="25400">
            <a:spAutoFit/>
          </a:bodyPr>
          <a:lstStyle/>
          <a:p>
            <a:pPr eaLnBrk="0" hangingPunct="0"/>
            <a:r>
              <a:rPr lang="en-US" sz="2400" dirty="0">
                <a:latin typeface="+mj-lt"/>
              </a:rPr>
              <a:t>Each of these is specific to a particular </a:t>
            </a:r>
            <a:r>
              <a:rPr lang="en-US" sz="2400" i="1" dirty="0">
                <a:solidFill>
                  <a:srgbClr val="CC0000"/>
                </a:solidFill>
                <a:latin typeface="+mj-lt"/>
              </a:rPr>
              <a:t>activation</a:t>
            </a:r>
            <a:r>
              <a:rPr lang="en-US" sz="2400" dirty="0">
                <a:latin typeface="+mj-lt"/>
              </a:rPr>
              <a:t> of a procedure.  We call them the procedure</a:t>
            </a:r>
            <a:r>
              <a:rPr lang="en-US" altLang="en-US" sz="2400" dirty="0">
                <a:latin typeface="+mj-lt"/>
              </a:rPr>
              <a:t>’</a:t>
            </a:r>
            <a:r>
              <a:rPr lang="en-US" altLang="ja-JP" sz="2400" dirty="0">
                <a:latin typeface="+mj-lt"/>
              </a:rPr>
              <a:t>s </a:t>
            </a:r>
            <a:r>
              <a:rPr lang="en-US" altLang="ja-JP" sz="2400" i="1" dirty="0">
                <a:solidFill>
                  <a:srgbClr val="CC0000"/>
                </a:solidFill>
                <a:latin typeface="+mj-lt"/>
              </a:rPr>
              <a:t>activation record</a:t>
            </a:r>
            <a:endParaRPr lang="en-US" sz="2400" i="1" dirty="0">
              <a:solidFill>
                <a:srgbClr val="CC0000"/>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1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pPr eaLnBrk="1" hangingPunct="1"/>
            <a:r>
              <a:rPr lang="en-US" dirty="0"/>
              <a:t>Activation Records</a:t>
            </a:r>
          </a:p>
        </p:txBody>
      </p:sp>
      <p:sp>
        <p:nvSpPr>
          <p:cNvPr id="672772" name="Rectangle 4"/>
          <p:cNvSpPr>
            <a:spLocks noChangeArrowheads="1"/>
          </p:cNvSpPr>
          <p:nvPr/>
        </p:nvSpPr>
        <p:spPr bwMode="auto">
          <a:xfrm>
            <a:off x="457200" y="2809875"/>
            <a:ext cx="990600" cy="406400"/>
          </a:xfrm>
          <a:prstGeom prst="rect">
            <a:avLst/>
          </a:prstGeom>
          <a:solidFill>
            <a:srgbClr val="FFFFCC"/>
          </a:solidFill>
          <a:ln w="9525">
            <a:solidFill>
              <a:schemeClr val="tx1"/>
            </a:solidFill>
            <a:miter lim="800000"/>
            <a:headEnd/>
            <a:tailEnd/>
          </a:ln>
        </p:spPr>
        <p:txBody>
          <a:bodyPr anchor="ctr">
            <a:spAutoFit/>
          </a:bodyPr>
          <a:lstStyle/>
          <a:p>
            <a:pPr eaLnBrk="0" hangingPunct="0"/>
            <a:r>
              <a:rPr lang="en-US" sz="2000">
                <a:latin typeface="+mn-lt"/>
              </a:rPr>
              <a:t>fact(3)</a:t>
            </a:r>
          </a:p>
        </p:txBody>
      </p:sp>
      <p:sp>
        <p:nvSpPr>
          <p:cNvPr id="13315" name="Line 27"/>
          <p:cNvSpPr>
            <a:spLocks noChangeShapeType="1"/>
          </p:cNvSpPr>
          <p:nvPr/>
        </p:nvSpPr>
        <p:spPr bwMode="auto">
          <a:xfrm>
            <a:off x="1447800" y="2530475"/>
            <a:ext cx="6096000" cy="0"/>
          </a:xfrm>
          <a:prstGeom prst="line">
            <a:avLst/>
          </a:prstGeom>
          <a:noFill/>
          <a:ln w="28575">
            <a:solidFill>
              <a:schemeClr val="tx1"/>
            </a:solidFill>
            <a:round/>
            <a:headEnd/>
            <a:tailEnd type="triangle" w="med" len="med"/>
          </a:ln>
        </p:spPr>
        <p:txBody>
          <a:bodyPr>
            <a:spAutoFit/>
          </a:bodyPr>
          <a:lstStyle/>
          <a:p>
            <a:endParaRPr lang="en-US">
              <a:latin typeface="+mn-lt"/>
            </a:endParaRPr>
          </a:p>
        </p:txBody>
      </p:sp>
      <p:sp>
        <p:nvSpPr>
          <p:cNvPr id="13316" name="Text Box 28"/>
          <p:cNvSpPr txBox="1">
            <a:spLocks noChangeArrowheads="1"/>
          </p:cNvSpPr>
          <p:nvPr/>
        </p:nvSpPr>
        <p:spPr bwMode="auto">
          <a:xfrm>
            <a:off x="7518400" y="2362200"/>
            <a:ext cx="732893" cy="400110"/>
          </a:xfrm>
          <a:prstGeom prst="rect">
            <a:avLst/>
          </a:prstGeom>
          <a:noFill/>
          <a:ln w="9525">
            <a:noFill/>
            <a:miter lim="800000"/>
            <a:headEnd/>
            <a:tailEnd/>
          </a:ln>
        </p:spPr>
        <p:txBody>
          <a:bodyPr wrap="none">
            <a:spAutoFit/>
          </a:bodyPr>
          <a:lstStyle/>
          <a:p>
            <a:pPr algn="l" eaLnBrk="0" hangingPunct="0"/>
            <a:r>
              <a:rPr lang="en-US" sz="2000">
                <a:latin typeface="+mn-lt"/>
              </a:rPr>
              <a:t>TIME</a:t>
            </a:r>
          </a:p>
        </p:txBody>
      </p:sp>
      <p:sp>
        <p:nvSpPr>
          <p:cNvPr id="672799" name="Text Box 31"/>
          <p:cNvSpPr txBox="1">
            <a:spLocks noChangeArrowheads="1"/>
          </p:cNvSpPr>
          <p:nvPr/>
        </p:nvSpPr>
        <p:spPr bwMode="auto">
          <a:xfrm>
            <a:off x="381000" y="4708525"/>
            <a:ext cx="3733800" cy="1311275"/>
          </a:xfrm>
          <a:prstGeom prst="rect">
            <a:avLst/>
          </a:prstGeom>
          <a:noFill/>
          <a:ln w="9525">
            <a:noFill/>
            <a:miter lim="800000"/>
            <a:headEnd/>
            <a:tailEnd/>
          </a:ln>
        </p:spPr>
        <p:txBody>
          <a:bodyPr>
            <a:spAutoFit/>
          </a:bodyPr>
          <a:lstStyle/>
          <a:p>
            <a:pPr algn="l" eaLnBrk="0" hangingPunct="0"/>
            <a:r>
              <a:rPr lang="en-US" sz="2000" dirty="0">
                <a:latin typeface="+mn-lt"/>
              </a:rPr>
              <a:t>A procedure call creates a new activation record.  Caller</a:t>
            </a:r>
            <a:r>
              <a:rPr lang="en-US" altLang="en-US" sz="2000" dirty="0">
                <a:latin typeface="+mn-lt"/>
              </a:rPr>
              <a:t>’</a:t>
            </a:r>
            <a:r>
              <a:rPr lang="en-US" altLang="ja-JP" sz="2000" dirty="0">
                <a:latin typeface="+mn-lt"/>
              </a:rPr>
              <a:t>s record is preserved because we’ll need it when </a:t>
            </a:r>
            <a:r>
              <a:rPr lang="en-US" altLang="ja-JP" sz="2000" dirty="0" err="1">
                <a:latin typeface="+mn-lt"/>
              </a:rPr>
              <a:t>callee</a:t>
            </a:r>
            <a:r>
              <a:rPr lang="en-US" altLang="ja-JP" sz="2000" dirty="0">
                <a:latin typeface="+mn-lt"/>
              </a:rPr>
              <a:t> finally returns.</a:t>
            </a:r>
            <a:endParaRPr lang="en-US" sz="2000" dirty="0">
              <a:latin typeface="+mn-lt"/>
            </a:endParaRPr>
          </a:p>
        </p:txBody>
      </p:sp>
      <p:sp>
        <p:nvSpPr>
          <p:cNvPr id="672800" name="Text Box 32"/>
          <p:cNvSpPr txBox="1">
            <a:spLocks noChangeArrowheads="1"/>
          </p:cNvSpPr>
          <p:nvPr/>
        </p:nvSpPr>
        <p:spPr bwMode="auto">
          <a:xfrm>
            <a:off x="4648200" y="4711700"/>
            <a:ext cx="4191000" cy="1311275"/>
          </a:xfrm>
          <a:prstGeom prst="rect">
            <a:avLst/>
          </a:prstGeom>
          <a:noFill/>
          <a:ln w="9525">
            <a:noFill/>
            <a:miter lim="800000"/>
            <a:headEnd/>
            <a:tailEnd/>
          </a:ln>
        </p:spPr>
        <p:txBody>
          <a:bodyPr>
            <a:spAutoFit/>
          </a:bodyPr>
          <a:lstStyle/>
          <a:p>
            <a:pPr algn="l" eaLnBrk="0" hangingPunct="0"/>
            <a:r>
              <a:rPr lang="en-US" sz="2000" dirty="0">
                <a:latin typeface="+mn-lt"/>
              </a:rPr>
              <a:t>Return to previous activation record when procedure finishes, permanently discarding activation record created by call we are returning from.</a:t>
            </a:r>
          </a:p>
        </p:txBody>
      </p:sp>
      <p:grpSp>
        <p:nvGrpSpPr>
          <p:cNvPr id="2" name="Group 51"/>
          <p:cNvGrpSpPr>
            <a:grpSpLocks/>
          </p:cNvGrpSpPr>
          <p:nvPr/>
        </p:nvGrpSpPr>
        <p:grpSpPr bwMode="auto">
          <a:xfrm>
            <a:off x="914400" y="2822577"/>
            <a:ext cx="1765300" cy="839788"/>
            <a:chOff x="576" y="1968"/>
            <a:chExt cx="1112" cy="529"/>
          </a:xfrm>
        </p:grpSpPr>
        <p:sp>
          <p:nvSpPr>
            <p:cNvPr id="13347" name="Rectangle 9"/>
            <p:cNvSpPr>
              <a:spLocks noChangeArrowheads="1"/>
            </p:cNvSpPr>
            <p:nvPr/>
          </p:nvSpPr>
          <p:spPr bwMode="auto">
            <a:xfrm>
              <a:off x="1048" y="1968"/>
              <a:ext cx="640" cy="256"/>
            </a:xfrm>
            <a:prstGeom prst="rect">
              <a:avLst/>
            </a:prstGeom>
            <a:solidFill>
              <a:srgbClr val="FFFFCC"/>
            </a:solidFill>
            <a:ln w="9525">
              <a:solidFill>
                <a:schemeClr val="tx1"/>
              </a:solidFill>
              <a:miter lim="800000"/>
              <a:headEnd/>
              <a:tailEnd/>
            </a:ln>
          </p:spPr>
          <p:txBody>
            <a:bodyPr anchor="ctr">
              <a:spAutoFit/>
            </a:bodyPr>
            <a:lstStyle/>
            <a:p>
              <a:pPr eaLnBrk="0" hangingPunct="0"/>
              <a:r>
                <a:rPr lang="en-US" sz="2000">
                  <a:latin typeface="+mn-lt"/>
                </a:rPr>
                <a:t>fact(3)</a:t>
              </a:r>
            </a:p>
          </p:txBody>
        </p:sp>
        <p:sp>
          <p:nvSpPr>
            <p:cNvPr id="13348" name="Rectangle 11"/>
            <p:cNvSpPr>
              <a:spLocks noChangeArrowheads="1"/>
            </p:cNvSpPr>
            <p:nvPr/>
          </p:nvSpPr>
          <p:spPr bwMode="auto">
            <a:xfrm>
              <a:off x="1048" y="2224"/>
              <a:ext cx="640" cy="256"/>
            </a:xfrm>
            <a:prstGeom prst="rect">
              <a:avLst/>
            </a:prstGeom>
            <a:solidFill>
              <a:srgbClr val="CCECFF"/>
            </a:solidFill>
            <a:ln w="9525">
              <a:solidFill>
                <a:schemeClr val="tx1"/>
              </a:solidFill>
              <a:miter lim="800000"/>
              <a:headEnd/>
              <a:tailEnd/>
            </a:ln>
          </p:spPr>
          <p:txBody>
            <a:bodyPr anchor="ctr">
              <a:spAutoFit/>
            </a:bodyPr>
            <a:lstStyle/>
            <a:p>
              <a:pPr eaLnBrk="0" hangingPunct="0"/>
              <a:r>
                <a:rPr lang="en-US" sz="2000">
                  <a:latin typeface="+mn-lt"/>
                </a:rPr>
                <a:t>fact(2)</a:t>
              </a:r>
            </a:p>
          </p:txBody>
        </p:sp>
        <p:sp>
          <p:nvSpPr>
            <p:cNvPr id="13349" name="Freeform 42"/>
            <p:cNvSpPr>
              <a:spLocks/>
            </p:cNvSpPr>
            <p:nvPr/>
          </p:nvSpPr>
          <p:spPr bwMode="auto">
            <a:xfrm>
              <a:off x="576" y="2264"/>
              <a:ext cx="392" cy="233"/>
            </a:xfrm>
            <a:custGeom>
              <a:avLst/>
              <a:gdLst>
                <a:gd name="T0" fmla="*/ 56 w 392"/>
                <a:gd name="T1" fmla="*/ 0 h 208"/>
                <a:gd name="T2" fmla="*/ 56 w 392"/>
                <a:gd name="T3" fmla="*/ 192 h 208"/>
                <a:gd name="T4" fmla="*/ 392 w 392"/>
                <a:gd name="T5" fmla="*/ 96 h 208"/>
                <a:gd name="T6" fmla="*/ 0 60000 65536"/>
                <a:gd name="T7" fmla="*/ 0 60000 65536"/>
                <a:gd name="T8" fmla="*/ 0 60000 65536"/>
                <a:gd name="T9" fmla="*/ 0 w 392"/>
                <a:gd name="T10" fmla="*/ 0 h 208"/>
                <a:gd name="T11" fmla="*/ 392 w 392"/>
                <a:gd name="T12" fmla="*/ 208 h 208"/>
              </a:gdLst>
              <a:ahLst/>
              <a:cxnLst>
                <a:cxn ang="T6">
                  <a:pos x="T0" y="T1"/>
                </a:cxn>
                <a:cxn ang="T7">
                  <a:pos x="T2" y="T3"/>
                </a:cxn>
                <a:cxn ang="T8">
                  <a:pos x="T4" y="T5"/>
                </a:cxn>
              </a:cxnLst>
              <a:rect l="T9" t="T10" r="T11" b="T12"/>
              <a:pathLst>
                <a:path w="392" h="208">
                  <a:moveTo>
                    <a:pt x="56" y="0"/>
                  </a:moveTo>
                  <a:cubicBezTo>
                    <a:pt x="28" y="88"/>
                    <a:pt x="0" y="176"/>
                    <a:pt x="56" y="192"/>
                  </a:cubicBezTo>
                  <a:cubicBezTo>
                    <a:pt x="112" y="208"/>
                    <a:pt x="252" y="152"/>
                    <a:pt x="392" y="96"/>
                  </a:cubicBezTo>
                </a:path>
              </a:pathLst>
            </a:custGeom>
            <a:noFill/>
            <a:ln w="38100">
              <a:solidFill>
                <a:schemeClr val="accent1"/>
              </a:solidFill>
              <a:round/>
              <a:headEnd/>
              <a:tailEnd type="triangle" w="med" len="med"/>
            </a:ln>
          </p:spPr>
          <p:txBody>
            <a:bodyPr>
              <a:spAutoFit/>
            </a:bodyPr>
            <a:lstStyle/>
            <a:p>
              <a:endParaRPr lang="en-US">
                <a:latin typeface="+mn-lt"/>
              </a:endParaRPr>
            </a:p>
          </p:txBody>
        </p:sp>
      </p:grpSp>
      <p:grpSp>
        <p:nvGrpSpPr>
          <p:cNvPr id="3" name="Group 56"/>
          <p:cNvGrpSpPr>
            <a:grpSpLocks/>
          </p:cNvGrpSpPr>
          <p:nvPr/>
        </p:nvGrpSpPr>
        <p:grpSpPr bwMode="auto">
          <a:xfrm>
            <a:off x="4965700" y="2797175"/>
            <a:ext cx="1358900" cy="1563688"/>
            <a:chOff x="3128" y="1952"/>
            <a:chExt cx="856" cy="985"/>
          </a:xfrm>
        </p:grpSpPr>
        <p:sp>
          <p:nvSpPr>
            <p:cNvPr id="13343" name="Rectangle 20"/>
            <p:cNvSpPr>
              <a:spLocks noChangeArrowheads="1"/>
            </p:cNvSpPr>
            <p:nvPr/>
          </p:nvSpPr>
          <p:spPr bwMode="auto">
            <a:xfrm>
              <a:off x="3344" y="1952"/>
              <a:ext cx="640" cy="256"/>
            </a:xfrm>
            <a:prstGeom prst="rect">
              <a:avLst/>
            </a:prstGeom>
            <a:solidFill>
              <a:srgbClr val="FFFFCC"/>
            </a:solidFill>
            <a:ln w="9525">
              <a:solidFill>
                <a:schemeClr val="tx1"/>
              </a:solidFill>
              <a:miter lim="800000"/>
              <a:headEnd/>
              <a:tailEnd/>
            </a:ln>
          </p:spPr>
          <p:txBody>
            <a:bodyPr anchor="ctr">
              <a:spAutoFit/>
            </a:bodyPr>
            <a:lstStyle/>
            <a:p>
              <a:pPr eaLnBrk="0" hangingPunct="0"/>
              <a:r>
                <a:rPr lang="en-US" sz="2000">
                  <a:latin typeface="+mn-lt"/>
                </a:rPr>
                <a:t>fact(3)</a:t>
              </a:r>
            </a:p>
          </p:txBody>
        </p:sp>
        <p:sp>
          <p:nvSpPr>
            <p:cNvPr id="13344" name="Rectangle 21"/>
            <p:cNvSpPr>
              <a:spLocks noChangeArrowheads="1"/>
            </p:cNvSpPr>
            <p:nvPr/>
          </p:nvSpPr>
          <p:spPr bwMode="auto">
            <a:xfrm>
              <a:off x="3344" y="2208"/>
              <a:ext cx="640" cy="256"/>
            </a:xfrm>
            <a:prstGeom prst="rect">
              <a:avLst/>
            </a:prstGeom>
            <a:solidFill>
              <a:srgbClr val="CCECFF"/>
            </a:solidFill>
            <a:ln w="9525">
              <a:solidFill>
                <a:schemeClr val="tx1"/>
              </a:solidFill>
              <a:miter lim="800000"/>
              <a:headEnd/>
              <a:tailEnd/>
            </a:ln>
          </p:spPr>
          <p:txBody>
            <a:bodyPr anchor="ctr">
              <a:spAutoFit/>
            </a:bodyPr>
            <a:lstStyle/>
            <a:p>
              <a:pPr eaLnBrk="0" hangingPunct="0"/>
              <a:r>
                <a:rPr lang="en-US" sz="2000">
                  <a:latin typeface="+mn-lt"/>
                </a:rPr>
                <a:t>fact(2)</a:t>
              </a:r>
            </a:p>
          </p:txBody>
        </p:sp>
        <p:sp>
          <p:nvSpPr>
            <p:cNvPr id="13345" name="Rectangle 22"/>
            <p:cNvSpPr>
              <a:spLocks noChangeArrowheads="1"/>
            </p:cNvSpPr>
            <p:nvPr/>
          </p:nvSpPr>
          <p:spPr bwMode="auto">
            <a:xfrm>
              <a:off x="3344" y="2464"/>
              <a:ext cx="640" cy="256"/>
            </a:xfrm>
            <a:prstGeom prst="rect">
              <a:avLst/>
            </a:prstGeom>
            <a:solidFill>
              <a:srgbClr val="FFCCFF"/>
            </a:solidFill>
            <a:ln w="9525">
              <a:solidFill>
                <a:schemeClr val="tx1"/>
              </a:solidFill>
              <a:miter lim="800000"/>
              <a:headEnd/>
              <a:tailEnd/>
            </a:ln>
          </p:spPr>
          <p:txBody>
            <a:bodyPr anchor="ctr">
              <a:spAutoFit/>
            </a:bodyPr>
            <a:lstStyle/>
            <a:p>
              <a:pPr eaLnBrk="0" hangingPunct="0"/>
              <a:r>
                <a:rPr lang="en-US" sz="2000">
                  <a:latin typeface="+mn-lt"/>
                </a:rPr>
                <a:t>fact(1)</a:t>
              </a:r>
            </a:p>
          </p:txBody>
        </p:sp>
        <p:sp>
          <p:nvSpPr>
            <p:cNvPr id="13346" name="Freeform 43"/>
            <p:cNvSpPr>
              <a:spLocks/>
            </p:cNvSpPr>
            <p:nvPr/>
          </p:nvSpPr>
          <p:spPr bwMode="auto">
            <a:xfrm>
              <a:off x="3128" y="2704"/>
              <a:ext cx="456" cy="233"/>
            </a:xfrm>
            <a:custGeom>
              <a:avLst/>
              <a:gdLst>
                <a:gd name="T0" fmla="*/ 0 w 456"/>
                <a:gd name="T1" fmla="*/ 272 h 341"/>
                <a:gd name="T2" fmla="*/ 360 w 456"/>
                <a:gd name="T3" fmla="*/ 296 h 341"/>
                <a:gd name="T4" fmla="*/ 456 w 456"/>
                <a:gd name="T5" fmla="*/ 0 h 341"/>
                <a:gd name="T6" fmla="*/ 0 60000 65536"/>
                <a:gd name="T7" fmla="*/ 0 60000 65536"/>
                <a:gd name="T8" fmla="*/ 0 60000 65536"/>
                <a:gd name="T9" fmla="*/ 0 w 456"/>
                <a:gd name="T10" fmla="*/ 0 h 341"/>
                <a:gd name="T11" fmla="*/ 456 w 456"/>
                <a:gd name="T12" fmla="*/ 341 h 341"/>
              </a:gdLst>
              <a:ahLst/>
              <a:cxnLst>
                <a:cxn ang="T6">
                  <a:pos x="T0" y="T1"/>
                </a:cxn>
                <a:cxn ang="T7">
                  <a:pos x="T2" y="T3"/>
                </a:cxn>
                <a:cxn ang="T8">
                  <a:pos x="T4" y="T5"/>
                </a:cxn>
              </a:cxnLst>
              <a:rect l="T9" t="T10" r="T11" b="T12"/>
              <a:pathLst>
                <a:path w="456" h="341">
                  <a:moveTo>
                    <a:pt x="0" y="272"/>
                  </a:moveTo>
                  <a:cubicBezTo>
                    <a:pt x="60" y="276"/>
                    <a:pt x="284" y="341"/>
                    <a:pt x="360" y="296"/>
                  </a:cubicBezTo>
                  <a:cubicBezTo>
                    <a:pt x="436" y="251"/>
                    <a:pt x="436" y="62"/>
                    <a:pt x="456" y="0"/>
                  </a:cubicBezTo>
                </a:path>
              </a:pathLst>
            </a:custGeom>
            <a:noFill/>
            <a:ln w="38100">
              <a:solidFill>
                <a:schemeClr val="accent1"/>
              </a:solidFill>
              <a:round/>
              <a:headEnd/>
              <a:tailEnd type="triangle" w="med" len="med"/>
            </a:ln>
          </p:spPr>
          <p:txBody>
            <a:bodyPr>
              <a:spAutoFit/>
            </a:bodyPr>
            <a:lstStyle/>
            <a:p>
              <a:endParaRPr lang="en-US">
                <a:latin typeface="+mn-lt"/>
              </a:endParaRPr>
            </a:p>
          </p:txBody>
        </p:sp>
      </p:grpSp>
      <p:grpSp>
        <p:nvGrpSpPr>
          <p:cNvPr id="4" name="Group 54"/>
          <p:cNvGrpSpPr>
            <a:grpSpLocks/>
          </p:cNvGrpSpPr>
          <p:nvPr/>
        </p:nvGrpSpPr>
        <p:grpSpPr bwMode="auto">
          <a:xfrm>
            <a:off x="2209800" y="2797176"/>
            <a:ext cx="1676400" cy="1309688"/>
            <a:chOff x="1392" y="1952"/>
            <a:chExt cx="1056" cy="825"/>
          </a:xfrm>
        </p:grpSpPr>
        <p:grpSp>
          <p:nvGrpSpPr>
            <p:cNvPr id="5" name="Group 45"/>
            <p:cNvGrpSpPr>
              <a:grpSpLocks/>
            </p:cNvGrpSpPr>
            <p:nvPr/>
          </p:nvGrpSpPr>
          <p:grpSpPr bwMode="auto">
            <a:xfrm>
              <a:off x="1808" y="1952"/>
              <a:ext cx="640" cy="768"/>
              <a:chOff x="1808" y="1952"/>
              <a:chExt cx="640" cy="768"/>
            </a:xfrm>
          </p:grpSpPr>
          <p:sp>
            <p:nvSpPr>
              <p:cNvPr id="13340" name="Rectangle 12"/>
              <p:cNvSpPr>
                <a:spLocks noChangeArrowheads="1"/>
              </p:cNvSpPr>
              <p:nvPr/>
            </p:nvSpPr>
            <p:spPr bwMode="auto">
              <a:xfrm>
                <a:off x="1808" y="1952"/>
                <a:ext cx="640" cy="256"/>
              </a:xfrm>
              <a:prstGeom prst="rect">
                <a:avLst/>
              </a:prstGeom>
              <a:solidFill>
                <a:srgbClr val="FFFFCC"/>
              </a:solidFill>
              <a:ln w="9525">
                <a:solidFill>
                  <a:schemeClr val="tx1"/>
                </a:solidFill>
                <a:miter lim="800000"/>
                <a:headEnd/>
                <a:tailEnd/>
              </a:ln>
            </p:spPr>
            <p:txBody>
              <a:bodyPr anchor="ctr">
                <a:spAutoFit/>
              </a:bodyPr>
              <a:lstStyle/>
              <a:p>
                <a:pPr eaLnBrk="0" hangingPunct="0"/>
                <a:r>
                  <a:rPr lang="en-US" sz="2000">
                    <a:latin typeface="+mn-lt"/>
                  </a:rPr>
                  <a:t>fact(3)</a:t>
                </a:r>
              </a:p>
            </p:txBody>
          </p:sp>
          <p:sp>
            <p:nvSpPr>
              <p:cNvPr id="13341" name="Rectangle 13"/>
              <p:cNvSpPr>
                <a:spLocks noChangeArrowheads="1"/>
              </p:cNvSpPr>
              <p:nvPr/>
            </p:nvSpPr>
            <p:spPr bwMode="auto">
              <a:xfrm>
                <a:off x="1808" y="2208"/>
                <a:ext cx="640" cy="256"/>
              </a:xfrm>
              <a:prstGeom prst="rect">
                <a:avLst/>
              </a:prstGeom>
              <a:solidFill>
                <a:srgbClr val="CCECFF"/>
              </a:solidFill>
              <a:ln w="9525">
                <a:solidFill>
                  <a:schemeClr val="tx1"/>
                </a:solidFill>
                <a:miter lim="800000"/>
                <a:headEnd/>
                <a:tailEnd/>
              </a:ln>
            </p:spPr>
            <p:txBody>
              <a:bodyPr anchor="ctr">
                <a:spAutoFit/>
              </a:bodyPr>
              <a:lstStyle/>
              <a:p>
                <a:pPr eaLnBrk="0" hangingPunct="0"/>
                <a:r>
                  <a:rPr lang="en-US" sz="2000">
                    <a:latin typeface="+mn-lt"/>
                  </a:rPr>
                  <a:t>fact(2)</a:t>
                </a:r>
              </a:p>
            </p:txBody>
          </p:sp>
          <p:sp>
            <p:nvSpPr>
              <p:cNvPr id="13342" name="Rectangle 14"/>
              <p:cNvSpPr>
                <a:spLocks noChangeArrowheads="1"/>
              </p:cNvSpPr>
              <p:nvPr/>
            </p:nvSpPr>
            <p:spPr bwMode="auto">
              <a:xfrm>
                <a:off x="1808" y="2464"/>
                <a:ext cx="640" cy="256"/>
              </a:xfrm>
              <a:prstGeom prst="rect">
                <a:avLst/>
              </a:prstGeom>
              <a:solidFill>
                <a:srgbClr val="FFCCFF"/>
              </a:solidFill>
              <a:ln w="9525">
                <a:solidFill>
                  <a:schemeClr val="tx1"/>
                </a:solidFill>
                <a:miter lim="800000"/>
                <a:headEnd/>
                <a:tailEnd/>
              </a:ln>
            </p:spPr>
            <p:txBody>
              <a:bodyPr anchor="ctr">
                <a:spAutoFit/>
              </a:bodyPr>
              <a:lstStyle/>
              <a:p>
                <a:pPr eaLnBrk="0" hangingPunct="0"/>
                <a:r>
                  <a:rPr lang="en-US" sz="2000">
                    <a:latin typeface="+mn-lt"/>
                  </a:rPr>
                  <a:t>fact(1)</a:t>
                </a:r>
              </a:p>
            </p:txBody>
          </p:sp>
        </p:grpSp>
        <p:sp>
          <p:nvSpPr>
            <p:cNvPr id="13339" name="Freeform 50"/>
            <p:cNvSpPr>
              <a:spLocks/>
            </p:cNvSpPr>
            <p:nvPr/>
          </p:nvSpPr>
          <p:spPr bwMode="auto">
            <a:xfrm>
              <a:off x="1392" y="2544"/>
              <a:ext cx="392" cy="233"/>
            </a:xfrm>
            <a:custGeom>
              <a:avLst/>
              <a:gdLst>
                <a:gd name="T0" fmla="*/ 56 w 392"/>
                <a:gd name="T1" fmla="*/ 0 h 208"/>
                <a:gd name="T2" fmla="*/ 56 w 392"/>
                <a:gd name="T3" fmla="*/ 192 h 208"/>
                <a:gd name="T4" fmla="*/ 392 w 392"/>
                <a:gd name="T5" fmla="*/ 96 h 208"/>
                <a:gd name="T6" fmla="*/ 0 60000 65536"/>
                <a:gd name="T7" fmla="*/ 0 60000 65536"/>
                <a:gd name="T8" fmla="*/ 0 60000 65536"/>
                <a:gd name="T9" fmla="*/ 0 w 392"/>
                <a:gd name="T10" fmla="*/ 0 h 208"/>
                <a:gd name="T11" fmla="*/ 392 w 392"/>
                <a:gd name="T12" fmla="*/ 208 h 208"/>
              </a:gdLst>
              <a:ahLst/>
              <a:cxnLst>
                <a:cxn ang="T6">
                  <a:pos x="T0" y="T1"/>
                </a:cxn>
                <a:cxn ang="T7">
                  <a:pos x="T2" y="T3"/>
                </a:cxn>
                <a:cxn ang="T8">
                  <a:pos x="T4" y="T5"/>
                </a:cxn>
              </a:cxnLst>
              <a:rect l="T9" t="T10" r="T11" b="T12"/>
              <a:pathLst>
                <a:path w="392" h="208">
                  <a:moveTo>
                    <a:pt x="56" y="0"/>
                  </a:moveTo>
                  <a:cubicBezTo>
                    <a:pt x="28" y="88"/>
                    <a:pt x="0" y="176"/>
                    <a:pt x="56" y="192"/>
                  </a:cubicBezTo>
                  <a:cubicBezTo>
                    <a:pt x="112" y="208"/>
                    <a:pt x="252" y="152"/>
                    <a:pt x="392" y="96"/>
                  </a:cubicBezTo>
                </a:path>
              </a:pathLst>
            </a:custGeom>
            <a:noFill/>
            <a:ln w="38100">
              <a:solidFill>
                <a:schemeClr val="accent1"/>
              </a:solidFill>
              <a:round/>
              <a:headEnd/>
              <a:tailEnd type="triangle" w="med" len="med"/>
            </a:ln>
          </p:spPr>
          <p:txBody>
            <a:bodyPr>
              <a:spAutoFit/>
            </a:bodyPr>
            <a:lstStyle/>
            <a:p>
              <a:endParaRPr lang="en-US">
                <a:latin typeface="+mn-lt"/>
              </a:endParaRPr>
            </a:p>
          </p:txBody>
        </p:sp>
      </p:grpSp>
      <p:grpSp>
        <p:nvGrpSpPr>
          <p:cNvPr id="6" name="Group 57"/>
          <p:cNvGrpSpPr>
            <a:grpSpLocks/>
          </p:cNvGrpSpPr>
          <p:nvPr/>
        </p:nvGrpSpPr>
        <p:grpSpPr bwMode="auto">
          <a:xfrm>
            <a:off x="3505200" y="2797176"/>
            <a:ext cx="1600200" cy="1690688"/>
            <a:chOff x="2208" y="1952"/>
            <a:chExt cx="1008" cy="1065"/>
          </a:xfrm>
        </p:grpSpPr>
        <p:grpSp>
          <p:nvGrpSpPr>
            <p:cNvPr id="7" name="Group 46"/>
            <p:cNvGrpSpPr>
              <a:grpSpLocks/>
            </p:cNvGrpSpPr>
            <p:nvPr/>
          </p:nvGrpSpPr>
          <p:grpSpPr bwMode="auto">
            <a:xfrm>
              <a:off x="2576" y="1952"/>
              <a:ext cx="640" cy="1024"/>
              <a:chOff x="2576" y="1952"/>
              <a:chExt cx="640" cy="1024"/>
            </a:xfrm>
          </p:grpSpPr>
          <p:sp>
            <p:nvSpPr>
              <p:cNvPr id="13334" name="Rectangle 16"/>
              <p:cNvSpPr>
                <a:spLocks noChangeArrowheads="1"/>
              </p:cNvSpPr>
              <p:nvPr/>
            </p:nvSpPr>
            <p:spPr bwMode="auto">
              <a:xfrm>
                <a:off x="2576" y="1952"/>
                <a:ext cx="640" cy="256"/>
              </a:xfrm>
              <a:prstGeom prst="rect">
                <a:avLst/>
              </a:prstGeom>
              <a:solidFill>
                <a:srgbClr val="FFFFCC"/>
              </a:solidFill>
              <a:ln w="9525">
                <a:solidFill>
                  <a:schemeClr val="tx1"/>
                </a:solidFill>
                <a:miter lim="800000"/>
                <a:headEnd/>
                <a:tailEnd/>
              </a:ln>
            </p:spPr>
            <p:txBody>
              <a:bodyPr anchor="ctr">
                <a:spAutoFit/>
              </a:bodyPr>
              <a:lstStyle/>
              <a:p>
                <a:pPr eaLnBrk="0" hangingPunct="0"/>
                <a:r>
                  <a:rPr lang="en-US" sz="2000">
                    <a:latin typeface="+mn-lt"/>
                  </a:rPr>
                  <a:t>fact(3)</a:t>
                </a:r>
              </a:p>
            </p:txBody>
          </p:sp>
          <p:sp>
            <p:nvSpPr>
              <p:cNvPr id="13335" name="Rectangle 17"/>
              <p:cNvSpPr>
                <a:spLocks noChangeArrowheads="1"/>
              </p:cNvSpPr>
              <p:nvPr/>
            </p:nvSpPr>
            <p:spPr bwMode="auto">
              <a:xfrm>
                <a:off x="2576" y="2208"/>
                <a:ext cx="640" cy="256"/>
              </a:xfrm>
              <a:prstGeom prst="rect">
                <a:avLst/>
              </a:prstGeom>
              <a:solidFill>
                <a:srgbClr val="CCECFF"/>
              </a:solidFill>
              <a:ln w="9525">
                <a:solidFill>
                  <a:schemeClr val="tx1"/>
                </a:solidFill>
                <a:miter lim="800000"/>
                <a:headEnd/>
                <a:tailEnd/>
              </a:ln>
            </p:spPr>
            <p:txBody>
              <a:bodyPr anchor="ctr">
                <a:spAutoFit/>
              </a:bodyPr>
              <a:lstStyle/>
              <a:p>
                <a:pPr eaLnBrk="0" hangingPunct="0"/>
                <a:r>
                  <a:rPr lang="en-US" sz="2000">
                    <a:latin typeface="+mn-lt"/>
                  </a:rPr>
                  <a:t>fact(2)</a:t>
                </a:r>
              </a:p>
            </p:txBody>
          </p:sp>
          <p:sp>
            <p:nvSpPr>
              <p:cNvPr id="13336" name="Rectangle 18"/>
              <p:cNvSpPr>
                <a:spLocks noChangeArrowheads="1"/>
              </p:cNvSpPr>
              <p:nvPr/>
            </p:nvSpPr>
            <p:spPr bwMode="auto">
              <a:xfrm>
                <a:off x="2576" y="2464"/>
                <a:ext cx="640" cy="256"/>
              </a:xfrm>
              <a:prstGeom prst="rect">
                <a:avLst/>
              </a:prstGeom>
              <a:solidFill>
                <a:srgbClr val="FFCCFF"/>
              </a:solidFill>
              <a:ln w="9525">
                <a:solidFill>
                  <a:schemeClr val="tx1"/>
                </a:solidFill>
                <a:miter lim="800000"/>
                <a:headEnd/>
                <a:tailEnd/>
              </a:ln>
            </p:spPr>
            <p:txBody>
              <a:bodyPr anchor="ctr">
                <a:spAutoFit/>
              </a:bodyPr>
              <a:lstStyle/>
              <a:p>
                <a:pPr eaLnBrk="0" hangingPunct="0"/>
                <a:r>
                  <a:rPr lang="en-US" sz="2000">
                    <a:latin typeface="+mn-lt"/>
                  </a:rPr>
                  <a:t>fact(1)</a:t>
                </a:r>
              </a:p>
            </p:txBody>
          </p:sp>
          <p:sp>
            <p:nvSpPr>
              <p:cNvPr id="13337" name="Rectangle 19"/>
              <p:cNvSpPr>
                <a:spLocks noChangeArrowheads="1"/>
              </p:cNvSpPr>
              <p:nvPr/>
            </p:nvSpPr>
            <p:spPr bwMode="auto">
              <a:xfrm>
                <a:off x="2576" y="2720"/>
                <a:ext cx="640" cy="256"/>
              </a:xfrm>
              <a:prstGeom prst="rect">
                <a:avLst/>
              </a:prstGeom>
              <a:solidFill>
                <a:srgbClr val="FFCCCC"/>
              </a:solidFill>
              <a:ln w="9525">
                <a:solidFill>
                  <a:schemeClr val="tx1"/>
                </a:solidFill>
                <a:miter lim="800000"/>
                <a:headEnd/>
                <a:tailEnd/>
              </a:ln>
            </p:spPr>
            <p:txBody>
              <a:bodyPr anchor="ctr">
                <a:spAutoFit/>
              </a:bodyPr>
              <a:lstStyle/>
              <a:p>
                <a:pPr eaLnBrk="0" hangingPunct="0"/>
                <a:r>
                  <a:rPr lang="en-US" sz="2000">
                    <a:latin typeface="+mn-lt"/>
                  </a:rPr>
                  <a:t>fact(0)</a:t>
                </a:r>
              </a:p>
            </p:txBody>
          </p:sp>
        </p:grpSp>
        <p:sp>
          <p:nvSpPr>
            <p:cNvPr id="13333" name="Freeform 53"/>
            <p:cNvSpPr>
              <a:spLocks/>
            </p:cNvSpPr>
            <p:nvPr/>
          </p:nvSpPr>
          <p:spPr bwMode="auto">
            <a:xfrm>
              <a:off x="2208" y="2784"/>
              <a:ext cx="392" cy="233"/>
            </a:xfrm>
            <a:custGeom>
              <a:avLst/>
              <a:gdLst>
                <a:gd name="T0" fmla="*/ 56 w 392"/>
                <a:gd name="T1" fmla="*/ 0 h 208"/>
                <a:gd name="T2" fmla="*/ 56 w 392"/>
                <a:gd name="T3" fmla="*/ 192 h 208"/>
                <a:gd name="T4" fmla="*/ 392 w 392"/>
                <a:gd name="T5" fmla="*/ 96 h 208"/>
                <a:gd name="T6" fmla="*/ 0 60000 65536"/>
                <a:gd name="T7" fmla="*/ 0 60000 65536"/>
                <a:gd name="T8" fmla="*/ 0 60000 65536"/>
                <a:gd name="T9" fmla="*/ 0 w 392"/>
                <a:gd name="T10" fmla="*/ 0 h 208"/>
                <a:gd name="T11" fmla="*/ 392 w 392"/>
                <a:gd name="T12" fmla="*/ 208 h 208"/>
              </a:gdLst>
              <a:ahLst/>
              <a:cxnLst>
                <a:cxn ang="T6">
                  <a:pos x="T0" y="T1"/>
                </a:cxn>
                <a:cxn ang="T7">
                  <a:pos x="T2" y="T3"/>
                </a:cxn>
                <a:cxn ang="T8">
                  <a:pos x="T4" y="T5"/>
                </a:cxn>
              </a:cxnLst>
              <a:rect l="T9" t="T10" r="T11" b="T12"/>
              <a:pathLst>
                <a:path w="392" h="208">
                  <a:moveTo>
                    <a:pt x="56" y="0"/>
                  </a:moveTo>
                  <a:cubicBezTo>
                    <a:pt x="28" y="88"/>
                    <a:pt x="0" y="176"/>
                    <a:pt x="56" y="192"/>
                  </a:cubicBezTo>
                  <a:cubicBezTo>
                    <a:pt x="112" y="208"/>
                    <a:pt x="252" y="152"/>
                    <a:pt x="392" y="96"/>
                  </a:cubicBezTo>
                </a:path>
              </a:pathLst>
            </a:custGeom>
            <a:noFill/>
            <a:ln w="38100">
              <a:solidFill>
                <a:schemeClr val="accent1"/>
              </a:solidFill>
              <a:round/>
              <a:headEnd/>
              <a:tailEnd type="triangle" w="med" len="med"/>
            </a:ln>
          </p:spPr>
          <p:txBody>
            <a:bodyPr>
              <a:spAutoFit/>
            </a:bodyPr>
            <a:lstStyle/>
            <a:p>
              <a:endParaRPr lang="en-US">
                <a:latin typeface="+mn-lt"/>
              </a:endParaRPr>
            </a:p>
          </p:txBody>
        </p:sp>
      </p:grpSp>
      <p:grpSp>
        <p:nvGrpSpPr>
          <p:cNvPr id="8" name="Group 60"/>
          <p:cNvGrpSpPr>
            <a:grpSpLocks/>
          </p:cNvGrpSpPr>
          <p:nvPr/>
        </p:nvGrpSpPr>
        <p:grpSpPr bwMode="auto">
          <a:xfrm>
            <a:off x="6248400" y="2809875"/>
            <a:ext cx="1295400" cy="1144588"/>
            <a:chOff x="3936" y="1960"/>
            <a:chExt cx="816" cy="721"/>
          </a:xfrm>
        </p:grpSpPr>
        <p:grpSp>
          <p:nvGrpSpPr>
            <p:cNvPr id="9" name="Group 49"/>
            <p:cNvGrpSpPr>
              <a:grpSpLocks/>
            </p:cNvGrpSpPr>
            <p:nvPr/>
          </p:nvGrpSpPr>
          <p:grpSpPr bwMode="auto">
            <a:xfrm>
              <a:off x="4112" y="1960"/>
              <a:ext cx="640" cy="512"/>
              <a:chOff x="4112" y="1960"/>
              <a:chExt cx="640" cy="512"/>
            </a:xfrm>
          </p:grpSpPr>
          <p:sp>
            <p:nvSpPr>
              <p:cNvPr id="13330" name="Rectangle 23"/>
              <p:cNvSpPr>
                <a:spLocks noChangeArrowheads="1"/>
              </p:cNvSpPr>
              <p:nvPr/>
            </p:nvSpPr>
            <p:spPr bwMode="auto">
              <a:xfrm>
                <a:off x="4112" y="1960"/>
                <a:ext cx="640" cy="256"/>
              </a:xfrm>
              <a:prstGeom prst="rect">
                <a:avLst/>
              </a:prstGeom>
              <a:solidFill>
                <a:srgbClr val="FFFFCC"/>
              </a:solidFill>
              <a:ln w="9525">
                <a:solidFill>
                  <a:schemeClr val="tx1"/>
                </a:solidFill>
                <a:miter lim="800000"/>
                <a:headEnd/>
                <a:tailEnd/>
              </a:ln>
            </p:spPr>
            <p:txBody>
              <a:bodyPr anchor="ctr">
                <a:spAutoFit/>
              </a:bodyPr>
              <a:lstStyle/>
              <a:p>
                <a:pPr eaLnBrk="0" hangingPunct="0"/>
                <a:r>
                  <a:rPr lang="en-US" sz="2000">
                    <a:latin typeface="+mn-lt"/>
                  </a:rPr>
                  <a:t>fact(3)</a:t>
                </a:r>
              </a:p>
            </p:txBody>
          </p:sp>
          <p:sp>
            <p:nvSpPr>
              <p:cNvPr id="13331" name="Rectangle 24"/>
              <p:cNvSpPr>
                <a:spLocks noChangeArrowheads="1"/>
              </p:cNvSpPr>
              <p:nvPr/>
            </p:nvSpPr>
            <p:spPr bwMode="auto">
              <a:xfrm>
                <a:off x="4112" y="2216"/>
                <a:ext cx="640" cy="256"/>
              </a:xfrm>
              <a:prstGeom prst="rect">
                <a:avLst/>
              </a:prstGeom>
              <a:solidFill>
                <a:srgbClr val="CCECFF"/>
              </a:solidFill>
              <a:ln w="9525">
                <a:solidFill>
                  <a:schemeClr val="tx1"/>
                </a:solidFill>
                <a:miter lim="800000"/>
                <a:headEnd/>
                <a:tailEnd/>
              </a:ln>
            </p:spPr>
            <p:txBody>
              <a:bodyPr anchor="ctr">
                <a:spAutoFit/>
              </a:bodyPr>
              <a:lstStyle/>
              <a:p>
                <a:pPr eaLnBrk="0" hangingPunct="0"/>
                <a:r>
                  <a:rPr lang="en-US" sz="2000">
                    <a:latin typeface="+mn-lt"/>
                  </a:rPr>
                  <a:t>fact(2)</a:t>
                </a:r>
              </a:p>
            </p:txBody>
          </p:sp>
        </p:grpSp>
        <p:sp>
          <p:nvSpPr>
            <p:cNvPr id="13329" name="Freeform 55"/>
            <p:cNvSpPr>
              <a:spLocks/>
            </p:cNvSpPr>
            <p:nvPr/>
          </p:nvSpPr>
          <p:spPr bwMode="auto">
            <a:xfrm>
              <a:off x="3936" y="2448"/>
              <a:ext cx="456" cy="233"/>
            </a:xfrm>
            <a:custGeom>
              <a:avLst/>
              <a:gdLst>
                <a:gd name="T0" fmla="*/ 0 w 456"/>
                <a:gd name="T1" fmla="*/ 272 h 341"/>
                <a:gd name="T2" fmla="*/ 360 w 456"/>
                <a:gd name="T3" fmla="*/ 296 h 341"/>
                <a:gd name="T4" fmla="*/ 456 w 456"/>
                <a:gd name="T5" fmla="*/ 0 h 341"/>
                <a:gd name="T6" fmla="*/ 0 60000 65536"/>
                <a:gd name="T7" fmla="*/ 0 60000 65536"/>
                <a:gd name="T8" fmla="*/ 0 60000 65536"/>
                <a:gd name="T9" fmla="*/ 0 w 456"/>
                <a:gd name="T10" fmla="*/ 0 h 341"/>
                <a:gd name="T11" fmla="*/ 456 w 456"/>
                <a:gd name="T12" fmla="*/ 341 h 341"/>
              </a:gdLst>
              <a:ahLst/>
              <a:cxnLst>
                <a:cxn ang="T6">
                  <a:pos x="T0" y="T1"/>
                </a:cxn>
                <a:cxn ang="T7">
                  <a:pos x="T2" y="T3"/>
                </a:cxn>
                <a:cxn ang="T8">
                  <a:pos x="T4" y="T5"/>
                </a:cxn>
              </a:cxnLst>
              <a:rect l="T9" t="T10" r="T11" b="T12"/>
              <a:pathLst>
                <a:path w="456" h="341">
                  <a:moveTo>
                    <a:pt x="0" y="272"/>
                  </a:moveTo>
                  <a:cubicBezTo>
                    <a:pt x="60" y="276"/>
                    <a:pt x="284" y="341"/>
                    <a:pt x="360" y="296"/>
                  </a:cubicBezTo>
                  <a:cubicBezTo>
                    <a:pt x="436" y="251"/>
                    <a:pt x="436" y="62"/>
                    <a:pt x="456" y="0"/>
                  </a:cubicBezTo>
                </a:path>
              </a:pathLst>
            </a:custGeom>
            <a:noFill/>
            <a:ln w="38100">
              <a:solidFill>
                <a:schemeClr val="accent1"/>
              </a:solidFill>
              <a:round/>
              <a:headEnd/>
              <a:tailEnd type="triangle" w="med" len="med"/>
            </a:ln>
          </p:spPr>
          <p:txBody>
            <a:bodyPr>
              <a:spAutoFit/>
            </a:bodyPr>
            <a:lstStyle/>
            <a:p>
              <a:endParaRPr lang="en-US">
                <a:latin typeface="+mn-lt"/>
              </a:endParaRPr>
            </a:p>
          </p:txBody>
        </p:sp>
      </p:grpSp>
      <p:grpSp>
        <p:nvGrpSpPr>
          <p:cNvPr id="10" name="Group 61"/>
          <p:cNvGrpSpPr>
            <a:grpSpLocks/>
          </p:cNvGrpSpPr>
          <p:nvPr/>
        </p:nvGrpSpPr>
        <p:grpSpPr bwMode="auto">
          <a:xfrm>
            <a:off x="7467600" y="2822575"/>
            <a:ext cx="1219200" cy="750888"/>
            <a:chOff x="4704" y="1968"/>
            <a:chExt cx="768" cy="473"/>
          </a:xfrm>
        </p:grpSpPr>
        <p:sp>
          <p:nvSpPr>
            <p:cNvPr id="13326" name="Rectangle 25"/>
            <p:cNvSpPr>
              <a:spLocks noChangeArrowheads="1"/>
            </p:cNvSpPr>
            <p:nvPr/>
          </p:nvSpPr>
          <p:spPr bwMode="auto">
            <a:xfrm>
              <a:off x="4848" y="1968"/>
              <a:ext cx="624" cy="256"/>
            </a:xfrm>
            <a:prstGeom prst="rect">
              <a:avLst/>
            </a:prstGeom>
            <a:solidFill>
              <a:srgbClr val="FFFFCC"/>
            </a:solidFill>
            <a:ln w="9525">
              <a:solidFill>
                <a:schemeClr val="tx1"/>
              </a:solidFill>
              <a:miter lim="800000"/>
              <a:headEnd/>
              <a:tailEnd/>
            </a:ln>
          </p:spPr>
          <p:txBody>
            <a:bodyPr anchor="ctr">
              <a:spAutoFit/>
            </a:bodyPr>
            <a:lstStyle/>
            <a:p>
              <a:pPr eaLnBrk="0" hangingPunct="0"/>
              <a:r>
                <a:rPr lang="en-US" sz="2000">
                  <a:latin typeface="+mn-lt"/>
                </a:rPr>
                <a:t>fact(3)</a:t>
              </a:r>
            </a:p>
          </p:txBody>
        </p:sp>
        <p:sp>
          <p:nvSpPr>
            <p:cNvPr id="13327" name="Freeform 59"/>
            <p:cNvSpPr>
              <a:spLocks/>
            </p:cNvSpPr>
            <p:nvPr/>
          </p:nvSpPr>
          <p:spPr bwMode="auto">
            <a:xfrm>
              <a:off x="4704" y="2208"/>
              <a:ext cx="456" cy="233"/>
            </a:xfrm>
            <a:custGeom>
              <a:avLst/>
              <a:gdLst>
                <a:gd name="T0" fmla="*/ 0 w 456"/>
                <a:gd name="T1" fmla="*/ 272 h 341"/>
                <a:gd name="T2" fmla="*/ 360 w 456"/>
                <a:gd name="T3" fmla="*/ 296 h 341"/>
                <a:gd name="T4" fmla="*/ 456 w 456"/>
                <a:gd name="T5" fmla="*/ 0 h 341"/>
                <a:gd name="T6" fmla="*/ 0 60000 65536"/>
                <a:gd name="T7" fmla="*/ 0 60000 65536"/>
                <a:gd name="T8" fmla="*/ 0 60000 65536"/>
                <a:gd name="T9" fmla="*/ 0 w 456"/>
                <a:gd name="T10" fmla="*/ 0 h 341"/>
                <a:gd name="T11" fmla="*/ 456 w 456"/>
                <a:gd name="T12" fmla="*/ 341 h 341"/>
              </a:gdLst>
              <a:ahLst/>
              <a:cxnLst>
                <a:cxn ang="T6">
                  <a:pos x="T0" y="T1"/>
                </a:cxn>
                <a:cxn ang="T7">
                  <a:pos x="T2" y="T3"/>
                </a:cxn>
                <a:cxn ang="T8">
                  <a:pos x="T4" y="T5"/>
                </a:cxn>
              </a:cxnLst>
              <a:rect l="T9" t="T10" r="T11" b="T12"/>
              <a:pathLst>
                <a:path w="456" h="341">
                  <a:moveTo>
                    <a:pt x="0" y="272"/>
                  </a:moveTo>
                  <a:cubicBezTo>
                    <a:pt x="60" y="276"/>
                    <a:pt x="284" y="341"/>
                    <a:pt x="360" y="296"/>
                  </a:cubicBezTo>
                  <a:cubicBezTo>
                    <a:pt x="436" y="251"/>
                    <a:pt x="436" y="62"/>
                    <a:pt x="456" y="0"/>
                  </a:cubicBezTo>
                </a:path>
              </a:pathLst>
            </a:custGeom>
            <a:noFill/>
            <a:ln w="38100">
              <a:solidFill>
                <a:schemeClr val="accent1"/>
              </a:solidFill>
              <a:round/>
              <a:headEnd/>
              <a:tailEnd type="triangle" w="med" len="med"/>
            </a:ln>
          </p:spPr>
          <p:txBody>
            <a:bodyPr>
              <a:spAutoFit/>
            </a:bodyPr>
            <a:lstStyle/>
            <a:p>
              <a:endParaRPr lang="en-US">
                <a:latin typeface="+mn-lt"/>
              </a:endParaRPr>
            </a:p>
          </p:txBody>
        </p:sp>
      </p:grpSp>
      <p:sp>
        <p:nvSpPr>
          <p:cNvPr id="39" name="Rectangle 38"/>
          <p:cNvSpPr/>
          <p:nvPr/>
        </p:nvSpPr>
        <p:spPr>
          <a:xfrm>
            <a:off x="381000" y="1189672"/>
            <a:ext cx="5410200" cy="1228028"/>
          </a:xfrm>
          <a:prstGeom prst="rect">
            <a:avLst/>
          </a:prstGeom>
        </p:spPr>
        <p:txBody>
          <a:bodyPr wrap="square">
            <a:spAutoFit/>
          </a:bodyPr>
          <a:lstStyle/>
          <a:p>
            <a:pPr eaLnBrk="0" hangingPunct="0">
              <a:lnSpc>
                <a:spcPct val="9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dirty="0" err="1">
                <a:solidFill>
                  <a:srgbClr val="0070C0"/>
                </a:solidFill>
                <a:latin typeface="Consolas" pitchFamily="49" charset="0"/>
                <a:cs typeface="Consolas" pitchFamily="49" charset="0"/>
              </a:rPr>
              <a:t>int</a:t>
            </a:r>
            <a:r>
              <a:rPr lang="en-US" dirty="0">
                <a:latin typeface="Consolas" pitchFamily="49" charset="0"/>
                <a:cs typeface="Consolas" pitchFamily="49" charset="0"/>
              </a:rPr>
              <a:t> fact(</a:t>
            </a:r>
            <a:r>
              <a:rPr lang="en-US" dirty="0" err="1">
                <a:solidFill>
                  <a:srgbClr val="0070C0"/>
                </a:solidFill>
                <a:latin typeface="Consolas" pitchFamily="49" charset="0"/>
                <a:cs typeface="Consolas" pitchFamily="49" charset="0"/>
              </a:rPr>
              <a:t>int</a:t>
            </a:r>
            <a:r>
              <a:rPr lang="en-US" dirty="0">
                <a:latin typeface="Consolas" pitchFamily="49" charset="0"/>
                <a:cs typeface="Consolas" pitchFamily="49" charset="0"/>
              </a:rPr>
              <a:t> n) {</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if</a:t>
            </a:r>
            <a:r>
              <a:rPr lang="en-US" dirty="0">
                <a:latin typeface="Consolas" pitchFamily="49" charset="0"/>
                <a:cs typeface="Consolas" pitchFamily="49" charset="0"/>
              </a:rPr>
              <a:t> (n &gt; 0) </a:t>
            </a:r>
            <a:r>
              <a:rPr lang="en-US" dirty="0">
                <a:solidFill>
                  <a:srgbClr val="C00000"/>
                </a:solidFill>
                <a:latin typeface="Consolas" pitchFamily="49" charset="0"/>
                <a:cs typeface="Consolas" pitchFamily="49" charset="0"/>
              </a:rPr>
              <a:t>return</a:t>
            </a:r>
            <a:r>
              <a:rPr lang="en-US" dirty="0">
                <a:latin typeface="Consolas" pitchFamily="49" charset="0"/>
                <a:cs typeface="Consolas" pitchFamily="49" charset="0"/>
              </a:rPr>
              <a:t> n*fact(n - 1);</a:t>
            </a:r>
            <a:br>
              <a:rPr lang="en-US" dirty="0">
                <a:latin typeface="Consolas" pitchFamily="49" charset="0"/>
                <a:cs typeface="Consolas" pitchFamily="49" charset="0"/>
              </a:rPr>
            </a:br>
            <a:r>
              <a:rPr lang="en-US" dirty="0">
                <a:latin typeface="Consolas" pitchFamily="49" charset="0"/>
                <a:cs typeface="Consolas" pitchFamily="49" charset="0"/>
              </a:rPr>
              <a:t>  </a:t>
            </a:r>
            <a:r>
              <a:rPr lang="en-US" dirty="0">
                <a:solidFill>
                  <a:srgbClr val="C00000"/>
                </a:solidFill>
                <a:latin typeface="Consolas" pitchFamily="49" charset="0"/>
                <a:cs typeface="Consolas" pitchFamily="49" charset="0"/>
              </a:rPr>
              <a:t>else return</a:t>
            </a:r>
            <a:r>
              <a:rPr lang="en-US" dirty="0">
                <a:latin typeface="Consolas" pitchFamily="49" charset="0"/>
                <a:cs typeface="Consolas" pitchFamily="49" charset="0"/>
              </a:rPr>
              <a:t> 1;</a:t>
            </a:r>
          </a:p>
          <a:p>
            <a:pPr eaLnBrk="0" hangingPunct="0">
              <a:lnSpc>
                <a:spcPct val="90000"/>
              </a:lnSpc>
              <a:spcBef>
                <a:spcPct val="50000"/>
              </a:spcBef>
              <a:tabLst>
                <a:tab pos="457200" algn="l"/>
                <a:tab pos="939800" algn="l"/>
                <a:tab pos="1371600" algn="l"/>
                <a:tab pos="1828800" algn="l"/>
                <a:tab pos="2286000" algn="l"/>
                <a:tab pos="2743200" algn="l"/>
                <a:tab pos="3213100" algn="l"/>
                <a:tab pos="3657600" algn="l"/>
                <a:tab pos="4114800" algn="l"/>
                <a:tab pos="4572000" algn="l"/>
                <a:tab pos="5029200" algn="l"/>
              </a:tabLst>
            </a:pPr>
            <a:r>
              <a:rPr lang="en-US" dirty="0">
                <a:latin typeface="Consolas" pitchFamily="49" charset="0"/>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2772"/>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72799">
                                            <p:txEl>
                                              <p:pRg st="0" end="0"/>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par>
                          <p:cTn id="26" fill="hold" nodeType="afterGroup">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672800">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72" grpId="0" animBg="1" autoUpdateAnimBg="0"/>
      <p:bldP spid="672799" grpId="0" build="p" autoUpdateAnimBg="0" advAuto="0"/>
      <p:bldP spid="672800"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pPr eaLnBrk="1" hangingPunct="1"/>
            <a:r>
              <a:rPr lang="en-US" dirty="0"/>
              <a:t>Insight (ca. 1960): We Need a Stack!</a:t>
            </a:r>
          </a:p>
        </p:txBody>
      </p:sp>
      <p:sp>
        <p:nvSpPr>
          <p:cNvPr id="17" name="Content Placeholder 16"/>
          <p:cNvSpPr>
            <a:spLocks noGrp="1"/>
          </p:cNvSpPr>
          <p:nvPr>
            <p:ph sz="quarter" idx="1"/>
          </p:nvPr>
        </p:nvSpPr>
        <p:spPr>
          <a:xfrm>
            <a:off x="457200" y="1066800"/>
            <a:ext cx="8229600" cy="5334000"/>
          </a:xfrm>
        </p:spPr>
        <p:txBody>
          <a:bodyPr>
            <a:normAutofit/>
          </a:bodyPr>
          <a:lstStyle/>
          <a:p>
            <a:r>
              <a:rPr lang="en-US" dirty="0"/>
              <a:t>Need data structure to hold activation records</a:t>
            </a:r>
          </a:p>
          <a:p>
            <a:pPr lvl="6"/>
            <a:endParaRPr lang="en-US" dirty="0"/>
          </a:p>
          <a:p>
            <a:r>
              <a:rPr lang="en-US" dirty="0"/>
              <a:t>Activation records are allocated and</a:t>
            </a:r>
            <a:br>
              <a:rPr lang="en-US" dirty="0"/>
            </a:br>
            <a:r>
              <a:rPr lang="en-US" dirty="0"/>
              <a:t>deallocated in last-in-first-out (LIFO) order</a:t>
            </a:r>
            <a:br>
              <a:rPr lang="en-US" dirty="0"/>
            </a:br>
            <a:endParaRPr lang="en-US" dirty="0"/>
          </a:p>
          <a:p>
            <a:pPr>
              <a:buNone/>
            </a:pPr>
            <a:r>
              <a:rPr lang="en-US" dirty="0"/>
              <a:t>					</a:t>
            </a:r>
          </a:p>
          <a:p>
            <a:r>
              <a:rPr lang="en-US" dirty="0"/>
              <a:t>Stack: push, pop, access to top element</a:t>
            </a:r>
            <a:br>
              <a:rPr lang="en-US" dirty="0"/>
            </a:br>
            <a:br>
              <a:rPr lang="en-US" dirty="0"/>
            </a:br>
            <a:br>
              <a:rPr lang="en-US" dirty="0"/>
            </a:br>
            <a:endParaRPr lang="en-US" dirty="0"/>
          </a:p>
          <a:p>
            <a:r>
              <a:rPr lang="en-US" dirty="0"/>
              <a:t>For C, we only need to access to the activation record of the currently executing procedure</a:t>
            </a:r>
          </a:p>
          <a:p>
            <a:endParaRPr lang="en-US" dirty="0"/>
          </a:p>
        </p:txBody>
      </p:sp>
      <p:sp>
        <p:nvSpPr>
          <p:cNvPr id="38" name="Rectangle 16"/>
          <p:cNvSpPr>
            <a:spLocks noChangeArrowheads="1"/>
          </p:cNvSpPr>
          <p:nvPr/>
        </p:nvSpPr>
        <p:spPr bwMode="auto">
          <a:xfrm>
            <a:off x="7239000" y="3048000"/>
            <a:ext cx="1016000" cy="406400"/>
          </a:xfrm>
          <a:prstGeom prst="rect">
            <a:avLst/>
          </a:prstGeom>
          <a:solidFill>
            <a:srgbClr val="FFFFCC"/>
          </a:solidFill>
          <a:ln w="9525">
            <a:solidFill>
              <a:schemeClr val="tx1"/>
            </a:solidFill>
            <a:miter lim="800000"/>
            <a:headEnd/>
            <a:tailEnd/>
          </a:ln>
        </p:spPr>
        <p:txBody>
          <a:bodyPr anchor="ctr">
            <a:spAutoFit/>
          </a:bodyPr>
          <a:lstStyle/>
          <a:p>
            <a:pPr eaLnBrk="0" hangingPunct="0"/>
            <a:r>
              <a:rPr lang="en-US" sz="2000">
                <a:latin typeface="+mn-lt"/>
              </a:rPr>
              <a:t>fact(3)</a:t>
            </a:r>
          </a:p>
        </p:txBody>
      </p:sp>
      <p:sp>
        <p:nvSpPr>
          <p:cNvPr id="39" name="Rectangle 17"/>
          <p:cNvSpPr>
            <a:spLocks noChangeArrowheads="1"/>
          </p:cNvSpPr>
          <p:nvPr/>
        </p:nvSpPr>
        <p:spPr bwMode="auto">
          <a:xfrm>
            <a:off x="7239000" y="3454400"/>
            <a:ext cx="1016000" cy="406400"/>
          </a:xfrm>
          <a:prstGeom prst="rect">
            <a:avLst/>
          </a:prstGeom>
          <a:solidFill>
            <a:srgbClr val="CCECFF"/>
          </a:solidFill>
          <a:ln w="9525">
            <a:solidFill>
              <a:schemeClr val="tx1"/>
            </a:solidFill>
            <a:miter lim="800000"/>
            <a:headEnd/>
            <a:tailEnd/>
          </a:ln>
        </p:spPr>
        <p:txBody>
          <a:bodyPr anchor="ctr">
            <a:spAutoFit/>
          </a:bodyPr>
          <a:lstStyle/>
          <a:p>
            <a:pPr eaLnBrk="0" hangingPunct="0"/>
            <a:r>
              <a:rPr lang="en-US" sz="2000">
                <a:latin typeface="+mn-lt"/>
              </a:rPr>
              <a:t>fact(2)</a:t>
            </a:r>
          </a:p>
        </p:txBody>
      </p:sp>
      <p:sp>
        <p:nvSpPr>
          <p:cNvPr id="40" name="Rectangle 18"/>
          <p:cNvSpPr>
            <a:spLocks noChangeArrowheads="1"/>
          </p:cNvSpPr>
          <p:nvPr/>
        </p:nvSpPr>
        <p:spPr bwMode="auto">
          <a:xfrm>
            <a:off x="7239000" y="3860800"/>
            <a:ext cx="1016000" cy="406400"/>
          </a:xfrm>
          <a:prstGeom prst="rect">
            <a:avLst/>
          </a:prstGeom>
          <a:solidFill>
            <a:srgbClr val="FFCCFF"/>
          </a:solidFill>
          <a:ln w="9525">
            <a:solidFill>
              <a:schemeClr val="tx1"/>
            </a:solidFill>
            <a:miter lim="800000"/>
            <a:headEnd/>
            <a:tailEnd/>
          </a:ln>
        </p:spPr>
        <p:txBody>
          <a:bodyPr anchor="ctr">
            <a:spAutoFit/>
          </a:bodyPr>
          <a:lstStyle/>
          <a:p>
            <a:pPr eaLnBrk="0" hangingPunct="0"/>
            <a:r>
              <a:rPr lang="en-US" sz="2000">
                <a:latin typeface="+mn-lt"/>
              </a:rPr>
              <a:t>fact(1)</a:t>
            </a:r>
          </a:p>
        </p:txBody>
      </p:sp>
      <p:sp>
        <p:nvSpPr>
          <p:cNvPr id="41" name="Rectangle 19"/>
          <p:cNvSpPr>
            <a:spLocks noChangeArrowheads="1"/>
          </p:cNvSpPr>
          <p:nvPr/>
        </p:nvSpPr>
        <p:spPr bwMode="auto">
          <a:xfrm>
            <a:off x="7239000" y="4267200"/>
            <a:ext cx="1016000" cy="406400"/>
          </a:xfrm>
          <a:prstGeom prst="rect">
            <a:avLst/>
          </a:prstGeom>
          <a:solidFill>
            <a:srgbClr val="FFCCCC"/>
          </a:solidFill>
          <a:ln w="9525">
            <a:solidFill>
              <a:schemeClr val="tx1"/>
            </a:solidFill>
            <a:miter lim="800000"/>
            <a:headEnd/>
            <a:tailEnd/>
          </a:ln>
        </p:spPr>
        <p:txBody>
          <a:bodyPr anchor="ctr">
            <a:spAutoFit/>
          </a:bodyPr>
          <a:lstStyle/>
          <a:p>
            <a:pPr eaLnBrk="0" hangingPunct="0"/>
            <a:r>
              <a:rPr lang="en-US" sz="2000">
                <a:latin typeface="+mn-lt"/>
              </a:rPr>
              <a:t>fact(0)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dissolve">
                                      <p:cBhvr>
                                        <p:cTn id="11" dur="500"/>
                                        <p:tgtEl>
                                          <p:spTgt spid="38"/>
                                        </p:tgtEl>
                                      </p:cBhvr>
                                    </p:animEffect>
                                  </p:childTnLst>
                                </p:cTn>
                              </p:par>
                            </p:childTnLst>
                          </p:cTn>
                        </p:par>
                        <p:par>
                          <p:cTn id="12" fill="hold">
                            <p:stCondLst>
                              <p:cond delay="500"/>
                            </p:stCondLst>
                            <p:childTnLst>
                              <p:par>
                                <p:cTn id="13" presetID="9" presetClass="entr" presetSubtype="0" fill="hold" grpId="0" nodeType="afterEffect">
                                  <p:stCondLst>
                                    <p:cond delay="1000"/>
                                  </p:stCondLst>
                                  <p:childTnLst>
                                    <p:set>
                                      <p:cBhvr>
                                        <p:cTn id="14" dur="1" fill="hold">
                                          <p:stCondLst>
                                            <p:cond delay="0"/>
                                          </p:stCondLst>
                                        </p:cTn>
                                        <p:tgtEl>
                                          <p:spTgt spid="39"/>
                                        </p:tgtEl>
                                        <p:attrNameLst>
                                          <p:attrName>style.visibility</p:attrName>
                                        </p:attrNameLst>
                                      </p:cBhvr>
                                      <p:to>
                                        <p:strVal val="visible"/>
                                      </p:to>
                                    </p:set>
                                    <p:animEffect transition="in" filter="dissolve">
                                      <p:cBhvr>
                                        <p:cTn id="15" dur="500"/>
                                        <p:tgtEl>
                                          <p:spTgt spid="39"/>
                                        </p:tgtEl>
                                      </p:cBhvr>
                                    </p:animEffect>
                                  </p:childTnLst>
                                </p:cTn>
                              </p:par>
                            </p:childTnLst>
                          </p:cTn>
                        </p:par>
                        <p:par>
                          <p:cTn id="16" fill="hold">
                            <p:stCondLst>
                              <p:cond delay="2000"/>
                            </p:stCondLst>
                            <p:childTnLst>
                              <p:par>
                                <p:cTn id="17" presetID="9" presetClass="entr" presetSubtype="0" fill="hold" grpId="0" nodeType="afterEffect">
                                  <p:stCondLst>
                                    <p:cond delay="1000"/>
                                  </p:stCondLst>
                                  <p:childTnLst>
                                    <p:set>
                                      <p:cBhvr>
                                        <p:cTn id="18" dur="1" fill="hold">
                                          <p:stCondLst>
                                            <p:cond delay="0"/>
                                          </p:stCondLst>
                                        </p:cTn>
                                        <p:tgtEl>
                                          <p:spTgt spid="40"/>
                                        </p:tgtEl>
                                        <p:attrNameLst>
                                          <p:attrName>style.visibility</p:attrName>
                                        </p:attrNameLst>
                                      </p:cBhvr>
                                      <p:to>
                                        <p:strVal val="visible"/>
                                      </p:to>
                                    </p:set>
                                    <p:animEffect transition="in" filter="dissolve">
                                      <p:cBhvr>
                                        <p:cTn id="19" dur="500"/>
                                        <p:tgtEl>
                                          <p:spTgt spid="40"/>
                                        </p:tgtEl>
                                      </p:cBhvr>
                                    </p:animEffect>
                                  </p:childTnLst>
                                </p:cTn>
                              </p:par>
                            </p:childTnLst>
                          </p:cTn>
                        </p:par>
                        <p:par>
                          <p:cTn id="20" fill="hold">
                            <p:stCondLst>
                              <p:cond delay="3500"/>
                            </p:stCondLst>
                            <p:childTnLst>
                              <p:par>
                                <p:cTn id="21" presetID="9" presetClass="entr" presetSubtype="0" fill="hold" grpId="0" nodeType="afterEffect">
                                  <p:stCondLst>
                                    <p:cond delay="1000"/>
                                  </p:stCondLst>
                                  <p:childTnLst>
                                    <p:set>
                                      <p:cBhvr>
                                        <p:cTn id="22" dur="1" fill="hold">
                                          <p:stCondLst>
                                            <p:cond delay="0"/>
                                          </p:stCondLst>
                                        </p:cTn>
                                        <p:tgtEl>
                                          <p:spTgt spid="41"/>
                                        </p:tgtEl>
                                        <p:attrNameLst>
                                          <p:attrName>style.visibility</p:attrName>
                                        </p:attrNameLst>
                                      </p:cBhvr>
                                      <p:to>
                                        <p:strVal val="visible"/>
                                      </p:to>
                                    </p:set>
                                    <p:animEffect transition="in" filter="dissolve">
                                      <p:cBhvr>
                                        <p:cTn id="23" dur="500"/>
                                        <p:tgtEl>
                                          <p:spTgt spid="41"/>
                                        </p:tgtEl>
                                      </p:cBhvr>
                                    </p:animEffect>
                                  </p:childTnLst>
                                </p:cTn>
                              </p:par>
                            </p:childTnLst>
                          </p:cTn>
                        </p:par>
                        <p:par>
                          <p:cTn id="24" fill="hold">
                            <p:stCondLst>
                              <p:cond delay="5000"/>
                            </p:stCondLst>
                            <p:childTnLst>
                              <p:par>
                                <p:cTn id="25" presetID="9" presetClass="exit" presetSubtype="0" fill="hold" grpId="1" nodeType="afterEffect">
                                  <p:stCondLst>
                                    <p:cond delay="1000"/>
                                  </p:stCondLst>
                                  <p:childTnLst>
                                    <p:animEffect transition="out" filter="dissolve">
                                      <p:cBhvr>
                                        <p:cTn id="26" dur="500"/>
                                        <p:tgtEl>
                                          <p:spTgt spid="41"/>
                                        </p:tgtEl>
                                      </p:cBhvr>
                                    </p:animEffect>
                                    <p:set>
                                      <p:cBhvr>
                                        <p:cTn id="27" dur="1" fill="hold">
                                          <p:stCondLst>
                                            <p:cond delay="499"/>
                                          </p:stCondLst>
                                        </p:cTn>
                                        <p:tgtEl>
                                          <p:spTgt spid="41"/>
                                        </p:tgtEl>
                                        <p:attrNameLst>
                                          <p:attrName>style.visibility</p:attrName>
                                        </p:attrNameLst>
                                      </p:cBhvr>
                                      <p:to>
                                        <p:strVal val="hidden"/>
                                      </p:to>
                                    </p:set>
                                  </p:childTnLst>
                                </p:cTn>
                              </p:par>
                            </p:childTnLst>
                          </p:cTn>
                        </p:par>
                        <p:par>
                          <p:cTn id="28" fill="hold">
                            <p:stCondLst>
                              <p:cond delay="6500"/>
                            </p:stCondLst>
                            <p:childTnLst>
                              <p:par>
                                <p:cTn id="29" presetID="9" presetClass="exit" presetSubtype="0" fill="hold" grpId="1" nodeType="afterEffect">
                                  <p:stCondLst>
                                    <p:cond delay="1000"/>
                                  </p:stCondLst>
                                  <p:childTnLst>
                                    <p:animEffect transition="out" filter="dissolve">
                                      <p:cBhvr>
                                        <p:cTn id="30" dur="500"/>
                                        <p:tgtEl>
                                          <p:spTgt spid="40"/>
                                        </p:tgtEl>
                                      </p:cBhvr>
                                    </p:animEffect>
                                    <p:set>
                                      <p:cBhvr>
                                        <p:cTn id="31" dur="1" fill="hold">
                                          <p:stCondLst>
                                            <p:cond delay="499"/>
                                          </p:stCondLst>
                                        </p:cTn>
                                        <p:tgtEl>
                                          <p:spTgt spid="40"/>
                                        </p:tgtEl>
                                        <p:attrNameLst>
                                          <p:attrName>style.visibility</p:attrName>
                                        </p:attrNameLst>
                                      </p:cBhvr>
                                      <p:to>
                                        <p:strVal val="hidden"/>
                                      </p:to>
                                    </p:set>
                                  </p:childTnLst>
                                </p:cTn>
                              </p:par>
                            </p:childTnLst>
                          </p:cTn>
                        </p:par>
                        <p:par>
                          <p:cTn id="32" fill="hold">
                            <p:stCondLst>
                              <p:cond delay="8000"/>
                            </p:stCondLst>
                            <p:childTnLst>
                              <p:par>
                                <p:cTn id="33" presetID="1" presetClass="exit" presetSubtype="0" fill="hold" grpId="1" nodeType="afterEffect">
                                  <p:stCondLst>
                                    <p:cond delay="1000"/>
                                  </p:stCondLst>
                                  <p:childTnLst>
                                    <p:set>
                                      <p:cBhvr>
                                        <p:cTn id="34" dur="1" fill="hold">
                                          <p:stCondLst>
                                            <p:cond delay="0"/>
                                          </p:stCondLst>
                                        </p:cTn>
                                        <p:tgtEl>
                                          <p:spTgt spid="3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39" grpId="1" animBg="1"/>
      <p:bldP spid="40" grpId="0" animBg="1"/>
      <p:bldP spid="40" grpId="1" animBg="1"/>
      <p:bldP spid="41" grpId="0" animBg="1"/>
      <p:bldP spid="4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a:t>Stack Implementation</a:t>
            </a:r>
          </a:p>
        </p:txBody>
      </p:sp>
      <p:sp>
        <p:nvSpPr>
          <p:cNvPr id="26627" name="Rectangle 3"/>
          <p:cNvSpPr>
            <a:spLocks noChangeArrowheads="1"/>
          </p:cNvSpPr>
          <p:nvPr/>
        </p:nvSpPr>
        <p:spPr bwMode="auto">
          <a:xfrm>
            <a:off x="228600" y="990600"/>
            <a:ext cx="4572000" cy="5163466"/>
          </a:xfrm>
          <a:prstGeom prst="rect">
            <a:avLst/>
          </a:prstGeom>
          <a:noFill/>
          <a:ln w="25400">
            <a:noFill/>
            <a:miter lim="800000"/>
            <a:headEnd/>
            <a:tailEnd/>
          </a:ln>
        </p:spPr>
        <p:txBody>
          <a:bodyPr wrap="square" lIns="90488" tIns="44450" rIns="90488" bIns="44450">
            <a:spAutoFit/>
          </a:bodyPr>
          <a:lstStyle/>
          <a:p>
            <a:pPr marL="173038" indent="-173038" algn="l" eaLnBrk="0" hangingPunct="0">
              <a:lnSpc>
                <a:spcPct val="90000"/>
              </a:lnSpc>
              <a:spcBef>
                <a:spcPct val="50000"/>
              </a:spcBef>
            </a:pPr>
            <a:r>
              <a:rPr lang="en-US" i="1" dirty="0">
                <a:latin typeface="+mj-lt"/>
              </a:rPr>
              <a:t>CONVENTIONS:</a:t>
            </a:r>
            <a:endParaRPr lang="en-US" b="0" i="1" dirty="0">
              <a:latin typeface="+mj-lt"/>
            </a:endParaRPr>
          </a:p>
          <a:p>
            <a:pPr marL="685800" lvl="1" indent="-228600" algn="l" eaLnBrk="0" hangingPunct="0">
              <a:lnSpc>
                <a:spcPct val="90000"/>
              </a:lnSpc>
              <a:spcBef>
                <a:spcPct val="50000"/>
              </a:spcBef>
              <a:tabLst>
                <a:tab pos="687388" algn="l"/>
              </a:tabLst>
            </a:pPr>
            <a:r>
              <a:rPr lang="en-US" b="0" dirty="0">
                <a:latin typeface="+mj-lt"/>
              </a:rPr>
              <a:t>•	</a:t>
            </a:r>
            <a:r>
              <a:rPr lang="en-US" dirty="0">
                <a:latin typeface="+mj-lt"/>
              </a:rPr>
              <a:t>Dedicate a register for the Stack Pointer (</a:t>
            </a:r>
            <a:r>
              <a:rPr lang="en-US" dirty="0">
                <a:solidFill>
                  <a:srgbClr val="FF0000"/>
                </a:solidFill>
                <a:latin typeface="+mj-lt"/>
              </a:rPr>
              <a:t>SP = R29</a:t>
            </a:r>
            <a:r>
              <a:rPr lang="en-US" dirty="0">
                <a:latin typeface="+mj-lt"/>
              </a:rPr>
              <a:t>).</a:t>
            </a:r>
          </a:p>
          <a:p>
            <a:pPr marL="685800" lvl="1" indent="-228600" algn="l" eaLnBrk="0" hangingPunct="0">
              <a:lnSpc>
                <a:spcPct val="90000"/>
              </a:lnSpc>
              <a:spcBef>
                <a:spcPct val="50000"/>
              </a:spcBef>
              <a:tabLst>
                <a:tab pos="687388" algn="l"/>
              </a:tabLst>
            </a:pPr>
            <a:r>
              <a:rPr lang="en-US" dirty="0">
                <a:latin typeface="+mj-lt"/>
              </a:rPr>
              <a:t>•	Builds </a:t>
            </a:r>
            <a:r>
              <a:rPr lang="en-US" i="1" dirty="0">
                <a:latin typeface="+mj-lt"/>
              </a:rPr>
              <a:t>up</a:t>
            </a:r>
            <a:r>
              <a:rPr lang="en-US" dirty="0">
                <a:latin typeface="+mj-lt"/>
              </a:rPr>
              <a:t> (towards higher addresses) on PUSH</a:t>
            </a:r>
          </a:p>
          <a:p>
            <a:pPr marL="685800" lvl="1" indent="-228600" algn="l" eaLnBrk="0" hangingPunct="0">
              <a:lnSpc>
                <a:spcPct val="90000"/>
              </a:lnSpc>
              <a:spcBef>
                <a:spcPct val="50000"/>
              </a:spcBef>
              <a:tabLst>
                <a:tab pos="687388" algn="l"/>
              </a:tabLst>
            </a:pPr>
            <a:r>
              <a:rPr lang="en-US" dirty="0">
                <a:latin typeface="+mj-lt"/>
              </a:rPr>
              <a:t>•	SP points to first </a:t>
            </a:r>
            <a:r>
              <a:rPr lang="en-US" dirty="0">
                <a:solidFill>
                  <a:srgbClr val="CC0000"/>
                </a:solidFill>
                <a:latin typeface="+mj-lt"/>
              </a:rPr>
              <a:t>UNUSED</a:t>
            </a:r>
            <a:r>
              <a:rPr lang="en-US" dirty="0">
                <a:latin typeface="+mj-lt"/>
              </a:rPr>
              <a:t> location; locations with addresses lower than SP have been previously allocated.</a:t>
            </a:r>
          </a:p>
          <a:p>
            <a:pPr marL="685800" lvl="1" indent="-228600" algn="l" eaLnBrk="0" hangingPunct="0">
              <a:lnSpc>
                <a:spcPct val="90000"/>
              </a:lnSpc>
              <a:spcBef>
                <a:spcPct val="50000"/>
              </a:spcBef>
              <a:tabLst>
                <a:tab pos="687388" algn="l"/>
              </a:tabLst>
            </a:pPr>
            <a:r>
              <a:rPr lang="en-US" dirty="0">
                <a:latin typeface="+mj-lt"/>
              </a:rPr>
              <a:t>•	Discipline: can use stack </a:t>
            </a:r>
            <a:r>
              <a:rPr lang="en-US" i="1" dirty="0">
                <a:latin typeface="+mj-lt"/>
              </a:rPr>
              <a:t>at any time</a:t>
            </a:r>
            <a:r>
              <a:rPr lang="en-US" dirty="0">
                <a:latin typeface="+mj-lt"/>
              </a:rPr>
              <a:t>; but leave it as you found it!</a:t>
            </a:r>
          </a:p>
          <a:p>
            <a:pPr marL="685800" lvl="1" indent="-228600" algn="l" eaLnBrk="0" hangingPunct="0">
              <a:lnSpc>
                <a:spcPct val="90000"/>
              </a:lnSpc>
              <a:spcBef>
                <a:spcPct val="50000"/>
              </a:spcBef>
              <a:tabLst>
                <a:tab pos="687388" algn="l"/>
              </a:tabLst>
            </a:pPr>
            <a:r>
              <a:rPr lang="en-US" dirty="0">
                <a:latin typeface="+mj-lt"/>
              </a:rPr>
              <a:t>•	Reserve a large block of memory</a:t>
            </a:r>
            <a:br>
              <a:rPr lang="en-US" dirty="0">
                <a:latin typeface="+mj-lt"/>
              </a:rPr>
            </a:br>
            <a:r>
              <a:rPr lang="en-US" dirty="0">
                <a:latin typeface="+mj-lt"/>
              </a:rPr>
              <a:t>well away from our program</a:t>
            </a:r>
            <a:br>
              <a:rPr lang="en-US" dirty="0">
                <a:latin typeface="+mj-lt"/>
              </a:rPr>
            </a:br>
            <a:r>
              <a:rPr lang="en-US" dirty="0">
                <a:latin typeface="+mj-lt"/>
              </a:rPr>
              <a:t>and its data</a:t>
            </a:r>
          </a:p>
          <a:p>
            <a:pPr indent="1588" algn="l" eaLnBrk="0" hangingPunct="0">
              <a:lnSpc>
                <a:spcPct val="90000"/>
              </a:lnSpc>
              <a:spcBef>
                <a:spcPct val="50000"/>
              </a:spcBef>
            </a:pPr>
            <a:r>
              <a:rPr lang="en-US" dirty="0">
                <a:latin typeface="+mj-lt"/>
              </a:rPr>
              <a:t>We use only </a:t>
            </a:r>
            <a:r>
              <a:rPr lang="en-US" i="1" dirty="0">
                <a:latin typeface="+mj-lt"/>
              </a:rPr>
              <a:t>software conventions</a:t>
            </a:r>
            <a:r>
              <a:rPr lang="en-US" dirty="0">
                <a:latin typeface="+mj-lt"/>
              </a:rPr>
              <a:t> to implement our stack (many architectures dedicate hardware)</a:t>
            </a:r>
          </a:p>
        </p:txBody>
      </p:sp>
      <p:sp>
        <p:nvSpPr>
          <p:cNvPr id="674869" name="Text Box 53"/>
          <p:cNvSpPr txBox="1">
            <a:spLocks noChangeArrowheads="1"/>
          </p:cNvSpPr>
          <p:nvPr/>
        </p:nvSpPr>
        <p:spPr bwMode="auto">
          <a:xfrm>
            <a:off x="5257800" y="5486400"/>
            <a:ext cx="3494088" cy="925513"/>
          </a:xfrm>
          <a:prstGeom prst="rect">
            <a:avLst/>
          </a:prstGeom>
          <a:solidFill>
            <a:schemeClr val="accent2">
              <a:lumMod val="40000"/>
              <a:lumOff val="60000"/>
            </a:schemeClr>
          </a:solidFill>
          <a:ln w="9525">
            <a:solidFill>
              <a:schemeClr val="accent2">
                <a:lumMod val="60000"/>
                <a:lumOff val="40000"/>
              </a:schemeClr>
            </a:solidFill>
            <a:miter lim="800000"/>
            <a:headEnd/>
            <a:tailEnd/>
          </a:ln>
          <a:effectLst/>
        </p:spPr>
        <p:txBody>
          <a:bodyPr>
            <a:spAutoFit/>
          </a:bodyPr>
          <a:lstStyle/>
          <a:p>
            <a:pPr algn="l" eaLnBrk="0" hangingPunct="0"/>
            <a:r>
              <a:rPr lang="en-US" sz="1800" dirty="0">
                <a:latin typeface="+mn-lt"/>
              </a:rPr>
              <a:t>Other possible implementations include stacks that grow </a:t>
            </a:r>
            <a:r>
              <a:rPr lang="en-US" altLang="en-US" sz="1800" dirty="0">
                <a:latin typeface="+mn-lt"/>
              </a:rPr>
              <a:t>“</a:t>
            </a:r>
            <a:r>
              <a:rPr lang="en-US" sz="1800" dirty="0">
                <a:latin typeface="+mn-lt"/>
              </a:rPr>
              <a:t>down</a:t>
            </a:r>
            <a:r>
              <a:rPr lang="en-US" altLang="en-US" sz="1800" dirty="0">
                <a:latin typeface="+mn-lt"/>
              </a:rPr>
              <a:t>”</a:t>
            </a:r>
            <a:r>
              <a:rPr lang="en-US" sz="1800" dirty="0">
                <a:latin typeface="+mn-lt"/>
              </a:rPr>
              <a:t>, SP points to top of stack, etc.</a:t>
            </a:r>
          </a:p>
        </p:txBody>
      </p:sp>
      <p:sp>
        <p:nvSpPr>
          <p:cNvPr id="15365" name="Oval 90"/>
          <p:cNvSpPr>
            <a:spLocks noChangeArrowheads="1"/>
          </p:cNvSpPr>
          <p:nvPr/>
        </p:nvSpPr>
        <p:spPr bwMode="auto">
          <a:xfrm>
            <a:off x="7467600" y="381000"/>
            <a:ext cx="1447800" cy="838200"/>
          </a:xfrm>
          <a:prstGeom prst="ellipse">
            <a:avLst/>
          </a:prstGeom>
          <a:noFill/>
          <a:ln w="9525">
            <a:noFill/>
            <a:round/>
            <a:headEnd/>
            <a:tailEnd/>
          </a:ln>
        </p:spPr>
        <p:txBody>
          <a:bodyPr wrap="none" anchor="ctr">
            <a:spAutoFit/>
          </a:bodyPr>
          <a:lstStyle/>
          <a:p>
            <a:endParaRPr lang="en-US"/>
          </a:p>
        </p:txBody>
      </p:sp>
      <p:grpSp>
        <p:nvGrpSpPr>
          <p:cNvPr id="2" name="Group 94"/>
          <p:cNvGrpSpPr>
            <a:grpSpLocks/>
          </p:cNvGrpSpPr>
          <p:nvPr/>
        </p:nvGrpSpPr>
        <p:grpSpPr bwMode="auto">
          <a:xfrm>
            <a:off x="5129213" y="1447800"/>
            <a:ext cx="3024188" cy="3352800"/>
            <a:chOff x="831" y="576"/>
            <a:chExt cx="1905" cy="2112"/>
          </a:xfrm>
          <a:solidFill>
            <a:schemeClr val="accent1"/>
          </a:solidFill>
        </p:grpSpPr>
        <p:grpSp>
          <p:nvGrpSpPr>
            <p:cNvPr id="3" name="Group 95"/>
            <p:cNvGrpSpPr>
              <a:grpSpLocks/>
            </p:cNvGrpSpPr>
            <p:nvPr/>
          </p:nvGrpSpPr>
          <p:grpSpPr bwMode="auto">
            <a:xfrm>
              <a:off x="1632" y="720"/>
              <a:ext cx="1008" cy="1838"/>
              <a:chOff x="1632" y="730"/>
              <a:chExt cx="1008" cy="1838"/>
            </a:xfrm>
            <a:grpFill/>
          </p:grpSpPr>
          <p:sp>
            <p:nvSpPr>
              <p:cNvPr id="15417" name="Rectangle 96"/>
              <p:cNvSpPr>
                <a:spLocks noChangeArrowheads="1"/>
              </p:cNvSpPr>
              <p:nvPr/>
            </p:nvSpPr>
            <p:spPr bwMode="auto">
              <a:xfrm>
                <a:off x="1632" y="730"/>
                <a:ext cx="1008" cy="1838"/>
              </a:xfrm>
              <a:prstGeom prst="rect">
                <a:avLst/>
              </a:prstGeom>
              <a:grpFill/>
              <a:ln w="9525">
                <a:solidFill>
                  <a:schemeClr val="tx1"/>
                </a:solidFill>
                <a:miter lim="800000"/>
                <a:headEnd/>
                <a:tailEnd/>
              </a:ln>
            </p:spPr>
            <p:txBody>
              <a:bodyPr wrap="none" anchor="ctr"/>
              <a:lstStyle/>
              <a:p>
                <a:endParaRPr lang="en-US">
                  <a:latin typeface="+mn-lt"/>
                </a:endParaRPr>
              </a:p>
            </p:txBody>
          </p:sp>
          <p:sp>
            <p:nvSpPr>
              <p:cNvPr id="15418" name="Line 97"/>
              <p:cNvSpPr>
                <a:spLocks noChangeShapeType="1"/>
              </p:cNvSpPr>
              <p:nvPr/>
            </p:nvSpPr>
            <p:spPr bwMode="auto">
              <a:xfrm>
                <a:off x="1632" y="1834"/>
                <a:ext cx="1008" cy="0"/>
              </a:xfrm>
              <a:prstGeom prst="line">
                <a:avLst/>
              </a:prstGeom>
              <a:grpFill/>
              <a:ln w="9525">
                <a:solidFill>
                  <a:schemeClr val="tx1"/>
                </a:solidFill>
                <a:round/>
                <a:headEnd/>
                <a:tailEnd/>
              </a:ln>
            </p:spPr>
            <p:txBody>
              <a:bodyPr>
                <a:spAutoFit/>
              </a:bodyPr>
              <a:lstStyle/>
              <a:p>
                <a:endParaRPr lang="en-US">
                  <a:latin typeface="+mn-lt"/>
                </a:endParaRPr>
              </a:p>
            </p:txBody>
          </p:sp>
          <p:sp>
            <p:nvSpPr>
              <p:cNvPr id="15419" name="Line 98"/>
              <p:cNvSpPr>
                <a:spLocks noChangeShapeType="1"/>
              </p:cNvSpPr>
              <p:nvPr/>
            </p:nvSpPr>
            <p:spPr bwMode="auto">
              <a:xfrm>
                <a:off x="1632" y="2026"/>
                <a:ext cx="1008" cy="0"/>
              </a:xfrm>
              <a:prstGeom prst="line">
                <a:avLst/>
              </a:prstGeom>
              <a:grpFill/>
              <a:ln w="9525">
                <a:solidFill>
                  <a:schemeClr val="tx1"/>
                </a:solidFill>
                <a:round/>
                <a:headEnd/>
                <a:tailEnd/>
              </a:ln>
            </p:spPr>
            <p:txBody>
              <a:bodyPr>
                <a:spAutoFit/>
              </a:bodyPr>
              <a:lstStyle/>
              <a:p>
                <a:endParaRPr lang="en-US">
                  <a:latin typeface="+mn-lt"/>
                </a:endParaRPr>
              </a:p>
            </p:txBody>
          </p:sp>
          <p:sp>
            <p:nvSpPr>
              <p:cNvPr id="15420" name="Line 99"/>
              <p:cNvSpPr>
                <a:spLocks noChangeShapeType="1"/>
              </p:cNvSpPr>
              <p:nvPr/>
            </p:nvSpPr>
            <p:spPr bwMode="auto">
              <a:xfrm>
                <a:off x="1632" y="2218"/>
                <a:ext cx="1008" cy="0"/>
              </a:xfrm>
              <a:prstGeom prst="line">
                <a:avLst/>
              </a:prstGeom>
              <a:grpFill/>
              <a:ln w="9525">
                <a:solidFill>
                  <a:schemeClr val="tx1"/>
                </a:solidFill>
                <a:round/>
                <a:headEnd/>
                <a:tailEnd/>
              </a:ln>
            </p:spPr>
            <p:txBody>
              <a:bodyPr>
                <a:spAutoFit/>
              </a:bodyPr>
              <a:lstStyle/>
              <a:p>
                <a:endParaRPr lang="en-US">
                  <a:latin typeface="+mn-lt"/>
                </a:endParaRPr>
              </a:p>
            </p:txBody>
          </p:sp>
          <p:sp>
            <p:nvSpPr>
              <p:cNvPr id="15421" name="Line 100"/>
              <p:cNvSpPr>
                <a:spLocks noChangeShapeType="1"/>
              </p:cNvSpPr>
              <p:nvPr/>
            </p:nvSpPr>
            <p:spPr bwMode="auto">
              <a:xfrm>
                <a:off x="1632" y="2410"/>
                <a:ext cx="1008" cy="0"/>
              </a:xfrm>
              <a:prstGeom prst="line">
                <a:avLst/>
              </a:prstGeom>
              <a:grpFill/>
              <a:ln w="9525">
                <a:solidFill>
                  <a:schemeClr val="tx1"/>
                </a:solidFill>
                <a:round/>
                <a:headEnd/>
                <a:tailEnd/>
              </a:ln>
            </p:spPr>
            <p:txBody>
              <a:bodyPr>
                <a:spAutoFit/>
              </a:bodyPr>
              <a:lstStyle/>
              <a:p>
                <a:endParaRPr lang="en-US">
                  <a:latin typeface="+mn-lt"/>
                </a:endParaRPr>
              </a:p>
            </p:txBody>
          </p:sp>
          <p:sp>
            <p:nvSpPr>
              <p:cNvPr id="15422" name="Text Box 101"/>
              <p:cNvSpPr txBox="1">
                <a:spLocks noChangeArrowheads="1"/>
              </p:cNvSpPr>
              <p:nvPr/>
            </p:nvSpPr>
            <p:spPr bwMode="auto">
              <a:xfrm>
                <a:off x="1881" y="2006"/>
                <a:ext cx="534" cy="404"/>
              </a:xfrm>
              <a:prstGeom prst="rect">
                <a:avLst/>
              </a:prstGeom>
              <a:grpFill/>
              <a:ln w="9525">
                <a:noFill/>
                <a:miter lim="800000"/>
                <a:headEnd/>
                <a:tailEnd/>
              </a:ln>
            </p:spPr>
            <p:txBody>
              <a:bodyPr wrap="none">
                <a:spAutoFit/>
              </a:bodyPr>
              <a:lstStyle/>
              <a:p>
                <a:r>
                  <a:rPr lang="en-US" sz="1800">
                    <a:latin typeface="+mn-lt"/>
                  </a:rPr>
                  <a:t>unused</a:t>
                </a:r>
              </a:p>
              <a:p>
                <a:r>
                  <a:rPr lang="en-US" sz="1800">
                    <a:latin typeface="+mn-lt"/>
                  </a:rPr>
                  <a:t>space</a:t>
                </a:r>
              </a:p>
            </p:txBody>
          </p:sp>
        </p:grpSp>
        <p:grpSp>
          <p:nvGrpSpPr>
            <p:cNvPr id="4" name="Group 102"/>
            <p:cNvGrpSpPr>
              <a:grpSpLocks/>
            </p:cNvGrpSpPr>
            <p:nvPr/>
          </p:nvGrpSpPr>
          <p:grpSpPr bwMode="auto">
            <a:xfrm>
              <a:off x="1536" y="768"/>
              <a:ext cx="1200" cy="1056"/>
              <a:chOff x="1536" y="778"/>
              <a:chExt cx="1200" cy="1056"/>
            </a:xfrm>
            <a:grpFill/>
          </p:grpSpPr>
          <p:grpSp>
            <p:nvGrpSpPr>
              <p:cNvPr id="5" name="Group 103"/>
              <p:cNvGrpSpPr>
                <a:grpSpLocks/>
              </p:cNvGrpSpPr>
              <p:nvPr/>
            </p:nvGrpSpPr>
            <p:grpSpPr bwMode="auto">
              <a:xfrm>
                <a:off x="1536" y="970"/>
                <a:ext cx="1200" cy="384"/>
                <a:chOff x="1248" y="1248"/>
                <a:chExt cx="1200" cy="384"/>
              </a:xfrm>
              <a:grpFill/>
            </p:grpSpPr>
            <p:sp>
              <p:nvSpPr>
                <p:cNvPr id="15411" name="Rectangle 104"/>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6" name="Group 105"/>
                <p:cNvGrpSpPr>
                  <a:grpSpLocks/>
                </p:cNvGrpSpPr>
                <p:nvPr/>
              </p:nvGrpSpPr>
              <p:grpSpPr bwMode="auto">
                <a:xfrm>
                  <a:off x="1344" y="1336"/>
                  <a:ext cx="1008" cy="213"/>
                  <a:chOff x="1344" y="1336"/>
                  <a:chExt cx="1008" cy="213"/>
                </a:xfrm>
                <a:grpFill/>
              </p:grpSpPr>
              <p:grpSp>
                <p:nvGrpSpPr>
                  <p:cNvPr id="7" name="Group 106"/>
                  <p:cNvGrpSpPr>
                    <a:grpSpLocks/>
                  </p:cNvGrpSpPr>
                  <p:nvPr/>
                </p:nvGrpSpPr>
                <p:grpSpPr bwMode="auto">
                  <a:xfrm>
                    <a:off x="1344" y="1344"/>
                    <a:ext cx="1008" cy="192"/>
                    <a:chOff x="1248" y="1344"/>
                    <a:chExt cx="1008" cy="192"/>
                  </a:xfrm>
                  <a:grpFill/>
                </p:grpSpPr>
                <p:sp>
                  <p:nvSpPr>
                    <p:cNvPr id="15415" name="Line 107"/>
                    <p:cNvSpPr>
                      <a:spLocks noChangeShapeType="1"/>
                    </p:cNvSpPr>
                    <p:nvPr/>
                  </p:nvSpPr>
                  <p:spPr bwMode="auto">
                    <a:xfrm>
                      <a:off x="1248" y="1344"/>
                      <a:ext cx="1008" cy="0"/>
                    </a:xfrm>
                    <a:prstGeom prst="line">
                      <a:avLst/>
                    </a:prstGeom>
                    <a:grpFill/>
                    <a:ln w="9525">
                      <a:solidFill>
                        <a:schemeClr val="tx1"/>
                      </a:solidFill>
                      <a:round/>
                      <a:headEnd/>
                      <a:tailEnd/>
                    </a:ln>
                  </p:spPr>
                  <p:txBody>
                    <a:bodyPr/>
                    <a:lstStyle/>
                    <a:p>
                      <a:endParaRPr lang="en-US">
                        <a:latin typeface="+mn-lt"/>
                      </a:endParaRPr>
                    </a:p>
                  </p:txBody>
                </p:sp>
                <p:sp>
                  <p:nvSpPr>
                    <p:cNvPr id="15416" name="Line 108"/>
                    <p:cNvSpPr>
                      <a:spLocks noChangeShapeType="1"/>
                    </p:cNvSpPr>
                    <p:nvPr/>
                  </p:nvSpPr>
                  <p:spPr bwMode="auto">
                    <a:xfrm>
                      <a:off x="1248" y="1536"/>
                      <a:ext cx="1008" cy="0"/>
                    </a:xfrm>
                    <a:prstGeom prst="line">
                      <a:avLst/>
                    </a:prstGeom>
                    <a:grpFill/>
                    <a:ln w="9525">
                      <a:solidFill>
                        <a:schemeClr val="tx1"/>
                      </a:solidFill>
                      <a:round/>
                      <a:headEnd/>
                      <a:tailEnd/>
                    </a:ln>
                  </p:spPr>
                  <p:txBody>
                    <a:bodyPr/>
                    <a:lstStyle/>
                    <a:p>
                      <a:endParaRPr lang="en-US">
                        <a:latin typeface="+mn-lt"/>
                      </a:endParaRPr>
                    </a:p>
                  </p:txBody>
                </p:sp>
              </p:grpSp>
              <p:sp>
                <p:nvSpPr>
                  <p:cNvPr id="15414" name="Text Box 109"/>
                  <p:cNvSpPr txBox="1">
                    <a:spLocks noChangeArrowheads="1"/>
                  </p:cNvSpPr>
                  <p:nvPr/>
                </p:nvSpPr>
                <p:spPr bwMode="auto">
                  <a:xfrm>
                    <a:off x="1424" y="1336"/>
                    <a:ext cx="763" cy="213"/>
                  </a:xfrm>
                  <a:prstGeom prst="rect">
                    <a:avLst/>
                  </a:prstGeom>
                  <a:noFill/>
                  <a:ln w="9525">
                    <a:noFill/>
                    <a:miter lim="800000"/>
                    <a:headEnd/>
                    <a:tailEnd/>
                  </a:ln>
                </p:spPr>
                <p:txBody>
                  <a:bodyPr wrap="none">
                    <a:spAutoFit/>
                  </a:bodyPr>
                  <a:lstStyle/>
                  <a:p>
                    <a:r>
                      <a:rPr lang="en-US" sz="1600">
                        <a:latin typeface="+mn-lt"/>
                      </a:rPr>
                      <a:t>stacked data</a:t>
                    </a:r>
                  </a:p>
                </p:txBody>
              </p:sp>
            </p:grpSp>
          </p:grpSp>
          <p:grpSp>
            <p:nvGrpSpPr>
              <p:cNvPr id="8" name="Group 110"/>
              <p:cNvGrpSpPr>
                <a:grpSpLocks/>
              </p:cNvGrpSpPr>
              <p:nvPr/>
            </p:nvGrpSpPr>
            <p:grpSpPr bwMode="auto">
              <a:xfrm>
                <a:off x="1536" y="778"/>
                <a:ext cx="1200" cy="384"/>
                <a:chOff x="1248" y="1248"/>
                <a:chExt cx="1200" cy="384"/>
              </a:xfrm>
              <a:grpFill/>
            </p:grpSpPr>
            <p:sp>
              <p:nvSpPr>
                <p:cNvPr id="15405" name="Rectangle 111"/>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9" name="Group 112"/>
                <p:cNvGrpSpPr>
                  <a:grpSpLocks/>
                </p:cNvGrpSpPr>
                <p:nvPr/>
              </p:nvGrpSpPr>
              <p:grpSpPr bwMode="auto">
                <a:xfrm>
                  <a:off x="1344" y="1336"/>
                  <a:ext cx="1008" cy="213"/>
                  <a:chOff x="1344" y="1336"/>
                  <a:chExt cx="1008" cy="213"/>
                </a:xfrm>
                <a:grpFill/>
              </p:grpSpPr>
              <p:grpSp>
                <p:nvGrpSpPr>
                  <p:cNvPr id="10" name="Group 113"/>
                  <p:cNvGrpSpPr>
                    <a:grpSpLocks/>
                  </p:cNvGrpSpPr>
                  <p:nvPr/>
                </p:nvGrpSpPr>
                <p:grpSpPr bwMode="auto">
                  <a:xfrm>
                    <a:off x="1344" y="1344"/>
                    <a:ext cx="1008" cy="192"/>
                    <a:chOff x="1248" y="1344"/>
                    <a:chExt cx="1008" cy="192"/>
                  </a:xfrm>
                  <a:grpFill/>
                </p:grpSpPr>
                <p:sp>
                  <p:nvSpPr>
                    <p:cNvPr id="15409" name="Line 114"/>
                    <p:cNvSpPr>
                      <a:spLocks noChangeShapeType="1"/>
                    </p:cNvSpPr>
                    <p:nvPr/>
                  </p:nvSpPr>
                  <p:spPr bwMode="auto">
                    <a:xfrm>
                      <a:off x="1248" y="1344"/>
                      <a:ext cx="1008" cy="0"/>
                    </a:xfrm>
                    <a:prstGeom prst="line">
                      <a:avLst/>
                    </a:prstGeom>
                    <a:grpFill/>
                    <a:ln w="9525">
                      <a:solidFill>
                        <a:schemeClr val="tx1"/>
                      </a:solidFill>
                      <a:round/>
                      <a:headEnd/>
                      <a:tailEnd/>
                    </a:ln>
                  </p:spPr>
                  <p:txBody>
                    <a:bodyPr/>
                    <a:lstStyle/>
                    <a:p>
                      <a:endParaRPr lang="en-US">
                        <a:latin typeface="+mn-lt"/>
                      </a:endParaRPr>
                    </a:p>
                  </p:txBody>
                </p:sp>
                <p:sp>
                  <p:nvSpPr>
                    <p:cNvPr id="15410" name="Line 115"/>
                    <p:cNvSpPr>
                      <a:spLocks noChangeShapeType="1"/>
                    </p:cNvSpPr>
                    <p:nvPr/>
                  </p:nvSpPr>
                  <p:spPr bwMode="auto">
                    <a:xfrm>
                      <a:off x="1248" y="1536"/>
                      <a:ext cx="1008" cy="0"/>
                    </a:xfrm>
                    <a:prstGeom prst="line">
                      <a:avLst/>
                    </a:prstGeom>
                    <a:grpFill/>
                    <a:ln w="9525">
                      <a:solidFill>
                        <a:schemeClr val="tx1"/>
                      </a:solidFill>
                      <a:round/>
                      <a:headEnd/>
                      <a:tailEnd/>
                    </a:ln>
                  </p:spPr>
                  <p:txBody>
                    <a:bodyPr/>
                    <a:lstStyle/>
                    <a:p>
                      <a:endParaRPr lang="en-US">
                        <a:latin typeface="+mn-lt"/>
                      </a:endParaRPr>
                    </a:p>
                  </p:txBody>
                </p:sp>
              </p:grpSp>
              <p:sp>
                <p:nvSpPr>
                  <p:cNvPr id="15408" name="Text Box 116"/>
                  <p:cNvSpPr txBox="1">
                    <a:spLocks noChangeArrowheads="1"/>
                  </p:cNvSpPr>
                  <p:nvPr/>
                </p:nvSpPr>
                <p:spPr bwMode="auto">
                  <a:xfrm>
                    <a:off x="1424" y="1336"/>
                    <a:ext cx="763" cy="213"/>
                  </a:xfrm>
                  <a:prstGeom prst="rect">
                    <a:avLst/>
                  </a:prstGeom>
                  <a:noFill/>
                  <a:ln w="9525">
                    <a:noFill/>
                    <a:miter lim="800000"/>
                    <a:headEnd/>
                    <a:tailEnd/>
                  </a:ln>
                </p:spPr>
                <p:txBody>
                  <a:bodyPr wrap="none">
                    <a:spAutoFit/>
                  </a:bodyPr>
                  <a:lstStyle/>
                  <a:p>
                    <a:r>
                      <a:rPr lang="en-US" sz="1600" dirty="0">
                        <a:latin typeface="+mn-lt"/>
                      </a:rPr>
                      <a:t>stacked data</a:t>
                    </a:r>
                  </a:p>
                </p:txBody>
              </p:sp>
            </p:grpSp>
          </p:grpSp>
          <p:grpSp>
            <p:nvGrpSpPr>
              <p:cNvPr id="11" name="Group 117"/>
              <p:cNvGrpSpPr>
                <a:grpSpLocks/>
              </p:cNvGrpSpPr>
              <p:nvPr/>
            </p:nvGrpSpPr>
            <p:grpSpPr bwMode="auto">
              <a:xfrm>
                <a:off x="1536" y="1162"/>
                <a:ext cx="1200" cy="384"/>
                <a:chOff x="1248" y="1248"/>
                <a:chExt cx="1200" cy="384"/>
              </a:xfrm>
              <a:grpFill/>
            </p:grpSpPr>
            <p:sp>
              <p:nvSpPr>
                <p:cNvPr id="15399" name="Rectangle 118"/>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12" name="Group 119"/>
                <p:cNvGrpSpPr>
                  <a:grpSpLocks/>
                </p:cNvGrpSpPr>
                <p:nvPr/>
              </p:nvGrpSpPr>
              <p:grpSpPr bwMode="auto">
                <a:xfrm>
                  <a:off x="1344" y="1336"/>
                  <a:ext cx="1008" cy="213"/>
                  <a:chOff x="1344" y="1336"/>
                  <a:chExt cx="1008" cy="213"/>
                </a:xfrm>
                <a:grpFill/>
              </p:grpSpPr>
              <p:grpSp>
                <p:nvGrpSpPr>
                  <p:cNvPr id="13" name="Group 120"/>
                  <p:cNvGrpSpPr>
                    <a:grpSpLocks/>
                  </p:cNvGrpSpPr>
                  <p:nvPr/>
                </p:nvGrpSpPr>
                <p:grpSpPr bwMode="auto">
                  <a:xfrm>
                    <a:off x="1344" y="1344"/>
                    <a:ext cx="1008" cy="192"/>
                    <a:chOff x="1248" y="1344"/>
                    <a:chExt cx="1008" cy="192"/>
                  </a:xfrm>
                  <a:grpFill/>
                </p:grpSpPr>
                <p:sp>
                  <p:nvSpPr>
                    <p:cNvPr id="15403" name="Line 121"/>
                    <p:cNvSpPr>
                      <a:spLocks noChangeShapeType="1"/>
                    </p:cNvSpPr>
                    <p:nvPr/>
                  </p:nvSpPr>
                  <p:spPr bwMode="auto">
                    <a:xfrm>
                      <a:off x="1248" y="1344"/>
                      <a:ext cx="1008" cy="0"/>
                    </a:xfrm>
                    <a:prstGeom prst="line">
                      <a:avLst/>
                    </a:prstGeom>
                    <a:grpFill/>
                    <a:ln w="9525">
                      <a:solidFill>
                        <a:schemeClr val="tx1"/>
                      </a:solidFill>
                      <a:round/>
                      <a:headEnd/>
                      <a:tailEnd/>
                    </a:ln>
                  </p:spPr>
                  <p:txBody>
                    <a:bodyPr/>
                    <a:lstStyle/>
                    <a:p>
                      <a:endParaRPr lang="en-US">
                        <a:latin typeface="+mn-lt"/>
                      </a:endParaRPr>
                    </a:p>
                  </p:txBody>
                </p:sp>
                <p:sp>
                  <p:nvSpPr>
                    <p:cNvPr id="15404" name="Line 122"/>
                    <p:cNvSpPr>
                      <a:spLocks noChangeShapeType="1"/>
                    </p:cNvSpPr>
                    <p:nvPr/>
                  </p:nvSpPr>
                  <p:spPr bwMode="auto">
                    <a:xfrm>
                      <a:off x="1248" y="1536"/>
                      <a:ext cx="1008" cy="0"/>
                    </a:xfrm>
                    <a:prstGeom prst="line">
                      <a:avLst/>
                    </a:prstGeom>
                    <a:grpFill/>
                    <a:ln w="9525">
                      <a:solidFill>
                        <a:schemeClr val="tx1"/>
                      </a:solidFill>
                      <a:round/>
                      <a:headEnd/>
                      <a:tailEnd/>
                    </a:ln>
                  </p:spPr>
                  <p:txBody>
                    <a:bodyPr/>
                    <a:lstStyle/>
                    <a:p>
                      <a:endParaRPr lang="en-US">
                        <a:latin typeface="+mn-lt"/>
                      </a:endParaRPr>
                    </a:p>
                  </p:txBody>
                </p:sp>
              </p:grpSp>
              <p:sp>
                <p:nvSpPr>
                  <p:cNvPr id="15402" name="Text Box 123"/>
                  <p:cNvSpPr txBox="1">
                    <a:spLocks noChangeArrowheads="1"/>
                  </p:cNvSpPr>
                  <p:nvPr/>
                </p:nvSpPr>
                <p:spPr bwMode="auto">
                  <a:xfrm>
                    <a:off x="1424" y="1336"/>
                    <a:ext cx="763" cy="213"/>
                  </a:xfrm>
                  <a:prstGeom prst="rect">
                    <a:avLst/>
                  </a:prstGeom>
                  <a:noFill/>
                  <a:ln w="9525">
                    <a:noFill/>
                    <a:miter lim="800000"/>
                    <a:headEnd/>
                    <a:tailEnd/>
                  </a:ln>
                </p:spPr>
                <p:txBody>
                  <a:bodyPr wrap="none">
                    <a:spAutoFit/>
                  </a:bodyPr>
                  <a:lstStyle/>
                  <a:p>
                    <a:r>
                      <a:rPr lang="en-US" sz="1600">
                        <a:latin typeface="+mn-lt"/>
                      </a:rPr>
                      <a:t>stacked data</a:t>
                    </a:r>
                  </a:p>
                </p:txBody>
              </p:sp>
            </p:grpSp>
          </p:grpSp>
          <p:grpSp>
            <p:nvGrpSpPr>
              <p:cNvPr id="14" name="Group 124"/>
              <p:cNvGrpSpPr>
                <a:grpSpLocks/>
              </p:cNvGrpSpPr>
              <p:nvPr/>
            </p:nvGrpSpPr>
            <p:grpSpPr bwMode="auto">
              <a:xfrm>
                <a:off x="1536" y="1354"/>
                <a:ext cx="1200" cy="480"/>
                <a:chOff x="1248" y="1248"/>
                <a:chExt cx="1200" cy="480"/>
              </a:xfrm>
              <a:grpFill/>
            </p:grpSpPr>
            <p:sp>
              <p:nvSpPr>
                <p:cNvPr id="15393" name="Rectangle 125"/>
                <p:cNvSpPr>
                  <a:spLocks noChangeArrowheads="1"/>
                </p:cNvSpPr>
                <p:nvPr/>
              </p:nvSpPr>
              <p:spPr bwMode="auto">
                <a:xfrm>
                  <a:off x="1248" y="1248"/>
                  <a:ext cx="1200" cy="384"/>
                </a:xfrm>
                <a:prstGeom prst="rect">
                  <a:avLst/>
                </a:prstGeom>
                <a:noFill/>
                <a:ln w="9525">
                  <a:noFill/>
                  <a:miter lim="800000"/>
                  <a:headEnd/>
                  <a:tailEnd/>
                </a:ln>
              </p:spPr>
              <p:txBody>
                <a:bodyPr wrap="none" anchor="ctr"/>
                <a:lstStyle/>
                <a:p>
                  <a:endParaRPr lang="en-US">
                    <a:latin typeface="+mn-lt"/>
                  </a:endParaRPr>
                </a:p>
              </p:txBody>
            </p:sp>
            <p:grpSp>
              <p:nvGrpSpPr>
                <p:cNvPr id="15" name="Group 126"/>
                <p:cNvGrpSpPr>
                  <a:grpSpLocks/>
                </p:cNvGrpSpPr>
                <p:nvPr/>
              </p:nvGrpSpPr>
              <p:grpSpPr bwMode="auto">
                <a:xfrm>
                  <a:off x="1344" y="1336"/>
                  <a:ext cx="1008" cy="392"/>
                  <a:chOff x="1344" y="1336"/>
                  <a:chExt cx="1008" cy="392"/>
                </a:xfrm>
                <a:grpFill/>
              </p:grpSpPr>
              <p:grpSp>
                <p:nvGrpSpPr>
                  <p:cNvPr id="16" name="Group 127"/>
                  <p:cNvGrpSpPr>
                    <a:grpSpLocks/>
                  </p:cNvGrpSpPr>
                  <p:nvPr/>
                </p:nvGrpSpPr>
                <p:grpSpPr bwMode="auto">
                  <a:xfrm>
                    <a:off x="1344" y="1344"/>
                    <a:ext cx="1008" cy="192"/>
                    <a:chOff x="1248" y="1344"/>
                    <a:chExt cx="1008" cy="192"/>
                  </a:xfrm>
                  <a:grpFill/>
                </p:grpSpPr>
                <p:sp>
                  <p:nvSpPr>
                    <p:cNvPr id="15397" name="Line 128"/>
                    <p:cNvSpPr>
                      <a:spLocks noChangeShapeType="1"/>
                    </p:cNvSpPr>
                    <p:nvPr/>
                  </p:nvSpPr>
                  <p:spPr bwMode="auto">
                    <a:xfrm>
                      <a:off x="1248" y="1344"/>
                      <a:ext cx="1008" cy="0"/>
                    </a:xfrm>
                    <a:prstGeom prst="line">
                      <a:avLst/>
                    </a:prstGeom>
                    <a:grpFill/>
                    <a:ln w="9525">
                      <a:solidFill>
                        <a:schemeClr val="tx1"/>
                      </a:solidFill>
                      <a:round/>
                      <a:headEnd/>
                      <a:tailEnd/>
                    </a:ln>
                  </p:spPr>
                  <p:txBody>
                    <a:bodyPr/>
                    <a:lstStyle/>
                    <a:p>
                      <a:endParaRPr lang="en-US">
                        <a:latin typeface="+mn-lt"/>
                      </a:endParaRPr>
                    </a:p>
                  </p:txBody>
                </p:sp>
                <p:sp>
                  <p:nvSpPr>
                    <p:cNvPr id="15398" name="Line 129"/>
                    <p:cNvSpPr>
                      <a:spLocks noChangeShapeType="1"/>
                    </p:cNvSpPr>
                    <p:nvPr/>
                  </p:nvSpPr>
                  <p:spPr bwMode="auto">
                    <a:xfrm>
                      <a:off x="1248" y="1536"/>
                      <a:ext cx="1008" cy="0"/>
                    </a:xfrm>
                    <a:prstGeom prst="line">
                      <a:avLst/>
                    </a:prstGeom>
                    <a:grpFill/>
                    <a:ln w="9525">
                      <a:solidFill>
                        <a:schemeClr val="tx1"/>
                      </a:solidFill>
                      <a:round/>
                      <a:headEnd/>
                      <a:tailEnd/>
                    </a:ln>
                  </p:spPr>
                  <p:txBody>
                    <a:bodyPr/>
                    <a:lstStyle/>
                    <a:p>
                      <a:endParaRPr lang="en-US">
                        <a:latin typeface="+mn-lt"/>
                      </a:endParaRPr>
                    </a:p>
                  </p:txBody>
                </p:sp>
              </p:grpSp>
              <p:sp>
                <p:nvSpPr>
                  <p:cNvPr id="15396" name="Text Box 130"/>
                  <p:cNvSpPr txBox="1">
                    <a:spLocks noChangeArrowheads="1"/>
                  </p:cNvSpPr>
                  <p:nvPr/>
                </p:nvSpPr>
                <p:spPr bwMode="auto">
                  <a:xfrm>
                    <a:off x="1424" y="1336"/>
                    <a:ext cx="763" cy="213"/>
                  </a:xfrm>
                  <a:prstGeom prst="rect">
                    <a:avLst/>
                  </a:prstGeom>
                  <a:noFill/>
                  <a:ln w="9525">
                    <a:noFill/>
                    <a:miter lim="800000"/>
                    <a:headEnd/>
                    <a:tailEnd/>
                  </a:ln>
                </p:spPr>
                <p:txBody>
                  <a:bodyPr wrap="none">
                    <a:spAutoFit/>
                  </a:bodyPr>
                  <a:lstStyle/>
                  <a:p>
                    <a:r>
                      <a:rPr lang="en-US" sz="1600">
                        <a:latin typeface="+mn-lt"/>
                      </a:rPr>
                      <a:t>stacked data</a:t>
                    </a:r>
                  </a:p>
                </p:txBody>
              </p:sp>
              <p:sp>
                <p:nvSpPr>
                  <p:cNvPr id="63" name="Text Box 130"/>
                  <p:cNvSpPr txBox="1">
                    <a:spLocks noChangeArrowheads="1"/>
                  </p:cNvSpPr>
                  <p:nvPr/>
                </p:nvSpPr>
                <p:spPr bwMode="auto">
                  <a:xfrm>
                    <a:off x="1344" y="1515"/>
                    <a:ext cx="1008" cy="213"/>
                  </a:xfrm>
                  <a:prstGeom prst="rect">
                    <a:avLst/>
                  </a:prstGeom>
                  <a:noFill/>
                  <a:ln w="9525">
                    <a:noFill/>
                    <a:miter lim="800000"/>
                    <a:headEnd/>
                    <a:tailEnd/>
                  </a:ln>
                </p:spPr>
                <p:txBody>
                  <a:bodyPr wrap="square">
                    <a:spAutoFit/>
                  </a:bodyPr>
                  <a:lstStyle/>
                  <a:p>
                    <a:pPr algn="ctr"/>
                    <a:r>
                      <a:rPr lang="en-US" sz="1600">
                        <a:latin typeface="+mn-lt"/>
                      </a:rPr>
                      <a:t>unused location</a:t>
                    </a:r>
                  </a:p>
                </p:txBody>
              </p:sp>
            </p:grpSp>
          </p:grpSp>
        </p:grpSp>
        <p:grpSp>
          <p:nvGrpSpPr>
            <p:cNvPr id="17" name="Group 131"/>
            <p:cNvGrpSpPr>
              <a:grpSpLocks/>
            </p:cNvGrpSpPr>
            <p:nvPr/>
          </p:nvGrpSpPr>
          <p:grpSpPr bwMode="auto">
            <a:xfrm>
              <a:off x="1632" y="576"/>
              <a:ext cx="1008" cy="192"/>
              <a:chOff x="1632" y="480"/>
              <a:chExt cx="1008" cy="192"/>
            </a:xfrm>
            <a:grpFill/>
          </p:grpSpPr>
          <p:grpSp>
            <p:nvGrpSpPr>
              <p:cNvPr id="18" name="Group 132"/>
              <p:cNvGrpSpPr>
                <a:grpSpLocks/>
              </p:cNvGrpSpPr>
              <p:nvPr/>
            </p:nvGrpSpPr>
            <p:grpSpPr bwMode="auto">
              <a:xfrm>
                <a:off x="1632" y="480"/>
                <a:ext cx="1008" cy="192"/>
                <a:chOff x="1632" y="432"/>
                <a:chExt cx="1008" cy="192"/>
              </a:xfrm>
              <a:grpFill/>
            </p:grpSpPr>
            <p:sp>
              <p:nvSpPr>
                <p:cNvPr id="15387" name="Freeform 133"/>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grpFill/>
                <a:ln w="9525">
                  <a:solidFill>
                    <a:schemeClr val="tx1"/>
                  </a:solidFill>
                  <a:round/>
                  <a:headEnd/>
                  <a:tailEnd/>
                </a:ln>
              </p:spPr>
              <p:txBody>
                <a:bodyPr/>
                <a:lstStyle/>
                <a:p>
                  <a:endParaRPr lang="en-US">
                    <a:latin typeface="+mn-lt"/>
                  </a:endParaRPr>
                </a:p>
              </p:txBody>
            </p:sp>
            <p:sp>
              <p:nvSpPr>
                <p:cNvPr id="15388" name="Rectangle 134"/>
                <p:cNvSpPr>
                  <a:spLocks noChangeArrowheads="1"/>
                </p:cNvSpPr>
                <p:nvPr/>
              </p:nvSpPr>
              <p:spPr bwMode="auto">
                <a:xfrm>
                  <a:off x="1632" y="576"/>
                  <a:ext cx="1008" cy="48"/>
                </a:xfrm>
                <a:prstGeom prst="rect">
                  <a:avLst/>
                </a:prstGeom>
                <a:grpFill/>
                <a:ln w="9525">
                  <a:noFill/>
                  <a:miter lim="800000"/>
                  <a:headEnd/>
                  <a:tailEnd/>
                </a:ln>
              </p:spPr>
              <p:txBody>
                <a:bodyPr wrap="none" anchor="ctr"/>
                <a:lstStyle/>
                <a:p>
                  <a:endParaRPr lang="en-US">
                    <a:latin typeface="+mn-lt"/>
                  </a:endParaRPr>
                </a:p>
              </p:txBody>
            </p:sp>
          </p:grpSp>
          <p:sp>
            <p:nvSpPr>
              <p:cNvPr id="15385" name="Line 135"/>
              <p:cNvSpPr>
                <a:spLocks noChangeShapeType="1"/>
              </p:cNvSpPr>
              <p:nvPr/>
            </p:nvSpPr>
            <p:spPr bwMode="auto">
              <a:xfrm>
                <a:off x="1632" y="624"/>
                <a:ext cx="0" cy="48"/>
              </a:xfrm>
              <a:prstGeom prst="line">
                <a:avLst/>
              </a:prstGeom>
              <a:grpFill/>
              <a:ln w="9525">
                <a:solidFill>
                  <a:schemeClr val="tx1"/>
                </a:solidFill>
                <a:round/>
                <a:headEnd/>
                <a:tailEnd/>
              </a:ln>
            </p:spPr>
            <p:txBody>
              <a:bodyPr/>
              <a:lstStyle/>
              <a:p>
                <a:endParaRPr lang="en-US">
                  <a:latin typeface="+mn-lt"/>
                </a:endParaRPr>
              </a:p>
            </p:txBody>
          </p:sp>
          <p:sp>
            <p:nvSpPr>
              <p:cNvPr id="15386" name="Line 136"/>
              <p:cNvSpPr>
                <a:spLocks noChangeShapeType="1"/>
              </p:cNvSpPr>
              <p:nvPr/>
            </p:nvSpPr>
            <p:spPr bwMode="auto">
              <a:xfrm>
                <a:off x="2640" y="624"/>
                <a:ext cx="0" cy="48"/>
              </a:xfrm>
              <a:prstGeom prst="line">
                <a:avLst/>
              </a:prstGeom>
              <a:grpFill/>
              <a:ln w="9525">
                <a:solidFill>
                  <a:schemeClr val="tx1"/>
                </a:solidFill>
                <a:round/>
                <a:headEnd/>
                <a:tailEnd/>
              </a:ln>
            </p:spPr>
            <p:txBody>
              <a:bodyPr/>
              <a:lstStyle/>
              <a:p>
                <a:endParaRPr lang="en-US">
                  <a:latin typeface="+mn-lt"/>
                </a:endParaRPr>
              </a:p>
            </p:txBody>
          </p:sp>
        </p:grpSp>
        <p:grpSp>
          <p:nvGrpSpPr>
            <p:cNvPr id="19" name="Group 137"/>
            <p:cNvGrpSpPr>
              <a:grpSpLocks/>
            </p:cNvGrpSpPr>
            <p:nvPr/>
          </p:nvGrpSpPr>
          <p:grpSpPr bwMode="auto">
            <a:xfrm flipH="1" flipV="1">
              <a:off x="1632" y="2496"/>
              <a:ext cx="1008" cy="192"/>
              <a:chOff x="1632" y="480"/>
              <a:chExt cx="1008" cy="192"/>
            </a:xfrm>
            <a:grpFill/>
          </p:grpSpPr>
          <p:grpSp>
            <p:nvGrpSpPr>
              <p:cNvPr id="20" name="Group 138"/>
              <p:cNvGrpSpPr>
                <a:grpSpLocks/>
              </p:cNvGrpSpPr>
              <p:nvPr/>
            </p:nvGrpSpPr>
            <p:grpSpPr bwMode="auto">
              <a:xfrm>
                <a:off x="1632" y="480"/>
                <a:ext cx="1008" cy="192"/>
                <a:chOff x="1632" y="432"/>
                <a:chExt cx="1008" cy="192"/>
              </a:xfrm>
              <a:grpFill/>
            </p:grpSpPr>
            <p:sp>
              <p:nvSpPr>
                <p:cNvPr id="15382" name="Freeform 139"/>
                <p:cNvSpPr>
                  <a:spLocks/>
                </p:cNvSpPr>
                <p:nvPr/>
              </p:nvSpPr>
              <p:spPr bwMode="auto">
                <a:xfrm>
                  <a:off x="1632" y="432"/>
                  <a:ext cx="1008" cy="144"/>
                </a:xfrm>
                <a:custGeom>
                  <a:avLst/>
                  <a:gdLst>
                    <a:gd name="T0" fmla="*/ 1 w 1009"/>
                    <a:gd name="T1" fmla="*/ 0 h 462"/>
                    <a:gd name="T2" fmla="*/ 1 w 1009"/>
                    <a:gd name="T3" fmla="*/ 0 h 462"/>
                    <a:gd name="T4" fmla="*/ 283 w 1009"/>
                    <a:gd name="T5" fmla="*/ 0 h 462"/>
                    <a:gd name="T6" fmla="*/ 638 w 1009"/>
                    <a:gd name="T7" fmla="*/ 0 h 462"/>
                    <a:gd name="T8" fmla="*/ 989 w 1009"/>
                    <a:gd name="T9" fmla="*/ 0 h 462"/>
                    <a:gd name="T10" fmla="*/ 989 w 1009"/>
                    <a:gd name="T11" fmla="*/ 0 h 462"/>
                    <a:gd name="T12" fmla="*/ 0 60000 65536"/>
                    <a:gd name="T13" fmla="*/ 0 60000 65536"/>
                    <a:gd name="T14" fmla="*/ 0 60000 65536"/>
                    <a:gd name="T15" fmla="*/ 0 60000 65536"/>
                    <a:gd name="T16" fmla="*/ 0 60000 65536"/>
                    <a:gd name="T17" fmla="*/ 0 60000 65536"/>
                    <a:gd name="T18" fmla="*/ 0 w 1009"/>
                    <a:gd name="T19" fmla="*/ 0 h 462"/>
                    <a:gd name="T20" fmla="*/ 1009 w 1009"/>
                    <a:gd name="T21" fmla="*/ 462 h 462"/>
                  </a:gdLst>
                  <a:ahLst/>
                  <a:cxnLst>
                    <a:cxn ang="T12">
                      <a:pos x="T0" y="T1"/>
                    </a:cxn>
                    <a:cxn ang="T13">
                      <a:pos x="T2" y="T3"/>
                    </a:cxn>
                    <a:cxn ang="T14">
                      <a:pos x="T4" y="T5"/>
                    </a:cxn>
                    <a:cxn ang="T15">
                      <a:pos x="T6" y="T7"/>
                    </a:cxn>
                    <a:cxn ang="T16">
                      <a:pos x="T8" y="T9"/>
                    </a:cxn>
                    <a:cxn ang="T17">
                      <a:pos x="T10" y="T11"/>
                    </a:cxn>
                  </a:cxnLst>
                  <a:rect l="T18" t="T19" r="T20" b="T21"/>
                  <a:pathLst>
                    <a:path w="1009" h="462">
                      <a:moveTo>
                        <a:pt x="1" y="462"/>
                      </a:moveTo>
                      <a:cubicBezTo>
                        <a:pt x="1" y="454"/>
                        <a:pt x="0" y="462"/>
                        <a:pt x="1" y="411"/>
                      </a:cubicBezTo>
                      <a:cubicBezTo>
                        <a:pt x="3" y="324"/>
                        <a:pt x="174" y="96"/>
                        <a:pt x="283" y="77"/>
                      </a:cubicBezTo>
                      <a:cubicBezTo>
                        <a:pt x="392" y="58"/>
                        <a:pt x="537" y="302"/>
                        <a:pt x="658" y="294"/>
                      </a:cubicBezTo>
                      <a:cubicBezTo>
                        <a:pt x="779" y="286"/>
                        <a:pt x="951" y="0"/>
                        <a:pt x="1009" y="28"/>
                      </a:cubicBezTo>
                      <a:cubicBezTo>
                        <a:pt x="1009" y="288"/>
                        <a:pt x="1009" y="372"/>
                        <a:pt x="1009" y="462"/>
                      </a:cubicBezTo>
                    </a:path>
                  </a:pathLst>
                </a:custGeom>
                <a:grpFill/>
                <a:ln w="9525">
                  <a:solidFill>
                    <a:schemeClr val="tx1"/>
                  </a:solidFill>
                  <a:round/>
                  <a:headEnd/>
                  <a:tailEnd/>
                </a:ln>
              </p:spPr>
              <p:txBody>
                <a:bodyPr/>
                <a:lstStyle/>
                <a:p>
                  <a:endParaRPr lang="en-US">
                    <a:latin typeface="+mn-lt"/>
                  </a:endParaRPr>
                </a:p>
              </p:txBody>
            </p:sp>
            <p:sp>
              <p:nvSpPr>
                <p:cNvPr id="15383" name="Rectangle 140"/>
                <p:cNvSpPr>
                  <a:spLocks noChangeArrowheads="1"/>
                </p:cNvSpPr>
                <p:nvPr/>
              </p:nvSpPr>
              <p:spPr bwMode="auto">
                <a:xfrm>
                  <a:off x="1632" y="576"/>
                  <a:ext cx="1008" cy="48"/>
                </a:xfrm>
                <a:prstGeom prst="rect">
                  <a:avLst/>
                </a:prstGeom>
                <a:grpFill/>
                <a:ln w="9525">
                  <a:noFill/>
                  <a:miter lim="800000"/>
                  <a:headEnd/>
                  <a:tailEnd/>
                </a:ln>
              </p:spPr>
              <p:txBody>
                <a:bodyPr wrap="none" anchor="ctr"/>
                <a:lstStyle/>
                <a:p>
                  <a:endParaRPr lang="en-US">
                    <a:latin typeface="+mn-lt"/>
                  </a:endParaRPr>
                </a:p>
              </p:txBody>
            </p:sp>
          </p:grpSp>
          <p:sp>
            <p:nvSpPr>
              <p:cNvPr id="15380" name="Line 141"/>
              <p:cNvSpPr>
                <a:spLocks noChangeShapeType="1"/>
              </p:cNvSpPr>
              <p:nvPr/>
            </p:nvSpPr>
            <p:spPr bwMode="auto">
              <a:xfrm>
                <a:off x="1632" y="624"/>
                <a:ext cx="0" cy="48"/>
              </a:xfrm>
              <a:prstGeom prst="line">
                <a:avLst/>
              </a:prstGeom>
              <a:grpFill/>
              <a:ln w="9525">
                <a:solidFill>
                  <a:schemeClr val="tx1"/>
                </a:solidFill>
                <a:round/>
                <a:headEnd/>
                <a:tailEnd/>
              </a:ln>
            </p:spPr>
            <p:txBody>
              <a:bodyPr/>
              <a:lstStyle/>
              <a:p>
                <a:endParaRPr lang="en-US">
                  <a:latin typeface="+mn-lt"/>
                </a:endParaRPr>
              </a:p>
            </p:txBody>
          </p:sp>
          <p:sp>
            <p:nvSpPr>
              <p:cNvPr id="15381" name="Line 142"/>
              <p:cNvSpPr>
                <a:spLocks noChangeShapeType="1"/>
              </p:cNvSpPr>
              <p:nvPr/>
            </p:nvSpPr>
            <p:spPr bwMode="auto">
              <a:xfrm>
                <a:off x="2640" y="624"/>
                <a:ext cx="0" cy="48"/>
              </a:xfrm>
              <a:prstGeom prst="line">
                <a:avLst/>
              </a:prstGeom>
              <a:grpFill/>
              <a:ln w="9525">
                <a:solidFill>
                  <a:schemeClr val="tx1"/>
                </a:solidFill>
                <a:round/>
                <a:headEnd/>
                <a:tailEnd/>
              </a:ln>
            </p:spPr>
            <p:txBody>
              <a:bodyPr/>
              <a:lstStyle/>
              <a:p>
                <a:endParaRPr lang="en-US">
                  <a:latin typeface="+mn-lt"/>
                </a:endParaRPr>
              </a:p>
            </p:txBody>
          </p:sp>
        </p:grpSp>
        <p:grpSp>
          <p:nvGrpSpPr>
            <p:cNvPr id="21" name="Group 143"/>
            <p:cNvGrpSpPr>
              <a:grpSpLocks/>
            </p:cNvGrpSpPr>
            <p:nvPr/>
          </p:nvGrpSpPr>
          <p:grpSpPr bwMode="auto">
            <a:xfrm>
              <a:off x="831" y="1536"/>
              <a:ext cx="849" cy="384"/>
              <a:chOff x="783" y="1824"/>
              <a:chExt cx="849" cy="384"/>
            </a:xfrm>
            <a:grpFill/>
          </p:grpSpPr>
          <p:sp>
            <p:nvSpPr>
              <p:cNvPr id="15376" name="Rectangle 144"/>
              <p:cNvSpPr>
                <a:spLocks noChangeArrowheads="1"/>
              </p:cNvSpPr>
              <p:nvPr/>
            </p:nvSpPr>
            <p:spPr bwMode="auto">
              <a:xfrm>
                <a:off x="1056" y="1824"/>
                <a:ext cx="576" cy="384"/>
              </a:xfrm>
              <a:prstGeom prst="rect">
                <a:avLst/>
              </a:prstGeom>
              <a:noFill/>
              <a:ln w="9525">
                <a:noFill/>
                <a:miter lim="800000"/>
                <a:headEnd/>
                <a:tailEnd/>
              </a:ln>
            </p:spPr>
            <p:txBody>
              <a:bodyPr wrap="none" anchor="ctr"/>
              <a:lstStyle/>
              <a:p>
                <a:endParaRPr lang="en-US">
                  <a:latin typeface="+mn-lt"/>
                </a:endParaRPr>
              </a:p>
            </p:txBody>
          </p:sp>
          <p:sp>
            <p:nvSpPr>
              <p:cNvPr id="15377" name="Line 145"/>
              <p:cNvSpPr>
                <a:spLocks noChangeShapeType="1"/>
              </p:cNvSpPr>
              <p:nvPr/>
            </p:nvSpPr>
            <p:spPr bwMode="auto">
              <a:xfrm>
                <a:off x="1344" y="2016"/>
                <a:ext cx="240" cy="0"/>
              </a:xfrm>
              <a:prstGeom prst="line">
                <a:avLst/>
              </a:prstGeom>
              <a:grpFill/>
              <a:ln w="38100">
                <a:solidFill>
                  <a:schemeClr val="tx1"/>
                </a:solidFill>
                <a:round/>
                <a:headEnd/>
                <a:tailEnd type="stealth" w="med" len="med"/>
              </a:ln>
            </p:spPr>
            <p:txBody>
              <a:bodyPr/>
              <a:lstStyle/>
              <a:p>
                <a:endParaRPr lang="en-US">
                  <a:latin typeface="+mn-lt"/>
                </a:endParaRPr>
              </a:p>
            </p:txBody>
          </p:sp>
          <p:sp>
            <p:nvSpPr>
              <p:cNvPr id="15378" name="Text Box 146"/>
              <p:cNvSpPr txBox="1">
                <a:spLocks noChangeArrowheads="1"/>
              </p:cNvSpPr>
              <p:nvPr/>
            </p:nvSpPr>
            <p:spPr bwMode="auto">
              <a:xfrm>
                <a:off x="783" y="1872"/>
                <a:ext cx="624" cy="252"/>
              </a:xfrm>
              <a:prstGeom prst="rect">
                <a:avLst/>
              </a:prstGeom>
              <a:noFill/>
              <a:ln w="9525">
                <a:noFill/>
                <a:miter lim="800000"/>
                <a:headEnd/>
                <a:tailEnd/>
              </a:ln>
            </p:spPr>
            <p:txBody>
              <a:bodyPr wrap="none">
                <a:spAutoFit/>
              </a:bodyPr>
              <a:lstStyle/>
              <a:p>
                <a:pPr algn="r"/>
                <a:r>
                  <a:rPr lang="en-US" sz="2000" dirty="0" err="1">
                    <a:latin typeface="+mn-lt"/>
                  </a:rPr>
                  <a:t>Reg</a:t>
                </a:r>
                <a:r>
                  <a:rPr lang="en-US" sz="2000" dirty="0">
                    <a:latin typeface="+mn-lt"/>
                  </a:rPr>
                  <a:t>[SP]</a:t>
                </a:r>
              </a:p>
            </p:txBody>
          </p:sp>
        </p:grpSp>
      </p:grpSp>
      <p:sp>
        <p:nvSpPr>
          <p:cNvPr id="15367" name="Line 147"/>
          <p:cNvSpPr>
            <a:spLocks noChangeShapeType="1"/>
          </p:cNvSpPr>
          <p:nvPr/>
        </p:nvSpPr>
        <p:spPr bwMode="auto">
          <a:xfrm>
            <a:off x="8610600" y="1598613"/>
            <a:ext cx="0" cy="2590800"/>
          </a:xfrm>
          <a:prstGeom prst="line">
            <a:avLst/>
          </a:prstGeom>
          <a:noFill/>
          <a:ln w="76200">
            <a:solidFill>
              <a:schemeClr val="tx1"/>
            </a:solidFill>
            <a:round/>
            <a:headEnd/>
            <a:tailEnd type="stealth" w="med" len="med"/>
          </a:ln>
        </p:spPr>
        <p:txBody>
          <a:bodyPr>
            <a:spAutoFit/>
          </a:bodyPr>
          <a:lstStyle/>
          <a:p>
            <a:endParaRPr lang="en-US">
              <a:latin typeface="+mn-lt"/>
            </a:endParaRPr>
          </a:p>
        </p:txBody>
      </p:sp>
      <p:sp>
        <p:nvSpPr>
          <p:cNvPr id="15368" name="Text Box 148"/>
          <p:cNvSpPr txBox="1">
            <a:spLocks noChangeArrowheads="1"/>
          </p:cNvSpPr>
          <p:nvPr/>
        </p:nvSpPr>
        <p:spPr bwMode="auto">
          <a:xfrm>
            <a:off x="8150225" y="4252913"/>
            <a:ext cx="739305" cy="369332"/>
          </a:xfrm>
          <a:prstGeom prst="rect">
            <a:avLst/>
          </a:prstGeom>
          <a:noFill/>
          <a:ln w="9525">
            <a:noFill/>
            <a:miter lim="800000"/>
            <a:headEnd/>
            <a:tailEnd/>
          </a:ln>
        </p:spPr>
        <p:txBody>
          <a:bodyPr wrap="none">
            <a:spAutoFit/>
          </a:bodyPr>
          <a:lstStyle/>
          <a:p>
            <a:r>
              <a:rPr lang="en-US">
                <a:latin typeface="+mn-lt"/>
              </a:rPr>
              <a:t>PUSH</a:t>
            </a:r>
          </a:p>
        </p:txBody>
      </p:sp>
      <p:sp>
        <p:nvSpPr>
          <p:cNvPr id="15369" name="Text Box 149"/>
          <p:cNvSpPr txBox="1">
            <a:spLocks noChangeArrowheads="1"/>
          </p:cNvSpPr>
          <p:nvPr/>
        </p:nvSpPr>
        <p:spPr bwMode="auto">
          <a:xfrm>
            <a:off x="6246813" y="1146175"/>
            <a:ext cx="1978555" cy="338554"/>
          </a:xfrm>
          <a:prstGeom prst="rect">
            <a:avLst/>
          </a:prstGeom>
          <a:noFill/>
          <a:ln w="9525">
            <a:noFill/>
            <a:miter lim="800000"/>
            <a:headEnd/>
            <a:tailEnd/>
          </a:ln>
        </p:spPr>
        <p:txBody>
          <a:bodyPr wrap="none">
            <a:spAutoFit/>
          </a:bodyPr>
          <a:lstStyle/>
          <a:p>
            <a:r>
              <a:rPr lang="en-US" sz="1600" dirty="0">
                <a:latin typeface="+mn-lt"/>
              </a:rPr>
              <a:t>LOWER ADDRESSES</a:t>
            </a:r>
          </a:p>
        </p:txBody>
      </p:sp>
      <p:sp>
        <p:nvSpPr>
          <p:cNvPr id="15370" name="Text Box 150"/>
          <p:cNvSpPr txBox="1">
            <a:spLocks noChangeArrowheads="1"/>
          </p:cNvSpPr>
          <p:nvPr/>
        </p:nvSpPr>
        <p:spPr bwMode="auto">
          <a:xfrm>
            <a:off x="6186488" y="4956175"/>
            <a:ext cx="2009775" cy="336550"/>
          </a:xfrm>
          <a:prstGeom prst="rect">
            <a:avLst/>
          </a:prstGeom>
          <a:noFill/>
          <a:ln w="9525">
            <a:noFill/>
            <a:miter lim="800000"/>
            <a:headEnd/>
            <a:tailEnd/>
          </a:ln>
        </p:spPr>
        <p:txBody>
          <a:bodyPr wrap="none">
            <a:spAutoFit/>
          </a:bodyPr>
          <a:lstStyle/>
          <a:p>
            <a:r>
              <a:rPr lang="en-US" sz="1600">
                <a:latin typeface="+mn-lt"/>
              </a:rPr>
              <a:t>HIGHER ADDRESSES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dissolve">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dissolve">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dissolve">
                                      <p:cBhvr>
                                        <p:cTn id="17" dur="5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dissolve">
                                      <p:cBhvr>
                                        <p:cTn id="22" dur="500"/>
                                        <p:tgtEl>
                                          <p:spTgt spid="266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dissolve">
                                      <p:cBhvr>
                                        <p:cTn id="27" dur="500"/>
                                        <p:tgtEl>
                                          <p:spTgt spid="266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6627">
                                            <p:txEl>
                                              <p:pRg st="5" end="5"/>
                                            </p:txEl>
                                          </p:spTgt>
                                        </p:tgtEl>
                                        <p:attrNameLst>
                                          <p:attrName>style.visibility</p:attrName>
                                        </p:attrNameLst>
                                      </p:cBhvr>
                                      <p:to>
                                        <p:strVal val="visible"/>
                                      </p:to>
                                    </p:set>
                                    <p:animEffect transition="in" filter="dissolve">
                                      <p:cBhvr>
                                        <p:cTn id="32" dur="500"/>
                                        <p:tgtEl>
                                          <p:spTgt spid="266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6627">
                                            <p:txEl>
                                              <p:pRg st="6" end="6"/>
                                            </p:txEl>
                                          </p:spTgt>
                                        </p:tgtEl>
                                        <p:attrNameLst>
                                          <p:attrName>style.visibility</p:attrName>
                                        </p:attrNameLst>
                                      </p:cBhvr>
                                      <p:to>
                                        <p:strVal val="visible"/>
                                      </p:to>
                                    </p:set>
                                    <p:animEffect transition="in" filter="dissolve">
                                      <p:cBhvr>
                                        <p:cTn id="37" dur="500"/>
                                        <p:tgtEl>
                                          <p:spTgt spid="266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74869"/>
                                        </p:tgtEl>
                                        <p:attrNameLst>
                                          <p:attrName>style.visibility</p:attrName>
                                        </p:attrNameLst>
                                      </p:cBhvr>
                                      <p:to>
                                        <p:strVal val="visible"/>
                                      </p:to>
                                    </p:set>
                                    <p:animEffect transition="in" filter="dissolve">
                                      <p:cBhvr>
                                        <p:cTn id="42" dur="500"/>
                                        <p:tgtEl>
                                          <p:spTgt spid="674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bldLvl="2"/>
      <p:bldP spid="674869" grpId="0" animBg="1"/>
    </p:bldLst>
  </p:timing>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rigin">
      <a:majorFont>
        <a:latin typeface="Bookman Old Style"/>
        <a:ea typeface=""/>
        <a:cs typeface=""/>
        <a:font script="Grek" typeface="Cambria"/>
        <a:font script="Cyrl" typeface="Cambria"/>
        <a:font script="Jpan" typeface="ＭＳ 明朝"/>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2000" dirty="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11473</TotalTime>
  <Words>1788</Words>
  <Application>Microsoft Macintosh PowerPoint</Application>
  <PresentationFormat>On-screen Show (4:3)</PresentationFormat>
  <Paragraphs>456</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Bookman Old Style</vt:lpstr>
      <vt:lpstr>Calibri</vt:lpstr>
      <vt:lpstr>Consolas</vt:lpstr>
      <vt:lpstr>Courier New</vt:lpstr>
      <vt:lpstr>Gill Sans MT</vt:lpstr>
      <vt:lpstr>Trebuchet MS</vt:lpstr>
      <vt:lpstr>Wingdings</vt:lpstr>
      <vt:lpstr>Office Theme</vt:lpstr>
      <vt:lpstr>12. Procedures &amp; Stacks</vt:lpstr>
      <vt:lpstr>Procedures: A Software Abstraction</vt:lpstr>
      <vt:lpstr>Implementing Procedures</vt:lpstr>
      <vt:lpstr>Procedure Calling Convention</vt:lpstr>
      <vt:lpstr>Procedure Linkage: First Try</vt:lpstr>
      <vt:lpstr>Procedure Storage Needs</vt:lpstr>
      <vt:lpstr>Activation Records</vt:lpstr>
      <vt:lpstr>Insight (ca. 1960): We Need a Stack!</vt:lpstr>
      <vt:lpstr>Stack Implementation</vt:lpstr>
      <vt:lpstr>Stack Management Macros</vt:lpstr>
      <vt:lpstr>Fun with Stacks</vt:lpstr>
      <vt:lpstr>Solving Procedure Linkage Problems</vt:lpstr>
      <vt:lpstr>Stack Frames as Activation Records</vt:lpstr>
      <vt:lpstr>Stack Frame Details</vt:lpstr>
      <vt:lpstr>Argument Order &amp; BP Usage</vt:lpstr>
      <vt:lpstr>Procedure Linkage: The Contract</vt:lpstr>
      <vt:lpstr>Procedure Linkage Templates</vt:lpstr>
      <vt:lpstr>Putting It All Together: Factorial</vt:lpstr>
      <vt:lpstr>Recursion?</vt:lpstr>
      <vt:lpstr>Stack Detective</vt:lpstr>
      <vt:lpstr>Summary of Dedicated Registers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 Terman</dc:creator>
  <cp:lastModifiedBy>Christopher J Terman</cp:lastModifiedBy>
  <cp:revision>412</cp:revision>
  <cp:lastPrinted>2015-03-12T16:03:58Z</cp:lastPrinted>
  <dcterms:created xsi:type="dcterms:W3CDTF">2010-02-03T13:36:01Z</dcterms:created>
  <dcterms:modified xsi:type="dcterms:W3CDTF">2019-07-11T02:06:16Z</dcterms:modified>
</cp:coreProperties>
</file>